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5" r:id="rId17"/>
    <p:sldId id="290" r:id="rId18"/>
    <p:sldId id="277" r:id="rId19"/>
    <p:sldId id="278" r:id="rId20"/>
    <p:sldId id="289" r:id="rId21"/>
    <p:sldId id="279" r:id="rId22"/>
    <p:sldId id="281" r:id="rId23"/>
    <p:sldId id="282" r:id="rId24"/>
    <p:sldId id="280" r:id="rId25"/>
    <p:sldId id="284" r:id="rId26"/>
    <p:sldId id="287" r:id="rId27"/>
    <p:sldId id="285" r:id="rId28"/>
    <p:sldId id="286" r:id="rId29"/>
    <p:sldId id="288" r:id="rId30"/>
    <p:sldId id="291" r:id="rId31"/>
    <p:sldId id="29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16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2FB00-B66E-4B51-A8EB-1E00C53DC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DE0E31-7454-47E8-B627-A648DEB78A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637F59-9874-48D6-8683-692E1EFAE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F66B9-3175-4587-9F89-DEA009C18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F352A-E073-48E1-AB4C-6332C0E6A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008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E7A30-C2B4-4142-9D50-C11A96842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A62BE-3299-457F-A4F9-E80F088CB0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BFD94F-5A0A-436F-B621-55A54EBB0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F48CB-2E0C-4FB9-A405-4319B332E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B82BF3-08BA-45C9-BB37-262CEFA03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EED37-3483-4471-BB55-85FF34164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0B5556-CA9D-4BFA-9A1D-76BE6E1C47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FCA8C-0982-4CAA-A0A5-8A5452554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38E0E-25A7-47FB-8775-AB18B4BAA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A2D59-C975-4AD8-8462-B35702CD9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617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80B4D-F99C-434D-BB35-F6909A957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D600E-62A3-40C7-B592-0D13A7DA83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C5F833-2E1E-4E4C-BA4D-8E39145B9D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5136FF-096C-4E58-B3D0-9E4D6DAD6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37D38-EDAD-46B5-BA99-E837683E3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F26EEA-00A7-4B2A-BA3B-3566BA9AF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148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AE329-5953-4001-80A7-520075E10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78886E-E2B0-4FD2-8070-5CA9E6D4A1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C4A13-88E9-4FF7-BDCB-D5D264A4C5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D23CF0-3EB0-4F04-ADBA-6A2DF1130A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736E68-08D0-4CB3-B5D1-4160902723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C1B24D-B217-4924-BFA3-CFE7D3AF7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846941-8D39-4CB2-B16B-7EE230000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BE9220-74B9-466E-933E-320C5F348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809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178B8-4DA4-4C26-B73A-F3820CDF3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C255AB-1633-4FE0-A2E8-C2CF084ED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D39CC8-E5A6-4A38-B8F4-36B78F061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98D1A3-F474-43F1-9A02-97712E840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361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C1DE79-DF7B-46A4-A92A-3FADEF802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E82A39-B588-460B-8D5A-5709AA378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4034D4-B17F-4AE9-AD27-11D2EC7F2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54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29456-6205-43C4-8A46-2D0D70ACF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41756-BC62-4C59-9264-E66CB602EB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1657A0-D586-4B7D-B978-953242B52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2BC703-2720-4DE2-A240-BFA8E8E1D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B7C70D-B5AA-41F3-9675-176347C10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F323B8-5AEC-4161-A329-8D192B072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647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9441A-1FD3-4A18-8976-87035FBFE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63E72C-4975-4F89-9EFA-18F73B295F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A0D07-B6CD-4C21-9DF9-F5ED681437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17AA9F-2300-4746-8A22-2B1ECD2A8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191509-D43D-4E6E-B31D-97672F3F7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18DE68-20B2-43C6-8245-75F266582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32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CB0CC-D6A5-4F26-A393-FC0A7E9DD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3B1416-2ABD-4405-BC02-BC3FCB2C9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445F8C-B30F-4F55-B03D-6D9ACD63F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36360-B829-4C09-BD2B-8C8D7B8D6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443E27-D118-4480-9172-E69CF8350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19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33C9EF-8E80-4643-8C6A-47498249E5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388FDE-B672-4FFB-9CFE-7E5C179841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C1AE2-4787-4F3A-824B-25C42F5B5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77EAC-77CC-4679-8393-6FBEAF846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48BD10-DE47-4650-990F-23E2DB458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092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9B451B-563E-45CB-B08B-0D00D3322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4E981-4DE2-4C9F-B948-BD544622C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4B210-2B2F-4FFB-9D6D-02EC730964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83E4C-98C5-49C1-A350-63E440953BDC}" type="datetimeFigureOut">
              <a:rPr lang="en-US" smtClean="0"/>
              <a:t>9/17/2019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C82CA2-F31E-4156-B354-5770767C25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C0CA5-070C-4748-A285-9A8534668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CC5C7-5EFE-4DCF-AD72-9A5E1F82C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824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City, Trade, and the Dawn of Absolutism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EE/EC301</a:t>
            </a:r>
          </a:p>
          <a:p>
            <a:r>
              <a:rPr lang="en-US" dirty="0"/>
              <a:t>Thorn Pitidol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5360" y="1600201"/>
            <a:ext cx="9369112" cy="4525963"/>
          </a:xfrm>
        </p:spPr>
        <p:txBody>
          <a:bodyPr>
            <a:normAutofit/>
          </a:bodyPr>
          <a:lstStyle/>
          <a:p>
            <a:r>
              <a:rPr lang="en-US" dirty="0"/>
              <a:t>Cities and Trade</a:t>
            </a:r>
          </a:p>
          <a:p>
            <a:pPr lvl="1"/>
            <a:r>
              <a:rPr lang="en-US" dirty="0"/>
              <a:t>The Westerners’ Businesses</a:t>
            </a:r>
          </a:p>
          <a:p>
            <a:pPr lvl="1"/>
            <a:r>
              <a:rPr lang="en-US" dirty="0"/>
              <a:t>Capital accumulation of the Chinese and the royal household</a:t>
            </a:r>
          </a:p>
          <a:p>
            <a:r>
              <a:rPr lang="en-US" dirty="0"/>
              <a:t>The Dawn of absolutism</a:t>
            </a:r>
          </a:p>
          <a:p>
            <a:pPr lvl="1"/>
            <a:r>
              <a:rPr lang="en-US" dirty="0"/>
              <a:t>Context: the competition between King and nobles</a:t>
            </a:r>
          </a:p>
          <a:p>
            <a:pPr lvl="1"/>
            <a:r>
              <a:rPr lang="en-US" dirty="0"/>
              <a:t>Domestic and external challenges</a:t>
            </a:r>
          </a:p>
          <a:p>
            <a:pPr lvl="1"/>
            <a:r>
              <a:rPr lang="en-US" dirty="0"/>
              <a:t>The first steps of absolutism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Earlier context</a:t>
            </a:r>
            <a:br>
              <a:rPr lang="en-US" b="1" dirty="0"/>
            </a:br>
            <a:r>
              <a:rPr lang="en-US" b="1" dirty="0"/>
              <a:t>Tax collectors and Chinese merchants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the trade with China declined, the Chinese merchants already found wealth from becoming tax collectors.</a:t>
            </a:r>
          </a:p>
          <a:p>
            <a:r>
              <a:rPr lang="en-US" dirty="0"/>
              <a:t>Cooperation between tax collectors and the nobles prospered </a:t>
            </a:r>
          </a:p>
          <a:p>
            <a:r>
              <a:rPr lang="en-US" dirty="0"/>
              <a:t>Losing out from this growing wealth, the King invited the Westerners to counter the balance.</a:t>
            </a:r>
          </a:p>
          <a:p>
            <a:pPr marL="0" indent="0"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Westerners' 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Seeing what happened in Burma and China, the British envoy was welcomed by Siam.</a:t>
            </a:r>
          </a:p>
          <a:p>
            <a:r>
              <a:rPr lang="en-US" dirty="0"/>
              <a:t>In 1820, British came with the argument for "free-trade".</a:t>
            </a:r>
          </a:p>
          <a:p>
            <a:pPr lvl="1"/>
            <a:r>
              <a:rPr lang="en-US" dirty="0"/>
              <a:t>First negotiation by Burney. But Britain wanted a re-negotiation.</a:t>
            </a:r>
          </a:p>
          <a:p>
            <a:pPr lvl="2"/>
            <a:r>
              <a:rPr lang="en-US" dirty="0"/>
              <a:t>The trade in opium.  </a:t>
            </a:r>
          </a:p>
          <a:p>
            <a:pPr lvl="1"/>
            <a:r>
              <a:rPr lang="en-US" dirty="0"/>
              <a:t>The Bowring Treaty of 1855.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Bowring Treaty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971543"/>
          </a:xfrm>
        </p:spPr>
        <p:txBody>
          <a:bodyPr>
            <a:normAutofit/>
          </a:bodyPr>
          <a:lstStyle/>
          <a:p>
            <a:r>
              <a:rPr lang="en-US" dirty="0"/>
              <a:t>Playing part in the treaty was </a:t>
            </a:r>
            <a:r>
              <a:rPr lang="en-US" dirty="0" err="1"/>
              <a:t>Bunnag</a:t>
            </a:r>
            <a:r>
              <a:rPr lang="en-US" dirty="0"/>
              <a:t> family</a:t>
            </a:r>
            <a:endParaRPr lang="th-TH" dirty="0"/>
          </a:p>
        </p:txBody>
      </p:sp>
      <p:pic>
        <p:nvPicPr>
          <p:cNvPr id="4" name="Picture 6" descr="http://upload.wikimedia.org/wikipedia/commons/6/6c/King_Pinkla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738547" y="4429133"/>
            <a:ext cx="1481809" cy="2202069"/>
          </a:xfrm>
          <a:prstGeom prst="rect">
            <a:avLst/>
          </a:prstGeom>
          <a:noFill/>
        </p:spPr>
      </p:pic>
      <p:pic>
        <p:nvPicPr>
          <p:cNvPr id="5" name="Picture 10" descr="http://upload.wikimedia.org/wikipedia/th/thumb/2/24/Wat_03.jpg/210px-Wat_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167306" y="2571744"/>
            <a:ext cx="1500198" cy="2043126"/>
          </a:xfrm>
          <a:prstGeom prst="rect">
            <a:avLst/>
          </a:prstGeom>
          <a:noFill/>
        </p:spPr>
      </p:pic>
      <p:pic>
        <p:nvPicPr>
          <p:cNvPr id="6" name="Picture 12" descr="https://encrypted-tbn0.gstatic.com/images?q=tbn:ANd9GcQ1QXLYDngpIznCXPBBDiOS1kPXoHRjtNAP8aBECZ9dp1S4Lfo5k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024562" y="4500571"/>
            <a:ext cx="1428760" cy="2119845"/>
          </a:xfrm>
          <a:prstGeom prst="rect">
            <a:avLst/>
          </a:prstGeom>
          <a:noFill/>
        </p:spPr>
      </p:pic>
      <p:pic>
        <p:nvPicPr>
          <p:cNvPr id="7" name="Picture 2" descr="http://www.jaisabai.com/content/files/content/jaisabai_clinic/201401241434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881290" y="2643183"/>
            <a:ext cx="1281564" cy="1929929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239008" y="2571744"/>
            <a:ext cx="1428760" cy="2127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4" descr="http://upload.wikimedia.org/wikipedia/th/7/79/Tipakornvong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8096264" y="4500570"/>
            <a:ext cx="1428760" cy="21238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Bowring Treaty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57298"/>
            <a:ext cx="4186238" cy="5214974"/>
          </a:xfrm>
        </p:spPr>
        <p:txBody>
          <a:bodyPr>
            <a:normAutofit/>
          </a:bodyPr>
          <a:lstStyle/>
          <a:p>
            <a:r>
              <a:rPr lang="en-US" dirty="0"/>
              <a:t>Granted extraterritorial rights to British subjects</a:t>
            </a:r>
            <a:endParaRPr lang="th-TH" dirty="0"/>
          </a:p>
          <a:p>
            <a:r>
              <a:rPr lang="en-US" dirty="0"/>
              <a:t>Allowing the British to trade freely in Siam</a:t>
            </a:r>
          </a:p>
          <a:p>
            <a:pPr lvl="1"/>
            <a:r>
              <a:rPr lang="en-US" dirty="0"/>
              <a:t>British can own property in Bangkok.</a:t>
            </a:r>
            <a:endParaRPr lang="th-TH" dirty="0"/>
          </a:p>
          <a:p>
            <a:r>
              <a:rPr lang="en-US" dirty="0"/>
              <a:t>3 percent tariff </a:t>
            </a:r>
          </a:p>
          <a:p>
            <a:r>
              <a:rPr lang="en-US" dirty="0"/>
              <a:t>Sharing profits from opium. No import tariff for opium, but the sale of opium done opium farmer</a:t>
            </a:r>
            <a:endParaRPr lang="th-TH" dirty="0"/>
          </a:p>
          <a:p>
            <a:endParaRPr lang="th-TH" dirty="0"/>
          </a:p>
        </p:txBody>
      </p:sp>
      <p:pic>
        <p:nvPicPr>
          <p:cNvPr id="12290" name="Picture 2" descr="http://politic.myfirstinfo.com/Thaidata/image.asp?id=9147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8943" y="1785926"/>
            <a:ext cx="3034045" cy="314327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6953257" y="5143512"/>
            <a:ext cx="1779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Sir John Bowring</a:t>
            </a:r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Westerners' 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7740" y="1600200"/>
            <a:ext cx="9243060" cy="4900634"/>
          </a:xfrm>
        </p:spPr>
        <p:txBody>
          <a:bodyPr>
            <a:normAutofit/>
          </a:bodyPr>
          <a:lstStyle/>
          <a:p>
            <a:r>
              <a:rPr lang="en-US" dirty="0"/>
              <a:t>But the Westerners only had limited success.</a:t>
            </a:r>
          </a:p>
          <a:p>
            <a:pPr lvl="1"/>
            <a:r>
              <a:rPr lang="en-US" dirty="0"/>
              <a:t>Unable to break through the Chinese's network </a:t>
            </a:r>
          </a:p>
          <a:p>
            <a:pPr lvl="1"/>
            <a:r>
              <a:rPr lang="en-US" dirty="0"/>
              <a:t>Initiated banking and insurance businesses. Most successful in trading. </a:t>
            </a:r>
          </a:p>
          <a:p>
            <a:pPr lvl="1"/>
            <a:r>
              <a:rPr lang="en-US" dirty="0"/>
              <a:t>Brief success in logging and tin-mining</a:t>
            </a:r>
          </a:p>
          <a:p>
            <a:pPr lvl="1"/>
            <a:r>
              <a:rPr lang="en-US" dirty="0"/>
              <a:t>Attempt at planting rubber constrained </a:t>
            </a:r>
          </a:p>
          <a:p>
            <a:pPr lvl="1"/>
            <a:r>
              <a:rPr lang="en-US" dirty="0"/>
              <a:t>Small customer base for the European imports</a:t>
            </a:r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Westerners' 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8220" y="1600200"/>
            <a:ext cx="9212580" cy="4614882"/>
          </a:xfrm>
        </p:spPr>
        <p:txBody>
          <a:bodyPr>
            <a:normAutofit/>
          </a:bodyPr>
          <a:lstStyle/>
          <a:p>
            <a:r>
              <a:rPr lang="en-US" dirty="0"/>
              <a:t>In comparison to others in the region, Westerners' investment in Siam was much smaller.</a:t>
            </a:r>
          </a:p>
          <a:p>
            <a:pPr lvl="1"/>
            <a:r>
              <a:rPr lang="en-US" dirty="0"/>
              <a:t>1/3 of investment in Malaysia. 1/10 of investment in Indonesia.</a:t>
            </a:r>
          </a:p>
          <a:p>
            <a:pPr lvl="1"/>
            <a:r>
              <a:rPr lang="en-US" dirty="0"/>
              <a:t>Chinese investment was 4 times more in Siam </a:t>
            </a:r>
          </a:p>
          <a:p>
            <a:r>
              <a:rPr lang="en-US" dirty="0"/>
              <a:t>Reason: inability to gain full support</a:t>
            </a:r>
          </a:p>
          <a:p>
            <a:r>
              <a:rPr lang="en-US" dirty="0"/>
              <a:t>But things are different in politics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Capital accumulation of the Chinese</a:t>
            </a:r>
            <a:br>
              <a:rPr lang="en-US" b="1" dirty="0"/>
            </a:br>
            <a:r>
              <a:rPr lang="en-US" b="1" dirty="0"/>
              <a:t>and the Royal </a:t>
            </a:r>
            <a:r>
              <a:rPr lang="en-US" b="1" dirty="0" err="1"/>
              <a:t>Housholds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940" y="1752600"/>
            <a:ext cx="9166860" cy="4605358"/>
          </a:xfrm>
        </p:spPr>
        <p:txBody>
          <a:bodyPr>
            <a:normAutofit/>
          </a:bodyPr>
          <a:lstStyle/>
          <a:p>
            <a:r>
              <a:rPr lang="en-US" dirty="0"/>
              <a:t>From 1870s onward, as the trade in Siam was growing, the Chinese and the Royal household expanded their capital accumulation.</a:t>
            </a:r>
          </a:p>
          <a:p>
            <a:r>
              <a:rPr lang="en-US" dirty="0"/>
              <a:t>The Chinese tax collectors invested in portfolios of businesses, benefiting from new opportunities coming with the access of Westerners. 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9804" y="548680"/>
            <a:ext cx="8229600" cy="1951626"/>
          </a:xfrm>
        </p:spPr>
        <p:txBody>
          <a:bodyPr>
            <a:normAutofit lnSpcReduction="10000"/>
          </a:bodyPr>
          <a:lstStyle/>
          <a:p>
            <a:r>
              <a:rPr lang="en-US" sz="3200" dirty="0"/>
              <a:t>The </a:t>
            </a:r>
            <a:r>
              <a:rPr lang="en-US" dirty="0"/>
              <a:t>story of </a:t>
            </a:r>
            <a:r>
              <a:rPr lang="en-US" sz="3200" dirty="0" err="1"/>
              <a:t>Akorn</a:t>
            </a:r>
            <a:r>
              <a:rPr lang="en-US" sz="3200" dirty="0"/>
              <a:t> </a:t>
            </a:r>
            <a:r>
              <a:rPr lang="en-US" sz="3200" dirty="0" err="1"/>
              <a:t>Teng</a:t>
            </a:r>
            <a:endParaRPr lang="en-US" sz="3200" dirty="0"/>
          </a:p>
          <a:p>
            <a:pPr lvl="1"/>
            <a:r>
              <a:rPr lang="en-US" dirty="0"/>
              <a:t>T</a:t>
            </a:r>
            <a:r>
              <a:rPr lang="en-US" sz="2800" dirty="0"/>
              <a:t>he founder of Kim Seng Lee Company, controlled tax farms in the Northern Region. </a:t>
            </a:r>
          </a:p>
          <a:p>
            <a:pPr lvl="1"/>
            <a:r>
              <a:rPr lang="en-US" dirty="0"/>
              <a:t>Businesses included rice mills, sawmills, etc. His son became a partner in founding the Siam Commercial Bank</a:t>
            </a:r>
            <a:endParaRPr lang="th-TH" dirty="0"/>
          </a:p>
          <a:p>
            <a:pPr lvl="1"/>
            <a:endParaRPr lang="th-TH" sz="2800" dirty="0"/>
          </a:p>
          <a:p>
            <a:endParaRPr lang="th-TH" sz="3200" dirty="0"/>
          </a:p>
          <a:p>
            <a:pPr lvl="1"/>
            <a:endParaRPr lang="th-TH" dirty="0">
              <a:solidFill>
                <a:srgbClr val="FF0000"/>
              </a:solidFill>
            </a:endParaRPr>
          </a:p>
          <a:p>
            <a:pPr lvl="1">
              <a:buNone/>
            </a:pP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166910" y="5357826"/>
            <a:ext cx="7500990" cy="11430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dirty="0"/>
              <a:t>Ban-Chin Alley </a:t>
            </a:r>
            <a:endParaRPr lang="th-TH" dirty="0"/>
          </a:p>
          <a:p>
            <a:pPr marL="342900" indent="-342900">
              <a:spcBef>
                <a:spcPct val="20000"/>
              </a:spcBef>
            </a:pPr>
            <a:r>
              <a:rPr lang="en-US" dirty="0"/>
              <a:t>source: </a:t>
            </a:r>
            <a:r>
              <a:rPr lang="en-US" sz="2600" dirty="0"/>
              <a:t>http://www.bloggang.com/viewdiary.php?id=tuk-tukatkorat&amp;month=06-2013&amp;date=21&amp;group=24&amp;gblog=178</a:t>
            </a:r>
            <a:r>
              <a:rPr lang="th-TH" sz="2600" dirty="0"/>
              <a:t>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th-TH" sz="3200" dirty="0"/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endParaRPr lang="th-TH" sz="2800" dirty="0">
              <a:solidFill>
                <a:srgbClr val="FF0000"/>
              </a:solidFill>
            </a:endParaRPr>
          </a:p>
          <a:p>
            <a:pPr marL="742950" lvl="1" indent="-285750">
              <a:spcBef>
                <a:spcPct val="20000"/>
              </a:spcBef>
              <a:defRPr/>
            </a:pPr>
            <a:endParaRPr lang="th-TH" sz="2800" dirty="0">
              <a:solidFill>
                <a:srgbClr val="FF0000"/>
              </a:solidFill>
            </a:endParaRPr>
          </a:p>
        </p:txBody>
      </p:sp>
      <p:pic>
        <p:nvPicPr>
          <p:cNvPr id="31750" name="Picture 6" descr="http://www.bloggang.com/data/tuk-tukatkorat/picture/13717943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67438" y="2571745"/>
            <a:ext cx="3429024" cy="2571769"/>
          </a:xfrm>
          <a:prstGeom prst="rect">
            <a:avLst/>
          </a:prstGeom>
          <a:noFill/>
        </p:spPr>
      </p:pic>
      <p:pic>
        <p:nvPicPr>
          <p:cNvPr id="31752" name="Picture 8" descr="http://www.bloggang.com/data/tuk-tukatkorat/picture/1371797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4101" y="2500307"/>
            <a:ext cx="3429025" cy="25717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Capital accumulation of the royal household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But benefits did not accrue much to the King.</a:t>
            </a:r>
          </a:p>
          <a:p>
            <a:pPr lvl="1"/>
            <a:r>
              <a:rPr lang="en-US" dirty="0"/>
              <a:t>From Rama IV, the </a:t>
            </a:r>
            <a:r>
              <a:rPr lang="en-US" dirty="0" err="1"/>
              <a:t>Bunnag</a:t>
            </a:r>
            <a:r>
              <a:rPr lang="en-US" dirty="0"/>
              <a:t> controlled the taxes, causing bad financial status of the King.</a:t>
            </a:r>
          </a:p>
          <a:p>
            <a:pPr lvl="1"/>
            <a:r>
              <a:rPr lang="en-US" dirty="0"/>
              <a:t>The King then reacted </a:t>
            </a:r>
          </a:p>
          <a:p>
            <a:pPr lvl="2"/>
            <a:r>
              <a:rPr lang="en-US" dirty="0"/>
              <a:t>Fighting to gain control of tax collection</a:t>
            </a:r>
          </a:p>
          <a:p>
            <a:pPr lvl="2"/>
            <a:r>
              <a:rPr lang="en-US" dirty="0"/>
              <a:t>Expanded ownership of land</a:t>
            </a:r>
          </a:p>
          <a:p>
            <a:pPr lvl="2"/>
            <a:r>
              <a:rPr lang="en-US" dirty="0"/>
              <a:t>Invested in businesses. </a:t>
            </a:r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Capital accumulation of the royal household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7760" y="1571612"/>
            <a:ext cx="9083040" cy="5143536"/>
          </a:xfrm>
        </p:spPr>
        <p:txBody>
          <a:bodyPr>
            <a:normAutofit/>
          </a:bodyPr>
          <a:lstStyle/>
          <a:p>
            <a:r>
              <a:rPr lang="en-US" dirty="0"/>
              <a:t>“Privy Purse Bureau” (</a:t>
            </a:r>
            <a:r>
              <a:rPr lang="th-TH" dirty="0"/>
              <a:t>กรมพระคลังข้างที่</a:t>
            </a:r>
            <a:r>
              <a:rPr lang="en-US" dirty="0"/>
              <a:t>) (now CPB)</a:t>
            </a:r>
          </a:p>
          <a:p>
            <a:pPr lvl="1"/>
            <a:r>
              <a:rPr lang="en-US" dirty="0"/>
              <a:t>Set up by Rama V to manage the wealth and land of the King and Royal Family</a:t>
            </a:r>
          </a:p>
          <a:p>
            <a:pPr lvl="1"/>
            <a:r>
              <a:rPr lang="en-US" dirty="0"/>
              <a:t>Managed as much ass 1/5 of land in Bangkok </a:t>
            </a:r>
          </a:p>
          <a:p>
            <a:r>
              <a:rPr lang="en-US" dirty="0"/>
              <a:t>The PPB also invested in businesses. </a:t>
            </a:r>
          </a:p>
          <a:p>
            <a:pPr lvl="1"/>
            <a:r>
              <a:rPr lang="en-US" dirty="0"/>
              <a:t>Joint ventures preferred with Westerners.  </a:t>
            </a:r>
          </a:p>
          <a:p>
            <a:pPr lvl="2"/>
            <a:r>
              <a:rPr lang="en-US" dirty="0"/>
              <a:t>Siam Land and Canals Company</a:t>
            </a:r>
          </a:p>
          <a:p>
            <a:pPr lvl="2"/>
            <a:r>
              <a:rPr lang="en-US" dirty="0"/>
              <a:t>Rice mills &amp; Shipping.</a:t>
            </a:r>
          </a:p>
          <a:p>
            <a:pPr lvl="2"/>
            <a:r>
              <a:rPr lang="en-US" dirty="0"/>
              <a:t>Siam Cement, Siam Commercial Bank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Capital accumulation of the royal household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2040" y="1600200"/>
            <a:ext cx="9128760" cy="4829196"/>
          </a:xfrm>
        </p:spPr>
        <p:txBody>
          <a:bodyPr>
            <a:normAutofit/>
          </a:bodyPr>
          <a:lstStyle/>
          <a:p>
            <a:r>
              <a:rPr lang="en-US" dirty="0"/>
              <a:t>Rama V’s attempt to </a:t>
            </a:r>
            <a:r>
              <a:rPr lang="en-US" dirty="0" err="1"/>
              <a:t>centralise</a:t>
            </a:r>
            <a:r>
              <a:rPr lang="en-US" dirty="0"/>
              <a:t> control over taxes </a:t>
            </a:r>
          </a:p>
          <a:p>
            <a:pPr lvl="1"/>
            <a:r>
              <a:rPr lang="en-US" dirty="0"/>
              <a:t>Power of Chinese tax collectors reduced</a:t>
            </a:r>
          </a:p>
          <a:p>
            <a:r>
              <a:rPr lang="en-US" dirty="0"/>
              <a:t>Tax-collectors' wealth declined. But they were compensated.</a:t>
            </a:r>
          </a:p>
          <a:p>
            <a:pPr lvl="1"/>
            <a:r>
              <a:rPr lang="en-US" dirty="0"/>
              <a:t>Sending their Children to be part of the newly formed bureaucrats. </a:t>
            </a:r>
          </a:p>
          <a:p>
            <a:pPr lvl="2"/>
            <a:r>
              <a:rPr lang="en-US" dirty="0"/>
              <a:t>Sarasin, </a:t>
            </a:r>
            <a:r>
              <a:rPr lang="en-US" dirty="0" err="1"/>
              <a:t>Huntrakul</a:t>
            </a:r>
            <a:r>
              <a:rPr lang="en-US" dirty="0"/>
              <a:t>, </a:t>
            </a:r>
            <a:r>
              <a:rPr lang="en-US" dirty="0" err="1"/>
              <a:t>Vejjajiva</a:t>
            </a:r>
            <a:r>
              <a:rPr lang="en-US" dirty="0"/>
              <a:t>, Na </a:t>
            </a:r>
            <a:r>
              <a:rPr lang="en-US" dirty="0" err="1"/>
              <a:t>Songkhla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596" y="428604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/>
              <a:t>The dawn of absolutism</a:t>
            </a:r>
            <a:endParaRPr lang="th-TH" dirty="0"/>
          </a:p>
        </p:txBody>
      </p:sp>
      <p:pic>
        <p:nvPicPr>
          <p:cNvPr id="2050" name="Picture 2" descr="https://upload.wikimedia.org/wikipedia/commons/2/2b/Chulalongkorn_at_Grand_Pal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87086" y="1340768"/>
            <a:ext cx="3160620" cy="394505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927648" y="5445224"/>
            <a:ext cx="72545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(see more from </a:t>
            </a:r>
            <a:r>
              <a:rPr lang="en-US" dirty="0" err="1"/>
              <a:t>Kullada</a:t>
            </a:r>
            <a:r>
              <a:rPr lang="en-US" dirty="0"/>
              <a:t> </a:t>
            </a:r>
            <a:r>
              <a:rPr lang="en-US" dirty="0" err="1"/>
              <a:t>Kesboonchoo</a:t>
            </a:r>
            <a:r>
              <a:rPr lang="en-US" dirty="0"/>
              <a:t> Mead)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dirty="0">
                <a:latin typeface="+mn-lt"/>
              </a:rPr>
              <a:t>Context: the competition between King and nobles</a:t>
            </a:r>
            <a:endParaRPr lang="th-TH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Competition between King and noble got more intense. The main area was in the tax collection. </a:t>
            </a:r>
          </a:p>
          <a:p>
            <a:pPr lvl="1"/>
            <a:r>
              <a:rPr lang="en-US" dirty="0"/>
              <a:t>Nobles and tax collectors kept the majority of the tax income</a:t>
            </a:r>
          </a:p>
          <a:p>
            <a:pPr lvl="1"/>
            <a:r>
              <a:rPr lang="en-US" dirty="0" err="1"/>
              <a:t>Bunnags</a:t>
            </a:r>
            <a:r>
              <a:rPr lang="en-US" dirty="0"/>
              <a:t> particularly wealthy and powerful.</a:t>
            </a:r>
          </a:p>
          <a:p>
            <a:pPr lvl="1"/>
            <a:r>
              <a:rPr lang="en-US" dirty="0"/>
              <a:t>During the Regency of Si-</a:t>
            </a:r>
            <a:r>
              <a:rPr lang="en-US" dirty="0" err="1"/>
              <a:t>Suriyawongse</a:t>
            </a:r>
            <a:r>
              <a:rPr lang="en-US" dirty="0"/>
              <a:t>, revenue to the royal government was declined from 4.8 millions baht to 1.6 millions bath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were also challenges in governing Siam </a:t>
            </a:r>
          </a:p>
          <a:p>
            <a:r>
              <a:rPr lang="en-US" dirty="0"/>
              <a:t>Two domestic threats: (1) peasants and (2) Chinese immigrants. </a:t>
            </a:r>
          </a:p>
          <a:p>
            <a:r>
              <a:rPr lang="en-US" dirty="0"/>
              <a:t>Peasants </a:t>
            </a:r>
            <a:r>
              <a:rPr lang="en-US" dirty="0" err="1"/>
              <a:t>organised</a:t>
            </a:r>
            <a:r>
              <a:rPr lang="en-US" dirty="0"/>
              <a:t> their own self-protection, used "</a:t>
            </a:r>
            <a:r>
              <a:rPr lang="en-US" i="1" dirty="0" err="1"/>
              <a:t>nak-leng</a:t>
            </a:r>
            <a:r>
              <a:rPr lang="en-US" dirty="0"/>
              <a:t>" to provide security. But </a:t>
            </a:r>
            <a:r>
              <a:rPr lang="en-US" i="1" dirty="0" err="1"/>
              <a:t>nak-leng</a:t>
            </a:r>
            <a:r>
              <a:rPr lang="en-US" dirty="0"/>
              <a:t> also engaged in conflict with each other, and often rebelled against the nobles and the state.</a:t>
            </a:r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challenges</a:t>
            </a:r>
            <a:endParaRPr lang="th-TH" dirty="0"/>
          </a:p>
        </p:txBody>
      </p:sp>
      <p:pic>
        <p:nvPicPr>
          <p:cNvPr id="46082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4166" y="1571613"/>
            <a:ext cx="2857520" cy="4270751"/>
          </a:xfrm>
          <a:prstGeom prst="rect">
            <a:avLst/>
          </a:prstGeom>
          <a:noFill/>
        </p:spPr>
      </p:pic>
      <p:pic>
        <p:nvPicPr>
          <p:cNvPr id="46084" name="Picture 4" descr="http://i155.photobucket.com/albums/s287/mongkonrut_2007/tor%202/tor%203/25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10314" y="1571612"/>
            <a:ext cx="2857520" cy="4310774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3381356" y="6286521"/>
            <a:ext cx="55721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http://www.oknation.net/blog/prisanasweetsong/2010/01/16/entry-1</a:t>
            </a:r>
            <a:endParaRPr lang="th-TH" sz="1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of the Chinese, especially the </a:t>
            </a:r>
            <a:r>
              <a:rPr lang="en-US" dirty="0" err="1"/>
              <a:t>labour</a:t>
            </a:r>
            <a:r>
              <a:rPr lang="en-US" dirty="0"/>
              <a:t>, also had their own system of self protection, using secret societies (or </a:t>
            </a:r>
            <a:r>
              <a:rPr lang="en-US" i="1" dirty="0"/>
              <a:t>Ung-Yee</a:t>
            </a:r>
            <a:r>
              <a:rPr lang="en-US" dirty="0"/>
              <a:t>) </a:t>
            </a:r>
          </a:p>
          <a:p>
            <a:pPr lvl="1"/>
            <a:r>
              <a:rPr lang="en-US" i="1" dirty="0"/>
              <a:t>Ung-Yee</a:t>
            </a:r>
            <a:r>
              <a:rPr lang="en-US" dirty="0"/>
              <a:t> entered into conflicts with each other, and also rebelled against the government. </a:t>
            </a:r>
          </a:p>
          <a:p>
            <a:pPr lvl="1"/>
            <a:r>
              <a:rPr lang="en-US" dirty="0"/>
              <a:t>With a large number of Chinese in Bangkok, the government was concerned that the Chinese could take over the capital. </a:t>
            </a:r>
          </a:p>
          <a:p>
            <a:pPr lvl="1">
              <a:buNone/>
            </a:pP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en-US" dirty="0"/>
              <a:t> </a:t>
            </a:r>
          </a:p>
          <a:p>
            <a:endParaRPr lang="en-US" dirty="0"/>
          </a:p>
          <a:p>
            <a:endParaRPr lang="th-TH" dirty="0"/>
          </a:p>
        </p:txBody>
      </p:sp>
      <p:pic>
        <p:nvPicPr>
          <p:cNvPr id="4" name="Picture 2" descr="http://www.unionesso.org/images/editor/untitled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81579" y="2132856"/>
            <a:ext cx="4066173" cy="3220410"/>
          </a:xfrm>
          <a:prstGeom prst="rect">
            <a:avLst/>
          </a:prstGeom>
          <a:noFill/>
        </p:spPr>
      </p:pic>
      <p:pic>
        <p:nvPicPr>
          <p:cNvPr id="5" name="Picture 6" descr="http://img.tarad.com/shop/s/su-usedbook/img-lib/spd_20130127105053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48128" y="1928907"/>
            <a:ext cx="2884310" cy="41863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42852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/>
              <a:t>Domestic and external challenges</a:t>
            </a:r>
            <a:endParaRPr lang="th-TH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981200" y="1600200"/>
            <a:ext cx="3114668" cy="4829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Great (Chinese) Strike in Siam (1910)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200" dirty="0"/>
              <a:t>Source: http://paperspast.natlib.govt.nz/cgi-bin/paperspast?a=d&amp;d=CHP19100730.2.48</a:t>
            </a:r>
            <a:endParaRPr lang="th-TH" sz="2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3059" y="1071547"/>
            <a:ext cx="3708225" cy="5681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Colonization threats from British and French also apparent</a:t>
            </a:r>
          </a:p>
          <a:p>
            <a:pPr lvl="1"/>
            <a:r>
              <a:rPr lang="en-US" dirty="0"/>
              <a:t>Could argue for extending their control over Siam to protect their own people. </a:t>
            </a:r>
          </a:p>
          <a:p>
            <a:pPr lvl="1"/>
            <a:r>
              <a:rPr lang="en-US" dirty="0"/>
              <a:t>Thus, important to ensure the Westerners’ safety. </a:t>
            </a:r>
          </a:p>
          <a:p>
            <a:r>
              <a:rPr lang="en-US" dirty="0"/>
              <a:t>All the threats provided the reasons for a group of reformers to established a modern system of bureaucracy.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early steps of building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First step was gaining control over tax.</a:t>
            </a:r>
          </a:p>
          <a:p>
            <a:pPr lvl="1"/>
            <a:r>
              <a:rPr lang="en-US" dirty="0"/>
              <a:t>Only then can the </a:t>
            </a:r>
            <a:r>
              <a:rPr lang="en-US" dirty="0" err="1"/>
              <a:t>centralised</a:t>
            </a:r>
            <a:r>
              <a:rPr lang="en-US" dirty="0"/>
              <a:t> government be established. </a:t>
            </a:r>
          </a:p>
          <a:p>
            <a:pPr lvl="1"/>
            <a:r>
              <a:rPr lang="en-US" dirty="0"/>
              <a:t>But the ruling class of Siam was divided </a:t>
            </a:r>
          </a:p>
          <a:p>
            <a:pPr lvl="1"/>
            <a:r>
              <a:rPr lang="en-US" dirty="0"/>
              <a:t>Conflicts between fractions escalated as Rama V set up “auditing office” (</a:t>
            </a:r>
            <a:r>
              <a:rPr lang="en-US" i="1" dirty="0"/>
              <a:t>ho-</a:t>
            </a:r>
            <a:r>
              <a:rPr lang="en-US" i="1" dirty="0" err="1"/>
              <a:t>ratsadakorn</a:t>
            </a:r>
            <a:r>
              <a:rPr lang="en-US" i="1" dirty="0"/>
              <a:t>-</a:t>
            </a:r>
            <a:r>
              <a:rPr lang="en-US" i="1" dirty="0" err="1"/>
              <a:t>pipat</a:t>
            </a:r>
            <a:r>
              <a:rPr lang="en-US" i="1" dirty="0"/>
              <a:t>) </a:t>
            </a:r>
            <a:r>
              <a:rPr lang="en-US" dirty="0"/>
              <a:t>to oversee the tax collection of the nobles, and the "privy council" to consolidate his rule. </a:t>
            </a:r>
          </a:p>
          <a:p>
            <a:pPr lvl="1"/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early steps of building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57298"/>
            <a:ext cx="8229600" cy="571504"/>
          </a:xfrm>
        </p:spPr>
        <p:txBody>
          <a:bodyPr>
            <a:normAutofit/>
          </a:bodyPr>
          <a:lstStyle/>
          <a:p>
            <a:r>
              <a:rPr lang="en-US" sz="3200" dirty="0"/>
              <a:t>Old Siam, Conservative Siam and Young Siam </a:t>
            </a:r>
            <a:endParaRPr lang="th-TH" sz="3200" dirty="0"/>
          </a:p>
          <a:p>
            <a:pPr lvl="1">
              <a:buNone/>
            </a:pPr>
            <a:endParaRPr lang="th-T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5310" y="2000240"/>
            <a:ext cx="2550493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1554" y="1954826"/>
            <a:ext cx="2428892" cy="361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 descr="Chulalongkorn Lo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3322" y="1928802"/>
            <a:ext cx="2707886" cy="3643338"/>
          </a:xfrm>
          <a:prstGeom prst="rect">
            <a:avLst/>
          </a:prstGeom>
          <a:noFill/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1738282" y="5715016"/>
            <a:ext cx="3000396" cy="100013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3200" dirty="0"/>
              <a:t>Wang-</a:t>
            </a:r>
            <a:r>
              <a:rPr lang="en-US" sz="3200" dirty="0" err="1"/>
              <a:t>na</a:t>
            </a:r>
            <a:r>
              <a:rPr lang="en-US" sz="3200" dirty="0"/>
              <a:t> (Front Palace)</a:t>
            </a:r>
            <a:endParaRPr lang="th-TH" sz="3200" dirty="0"/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en-US" sz="3200" dirty="0"/>
              <a:t>Prince </a:t>
            </a:r>
            <a:r>
              <a:rPr lang="en-US" sz="3200" dirty="0" err="1"/>
              <a:t>Vichaicharn</a:t>
            </a:r>
            <a:endParaRPr lang="en-US" sz="3200" dirty="0"/>
          </a:p>
          <a:p>
            <a:pPr marL="742950" lvl="1" indent="-285750">
              <a:spcBef>
                <a:spcPct val="20000"/>
              </a:spcBef>
              <a:defRPr/>
            </a:pPr>
            <a:endParaRPr lang="th-TH" sz="28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738678" y="5715016"/>
            <a:ext cx="2643206" cy="85725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3200" dirty="0"/>
              <a:t>Si-</a:t>
            </a:r>
            <a:r>
              <a:rPr lang="en-US" sz="3200" dirty="0" err="1"/>
              <a:t>Suriyawongsa</a:t>
            </a:r>
            <a:endParaRPr lang="en-US" sz="3200" dirty="0"/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en-US" sz="3200" dirty="0"/>
              <a:t>(</a:t>
            </a:r>
            <a:r>
              <a:rPr lang="en-US" sz="3200" dirty="0" err="1"/>
              <a:t>Somdej</a:t>
            </a:r>
            <a:r>
              <a:rPr lang="en-US" sz="3200" dirty="0"/>
              <a:t> </a:t>
            </a:r>
            <a:r>
              <a:rPr lang="en-US" sz="3200" dirty="0" err="1"/>
              <a:t>Chaophraya</a:t>
            </a:r>
            <a:r>
              <a:rPr lang="en-US" sz="3200" dirty="0"/>
              <a:t>)</a:t>
            </a:r>
            <a:endParaRPr lang="th-TH" sz="3200" dirty="0"/>
          </a:p>
          <a:p>
            <a:pPr marL="742950" lvl="1" indent="-285750" algn="ctr">
              <a:spcBef>
                <a:spcPct val="20000"/>
              </a:spcBef>
              <a:defRPr/>
            </a:pPr>
            <a:endParaRPr lang="th-TH" sz="28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67636" y="5715016"/>
            <a:ext cx="2500330" cy="50006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3200" dirty="0"/>
              <a:t>Rama V</a:t>
            </a:r>
            <a:endParaRPr lang="th-TH" sz="3200" dirty="0"/>
          </a:p>
          <a:p>
            <a:pPr marL="742950" lvl="1" indent="-285750" algn="ctr">
              <a:spcBef>
                <a:spcPct val="20000"/>
              </a:spcBef>
              <a:defRPr/>
            </a:pPr>
            <a:endParaRPr lang="th-TH" sz="28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early steps of building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b="1" dirty="0"/>
              <a:t>Old Siam: </a:t>
            </a:r>
            <a:r>
              <a:rPr lang="en-US" dirty="0"/>
              <a:t>Want to preserve the old system. Resisting </a:t>
            </a:r>
            <a:r>
              <a:rPr lang="en-US" dirty="0" err="1"/>
              <a:t>modernisation</a:t>
            </a:r>
            <a:r>
              <a:rPr lang="en-US" dirty="0"/>
              <a:t> and </a:t>
            </a:r>
            <a:r>
              <a:rPr lang="en-US" dirty="0" err="1"/>
              <a:t>Westernisation</a:t>
            </a:r>
            <a:r>
              <a:rPr lang="en-US" dirty="0"/>
              <a:t>.</a:t>
            </a:r>
          </a:p>
          <a:p>
            <a:r>
              <a:rPr lang="en-US" b="1" dirty="0"/>
              <a:t>Conservative Siam: </a:t>
            </a:r>
            <a:r>
              <a:rPr lang="en-US" dirty="0"/>
              <a:t>Want the benefits from foreign trades, but did not want to lose controls over taxes.</a:t>
            </a:r>
          </a:p>
          <a:p>
            <a:r>
              <a:rPr lang="en-US" b="1" dirty="0"/>
              <a:t>Young Siam: </a:t>
            </a:r>
            <a:r>
              <a:rPr lang="en-US" dirty="0"/>
              <a:t>Want to </a:t>
            </a:r>
            <a:r>
              <a:rPr lang="en-US" dirty="0" err="1"/>
              <a:t>modernised</a:t>
            </a:r>
            <a:r>
              <a:rPr lang="en-US" dirty="0"/>
              <a:t> the government, expand the trade, and </a:t>
            </a:r>
            <a:r>
              <a:rPr lang="en-US" dirty="0" err="1"/>
              <a:t>contralised</a:t>
            </a:r>
            <a:r>
              <a:rPr lang="en-US" dirty="0"/>
              <a:t> the tax collection. 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1560" y="1592241"/>
            <a:ext cx="9189720" cy="4900634"/>
          </a:xfrm>
        </p:spPr>
        <p:txBody>
          <a:bodyPr>
            <a:normAutofit/>
          </a:bodyPr>
          <a:lstStyle/>
          <a:p>
            <a:r>
              <a:rPr lang="en-US" dirty="0"/>
              <a:t>As Rama V made a move to check the </a:t>
            </a:r>
            <a:r>
              <a:rPr lang="en-US" dirty="0" err="1"/>
              <a:t>Bunnag’s</a:t>
            </a:r>
            <a:r>
              <a:rPr lang="en-US" dirty="0"/>
              <a:t> corruption of tax collection, the Wang-Na crisis tilted the balance of power.</a:t>
            </a:r>
          </a:p>
          <a:p>
            <a:r>
              <a:rPr lang="en-US" dirty="0"/>
              <a:t>Wang-</a:t>
            </a:r>
            <a:r>
              <a:rPr lang="en-US" dirty="0" err="1"/>
              <a:t>na</a:t>
            </a:r>
            <a:r>
              <a:rPr lang="en-US" dirty="0"/>
              <a:t> Crisis </a:t>
            </a:r>
          </a:p>
          <a:p>
            <a:pPr lvl="1"/>
            <a:r>
              <a:rPr lang="en-US" dirty="0"/>
              <a:t>Prince </a:t>
            </a:r>
            <a:r>
              <a:rPr lang="en-US" dirty="0" err="1"/>
              <a:t>Vichaicharn</a:t>
            </a:r>
            <a:r>
              <a:rPr lang="en-US" dirty="0"/>
              <a:t>, Wang-</a:t>
            </a:r>
            <a:r>
              <a:rPr lang="en-US" dirty="0" err="1"/>
              <a:t>na</a:t>
            </a:r>
            <a:r>
              <a:rPr lang="en-US" dirty="0"/>
              <a:t> and the leader of Old Siam, inherited power and wealth from </a:t>
            </a:r>
            <a:r>
              <a:rPr lang="en-US" dirty="0" err="1"/>
              <a:t>Phra</a:t>
            </a:r>
            <a:r>
              <a:rPr lang="en-US" dirty="0"/>
              <a:t> </a:t>
            </a:r>
            <a:r>
              <a:rPr lang="en-US" dirty="0" err="1"/>
              <a:t>Pinklao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He had his own army, and enjoyed a large share of tax-revenue. </a:t>
            </a:r>
          </a:p>
          <a:p>
            <a:pPr lvl="1"/>
            <a:r>
              <a:rPr lang="en-US" dirty="0"/>
              <a:t>Rama V reform caused tension with Wang-</a:t>
            </a:r>
            <a:r>
              <a:rPr lang="en-US" dirty="0" err="1"/>
              <a:t>na.</a:t>
            </a:r>
            <a:r>
              <a:rPr lang="en-US" dirty="0"/>
              <a:t> Both suspected another of accumulating forces. 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pic>
        <p:nvPicPr>
          <p:cNvPr id="29698" name="Picture 2" descr="https://upload.wikimedia.org/wikipedia/commons/thumb/f/f9/Front_Palace_circa.1890.jpg/1024px-Front_Palace_circa.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034" y="1857364"/>
            <a:ext cx="4271678" cy="2857520"/>
          </a:xfrm>
          <a:prstGeom prst="rect">
            <a:avLst/>
          </a:prstGeom>
          <a:noFill/>
        </p:spPr>
      </p:pic>
      <p:pic>
        <p:nvPicPr>
          <p:cNvPr id="6" name="Picture 2" descr="http://i192.photobucket.com/albums/z222/jenifaae/mapsmal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1752" y="1714488"/>
            <a:ext cx="3742848" cy="3714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4076" y="1600200"/>
            <a:ext cx="8115328" cy="4614882"/>
          </a:xfrm>
        </p:spPr>
        <p:txBody>
          <a:bodyPr>
            <a:normAutofit/>
          </a:bodyPr>
          <a:lstStyle/>
          <a:p>
            <a:r>
              <a:rPr lang="en-US" dirty="0"/>
              <a:t>Started from a mysterious fire at the Royal Palace.</a:t>
            </a:r>
          </a:p>
          <a:p>
            <a:endParaRPr lang="en-US" dirty="0"/>
          </a:p>
          <a:p>
            <a:r>
              <a:rPr lang="en-US" dirty="0"/>
              <a:t>The king called for help from a middle-man, Si-</a:t>
            </a:r>
            <a:r>
              <a:rPr lang="en-US" dirty="0" err="1"/>
              <a:t>Suriyawongse</a:t>
            </a:r>
            <a:r>
              <a:rPr lang="en-US" dirty="0"/>
              <a:t>. </a:t>
            </a:r>
          </a:p>
          <a:p>
            <a:endParaRPr lang="en-US" dirty="0"/>
          </a:p>
          <a:p>
            <a:r>
              <a:rPr lang="en-US" dirty="0"/>
              <a:t>But Wang-</a:t>
            </a:r>
            <a:r>
              <a:rPr lang="en-US" dirty="0" err="1"/>
              <a:t>na</a:t>
            </a:r>
            <a:r>
              <a:rPr lang="en-US" dirty="0"/>
              <a:t> called for the intervention from the British consulate</a:t>
            </a:r>
          </a:p>
          <a:p>
            <a:pPr marL="0" indent="0"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1620" y="1600200"/>
            <a:ext cx="8679180" cy="4757758"/>
          </a:xfrm>
        </p:spPr>
        <p:txBody>
          <a:bodyPr>
            <a:normAutofit/>
          </a:bodyPr>
          <a:lstStyle/>
          <a:p>
            <a:r>
              <a:rPr lang="en-US" dirty="0"/>
              <a:t>The situation culminated in the arrival of the British Governor of Straits Settlement, Sir Andrew Clarke</a:t>
            </a:r>
          </a:p>
          <a:p>
            <a:r>
              <a:rPr lang="en-US" dirty="0"/>
              <a:t>After the Wang-</a:t>
            </a:r>
            <a:r>
              <a:rPr lang="en-US" dirty="0" err="1"/>
              <a:t>na</a:t>
            </a:r>
            <a:r>
              <a:rPr lang="en-US" dirty="0"/>
              <a:t> crisis, Prince </a:t>
            </a:r>
            <a:r>
              <a:rPr lang="en-US" dirty="0" err="1"/>
              <a:t>Vichaicharn</a:t>
            </a:r>
            <a:r>
              <a:rPr lang="en-US" dirty="0"/>
              <a:t> was deprived of his power. Si-</a:t>
            </a:r>
            <a:r>
              <a:rPr lang="en-US" dirty="0" err="1"/>
              <a:t>Suriyawonse</a:t>
            </a:r>
            <a:r>
              <a:rPr lang="en-US" dirty="0"/>
              <a:t> withdrew from politics. </a:t>
            </a:r>
          </a:p>
          <a:p>
            <a:r>
              <a:rPr lang="en-US" dirty="0"/>
              <a:t>Rama V consolidated his regime with the appointment of his brothers in all important positions. 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971544"/>
          </a:xfrm>
        </p:spPr>
        <p:txBody>
          <a:bodyPr>
            <a:normAutofit/>
          </a:bodyPr>
          <a:lstStyle/>
          <a:p>
            <a:r>
              <a:rPr lang="en-US" dirty="0"/>
              <a:t>The position of Wang-</a:t>
            </a:r>
            <a:r>
              <a:rPr lang="en-US" dirty="0" err="1"/>
              <a:t>na</a:t>
            </a:r>
            <a:r>
              <a:rPr lang="en-US" dirty="0"/>
              <a:t> was abandoned and replaced  the position of the heir to the throne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1554" y="2786059"/>
            <a:ext cx="2527630" cy="374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Implications from the pattern of capital accumulation during Rama V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Capital accumulation under three groups</a:t>
            </a:r>
          </a:p>
          <a:p>
            <a:pPr lvl="1"/>
            <a:r>
              <a:rPr lang="en-US" dirty="0"/>
              <a:t>Chinese, European, and Royal households</a:t>
            </a:r>
          </a:p>
          <a:p>
            <a:r>
              <a:rPr lang="en-US" dirty="0"/>
              <a:t>But the Chinese dominated the rice-based trading economy.</a:t>
            </a:r>
          </a:p>
          <a:p>
            <a:pPr lvl="1"/>
            <a:r>
              <a:rPr lang="en-US" dirty="0"/>
              <a:t>European capitals only had little share of domestic economy</a:t>
            </a:r>
          </a:p>
          <a:p>
            <a:pPr lvl="1"/>
            <a:r>
              <a:rPr lang="en-US" dirty="0"/>
              <a:t>Royal households invested mainly in land ownership.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Implications from the pattern of capital accumulation during Rama V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domination of the Chinese led to a particular pattern of development called “trade-expansion with no industrial development” (</a:t>
            </a:r>
            <a:r>
              <a:rPr lang="en-US" dirty="0" err="1"/>
              <a:t>Suehiro</a:t>
            </a:r>
            <a:r>
              <a:rPr lang="en-US" dirty="0"/>
              <a:t>, 1996)</a:t>
            </a:r>
          </a:p>
          <a:p>
            <a:pPr lvl="1"/>
            <a:r>
              <a:rPr lang="en-US" dirty="0"/>
              <a:t>The Chinese were merchant capitals, rather than industrial capitals. </a:t>
            </a:r>
          </a:p>
          <a:p>
            <a:pPr lvl="1"/>
            <a:r>
              <a:rPr lang="en-US" dirty="0"/>
              <a:t>They expanded through relying on privileges, and aimed to develop trade, not </a:t>
            </a:r>
            <a:r>
              <a:rPr lang="en-US" dirty="0" err="1"/>
              <a:t>industrialisation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Compounded by the roles of 3% tariff, manufacturing sector in Siam did not have much room to grow. Investment in such a sector unattractive.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1424</Words>
  <Application>Microsoft Office PowerPoint</Application>
  <PresentationFormat>Widescreen</PresentationFormat>
  <Paragraphs>160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City, Trade, and the Dawn of Absolutism</vt:lpstr>
      <vt:lpstr>Topics</vt:lpstr>
      <vt:lpstr>Earlier context Tax collectors and Chinese merchants</vt:lpstr>
      <vt:lpstr>The Westerners' businesses</vt:lpstr>
      <vt:lpstr>Bowring Treaty</vt:lpstr>
      <vt:lpstr>Bowring Treaty</vt:lpstr>
      <vt:lpstr>The Westerners' businesses</vt:lpstr>
      <vt:lpstr>The Westerners' businesses</vt:lpstr>
      <vt:lpstr>Capital accumulation of the Chinese and the Royal Housholds</vt:lpstr>
      <vt:lpstr>PowerPoint Presentation</vt:lpstr>
      <vt:lpstr>Capital accumulation of the royal household </vt:lpstr>
      <vt:lpstr>Capital accumulation of the royal household </vt:lpstr>
      <vt:lpstr>Capital accumulation of the royal household </vt:lpstr>
      <vt:lpstr>The dawn of absolutism</vt:lpstr>
      <vt:lpstr>Context: the competition between King and nobles</vt:lpstr>
      <vt:lpstr>Domestic and external challenges</vt:lpstr>
      <vt:lpstr>Domestic and external challenges</vt:lpstr>
      <vt:lpstr>Domestic and external challenges</vt:lpstr>
      <vt:lpstr>Domestic and external challenges</vt:lpstr>
      <vt:lpstr>Domestic and external challenges</vt:lpstr>
      <vt:lpstr>Domestic and external challenges</vt:lpstr>
      <vt:lpstr>The early steps of building Absolutism</vt:lpstr>
      <vt:lpstr>The early steps of building Absolutism</vt:lpstr>
      <vt:lpstr>The early steps of building Absolutism</vt:lpstr>
      <vt:lpstr>Wang-na crisis (1874-1875)</vt:lpstr>
      <vt:lpstr>Wang-na crisis (1874-1875)</vt:lpstr>
      <vt:lpstr>Wang-na crisis (1874-1875)</vt:lpstr>
      <vt:lpstr>Wang-na crisis (1874-1875)</vt:lpstr>
      <vt:lpstr>Wang-na crisis (1874-1875)</vt:lpstr>
      <vt:lpstr>Implications from the pattern of capital accumulation during Rama V</vt:lpstr>
      <vt:lpstr>Implications from the pattern of capital accumulation during Rama V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City, Trade, and the Dawn of Absolutism</dc:title>
  <dc:creator>Thorn Pitidol</dc:creator>
  <cp:lastModifiedBy>Thorn Pitidol</cp:lastModifiedBy>
  <cp:revision>2</cp:revision>
  <dcterms:created xsi:type="dcterms:W3CDTF">2019-09-16T10:22:12Z</dcterms:created>
  <dcterms:modified xsi:type="dcterms:W3CDTF">2019-09-17T01:30:21Z</dcterms:modified>
</cp:coreProperties>
</file>