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2"/>
  </p:notesMasterIdLst>
  <p:handoutMasterIdLst>
    <p:handoutMasterId r:id="rId63"/>
  </p:handoutMasterIdLst>
  <p:sldIdLst>
    <p:sldId id="257" r:id="rId2"/>
    <p:sldId id="258" r:id="rId3"/>
    <p:sldId id="288" r:id="rId4"/>
    <p:sldId id="259" r:id="rId5"/>
    <p:sldId id="260" r:id="rId6"/>
    <p:sldId id="289" r:id="rId7"/>
    <p:sldId id="261" r:id="rId8"/>
    <p:sldId id="290" r:id="rId9"/>
    <p:sldId id="262" r:id="rId10"/>
    <p:sldId id="291" r:id="rId11"/>
    <p:sldId id="263" r:id="rId12"/>
    <p:sldId id="297" r:id="rId13"/>
    <p:sldId id="294" r:id="rId14"/>
    <p:sldId id="295" r:id="rId15"/>
    <p:sldId id="296" r:id="rId16"/>
    <p:sldId id="298" r:id="rId17"/>
    <p:sldId id="267" r:id="rId18"/>
    <p:sldId id="299" r:id="rId19"/>
    <p:sldId id="268" r:id="rId20"/>
    <p:sldId id="269" r:id="rId21"/>
    <p:sldId id="300" r:id="rId22"/>
    <p:sldId id="270" r:id="rId23"/>
    <p:sldId id="271" r:id="rId24"/>
    <p:sldId id="272" r:id="rId25"/>
    <p:sldId id="273" r:id="rId26"/>
    <p:sldId id="274" r:id="rId27"/>
    <p:sldId id="275" r:id="rId28"/>
    <p:sldId id="282" r:id="rId29"/>
    <p:sldId id="276" r:id="rId30"/>
    <p:sldId id="277" r:id="rId31"/>
    <p:sldId id="301" r:id="rId32"/>
    <p:sldId id="278" r:id="rId33"/>
    <p:sldId id="302" r:id="rId34"/>
    <p:sldId id="279" r:id="rId35"/>
    <p:sldId id="303" r:id="rId36"/>
    <p:sldId id="280" r:id="rId37"/>
    <p:sldId id="281" r:id="rId38"/>
    <p:sldId id="304" r:id="rId39"/>
    <p:sldId id="305" r:id="rId40"/>
    <p:sldId id="283" r:id="rId41"/>
    <p:sldId id="284" r:id="rId42"/>
    <p:sldId id="285" r:id="rId43"/>
    <p:sldId id="286" r:id="rId44"/>
    <p:sldId id="306" r:id="rId45"/>
    <p:sldId id="307" r:id="rId46"/>
    <p:sldId id="308" r:id="rId47"/>
    <p:sldId id="309" r:id="rId48"/>
    <p:sldId id="310" r:id="rId49"/>
    <p:sldId id="311" r:id="rId50"/>
    <p:sldId id="312" r:id="rId51"/>
    <p:sldId id="313" r:id="rId52"/>
    <p:sldId id="314" r:id="rId53"/>
    <p:sldId id="315" r:id="rId54"/>
    <p:sldId id="316" r:id="rId55"/>
    <p:sldId id="317" r:id="rId56"/>
    <p:sldId id="318" r:id="rId57"/>
    <p:sldId id="319" r:id="rId58"/>
    <p:sldId id="320" r:id="rId59"/>
    <p:sldId id="321" r:id="rId60"/>
    <p:sldId id="287" r:id="rId61"/>
  </p:sldIdLst>
  <p:sldSz cx="9144000" cy="6858000" type="screen4x3"/>
  <p:notesSz cx="9144000" cy="6858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charset="-34"/>
      </a:defRPr>
    </a:lvl1pPr>
    <a:lvl2pPr marL="457200" algn="l" rtl="0" fontAlgn="base">
      <a:spcBef>
        <a:spcPct val="0"/>
      </a:spcBef>
      <a:spcAft>
        <a:spcPct val="0"/>
      </a:spcAft>
      <a:defRPr sz="2800" kern="1200">
        <a:solidFill>
          <a:schemeClr val="tx1"/>
        </a:solidFill>
        <a:latin typeface="Arial" charset="0"/>
        <a:ea typeface="+mn-ea"/>
        <a:cs typeface="Angsana New" charset="-34"/>
      </a:defRPr>
    </a:lvl2pPr>
    <a:lvl3pPr marL="914400" algn="l" rtl="0" fontAlgn="base">
      <a:spcBef>
        <a:spcPct val="0"/>
      </a:spcBef>
      <a:spcAft>
        <a:spcPct val="0"/>
      </a:spcAft>
      <a:defRPr sz="2800" kern="1200">
        <a:solidFill>
          <a:schemeClr val="tx1"/>
        </a:solidFill>
        <a:latin typeface="Arial" charset="0"/>
        <a:ea typeface="+mn-ea"/>
        <a:cs typeface="Angsana New" charset="-34"/>
      </a:defRPr>
    </a:lvl3pPr>
    <a:lvl4pPr marL="1371600" algn="l" rtl="0" fontAlgn="base">
      <a:spcBef>
        <a:spcPct val="0"/>
      </a:spcBef>
      <a:spcAft>
        <a:spcPct val="0"/>
      </a:spcAft>
      <a:defRPr sz="2800" kern="1200">
        <a:solidFill>
          <a:schemeClr val="tx1"/>
        </a:solidFill>
        <a:latin typeface="Arial" charset="0"/>
        <a:ea typeface="+mn-ea"/>
        <a:cs typeface="Angsana New" charset="-34"/>
      </a:defRPr>
    </a:lvl4pPr>
    <a:lvl5pPr marL="1828800" algn="l" rtl="0" fontAlgn="base">
      <a:spcBef>
        <a:spcPct val="0"/>
      </a:spcBef>
      <a:spcAft>
        <a:spcPct val="0"/>
      </a:spcAft>
      <a:defRPr sz="2800" kern="1200">
        <a:solidFill>
          <a:schemeClr val="tx1"/>
        </a:solidFill>
        <a:latin typeface="Arial" charset="0"/>
        <a:ea typeface="+mn-ea"/>
        <a:cs typeface="Angsana New" charset="-34"/>
      </a:defRPr>
    </a:lvl5pPr>
    <a:lvl6pPr marL="2286000" algn="l" defTabSz="914400" rtl="0" eaLnBrk="1" latinLnBrk="0" hangingPunct="1">
      <a:defRPr sz="2800" kern="1200">
        <a:solidFill>
          <a:schemeClr val="tx1"/>
        </a:solidFill>
        <a:latin typeface="Arial" charset="0"/>
        <a:ea typeface="+mn-ea"/>
        <a:cs typeface="Angsana New" charset="-34"/>
      </a:defRPr>
    </a:lvl6pPr>
    <a:lvl7pPr marL="2743200" algn="l" defTabSz="914400" rtl="0" eaLnBrk="1" latinLnBrk="0" hangingPunct="1">
      <a:defRPr sz="2800" kern="1200">
        <a:solidFill>
          <a:schemeClr val="tx1"/>
        </a:solidFill>
        <a:latin typeface="Arial" charset="0"/>
        <a:ea typeface="+mn-ea"/>
        <a:cs typeface="Angsana New" charset="-34"/>
      </a:defRPr>
    </a:lvl7pPr>
    <a:lvl8pPr marL="3200400" algn="l" defTabSz="914400" rtl="0" eaLnBrk="1" latinLnBrk="0" hangingPunct="1">
      <a:defRPr sz="2800" kern="1200">
        <a:solidFill>
          <a:schemeClr val="tx1"/>
        </a:solidFill>
        <a:latin typeface="Arial" charset="0"/>
        <a:ea typeface="+mn-ea"/>
        <a:cs typeface="Angsana New" charset="-34"/>
      </a:defRPr>
    </a:lvl8pPr>
    <a:lvl9pPr marL="3657600" algn="l" defTabSz="914400" rtl="0" eaLnBrk="1" latinLnBrk="0" hangingPunct="1">
      <a:defRPr sz="2800" kern="1200">
        <a:solidFill>
          <a:schemeClr val="tx1"/>
        </a:solidFill>
        <a:latin typeface="Arial" charset="0"/>
        <a:ea typeface="+mn-ea"/>
        <a:cs typeface="Angsana New"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4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282"/>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O:\EC460-2555\Gini%20Coeff%202529-5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h-TH"/>
  <c:style val="34"/>
  <c:chart>
    <c:title>
      <c:tx>
        <c:rich>
          <a:bodyPr/>
          <a:lstStyle/>
          <a:p>
            <a:pPr>
              <a:defRPr lang="en-US"/>
            </a:pPr>
            <a:r>
              <a:rPr lang="en-US"/>
              <a:t>Inequality Indicators</a:t>
            </a:r>
          </a:p>
        </c:rich>
      </c:tx>
    </c:title>
    <c:plotArea>
      <c:layout/>
      <c:scatterChart>
        <c:scatterStyle val="smoothMarker"/>
        <c:ser>
          <c:idx val="0"/>
          <c:order val="0"/>
          <c:tx>
            <c:strRef>
              <c:f>Sheet2!$C$23</c:f>
              <c:strCache>
                <c:ptCount val="1"/>
                <c:pt idx="0">
                  <c:v>Gini</c:v>
                </c:pt>
              </c:strCache>
            </c:strRef>
          </c:tx>
          <c:xVal>
            <c:numRef>
              <c:f>Sheet2!$B$24:$B$36</c:f>
              <c:numCache>
                <c:formatCode>General</c:formatCode>
                <c:ptCount val="13"/>
                <c:pt idx="0">
                  <c:v>1986</c:v>
                </c:pt>
                <c:pt idx="1">
                  <c:v>1988</c:v>
                </c:pt>
                <c:pt idx="2">
                  <c:v>1990</c:v>
                </c:pt>
                <c:pt idx="3">
                  <c:v>1992</c:v>
                </c:pt>
                <c:pt idx="4">
                  <c:v>1994</c:v>
                </c:pt>
                <c:pt idx="5">
                  <c:v>1996</c:v>
                </c:pt>
                <c:pt idx="6">
                  <c:v>1998</c:v>
                </c:pt>
                <c:pt idx="7">
                  <c:v>2000</c:v>
                </c:pt>
                <c:pt idx="8">
                  <c:v>2002</c:v>
                </c:pt>
                <c:pt idx="9">
                  <c:v>2004</c:v>
                </c:pt>
                <c:pt idx="10">
                  <c:v>2006</c:v>
                </c:pt>
                <c:pt idx="11">
                  <c:v>2007</c:v>
                </c:pt>
                <c:pt idx="12">
                  <c:v>2009</c:v>
                </c:pt>
              </c:numCache>
            </c:numRef>
          </c:xVal>
          <c:yVal>
            <c:numRef>
              <c:f>Sheet2!$C$24:$C$36</c:f>
              <c:numCache>
                <c:formatCode>0.00</c:formatCode>
                <c:ptCount val="13"/>
                <c:pt idx="0">
                  <c:v>49.58</c:v>
                </c:pt>
                <c:pt idx="1">
                  <c:v>48.70000000000001</c:v>
                </c:pt>
                <c:pt idx="2">
                  <c:v>51.5</c:v>
                </c:pt>
                <c:pt idx="3">
                  <c:v>53.6</c:v>
                </c:pt>
                <c:pt idx="4">
                  <c:v>52</c:v>
                </c:pt>
                <c:pt idx="5">
                  <c:v>51.300000000000004</c:v>
                </c:pt>
                <c:pt idx="6">
                  <c:v>50.7</c:v>
                </c:pt>
                <c:pt idx="7">
                  <c:v>52.2</c:v>
                </c:pt>
                <c:pt idx="8">
                  <c:v>50.7</c:v>
                </c:pt>
                <c:pt idx="9">
                  <c:v>49.3</c:v>
                </c:pt>
                <c:pt idx="10">
                  <c:v>51.1</c:v>
                </c:pt>
                <c:pt idx="11">
                  <c:v>49.7</c:v>
                </c:pt>
                <c:pt idx="12">
                  <c:v>48.5</c:v>
                </c:pt>
              </c:numCache>
            </c:numRef>
          </c:yVal>
          <c:smooth val="1"/>
        </c:ser>
        <c:ser>
          <c:idx val="1"/>
          <c:order val="1"/>
          <c:tx>
            <c:strRef>
              <c:f>Sheet2!$D$23</c:f>
              <c:strCache>
                <c:ptCount val="1"/>
                <c:pt idx="0">
                  <c:v>Top/Bottom</c:v>
                </c:pt>
              </c:strCache>
            </c:strRef>
          </c:tx>
          <c:xVal>
            <c:numRef>
              <c:f>Sheet2!$B$24:$B$36</c:f>
              <c:numCache>
                <c:formatCode>General</c:formatCode>
                <c:ptCount val="13"/>
                <c:pt idx="0">
                  <c:v>1986</c:v>
                </c:pt>
                <c:pt idx="1">
                  <c:v>1988</c:v>
                </c:pt>
                <c:pt idx="2">
                  <c:v>1990</c:v>
                </c:pt>
                <c:pt idx="3">
                  <c:v>1992</c:v>
                </c:pt>
                <c:pt idx="4">
                  <c:v>1994</c:v>
                </c:pt>
                <c:pt idx="5">
                  <c:v>1996</c:v>
                </c:pt>
                <c:pt idx="6">
                  <c:v>1998</c:v>
                </c:pt>
                <c:pt idx="7">
                  <c:v>2000</c:v>
                </c:pt>
                <c:pt idx="8">
                  <c:v>2002</c:v>
                </c:pt>
                <c:pt idx="9">
                  <c:v>2004</c:v>
                </c:pt>
                <c:pt idx="10">
                  <c:v>2006</c:v>
                </c:pt>
                <c:pt idx="11">
                  <c:v>2007</c:v>
                </c:pt>
                <c:pt idx="12">
                  <c:v>2009</c:v>
                </c:pt>
              </c:numCache>
            </c:numRef>
          </c:xVal>
          <c:yVal>
            <c:numRef>
              <c:f>Sheet2!$D$24:$D$36</c:f>
              <c:numCache>
                <c:formatCode>0.00</c:formatCode>
                <c:ptCount val="13"/>
                <c:pt idx="0">
                  <c:v>12.105960264900666</c:v>
                </c:pt>
                <c:pt idx="1">
                  <c:v>11.88</c:v>
                </c:pt>
                <c:pt idx="2">
                  <c:v>13.28</c:v>
                </c:pt>
                <c:pt idx="3">
                  <c:v>14.9</c:v>
                </c:pt>
                <c:pt idx="4">
                  <c:v>14.07</c:v>
                </c:pt>
                <c:pt idx="5">
                  <c:v>13.52</c:v>
                </c:pt>
                <c:pt idx="6">
                  <c:v>13.06</c:v>
                </c:pt>
                <c:pt idx="7">
                  <c:v>14.55</c:v>
                </c:pt>
                <c:pt idx="8">
                  <c:v>13.229999999999999</c:v>
                </c:pt>
                <c:pt idx="9">
                  <c:v>12.1</c:v>
                </c:pt>
                <c:pt idx="10">
                  <c:v>13.92</c:v>
                </c:pt>
                <c:pt idx="11">
                  <c:v>12.47</c:v>
                </c:pt>
                <c:pt idx="12">
                  <c:v>11.31</c:v>
                </c:pt>
              </c:numCache>
            </c:numRef>
          </c:yVal>
          <c:smooth val="1"/>
        </c:ser>
        <c:axId val="49763456"/>
        <c:axId val="49764992"/>
      </c:scatterChart>
      <c:valAx>
        <c:axId val="49763456"/>
        <c:scaling>
          <c:orientation val="minMax"/>
          <c:max val="2009"/>
          <c:min val="1986"/>
        </c:scaling>
        <c:axPos val="b"/>
        <c:numFmt formatCode="General" sourceLinked="1"/>
        <c:majorTickMark val="none"/>
        <c:tickLblPos val="nextTo"/>
        <c:txPr>
          <a:bodyPr/>
          <a:lstStyle/>
          <a:p>
            <a:pPr>
              <a:defRPr lang="en-US"/>
            </a:pPr>
            <a:endParaRPr lang="th-TH"/>
          </a:p>
        </c:txPr>
        <c:crossAx val="49764992"/>
        <c:crosses val="autoZero"/>
        <c:crossBetween val="midCat"/>
      </c:valAx>
      <c:valAx>
        <c:axId val="49764992"/>
        <c:scaling>
          <c:orientation val="minMax"/>
        </c:scaling>
        <c:axPos val="l"/>
        <c:majorGridlines/>
        <c:numFmt formatCode="0.00" sourceLinked="1"/>
        <c:majorTickMark val="none"/>
        <c:tickLblPos val="nextTo"/>
        <c:txPr>
          <a:bodyPr/>
          <a:lstStyle/>
          <a:p>
            <a:pPr>
              <a:defRPr lang="en-US"/>
            </a:pPr>
            <a:endParaRPr lang="th-TH"/>
          </a:p>
        </c:txPr>
        <c:crossAx val="49763456"/>
        <c:crosses val="autoZero"/>
        <c:crossBetween val="midCat"/>
      </c:valAx>
    </c:plotArea>
    <c:legend>
      <c:legendPos val="r"/>
      <c:layout>
        <c:manualLayout>
          <c:xMode val="edge"/>
          <c:yMode val="edge"/>
          <c:x val="0.59805734908136443"/>
          <c:y val="0.30501312335958036"/>
          <c:w val="0.28987073490813647"/>
          <c:h val="0.28935866712313163"/>
        </c:manualLayout>
      </c:layout>
      <c:overlay val="1"/>
      <c:txPr>
        <a:bodyPr/>
        <a:lstStyle/>
        <a:p>
          <a:pPr>
            <a:defRPr lang="en-US"/>
          </a:pPr>
          <a:endParaRPr lang="th-TH"/>
        </a:p>
      </c:txPr>
    </c:legend>
    <c:plotVisOnly val="1"/>
  </c:chart>
  <c:txPr>
    <a:bodyPr/>
    <a:lstStyle/>
    <a:p>
      <a:pPr>
        <a:defRPr sz="1800"/>
      </a:pPr>
      <a:endParaRPr lang="th-TH"/>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Angsana New" pitchFamily="18" charset="-34"/>
              </a:defRPr>
            </a:lvl1pPr>
          </a:lstStyle>
          <a:p>
            <a:pPr>
              <a:defRPr/>
            </a:pPr>
            <a:endParaRPr lang="th-TH"/>
          </a:p>
        </p:txBody>
      </p:sp>
      <p:sp>
        <p:nvSpPr>
          <p:cNvPr id="39939"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Angsana New" pitchFamily="18" charset="-34"/>
              </a:defRPr>
            </a:lvl1pPr>
          </a:lstStyle>
          <a:p>
            <a:pPr>
              <a:defRPr/>
            </a:pPr>
            <a:endParaRPr lang="th-TH"/>
          </a:p>
        </p:txBody>
      </p:sp>
      <p:sp>
        <p:nvSpPr>
          <p:cNvPr id="39940"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cs typeface="Angsana New" pitchFamily="18" charset="-34"/>
              </a:defRPr>
            </a:lvl1pPr>
          </a:lstStyle>
          <a:p>
            <a:pPr>
              <a:defRPr/>
            </a:pPr>
            <a:r>
              <a:rPr lang="en-US"/>
              <a:t>18. Poverty and Distribution 2_Y2012</a:t>
            </a:r>
            <a:endParaRPr lang="th-TH"/>
          </a:p>
        </p:txBody>
      </p:sp>
      <p:sp>
        <p:nvSpPr>
          <p:cNvPr id="39941"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Angsana New" pitchFamily="18" charset="-34"/>
              </a:defRPr>
            </a:lvl1pPr>
          </a:lstStyle>
          <a:p>
            <a:pPr>
              <a:defRPr/>
            </a:pPr>
            <a:fld id="{4A869FD2-3467-417E-B445-FC2328130E5B}" type="slidenum">
              <a:rPr lang="en-US"/>
              <a:pPr>
                <a:defRPr/>
              </a:pPr>
              <a:t>‹#›</a:t>
            </a:fld>
            <a:endParaRPr lang="th-TH"/>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cs typeface="Angsana New" pitchFamily="18" charset="-34"/>
              </a:defRPr>
            </a:lvl1pPr>
          </a:lstStyle>
          <a:p>
            <a:pPr>
              <a:defRPr/>
            </a:pPr>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smtClean="0">
                <a:cs typeface="Angsana New" pitchFamily="18" charset="-34"/>
              </a:defRPr>
            </a:lvl1pPr>
          </a:lstStyle>
          <a:p>
            <a:pPr>
              <a:defRPr/>
            </a:pPr>
            <a:fld id="{E54AE584-8355-4038-BEEF-915B153FDA97}" type="datetimeFigureOut">
              <a:rPr lang="en-US"/>
              <a:pPr>
                <a:defRPr/>
              </a:pPr>
              <a:t>11/22/2012</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smtClean="0">
                <a:cs typeface="Angsana New" pitchFamily="18" charset="-34"/>
              </a:defRPr>
            </a:lvl1pPr>
          </a:lstStyle>
          <a:p>
            <a:pPr>
              <a:defRPr/>
            </a:pPr>
            <a:r>
              <a:rPr lang="en-US"/>
              <a:t>18. Poverty and Distribution 2_Y2012</a:t>
            </a:r>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smtClean="0">
                <a:cs typeface="Angsana New" pitchFamily="18" charset="-34"/>
              </a:defRPr>
            </a:lvl1pPr>
          </a:lstStyle>
          <a:p>
            <a:pPr>
              <a:defRPr/>
            </a:pPr>
            <a:fld id="{EF10FB7D-ED16-4881-AF38-26F8A323BDA9}" type="slidenum">
              <a:rPr lang="en-US"/>
              <a:pPr>
                <a:defRPr/>
              </a:pPr>
              <a:t>‹#›</a:t>
            </a:fld>
            <a:endParaRPr lang="en-US"/>
          </a:p>
        </p:txBody>
      </p:sp>
    </p:spTree>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cs typeface="Cordia New" pitchFamily="34" charset="-34"/>
            </a:endParaRPr>
          </a:p>
        </p:txBody>
      </p:sp>
      <p:sp>
        <p:nvSpPr>
          <p:cNvPr id="747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C365AE5-6555-4476-B85E-9983CA1C27AF}" type="slidenum">
              <a:rPr lang="en-US">
                <a:cs typeface="Angsana New" charset="-34"/>
              </a:rPr>
              <a:pPr/>
              <a:t>57</a:t>
            </a:fld>
            <a:endParaRPr lang="en-US">
              <a:cs typeface="Angsana New" charset="-34"/>
            </a:endParaRPr>
          </a:p>
        </p:txBody>
      </p:sp>
      <p:sp>
        <p:nvSpPr>
          <p:cNvPr id="74756" name="Footer Placeholder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US">
                <a:cs typeface="Angsana New" charset="-34"/>
              </a:rPr>
              <a:t>18. Poverty and Distribution 2_Y2012</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cs typeface="Angsana New" pitchFamily="18" charset="-34"/>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cs typeface="Angsana New" pitchFamily="18" charset="-34"/>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cs typeface="Angsana New" pitchFamily="18" charset="-34"/>
                </a:endParaRP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cs typeface="Angsana New" pitchFamily="18" charset="-34"/>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cs typeface="Angsana New" pitchFamily="18" charset="-34"/>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cs typeface="Angsana New" pitchFamily="18" charset="-34"/>
              </a:endParaRP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cs typeface="Angsana New" pitchFamily="18" charset="-34"/>
              </a:endParaRPr>
            </a:p>
          </p:txBody>
        </p:sp>
      </p:grpSp>
      <p:sp>
        <p:nvSpPr>
          <p:cNvPr id="4107"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4108"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09DDAFBA-9B4B-4B0F-9B23-113B5400BD5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B9D1E31A-3CC2-4119-9992-E8BF1B2B8E8D}"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8E74BB28-3D0B-48F1-B40B-43D92658C09D}"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C79F5711-D9E2-480C-8F19-57050F0DE2B2}"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BF73942F-380C-45E9-ABCE-B9D57D708754}" type="slidenum">
              <a:rPr lang="en-US"/>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F66E2ADD-84C0-4D54-A406-6E7CE34F03AC}" type="slidenum">
              <a:rPr lang="en-US"/>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C31FBE69-BE6D-476A-9F5A-6CE071A9FD13}" type="slidenum">
              <a:rPr lang="en-US"/>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661A7480-828B-456D-B058-E3A8E08AF787}"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D031BFDB-C2EB-4356-9054-0650D8A0C12C}"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9DD94144-07C1-4885-AA07-60D452012BEE}"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C52C8E41-256F-4A6A-A0F6-F47C867CD7A4}"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31C526D2-E5FC-486B-B657-A3B7E46CA31F}"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Angsana New" pitchFamily="18" charset="-34"/>
              </a:defRPr>
            </a:lvl1pPr>
          </a:lstStyle>
          <a:p>
            <a:pPr>
              <a:defRPr/>
            </a:pPr>
            <a:endParaRPr lang="en-US"/>
          </a:p>
        </p:txBody>
      </p:sp>
      <p:sp>
        <p:nvSpPr>
          <p:cNvPr id="3075"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Angsana New" pitchFamily="18" charset="-34"/>
              </a:defRPr>
            </a:lvl1pPr>
          </a:lstStyle>
          <a:p>
            <a:pPr>
              <a:defRPr/>
            </a:pPr>
            <a:fld id="{567EBD7A-749C-4079-978F-E8828617F2EA}" type="slidenum">
              <a:rPr lang="en-US"/>
              <a:pPr>
                <a:defRPr/>
              </a:pPr>
              <a:t>‹#›</a:t>
            </a:fld>
            <a:endParaRPr lang="en-US"/>
          </a:p>
        </p:txBody>
      </p:sp>
      <p:grpSp>
        <p:nvGrpSpPr>
          <p:cNvPr id="1028" name="Group 4"/>
          <p:cNvGrpSpPr>
            <a:grpSpLocks/>
          </p:cNvGrpSpPr>
          <p:nvPr/>
        </p:nvGrpSpPr>
        <p:grpSpPr bwMode="auto">
          <a:xfrm>
            <a:off x="0" y="0"/>
            <a:ext cx="9140825" cy="6850063"/>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307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cs typeface="Angsana New" pitchFamily="18" charset="-34"/>
                </a:endParaRPr>
              </a:p>
            </p:txBody>
          </p:sp>
          <p:sp>
            <p:nvSpPr>
              <p:cNvPr id="307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cs typeface="Angsana New" pitchFamily="18" charset="-34"/>
                </a:endParaRPr>
              </a:p>
            </p:txBody>
          </p:sp>
          <p:sp>
            <p:nvSpPr>
              <p:cNvPr id="308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cs typeface="Angsana New" pitchFamily="18" charset="-34"/>
                </a:endParaRPr>
              </a:p>
            </p:txBody>
          </p:sp>
          <p:sp>
            <p:nvSpPr>
              <p:cNvPr id="3081"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cs typeface="Angsana New" pitchFamily="18" charset="-34"/>
                </a:endParaRPr>
              </a:p>
            </p:txBody>
          </p:sp>
          <p:sp>
            <p:nvSpPr>
              <p:cNvPr id="308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cs typeface="Angsana New" pitchFamily="18" charset="-34"/>
                </a:endParaRPr>
              </a:p>
            </p:txBody>
          </p:sp>
        </p:grpSp>
        <p:sp>
          <p:nvSpPr>
            <p:cNvPr id="308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cs typeface="Angsana New" pitchFamily="18" charset="-34"/>
              </a:endParaRPr>
            </a:p>
          </p:txBody>
        </p:sp>
        <p:sp>
          <p:nvSpPr>
            <p:cNvPr id="3084"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cs typeface="Angsana New" pitchFamily="18" charset="-34"/>
              </a:endParaRPr>
            </a:p>
          </p:txBody>
        </p:sp>
      </p:grpSp>
      <p:sp>
        <p:nvSpPr>
          <p:cNvPr id="3085"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86"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cs typeface="Angsana New" pitchFamily="18" charset="-34"/>
              </a:defRPr>
            </a:lvl1pPr>
          </a:lstStyle>
          <a:p>
            <a:pPr>
              <a:defRPr/>
            </a:pPr>
            <a:endParaRPr lang="en-US"/>
          </a:p>
        </p:txBody>
      </p:sp>
      <p:sp>
        <p:nvSpPr>
          <p:cNvPr id="3087"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62" r:id="rId1"/>
    <p:sldLayoutId id="2147483661" r:id="rId2"/>
    <p:sldLayoutId id="2147483660" r:id="rId3"/>
    <p:sldLayoutId id="2147483659" r:id="rId4"/>
    <p:sldLayoutId id="2147483658" r:id="rId5"/>
    <p:sldLayoutId id="2147483657" r:id="rId6"/>
    <p:sldLayoutId id="2147483656" r:id="rId7"/>
    <p:sldLayoutId id="2147483655" r:id="rId8"/>
    <p:sldLayoutId id="2147483654" r:id="rId9"/>
    <p:sldLayoutId id="2147483653" r:id="rId10"/>
    <p:sldLayoutId id="2147483652" r:id="rId11"/>
    <p:sldLayoutId id="2147483651"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a:xfrm>
            <a:off x="0" y="2514600"/>
            <a:ext cx="9144000" cy="1384300"/>
          </a:xfrm>
        </p:spPr>
        <p:txBody>
          <a:bodyPr/>
          <a:lstStyle/>
          <a:p>
            <a:pPr eaLnBrk="1" hangingPunct="1">
              <a:defRPr/>
            </a:pPr>
            <a:r>
              <a:rPr lang="en-US" sz="6600">
                <a:solidFill>
                  <a:schemeClr val="folHlink"/>
                </a:solidFill>
                <a:latin typeface="Times New Roman" pitchFamily="18" charset="0"/>
                <a:cs typeface="Times New Roman" pitchFamily="18" charset="0"/>
              </a:rPr>
              <a:t>B. Income Distribution</a:t>
            </a:r>
          </a:p>
        </p:txBody>
      </p:sp>
      <p:sp>
        <p:nvSpPr>
          <p:cNvPr id="16386" name="Slide Number Placeholder 2"/>
          <p:cNvSpPr>
            <a:spLocks noGrp="1"/>
          </p:cNvSpPr>
          <p:nvPr>
            <p:ph type="sldNum" sz="quarter" idx="11"/>
          </p:nvPr>
        </p:nvSpPr>
        <p:spPr>
          <a:noFill/>
        </p:spPr>
        <p:txBody>
          <a:bodyPr/>
          <a:lstStyle/>
          <a:p>
            <a:fld id="{0C7FD209-068B-4951-9869-0A01A9392813}" type="slidenum">
              <a:rPr lang="en-US" smtClean="0">
                <a:cs typeface="Angsana New" charset="-34"/>
              </a:rPr>
              <a:pPr/>
              <a:t>1</a:t>
            </a:fld>
            <a:endParaRPr lang="en-US" smtClean="0">
              <a:cs typeface="Angsana New" charset="-34"/>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pPr eaLnBrk="1" hangingPunct="1">
              <a:defRPr/>
            </a:pPr>
            <a:r>
              <a:rPr lang="en-US" sz="5400">
                <a:solidFill>
                  <a:schemeClr val="folHlink"/>
                </a:solidFill>
                <a:latin typeface="Times New Roman" pitchFamily="18" charset="0"/>
                <a:cs typeface="Times New Roman" pitchFamily="18" charset="0"/>
              </a:rPr>
              <a:t>B. Income Distribution</a:t>
            </a:r>
          </a:p>
        </p:txBody>
      </p:sp>
      <p:sp>
        <p:nvSpPr>
          <p:cNvPr id="6147" name="Rectangle 3"/>
          <p:cNvSpPr>
            <a:spLocks noGrp="1" noChangeArrowheads="1"/>
          </p:cNvSpPr>
          <p:nvPr>
            <p:ph type="body" idx="1"/>
          </p:nvPr>
        </p:nvSpPr>
        <p:spPr>
          <a:xfrm>
            <a:off x="0" y="1295400"/>
            <a:ext cx="9144000" cy="5562600"/>
          </a:xfrm>
        </p:spPr>
        <p:txBody>
          <a:bodyPr/>
          <a:lstStyle/>
          <a:p>
            <a:pPr eaLnBrk="1" hangingPunct="1">
              <a:defRPr/>
            </a:pPr>
            <a:r>
              <a:rPr lang="en-US">
                <a:latin typeface="Times New Roman" pitchFamily="18" charset="0"/>
                <a:cs typeface="Times New Roman" pitchFamily="18" charset="0"/>
              </a:rPr>
              <a:t> </a:t>
            </a:r>
            <a:r>
              <a:rPr lang="en-US" sz="3600" b="1">
                <a:latin typeface="Times New Roman" pitchFamily="18" charset="0"/>
                <a:cs typeface="Times New Roman" pitchFamily="18" charset="0"/>
              </a:rPr>
              <a:t>Measurement :  Lorenz Curve</a:t>
            </a:r>
          </a:p>
          <a:p>
            <a:pPr eaLnBrk="1" hangingPunct="1">
              <a:buFont typeface="Wingdings" pitchFamily="2" charset="2"/>
              <a:buNone/>
              <a:defRPr/>
            </a:pPr>
            <a:endParaRPr lang="en-US">
              <a:latin typeface="Times New Roman" pitchFamily="18" charset="0"/>
              <a:cs typeface="Times New Roman" pitchFamily="18" charset="0"/>
            </a:endParaRPr>
          </a:p>
        </p:txBody>
      </p:sp>
      <p:sp>
        <p:nvSpPr>
          <p:cNvPr id="6148" name="Rectangle 4"/>
          <p:cNvSpPr>
            <a:spLocks noChangeArrowheads="1"/>
          </p:cNvSpPr>
          <p:nvPr/>
        </p:nvSpPr>
        <p:spPr bwMode="auto">
          <a:xfrm>
            <a:off x="990600" y="2133600"/>
            <a:ext cx="7543800" cy="4114800"/>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defRPr/>
            </a:pPr>
            <a:r>
              <a:rPr lang="en-US" b="1">
                <a:effectLst>
                  <a:outerShdw blurRad="38100" dist="38100" dir="2700000" algn="tl">
                    <a:srgbClr val="000000"/>
                  </a:outerShdw>
                </a:effectLst>
                <a:latin typeface="Times New Roman" pitchFamily="18" charset="0"/>
                <a:cs typeface="Times New Roman" pitchFamily="18" charset="0"/>
              </a:rPr>
              <a:t>Lorenz curve shows the distribution of income of a group of people where the number of people is cumulatively staggered from poorest to richest, from 0 to 100 %, and plotted on the horizontal axis of a unit square, and the cumulative income of these people is plotted on the vertical axis.  The curve that joins all these coordinates is called the Lorenz Curve.</a:t>
            </a:r>
          </a:p>
        </p:txBody>
      </p:sp>
      <p:sp>
        <p:nvSpPr>
          <p:cNvPr id="17412" name="Slide Number Placeholder 4"/>
          <p:cNvSpPr>
            <a:spLocks noGrp="1"/>
          </p:cNvSpPr>
          <p:nvPr>
            <p:ph type="sldNum" sz="quarter" idx="11"/>
          </p:nvPr>
        </p:nvSpPr>
        <p:spPr>
          <a:noFill/>
        </p:spPr>
        <p:txBody>
          <a:bodyPr/>
          <a:lstStyle/>
          <a:p>
            <a:fld id="{694E7F71-4161-4FEE-91B8-3B8D4990539D}" type="slidenum">
              <a:rPr lang="en-US" smtClean="0">
                <a:cs typeface="Angsana New" charset="-34"/>
              </a:rPr>
              <a:pPr/>
              <a:t>2</a:t>
            </a:fld>
            <a:endParaRPr lang="en-US" smtClean="0">
              <a:cs typeface="Angsana New"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pPr eaLnBrk="1" hangingPunct="1">
              <a:defRPr/>
            </a:pPr>
            <a:r>
              <a:rPr lang="en-US" sz="5400">
                <a:solidFill>
                  <a:schemeClr val="folHlink"/>
                </a:solidFill>
                <a:latin typeface="Times New Roman" pitchFamily="18" charset="0"/>
                <a:cs typeface="Times New Roman" pitchFamily="18" charset="0"/>
              </a:rPr>
              <a:t>B. Income Distribution</a:t>
            </a:r>
          </a:p>
        </p:txBody>
      </p:sp>
      <p:sp>
        <p:nvSpPr>
          <p:cNvPr id="6147" name="Rectangle 3"/>
          <p:cNvSpPr>
            <a:spLocks noGrp="1" noChangeArrowheads="1"/>
          </p:cNvSpPr>
          <p:nvPr>
            <p:ph type="body" idx="1"/>
          </p:nvPr>
        </p:nvSpPr>
        <p:spPr>
          <a:xfrm>
            <a:off x="0" y="1295400"/>
            <a:ext cx="9144000" cy="5562600"/>
          </a:xfrm>
        </p:spPr>
        <p:txBody>
          <a:bodyPr/>
          <a:lstStyle/>
          <a:p>
            <a:pPr eaLnBrk="1" hangingPunct="1">
              <a:defRPr/>
            </a:pPr>
            <a:r>
              <a:rPr lang="en-US" dirty="0">
                <a:latin typeface="Times New Roman" pitchFamily="18" charset="0"/>
                <a:cs typeface="Times New Roman" pitchFamily="18" charset="0"/>
              </a:rPr>
              <a:t> </a:t>
            </a:r>
            <a:r>
              <a:rPr lang="en-US" sz="3600" b="1" dirty="0">
                <a:latin typeface="Times New Roman" pitchFamily="18" charset="0"/>
                <a:cs typeface="Times New Roman" pitchFamily="18" charset="0"/>
              </a:rPr>
              <a:t>Measurement :  Lorenz Curve</a:t>
            </a:r>
          </a:p>
          <a:p>
            <a:pPr eaLnBrk="1" hangingPunct="1">
              <a:buFont typeface="Wingdings" pitchFamily="2" charset="2"/>
              <a:buNone/>
              <a:defRPr/>
            </a:pPr>
            <a:endParaRPr lang="en-US" dirty="0">
              <a:latin typeface="Times New Roman" pitchFamily="18" charset="0"/>
              <a:cs typeface="Times New Roman" pitchFamily="18" charset="0"/>
            </a:endParaRPr>
          </a:p>
        </p:txBody>
      </p:sp>
      <p:sp>
        <p:nvSpPr>
          <p:cNvPr id="6148" name="Rectangle 4"/>
          <p:cNvSpPr>
            <a:spLocks noChangeArrowheads="1"/>
          </p:cNvSpPr>
          <p:nvPr/>
        </p:nvSpPr>
        <p:spPr bwMode="auto">
          <a:xfrm>
            <a:off x="990600" y="2133600"/>
            <a:ext cx="7543800" cy="4114800"/>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None/>
              <a:defRPr/>
            </a:pPr>
            <a:r>
              <a:rPr lang="en-US" sz="3200" b="1" dirty="0">
                <a:effectLst>
                  <a:outerShdw blurRad="38100" dist="38100" dir="2700000" algn="tl">
                    <a:srgbClr val="000000"/>
                  </a:outerShdw>
                </a:effectLst>
                <a:latin typeface="Times New Roman" pitchFamily="18" charset="0"/>
                <a:cs typeface="Times New Roman" pitchFamily="18" charset="0"/>
              </a:rPr>
              <a:t>Three cases of  the Lorenz curve    (Perfect Equality, Perfect Inequality and Real World) in an Excel file “Lorenz Curve_Eng.xls”</a:t>
            </a:r>
            <a:endParaRPr lang="en-US" sz="3200" b="1" dirty="0">
              <a:effectLst>
                <a:outerShdw blurRad="38100" dist="38100" dir="2700000" algn="tl">
                  <a:srgbClr val="000000"/>
                </a:outerShdw>
              </a:effectLst>
              <a:latin typeface="Times New Roman" pitchFamily="18" charset="0"/>
              <a:cs typeface="Times New Roman" pitchFamily="18" charset="0"/>
            </a:endParaRPr>
          </a:p>
        </p:txBody>
      </p:sp>
      <p:sp>
        <p:nvSpPr>
          <p:cNvPr id="18436" name="Slide Number Placeholder 4"/>
          <p:cNvSpPr>
            <a:spLocks noGrp="1"/>
          </p:cNvSpPr>
          <p:nvPr>
            <p:ph type="sldNum" sz="quarter" idx="11"/>
          </p:nvPr>
        </p:nvSpPr>
        <p:spPr>
          <a:noFill/>
        </p:spPr>
        <p:txBody>
          <a:bodyPr/>
          <a:lstStyle/>
          <a:p>
            <a:fld id="{31B0A930-92C7-4373-A01F-539E4AD56B01}" type="slidenum">
              <a:rPr lang="en-US" smtClean="0">
                <a:cs typeface="Angsana New" charset="-34"/>
              </a:rPr>
              <a:pPr/>
              <a:t>3</a:t>
            </a:fld>
            <a:endParaRPr lang="en-US" smtClean="0">
              <a:cs typeface="Angsana New"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1B3AFF25-E69D-43F1-8179-2CF3F1FAD354}" type="slidenum">
              <a:rPr lang="en-US" sz="1200"/>
              <a:pPr algn="r"/>
              <a:t>4</a:t>
            </a:fld>
            <a:endParaRPr lang="en-US" sz="1200"/>
          </a:p>
        </p:txBody>
      </p:sp>
      <p:sp>
        <p:nvSpPr>
          <p:cNvPr id="99330" name="Rectangle 2"/>
          <p:cNvSpPr>
            <a:spLocks noGrp="1" noRot="1" noChangeArrowheads="1"/>
          </p:cNvSpPr>
          <p:nvPr>
            <p:ph type="title" idx="4294967295"/>
          </p:nvPr>
        </p:nvSpPr>
        <p:spPr/>
        <p:txBody>
          <a:bodyPr/>
          <a:lstStyle/>
          <a:p>
            <a:pPr algn="l" eaLnBrk="1" hangingPunct="1">
              <a:defRPr/>
            </a:pPr>
            <a:r>
              <a:rPr lang="en-US" sz="4000">
                <a:solidFill>
                  <a:schemeClr val="folHlink"/>
                </a:solidFill>
                <a:latin typeface="Times New Roman" pitchFamily="18" charset="0"/>
                <a:cs typeface="Times New Roman" pitchFamily="18" charset="0"/>
              </a:rPr>
              <a:t>Measurement of income inequality</a:t>
            </a:r>
            <a:endParaRPr lang="th-TH" sz="4000">
              <a:solidFill>
                <a:schemeClr val="folHlink"/>
              </a:solidFill>
              <a:latin typeface="Times New Roman" pitchFamily="18" charset="0"/>
              <a:cs typeface="Times New Roman" pitchFamily="18" charset="0"/>
            </a:endParaRPr>
          </a:p>
        </p:txBody>
      </p:sp>
      <p:sp>
        <p:nvSpPr>
          <p:cNvPr id="99331" name="Rectangle 3"/>
          <p:cNvSpPr>
            <a:spLocks noGrp="1" noChangeArrowheads="1"/>
          </p:cNvSpPr>
          <p:nvPr>
            <p:ph type="body" idx="4294967295"/>
          </p:nvPr>
        </p:nvSpPr>
        <p:spPr>
          <a:xfrm>
            <a:off x="0" y="1295400"/>
            <a:ext cx="9144000" cy="5562600"/>
          </a:xfrm>
        </p:spPr>
        <p:txBody>
          <a:bodyPr/>
          <a:lstStyle/>
          <a:p>
            <a:pPr eaLnBrk="1" hangingPunct="1">
              <a:defRPr/>
            </a:pPr>
            <a:r>
              <a:rPr lang="en-US" sz="3600" b="1" dirty="0">
                <a:latin typeface="Times New Roman" pitchFamily="18" charset="0"/>
                <a:cs typeface="Times New Roman" pitchFamily="18" charset="0"/>
              </a:rPr>
              <a:t>Lorenz Curve</a:t>
            </a:r>
          </a:p>
          <a:p>
            <a:pPr eaLnBrk="1" hangingPunct="1">
              <a:buFont typeface="Wingdings" pitchFamily="2" charset="2"/>
              <a:buNone/>
              <a:defRPr/>
            </a:pPr>
            <a:endParaRPr lang="en-US" dirty="0">
              <a:latin typeface="Times New Roman" pitchFamily="18" charset="0"/>
              <a:cs typeface="Times New Roman" pitchFamily="18" charset="0"/>
            </a:endParaRPr>
          </a:p>
        </p:txBody>
      </p:sp>
      <p:sp>
        <p:nvSpPr>
          <p:cNvPr id="19460" name="Line 4"/>
          <p:cNvSpPr>
            <a:spLocks noChangeShapeType="1"/>
          </p:cNvSpPr>
          <p:nvPr/>
        </p:nvSpPr>
        <p:spPr bwMode="auto">
          <a:xfrm>
            <a:off x="1828800" y="2590800"/>
            <a:ext cx="0" cy="2895600"/>
          </a:xfrm>
          <a:prstGeom prst="line">
            <a:avLst/>
          </a:prstGeom>
          <a:noFill/>
          <a:ln w="9525">
            <a:solidFill>
              <a:schemeClr val="tx1"/>
            </a:solidFill>
            <a:round/>
            <a:headEnd/>
            <a:tailEnd/>
          </a:ln>
        </p:spPr>
        <p:txBody>
          <a:bodyPr/>
          <a:lstStyle/>
          <a:p>
            <a:endParaRPr lang="th-TH"/>
          </a:p>
        </p:txBody>
      </p:sp>
      <p:sp>
        <p:nvSpPr>
          <p:cNvPr id="19461" name="Line 5"/>
          <p:cNvSpPr>
            <a:spLocks noChangeShapeType="1"/>
          </p:cNvSpPr>
          <p:nvPr/>
        </p:nvSpPr>
        <p:spPr bwMode="auto">
          <a:xfrm>
            <a:off x="1828800" y="5486400"/>
            <a:ext cx="4267200" cy="0"/>
          </a:xfrm>
          <a:prstGeom prst="line">
            <a:avLst/>
          </a:prstGeom>
          <a:noFill/>
          <a:ln w="9525">
            <a:solidFill>
              <a:schemeClr val="tx1"/>
            </a:solidFill>
            <a:round/>
            <a:headEnd/>
            <a:tailEnd/>
          </a:ln>
        </p:spPr>
        <p:txBody>
          <a:bodyPr/>
          <a:lstStyle/>
          <a:p>
            <a:endParaRPr lang="th-TH"/>
          </a:p>
        </p:txBody>
      </p:sp>
      <p:sp>
        <p:nvSpPr>
          <p:cNvPr id="41991" name="Arc 6"/>
          <p:cNvSpPr>
            <a:spLocks/>
          </p:cNvSpPr>
          <p:nvPr/>
        </p:nvSpPr>
        <p:spPr bwMode="auto">
          <a:xfrm flipV="1">
            <a:off x="1828800" y="2895600"/>
            <a:ext cx="2895600" cy="2590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sz="1800">
              <a:latin typeface="Garamond" pitchFamily="18" charset="0"/>
              <a:cs typeface="Arial" charset="0"/>
            </a:endParaRPr>
          </a:p>
        </p:txBody>
      </p:sp>
      <p:sp>
        <p:nvSpPr>
          <p:cNvPr id="41992" name="Line 7"/>
          <p:cNvSpPr>
            <a:spLocks noChangeShapeType="1"/>
          </p:cNvSpPr>
          <p:nvPr/>
        </p:nvSpPr>
        <p:spPr bwMode="auto">
          <a:xfrm flipH="1">
            <a:off x="1828800" y="2895600"/>
            <a:ext cx="2895600" cy="2590800"/>
          </a:xfrm>
          <a:prstGeom prst="line">
            <a:avLst/>
          </a:prstGeom>
          <a:noFill/>
          <a:ln w="9525">
            <a:solidFill>
              <a:schemeClr val="tx1"/>
            </a:solidFill>
            <a:round/>
            <a:headEnd/>
            <a:tailEnd/>
          </a:ln>
        </p:spPr>
        <p:txBody>
          <a:bodyPr/>
          <a:lstStyle/>
          <a:p>
            <a:endParaRPr lang="th-TH"/>
          </a:p>
        </p:txBody>
      </p:sp>
      <p:sp>
        <p:nvSpPr>
          <p:cNvPr id="41993" name="Line 8"/>
          <p:cNvSpPr>
            <a:spLocks noChangeShapeType="1"/>
          </p:cNvSpPr>
          <p:nvPr/>
        </p:nvSpPr>
        <p:spPr bwMode="auto">
          <a:xfrm>
            <a:off x="4724400" y="2895600"/>
            <a:ext cx="0" cy="2590800"/>
          </a:xfrm>
          <a:prstGeom prst="line">
            <a:avLst/>
          </a:prstGeom>
          <a:noFill/>
          <a:ln w="9525">
            <a:solidFill>
              <a:schemeClr val="tx1"/>
            </a:solidFill>
            <a:prstDash val="lgDash"/>
            <a:round/>
            <a:headEnd/>
            <a:tailEnd/>
          </a:ln>
        </p:spPr>
        <p:txBody>
          <a:bodyPr/>
          <a:lstStyle/>
          <a:p>
            <a:endParaRPr lang="th-TH"/>
          </a:p>
        </p:txBody>
      </p:sp>
      <p:sp>
        <p:nvSpPr>
          <p:cNvPr id="19465" name="Text Box 9"/>
          <p:cNvSpPr txBox="1">
            <a:spLocks noChangeArrowheads="1"/>
          </p:cNvSpPr>
          <p:nvPr/>
        </p:nvSpPr>
        <p:spPr bwMode="auto">
          <a:xfrm>
            <a:off x="1524000" y="1981200"/>
            <a:ext cx="1905000" cy="396875"/>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 of income)</a:t>
            </a:r>
          </a:p>
        </p:txBody>
      </p:sp>
      <p:sp>
        <p:nvSpPr>
          <p:cNvPr id="19466" name="Text Box 10"/>
          <p:cNvSpPr txBox="1">
            <a:spLocks noChangeArrowheads="1"/>
          </p:cNvSpPr>
          <p:nvPr/>
        </p:nvSpPr>
        <p:spPr bwMode="auto">
          <a:xfrm>
            <a:off x="6172200" y="5105400"/>
            <a:ext cx="2971800" cy="396875"/>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of population)</a:t>
            </a:r>
          </a:p>
        </p:txBody>
      </p:sp>
      <p:sp>
        <p:nvSpPr>
          <p:cNvPr id="41996" name="Text Box 11"/>
          <p:cNvSpPr txBox="1">
            <a:spLocks noChangeArrowheads="1"/>
          </p:cNvSpPr>
          <p:nvPr/>
        </p:nvSpPr>
        <p:spPr bwMode="auto">
          <a:xfrm>
            <a:off x="3429000" y="4114800"/>
            <a:ext cx="457200" cy="366713"/>
          </a:xfrm>
          <a:prstGeom prst="rect">
            <a:avLst/>
          </a:prstGeom>
          <a:noFill/>
          <a:ln w="9525">
            <a:noFill/>
            <a:miter lim="800000"/>
            <a:headEnd/>
            <a:tailEnd/>
          </a:ln>
        </p:spPr>
        <p:txBody>
          <a:bodyPr>
            <a:spAutoFit/>
          </a:bodyPr>
          <a:lstStyle/>
          <a:p>
            <a:pPr>
              <a:spcBef>
                <a:spcPct val="50000"/>
              </a:spcBef>
            </a:pPr>
            <a:r>
              <a:rPr lang="en-US" sz="1800">
                <a:latin typeface="Times New Roman" pitchFamily="18" charset="0"/>
                <a:cs typeface="Times New Roman" pitchFamily="18" charset="0"/>
              </a:rPr>
              <a:t>A</a:t>
            </a:r>
          </a:p>
        </p:txBody>
      </p:sp>
      <p:sp>
        <p:nvSpPr>
          <p:cNvPr id="41997" name="Text Box 12"/>
          <p:cNvSpPr txBox="1">
            <a:spLocks noChangeArrowheads="1"/>
          </p:cNvSpPr>
          <p:nvPr/>
        </p:nvSpPr>
        <p:spPr bwMode="auto">
          <a:xfrm>
            <a:off x="4038600" y="4876800"/>
            <a:ext cx="457200" cy="366713"/>
          </a:xfrm>
          <a:prstGeom prst="rect">
            <a:avLst/>
          </a:prstGeom>
          <a:noFill/>
          <a:ln w="9525">
            <a:noFill/>
            <a:miter lim="800000"/>
            <a:headEnd/>
            <a:tailEnd/>
          </a:ln>
        </p:spPr>
        <p:txBody>
          <a:bodyPr>
            <a:spAutoFit/>
          </a:bodyPr>
          <a:lstStyle/>
          <a:p>
            <a:pPr>
              <a:spcBef>
                <a:spcPct val="50000"/>
              </a:spcBef>
            </a:pPr>
            <a:r>
              <a:rPr lang="en-US" sz="1800">
                <a:latin typeface="Times New Roman" pitchFamily="18" charset="0"/>
                <a:cs typeface="Times New Roman" pitchFamily="18" charset="0"/>
              </a:rPr>
              <a:t>B</a:t>
            </a:r>
          </a:p>
        </p:txBody>
      </p:sp>
      <p:sp>
        <p:nvSpPr>
          <p:cNvPr id="19469" name="Text Box 13"/>
          <p:cNvSpPr txBox="1">
            <a:spLocks noChangeArrowheads="1"/>
          </p:cNvSpPr>
          <p:nvPr/>
        </p:nvSpPr>
        <p:spPr bwMode="auto">
          <a:xfrm>
            <a:off x="1524000" y="5562600"/>
            <a:ext cx="609600" cy="641350"/>
          </a:xfrm>
          <a:prstGeom prst="rect">
            <a:avLst/>
          </a:prstGeom>
          <a:noFill/>
          <a:ln w="9525">
            <a:noFill/>
            <a:miter lim="800000"/>
            <a:headEnd/>
            <a:tailEnd/>
          </a:ln>
        </p:spPr>
        <p:txBody>
          <a:bodyPr>
            <a:spAutoFit/>
          </a:bodyPr>
          <a:lstStyle/>
          <a:p>
            <a:pPr>
              <a:spcBef>
                <a:spcPct val="50000"/>
              </a:spcBef>
            </a:pPr>
            <a:r>
              <a:rPr lang="en-US" sz="3600" b="1">
                <a:latin typeface="Cordia New" pitchFamily="34" charset="-34"/>
                <a:cs typeface="Cordia New" pitchFamily="34" charset="-34"/>
              </a:rPr>
              <a:t>0</a:t>
            </a:r>
          </a:p>
        </p:txBody>
      </p:sp>
      <p:sp>
        <p:nvSpPr>
          <p:cNvPr id="41999" name="Text Box 14"/>
          <p:cNvSpPr txBox="1">
            <a:spLocks noChangeArrowheads="1"/>
          </p:cNvSpPr>
          <p:nvPr/>
        </p:nvSpPr>
        <p:spPr bwMode="auto">
          <a:xfrm>
            <a:off x="5105400" y="2209800"/>
            <a:ext cx="3733800" cy="1190625"/>
          </a:xfrm>
          <a:prstGeom prst="rect">
            <a:avLst/>
          </a:prstGeom>
          <a:noFill/>
          <a:ln w="9525">
            <a:noFill/>
            <a:miter lim="800000"/>
            <a:headEnd/>
            <a:tailEnd/>
          </a:ln>
        </p:spPr>
        <p:txBody>
          <a:bodyPr>
            <a:spAutoFit/>
          </a:bodyPr>
          <a:lstStyle/>
          <a:p>
            <a:pPr>
              <a:spcBef>
                <a:spcPct val="50000"/>
              </a:spcBef>
            </a:pPr>
            <a:r>
              <a:rPr lang="en-US" sz="3600" b="1">
                <a:latin typeface="Times New Roman" pitchFamily="18" charset="0"/>
                <a:cs typeface="Times New Roman" pitchFamily="18" charset="0"/>
              </a:rPr>
              <a:t>Gini coefficient =                A/(A+B)</a:t>
            </a:r>
          </a:p>
        </p:txBody>
      </p:sp>
      <p:sp>
        <p:nvSpPr>
          <p:cNvPr id="19471" name="Text Box 9"/>
          <p:cNvSpPr txBox="1">
            <a:spLocks noChangeArrowheads="1"/>
          </p:cNvSpPr>
          <p:nvPr/>
        </p:nvSpPr>
        <p:spPr bwMode="auto">
          <a:xfrm>
            <a:off x="1066800" y="2819400"/>
            <a:ext cx="762000" cy="400050"/>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a:t>
            </a:r>
            <a:r>
              <a:rPr lang="th-TH" sz="2000" b="1">
                <a:latin typeface="Times New Roman" pitchFamily="18" charset="0"/>
                <a:cs typeface="Times New Roman" pitchFamily="18" charset="0"/>
              </a:rPr>
              <a:t>100</a:t>
            </a:r>
            <a:endParaRPr lang="en-US" sz="2000" b="1">
              <a:latin typeface="Times New Roman" pitchFamily="18" charset="0"/>
              <a:cs typeface="Times New Roman" pitchFamily="18" charset="0"/>
            </a:endParaRPr>
          </a:p>
        </p:txBody>
      </p:sp>
      <p:sp>
        <p:nvSpPr>
          <p:cNvPr id="19472" name="Text Box 9"/>
          <p:cNvSpPr txBox="1">
            <a:spLocks noChangeArrowheads="1"/>
          </p:cNvSpPr>
          <p:nvPr/>
        </p:nvSpPr>
        <p:spPr bwMode="auto">
          <a:xfrm>
            <a:off x="4419600" y="5562600"/>
            <a:ext cx="838200" cy="400050"/>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 </a:t>
            </a:r>
            <a:r>
              <a:rPr lang="th-TH" sz="2000" b="1">
                <a:latin typeface="Times New Roman" pitchFamily="18" charset="0"/>
                <a:cs typeface="Times New Roman" pitchFamily="18" charset="0"/>
              </a:rPr>
              <a:t>100</a:t>
            </a:r>
            <a:endParaRPr lang="en-US" sz="2000" b="1">
              <a:latin typeface="Times New Roman" pitchFamily="18" charset="0"/>
              <a:cs typeface="Times New Roman" pitchFamily="18" charset="0"/>
            </a:endParaRPr>
          </a:p>
        </p:txBody>
      </p:sp>
      <p:sp>
        <p:nvSpPr>
          <p:cNvPr id="18" name="Oval 17"/>
          <p:cNvSpPr/>
          <p:nvPr/>
        </p:nvSpPr>
        <p:spPr>
          <a:xfrm>
            <a:off x="4648200" y="5410200"/>
            <a:ext cx="152400" cy="1524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a:p>
        </p:txBody>
      </p:sp>
      <p:sp>
        <p:nvSpPr>
          <p:cNvPr id="19" name="Oval 18"/>
          <p:cNvSpPr/>
          <p:nvPr/>
        </p:nvSpPr>
        <p:spPr>
          <a:xfrm>
            <a:off x="1752600" y="2895600"/>
            <a:ext cx="152400" cy="1524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a:p>
        </p:txBody>
      </p:sp>
      <p:cxnSp>
        <p:nvCxnSpPr>
          <p:cNvPr id="21" name="Straight Arrow Connector 20"/>
          <p:cNvCxnSpPr/>
          <p:nvPr/>
        </p:nvCxnSpPr>
        <p:spPr>
          <a:xfrm rot="5400000">
            <a:off x="2971800" y="2743200"/>
            <a:ext cx="1752600" cy="381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4" name="Text Box 9"/>
          <p:cNvSpPr txBox="1">
            <a:spLocks noChangeArrowheads="1"/>
          </p:cNvSpPr>
          <p:nvPr/>
        </p:nvSpPr>
        <p:spPr bwMode="auto">
          <a:xfrm>
            <a:off x="3886200" y="1676400"/>
            <a:ext cx="2438400" cy="400050"/>
          </a:xfrm>
          <a:prstGeom prst="rect">
            <a:avLst/>
          </a:prstGeom>
          <a:noFill/>
          <a:ln w="9525">
            <a:noFill/>
            <a:miter lim="800000"/>
            <a:headEnd/>
            <a:tailEnd/>
          </a:ln>
        </p:spPr>
        <p:txBody>
          <a:bodyPr>
            <a:spAutoFit/>
          </a:bodyPr>
          <a:lstStyle/>
          <a:p>
            <a:pPr>
              <a:spcBef>
                <a:spcPct val="50000"/>
              </a:spcBef>
            </a:pPr>
            <a:r>
              <a:rPr lang="en-US" sz="2000" b="1">
                <a:latin typeface="Times New Roman" pitchFamily="18" charset="0"/>
                <a:cs typeface="Times New Roman" pitchFamily="18" charset="0"/>
              </a:rPr>
              <a:t>Perfect equality line</a:t>
            </a:r>
          </a:p>
        </p:txBody>
      </p:sp>
      <p:sp>
        <p:nvSpPr>
          <p:cNvPr id="19477" name="Slide Number Placeholder 21"/>
          <p:cNvSpPr>
            <a:spLocks noGrp="1"/>
          </p:cNvSpPr>
          <p:nvPr>
            <p:ph type="sldNum" sz="quarter" idx="11"/>
          </p:nvPr>
        </p:nvSpPr>
        <p:spPr>
          <a:noFill/>
        </p:spPr>
        <p:txBody>
          <a:bodyPr/>
          <a:lstStyle/>
          <a:p>
            <a:fld id="{DA1203B3-320A-4FE3-90FD-EAEA8E631CCF}" type="slidenum">
              <a:rPr lang="en-US" smtClean="0">
                <a:cs typeface="Angsana New" charset="-34"/>
              </a:rPr>
              <a:pPr/>
              <a:t>4</a:t>
            </a:fld>
            <a:endParaRPr lang="en-US" smtClean="0">
              <a:cs typeface="Angsana New"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1991"/>
                                        </p:tgtEl>
                                        <p:attrNameLst>
                                          <p:attrName>style.visibility</p:attrName>
                                        </p:attrNameLst>
                                      </p:cBhvr>
                                      <p:to>
                                        <p:strVal val="visible"/>
                                      </p:to>
                                    </p:set>
                                    <p:animEffect transition="in" filter="wipe(down)">
                                      <p:cBhvr>
                                        <p:cTn id="7" dur="500"/>
                                        <p:tgtEl>
                                          <p:spTgt spid="4199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1992"/>
                                        </p:tgtEl>
                                        <p:attrNameLst>
                                          <p:attrName>style.visibility</p:attrName>
                                        </p:attrNameLst>
                                      </p:cBhvr>
                                      <p:to>
                                        <p:strVal val="visible"/>
                                      </p:to>
                                    </p:set>
                                    <p:animEffect transition="in" filter="wipe(down)">
                                      <p:cBhvr>
                                        <p:cTn id="12" dur="500"/>
                                        <p:tgtEl>
                                          <p:spTgt spid="41992"/>
                                        </p:tgtEl>
                                      </p:cBhvr>
                                    </p:animEffect>
                                  </p:childTnLst>
                                </p:cTn>
                              </p:par>
                              <p:par>
                                <p:cTn id="13" presetID="10"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20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fade">
                                      <p:cBhvr>
                                        <p:cTn id="18" dur="20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1996">
                                            <p:txEl>
                                              <p:pRg st="0" end="0"/>
                                            </p:txEl>
                                          </p:spTgt>
                                        </p:tgtEl>
                                        <p:attrNameLst>
                                          <p:attrName>style.visibility</p:attrName>
                                        </p:attrNameLst>
                                      </p:cBhvr>
                                      <p:to>
                                        <p:strVal val="visible"/>
                                      </p:to>
                                    </p:set>
                                    <p:animEffect transition="in" filter="wipe(down)">
                                      <p:cBhvr>
                                        <p:cTn id="23" dur="500"/>
                                        <p:tgtEl>
                                          <p:spTgt spid="41996">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1993"/>
                                        </p:tgtEl>
                                        <p:attrNameLst>
                                          <p:attrName>style.visibility</p:attrName>
                                        </p:attrNameLst>
                                      </p:cBhvr>
                                      <p:to>
                                        <p:strVal val="visible"/>
                                      </p:to>
                                    </p:set>
                                    <p:animEffect transition="in" filter="wipe(down)">
                                      <p:cBhvr>
                                        <p:cTn id="28" dur="500"/>
                                        <p:tgtEl>
                                          <p:spTgt spid="4199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1997">
                                            <p:txEl>
                                              <p:pRg st="0" end="0"/>
                                            </p:txEl>
                                          </p:spTgt>
                                        </p:tgtEl>
                                        <p:attrNameLst>
                                          <p:attrName>style.visibility</p:attrName>
                                        </p:attrNameLst>
                                      </p:cBhvr>
                                      <p:to>
                                        <p:strVal val="visible"/>
                                      </p:to>
                                    </p:set>
                                    <p:animEffect transition="in" filter="wipe(down)">
                                      <p:cBhvr>
                                        <p:cTn id="33" dur="500"/>
                                        <p:tgtEl>
                                          <p:spTgt spid="41997">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1999">
                                            <p:txEl>
                                              <p:pRg st="0" end="0"/>
                                            </p:txEl>
                                          </p:spTgt>
                                        </p:tgtEl>
                                        <p:attrNameLst>
                                          <p:attrName>style.visibility</p:attrName>
                                        </p:attrNameLst>
                                      </p:cBhvr>
                                      <p:to>
                                        <p:strVal val="visible"/>
                                      </p:to>
                                    </p:set>
                                    <p:animEffect transition="in" filter="fade">
                                      <p:cBhvr>
                                        <p:cTn id="38" dur="2000"/>
                                        <p:tgtEl>
                                          <p:spTgt spid="419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animBg="1"/>
      <p:bldP spid="41992" grpId="0" animBg="1"/>
      <p:bldP spid="41993" grpId="0" animBg="1"/>
      <p:bldP spid="41996" grpId="0" build="p"/>
      <p:bldP spid="41997" grpId="0" build="p"/>
      <p:bldP spid="41999" grpId="0" build="p"/>
      <p:bldP spid="2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27038"/>
            <a:ext cx="7467600" cy="762000"/>
          </a:xfrm>
        </p:spPr>
        <p:txBody>
          <a:bodyPr anchor="b">
            <a:spAutoFit/>
          </a:bodyPr>
          <a:lstStyle/>
          <a:p>
            <a:pPr eaLnBrk="1" hangingPunct="1">
              <a:defRPr/>
            </a:pPr>
            <a:r>
              <a:rPr lang="en-US">
                <a:latin typeface="Times New Roman" pitchFamily="18" charset="0"/>
                <a:cs typeface="Times New Roman" pitchFamily="18" charset="0"/>
              </a:rPr>
              <a:t>Gini Ratio or Gini Coefficient</a:t>
            </a:r>
          </a:p>
        </p:txBody>
      </p:sp>
      <p:sp>
        <p:nvSpPr>
          <p:cNvPr id="8195" name="Rectangle 3"/>
          <p:cNvSpPr>
            <a:spLocks noGrp="1" noChangeArrowheads="1"/>
          </p:cNvSpPr>
          <p:nvPr>
            <p:ph type="body" idx="1"/>
          </p:nvPr>
        </p:nvSpPr>
        <p:spPr>
          <a:xfrm>
            <a:off x="685800" y="1676400"/>
            <a:ext cx="7543800" cy="4114800"/>
          </a:xfrm>
        </p:spPr>
        <p:txBody>
          <a:bodyPr/>
          <a:lstStyle/>
          <a:p>
            <a:pPr eaLnBrk="1" hangingPunct="1">
              <a:lnSpc>
                <a:spcPct val="90000"/>
              </a:lnSpc>
            </a:pPr>
            <a:r>
              <a:rPr lang="en-US" sz="3600" b="1" smtClean="0">
                <a:latin typeface="Times New Roman" pitchFamily="18" charset="0"/>
                <a:cs typeface="Times New Roman" pitchFamily="18" charset="0"/>
              </a:rPr>
              <a:t>Measures income distribution as a ratio of </a:t>
            </a:r>
            <a:r>
              <a:rPr lang="en-US" sz="3600" b="1" smtClean="0">
                <a:solidFill>
                  <a:srgbClr val="FFC000"/>
                </a:solidFill>
                <a:latin typeface="Times New Roman" pitchFamily="18" charset="0"/>
                <a:cs typeface="Times New Roman" pitchFamily="18" charset="0"/>
              </a:rPr>
              <a:t>area between the Lorenz curve and the “perfect equality” line</a:t>
            </a:r>
            <a:r>
              <a:rPr lang="en-US" sz="3600" b="1" smtClean="0">
                <a:latin typeface="Times New Roman" pitchFamily="18" charset="0"/>
                <a:cs typeface="Times New Roman" pitchFamily="18" charset="0"/>
              </a:rPr>
              <a:t>, and </a:t>
            </a:r>
            <a:r>
              <a:rPr lang="en-US" sz="3600" b="1" smtClean="0">
                <a:solidFill>
                  <a:srgbClr val="FF0000"/>
                </a:solidFill>
                <a:latin typeface="Times New Roman" pitchFamily="18" charset="0"/>
                <a:cs typeface="Times New Roman" pitchFamily="18" charset="0"/>
              </a:rPr>
              <a:t>the triangle under the diagonal line of perfect equality</a:t>
            </a:r>
            <a:r>
              <a:rPr lang="en-US" sz="3600" b="1" smtClean="0">
                <a:latin typeface="Times New Roman" pitchFamily="18" charset="0"/>
                <a:cs typeface="Times New Roman" pitchFamily="18" charset="0"/>
              </a:rPr>
              <a:t>.</a:t>
            </a:r>
          </a:p>
        </p:txBody>
      </p:sp>
      <p:sp>
        <p:nvSpPr>
          <p:cNvPr id="20483" name="Slide Number Placeholder 3"/>
          <p:cNvSpPr>
            <a:spLocks noGrp="1"/>
          </p:cNvSpPr>
          <p:nvPr>
            <p:ph type="sldNum" sz="quarter" idx="11"/>
          </p:nvPr>
        </p:nvSpPr>
        <p:spPr>
          <a:noFill/>
        </p:spPr>
        <p:txBody>
          <a:bodyPr/>
          <a:lstStyle/>
          <a:p>
            <a:fld id="{20832167-EE35-4275-BB0E-833910CF11D1}" type="slidenum">
              <a:rPr lang="en-US" smtClean="0">
                <a:cs typeface="Angsana New" charset="-34"/>
              </a:rPr>
              <a:pPr/>
              <a:t>5</a:t>
            </a:fld>
            <a:endParaRPr lang="en-US" smtClean="0">
              <a:cs typeface="Angsana New" charset="-34"/>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27038"/>
            <a:ext cx="7467600" cy="762000"/>
          </a:xfrm>
        </p:spPr>
        <p:txBody>
          <a:bodyPr anchor="b">
            <a:spAutoFit/>
          </a:bodyPr>
          <a:lstStyle/>
          <a:p>
            <a:pPr eaLnBrk="1" hangingPunct="1">
              <a:defRPr/>
            </a:pPr>
            <a:r>
              <a:rPr lang="en-US">
                <a:latin typeface="Times New Roman" pitchFamily="18" charset="0"/>
                <a:cs typeface="Times New Roman" pitchFamily="18" charset="0"/>
              </a:rPr>
              <a:t>Gini Ratio or Gini Coefficient</a:t>
            </a:r>
          </a:p>
        </p:txBody>
      </p:sp>
      <p:sp>
        <p:nvSpPr>
          <p:cNvPr id="8195" name="Rectangle 3"/>
          <p:cNvSpPr>
            <a:spLocks noGrp="1" noChangeArrowheads="1"/>
          </p:cNvSpPr>
          <p:nvPr>
            <p:ph type="body" idx="1"/>
          </p:nvPr>
        </p:nvSpPr>
        <p:spPr>
          <a:xfrm>
            <a:off x="685800" y="1676400"/>
            <a:ext cx="7543800" cy="4114800"/>
          </a:xfrm>
        </p:spPr>
        <p:txBody>
          <a:bodyPr/>
          <a:lstStyle/>
          <a:p>
            <a:pPr eaLnBrk="1" hangingPunct="1">
              <a:lnSpc>
                <a:spcPct val="90000"/>
              </a:lnSpc>
              <a:defRPr/>
            </a:pPr>
            <a:r>
              <a:rPr lang="en-US" sz="3600" b="1" dirty="0" smtClean="0">
                <a:latin typeface="Times New Roman" pitchFamily="18" charset="0"/>
                <a:cs typeface="Times New Roman" pitchFamily="18" charset="0"/>
              </a:rPr>
              <a:t>G </a:t>
            </a:r>
            <a:r>
              <a:rPr lang="en-US" sz="3600" b="1" dirty="0">
                <a:latin typeface="Times New Roman" pitchFamily="18" charset="0"/>
                <a:cs typeface="Times New Roman" pitchFamily="18" charset="0"/>
              </a:rPr>
              <a:t>= A/(A+B)</a:t>
            </a:r>
          </a:p>
          <a:p>
            <a:pPr eaLnBrk="1" hangingPunct="1">
              <a:lnSpc>
                <a:spcPct val="90000"/>
              </a:lnSpc>
              <a:defRPr/>
            </a:pPr>
            <a:r>
              <a:rPr lang="en-US" sz="3600" b="1" dirty="0">
                <a:latin typeface="Times New Roman" pitchFamily="18" charset="0"/>
                <a:cs typeface="Times New Roman" pitchFamily="18" charset="0"/>
              </a:rPr>
              <a:t>G = 0 means perfectly equal income distribution; </a:t>
            </a:r>
            <a:endParaRPr lang="en-US" sz="3600" b="1" dirty="0" smtClean="0">
              <a:latin typeface="Times New Roman" pitchFamily="18" charset="0"/>
              <a:cs typeface="Times New Roman" pitchFamily="18" charset="0"/>
            </a:endParaRPr>
          </a:p>
          <a:p>
            <a:pPr eaLnBrk="1" hangingPunct="1">
              <a:lnSpc>
                <a:spcPct val="90000"/>
              </a:lnSpc>
              <a:defRPr/>
            </a:pPr>
            <a:r>
              <a:rPr lang="en-US" sz="3600" b="1" dirty="0" smtClean="0">
                <a:latin typeface="Times New Roman" pitchFamily="18" charset="0"/>
                <a:cs typeface="Times New Roman" pitchFamily="18" charset="0"/>
              </a:rPr>
              <a:t>G </a:t>
            </a:r>
            <a:r>
              <a:rPr lang="en-US" sz="3600" b="1" dirty="0">
                <a:latin typeface="Times New Roman" pitchFamily="18" charset="0"/>
                <a:cs typeface="Times New Roman" pitchFamily="18" charset="0"/>
              </a:rPr>
              <a:t>= 1 </a:t>
            </a:r>
            <a:r>
              <a:rPr lang="en-US" sz="3600" b="1" dirty="0" smtClean="0">
                <a:latin typeface="Times New Roman" pitchFamily="18" charset="0"/>
                <a:cs typeface="Times New Roman" pitchFamily="18" charset="0"/>
              </a:rPr>
              <a:t>(or 100%) means </a:t>
            </a:r>
            <a:r>
              <a:rPr lang="en-US" sz="3600" b="1" dirty="0">
                <a:latin typeface="Times New Roman" pitchFamily="18" charset="0"/>
                <a:cs typeface="Times New Roman" pitchFamily="18" charset="0"/>
              </a:rPr>
              <a:t>perfectly unequal income </a:t>
            </a:r>
            <a:r>
              <a:rPr lang="en-US" sz="3600" b="1" dirty="0" smtClean="0">
                <a:latin typeface="Times New Roman" pitchFamily="18" charset="0"/>
                <a:cs typeface="Times New Roman" pitchFamily="18" charset="0"/>
              </a:rPr>
              <a:t>distribution</a:t>
            </a:r>
          </a:p>
          <a:p>
            <a:pPr eaLnBrk="1" hangingPunct="1">
              <a:lnSpc>
                <a:spcPct val="90000"/>
              </a:lnSpc>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In the real world, G is between 25% and 70%</a:t>
            </a:r>
            <a:endParaRPr lang="en-US" sz="3600" b="1" dirty="0">
              <a:latin typeface="Times New Roman" pitchFamily="18" charset="0"/>
              <a:cs typeface="Times New Roman" pitchFamily="18" charset="0"/>
            </a:endParaRPr>
          </a:p>
        </p:txBody>
      </p:sp>
      <p:sp>
        <p:nvSpPr>
          <p:cNvPr id="21507" name="Slide Number Placeholder 3"/>
          <p:cNvSpPr>
            <a:spLocks noGrp="1"/>
          </p:cNvSpPr>
          <p:nvPr>
            <p:ph type="sldNum" sz="quarter" idx="11"/>
          </p:nvPr>
        </p:nvSpPr>
        <p:spPr>
          <a:noFill/>
        </p:spPr>
        <p:txBody>
          <a:bodyPr/>
          <a:lstStyle/>
          <a:p>
            <a:fld id="{0A0E4B02-AD43-4218-9EF9-A63C3335B82A}" type="slidenum">
              <a:rPr lang="en-US" smtClean="0">
                <a:cs typeface="Angsana New" charset="-34"/>
              </a:rPr>
              <a:pPr/>
              <a:t>6</a:t>
            </a:fld>
            <a:endParaRPr lang="en-US" smtClean="0">
              <a:cs typeface="Angsana New"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idx="1"/>
          </p:nvPr>
        </p:nvSpPr>
        <p:spPr>
          <a:xfrm>
            <a:off x="0" y="0"/>
            <a:ext cx="9144000" cy="6858000"/>
          </a:xfrm>
        </p:spPr>
        <p:txBody>
          <a:bodyPr/>
          <a:lstStyle/>
          <a:p>
            <a:pPr eaLnBrk="1" hangingPunct="1">
              <a:lnSpc>
                <a:spcPct val="90000"/>
              </a:lnSpc>
              <a:buFont typeface="Wingdings" pitchFamily="2" charset="2"/>
              <a:buNone/>
              <a:defRPr/>
            </a:pPr>
            <a:endParaRPr lang="en-US" sz="4000" b="1" dirty="0">
              <a:latin typeface="Times New Roman" pitchFamily="18" charset="0"/>
              <a:cs typeface="Times New Roman" pitchFamily="18" charset="0"/>
            </a:endParaRPr>
          </a:p>
          <a:p>
            <a:pPr lvl="1" eaLnBrk="1" hangingPunct="1">
              <a:lnSpc>
                <a:spcPct val="90000"/>
              </a:lnSpc>
              <a:defRPr/>
            </a:pPr>
            <a:r>
              <a:rPr lang="en-US" sz="36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Another measure of inequality:  Income </a:t>
            </a:r>
            <a:r>
              <a:rPr lang="en-US" sz="4000" b="1" dirty="0">
                <a:latin typeface="Times New Roman" pitchFamily="18" charset="0"/>
                <a:cs typeface="Times New Roman" pitchFamily="18" charset="0"/>
              </a:rPr>
              <a:t>share by quintile </a:t>
            </a:r>
            <a:r>
              <a:rPr lang="en-US" sz="4000" b="1" dirty="0" smtClean="0">
                <a:latin typeface="Times New Roman" pitchFamily="18" charset="0"/>
                <a:cs typeface="Times New Roman" pitchFamily="18" charset="0"/>
              </a:rPr>
              <a:t>group       (five groups of 20% of people)</a:t>
            </a:r>
            <a:endParaRPr lang="en-US" sz="3600" b="1" dirty="0" smtClean="0">
              <a:latin typeface="Times New Roman" pitchFamily="18" charset="0"/>
              <a:cs typeface="Times New Roman" pitchFamily="18" charset="0"/>
            </a:endParaRPr>
          </a:p>
          <a:p>
            <a:pPr lvl="1" eaLnBrk="1" hangingPunct="1">
              <a:lnSpc>
                <a:spcPct val="90000"/>
              </a:lnSpc>
              <a:defRPr/>
            </a:pPr>
            <a:r>
              <a:rPr lang="en-US" sz="36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Annual </a:t>
            </a:r>
            <a:r>
              <a:rPr lang="en-US" sz="4000" b="1" dirty="0">
                <a:latin typeface="Times New Roman" pitchFamily="18" charset="0"/>
                <a:cs typeface="Times New Roman" pitchFamily="18" charset="0"/>
              </a:rPr>
              <a:t>income or life-time </a:t>
            </a:r>
            <a:r>
              <a:rPr lang="en-US" sz="4000" b="1" dirty="0" smtClean="0">
                <a:latin typeface="Times New Roman" pitchFamily="18" charset="0"/>
                <a:cs typeface="Times New Roman" pitchFamily="18" charset="0"/>
              </a:rPr>
              <a:t>income?</a:t>
            </a:r>
          </a:p>
          <a:p>
            <a:pPr lvl="1" eaLnBrk="1" hangingPunct="1">
              <a:lnSpc>
                <a:spcPct val="90000"/>
              </a:lnSpc>
              <a:defRPr/>
            </a:pPr>
            <a:r>
              <a:rPr lang="en-US"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Including </a:t>
            </a:r>
            <a:r>
              <a:rPr lang="en-US" sz="4000" b="1" dirty="0">
                <a:latin typeface="Times New Roman" pitchFamily="18" charset="0"/>
                <a:cs typeface="Times New Roman" pitchFamily="18" charset="0"/>
              </a:rPr>
              <a:t>capital gains and income in kind</a:t>
            </a:r>
            <a:r>
              <a:rPr lang="en-US" sz="4000" b="1" dirty="0" smtClean="0">
                <a:latin typeface="Times New Roman" pitchFamily="18" charset="0"/>
                <a:cs typeface="Times New Roman" pitchFamily="18" charset="0"/>
              </a:rPr>
              <a:t>?</a:t>
            </a:r>
            <a:endParaRPr lang="en-US" sz="4000" b="1" dirty="0">
              <a:latin typeface="Times New Roman" pitchFamily="18" charset="0"/>
              <a:cs typeface="Times New Roman" pitchFamily="18" charset="0"/>
            </a:endParaRPr>
          </a:p>
        </p:txBody>
      </p:sp>
      <p:sp>
        <p:nvSpPr>
          <p:cNvPr id="22530" name="Slide Number Placeholder 2"/>
          <p:cNvSpPr>
            <a:spLocks noGrp="1"/>
          </p:cNvSpPr>
          <p:nvPr>
            <p:ph type="sldNum" sz="quarter" idx="11"/>
          </p:nvPr>
        </p:nvSpPr>
        <p:spPr>
          <a:noFill/>
        </p:spPr>
        <p:txBody>
          <a:bodyPr/>
          <a:lstStyle/>
          <a:p>
            <a:fld id="{D8DFF271-FE6C-477F-80C7-C21F78CC60F2}" type="slidenum">
              <a:rPr lang="en-US" smtClean="0">
                <a:cs typeface="Angsana New" charset="-34"/>
              </a:rPr>
              <a:pPr/>
              <a:t>7</a:t>
            </a:fld>
            <a:endParaRPr lang="en-US" smtClean="0">
              <a:cs typeface="Angsana New" charset="-34"/>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idx="1"/>
          </p:nvPr>
        </p:nvSpPr>
        <p:spPr>
          <a:xfrm>
            <a:off x="0" y="0"/>
            <a:ext cx="9144000" cy="6858000"/>
          </a:xfrm>
        </p:spPr>
        <p:txBody>
          <a:bodyPr/>
          <a:lstStyle/>
          <a:p>
            <a:pPr eaLnBrk="1" hangingPunct="1">
              <a:lnSpc>
                <a:spcPct val="90000"/>
              </a:lnSpc>
              <a:buFont typeface="Wingdings" pitchFamily="2" charset="2"/>
              <a:buNone/>
              <a:defRPr/>
            </a:pPr>
            <a:endParaRPr lang="en-US" sz="4000" b="1" dirty="0">
              <a:latin typeface="Times New Roman" pitchFamily="18" charset="0"/>
              <a:cs typeface="Times New Roman" pitchFamily="18" charset="0"/>
            </a:endParaRPr>
          </a:p>
          <a:p>
            <a:pPr eaLnBrk="1" hangingPunct="1">
              <a:lnSpc>
                <a:spcPct val="90000"/>
              </a:lnSpc>
              <a:defRPr/>
            </a:pPr>
            <a:r>
              <a:rPr lang="en-US" sz="4000" b="1" dirty="0" smtClean="0">
                <a:latin typeface="Times New Roman" pitchFamily="18" charset="0"/>
                <a:cs typeface="Times New Roman" pitchFamily="18" charset="0"/>
              </a:rPr>
              <a:t> Functional </a:t>
            </a:r>
            <a:r>
              <a:rPr lang="en-US" sz="4000" b="1" dirty="0">
                <a:latin typeface="Times New Roman" pitchFamily="18" charset="0"/>
                <a:cs typeface="Times New Roman" pitchFamily="18" charset="0"/>
              </a:rPr>
              <a:t>income distribution 	(factors of production) 				</a:t>
            </a:r>
            <a:r>
              <a:rPr lang="en-US" sz="4000" b="1" dirty="0" smtClean="0">
                <a:latin typeface="Times New Roman" pitchFamily="18" charset="0"/>
                <a:cs typeface="Times New Roman" pitchFamily="18" charset="0"/>
              </a:rPr>
              <a:t>                 VS </a:t>
            </a:r>
            <a:r>
              <a:rPr lang="en-US" sz="4000" b="1" dirty="0">
                <a:latin typeface="Times New Roman" pitchFamily="18" charset="0"/>
                <a:cs typeface="Times New Roman" pitchFamily="18" charset="0"/>
              </a:rPr>
              <a:t>				</a:t>
            </a:r>
            <a:endParaRPr lang="en-US" sz="4000" b="1" dirty="0" smtClean="0">
              <a:latin typeface="Times New Roman" pitchFamily="18" charset="0"/>
              <a:cs typeface="Times New Roman" pitchFamily="18" charset="0"/>
            </a:endParaRPr>
          </a:p>
          <a:p>
            <a:pPr eaLnBrk="1" hangingPunct="1">
              <a:lnSpc>
                <a:spcPct val="90000"/>
              </a:lnSpc>
              <a:buFont typeface="Wingdings" pitchFamily="2" charset="2"/>
              <a:buNone/>
              <a:defRPr/>
            </a:pPr>
            <a:r>
              <a:rPr lang="en-US"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   Size </a:t>
            </a:r>
            <a:r>
              <a:rPr lang="en-US" sz="4000" b="1" dirty="0">
                <a:latin typeface="Times New Roman" pitchFamily="18" charset="0"/>
                <a:cs typeface="Times New Roman" pitchFamily="18" charset="0"/>
              </a:rPr>
              <a:t>income distribution 		(individuals)</a:t>
            </a:r>
          </a:p>
        </p:txBody>
      </p:sp>
      <p:sp>
        <p:nvSpPr>
          <p:cNvPr id="23554" name="Slide Number Placeholder 2"/>
          <p:cNvSpPr>
            <a:spLocks noGrp="1"/>
          </p:cNvSpPr>
          <p:nvPr>
            <p:ph type="sldNum" sz="quarter" idx="11"/>
          </p:nvPr>
        </p:nvSpPr>
        <p:spPr>
          <a:noFill/>
        </p:spPr>
        <p:txBody>
          <a:bodyPr/>
          <a:lstStyle/>
          <a:p>
            <a:fld id="{5ED04DB7-1177-4652-BA79-75EA9C5438C3}" type="slidenum">
              <a:rPr lang="en-US" smtClean="0">
                <a:cs typeface="Angsana New" charset="-34"/>
              </a:rPr>
              <a:pPr/>
              <a:t>8</a:t>
            </a:fld>
            <a:endParaRPr lang="en-US" smtClean="0">
              <a:cs typeface="Angsana New"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74638"/>
            <a:ext cx="7467600" cy="762000"/>
          </a:xfrm>
        </p:spPr>
        <p:txBody>
          <a:bodyPr anchor="b">
            <a:spAutoFit/>
          </a:bodyPr>
          <a:lstStyle/>
          <a:p>
            <a:pPr eaLnBrk="1" hangingPunct="1">
              <a:defRPr/>
            </a:pPr>
            <a:r>
              <a:rPr lang="en-US">
                <a:latin typeface="Times New Roman" pitchFamily="18" charset="0"/>
                <a:cs typeface="Times New Roman" pitchFamily="18" charset="0"/>
              </a:rPr>
              <a:t>The Kuznets Hypothesis</a:t>
            </a:r>
          </a:p>
        </p:txBody>
      </p:sp>
      <p:sp>
        <p:nvSpPr>
          <p:cNvPr id="10243" name="Rectangle 3"/>
          <p:cNvSpPr>
            <a:spLocks noGrp="1" noChangeArrowheads="1"/>
          </p:cNvSpPr>
          <p:nvPr>
            <p:ph type="body" idx="1"/>
          </p:nvPr>
        </p:nvSpPr>
        <p:spPr>
          <a:xfrm>
            <a:off x="381000" y="1676400"/>
            <a:ext cx="8458200" cy="4495800"/>
          </a:xfrm>
        </p:spPr>
        <p:txBody>
          <a:bodyPr/>
          <a:lstStyle/>
          <a:p>
            <a:pPr eaLnBrk="1" hangingPunct="1">
              <a:buFont typeface="Wingdings" pitchFamily="2" charset="2"/>
              <a:buNone/>
              <a:defRPr/>
            </a:pPr>
            <a:r>
              <a:rPr lang="en-US" sz="3600" b="1">
                <a:latin typeface="Times New Roman" pitchFamily="18" charset="0"/>
                <a:cs typeface="Times New Roman" pitchFamily="18" charset="0"/>
              </a:rPr>
              <a:t>Simon Kuznets concludes from his studies of the relationship between economic growth and income distribution that in the early stage of economic development when the national income is growing, the distribution of income will worsen first but will later improve as the economy has grown past a certain level.</a:t>
            </a:r>
          </a:p>
        </p:txBody>
      </p:sp>
      <p:sp>
        <p:nvSpPr>
          <p:cNvPr id="24579" name="Slide Number Placeholder 3"/>
          <p:cNvSpPr>
            <a:spLocks noGrp="1"/>
          </p:cNvSpPr>
          <p:nvPr>
            <p:ph type="sldNum" sz="quarter" idx="11"/>
          </p:nvPr>
        </p:nvSpPr>
        <p:spPr>
          <a:noFill/>
        </p:spPr>
        <p:txBody>
          <a:bodyPr/>
          <a:lstStyle/>
          <a:p>
            <a:fld id="{CA5D732A-C6BE-4E02-8CBC-EF45995E583A}" type="slidenum">
              <a:rPr lang="en-US" smtClean="0">
                <a:cs typeface="Angsana New" charset="-34"/>
              </a:rPr>
              <a:pPr/>
              <a:t>9</a:t>
            </a:fld>
            <a:endParaRPr lang="en-US" smtClean="0">
              <a:cs typeface="Angsana New"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74638"/>
            <a:ext cx="7467600" cy="762000"/>
          </a:xfrm>
        </p:spPr>
        <p:txBody>
          <a:bodyPr anchor="b">
            <a:spAutoFit/>
          </a:bodyPr>
          <a:lstStyle/>
          <a:p>
            <a:pPr eaLnBrk="1" hangingPunct="1">
              <a:defRPr/>
            </a:pPr>
            <a:r>
              <a:rPr lang="en-US">
                <a:latin typeface="Times New Roman" pitchFamily="18" charset="0"/>
                <a:cs typeface="Times New Roman" pitchFamily="18" charset="0"/>
              </a:rPr>
              <a:t>The Kuznets Hypothesis</a:t>
            </a:r>
          </a:p>
        </p:txBody>
      </p:sp>
      <p:sp>
        <p:nvSpPr>
          <p:cNvPr id="10243" name="Rectangle 3"/>
          <p:cNvSpPr>
            <a:spLocks noGrp="1" noChangeArrowheads="1"/>
          </p:cNvSpPr>
          <p:nvPr>
            <p:ph type="body" idx="1"/>
          </p:nvPr>
        </p:nvSpPr>
        <p:spPr>
          <a:xfrm>
            <a:off x="381000" y="1676400"/>
            <a:ext cx="8458200" cy="4495800"/>
          </a:xfrm>
        </p:spPr>
        <p:txBody>
          <a:bodyPr/>
          <a:lstStyle/>
          <a:p>
            <a:pPr eaLnBrk="1" hangingPunct="1">
              <a:buFont typeface="Wingdings" pitchFamily="2" charset="2"/>
              <a:buNone/>
              <a:defRPr/>
            </a:pPr>
            <a:r>
              <a:rPr lang="en-US" sz="3600" b="1" dirty="0">
                <a:latin typeface="Times New Roman" pitchFamily="18" charset="0"/>
                <a:cs typeface="Times New Roman" pitchFamily="18" charset="0"/>
              </a:rPr>
              <a:t>Simon Kuznets </a:t>
            </a:r>
            <a:r>
              <a:rPr lang="en-US" sz="3600" b="1" dirty="0" smtClean="0">
                <a:latin typeface="Times New Roman" pitchFamily="18" charset="0"/>
                <a:cs typeface="Times New Roman" pitchFamily="18" charset="0"/>
              </a:rPr>
              <a:t>Reasoning:</a:t>
            </a:r>
          </a:p>
          <a:p>
            <a:pPr eaLnBrk="1" hangingPunct="1">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In the early stage, society concentrates on growth of a small “pie”</a:t>
            </a:r>
          </a:p>
          <a:p>
            <a:pPr eaLnBrk="1" hangingPunct="1">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Later on, more concern and better policy tools to reduce inequality and larger “pie” to share</a:t>
            </a:r>
            <a:endParaRPr lang="en-US" sz="3600" b="1" dirty="0">
              <a:latin typeface="Times New Roman" pitchFamily="18" charset="0"/>
              <a:cs typeface="Times New Roman" pitchFamily="18" charset="0"/>
            </a:endParaRPr>
          </a:p>
        </p:txBody>
      </p:sp>
      <p:sp>
        <p:nvSpPr>
          <p:cNvPr id="25603" name="Slide Number Placeholder 3"/>
          <p:cNvSpPr>
            <a:spLocks noGrp="1"/>
          </p:cNvSpPr>
          <p:nvPr>
            <p:ph type="sldNum" sz="quarter" idx="11"/>
          </p:nvPr>
        </p:nvSpPr>
        <p:spPr>
          <a:noFill/>
        </p:spPr>
        <p:txBody>
          <a:bodyPr/>
          <a:lstStyle/>
          <a:p>
            <a:fld id="{AE36D412-6ADC-446A-9403-2C264D245161}" type="slidenum">
              <a:rPr lang="en-US" smtClean="0">
                <a:cs typeface="Angsana New" charset="-34"/>
              </a:rPr>
              <a:pPr/>
              <a:t>10</a:t>
            </a:fld>
            <a:endParaRPr lang="en-US" smtClean="0">
              <a:cs typeface="Angsana New"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549ABEA1-2CE7-4600-8D59-7F41913CB726}" type="slidenum">
              <a:rPr lang="en-US" sz="1200"/>
              <a:pPr algn="r"/>
              <a:t>11</a:t>
            </a:fld>
            <a:endParaRPr lang="en-US" sz="1200"/>
          </a:p>
        </p:txBody>
      </p:sp>
      <p:sp>
        <p:nvSpPr>
          <p:cNvPr id="102408" name="Rectangle 8"/>
          <p:cNvSpPr>
            <a:spLocks noGrp="1" noChangeArrowheads="1"/>
          </p:cNvSpPr>
          <p:nvPr>
            <p:ph type="title" idx="4294967295"/>
          </p:nvPr>
        </p:nvSpPr>
        <p:spPr>
          <a:xfrm>
            <a:off x="685800" y="122238"/>
            <a:ext cx="7772400" cy="769937"/>
          </a:xfrm>
        </p:spPr>
        <p:txBody>
          <a:bodyPr>
            <a:spAutoFit/>
          </a:bodyPr>
          <a:lstStyle/>
          <a:p>
            <a:pPr eaLnBrk="1" hangingPunct="1">
              <a:defRPr/>
            </a:pPr>
            <a:r>
              <a:rPr lang="th-TH" b="0" dirty="0">
                <a:latin typeface="Times New Roman" pitchFamily="18" charset="0"/>
                <a:cs typeface="Times New Roman" pitchFamily="18" charset="0"/>
              </a:rPr>
              <a:t>Kuznets Curve</a:t>
            </a:r>
          </a:p>
        </p:txBody>
      </p:sp>
      <p:sp>
        <p:nvSpPr>
          <p:cNvPr id="8" name="Rectangle 7"/>
          <p:cNvSpPr/>
          <p:nvPr/>
        </p:nvSpPr>
        <p:spPr>
          <a:xfrm>
            <a:off x="1524000" y="2057400"/>
            <a:ext cx="6172200" cy="3581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26628" name="TextBox 8"/>
          <p:cNvSpPr txBox="1">
            <a:spLocks noChangeArrowheads="1"/>
          </p:cNvSpPr>
          <p:nvPr/>
        </p:nvSpPr>
        <p:spPr bwMode="auto">
          <a:xfrm>
            <a:off x="838200" y="5410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45</a:t>
            </a:r>
            <a:endParaRPr lang="en-US" sz="1800" b="1">
              <a:latin typeface="Times New Roman" pitchFamily="18" charset="0"/>
              <a:cs typeface="Times New Roman" pitchFamily="18" charset="0"/>
            </a:endParaRPr>
          </a:p>
        </p:txBody>
      </p:sp>
      <p:sp>
        <p:nvSpPr>
          <p:cNvPr id="26629" name="TextBox 9"/>
          <p:cNvSpPr txBox="1">
            <a:spLocks noChangeArrowheads="1"/>
          </p:cNvSpPr>
          <p:nvPr/>
        </p:nvSpPr>
        <p:spPr bwMode="auto">
          <a:xfrm>
            <a:off x="838200" y="4648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46</a:t>
            </a:r>
            <a:endParaRPr lang="en-US" sz="1800" b="1">
              <a:latin typeface="Times New Roman" pitchFamily="18" charset="0"/>
              <a:cs typeface="Times New Roman" pitchFamily="18" charset="0"/>
            </a:endParaRPr>
          </a:p>
        </p:txBody>
      </p:sp>
      <p:sp>
        <p:nvSpPr>
          <p:cNvPr id="26630" name="TextBox 10"/>
          <p:cNvSpPr txBox="1">
            <a:spLocks noChangeArrowheads="1"/>
          </p:cNvSpPr>
          <p:nvPr/>
        </p:nvSpPr>
        <p:spPr bwMode="auto">
          <a:xfrm>
            <a:off x="838200" y="39624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47</a:t>
            </a:r>
            <a:endParaRPr lang="en-US" sz="1800" b="1">
              <a:latin typeface="Times New Roman" pitchFamily="18" charset="0"/>
              <a:cs typeface="Times New Roman" pitchFamily="18" charset="0"/>
            </a:endParaRPr>
          </a:p>
        </p:txBody>
      </p:sp>
      <p:sp>
        <p:nvSpPr>
          <p:cNvPr id="26631" name="TextBox 11"/>
          <p:cNvSpPr txBox="1">
            <a:spLocks noChangeArrowheads="1"/>
          </p:cNvSpPr>
          <p:nvPr/>
        </p:nvSpPr>
        <p:spPr bwMode="auto">
          <a:xfrm>
            <a:off x="838200" y="32766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48</a:t>
            </a:r>
            <a:endParaRPr lang="en-US" sz="1800" b="1">
              <a:latin typeface="Times New Roman" pitchFamily="18" charset="0"/>
              <a:cs typeface="Times New Roman" pitchFamily="18" charset="0"/>
            </a:endParaRPr>
          </a:p>
        </p:txBody>
      </p:sp>
      <p:sp>
        <p:nvSpPr>
          <p:cNvPr id="26632" name="TextBox 12"/>
          <p:cNvSpPr txBox="1">
            <a:spLocks noChangeArrowheads="1"/>
          </p:cNvSpPr>
          <p:nvPr/>
        </p:nvSpPr>
        <p:spPr bwMode="auto">
          <a:xfrm>
            <a:off x="838200" y="2590800"/>
            <a:ext cx="5334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49</a:t>
            </a:r>
            <a:endParaRPr lang="en-US" sz="1800" b="1">
              <a:latin typeface="Times New Roman" pitchFamily="18" charset="0"/>
              <a:cs typeface="Times New Roman" pitchFamily="18" charset="0"/>
            </a:endParaRPr>
          </a:p>
        </p:txBody>
      </p:sp>
      <p:sp>
        <p:nvSpPr>
          <p:cNvPr id="26633" name="TextBox 13"/>
          <p:cNvSpPr txBox="1">
            <a:spLocks noChangeArrowheads="1"/>
          </p:cNvSpPr>
          <p:nvPr/>
        </p:nvSpPr>
        <p:spPr bwMode="auto">
          <a:xfrm>
            <a:off x="838200" y="1905000"/>
            <a:ext cx="4572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50</a:t>
            </a:r>
            <a:endParaRPr lang="en-US" sz="1800" b="1">
              <a:latin typeface="Times New Roman" pitchFamily="18" charset="0"/>
              <a:cs typeface="Times New Roman" pitchFamily="18" charset="0"/>
            </a:endParaRPr>
          </a:p>
        </p:txBody>
      </p:sp>
      <p:sp>
        <p:nvSpPr>
          <p:cNvPr id="26634" name="TextBox 14"/>
          <p:cNvSpPr txBox="1">
            <a:spLocks noChangeArrowheads="1"/>
          </p:cNvSpPr>
          <p:nvPr/>
        </p:nvSpPr>
        <p:spPr bwMode="auto">
          <a:xfrm>
            <a:off x="1066800" y="1524000"/>
            <a:ext cx="1752600" cy="461963"/>
          </a:xfrm>
          <a:prstGeom prst="rect">
            <a:avLst/>
          </a:prstGeom>
          <a:noFill/>
          <a:ln w="9525">
            <a:noFill/>
            <a:miter lim="800000"/>
            <a:headEnd/>
            <a:tailEnd/>
          </a:ln>
        </p:spPr>
        <p:txBody>
          <a:bodyPr>
            <a:spAutoFit/>
          </a:bodyPr>
          <a:lstStyle/>
          <a:p>
            <a:r>
              <a:rPr lang="en-US" sz="2400" b="1">
                <a:latin typeface="Times New Roman" pitchFamily="18" charset="0"/>
                <a:cs typeface="Times New Roman" pitchFamily="18" charset="0"/>
              </a:rPr>
              <a:t>Gini ratio</a:t>
            </a:r>
          </a:p>
        </p:txBody>
      </p:sp>
      <p:sp>
        <p:nvSpPr>
          <p:cNvPr id="26635" name="TextBox 16"/>
          <p:cNvSpPr txBox="1">
            <a:spLocks noChangeArrowheads="1"/>
          </p:cNvSpPr>
          <p:nvPr/>
        </p:nvSpPr>
        <p:spPr bwMode="auto">
          <a:xfrm>
            <a:off x="7315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4000</a:t>
            </a:r>
            <a:endParaRPr lang="en-US" sz="1800" b="1">
              <a:latin typeface="Times New Roman" pitchFamily="18" charset="0"/>
              <a:cs typeface="Times New Roman" pitchFamily="18" charset="0"/>
            </a:endParaRPr>
          </a:p>
        </p:txBody>
      </p:sp>
      <p:sp>
        <p:nvSpPr>
          <p:cNvPr id="26636" name="TextBox 17"/>
          <p:cNvSpPr txBox="1">
            <a:spLocks noChangeArrowheads="1"/>
          </p:cNvSpPr>
          <p:nvPr/>
        </p:nvSpPr>
        <p:spPr bwMode="auto">
          <a:xfrm>
            <a:off x="49530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3000</a:t>
            </a:r>
            <a:endParaRPr lang="en-US" sz="1800" b="1">
              <a:latin typeface="Times New Roman" pitchFamily="18" charset="0"/>
              <a:cs typeface="Times New Roman" pitchFamily="18" charset="0"/>
            </a:endParaRPr>
          </a:p>
        </p:txBody>
      </p:sp>
      <p:sp>
        <p:nvSpPr>
          <p:cNvPr id="26637" name="TextBox 18"/>
          <p:cNvSpPr txBox="1">
            <a:spLocks noChangeArrowheads="1"/>
          </p:cNvSpPr>
          <p:nvPr/>
        </p:nvSpPr>
        <p:spPr bwMode="auto">
          <a:xfrm>
            <a:off x="3124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2000</a:t>
            </a:r>
            <a:endParaRPr lang="en-US" sz="1800" b="1">
              <a:latin typeface="Times New Roman" pitchFamily="18" charset="0"/>
              <a:cs typeface="Times New Roman" pitchFamily="18" charset="0"/>
            </a:endParaRPr>
          </a:p>
        </p:txBody>
      </p:sp>
      <p:sp>
        <p:nvSpPr>
          <p:cNvPr id="26638" name="TextBox 19"/>
          <p:cNvSpPr txBox="1">
            <a:spLocks noChangeArrowheads="1"/>
          </p:cNvSpPr>
          <p:nvPr/>
        </p:nvSpPr>
        <p:spPr bwMode="auto">
          <a:xfrm>
            <a:off x="1219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1000</a:t>
            </a:r>
            <a:endParaRPr lang="en-US" sz="1800" b="1">
              <a:latin typeface="Times New Roman" pitchFamily="18" charset="0"/>
              <a:cs typeface="Times New Roman" pitchFamily="18" charset="0"/>
            </a:endParaRPr>
          </a:p>
        </p:txBody>
      </p:sp>
      <p:sp>
        <p:nvSpPr>
          <p:cNvPr id="26639" name="TextBox 20"/>
          <p:cNvSpPr txBox="1">
            <a:spLocks noChangeArrowheads="1"/>
          </p:cNvSpPr>
          <p:nvPr/>
        </p:nvSpPr>
        <p:spPr bwMode="auto">
          <a:xfrm>
            <a:off x="3352800" y="6096000"/>
            <a:ext cx="2819400" cy="457200"/>
          </a:xfrm>
          <a:prstGeom prst="rect">
            <a:avLst/>
          </a:prstGeom>
          <a:noFill/>
          <a:ln w="9525">
            <a:noFill/>
            <a:miter lim="800000"/>
            <a:headEnd/>
            <a:tailEnd/>
          </a:ln>
        </p:spPr>
        <p:txBody>
          <a:bodyPr>
            <a:spAutoFit/>
          </a:bodyPr>
          <a:lstStyle/>
          <a:p>
            <a:r>
              <a:rPr lang="en-US" sz="2400" b="1">
                <a:latin typeface="Times New Roman" pitchFamily="18" charset="0"/>
              </a:rPr>
              <a:t>Per capita income</a:t>
            </a:r>
            <a:endParaRPr lang="th-TH" sz="2400" b="1">
              <a:latin typeface="Times New Roman" pitchFamily="18" charset="0"/>
            </a:endParaRPr>
          </a:p>
        </p:txBody>
      </p:sp>
      <p:sp>
        <p:nvSpPr>
          <p:cNvPr id="22" name="Freeform 21"/>
          <p:cNvSpPr/>
          <p:nvPr/>
        </p:nvSpPr>
        <p:spPr>
          <a:xfrm>
            <a:off x="1643063" y="2557463"/>
            <a:ext cx="4997450" cy="2711450"/>
          </a:xfrm>
          <a:custGeom>
            <a:avLst/>
            <a:gdLst>
              <a:gd name="connsiteX0" fmla="*/ 0 w 4996543"/>
              <a:gd name="connsiteY0" fmla="*/ 2710544 h 2710544"/>
              <a:gd name="connsiteX1" fmla="*/ 827314 w 4996543"/>
              <a:gd name="connsiteY1" fmla="*/ 1458687 h 2710544"/>
              <a:gd name="connsiteX2" fmla="*/ 2188028 w 4996543"/>
              <a:gd name="connsiteY2" fmla="*/ 206829 h 2710544"/>
              <a:gd name="connsiteX3" fmla="*/ 4169228 w 4996543"/>
              <a:gd name="connsiteY3" fmla="*/ 217715 h 2710544"/>
              <a:gd name="connsiteX4" fmla="*/ 4996543 w 4996543"/>
              <a:gd name="connsiteY4" fmla="*/ 762001 h 2710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6543" h="2710544">
                <a:moveTo>
                  <a:pt x="0" y="2710544"/>
                </a:moveTo>
                <a:cubicBezTo>
                  <a:pt x="231321" y="2293258"/>
                  <a:pt x="462643" y="1875973"/>
                  <a:pt x="827314" y="1458687"/>
                </a:cubicBezTo>
                <a:cubicBezTo>
                  <a:pt x="1191985" y="1041401"/>
                  <a:pt x="1631042" y="413658"/>
                  <a:pt x="2188028" y="206829"/>
                </a:cubicBezTo>
                <a:cubicBezTo>
                  <a:pt x="2745014" y="0"/>
                  <a:pt x="3701142" y="125186"/>
                  <a:pt x="4169228" y="217715"/>
                </a:cubicBezTo>
                <a:cubicBezTo>
                  <a:pt x="4637314" y="310244"/>
                  <a:pt x="4816928" y="536122"/>
                  <a:pt x="4996543" y="762001"/>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26641" name="Slide Number Placeholder 17"/>
          <p:cNvSpPr>
            <a:spLocks noGrp="1"/>
          </p:cNvSpPr>
          <p:nvPr>
            <p:ph type="sldNum" sz="quarter" idx="11"/>
          </p:nvPr>
        </p:nvSpPr>
        <p:spPr>
          <a:noFill/>
        </p:spPr>
        <p:txBody>
          <a:bodyPr/>
          <a:lstStyle/>
          <a:p>
            <a:fld id="{87E2DA0C-8335-4323-BF62-93E5D0388632}" type="slidenum">
              <a:rPr lang="en-US" smtClean="0">
                <a:cs typeface="Angsana New" charset="-34"/>
              </a:rPr>
              <a:pPr/>
              <a:t>11</a:t>
            </a:fld>
            <a:endParaRPr lang="en-US" smtClean="0">
              <a:cs typeface="Angsana New"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66700"/>
            <a:ext cx="7924800" cy="769938"/>
          </a:xfrm>
        </p:spPr>
        <p:txBody>
          <a:bodyPr anchor="b">
            <a:spAutoFit/>
          </a:bodyPr>
          <a:lstStyle/>
          <a:p>
            <a:pPr eaLnBrk="1" hangingPunct="1">
              <a:defRPr/>
            </a:pPr>
            <a:r>
              <a:rPr lang="en-US" dirty="0" smtClean="0">
                <a:latin typeface="Times New Roman" pitchFamily="18" charset="0"/>
                <a:cs typeface="Times New Roman" pitchFamily="18" charset="0"/>
              </a:rPr>
              <a:t>Income Inequality in Thailand</a:t>
            </a:r>
            <a:endParaRPr lang="en-US" dirty="0">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381000" y="1676400"/>
            <a:ext cx="8458200" cy="4495800"/>
          </a:xfrm>
        </p:spPr>
        <p:txBody>
          <a:bodyPr/>
          <a:lstStyle/>
          <a:p>
            <a:pPr eaLnBrk="1" hangingPunct="1">
              <a:buFont typeface="Wingdings" pitchFamily="2" charset="2"/>
              <a:buNone/>
              <a:defRPr/>
            </a:pPr>
            <a:r>
              <a:rPr lang="en-US" sz="3600" b="1" dirty="0" smtClean="0">
                <a:latin typeface="Times New Roman" pitchFamily="18" charset="0"/>
                <a:cs typeface="Times New Roman" pitchFamily="18" charset="0"/>
              </a:rPr>
              <a:t>Two measures of income inequality:</a:t>
            </a:r>
          </a:p>
          <a:p>
            <a:pPr eaLnBrk="1" hangingPunct="1">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Income share by quintile group</a:t>
            </a:r>
          </a:p>
          <a:p>
            <a:pPr eaLnBrk="1" hangingPunct="1">
              <a:defRPr/>
            </a:pPr>
            <a:r>
              <a:rPr lang="en-US" sz="3600" b="1" dirty="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Gini</a:t>
            </a:r>
            <a:r>
              <a:rPr lang="en-US" sz="3600" b="1" dirty="0" smtClean="0">
                <a:latin typeface="Times New Roman" pitchFamily="18" charset="0"/>
                <a:cs typeface="Times New Roman" pitchFamily="18" charset="0"/>
              </a:rPr>
              <a:t> coefficient</a:t>
            </a:r>
          </a:p>
          <a:p>
            <a:pPr eaLnBrk="1" hangingPunct="1">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1986 – 2009 period</a:t>
            </a:r>
            <a:endParaRPr lang="en-US" sz="3600" b="1" dirty="0">
              <a:latin typeface="Times New Roman" pitchFamily="18" charset="0"/>
              <a:cs typeface="Times New Roman" pitchFamily="18" charset="0"/>
            </a:endParaRPr>
          </a:p>
        </p:txBody>
      </p:sp>
      <p:sp>
        <p:nvSpPr>
          <p:cNvPr id="27651" name="Slide Number Placeholder 3"/>
          <p:cNvSpPr>
            <a:spLocks noGrp="1"/>
          </p:cNvSpPr>
          <p:nvPr>
            <p:ph type="sldNum" sz="quarter" idx="11"/>
          </p:nvPr>
        </p:nvSpPr>
        <p:spPr>
          <a:noFill/>
        </p:spPr>
        <p:txBody>
          <a:bodyPr/>
          <a:lstStyle/>
          <a:p>
            <a:fld id="{12ABCA77-86E7-4113-BC3C-E2E416EDDBA8}" type="slidenum">
              <a:rPr lang="en-US" smtClean="0">
                <a:cs typeface="Angsana New" charset="-34"/>
              </a:rPr>
              <a:pPr/>
              <a:t>12</a:t>
            </a:fld>
            <a:endParaRPr lang="en-US" smtClean="0">
              <a:cs typeface="Angsana New"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304800" y="914400"/>
          <a:ext cx="8610603" cy="4876800"/>
        </p:xfrm>
        <a:graphic>
          <a:graphicData uri="http://schemas.openxmlformats.org/drawingml/2006/table">
            <a:tbl>
              <a:tblPr>
                <a:tableStyleId>{327F97BB-C833-4FB7-BDE5-3F7075034690}</a:tableStyleId>
              </a:tblPr>
              <a:tblGrid>
                <a:gridCol w="515991"/>
                <a:gridCol w="1171730"/>
                <a:gridCol w="1171730"/>
                <a:gridCol w="1171730"/>
                <a:gridCol w="1171730"/>
                <a:gridCol w="1064232"/>
                <a:gridCol w="1171730"/>
                <a:gridCol w="1171730"/>
              </a:tblGrid>
              <a:tr h="304800">
                <a:tc gridSpan="4">
                  <a:txBody>
                    <a:bodyPr/>
                    <a:lstStyle/>
                    <a:p>
                      <a:pPr algn="l" fontAlgn="b"/>
                      <a:r>
                        <a:rPr lang="en-US" sz="1600" b="1" u="none" strike="noStrike" dirty="0">
                          <a:solidFill>
                            <a:srgbClr val="C00000"/>
                          </a:solidFill>
                        </a:rPr>
                        <a:t>Thailand Income Inequality Indicators</a:t>
                      </a:r>
                      <a:endParaRPr lang="en-US" sz="1600" b="1" i="0" u="none" strike="noStrike" dirty="0">
                        <a:solidFill>
                          <a:srgbClr val="C00000"/>
                        </a:solidFill>
                        <a:latin typeface="Times New Roman"/>
                      </a:endParaRPr>
                    </a:p>
                  </a:txBody>
                  <a:tcPr marL="5708" marR="5708" marT="5708"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r>
              <a:tr h="304800">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l" fontAlgn="b"/>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Gini</a:t>
                      </a:r>
                      <a:endParaRPr lang="en-US" sz="1600" b="1" i="0" u="none" strike="noStrike">
                        <a:solidFill>
                          <a:srgbClr val="C00000"/>
                        </a:solidFill>
                        <a:latin typeface="Times New Roman"/>
                      </a:endParaRPr>
                    </a:p>
                  </a:txBody>
                  <a:tcPr marL="5708" marR="5708" marT="5708" marB="0" anchor="b"/>
                </a:tc>
              </a:tr>
              <a:tr h="304800">
                <a:tc>
                  <a:txBody>
                    <a:bodyPr/>
                    <a:lstStyle/>
                    <a:p>
                      <a:pPr algn="l" fontAlgn="b"/>
                      <a:r>
                        <a:rPr lang="en-US" sz="1600" b="1" u="none" strike="noStrike">
                          <a:solidFill>
                            <a:srgbClr val="C00000"/>
                          </a:solidFill>
                        </a:rPr>
                        <a:t>Year</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Bottom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dirty="0">
                          <a:solidFill>
                            <a:srgbClr val="C00000"/>
                          </a:solidFill>
                        </a:rPr>
                        <a:t>Second 20%</a:t>
                      </a:r>
                      <a:endParaRPr lang="en-US" sz="1600" b="1" i="0" u="none" strike="noStrike" dirty="0">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Middle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Fourth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Top 20%</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Top/Bottom</a:t>
                      </a:r>
                      <a:endParaRPr lang="en-US" sz="1600" b="1" i="0" u="none" strike="noStrike">
                        <a:solidFill>
                          <a:srgbClr val="C00000"/>
                        </a:solidFill>
                        <a:latin typeface="Times New Roman"/>
                      </a:endParaRPr>
                    </a:p>
                  </a:txBody>
                  <a:tcPr marL="5708" marR="5708" marT="5708" marB="0" anchor="b"/>
                </a:tc>
                <a:tc>
                  <a:txBody>
                    <a:bodyPr/>
                    <a:lstStyle/>
                    <a:p>
                      <a:pPr algn="ctr" fontAlgn="b"/>
                      <a:r>
                        <a:rPr lang="en-US" sz="1600" b="1" u="none" strike="noStrike">
                          <a:solidFill>
                            <a:srgbClr val="C00000"/>
                          </a:solidFill>
                        </a:rPr>
                        <a:t>Coefficient</a:t>
                      </a:r>
                      <a:endParaRPr lang="en-US" sz="1600" b="1" i="0" u="none" strike="noStrike">
                        <a:solidFill>
                          <a:srgbClr val="C00000"/>
                        </a:solidFill>
                        <a:latin typeface="Times New Roman"/>
                      </a:endParaRPr>
                    </a:p>
                  </a:txBody>
                  <a:tcPr marL="5708" marR="5708" marT="5708" marB="0" anchor="b"/>
                </a:tc>
              </a:tr>
              <a:tr h="304800">
                <a:tc>
                  <a:txBody>
                    <a:bodyPr/>
                    <a:lstStyle/>
                    <a:p>
                      <a:pPr algn="r" fontAlgn="b"/>
                      <a:r>
                        <a:rPr lang="en-US" sz="1600" b="1" u="none" strike="noStrike">
                          <a:solidFill>
                            <a:srgbClr val="C00000"/>
                          </a:solidFill>
                        </a:rPr>
                        <a:t>1986</a:t>
                      </a:r>
                      <a:endParaRPr lang="en-US" sz="1600" b="1" i="0" u="none" strike="noStrike">
                        <a:solidFill>
                          <a:srgbClr val="C00000"/>
                        </a:solidFill>
                        <a:latin typeface="Times New Roman"/>
                      </a:endParaRPr>
                    </a:p>
                  </a:txBody>
                  <a:tcPr marL="5708" marR="5708" marT="5708" marB="0" anchor="b"/>
                </a:tc>
                <a:tc>
                  <a:txBody>
                    <a:bodyPr/>
                    <a:lstStyle/>
                    <a:p>
                      <a:pPr algn="ctr" fontAlgn="ctr"/>
                      <a:r>
                        <a:rPr lang="en-US" sz="1600" b="1" u="none" strike="noStrike">
                          <a:solidFill>
                            <a:srgbClr val="C00000"/>
                          </a:solidFill>
                        </a:rPr>
                        <a:t>4.53</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7.90</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12.36</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20.37</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54.84</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12.11</a:t>
                      </a:r>
                      <a:endParaRPr lang="en-US" sz="1600" b="1" i="0" u="none" strike="noStrike">
                        <a:solidFill>
                          <a:srgbClr val="C00000"/>
                        </a:solidFill>
                        <a:latin typeface="Times New Roman"/>
                      </a:endParaRPr>
                    </a:p>
                  </a:txBody>
                  <a:tcPr marL="5708" marR="5708" marT="5708" marB="0" anchor="ctr"/>
                </a:tc>
                <a:tc>
                  <a:txBody>
                    <a:bodyPr/>
                    <a:lstStyle/>
                    <a:p>
                      <a:pPr algn="ctr" fontAlgn="ctr"/>
                      <a:r>
                        <a:rPr lang="en-US" sz="1600" b="1" u="none" strike="noStrike">
                          <a:solidFill>
                            <a:srgbClr val="C00000"/>
                          </a:solidFill>
                        </a:rPr>
                        <a:t>0.496</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1988</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4.58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8.05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12.38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20.62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54.37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11.88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0.487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1990</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4.29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7.54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11.70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19.50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56.97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13.28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0.515</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1992</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3.96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7.06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11.11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18.90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58.98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14.90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0.536</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1994</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7.35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11.67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19.68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57.23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14.07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0.520</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1996</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4.18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7.55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11.83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19.91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56.53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13.52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0.513</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1998</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4.30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7.75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12.00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19.82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56.13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13.06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0.507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2000</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3.95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7.27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11.50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19.83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57.45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14.55</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0.522</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2002</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4.23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7.72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20.07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55.91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13.23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0.507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2004</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4.54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8.04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12.41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20.16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54.86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12.10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0.493</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2006</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4.03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7.69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12.13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20.04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56.11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13.92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0.511</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2007</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4.41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8.04</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12.42</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20.20</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54.93</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12.47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0.497</a:t>
                      </a:r>
                      <a:endParaRPr lang="en-US" sz="1600" b="1" i="0" u="none" strike="noStrike">
                        <a:solidFill>
                          <a:srgbClr val="C00000"/>
                        </a:solidFill>
                        <a:latin typeface="Times New Roman"/>
                      </a:endParaRPr>
                    </a:p>
                  </a:txBody>
                  <a:tcPr marL="5708" marR="5708" marT="5708" marB="0" anchor="ctr"/>
                </a:tc>
              </a:tr>
              <a:tr h="304800">
                <a:tc>
                  <a:txBody>
                    <a:bodyPr/>
                    <a:lstStyle/>
                    <a:p>
                      <a:pPr algn="r" fontAlgn="b"/>
                      <a:r>
                        <a:rPr lang="en-US" sz="1600" b="1" u="none" strike="noStrike">
                          <a:solidFill>
                            <a:srgbClr val="C00000"/>
                          </a:solidFill>
                        </a:rPr>
                        <a:t>2009</a:t>
                      </a:r>
                      <a:endParaRPr lang="en-US" sz="1600" b="1" i="0" u="none" strike="noStrike">
                        <a:solidFill>
                          <a:srgbClr val="C00000"/>
                        </a:solidFill>
                        <a:latin typeface="Times New Roman"/>
                      </a:endParaRPr>
                    </a:p>
                  </a:txBody>
                  <a:tcPr marL="5708" marR="5708" marT="5708" marB="0" anchor="b"/>
                </a:tc>
                <a:tc>
                  <a:txBody>
                    <a:bodyPr/>
                    <a:lstStyle/>
                    <a:p>
                      <a:pPr algn="ctr" rtl="0" fontAlgn="ctr"/>
                      <a:r>
                        <a:rPr lang="en-US" sz="1600" b="1" u="none" strike="noStrike">
                          <a:solidFill>
                            <a:srgbClr val="C00000"/>
                          </a:solidFill>
                        </a:rPr>
                        <a:t>4.79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8.36</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12.57</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20.08</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54.19</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a:solidFill>
                            <a:srgbClr val="C00000"/>
                          </a:solidFill>
                        </a:rPr>
                        <a:t>11.31</a:t>
                      </a:r>
                      <a:endParaRPr lang="en-US" sz="1600" b="1" i="0" u="none" strike="noStrike">
                        <a:solidFill>
                          <a:srgbClr val="C00000"/>
                        </a:solidFill>
                        <a:latin typeface="Times New Roman"/>
                      </a:endParaRPr>
                    </a:p>
                  </a:txBody>
                  <a:tcPr marL="5708" marR="5708" marT="5708" marB="0" anchor="ctr"/>
                </a:tc>
                <a:tc>
                  <a:txBody>
                    <a:bodyPr/>
                    <a:lstStyle/>
                    <a:p>
                      <a:pPr algn="ctr" rtl="0" fontAlgn="ctr"/>
                      <a:r>
                        <a:rPr lang="en-US" sz="1600" b="1" u="none" strike="noStrike" dirty="0">
                          <a:solidFill>
                            <a:srgbClr val="C00000"/>
                          </a:solidFill>
                        </a:rPr>
                        <a:t>0.485</a:t>
                      </a:r>
                      <a:endParaRPr lang="en-US" sz="1600" b="1" i="0" u="none" strike="noStrike" dirty="0">
                        <a:solidFill>
                          <a:srgbClr val="C00000"/>
                        </a:solidFill>
                        <a:latin typeface="Times New Roman"/>
                      </a:endParaRPr>
                    </a:p>
                  </a:txBody>
                  <a:tcPr marL="5708" marR="5708" marT="5708" marB="0" anchor="ctr"/>
                </a:tc>
              </a:tr>
            </a:tbl>
          </a:graphicData>
        </a:graphic>
      </p:graphicFrame>
      <p:sp>
        <p:nvSpPr>
          <p:cNvPr id="28674" name="Slide Number Placeholder 3"/>
          <p:cNvSpPr>
            <a:spLocks noGrp="1"/>
          </p:cNvSpPr>
          <p:nvPr>
            <p:ph type="sldNum" sz="quarter" idx="11"/>
          </p:nvPr>
        </p:nvSpPr>
        <p:spPr>
          <a:noFill/>
        </p:spPr>
        <p:txBody>
          <a:bodyPr/>
          <a:lstStyle/>
          <a:p>
            <a:fld id="{88C8CF99-0C6D-4BC6-9454-06893525E2BF}" type="slidenum">
              <a:rPr lang="en-US" smtClean="0">
                <a:cs typeface="Angsana New" charset="-34"/>
              </a:rPr>
              <a:pPr/>
              <a:t>13</a:t>
            </a:fld>
            <a:endParaRPr lang="en-US" smtClean="0">
              <a:cs typeface="Angsana New" charset="-34"/>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nvGraphicFramePr>
        <p:xfrm>
          <a:off x="533401" y="609600"/>
          <a:ext cx="7620000" cy="5257800"/>
        </p:xfrm>
        <a:graphic>
          <a:graphicData uri="http://schemas.openxmlformats.org/drawingml/2006/chart">
            <c:chart xmlns:c="http://schemas.openxmlformats.org/drawingml/2006/chart" xmlns:r="http://schemas.openxmlformats.org/officeDocument/2006/relationships" r:id="rId2"/>
          </a:graphicData>
        </a:graphic>
      </p:graphicFrame>
      <p:sp>
        <p:nvSpPr>
          <p:cNvPr id="29698" name="Slide Number Placeholder 2"/>
          <p:cNvSpPr>
            <a:spLocks noGrp="1"/>
          </p:cNvSpPr>
          <p:nvPr>
            <p:ph type="sldNum" sz="quarter" idx="11"/>
          </p:nvPr>
        </p:nvSpPr>
        <p:spPr>
          <a:noFill/>
        </p:spPr>
        <p:txBody>
          <a:bodyPr/>
          <a:lstStyle/>
          <a:p>
            <a:fld id="{42D7CABE-626F-4532-8BD2-13E547FD5D0C}" type="slidenum">
              <a:rPr lang="en-US" smtClean="0">
                <a:cs typeface="Angsana New" charset="-34"/>
              </a:rPr>
              <a:pPr/>
              <a:t>14</a:t>
            </a:fld>
            <a:endParaRPr lang="en-US" smtClean="0">
              <a:cs typeface="Angsana New" charset="-3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609600" y="533400"/>
          <a:ext cx="7924800" cy="5791200"/>
        </p:xfrm>
        <a:graphic>
          <a:graphicData uri="http://schemas.openxmlformats.org/drawingml/2006/table">
            <a:tbl>
              <a:tblPr/>
              <a:tblGrid>
                <a:gridCol w="750197"/>
                <a:gridCol w="900235"/>
                <a:gridCol w="900235"/>
                <a:gridCol w="900235"/>
                <a:gridCol w="900235"/>
                <a:gridCol w="900235"/>
                <a:gridCol w="900235"/>
                <a:gridCol w="886596"/>
                <a:gridCol w="886596"/>
              </a:tblGrid>
              <a:tr h="386079">
                <a:tc gridSpan="8">
                  <a:txBody>
                    <a:bodyPr/>
                    <a:lstStyle/>
                    <a:p>
                      <a:pPr algn="l" rtl="0" fontAlgn="b"/>
                      <a:r>
                        <a:rPr lang="en-US" sz="2400" b="1" i="0" u="none" strike="noStrike">
                          <a:solidFill>
                            <a:srgbClr val="000000"/>
                          </a:solidFill>
                          <a:latin typeface="Browallia New"/>
                        </a:rPr>
                        <a:t> Gini coefficients in Different Regions of Thailand (Income)</a:t>
                      </a:r>
                    </a:p>
                  </a:txBody>
                  <a:tcPr marL="6773" marR="6773" marT="6773"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2400" b="1" i="0" u="none" strike="noStrike">
                        <a:latin typeface="Arial"/>
                      </a:endParaRPr>
                    </a:p>
                  </a:txBody>
                  <a:tcPr marL="6773" marR="6773" marT="6773" marB="0" anchor="b">
                    <a:lnL>
                      <a:noFill/>
                    </a:lnL>
                    <a:lnR>
                      <a:noFill/>
                    </a:lnR>
                    <a:lnT>
                      <a:noFill/>
                    </a:lnT>
                    <a:lnB w="6350" cap="flat" cmpd="sng" algn="ctr">
                      <a:solidFill>
                        <a:srgbClr val="000000"/>
                      </a:solidFill>
                      <a:prstDash val="solid"/>
                      <a:round/>
                      <a:headEnd type="none" w="med" len="med"/>
                      <a:tailEnd type="none" w="med" len="med"/>
                    </a:lnB>
                  </a:tcPr>
                </a:tc>
              </a:tr>
              <a:tr h="772161">
                <a:tc>
                  <a:txBody>
                    <a:bodyPr/>
                    <a:lstStyle/>
                    <a:p>
                      <a:pPr algn="ctr" rtl="0" fontAlgn="ctr"/>
                      <a:r>
                        <a:rPr lang="en-US" sz="2400" b="1" i="0" u="none" strike="noStrike">
                          <a:solidFill>
                            <a:srgbClr val="000000"/>
                          </a:solidFill>
                          <a:latin typeface="Browallia New"/>
                        </a:rPr>
                        <a:t>Year</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Whole Country</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Bangkok</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Central</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North</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North East</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South</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Urban</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Rural</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r>
              <a:tr h="386079">
                <a:tc>
                  <a:txBody>
                    <a:bodyPr/>
                    <a:lstStyle/>
                    <a:p>
                      <a:pPr algn="ctr" rtl="0" fontAlgn="ctr"/>
                      <a:r>
                        <a:rPr lang="en-US" sz="2400" b="1" i="0" u="none" strike="noStrike">
                          <a:solidFill>
                            <a:srgbClr val="000000"/>
                          </a:solidFill>
                          <a:latin typeface="Browallia New"/>
                        </a:rPr>
                        <a:t>1988</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dirty="0">
                          <a:solidFill>
                            <a:srgbClr val="000000"/>
                          </a:solidFill>
                          <a:latin typeface="Browallia New"/>
                        </a:rPr>
                        <a:t>0.487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0.388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1990</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0.515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0.420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0.480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1992</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0.536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0.481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0.494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1994</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0.520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0.405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0.498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1996</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0.513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0.401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1998</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0.507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0.415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0.491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2000</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0.522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0.417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0.483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2002</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0.507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2004</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0.493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0.422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0.433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0.461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0.445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2006</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0.511</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0.452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0.483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0.494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0.479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2007</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0.497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0.422</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0.469</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0.457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86079">
                <a:tc>
                  <a:txBody>
                    <a:bodyPr/>
                    <a:lstStyle/>
                    <a:p>
                      <a:pPr algn="ctr" rtl="0" fontAlgn="ctr"/>
                      <a:r>
                        <a:rPr lang="en-US" sz="2400" b="1" i="0" u="none" strike="noStrike">
                          <a:solidFill>
                            <a:srgbClr val="000000"/>
                          </a:solidFill>
                          <a:latin typeface="Browallia New"/>
                        </a:rPr>
                        <a:t>2009</a:t>
                      </a:r>
                    </a:p>
                  </a:txBody>
                  <a:tcPr marL="6773" marR="6773" marT="677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FF1F3"/>
                    </a:solidFill>
                  </a:tcPr>
                </a:tc>
                <a:tc>
                  <a:txBody>
                    <a:bodyPr/>
                    <a:lstStyle/>
                    <a:p>
                      <a:pPr algn="ctr" rtl="0" fontAlgn="t"/>
                      <a:r>
                        <a:rPr lang="en-US" sz="2400" b="1" i="0" u="none" strike="noStrike">
                          <a:solidFill>
                            <a:srgbClr val="000000"/>
                          </a:solidFill>
                          <a:latin typeface="Browallia New"/>
                        </a:rPr>
                        <a:t>0.485</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0.468</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0.414</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0.446</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0.463</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a:solidFill>
                            <a:srgbClr val="000000"/>
                          </a:solidFill>
                          <a:latin typeface="Browallia New"/>
                        </a:rPr>
                        <a:t>0.477</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t"/>
                      <a:r>
                        <a:rPr lang="en-US" sz="2400" b="1" i="0" u="none" strike="noStrike" dirty="0">
                          <a:solidFill>
                            <a:srgbClr val="000000"/>
                          </a:solidFill>
                          <a:latin typeface="Browallia New"/>
                        </a:rPr>
                        <a:t>0.440</a:t>
                      </a:r>
                    </a:p>
                  </a:txBody>
                  <a:tcPr marL="6773" marR="6773" marT="677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30865" name="Slide Number Placeholder 2"/>
          <p:cNvSpPr>
            <a:spLocks noGrp="1"/>
          </p:cNvSpPr>
          <p:nvPr>
            <p:ph type="sldNum" sz="quarter" idx="11"/>
          </p:nvPr>
        </p:nvSpPr>
        <p:spPr>
          <a:noFill/>
        </p:spPr>
        <p:txBody>
          <a:bodyPr/>
          <a:lstStyle/>
          <a:p>
            <a:fld id="{B1586603-B53C-4564-B414-12E9EC6EB7DF}" type="slidenum">
              <a:rPr lang="en-US" smtClean="0">
                <a:cs typeface="Angsana New" charset="-34"/>
              </a:rPr>
              <a:pPr/>
              <a:t>15</a:t>
            </a:fld>
            <a:endParaRPr lang="en-US" smtClean="0">
              <a:cs typeface="Angsana New" charset="-34"/>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66700"/>
            <a:ext cx="7924800" cy="769938"/>
          </a:xfrm>
        </p:spPr>
        <p:txBody>
          <a:bodyPr anchor="b">
            <a:spAutoFit/>
          </a:bodyPr>
          <a:lstStyle/>
          <a:p>
            <a:pPr eaLnBrk="1" hangingPunct="1">
              <a:defRPr/>
            </a:pPr>
            <a:r>
              <a:rPr lang="en-US" dirty="0" smtClean="0">
                <a:latin typeface="Times New Roman" pitchFamily="18" charset="0"/>
                <a:cs typeface="Times New Roman" pitchFamily="18" charset="0"/>
              </a:rPr>
              <a:t>Income Inequality in Thailand</a:t>
            </a:r>
            <a:endParaRPr lang="en-US" dirty="0">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381000" y="1676400"/>
            <a:ext cx="8458200" cy="4495800"/>
          </a:xfrm>
        </p:spPr>
        <p:txBody>
          <a:bodyPr/>
          <a:lstStyle/>
          <a:p>
            <a:pPr eaLnBrk="1" hangingPunct="1">
              <a:defRPr/>
            </a:pPr>
            <a:r>
              <a:rPr lang="en-US" sz="3600" b="1" dirty="0" smtClean="0">
                <a:latin typeface="Times New Roman" pitchFamily="18" charset="0"/>
                <a:cs typeface="Times New Roman" pitchFamily="18" charset="0"/>
              </a:rPr>
              <a:t>Over past 20 years, no clear sign of improvement</a:t>
            </a:r>
          </a:p>
          <a:p>
            <a:pPr eaLnBrk="1" hangingPunct="1">
              <a:defRPr/>
            </a:pPr>
            <a:r>
              <a:rPr lang="en-US" sz="3600" b="1" dirty="0" smtClean="0">
                <a:latin typeface="Times New Roman" pitchFamily="18" charset="0"/>
                <a:cs typeface="Times New Roman" pitchFamily="18" charset="0"/>
              </a:rPr>
              <a:t>Inequality among different regions (particularly Bangkok VS others)          is worse than inequality within each region </a:t>
            </a:r>
            <a:endParaRPr lang="en-US" sz="3600" b="1" dirty="0">
              <a:latin typeface="Times New Roman" pitchFamily="18" charset="0"/>
              <a:cs typeface="Times New Roman" pitchFamily="18" charset="0"/>
            </a:endParaRPr>
          </a:p>
        </p:txBody>
      </p:sp>
      <p:sp>
        <p:nvSpPr>
          <p:cNvPr id="31747" name="Slide Number Placeholder 3"/>
          <p:cNvSpPr>
            <a:spLocks noGrp="1"/>
          </p:cNvSpPr>
          <p:nvPr>
            <p:ph type="sldNum" sz="quarter" idx="11"/>
          </p:nvPr>
        </p:nvSpPr>
        <p:spPr>
          <a:noFill/>
        </p:spPr>
        <p:txBody>
          <a:bodyPr/>
          <a:lstStyle/>
          <a:p>
            <a:fld id="{5C026DC9-28B7-42D5-A048-F90E45D6F9E8}" type="slidenum">
              <a:rPr lang="en-US" smtClean="0">
                <a:cs typeface="Angsana New" charset="-34"/>
              </a:rPr>
              <a:pPr/>
              <a:t>16</a:t>
            </a:fld>
            <a:endParaRPr lang="en-US" smtClean="0">
              <a:cs typeface="Angsana New"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A53D7661-0A9C-4EB5-8D9C-BBA5E520F9D6}" type="slidenum">
              <a:rPr lang="en-US" sz="1200"/>
              <a:pPr algn="r"/>
              <a:t>17</a:t>
            </a:fld>
            <a:endParaRPr lang="en-US" sz="1200"/>
          </a:p>
        </p:txBody>
      </p:sp>
      <p:sp>
        <p:nvSpPr>
          <p:cNvPr id="102408" name="Rectangle 8"/>
          <p:cNvSpPr>
            <a:spLocks noGrp="1" noChangeArrowheads="1"/>
          </p:cNvSpPr>
          <p:nvPr>
            <p:ph type="title" idx="4294967295"/>
          </p:nvPr>
        </p:nvSpPr>
        <p:spPr>
          <a:xfrm>
            <a:off x="685800" y="122238"/>
            <a:ext cx="7772400" cy="1431925"/>
          </a:xfrm>
        </p:spPr>
        <p:txBody>
          <a:bodyPr>
            <a:spAutoFit/>
          </a:bodyPr>
          <a:lstStyle/>
          <a:p>
            <a:pPr eaLnBrk="1" hangingPunct="1">
              <a:defRPr/>
            </a:pPr>
            <a:r>
              <a:rPr lang="th-TH" b="0">
                <a:latin typeface="Times New Roman" pitchFamily="18" charset="0"/>
                <a:cs typeface="Times New Roman" pitchFamily="18" charset="0"/>
              </a:rPr>
              <a:t>Kuznets Curve </a:t>
            </a:r>
            <a:r>
              <a:rPr lang="en-US" b="0">
                <a:latin typeface="Times New Roman" pitchFamily="18" charset="0"/>
                <a:cs typeface="Times New Roman" pitchFamily="18" charset="0"/>
              </a:rPr>
              <a:t>and</a:t>
            </a:r>
            <a:r>
              <a:rPr lang="th-TH" b="0">
                <a:latin typeface="Times New Roman" pitchFamily="18" charset="0"/>
                <a:cs typeface="Times New Roman" pitchFamily="18" charset="0"/>
              </a:rPr>
              <a:t> Thai Development</a:t>
            </a:r>
          </a:p>
        </p:txBody>
      </p:sp>
      <p:sp>
        <p:nvSpPr>
          <p:cNvPr id="8" name="Rectangle 7"/>
          <p:cNvSpPr/>
          <p:nvPr/>
        </p:nvSpPr>
        <p:spPr>
          <a:xfrm>
            <a:off x="1524000" y="2057400"/>
            <a:ext cx="6172200" cy="3581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32772" name="TextBox 8"/>
          <p:cNvSpPr txBox="1">
            <a:spLocks noChangeArrowheads="1"/>
          </p:cNvSpPr>
          <p:nvPr/>
        </p:nvSpPr>
        <p:spPr bwMode="auto">
          <a:xfrm>
            <a:off x="838200" y="5410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45</a:t>
            </a:r>
            <a:endParaRPr lang="en-US" sz="1800" b="1">
              <a:latin typeface="Times New Roman" pitchFamily="18" charset="0"/>
              <a:cs typeface="Times New Roman" pitchFamily="18" charset="0"/>
            </a:endParaRPr>
          </a:p>
        </p:txBody>
      </p:sp>
      <p:sp>
        <p:nvSpPr>
          <p:cNvPr id="32773" name="TextBox 9"/>
          <p:cNvSpPr txBox="1">
            <a:spLocks noChangeArrowheads="1"/>
          </p:cNvSpPr>
          <p:nvPr/>
        </p:nvSpPr>
        <p:spPr bwMode="auto">
          <a:xfrm>
            <a:off x="838200" y="4648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46</a:t>
            </a:r>
            <a:endParaRPr lang="en-US" sz="1800" b="1">
              <a:latin typeface="Times New Roman" pitchFamily="18" charset="0"/>
              <a:cs typeface="Times New Roman" pitchFamily="18" charset="0"/>
            </a:endParaRPr>
          </a:p>
        </p:txBody>
      </p:sp>
      <p:sp>
        <p:nvSpPr>
          <p:cNvPr id="32774" name="TextBox 10"/>
          <p:cNvSpPr txBox="1">
            <a:spLocks noChangeArrowheads="1"/>
          </p:cNvSpPr>
          <p:nvPr/>
        </p:nvSpPr>
        <p:spPr bwMode="auto">
          <a:xfrm>
            <a:off x="838200" y="39624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47</a:t>
            </a:r>
            <a:endParaRPr lang="en-US" sz="1800" b="1">
              <a:latin typeface="Times New Roman" pitchFamily="18" charset="0"/>
              <a:cs typeface="Times New Roman" pitchFamily="18" charset="0"/>
            </a:endParaRPr>
          </a:p>
        </p:txBody>
      </p:sp>
      <p:sp>
        <p:nvSpPr>
          <p:cNvPr id="32775" name="TextBox 11"/>
          <p:cNvSpPr txBox="1">
            <a:spLocks noChangeArrowheads="1"/>
          </p:cNvSpPr>
          <p:nvPr/>
        </p:nvSpPr>
        <p:spPr bwMode="auto">
          <a:xfrm>
            <a:off x="838200" y="32766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48</a:t>
            </a:r>
            <a:endParaRPr lang="en-US" sz="1800" b="1">
              <a:latin typeface="Times New Roman" pitchFamily="18" charset="0"/>
              <a:cs typeface="Times New Roman" pitchFamily="18" charset="0"/>
            </a:endParaRPr>
          </a:p>
        </p:txBody>
      </p:sp>
      <p:sp>
        <p:nvSpPr>
          <p:cNvPr id="32776" name="TextBox 12"/>
          <p:cNvSpPr txBox="1">
            <a:spLocks noChangeArrowheads="1"/>
          </p:cNvSpPr>
          <p:nvPr/>
        </p:nvSpPr>
        <p:spPr bwMode="auto">
          <a:xfrm>
            <a:off x="838200" y="2590800"/>
            <a:ext cx="5334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49</a:t>
            </a:r>
            <a:endParaRPr lang="en-US" sz="1800" b="1">
              <a:latin typeface="Times New Roman" pitchFamily="18" charset="0"/>
              <a:cs typeface="Times New Roman" pitchFamily="18" charset="0"/>
            </a:endParaRPr>
          </a:p>
        </p:txBody>
      </p:sp>
      <p:sp>
        <p:nvSpPr>
          <p:cNvPr id="32777" name="TextBox 13"/>
          <p:cNvSpPr txBox="1">
            <a:spLocks noChangeArrowheads="1"/>
          </p:cNvSpPr>
          <p:nvPr/>
        </p:nvSpPr>
        <p:spPr bwMode="auto">
          <a:xfrm>
            <a:off x="838200" y="1905000"/>
            <a:ext cx="4572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50</a:t>
            </a:r>
            <a:endParaRPr lang="en-US" sz="1800" b="1">
              <a:latin typeface="Times New Roman" pitchFamily="18" charset="0"/>
              <a:cs typeface="Times New Roman" pitchFamily="18" charset="0"/>
            </a:endParaRPr>
          </a:p>
        </p:txBody>
      </p:sp>
      <p:sp>
        <p:nvSpPr>
          <p:cNvPr id="32778" name="TextBox 14"/>
          <p:cNvSpPr txBox="1">
            <a:spLocks noChangeArrowheads="1"/>
          </p:cNvSpPr>
          <p:nvPr/>
        </p:nvSpPr>
        <p:spPr bwMode="auto">
          <a:xfrm>
            <a:off x="1066800" y="1524000"/>
            <a:ext cx="1752600" cy="461963"/>
          </a:xfrm>
          <a:prstGeom prst="rect">
            <a:avLst/>
          </a:prstGeom>
          <a:noFill/>
          <a:ln w="9525">
            <a:noFill/>
            <a:miter lim="800000"/>
            <a:headEnd/>
            <a:tailEnd/>
          </a:ln>
        </p:spPr>
        <p:txBody>
          <a:bodyPr>
            <a:spAutoFit/>
          </a:bodyPr>
          <a:lstStyle/>
          <a:p>
            <a:r>
              <a:rPr lang="en-US" sz="2400" b="1">
                <a:latin typeface="Times New Roman" pitchFamily="18" charset="0"/>
                <a:cs typeface="Times New Roman" pitchFamily="18" charset="0"/>
              </a:rPr>
              <a:t>Gini ratio</a:t>
            </a:r>
          </a:p>
        </p:txBody>
      </p:sp>
      <p:sp>
        <p:nvSpPr>
          <p:cNvPr id="32779" name="TextBox 16"/>
          <p:cNvSpPr txBox="1">
            <a:spLocks noChangeArrowheads="1"/>
          </p:cNvSpPr>
          <p:nvPr/>
        </p:nvSpPr>
        <p:spPr bwMode="auto">
          <a:xfrm>
            <a:off x="7315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4000</a:t>
            </a:r>
            <a:endParaRPr lang="en-US" sz="1800" b="1">
              <a:latin typeface="Times New Roman" pitchFamily="18" charset="0"/>
              <a:cs typeface="Times New Roman" pitchFamily="18" charset="0"/>
            </a:endParaRPr>
          </a:p>
        </p:txBody>
      </p:sp>
      <p:sp>
        <p:nvSpPr>
          <p:cNvPr id="32780" name="TextBox 17"/>
          <p:cNvSpPr txBox="1">
            <a:spLocks noChangeArrowheads="1"/>
          </p:cNvSpPr>
          <p:nvPr/>
        </p:nvSpPr>
        <p:spPr bwMode="auto">
          <a:xfrm>
            <a:off x="49530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3000</a:t>
            </a:r>
            <a:endParaRPr lang="en-US" sz="1800" b="1">
              <a:latin typeface="Times New Roman" pitchFamily="18" charset="0"/>
              <a:cs typeface="Times New Roman" pitchFamily="18" charset="0"/>
            </a:endParaRPr>
          </a:p>
        </p:txBody>
      </p:sp>
      <p:sp>
        <p:nvSpPr>
          <p:cNvPr id="32781" name="TextBox 18"/>
          <p:cNvSpPr txBox="1">
            <a:spLocks noChangeArrowheads="1"/>
          </p:cNvSpPr>
          <p:nvPr/>
        </p:nvSpPr>
        <p:spPr bwMode="auto">
          <a:xfrm>
            <a:off x="3124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2000</a:t>
            </a:r>
            <a:endParaRPr lang="en-US" sz="1800" b="1">
              <a:latin typeface="Times New Roman" pitchFamily="18" charset="0"/>
              <a:cs typeface="Times New Roman" pitchFamily="18" charset="0"/>
            </a:endParaRPr>
          </a:p>
        </p:txBody>
      </p:sp>
      <p:sp>
        <p:nvSpPr>
          <p:cNvPr id="32782" name="TextBox 19"/>
          <p:cNvSpPr txBox="1">
            <a:spLocks noChangeArrowheads="1"/>
          </p:cNvSpPr>
          <p:nvPr/>
        </p:nvSpPr>
        <p:spPr bwMode="auto">
          <a:xfrm>
            <a:off x="1219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1000</a:t>
            </a:r>
            <a:endParaRPr lang="en-US" sz="1800" b="1">
              <a:latin typeface="Times New Roman" pitchFamily="18" charset="0"/>
              <a:cs typeface="Times New Roman" pitchFamily="18" charset="0"/>
            </a:endParaRPr>
          </a:p>
        </p:txBody>
      </p:sp>
      <p:sp>
        <p:nvSpPr>
          <p:cNvPr id="32783" name="TextBox 20"/>
          <p:cNvSpPr txBox="1">
            <a:spLocks noChangeArrowheads="1"/>
          </p:cNvSpPr>
          <p:nvPr/>
        </p:nvSpPr>
        <p:spPr bwMode="auto">
          <a:xfrm>
            <a:off x="3429000" y="5943600"/>
            <a:ext cx="2819400" cy="461963"/>
          </a:xfrm>
          <a:prstGeom prst="rect">
            <a:avLst/>
          </a:prstGeom>
          <a:noFill/>
          <a:ln w="9525">
            <a:noFill/>
            <a:miter lim="800000"/>
            <a:headEnd/>
            <a:tailEnd/>
          </a:ln>
        </p:spPr>
        <p:txBody>
          <a:bodyPr>
            <a:spAutoFit/>
          </a:bodyPr>
          <a:lstStyle/>
          <a:p>
            <a:r>
              <a:rPr lang="en-US" sz="2400" b="1">
                <a:solidFill>
                  <a:srgbClr val="FFC000"/>
                </a:solidFill>
                <a:latin typeface="Times New Roman" pitchFamily="18" charset="0"/>
                <a:cs typeface="Times New Roman" pitchFamily="18" charset="0"/>
              </a:rPr>
              <a:t>Per  capita income</a:t>
            </a:r>
            <a:endParaRPr lang="th-TH" sz="2400" b="1">
              <a:solidFill>
                <a:srgbClr val="FFC000"/>
              </a:solidFill>
              <a:latin typeface="Times New Roman" pitchFamily="18" charset="0"/>
              <a:cs typeface="Times New Roman" pitchFamily="18" charset="0"/>
            </a:endParaRPr>
          </a:p>
        </p:txBody>
      </p:sp>
      <p:sp>
        <p:nvSpPr>
          <p:cNvPr id="22" name="Freeform 21"/>
          <p:cNvSpPr/>
          <p:nvPr/>
        </p:nvSpPr>
        <p:spPr>
          <a:xfrm>
            <a:off x="1643063" y="2557463"/>
            <a:ext cx="4997450" cy="2711450"/>
          </a:xfrm>
          <a:custGeom>
            <a:avLst/>
            <a:gdLst>
              <a:gd name="connsiteX0" fmla="*/ 0 w 4996543"/>
              <a:gd name="connsiteY0" fmla="*/ 2710544 h 2710544"/>
              <a:gd name="connsiteX1" fmla="*/ 827314 w 4996543"/>
              <a:gd name="connsiteY1" fmla="*/ 1458687 h 2710544"/>
              <a:gd name="connsiteX2" fmla="*/ 2188028 w 4996543"/>
              <a:gd name="connsiteY2" fmla="*/ 206829 h 2710544"/>
              <a:gd name="connsiteX3" fmla="*/ 4169228 w 4996543"/>
              <a:gd name="connsiteY3" fmla="*/ 217715 h 2710544"/>
              <a:gd name="connsiteX4" fmla="*/ 4996543 w 4996543"/>
              <a:gd name="connsiteY4" fmla="*/ 762001 h 2710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6543" h="2710544">
                <a:moveTo>
                  <a:pt x="0" y="2710544"/>
                </a:moveTo>
                <a:cubicBezTo>
                  <a:pt x="231321" y="2293258"/>
                  <a:pt x="462643" y="1875973"/>
                  <a:pt x="827314" y="1458687"/>
                </a:cubicBezTo>
                <a:cubicBezTo>
                  <a:pt x="1191985" y="1041401"/>
                  <a:pt x="1631042" y="413658"/>
                  <a:pt x="2188028" y="206829"/>
                </a:cubicBezTo>
                <a:cubicBezTo>
                  <a:pt x="2745014" y="0"/>
                  <a:pt x="3701142" y="125186"/>
                  <a:pt x="4169228" y="217715"/>
                </a:cubicBezTo>
                <a:cubicBezTo>
                  <a:pt x="4637314" y="310244"/>
                  <a:pt x="4816928" y="536122"/>
                  <a:pt x="4996543" y="762001"/>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25" name="Freeform 24"/>
          <p:cNvSpPr/>
          <p:nvPr/>
        </p:nvSpPr>
        <p:spPr>
          <a:xfrm>
            <a:off x="1865313" y="2274888"/>
            <a:ext cx="4799012" cy="3109912"/>
          </a:xfrm>
          <a:custGeom>
            <a:avLst/>
            <a:gdLst>
              <a:gd name="connsiteX0" fmla="*/ 7697 w 4799171"/>
              <a:gd name="connsiteY0" fmla="*/ 3091543 h 3109504"/>
              <a:gd name="connsiteX1" fmla="*/ 40354 w 4799171"/>
              <a:gd name="connsiteY1" fmla="*/ 3015343 h 3109504"/>
              <a:gd name="connsiteX2" fmla="*/ 51240 w 4799171"/>
              <a:gd name="connsiteY2" fmla="*/ 2982686 h 3109504"/>
              <a:gd name="connsiteX3" fmla="*/ 83897 w 4799171"/>
              <a:gd name="connsiteY3" fmla="*/ 2950029 h 3109504"/>
              <a:gd name="connsiteX4" fmla="*/ 149211 w 4799171"/>
              <a:gd name="connsiteY4" fmla="*/ 2873829 h 3109504"/>
              <a:gd name="connsiteX5" fmla="*/ 170983 w 4799171"/>
              <a:gd name="connsiteY5" fmla="*/ 2808515 h 3109504"/>
              <a:gd name="connsiteX6" fmla="*/ 192754 w 4799171"/>
              <a:gd name="connsiteY6" fmla="*/ 2775857 h 3109504"/>
              <a:gd name="connsiteX7" fmla="*/ 214525 w 4799171"/>
              <a:gd name="connsiteY7" fmla="*/ 2721429 h 3109504"/>
              <a:gd name="connsiteX8" fmla="*/ 258068 w 4799171"/>
              <a:gd name="connsiteY8" fmla="*/ 2667000 h 3109504"/>
              <a:gd name="connsiteX9" fmla="*/ 290725 w 4799171"/>
              <a:gd name="connsiteY9" fmla="*/ 2590800 h 3109504"/>
              <a:gd name="connsiteX10" fmla="*/ 312497 w 4799171"/>
              <a:gd name="connsiteY10" fmla="*/ 2492829 h 3109504"/>
              <a:gd name="connsiteX11" fmla="*/ 345154 w 4799171"/>
              <a:gd name="connsiteY11" fmla="*/ 2416629 h 3109504"/>
              <a:gd name="connsiteX12" fmla="*/ 356040 w 4799171"/>
              <a:gd name="connsiteY12" fmla="*/ 2373086 h 3109504"/>
              <a:gd name="connsiteX13" fmla="*/ 377811 w 4799171"/>
              <a:gd name="connsiteY13" fmla="*/ 2307772 h 3109504"/>
              <a:gd name="connsiteX14" fmla="*/ 388697 w 4799171"/>
              <a:gd name="connsiteY14" fmla="*/ 2068286 h 3109504"/>
              <a:gd name="connsiteX15" fmla="*/ 399583 w 4799171"/>
              <a:gd name="connsiteY15" fmla="*/ 2035629 h 3109504"/>
              <a:gd name="connsiteX16" fmla="*/ 421354 w 4799171"/>
              <a:gd name="connsiteY16" fmla="*/ 1948543 h 3109504"/>
              <a:gd name="connsiteX17" fmla="*/ 432240 w 4799171"/>
              <a:gd name="connsiteY17" fmla="*/ 1915886 h 3109504"/>
              <a:gd name="connsiteX18" fmla="*/ 443125 w 4799171"/>
              <a:gd name="connsiteY18" fmla="*/ 1861457 h 3109504"/>
              <a:gd name="connsiteX19" fmla="*/ 454011 w 4799171"/>
              <a:gd name="connsiteY19" fmla="*/ 1828800 h 3109504"/>
              <a:gd name="connsiteX20" fmla="*/ 475783 w 4799171"/>
              <a:gd name="connsiteY20" fmla="*/ 1719943 h 3109504"/>
              <a:gd name="connsiteX21" fmla="*/ 497554 w 4799171"/>
              <a:gd name="connsiteY21" fmla="*/ 1687286 h 3109504"/>
              <a:gd name="connsiteX22" fmla="*/ 541097 w 4799171"/>
              <a:gd name="connsiteY22" fmla="*/ 1600200 h 3109504"/>
              <a:gd name="connsiteX23" fmla="*/ 551983 w 4799171"/>
              <a:gd name="connsiteY23" fmla="*/ 1556657 h 3109504"/>
              <a:gd name="connsiteX24" fmla="*/ 606411 w 4799171"/>
              <a:gd name="connsiteY24" fmla="*/ 1491343 h 3109504"/>
              <a:gd name="connsiteX25" fmla="*/ 649954 w 4799171"/>
              <a:gd name="connsiteY25" fmla="*/ 1426029 h 3109504"/>
              <a:gd name="connsiteX26" fmla="*/ 671725 w 4799171"/>
              <a:gd name="connsiteY26" fmla="*/ 1404257 h 3109504"/>
              <a:gd name="connsiteX27" fmla="*/ 726154 w 4799171"/>
              <a:gd name="connsiteY27" fmla="*/ 1328057 h 3109504"/>
              <a:gd name="connsiteX28" fmla="*/ 802354 w 4799171"/>
              <a:gd name="connsiteY28" fmla="*/ 1262743 h 3109504"/>
              <a:gd name="connsiteX29" fmla="*/ 845897 w 4799171"/>
              <a:gd name="connsiteY29" fmla="*/ 1164772 h 3109504"/>
              <a:gd name="connsiteX30" fmla="*/ 856783 w 4799171"/>
              <a:gd name="connsiteY30" fmla="*/ 1132115 h 3109504"/>
              <a:gd name="connsiteX31" fmla="*/ 911211 w 4799171"/>
              <a:gd name="connsiteY31" fmla="*/ 1066800 h 3109504"/>
              <a:gd name="connsiteX32" fmla="*/ 922097 w 4799171"/>
              <a:gd name="connsiteY32" fmla="*/ 1023257 h 3109504"/>
              <a:gd name="connsiteX33" fmla="*/ 954754 w 4799171"/>
              <a:gd name="connsiteY33" fmla="*/ 925286 h 3109504"/>
              <a:gd name="connsiteX34" fmla="*/ 965640 w 4799171"/>
              <a:gd name="connsiteY34" fmla="*/ 892629 h 3109504"/>
              <a:gd name="connsiteX35" fmla="*/ 1009183 w 4799171"/>
              <a:gd name="connsiteY35" fmla="*/ 859972 h 3109504"/>
              <a:gd name="connsiteX36" fmla="*/ 1085383 w 4799171"/>
              <a:gd name="connsiteY36" fmla="*/ 816429 h 3109504"/>
              <a:gd name="connsiteX37" fmla="*/ 1139811 w 4799171"/>
              <a:gd name="connsiteY37" fmla="*/ 762000 h 3109504"/>
              <a:gd name="connsiteX38" fmla="*/ 1172468 w 4799171"/>
              <a:gd name="connsiteY38" fmla="*/ 729343 h 3109504"/>
              <a:gd name="connsiteX39" fmla="*/ 1194240 w 4799171"/>
              <a:gd name="connsiteY39" fmla="*/ 707572 h 3109504"/>
              <a:gd name="connsiteX40" fmla="*/ 1226897 w 4799171"/>
              <a:gd name="connsiteY40" fmla="*/ 685800 h 3109504"/>
              <a:gd name="connsiteX41" fmla="*/ 1248668 w 4799171"/>
              <a:gd name="connsiteY41" fmla="*/ 653143 h 3109504"/>
              <a:gd name="connsiteX42" fmla="*/ 1281325 w 4799171"/>
              <a:gd name="connsiteY42" fmla="*/ 631372 h 3109504"/>
              <a:gd name="connsiteX43" fmla="*/ 1303097 w 4799171"/>
              <a:gd name="connsiteY43" fmla="*/ 609600 h 3109504"/>
              <a:gd name="connsiteX44" fmla="*/ 1335754 w 4799171"/>
              <a:gd name="connsiteY44" fmla="*/ 587829 h 3109504"/>
              <a:gd name="connsiteX45" fmla="*/ 1444611 w 4799171"/>
              <a:gd name="connsiteY45" fmla="*/ 478972 h 3109504"/>
              <a:gd name="connsiteX46" fmla="*/ 1488154 w 4799171"/>
              <a:gd name="connsiteY46" fmla="*/ 468086 h 3109504"/>
              <a:gd name="connsiteX47" fmla="*/ 1553468 w 4799171"/>
              <a:gd name="connsiteY47" fmla="*/ 381000 h 3109504"/>
              <a:gd name="connsiteX48" fmla="*/ 1597011 w 4799171"/>
              <a:gd name="connsiteY48" fmla="*/ 370115 h 3109504"/>
              <a:gd name="connsiteX49" fmla="*/ 1618783 w 4799171"/>
              <a:gd name="connsiteY49" fmla="*/ 348343 h 3109504"/>
              <a:gd name="connsiteX50" fmla="*/ 1640554 w 4799171"/>
              <a:gd name="connsiteY50" fmla="*/ 315686 h 3109504"/>
              <a:gd name="connsiteX51" fmla="*/ 1684097 w 4799171"/>
              <a:gd name="connsiteY51" fmla="*/ 293915 h 3109504"/>
              <a:gd name="connsiteX52" fmla="*/ 1760297 w 4799171"/>
              <a:gd name="connsiteY52" fmla="*/ 239486 h 3109504"/>
              <a:gd name="connsiteX53" fmla="*/ 1782068 w 4799171"/>
              <a:gd name="connsiteY53" fmla="*/ 206829 h 3109504"/>
              <a:gd name="connsiteX54" fmla="*/ 1814725 w 4799171"/>
              <a:gd name="connsiteY54" fmla="*/ 195943 h 3109504"/>
              <a:gd name="connsiteX55" fmla="*/ 1836497 w 4799171"/>
              <a:gd name="connsiteY55" fmla="*/ 174172 h 3109504"/>
              <a:gd name="connsiteX56" fmla="*/ 1847383 w 4799171"/>
              <a:gd name="connsiteY56" fmla="*/ 130629 h 3109504"/>
              <a:gd name="connsiteX57" fmla="*/ 1901811 w 4799171"/>
              <a:gd name="connsiteY57" fmla="*/ 87086 h 3109504"/>
              <a:gd name="connsiteX58" fmla="*/ 1945354 w 4799171"/>
              <a:gd name="connsiteY58" fmla="*/ 43543 h 3109504"/>
              <a:gd name="connsiteX59" fmla="*/ 1978011 w 4799171"/>
              <a:gd name="connsiteY59" fmla="*/ 32657 h 3109504"/>
              <a:gd name="connsiteX60" fmla="*/ 2010668 w 4799171"/>
              <a:gd name="connsiteY60" fmla="*/ 10886 h 3109504"/>
              <a:gd name="connsiteX61" fmla="*/ 2054211 w 4799171"/>
              <a:gd name="connsiteY61" fmla="*/ 0 h 3109504"/>
              <a:gd name="connsiteX62" fmla="*/ 2086868 w 4799171"/>
              <a:gd name="connsiteY62" fmla="*/ 43543 h 3109504"/>
              <a:gd name="connsiteX63" fmla="*/ 2097754 w 4799171"/>
              <a:gd name="connsiteY63" fmla="*/ 76200 h 3109504"/>
              <a:gd name="connsiteX64" fmla="*/ 2141297 w 4799171"/>
              <a:gd name="connsiteY64" fmla="*/ 141515 h 3109504"/>
              <a:gd name="connsiteX65" fmla="*/ 2163068 w 4799171"/>
              <a:gd name="connsiteY65" fmla="*/ 174172 h 3109504"/>
              <a:gd name="connsiteX66" fmla="*/ 2239268 w 4799171"/>
              <a:gd name="connsiteY66" fmla="*/ 250372 h 3109504"/>
              <a:gd name="connsiteX67" fmla="*/ 2271925 w 4799171"/>
              <a:gd name="connsiteY67" fmla="*/ 283029 h 3109504"/>
              <a:gd name="connsiteX68" fmla="*/ 2315468 w 4799171"/>
              <a:gd name="connsiteY68" fmla="*/ 348343 h 3109504"/>
              <a:gd name="connsiteX69" fmla="*/ 2326354 w 4799171"/>
              <a:gd name="connsiteY69" fmla="*/ 381000 h 3109504"/>
              <a:gd name="connsiteX70" fmla="*/ 2369897 w 4799171"/>
              <a:gd name="connsiteY70" fmla="*/ 446315 h 3109504"/>
              <a:gd name="connsiteX71" fmla="*/ 2391668 w 4799171"/>
              <a:gd name="connsiteY71" fmla="*/ 478972 h 3109504"/>
              <a:gd name="connsiteX72" fmla="*/ 2402554 w 4799171"/>
              <a:gd name="connsiteY72" fmla="*/ 511629 h 3109504"/>
              <a:gd name="connsiteX73" fmla="*/ 2446097 w 4799171"/>
              <a:gd name="connsiteY73" fmla="*/ 566057 h 3109504"/>
              <a:gd name="connsiteX74" fmla="*/ 2467868 w 4799171"/>
              <a:gd name="connsiteY74" fmla="*/ 609600 h 3109504"/>
              <a:gd name="connsiteX75" fmla="*/ 2489640 w 4799171"/>
              <a:gd name="connsiteY75" fmla="*/ 685800 h 3109504"/>
              <a:gd name="connsiteX76" fmla="*/ 2511411 w 4799171"/>
              <a:gd name="connsiteY76" fmla="*/ 707572 h 3109504"/>
              <a:gd name="connsiteX77" fmla="*/ 2522297 w 4799171"/>
              <a:gd name="connsiteY77" fmla="*/ 751115 h 3109504"/>
              <a:gd name="connsiteX78" fmla="*/ 2565840 w 4799171"/>
              <a:gd name="connsiteY78" fmla="*/ 827315 h 3109504"/>
              <a:gd name="connsiteX79" fmla="*/ 2598497 w 4799171"/>
              <a:gd name="connsiteY79" fmla="*/ 936172 h 3109504"/>
              <a:gd name="connsiteX80" fmla="*/ 2598497 w 4799171"/>
              <a:gd name="connsiteY80" fmla="*/ 1012372 h 3109504"/>
              <a:gd name="connsiteX81" fmla="*/ 2620268 w 4799171"/>
              <a:gd name="connsiteY81" fmla="*/ 1077686 h 3109504"/>
              <a:gd name="connsiteX82" fmla="*/ 2652925 w 4799171"/>
              <a:gd name="connsiteY82" fmla="*/ 1088572 h 3109504"/>
              <a:gd name="connsiteX83" fmla="*/ 2827097 w 4799171"/>
              <a:gd name="connsiteY83" fmla="*/ 1110343 h 3109504"/>
              <a:gd name="connsiteX84" fmla="*/ 2903297 w 4799171"/>
              <a:gd name="connsiteY84" fmla="*/ 1099457 h 3109504"/>
              <a:gd name="connsiteX85" fmla="*/ 3001268 w 4799171"/>
              <a:gd name="connsiteY85" fmla="*/ 1153886 h 3109504"/>
              <a:gd name="connsiteX86" fmla="*/ 3023040 w 4799171"/>
              <a:gd name="connsiteY86" fmla="*/ 1175657 h 3109504"/>
              <a:gd name="connsiteX87" fmla="*/ 3055697 w 4799171"/>
              <a:gd name="connsiteY87" fmla="*/ 1186543 h 3109504"/>
              <a:gd name="connsiteX88" fmla="*/ 3131897 w 4799171"/>
              <a:gd name="connsiteY88" fmla="*/ 1208315 h 3109504"/>
              <a:gd name="connsiteX89" fmla="*/ 3186325 w 4799171"/>
              <a:gd name="connsiteY89" fmla="*/ 1251857 h 3109504"/>
              <a:gd name="connsiteX90" fmla="*/ 3262525 w 4799171"/>
              <a:gd name="connsiteY90" fmla="*/ 1284515 h 3109504"/>
              <a:gd name="connsiteX91" fmla="*/ 3371383 w 4799171"/>
              <a:gd name="connsiteY91" fmla="*/ 1328057 h 3109504"/>
              <a:gd name="connsiteX92" fmla="*/ 3447583 w 4799171"/>
              <a:gd name="connsiteY92" fmla="*/ 1360715 h 3109504"/>
              <a:gd name="connsiteX93" fmla="*/ 3589097 w 4799171"/>
              <a:gd name="connsiteY93" fmla="*/ 1382486 h 3109504"/>
              <a:gd name="connsiteX94" fmla="*/ 3621754 w 4799171"/>
              <a:gd name="connsiteY94" fmla="*/ 1404257 h 3109504"/>
              <a:gd name="connsiteX95" fmla="*/ 3654411 w 4799171"/>
              <a:gd name="connsiteY95" fmla="*/ 1393372 h 3109504"/>
              <a:gd name="connsiteX96" fmla="*/ 3741497 w 4799171"/>
              <a:gd name="connsiteY96" fmla="*/ 1382486 h 3109504"/>
              <a:gd name="connsiteX97" fmla="*/ 3774154 w 4799171"/>
              <a:gd name="connsiteY97" fmla="*/ 1371600 h 3109504"/>
              <a:gd name="connsiteX98" fmla="*/ 3828583 w 4799171"/>
              <a:gd name="connsiteY98" fmla="*/ 1317172 h 3109504"/>
              <a:gd name="connsiteX99" fmla="*/ 3893897 w 4799171"/>
              <a:gd name="connsiteY99" fmla="*/ 1284515 h 3109504"/>
              <a:gd name="connsiteX100" fmla="*/ 3915668 w 4799171"/>
              <a:gd name="connsiteY100" fmla="*/ 1251857 h 3109504"/>
              <a:gd name="connsiteX101" fmla="*/ 3937440 w 4799171"/>
              <a:gd name="connsiteY101" fmla="*/ 1208315 h 3109504"/>
              <a:gd name="connsiteX102" fmla="*/ 4046297 w 4799171"/>
              <a:gd name="connsiteY102" fmla="*/ 1175657 h 3109504"/>
              <a:gd name="connsiteX103" fmla="*/ 4111611 w 4799171"/>
              <a:gd name="connsiteY103" fmla="*/ 1132115 h 3109504"/>
              <a:gd name="connsiteX104" fmla="*/ 4133383 w 4799171"/>
              <a:gd name="connsiteY104" fmla="*/ 1110343 h 3109504"/>
              <a:gd name="connsiteX105" fmla="*/ 4166040 w 4799171"/>
              <a:gd name="connsiteY105" fmla="*/ 1099457 h 3109504"/>
              <a:gd name="connsiteX106" fmla="*/ 4253125 w 4799171"/>
              <a:gd name="connsiteY106" fmla="*/ 1055915 h 3109504"/>
              <a:gd name="connsiteX107" fmla="*/ 4318440 w 4799171"/>
              <a:gd name="connsiteY107" fmla="*/ 1034143 h 3109504"/>
              <a:gd name="connsiteX108" fmla="*/ 4492611 w 4799171"/>
              <a:gd name="connsiteY108" fmla="*/ 925286 h 3109504"/>
              <a:gd name="connsiteX109" fmla="*/ 4601468 w 4799171"/>
              <a:gd name="connsiteY109" fmla="*/ 827315 h 3109504"/>
              <a:gd name="connsiteX110" fmla="*/ 4688554 w 4799171"/>
              <a:gd name="connsiteY110" fmla="*/ 762000 h 3109504"/>
              <a:gd name="connsiteX111" fmla="*/ 4742983 w 4799171"/>
              <a:gd name="connsiteY111" fmla="*/ 707572 h 3109504"/>
              <a:gd name="connsiteX112" fmla="*/ 4764754 w 4799171"/>
              <a:gd name="connsiteY112" fmla="*/ 620486 h 3109504"/>
              <a:gd name="connsiteX113" fmla="*/ 4753868 w 4799171"/>
              <a:gd name="connsiteY113" fmla="*/ 587829 h 3109504"/>
              <a:gd name="connsiteX114" fmla="*/ 4775640 w 4799171"/>
              <a:gd name="connsiteY114" fmla="*/ 555172 h 3109504"/>
              <a:gd name="connsiteX115" fmla="*/ 4786525 w 4799171"/>
              <a:gd name="connsiteY115" fmla="*/ 522515 h 3109504"/>
              <a:gd name="connsiteX116" fmla="*/ 4797411 w 4799171"/>
              <a:gd name="connsiteY116" fmla="*/ 457200 h 3109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799171" h="3109504">
                <a:moveTo>
                  <a:pt x="7697" y="3091543"/>
                </a:moveTo>
                <a:cubicBezTo>
                  <a:pt x="33227" y="3014957"/>
                  <a:pt x="0" y="3109504"/>
                  <a:pt x="40354" y="3015343"/>
                </a:cubicBezTo>
                <a:cubicBezTo>
                  <a:pt x="44874" y="3004796"/>
                  <a:pt x="44875" y="2992233"/>
                  <a:pt x="51240" y="2982686"/>
                </a:cubicBezTo>
                <a:cubicBezTo>
                  <a:pt x="59779" y="2969877"/>
                  <a:pt x="74660" y="2962345"/>
                  <a:pt x="83897" y="2950029"/>
                </a:cubicBezTo>
                <a:cubicBezTo>
                  <a:pt x="142979" y="2871252"/>
                  <a:pt x="86772" y="2915455"/>
                  <a:pt x="149211" y="2873829"/>
                </a:cubicBezTo>
                <a:cubicBezTo>
                  <a:pt x="156468" y="2852058"/>
                  <a:pt x="158254" y="2827610"/>
                  <a:pt x="170983" y="2808515"/>
                </a:cubicBezTo>
                <a:cubicBezTo>
                  <a:pt x="178240" y="2797629"/>
                  <a:pt x="186903" y="2787559"/>
                  <a:pt x="192754" y="2775857"/>
                </a:cubicBezTo>
                <a:cubicBezTo>
                  <a:pt x="201492" y="2758380"/>
                  <a:pt x="205786" y="2738906"/>
                  <a:pt x="214525" y="2721429"/>
                </a:cubicBezTo>
                <a:cubicBezTo>
                  <a:pt x="228256" y="2693967"/>
                  <a:pt x="237820" y="2687249"/>
                  <a:pt x="258068" y="2667000"/>
                </a:cubicBezTo>
                <a:cubicBezTo>
                  <a:pt x="283598" y="2590414"/>
                  <a:pt x="250371" y="2684961"/>
                  <a:pt x="290725" y="2590800"/>
                </a:cubicBezTo>
                <a:cubicBezTo>
                  <a:pt x="307691" y="2551212"/>
                  <a:pt x="301455" y="2542517"/>
                  <a:pt x="312497" y="2492829"/>
                </a:cubicBezTo>
                <a:cubicBezTo>
                  <a:pt x="322326" y="2448598"/>
                  <a:pt x="327003" y="2465031"/>
                  <a:pt x="345154" y="2416629"/>
                </a:cubicBezTo>
                <a:cubicBezTo>
                  <a:pt x="350407" y="2402621"/>
                  <a:pt x="351741" y="2387416"/>
                  <a:pt x="356040" y="2373086"/>
                </a:cubicBezTo>
                <a:cubicBezTo>
                  <a:pt x="362634" y="2351105"/>
                  <a:pt x="377811" y="2307772"/>
                  <a:pt x="377811" y="2307772"/>
                </a:cubicBezTo>
                <a:cubicBezTo>
                  <a:pt x="381440" y="2227943"/>
                  <a:pt x="382324" y="2147943"/>
                  <a:pt x="388697" y="2068286"/>
                </a:cubicBezTo>
                <a:cubicBezTo>
                  <a:pt x="389612" y="2056848"/>
                  <a:pt x="396564" y="2046699"/>
                  <a:pt x="399583" y="2035629"/>
                </a:cubicBezTo>
                <a:cubicBezTo>
                  <a:pt x="407456" y="2006761"/>
                  <a:pt x="411892" y="1976929"/>
                  <a:pt x="421354" y="1948543"/>
                </a:cubicBezTo>
                <a:cubicBezTo>
                  <a:pt x="424983" y="1937657"/>
                  <a:pt x="429457" y="1927018"/>
                  <a:pt x="432240" y="1915886"/>
                </a:cubicBezTo>
                <a:cubicBezTo>
                  <a:pt x="436727" y="1897936"/>
                  <a:pt x="438638" y="1879407"/>
                  <a:pt x="443125" y="1861457"/>
                </a:cubicBezTo>
                <a:cubicBezTo>
                  <a:pt x="445908" y="1850325"/>
                  <a:pt x="451522" y="1840001"/>
                  <a:pt x="454011" y="1828800"/>
                </a:cubicBezTo>
                <a:cubicBezTo>
                  <a:pt x="458167" y="1810097"/>
                  <a:pt x="465773" y="1743301"/>
                  <a:pt x="475783" y="1719943"/>
                </a:cubicBezTo>
                <a:cubicBezTo>
                  <a:pt x="480937" y="1707918"/>
                  <a:pt x="492241" y="1699241"/>
                  <a:pt x="497554" y="1687286"/>
                </a:cubicBezTo>
                <a:cubicBezTo>
                  <a:pt x="537580" y="1597226"/>
                  <a:pt x="496385" y="1644912"/>
                  <a:pt x="541097" y="1600200"/>
                </a:cubicBezTo>
                <a:cubicBezTo>
                  <a:pt x="544726" y="1585686"/>
                  <a:pt x="546090" y="1570408"/>
                  <a:pt x="551983" y="1556657"/>
                </a:cubicBezTo>
                <a:cubicBezTo>
                  <a:pt x="567896" y="1519526"/>
                  <a:pt x="581444" y="1523443"/>
                  <a:pt x="606411" y="1491343"/>
                </a:cubicBezTo>
                <a:cubicBezTo>
                  <a:pt x="622475" y="1470689"/>
                  <a:pt x="631452" y="1444532"/>
                  <a:pt x="649954" y="1426029"/>
                </a:cubicBezTo>
                <a:cubicBezTo>
                  <a:pt x="657211" y="1418772"/>
                  <a:pt x="665314" y="1412271"/>
                  <a:pt x="671725" y="1404257"/>
                </a:cubicBezTo>
                <a:cubicBezTo>
                  <a:pt x="696443" y="1373360"/>
                  <a:pt x="695518" y="1358693"/>
                  <a:pt x="726154" y="1328057"/>
                </a:cubicBezTo>
                <a:cubicBezTo>
                  <a:pt x="775398" y="1278813"/>
                  <a:pt x="750333" y="1340776"/>
                  <a:pt x="802354" y="1262743"/>
                </a:cubicBezTo>
                <a:cubicBezTo>
                  <a:pt x="836855" y="1210991"/>
                  <a:pt x="819988" y="1242497"/>
                  <a:pt x="845897" y="1164772"/>
                </a:cubicBezTo>
                <a:cubicBezTo>
                  <a:pt x="849526" y="1153886"/>
                  <a:pt x="850418" y="1141663"/>
                  <a:pt x="856783" y="1132115"/>
                </a:cubicBezTo>
                <a:cubicBezTo>
                  <a:pt x="887093" y="1086648"/>
                  <a:pt x="869303" y="1108708"/>
                  <a:pt x="911211" y="1066800"/>
                </a:cubicBezTo>
                <a:cubicBezTo>
                  <a:pt x="914840" y="1052286"/>
                  <a:pt x="917798" y="1037587"/>
                  <a:pt x="922097" y="1023257"/>
                </a:cubicBezTo>
                <a:cubicBezTo>
                  <a:pt x="922107" y="1023222"/>
                  <a:pt x="949305" y="941632"/>
                  <a:pt x="954754" y="925286"/>
                </a:cubicBezTo>
                <a:cubicBezTo>
                  <a:pt x="958383" y="914400"/>
                  <a:pt x="956460" y="899514"/>
                  <a:pt x="965640" y="892629"/>
                </a:cubicBezTo>
                <a:cubicBezTo>
                  <a:pt x="980154" y="881743"/>
                  <a:pt x="993798" y="869588"/>
                  <a:pt x="1009183" y="859972"/>
                </a:cubicBezTo>
                <a:cubicBezTo>
                  <a:pt x="1044327" y="838006"/>
                  <a:pt x="1055428" y="842640"/>
                  <a:pt x="1085383" y="816429"/>
                </a:cubicBezTo>
                <a:cubicBezTo>
                  <a:pt x="1104693" y="799533"/>
                  <a:pt x="1121668" y="780143"/>
                  <a:pt x="1139811" y="762000"/>
                </a:cubicBezTo>
                <a:lnTo>
                  <a:pt x="1172468" y="729343"/>
                </a:lnTo>
                <a:cubicBezTo>
                  <a:pt x="1179725" y="722086"/>
                  <a:pt x="1185701" y="713265"/>
                  <a:pt x="1194240" y="707572"/>
                </a:cubicBezTo>
                <a:lnTo>
                  <a:pt x="1226897" y="685800"/>
                </a:lnTo>
                <a:cubicBezTo>
                  <a:pt x="1234154" y="674914"/>
                  <a:pt x="1239417" y="662394"/>
                  <a:pt x="1248668" y="653143"/>
                </a:cubicBezTo>
                <a:cubicBezTo>
                  <a:pt x="1257919" y="643892"/>
                  <a:pt x="1271109" y="639545"/>
                  <a:pt x="1281325" y="631372"/>
                </a:cubicBezTo>
                <a:cubicBezTo>
                  <a:pt x="1289339" y="624961"/>
                  <a:pt x="1295083" y="616011"/>
                  <a:pt x="1303097" y="609600"/>
                </a:cubicBezTo>
                <a:cubicBezTo>
                  <a:pt x="1313313" y="601427"/>
                  <a:pt x="1326503" y="597080"/>
                  <a:pt x="1335754" y="587829"/>
                </a:cubicBezTo>
                <a:cubicBezTo>
                  <a:pt x="1384881" y="538702"/>
                  <a:pt x="1384594" y="512315"/>
                  <a:pt x="1444611" y="478972"/>
                </a:cubicBezTo>
                <a:cubicBezTo>
                  <a:pt x="1457689" y="471706"/>
                  <a:pt x="1473640" y="471715"/>
                  <a:pt x="1488154" y="468086"/>
                </a:cubicBezTo>
                <a:cubicBezTo>
                  <a:pt x="1503122" y="443138"/>
                  <a:pt x="1524483" y="397563"/>
                  <a:pt x="1553468" y="381000"/>
                </a:cubicBezTo>
                <a:cubicBezTo>
                  <a:pt x="1566458" y="373577"/>
                  <a:pt x="1582497" y="373743"/>
                  <a:pt x="1597011" y="370115"/>
                </a:cubicBezTo>
                <a:cubicBezTo>
                  <a:pt x="1604268" y="362858"/>
                  <a:pt x="1612372" y="356357"/>
                  <a:pt x="1618783" y="348343"/>
                </a:cubicBezTo>
                <a:cubicBezTo>
                  <a:pt x="1626956" y="338127"/>
                  <a:pt x="1630503" y="324061"/>
                  <a:pt x="1640554" y="315686"/>
                </a:cubicBezTo>
                <a:cubicBezTo>
                  <a:pt x="1653020" y="305297"/>
                  <a:pt x="1669583" y="301172"/>
                  <a:pt x="1684097" y="293915"/>
                </a:cubicBezTo>
                <a:cubicBezTo>
                  <a:pt x="1735754" y="242258"/>
                  <a:pt x="1708167" y="256863"/>
                  <a:pt x="1760297" y="239486"/>
                </a:cubicBezTo>
                <a:cubicBezTo>
                  <a:pt x="1767554" y="228600"/>
                  <a:pt x="1771852" y="215002"/>
                  <a:pt x="1782068" y="206829"/>
                </a:cubicBezTo>
                <a:cubicBezTo>
                  <a:pt x="1791028" y="199661"/>
                  <a:pt x="1804886" y="201847"/>
                  <a:pt x="1814725" y="195943"/>
                </a:cubicBezTo>
                <a:cubicBezTo>
                  <a:pt x="1823526" y="190663"/>
                  <a:pt x="1829240" y="181429"/>
                  <a:pt x="1836497" y="174172"/>
                </a:cubicBezTo>
                <a:cubicBezTo>
                  <a:pt x="1840126" y="159658"/>
                  <a:pt x="1840692" y="144011"/>
                  <a:pt x="1847383" y="130629"/>
                </a:cubicBezTo>
                <a:cubicBezTo>
                  <a:pt x="1856648" y="112098"/>
                  <a:pt x="1888348" y="98625"/>
                  <a:pt x="1901811" y="87086"/>
                </a:cubicBezTo>
                <a:cubicBezTo>
                  <a:pt x="1917396" y="73728"/>
                  <a:pt x="1925881" y="50034"/>
                  <a:pt x="1945354" y="43543"/>
                </a:cubicBezTo>
                <a:cubicBezTo>
                  <a:pt x="1956240" y="39914"/>
                  <a:pt x="1967748" y="37789"/>
                  <a:pt x="1978011" y="32657"/>
                </a:cubicBezTo>
                <a:cubicBezTo>
                  <a:pt x="1989713" y="26806"/>
                  <a:pt x="1998643" y="16040"/>
                  <a:pt x="2010668" y="10886"/>
                </a:cubicBezTo>
                <a:cubicBezTo>
                  <a:pt x="2024419" y="4993"/>
                  <a:pt x="2039697" y="3629"/>
                  <a:pt x="2054211" y="0"/>
                </a:cubicBezTo>
                <a:cubicBezTo>
                  <a:pt x="2065097" y="14514"/>
                  <a:pt x="2077867" y="27791"/>
                  <a:pt x="2086868" y="43543"/>
                </a:cubicBezTo>
                <a:cubicBezTo>
                  <a:pt x="2092561" y="53506"/>
                  <a:pt x="2092181" y="66169"/>
                  <a:pt x="2097754" y="76200"/>
                </a:cubicBezTo>
                <a:cubicBezTo>
                  <a:pt x="2110461" y="99073"/>
                  <a:pt x="2126783" y="119743"/>
                  <a:pt x="2141297" y="141515"/>
                </a:cubicBezTo>
                <a:cubicBezTo>
                  <a:pt x="2148554" y="152401"/>
                  <a:pt x="2153817" y="164921"/>
                  <a:pt x="2163068" y="174172"/>
                </a:cubicBezTo>
                <a:lnTo>
                  <a:pt x="2239268" y="250372"/>
                </a:lnTo>
                <a:lnTo>
                  <a:pt x="2271925" y="283029"/>
                </a:lnTo>
                <a:cubicBezTo>
                  <a:pt x="2297809" y="360679"/>
                  <a:pt x="2261107" y="266802"/>
                  <a:pt x="2315468" y="348343"/>
                </a:cubicBezTo>
                <a:cubicBezTo>
                  <a:pt x="2321833" y="357890"/>
                  <a:pt x="2320781" y="370969"/>
                  <a:pt x="2326354" y="381000"/>
                </a:cubicBezTo>
                <a:cubicBezTo>
                  <a:pt x="2339061" y="403873"/>
                  <a:pt x="2355383" y="424543"/>
                  <a:pt x="2369897" y="446315"/>
                </a:cubicBezTo>
                <a:cubicBezTo>
                  <a:pt x="2377154" y="457201"/>
                  <a:pt x="2387531" y="466561"/>
                  <a:pt x="2391668" y="478972"/>
                </a:cubicBezTo>
                <a:cubicBezTo>
                  <a:pt x="2395297" y="489858"/>
                  <a:pt x="2397422" y="501366"/>
                  <a:pt x="2402554" y="511629"/>
                </a:cubicBezTo>
                <a:cubicBezTo>
                  <a:pt x="2416287" y="539095"/>
                  <a:pt x="2425845" y="545806"/>
                  <a:pt x="2446097" y="566057"/>
                </a:cubicBezTo>
                <a:cubicBezTo>
                  <a:pt x="2453354" y="580571"/>
                  <a:pt x="2462170" y="594406"/>
                  <a:pt x="2467868" y="609600"/>
                </a:cubicBezTo>
                <a:cubicBezTo>
                  <a:pt x="2472613" y="622254"/>
                  <a:pt x="2480867" y="671178"/>
                  <a:pt x="2489640" y="685800"/>
                </a:cubicBezTo>
                <a:cubicBezTo>
                  <a:pt x="2494920" y="694601"/>
                  <a:pt x="2504154" y="700315"/>
                  <a:pt x="2511411" y="707572"/>
                </a:cubicBezTo>
                <a:cubicBezTo>
                  <a:pt x="2515040" y="722086"/>
                  <a:pt x="2517044" y="737107"/>
                  <a:pt x="2522297" y="751115"/>
                </a:cubicBezTo>
                <a:cubicBezTo>
                  <a:pt x="2534135" y="782683"/>
                  <a:pt x="2547793" y="800244"/>
                  <a:pt x="2565840" y="827315"/>
                </a:cubicBezTo>
                <a:cubicBezTo>
                  <a:pt x="2592342" y="906822"/>
                  <a:pt x="2582045" y="870365"/>
                  <a:pt x="2598497" y="936172"/>
                </a:cubicBezTo>
                <a:cubicBezTo>
                  <a:pt x="2583983" y="979712"/>
                  <a:pt x="2583389" y="962013"/>
                  <a:pt x="2598497" y="1012372"/>
                </a:cubicBezTo>
                <a:cubicBezTo>
                  <a:pt x="2605091" y="1034353"/>
                  <a:pt x="2598497" y="1070429"/>
                  <a:pt x="2620268" y="1077686"/>
                </a:cubicBezTo>
                <a:cubicBezTo>
                  <a:pt x="2631154" y="1081315"/>
                  <a:pt x="2641724" y="1086083"/>
                  <a:pt x="2652925" y="1088572"/>
                </a:cubicBezTo>
                <a:cubicBezTo>
                  <a:pt x="2708163" y="1100847"/>
                  <a:pt x="2772357" y="1104869"/>
                  <a:pt x="2827097" y="1110343"/>
                </a:cubicBezTo>
                <a:cubicBezTo>
                  <a:pt x="2852497" y="1106714"/>
                  <a:pt x="2877639" y="1099457"/>
                  <a:pt x="2903297" y="1099457"/>
                </a:cubicBezTo>
                <a:cubicBezTo>
                  <a:pt x="2930674" y="1099457"/>
                  <a:pt x="2995053" y="1147671"/>
                  <a:pt x="3001268" y="1153886"/>
                </a:cubicBezTo>
                <a:cubicBezTo>
                  <a:pt x="3008525" y="1161143"/>
                  <a:pt x="3014239" y="1170377"/>
                  <a:pt x="3023040" y="1175657"/>
                </a:cubicBezTo>
                <a:cubicBezTo>
                  <a:pt x="3032879" y="1181561"/>
                  <a:pt x="3044664" y="1183391"/>
                  <a:pt x="3055697" y="1186543"/>
                </a:cubicBezTo>
                <a:cubicBezTo>
                  <a:pt x="3151378" y="1213881"/>
                  <a:pt x="3053597" y="1182214"/>
                  <a:pt x="3131897" y="1208315"/>
                </a:cubicBezTo>
                <a:cubicBezTo>
                  <a:pt x="3150040" y="1222829"/>
                  <a:pt x="3166993" y="1238969"/>
                  <a:pt x="3186325" y="1251857"/>
                </a:cubicBezTo>
                <a:cubicBezTo>
                  <a:pt x="3254281" y="1297161"/>
                  <a:pt x="3204468" y="1255487"/>
                  <a:pt x="3262525" y="1284515"/>
                </a:cubicBezTo>
                <a:cubicBezTo>
                  <a:pt x="3356248" y="1331377"/>
                  <a:pt x="3275719" y="1308926"/>
                  <a:pt x="3371383" y="1328057"/>
                </a:cubicBezTo>
                <a:cubicBezTo>
                  <a:pt x="3402538" y="1343635"/>
                  <a:pt x="3415547" y="1352706"/>
                  <a:pt x="3447583" y="1360715"/>
                </a:cubicBezTo>
                <a:cubicBezTo>
                  <a:pt x="3497446" y="1373180"/>
                  <a:pt x="3536228" y="1375877"/>
                  <a:pt x="3589097" y="1382486"/>
                </a:cubicBezTo>
                <a:cubicBezTo>
                  <a:pt x="3599983" y="1389743"/>
                  <a:pt x="3608849" y="1402106"/>
                  <a:pt x="3621754" y="1404257"/>
                </a:cubicBezTo>
                <a:cubicBezTo>
                  <a:pt x="3633072" y="1406143"/>
                  <a:pt x="3643122" y="1395425"/>
                  <a:pt x="3654411" y="1393372"/>
                </a:cubicBezTo>
                <a:cubicBezTo>
                  <a:pt x="3683194" y="1388139"/>
                  <a:pt x="3712468" y="1386115"/>
                  <a:pt x="3741497" y="1382486"/>
                </a:cubicBezTo>
                <a:cubicBezTo>
                  <a:pt x="3752383" y="1378857"/>
                  <a:pt x="3764974" y="1378485"/>
                  <a:pt x="3774154" y="1371600"/>
                </a:cubicBezTo>
                <a:cubicBezTo>
                  <a:pt x="3794680" y="1356205"/>
                  <a:pt x="3804242" y="1325286"/>
                  <a:pt x="3828583" y="1317172"/>
                </a:cubicBezTo>
                <a:cubicBezTo>
                  <a:pt x="3873651" y="1302149"/>
                  <a:pt x="3851693" y="1312651"/>
                  <a:pt x="3893897" y="1284515"/>
                </a:cubicBezTo>
                <a:cubicBezTo>
                  <a:pt x="3901154" y="1273629"/>
                  <a:pt x="3909177" y="1263216"/>
                  <a:pt x="3915668" y="1251857"/>
                </a:cubicBezTo>
                <a:cubicBezTo>
                  <a:pt x="3923719" y="1237768"/>
                  <a:pt x="3924458" y="1218051"/>
                  <a:pt x="3937440" y="1208315"/>
                </a:cubicBezTo>
                <a:cubicBezTo>
                  <a:pt x="3950692" y="1198376"/>
                  <a:pt x="4023683" y="1181311"/>
                  <a:pt x="4046297" y="1175657"/>
                </a:cubicBezTo>
                <a:cubicBezTo>
                  <a:pt x="4129341" y="1092613"/>
                  <a:pt x="4032840" y="1179377"/>
                  <a:pt x="4111611" y="1132115"/>
                </a:cubicBezTo>
                <a:cubicBezTo>
                  <a:pt x="4120412" y="1126835"/>
                  <a:pt x="4124582" y="1115624"/>
                  <a:pt x="4133383" y="1110343"/>
                </a:cubicBezTo>
                <a:cubicBezTo>
                  <a:pt x="4143222" y="1104439"/>
                  <a:pt x="4155594" y="1104205"/>
                  <a:pt x="4166040" y="1099457"/>
                </a:cubicBezTo>
                <a:cubicBezTo>
                  <a:pt x="4195586" y="1086027"/>
                  <a:pt x="4222336" y="1066178"/>
                  <a:pt x="4253125" y="1055915"/>
                </a:cubicBezTo>
                <a:cubicBezTo>
                  <a:pt x="4274897" y="1048658"/>
                  <a:pt x="4297913" y="1044406"/>
                  <a:pt x="4318440" y="1034143"/>
                </a:cubicBezTo>
                <a:cubicBezTo>
                  <a:pt x="4488531" y="949097"/>
                  <a:pt x="4323043" y="1038332"/>
                  <a:pt x="4492611" y="925286"/>
                </a:cubicBezTo>
                <a:cubicBezTo>
                  <a:pt x="4667183" y="808903"/>
                  <a:pt x="4461729" y="955409"/>
                  <a:pt x="4601468" y="827315"/>
                </a:cubicBezTo>
                <a:cubicBezTo>
                  <a:pt x="4628216" y="802796"/>
                  <a:pt x="4662896" y="787658"/>
                  <a:pt x="4688554" y="762000"/>
                </a:cubicBezTo>
                <a:lnTo>
                  <a:pt x="4742983" y="707572"/>
                </a:lnTo>
                <a:cubicBezTo>
                  <a:pt x="4751572" y="681804"/>
                  <a:pt x="4764754" y="646755"/>
                  <a:pt x="4764754" y="620486"/>
                </a:cubicBezTo>
                <a:cubicBezTo>
                  <a:pt x="4764754" y="609011"/>
                  <a:pt x="4757497" y="598715"/>
                  <a:pt x="4753868" y="587829"/>
                </a:cubicBezTo>
                <a:cubicBezTo>
                  <a:pt x="4761125" y="576943"/>
                  <a:pt x="4769789" y="566874"/>
                  <a:pt x="4775640" y="555172"/>
                </a:cubicBezTo>
                <a:cubicBezTo>
                  <a:pt x="4780772" y="544909"/>
                  <a:pt x="4783373" y="533548"/>
                  <a:pt x="4786525" y="522515"/>
                </a:cubicBezTo>
                <a:cubicBezTo>
                  <a:pt x="4799171" y="478252"/>
                  <a:pt x="4797411" y="490867"/>
                  <a:pt x="4797411" y="457200"/>
                </a:cubicBezTo>
              </a:path>
            </a:pathLst>
          </a:custGeom>
          <a:ln w="38100">
            <a:solidFill>
              <a:srgbClr val="FFFF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32786" name="Slide Number Placeholder 18"/>
          <p:cNvSpPr>
            <a:spLocks noGrp="1"/>
          </p:cNvSpPr>
          <p:nvPr>
            <p:ph type="sldNum" sz="quarter" idx="11"/>
          </p:nvPr>
        </p:nvSpPr>
        <p:spPr>
          <a:noFill/>
        </p:spPr>
        <p:txBody>
          <a:bodyPr/>
          <a:lstStyle/>
          <a:p>
            <a:fld id="{7279B789-4D70-4637-8A26-049B1A489A17}" type="slidenum">
              <a:rPr lang="en-US" smtClean="0">
                <a:cs typeface="Angsana New" charset="-34"/>
              </a:rPr>
              <a:pPr/>
              <a:t>17</a:t>
            </a:fld>
            <a:endParaRPr lang="en-US" smtClean="0">
              <a:cs typeface="Angsana New"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Number Placeholder 4"/>
          <p:cNvSpPr txBox="1">
            <a:spLocks noGrp="1"/>
          </p:cNvSpPr>
          <p:nvPr/>
        </p:nvSpPr>
        <p:spPr bwMode="auto">
          <a:xfrm>
            <a:off x="6553200" y="6248400"/>
            <a:ext cx="2133600" cy="476250"/>
          </a:xfrm>
          <a:prstGeom prst="rect">
            <a:avLst/>
          </a:prstGeom>
          <a:noFill/>
          <a:ln w="9525">
            <a:noFill/>
            <a:miter lim="800000"/>
            <a:headEnd/>
            <a:tailEnd/>
          </a:ln>
        </p:spPr>
        <p:txBody>
          <a:bodyPr anchor="b"/>
          <a:lstStyle/>
          <a:p>
            <a:pPr algn="r"/>
            <a:fld id="{D4B766EF-4895-4ACD-BBEB-134FBFDAC24C}" type="slidenum">
              <a:rPr lang="en-US" sz="1200"/>
              <a:pPr algn="r"/>
              <a:t>18</a:t>
            </a:fld>
            <a:endParaRPr lang="en-US" sz="1200"/>
          </a:p>
        </p:txBody>
      </p:sp>
      <p:sp>
        <p:nvSpPr>
          <p:cNvPr id="102408" name="Rectangle 8"/>
          <p:cNvSpPr>
            <a:spLocks noGrp="1" noChangeArrowheads="1"/>
          </p:cNvSpPr>
          <p:nvPr>
            <p:ph type="title" idx="4294967295"/>
          </p:nvPr>
        </p:nvSpPr>
        <p:spPr>
          <a:xfrm>
            <a:off x="685800" y="122238"/>
            <a:ext cx="7772400" cy="1431925"/>
          </a:xfrm>
        </p:spPr>
        <p:txBody>
          <a:bodyPr>
            <a:spAutoFit/>
          </a:bodyPr>
          <a:lstStyle/>
          <a:p>
            <a:pPr eaLnBrk="1" hangingPunct="1">
              <a:defRPr/>
            </a:pPr>
            <a:r>
              <a:rPr lang="th-TH" b="0">
                <a:latin typeface="Times New Roman" pitchFamily="18" charset="0"/>
                <a:cs typeface="Times New Roman" pitchFamily="18" charset="0"/>
              </a:rPr>
              <a:t>Kuznets Curve </a:t>
            </a:r>
            <a:r>
              <a:rPr lang="en-US" b="0">
                <a:latin typeface="Times New Roman" pitchFamily="18" charset="0"/>
                <a:cs typeface="Times New Roman" pitchFamily="18" charset="0"/>
              </a:rPr>
              <a:t>and</a:t>
            </a:r>
            <a:r>
              <a:rPr lang="th-TH" b="0">
                <a:latin typeface="Times New Roman" pitchFamily="18" charset="0"/>
                <a:cs typeface="Times New Roman" pitchFamily="18" charset="0"/>
              </a:rPr>
              <a:t> Thai Development</a:t>
            </a:r>
          </a:p>
        </p:txBody>
      </p:sp>
      <p:sp>
        <p:nvSpPr>
          <p:cNvPr id="8" name="Rectangle 7"/>
          <p:cNvSpPr/>
          <p:nvPr/>
        </p:nvSpPr>
        <p:spPr>
          <a:xfrm>
            <a:off x="1524000" y="2057400"/>
            <a:ext cx="6172200" cy="3581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33796" name="TextBox 8"/>
          <p:cNvSpPr txBox="1">
            <a:spLocks noChangeArrowheads="1"/>
          </p:cNvSpPr>
          <p:nvPr/>
        </p:nvSpPr>
        <p:spPr bwMode="auto">
          <a:xfrm>
            <a:off x="838200" y="5410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45</a:t>
            </a:r>
            <a:endParaRPr lang="en-US" sz="1800" b="1">
              <a:latin typeface="Times New Roman" pitchFamily="18" charset="0"/>
              <a:cs typeface="Times New Roman" pitchFamily="18" charset="0"/>
            </a:endParaRPr>
          </a:p>
        </p:txBody>
      </p:sp>
      <p:sp>
        <p:nvSpPr>
          <p:cNvPr id="33797" name="TextBox 9"/>
          <p:cNvSpPr txBox="1">
            <a:spLocks noChangeArrowheads="1"/>
          </p:cNvSpPr>
          <p:nvPr/>
        </p:nvSpPr>
        <p:spPr bwMode="auto">
          <a:xfrm>
            <a:off x="838200" y="46482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46</a:t>
            </a:r>
            <a:endParaRPr lang="en-US" sz="1800" b="1">
              <a:latin typeface="Times New Roman" pitchFamily="18" charset="0"/>
              <a:cs typeface="Times New Roman" pitchFamily="18" charset="0"/>
            </a:endParaRPr>
          </a:p>
        </p:txBody>
      </p:sp>
      <p:sp>
        <p:nvSpPr>
          <p:cNvPr id="33798" name="TextBox 10"/>
          <p:cNvSpPr txBox="1">
            <a:spLocks noChangeArrowheads="1"/>
          </p:cNvSpPr>
          <p:nvPr/>
        </p:nvSpPr>
        <p:spPr bwMode="auto">
          <a:xfrm>
            <a:off x="838200" y="39624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47</a:t>
            </a:r>
            <a:endParaRPr lang="en-US" sz="1800" b="1">
              <a:latin typeface="Times New Roman" pitchFamily="18" charset="0"/>
              <a:cs typeface="Times New Roman" pitchFamily="18" charset="0"/>
            </a:endParaRPr>
          </a:p>
        </p:txBody>
      </p:sp>
      <p:sp>
        <p:nvSpPr>
          <p:cNvPr id="33799" name="TextBox 11"/>
          <p:cNvSpPr txBox="1">
            <a:spLocks noChangeArrowheads="1"/>
          </p:cNvSpPr>
          <p:nvPr/>
        </p:nvSpPr>
        <p:spPr bwMode="auto">
          <a:xfrm>
            <a:off x="838200" y="3276600"/>
            <a:ext cx="6096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48</a:t>
            </a:r>
            <a:endParaRPr lang="en-US" sz="1800" b="1">
              <a:latin typeface="Times New Roman" pitchFamily="18" charset="0"/>
              <a:cs typeface="Times New Roman" pitchFamily="18" charset="0"/>
            </a:endParaRPr>
          </a:p>
        </p:txBody>
      </p:sp>
      <p:sp>
        <p:nvSpPr>
          <p:cNvPr id="33800" name="TextBox 12"/>
          <p:cNvSpPr txBox="1">
            <a:spLocks noChangeArrowheads="1"/>
          </p:cNvSpPr>
          <p:nvPr/>
        </p:nvSpPr>
        <p:spPr bwMode="auto">
          <a:xfrm>
            <a:off x="838200" y="2590800"/>
            <a:ext cx="5334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49</a:t>
            </a:r>
            <a:endParaRPr lang="en-US" sz="1800" b="1">
              <a:latin typeface="Times New Roman" pitchFamily="18" charset="0"/>
              <a:cs typeface="Times New Roman" pitchFamily="18" charset="0"/>
            </a:endParaRPr>
          </a:p>
        </p:txBody>
      </p:sp>
      <p:sp>
        <p:nvSpPr>
          <p:cNvPr id="33801" name="TextBox 13"/>
          <p:cNvSpPr txBox="1">
            <a:spLocks noChangeArrowheads="1"/>
          </p:cNvSpPr>
          <p:nvPr/>
        </p:nvSpPr>
        <p:spPr bwMode="auto">
          <a:xfrm>
            <a:off x="838200" y="1905000"/>
            <a:ext cx="4572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50</a:t>
            </a:r>
            <a:endParaRPr lang="en-US" sz="1800" b="1">
              <a:latin typeface="Times New Roman" pitchFamily="18" charset="0"/>
              <a:cs typeface="Times New Roman" pitchFamily="18" charset="0"/>
            </a:endParaRPr>
          </a:p>
        </p:txBody>
      </p:sp>
      <p:sp>
        <p:nvSpPr>
          <p:cNvPr id="33802" name="TextBox 14"/>
          <p:cNvSpPr txBox="1">
            <a:spLocks noChangeArrowheads="1"/>
          </p:cNvSpPr>
          <p:nvPr/>
        </p:nvSpPr>
        <p:spPr bwMode="auto">
          <a:xfrm>
            <a:off x="1066800" y="1524000"/>
            <a:ext cx="1752600" cy="461963"/>
          </a:xfrm>
          <a:prstGeom prst="rect">
            <a:avLst/>
          </a:prstGeom>
          <a:noFill/>
          <a:ln w="9525">
            <a:noFill/>
            <a:miter lim="800000"/>
            <a:headEnd/>
            <a:tailEnd/>
          </a:ln>
        </p:spPr>
        <p:txBody>
          <a:bodyPr>
            <a:spAutoFit/>
          </a:bodyPr>
          <a:lstStyle/>
          <a:p>
            <a:r>
              <a:rPr lang="en-US" sz="2400" b="1">
                <a:latin typeface="Times New Roman" pitchFamily="18" charset="0"/>
                <a:cs typeface="Times New Roman" pitchFamily="18" charset="0"/>
              </a:rPr>
              <a:t>Gini ratio</a:t>
            </a:r>
          </a:p>
        </p:txBody>
      </p:sp>
      <p:sp>
        <p:nvSpPr>
          <p:cNvPr id="33803" name="TextBox 16"/>
          <p:cNvSpPr txBox="1">
            <a:spLocks noChangeArrowheads="1"/>
          </p:cNvSpPr>
          <p:nvPr/>
        </p:nvSpPr>
        <p:spPr bwMode="auto">
          <a:xfrm>
            <a:off x="7315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4000</a:t>
            </a:r>
            <a:endParaRPr lang="en-US" sz="1800" b="1">
              <a:latin typeface="Times New Roman" pitchFamily="18" charset="0"/>
              <a:cs typeface="Times New Roman" pitchFamily="18" charset="0"/>
            </a:endParaRPr>
          </a:p>
        </p:txBody>
      </p:sp>
      <p:sp>
        <p:nvSpPr>
          <p:cNvPr id="33804" name="TextBox 17"/>
          <p:cNvSpPr txBox="1">
            <a:spLocks noChangeArrowheads="1"/>
          </p:cNvSpPr>
          <p:nvPr/>
        </p:nvSpPr>
        <p:spPr bwMode="auto">
          <a:xfrm>
            <a:off x="49530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3000</a:t>
            </a:r>
            <a:endParaRPr lang="en-US" sz="1800" b="1">
              <a:latin typeface="Times New Roman" pitchFamily="18" charset="0"/>
              <a:cs typeface="Times New Roman" pitchFamily="18" charset="0"/>
            </a:endParaRPr>
          </a:p>
        </p:txBody>
      </p:sp>
      <p:sp>
        <p:nvSpPr>
          <p:cNvPr id="33805" name="TextBox 18"/>
          <p:cNvSpPr txBox="1">
            <a:spLocks noChangeArrowheads="1"/>
          </p:cNvSpPr>
          <p:nvPr/>
        </p:nvSpPr>
        <p:spPr bwMode="auto">
          <a:xfrm>
            <a:off x="3124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2000</a:t>
            </a:r>
            <a:endParaRPr lang="en-US" sz="1800" b="1">
              <a:latin typeface="Times New Roman" pitchFamily="18" charset="0"/>
              <a:cs typeface="Times New Roman" pitchFamily="18" charset="0"/>
            </a:endParaRPr>
          </a:p>
        </p:txBody>
      </p:sp>
      <p:sp>
        <p:nvSpPr>
          <p:cNvPr id="33806" name="TextBox 19"/>
          <p:cNvSpPr txBox="1">
            <a:spLocks noChangeArrowheads="1"/>
          </p:cNvSpPr>
          <p:nvPr/>
        </p:nvSpPr>
        <p:spPr bwMode="auto">
          <a:xfrm>
            <a:off x="1219200" y="5715000"/>
            <a:ext cx="685800" cy="369888"/>
          </a:xfrm>
          <a:prstGeom prst="rect">
            <a:avLst/>
          </a:prstGeom>
          <a:noFill/>
          <a:ln w="9525">
            <a:noFill/>
            <a:miter lim="800000"/>
            <a:headEnd/>
            <a:tailEnd/>
          </a:ln>
        </p:spPr>
        <p:txBody>
          <a:bodyPr>
            <a:spAutoFit/>
          </a:bodyPr>
          <a:lstStyle/>
          <a:p>
            <a:r>
              <a:rPr lang="th-TH" sz="1800" b="1">
                <a:latin typeface="Times New Roman" pitchFamily="18" charset="0"/>
                <a:cs typeface="Times New Roman" pitchFamily="18" charset="0"/>
              </a:rPr>
              <a:t>1000</a:t>
            </a:r>
            <a:endParaRPr lang="en-US" sz="1800" b="1">
              <a:latin typeface="Times New Roman" pitchFamily="18" charset="0"/>
              <a:cs typeface="Times New Roman" pitchFamily="18" charset="0"/>
            </a:endParaRPr>
          </a:p>
        </p:txBody>
      </p:sp>
      <p:sp>
        <p:nvSpPr>
          <p:cNvPr id="33807" name="TextBox 20"/>
          <p:cNvSpPr txBox="1">
            <a:spLocks noChangeArrowheads="1"/>
          </p:cNvSpPr>
          <p:nvPr/>
        </p:nvSpPr>
        <p:spPr bwMode="auto">
          <a:xfrm>
            <a:off x="3429000" y="5943600"/>
            <a:ext cx="2819400" cy="461963"/>
          </a:xfrm>
          <a:prstGeom prst="rect">
            <a:avLst/>
          </a:prstGeom>
          <a:noFill/>
          <a:ln w="9525">
            <a:noFill/>
            <a:miter lim="800000"/>
            <a:headEnd/>
            <a:tailEnd/>
          </a:ln>
        </p:spPr>
        <p:txBody>
          <a:bodyPr>
            <a:spAutoFit/>
          </a:bodyPr>
          <a:lstStyle/>
          <a:p>
            <a:r>
              <a:rPr lang="en-US" sz="2400" b="1">
                <a:solidFill>
                  <a:srgbClr val="FFC000"/>
                </a:solidFill>
                <a:latin typeface="Times New Roman" pitchFamily="18" charset="0"/>
                <a:cs typeface="Times New Roman" pitchFamily="18" charset="0"/>
              </a:rPr>
              <a:t>Per  capita income</a:t>
            </a:r>
            <a:endParaRPr lang="th-TH" sz="2400" b="1">
              <a:solidFill>
                <a:srgbClr val="FFC000"/>
              </a:solidFill>
              <a:latin typeface="Times New Roman" pitchFamily="18" charset="0"/>
              <a:cs typeface="Times New Roman" pitchFamily="18" charset="0"/>
            </a:endParaRPr>
          </a:p>
        </p:txBody>
      </p:sp>
      <p:sp>
        <p:nvSpPr>
          <p:cNvPr id="22" name="Freeform 21"/>
          <p:cNvSpPr/>
          <p:nvPr/>
        </p:nvSpPr>
        <p:spPr>
          <a:xfrm>
            <a:off x="1643063" y="2557463"/>
            <a:ext cx="4997450" cy="2711450"/>
          </a:xfrm>
          <a:custGeom>
            <a:avLst/>
            <a:gdLst>
              <a:gd name="connsiteX0" fmla="*/ 0 w 4996543"/>
              <a:gd name="connsiteY0" fmla="*/ 2710544 h 2710544"/>
              <a:gd name="connsiteX1" fmla="*/ 827314 w 4996543"/>
              <a:gd name="connsiteY1" fmla="*/ 1458687 h 2710544"/>
              <a:gd name="connsiteX2" fmla="*/ 2188028 w 4996543"/>
              <a:gd name="connsiteY2" fmla="*/ 206829 h 2710544"/>
              <a:gd name="connsiteX3" fmla="*/ 4169228 w 4996543"/>
              <a:gd name="connsiteY3" fmla="*/ 217715 h 2710544"/>
              <a:gd name="connsiteX4" fmla="*/ 4996543 w 4996543"/>
              <a:gd name="connsiteY4" fmla="*/ 762001 h 2710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6543" h="2710544">
                <a:moveTo>
                  <a:pt x="0" y="2710544"/>
                </a:moveTo>
                <a:cubicBezTo>
                  <a:pt x="231321" y="2293258"/>
                  <a:pt x="462643" y="1875973"/>
                  <a:pt x="827314" y="1458687"/>
                </a:cubicBezTo>
                <a:cubicBezTo>
                  <a:pt x="1191985" y="1041401"/>
                  <a:pt x="1631042" y="413658"/>
                  <a:pt x="2188028" y="206829"/>
                </a:cubicBezTo>
                <a:cubicBezTo>
                  <a:pt x="2745014" y="0"/>
                  <a:pt x="3701142" y="125186"/>
                  <a:pt x="4169228" y="217715"/>
                </a:cubicBezTo>
                <a:cubicBezTo>
                  <a:pt x="4637314" y="310244"/>
                  <a:pt x="4816928" y="536122"/>
                  <a:pt x="4996543" y="762001"/>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25" name="Freeform 24"/>
          <p:cNvSpPr/>
          <p:nvPr/>
        </p:nvSpPr>
        <p:spPr>
          <a:xfrm>
            <a:off x="1865313" y="2274888"/>
            <a:ext cx="4799012" cy="3109912"/>
          </a:xfrm>
          <a:custGeom>
            <a:avLst/>
            <a:gdLst>
              <a:gd name="connsiteX0" fmla="*/ 7697 w 4799171"/>
              <a:gd name="connsiteY0" fmla="*/ 3091543 h 3109504"/>
              <a:gd name="connsiteX1" fmla="*/ 40354 w 4799171"/>
              <a:gd name="connsiteY1" fmla="*/ 3015343 h 3109504"/>
              <a:gd name="connsiteX2" fmla="*/ 51240 w 4799171"/>
              <a:gd name="connsiteY2" fmla="*/ 2982686 h 3109504"/>
              <a:gd name="connsiteX3" fmla="*/ 83897 w 4799171"/>
              <a:gd name="connsiteY3" fmla="*/ 2950029 h 3109504"/>
              <a:gd name="connsiteX4" fmla="*/ 149211 w 4799171"/>
              <a:gd name="connsiteY4" fmla="*/ 2873829 h 3109504"/>
              <a:gd name="connsiteX5" fmla="*/ 170983 w 4799171"/>
              <a:gd name="connsiteY5" fmla="*/ 2808515 h 3109504"/>
              <a:gd name="connsiteX6" fmla="*/ 192754 w 4799171"/>
              <a:gd name="connsiteY6" fmla="*/ 2775857 h 3109504"/>
              <a:gd name="connsiteX7" fmla="*/ 214525 w 4799171"/>
              <a:gd name="connsiteY7" fmla="*/ 2721429 h 3109504"/>
              <a:gd name="connsiteX8" fmla="*/ 258068 w 4799171"/>
              <a:gd name="connsiteY8" fmla="*/ 2667000 h 3109504"/>
              <a:gd name="connsiteX9" fmla="*/ 290725 w 4799171"/>
              <a:gd name="connsiteY9" fmla="*/ 2590800 h 3109504"/>
              <a:gd name="connsiteX10" fmla="*/ 312497 w 4799171"/>
              <a:gd name="connsiteY10" fmla="*/ 2492829 h 3109504"/>
              <a:gd name="connsiteX11" fmla="*/ 345154 w 4799171"/>
              <a:gd name="connsiteY11" fmla="*/ 2416629 h 3109504"/>
              <a:gd name="connsiteX12" fmla="*/ 356040 w 4799171"/>
              <a:gd name="connsiteY12" fmla="*/ 2373086 h 3109504"/>
              <a:gd name="connsiteX13" fmla="*/ 377811 w 4799171"/>
              <a:gd name="connsiteY13" fmla="*/ 2307772 h 3109504"/>
              <a:gd name="connsiteX14" fmla="*/ 388697 w 4799171"/>
              <a:gd name="connsiteY14" fmla="*/ 2068286 h 3109504"/>
              <a:gd name="connsiteX15" fmla="*/ 399583 w 4799171"/>
              <a:gd name="connsiteY15" fmla="*/ 2035629 h 3109504"/>
              <a:gd name="connsiteX16" fmla="*/ 421354 w 4799171"/>
              <a:gd name="connsiteY16" fmla="*/ 1948543 h 3109504"/>
              <a:gd name="connsiteX17" fmla="*/ 432240 w 4799171"/>
              <a:gd name="connsiteY17" fmla="*/ 1915886 h 3109504"/>
              <a:gd name="connsiteX18" fmla="*/ 443125 w 4799171"/>
              <a:gd name="connsiteY18" fmla="*/ 1861457 h 3109504"/>
              <a:gd name="connsiteX19" fmla="*/ 454011 w 4799171"/>
              <a:gd name="connsiteY19" fmla="*/ 1828800 h 3109504"/>
              <a:gd name="connsiteX20" fmla="*/ 475783 w 4799171"/>
              <a:gd name="connsiteY20" fmla="*/ 1719943 h 3109504"/>
              <a:gd name="connsiteX21" fmla="*/ 497554 w 4799171"/>
              <a:gd name="connsiteY21" fmla="*/ 1687286 h 3109504"/>
              <a:gd name="connsiteX22" fmla="*/ 541097 w 4799171"/>
              <a:gd name="connsiteY22" fmla="*/ 1600200 h 3109504"/>
              <a:gd name="connsiteX23" fmla="*/ 551983 w 4799171"/>
              <a:gd name="connsiteY23" fmla="*/ 1556657 h 3109504"/>
              <a:gd name="connsiteX24" fmla="*/ 606411 w 4799171"/>
              <a:gd name="connsiteY24" fmla="*/ 1491343 h 3109504"/>
              <a:gd name="connsiteX25" fmla="*/ 649954 w 4799171"/>
              <a:gd name="connsiteY25" fmla="*/ 1426029 h 3109504"/>
              <a:gd name="connsiteX26" fmla="*/ 671725 w 4799171"/>
              <a:gd name="connsiteY26" fmla="*/ 1404257 h 3109504"/>
              <a:gd name="connsiteX27" fmla="*/ 726154 w 4799171"/>
              <a:gd name="connsiteY27" fmla="*/ 1328057 h 3109504"/>
              <a:gd name="connsiteX28" fmla="*/ 802354 w 4799171"/>
              <a:gd name="connsiteY28" fmla="*/ 1262743 h 3109504"/>
              <a:gd name="connsiteX29" fmla="*/ 845897 w 4799171"/>
              <a:gd name="connsiteY29" fmla="*/ 1164772 h 3109504"/>
              <a:gd name="connsiteX30" fmla="*/ 856783 w 4799171"/>
              <a:gd name="connsiteY30" fmla="*/ 1132115 h 3109504"/>
              <a:gd name="connsiteX31" fmla="*/ 911211 w 4799171"/>
              <a:gd name="connsiteY31" fmla="*/ 1066800 h 3109504"/>
              <a:gd name="connsiteX32" fmla="*/ 922097 w 4799171"/>
              <a:gd name="connsiteY32" fmla="*/ 1023257 h 3109504"/>
              <a:gd name="connsiteX33" fmla="*/ 954754 w 4799171"/>
              <a:gd name="connsiteY33" fmla="*/ 925286 h 3109504"/>
              <a:gd name="connsiteX34" fmla="*/ 965640 w 4799171"/>
              <a:gd name="connsiteY34" fmla="*/ 892629 h 3109504"/>
              <a:gd name="connsiteX35" fmla="*/ 1009183 w 4799171"/>
              <a:gd name="connsiteY35" fmla="*/ 859972 h 3109504"/>
              <a:gd name="connsiteX36" fmla="*/ 1085383 w 4799171"/>
              <a:gd name="connsiteY36" fmla="*/ 816429 h 3109504"/>
              <a:gd name="connsiteX37" fmla="*/ 1139811 w 4799171"/>
              <a:gd name="connsiteY37" fmla="*/ 762000 h 3109504"/>
              <a:gd name="connsiteX38" fmla="*/ 1172468 w 4799171"/>
              <a:gd name="connsiteY38" fmla="*/ 729343 h 3109504"/>
              <a:gd name="connsiteX39" fmla="*/ 1194240 w 4799171"/>
              <a:gd name="connsiteY39" fmla="*/ 707572 h 3109504"/>
              <a:gd name="connsiteX40" fmla="*/ 1226897 w 4799171"/>
              <a:gd name="connsiteY40" fmla="*/ 685800 h 3109504"/>
              <a:gd name="connsiteX41" fmla="*/ 1248668 w 4799171"/>
              <a:gd name="connsiteY41" fmla="*/ 653143 h 3109504"/>
              <a:gd name="connsiteX42" fmla="*/ 1281325 w 4799171"/>
              <a:gd name="connsiteY42" fmla="*/ 631372 h 3109504"/>
              <a:gd name="connsiteX43" fmla="*/ 1303097 w 4799171"/>
              <a:gd name="connsiteY43" fmla="*/ 609600 h 3109504"/>
              <a:gd name="connsiteX44" fmla="*/ 1335754 w 4799171"/>
              <a:gd name="connsiteY44" fmla="*/ 587829 h 3109504"/>
              <a:gd name="connsiteX45" fmla="*/ 1444611 w 4799171"/>
              <a:gd name="connsiteY45" fmla="*/ 478972 h 3109504"/>
              <a:gd name="connsiteX46" fmla="*/ 1488154 w 4799171"/>
              <a:gd name="connsiteY46" fmla="*/ 468086 h 3109504"/>
              <a:gd name="connsiteX47" fmla="*/ 1553468 w 4799171"/>
              <a:gd name="connsiteY47" fmla="*/ 381000 h 3109504"/>
              <a:gd name="connsiteX48" fmla="*/ 1597011 w 4799171"/>
              <a:gd name="connsiteY48" fmla="*/ 370115 h 3109504"/>
              <a:gd name="connsiteX49" fmla="*/ 1618783 w 4799171"/>
              <a:gd name="connsiteY49" fmla="*/ 348343 h 3109504"/>
              <a:gd name="connsiteX50" fmla="*/ 1640554 w 4799171"/>
              <a:gd name="connsiteY50" fmla="*/ 315686 h 3109504"/>
              <a:gd name="connsiteX51" fmla="*/ 1684097 w 4799171"/>
              <a:gd name="connsiteY51" fmla="*/ 293915 h 3109504"/>
              <a:gd name="connsiteX52" fmla="*/ 1760297 w 4799171"/>
              <a:gd name="connsiteY52" fmla="*/ 239486 h 3109504"/>
              <a:gd name="connsiteX53" fmla="*/ 1782068 w 4799171"/>
              <a:gd name="connsiteY53" fmla="*/ 206829 h 3109504"/>
              <a:gd name="connsiteX54" fmla="*/ 1814725 w 4799171"/>
              <a:gd name="connsiteY54" fmla="*/ 195943 h 3109504"/>
              <a:gd name="connsiteX55" fmla="*/ 1836497 w 4799171"/>
              <a:gd name="connsiteY55" fmla="*/ 174172 h 3109504"/>
              <a:gd name="connsiteX56" fmla="*/ 1847383 w 4799171"/>
              <a:gd name="connsiteY56" fmla="*/ 130629 h 3109504"/>
              <a:gd name="connsiteX57" fmla="*/ 1901811 w 4799171"/>
              <a:gd name="connsiteY57" fmla="*/ 87086 h 3109504"/>
              <a:gd name="connsiteX58" fmla="*/ 1945354 w 4799171"/>
              <a:gd name="connsiteY58" fmla="*/ 43543 h 3109504"/>
              <a:gd name="connsiteX59" fmla="*/ 1978011 w 4799171"/>
              <a:gd name="connsiteY59" fmla="*/ 32657 h 3109504"/>
              <a:gd name="connsiteX60" fmla="*/ 2010668 w 4799171"/>
              <a:gd name="connsiteY60" fmla="*/ 10886 h 3109504"/>
              <a:gd name="connsiteX61" fmla="*/ 2054211 w 4799171"/>
              <a:gd name="connsiteY61" fmla="*/ 0 h 3109504"/>
              <a:gd name="connsiteX62" fmla="*/ 2086868 w 4799171"/>
              <a:gd name="connsiteY62" fmla="*/ 43543 h 3109504"/>
              <a:gd name="connsiteX63" fmla="*/ 2097754 w 4799171"/>
              <a:gd name="connsiteY63" fmla="*/ 76200 h 3109504"/>
              <a:gd name="connsiteX64" fmla="*/ 2141297 w 4799171"/>
              <a:gd name="connsiteY64" fmla="*/ 141515 h 3109504"/>
              <a:gd name="connsiteX65" fmla="*/ 2163068 w 4799171"/>
              <a:gd name="connsiteY65" fmla="*/ 174172 h 3109504"/>
              <a:gd name="connsiteX66" fmla="*/ 2239268 w 4799171"/>
              <a:gd name="connsiteY66" fmla="*/ 250372 h 3109504"/>
              <a:gd name="connsiteX67" fmla="*/ 2271925 w 4799171"/>
              <a:gd name="connsiteY67" fmla="*/ 283029 h 3109504"/>
              <a:gd name="connsiteX68" fmla="*/ 2315468 w 4799171"/>
              <a:gd name="connsiteY68" fmla="*/ 348343 h 3109504"/>
              <a:gd name="connsiteX69" fmla="*/ 2326354 w 4799171"/>
              <a:gd name="connsiteY69" fmla="*/ 381000 h 3109504"/>
              <a:gd name="connsiteX70" fmla="*/ 2369897 w 4799171"/>
              <a:gd name="connsiteY70" fmla="*/ 446315 h 3109504"/>
              <a:gd name="connsiteX71" fmla="*/ 2391668 w 4799171"/>
              <a:gd name="connsiteY71" fmla="*/ 478972 h 3109504"/>
              <a:gd name="connsiteX72" fmla="*/ 2402554 w 4799171"/>
              <a:gd name="connsiteY72" fmla="*/ 511629 h 3109504"/>
              <a:gd name="connsiteX73" fmla="*/ 2446097 w 4799171"/>
              <a:gd name="connsiteY73" fmla="*/ 566057 h 3109504"/>
              <a:gd name="connsiteX74" fmla="*/ 2467868 w 4799171"/>
              <a:gd name="connsiteY74" fmla="*/ 609600 h 3109504"/>
              <a:gd name="connsiteX75" fmla="*/ 2489640 w 4799171"/>
              <a:gd name="connsiteY75" fmla="*/ 685800 h 3109504"/>
              <a:gd name="connsiteX76" fmla="*/ 2511411 w 4799171"/>
              <a:gd name="connsiteY76" fmla="*/ 707572 h 3109504"/>
              <a:gd name="connsiteX77" fmla="*/ 2522297 w 4799171"/>
              <a:gd name="connsiteY77" fmla="*/ 751115 h 3109504"/>
              <a:gd name="connsiteX78" fmla="*/ 2565840 w 4799171"/>
              <a:gd name="connsiteY78" fmla="*/ 827315 h 3109504"/>
              <a:gd name="connsiteX79" fmla="*/ 2598497 w 4799171"/>
              <a:gd name="connsiteY79" fmla="*/ 936172 h 3109504"/>
              <a:gd name="connsiteX80" fmla="*/ 2598497 w 4799171"/>
              <a:gd name="connsiteY80" fmla="*/ 1012372 h 3109504"/>
              <a:gd name="connsiteX81" fmla="*/ 2620268 w 4799171"/>
              <a:gd name="connsiteY81" fmla="*/ 1077686 h 3109504"/>
              <a:gd name="connsiteX82" fmla="*/ 2652925 w 4799171"/>
              <a:gd name="connsiteY82" fmla="*/ 1088572 h 3109504"/>
              <a:gd name="connsiteX83" fmla="*/ 2827097 w 4799171"/>
              <a:gd name="connsiteY83" fmla="*/ 1110343 h 3109504"/>
              <a:gd name="connsiteX84" fmla="*/ 2903297 w 4799171"/>
              <a:gd name="connsiteY84" fmla="*/ 1099457 h 3109504"/>
              <a:gd name="connsiteX85" fmla="*/ 3001268 w 4799171"/>
              <a:gd name="connsiteY85" fmla="*/ 1153886 h 3109504"/>
              <a:gd name="connsiteX86" fmla="*/ 3023040 w 4799171"/>
              <a:gd name="connsiteY86" fmla="*/ 1175657 h 3109504"/>
              <a:gd name="connsiteX87" fmla="*/ 3055697 w 4799171"/>
              <a:gd name="connsiteY87" fmla="*/ 1186543 h 3109504"/>
              <a:gd name="connsiteX88" fmla="*/ 3131897 w 4799171"/>
              <a:gd name="connsiteY88" fmla="*/ 1208315 h 3109504"/>
              <a:gd name="connsiteX89" fmla="*/ 3186325 w 4799171"/>
              <a:gd name="connsiteY89" fmla="*/ 1251857 h 3109504"/>
              <a:gd name="connsiteX90" fmla="*/ 3262525 w 4799171"/>
              <a:gd name="connsiteY90" fmla="*/ 1284515 h 3109504"/>
              <a:gd name="connsiteX91" fmla="*/ 3371383 w 4799171"/>
              <a:gd name="connsiteY91" fmla="*/ 1328057 h 3109504"/>
              <a:gd name="connsiteX92" fmla="*/ 3447583 w 4799171"/>
              <a:gd name="connsiteY92" fmla="*/ 1360715 h 3109504"/>
              <a:gd name="connsiteX93" fmla="*/ 3589097 w 4799171"/>
              <a:gd name="connsiteY93" fmla="*/ 1382486 h 3109504"/>
              <a:gd name="connsiteX94" fmla="*/ 3621754 w 4799171"/>
              <a:gd name="connsiteY94" fmla="*/ 1404257 h 3109504"/>
              <a:gd name="connsiteX95" fmla="*/ 3654411 w 4799171"/>
              <a:gd name="connsiteY95" fmla="*/ 1393372 h 3109504"/>
              <a:gd name="connsiteX96" fmla="*/ 3741497 w 4799171"/>
              <a:gd name="connsiteY96" fmla="*/ 1382486 h 3109504"/>
              <a:gd name="connsiteX97" fmla="*/ 3774154 w 4799171"/>
              <a:gd name="connsiteY97" fmla="*/ 1371600 h 3109504"/>
              <a:gd name="connsiteX98" fmla="*/ 3828583 w 4799171"/>
              <a:gd name="connsiteY98" fmla="*/ 1317172 h 3109504"/>
              <a:gd name="connsiteX99" fmla="*/ 3893897 w 4799171"/>
              <a:gd name="connsiteY99" fmla="*/ 1284515 h 3109504"/>
              <a:gd name="connsiteX100" fmla="*/ 3915668 w 4799171"/>
              <a:gd name="connsiteY100" fmla="*/ 1251857 h 3109504"/>
              <a:gd name="connsiteX101" fmla="*/ 3937440 w 4799171"/>
              <a:gd name="connsiteY101" fmla="*/ 1208315 h 3109504"/>
              <a:gd name="connsiteX102" fmla="*/ 4046297 w 4799171"/>
              <a:gd name="connsiteY102" fmla="*/ 1175657 h 3109504"/>
              <a:gd name="connsiteX103" fmla="*/ 4111611 w 4799171"/>
              <a:gd name="connsiteY103" fmla="*/ 1132115 h 3109504"/>
              <a:gd name="connsiteX104" fmla="*/ 4133383 w 4799171"/>
              <a:gd name="connsiteY104" fmla="*/ 1110343 h 3109504"/>
              <a:gd name="connsiteX105" fmla="*/ 4166040 w 4799171"/>
              <a:gd name="connsiteY105" fmla="*/ 1099457 h 3109504"/>
              <a:gd name="connsiteX106" fmla="*/ 4253125 w 4799171"/>
              <a:gd name="connsiteY106" fmla="*/ 1055915 h 3109504"/>
              <a:gd name="connsiteX107" fmla="*/ 4318440 w 4799171"/>
              <a:gd name="connsiteY107" fmla="*/ 1034143 h 3109504"/>
              <a:gd name="connsiteX108" fmla="*/ 4492611 w 4799171"/>
              <a:gd name="connsiteY108" fmla="*/ 925286 h 3109504"/>
              <a:gd name="connsiteX109" fmla="*/ 4601468 w 4799171"/>
              <a:gd name="connsiteY109" fmla="*/ 827315 h 3109504"/>
              <a:gd name="connsiteX110" fmla="*/ 4688554 w 4799171"/>
              <a:gd name="connsiteY110" fmla="*/ 762000 h 3109504"/>
              <a:gd name="connsiteX111" fmla="*/ 4742983 w 4799171"/>
              <a:gd name="connsiteY111" fmla="*/ 707572 h 3109504"/>
              <a:gd name="connsiteX112" fmla="*/ 4764754 w 4799171"/>
              <a:gd name="connsiteY112" fmla="*/ 620486 h 3109504"/>
              <a:gd name="connsiteX113" fmla="*/ 4753868 w 4799171"/>
              <a:gd name="connsiteY113" fmla="*/ 587829 h 3109504"/>
              <a:gd name="connsiteX114" fmla="*/ 4775640 w 4799171"/>
              <a:gd name="connsiteY114" fmla="*/ 555172 h 3109504"/>
              <a:gd name="connsiteX115" fmla="*/ 4786525 w 4799171"/>
              <a:gd name="connsiteY115" fmla="*/ 522515 h 3109504"/>
              <a:gd name="connsiteX116" fmla="*/ 4797411 w 4799171"/>
              <a:gd name="connsiteY116" fmla="*/ 457200 h 3109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799171" h="3109504">
                <a:moveTo>
                  <a:pt x="7697" y="3091543"/>
                </a:moveTo>
                <a:cubicBezTo>
                  <a:pt x="33227" y="3014957"/>
                  <a:pt x="0" y="3109504"/>
                  <a:pt x="40354" y="3015343"/>
                </a:cubicBezTo>
                <a:cubicBezTo>
                  <a:pt x="44874" y="3004796"/>
                  <a:pt x="44875" y="2992233"/>
                  <a:pt x="51240" y="2982686"/>
                </a:cubicBezTo>
                <a:cubicBezTo>
                  <a:pt x="59779" y="2969877"/>
                  <a:pt x="74660" y="2962345"/>
                  <a:pt x="83897" y="2950029"/>
                </a:cubicBezTo>
                <a:cubicBezTo>
                  <a:pt x="142979" y="2871252"/>
                  <a:pt x="86772" y="2915455"/>
                  <a:pt x="149211" y="2873829"/>
                </a:cubicBezTo>
                <a:cubicBezTo>
                  <a:pt x="156468" y="2852058"/>
                  <a:pt x="158254" y="2827610"/>
                  <a:pt x="170983" y="2808515"/>
                </a:cubicBezTo>
                <a:cubicBezTo>
                  <a:pt x="178240" y="2797629"/>
                  <a:pt x="186903" y="2787559"/>
                  <a:pt x="192754" y="2775857"/>
                </a:cubicBezTo>
                <a:cubicBezTo>
                  <a:pt x="201492" y="2758380"/>
                  <a:pt x="205786" y="2738906"/>
                  <a:pt x="214525" y="2721429"/>
                </a:cubicBezTo>
                <a:cubicBezTo>
                  <a:pt x="228256" y="2693967"/>
                  <a:pt x="237820" y="2687249"/>
                  <a:pt x="258068" y="2667000"/>
                </a:cubicBezTo>
                <a:cubicBezTo>
                  <a:pt x="283598" y="2590414"/>
                  <a:pt x="250371" y="2684961"/>
                  <a:pt x="290725" y="2590800"/>
                </a:cubicBezTo>
                <a:cubicBezTo>
                  <a:pt x="307691" y="2551212"/>
                  <a:pt x="301455" y="2542517"/>
                  <a:pt x="312497" y="2492829"/>
                </a:cubicBezTo>
                <a:cubicBezTo>
                  <a:pt x="322326" y="2448598"/>
                  <a:pt x="327003" y="2465031"/>
                  <a:pt x="345154" y="2416629"/>
                </a:cubicBezTo>
                <a:cubicBezTo>
                  <a:pt x="350407" y="2402621"/>
                  <a:pt x="351741" y="2387416"/>
                  <a:pt x="356040" y="2373086"/>
                </a:cubicBezTo>
                <a:cubicBezTo>
                  <a:pt x="362634" y="2351105"/>
                  <a:pt x="377811" y="2307772"/>
                  <a:pt x="377811" y="2307772"/>
                </a:cubicBezTo>
                <a:cubicBezTo>
                  <a:pt x="381440" y="2227943"/>
                  <a:pt x="382324" y="2147943"/>
                  <a:pt x="388697" y="2068286"/>
                </a:cubicBezTo>
                <a:cubicBezTo>
                  <a:pt x="389612" y="2056848"/>
                  <a:pt x="396564" y="2046699"/>
                  <a:pt x="399583" y="2035629"/>
                </a:cubicBezTo>
                <a:cubicBezTo>
                  <a:pt x="407456" y="2006761"/>
                  <a:pt x="411892" y="1976929"/>
                  <a:pt x="421354" y="1948543"/>
                </a:cubicBezTo>
                <a:cubicBezTo>
                  <a:pt x="424983" y="1937657"/>
                  <a:pt x="429457" y="1927018"/>
                  <a:pt x="432240" y="1915886"/>
                </a:cubicBezTo>
                <a:cubicBezTo>
                  <a:pt x="436727" y="1897936"/>
                  <a:pt x="438638" y="1879407"/>
                  <a:pt x="443125" y="1861457"/>
                </a:cubicBezTo>
                <a:cubicBezTo>
                  <a:pt x="445908" y="1850325"/>
                  <a:pt x="451522" y="1840001"/>
                  <a:pt x="454011" y="1828800"/>
                </a:cubicBezTo>
                <a:cubicBezTo>
                  <a:pt x="458167" y="1810097"/>
                  <a:pt x="465773" y="1743301"/>
                  <a:pt x="475783" y="1719943"/>
                </a:cubicBezTo>
                <a:cubicBezTo>
                  <a:pt x="480937" y="1707918"/>
                  <a:pt x="492241" y="1699241"/>
                  <a:pt x="497554" y="1687286"/>
                </a:cubicBezTo>
                <a:cubicBezTo>
                  <a:pt x="537580" y="1597226"/>
                  <a:pt x="496385" y="1644912"/>
                  <a:pt x="541097" y="1600200"/>
                </a:cubicBezTo>
                <a:cubicBezTo>
                  <a:pt x="544726" y="1585686"/>
                  <a:pt x="546090" y="1570408"/>
                  <a:pt x="551983" y="1556657"/>
                </a:cubicBezTo>
                <a:cubicBezTo>
                  <a:pt x="567896" y="1519526"/>
                  <a:pt x="581444" y="1523443"/>
                  <a:pt x="606411" y="1491343"/>
                </a:cubicBezTo>
                <a:cubicBezTo>
                  <a:pt x="622475" y="1470689"/>
                  <a:pt x="631452" y="1444532"/>
                  <a:pt x="649954" y="1426029"/>
                </a:cubicBezTo>
                <a:cubicBezTo>
                  <a:pt x="657211" y="1418772"/>
                  <a:pt x="665314" y="1412271"/>
                  <a:pt x="671725" y="1404257"/>
                </a:cubicBezTo>
                <a:cubicBezTo>
                  <a:pt x="696443" y="1373360"/>
                  <a:pt x="695518" y="1358693"/>
                  <a:pt x="726154" y="1328057"/>
                </a:cubicBezTo>
                <a:cubicBezTo>
                  <a:pt x="775398" y="1278813"/>
                  <a:pt x="750333" y="1340776"/>
                  <a:pt x="802354" y="1262743"/>
                </a:cubicBezTo>
                <a:cubicBezTo>
                  <a:pt x="836855" y="1210991"/>
                  <a:pt x="819988" y="1242497"/>
                  <a:pt x="845897" y="1164772"/>
                </a:cubicBezTo>
                <a:cubicBezTo>
                  <a:pt x="849526" y="1153886"/>
                  <a:pt x="850418" y="1141663"/>
                  <a:pt x="856783" y="1132115"/>
                </a:cubicBezTo>
                <a:cubicBezTo>
                  <a:pt x="887093" y="1086648"/>
                  <a:pt x="869303" y="1108708"/>
                  <a:pt x="911211" y="1066800"/>
                </a:cubicBezTo>
                <a:cubicBezTo>
                  <a:pt x="914840" y="1052286"/>
                  <a:pt x="917798" y="1037587"/>
                  <a:pt x="922097" y="1023257"/>
                </a:cubicBezTo>
                <a:cubicBezTo>
                  <a:pt x="922107" y="1023222"/>
                  <a:pt x="949305" y="941632"/>
                  <a:pt x="954754" y="925286"/>
                </a:cubicBezTo>
                <a:cubicBezTo>
                  <a:pt x="958383" y="914400"/>
                  <a:pt x="956460" y="899514"/>
                  <a:pt x="965640" y="892629"/>
                </a:cubicBezTo>
                <a:cubicBezTo>
                  <a:pt x="980154" y="881743"/>
                  <a:pt x="993798" y="869588"/>
                  <a:pt x="1009183" y="859972"/>
                </a:cubicBezTo>
                <a:cubicBezTo>
                  <a:pt x="1044327" y="838006"/>
                  <a:pt x="1055428" y="842640"/>
                  <a:pt x="1085383" y="816429"/>
                </a:cubicBezTo>
                <a:cubicBezTo>
                  <a:pt x="1104693" y="799533"/>
                  <a:pt x="1121668" y="780143"/>
                  <a:pt x="1139811" y="762000"/>
                </a:cubicBezTo>
                <a:lnTo>
                  <a:pt x="1172468" y="729343"/>
                </a:lnTo>
                <a:cubicBezTo>
                  <a:pt x="1179725" y="722086"/>
                  <a:pt x="1185701" y="713265"/>
                  <a:pt x="1194240" y="707572"/>
                </a:cubicBezTo>
                <a:lnTo>
                  <a:pt x="1226897" y="685800"/>
                </a:lnTo>
                <a:cubicBezTo>
                  <a:pt x="1234154" y="674914"/>
                  <a:pt x="1239417" y="662394"/>
                  <a:pt x="1248668" y="653143"/>
                </a:cubicBezTo>
                <a:cubicBezTo>
                  <a:pt x="1257919" y="643892"/>
                  <a:pt x="1271109" y="639545"/>
                  <a:pt x="1281325" y="631372"/>
                </a:cubicBezTo>
                <a:cubicBezTo>
                  <a:pt x="1289339" y="624961"/>
                  <a:pt x="1295083" y="616011"/>
                  <a:pt x="1303097" y="609600"/>
                </a:cubicBezTo>
                <a:cubicBezTo>
                  <a:pt x="1313313" y="601427"/>
                  <a:pt x="1326503" y="597080"/>
                  <a:pt x="1335754" y="587829"/>
                </a:cubicBezTo>
                <a:cubicBezTo>
                  <a:pt x="1384881" y="538702"/>
                  <a:pt x="1384594" y="512315"/>
                  <a:pt x="1444611" y="478972"/>
                </a:cubicBezTo>
                <a:cubicBezTo>
                  <a:pt x="1457689" y="471706"/>
                  <a:pt x="1473640" y="471715"/>
                  <a:pt x="1488154" y="468086"/>
                </a:cubicBezTo>
                <a:cubicBezTo>
                  <a:pt x="1503122" y="443138"/>
                  <a:pt x="1524483" y="397563"/>
                  <a:pt x="1553468" y="381000"/>
                </a:cubicBezTo>
                <a:cubicBezTo>
                  <a:pt x="1566458" y="373577"/>
                  <a:pt x="1582497" y="373743"/>
                  <a:pt x="1597011" y="370115"/>
                </a:cubicBezTo>
                <a:cubicBezTo>
                  <a:pt x="1604268" y="362858"/>
                  <a:pt x="1612372" y="356357"/>
                  <a:pt x="1618783" y="348343"/>
                </a:cubicBezTo>
                <a:cubicBezTo>
                  <a:pt x="1626956" y="338127"/>
                  <a:pt x="1630503" y="324061"/>
                  <a:pt x="1640554" y="315686"/>
                </a:cubicBezTo>
                <a:cubicBezTo>
                  <a:pt x="1653020" y="305297"/>
                  <a:pt x="1669583" y="301172"/>
                  <a:pt x="1684097" y="293915"/>
                </a:cubicBezTo>
                <a:cubicBezTo>
                  <a:pt x="1735754" y="242258"/>
                  <a:pt x="1708167" y="256863"/>
                  <a:pt x="1760297" y="239486"/>
                </a:cubicBezTo>
                <a:cubicBezTo>
                  <a:pt x="1767554" y="228600"/>
                  <a:pt x="1771852" y="215002"/>
                  <a:pt x="1782068" y="206829"/>
                </a:cubicBezTo>
                <a:cubicBezTo>
                  <a:pt x="1791028" y="199661"/>
                  <a:pt x="1804886" y="201847"/>
                  <a:pt x="1814725" y="195943"/>
                </a:cubicBezTo>
                <a:cubicBezTo>
                  <a:pt x="1823526" y="190663"/>
                  <a:pt x="1829240" y="181429"/>
                  <a:pt x="1836497" y="174172"/>
                </a:cubicBezTo>
                <a:cubicBezTo>
                  <a:pt x="1840126" y="159658"/>
                  <a:pt x="1840692" y="144011"/>
                  <a:pt x="1847383" y="130629"/>
                </a:cubicBezTo>
                <a:cubicBezTo>
                  <a:pt x="1856648" y="112098"/>
                  <a:pt x="1888348" y="98625"/>
                  <a:pt x="1901811" y="87086"/>
                </a:cubicBezTo>
                <a:cubicBezTo>
                  <a:pt x="1917396" y="73728"/>
                  <a:pt x="1925881" y="50034"/>
                  <a:pt x="1945354" y="43543"/>
                </a:cubicBezTo>
                <a:cubicBezTo>
                  <a:pt x="1956240" y="39914"/>
                  <a:pt x="1967748" y="37789"/>
                  <a:pt x="1978011" y="32657"/>
                </a:cubicBezTo>
                <a:cubicBezTo>
                  <a:pt x="1989713" y="26806"/>
                  <a:pt x="1998643" y="16040"/>
                  <a:pt x="2010668" y="10886"/>
                </a:cubicBezTo>
                <a:cubicBezTo>
                  <a:pt x="2024419" y="4993"/>
                  <a:pt x="2039697" y="3629"/>
                  <a:pt x="2054211" y="0"/>
                </a:cubicBezTo>
                <a:cubicBezTo>
                  <a:pt x="2065097" y="14514"/>
                  <a:pt x="2077867" y="27791"/>
                  <a:pt x="2086868" y="43543"/>
                </a:cubicBezTo>
                <a:cubicBezTo>
                  <a:pt x="2092561" y="53506"/>
                  <a:pt x="2092181" y="66169"/>
                  <a:pt x="2097754" y="76200"/>
                </a:cubicBezTo>
                <a:cubicBezTo>
                  <a:pt x="2110461" y="99073"/>
                  <a:pt x="2126783" y="119743"/>
                  <a:pt x="2141297" y="141515"/>
                </a:cubicBezTo>
                <a:cubicBezTo>
                  <a:pt x="2148554" y="152401"/>
                  <a:pt x="2153817" y="164921"/>
                  <a:pt x="2163068" y="174172"/>
                </a:cubicBezTo>
                <a:lnTo>
                  <a:pt x="2239268" y="250372"/>
                </a:lnTo>
                <a:lnTo>
                  <a:pt x="2271925" y="283029"/>
                </a:lnTo>
                <a:cubicBezTo>
                  <a:pt x="2297809" y="360679"/>
                  <a:pt x="2261107" y="266802"/>
                  <a:pt x="2315468" y="348343"/>
                </a:cubicBezTo>
                <a:cubicBezTo>
                  <a:pt x="2321833" y="357890"/>
                  <a:pt x="2320781" y="370969"/>
                  <a:pt x="2326354" y="381000"/>
                </a:cubicBezTo>
                <a:cubicBezTo>
                  <a:pt x="2339061" y="403873"/>
                  <a:pt x="2355383" y="424543"/>
                  <a:pt x="2369897" y="446315"/>
                </a:cubicBezTo>
                <a:cubicBezTo>
                  <a:pt x="2377154" y="457201"/>
                  <a:pt x="2387531" y="466561"/>
                  <a:pt x="2391668" y="478972"/>
                </a:cubicBezTo>
                <a:cubicBezTo>
                  <a:pt x="2395297" y="489858"/>
                  <a:pt x="2397422" y="501366"/>
                  <a:pt x="2402554" y="511629"/>
                </a:cubicBezTo>
                <a:cubicBezTo>
                  <a:pt x="2416287" y="539095"/>
                  <a:pt x="2425845" y="545806"/>
                  <a:pt x="2446097" y="566057"/>
                </a:cubicBezTo>
                <a:cubicBezTo>
                  <a:pt x="2453354" y="580571"/>
                  <a:pt x="2462170" y="594406"/>
                  <a:pt x="2467868" y="609600"/>
                </a:cubicBezTo>
                <a:cubicBezTo>
                  <a:pt x="2472613" y="622254"/>
                  <a:pt x="2480867" y="671178"/>
                  <a:pt x="2489640" y="685800"/>
                </a:cubicBezTo>
                <a:cubicBezTo>
                  <a:pt x="2494920" y="694601"/>
                  <a:pt x="2504154" y="700315"/>
                  <a:pt x="2511411" y="707572"/>
                </a:cubicBezTo>
                <a:cubicBezTo>
                  <a:pt x="2515040" y="722086"/>
                  <a:pt x="2517044" y="737107"/>
                  <a:pt x="2522297" y="751115"/>
                </a:cubicBezTo>
                <a:cubicBezTo>
                  <a:pt x="2534135" y="782683"/>
                  <a:pt x="2547793" y="800244"/>
                  <a:pt x="2565840" y="827315"/>
                </a:cubicBezTo>
                <a:cubicBezTo>
                  <a:pt x="2592342" y="906822"/>
                  <a:pt x="2582045" y="870365"/>
                  <a:pt x="2598497" y="936172"/>
                </a:cubicBezTo>
                <a:cubicBezTo>
                  <a:pt x="2583983" y="979712"/>
                  <a:pt x="2583389" y="962013"/>
                  <a:pt x="2598497" y="1012372"/>
                </a:cubicBezTo>
                <a:cubicBezTo>
                  <a:pt x="2605091" y="1034353"/>
                  <a:pt x="2598497" y="1070429"/>
                  <a:pt x="2620268" y="1077686"/>
                </a:cubicBezTo>
                <a:cubicBezTo>
                  <a:pt x="2631154" y="1081315"/>
                  <a:pt x="2641724" y="1086083"/>
                  <a:pt x="2652925" y="1088572"/>
                </a:cubicBezTo>
                <a:cubicBezTo>
                  <a:pt x="2708163" y="1100847"/>
                  <a:pt x="2772357" y="1104869"/>
                  <a:pt x="2827097" y="1110343"/>
                </a:cubicBezTo>
                <a:cubicBezTo>
                  <a:pt x="2852497" y="1106714"/>
                  <a:pt x="2877639" y="1099457"/>
                  <a:pt x="2903297" y="1099457"/>
                </a:cubicBezTo>
                <a:cubicBezTo>
                  <a:pt x="2930674" y="1099457"/>
                  <a:pt x="2995053" y="1147671"/>
                  <a:pt x="3001268" y="1153886"/>
                </a:cubicBezTo>
                <a:cubicBezTo>
                  <a:pt x="3008525" y="1161143"/>
                  <a:pt x="3014239" y="1170377"/>
                  <a:pt x="3023040" y="1175657"/>
                </a:cubicBezTo>
                <a:cubicBezTo>
                  <a:pt x="3032879" y="1181561"/>
                  <a:pt x="3044664" y="1183391"/>
                  <a:pt x="3055697" y="1186543"/>
                </a:cubicBezTo>
                <a:cubicBezTo>
                  <a:pt x="3151378" y="1213881"/>
                  <a:pt x="3053597" y="1182214"/>
                  <a:pt x="3131897" y="1208315"/>
                </a:cubicBezTo>
                <a:cubicBezTo>
                  <a:pt x="3150040" y="1222829"/>
                  <a:pt x="3166993" y="1238969"/>
                  <a:pt x="3186325" y="1251857"/>
                </a:cubicBezTo>
                <a:cubicBezTo>
                  <a:pt x="3254281" y="1297161"/>
                  <a:pt x="3204468" y="1255487"/>
                  <a:pt x="3262525" y="1284515"/>
                </a:cubicBezTo>
                <a:cubicBezTo>
                  <a:pt x="3356248" y="1331377"/>
                  <a:pt x="3275719" y="1308926"/>
                  <a:pt x="3371383" y="1328057"/>
                </a:cubicBezTo>
                <a:cubicBezTo>
                  <a:pt x="3402538" y="1343635"/>
                  <a:pt x="3415547" y="1352706"/>
                  <a:pt x="3447583" y="1360715"/>
                </a:cubicBezTo>
                <a:cubicBezTo>
                  <a:pt x="3497446" y="1373180"/>
                  <a:pt x="3536228" y="1375877"/>
                  <a:pt x="3589097" y="1382486"/>
                </a:cubicBezTo>
                <a:cubicBezTo>
                  <a:pt x="3599983" y="1389743"/>
                  <a:pt x="3608849" y="1402106"/>
                  <a:pt x="3621754" y="1404257"/>
                </a:cubicBezTo>
                <a:cubicBezTo>
                  <a:pt x="3633072" y="1406143"/>
                  <a:pt x="3643122" y="1395425"/>
                  <a:pt x="3654411" y="1393372"/>
                </a:cubicBezTo>
                <a:cubicBezTo>
                  <a:pt x="3683194" y="1388139"/>
                  <a:pt x="3712468" y="1386115"/>
                  <a:pt x="3741497" y="1382486"/>
                </a:cubicBezTo>
                <a:cubicBezTo>
                  <a:pt x="3752383" y="1378857"/>
                  <a:pt x="3764974" y="1378485"/>
                  <a:pt x="3774154" y="1371600"/>
                </a:cubicBezTo>
                <a:cubicBezTo>
                  <a:pt x="3794680" y="1356205"/>
                  <a:pt x="3804242" y="1325286"/>
                  <a:pt x="3828583" y="1317172"/>
                </a:cubicBezTo>
                <a:cubicBezTo>
                  <a:pt x="3873651" y="1302149"/>
                  <a:pt x="3851693" y="1312651"/>
                  <a:pt x="3893897" y="1284515"/>
                </a:cubicBezTo>
                <a:cubicBezTo>
                  <a:pt x="3901154" y="1273629"/>
                  <a:pt x="3909177" y="1263216"/>
                  <a:pt x="3915668" y="1251857"/>
                </a:cubicBezTo>
                <a:cubicBezTo>
                  <a:pt x="3923719" y="1237768"/>
                  <a:pt x="3924458" y="1218051"/>
                  <a:pt x="3937440" y="1208315"/>
                </a:cubicBezTo>
                <a:cubicBezTo>
                  <a:pt x="3950692" y="1198376"/>
                  <a:pt x="4023683" y="1181311"/>
                  <a:pt x="4046297" y="1175657"/>
                </a:cubicBezTo>
                <a:cubicBezTo>
                  <a:pt x="4129341" y="1092613"/>
                  <a:pt x="4032840" y="1179377"/>
                  <a:pt x="4111611" y="1132115"/>
                </a:cubicBezTo>
                <a:cubicBezTo>
                  <a:pt x="4120412" y="1126835"/>
                  <a:pt x="4124582" y="1115624"/>
                  <a:pt x="4133383" y="1110343"/>
                </a:cubicBezTo>
                <a:cubicBezTo>
                  <a:pt x="4143222" y="1104439"/>
                  <a:pt x="4155594" y="1104205"/>
                  <a:pt x="4166040" y="1099457"/>
                </a:cubicBezTo>
                <a:cubicBezTo>
                  <a:pt x="4195586" y="1086027"/>
                  <a:pt x="4222336" y="1066178"/>
                  <a:pt x="4253125" y="1055915"/>
                </a:cubicBezTo>
                <a:cubicBezTo>
                  <a:pt x="4274897" y="1048658"/>
                  <a:pt x="4297913" y="1044406"/>
                  <a:pt x="4318440" y="1034143"/>
                </a:cubicBezTo>
                <a:cubicBezTo>
                  <a:pt x="4488531" y="949097"/>
                  <a:pt x="4323043" y="1038332"/>
                  <a:pt x="4492611" y="925286"/>
                </a:cubicBezTo>
                <a:cubicBezTo>
                  <a:pt x="4667183" y="808903"/>
                  <a:pt x="4461729" y="955409"/>
                  <a:pt x="4601468" y="827315"/>
                </a:cubicBezTo>
                <a:cubicBezTo>
                  <a:pt x="4628216" y="802796"/>
                  <a:pt x="4662896" y="787658"/>
                  <a:pt x="4688554" y="762000"/>
                </a:cubicBezTo>
                <a:lnTo>
                  <a:pt x="4742983" y="707572"/>
                </a:lnTo>
                <a:cubicBezTo>
                  <a:pt x="4751572" y="681804"/>
                  <a:pt x="4764754" y="646755"/>
                  <a:pt x="4764754" y="620486"/>
                </a:cubicBezTo>
                <a:cubicBezTo>
                  <a:pt x="4764754" y="609011"/>
                  <a:pt x="4757497" y="598715"/>
                  <a:pt x="4753868" y="587829"/>
                </a:cubicBezTo>
                <a:cubicBezTo>
                  <a:pt x="4761125" y="576943"/>
                  <a:pt x="4769789" y="566874"/>
                  <a:pt x="4775640" y="555172"/>
                </a:cubicBezTo>
                <a:cubicBezTo>
                  <a:pt x="4780772" y="544909"/>
                  <a:pt x="4783373" y="533548"/>
                  <a:pt x="4786525" y="522515"/>
                </a:cubicBezTo>
                <a:cubicBezTo>
                  <a:pt x="4799171" y="478252"/>
                  <a:pt x="4797411" y="490867"/>
                  <a:pt x="4797411" y="457200"/>
                </a:cubicBezTo>
              </a:path>
            </a:pathLst>
          </a:custGeom>
          <a:ln w="38100">
            <a:solidFill>
              <a:srgbClr val="FFFF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800"/>
          </a:p>
        </p:txBody>
      </p:sp>
      <p:sp>
        <p:nvSpPr>
          <p:cNvPr id="33810" name="TextBox 18"/>
          <p:cNvSpPr txBox="1">
            <a:spLocks noChangeArrowheads="1"/>
          </p:cNvSpPr>
          <p:nvPr/>
        </p:nvSpPr>
        <p:spPr bwMode="auto">
          <a:xfrm>
            <a:off x="2438400" y="4114800"/>
            <a:ext cx="5321300" cy="1384300"/>
          </a:xfrm>
          <a:prstGeom prst="rect">
            <a:avLst/>
          </a:prstGeom>
          <a:noFill/>
          <a:ln w="9525">
            <a:noFill/>
            <a:miter lim="800000"/>
            <a:headEnd/>
            <a:tailEnd/>
          </a:ln>
        </p:spPr>
        <p:txBody>
          <a:bodyPr wrap="none">
            <a:spAutoFit/>
          </a:bodyPr>
          <a:lstStyle/>
          <a:p>
            <a:r>
              <a:rPr lang="en-US">
                <a:solidFill>
                  <a:srgbClr val="99FF66"/>
                </a:solidFill>
              </a:rPr>
              <a:t>Thailand’s growth and inequality</a:t>
            </a:r>
          </a:p>
          <a:p>
            <a:r>
              <a:rPr lang="en-US">
                <a:solidFill>
                  <a:srgbClr val="99FF66"/>
                </a:solidFill>
              </a:rPr>
              <a:t>have not quite followed the</a:t>
            </a:r>
          </a:p>
          <a:p>
            <a:r>
              <a:rPr lang="en-US">
                <a:solidFill>
                  <a:srgbClr val="99FF66"/>
                </a:solidFill>
              </a:rPr>
              <a:t>Kuznets  curve pattern</a:t>
            </a:r>
          </a:p>
        </p:txBody>
      </p:sp>
      <p:sp>
        <p:nvSpPr>
          <p:cNvPr id="33811" name="Slide Number Placeholder 19"/>
          <p:cNvSpPr>
            <a:spLocks noGrp="1"/>
          </p:cNvSpPr>
          <p:nvPr>
            <p:ph type="sldNum" sz="quarter" idx="11"/>
          </p:nvPr>
        </p:nvSpPr>
        <p:spPr>
          <a:noFill/>
        </p:spPr>
        <p:txBody>
          <a:bodyPr/>
          <a:lstStyle/>
          <a:p>
            <a:fld id="{7B3B2723-3806-4EA2-BEB6-6AF9CFFAD9B1}" type="slidenum">
              <a:rPr lang="en-US" smtClean="0">
                <a:cs typeface="Angsana New" charset="-34"/>
              </a:rPr>
              <a:pPr/>
              <a:t>18</a:t>
            </a:fld>
            <a:endParaRPr lang="en-US" smtClean="0">
              <a:cs typeface="Angsana New"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71500" y="571500"/>
          <a:ext cx="8001000" cy="5440363"/>
        </p:xfrm>
        <a:graphic>
          <a:graphicData uri="http://schemas.openxmlformats.org/drawingml/2006/table">
            <a:tbl>
              <a:tblPr/>
              <a:tblGrid>
                <a:gridCol w="857250"/>
                <a:gridCol w="1000125"/>
                <a:gridCol w="1000125"/>
                <a:gridCol w="1000125"/>
                <a:gridCol w="684213"/>
                <a:gridCol w="576262"/>
                <a:gridCol w="576263"/>
                <a:gridCol w="576262"/>
                <a:gridCol w="577850"/>
                <a:gridCol w="576263"/>
                <a:gridCol w="576262"/>
              </a:tblGrid>
              <a:tr h="493713">
                <a:tc rowSpan="2">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Rank</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Country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Survey year</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Gini index</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gridSpan="7">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Percentage share of income or consumption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93713">
                <a:tc vMerge="1">
                  <a:txBody>
                    <a:bodyPr/>
                    <a:lstStyle/>
                    <a:p>
                      <a:endParaRPr lang="en-US"/>
                    </a:p>
                  </a:txBody>
                  <a:tcPr/>
                </a:tc>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Second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Third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Fourth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10%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Namibia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1993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70.7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78.7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64.5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Lesotho</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1995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63.2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66.5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48.3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Brazil</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2001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Colombia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61.8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46.5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Chile</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57.1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Mexico</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Argentina</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e</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2001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52.2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56.4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26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Malaysia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49.2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34</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Philippines</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46.1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35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Bolivia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49.1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36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China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2001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50.0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42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Thailand</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50.0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C090"/>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47</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Singapore</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1998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42.5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51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United States</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968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60</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Portugal</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bl>
          </a:graphicData>
        </a:graphic>
      </p:graphicFrame>
      <p:pic>
        <p:nvPicPr>
          <p:cNvPr id="35027" name="Picture 2" descr="http://devdata.worldbank.org/wdi2005/Images/Space.gif"/>
          <p:cNvPicPr>
            <a:picLocks noChangeAspect="1" noChangeArrowheads="1"/>
          </p:cNvPicPr>
          <p:nvPr/>
        </p:nvPicPr>
        <p:blipFill>
          <a:blip r:embed="rId2"/>
          <a:srcRect/>
          <a:stretch>
            <a:fillRect/>
          </a:stretch>
        </p:blipFill>
        <p:spPr bwMode="auto">
          <a:xfrm>
            <a:off x="2028825" y="381000"/>
            <a:ext cx="9525" cy="9525"/>
          </a:xfrm>
          <a:prstGeom prst="rect">
            <a:avLst/>
          </a:prstGeom>
          <a:noFill/>
          <a:ln w="9525">
            <a:noFill/>
            <a:miter lim="800000"/>
            <a:headEnd/>
            <a:tailEnd/>
          </a:ln>
        </p:spPr>
      </p:pic>
      <p:pic>
        <p:nvPicPr>
          <p:cNvPr id="35028" name="Picture 3" descr="http://devdata.worldbank.org/wdi2005/Images/Space.gif"/>
          <p:cNvPicPr>
            <a:picLocks noChangeAspect="1" noChangeArrowheads="1"/>
          </p:cNvPicPr>
          <p:nvPr/>
        </p:nvPicPr>
        <p:blipFill>
          <a:blip r:embed="rId2"/>
          <a:srcRect/>
          <a:stretch>
            <a:fillRect/>
          </a:stretch>
        </p:blipFill>
        <p:spPr bwMode="auto">
          <a:xfrm>
            <a:off x="2028825" y="714375"/>
            <a:ext cx="9525" cy="9525"/>
          </a:xfrm>
          <a:prstGeom prst="rect">
            <a:avLst/>
          </a:prstGeom>
          <a:noFill/>
          <a:ln w="9525">
            <a:noFill/>
            <a:miter lim="800000"/>
            <a:headEnd/>
            <a:tailEnd/>
          </a:ln>
        </p:spPr>
      </p:pic>
      <p:pic>
        <p:nvPicPr>
          <p:cNvPr id="35029" name="Picture 4" descr="http://devdata.worldbank.org/wdi2005/Images/Space.gif"/>
          <p:cNvPicPr>
            <a:picLocks noChangeAspect="1" noChangeArrowheads="1"/>
          </p:cNvPicPr>
          <p:nvPr/>
        </p:nvPicPr>
        <p:blipFill>
          <a:blip r:embed="rId2"/>
          <a:srcRect/>
          <a:stretch>
            <a:fillRect/>
          </a:stretch>
        </p:blipFill>
        <p:spPr bwMode="auto">
          <a:xfrm>
            <a:off x="2028825" y="714375"/>
            <a:ext cx="9525" cy="9525"/>
          </a:xfrm>
          <a:prstGeom prst="rect">
            <a:avLst/>
          </a:prstGeom>
          <a:noFill/>
          <a:ln w="9525">
            <a:noFill/>
            <a:miter lim="800000"/>
            <a:headEnd/>
            <a:tailEnd/>
          </a:ln>
        </p:spPr>
      </p:pic>
      <p:pic>
        <p:nvPicPr>
          <p:cNvPr id="35030" name="Picture 5" descr="http://devdata.worldbank.org/wdi2005/Images/Space.gif"/>
          <p:cNvPicPr>
            <a:picLocks noChangeAspect="1" noChangeArrowheads="1"/>
          </p:cNvPicPr>
          <p:nvPr/>
        </p:nvPicPr>
        <p:blipFill>
          <a:blip r:embed="rId2"/>
          <a:srcRect/>
          <a:stretch>
            <a:fillRect/>
          </a:stretch>
        </p:blipFill>
        <p:spPr bwMode="auto">
          <a:xfrm>
            <a:off x="2924175" y="381000"/>
            <a:ext cx="9525" cy="9525"/>
          </a:xfrm>
          <a:prstGeom prst="rect">
            <a:avLst/>
          </a:prstGeom>
          <a:noFill/>
          <a:ln w="9525">
            <a:noFill/>
            <a:miter lim="800000"/>
            <a:headEnd/>
            <a:tailEnd/>
          </a:ln>
        </p:spPr>
      </p:pic>
      <p:pic>
        <p:nvPicPr>
          <p:cNvPr id="35031" name="Picture 6" descr="http://devdata.worldbank.org/wdi2005/Images/Space.gif"/>
          <p:cNvPicPr>
            <a:picLocks noChangeAspect="1" noChangeArrowheads="1"/>
          </p:cNvPicPr>
          <p:nvPr/>
        </p:nvPicPr>
        <p:blipFill>
          <a:blip r:embed="rId2"/>
          <a:srcRect/>
          <a:stretch>
            <a:fillRect/>
          </a:stretch>
        </p:blipFill>
        <p:spPr bwMode="auto">
          <a:xfrm>
            <a:off x="2924175" y="714375"/>
            <a:ext cx="9525" cy="9525"/>
          </a:xfrm>
          <a:prstGeom prst="rect">
            <a:avLst/>
          </a:prstGeom>
          <a:noFill/>
          <a:ln w="9525">
            <a:noFill/>
            <a:miter lim="800000"/>
            <a:headEnd/>
            <a:tailEnd/>
          </a:ln>
        </p:spPr>
      </p:pic>
      <p:pic>
        <p:nvPicPr>
          <p:cNvPr id="35032" name="Picture 7" descr="http://devdata.worldbank.org/wdi2005/Images/Space.gif"/>
          <p:cNvPicPr>
            <a:picLocks noChangeAspect="1" noChangeArrowheads="1"/>
          </p:cNvPicPr>
          <p:nvPr/>
        </p:nvPicPr>
        <p:blipFill>
          <a:blip r:embed="rId2"/>
          <a:srcRect/>
          <a:stretch>
            <a:fillRect/>
          </a:stretch>
        </p:blipFill>
        <p:spPr bwMode="auto">
          <a:xfrm>
            <a:off x="2924175" y="714375"/>
            <a:ext cx="9525" cy="9525"/>
          </a:xfrm>
          <a:prstGeom prst="rect">
            <a:avLst/>
          </a:prstGeom>
          <a:noFill/>
          <a:ln w="9525">
            <a:noFill/>
            <a:miter lim="800000"/>
            <a:headEnd/>
            <a:tailEnd/>
          </a:ln>
        </p:spPr>
      </p:pic>
      <p:pic>
        <p:nvPicPr>
          <p:cNvPr id="35033" name="Picture 8" descr="http://devdata.worldbank.org/wdi2005/Images/Space.gif"/>
          <p:cNvPicPr>
            <a:picLocks noChangeAspect="1" noChangeArrowheads="1"/>
          </p:cNvPicPr>
          <p:nvPr/>
        </p:nvPicPr>
        <p:blipFill>
          <a:blip r:embed="rId2"/>
          <a:srcRect/>
          <a:stretch>
            <a:fillRect/>
          </a:stretch>
        </p:blipFill>
        <p:spPr bwMode="auto">
          <a:xfrm>
            <a:off x="3695700" y="381000"/>
            <a:ext cx="9525" cy="9525"/>
          </a:xfrm>
          <a:prstGeom prst="rect">
            <a:avLst/>
          </a:prstGeom>
          <a:noFill/>
          <a:ln w="9525">
            <a:noFill/>
            <a:miter lim="800000"/>
            <a:headEnd/>
            <a:tailEnd/>
          </a:ln>
        </p:spPr>
      </p:pic>
      <p:pic>
        <p:nvPicPr>
          <p:cNvPr id="35034" name="Picture 9" descr="http://devdata.worldbank.org/wdi2005/Images/Space.gif"/>
          <p:cNvPicPr>
            <a:picLocks noChangeAspect="1" noChangeArrowheads="1"/>
          </p:cNvPicPr>
          <p:nvPr/>
        </p:nvPicPr>
        <p:blipFill>
          <a:blip r:embed="rId2"/>
          <a:srcRect/>
          <a:stretch>
            <a:fillRect/>
          </a:stretch>
        </p:blipFill>
        <p:spPr bwMode="auto">
          <a:xfrm>
            <a:off x="3695700" y="714375"/>
            <a:ext cx="9525" cy="9525"/>
          </a:xfrm>
          <a:prstGeom prst="rect">
            <a:avLst/>
          </a:prstGeom>
          <a:noFill/>
          <a:ln w="9525">
            <a:noFill/>
            <a:miter lim="800000"/>
            <a:headEnd/>
            <a:tailEnd/>
          </a:ln>
        </p:spPr>
      </p:pic>
      <p:pic>
        <p:nvPicPr>
          <p:cNvPr id="35035" name="Picture 10" descr="http://devdata.worldbank.org/wdi2005/Images/Space.gif"/>
          <p:cNvPicPr>
            <a:picLocks noChangeAspect="1" noChangeArrowheads="1"/>
          </p:cNvPicPr>
          <p:nvPr/>
        </p:nvPicPr>
        <p:blipFill>
          <a:blip r:embed="rId2"/>
          <a:srcRect/>
          <a:stretch>
            <a:fillRect/>
          </a:stretch>
        </p:blipFill>
        <p:spPr bwMode="auto">
          <a:xfrm>
            <a:off x="3695700" y="714375"/>
            <a:ext cx="9525" cy="9525"/>
          </a:xfrm>
          <a:prstGeom prst="rect">
            <a:avLst/>
          </a:prstGeom>
          <a:noFill/>
          <a:ln w="9525">
            <a:noFill/>
            <a:miter lim="800000"/>
            <a:headEnd/>
            <a:tailEnd/>
          </a:ln>
        </p:spPr>
      </p:pic>
      <p:pic>
        <p:nvPicPr>
          <p:cNvPr id="35036" name="Picture 11" descr="http://devdata.worldbank.org/wdi2005/Images/Space.gif"/>
          <p:cNvPicPr>
            <a:picLocks noChangeAspect="1" noChangeArrowheads="1"/>
          </p:cNvPicPr>
          <p:nvPr/>
        </p:nvPicPr>
        <p:blipFill>
          <a:blip r:embed="rId2"/>
          <a:srcRect/>
          <a:stretch>
            <a:fillRect/>
          </a:stretch>
        </p:blipFill>
        <p:spPr bwMode="auto">
          <a:xfrm>
            <a:off x="4305300" y="714375"/>
            <a:ext cx="9525" cy="9525"/>
          </a:xfrm>
          <a:prstGeom prst="rect">
            <a:avLst/>
          </a:prstGeom>
          <a:noFill/>
          <a:ln w="9525">
            <a:noFill/>
            <a:miter lim="800000"/>
            <a:headEnd/>
            <a:tailEnd/>
          </a:ln>
        </p:spPr>
      </p:pic>
      <p:pic>
        <p:nvPicPr>
          <p:cNvPr id="35037" name="Picture 12" descr="http://devdata.worldbank.org/wdi2005/Images/Space.gif"/>
          <p:cNvPicPr>
            <a:picLocks noChangeAspect="1" noChangeArrowheads="1"/>
          </p:cNvPicPr>
          <p:nvPr/>
        </p:nvPicPr>
        <p:blipFill>
          <a:blip r:embed="rId2"/>
          <a:srcRect/>
          <a:stretch>
            <a:fillRect/>
          </a:stretch>
        </p:blipFill>
        <p:spPr bwMode="auto">
          <a:xfrm>
            <a:off x="4914900" y="714375"/>
            <a:ext cx="9525" cy="9525"/>
          </a:xfrm>
          <a:prstGeom prst="rect">
            <a:avLst/>
          </a:prstGeom>
          <a:noFill/>
          <a:ln w="9525">
            <a:noFill/>
            <a:miter lim="800000"/>
            <a:headEnd/>
            <a:tailEnd/>
          </a:ln>
        </p:spPr>
      </p:pic>
      <p:pic>
        <p:nvPicPr>
          <p:cNvPr id="35038" name="Picture 13" descr="http://devdata.worldbank.org/wdi2005/Images/Space.gif"/>
          <p:cNvPicPr>
            <a:picLocks noChangeAspect="1" noChangeArrowheads="1"/>
          </p:cNvPicPr>
          <p:nvPr/>
        </p:nvPicPr>
        <p:blipFill>
          <a:blip r:embed="rId2"/>
          <a:srcRect/>
          <a:stretch>
            <a:fillRect/>
          </a:stretch>
        </p:blipFill>
        <p:spPr bwMode="auto">
          <a:xfrm>
            <a:off x="5524500" y="714375"/>
            <a:ext cx="9525" cy="9525"/>
          </a:xfrm>
          <a:prstGeom prst="rect">
            <a:avLst/>
          </a:prstGeom>
          <a:noFill/>
          <a:ln w="9525">
            <a:noFill/>
            <a:miter lim="800000"/>
            <a:headEnd/>
            <a:tailEnd/>
          </a:ln>
        </p:spPr>
      </p:pic>
      <p:pic>
        <p:nvPicPr>
          <p:cNvPr id="35039" name="Picture 14" descr="http://devdata.worldbank.org/wdi2005/Images/Space.gif"/>
          <p:cNvPicPr>
            <a:picLocks noChangeAspect="1" noChangeArrowheads="1"/>
          </p:cNvPicPr>
          <p:nvPr/>
        </p:nvPicPr>
        <p:blipFill>
          <a:blip r:embed="rId2"/>
          <a:srcRect/>
          <a:stretch>
            <a:fillRect/>
          </a:stretch>
        </p:blipFill>
        <p:spPr bwMode="auto">
          <a:xfrm>
            <a:off x="6134100" y="714375"/>
            <a:ext cx="9525" cy="9525"/>
          </a:xfrm>
          <a:prstGeom prst="rect">
            <a:avLst/>
          </a:prstGeom>
          <a:noFill/>
          <a:ln w="9525">
            <a:noFill/>
            <a:miter lim="800000"/>
            <a:headEnd/>
            <a:tailEnd/>
          </a:ln>
        </p:spPr>
      </p:pic>
      <p:pic>
        <p:nvPicPr>
          <p:cNvPr id="35040" name="Picture 15" descr="http://devdata.worldbank.org/wdi2005/Images/Space.gif"/>
          <p:cNvPicPr>
            <a:picLocks noChangeAspect="1" noChangeArrowheads="1"/>
          </p:cNvPicPr>
          <p:nvPr/>
        </p:nvPicPr>
        <p:blipFill>
          <a:blip r:embed="rId2"/>
          <a:srcRect/>
          <a:stretch>
            <a:fillRect/>
          </a:stretch>
        </p:blipFill>
        <p:spPr bwMode="auto">
          <a:xfrm>
            <a:off x="6743700" y="714375"/>
            <a:ext cx="9525" cy="9525"/>
          </a:xfrm>
          <a:prstGeom prst="rect">
            <a:avLst/>
          </a:prstGeom>
          <a:noFill/>
          <a:ln w="9525">
            <a:noFill/>
            <a:miter lim="800000"/>
            <a:headEnd/>
            <a:tailEnd/>
          </a:ln>
        </p:spPr>
      </p:pic>
      <p:pic>
        <p:nvPicPr>
          <p:cNvPr id="35041" name="Picture 16" descr="http://devdata.worldbank.org/wdi2005/Images/Space.gif"/>
          <p:cNvPicPr>
            <a:picLocks noChangeAspect="1" noChangeArrowheads="1"/>
          </p:cNvPicPr>
          <p:nvPr/>
        </p:nvPicPr>
        <p:blipFill>
          <a:blip r:embed="rId2"/>
          <a:srcRect/>
          <a:stretch>
            <a:fillRect/>
          </a:stretch>
        </p:blipFill>
        <p:spPr bwMode="auto">
          <a:xfrm>
            <a:off x="7353300" y="714375"/>
            <a:ext cx="9525" cy="9525"/>
          </a:xfrm>
          <a:prstGeom prst="rect">
            <a:avLst/>
          </a:prstGeom>
          <a:noFill/>
          <a:ln w="9525">
            <a:noFill/>
            <a:miter lim="800000"/>
            <a:headEnd/>
            <a:tailEnd/>
          </a:ln>
        </p:spPr>
      </p:pic>
      <p:pic>
        <p:nvPicPr>
          <p:cNvPr id="35042" name="Picture 17" descr="http://devdata.worldbank.org/wdi2005/Images/Space.gif"/>
          <p:cNvPicPr>
            <a:picLocks noChangeAspect="1" noChangeArrowheads="1"/>
          </p:cNvPicPr>
          <p:nvPr/>
        </p:nvPicPr>
        <p:blipFill>
          <a:blip r:embed="rId2"/>
          <a:srcRect/>
          <a:stretch>
            <a:fillRect/>
          </a:stretch>
        </p:blipFill>
        <p:spPr bwMode="auto">
          <a:xfrm>
            <a:off x="419100" y="1047750"/>
            <a:ext cx="609600" cy="9525"/>
          </a:xfrm>
          <a:prstGeom prst="rect">
            <a:avLst/>
          </a:prstGeom>
          <a:noFill/>
          <a:ln w="9525">
            <a:noFill/>
            <a:miter lim="800000"/>
            <a:headEnd/>
            <a:tailEnd/>
          </a:ln>
        </p:spPr>
      </p:pic>
      <p:pic>
        <p:nvPicPr>
          <p:cNvPr id="35043" name="Picture 18"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044" name="Picture 19" descr="http://devdata.worldbank.org/wdi2005/Images/Space.gif"/>
          <p:cNvPicPr>
            <a:picLocks noChangeAspect="1" noChangeArrowheads="1"/>
          </p:cNvPicPr>
          <p:nvPr/>
        </p:nvPicPr>
        <p:blipFill>
          <a:blip r:embed="rId2"/>
          <a:srcRect/>
          <a:stretch>
            <a:fillRect/>
          </a:stretch>
        </p:blipFill>
        <p:spPr bwMode="auto">
          <a:xfrm>
            <a:off x="2924175" y="1047750"/>
            <a:ext cx="609600" cy="9525"/>
          </a:xfrm>
          <a:prstGeom prst="rect">
            <a:avLst/>
          </a:prstGeom>
          <a:noFill/>
          <a:ln w="9525">
            <a:noFill/>
            <a:miter lim="800000"/>
            <a:headEnd/>
            <a:tailEnd/>
          </a:ln>
        </p:spPr>
      </p:pic>
      <p:pic>
        <p:nvPicPr>
          <p:cNvPr id="35045" name="Picture 20"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046" name="Picture 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047" name="Picture 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048" name="Picture 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049" name="Picture 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050" name="Picture 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051" name="Picture 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052" name="Picture 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053" name="Picture 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054" name="Picture 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055" name="Picture 3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056" name="Picture 3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057" name="Picture 3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058" name="Picture 3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059" name="Picture 3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060" name="Picture 3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061" name="Picture 3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062" name="Picture 3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063" name="Picture 3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064" name="Picture 3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065" name="Picture 4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35066" name="Picture 4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35067" name="Picture 4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35068" name="Picture 4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35069" name="Picture 4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35070" name="Picture 4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35071" name="Picture 4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35072" name="Picture 4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35073" name="Picture 4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35074" name="Picture 4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35075" name="Picture 5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35076" name="Picture 5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35077" name="Picture 5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35078" name="Picture 5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35079" name="Picture 5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35080" name="Picture 5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35081" name="Picture 5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35082" name="Picture 5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35083" name="Picture 5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35084" name="Picture 5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35085" name="Picture 6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086" name="Picture 6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087" name="Picture 6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088" name="Picture 6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089" name="Picture 6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090" name="Picture 6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091" name="Picture 6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092" name="Picture 6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093" name="Picture 6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094" name="Picture 6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095" name="Picture 70" descr="http://devdata.worldbank.org/wdi2005/Images/Space.gif"/>
          <p:cNvPicPr>
            <a:picLocks noChangeAspect="1" noChangeArrowheads="1"/>
          </p:cNvPicPr>
          <p:nvPr/>
        </p:nvPicPr>
        <p:blipFill>
          <a:blip r:embed="rId2"/>
          <a:srcRect/>
          <a:stretch>
            <a:fillRect/>
          </a:stretch>
        </p:blipFill>
        <p:spPr bwMode="auto">
          <a:xfrm>
            <a:off x="419100" y="2847975"/>
            <a:ext cx="9525" cy="9525"/>
          </a:xfrm>
          <a:prstGeom prst="rect">
            <a:avLst/>
          </a:prstGeom>
          <a:noFill/>
          <a:ln w="9525">
            <a:noFill/>
            <a:miter lim="800000"/>
            <a:headEnd/>
            <a:tailEnd/>
          </a:ln>
        </p:spPr>
      </p:pic>
      <p:pic>
        <p:nvPicPr>
          <p:cNvPr id="35096" name="Picture 71" descr="http://devdata.worldbank.org/wdi2005/Images/space.gif"/>
          <p:cNvPicPr>
            <a:picLocks noChangeAspect="1" noChangeArrowheads="1"/>
          </p:cNvPicPr>
          <p:nvPr/>
        </p:nvPicPr>
        <p:blipFill>
          <a:blip r:embed="rId2"/>
          <a:srcRect/>
          <a:stretch>
            <a:fillRect/>
          </a:stretch>
        </p:blipFill>
        <p:spPr bwMode="auto">
          <a:xfrm>
            <a:off x="2028825" y="2847975"/>
            <a:ext cx="9525" cy="9525"/>
          </a:xfrm>
          <a:prstGeom prst="rect">
            <a:avLst/>
          </a:prstGeom>
          <a:noFill/>
          <a:ln w="9525">
            <a:noFill/>
            <a:miter lim="800000"/>
            <a:headEnd/>
            <a:tailEnd/>
          </a:ln>
        </p:spPr>
      </p:pic>
      <p:pic>
        <p:nvPicPr>
          <p:cNvPr id="35097" name="Picture 72" descr="http://devdata.worldbank.org/wdi2005/Images/space.gif"/>
          <p:cNvPicPr>
            <a:picLocks noChangeAspect="1" noChangeArrowheads="1"/>
          </p:cNvPicPr>
          <p:nvPr/>
        </p:nvPicPr>
        <p:blipFill>
          <a:blip r:embed="rId2"/>
          <a:srcRect/>
          <a:stretch>
            <a:fillRect/>
          </a:stretch>
        </p:blipFill>
        <p:spPr bwMode="auto">
          <a:xfrm>
            <a:off x="2924175" y="2847975"/>
            <a:ext cx="9525" cy="9525"/>
          </a:xfrm>
          <a:prstGeom prst="rect">
            <a:avLst/>
          </a:prstGeom>
          <a:noFill/>
          <a:ln w="9525">
            <a:noFill/>
            <a:miter lim="800000"/>
            <a:headEnd/>
            <a:tailEnd/>
          </a:ln>
        </p:spPr>
      </p:pic>
      <p:pic>
        <p:nvPicPr>
          <p:cNvPr id="35098" name="Picture 73" descr="http://devdata.worldbank.org/wdi2005/Images/space.gif"/>
          <p:cNvPicPr>
            <a:picLocks noChangeAspect="1" noChangeArrowheads="1"/>
          </p:cNvPicPr>
          <p:nvPr/>
        </p:nvPicPr>
        <p:blipFill>
          <a:blip r:embed="rId2"/>
          <a:srcRect/>
          <a:stretch>
            <a:fillRect/>
          </a:stretch>
        </p:blipFill>
        <p:spPr bwMode="auto">
          <a:xfrm>
            <a:off x="3695700" y="2847975"/>
            <a:ext cx="9525" cy="9525"/>
          </a:xfrm>
          <a:prstGeom prst="rect">
            <a:avLst/>
          </a:prstGeom>
          <a:noFill/>
          <a:ln w="9525">
            <a:noFill/>
            <a:miter lim="800000"/>
            <a:headEnd/>
            <a:tailEnd/>
          </a:ln>
        </p:spPr>
      </p:pic>
      <p:pic>
        <p:nvPicPr>
          <p:cNvPr id="35099" name="Picture 74" descr="http://devdata.worldbank.org/wdi2005/Images/space.gif"/>
          <p:cNvPicPr>
            <a:picLocks noChangeAspect="1" noChangeArrowheads="1"/>
          </p:cNvPicPr>
          <p:nvPr/>
        </p:nvPicPr>
        <p:blipFill>
          <a:blip r:embed="rId2"/>
          <a:srcRect/>
          <a:stretch>
            <a:fillRect/>
          </a:stretch>
        </p:blipFill>
        <p:spPr bwMode="auto">
          <a:xfrm>
            <a:off x="4305300" y="2847975"/>
            <a:ext cx="9525" cy="9525"/>
          </a:xfrm>
          <a:prstGeom prst="rect">
            <a:avLst/>
          </a:prstGeom>
          <a:noFill/>
          <a:ln w="9525">
            <a:noFill/>
            <a:miter lim="800000"/>
            <a:headEnd/>
            <a:tailEnd/>
          </a:ln>
        </p:spPr>
      </p:pic>
      <p:pic>
        <p:nvPicPr>
          <p:cNvPr id="35100" name="Picture 75" descr="http://devdata.worldbank.org/wdi2005/Images/space.gif"/>
          <p:cNvPicPr>
            <a:picLocks noChangeAspect="1" noChangeArrowheads="1"/>
          </p:cNvPicPr>
          <p:nvPr/>
        </p:nvPicPr>
        <p:blipFill>
          <a:blip r:embed="rId2"/>
          <a:srcRect/>
          <a:stretch>
            <a:fillRect/>
          </a:stretch>
        </p:blipFill>
        <p:spPr bwMode="auto">
          <a:xfrm>
            <a:off x="4914900" y="2847975"/>
            <a:ext cx="9525" cy="9525"/>
          </a:xfrm>
          <a:prstGeom prst="rect">
            <a:avLst/>
          </a:prstGeom>
          <a:noFill/>
          <a:ln w="9525">
            <a:noFill/>
            <a:miter lim="800000"/>
            <a:headEnd/>
            <a:tailEnd/>
          </a:ln>
        </p:spPr>
      </p:pic>
      <p:pic>
        <p:nvPicPr>
          <p:cNvPr id="35101" name="Picture 76" descr="http://devdata.worldbank.org/wdi2005/Images/space.gif"/>
          <p:cNvPicPr>
            <a:picLocks noChangeAspect="1" noChangeArrowheads="1"/>
          </p:cNvPicPr>
          <p:nvPr/>
        </p:nvPicPr>
        <p:blipFill>
          <a:blip r:embed="rId2"/>
          <a:srcRect/>
          <a:stretch>
            <a:fillRect/>
          </a:stretch>
        </p:blipFill>
        <p:spPr bwMode="auto">
          <a:xfrm>
            <a:off x="5524500" y="2847975"/>
            <a:ext cx="9525" cy="9525"/>
          </a:xfrm>
          <a:prstGeom prst="rect">
            <a:avLst/>
          </a:prstGeom>
          <a:noFill/>
          <a:ln w="9525">
            <a:noFill/>
            <a:miter lim="800000"/>
            <a:headEnd/>
            <a:tailEnd/>
          </a:ln>
        </p:spPr>
      </p:pic>
      <p:pic>
        <p:nvPicPr>
          <p:cNvPr id="35102" name="Picture 77" descr="http://devdata.worldbank.org/wdi2005/Images/space.gif"/>
          <p:cNvPicPr>
            <a:picLocks noChangeAspect="1" noChangeArrowheads="1"/>
          </p:cNvPicPr>
          <p:nvPr/>
        </p:nvPicPr>
        <p:blipFill>
          <a:blip r:embed="rId2"/>
          <a:srcRect/>
          <a:stretch>
            <a:fillRect/>
          </a:stretch>
        </p:blipFill>
        <p:spPr bwMode="auto">
          <a:xfrm>
            <a:off x="6134100" y="2847975"/>
            <a:ext cx="9525" cy="9525"/>
          </a:xfrm>
          <a:prstGeom prst="rect">
            <a:avLst/>
          </a:prstGeom>
          <a:noFill/>
          <a:ln w="9525">
            <a:noFill/>
            <a:miter lim="800000"/>
            <a:headEnd/>
            <a:tailEnd/>
          </a:ln>
        </p:spPr>
      </p:pic>
      <p:pic>
        <p:nvPicPr>
          <p:cNvPr id="35103" name="Picture 78" descr="http://devdata.worldbank.org/wdi2005/Images/space.gif"/>
          <p:cNvPicPr>
            <a:picLocks noChangeAspect="1" noChangeArrowheads="1"/>
          </p:cNvPicPr>
          <p:nvPr/>
        </p:nvPicPr>
        <p:blipFill>
          <a:blip r:embed="rId2"/>
          <a:srcRect/>
          <a:stretch>
            <a:fillRect/>
          </a:stretch>
        </p:blipFill>
        <p:spPr bwMode="auto">
          <a:xfrm>
            <a:off x="6743700" y="2847975"/>
            <a:ext cx="9525" cy="9525"/>
          </a:xfrm>
          <a:prstGeom prst="rect">
            <a:avLst/>
          </a:prstGeom>
          <a:noFill/>
          <a:ln w="9525">
            <a:noFill/>
            <a:miter lim="800000"/>
            <a:headEnd/>
            <a:tailEnd/>
          </a:ln>
        </p:spPr>
      </p:pic>
      <p:pic>
        <p:nvPicPr>
          <p:cNvPr id="35104" name="Picture 79" descr="http://devdata.worldbank.org/wdi2005/Images/space.gif"/>
          <p:cNvPicPr>
            <a:picLocks noChangeAspect="1" noChangeArrowheads="1"/>
          </p:cNvPicPr>
          <p:nvPr/>
        </p:nvPicPr>
        <p:blipFill>
          <a:blip r:embed="rId2"/>
          <a:srcRect/>
          <a:stretch>
            <a:fillRect/>
          </a:stretch>
        </p:blipFill>
        <p:spPr bwMode="auto">
          <a:xfrm>
            <a:off x="7353300" y="2847975"/>
            <a:ext cx="9525" cy="9525"/>
          </a:xfrm>
          <a:prstGeom prst="rect">
            <a:avLst/>
          </a:prstGeom>
          <a:noFill/>
          <a:ln w="9525">
            <a:noFill/>
            <a:miter lim="800000"/>
            <a:headEnd/>
            <a:tailEnd/>
          </a:ln>
        </p:spPr>
      </p:pic>
      <p:pic>
        <p:nvPicPr>
          <p:cNvPr id="35105" name="Picture 8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35106" name="Picture 8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35107" name="Picture 8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35108" name="Picture 8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35109" name="Picture 8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35110" name="Picture 8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35111" name="Picture 8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35112" name="Picture 8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35113" name="Picture 8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35114" name="Picture 8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35115" name="Picture 9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35116" name="Picture 9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35117" name="Picture 9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35118" name="Picture 9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35119" name="Picture 9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35120" name="Picture 9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35121" name="Picture 9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35122" name="Picture 9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35123" name="Picture 9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35124" name="Picture 9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35125" name="Picture 10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126" name="Picture 10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127" name="Picture 10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128" name="Picture 10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129" name="Picture 10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130" name="Picture 10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131" name="Picture 10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132" name="Picture 10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133" name="Picture 10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134" name="Picture 10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135" name="Picture 11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35136" name="Picture 11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35137" name="Picture 11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35138" name="Picture 11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35139" name="Picture 11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35140" name="Picture 11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35141" name="Picture 11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35142" name="Picture 11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35143" name="Picture 11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35144" name="Picture 11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35145" name="Picture 12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35146" name="Picture 12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35147" name="Picture 12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35148" name="Picture 12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35149" name="Picture 12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35150" name="Picture 12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35151" name="Picture 12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35152" name="Picture 12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35153" name="Picture 12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35154" name="Picture 12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35155" name="Picture 13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35156" name="Picture 13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35157" name="Picture 13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35158" name="Picture 13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35159" name="Picture 13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35160" name="Picture 13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35161" name="Picture 13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35162" name="Picture 13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35163" name="Picture 13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35164" name="Picture 13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35165" name="Picture 14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166" name="Picture 14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167" name="Picture 14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168" name="Picture 14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169" name="Picture 14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170" name="Picture 14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171" name="Picture 14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172" name="Picture 14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173" name="Picture 14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174" name="Picture 14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175" name="Picture 150" descr="http://devdata.worldbank.org/wdi2005/Images/Space.gif"/>
          <p:cNvPicPr>
            <a:picLocks noChangeAspect="1" noChangeArrowheads="1"/>
          </p:cNvPicPr>
          <p:nvPr/>
        </p:nvPicPr>
        <p:blipFill>
          <a:blip r:embed="rId2"/>
          <a:srcRect/>
          <a:stretch>
            <a:fillRect/>
          </a:stretch>
        </p:blipFill>
        <p:spPr bwMode="auto">
          <a:xfrm>
            <a:off x="419100" y="1847850"/>
            <a:ext cx="9525" cy="9525"/>
          </a:xfrm>
          <a:prstGeom prst="rect">
            <a:avLst/>
          </a:prstGeom>
          <a:noFill/>
          <a:ln w="9525">
            <a:noFill/>
            <a:miter lim="800000"/>
            <a:headEnd/>
            <a:tailEnd/>
          </a:ln>
        </p:spPr>
      </p:pic>
      <p:pic>
        <p:nvPicPr>
          <p:cNvPr id="35176" name="Picture 151" descr="http://devdata.worldbank.org/wdi2005/Images/space.gif"/>
          <p:cNvPicPr>
            <a:picLocks noChangeAspect="1" noChangeArrowheads="1"/>
          </p:cNvPicPr>
          <p:nvPr/>
        </p:nvPicPr>
        <p:blipFill>
          <a:blip r:embed="rId2"/>
          <a:srcRect/>
          <a:stretch>
            <a:fillRect/>
          </a:stretch>
        </p:blipFill>
        <p:spPr bwMode="auto">
          <a:xfrm>
            <a:off x="2028825" y="1847850"/>
            <a:ext cx="9525" cy="9525"/>
          </a:xfrm>
          <a:prstGeom prst="rect">
            <a:avLst/>
          </a:prstGeom>
          <a:noFill/>
          <a:ln w="9525">
            <a:noFill/>
            <a:miter lim="800000"/>
            <a:headEnd/>
            <a:tailEnd/>
          </a:ln>
        </p:spPr>
      </p:pic>
      <p:pic>
        <p:nvPicPr>
          <p:cNvPr id="35177" name="Picture 152" descr="http://devdata.worldbank.org/wdi2005/Images/space.gif"/>
          <p:cNvPicPr>
            <a:picLocks noChangeAspect="1" noChangeArrowheads="1"/>
          </p:cNvPicPr>
          <p:nvPr/>
        </p:nvPicPr>
        <p:blipFill>
          <a:blip r:embed="rId2"/>
          <a:srcRect/>
          <a:stretch>
            <a:fillRect/>
          </a:stretch>
        </p:blipFill>
        <p:spPr bwMode="auto">
          <a:xfrm>
            <a:off x="2924175" y="1847850"/>
            <a:ext cx="9525" cy="9525"/>
          </a:xfrm>
          <a:prstGeom prst="rect">
            <a:avLst/>
          </a:prstGeom>
          <a:noFill/>
          <a:ln w="9525">
            <a:noFill/>
            <a:miter lim="800000"/>
            <a:headEnd/>
            <a:tailEnd/>
          </a:ln>
        </p:spPr>
      </p:pic>
      <p:pic>
        <p:nvPicPr>
          <p:cNvPr id="35178" name="Picture 153" descr="http://devdata.worldbank.org/wdi2005/Images/space.gif"/>
          <p:cNvPicPr>
            <a:picLocks noChangeAspect="1" noChangeArrowheads="1"/>
          </p:cNvPicPr>
          <p:nvPr/>
        </p:nvPicPr>
        <p:blipFill>
          <a:blip r:embed="rId2"/>
          <a:srcRect/>
          <a:stretch>
            <a:fillRect/>
          </a:stretch>
        </p:blipFill>
        <p:spPr bwMode="auto">
          <a:xfrm>
            <a:off x="3695700" y="1847850"/>
            <a:ext cx="9525" cy="9525"/>
          </a:xfrm>
          <a:prstGeom prst="rect">
            <a:avLst/>
          </a:prstGeom>
          <a:noFill/>
          <a:ln w="9525">
            <a:noFill/>
            <a:miter lim="800000"/>
            <a:headEnd/>
            <a:tailEnd/>
          </a:ln>
        </p:spPr>
      </p:pic>
      <p:pic>
        <p:nvPicPr>
          <p:cNvPr id="35179" name="Picture 154" descr="http://devdata.worldbank.org/wdi2005/Images/space.gif"/>
          <p:cNvPicPr>
            <a:picLocks noChangeAspect="1" noChangeArrowheads="1"/>
          </p:cNvPicPr>
          <p:nvPr/>
        </p:nvPicPr>
        <p:blipFill>
          <a:blip r:embed="rId2"/>
          <a:srcRect/>
          <a:stretch>
            <a:fillRect/>
          </a:stretch>
        </p:blipFill>
        <p:spPr bwMode="auto">
          <a:xfrm>
            <a:off x="4305300" y="1847850"/>
            <a:ext cx="9525" cy="9525"/>
          </a:xfrm>
          <a:prstGeom prst="rect">
            <a:avLst/>
          </a:prstGeom>
          <a:noFill/>
          <a:ln w="9525">
            <a:noFill/>
            <a:miter lim="800000"/>
            <a:headEnd/>
            <a:tailEnd/>
          </a:ln>
        </p:spPr>
      </p:pic>
      <p:pic>
        <p:nvPicPr>
          <p:cNvPr id="35180" name="Picture 155" descr="http://devdata.worldbank.org/wdi2005/Images/space.gif"/>
          <p:cNvPicPr>
            <a:picLocks noChangeAspect="1" noChangeArrowheads="1"/>
          </p:cNvPicPr>
          <p:nvPr/>
        </p:nvPicPr>
        <p:blipFill>
          <a:blip r:embed="rId2"/>
          <a:srcRect/>
          <a:stretch>
            <a:fillRect/>
          </a:stretch>
        </p:blipFill>
        <p:spPr bwMode="auto">
          <a:xfrm>
            <a:off x="4914900" y="1847850"/>
            <a:ext cx="9525" cy="9525"/>
          </a:xfrm>
          <a:prstGeom prst="rect">
            <a:avLst/>
          </a:prstGeom>
          <a:noFill/>
          <a:ln w="9525">
            <a:noFill/>
            <a:miter lim="800000"/>
            <a:headEnd/>
            <a:tailEnd/>
          </a:ln>
        </p:spPr>
      </p:pic>
      <p:pic>
        <p:nvPicPr>
          <p:cNvPr id="35181" name="Picture 156" descr="http://devdata.worldbank.org/wdi2005/Images/space.gif"/>
          <p:cNvPicPr>
            <a:picLocks noChangeAspect="1" noChangeArrowheads="1"/>
          </p:cNvPicPr>
          <p:nvPr/>
        </p:nvPicPr>
        <p:blipFill>
          <a:blip r:embed="rId2"/>
          <a:srcRect/>
          <a:stretch>
            <a:fillRect/>
          </a:stretch>
        </p:blipFill>
        <p:spPr bwMode="auto">
          <a:xfrm>
            <a:off x="5524500" y="1847850"/>
            <a:ext cx="9525" cy="9525"/>
          </a:xfrm>
          <a:prstGeom prst="rect">
            <a:avLst/>
          </a:prstGeom>
          <a:noFill/>
          <a:ln w="9525">
            <a:noFill/>
            <a:miter lim="800000"/>
            <a:headEnd/>
            <a:tailEnd/>
          </a:ln>
        </p:spPr>
      </p:pic>
      <p:pic>
        <p:nvPicPr>
          <p:cNvPr id="35182" name="Picture 157" descr="http://devdata.worldbank.org/wdi2005/Images/space.gif"/>
          <p:cNvPicPr>
            <a:picLocks noChangeAspect="1" noChangeArrowheads="1"/>
          </p:cNvPicPr>
          <p:nvPr/>
        </p:nvPicPr>
        <p:blipFill>
          <a:blip r:embed="rId2"/>
          <a:srcRect/>
          <a:stretch>
            <a:fillRect/>
          </a:stretch>
        </p:blipFill>
        <p:spPr bwMode="auto">
          <a:xfrm>
            <a:off x="6134100" y="1847850"/>
            <a:ext cx="9525" cy="9525"/>
          </a:xfrm>
          <a:prstGeom prst="rect">
            <a:avLst/>
          </a:prstGeom>
          <a:noFill/>
          <a:ln w="9525">
            <a:noFill/>
            <a:miter lim="800000"/>
            <a:headEnd/>
            <a:tailEnd/>
          </a:ln>
        </p:spPr>
      </p:pic>
      <p:pic>
        <p:nvPicPr>
          <p:cNvPr id="35183" name="Picture 158" descr="http://devdata.worldbank.org/wdi2005/Images/space.gif"/>
          <p:cNvPicPr>
            <a:picLocks noChangeAspect="1" noChangeArrowheads="1"/>
          </p:cNvPicPr>
          <p:nvPr/>
        </p:nvPicPr>
        <p:blipFill>
          <a:blip r:embed="rId2"/>
          <a:srcRect/>
          <a:stretch>
            <a:fillRect/>
          </a:stretch>
        </p:blipFill>
        <p:spPr bwMode="auto">
          <a:xfrm>
            <a:off x="6743700" y="1847850"/>
            <a:ext cx="9525" cy="9525"/>
          </a:xfrm>
          <a:prstGeom prst="rect">
            <a:avLst/>
          </a:prstGeom>
          <a:noFill/>
          <a:ln w="9525">
            <a:noFill/>
            <a:miter lim="800000"/>
            <a:headEnd/>
            <a:tailEnd/>
          </a:ln>
        </p:spPr>
      </p:pic>
      <p:pic>
        <p:nvPicPr>
          <p:cNvPr id="35184" name="Picture 159" descr="http://devdata.worldbank.org/wdi2005/Images/space.gif"/>
          <p:cNvPicPr>
            <a:picLocks noChangeAspect="1" noChangeArrowheads="1"/>
          </p:cNvPicPr>
          <p:nvPr/>
        </p:nvPicPr>
        <p:blipFill>
          <a:blip r:embed="rId2"/>
          <a:srcRect/>
          <a:stretch>
            <a:fillRect/>
          </a:stretch>
        </p:blipFill>
        <p:spPr bwMode="auto">
          <a:xfrm>
            <a:off x="7353300" y="1847850"/>
            <a:ext cx="9525" cy="9525"/>
          </a:xfrm>
          <a:prstGeom prst="rect">
            <a:avLst/>
          </a:prstGeom>
          <a:noFill/>
          <a:ln w="9525">
            <a:noFill/>
            <a:miter lim="800000"/>
            <a:headEnd/>
            <a:tailEnd/>
          </a:ln>
        </p:spPr>
      </p:pic>
      <p:pic>
        <p:nvPicPr>
          <p:cNvPr id="35185" name="Picture 160" descr="http://devdata.worldbank.org/wdi2005/Images/Space.gif"/>
          <p:cNvPicPr>
            <a:picLocks noChangeAspect="1" noChangeArrowheads="1"/>
          </p:cNvPicPr>
          <p:nvPr/>
        </p:nvPicPr>
        <p:blipFill>
          <a:blip r:embed="rId2"/>
          <a:srcRect/>
          <a:stretch>
            <a:fillRect/>
          </a:stretch>
        </p:blipFill>
        <p:spPr bwMode="auto">
          <a:xfrm>
            <a:off x="419100" y="3048000"/>
            <a:ext cx="9525" cy="9525"/>
          </a:xfrm>
          <a:prstGeom prst="rect">
            <a:avLst/>
          </a:prstGeom>
          <a:noFill/>
          <a:ln w="9525">
            <a:noFill/>
            <a:miter lim="800000"/>
            <a:headEnd/>
            <a:tailEnd/>
          </a:ln>
        </p:spPr>
      </p:pic>
      <p:pic>
        <p:nvPicPr>
          <p:cNvPr id="35186" name="Picture 161" descr="http://devdata.worldbank.org/wdi2005/Images/space.gif"/>
          <p:cNvPicPr>
            <a:picLocks noChangeAspect="1" noChangeArrowheads="1"/>
          </p:cNvPicPr>
          <p:nvPr/>
        </p:nvPicPr>
        <p:blipFill>
          <a:blip r:embed="rId2"/>
          <a:srcRect/>
          <a:stretch>
            <a:fillRect/>
          </a:stretch>
        </p:blipFill>
        <p:spPr bwMode="auto">
          <a:xfrm>
            <a:off x="2028825" y="3048000"/>
            <a:ext cx="9525" cy="9525"/>
          </a:xfrm>
          <a:prstGeom prst="rect">
            <a:avLst/>
          </a:prstGeom>
          <a:noFill/>
          <a:ln w="9525">
            <a:noFill/>
            <a:miter lim="800000"/>
            <a:headEnd/>
            <a:tailEnd/>
          </a:ln>
        </p:spPr>
      </p:pic>
      <p:pic>
        <p:nvPicPr>
          <p:cNvPr id="35187" name="Picture 162" descr="http://devdata.worldbank.org/wdi2005/Images/space.gif"/>
          <p:cNvPicPr>
            <a:picLocks noChangeAspect="1" noChangeArrowheads="1"/>
          </p:cNvPicPr>
          <p:nvPr/>
        </p:nvPicPr>
        <p:blipFill>
          <a:blip r:embed="rId2"/>
          <a:srcRect/>
          <a:stretch>
            <a:fillRect/>
          </a:stretch>
        </p:blipFill>
        <p:spPr bwMode="auto">
          <a:xfrm>
            <a:off x="2924175" y="3048000"/>
            <a:ext cx="9525" cy="9525"/>
          </a:xfrm>
          <a:prstGeom prst="rect">
            <a:avLst/>
          </a:prstGeom>
          <a:noFill/>
          <a:ln w="9525">
            <a:noFill/>
            <a:miter lim="800000"/>
            <a:headEnd/>
            <a:tailEnd/>
          </a:ln>
        </p:spPr>
      </p:pic>
      <p:pic>
        <p:nvPicPr>
          <p:cNvPr id="35188" name="Picture 163" descr="http://devdata.worldbank.org/wdi2005/Images/space.gif"/>
          <p:cNvPicPr>
            <a:picLocks noChangeAspect="1" noChangeArrowheads="1"/>
          </p:cNvPicPr>
          <p:nvPr/>
        </p:nvPicPr>
        <p:blipFill>
          <a:blip r:embed="rId2"/>
          <a:srcRect/>
          <a:stretch>
            <a:fillRect/>
          </a:stretch>
        </p:blipFill>
        <p:spPr bwMode="auto">
          <a:xfrm>
            <a:off x="3695700" y="3048000"/>
            <a:ext cx="9525" cy="9525"/>
          </a:xfrm>
          <a:prstGeom prst="rect">
            <a:avLst/>
          </a:prstGeom>
          <a:noFill/>
          <a:ln w="9525">
            <a:noFill/>
            <a:miter lim="800000"/>
            <a:headEnd/>
            <a:tailEnd/>
          </a:ln>
        </p:spPr>
      </p:pic>
      <p:pic>
        <p:nvPicPr>
          <p:cNvPr id="35189" name="Picture 164" descr="http://devdata.worldbank.org/wdi2005/Images/space.gif"/>
          <p:cNvPicPr>
            <a:picLocks noChangeAspect="1" noChangeArrowheads="1"/>
          </p:cNvPicPr>
          <p:nvPr/>
        </p:nvPicPr>
        <p:blipFill>
          <a:blip r:embed="rId2"/>
          <a:srcRect/>
          <a:stretch>
            <a:fillRect/>
          </a:stretch>
        </p:blipFill>
        <p:spPr bwMode="auto">
          <a:xfrm>
            <a:off x="4305300" y="3048000"/>
            <a:ext cx="9525" cy="9525"/>
          </a:xfrm>
          <a:prstGeom prst="rect">
            <a:avLst/>
          </a:prstGeom>
          <a:noFill/>
          <a:ln w="9525">
            <a:noFill/>
            <a:miter lim="800000"/>
            <a:headEnd/>
            <a:tailEnd/>
          </a:ln>
        </p:spPr>
      </p:pic>
      <p:pic>
        <p:nvPicPr>
          <p:cNvPr id="35190" name="Picture 165" descr="http://devdata.worldbank.org/wdi2005/Images/space.gif"/>
          <p:cNvPicPr>
            <a:picLocks noChangeAspect="1" noChangeArrowheads="1"/>
          </p:cNvPicPr>
          <p:nvPr/>
        </p:nvPicPr>
        <p:blipFill>
          <a:blip r:embed="rId2"/>
          <a:srcRect/>
          <a:stretch>
            <a:fillRect/>
          </a:stretch>
        </p:blipFill>
        <p:spPr bwMode="auto">
          <a:xfrm>
            <a:off x="4914900" y="3048000"/>
            <a:ext cx="9525" cy="9525"/>
          </a:xfrm>
          <a:prstGeom prst="rect">
            <a:avLst/>
          </a:prstGeom>
          <a:noFill/>
          <a:ln w="9525">
            <a:noFill/>
            <a:miter lim="800000"/>
            <a:headEnd/>
            <a:tailEnd/>
          </a:ln>
        </p:spPr>
      </p:pic>
      <p:pic>
        <p:nvPicPr>
          <p:cNvPr id="35191" name="Picture 166" descr="http://devdata.worldbank.org/wdi2005/Images/space.gif"/>
          <p:cNvPicPr>
            <a:picLocks noChangeAspect="1" noChangeArrowheads="1"/>
          </p:cNvPicPr>
          <p:nvPr/>
        </p:nvPicPr>
        <p:blipFill>
          <a:blip r:embed="rId2"/>
          <a:srcRect/>
          <a:stretch>
            <a:fillRect/>
          </a:stretch>
        </p:blipFill>
        <p:spPr bwMode="auto">
          <a:xfrm>
            <a:off x="5524500" y="3048000"/>
            <a:ext cx="9525" cy="9525"/>
          </a:xfrm>
          <a:prstGeom prst="rect">
            <a:avLst/>
          </a:prstGeom>
          <a:noFill/>
          <a:ln w="9525">
            <a:noFill/>
            <a:miter lim="800000"/>
            <a:headEnd/>
            <a:tailEnd/>
          </a:ln>
        </p:spPr>
      </p:pic>
      <p:pic>
        <p:nvPicPr>
          <p:cNvPr id="35192" name="Picture 167" descr="http://devdata.worldbank.org/wdi2005/Images/space.gif"/>
          <p:cNvPicPr>
            <a:picLocks noChangeAspect="1" noChangeArrowheads="1"/>
          </p:cNvPicPr>
          <p:nvPr/>
        </p:nvPicPr>
        <p:blipFill>
          <a:blip r:embed="rId2"/>
          <a:srcRect/>
          <a:stretch>
            <a:fillRect/>
          </a:stretch>
        </p:blipFill>
        <p:spPr bwMode="auto">
          <a:xfrm>
            <a:off x="6134100" y="3048000"/>
            <a:ext cx="9525" cy="9525"/>
          </a:xfrm>
          <a:prstGeom prst="rect">
            <a:avLst/>
          </a:prstGeom>
          <a:noFill/>
          <a:ln w="9525">
            <a:noFill/>
            <a:miter lim="800000"/>
            <a:headEnd/>
            <a:tailEnd/>
          </a:ln>
        </p:spPr>
      </p:pic>
      <p:pic>
        <p:nvPicPr>
          <p:cNvPr id="35193" name="Picture 168" descr="http://devdata.worldbank.org/wdi2005/Images/space.gif"/>
          <p:cNvPicPr>
            <a:picLocks noChangeAspect="1" noChangeArrowheads="1"/>
          </p:cNvPicPr>
          <p:nvPr/>
        </p:nvPicPr>
        <p:blipFill>
          <a:blip r:embed="rId2"/>
          <a:srcRect/>
          <a:stretch>
            <a:fillRect/>
          </a:stretch>
        </p:blipFill>
        <p:spPr bwMode="auto">
          <a:xfrm>
            <a:off x="6743700" y="3048000"/>
            <a:ext cx="9525" cy="9525"/>
          </a:xfrm>
          <a:prstGeom prst="rect">
            <a:avLst/>
          </a:prstGeom>
          <a:noFill/>
          <a:ln w="9525">
            <a:noFill/>
            <a:miter lim="800000"/>
            <a:headEnd/>
            <a:tailEnd/>
          </a:ln>
        </p:spPr>
      </p:pic>
      <p:pic>
        <p:nvPicPr>
          <p:cNvPr id="35194" name="Picture 169" descr="http://devdata.worldbank.org/wdi2005/Images/space.gif"/>
          <p:cNvPicPr>
            <a:picLocks noChangeAspect="1" noChangeArrowheads="1"/>
          </p:cNvPicPr>
          <p:nvPr/>
        </p:nvPicPr>
        <p:blipFill>
          <a:blip r:embed="rId2"/>
          <a:srcRect/>
          <a:stretch>
            <a:fillRect/>
          </a:stretch>
        </p:blipFill>
        <p:spPr bwMode="auto">
          <a:xfrm>
            <a:off x="7353300" y="3048000"/>
            <a:ext cx="9525" cy="9525"/>
          </a:xfrm>
          <a:prstGeom prst="rect">
            <a:avLst/>
          </a:prstGeom>
          <a:noFill/>
          <a:ln w="9525">
            <a:noFill/>
            <a:miter lim="800000"/>
            <a:headEnd/>
            <a:tailEnd/>
          </a:ln>
        </p:spPr>
      </p:pic>
      <p:pic>
        <p:nvPicPr>
          <p:cNvPr id="35195" name="Picture 17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35196" name="Picture 17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35197" name="Picture 17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35198" name="Picture 17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35199" name="Picture 17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35200" name="Picture 17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35201" name="Picture 17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35202" name="Picture 17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35203" name="Picture 17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35204" name="Picture 17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35205" name="Picture 180" descr="http://devdata.worldbank.org/wdi2005/Images/Space.gif"/>
          <p:cNvPicPr>
            <a:picLocks noChangeAspect="1" noChangeArrowheads="1"/>
          </p:cNvPicPr>
          <p:nvPr/>
        </p:nvPicPr>
        <p:blipFill>
          <a:blip r:embed="rId2"/>
          <a:srcRect/>
          <a:stretch>
            <a:fillRect/>
          </a:stretch>
        </p:blipFill>
        <p:spPr bwMode="auto">
          <a:xfrm>
            <a:off x="419100" y="1647825"/>
            <a:ext cx="9525" cy="9525"/>
          </a:xfrm>
          <a:prstGeom prst="rect">
            <a:avLst/>
          </a:prstGeom>
          <a:noFill/>
          <a:ln w="9525">
            <a:noFill/>
            <a:miter lim="800000"/>
            <a:headEnd/>
            <a:tailEnd/>
          </a:ln>
        </p:spPr>
      </p:pic>
      <p:pic>
        <p:nvPicPr>
          <p:cNvPr id="35206" name="Picture 181" descr="http://devdata.worldbank.org/wdi2005/Images/space.gif"/>
          <p:cNvPicPr>
            <a:picLocks noChangeAspect="1" noChangeArrowheads="1"/>
          </p:cNvPicPr>
          <p:nvPr/>
        </p:nvPicPr>
        <p:blipFill>
          <a:blip r:embed="rId2"/>
          <a:srcRect/>
          <a:stretch>
            <a:fillRect/>
          </a:stretch>
        </p:blipFill>
        <p:spPr bwMode="auto">
          <a:xfrm>
            <a:off x="2028825" y="1647825"/>
            <a:ext cx="9525" cy="9525"/>
          </a:xfrm>
          <a:prstGeom prst="rect">
            <a:avLst/>
          </a:prstGeom>
          <a:noFill/>
          <a:ln w="9525">
            <a:noFill/>
            <a:miter lim="800000"/>
            <a:headEnd/>
            <a:tailEnd/>
          </a:ln>
        </p:spPr>
      </p:pic>
      <p:pic>
        <p:nvPicPr>
          <p:cNvPr id="35207" name="Picture 182" descr="http://devdata.worldbank.org/wdi2005/Images/space.gif"/>
          <p:cNvPicPr>
            <a:picLocks noChangeAspect="1" noChangeArrowheads="1"/>
          </p:cNvPicPr>
          <p:nvPr/>
        </p:nvPicPr>
        <p:blipFill>
          <a:blip r:embed="rId2"/>
          <a:srcRect/>
          <a:stretch>
            <a:fillRect/>
          </a:stretch>
        </p:blipFill>
        <p:spPr bwMode="auto">
          <a:xfrm>
            <a:off x="2924175" y="1647825"/>
            <a:ext cx="9525" cy="9525"/>
          </a:xfrm>
          <a:prstGeom prst="rect">
            <a:avLst/>
          </a:prstGeom>
          <a:noFill/>
          <a:ln w="9525">
            <a:noFill/>
            <a:miter lim="800000"/>
            <a:headEnd/>
            <a:tailEnd/>
          </a:ln>
        </p:spPr>
      </p:pic>
      <p:pic>
        <p:nvPicPr>
          <p:cNvPr id="35208" name="Picture 183" descr="http://devdata.worldbank.org/wdi2005/Images/space.gif"/>
          <p:cNvPicPr>
            <a:picLocks noChangeAspect="1" noChangeArrowheads="1"/>
          </p:cNvPicPr>
          <p:nvPr/>
        </p:nvPicPr>
        <p:blipFill>
          <a:blip r:embed="rId2"/>
          <a:srcRect/>
          <a:stretch>
            <a:fillRect/>
          </a:stretch>
        </p:blipFill>
        <p:spPr bwMode="auto">
          <a:xfrm>
            <a:off x="3695700" y="1647825"/>
            <a:ext cx="9525" cy="9525"/>
          </a:xfrm>
          <a:prstGeom prst="rect">
            <a:avLst/>
          </a:prstGeom>
          <a:noFill/>
          <a:ln w="9525">
            <a:noFill/>
            <a:miter lim="800000"/>
            <a:headEnd/>
            <a:tailEnd/>
          </a:ln>
        </p:spPr>
      </p:pic>
      <p:pic>
        <p:nvPicPr>
          <p:cNvPr id="35209" name="Picture 184" descr="http://devdata.worldbank.org/wdi2005/Images/space.gif"/>
          <p:cNvPicPr>
            <a:picLocks noChangeAspect="1" noChangeArrowheads="1"/>
          </p:cNvPicPr>
          <p:nvPr/>
        </p:nvPicPr>
        <p:blipFill>
          <a:blip r:embed="rId2"/>
          <a:srcRect/>
          <a:stretch>
            <a:fillRect/>
          </a:stretch>
        </p:blipFill>
        <p:spPr bwMode="auto">
          <a:xfrm>
            <a:off x="4305300" y="1647825"/>
            <a:ext cx="9525" cy="9525"/>
          </a:xfrm>
          <a:prstGeom prst="rect">
            <a:avLst/>
          </a:prstGeom>
          <a:noFill/>
          <a:ln w="9525">
            <a:noFill/>
            <a:miter lim="800000"/>
            <a:headEnd/>
            <a:tailEnd/>
          </a:ln>
        </p:spPr>
      </p:pic>
      <p:pic>
        <p:nvPicPr>
          <p:cNvPr id="35210" name="Picture 185" descr="http://devdata.worldbank.org/wdi2005/Images/space.gif"/>
          <p:cNvPicPr>
            <a:picLocks noChangeAspect="1" noChangeArrowheads="1"/>
          </p:cNvPicPr>
          <p:nvPr/>
        </p:nvPicPr>
        <p:blipFill>
          <a:blip r:embed="rId2"/>
          <a:srcRect/>
          <a:stretch>
            <a:fillRect/>
          </a:stretch>
        </p:blipFill>
        <p:spPr bwMode="auto">
          <a:xfrm>
            <a:off x="4914900" y="1647825"/>
            <a:ext cx="9525" cy="9525"/>
          </a:xfrm>
          <a:prstGeom prst="rect">
            <a:avLst/>
          </a:prstGeom>
          <a:noFill/>
          <a:ln w="9525">
            <a:noFill/>
            <a:miter lim="800000"/>
            <a:headEnd/>
            <a:tailEnd/>
          </a:ln>
        </p:spPr>
      </p:pic>
      <p:pic>
        <p:nvPicPr>
          <p:cNvPr id="35211" name="Picture 186" descr="http://devdata.worldbank.org/wdi2005/Images/space.gif"/>
          <p:cNvPicPr>
            <a:picLocks noChangeAspect="1" noChangeArrowheads="1"/>
          </p:cNvPicPr>
          <p:nvPr/>
        </p:nvPicPr>
        <p:blipFill>
          <a:blip r:embed="rId2"/>
          <a:srcRect/>
          <a:stretch>
            <a:fillRect/>
          </a:stretch>
        </p:blipFill>
        <p:spPr bwMode="auto">
          <a:xfrm>
            <a:off x="5524500" y="1647825"/>
            <a:ext cx="9525" cy="9525"/>
          </a:xfrm>
          <a:prstGeom prst="rect">
            <a:avLst/>
          </a:prstGeom>
          <a:noFill/>
          <a:ln w="9525">
            <a:noFill/>
            <a:miter lim="800000"/>
            <a:headEnd/>
            <a:tailEnd/>
          </a:ln>
        </p:spPr>
      </p:pic>
      <p:pic>
        <p:nvPicPr>
          <p:cNvPr id="35212" name="Picture 187" descr="http://devdata.worldbank.org/wdi2005/Images/space.gif"/>
          <p:cNvPicPr>
            <a:picLocks noChangeAspect="1" noChangeArrowheads="1"/>
          </p:cNvPicPr>
          <p:nvPr/>
        </p:nvPicPr>
        <p:blipFill>
          <a:blip r:embed="rId2"/>
          <a:srcRect/>
          <a:stretch>
            <a:fillRect/>
          </a:stretch>
        </p:blipFill>
        <p:spPr bwMode="auto">
          <a:xfrm>
            <a:off x="6134100" y="1647825"/>
            <a:ext cx="9525" cy="9525"/>
          </a:xfrm>
          <a:prstGeom prst="rect">
            <a:avLst/>
          </a:prstGeom>
          <a:noFill/>
          <a:ln w="9525">
            <a:noFill/>
            <a:miter lim="800000"/>
            <a:headEnd/>
            <a:tailEnd/>
          </a:ln>
        </p:spPr>
      </p:pic>
      <p:pic>
        <p:nvPicPr>
          <p:cNvPr id="35213" name="Picture 188" descr="http://devdata.worldbank.org/wdi2005/Images/space.gif"/>
          <p:cNvPicPr>
            <a:picLocks noChangeAspect="1" noChangeArrowheads="1"/>
          </p:cNvPicPr>
          <p:nvPr/>
        </p:nvPicPr>
        <p:blipFill>
          <a:blip r:embed="rId2"/>
          <a:srcRect/>
          <a:stretch>
            <a:fillRect/>
          </a:stretch>
        </p:blipFill>
        <p:spPr bwMode="auto">
          <a:xfrm>
            <a:off x="6743700" y="1647825"/>
            <a:ext cx="9525" cy="9525"/>
          </a:xfrm>
          <a:prstGeom prst="rect">
            <a:avLst/>
          </a:prstGeom>
          <a:noFill/>
          <a:ln w="9525">
            <a:noFill/>
            <a:miter lim="800000"/>
            <a:headEnd/>
            <a:tailEnd/>
          </a:ln>
        </p:spPr>
      </p:pic>
      <p:pic>
        <p:nvPicPr>
          <p:cNvPr id="35214" name="Picture 189" descr="http://devdata.worldbank.org/wdi2005/Images/space.gif"/>
          <p:cNvPicPr>
            <a:picLocks noChangeAspect="1" noChangeArrowheads="1"/>
          </p:cNvPicPr>
          <p:nvPr/>
        </p:nvPicPr>
        <p:blipFill>
          <a:blip r:embed="rId2"/>
          <a:srcRect/>
          <a:stretch>
            <a:fillRect/>
          </a:stretch>
        </p:blipFill>
        <p:spPr bwMode="auto">
          <a:xfrm>
            <a:off x="7353300" y="1647825"/>
            <a:ext cx="9525" cy="9525"/>
          </a:xfrm>
          <a:prstGeom prst="rect">
            <a:avLst/>
          </a:prstGeom>
          <a:noFill/>
          <a:ln w="9525">
            <a:noFill/>
            <a:miter lim="800000"/>
            <a:headEnd/>
            <a:tailEnd/>
          </a:ln>
        </p:spPr>
      </p:pic>
      <p:pic>
        <p:nvPicPr>
          <p:cNvPr id="35215" name="Picture 1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216" name="Picture 1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217" name="Picture 1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218" name="Picture 1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219" name="Picture 1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220" name="Picture 1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221" name="Picture 1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222" name="Picture 1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223" name="Picture 1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224" name="Picture 1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225" name="Picture 20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226" name="Picture 20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227" name="Picture 20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228" name="Picture 20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229" name="Picture 20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230" name="Picture 20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231" name="Picture 20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232" name="Picture 20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233" name="Picture 20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234" name="Picture 20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235" name="Picture 21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236" name="Picture 21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237" name="Picture 21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238" name="Picture 21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239" name="Picture 21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240" name="Picture 21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241" name="Picture 21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242" name="Picture 21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243" name="Picture 21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244" name="Picture 21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245" name="Picture 22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35246" name="Picture 22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35247" name="Picture 22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35248" name="Picture 22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35249" name="Picture 22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35250" name="Picture 22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35251" name="Picture 22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35252" name="Picture 22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35253" name="Picture 22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35254" name="Picture 22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35255" name="Picture 23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256" name="Picture 23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257" name="Picture 23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258" name="Picture 23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259" name="Picture 23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260" name="Picture 23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261" name="Picture 23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262" name="Picture 23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263" name="Picture 23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264" name="Picture 23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265" name="Picture 24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266" name="Picture 24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267" name="Picture 24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268" name="Picture 24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269" name="Picture 24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270" name="Picture 24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271" name="Picture 24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272" name="Picture 24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273" name="Picture 24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274" name="Picture 24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275" name="Picture 25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35276" name="Picture 25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35277" name="Picture 25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35278" name="Picture 25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35279" name="Picture 25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35280" name="Picture 25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35281" name="Picture 25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35282" name="Picture 25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35283" name="Picture 25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35284" name="Picture 25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35285" name="Picture 26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35286" name="Picture 26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35287" name="Picture 26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35288" name="Picture 26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35289" name="Picture 26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35290" name="Picture 26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35291" name="Picture 26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35292" name="Picture 26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35293" name="Picture 26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35294" name="Picture 26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35295" name="Picture 2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296" name="Picture 2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297" name="Picture 2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298" name="Picture 2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299" name="Picture 2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300" name="Picture 2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301" name="Picture 2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302" name="Picture 2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303" name="Picture 2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304" name="Picture 2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305" name="Picture 28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35306" name="Picture 28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35307" name="Picture 28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35308" name="Picture 28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35309" name="Picture 28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35310" name="Picture 28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35311" name="Picture 28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35312" name="Picture 28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35313" name="Picture 28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35314" name="Picture 28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35315" name="Picture 2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316" name="Picture 2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317" name="Picture 2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318" name="Picture 2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319" name="Picture 2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320" name="Picture 2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321" name="Picture 2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322" name="Picture 2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323" name="Picture 2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324" name="Picture 2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325" name="Picture 30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326" name="Picture 30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327" name="Picture 30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328" name="Picture 30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329" name="Picture 30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330" name="Picture 30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331" name="Picture 30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332" name="Picture 30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333" name="Picture 30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334" name="Picture 30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335" name="Picture 31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35336" name="Picture 31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35337" name="Picture 31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35338" name="Picture 31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35339" name="Picture 31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35340" name="Picture 31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35341" name="Picture 31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35342" name="Picture 31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35343" name="Picture 31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35344" name="Picture 31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35345" name="Picture 32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35346" name="Picture 32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35347" name="Picture 32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35348" name="Picture 32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35349" name="Picture 32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35350" name="Picture 32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35351" name="Picture 32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35352" name="Picture 32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35353" name="Picture 32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35354" name="Picture 32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35355" name="Picture 33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35356" name="Picture 33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35357" name="Picture 33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35358" name="Picture 33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35359" name="Picture 33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35360" name="Picture 33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35361" name="Picture 33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35362" name="Picture 33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35363" name="Picture 33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35364" name="Picture 33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35365" name="Picture 34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366" name="Picture 34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367" name="Picture 34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368" name="Picture 34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369" name="Picture 34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370" name="Picture 34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371" name="Picture 34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372" name="Picture 34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373" name="Picture 34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374" name="Picture 34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375" name="Picture 35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376" name="Picture 35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377" name="Picture 35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378" name="Picture 35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379" name="Picture 35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380" name="Picture 35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381" name="Picture 35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382" name="Picture 35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383" name="Picture 35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384" name="Picture 35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385" name="Picture 36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35386" name="Picture 36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35387" name="Picture 36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35388" name="Picture 36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35389" name="Picture 36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35390" name="Picture 36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35391" name="Picture 36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35392" name="Picture 36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35393" name="Picture 36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35394" name="Picture 36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pic>
        <p:nvPicPr>
          <p:cNvPr id="35395" name="Picture 37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35396" name="Picture 37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35397" name="Picture 37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35398" name="Picture 37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35399" name="Picture 37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35400" name="Picture 37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35401" name="Picture 37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35402" name="Picture 37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35403" name="Picture 37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35404" name="Picture 37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35405" name="Picture 38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406" name="Picture 38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407" name="Picture 38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408" name="Picture 38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409" name="Picture 38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410" name="Picture 38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411" name="Picture 38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412" name="Picture 38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413" name="Picture 38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414" name="Picture 38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415" name="Picture 39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35416" name="Picture 39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35417" name="Picture 39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35418" name="Picture 39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35419" name="Picture 39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35420" name="Picture 39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35421" name="Picture 39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35422" name="Picture 39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35423" name="Picture 39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35424" name="Picture 39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35425" name="Picture 40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35426" name="Picture 40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35427" name="Picture 40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35428" name="Picture 40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35429" name="Picture 40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35430" name="Picture 40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35431" name="Picture 40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35432" name="Picture 40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35433" name="Picture 40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35434" name="Picture 40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35435" name="Picture 41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436" name="Picture 41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437" name="Picture 41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438" name="Picture 41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439" name="Picture 41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440" name="Picture 41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441" name="Picture 41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442" name="Picture 41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443" name="Picture 41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444" name="Picture 41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445" name="Picture 4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446" name="Picture 4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447" name="Picture 4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448" name="Picture 4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449" name="Picture 4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450" name="Picture 4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451" name="Picture 4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452" name="Picture 4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453" name="Picture 4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454" name="Picture 4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455" name="Picture 43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35456" name="Picture 43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35457" name="Picture 43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35458" name="Picture 43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35459" name="Picture 43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35460" name="Picture 43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35461" name="Picture 43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35462" name="Picture 43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35463" name="Picture 43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35464" name="Picture 43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35465" name="Picture 44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466" name="Picture 44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467" name="Picture 44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468" name="Picture 44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469" name="Picture 44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470" name="Picture 44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471" name="Picture 44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472" name="Picture 44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473" name="Picture 44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474" name="Picture 44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475" name="Picture 450" descr="http://devdata.worldbank.org/wdi2005/Images/Space.gif"/>
          <p:cNvPicPr>
            <a:picLocks noChangeAspect="1" noChangeArrowheads="1"/>
          </p:cNvPicPr>
          <p:nvPr/>
        </p:nvPicPr>
        <p:blipFill>
          <a:blip r:embed="rId2"/>
          <a:srcRect/>
          <a:stretch>
            <a:fillRect/>
          </a:stretch>
        </p:blipFill>
        <p:spPr bwMode="auto">
          <a:xfrm>
            <a:off x="419100" y="1247775"/>
            <a:ext cx="9525" cy="9525"/>
          </a:xfrm>
          <a:prstGeom prst="rect">
            <a:avLst/>
          </a:prstGeom>
          <a:noFill/>
          <a:ln w="9525">
            <a:noFill/>
            <a:miter lim="800000"/>
            <a:headEnd/>
            <a:tailEnd/>
          </a:ln>
        </p:spPr>
      </p:pic>
      <p:pic>
        <p:nvPicPr>
          <p:cNvPr id="35476" name="Picture 451" descr="http://devdata.worldbank.org/wdi2005/Images/space.gif"/>
          <p:cNvPicPr>
            <a:picLocks noChangeAspect="1" noChangeArrowheads="1"/>
          </p:cNvPicPr>
          <p:nvPr/>
        </p:nvPicPr>
        <p:blipFill>
          <a:blip r:embed="rId2"/>
          <a:srcRect/>
          <a:stretch>
            <a:fillRect/>
          </a:stretch>
        </p:blipFill>
        <p:spPr bwMode="auto">
          <a:xfrm>
            <a:off x="2028825" y="1247775"/>
            <a:ext cx="9525" cy="9525"/>
          </a:xfrm>
          <a:prstGeom prst="rect">
            <a:avLst/>
          </a:prstGeom>
          <a:noFill/>
          <a:ln w="9525">
            <a:noFill/>
            <a:miter lim="800000"/>
            <a:headEnd/>
            <a:tailEnd/>
          </a:ln>
        </p:spPr>
      </p:pic>
      <p:pic>
        <p:nvPicPr>
          <p:cNvPr id="35477" name="Picture 452" descr="http://devdata.worldbank.org/wdi2005/Images/space.gif"/>
          <p:cNvPicPr>
            <a:picLocks noChangeAspect="1" noChangeArrowheads="1"/>
          </p:cNvPicPr>
          <p:nvPr/>
        </p:nvPicPr>
        <p:blipFill>
          <a:blip r:embed="rId2"/>
          <a:srcRect/>
          <a:stretch>
            <a:fillRect/>
          </a:stretch>
        </p:blipFill>
        <p:spPr bwMode="auto">
          <a:xfrm>
            <a:off x="2924175" y="1247775"/>
            <a:ext cx="9525" cy="9525"/>
          </a:xfrm>
          <a:prstGeom prst="rect">
            <a:avLst/>
          </a:prstGeom>
          <a:noFill/>
          <a:ln w="9525">
            <a:noFill/>
            <a:miter lim="800000"/>
            <a:headEnd/>
            <a:tailEnd/>
          </a:ln>
        </p:spPr>
      </p:pic>
      <p:pic>
        <p:nvPicPr>
          <p:cNvPr id="35478" name="Picture 453" descr="http://devdata.worldbank.org/wdi2005/Images/space.gif"/>
          <p:cNvPicPr>
            <a:picLocks noChangeAspect="1" noChangeArrowheads="1"/>
          </p:cNvPicPr>
          <p:nvPr/>
        </p:nvPicPr>
        <p:blipFill>
          <a:blip r:embed="rId2"/>
          <a:srcRect/>
          <a:stretch>
            <a:fillRect/>
          </a:stretch>
        </p:blipFill>
        <p:spPr bwMode="auto">
          <a:xfrm>
            <a:off x="3695700" y="1247775"/>
            <a:ext cx="9525" cy="9525"/>
          </a:xfrm>
          <a:prstGeom prst="rect">
            <a:avLst/>
          </a:prstGeom>
          <a:noFill/>
          <a:ln w="9525">
            <a:noFill/>
            <a:miter lim="800000"/>
            <a:headEnd/>
            <a:tailEnd/>
          </a:ln>
        </p:spPr>
      </p:pic>
      <p:pic>
        <p:nvPicPr>
          <p:cNvPr id="35479" name="Picture 454" descr="http://devdata.worldbank.org/wdi2005/Images/space.gif"/>
          <p:cNvPicPr>
            <a:picLocks noChangeAspect="1" noChangeArrowheads="1"/>
          </p:cNvPicPr>
          <p:nvPr/>
        </p:nvPicPr>
        <p:blipFill>
          <a:blip r:embed="rId2"/>
          <a:srcRect/>
          <a:stretch>
            <a:fillRect/>
          </a:stretch>
        </p:blipFill>
        <p:spPr bwMode="auto">
          <a:xfrm>
            <a:off x="4305300" y="1247775"/>
            <a:ext cx="9525" cy="9525"/>
          </a:xfrm>
          <a:prstGeom prst="rect">
            <a:avLst/>
          </a:prstGeom>
          <a:noFill/>
          <a:ln w="9525">
            <a:noFill/>
            <a:miter lim="800000"/>
            <a:headEnd/>
            <a:tailEnd/>
          </a:ln>
        </p:spPr>
      </p:pic>
      <p:pic>
        <p:nvPicPr>
          <p:cNvPr id="35480" name="Picture 455" descr="http://devdata.worldbank.org/wdi2005/Images/space.gif"/>
          <p:cNvPicPr>
            <a:picLocks noChangeAspect="1" noChangeArrowheads="1"/>
          </p:cNvPicPr>
          <p:nvPr/>
        </p:nvPicPr>
        <p:blipFill>
          <a:blip r:embed="rId2"/>
          <a:srcRect/>
          <a:stretch>
            <a:fillRect/>
          </a:stretch>
        </p:blipFill>
        <p:spPr bwMode="auto">
          <a:xfrm>
            <a:off x="4914900" y="1247775"/>
            <a:ext cx="9525" cy="9525"/>
          </a:xfrm>
          <a:prstGeom prst="rect">
            <a:avLst/>
          </a:prstGeom>
          <a:noFill/>
          <a:ln w="9525">
            <a:noFill/>
            <a:miter lim="800000"/>
            <a:headEnd/>
            <a:tailEnd/>
          </a:ln>
        </p:spPr>
      </p:pic>
      <p:pic>
        <p:nvPicPr>
          <p:cNvPr id="35481" name="Picture 456" descr="http://devdata.worldbank.org/wdi2005/Images/space.gif"/>
          <p:cNvPicPr>
            <a:picLocks noChangeAspect="1" noChangeArrowheads="1"/>
          </p:cNvPicPr>
          <p:nvPr/>
        </p:nvPicPr>
        <p:blipFill>
          <a:blip r:embed="rId2"/>
          <a:srcRect/>
          <a:stretch>
            <a:fillRect/>
          </a:stretch>
        </p:blipFill>
        <p:spPr bwMode="auto">
          <a:xfrm>
            <a:off x="5524500" y="1247775"/>
            <a:ext cx="9525" cy="9525"/>
          </a:xfrm>
          <a:prstGeom prst="rect">
            <a:avLst/>
          </a:prstGeom>
          <a:noFill/>
          <a:ln w="9525">
            <a:noFill/>
            <a:miter lim="800000"/>
            <a:headEnd/>
            <a:tailEnd/>
          </a:ln>
        </p:spPr>
      </p:pic>
      <p:pic>
        <p:nvPicPr>
          <p:cNvPr id="35482" name="Picture 457" descr="http://devdata.worldbank.org/wdi2005/Images/space.gif"/>
          <p:cNvPicPr>
            <a:picLocks noChangeAspect="1" noChangeArrowheads="1"/>
          </p:cNvPicPr>
          <p:nvPr/>
        </p:nvPicPr>
        <p:blipFill>
          <a:blip r:embed="rId2"/>
          <a:srcRect/>
          <a:stretch>
            <a:fillRect/>
          </a:stretch>
        </p:blipFill>
        <p:spPr bwMode="auto">
          <a:xfrm>
            <a:off x="6134100" y="1247775"/>
            <a:ext cx="9525" cy="9525"/>
          </a:xfrm>
          <a:prstGeom prst="rect">
            <a:avLst/>
          </a:prstGeom>
          <a:noFill/>
          <a:ln w="9525">
            <a:noFill/>
            <a:miter lim="800000"/>
            <a:headEnd/>
            <a:tailEnd/>
          </a:ln>
        </p:spPr>
      </p:pic>
      <p:pic>
        <p:nvPicPr>
          <p:cNvPr id="35483" name="Picture 458" descr="http://devdata.worldbank.org/wdi2005/Images/space.gif"/>
          <p:cNvPicPr>
            <a:picLocks noChangeAspect="1" noChangeArrowheads="1"/>
          </p:cNvPicPr>
          <p:nvPr/>
        </p:nvPicPr>
        <p:blipFill>
          <a:blip r:embed="rId2"/>
          <a:srcRect/>
          <a:stretch>
            <a:fillRect/>
          </a:stretch>
        </p:blipFill>
        <p:spPr bwMode="auto">
          <a:xfrm>
            <a:off x="6743700" y="1247775"/>
            <a:ext cx="9525" cy="9525"/>
          </a:xfrm>
          <a:prstGeom prst="rect">
            <a:avLst/>
          </a:prstGeom>
          <a:noFill/>
          <a:ln w="9525">
            <a:noFill/>
            <a:miter lim="800000"/>
            <a:headEnd/>
            <a:tailEnd/>
          </a:ln>
        </p:spPr>
      </p:pic>
      <p:pic>
        <p:nvPicPr>
          <p:cNvPr id="35484" name="Picture 459" descr="http://devdata.worldbank.org/wdi2005/Images/space.gif"/>
          <p:cNvPicPr>
            <a:picLocks noChangeAspect="1" noChangeArrowheads="1"/>
          </p:cNvPicPr>
          <p:nvPr/>
        </p:nvPicPr>
        <p:blipFill>
          <a:blip r:embed="rId2"/>
          <a:srcRect/>
          <a:stretch>
            <a:fillRect/>
          </a:stretch>
        </p:blipFill>
        <p:spPr bwMode="auto">
          <a:xfrm>
            <a:off x="7353300" y="1247775"/>
            <a:ext cx="9525" cy="9525"/>
          </a:xfrm>
          <a:prstGeom prst="rect">
            <a:avLst/>
          </a:prstGeom>
          <a:noFill/>
          <a:ln w="9525">
            <a:noFill/>
            <a:miter lim="800000"/>
            <a:headEnd/>
            <a:tailEnd/>
          </a:ln>
        </p:spPr>
      </p:pic>
      <p:pic>
        <p:nvPicPr>
          <p:cNvPr id="35485" name="Picture 46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486" name="Picture 46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487" name="Picture 46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488" name="Picture 46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489" name="Picture 46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490" name="Picture 46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491" name="Picture 46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492" name="Picture 46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493" name="Picture 46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494" name="Picture 46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495" name="Picture 4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496" name="Picture 4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497" name="Picture 4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498" name="Picture 4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499" name="Picture 4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500" name="Picture 4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501" name="Picture 4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502" name="Picture 4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503" name="Picture 4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504" name="Picture 4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505" name="Picture 48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506" name="Picture 48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507" name="Picture 48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508" name="Picture 48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509" name="Picture 48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510" name="Picture 48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511" name="Picture 48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512" name="Picture 48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513" name="Picture 48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514" name="Picture 48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515" name="Picture 49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516" name="Picture 49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517" name="Picture 49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518" name="Picture 49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519" name="Picture 49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520" name="Picture 49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521" name="Picture 49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522" name="Picture 49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523" name="Picture 49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524" name="Picture 49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525" name="Picture 50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526" name="Picture 50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527" name="Picture 50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528" name="Picture 50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529" name="Picture 50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530" name="Picture 50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531" name="Picture 50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532" name="Picture 50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533" name="Picture 50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534" name="Picture 50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535" name="Picture 51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536" name="Picture 51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537" name="Picture 51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538" name="Picture 51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539" name="Picture 51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540" name="Picture 51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541" name="Picture 51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542" name="Picture 51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543" name="Picture 51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544" name="Picture 51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545" name="Picture 52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35546" name="Picture 52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35547" name="Picture 52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35548" name="Picture 52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35549" name="Picture 52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35550" name="Picture 52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35551" name="Picture 52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35552" name="Picture 52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35553" name="Picture 52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35554" name="Picture 52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35555" name="Picture 53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556" name="Picture 53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557" name="Picture 53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558" name="Picture 53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559" name="Picture 53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560" name="Picture 53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561" name="Picture 53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562" name="Picture 53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563" name="Picture 53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564" name="Picture 53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565" name="Picture 54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35566" name="Picture 54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35567" name="Picture 54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35568" name="Picture 54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35569" name="Picture 54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35570" name="Picture 54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35571" name="Picture 54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35572" name="Picture 54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35573" name="Picture 54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35574" name="Picture 54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pic>
        <p:nvPicPr>
          <p:cNvPr id="35575" name="Picture 55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35576" name="Picture 55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35577" name="Picture 55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35578" name="Picture 55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35579" name="Picture 55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35580" name="Picture 55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35581" name="Picture 55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35582" name="Picture 55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35583" name="Picture 55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35584" name="Picture 55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35585" name="Picture 56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35586" name="Picture 56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35587" name="Picture 56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35588" name="Picture 56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35589" name="Picture 56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35590" name="Picture 56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35591" name="Picture 56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35592" name="Picture 56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35593" name="Picture 56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35594" name="Picture 56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35595" name="Picture 5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596" name="Picture 5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597" name="Picture 5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598" name="Picture 5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599" name="Picture 5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600" name="Picture 5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601" name="Picture 5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602" name="Picture 5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603" name="Picture 5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604" name="Picture 5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605" name="Picture 58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606" name="Picture 58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607" name="Picture 58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608" name="Picture 58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609" name="Picture 58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610" name="Picture 58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611" name="Picture 58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612" name="Picture 58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613" name="Picture 58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614" name="Picture 58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615" name="Picture 59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35616" name="Picture 59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35617" name="Picture 59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35618" name="Picture 59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35619" name="Picture 59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35620" name="Picture 59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35621" name="Picture 59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35622" name="Picture 59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35623" name="Picture 59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35624" name="Picture 59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35625" name="Picture 60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626" name="Picture 60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627" name="Picture 60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628" name="Picture 60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629" name="Picture 60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630" name="Picture 60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631" name="Picture 60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632" name="Picture 60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633" name="Picture 60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634" name="Picture 60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635" name="Picture 61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636" name="Picture 61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637" name="Picture 61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638" name="Picture 61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639" name="Picture 61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640" name="Picture 61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641" name="Picture 61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642" name="Picture 61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643" name="Picture 61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644" name="Picture 61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645" name="Picture 6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646" name="Picture 6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647" name="Picture 6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648" name="Picture 6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649" name="Picture 6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650" name="Picture 6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651" name="Picture 6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652" name="Picture 6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653" name="Picture 6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654" name="Picture 6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655" name="Picture 63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35656" name="Picture 63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35657" name="Picture 63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35658" name="Picture 63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35659" name="Picture 63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35660" name="Picture 63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35661" name="Picture 63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35662" name="Picture 63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35663" name="Picture 63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35664" name="Picture 63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pic>
        <p:nvPicPr>
          <p:cNvPr id="35665" name="Picture 64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666" name="Picture 64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667" name="Picture 64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668" name="Picture 64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669" name="Picture 64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670" name="Picture 64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671" name="Picture 64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672" name="Picture 64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673" name="Picture 64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674" name="Picture 64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675" name="Picture 650" descr="http://devdata.worldbank.org/wdi2005/Images/Space.gif"/>
          <p:cNvPicPr>
            <a:picLocks noChangeAspect="1" noChangeArrowheads="1"/>
          </p:cNvPicPr>
          <p:nvPr/>
        </p:nvPicPr>
        <p:blipFill>
          <a:blip r:embed="rId2"/>
          <a:srcRect/>
          <a:stretch>
            <a:fillRect/>
          </a:stretch>
        </p:blipFill>
        <p:spPr bwMode="auto">
          <a:xfrm>
            <a:off x="419100" y="1647825"/>
            <a:ext cx="9525" cy="9525"/>
          </a:xfrm>
          <a:prstGeom prst="rect">
            <a:avLst/>
          </a:prstGeom>
          <a:noFill/>
          <a:ln w="9525">
            <a:noFill/>
            <a:miter lim="800000"/>
            <a:headEnd/>
            <a:tailEnd/>
          </a:ln>
        </p:spPr>
      </p:pic>
      <p:pic>
        <p:nvPicPr>
          <p:cNvPr id="35676" name="Picture 651" descr="http://devdata.worldbank.org/wdi2005/Images/space.gif"/>
          <p:cNvPicPr>
            <a:picLocks noChangeAspect="1" noChangeArrowheads="1"/>
          </p:cNvPicPr>
          <p:nvPr/>
        </p:nvPicPr>
        <p:blipFill>
          <a:blip r:embed="rId2"/>
          <a:srcRect/>
          <a:stretch>
            <a:fillRect/>
          </a:stretch>
        </p:blipFill>
        <p:spPr bwMode="auto">
          <a:xfrm>
            <a:off x="2028825" y="1647825"/>
            <a:ext cx="9525" cy="9525"/>
          </a:xfrm>
          <a:prstGeom prst="rect">
            <a:avLst/>
          </a:prstGeom>
          <a:noFill/>
          <a:ln w="9525">
            <a:noFill/>
            <a:miter lim="800000"/>
            <a:headEnd/>
            <a:tailEnd/>
          </a:ln>
        </p:spPr>
      </p:pic>
      <p:pic>
        <p:nvPicPr>
          <p:cNvPr id="35677" name="Picture 652" descr="http://devdata.worldbank.org/wdi2005/Images/space.gif"/>
          <p:cNvPicPr>
            <a:picLocks noChangeAspect="1" noChangeArrowheads="1"/>
          </p:cNvPicPr>
          <p:nvPr/>
        </p:nvPicPr>
        <p:blipFill>
          <a:blip r:embed="rId2"/>
          <a:srcRect/>
          <a:stretch>
            <a:fillRect/>
          </a:stretch>
        </p:blipFill>
        <p:spPr bwMode="auto">
          <a:xfrm>
            <a:off x="2924175" y="1647825"/>
            <a:ext cx="9525" cy="9525"/>
          </a:xfrm>
          <a:prstGeom prst="rect">
            <a:avLst/>
          </a:prstGeom>
          <a:noFill/>
          <a:ln w="9525">
            <a:noFill/>
            <a:miter lim="800000"/>
            <a:headEnd/>
            <a:tailEnd/>
          </a:ln>
        </p:spPr>
      </p:pic>
      <p:pic>
        <p:nvPicPr>
          <p:cNvPr id="35678" name="Picture 653" descr="http://devdata.worldbank.org/wdi2005/Images/space.gif"/>
          <p:cNvPicPr>
            <a:picLocks noChangeAspect="1" noChangeArrowheads="1"/>
          </p:cNvPicPr>
          <p:nvPr/>
        </p:nvPicPr>
        <p:blipFill>
          <a:blip r:embed="rId2"/>
          <a:srcRect/>
          <a:stretch>
            <a:fillRect/>
          </a:stretch>
        </p:blipFill>
        <p:spPr bwMode="auto">
          <a:xfrm>
            <a:off x="3695700" y="1647825"/>
            <a:ext cx="9525" cy="9525"/>
          </a:xfrm>
          <a:prstGeom prst="rect">
            <a:avLst/>
          </a:prstGeom>
          <a:noFill/>
          <a:ln w="9525">
            <a:noFill/>
            <a:miter lim="800000"/>
            <a:headEnd/>
            <a:tailEnd/>
          </a:ln>
        </p:spPr>
      </p:pic>
      <p:pic>
        <p:nvPicPr>
          <p:cNvPr id="35679" name="Picture 654" descr="http://devdata.worldbank.org/wdi2005/Images/space.gif"/>
          <p:cNvPicPr>
            <a:picLocks noChangeAspect="1" noChangeArrowheads="1"/>
          </p:cNvPicPr>
          <p:nvPr/>
        </p:nvPicPr>
        <p:blipFill>
          <a:blip r:embed="rId2"/>
          <a:srcRect/>
          <a:stretch>
            <a:fillRect/>
          </a:stretch>
        </p:blipFill>
        <p:spPr bwMode="auto">
          <a:xfrm>
            <a:off x="4305300" y="1647825"/>
            <a:ext cx="9525" cy="9525"/>
          </a:xfrm>
          <a:prstGeom prst="rect">
            <a:avLst/>
          </a:prstGeom>
          <a:noFill/>
          <a:ln w="9525">
            <a:noFill/>
            <a:miter lim="800000"/>
            <a:headEnd/>
            <a:tailEnd/>
          </a:ln>
        </p:spPr>
      </p:pic>
      <p:pic>
        <p:nvPicPr>
          <p:cNvPr id="35680" name="Picture 655" descr="http://devdata.worldbank.org/wdi2005/Images/space.gif"/>
          <p:cNvPicPr>
            <a:picLocks noChangeAspect="1" noChangeArrowheads="1"/>
          </p:cNvPicPr>
          <p:nvPr/>
        </p:nvPicPr>
        <p:blipFill>
          <a:blip r:embed="rId2"/>
          <a:srcRect/>
          <a:stretch>
            <a:fillRect/>
          </a:stretch>
        </p:blipFill>
        <p:spPr bwMode="auto">
          <a:xfrm>
            <a:off x="4914900" y="1647825"/>
            <a:ext cx="9525" cy="9525"/>
          </a:xfrm>
          <a:prstGeom prst="rect">
            <a:avLst/>
          </a:prstGeom>
          <a:noFill/>
          <a:ln w="9525">
            <a:noFill/>
            <a:miter lim="800000"/>
            <a:headEnd/>
            <a:tailEnd/>
          </a:ln>
        </p:spPr>
      </p:pic>
      <p:pic>
        <p:nvPicPr>
          <p:cNvPr id="35681" name="Picture 656" descr="http://devdata.worldbank.org/wdi2005/Images/space.gif"/>
          <p:cNvPicPr>
            <a:picLocks noChangeAspect="1" noChangeArrowheads="1"/>
          </p:cNvPicPr>
          <p:nvPr/>
        </p:nvPicPr>
        <p:blipFill>
          <a:blip r:embed="rId2"/>
          <a:srcRect/>
          <a:stretch>
            <a:fillRect/>
          </a:stretch>
        </p:blipFill>
        <p:spPr bwMode="auto">
          <a:xfrm>
            <a:off x="5524500" y="1647825"/>
            <a:ext cx="9525" cy="9525"/>
          </a:xfrm>
          <a:prstGeom prst="rect">
            <a:avLst/>
          </a:prstGeom>
          <a:noFill/>
          <a:ln w="9525">
            <a:noFill/>
            <a:miter lim="800000"/>
            <a:headEnd/>
            <a:tailEnd/>
          </a:ln>
        </p:spPr>
      </p:pic>
      <p:pic>
        <p:nvPicPr>
          <p:cNvPr id="35682" name="Picture 657" descr="http://devdata.worldbank.org/wdi2005/Images/space.gif"/>
          <p:cNvPicPr>
            <a:picLocks noChangeAspect="1" noChangeArrowheads="1"/>
          </p:cNvPicPr>
          <p:nvPr/>
        </p:nvPicPr>
        <p:blipFill>
          <a:blip r:embed="rId2"/>
          <a:srcRect/>
          <a:stretch>
            <a:fillRect/>
          </a:stretch>
        </p:blipFill>
        <p:spPr bwMode="auto">
          <a:xfrm>
            <a:off x="6134100" y="1647825"/>
            <a:ext cx="9525" cy="9525"/>
          </a:xfrm>
          <a:prstGeom prst="rect">
            <a:avLst/>
          </a:prstGeom>
          <a:noFill/>
          <a:ln w="9525">
            <a:noFill/>
            <a:miter lim="800000"/>
            <a:headEnd/>
            <a:tailEnd/>
          </a:ln>
        </p:spPr>
      </p:pic>
      <p:pic>
        <p:nvPicPr>
          <p:cNvPr id="35683" name="Picture 658" descr="http://devdata.worldbank.org/wdi2005/Images/space.gif"/>
          <p:cNvPicPr>
            <a:picLocks noChangeAspect="1" noChangeArrowheads="1"/>
          </p:cNvPicPr>
          <p:nvPr/>
        </p:nvPicPr>
        <p:blipFill>
          <a:blip r:embed="rId2"/>
          <a:srcRect/>
          <a:stretch>
            <a:fillRect/>
          </a:stretch>
        </p:blipFill>
        <p:spPr bwMode="auto">
          <a:xfrm>
            <a:off x="6743700" y="1647825"/>
            <a:ext cx="9525" cy="9525"/>
          </a:xfrm>
          <a:prstGeom prst="rect">
            <a:avLst/>
          </a:prstGeom>
          <a:noFill/>
          <a:ln w="9525">
            <a:noFill/>
            <a:miter lim="800000"/>
            <a:headEnd/>
            <a:tailEnd/>
          </a:ln>
        </p:spPr>
      </p:pic>
      <p:pic>
        <p:nvPicPr>
          <p:cNvPr id="35684" name="Picture 659" descr="http://devdata.worldbank.org/wdi2005/Images/space.gif"/>
          <p:cNvPicPr>
            <a:picLocks noChangeAspect="1" noChangeArrowheads="1"/>
          </p:cNvPicPr>
          <p:nvPr/>
        </p:nvPicPr>
        <p:blipFill>
          <a:blip r:embed="rId2"/>
          <a:srcRect/>
          <a:stretch>
            <a:fillRect/>
          </a:stretch>
        </p:blipFill>
        <p:spPr bwMode="auto">
          <a:xfrm>
            <a:off x="7353300" y="1647825"/>
            <a:ext cx="9525" cy="9525"/>
          </a:xfrm>
          <a:prstGeom prst="rect">
            <a:avLst/>
          </a:prstGeom>
          <a:noFill/>
          <a:ln w="9525">
            <a:noFill/>
            <a:miter lim="800000"/>
            <a:headEnd/>
            <a:tailEnd/>
          </a:ln>
        </p:spPr>
      </p:pic>
      <p:pic>
        <p:nvPicPr>
          <p:cNvPr id="35685" name="Picture 660" descr="http://devdata.worldbank.org/wdi2005/Images/Space.gif"/>
          <p:cNvPicPr>
            <a:picLocks noChangeAspect="1" noChangeArrowheads="1"/>
          </p:cNvPicPr>
          <p:nvPr/>
        </p:nvPicPr>
        <p:blipFill>
          <a:blip r:embed="rId2"/>
          <a:srcRect/>
          <a:stretch>
            <a:fillRect/>
          </a:stretch>
        </p:blipFill>
        <p:spPr bwMode="auto">
          <a:xfrm>
            <a:off x="419100" y="2447925"/>
            <a:ext cx="9525" cy="9525"/>
          </a:xfrm>
          <a:prstGeom prst="rect">
            <a:avLst/>
          </a:prstGeom>
          <a:noFill/>
          <a:ln w="9525">
            <a:noFill/>
            <a:miter lim="800000"/>
            <a:headEnd/>
            <a:tailEnd/>
          </a:ln>
        </p:spPr>
      </p:pic>
      <p:pic>
        <p:nvPicPr>
          <p:cNvPr id="35686" name="Picture 661" descr="http://devdata.worldbank.org/wdi2005/Images/space.gif"/>
          <p:cNvPicPr>
            <a:picLocks noChangeAspect="1" noChangeArrowheads="1"/>
          </p:cNvPicPr>
          <p:nvPr/>
        </p:nvPicPr>
        <p:blipFill>
          <a:blip r:embed="rId2"/>
          <a:srcRect/>
          <a:stretch>
            <a:fillRect/>
          </a:stretch>
        </p:blipFill>
        <p:spPr bwMode="auto">
          <a:xfrm>
            <a:off x="2028825" y="2447925"/>
            <a:ext cx="9525" cy="9525"/>
          </a:xfrm>
          <a:prstGeom prst="rect">
            <a:avLst/>
          </a:prstGeom>
          <a:noFill/>
          <a:ln w="9525">
            <a:noFill/>
            <a:miter lim="800000"/>
            <a:headEnd/>
            <a:tailEnd/>
          </a:ln>
        </p:spPr>
      </p:pic>
      <p:pic>
        <p:nvPicPr>
          <p:cNvPr id="35687" name="Picture 662" descr="http://devdata.worldbank.org/wdi2005/Images/space.gif"/>
          <p:cNvPicPr>
            <a:picLocks noChangeAspect="1" noChangeArrowheads="1"/>
          </p:cNvPicPr>
          <p:nvPr/>
        </p:nvPicPr>
        <p:blipFill>
          <a:blip r:embed="rId2"/>
          <a:srcRect/>
          <a:stretch>
            <a:fillRect/>
          </a:stretch>
        </p:blipFill>
        <p:spPr bwMode="auto">
          <a:xfrm>
            <a:off x="2924175" y="2447925"/>
            <a:ext cx="9525" cy="9525"/>
          </a:xfrm>
          <a:prstGeom prst="rect">
            <a:avLst/>
          </a:prstGeom>
          <a:noFill/>
          <a:ln w="9525">
            <a:noFill/>
            <a:miter lim="800000"/>
            <a:headEnd/>
            <a:tailEnd/>
          </a:ln>
        </p:spPr>
      </p:pic>
      <p:pic>
        <p:nvPicPr>
          <p:cNvPr id="35688" name="Picture 663" descr="http://devdata.worldbank.org/wdi2005/Images/space.gif"/>
          <p:cNvPicPr>
            <a:picLocks noChangeAspect="1" noChangeArrowheads="1"/>
          </p:cNvPicPr>
          <p:nvPr/>
        </p:nvPicPr>
        <p:blipFill>
          <a:blip r:embed="rId2"/>
          <a:srcRect/>
          <a:stretch>
            <a:fillRect/>
          </a:stretch>
        </p:blipFill>
        <p:spPr bwMode="auto">
          <a:xfrm>
            <a:off x="3695700" y="2447925"/>
            <a:ext cx="9525" cy="9525"/>
          </a:xfrm>
          <a:prstGeom prst="rect">
            <a:avLst/>
          </a:prstGeom>
          <a:noFill/>
          <a:ln w="9525">
            <a:noFill/>
            <a:miter lim="800000"/>
            <a:headEnd/>
            <a:tailEnd/>
          </a:ln>
        </p:spPr>
      </p:pic>
      <p:pic>
        <p:nvPicPr>
          <p:cNvPr id="35689" name="Picture 664" descr="http://devdata.worldbank.org/wdi2005/Images/space.gif"/>
          <p:cNvPicPr>
            <a:picLocks noChangeAspect="1" noChangeArrowheads="1"/>
          </p:cNvPicPr>
          <p:nvPr/>
        </p:nvPicPr>
        <p:blipFill>
          <a:blip r:embed="rId2"/>
          <a:srcRect/>
          <a:stretch>
            <a:fillRect/>
          </a:stretch>
        </p:blipFill>
        <p:spPr bwMode="auto">
          <a:xfrm>
            <a:off x="4305300" y="2447925"/>
            <a:ext cx="9525" cy="9525"/>
          </a:xfrm>
          <a:prstGeom prst="rect">
            <a:avLst/>
          </a:prstGeom>
          <a:noFill/>
          <a:ln w="9525">
            <a:noFill/>
            <a:miter lim="800000"/>
            <a:headEnd/>
            <a:tailEnd/>
          </a:ln>
        </p:spPr>
      </p:pic>
      <p:pic>
        <p:nvPicPr>
          <p:cNvPr id="35690" name="Picture 665" descr="http://devdata.worldbank.org/wdi2005/Images/space.gif"/>
          <p:cNvPicPr>
            <a:picLocks noChangeAspect="1" noChangeArrowheads="1"/>
          </p:cNvPicPr>
          <p:nvPr/>
        </p:nvPicPr>
        <p:blipFill>
          <a:blip r:embed="rId2"/>
          <a:srcRect/>
          <a:stretch>
            <a:fillRect/>
          </a:stretch>
        </p:blipFill>
        <p:spPr bwMode="auto">
          <a:xfrm>
            <a:off x="4914900" y="2447925"/>
            <a:ext cx="9525" cy="9525"/>
          </a:xfrm>
          <a:prstGeom prst="rect">
            <a:avLst/>
          </a:prstGeom>
          <a:noFill/>
          <a:ln w="9525">
            <a:noFill/>
            <a:miter lim="800000"/>
            <a:headEnd/>
            <a:tailEnd/>
          </a:ln>
        </p:spPr>
      </p:pic>
      <p:pic>
        <p:nvPicPr>
          <p:cNvPr id="35691" name="Picture 666" descr="http://devdata.worldbank.org/wdi2005/Images/space.gif"/>
          <p:cNvPicPr>
            <a:picLocks noChangeAspect="1" noChangeArrowheads="1"/>
          </p:cNvPicPr>
          <p:nvPr/>
        </p:nvPicPr>
        <p:blipFill>
          <a:blip r:embed="rId2"/>
          <a:srcRect/>
          <a:stretch>
            <a:fillRect/>
          </a:stretch>
        </p:blipFill>
        <p:spPr bwMode="auto">
          <a:xfrm>
            <a:off x="5524500" y="2447925"/>
            <a:ext cx="9525" cy="9525"/>
          </a:xfrm>
          <a:prstGeom prst="rect">
            <a:avLst/>
          </a:prstGeom>
          <a:noFill/>
          <a:ln w="9525">
            <a:noFill/>
            <a:miter lim="800000"/>
            <a:headEnd/>
            <a:tailEnd/>
          </a:ln>
        </p:spPr>
      </p:pic>
      <p:pic>
        <p:nvPicPr>
          <p:cNvPr id="35692" name="Picture 667" descr="http://devdata.worldbank.org/wdi2005/Images/space.gif"/>
          <p:cNvPicPr>
            <a:picLocks noChangeAspect="1" noChangeArrowheads="1"/>
          </p:cNvPicPr>
          <p:nvPr/>
        </p:nvPicPr>
        <p:blipFill>
          <a:blip r:embed="rId2"/>
          <a:srcRect/>
          <a:stretch>
            <a:fillRect/>
          </a:stretch>
        </p:blipFill>
        <p:spPr bwMode="auto">
          <a:xfrm>
            <a:off x="6134100" y="2447925"/>
            <a:ext cx="9525" cy="9525"/>
          </a:xfrm>
          <a:prstGeom prst="rect">
            <a:avLst/>
          </a:prstGeom>
          <a:noFill/>
          <a:ln w="9525">
            <a:noFill/>
            <a:miter lim="800000"/>
            <a:headEnd/>
            <a:tailEnd/>
          </a:ln>
        </p:spPr>
      </p:pic>
      <p:pic>
        <p:nvPicPr>
          <p:cNvPr id="35693" name="Picture 668" descr="http://devdata.worldbank.org/wdi2005/Images/space.gif"/>
          <p:cNvPicPr>
            <a:picLocks noChangeAspect="1" noChangeArrowheads="1"/>
          </p:cNvPicPr>
          <p:nvPr/>
        </p:nvPicPr>
        <p:blipFill>
          <a:blip r:embed="rId2"/>
          <a:srcRect/>
          <a:stretch>
            <a:fillRect/>
          </a:stretch>
        </p:blipFill>
        <p:spPr bwMode="auto">
          <a:xfrm>
            <a:off x="6743700" y="2447925"/>
            <a:ext cx="9525" cy="9525"/>
          </a:xfrm>
          <a:prstGeom prst="rect">
            <a:avLst/>
          </a:prstGeom>
          <a:noFill/>
          <a:ln w="9525">
            <a:noFill/>
            <a:miter lim="800000"/>
            <a:headEnd/>
            <a:tailEnd/>
          </a:ln>
        </p:spPr>
      </p:pic>
      <p:pic>
        <p:nvPicPr>
          <p:cNvPr id="35694" name="Picture 669" descr="http://devdata.worldbank.org/wdi2005/Images/space.gif"/>
          <p:cNvPicPr>
            <a:picLocks noChangeAspect="1" noChangeArrowheads="1"/>
          </p:cNvPicPr>
          <p:nvPr/>
        </p:nvPicPr>
        <p:blipFill>
          <a:blip r:embed="rId2"/>
          <a:srcRect/>
          <a:stretch>
            <a:fillRect/>
          </a:stretch>
        </p:blipFill>
        <p:spPr bwMode="auto">
          <a:xfrm>
            <a:off x="7353300" y="2447925"/>
            <a:ext cx="9525" cy="9525"/>
          </a:xfrm>
          <a:prstGeom prst="rect">
            <a:avLst/>
          </a:prstGeom>
          <a:noFill/>
          <a:ln w="9525">
            <a:noFill/>
            <a:miter lim="800000"/>
            <a:headEnd/>
            <a:tailEnd/>
          </a:ln>
        </p:spPr>
      </p:pic>
      <p:pic>
        <p:nvPicPr>
          <p:cNvPr id="35695" name="Picture 67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35696" name="Picture 67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35697" name="Picture 67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35698" name="Picture 67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35699" name="Picture 67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35700" name="Picture 67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35701" name="Picture 67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35702" name="Picture 67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35703" name="Picture 67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35704" name="Picture 67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35705" name="Picture 68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35706" name="Picture 68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35707" name="Picture 68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35708" name="Picture 68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35709" name="Picture 68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35710" name="Picture 68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35711" name="Picture 68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35712" name="Picture 68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35713" name="Picture 68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35714" name="Picture 68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35715" name="Picture 6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716" name="Picture 6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717" name="Picture 6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718" name="Picture 6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719" name="Picture 6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720" name="Picture 6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721" name="Picture 6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722" name="Picture 6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723" name="Picture 6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724" name="Picture 6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725" name="Picture 70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726" name="Picture 70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727" name="Picture 70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728" name="Picture 70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729" name="Picture 70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730" name="Picture 70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731" name="Picture 70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732" name="Picture 70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733" name="Picture 70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734" name="Picture 70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735" name="Picture 71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35736" name="Picture 71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35737" name="Picture 71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35738" name="Picture 71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35739" name="Picture 71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35740" name="Picture 71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35741" name="Picture 71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35742" name="Picture 71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35743" name="Picture 71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35744" name="Picture 71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35745" name="Picture 7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746" name="Picture 7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747" name="Picture 7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748" name="Picture 7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749" name="Picture 7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750" name="Picture 7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751" name="Picture 7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752" name="Picture 7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753" name="Picture 7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754" name="Picture 7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755" name="Picture 73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35756" name="Picture 73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35757" name="Picture 73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35758" name="Picture 73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35759" name="Picture 73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35760" name="Picture 73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35761" name="Picture 73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35762" name="Picture 73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35763" name="Picture 73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35764" name="Picture 73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35765" name="Picture 74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35766" name="Picture 74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35767" name="Picture 74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35768" name="Picture 74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35769" name="Picture 74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35770" name="Picture 74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35771" name="Picture 74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35772" name="Picture 74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35773" name="Picture 74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35774" name="Picture 74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35775" name="Picture 75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776" name="Picture 75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777" name="Picture 75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778" name="Picture 75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779" name="Picture 75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780" name="Picture 75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781" name="Picture 75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782" name="Picture 75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783" name="Picture 75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784" name="Picture 75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785" name="Picture 760" descr="http://devdata.worldbank.org/wdi2005/Images/Space.gif"/>
          <p:cNvPicPr>
            <a:picLocks noChangeAspect="1" noChangeArrowheads="1"/>
          </p:cNvPicPr>
          <p:nvPr/>
        </p:nvPicPr>
        <p:blipFill>
          <a:blip r:embed="rId2"/>
          <a:srcRect/>
          <a:stretch>
            <a:fillRect/>
          </a:stretch>
        </p:blipFill>
        <p:spPr bwMode="auto">
          <a:xfrm>
            <a:off x="419100" y="1647825"/>
            <a:ext cx="9525" cy="9525"/>
          </a:xfrm>
          <a:prstGeom prst="rect">
            <a:avLst/>
          </a:prstGeom>
          <a:noFill/>
          <a:ln w="9525">
            <a:noFill/>
            <a:miter lim="800000"/>
            <a:headEnd/>
            <a:tailEnd/>
          </a:ln>
        </p:spPr>
      </p:pic>
      <p:pic>
        <p:nvPicPr>
          <p:cNvPr id="35786" name="Picture 761" descr="http://devdata.worldbank.org/wdi2005/Images/space.gif"/>
          <p:cNvPicPr>
            <a:picLocks noChangeAspect="1" noChangeArrowheads="1"/>
          </p:cNvPicPr>
          <p:nvPr/>
        </p:nvPicPr>
        <p:blipFill>
          <a:blip r:embed="rId2"/>
          <a:srcRect/>
          <a:stretch>
            <a:fillRect/>
          </a:stretch>
        </p:blipFill>
        <p:spPr bwMode="auto">
          <a:xfrm>
            <a:off x="2028825" y="1647825"/>
            <a:ext cx="9525" cy="9525"/>
          </a:xfrm>
          <a:prstGeom prst="rect">
            <a:avLst/>
          </a:prstGeom>
          <a:noFill/>
          <a:ln w="9525">
            <a:noFill/>
            <a:miter lim="800000"/>
            <a:headEnd/>
            <a:tailEnd/>
          </a:ln>
        </p:spPr>
      </p:pic>
      <p:pic>
        <p:nvPicPr>
          <p:cNvPr id="35787" name="Picture 762" descr="http://devdata.worldbank.org/wdi2005/Images/space.gif"/>
          <p:cNvPicPr>
            <a:picLocks noChangeAspect="1" noChangeArrowheads="1"/>
          </p:cNvPicPr>
          <p:nvPr/>
        </p:nvPicPr>
        <p:blipFill>
          <a:blip r:embed="rId2"/>
          <a:srcRect/>
          <a:stretch>
            <a:fillRect/>
          </a:stretch>
        </p:blipFill>
        <p:spPr bwMode="auto">
          <a:xfrm>
            <a:off x="2924175" y="1647825"/>
            <a:ext cx="9525" cy="9525"/>
          </a:xfrm>
          <a:prstGeom prst="rect">
            <a:avLst/>
          </a:prstGeom>
          <a:noFill/>
          <a:ln w="9525">
            <a:noFill/>
            <a:miter lim="800000"/>
            <a:headEnd/>
            <a:tailEnd/>
          </a:ln>
        </p:spPr>
      </p:pic>
      <p:pic>
        <p:nvPicPr>
          <p:cNvPr id="35788" name="Picture 763" descr="http://devdata.worldbank.org/wdi2005/Images/space.gif"/>
          <p:cNvPicPr>
            <a:picLocks noChangeAspect="1" noChangeArrowheads="1"/>
          </p:cNvPicPr>
          <p:nvPr/>
        </p:nvPicPr>
        <p:blipFill>
          <a:blip r:embed="rId2"/>
          <a:srcRect/>
          <a:stretch>
            <a:fillRect/>
          </a:stretch>
        </p:blipFill>
        <p:spPr bwMode="auto">
          <a:xfrm>
            <a:off x="3695700" y="1647825"/>
            <a:ext cx="9525" cy="9525"/>
          </a:xfrm>
          <a:prstGeom prst="rect">
            <a:avLst/>
          </a:prstGeom>
          <a:noFill/>
          <a:ln w="9525">
            <a:noFill/>
            <a:miter lim="800000"/>
            <a:headEnd/>
            <a:tailEnd/>
          </a:ln>
        </p:spPr>
      </p:pic>
      <p:pic>
        <p:nvPicPr>
          <p:cNvPr id="35789" name="Picture 764" descr="http://devdata.worldbank.org/wdi2005/Images/space.gif"/>
          <p:cNvPicPr>
            <a:picLocks noChangeAspect="1" noChangeArrowheads="1"/>
          </p:cNvPicPr>
          <p:nvPr/>
        </p:nvPicPr>
        <p:blipFill>
          <a:blip r:embed="rId2"/>
          <a:srcRect/>
          <a:stretch>
            <a:fillRect/>
          </a:stretch>
        </p:blipFill>
        <p:spPr bwMode="auto">
          <a:xfrm>
            <a:off x="4305300" y="1647825"/>
            <a:ext cx="9525" cy="9525"/>
          </a:xfrm>
          <a:prstGeom prst="rect">
            <a:avLst/>
          </a:prstGeom>
          <a:noFill/>
          <a:ln w="9525">
            <a:noFill/>
            <a:miter lim="800000"/>
            <a:headEnd/>
            <a:tailEnd/>
          </a:ln>
        </p:spPr>
      </p:pic>
      <p:pic>
        <p:nvPicPr>
          <p:cNvPr id="35790" name="Picture 765" descr="http://devdata.worldbank.org/wdi2005/Images/space.gif"/>
          <p:cNvPicPr>
            <a:picLocks noChangeAspect="1" noChangeArrowheads="1"/>
          </p:cNvPicPr>
          <p:nvPr/>
        </p:nvPicPr>
        <p:blipFill>
          <a:blip r:embed="rId2"/>
          <a:srcRect/>
          <a:stretch>
            <a:fillRect/>
          </a:stretch>
        </p:blipFill>
        <p:spPr bwMode="auto">
          <a:xfrm>
            <a:off x="4914900" y="1647825"/>
            <a:ext cx="9525" cy="9525"/>
          </a:xfrm>
          <a:prstGeom prst="rect">
            <a:avLst/>
          </a:prstGeom>
          <a:noFill/>
          <a:ln w="9525">
            <a:noFill/>
            <a:miter lim="800000"/>
            <a:headEnd/>
            <a:tailEnd/>
          </a:ln>
        </p:spPr>
      </p:pic>
      <p:pic>
        <p:nvPicPr>
          <p:cNvPr id="35791" name="Picture 766" descr="http://devdata.worldbank.org/wdi2005/Images/space.gif"/>
          <p:cNvPicPr>
            <a:picLocks noChangeAspect="1" noChangeArrowheads="1"/>
          </p:cNvPicPr>
          <p:nvPr/>
        </p:nvPicPr>
        <p:blipFill>
          <a:blip r:embed="rId2"/>
          <a:srcRect/>
          <a:stretch>
            <a:fillRect/>
          </a:stretch>
        </p:blipFill>
        <p:spPr bwMode="auto">
          <a:xfrm>
            <a:off x="5524500" y="1647825"/>
            <a:ext cx="9525" cy="9525"/>
          </a:xfrm>
          <a:prstGeom prst="rect">
            <a:avLst/>
          </a:prstGeom>
          <a:noFill/>
          <a:ln w="9525">
            <a:noFill/>
            <a:miter lim="800000"/>
            <a:headEnd/>
            <a:tailEnd/>
          </a:ln>
        </p:spPr>
      </p:pic>
      <p:pic>
        <p:nvPicPr>
          <p:cNvPr id="35792" name="Picture 767" descr="http://devdata.worldbank.org/wdi2005/Images/space.gif"/>
          <p:cNvPicPr>
            <a:picLocks noChangeAspect="1" noChangeArrowheads="1"/>
          </p:cNvPicPr>
          <p:nvPr/>
        </p:nvPicPr>
        <p:blipFill>
          <a:blip r:embed="rId2"/>
          <a:srcRect/>
          <a:stretch>
            <a:fillRect/>
          </a:stretch>
        </p:blipFill>
        <p:spPr bwMode="auto">
          <a:xfrm>
            <a:off x="6134100" y="1647825"/>
            <a:ext cx="9525" cy="9525"/>
          </a:xfrm>
          <a:prstGeom prst="rect">
            <a:avLst/>
          </a:prstGeom>
          <a:noFill/>
          <a:ln w="9525">
            <a:noFill/>
            <a:miter lim="800000"/>
            <a:headEnd/>
            <a:tailEnd/>
          </a:ln>
        </p:spPr>
      </p:pic>
      <p:pic>
        <p:nvPicPr>
          <p:cNvPr id="35793" name="Picture 768" descr="http://devdata.worldbank.org/wdi2005/Images/space.gif"/>
          <p:cNvPicPr>
            <a:picLocks noChangeAspect="1" noChangeArrowheads="1"/>
          </p:cNvPicPr>
          <p:nvPr/>
        </p:nvPicPr>
        <p:blipFill>
          <a:blip r:embed="rId2"/>
          <a:srcRect/>
          <a:stretch>
            <a:fillRect/>
          </a:stretch>
        </p:blipFill>
        <p:spPr bwMode="auto">
          <a:xfrm>
            <a:off x="6743700" y="1647825"/>
            <a:ext cx="9525" cy="9525"/>
          </a:xfrm>
          <a:prstGeom prst="rect">
            <a:avLst/>
          </a:prstGeom>
          <a:noFill/>
          <a:ln w="9525">
            <a:noFill/>
            <a:miter lim="800000"/>
            <a:headEnd/>
            <a:tailEnd/>
          </a:ln>
        </p:spPr>
      </p:pic>
      <p:pic>
        <p:nvPicPr>
          <p:cNvPr id="35794" name="Picture 769" descr="http://devdata.worldbank.org/wdi2005/Images/space.gif"/>
          <p:cNvPicPr>
            <a:picLocks noChangeAspect="1" noChangeArrowheads="1"/>
          </p:cNvPicPr>
          <p:nvPr/>
        </p:nvPicPr>
        <p:blipFill>
          <a:blip r:embed="rId2"/>
          <a:srcRect/>
          <a:stretch>
            <a:fillRect/>
          </a:stretch>
        </p:blipFill>
        <p:spPr bwMode="auto">
          <a:xfrm>
            <a:off x="7353300" y="1647825"/>
            <a:ext cx="9525" cy="9525"/>
          </a:xfrm>
          <a:prstGeom prst="rect">
            <a:avLst/>
          </a:prstGeom>
          <a:noFill/>
          <a:ln w="9525">
            <a:noFill/>
            <a:miter lim="800000"/>
            <a:headEnd/>
            <a:tailEnd/>
          </a:ln>
        </p:spPr>
      </p:pic>
      <p:pic>
        <p:nvPicPr>
          <p:cNvPr id="35795" name="Picture 77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796" name="Picture 77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797" name="Picture 77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798" name="Picture 77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799" name="Picture 77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800" name="Picture 77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801" name="Picture 77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802" name="Picture 77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803" name="Picture 77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804" name="Picture 77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805" name="Picture 780" descr="http://devdata.worldbank.org/wdi2005/Images/Space.gif"/>
          <p:cNvPicPr>
            <a:picLocks noChangeAspect="1" noChangeArrowheads="1"/>
          </p:cNvPicPr>
          <p:nvPr/>
        </p:nvPicPr>
        <p:blipFill>
          <a:blip r:embed="rId2"/>
          <a:srcRect/>
          <a:stretch>
            <a:fillRect/>
          </a:stretch>
        </p:blipFill>
        <p:spPr bwMode="auto">
          <a:xfrm>
            <a:off x="419100" y="1447800"/>
            <a:ext cx="9525" cy="9525"/>
          </a:xfrm>
          <a:prstGeom prst="rect">
            <a:avLst/>
          </a:prstGeom>
          <a:noFill/>
          <a:ln w="9525">
            <a:noFill/>
            <a:miter lim="800000"/>
            <a:headEnd/>
            <a:tailEnd/>
          </a:ln>
        </p:spPr>
      </p:pic>
      <p:pic>
        <p:nvPicPr>
          <p:cNvPr id="35806" name="Picture 781" descr="http://devdata.worldbank.org/wdi2005/Images/space.gif"/>
          <p:cNvPicPr>
            <a:picLocks noChangeAspect="1" noChangeArrowheads="1"/>
          </p:cNvPicPr>
          <p:nvPr/>
        </p:nvPicPr>
        <p:blipFill>
          <a:blip r:embed="rId2"/>
          <a:srcRect/>
          <a:stretch>
            <a:fillRect/>
          </a:stretch>
        </p:blipFill>
        <p:spPr bwMode="auto">
          <a:xfrm>
            <a:off x="2028825" y="1447800"/>
            <a:ext cx="9525" cy="9525"/>
          </a:xfrm>
          <a:prstGeom prst="rect">
            <a:avLst/>
          </a:prstGeom>
          <a:noFill/>
          <a:ln w="9525">
            <a:noFill/>
            <a:miter lim="800000"/>
            <a:headEnd/>
            <a:tailEnd/>
          </a:ln>
        </p:spPr>
      </p:pic>
      <p:pic>
        <p:nvPicPr>
          <p:cNvPr id="35807" name="Picture 782" descr="http://devdata.worldbank.org/wdi2005/Images/space.gif"/>
          <p:cNvPicPr>
            <a:picLocks noChangeAspect="1" noChangeArrowheads="1"/>
          </p:cNvPicPr>
          <p:nvPr/>
        </p:nvPicPr>
        <p:blipFill>
          <a:blip r:embed="rId2"/>
          <a:srcRect/>
          <a:stretch>
            <a:fillRect/>
          </a:stretch>
        </p:blipFill>
        <p:spPr bwMode="auto">
          <a:xfrm>
            <a:off x="2924175" y="1447800"/>
            <a:ext cx="9525" cy="9525"/>
          </a:xfrm>
          <a:prstGeom prst="rect">
            <a:avLst/>
          </a:prstGeom>
          <a:noFill/>
          <a:ln w="9525">
            <a:noFill/>
            <a:miter lim="800000"/>
            <a:headEnd/>
            <a:tailEnd/>
          </a:ln>
        </p:spPr>
      </p:pic>
      <p:pic>
        <p:nvPicPr>
          <p:cNvPr id="35808" name="Picture 783" descr="http://devdata.worldbank.org/wdi2005/Images/space.gif"/>
          <p:cNvPicPr>
            <a:picLocks noChangeAspect="1" noChangeArrowheads="1"/>
          </p:cNvPicPr>
          <p:nvPr/>
        </p:nvPicPr>
        <p:blipFill>
          <a:blip r:embed="rId2"/>
          <a:srcRect/>
          <a:stretch>
            <a:fillRect/>
          </a:stretch>
        </p:blipFill>
        <p:spPr bwMode="auto">
          <a:xfrm>
            <a:off x="3695700" y="1447800"/>
            <a:ext cx="9525" cy="9525"/>
          </a:xfrm>
          <a:prstGeom prst="rect">
            <a:avLst/>
          </a:prstGeom>
          <a:noFill/>
          <a:ln w="9525">
            <a:noFill/>
            <a:miter lim="800000"/>
            <a:headEnd/>
            <a:tailEnd/>
          </a:ln>
        </p:spPr>
      </p:pic>
      <p:pic>
        <p:nvPicPr>
          <p:cNvPr id="35809" name="Picture 784" descr="http://devdata.worldbank.org/wdi2005/Images/space.gif"/>
          <p:cNvPicPr>
            <a:picLocks noChangeAspect="1" noChangeArrowheads="1"/>
          </p:cNvPicPr>
          <p:nvPr/>
        </p:nvPicPr>
        <p:blipFill>
          <a:blip r:embed="rId2"/>
          <a:srcRect/>
          <a:stretch>
            <a:fillRect/>
          </a:stretch>
        </p:blipFill>
        <p:spPr bwMode="auto">
          <a:xfrm>
            <a:off x="4305300" y="1447800"/>
            <a:ext cx="9525" cy="9525"/>
          </a:xfrm>
          <a:prstGeom prst="rect">
            <a:avLst/>
          </a:prstGeom>
          <a:noFill/>
          <a:ln w="9525">
            <a:noFill/>
            <a:miter lim="800000"/>
            <a:headEnd/>
            <a:tailEnd/>
          </a:ln>
        </p:spPr>
      </p:pic>
      <p:pic>
        <p:nvPicPr>
          <p:cNvPr id="35810" name="Picture 785" descr="http://devdata.worldbank.org/wdi2005/Images/space.gif"/>
          <p:cNvPicPr>
            <a:picLocks noChangeAspect="1" noChangeArrowheads="1"/>
          </p:cNvPicPr>
          <p:nvPr/>
        </p:nvPicPr>
        <p:blipFill>
          <a:blip r:embed="rId2"/>
          <a:srcRect/>
          <a:stretch>
            <a:fillRect/>
          </a:stretch>
        </p:blipFill>
        <p:spPr bwMode="auto">
          <a:xfrm>
            <a:off x="4914900" y="1447800"/>
            <a:ext cx="9525" cy="9525"/>
          </a:xfrm>
          <a:prstGeom prst="rect">
            <a:avLst/>
          </a:prstGeom>
          <a:noFill/>
          <a:ln w="9525">
            <a:noFill/>
            <a:miter lim="800000"/>
            <a:headEnd/>
            <a:tailEnd/>
          </a:ln>
        </p:spPr>
      </p:pic>
      <p:pic>
        <p:nvPicPr>
          <p:cNvPr id="35811" name="Picture 786" descr="http://devdata.worldbank.org/wdi2005/Images/space.gif"/>
          <p:cNvPicPr>
            <a:picLocks noChangeAspect="1" noChangeArrowheads="1"/>
          </p:cNvPicPr>
          <p:nvPr/>
        </p:nvPicPr>
        <p:blipFill>
          <a:blip r:embed="rId2"/>
          <a:srcRect/>
          <a:stretch>
            <a:fillRect/>
          </a:stretch>
        </p:blipFill>
        <p:spPr bwMode="auto">
          <a:xfrm>
            <a:off x="5524500" y="1447800"/>
            <a:ext cx="9525" cy="9525"/>
          </a:xfrm>
          <a:prstGeom prst="rect">
            <a:avLst/>
          </a:prstGeom>
          <a:noFill/>
          <a:ln w="9525">
            <a:noFill/>
            <a:miter lim="800000"/>
            <a:headEnd/>
            <a:tailEnd/>
          </a:ln>
        </p:spPr>
      </p:pic>
      <p:pic>
        <p:nvPicPr>
          <p:cNvPr id="35812" name="Picture 787" descr="http://devdata.worldbank.org/wdi2005/Images/space.gif"/>
          <p:cNvPicPr>
            <a:picLocks noChangeAspect="1" noChangeArrowheads="1"/>
          </p:cNvPicPr>
          <p:nvPr/>
        </p:nvPicPr>
        <p:blipFill>
          <a:blip r:embed="rId2"/>
          <a:srcRect/>
          <a:stretch>
            <a:fillRect/>
          </a:stretch>
        </p:blipFill>
        <p:spPr bwMode="auto">
          <a:xfrm>
            <a:off x="6134100" y="1447800"/>
            <a:ext cx="9525" cy="9525"/>
          </a:xfrm>
          <a:prstGeom prst="rect">
            <a:avLst/>
          </a:prstGeom>
          <a:noFill/>
          <a:ln w="9525">
            <a:noFill/>
            <a:miter lim="800000"/>
            <a:headEnd/>
            <a:tailEnd/>
          </a:ln>
        </p:spPr>
      </p:pic>
      <p:pic>
        <p:nvPicPr>
          <p:cNvPr id="35813" name="Picture 788" descr="http://devdata.worldbank.org/wdi2005/Images/space.gif"/>
          <p:cNvPicPr>
            <a:picLocks noChangeAspect="1" noChangeArrowheads="1"/>
          </p:cNvPicPr>
          <p:nvPr/>
        </p:nvPicPr>
        <p:blipFill>
          <a:blip r:embed="rId2"/>
          <a:srcRect/>
          <a:stretch>
            <a:fillRect/>
          </a:stretch>
        </p:blipFill>
        <p:spPr bwMode="auto">
          <a:xfrm>
            <a:off x="6743700" y="1447800"/>
            <a:ext cx="9525" cy="9525"/>
          </a:xfrm>
          <a:prstGeom prst="rect">
            <a:avLst/>
          </a:prstGeom>
          <a:noFill/>
          <a:ln w="9525">
            <a:noFill/>
            <a:miter lim="800000"/>
            <a:headEnd/>
            <a:tailEnd/>
          </a:ln>
        </p:spPr>
      </p:pic>
      <p:pic>
        <p:nvPicPr>
          <p:cNvPr id="35814" name="Picture 789" descr="http://devdata.worldbank.org/wdi2005/Images/space.gif"/>
          <p:cNvPicPr>
            <a:picLocks noChangeAspect="1" noChangeArrowheads="1"/>
          </p:cNvPicPr>
          <p:nvPr/>
        </p:nvPicPr>
        <p:blipFill>
          <a:blip r:embed="rId2"/>
          <a:srcRect/>
          <a:stretch>
            <a:fillRect/>
          </a:stretch>
        </p:blipFill>
        <p:spPr bwMode="auto">
          <a:xfrm>
            <a:off x="7353300" y="1447800"/>
            <a:ext cx="9525" cy="9525"/>
          </a:xfrm>
          <a:prstGeom prst="rect">
            <a:avLst/>
          </a:prstGeom>
          <a:noFill/>
          <a:ln w="9525">
            <a:noFill/>
            <a:miter lim="800000"/>
            <a:headEnd/>
            <a:tailEnd/>
          </a:ln>
        </p:spPr>
      </p:pic>
      <p:pic>
        <p:nvPicPr>
          <p:cNvPr id="35815" name="Picture 79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35816" name="Picture 79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35817" name="Picture 79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35818" name="Picture 79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35819" name="Picture 79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35820" name="Picture 79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35821" name="Picture 79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35822" name="Picture 79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35823" name="Picture 79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35824" name="Picture 79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35825" name="Picture 800" descr="http://devdata.worldbank.org/wdi2005/Images/Space.gif"/>
          <p:cNvPicPr>
            <a:picLocks noChangeAspect="1" noChangeArrowheads="1"/>
          </p:cNvPicPr>
          <p:nvPr/>
        </p:nvPicPr>
        <p:blipFill>
          <a:blip r:embed="rId2"/>
          <a:srcRect/>
          <a:stretch>
            <a:fillRect/>
          </a:stretch>
        </p:blipFill>
        <p:spPr bwMode="auto">
          <a:xfrm>
            <a:off x="419100" y="4048125"/>
            <a:ext cx="9525" cy="9525"/>
          </a:xfrm>
          <a:prstGeom prst="rect">
            <a:avLst/>
          </a:prstGeom>
          <a:noFill/>
          <a:ln w="9525">
            <a:noFill/>
            <a:miter lim="800000"/>
            <a:headEnd/>
            <a:tailEnd/>
          </a:ln>
        </p:spPr>
      </p:pic>
      <p:pic>
        <p:nvPicPr>
          <p:cNvPr id="35826" name="Picture 801" descr="http://devdata.worldbank.org/wdi2005/Images/space.gif"/>
          <p:cNvPicPr>
            <a:picLocks noChangeAspect="1" noChangeArrowheads="1"/>
          </p:cNvPicPr>
          <p:nvPr/>
        </p:nvPicPr>
        <p:blipFill>
          <a:blip r:embed="rId2"/>
          <a:srcRect/>
          <a:stretch>
            <a:fillRect/>
          </a:stretch>
        </p:blipFill>
        <p:spPr bwMode="auto">
          <a:xfrm>
            <a:off x="2028825" y="4048125"/>
            <a:ext cx="9525" cy="9525"/>
          </a:xfrm>
          <a:prstGeom prst="rect">
            <a:avLst/>
          </a:prstGeom>
          <a:noFill/>
          <a:ln w="9525">
            <a:noFill/>
            <a:miter lim="800000"/>
            <a:headEnd/>
            <a:tailEnd/>
          </a:ln>
        </p:spPr>
      </p:pic>
      <p:pic>
        <p:nvPicPr>
          <p:cNvPr id="35827" name="Picture 802" descr="http://devdata.worldbank.org/wdi2005/Images/space.gif"/>
          <p:cNvPicPr>
            <a:picLocks noChangeAspect="1" noChangeArrowheads="1"/>
          </p:cNvPicPr>
          <p:nvPr/>
        </p:nvPicPr>
        <p:blipFill>
          <a:blip r:embed="rId2"/>
          <a:srcRect/>
          <a:stretch>
            <a:fillRect/>
          </a:stretch>
        </p:blipFill>
        <p:spPr bwMode="auto">
          <a:xfrm>
            <a:off x="2924175" y="4048125"/>
            <a:ext cx="9525" cy="9525"/>
          </a:xfrm>
          <a:prstGeom prst="rect">
            <a:avLst/>
          </a:prstGeom>
          <a:noFill/>
          <a:ln w="9525">
            <a:noFill/>
            <a:miter lim="800000"/>
            <a:headEnd/>
            <a:tailEnd/>
          </a:ln>
        </p:spPr>
      </p:pic>
      <p:pic>
        <p:nvPicPr>
          <p:cNvPr id="35828" name="Picture 803" descr="http://devdata.worldbank.org/wdi2005/Images/space.gif"/>
          <p:cNvPicPr>
            <a:picLocks noChangeAspect="1" noChangeArrowheads="1"/>
          </p:cNvPicPr>
          <p:nvPr/>
        </p:nvPicPr>
        <p:blipFill>
          <a:blip r:embed="rId2"/>
          <a:srcRect/>
          <a:stretch>
            <a:fillRect/>
          </a:stretch>
        </p:blipFill>
        <p:spPr bwMode="auto">
          <a:xfrm>
            <a:off x="3695700" y="4048125"/>
            <a:ext cx="9525" cy="9525"/>
          </a:xfrm>
          <a:prstGeom prst="rect">
            <a:avLst/>
          </a:prstGeom>
          <a:noFill/>
          <a:ln w="9525">
            <a:noFill/>
            <a:miter lim="800000"/>
            <a:headEnd/>
            <a:tailEnd/>
          </a:ln>
        </p:spPr>
      </p:pic>
      <p:pic>
        <p:nvPicPr>
          <p:cNvPr id="35829" name="Picture 804" descr="http://devdata.worldbank.org/wdi2005/Images/space.gif"/>
          <p:cNvPicPr>
            <a:picLocks noChangeAspect="1" noChangeArrowheads="1"/>
          </p:cNvPicPr>
          <p:nvPr/>
        </p:nvPicPr>
        <p:blipFill>
          <a:blip r:embed="rId2"/>
          <a:srcRect/>
          <a:stretch>
            <a:fillRect/>
          </a:stretch>
        </p:blipFill>
        <p:spPr bwMode="auto">
          <a:xfrm>
            <a:off x="4305300" y="4048125"/>
            <a:ext cx="9525" cy="9525"/>
          </a:xfrm>
          <a:prstGeom prst="rect">
            <a:avLst/>
          </a:prstGeom>
          <a:noFill/>
          <a:ln w="9525">
            <a:noFill/>
            <a:miter lim="800000"/>
            <a:headEnd/>
            <a:tailEnd/>
          </a:ln>
        </p:spPr>
      </p:pic>
      <p:pic>
        <p:nvPicPr>
          <p:cNvPr id="35830" name="Picture 805" descr="http://devdata.worldbank.org/wdi2005/Images/space.gif"/>
          <p:cNvPicPr>
            <a:picLocks noChangeAspect="1" noChangeArrowheads="1"/>
          </p:cNvPicPr>
          <p:nvPr/>
        </p:nvPicPr>
        <p:blipFill>
          <a:blip r:embed="rId2"/>
          <a:srcRect/>
          <a:stretch>
            <a:fillRect/>
          </a:stretch>
        </p:blipFill>
        <p:spPr bwMode="auto">
          <a:xfrm>
            <a:off x="4914900" y="4048125"/>
            <a:ext cx="9525" cy="9525"/>
          </a:xfrm>
          <a:prstGeom prst="rect">
            <a:avLst/>
          </a:prstGeom>
          <a:noFill/>
          <a:ln w="9525">
            <a:noFill/>
            <a:miter lim="800000"/>
            <a:headEnd/>
            <a:tailEnd/>
          </a:ln>
        </p:spPr>
      </p:pic>
      <p:pic>
        <p:nvPicPr>
          <p:cNvPr id="35831" name="Picture 806" descr="http://devdata.worldbank.org/wdi2005/Images/space.gif"/>
          <p:cNvPicPr>
            <a:picLocks noChangeAspect="1" noChangeArrowheads="1"/>
          </p:cNvPicPr>
          <p:nvPr/>
        </p:nvPicPr>
        <p:blipFill>
          <a:blip r:embed="rId2"/>
          <a:srcRect/>
          <a:stretch>
            <a:fillRect/>
          </a:stretch>
        </p:blipFill>
        <p:spPr bwMode="auto">
          <a:xfrm>
            <a:off x="5524500" y="4048125"/>
            <a:ext cx="9525" cy="9525"/>
          </a:xfrm>
          <a:prstGeom prst="rect">
            <a:avLst/>
          </a:prstGeom>
          <a:noFill/>
          <a:ln w="9525">
            <a:noFill/>
            <a:miter lim="800000"/>
            <a:headEnd/>
            <a:tailEnd/>
          </a:ln>
        </p:spPr>
      </p:pic>
      <p:pic>
        <p:nvPicPr>
          <p:cNvPr id="35832" name="Picture 807" descr="http://devdata.worldbank.org/wdi2005/Images/space.gif"/>
          <p:cNvPicPr>
            <a:picLocks noChangeAspect="1" noChangeArrowheads="1"/>
          </p:cNvPicPr>
          <p:nvPr/>
        </p:nvPicPr>
        <p:blipFill>
          <a:blip r:embed="rId2"/>
          <a:srcRect/>
          <a:stretch>
            <a:fillRect/>
          </a:stretch>
        </p:blipFill>
        <p:spPr bwMode="auto">
          <a:xfrm>
            <a:off x="6134100" y="4048125"/>
            <a:ext cx="9525" cy="9525"/>
          </a:xfrm>
          <a:prstGeom prst="rect">
            <a:avLst/>
          </a:prstGeom>
          <a:noFill/>
          <a:ln w="9525">
            <a:noFill/>
            <a:miter lim="800000"/>
            <a:headEnd/>
            <a:tailEnd/>
          </a:ln>
        </p:spPr>
      </p:pic>
      <p:pic>
        <p:nvPicPr>
          <p:cNvPr id="35833" name="Picture 808" descr="http://devdata.worldbank.org/wdi2005/Images/space.gif"/>
          <p:cNvPicPr>
            <a:picLocks noChangeAspect="1" noChangeArrowheads="1"/>
          </p:cNvPicPr>
          <p:nvPr/>
        </p:nvPicPr>
        <p:blipFill>
          <a:blip r:embed="rId2"/>
          <a:srcRect/>
          <a:stretch>
            <a:fillRect/>
          </a:stretch>
        </p:blipFill>
        <p:spPr bwMode="auto">
          <a:xfrm>
            <a:off x="6743700" y="4048125"/>
            <a:ext cx="9525" cy="9525"/>
          </a:xfrm>
          <a:prstGeom prst="rect">
            <a:avLst/>
          </a:prstGeom>
          <a:noFill/>
          <a:ln w="9525">
            <a:noFill/>
            <a:miter lim="800000"/>
            <a:headEnd/>
            <a:tailEnd/>
          </a:ln>
        </p:spPr>
      </p:pic>
      <p:pic>
        <p:nvPicPr>
          <p:cNvPr id="35834" name="Picture 809" descr="http://devdata.worldbank.org/wdi2005/Images/space.gif"/>
          <p:cNvPicPr>
            <a:picLocks noChangeAspect="1" noChangeArrowheads="1"/>
          </p:cNvPicPr>
          <p:nvPr/>
        </p:nvPicPr>
        <p:blipFill>
          <a:blip r:embed="rId2"/>
          <a:srcRect/>
          <a:stretch>
            <a:fillRect/>
          </a:stretch>
        </p:blipFill>
        <p:spPr bwMode="auto">
          <a:xfrm>
            <a:off x="7353300" y="4048125"/>
            <a:ext cx="9525" cy="9525"/>
          </a:xfrm>
          <a:prstGeom prst="rect">
            <a:avLst/>
          </a:prstGeom>
          <a:noFill/>
          <a:ln w="9525">
            <a:noFill/>
            <a:miter lim="800000"/>
            <a:headEnd/>
            <a:tailEnd/>
          </a:ln>
        </p:spPr>
      </p:pic>
      <p:pic>
        <p:nvPicPr>
          <p:cNvPr id="35835" name="Picture 81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35836" name="Picture 81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35837" name="Picture 81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35838" name="Picture 81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35839" name="Picture 81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79872" name="Picture 81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79873" name="Picture 81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79874" name="Picture 81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79875" name="Picture 81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79876" name="Picture 81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79877" name="Picture 8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79878" name="Picture 8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79879" name="Picture 8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79880" name="Picture 8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79881" name="Picture 8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79882" name="Picture 8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79883" name="Picture 8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79884" name="Picture 8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79885" name="Picture 8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79886" name="Picture 8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79887" name="Picture 83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79888" name="Picture 83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79889" name="Picture 83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79890" name="Picture 83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79891" name="Picture 83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79892" name="Picture 83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79893" name="Picture 83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79894" name="Picture 83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79895" name="Picture 83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79896" name="Picture 83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79897" name="Picture 84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79898" name="Picture 84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79899" name="Picture 84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79900" name="Picture 84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79901" name="Picture 84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79902" name="Picture 84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79903" name="Picture 84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79904" name="Picture 84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79905" name="Picture 84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79906" name="Picture 84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79907" name="Picture 850" descr="http://devdata.worldbank.org/wdi2005/Images/Space.gif"/>
          <p:cNvPicPr>
            <a:picLocks noChangeAspect="1" noChangeArrowheads="1"/>
          </p:cNvPicPr>
          <p:nvPr/>
        </p:nvPicPr>
        <p:blipFill>
          <a:blip r:embed="rId2"/>
          <a:srcRect/>
          <a:stretch>
            <a:fillRect/>
          </a:stretch>
        </p:blipFill>
        <p:spPr bwMode="auto">
          <a:xfrm>
            <a:off x="419100" y="3848100"/>
            <a:ext cx="9525" cy="9525"/>
          </a:xfrm>
          <a:prstGeom prst="rect">
            <a:avLst/>
          </a:prstGeom>
          <a:noFill/>
          <a:ln w="9525">
            <a:noFill/>
            <a:miter lim="800000"/>
            <a:headEnd/>
            <a:tailEnd/>
          </a:ln>
        </p:spPr>
      </p:pic>
      <p:pic>
        <p:nvPicPr>
          <p:cNvPr id="79908" name="Picture 851" descr="http://devdata.worldbank.org/wdi2005/Images/space.gif"/>
          <p:cNvPicPr>
            <a:picLocks noChangeAspect="1" noChangeArrowheads="1"/>
          </p:cNvPicPr>
          <p:nvPr/>
        </p:nvPicPr>
        <p:blipFill>
          <a:blip r:embed="rId2"/>
          <a:srcRect/>
          <a:stretch>
            <a:fillRect/>
          </a:stretch>
        </p:blipFill>
        <p:spPr bwMode="auto">
          <a:xfrm>
            <a:off x="2028825" y="3848100"/>
            <a:ext cx="9525" cy="9525"/>
          </a:xfrm>
          <a:prstGeom prst="rect">
            <a:avLst/>
          </a:prstGeom>
          <a:noFill/>
          <a:ln w="9525">
            <a:noFill/>
            <a:miter lim="800000"/>
            <a:headEnd/>
            <a:tailEnd/>
          </a:ln>
        </p:spPr>
      </p:pic>
      <p:pic>
        <p:nvPicPr>
          <p:cNvPr id="79909" name="Picture 852" descr="http://devdata.worldbank.org/wdi2005/Images/space.gif"/>
          <p:cNvPicPr>
            <a:picLocks noChangeAspect="1" noChangeArrowheads="1"/>
          </p:cNvPicPr>
          <p:nvPr/>
        </p:nvPicPr>
        <p:blipFill>
          <a:blip r:embed="rId2"/>
          <a:srcRect/>
          <a:stretch>
            <a:fillRect/>
          </a:stretch>
        </p:blipFill>
        <p:spPr bwMode="auto">
          <a:xfrm>
            <a:off x="2924175" y="3848100"/>
            <a:ext cx="9525" cy="9525"/>
          </a:xfrm>
          <a:prstGeom prst="rect">
            <a:avLst/>
          </a:prstGeom>
          <a:noFill/>
          <a:ln w="9525">
            <a:noFill/>
            <a:miter lim="800000"/>
            <a:headEnd/>
            <a:tailEnd/>
          </a:ln>
        </p:spPr>
      </p:pic>
      <p:pic>
        <p:nvPicPr>
          <p:cNvPr id="79910" name="Picture 853" descr="http://devdata.worldbank.org/wdi2005/Images/space.gif"/>
          <p:cNvPicPr>
            <a:picLocks noChangeAspect="1" noChangeArrowheads="1"/>
          </p:cNvPicPr>
          <p:nvPr/>
        </p:nvPicPr>
        <p:blipFill>
          <a:blip r:embed="rId2"/>
          <a:srcRect/>
          <a:stretch>
            <a:fillRect/>
          </a:stretch>
        </p:blipFill>
        <p:spPr bwMode="auto">
          <a:xfrm>
            <a:off x="3695700" y="3848100"/>
            <a:ext cx="9525" cy="9525"/>
          </a:xfrm>
          <a:prstGeom prst="rect">
            <a:avLst/>
          </a:prstGeom>
          <a:noFill/>
          <a:ln w="9525">
            <a:noFill/>
            <a:miter lim="800000"/>
            <a:headEnd/>
            <a:tailEnd/>
          </a:ln>
        </p:spPr>
      </p:pic>
      <p:pic>
        <p:nvPicPr>
          <p:cNvPr id="79911" name="Picture 854" descr="http://devdata.worldbank.org/wdi2005/Images/space.gif"/>
          <p:cNvPicPr>
            <a:picLocks noChangeAspect="1" noChangeArrowheads="1"/>
          </p:cNvPicPr>
          <p:nvPr/>
        </p:nvPicPr>
        <p:blipFill>
          <a:blip r:embed="rId2"/>
          <a:srcRect/>
          <a:stretch>
            <a:fillRect/>
          </a:stretch>
        </p:blipFill>
        <p:spPr bwMode="auto">
          <a:xfrm>
            <a:off x="4305300" y="3848100"/>
            <a:ext cx="9525" cy="9525"/>
          </a:xfrm>
          <a:prstGeom prst="rect">
            <a:avLst/>
          </a:prstGeom>
          <a:noFill/>
          <a:ln w="9525">
            <a:noFill/>
            <a:miter lim="800000"/>
            <a:headEnd/>
            <a:tailEnd/>
          </a:ln>
        </p:spPr>
      </p:pic>
      <p:pic>
        <p:nvPicPr>
          <p:cNvPr id="79912" name="Picture 855" descr="http://devdata.worldbank.org/wdi2005/Images/space.gif"/>
          <p:cNvPicPr>
            <a:picLocks noChangeAspect="1" noChangeArrowheads="1"/>
          </p:cNvPicPr>
          <p:nvPr/>
        </p:nvPicPr>
        <p:blipFill>
          <a:blip r:embed="rId2"/>
          <a:srcRect/>
          <a:stretch>
            <a:fillRect/>
          </a:stretch>
        </p:blipFill>
        <p:spPr bwMode="auto">
          <a:xfrm>
            <a:off x="4914900" y="3848100"/>
            <a:ext cx="9525" cy="9525"/>
          </a:xfrm>
          <a:prstGeom prst="rect">
            <a:avLst/>
          </a:prstGeom>
          <a:noFill/>
          <a:ln w="9525">
            <a:noFill/>
            <a:miter lim="800000"/>
            <a:headEnd/>
            <a:tailEnd/>
          </a:ln>
        </p:spPr>
      </p:pic>
      <p:pic>
        <p:nvPicPr>
          <p:cNvPr id="79913" name="Picture 856" descr="http://devdata.worldbank.org/wdi2005/Images/space.gif"/>
          <p:cNvPicPr>
            <a:picLocks noChangeAspect="1" noChangeArrowheads="1"/>
          </p:cNvPicPr>
          <p:nvPr/>
        </p:nvPicPr>
        <p:blipFill>
          <a:blip r:embed="rId2"/>
          <a:srcRect/>
          <a:stretch>
            <a:fillRect/>
          </a:stretch>
        </p:blipFill>
        <p:spPr bwMode="auto">
          <a:xfrm>
            <a:off x="5524500" y="3848100"/>
            <a:ext cx="9525" cy="9525"/>
          </a:xfrm>
          <a:prstGeom prst="rect">
            <a:avLst/>
          </a:prstGeom>
          <a:noFill/>
          <a:ln w="9525">
            <a:noFill/>
            <a:miter lim="800000"/>
            <a:headEnd/>
            <a:tailEnd/>
          </a:ln>
        </p:spPr>
      </p:pic>
      <p:pic>
        <p:nvPicPr>
          <p:cNvPr id="79914" name="Picture 857" descr="http://devdata.worldbank.org/wdi2005/Images/space.gif"/>
          <p:cNvPicPr>
            <a:picLocks noChangeAspect="1" noChangeArrowheads="1"/>
          </p:cNvPicPr>
          <p:nvPr/>
        </p:nvPicPr>
        <p:blipFill>
          <a:blip r:embed="rId2"/>
          <a:srcRect/>
          <a:stretch>
            <a:fillRect/>
          </a:stretch>
        </p:blipFill>
        <p:spPr bwMode="auto">
          <a:xfrm>
            <a:off x="6134100" y="3848100"/>
            <a:ext cx="9525" cy="9525"/>
          </a:xfrm>
          <a:prstGeom prst="rect">
            <a:avLst/>
          </a:prstGeom>
          <a:noFill/>
          <a:ln w="9525">
            <a:noFill/>
            <a:miter lim="800000"/>
            <a:headEnd/>
            <a:tailEnd/>
          </a:ln>
        </p:spPr>
      </p:pic>
      <p:pic>
        <p:nvPicPr>
          <p:cNvPr id="79915" name="Picture 858" descr="http://devdata.worldbank.org/wdi2005/Images/space.gif"/>
          <p:cNvPicPr>
            <a:picLocks noChangeAspect="1" noChangeArrowheads="1"/>
          </p:cNvPicPr>
          <p:nvPr/>
        </p:nvPicPr>
        <p:blipFill>
          <a:blip r:embed="rId2"/>
          <a:srcRect/>
          <a:stretch>
            <a:fillRect/>
          </a:stretch>
        </p:blipFill>
        <p:spPr bwMode="auto">
          <a:xfrm>
            <a:off x="6743700" y="3848100"/>
            <a:ext cx="9525" cy="9525"/>
          </a:xfrm>
          <a:prstGeom prst="rect">
            <a:avLst/>
          </a:prstGeom>
          <a:noFill/>
          <a:ln w="9525">
            <a:noFill/>
            <a:miter lim="800000"/>
            <a:headEnd/>
            <a:tailEnd/>
          </a:ln>
        </p:spPr>
      </p:pic>
      <p:pic>
        <p:nvPicPr>
          <p:cNvPr id="79916" name="Picture 859" descr="http://devdata.worldbank.org/wdi2005/Images/space.gif"/>
          <p:cNvPicPr>
            <a:picLocks noChangeAspect="1" noChangeArrowheads="1"/>
          </p:cNvPicPr>
          <p:nvPr/>
        </p:nvPicPr>
        <p:blipFill>
          <a:blip r:embed="rId2"/>
          <a:srcRect/>
          <a:stretch>
            <a:fillRect/>
          </a:stretch>
        </p:blipFill>
        <p:spPr bwMode="auto">
          <a:xfrm>
            <a:off x="7353300" y="3848100"/>
            <a:ext cx="9525" cy="9525"/>
          </a:xfrm>
          <a:prstGeom prst="rect">
            <a:avLst/>
          </a:prstGeom>
          <a:noFill/>
          <a:ln w="9525">
            <a:noFill/>
            <a:miter lim="800000"/>
            <a:headEnd/>
            <a:tailEnd/>
          </a:ln>
        </p:spPr>
      </p:pic>
      <p:pic>
        <p:nvPicPr>
          <p:cNvPr id="79917" name="Picture 86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79918" name="Picture 86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79919" name="Picture 86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79920" name="Picture 86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79921" name="Picture 86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79922" name="Picture 86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79923" name="Picture 86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79924" name="Picture 86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79925" name="Picture 86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79926" name="Picture 86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79927" name="Picture 870" descr="http://devdata.worldbank.org/wdi2005/Images/Space.gif"/>
          <p:cNvPicPr>
            <a:picLocks noChangeAspect="1" noChangeArrowheads="1"/>
          </p:cNvPicPr>
          <p:nvPr/>
        </p:nvPicPr>
        <p:blipFill>
          <a:blip r:embed="rId2"/>
          <a:srcRect/>
          <a:stretch>
            <a:fillRect/>
          </a:stretch>
        </p:blipFill>
        <p:spPr bwMode="auto">
          <a:xfrm>
            <a:off x="419100" y="3448050"/>
            <a:ext cx="9525" cy="9525"/>
          </a:xfrm>
          <a:prstGeom prst="rect">
            <a:avLst/>
          </a:prstGeom>
          <a:noFill/>
          <a:ln w="9525">
            <a:noFill/>
            <a:miter lim="800000"/>
            <a:headEnd/>
            <a:tailEnd/>
          </a:ln>
        </p:spPr>
      </p:pic>
      <p:pic>
        <p:nvPicPr>
          <p:cNvPr id="79928" name="Picture 871" descr="http://devdata.worldbank.org/wdi2005/Images/space.gif"/>
          <p:cNvPicPr>
            <a:picLocks noChangeAspect="1" noChangeArrowheads="1"/>
          </p:cNvPicPr>
          <p:nvPr/>
        </p:nvPicPr>
        <p:blipFill>
          <a:blip r:embed="rId2"/>
          <a:srcRect/>
          <a:stretch>
            <a:fillRect/>
          </a:stretch>
        </p:blipFill>
        <p:spPr bwMode="auto">
          <a:xfrm>
            <a:off x="2028825" y="3448050"/>
            <a:ext cx="9525" cy="9525"/>
          </a:xfrm>
          <a:prstGeom prst="rect">
            <a:avLst/>
          </a:prstGeom>
          <a:noFill/>
          <a:ln w="9525">
            <a:noFill/>
            <a:miter lim="800000"/>
            <a:headEnd/>
            <a:tailEnd/>
          </a:ln>
        </p:spPr>
      </p:pic>
      <p:pic>
        <p:nvPicPr>
          <p:cNvPr id="79929" name="Picture 872" descr="http://devdata.worldbank.org/wdi2005/Images/space.gif"/>
          <p:cNvPicPr>
            <a:picLocks noChangeAspect="1" noChangeArrowheads="1"/>
          </p:cNvPicPr>
          <p:nvPr/>
        </p:nvPicPr>
        <p:blipFill>
          <a:blip r:embed="rId2"/>
          <a:srcRect/>
          <a:stretch>
            <a:fillRect/>
          </a:stretch>
        </p:blipFill>
        <p:spPr bwMode="auto">
          <a:xfrm>
            <a:off x="2924175" y="3448050"/>
            <a:ext cx="9525" cy="9525"/>
          </a:xfrm>
          <a:prstGeom prst="rect">
            <a:avLst/>
          </a:prstGeom>
          <a:noFill/>
          <a:ln w="9525">
            <a:noFill/>
            <a:miter lim="800000"/>
            <a:headEnd/>
            <a:tailEnd/>
          </a:ln>
        </p:spPr>
      </p:pic>
      <p:pic>
        <p:nvPicPr>
          <p:cNvPr id="79930" name="Picture 873" descr="http://devdata.worldbank.org/wdi2005/Images/space.gif"/>
          <p:cNvPicPr>
            <a:picLocks noChangeAspect="1" noChangeArrowheads="1"/>
          </p:cNvPicPr>
          <p:nvPr/>
        </p:nvPicPr>
        <p:blipFill>
          <a:blip r:embed="rId2"/>
          <a:srcRect/>
          <a:stretch>
            <a:fillRect/>
          </a:stretch>
        </p:blipFill>
        <p:spPr bwMode="auto">
          <a:xfrm>
            <a:off x="3695700" y="3448050"/>
            <a:ext cx="9525" cy="9525"/>
          </a:xfrm>
          <a:prstGeom prst="rect">
            <a:avLst/>
          </a:prstGeom>
          <a:noFill/>
          <a:ln w="9525">
            <a:noFill/>
            <a:miter lim="800000"/>
            <a:headEnd/>
            <a:tailEnd/>
          </a:ln>
        </p:spPr>
      </p:pic>
      <p:pic>
        <p:nvPicPr>
          <p:cNvPr id="79931" name="Picture 874" descr="http://devdata.worldbank.org/wdi2005/Images/space.gif"/>
          <p:cNvPicPr>
            <a:picLocks noChangeAspect="1" noChangeArrowheads="1"/>
          </p:cNvPicPr>
          <p:nvPr/>
        </p:nvPicPr>
        <p:blipFill>
          <a:blip r:embed="rId2"/>
          <a:srcRect/>
          <a:stretch>
            <a:fillRect/>
          </a:stretch>
        </p:blipFill>
        <p:spPr bwMode="auto">
          <a:xfrm>
            <a:off x="4305300" y="3448050"/>
            <a:ext cx="9525" cy="9525"/>
          </a:xfrm>
          <a:prstGeom prst="rect">
            <a:avLst/>
          </a:prstGeom>
          <a:noFill/>
          <a:ln w="9525">
            <a:noFill/>
            <a:miter lim="800000"/>
            <a:headEnd/>
            <a:tailEnd/>
          </a:ln>
        </p:spPr>
      </p:pic>
      <p:pic>
        <p:nvPicPr>
          <p:cNvPr id="79932" name="Picture 875" descr="http://devdata.worldbank.org/wdi2005/Images/space.gif"/>
          <p:cNvPicPr>
            <a:picLocks noChangeAspect="1" noChangeArrowheads="1"/>
          </p:cNvPicPr>
          <p:nvPr/>
        </p:nvPicPr>
        <p:blipFill>
          <a:blip r:embed="rId2"/>
          <a:srcRect/>
          <a:stretch>
            <a:fillRect/>
          </a:stretch>
        </p:blipFill>
        <p:spPr bwMode="auto">
          <a:xfrm>
            <a:off x="4914900" y="3448050"/>
            <a:ext cx="9525" cy="9525"/>
          </a:xfrm>
          <a:prstGeom prst="rect">
            <a:avLst/>
          </a:prstGeom>
          <a:noFill/>
          <a:ln w="9525">
            <a:noFill/>
            <a:miter lim="800000"/>
            <a:headEnd/>
            <a:tailEnd/>
          </a:ln>
        </p:spPr>
      </p:pic>
      <p:pic>
        <p:nvPicPr>
          <p:cNvPr id="79933" name="Picture 876" descr="http://devdata.worldbank.org/wdi2005/Images/space.gif"/>
          <p:cNvPicPr>
            <a:picLocks noChangeAspect="1" noChangeArrowheads="1"/>
          </p:cNvPicPr>
          <p:nvPr/>
        </p:nvPicPr>
        <p:blipFill>
          <a:blip r:embed="rId2"/>
          <a:srcRect/>
          <a:stretch>
            <a:fillRect/>
          </a:stretch>
        </p:blipFill>
        <p:spPr bwMode="auto">
          <a:xfrm>
            <a:off x="5524500" y="3448050"/>
            <a:ext cx="9525" cy="9525"/>
          </a:xfrm>
          <a:prstGeom prst="rect">
            <a:avLst/>
          </a:prstGeom>
          <a:noFill/>
          <a:ln w="9525">
            <a:noFill/>
            <a:miter lim="800000"/>
            <a:headEnd/>
            <a:tailEnd/>
          </a:ln>
        </p:spPr>
      </p:pic>
      <p:pic>
        <p:nvPicPr>
          <p:cNvPr id="79934" name="Picture 877" descr="http://devdata.worldbank.org/wdi2005/Images/space.gif"/>
          <p:cNvPicPr>
            <a:picLocks noChangeAspect="1" noChangeArrowheads="1"/>
          </p:cNvPicPr>
          <p:nvPr/>
        </p:nvPicPr>
        <p:blipFill>
          <a:blip r:embed="rId2"/>
          <a:srcRect/>
          <a:stretch>
            <a:fillRect/>
          </a:stretch>
        </p:blipFill>
        <p:spPr bwMode="auto">
          <a:xfrm>
            <a:off x="6134100" y="3448050"/>
            <a:ext cx="9525" cy="9525"/>
          </a:xfrm>
          <a:prstGeom prst="rect">
            <a:avLst/>
          </a:prstGeom>
          <a:noFill/>
          <a:ln w="9525">
            <a:noFill/>
            <a:miter lim="800000"/>
            <a:headEnd/>
            <a:tailEnd/>
          </a:ln>
        </p:spPr>
      </p:pic>
      <p:pic>
        <p:nvPicPr>
          <p:cNvPr id="79935" name="Picture 878" descr="http://devdata.worldbank.org/wdi2005/Images/space.gif"/>
          <p:cNvPicPr>
            <a:picLocks noChangeAspect="1" noChangeArrowheads="1"/>
          </p:cNvPicPr>
          <p:nvPr/>
        </p:nvPicPr>
        <p:blipFill>
          <a:blip r:embed="rId2"/>
          <a:srcRect/>
          <a:stretch>
            <a:fillRect/>
          </a:stretch>
        </p:blipFill>
        <p:spPr bwMode="auto">
          <a:xfrm>
            <a:off x="6743700" y="3448050"/>
            <a:ext cx="9525" cy="9525"/>
          </a:xfrm>
          <a:prstGeom prst="rect">
            <a:avLst/>
          </a:prstGeom>
          <a:noFill/>
          <a:ln w="9525">
            <a:noFill/>
            <a:miter lim="800000"/>
            <a:headEnd/>
            <a:tailEnd/>
          </a:ln>
        </p:spPr>
      </p:pic>
      <p:pic>
        <p:nvPicPr>
          <p:cNvPr id="79936" name="Picture 879" descr="http://devdata.worldbank.org/wdi2005/Images/space.gif"/>
          <p:cNvPicPr>
            <a:picLocks noChangeAspect="1" noChangeArrowheads="1"/>
          </p:cNvPicPr>
          <p:nvPr/>
        </p:nvPicPr>
        <p:blipFill>
          <a:blip r:embed="rId2"/>
          <a:srcRect/>
          <a:stretch>
            <a:fillRect/>
          </a:stretch>
        </p:blipFill>
        <p:spPr bwMode="auto">
          <a:xfrm>
            <a:off x="7353300" y="3448050"/>
            <a:ext cx="9525" cy="9525"/>
          </a:xfrm>
          <a:prstGeom prst="rect">
            <a:avLst/>
          </a:prstGeom>
          <a:noFill/>
          <a:ln w="9525">
            <a:noFill/>
            <a:miter lim="800000"/>
            <a:headEnd/>
            <a:tailEnd/>
          </a:ln>
        </p:spPr>
      </p:pic>
      <p:pic>
        <p:nvPicPr>
          <p:cNvPr id="79937" name="Picture 88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79938" name="Picture 88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79939" name="Picture 88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79940" name="Picture 88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79941" name="Picture 88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79942" name="Picture 88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79943" name="Picture 88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79944" name="Picture 88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79945" name="Picture 88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79946" name="Picture 88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79947" name="Picture 890" descr="http://devdata.worldbank.org/wdi2005/Images/Space.gif"/>
          <p:cNvPicPr>
            <a:picLocks noChangeAspect="1" noChangeArrowheads="1"/>
          </p:cNvPicPr>
          <p:nvPr/>
        </p:nvPicPr>
        <p:blipFill>
          <a:blip r:embed="rId2"/>
          <a:srcRect/>
          <a:stretch>
            <a:fillRect/>
          </a:stretch>
        </p:blipFill>
        <p:spPr bwMode="auto">
          <a:xfrm>
            <a:off x="419100" y="3648075"/>
            <a:ext cx="9525" cy="9525"/>
          </a:xfrm>
          <a:prstGeom prst="rect">
            <a:avLst/>
          </a:prstGeom>
          <a:noFill/>
          <a:ln w="9525">
            <a:noFill/>
            <a:miter lim="800000"/>
            <a:headEnd/>
            <a:tailEnd/>
          </a:ln>
        </p:spPr>
      </p:pic>
      <p:pic>
        <p:nvPicPr>
          <p:cNvPr id="79948" name="Picture 891" descr="http://devdata.worldbank.org/wdi2005/Images/space.gif"/>
          <p:cNvPicPr>
            <a:picLocks noChangeAspect="1" noChangeArrowheads="1"/>
          </p:cNvPicPr>
          <p:nvPr/>
        </p:nvPicPr>
        <p:blipFill>
          <a:blip r:embed="rId2"/>
          <a:srcRect/>
          <a:stretch>
            <a:fillRect/>
          </a:stretch>
        </p:blipFill>
        <p:spPr bwMode="auto">
          <a:xfrm>
            <a:off x="2028825" y="3648075"/>
            <a:ext cx="9525" cy="9525"/>
          </a:xfrm>
          <a:prstGeom prst="rect">
            <a:avLst/>
          </a:prstGeom>
          <a:noFill/>
          <a:ln w="9525">
            <a:noFill/>
            <a:miter lim="800000"/>
            <a:headEnd/>
            <a:tailEnd/>
          </a:ln>
        </p:spPr>
      </p:pic>
      <p:pic>
        <p:nvPicPr>
          <p:cNvPr id="79949" name="Picture 892" descr="http://devdata.worldbank.org/wdi2005/Images/space.gif"/>
          <p:cNvPicPr>
            <a:picLocks noChangeAspect="1" noChangeArrowheads="1"/>
          </p:cNvPicPr>
          <p:nvPr/>
        </p:nvPicPr>
        <p:blipFill>
          <a:blip r:embed="rId2"/>
          <a:srcRect/>
          <a:stretch>
            <a:fillRect/>
          </a:stretch>
        </p:blipFill>
        <p:spPr bwMode="auto">
          <a:xfrm>
            <a:off x="2924175" y="3648075"/>
            <a:ext cx="9525" cy="9525"/>
          </a:xfrm>
          <a:prstGeom prst="rect">
            <a:avLst/>
          </a:prstGeom>
          <a:noFill/>
          <a:ln w="9525">
            <a:noFill/>
            <a:miter lim="800000"/>
            <a:headEnd/>
            <a:tailEnd/>
          </a:ln>
        </p:spPr>
      </p:pic>
      <p:pic>
        <p:nvPicPr>
          <p:cNvPr id="79950" name="Picture 893" descr="http://devdata.worldbank.org/wdi2005/Images/space.gif"/>
          <p:cNvPicPr>
            <a:picLocks noChangeAspect="1" noChangeArrowheads="1"/>
          </p:cNvPicPr>
          <p:nvPr/>
        </p:nvPicPr>
        <p:blipFill>
          <a:blip r:embed="rId2"/>
          <a:srcRect/>
          <a:stretch>
            <a:fillRect/>
          </a:stretch>
        </p:blipFill>
        <p:spPr bwMode="auto">
          <a:xfrm>
            <a:off x="3695700" y="3648075"/>
            <a:ext cx="9525" cy="9525"/>
          </a:xfrm>
          <a:prstGeom prst="rect">
            <a:avLst/>
          </a:prstGeom>
          <a:noFill/>
          <a:ln w="9525">
            <a:noFill/>
            <a:miter lim="800000"/>
            <a:headEnd/>
            <a:tailEnd/>
          </a:ln>
        </p:spPr>
      </p:pic>
      <p:pic>
        <p:nvPicPr>
          <p:cNvPr id="79951" name="Picture 894" descr="http://devdata.worldbank.org/wdi2005/Images/space.gif"/>
          <p:cNvPicPr>
            <a:picLocks noChangeAspect="1" noChangeArrowheads="1"/>
          </p:cNvPicPr>
          <p:nvPr/>
        </p:nvPicPr>
        <p:blipFill>
          <a:blip r:embed="rId2"/>
          <a:srcRect/>
          <a:stretch>
            <a:fillRect/>
          </a:stretch>
        </p:blipFill>
        <p:spPr bwMode="auto">
          <a:xfrm>
            <a:off x="4305300" y="3648075"/>
            <a:ext cx="9525" cy="9525"/>
          </a:xfrm>
          <a:prstGeom prst="rect">
            <a:avLst/>
          </a:prstGeom>
          <a:noFill/>
          <a:ln w="9525">
            <a:noFill/>
            <a:miter lim="800000"/>
            <a:headEnd/>
            <a:tailEnd/>
          </a:ln>
        </p:spPr>
      </p:pic>
      <p:pic>
        <p:nvPicPr>
          <p:cNvPr id="79952" name="Picture 895" descr="http://devdata.worldbank.org/wdi2005/Images/space.gif"/>
          <p:cNvPicPr>
            <a:picLocks noChangeAspect="1" noChangeArrowheads="1"/>
          </p:cNvPicPr>
          <p:nvPr/>
        </p:nvPicPr>
        <p:blipFill>
          <a:blip r:embed="rId2"/>
          <a:srcRect/>
          <a:stretch>
            <a:fillRect/>
          </a:stretch>
        </p:blipFill>
        <p:spPr bwMode="auto">
          <a:xfrm>
            <a:off x="4914900" y="3648075"/>
            <a:ext cx="9525" cy="9525"/>
          </a:xfrm>
          <a:prstGeom prst="rect">
            <a:avLst/>
          </a:prstGeom>
          <a:noFill/>
          <a:ln w="9525">
            <a:noFill/>
            <a:miter lim="800000"/>
            <a:headEnd/>
            <a:tailEnd/>
          </a:ln>
        </p:spPr>
      </p:pic>
      <p:pic>
        <p:nvPicPr>
          <p:cNvPr id="79953" name="Picture 896" descr="http://devdata.worldbank.org/wdi2005/Images/space.gif"/>
          <p:cNvPicPr>
            <a:picLocks noChangeAspect="1" noChangeArrowheads="1"/>
          </p:cNvPicPr>
          <p:nvPr/>
        </p:nvPicPr>
        <p:blipFill>
          <a:blip r:embed="rId2"/>
          <a:srcRect/>
          <a:stretch>
            <a:fillRect/>
          </a:stretch>
        </p:blipFill>
        <p:spPr bwMode="auto">
          <a:xfrm>
            <a:off x="5524500" y="3648075"/>
            <a:ext cx="9525" cy="9525"/>
          </a:xfrm>
          <a:prstGeom prst="rect">
            <a:avLst/>
          </a:prstGeom>
          <a:noFill/>
          <a:ln w="9525">
            <a:noFill/>
            <a:miter lim="800000"/>
            <a:headEnd/>
            <a:tailEnd/>
          </a:ln>
        </p:spPr>
      </p:pic>
      <p:pic>
        <p:nvPicPr>
          <p:cNvPr id="79954" name="Picture 897" descr="http://devdata.worldbank.org/wdi2005/Images/space.gif"/>
          <p:cNvPicPr>
            <a:picLocks noChangeAspect="1" noChangeArrowheads="1"/>
          </p:cNvPicPr>
          <p:nvPr/>
        </p:nvPicPr>
        <p:blipFill>
          <a:blip r:embed="rId2"/>
          <a:srcRect/>
          <a:stretch>
            <a:fillRect/>
          </a:stretch>
        </p:blipFill>
        <p:spPr bwMode="auto">
          <a:xfrm>
            <a:off x="6134100" y="3648075"/>
            <a:ext cx="9525" cy="9525"/>
          </a:xfrm>
          <a:prstGeom prst="rect">
            <a:avLst/>
          </a:prstGeom>
          <a:noFill/>
          <a:ln w="9525">
            <a:noFill/>
            <a:miter lim="800000"/>
            <a:headEnd/>
            <a:tailEnd/>
          </a:ln>
        </p:spPr>
      </p:pic>
      <p:pic>
        <p:nvPicPr>
          <p:cNvPr id="79955" name="Picture 898" descr="http://devdata.worldbank.org/wdi2005/Images/space.gif"/>
          <p:cNvPicPr>
            <a:picLocks noChangeAspect="1" noChangeArrowheads="1"/>
          </p:cNvPicPr>
          <p:nvPr/>
        </p:nvPicPr>
        <p:blipFill>
          <a:blip r:embed="rId2"/>
          <a:srcRect/>
          <a:stretch>
            <a:fillRect/>
          </a:stretch>
        </p:blipFill>
        <p:spPr bwMode="auto">
          <a:xfrm>
            <a:off x="6743700" y="3648075"/>
            <a:ext cx="9525" cy="9525"/>
          </a:xfrm>
          <a:prstGeom prst="rect">
            <a:avLst/>
          </a:prstGeom>
          <a:noFill/>
          <a:ln w="9525">
            <a:noFill/>
            <a:miter lim="800000"/>
            <a:headEnd/>
            <a:tailEnd/>
          </a:ln>
        </p:spPr>
      </p:pic>
      <p:pic>
        <p:nvPicPr>
          <p:cNvPr id="79956" name="Picture 899" descr="http://devdata.worldbank.org/wdi2005/Images/space.gif"/>
          <p:cNvPicPr>
            <a:picLocks noChangeAspect="1" noChangeArrowheads="1"/>
          </p:cNvPicPr>
          <p:nvPr/>
        </p:nvPicPr>
        <p:blipFill>
          <a:blip r:embed="rId2"/>
          <a:srcRect/>
          <a:stretch>
            <a:fillRect/>
          </a:stretch>
        </p:blipFill>
        <p:spPr bwMode="auto">
          <a:xfrm>
            <a:off x="7353300" y="3648075"/>
            <a:ext cx="9525" cy="9525"/>
          </a:xfrm>
          <a:prstGeom prst="rect">
            <a:avLst/>
          </a:prstGeom>
          <a:noFill/>
          <a:ln w="9525">
            <a:noFill/>
            <a:miter lim="800000"/>
            <a:headEnd/>
            <a:tailEnd/>
          </a:ln>
        </p:spPr>
      </p:pic>
      <p:pic>
        <p:nvPicPr>
          <p:cNvPr id="79957" name="Picture 900" descr="http://devdata.worldbank.org/wdi2005/Images/Space.gif"/>
          <p:cNvPicPr>
            <a:picLocks noChangeAspect="1" noChangeArrowheads="1"/>
          </p:cNvPicPr>
          <p:nvPr/>
        </p:nvPicPr>
        <p:blipFill>
          <a:blip r:embed="rId2"/>
          <a:srcRect/>
          <a:stretch>
            <a:fillRect/>
          </a:stretch>
        </p:blipFill>
        <p:spPr bwMode="auto">
          <a:xfrm>
            <a:off x="419100" y="3248025"/>
            <a:ext cx="9525" cy="9525"/>
          </a:xfrm>
          <a:prstGeom prst="rect">
            <a:avLst/>
          </a:prstGeom>
          <a:noFill/>
          <a:ln w="9525">
            <a:noFill/>
            <a:miter lim="800000"/>
            <a:headEnd/>
            <a:tailEnd/>
          </a:ln>
        </p:spPr>
      </p:pic>
      <p:pic>
        <p:nvPicPr>
          <p:cNvPr id="79958" name="Picture 901" descr="http://devdata.worldbank.org/wdi2005/Images/space.gif"/>
          <p:cNvPicPr>
            <a:picLocks noChangeAspect="1" noChangeArrowheads="1"/>
          </p:cNvPicPr>
          <p:nvPr/>
        </p:nvPicPr>
        <p:blipFill>
          <a:blip r:embed="rId2"/>
          <a:srcRect/>
          <a:stretch>
            <a:fillRect/>
          </a:stretch>
        </p:blipFill>
        <p:spPr bwMode="auto">
          <a:xfrm>
            <a:off x="2028825" y="3248025"/>
            <a:ext cx="9525" cy="9525"/>
          </a:xfrm>
          <a:prstGeom prst="rect">
            <a:avLst/>
          </a:prstGeom>
          <a:noFill/>
          <a:ln w="9525">
            <a:noFill/>
            <a:miter lim="800000"/>
            <a:headEnd/>
            <a:tailEnd/>
          </a:ln>
        </p:spPr>
      </p:pic>
      <p:pic>
        <p:nvPicPr>
          <p:cNvPr id="79959" name="Picture 902" descr="http://devdata.worldbank.org/wdi2005/Images/space.gif"/>
          <p:cNvPicPr>
            <a:picLocks noChangeAspect="1" noChangeArrowheads="1"/>
          </p:cNvPicPr>
          <p:nvPr/>
        </p:nvPicPr>
        <p:blipFill>
          <a:blip r:embed="rId2"/>
          <a:srcRect/>
          <a:stretch>
            <a:fillRect/>
          </a:stretch>
        </p:blipFill>
        <p:spPr bwMode="auto">
          <a:xfrm>
            <a:off x="2924175" y="3248025"/>
            <a:ext cx="9525" cy="9525"/>
          </a:xfrm>
          <a:prstGeom prst="rect">
            <a:avLst/>
          </a:prstGeom>
          <a:noFill/>
          <a:ln w="9525">
            <a:noFill/>
            <a:miter lim="800000"/>
            <a:headEnd/>
            <a:tailEnd/>
          </a:ln>
        </p:spPr>
      </p:pic>
      <p:pic>
        <p:nvPicPr>
          <p:cNvPr id="79960" name="Picture 903" descr="http://devdata.worldbank.org/wdi2005/Images/space.gif"/>
          <p:cNvPicPr>
            <a:picLocks noChangeAspect="1" noChangeArrowheads="1"/>
          </p:cNvPicPr>
          <p:nvPr/>
        </p:nvPicPr>
        <p:blipFill>
          <a:blip r:embed="rId2"/>
          <a:srcRect/>
          <a:stretch>
            <a:fillRect/>
          </a:stretch>
        </p:blipFill>
        <p:spPr bwMode="auto">
          <a:xfrm>
            <a:off x="3695700" y="3248025"/>
            <a:ext cx="9525" cy="9525"/>
          </a:xfrm>
          <a:prstGeom prst="rect">
            <a:avLst/>
          </a:prstGeom>
          <a:noFill/>
          <a:ln w="9525">
            <a:noFill/>
            <a:miter lim="800000"/>
            <a:headEnd/>
            <a:tailEnd/>
          </a:ln>
        </p:spPr>
      </p:pic>
      <p:pic>
        <p:nvPicPr>
          <p:cNvPr id="79961" name="Picture 904" descr="http://devdata.worldbank.org/wdi2005/Images/space.gif"/>
          <p:cNvPicPr>
            <a:picLocks noChangeAspect="1" noChangeArrowheads="1"/>
          </p:cNvPicPr>
          <p:nvPr/>
        </p:nvPicPr>
        <p:blipFill>
          <a:blip r:embed="rId2"/>
          <a:srcRect/>
          <a:stretch>
            <a:fillRect/>
          </a:stretch>
        </p:blipFill>
        <p:spPr bwMode="auto">
          <a:xfrm>
            <a:off x="4305300" y="3248025"/>
            <a:ext cx="9525" cy="9525"/>
          </a:xfrm>
          <a:prstGeom prst="rect">
            <a:avLst/>
          </a:prstGeom>
          <a:noFill/>
          <a:ln w="9525">
            <a:noFill/>
            <a:miter lim="800000"/>
            <a:headEnd/>
            <a:tailEnd/>
          </a:ln>
        </p:spPr>
      </p:pic>
      <p:pic>
        <p:nvPicPr>
          <p:cNvPr id="79962" name="Picture 905" descr="http://devdata.worldbank.org/wdi2005/Images/space.gif"/>
          <p:cNvPicPr>
            <a:picLocks noChangeAspect="1" noChangeArrowheads="1"/>
          </p:cNvPicPr>
          <p:nvPr/>
        </p:nvPicPr>
        <p:blipFill>
          <a:blip r:embed="rId2"/>
          <a:srcRect/>
          <a:stretch>
            <a:fillRect/>
          </a:stretch>
        </p:blipFill>
        <p:spPr bwMode="auto">
          <a:xfrm>
            <a:off x="4914900" y="3248025"/>
            <a:ext cx="9525" cy="9525"/>
          </a:xfrm>
          <a:prstGeom prst="rect">
            <a:avLst/>
          </a:prstGeom>
          <a:noFill/>
          <a:ln w="9525">
            <a:noFill/>
            <a:miter lim="800000"/>
            <a:headEnd/>
            <a:tailEnd/>
          </a:ln>
        </p:spPr>
      </p:pic>
      <p:pic>
        <p:nvPicPr>
          <p:cNvPr id="79963" name="Picture 906" descr="http://devdata.worldbank.org/wdi2005/Images/space.gif"/>
          <p:cNvPicPr>
            <a:picLocks noChangeAspect="1" noChangeArrowheads="1"/>
          </p:cNvPicPr>
          <p:nvPr/>
        </p:nvPicPr>
        <p:blipFill>
          <a:blip r:embed="rId2"/>
          <a:srcRect/>
          <a:stretch>
            <a:fillRect/>
          </a:stretch>
        </p:blipFill>
        <p:spPr bwMode="auto">
          <a:xfrm>
            <a:off x="5524500" y="3248025"/>
            <a:ext cx="9525" cy="9525"/>
          </a:xfrm>
          <a:prstGeom prst="rect">
            <a:avLst/>
          </a:prstGeom>
          <a:noFill/>
          <a:ln w="9525">
            <a:noFill/>
            <a:miter lim="800000"/>
            <a:headEnd/>
            <a:tailEnd/>
          </a:ln>
        </p:spPr>
      </p:pic>
      <p:pic>
        <p:nvPicPr>
          <p:cNvPr id="79964" name="Picture 907" descr="http://devdata.worldbank.org/wdi2005/Images/space.gif"/>
          <p:cNvPicPr>
            <a:picLocks noChangeAspect="1" noChangeArrowheads="1"/>
          </p:cNvPicPr>
          <p:nvPr/>
        </p:nvPicPr>
        <p:blipFill>
          <a:blip r:embed="rId2"/>
          <a:srcRect/>
          <a:stretch>
            <a:fillRect/>
          </a:stretch>
        </p:blipFill>
        <p:spPr bwMode="auto">
          <a:xfrm>
            <a:off x="6134100" y="3248025"/>
            <a:ext cx="9525" cy="9525"/>
          </a:xfrm>
          <a:prstGeom prst="rect">
            <a:avLst/>
          </a:prstGeom>
          <a:noFill/>
          <a:ln w="9525">
            <a:noFill/>
            <a:miter lim="800000"/>
            <a:headEnd/>
            <a:tailEnd/>
          </a:ln>
        </p:spPr>
      </p:pic>
      <p:pic>
        <p:nvPicPr>
          <p:cNvPr id="79965" name="Picture 908" descr="http://devdata.worldbank.org/wdi2005/Images/space.gif"/>
          <p:cNvPicPr>
            <a:picLocks noChangeAspect="1" noChangeArrowheads="1"/>
          </p:cNvPicPr>
          <p:nvPr/>
        </p:nvPicPr>
        <p:blipFill>
          <a:blip r:embed="rId2"/>
          <a:srcRect/>
          <a:stretch>
            <a:fillRect/>
          </a:stretch>
        </p:blipFill>
        <p:spPr bwMode="auto">
          <a:xfrm>
            <a:off x="6743700" y="3248025"/>
            <a:ext cx="9525" cy="9525"/>
          </a:xfrm>
          <a:prstGeom prst="rect">
            <a:avLst/>
          </a:prstGeom>
          <a:noFill/>
          <a:ln w="9525">
            <a:noFill/>
            <a:miter lim="800000"/>
            <a:headEnd/>
            <a:tailEnd/>
          </a:ln>
        </p:spPr>
      </p:pic>
      <p:pic>
        <p:nvPicPr>
          <p:cNvPr id="79966" name="Picture 909" descr="http://devdata.worldbank.org/wdi2005/Images/space.gif"/>
          <p:cNvPicPr>
            <a:picLocks noChangeAspect="1" noChangeArrowheads="1"/>
          </p:cNvPicPr>
          <p:nvPr/>
        </p:nvPicPr>
        <p:blipFill>
          <a:blip r:embed="rId2"/>
          <a:srcRect/>
          <a:stretch>
            <a:fillRect/>
          </a:stretch>
        </p:blipFill>
        <p:spPr bwMode="auto">
          <a:xfrm>
            <a:off x="7353300" y="3248025"/>
            <a:ext cx="9525" cy="9525"/>
          </a:xfrm>
          <a:prstGeom prst="rect">
            <a:avLst/>
          </a:prstGeom>
          <a:noFill/>
          <a:ln w="9525">
            <a:noFill/>
            <a:miter lim="800000"/>
            <a:headEnd/>
            <a:tailEnd/>
          </a:ln>
        </p:spPr>
      </p:pic>
      <p:pic>
        <p:nvPicPr>
          <p:cNvPr id="79967" name="Picture 910" descr="http://devdata.worldbank.org/wdi2005/Images/Space.gif"/>
          <p:cNvPicPr>
            <a:picLocks noChangeAspect="1" noChangeArrowheads="1"/>
          </p:cNvPicPr>
          <p:nvPr/>
        </p:nvPicPr>
        <p:blipFill>
          <a:blip r:embed="rId2"/>
          <a:srcRect/>
          <a:stretch>
            <a:fillRect/>
          </a:stretch>
        </p:blipFill>
        <p:spPr bwMode="auto">
          <a:xfrm>
            <a:off x="419100" y="2647950"/>
            <a:ext cx="9525" cy="9525"/>
          </a:xfrm>
          <a:prstGeom prst="rect">
            <a:avLst/>
          </a:prstGeom>
          <a:noFill/>
          <a:ln w="9525">
            <a:noFill/>
            <a:miter lim="800000"/>
            <a:headEnd/>
            <a:tailEnd/>
          </a:ln>
        </p:spPr>
      </p:pic>
      <p:pic>
        <p:nvPicPr>
          <p:cNvPr id="79968" name="Picture 911" descr="http://devdata.worldbank.org/wdi2005/Images/space.gif"/>
          <p:cNvPicPr>
            <a:picLocks noChangeAspect="1" noChangeArrowheads="1"/>
          </p:cNvPicPr>
          <p:nvPr/>
        </p:nvPicPr>
        <p:blipFill>
          <a:blip r:embed="rId2"/>
          <a:srcRect/>
          <a:stretch>
            <a:fillRect/>
          </a:stretch>
        </p:blipFill>
        <p:spPr bwMode="auto">
          <a:xfrm>
            <a:off x="2028825" y="2647950"/>
            <a:ext cx="9525" cy="9525"/>
          </a:xfrm>
          <a:prstGeom prst="rect">
            <a:avLst/>
          </a:prstGeom>
          <a:noFill/>
          <a:ln w="9525">
            <a:noFill/>
            <a:miter lim="800000"/>
            <a:headEnd/>
            <a:tailEnd/>
          </a:ln>
        </p:spPr>
      </p:pic>
      <p:pic>
        <p:nvPicPr>
          <p:cNvPr id="79969" name="Picture 912" descr="http://devdata.worldbank.org/wdi2005/Images/space.gif"/>
          <p:cNvPicPr>
            <a:picLocks noChangeAspect="1" noChangeArrowheads="1"/>
          </p:cNvPicPr>
          <p:nvPr/>
        </p:nvPicPr>
        <p:blipFill>
          <a:blip r:embed="rId2"/>
          <a:srcRect/>
          <a:stretch>
            <a:fillRect/>
          </a:stretch>
        </p:blipFill>
        <p:spPr bwMode="auto">
          <a:xfrm>
            <a:off x="2924175" y="2647950"/>
            <a:ext cx="9525" cy="9525"/>
          </a:xfrm>
          <a:prstGeom prst="rect">
            <a:avLst/>
          </a:prstGeom>
          <a:noFill/>
          <a:ln w="9525">
            <a:noFill/>
            <a:miter lim="800000"/>
            <a:headEnd/>
            <a:tailEnd/>
          </a:ln>
        </p:spPr>
      </p:pic>
      <p:pic>
        <p:nvPicPr>
          <p:cNvPr id="79970" name="Picture 913" descr="http://devdata.worldbank.org/wdi2005/Images/space.gif"/>
          <p:cNvPicPr>
            <a:picLocks noChangeAspect="1" noChangeArrowheads="1"/>
          </p:cNvPicPr>
          <p:nvPr/>
        </p:nvPicPr>
        <p:blipFill>
          <a:blip r:embed="rId2"/>
          <a:srcRect/>
          <a:stretch>
            <a:fillRect/>
          </a:stretch>
        </p:blipFill>
        <p:spPr bwMode="auto">
          <a:xfrm>
            <a:off x="3695700" y="2647950"/>
            <a:ext cx="9525" cy="9525"/>
          </a:xfrm>
          <a:prstGeom prst="rect">
            <a:avLst/>
          </a:prstGeom>
          <a:noFill/>
          <a:ln w="9525">
            <a:noFill/>
            <a:miter lim="800000"/>
            <a:headEnd/>
            <a:tailEnd/>
          </a:ln>
        </p:spPr>
      </p:pic>
      <p:pic>
        <p:nvPicPr>
          <p:cNvPr id="79971" name="Picture 914" descr="http://devdata.worldbank.org/wdi2005/Images/space.gif"/>
          <p:cNvPicPr>
            <a:picLocks noChangeAspect="1" noChangeArrowheads="1"/>
          </p:cNvPicPr>
          <p:nvPr/>
        </p:nvPicPr>
        <p:blipFill>
          <a:blip r:embed="rId2"/>
          <a:srcRect/>
          <a:stretch>
            <a:fillRect/>
          </a:stretch>
        </p:blipFill>
        <p:spPr bwMode="auto">
          <a:xfrm>
            <a:off x="4305300" y="2647950"/>
            <a:ext cx="9525" cy="9525"/>
          </a:xfrm>
          <a:prstGeom prst="rect">
            <a:avLst/>
          </a:prstGeom>
          <a:noFill/>
          <a:ln w="9525">
            <a:noFill/>
            <a:miter lim="800000"/>
            <a:headEnd/>
            <a:tailEnd/>
          </a:ln>
        </p:spPr>
      </p:pic>
      <p:pic>
        <p:nvPicPr>
          <p:cNvPr id="79972" name="Picture 915" descr="http://devdata.worldbank.org/wdi2005/Images/space.gif"/>
          <p:cNvPicPr>
            <a:picLocks noChangeAspect="1" noChangeArrowheads="1"/>
          </p:cNvPicPr>
          <p:nvPr/>
        </p:nvPicPr>
        <p:blipFill>
          <a:blip r:embed="rId2"/>
          <a:srcRect/>
          <a:stretch>
            <a:fillRect/>
          </a:stretch>
        </p:blipFill>
        <p:spPr bwMode="auto">
          <a:xfrm>
            <a:off x="4914900" y="2647950"/>
            <a:ext cx="9525" cy="9525"/>
          </a:xfrm>
          <a:prstGeom prst="rect">
            <a:avLst/>
          </a:prstGeom>
          <a:noFill/>
          <a:ln w="9525">
            <a:noFill/>
            <a:miter lim="800000"/>
            <a:headEnd/>
            <a:tailEnd/>
          </a:ln>
        </p:spPr>
      </p:pic>
      <p:pic>
        <p:nvPicPr>
          <p:cNvPr id="79973" name="Picture 916" descr="http://devdata.worldbank.org/wdi2005/Images/space.gif"/>
          <p:cNvPicPr>
            <a:picLocks noChangeAspect="1" noChangeArrowheads="1"/>
          </p:cNvPicPr>
          <p:nvPr/>
        </p:nvPicPr>
        <p:blipFill>
          <a:blip r:embed="rId2"/>
          <a:srcRect/>
          <a:stretch>
            <a:fillRect/>
          </a:stretch>
        </p:blipFill>
        <p:spPr bwMode="auto">
          <a:xfrm>
            <a:off x="5524500" y="2647950"/>
            <a:ext cx="9525" cy="9525"/>
          </a:xfrm>
          <a:prstGeom prst="rect">
            <a:avLst/>
          </a:prstGeom>
          <a:noFill/>
          <a:ln w="9525">
            <a:noFill/>
            <a:miter lim="800000"/>
            <a:headEnd/>
            <a:tailEnd/>
          </a:ln>
        </p:spPr>
      </p:pic>
      <p:pic>
        <p:nvPicPr>
          <p:cNvPr id="79974" name="Picture 917" descr="http://devdata.worldbank.org/wdi2005/Images/space.gif"/>
          <p:cNvPicPr>
            <a:picLocks noChangeAspect="1" noChangeArrowheads="1"/>
          </p:cNvPicPr>
          <p:nvPr/>
        </p:nvPicPr>
        <p:blipFill>
          <a:blip r:embed="rId2"/>
          <a:srcRect/>
          <a:stretch>
            <a:fillRect/>
          </a:stretch>
        </p:blipFill>
        <p:spPr bwMode="auto">
          <a:xfrm>
            <a:off x="6134100" y="2647950"/>
            <a:ext cx="9525" cy="9525"/>
          </a:xfrm>
          <a:prstGeom prst="rect">
            <a:avLst/>
          </a:prstGeom>
          <a:noFill/>
          <a:ln w="9525">
            <a:noFill/>
            <a:miter lim="800000"/>
            <a:headEnd/>
            <a:tailEnd/>
          </a:ln>
        </p:spPr>
      </p:pic>
      <p:pic>
        <p:nvPicPr>
          <p:cNvPr id="79975" name="Picture 918" descr="http://devdata.worldbank.org/wdi2005/Images/space.gif"/>
          <p:cNvPicPr>
            <a:picLocks noChangeAspect="1" noChangeArrowheads="1"/>
          </p:cNvPicPr>
          <p:nvPr/>
        </p:nvPicPr>
        <p:blipFill>
          <a:blip r:embed="rId2"/>
          <a:srcRect/>
          <a:stretch>
            <a:fillRect/>
          </a:stretch>
        </p:blipFill>
        <p:spPr bwMode="auto">
          <a:xfrm>
            <a:off x="6743700" y="2647950"/>
            <a:ext cx="9525" cy="9525"/>
          </a:xfrm>
          <a:prstGeom prst="rect">
            <a:avLst/>
          </a:prstGeom>
          <a:noFill/>
          <a:ln w="9525">
            <a:noFill/>
            <a:miter lim="800000"/>
            <a:headEnd/>
            <a:tailEnd/>
          </a:ln>
        </p:spPr>
      </p:pic>
      <p:pic>
        <p:nvPicPr>
          <p:cNvPr id="79976" name="Picture 919" descr="http://devdata.worldbank.org/wdi2005/Images/space.gif"/>
          <p:cNvPicPr>
            <a:picLocks noChangeAspect="1" noChangeArrowheads="1"/>
          </p:cNvPicPr>
          <p:nvPr/>
        </p:nvPicPr>
        <p:blipFill>
          <a:blip r:embed="rId2"/>
          <a:srcRect/>
          <a:stretch>
            <a:fillRect/>
          </a:stretch>
        </p:blipFill>
        <p:spPr bwMode="auto">
          <a:xfrm>
            <a:off x="7353300" y="2647950"/>
            <a:ext cx="9525" cy="9525"/>
          </a:xfrm>
          <a:prstGeom prst="rect">
            <a:avLst/>
          </a:prstGeom>
          <a:noFill/>
          <a:ln w="9525">
            <a:noFill/>
            <a:miter lim="800000"/>
            <a:headEnd/>
            <a:tailEnd/>
          </a:ln>
        </p:spPr>
      </p:pic>
      <p:pic>
        <p:nvPicPr>
          <p:cNvPr id="79977" name="Picture 920" descr="http://devdata.worldbank.org/wdi2005/Images/Space.gif"/>
          <p:cNvPicPr>
            <a:picLocks noChangeAspect="1" noChangeArrowheads="1"/>
          </p:cNvPicPr>
          <p:nvPr/>
        </p:nvPicPr>
        <p:blipFill>
          <a:blip r:embed="rId2"/>
          <a:srcRect/>
          <a:stretch>
            <a:fillRect/>
          </a:stretch>
        </p:blipFill>
        <p:spPr bwMode="auto">
          <a:xfrm>
            <a:off x="419100" y="1047750"/>
            <a:ext cx="9525" cy="9525"/>
          </a:xfrm>
          <a:prstGeom prst="rect">
            <a:avLst/>
          </a:prstGeom>
          <a:noFill/>
          <a:ln w="9525">
            <a:noFill/>
            <a:miter lim="800000"/>
            <a:headEnd/>
            <a:tailEnd/>
          </a:ln>
        </p:spPr>
      </p:pic>
      <p:pic>
        <p:nvPicPr>
          <p:cNvPr id="79978" name="Picture 921" descr="http://devdata.worldbank.org/wdi2005/Images/space.gif"/>
          <p:cNvPicPr>
            <a:picLocks noChangeAspect="1" noChangeArrowheads="1"/>
          </p:cNvPicPr>
          <p:nvPr/>
        </p:nvPicPr>
        <p:blipFill>
          <a:blip r:embed="rId2"/>
          <a:srcRect/>
          <a:stretch>
            <a:fillRect/>
          </a:stretch>
        </p:blipFill>
        <p:spPr bwMode="auto">
          <a:xfrm>
            <a:off x="2028825" y="1047750"/>
            <a:ext cx="9525" cy="9525"/>
          </a:xfrm>
          <a:prstGeom prst="rect">
            <a:avLst/>
          </a:prstGeom>
          <a:noFill/>
          <a:ln w="9525">
            <a:noFill/>
            <a:miter lim="800000"/>
            <a:headEnd/>
            <a:tailEnd/>
          </a:ln>
        </p:spPr>
      </p:pic>
      <p:pic>
        <p:nvPicPr>
          <p:cNvPr id="79979" name="Picture 922" descr="http://devdata.worldbank.org/wdi2005/Images/space.gif"/>
          <p:cNvPicPr>
            <a:picLocks noChangeAspect="1" noChangeArrowheads="1"/>
          </p:cNvPicPr>
          <p:nvPr/>
        </p:nvPicPr>
        <p:blipFill>
          <a:blip r:embed="rId2"/>
          <a:srcRect/>
          <a:stretch>
            <a:fillRect/>
          </a:stretch>
        </p:blipFill>
        <p:spPr bwMode="auto">
          <a:xfrm>
            <a:off x="2924175" y="1047750"/>
            <a:ext cx="9525" cy="9525"/>
          </a:xfrm>
          <a:prstGeom prst="rect">
            <a:avLst/>
          </a:prstGeom>
          <a:noFill/>
          <a:ln w="9525">
            <a:noFill/>
            <a:miter lim="800000"/>
            <a:headEnd/>
            <a:tailEnd/>
          </a:ln>
        </p:spPr>
      </p:pic>
      <p:pic>
        <p:nvPicPr>
          <p:cNvPr id="79980" name="Picture 923" descr="http://devdata.worldbank.org/wdi2005/Images/space.gif"/>
          <p:cNvPicPr>
            <a:picLocks noChangeAspect="1" noChangeArrowheads="1"/>
          </p:cNvPicPr>
          <p:nvPr/>
        </p:nvPicPr>
        <p:blipFill>
          <a:blip r:embed="rId2"/>
          <a:srcRect/>
          <a:stretch>
            <a:fillRect/>
          </a:stretch>
        </p:blipFill>
        <p:spPr bwMode="auto">
          <a:xfrm>
            <a:off x="3695700" y="1047750"/>
            <a:ext cx="9525" cy="9525"/>
          </a:xfrm>
          <a:prstGeom prst="rect">
            <a:avLst/>
          </a:prstGeom>
          <a:noFill/>
          <a:ln w="9525">
            <a:noFill/>
            <a:miter lim="800000"/>
            <a:headEnd/>
            <a:tailEnd/>
          </a:ln>
        </p:spPr>
      </p:pic>
      <p:pic>
        <p:nvPicPr>
          <p:cNvPr id="79981" name="Picture 924" descr="http://devdata.worldbank.org/wdi2005/Images/space.gif"/>
          <p:cNvPicPr>
            <a:picLocks noChangeAspect="1" noChangeArrowheads="1"/>
          </p:cNvPicPr>
          <p:nvPr/>
        </p:nvPicPr>
        <p:blipFill>
          <a:blip r:embed="rId2"/>
          <a:srcRect/>
          <a:stretch>
            <a:fillRect/>
          </a:stretch>
        </p:blipFill>
        <p:spPr bwMode="auto">
          <a:xfrm>
            <a:off x="4305300" y="1047750"/>
            <a:ext cx="9525" cy="9525"/>
          </a:xfrm>
          <a:prstGeom prst="rect">
            <a:avLst/>
          </a:prstGeom>
          <a:noFill/>
          <a:ln w="9525">
            <a:noFill/>
            <a:miter lim="800000"/>
            <a:headEnd/>
            <a:tailEnd/>
          </a:ln>
        </p:spPr>
      </p:pic>
      <p:pic>
        <p:nvPicPr>
          <p:cNvPr id="79982" name="Picture 925" descr="http://devdata.worldbank.org/wdi2005/Images/space.gif"/>
          <p:cNvPicPr>
            <a:picLocks noChangeAspect="1" noChangeArrowheads="1"/>
          </p:cNvPicPr>
          <p:nvPr/>
        </p:nvPicPr>
        <p:blipFill>
          <a:blip r:embed="rId2"/>
          <a:srcRect/>
          <a:stretch>
            <a:fillRect/>
          </a:stretch>
        </p:blipFill>
        <p:spPr bwMode="auto">
          <a:xfrm>
            <a:off x="4914900" y="1047750"/>
            <a:ext cx="9525" cy="9525"/>
          </a:xfrm>
          <a:prstGeom prst="rect">
            <a:avLst/>
          </a:prstGeom>
          <a:noFill/>
          <a:ln w="9525">
            <a:noFill/>
            <a:miter lim="800000"/>
            <a:headEnd/>
            <a:tailEnd/>
          </a:ln>
        </p:spPr>
      </p:pic>
      <p:pic>
        <p:nvPicPr>
          <p:cNvPr id="79983" name="Picture 926" descr="http://devdata.worldbank.org/wdi2005/Images/space.gif"/>
          <p:cNvPicPr>
            <a:picLocks noChangeAspect="1" noChangeArrowheads="1"/>
          </p:cNvPicPr>
          <p:nvPr/>
        </p:nvPicPr>
        <p:blipFill>
          <a:blip r:embed="rId2"/>
          <a:srcRect/>
          <a:stretch>
            <a:fillRect/>
          </a:stretch>
        </p:blipFill>
        <p:spPr bwMode="auto">
          <a:xfrm>
            <a:off x="5524500" y="1047750"/>
            <a:ext cx="9525" cy="9525"/>
          </a:xfrm>
          <a:prstGeom prst="rect">
            <a:avLst/>
          </a:prstGeom>
          <a:noFill/>
          <a:ln w="9525">
            <a:noFill/>
            <a:miter lim="800000"/>
            <a:headEnd/>
            <a:tailEnd/>
          </a:ln>
        </p:spPr>
      </p:pic>
      <p:pic>
        <p:nvPicPr>
          <p:cNvPr id="79984" name="Picture 927" descr="http://devdata.worldbank.org/wdi2005/Images/space.gif"/>
          <p:cNvPicPr>
            <a:picLocks noChangeAspect="1" noChangeArrowheads="1"/>
          </p:cNvPicPr>
          <p:nvPr/>
        </p:nvPicPr>
        <p:blipFill>
          <a:blip r:embed="rId2"/>
          <a:srcRect/>
          <a:stretch>
            <a:fillRect/>
          </a:stretch>
        </p:blipFill>
        <p:spPr bwMode="auto">
          <a:xfrm>
            <a:off x="6134100" y="1047750"/>
            <a:ext cx="9525" cy="9525"/>
          </a:xfrm>
          <a:prstGeom prst="rect">
            <a:avLst/>
          </a:prstGeom>
          <a:noFill/>
          <a:ln w="9525">
            <a:noFill/>
            <a:miter lim="800000"/>
            <a:headEnd/>
            <a:tailEnd/>
          </a:ln>
        </p:spPr>
      </p:pic>
      <p:pic>
        <p:nvPicPr>
          <p:cNvPr id="79985" name="Picture 928" descr="http://devdata.worldbank.org/wdi2005/Images/space.gif"/>
          <p:cNvPicPr>
            <a:picLocks noChangeAspect="1" noChangeArrowheads="1"/>
          </p:cNvPicPr>
          <p:nvPr/>
        </p:nvPicPr>
        <p:blipFill>
          <a:blip r:embed="rId2"/>
          <a:srcRect/>
          <a:stretch>
            <a:fillRect/>
          </a:stretch>
        </p:blipFill>
        <p:spPr bwMode="auto">
          <a:xfrm>
            <a:off x="6743700" y="1047750"/>
            <a:ext cx="9525" cy="9525"/>
          </a:xfrm>
          <a:prstGeom prst="rect">
            <a:avLst/>
          </a:prstGeom>
          <a:noFill/>
          <a:ln w="9525">
            <a:noFill/>
            <a:miter lim="800000"/>
            <a:headEnd/>
            <a:tailEnd/>
          </a:ln>
        </p:spPr>
      </p:pic>
      <p:pic>
        <p:nvPicPr>
          <p:cNvPr id="79986" name="Picture 929" descr="http://devdata.worldbank.org/wdi2005/Images/space.gif"/>
          <p:cNvPicPr>
            <a:picLocks noChangeAspect="1" noChangeArrowheads="1"/>
          </p:cNvPicPr>
          <p:nvPr/>
        </p:nvPicPr>
        <p:blipFill>
          <a:blip r:embed="rId2"/>
          <a:srcRect/>
          <a:stretch>
            <a:fillRect/>
          </a:stretch>
        </p:blipFill>
        <p:spPr bwMode="auto">
          <a:xfrm>
            <a:off x="7353300" y="1047750"/>
            <a:ext cx="9525" cy="9525"/>
          </a:xfrm>
          <a:prstGeom prst="rect">
            <a:avLst/>
          </a:prstGeom>
          <a:noFill/>
          <a:ln w="9525">
            <a:noFill/>
            <a:miter lim="800000"/>
            <a:headEnd/>
            <a:tailEnd/>
          </a:ln>
        </p:spPr>
      </p:pic>
      <p:pic>
        <p:nvPicPr>
          <p:cNvPr id="79987" name="Picture 93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79988" name="Picture 93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79989" name="Picture 93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79990" name="Picture 93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79991" name="Picture 93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79992" name="Picture 93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79993" name="Picture 93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79994" name="Picture 93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79995" name="Picture 93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79996" name="Picture 93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79997" name="Picture 940" descr="http://devdata.worldbank.org/wdi2005/Images/Space.gif"/>
          <p:cNvPicPr>
            <a:picLocks noChangeAspect="1" noChangeArrowheads="1"/>
          </p:cNvPicPr>
          <p:nvPr/>
        </p:nvPicPr>
        <p:blipFill>
          <a:blip r:embed="rId2"/>
          <a:srcRect/>
          <a:stretch>
            <a:fillRect/>
          </a:stretch>
        </p:blipFill>
        <p:spPr bwMode="auto">
          <a:xfrm>
            <a:off x="419100" y="2047875"/>
            <a:ext cx="9525" cy="9525"/>
          </a:xfrm>
          <a:prstGeom prst="rect">
            <a:avLst/>
          </a:prstGeom>
          <a:noFill/>
          <a:ln w="9525">
            <a:noFill/>
            <a:miter lim="800000"/>
            <a:headEnd/>
            <a:tailEnd/>
          </a:ln>
        </p:spPr>
      </p:pic>
      <p:pic>
        <p:nvPicPr>
          <p:cNvPr id="79998" name="Picture 941" descr="http://devdata.worldbank.org/wdi2005/Images/space.gif"/>
          <p:cNvPicPr>
            <a:picLocks noChangeAspect="1" noChangeArrowheads="1"/>
          </p:cNvPicPr>
          <p:nvPr/>
        </p:nvPicPr>
        <p:blipFill>
          <a:blip r:embed="rId2"/>
          <a:srcRect/>
          <a:stretch>
            <a:fillRect/>
          </a:stretch>
        </p:blipFill>
        <p:spPr bwMode="auto">
          <a:xfrm>
            <a:off x="2028825" y="2047875"/>
            <a:ext cx="9525" cy="9525"/>
          </a:xfrm>
          <a:prstGeom prst="rect">
            <a:avLst/>
          </a:prstGeom>
          <a:noFill/>
          <a:ln w="9525">
            <a:noFill/>
            <a:miter lim="800000"/>
            <a:headEnd/>
            <a:tailEnd/>
          </a:ln>
        </p:spPr>
      </p:pic>
      <p:pic>
        <p:nvPicPr>
          <p:cNvPr id="79999" name="Picture 942" descr="http://devdata.worldbank.org/wdi2005/Images/space.gif"/>
          <p:cNvPicPr>
            <a:picLocks noChangeAspect="1" noChangeArrowheads="1"/>
          </p:cNvPicPr>
          <p:nvPr/>
        </p:nvPicPr>
        <p:blipFill>
          <a:blip r:embed="rId2"/>
          <a:srcRect/>
          <a:stretch>
            <a:fillRect/>
          </a:stretch>
        </p:blipFill>
        <p:spPr bwMode="auto">
          <a:xfrm>
            <a:off x="2924175" y="2047875"/>
            <a:ext cx="9525" cy="9525"/>
          </a:xfrm>
          <a:prstGeom prst="rect">
            <a:avLst/>
          </a:prstGeom>
          <a:noFill/>
          <a:ln w="9525">
            <a:noFill/>
            <a:miter lim="800000"/>
            <a:headEnd/>
            <a:tailEnd/>
          </a:ln>
        </p:spPr>
      </p:pic>
      <p:pic>
        <p:nvPicPr>
          <p:cNvPr id="80000" name="Picture 943" descr="http://devdata.worldbank.org/wdi2005/Images/space.gif"/>
          <p:cNvPicPr>
            <a:picLocks noChangeAspect="1" noChangeArrowheads="1"/>
          </p:cNvPicPr>
          <p:nvPr/>
        </p:nvPicPr>
        <p:blipFill>
          <a:blip r:embed="rId2"/>
          <a:srcRect/>
          <a:stretch>
            <a:fillRect/>
          </a:stretch>
        </p:blipFill>
        <p:spPr bwMode="auto">
          <a:xfrm>
            <a:off x="3695700" y="2047875"/>
            <a:ext cx="9525" cy="9525"/>
          </a:xfrm>
          <a:prstGeom prst="rect">
            <a:avLst/>
          </a:prstGeom>
          <a:noFill/>
          <a:ln w="9525">
            <a:noFill/>
            <a:miter lim="800000"/>
            <a:headEnd/>
            <a:tailEnd/>
          </a:ln>
        </p:spPr>
      </p:pic>
      <p:pic>
        <p:nvPicPr>
          <p:cNvPr id="80001" name="Picture 944" descr="http://devdata.worldbank.org/wdi2005/Images/space.gif"/>
          <p:cNvPicPr>
            <a:picLocks noChangeAspect="1" noChangeArrowheads="1"/>
          </p:cNvPicPr>
          <p:nvPr/>
        </p:nvPicPr>
        <p:blipFill>
          <a:blip r:embed="rId2"/>
          <a:srcRect/>
          <a:stretch>
            <a:fillRect/>
          </a:stretch>
        </p:blipFill>
        <p:spPr bwMode="auto">
          <a:xfrm>
            <a:off x="4305300" y="2047875"/>
            <a:ext cx="9525" cy="9525"/>
          </a:xfrm>
          <a:prstGeom prst="rect">
            <a:avLst/>
          </a:prstGeom>
          <a:noFill/>
          <a:ln w="9525">
            <a:noFill/>
            <a:miter lim="800000"/>
            <a:headEnd/>
            <a:tailEnd/>
          </a:ln>
        </p:spPr>
      </p:pic>
      <p:pic>
        <p:nvPicPr>
          <p:cNvPr id="80002" name="Picture 945" descr="http://devdata.worldbank.org/wdi2005/Images/space.gif"/>
          <p:cNvPicPr>
            <a:picLocks noChangeAspect="1" noChangeArrowheads="1"/>
          </p:cNvPicPr>
          <p:nvPr/>
        </p:nvPicPr>
        <p:blipFill>
          <a:blip r:embed="rId2"/>
          <a:srcRect/>
          <a:stretch>
            <a:fillRect/>
          </a:stretch>
        </p:blipFill>
        <p:spPr bwMode="auto">
          <a:xfrm>
            <a:off x="4914900" y="2047875"/>
            <a:ext cx="9525" cy="9525"/>
          </a:xfrm>
          <a:prstGeom prst="rect">
            <a:avLst/>
          </a:prstGeom>
          <a:noFill/>
          <a:ln w="9525">
            <a:noFill/>
            <a:miter lim="800000"/>
            <a:headEnd/>
            <a:tailEnd/>
          </a:ln>
        </p:spPr>
      </p:pic>
      <p:pic>
        <p:nvPicPr>
          <p:cNvPr id="80003" name="Picture 946" descr="http://devdata.worldbank.org/wdi2005/Images/space.gif"/>
          <p:cNvPicPr>
            <a:picLocks noChangeAspect="1" noChangeArrowheads="1"/>
          </p:cNvPicPr>
          <p:nvPr/>
        </p:nvPicPr>
        <p:blipFill>
          <a:blip r:embed="rId2"/>
          <a:srcRect/>
          <a:stretch>
            <a:fillRect/>
          </a:stretch>
        </p:blipFill>
        <p:spPr bwMode="auto">
          <a:xfrm>
            <a:off x="5524500" y="2047875"/>
            <a:ext cx="9525" cy="9525"/>
          </a:xfrm>
          <a:prstGeom prst="rect">
            <a:avLst/>
          </a:prstGeom>
          <a:noFill/>
          <a:ln w="9525">
            <a:noFill/>
            <a:miter lim="800000"/>
            <a:headEnd/>
            <a:tailEnd/>
          </a:ln>
        </p:spPr>
      </p:pic>
      <p:pic>
        <p:nvPicPr>
          <p:cNvPr id="80004" name="Picture 947" descr="http://devdata.worldbank.org/wdi2005/Images/space.gif"/>
          <p:cNvPicPr>
            <a:picLocks noChangeAspect="1" noChangeArrowheads="1"/>
          </p:cNvPicPr>
          <p:nvPr/>
        </p:nvPicPr>
        <p:blipFill>
          <a:blip r:embed="rId2"/>
          <a:srcRect/>
          <a:stretch>
            <a:fillRect/>
          </a:stretch>
        </p:blipFill>
        <p:spPr bwMode="auto">
          <a:xfrm>
            <a:off x="6134100" y="2047875"/>
            <a:ext cx="9525" cy="9525"/>
          </a:xfrm>
          <a:prstGeom prst="rect">
            <a:avLst/>
          </a:prstGeom>
          <a:noFill/>
          <a:ln w="9525">
            <a:noFill/>
            <a:miter lim="800000"/>
            <a:headEnd/>
            <a:tailEnd/>
          </a:ln>
        </p:spPr>
      </p:pic>
      <p:pic>
        <p:nvPicPr>
          <p:cNvPr id="80005" name="Picture 948" descr="http://devdata.worldbank.org/wdi2005/Images/space.gif"/>
          <p:cNvPicPr>
            <a:picLocks noChangeAspect="1" noChangeArrowheads="1"/>
          </p:cNvPicPr>
          <p:nvPr/>
        </p:nvPicPr>
        <p:blipFill>
          <a:blip r:embed="rId2"/>
          <a:srcRect/>
          <a:stretch>
            <a:fillRect/>
          </a:stretch>
        </p:blipFill>
        <p:spPr bwMode="auto">
          <a:xfrm>
            <a:off x="6743700" y="2047875"/>
            <a:ext cx="9525" cy="9525"/>
          </a:xfrm>
          <a:prstGeom prst="rect">
            <a:avLst/>
          </a:prstGeom>
          <a:noFill/>
          <a:ln w="9525">
            <a:noFill/>
            <a:miter lim="800000"/>
            <a:headEnd/>
            <a:tailEnd/>
          </a:ln>
        </p:spPr>
      </p:pic>
      <p:pic>
        <p:nvPicPr>
          <p:cNvPr id="80006" name="Picture 949" descr="http://devdata.worldbank.org/wdi2005/Images/space.gif"/>
          <p:cNvPicPr>
            <a:picLocks noChangeAspect="1" noChangeArrowheads="1"/>
          </p:cNvPicPr>
          <p:nvPr/>
        </p:nvPicPr>
        <p:blipFill>
          <a:blip r:embed="rId2"/>
          <a:srcRect/>
          <a:stretch>
            <a:fillRect/>
          </a:stretch>
        </p:blipFill>
        <p:spPr bwMode="auto">
          <a:xfrm>
            <a:off x="7353300" y="2047875"/>
            <a:ext cx="9525" cy="9525"/>
          </a:xfrm>
          <a:prstGeom prst="rect">
            <a:avLst/>
          </a:prstGeom>
          <a:noFill/>
          <a:ln w="9525">
            <a:noFill/>
            <a:miter lim="800000"/>
            <a:headEnd/>
            <a:tailEnd/>
          </a:ln>
        </p:spPr>
      </p:pic>
      <p:sp>
        <p:nvSpPr>
          <p:cNvPr id="80007" name="Slide Number Placeholder 950"/>
          <p:cNvSpPr>
            <a:spLocks noGrp="1"/>
          </p:cNvSpPr>
          <p:nvPr>
            <p:ph type="sldNum" sz="quarter" idx="11"/>
          </p:nvPr>
        </p:nvSpPr>
        <p:spPr>
          <a:noFill/>
        </p:spPr>
        <p:txBody>
          <a:bodyPr/>
          <a:lstStyle/>
          <a:p>
            <a:fld id="{F3B808DF-974E-4117-9C94-CDFD934004FE}" type="slidenum">
              <a:rPr lang="en-US" smtClean="0">
                <a:cs typeface="Angsana New" charset="-34"/>
              </a:rPr>
              <a:pPr/>
              <a:t>19</a:t>
            </a:fld>
            <a:endParaRPr lang="en-US" smtClean="0">
              <a:cs typeface="Angsana New"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71500" y="500063"/>
          <a:ext cx="7929563" cy="5703887"/>
        </p:xfrm>
        <a:graphic>
          <a:graphicData uri="http://schemas.openxmlformats.org/drawingml/2006/table">
            <a:tbl>
              <a:tblPr/>
              <a:tblGrid>
                <a:gridCol w="909638"/>
                <a:gridCol w="1498600"/>
                <a:gridCol w="806450"/>
                <a:gridCol w="750887"/>
                <a:gridCol w="565150"/>
                <a:gridCol w="566738"/>
                <a:gridCol w="566737"/>
                <a:gridCol w="566738"/>
                <a:gridCol w="566737"/>
                <a:gridCol w="565150"/>
                <a:gridCol w="566738"/>
              </a:tblGrid>
              <a:tr h="407988">
                <a:tc rowSpan="2">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Rank</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Country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Survey year</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 Gini index</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gridSpan="7">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Percentage share of income or consumption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38150">
                <a:tc vMerge="1">
                  <a:txBody>
                    <a:bodyPr/>
                    <a:lstStyle/>
                    <a:p>
                      <a:endParaRPr lang="en-US"/>
                    </a:p>
                  </a:txBody>
                  <a:tcPr/>
                </a:tc>
                <a:tc v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   </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Lowest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Second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Third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Fourth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FFFF"/>
                          </a:solidFill>
                          <a:effectLst>
                            <a:outerShdw blurRad="38100" dist="38100" dir="2700000" algn="tl">
                              <a:srgbClr val="000000"/>
                            </a:outerShdw>
                          </a:effectLst>
                          <a:latin typeface="Verdana" pitchFamily="34" charset="0"/>
                          <a:cs typeface="Arial" charset="0"/>
                        </a:rPr>
                        <a:t>Highest 10% </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6633"/>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65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Lao PDR</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30.6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66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Vietnam</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2002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New Zealand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27.8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Italy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36.0</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26.8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74</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United Kingdom</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76</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Israel</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44.3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79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Australia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1994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82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Indonesia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2002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34.3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11.9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88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Canada</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1998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France</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1995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40.2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India</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32.5</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Bangladesh</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15.9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26.7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99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Korea, Rep.</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1998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100</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Russian Federation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2002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a,b</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31.0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101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Netherlands</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1999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30.9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38.7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111</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Germany</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28.3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8.5</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13.7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118</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Norway</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37.2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23.4</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122</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Sweden</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2000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25.0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9.1</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36.6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123</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Japan</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1993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24.9</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4.8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10.6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17.6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22.0</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r h="2428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h-TH"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rPr>
                        <a:t>124</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Denmark</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1997 </a:t>
                      </a:r>
                      <a:r>
                        <a:rPr kumimoji="0" lang="en-US" sz="1000" b="1" i="0" u="none" strike="noStrike" cap="none" normalizeH="0" baseline="30000" smtClean="0">
                          <a:ln>
                            <a:noFill/>
                          </a:ln>
                          <a:solidFill>
                            <a:srgbClr val="000000"/>
                          </a:solidFill>
                          <a:effectLst>
                            <a:outerShdw blurRad="38100" dist="38100" dir="2700000" algn="tl">
                              <a:srgbClr val="FFFFFF"/>
                            </a:outerShdw>
                          </a:effectLst>
                          <a:latin typeface="Verdana" pitchFamily="34" charset="0"/>
                          <a:cs typeface="Arial" charset="0"/>
                        </a:rPr>
                        <a:t>c,d</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24.7</a:t>
                      </a:r>
                      <a:endParaRPr kumimoji="0" lang="en-US" sz="1000" b="1" i="0" u="none" strike="noStrike" cap="none" normalizeH="0" baseline="0" smtClean="0">
                        <a:ln>
                          <a:noFill/>
                        </a:ln>
                        <a:solidFill>
                          <a:srgbClr val="000000"/>
                        </a:solidFill>
                        <a:effectLst>
                          <a:outerShdw blurRad="38100" dist="38100" dir="2700000" algn="tl">
                            <a:srgbClr val="FFFFFF"/>
                          </a:outerShdw>
                        </a:effectLst>
                        <a:latin typeface="Calibri" pitchFamily="34" charset="0"/>
                        <a:cs typeface="Arial" charset="0"/>
                      </a:endParaRP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2.6</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8.3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14.7</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18.2</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22.9</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35.8</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outerShdw blurRad="38100" dist="38100" dir="2700000" algn="tl">
                              <a:srgbClr val="FFFFFF"/>
                            </a:outerShdw>
                          </a:effectLst>
                          <a:latin typeface="Verdana" pitchFamily="34" charset="0"/>
                          <a:cs typeface="Arial" charset="0"/>
                        </a:rPr>
                        <a:t>21.3</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9E5D7"/>
                    </a:solidFill>
                  </a:tcPr>
                </a:tc>
              </a:tr>
            </a:tbl>
          </a:graphicData>
        </a:graphic>
      </p:graphicFrame>
      <p:pic>
        <p:nvPicPr>
          <p:cNvPr id="36111" name="Picture 2" descr="http://devdata.worldbank.org/wdi2005/Images/Space.gif"/>
          <p:cNvPicPr>
            <a:picLocks noChangeAspect="1" noChangeArrowheads="1"/>
          </p:cNvPicPr>
          <p:nvPr/>
        </p:nvPicPr>
        <p:blipFill>
          <a:blip r:embed="rId2"/>
          <a:srcRect/>
          <a:stretch>
            <a:fillRect/>
          </a:stretch>
        </p:blipFill>
        <p:spPr bwMode="auto">
          <a:xfrm>
            <a:off x="2028825" y="381000"/>
            <a:ext cx="9525" cy="9525"/>
          </a:xfrm>
          <a:prstGeom prst="rect">
            <a:avLst/>
          </a:prstGeom>
          <a:noFill/>
          <a:ln w="9525">
            <a:noFill/>
            <a:miter lim="800000"/>
            <a:headEnd/>
            <a:tailEnd/>
          </a:ln>
        </p:spPr>
      </p:pic>
      <p:pic>
        <p:nvPicPr>
          <p:cNvPr id="36112" name="Picture 3" descr="http://devdata.worldbank.org/wdi2005/Images/Space.gif"/>
          <p:cNvPicPr>
            <a:picLocks noChangeAspect="1" noChangeArrowheads="1"/>
          </p:cNvPicPr>
          <p:nvPr/>
        </p:nvPicPr>
        <p:blipFill>
          <a:blip r:embed="rId2"/>
          <a:srcRect/>
          <a:stretch>
            <a:fillRect/>
          </a:stretch>
        </p:blipFill>
        <p:spPr bwMode="auto">
          <a:xfrm>
            <a:off x="2028825" y="571500"/>
            <a:ext cx="9525" cy="9525"/>
          </a:xfrm>
          <a:prstGeom prst="rect">
            <a:avLst/>
          </a:prstGeom>
          <a:noFill/>
          <a:ln w="9525">
            <a:noFill/>
            <a:miter lim="800000"/>
            <a:headEnd/>
            <a:tailEnd/>
          </a:ln>
        </p:spPr>
      </p:pic>
      <p:pic>
        <p:nvPicPr>
          <p:cNvPr id="36113" name="Picture 4" descr="http://devdata.worldbank.org/wdi2005/Images/Space.gif"/>
          <p:cNvPicPr>
            <a:picLocks noChangeAspect="1" noChangeArrowheads="1"/>
          </p:cNvPicPr>
          <p:nvPr/>
        </p:nvPicPr>
        <p:blipFill>
          <a:blip r:embed="rId2"/>
          <a:srcRect/>
          <a:stretch>
            <a:fillRect/>
          </a:stretch>
        </p:blipFill>
        <p:spPr bwMode="auto">
          <a:xfrm>
            <a:off x="2028825" y="571500"/>
            <a:ext cx="9525" cy="9525"/>
          </a:xfrm>
          <a:prstGeom prst="rect">
            <a:avLst/>
          </a:prstGeom>
          <a:noFill/>
          <a:ln w="9525">
            <a:noFill/>
            <a:miter lim="800000"/>
            <a:headEnd/>
            <a:tailEnd/>
          </a:ln>
        </p:spPr>
      </p:pic>
      <p:pic>
        <p:nvPicPr>
          <p:cNvPr id="36114" name="Picture 5" descr="http://devdata.worldbank.org/wdi2005/Images/Space.gif"/>
          <p:cNvPicPr>
            <a:picLocks noChangeAspect="1" noChangeArrowheads="1"/>
          </p:cNvPicPr>
          <p:nvPr/>
        </p:nvPicPr>
        <p:blipFill>
          <a:blip r:embed="rId2"/>
          <a:srcRect/>
          <a:stretch>
            <a:fillRect/>
          </a:stretch>
        </p:blipFill>
        <p:spPr bwMode="auto">
          <a:xfrm>
            <a:off x="2924175" y="381000"/>
            <a:ext cx="9525" cy="9525"/>
          </a:xfrm>
          <a:prstGeom prst="rect">
            <a:avLst/>
          </a:prstGeom>
          <a:noFill/>
          <a:ln w="9525">
            <a:noFill/>
            <a:miter lim="800000"/>
            <a:headEnd/>
            <a:tailEnd/>
          </a:ln>
        </p:spPr>
      </p:pic>
      <p:pic>
        <p:nvPicPr>
          <p:cNvPr id="36115" name="Picture 6" descr="http://devdata.worldbank.org/wdi2005/Images/Space.gif"/>
          <p:cNvPicPr>
            <a:picLocks noChangeAspect="1" noChangeArrowheads="1"/>
          </p:cNvPicPr>
          <p:nvPr/>
        </p:nvPicPr>
        <p:blipFill>
          <a:blip r:embed="rId2"/>
          <a:srcRect/>
          <a:stretch>
            <a:fillRect/>
          </a:stretch>
        </p:blipFill>
        <p:spPr bwMode="auto">
          <a:xfrm>
            <a:off x="2924175" y="571500"/>
            <a:ext cx="9525" cy="9525"/>
          </a:xfrm>
          <a:prstGeom prst="rect">
            <a:avLst/>
          </a:prstGeom>
          <a:noFill/>
          <a:ln w="9525">
            <a:noFill/>
            <a:miter lim="800000"/>
            <a:headEnd/>
            <a:tailEnd/>
          </a:ln>
        </p:spPr>
      </p:pic>
      <p:pic>
        <p:nvPicPr>
          <p:cNvPr id="36116" name="Picture 7" descr="http://devdata.worldbank.org/wdi2005/Images/Space.gif"/>
          <p:cNvPicPr>
            <a:picLocks noChangeAspect="1" noChangeArrowheads="1"/>
          </p:cNvPicPr>
          <p:nvPr/>
        </p:nvPicPr>
        <p:blipFill>
          <a:blip r:embed="rId2"/>
          <a:srcRect/>
          <a:stretch>
            <a:fillRect/>
          </a:stretch>
        </p:blipFill>
        <p:spPr bwMode="auto">
          <a:xfrm>
            <a:off x="2924175" y="571500"/>
            <a:ext cx="9525" cy="9525"/>
          </a:xfrm>
          <a:prstGeom prst="rect">
            <a:avLst/>
          </a:prstGeom>
          <a:noFill/>
          <a:ln w="9525">
            <a:noFill/>
            <a:miter lim="800000"/>
            <a:headEnd/>
            <a:tailEnd/>
          </a:ln>
        </p:spPr>
      </p:pic>
      <p:pic>
        <p:nvPicPr>
          <p:cNvPr id="36117" name="Picture 8" descr="http://devdata.worldbank.org/wdi2005/Images/Space.gif"/>
          <p:cNvPicPr>
            <a:picLocks noChangeAspect="1" noChangeArrowheads="1"/>
          </p:cNvPicPr>
          <p:nvPr/>
        </p:nvPicPr>
        <p:blipFill>
          <a:blip r:embed="rId2"/>
          <a:srcRect/>
          <a:stretch>
            <a:fillRect/>
          </a:stretch>
        </p:blipFill>
        <p:spPr bwMode="auto">
          <a:xfrm>
            <a:off x="3695700" y="381000"/>
            <a:ext cx="9525" cy="9525"/>
          </a:xfrm>
          <a:prstGeom prst="rect">
            <a:avLst/>
          </a:prstGeom>
          <a:noFill/>
          <a:ln w="9525">
            <a:noFill/>
            <a:miter lim="800000"/>
            <a:headEnd/>
            <a:tailEnd/>
          </a:ln>
        </p:spPr>
      </p:pic>
      <p:pic>
        <p:nvPicPr>
          <p:cNvPr id="36118" name="Picture 9" descr="http://devdata.worldbank.org/wdi2005/Images/Space.gif"/>
          <p:cNvPicPr>
            <a:picLocks noChangeAspect="1" noChangeArrowheads="1"/>
          </p:cNvPicPr>
          <p:nvPr/>
        </p:nvPicPr>
        <p:blipFill>
          <a:blip r:embed="rId2"/>
          <a:srcRect/>
          <a:stretch>
            <a:fillRect/>
          </a:stretch>
        </p:blipFill>
        <p:spPr bwMode="auto">
          <a:xfrm>
            <a:off x="3695700" y="571500"/>
            <a:ext cx="9525" cy="9525"/>
          </a:xfrm>
          <a:prstGeom prst="rect">
            <a:avLst/>
          </a:prstGeom>
          <a:noFill/>
          <a:ln w="9525">
            <a:noFill/>
            <a:miter lim="800000"/>
            <a:headEnd/>
            <a:tailEnd/>
          </a:ln>
        </p:spPr>
      </p:pic>
      <p:pic>
        <p:nvPicPr>
          <p:cNvPr id="36119" name="Picture 10" descr="http://devdata.worldbank.org/wdi2005/Images/Space.gif"/>
          <p:cNvPicPr>
            <a:picLocks noChangeAspect="1" noChangeArrowheads="1"/>
          </p:cNvPicPr>
          <p:nvPr/>
        </p:nvPicPr>
        <p:blipFill>
          <a:blip r:embed="rId2"/>
          <a:srcRect/>
          <a:stretch>
            <a:fillRect/>
          </a:stretch>
        </p:blipFill>
        <p:spPr bwMode="auto">
          <a:xfrm>
            <a:off x="3695700" y="571500"/>
            <a:ext cx="9525" cy="9525"/>
          </a:xfrm>
          <a:prstGeom prst="rect">
            <a:avLst/>
          </a:prstGeom>
          <a:noFill/>
          <a:ln w="9525">
            <a:noFill/>
            <a:miter lim="800000"/>
            <a:headEnd/>
            <a:tailEnd/>
          </a:ln>
        </p:spPr>
      </p:pic>
      <p:pic>
        <p:nvPicPr>
          <p:cNvPr id="36120" name="Picture 11" descr="http://devdata.worldbank.org/wdi2005/Images/Space.gif"/>
          <p:cNvPicPr>
            <a:picLocks noChangeAspect="1" noChangeArrowheads="1"/>
          </p:cNvPicPr>
          <p:nvPr/>
        </p:nvPicPr>
        <p:blipFill>
          <a:blip r:embed="rId2"/>
          <a:srcRect/>
          <a:stretch>
            <a:fillRect/>
          </a:stretch>
        </p:blipFill>
        <p:spPr bwMode="auto">
          <a:xfrm>
            <a:off x="4305300" y="571500"/>
            <a:ext cx="9525" cy="9525"/>
          </a:xfrm>
          <a:prstGeom prst="rect">
            <a:avLst/>
          </a:prstGeom>
          <a:noFill/>
          <a:ln w="9525">
            <a:noFill/>
            <a:miter lim="800000"/>
            <a:headEnd/>
            <a:tailEnd/>
          </a:ln>
        </p:spPr>
      </p:pic>
      <p:pic>
        <p:nvPicPr>
          <p:cNvPr id="36121" name="Picture 12" descr="http://devdata.worldbank.org/wdi2005/Images/Space.gif"/>
          <p:cNvPicPr>
            <a:picLocks noChangeAspect="1" noChangeArrowheads="1"/>
          </p:cNvPicPr>
          <p:nvPr/>
        </p:nvPicPr>
        <p:blipFill>
          <a:blip r:embed="rId2"/>
          <a:srcRect/>
          <a:stretch>
            <a:fillRect/>
          </a:stretch>
        </p:blipFill>
        <p:spPr bwMode="auto">
          <a:xfrm>
            <a:off x="4914900" y="571500"/>
            <a:ext cx="9525" cy="9525"/>
          </a:xfrm>
          <a:prstGeom prst="rect">
            <a:avLst/>
          </a:prstGeom>
          <a:noFill/>
          <a:ln w="9525">
            <a:noFill/>
            <a:miter lim="800000"/>
            <a:headEnd/>
            <a:tailEnd/>
          </a:ln>
        </p:spPr>
      </p:pic>
      <p:pic>
        <p:nvPicPr>
          <p:cNvPr id="36122" name="Picture 13" descr="http://devdata.worldbank.org/wdi2005/Images/Space.gif"/>
          <p:cNvPicPr>
            <a:picLocks noChangeAspect="1" noChangeArrowheads="1"/>
          </p:cNvPicPr>
          <p:nvPr/>
        </p:nvPicPr>
        <p:blipFill>
          <a:blip r:embed="rId2"/>
          <a:srcRect/>
          <a:stretch>
            <a:fillRect/>
          </a:stretch>
        </p:blipFill>
        <p:spPr bwMode="auto">
          <a:xfrm>
            <a:off x="5524500" y="571500"/>
            <a:ext cx="9525" cy="9525"/>
          </a:xfrm>
          <a:prstGeom prst="rect">
            <a:avLst/>
          </a:prstGeom>
          <a:noFill/>
          <a:ln w="9525">
            <a:noFill/>
            <a:miter lim="800000"/>
            <a:headEnd/>
            <a:tailEnd/>
          </a:ln>
        </p:spPr>
      </p:pic>
      <p:pic>
        <p:nvPicPr>
          <p:cNvPr id="36123" name="Picture 14" descr="http://devdata.worldbank.org/wdi2005/Images/Space.gif"/>
          <p:cNvPicPr>
            <a:picLocks noChangeAspect="1" noChangeArrowheads="1"/>
          </p:cNvPicPr>
          <p:nvPr/>
        </p:nvPicPr>
        <p:blipFill>
          <a:blip r:embed="rId2"/>
          <a:srcRect/>
          <a:stretch>
            <a:fillRect/>
          </a:stretch>
        </p:blipFill>
        <p:spPr bwMode="auto">
          <a:xfrm>
            <a:off x="6134100" y="571500"/>
            <a:ext cx="9525" cy="9525"/>
          </a:xfrm>
          <a:prstGeom prst="rect">
            <a:avLst/>
          </a:prstGeom>
          <a:noFill/>
          <a:ln w="9525">
            <a:noFill/>
            <a:miter lim="800000"/>
            <a:headEnd/>
            <a:tailEnd/>
          </a:ln>
        </p:spPr>
      </p:pic>
      <p:pic>
        <p:nvPicPr>
          <p:cNvPr id="36124" name="Picture 15" descr="http://devdata.worldbank.org/wdi2005/Images/Space.gif"/>
          <p:cNvPicPr>
            <a:picLocks noChangeAspect="1" noChangeArrowheads="1"/>
          </p:cNvPicPr>
          <p:nvPr/>
        </p:nvPicPr>
        <p:blipFill>
          <a:blip r:embed="rId2"/>
          <a:srcRect/>
          <a:stretch>
            <a:fillRect/>
          </a:stretch>
        </p:blipFill>
        <p:spPr bwMode="auto">
          <a:xfrm>
            <a:off x="6743700" y="571500"/>
            <a:ext cx="9525" cy="9525"/>
          </a:xfrm>
          <a:prstGeom prst="rect">
            <a:avLst/>
          </a:prstGeom>
          <a:noFill/>
          <a:ln w="9525">
            <a:noFill/>
            <a:miter lim="800000"/>
            <a:headEnd/>
            <a:tailEnd/>
          </a:ln>
        </p:spPr>
      </p:pic>
      <p:pic>
        <p:nvPicPr>
          <p:cNvPr id="36125" name="Picture 16" descr="http://devdata.worldbank.org/wdi2005/Images/Space.gif"/>
          <p:cNvPicPr>
            <a:picLocks noChangeAspect="1" noChangeArrowheads="1"/>
          </p:cNvPicPr>
          <p:nvPr/>
        </p:nvPicPr>
        <p:blipFill>
          <a:blip r:embed="rId2"/>
          <a:srcRect/>
          <a:stretch>
            <a:fillRect/>
          </a:stretch>
        </p:blipFill>
        <p:spPr bwMode="auto">
          <a:xfrm>
            <a:off x="7353300" y="571500"/>
            <a:ext cx="9525" cy="9525"/>
          </a:xfrm>
          <a:prstGeom prst="rect">
            <a:avLst/>
          </a:prstGeom>
          <a:noFill/>
          <a:ln w="9525">
            <a:noFill/>
            <a:miter lim="800000"/>
            <a:headEnd/>
            <a:tailEnd/>
          </a:ln>
        </p:spPr>
      </p:pic>
      <p:pic>
        <p:nvPicPr>
          <p:cNvPr id="36126" name="Picture 17" descr="http://devdata.worldbank.org/wdi2005/Images/Space.gif"/>
          <p:cNvPicPr>
            <a:picLocks noChangeAspect="1" noChangeArrowheads="1"/>
          </p:cNvPicPr>
          <p:nvPr/>
        </p:nvPicPr>
        <p:blipFill>
          <a:blip r:embed="rId2"/>
          <a:srcRect/>
          <a:stretch>
            <a:fillRect/>
          </a:stretch>
        </p:blipFill>
        <p:spPr bwMode="auto">
          <a:xfrm>
            <a:off x="419100" y="914400"/>
            <a:ext cx="609600" cy="9525"/>
          </a:xfrm>
          <a:prstGeom prst="rect">
            <a:avLst/>
          </a:prstGeom>
          <a:noFill/>
          <a:ln w="9525">
            <a:noFill/>
            <a:miter lim="800000"/>
            <a:headEnd/>
            <a:tailEnd/>
          </a:ln>
        </p:spPr>
      </p:pic>
      <p:pic>
        <p:nvPicPr>
          <p:cNvPr id="36127" name="Picture 18"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128" name="Picture 19" descr="http://devdata.worldbank.org/wdi2005/Images/Space.gif"/>
          <p:cNvPicPr>
            <a:picLocks noChangeAspect="1" noChangeArrowheads="1"/>
          </p:cNvPicPr>
          <p:nvPr/>
        </p:nvPicPr>
        <p:blipFill>
          <a:blip r:embed="rId2"/>
          <a:srcRect/>
          <a:stretch>
            <a:fillRect/>
          </a:stretch>
        </p:blipFill>
        <p:spPr bwMode="auto">
          <a:xfrm>
            <a:off x="2924175" y="914400"/>
            <a:ext cx="609600" cy="9525"/>
          </a:xfrm>
          <a:prstGeom prst="rect">
            <a:avLst/>
          </a:prstGeom>
          <a:noFill/>
          <a:ln w="9525">
            <a:noFill/>
            <a:miter lim="800000"/>
            <a:headEnd/>
            <a:tailEnd/>
          </a:ln>
        </p:spPr>
      </p:pic>
      <p:pic>
        <p:nvPicPr>
          <p:cNvPr id="36129" name="Picture 20"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130" name="Picture 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131" name="Picture 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132" name="Picture 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133" name="Picture 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134" name="Picture 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135" name="Picture 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136" name="Picture 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137" name="Picture 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138" name="Picture 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139" name="Picture 3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36140" name="Picture 3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36141" name="Picture 3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36142" name="Picture 3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36143" name="Picture 3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36144" name="Picture 3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36145" name="Picture 3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36146" name="Picture 3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36147" name="Picture 3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36148" name="Picture 3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36149" name="Picture 40" descr="http://devdata.worldbank.org/wdi2005/Images/Space.gif"/>
          <p:cNvPicPr>
            <a:picLocks noChangeAspect="1" noChangeArrowheads="1"/>
          </p:cNvPicPr>
          <p:nvPr/>
        </p:nvPicPr>
        <p:blipFill>
          <a:blip r:embed="rId2"/>
          <a:srcRect/>
          <a:stretch>
            <a:fillRect/>
          </a:stretch>
        </p:blipFill>
        <p:spPr bwMode="auto">
          <a:xfrm>
            <a:off x="419100" y="2057400"/>
            <a:ext cx="9525" cy="9525"/>
          </a:xfrm>
          <a:prstGeom prst="rect">
            <a:avLst/>
          </a:prstGeom>
          <a:noFill/>
          <a:ln w="9525">
            <a:noFill/>
            <a:miter lim="800000"/>
            <a:headEnd/>
            <a:tailEnd/>
          </a:ln>
        </p:spPr>
      </p:pic>
      <p:pic>
        <p:nvPicPr>
          <p:cNvPr id="36150" name="Picture 41" descr="http://devdata.worldbank.org/wdi2005/Images/space.gif"/>
          <p:cNvPicPr>
            <a:picLocks noChangeAspect="1" noChangeArrowheads="1"/>
          </p:cNvPicPr>
          <p:nvPr/>
        </p:nvPicPr>
        <p:blipFill>
          <a:blip r:embed="rId2"/>
          <a:srcRect/>
          <a:stretch>
            <a:fillRect/>
          </a:stretch>
        </p:blipFill>
        <p:spPr bwMode="auto">
          <a:xfrm>
            <a:off x="2028825" y="2057400"/>
            <a:ext cx="9525" cy="9525"/>
          </a:xfrm>
          <a:prstGeom prst="rect">
            <a:avLst/>
          </a:prstGeom>
          <a:noFill/>
          <a:ln w="9525">
            <a:noFill/>
            <a:miter lim="800000"/>
            <a:headEnd/>
            <a:tailEnd/>
          </a:ln>
        </p:spPr>
      </p:pic>
      <p:pic>
        <p:nvPicPr>
          <p:cNvPr id="36151" name="Picture 42" descr="http://devdata.worldbank.org/wdi2005/Images/space.gif"/>
          <p:cNvPicPr>
            <a:picLocks noChangeAspect="1" noChangeArrowheads="1"/>
          </p:cNvPicPr>
          <p:nvPr/>
        </p:nvPicPr>
        <p:blipFill>
          <a:blip r:embed="rId2"/>
          <a:srcRect/>
          <a:stretch>
            <a:fillRect/>
          </a:stretch>
        </p:blipFill>
        <p:spPr bwMode="auto">
          <a:xfrm>
            <a:off x="2924175" y="2057400"/>
            <a:ext cx="9525" cy="9525"/>
          </a:xfrm>
          <a:prstGeom prst="rect">
            <a:avLst/>
          </a:prstGeom>
          <a:noFill/>
          <a:ln w="9525">
            <a:noFill/>
            <a:miter lim="800000"/>
            <a:headEnd/>
            <a:tailEnd/>
          </a:ln>
        </p:spPr>
      </p:pic>
      <p:pic>
        <p:nvPicPr>
          <p:cNvPr id="36152" name="Picture 43" descr="http://devdata.worldbank.org/wdi2005/Images/space.gif"/>
          <p:cNvPicPr>
            <a:picLocks noChangeAspect="1" noChangeArrowheads="1"/>
          </p:cNvPicPr>
          <p:nvPr/>
        </p:nvPicPr>
        <p:blipFill>
          <a:blip r:embed="rId2"/>
          <a:srcRect/>
          <a:stretch>
            <a:fillRect/>
          </a:stretch>
        </p:blipFill>
        <p:spPr bwMode="auto">
          <a:xfrm>
            <a:off x="3695700" y="2057400"/>
            <a:ext cx="9525" cy="9525"/>
          </a:xfrm>
          <a:prstGeom prst="rect">
            <a:avLst/>
          </a:prstGeom>
          <a:noFill/>
          <a:ln w="9525">
            <a:noFill/>
            <a:miter lim="800000"/>
            <a:headEnd/>
            <a:tailEnd/>
          </a:ln>
        </p:spPr>
      </p:pic>
      <p:pic>
        <p:nvPicPr>
          <p:cNvPr id="36153" name="Picture 44" descr="http://devdata.worldbank.org/wdi2005/Images/space.gif"/>
          <p:cNvPicPr>
            <a:picLocks noChangeAspect="1" noChangeArrowheads="1"/>
          </p:cNvPicPr>
          <p:nvPr/>
        </p:nvPicPr>
        <p:blipFill>
          <a:blip r:embed="rId2"/>
          <a:srcRect/>
          <a:stretch>
            <a:fillRect/>
          </a:stretch>
        </p:blipFill>
        <p:spPr bwMode="auto">
          <a:xfrm>
            <a:off x="4305300" y="2057400"/>
            <a:ext cx="9525" cy="9525"/>
          </a:xfrm>
          <a:prstGeom prst="rect">
            <a:avLst/>
          </a:prstGeom>
          <a:noFill/>
          <a:ln w="9525">
            <a:noFill/>
            <a:miter lim="800000"/>
            <a:headEnd/>
            <a:tailEnd/>
          </a:ln>
        </p:spPr>
      </p:pic>
      <p:pic>
        <p:nvPicPr>
          <p:cNvPr id="36154" name="Picture 45" descr="http://devdata.worldbank.org/wdi2005/Images/space.gif"/>
          <p:cNvPicPr>
            <a:picLocks noChangeAspect="1" noChangeArrowheads="1"/>
          </p:cNvPicPr>
          <p:nvPr/>
        </p:nvPicPr>
        <p:blipFill>
          <a:blip r:embed="rId2"/>
          <a:srcRect/>
          <a:stretch>
            <a:fillRect/>
          </a:stretch>
        </p:blipFill>
        <p:spPr bwMode="auto">
          <a:xfrm>
            <a:off x="4914900" y="2057400"/>
            <a:ext cx="9525" cy="9525"/>
          </a:xfrm>
          <a:prstGeom prst="rect">
            <a:avLst/>
          </a:prstGeom>
          <a:noFill/>
          <a:ln w="9525">
            <a:noFill/>
            <a:miter lim="800000"/>
            <a:headEnd/>
            <a:tailEnd/>
          </a:ln>
        </p:spPr>
      </p:pic>
      <p:pic>
        <p:nvPicPr>
          <p:cNvPr id="36155" name="Picture 46" descr="http://devdata.worldbank.org/wdi2005/Images/space.gif"/>
          <p:cNvPicPr>
            <a:picLocks noChangeAspect="1" noChangeArrowheads="1"/>
          </p:cNvPicPr>
          <p:nvPr/>
        </p:nvPicPr>
        <p:blipFill>
          <a:blip r:embed="rId2"/>
          <a:srcRect/>
          <a:stretch>
            <a:fillRect/>
          </a:stretch>
        </p:blipFill>
        <p:spPr bwMode="auto">
          <a:xfrm>
            <a:off x="5524500" y="2057400"/>
            <a:ext cx="9525" cy="9525"/>
          </a:xfrm>
          <a:prstGeom prst="rect">
            <a:avLst/>
          </a:prstGeom>
          <a:noFill/>
          <a:ln w="9525">
            <a:noFill/>
            <a:miter lim="800000"/>
            <a:headEnd/>
            <a:tailEnd/>
          </a:ln>
        </p:spPr>
      </p:pic>
      <p:pic>
        <p:nvPicPr>
          <p:cNvPr id="36156" name="Picture 47" descr="http://devdata.worldbank.org/wdi2005/Images/space.gif"/>
          <p:cNvPicPr>
            <a:picLocks noChangeAspect="1" noChangeArrowheads="1"/>
          </p:cNvPicPr>
          <p:nvPr/>
        </p:nvPicPr>
        <p:blipFill>
          <a:blip r:embed="rId2"/>
          <a:srcRect/>
          <a:stretch>
            <a:fillRect/>
          </a:stretch>
        </p:blipFill>
        <p:spPr bwMode="auto">
          <a:xfrm>
            <a:off x="6134100" y="2057400"/>
            <a:ext cx="9525" cy="9525"/>
          </a:xfrm>
          <a:prstGeom prst="rect">
            <a:avLst/>
          </a:prstGeom>
          <a:noFill/>
          <a:ln w="9525">
            <a:noFill/>
            <a:miter lim="800000"/>
            <a:headEnd/>
            <a:tailEnd/>
          </a:ln>
        </p:spPr>
      </p:pic>
      <p:pic>
        <p:nvPicPr>
          <p:cNvPr id="36157" name="Picture 48" descr="http://devdata.worldbank.org/wdi2005/Images/space.gif"/>
          <p:cNvPicPr>
            <a:picLocks noChangeAspect="1" noChangeArrowheads="1"/>
          </p:cNvPicPr>
          <p:nvPr/>
        </p:nvPicPr>
        <p:blipFill>
          <a:blip r:embed="rId2"/>
          <a:srcRect/>
          <a:stretch>
            <a:fillRect/>
          </a:stretch>
        </p:blipFill>
        <p:spPr bwMode="auto">
          <a:xfrm>
            <a:off x="6743700" y="2057400"/>
            <a:ext cx="9525" cy="9525"/>
          </a:xfrm>
          <a:prstGeom prst="rect">
            <a:avLst/>
          </a:prstGeom>
          <a:noFill/>
          <a:ln w="9525">
            <a:noFill/>
            <a:miter lim="800000"/>
            <a:headEnd/>
            <a:tailEnd/>
          </a:ln>
        </p:spPr>
      </p:pic>
      <p:pic>
        <p:nvPicPr>
          <p:cNvPr id="36158" name="Picture 49" descr="http://devdata.worldbank.org/wdi2005/Images/space.gif"/>
          <p:cNvPicPr>
            <a:picLocks noChangeAspect="1" noChangeArrowheads="1"/>
          </p:cNvPicPr>
          <p:nvPr/>
        </p:nvPicPr>
        <p:blipFill>
          <a:blip r:embed="rId2"/>
          <a:srcRect/>
          <a:stretch>
            <a:fillRect/>
          </a:stretch>
        </p:blipFill>
        <p:spPr bwMode="auto">
          <a:xfrm>
            <a:off x="7353300" y="2057400"/>
            <a:ext cx="9525" cy="9525"/>
          </a:xfrm>
          <a:prstGeom prst="rect">
            <a:avLst/>
          </a:prstGeom>
          <a:noFill/>
          <a:ln w="9525">
            <a:noFill/>
            <a:miter lim="800000"/>
            <a:headEnd/>
            <a:tailEnd/>
          </a:ln>
        </p:spPr>
      </p:pic>
      <p:pic>
        <p:nvPicPr>
          <p:cNvPr id="36159" name="Picture 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160" name="Picture 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161" name="Picture 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162" name="Picture 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163" name="Picture 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164" name="Picture 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165" name="Picture 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166" name="Picture 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167" name="Picture 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168" name="Picture 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169" name="Picture 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170" name="Picture 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171" name="Picture 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172" name="Picture 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173" name="Picture 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174" name="Picture 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175" name="Picture 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176" name="Picture 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177" name="Picture 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178" name="Picture 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179" name="Picture 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180" name="Picture 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181" name="Picture 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182" name="Picture 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183" name="Picture 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184" name="Picture 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185" name="Picture 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186" name="Picture 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187" name="Picture 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188" name="Picture 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189" name="Picture 80" descr="http://devdata.worldbank.org/wdi2005/Images/Space.gif"/>
          <p:cNvPicPr>
            <a:picLocks noChangeAspect="1" noChangeArrowheads="1"/>
          </p:cNvPicPr>
          <p:nvPr/>
        </p:nvPicPr>
        <p:blipFill>
          <a:blip r:embed="rId2"/>
          <a:srcRect/>
          <a:stretch>
            <a:fillRect/>
          </a:stretch>
        </p:blipFill>
        <p:spPr bwMode="auto">
          <a:xfrm>
            <a:off x="419100" y="2057400"/>
            <a:ext cx="9525" cy="9525"/>
          </a:xfrm>
          <a:prstGeom prst="rect">
            <a:avLst/>
          </a:prstGeom>
          <a:noFill/>
          <a:ln w="9525">
            <a:noFill/>
            <a:miter lim="800000"/>
            <a:headEnd/>
            <a:tailEnd/>
          </a:ln>
        </p:spPr>
      </p:pic>
      <p:pic>
        <p:nvPicPr>
          <p:cNvPr id="36190" name="Picture 81" descr="http://devdata.worldbank.org/wdi2005/Images/space.gif"/>
          <p:cNvPicPr>
            <a:picLocks noChangeAspect="1" noChangeArrowheads="1"/>
          </p:cNvPicPr>
          <p:nvPr/>
        </p:nvPicPr>
        <p:blipFill>
          <a:blip r:embed="rId2"/>
          <a:srcRect/>
          <a:stretch>
            <a:fillRect/>
          </a:stretch>
        </p:blipFill>
        <p:spPr bwMode="auto">
          <a:xfrm>
            <a:off x="2028825" y="2057400"/>
            <a:ext cx="9525" cy="9525"/>
          </a:xfrm>
          <a:prstGeom prst="rect">
            <a:avLst/>
          </a:prstGeom>
          <a:noFill/>
          <a:ln w="9525">
            <a:noFill/>
            <a:miter lim="800000"/>
            <a:headEnd/>
            <a:tailEnd/>
          </a:ln>
        </p:spPr>
      </p:pic>
      <p:pic>
        <p:nvPicPr>
          <p:cNvPr id="36191" name="Picture 82" descr="http://devdata.worldbank.org/wdi2005/Images/space.gif"/>
          <p:cNvPicPr>
            <a:picLocks noChangeAspect="1" noChangeArrowheads="1"/>
          </p:cNvPicPr>
          <p:nvPr/>
        </p:nvPicPr>
        <p:blipFill>
          <a:blip r:embed="rId2"/>
          <a:srcRect/>
          <a:stretch>
            <a:fillRect/>
          </a:stretch>
        </p:blipFill>
        <p:spPr bwMode="auto">
          <a:xfrm>
            <a:off x="2924175" y="2057400"/>
            <a:ext cx="9525" cy="9525"/>
          </a:xfrm>
          <a:prstGeom prst="rect">
            <a:avLst/>
          </a:prstGeom>
          <a:noFill/>
          <a:ln w="9525">
            <a:noFill/>
            <a:miter lim="800000"/>
            <a:headEnd/>
            <a:tailEnd/>
          </a:ln>
        </p:spPr>
      </p:pic>
      <p:pic>
        <p:nvPicPr>
          <p:cNvPr id="36192" name="Picture 83" descr="http://devdata.worldbank.org/wdi2005/Images/space.gif"/>
          <p:cNvPicPr>
            <a:picLocks noChangeAspect="1" noChangeArrowheads="1"/>
          </p:cNvPicPr>
          <p:nvPr/>
        </p:nvPicPr>
        <p:blipFill>
          <a:blip r:embed="rId2"/>
          <a:srcRect/>
          <a:stretch>
            <a:fillRect/>
          </a:stretch>
        </p:blipFill>
        <p:spPr bwMode="auto">
          <a:xfrm>
            <a:off x="3695700" y="2057400"/>
            <a:ext cx="9525" cy="9525"/>
          </a:xfrm>
          <a:prstGeom prst="rect">
            <a:avLst/>
          </a:prstGeom>
          <a:noFill/>
          <a:ln w="9525">
            <a:noFill/>
            <a:miter lim="800000"/>
            <a:headEnd/>
            <a:tailEnd/>
          </a:ln>
        </p:spPr>
      </p:pic>
      <p:pic>
        <p:nvPicPr>
          <p:cNvPr id="36193" name="Picture 84" descr="http://devdata.worldbank.org/wdi2005/Images/space.gif"/>
          <p:cNvPicPr>
            <a:picLocks noChangeAspect="1" noChangeArrowheads="1"/>
          </p:cNvPicPr>
          <p:nvPr/>
        </p:nvPicPr>
        <p:blipFill>
          <a:blip r:embed="rId2"/>
          <a:srcRect/>
          <a:stretch>
            <a:fillRect/>
          </a:stretch>
        </p:blipFill>
        <p:spPr bwMode="auto">
          <a:xfrm>
            <a:off x="4305300" y="2057400"/>
            <a:ext cx="9525" cy="9525"/>
          </a:xfrm>
          <a:prstGeom prst="rect">
            <a:avLst/>
          </a:prstGeom>
          <a:noFill/>
          <a:ln w="9525">
            <a:noFill/>
            <a:miter lim="800000"/>
            <a:headEnd/>
            <a:tailEnd/>
          </a:ln>
        </p:spPr>
      </p:pic>
      <p:pic>
        <p:nvPicPr>
          <p:cNvPr id="36194" name="Picture 85" descr="http://devdata.worldbank.org/wdi2005/Images/space.gif"/>
          <p:cNvPicPr>
            <a:picLocks noChangeAspect="1" noChangeArrowheads="1"/>
          </p:cNvPicPr>
          <p:nvPr/>
        </p:nvPicPr>
        <p:blipFill>
          <a:blip r:embed="rId2"/>
          <a:srcRect/>
          <a:stretch>
            <a:fillRect/>
          </a:stretch>
        </p:blipFill>
        <p:spPr bwMode="auto">
          <a:xfrm>
            <a:off x="4914900" y="2057400"/>
            <a:ext cx="9525" cy="9525"/>
          </a:xfrm>
          <a:prstGeom prst="rect">
            <a:avLst/>
          </a:prstGeom>
          <a:noFill/>
          <a:ln w="9525">
            <a:noFill/>
            <a:miter lim="800000"/>
            <a:headEnd/>
            <a:tailEnd/>
          </a:ln>
        </p:spPr>
      </p:pic>
      <p:pic>
        <p:nvPicPr>
          <p:cNvPr id="36195" name="Picture 86" descr="http://devdata.worldbank.org/wdi2005/Images/space.gif"/>
          <p:cNvPicPr>
            <a:picLocks noChangeAspect="1" noChangeArrowheads="1"/>
          </p:cNvPicPr>
          <p:nvPr/>
        </p:nvPicPr>
        <p:blipFill>
          <a:blip r:embed="rId2"/>
          <a:srcRect/>
          <a:stretch>
            <a:fillRect/>
          </a:stretch>
        </p:blipFill>
        <p:spPr bwMode="auto">
          <a:xfrm>
            <a:off x="5524500" y="2057400"/>
            <a:ext cx="9525" cy="9525"/>
          </a:xfrm>
          <a:prstGeom prst="rect">
            <a:avLst/>
          </a:prstGeom>
          <a:noFill/>
          <a:ln w="9525">
            <a:noFill/>
            <a:miter lim="800000"/>
            <a:headEnd/>
            <a:tailEnd/>
          </a:ln>
        </p:spPr>
      </p:pic>
      <p:pic>
        <p:nvPicPr>
          <p:cNvPr id="36196" name="Picture 87" descr="http://devdata.worldbank.org/wdi2005/Images/space.gif"/>
          <p:cNvPicPr>
            <a:picLocks noChangeAspect="1" noChangeArrowheads="1"/>
          </p:cNvPicPr>
          <p:nvPr/>
        </p:nvPicPr>
        <p:blipFill>
          <a:blip r:embed="rId2"/>
          <a:srcRect/>
          <a:stretch>
            <a:fillRect/>
          </a:stretch>
        </p:blipFill>
        <p:spPr bwMode="auto">
          <a:xfrm>
            <a:off x="6134100" y="2057400"/>
            <a:ext cx="9525" cy="9525"/>
          </a:xfrm>
          <a:prstGeom prst="rect">
            <a:avLst/>
          </a:prstGeom>
          <a:noFill/>
          <a:ln w="9525">
            <a:noFill/>
            <a:miter lim="800000"/>
            <a:headEnd/>
            <a:tailEnd/>
          </a:ln>
        </p:spPr>
      </p:pic>
      <p:pic>
        <p:nvPicPr>
          <p:cNvPr id="36197" name="Picture 88" descr="http://devdata.worldbank.org/wdi2005/Images/space.gif"/>
          <p:cNvPicPr>
            <a:picLocks noChangeAspect="1" noChangeArrowheads="1"/>
          </p:cNvPicPr>
          <p:nvPr/>
        </p:nvPicPr>
        <p:blipFill>
          <a:blip r:embed="rId2"/>
          <a:srcRect/>
          <a:stretch>
            <a:fillRect/>
          </a:stretch>
        </p:blipFill>
        <p:spPr bwMode="auto">
          <a:xfrm>
            <a:off x="6743700" y="2057400"/>
            <a:ext cx="9525" cy="9525"/>
          </a:xfrm>
          <a:prstGeom prst="rect">
            <a:avLst/>
          </a:prstGeom>
          <a:noFill/>
          <a:ln w="9525">
            <a:noFill/>
            <a:miter lim="800000"/>
            <a:headEnd/>
            <a:tailEnd/>
          </a:ln>
        </p:spPr>
      </p:pic>
      <p:pic>
        <p:nvPicPr>
          <p:cNvPr id="36198" name="Picture 89" descr="http://devdata.worldbank.org/wdi2005/Images/space.gif"/>
          <p:cNvPicPr>
            <a:picLocks noChangeAspect="1" noChangeArrowheads="1"/>
          </p:cNvPicPr>
          <p:nvPr/>
        </p:nvPicPr>
        <p:blipFill>
          <a:blip r:embed="rId2"/>
          <a:srcRect/>
          <a:stretch>
            <a:fillRect/>
          </a:stretch>
        </p:blipFill>
        <p:spPr bwMode="auto">
          <a:xfrm>
            <a:off x="7353300" y="2057400"/>
            <a:ext cx="9525" cy="9525"/>
          </a:xfrm>
          <a:prstGeom prst="rect">
            <a:avLst/>
          </a:prstGeom>
          <a:noFill/>
          <a:ln w="9525">
            <a:noFill/>
            <a:miter lim="800000"/>
            <a:headEnd/>
            <a:tailEnd/>
          </a:ln>
        </p:spPr>
      </p:pic>
      <p:pic>
        <p:nvPicPr>
          <p:cNvPr id="36199" name="Picture 9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36200" name="Picture 9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36201" name="Picture 9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36202" name="Picture 9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36203" name="Picture 9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36204" name="Picture 9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36205" name="Picture 9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36206" name="Picture 9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36207" name="Picture 9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36208" name="Picture 9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36209" name="Picture 10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36210" name="Picture 10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36211" name="Picture 10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36212" name="Picture 10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36213" name="Picture 10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36214" name="Picture 10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36215" name="Picture 10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36216" name="Picture 10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36217" name="Picture 10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36218" name="Picture 10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36219" name="Picture 11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36220" name="Picture 11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36221" name="Picture 11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36222" name="Picture 11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36223" name="Picture 11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36224" name="Picture 11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36225" name="Picture 11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36226" name="Picture 11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36227" name="Picture 11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36228" name="Picture 11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36229" name="Picture 12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36230" name="Picture 12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36231" name="Picture 12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36232" name="Picture 12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36233" name="Picture 12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36234" name="Picture 12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36235" name="Picture 12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36236" name="Picture 12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36237" name="Picture 12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36238" name="Picture 12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36239" name="Picture 13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36240" name="Picture 13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36241" name="Picture 13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36242" name="Picture 13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36243" name="Picture 13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36244" name="Picture 13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36245" name="Picture 13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36246" name="Picture 13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36247" name="Picture 13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36248" name="Picture 13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36249" name="Picture 1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250" name="Picture 1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251" name="Picture 1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252" name="Picture 1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253" name="Picture 1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254" name="Picture 1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255" name="Picture 1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256" name="Picture 1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257" name="Picture 1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258" name="Picture 1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259" name="Picture 1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260" name="Picture 1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261" name="Picture 1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262" name="Picture 1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263" name="Picture 1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264" name="Picture 1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265" name="Picture 1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266" name="Picture 1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267" name="Picture 1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268" name="Picture 1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269" name="Picture 16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36270" name="Picture 16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36271" name="Picture 16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36272" name="Picture 16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36273" name="Picture 16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36274" name="Picture 16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36275" name="Picture 16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36276" name="Picture 16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36277" name="Picture 16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36278" name="Picture 16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36279" name="Picture 1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280" name="Picture 1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281" name="Picture 1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282" name="Picture 1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283" name="Picture 1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284" name="Picture 1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285" name="Picture 1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286" name="Picture 1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287" name="Picture 1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288" name="Picture 1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289" name="Picture 1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290" name="Picture 1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291" name="Picture 1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292" name="Picture 1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293" name="Picture 1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294" name="Picture 1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295" name="Picture 1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296" name="Picture 1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297" name="Picture 1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298" name="Picture 1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299" name="Picture 19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36300" name="Picture 19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36301" name="Picture 19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36302" name="Picture 19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36303" name="Picture 19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36304" name="Picture 19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36305" name="Picture 19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36306" name="Picture 19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36307" name="Picture 19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36308" name="Picture 19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36309" name="Picture 2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10" name="Picture 2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11" name="Picture 2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12" name="Picture 2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13" name="Picture 2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14" name="Picture 2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15" name="Picture 2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16" name="Picture 2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17" name="Picture 2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18" name="Picture 2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19" name="Picture 21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36320" name="Picture 21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36321" name="Picture 21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36322" name="Picture 21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36323" name="Picture 21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36324" name="Picture 21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36325" name="Picture 21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36326" name="Picture 21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36327" name="Picture 21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36328" name="Picture 21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36329" name="Picture 2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30" name="Picture 2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31" name="Picture 2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32" name="Picture 2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33" name="Picture 2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34" name="Picture 2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35" name="Picture 2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36" name="Picture 2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37" name="Picture 2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38" name="Picture 2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39" name="Picture 2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40" name="Picture 2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41" name="Picture 2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42" name="Picture 2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43" name="Picture 2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44" name="Picture 2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45" name="Picture 2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46" name="Picture 2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47" name="Picture 2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48" name="Picture 2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49" name="Picture 24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36350" name="Picture 24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36351" name="Picture 24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36352" name="Picture 24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36353" name="Picture 24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36354" name="Picture 24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36355" name="Picture 24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36356" name="Picture 24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36357" name="Picture 24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36358" name="Picture 24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36359" name="Picture 2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60" name="Picture 2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61" name="Picture 2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62" name="Picture 2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63" name="Picture 2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64" name="Picture 2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65" name="Picture 2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66" name="Picture 2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67" name="Picture 2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68" name="Picture 2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69" name="Picture 2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70" name="Picture 2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71" name="Picture 2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72" name="Picture 2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73" name="Picture 2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74" name="Picture 2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75" name="Picture 2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76" name="Picture 2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77" name="Picture 2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78" name="Picture 2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79" name="Picture 2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80" name="Picture 2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81" name="Picture 2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82" name="Picture 2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83" name="Picture 2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84" name="Picture 2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85" name="Picture 2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86" name="Picture 2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87" name="Picture 2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88" name="Picture 2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89" name="Picture 2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390" name="Picture 2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391" name="Picture 2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392" name="Picture 2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393" name="Picture 2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394" name="Picture 2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395" name="Picture 2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396" name="Picture 2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397" name="Picture 2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398" name="Picture 2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399" name="Picture 2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00" name="Picture 2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01" name="Picture 2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02" name="Picture 2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03" name="Picture 2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04" name="Picture 2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05" name="Picture 2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06" name="Picture 2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07" name="Picture 2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08" name="Picture 2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09" name="Picture 3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10" name="Picture 3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11" name="Picture 3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12" name="Picture 3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13" name="Picture 3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14" name="Picture 3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15" name="Picture 3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16" name="Picture 3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17" name="Picture 3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18" name="Picture 3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19" name="Picture 3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20" name="Picture 3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21" name="Picture 3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22" name="Picture 3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23" name="Picture 3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24" name="Picture 3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25" name="Picture 3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26" name="Picture 3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27" name="Picture 3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28" name="Picture 3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29" name="Picture 3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30" name="Picture 3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31" name="Picture 3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32" name="Picture 3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33" name="Picture 3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34" name="Picture 3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35" name="Picture 3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36" name="Picture 3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37" name="Picture 3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38" name="Picture 3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39" name="Picture 3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40" name="Picture 3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41" name="Picture 3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42" name="Picture 3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43" name="Picture 3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44" name="Picture 3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45" name="Picture 3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46" name="Picture 3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47" name="Picture 3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48" name="Picture 3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49" name="Picture 3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50" name="Picture 3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51" name="Picture 3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52" name="Picture 3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53" name="Picture 3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54" name="Picture 3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55" name="Picture 3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56" name="Picture 3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57" name="Picture 3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58" name="Picture 3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59" name="Picture 35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36460" name="Picture 35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36461" name="Picture 35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36462" name="Picture 35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36463" name="Picture 35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36464" name="Picture 35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36465" name="Picture 35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36466" name="Picture 35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36467" name="Picture 35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36468" name="Picture 35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36469" name="Picture 3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470" name="Picture 3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471" name="Picture 3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472" name="Picture 3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473" name="Picture 3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474" name="Picture 3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475" name="Picture 3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476" name="Picture 3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477" name="Picture 3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478" name="Picture 3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479" name="Picture 37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36480" name="Picture 37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36481" name="Picture 37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36482" name="Picture 37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36483" name="Picture 37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36484" name="Picture 37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36485" name="Picture 37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36486" name="Picture 37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36487" name="Picture 37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36488" name="Picture 37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36489" name="Picture 380" descr="http://devdata.worldbank.org/wdi2005/Images/Space.gif"/>
          <p:cNvPicPr>
            <a:picLocks noChangeAspect="1" noChangeArrowheads="1"/>
          </p:cNvPicPr>
          <p:nvPr/>
        </p:nvPicPr>
        <p:blipFill>
          <a:blip r:embed="rId2"/>
          <a:srcRect/>
          <a:stretch>
            <a:fillRect/>
          </a:stretch>
        </p:blipFill>
        <p:spPr bwMode="auto">
          <a:xfrm>
            <a:off x="419100" y="4533900"/>
            <a:ext cx="9525" cy="9525"/>
          </a:xfrm>
          <a:prstGeom prst="rect">
            <a:avLst/>
          </a:prstGeom>
          <a:noFill/>
          <a:ln w="9525">
            <a:noFill/>
            <a:miter lim="800000"/>
            <a:headEnd/>
            <a:tailEnd/>
          </a:ln>
        </p:spPr>
      </p:pic>
      <p:pic>
        <p:nvPicPr>
          <p:cNvPr id="36490" name="Picture 381" descr="http://devdata.worldbank.org/wdi2005/Images/space.gif"/>
          <p:cNvPicPr>
            <a:picLocks noChangeAspect="1" noChangeArrowheads="1"/>
          </p:cNvPicPr>
          <p:nvPr/>
        </p:nvPicPr>
        <p:blipFill>
          <a:blip r:embed="rId2"/>
          <a:srcRect/>
          <a:stretch>
            <a:fillRect/>
          </a:stretch>
        </p:blipFill>
        <p:spPr bwMode="auto">
          <a:xfrm>
            <a:off x="2028825" y="4533900"/>
            <a:ext cx="9525" cy="9525"/>
          </a:xfrm>
          <a:prstGeom prst="rect">
            <a:avLst/>
          </a:prstGeom>
          <a:noFill/>
          <a:ln w="9525">
            <a:noFill/>
            <a:miter lim="800000"/>
            <a:headEnd/>
            <a:tailEnd/>
          </a:ln>
        </p:spPr>
      </p:pic>
      <p:pic>
        <p:nvPicPr>
          <p:cNvPr id="36491" name="Picture 382" descr="http://devdata.worldbank.org/wdi2005/Images/space.gif"/>
          <p:cNvPicPr>
            <a:picLocks noChangeAspect="1" noChangeArrowheads="1"/>
          </p:cNvPicPr>
          <p:nvPr/>
        </p:nvPicPr>
        <p:blipFill>
          <a:blip r:embed="rId2"/>
          <a:srcRect/>
          <a:stretch>
            <a:fillRect/>
          </a:stretch>
        </p:blipFill>
        <p:spPr bwMode="auto">
          <a:xfrm>
            <a:off x="2924175" y="4533900"/>
            <a:ext cx="9525" cy="9525"/>
          </a:xfrm>
          <a:prstGeom prst="rect">
            <a:avLst/>
          </a:prstGeom>
          <a:noFill/>
          <a:ln w="9525">
            <a:noFill/>
            <a:miter lim="800000"/>
            <a:headEnd/>
            <a:tailEnd/>
          </a:ln>
        </p:spPr>
      </p:pic>
      <p:pic>
        <p:nvPicPr>
          <p:cNvPr id="36492" name="Picture 383" descr="http://devdata.worldbank.org/wdi2005/Images/space.gif"/>
          <p:cNvPicPr>
            <a:picLocks noChangeAspect="1" noChangeArrowheads="1"/>
          </p:cNvPicPr>
          <p:nvPr/>
        </p:nvPicPr>
        <p:blipFill>
          <a:blip r:embed="rId2"/>
          <a:srcRect/>
          <a:stretch>
            <a:fillRect/>
          </a:stretch>
        </p:blipFill>
        <p:spPr bwMode="auto">
          <a:xfrm>
            <a:off x="3695700" y="4533900"/>
            <a:ext cx="9525" cy="9525"/>
          </a:xfrm>
          <a:prstGeom prst="rect">
            <a:avLst/>
          </a:prstGeom>
          <a:noFill/>
          <a:ln w="9525">
            <a:noFill/>
            <a:miter lim="800000"/>
            <a:headEnd/>
            <a:tailEnd/>
          </a:ln>
        </p:spPr>
      </p:pic>
      <p:pic>
        <p:nvPicPr>
          <p:cNvPr id="36493" name="Picture 384" descr="http://devdata.worldbank.org/wdi2005/Images/space.gif"/>
          <p:cNvPicPr>
            <a:picLocks noChangeAspect="1" noChangeArrowheads="1"/>
          </p:cNvPicPr>
          <p:nvPr/>
        </p:nvPicPr>
        <p:blipFill>
          <a:blip r:embed="rId2"/>
          <a:srcRect/>
          <a:stretch>
            <a:fillRect/>
          </a:stretch>
        </p:blipFill>
        <p:spPr bwMode="auto">
          <a:xfrm>
            <a:off x="4305300" y="4533900"/>
            <a:ext cx="9525" cy="9525"/>
          </a:xfrm>
          <a:prstGeom prst="rect">
            <a:avLst/>
          </a:prstGeom>
          <a:noFill/>
          <a:ln w="9525">
            <a:noFill/>
            <a:miter lim="800000"/>
            <a:headEnd/>
            <a:tailEnd/>
          </a:ln>
        </p:spPr>
      </p:pic>
      <p:pic>
        <p:nvPicPr>
          <p:cNvPr id="36494" name="Picture 385" descr="http://devdata.worldbank.org/wdi2005/Images/space.gif"/>
          <p:cNvPicPr>
            <a:picLocks noChangeAspect="1" noChangeArrowheads="1"/>
          </p:cNvPicPr>
          <p:nvPr/>
        </p:nvPicPr>
        <p:blipFill>
          <a:blip r:embed="rId2"/>
          <a:srcRect/>
          <a:stretch>
            <a:fillRect/>
          </a:stretch>
        </p:blipFill>
        <p:spPr bwMode="auto">
          <a:xfrm>
            <a:off x="4914900" y="4533900"/>
            <a:ext cx="9525" cy="9525"/>
          </a:xfrm>
          <a:prstGeom prst="rect">
            <a:avLst/>
          </a:prstGeom>
          <a:noFill/>
          <a:ln w="9525">
            <a:noFill/>
            <a:miter lim="800000"/>
            <a:headEnd/>
            <a:tailEnd/>
          </a:ln>
        </p:spPr>
      </p:pic>
      <p:pic>
        <p:nvPicPr>
          <p:cNvPr id="36495" name="Picture 386" descr="http://devdata.worldbank.org/wdi2005/Images/space.gif"/>
          <p:cNvPicPr>
            <a:picLocks noChangeAspect="1" noChangeArrowheads="1"/>
          </p:cNvPicPr>
          <p:nvPr/>
        </p:nvPicPr>
        <p:blipFill>
          <a:blip r:embed="rId2"/>
          <a:srcRect/>
          <a:stretch>
            <a:fillRect/>
          </a:stretch>
        </p:blipFill>
        <p:spPr bwMode="auto">
          <a:xfrm>
            <a:off x="5524500" y="4533900"/>
            <a:ext cx="9525" cy="9525"/>
          </a:xfrm>
          <a:prstGeom prst="rect">
            <a:avLst/>
          </a:prstGeom>
          <a:noFill/>
          <a:ln w="9525">
            <a:noFill/>
            <a:miter lim="800000"/>
            <a:headEnd/>
            <a:tailEnd/>
          </a:ln>
        </p:spPr>
      </p:pic>
      <p:pic>
        <p:nvPicPr>
          <p:cNvPr id="36496" name="Picture 387" descr="http://devdata.worldbank.org/wdi2005/Images/space.gif"/>
          <p:cNvPicPr>
            <a:picLocks noChangeAspect="1" noChangeArrowheads="1"/>
          </p:cNvPicPr>
          <p:nvPr/>
        </p:nvPicPr>
        <p:blipFill>
          <a:blip r:embed="rId2"/>
          <a:srcRect/>
          <a:stretch>
            <a:fillRect/>
          </a:stretch>
        </p:blipFill>
        <p:spPr bwMode="auto">
          <a:xfrm>
            <a:off x="6134100" y="4533900"/>
            <a:ext cx="9525" cy="9525"/>
          </a:xfrm>
          <a:prstGeom prst="rect">
            <a:avLst/>
          </a:prstGeom>
          <a:noFill/>
          <a:ln w="9525">
            <a:noFill/>
            <a:miter lim="800000"/>
            <a:headEnd/>
            <a:tailEnd/>
          </a:ln>
        </p:spPr>
      </p:pic>
      <p:pic>
        <p:nvPicPr>
          <p:cNvPr id="36497" name="Picture 388" descr="http://devdata.worldbank.org/wdi2005/Images/space.gif"/>
          <p:cNvPicPr>
            <a:picLocks noChangeAspect="1" noChangeArrowheads="1"/>
          </p:cNvPicPr>
          <p:nvPr/>
        </p:nvPicPr>
        <p:blipFill>
          <a:blip r:embed="rId2"/>
          <a:srcRect/>
          <a:stretch>
            <a:fillRect/>
          </a:stretch>
        </p:blipFill>
        <p:spPr bwMode="auto">
          <a:xfrm>
            <a:off x="6743700" y="4533900"/>
            <a:ext cx="9525" cy="9525"/>
          </a:xfrm>
          <a:prstGeom prst="rect">
            <a:avLst/>
          </a:prstGeom>
          <a:noFill/>
          <a:ln w="9525">
            <a:noFill/>
            <a:miter lim="800000"/>
            <a:headEnd/>
            <a:tailEnd/>
          </a:ln>
        </p:spPr>
      </p:pic>
      <p:pic>
        <p:nvPicPr>
          <p:cNvPr id="36498" name="Picture 389" descr="http://devdata.worldbank.org/wdi2005/Images/space.gif"/>
          <p:cNvPicPr>
            <a:picLocks noChangeAspect="1" noChangeArrowheads="1"/>
          </p:cNvPicPr>
          <p:nvPr/>
        </p:nvPicPr>
        <p:blipFill>
          <a:blip r:embed="rId2"/>
          <a:srcRect/>
          <a:stretch>
            <a:fillRect/>
          </a:stretch>
        </p:blipFill>
        <p:spPr bwMode="auto">
          <a:xfrm>
            <a:off x="7353300" y="4533900"/>
            <a:ext cx="9525" cy="9525"/>
          </a:xfrm>
          <a:prstGeom prst="rect">
            <a:avLst/>
          </a:prstGeom>
          <a:noFill/>
          <a:ln w="9525">
            <a:noFill/>
            <a:miter lim="800000"/>
            <a:headEnd/>
            <a:tailEnd/>
          </a:ln>
        </p:spPr>
      </p:pic>
      <p:pic>
        <p:nvPicPr>
          <p:cNvPr id="36499" name="Picture 3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500" name="Picture 3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501" name="Picture 3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502" name="Picture 3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503" name="Picture 3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504" name="Picture 3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505" name="Picture 3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506" name="Picture 3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507" name="Picture 3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508" name="Picture 3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509" name="Picture 4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510" name="Picture 4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511" name="Picture 4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512" name="Picture 4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513" name="Picture 4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514" name="Picture 4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515" name="Picture 4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516" name="Picture 4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517" name="Picture 4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518" name="Picture 4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519" name="Picture 41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36520" name="Picture 41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36521" name="Picture 41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36522" name="Picture 41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36523" name="Picture 41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36524" name="Picture 41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36525" name="Picture 41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36526" name="Picture 41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36527" name="Picture 41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36528" name="Picture 41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36529" name="Picture 4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530" name="Picture 4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531" name="Picture 4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532" name="Picture 4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533" name="Picture 4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534" name="Picture 4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535" name="Picture 4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536" name="Picture 4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537" name="Picture 4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538" name="Picture 4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539" name="Picture 4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540" name="Picture 4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541" name="Picture 4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542" name="Picture 4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543" name="Picture 4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544" name="Picture 4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545" name="Picture 4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546" name="Picture 4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547" name="Picture 4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548" name="Picture 4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549" name="Picture 4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550" name="Picture 4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551" name="Picture 4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552" name="Picture 4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553" name="Picture 4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554" name="Picture 4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555" name="Picture 4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556" name="Picture 4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557" name="Picture 4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558" name="Picture 4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559" name="Picture 45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36560" name="Picture 45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36561" name="Picture 45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36562" name="Picture 45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36563" name="Picture 45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36564" name="Picture 45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36565" name="Picture 45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36566" name="Picture 45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36567" name="Picture 45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36568" name="Picture 45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36569" name="Picture 46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36570" name="Picture 46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36571" name="Picture 46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36572" name="Picture 46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36573" name="Picture 46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36574" name="Picture 46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36575" name="Picture 46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36576" name="Picture 46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36577" name="Picture 46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36578" name="Picture 46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36579" name="Picture 470" descr="http://devdata.worldbank.org/wdi2005/Images/Space.gif"/>
          <p:cNvPicPr>
            <a:picLocks noChangeAspect="1" noChangeArrowheads="1"/>
          </p:cNvPicPr>
          <p:nvPr/>
        </p:nvPicPr>
        <p:blipFill>
          <a:blip r:embed="rId2"/>
          <a:srcRect/>
          <a:stretch>
            <a:fillRect/>
          </a:stretch>
        </p:blipFill>
        <p:spPr bwMode="auto">
          <a:xfrm>
            <a:off x="419100" y="2628900"/>
            <a:ext cx="9525" cy="9525"/>
          </a:xfrm>
          <a:prstGeom prst="rect">
            <a:avLst/>
          </a:prstGeom>
          <a:noFill/>
          <a:ln w="9525">
            <a:noFill/>
            <a:miter lim="800000"/>
            <a:headEnd/>
            <a:tailEnd/>
          </a:ln>
        </p:spPr>
      </p:pic>
      <p:pic>
        <p:nvPicPr>
          <p:cNvPr id="36580" name="Picture 471" descr="http://devdata.worldbank.org/wdi2005/Images/space.gif"/>
          <p:cNvPicPr>
            <a:picLocks noChangeAspect="1" noChangeArrowheads="1"/>
          </p:cNvPicPr>
          <p:nvPr/>
        </p:nvPicPr>
        <p:blipFill>
          <a:blip r:embed="rId2"/>
          <a:srcRect/>
          <a:stretch>
            <a:fillRect/>
          </a:stretch>
        </p:blipFill>
        <p:spPr bwMode="auto">
          <a:xfrm>
            <a:off x="2028825" y="2628900"/>
            <a:ext cx="9525" cy="9525"/>
          </a:xfrm>
          <a:prstGeom prst="rect">
            <a:avLst/>
          </a:prstGeom>
          <a:noFill/>
          <a:ln w="9525">
            <a:noFill/>
            <a:miter lim="800000"/>
            <a:headEnd/>
            <a:tailEnd/>
          </a:ln>
        </p:spPr>
      </p:pic>
      <p:pic>
        <p:nvPicPr>
          <p:cNvPr id="36581" name="Picture 472" descr="http://devdata.worldbank.org/wdi2005/Images/space.gif"/>
          <p:cNvPicPr>
            <a:picLocks noChangeAspect="1" noChangeArrowheads="1"/>
          </p:cNvPicPr>
          <p:nvPr/>
        </p:nvPicPr>
        <p:blipFill>
          <a:blip r:embed="rId2"/>
          <a:srcRect/>
          <a:stretch>
            <a:fillRect/>
          </a:stretch>
        </p:blipFill>
        <p:spPr bwMode="auto">
          <a:xfrm>
            <a:off x="2924175" y="2628900"/>
            <a:ext cx="9525" cy="9525"/>
          </a:xfrm>
          <a:prstGeom prst="rect">
            <a:avLst/>
          </a:prstGeom>
          <a:noFill/>
          <a:ln w="9525">
            <a:noFill/>
            <a:miter lim="800000"/>
            <a:headEnd/>
            <a:tailEnd/>
          </a:ln>
        </p:spPr>
      </p:pic>
      <p:pic>
        <p:nvPicPr>
          <p:cNvPr id="36582" name="Picture 473" descr="http://devdata.worldbank.org/wdi2005/Images/space.gif"/>
          <p:cNvPicPr>
            <a:picLocks noChangeAspect="1" noChangeArrowheads="1"/>
          </p:cNvPicPr>
          <p:nvPr/>
        </p:nvPicPr>
        <p:blipFill>
          <a:blip r:embed="rId2"/>
          <a:srcRect/>
          <a:stretch>
            <a:fillRect/>
          </a:stretch>
        </p:blipFill>
        <p:spPr bwMode="auto">
          <a:xfrm>
            <a:off x="3695700" y="2628900"/>
            <a:ext cx="9525" cy="9525"/>
          </a:xfrm>
          <a:prstGeom prst="rect">
            <a:avLst/>
          </a:prstGeom>
          <a:noFill/>
          <a:ln w="9525">
            <a:noFill/>
            <a:miter lim="800000"/>
            <a:headEnd/>
            <a:tailEnd/>
          </a:ln>
        </p:spPr>
      </p:pic>
      <p:pic>
        <p:nvPicPr>
          <p:cNvPr id="36583" name="Picture 474" descr="http://devdata.worldbank.org/wdi2005/Images/space.gif"/>
          <p:cNvPicPr>
            <a:picLocks noChangeAspect="1" noChangeArrowheads="1"/>
          </p:cNvPicPr>
          <p:nvPr/>
        </p:nvPicPr>
        <p:blipFill>
          <a:blip r:embed="rId2"/>
          <a:srcRect/>
          <a:stretch>
            <a:fillRect/>
          </a:stretch>
        </p:blipFill>
        <p:spPr bwMode="auto">
          <a:xfrm>
            <a:off x="4305300" y="2628900"/>
            <a:ext cx="9525" cy="9525"/>
          </a:xfrm>
          <a:prstGeom prst="rect">
            <a:avLst/>
          </a:prstGeom>
          <a:noFill/>
          <a:ln w="9525">
            <a:noFill/>
            <a:miter lim="800000"/>
            <a:headEnd/>
            <a:tailEnd/>
          </a:ln>
        </p:spPr>
      </p:pic>
      <p:pic>
        <p:nvPicPr>
          <p:cNvPr id="36584" name="Picture 475" descr="http://devdata.worldbank.org/wdi2005/Images/space.gif"/>
          <p:cNvPicPr>
            <a:picLocks noChangeAspect="1" noChangeArrowheads="1"/>
          </p:cNvPicPr>
          <p:nvPr/>
        </p:nvPicPr>
        <p:blipFill>
          <a:blip r:embed="rId2"/>
          <a:srcRect/>
          <a:stretch>
            <a:fillRect/>
          </a:stretch>
        </p:blipFill>
        <p:spPr bwMode="auto">
          <a:xfrm>
            <a:off x="4914900" y="2628900"/>
            <a:ext cx="9525" cy="9525"/>
          </a:xfrm>
          <a:prstGeom prst="rect">
            <a:avLst/>
          </a:prstGeom>
          <a:noFill/>
          <a:ln w="9525">
            <a:noFill/>
            <a:miter lim="800000"/>
            <a:headEnd/>
            <a:tailEnd/>
          </a:ln>
        </p:spPr>
      </p:pic>
      <p:pic>
        <p:nvPicPr>
          <p:cNvPr id="36585" name="Picture 476" descr="http://devdata.worldbank.org/wdi2005/Images/space.gif"/>
          <p:cNvPicPr>
            <a:picLocks noChangeAspect="1" noChangeArrowheads="1"/>
          </p:cNvPicPr>
          <p:nvPr/>
        </p:nvPicPr>
        <p:blipFill>
          <a:blip r:embed="rId2"/>
          <a:srcRect/>
          <a:stretch>
            <a:fillRect/>
          </a:stretch>
        </p:blipFill>
        <p:spPr bwMode="auto">
          <a:xfrm>
            <a:off x="5524500" y="2628900"/>
            <a:ext cx="9525" cy="9525"/>
          </a:xfrm>
          <a:prstGeom prst="rect">
            <a:avLst/>
          </a:prstGeom>
          <a:noFill/>
          <a:ln w="9525">
            <a:noFill/>
            <a:miter lim="800000"/>
            <a:headEnd/>
            <a:tailEnd/>
          </a:ln>
        </p:spPr>
      </p:pic>
      <p:pic>
        <p:nvPicPr>
          <p:cNvPr id="36586" name="Picture 477" descr="http://devdata.worldbank.org/wdi2005/Images/space.gif"/>
          <p:cNvPicPr>
            <a:picLocks noChangeAspect="1" noChangeArrowheads="1"/>
          </p:cNvPicPr>
          <p:nvPr/>
        </p:nvPicPr>
        <p:blipFill>
          <a:blip r:embed="rId2"/>
          <a:srcRect/>
          <a:stretch>
            <a:fillRect/>
          </a:stretch>
        </p:blipFill>
        <p:spPr bwMode="auto">
          <a:xfrm>
            <a:off x="6134100" y="2628900"/>
            <a:ext cx="9525" cy="9525"/>
          </a:xfrm>
          <a:prstGeom prst="rect">
            <a:avLst/>
          </a:prstGeom>
          <a:noFill/>
          <a:ln w="9525">
            <a:noFill/>
            <a:miter lim="800000"/>
            <a:headEnd/>
            <a:tailEnd/>
          </a:ln>
        </p:spPr>
      </p:pic>
      <p:pic>
        <p:nvPicPr>
          <p:cNvPr id="36587" name="Picture 478" descr="http://devdata.worldbank.org/wdi2005/Images/space.gif"/>
          <p:cNvPicPr>
            <a:picLocks noChangeAspect="1" noChangeArrowheads="1"/>
          </p:cNvPicPr>
          <p:nvPr/>
        </p:nvPicPr>
        <p:blipFill>
          <a:blip r:embed="rId2"/>
          <a:srcRect/>
          <a:stretch>
            <a:fillRect/>
          </a:stretch>
        </p:blipFill>
        <p:spPr bwMode="auto">
          <a:xfrm>
            <a:off x="6743700" y="2628900"/>
            <a:ext cx="9525" cy="9525"/>
          </a:xfrm>
          <a:prstGeom prst="rect">
            <a:avLst/>
          </a:prstGeom>
          <a:noFill/>
          <a:ln w="9525">
            <a:noFill/>
            <a:miter lim="800000"/>
            <a:headEnd/>
            <a:tailEnd/>
          </a:ln>
        </p:spPr>
      </p:pic>
      <p:pic>
        <p:nvPicPr>
          <p:cNvPr id="36588" name="Picture 479" descr="http://devdata.worldbank.org/wdi2005/Images/space.gif"/>
          <p:cNvPicPr>
            <a:picLocks noChangeAspect="1" noChangeArrowheads="1"/>
          </p:cNvPicPr>
          <p:nvPr/>
        </p:nvPicPr>
        <p:blipFill>
          <a:blip r:embed="rId2"/>
          <a:srcRect/>
          <a:stretch>
            <a:fillRect/>
          </a:stretch>
        </p:blipFill>
        <p:spPr bwMode="auto">
          <a:xfrm>
            <a:off x="7353300" y="2628900"/>
            <a:ext cx="9525" cy="9525"/>
          </a:xfrm>
          <a:prstGeom prst="rect">
            <a:avLst/>
          </a:prstGeom>
          <a:noFill/>
          <a:ln w="9525">
            <a:noFill/>
            <a:miter lim="800000"/>
            <a:headEnd/>
            <a:tailEnd/>
          </a:ln>
        </p:spPr>
      </p:pic>
      <p:pic>
        <p:nvPicPr>
          <p:cNvPr id="36589" name="Picture 4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590" name="Picture 4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591" name="Picture 4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592" name="Picture 4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593" name="Picture 4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594" name="Picture 4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595" name="Picture 4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596" name="Picture 4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597" name="Picture 4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598" name="Picture 4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599" name="Picture 4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00" name="Picture 4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01" name="Picture 4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02" name="Picture 4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03" name="Picture 4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04" name="Picture 4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05" name="Picture 4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06" name="Picture 4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07" name="Picture 4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08" name="Picture 4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09" name="Picture 50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36610" name="Picture 50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36611" name="Picture 50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36612" name="Picture 50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36613" name="Picture 50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36614" name="Picture 50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36615" name="Picture 50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36616" name="Picture 50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36617" name="Picture 50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36618" name="Picture 50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36619" name="Picture 51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36620" name="Picture 51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36621" name="Picture 51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36622" name="Picture 51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36623" name="Picture 51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36624" name="Picture 51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36625" name="Picture 51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36626" name="Picture 51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36627" name="Picture 51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36628" name="Picture 51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36629" name="Picture 5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30" name="Picture 5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31" name="Picture 5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32" name="Picture 5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33" name="Picture 5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34" name="Picture 5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35" name="Picture 5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36" name="Picture 5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37" name="Picture 5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38" name="Picture 5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39" name="Picture 530" descr="http://devdata.worldbank.org/wdi2005/Images/Space.gif"/>
          <p:cNvPicPr>
            <a:picLocks noChangeAspect="1" noChangeArrowheads="1"/>
          </p:cNvPicPr>
          <p:nvPr/>
        </p:nvPicPr>
        <p:blipFill>
          <a:blip r:embed="rId2"/>
          <a:srcRect/>
          <a:stretch>
            <a:fillRect/>
          </a:stretch>
        </p:blipFill>
        <p:spPr bwMode="auto">
          <a:xfrm>
            <a:off x="419100" y="2057400"/>
            <a:ext cx="9525" cy="9525"/>
          </a:xfrm>
          <a:prstGeom prst="rect">
            <a:avLst/>
          </a:prstGeom>
          <a:noFill/>
          <a:ln w="9525">
            <a:noFill/>
            <a:miter lim="800000"/>
            <a:headEnd/>
            <a:tailEnd/>
          </a:ln>
        </p:spPr>
      </p:pic>
      <p:pic>
        <p:nvPicPr>
          <p:cNvPr id="36640" name="Picture 531" descr="http://devdata.worldbank.org/wdi2005/Images/space.gif"/>
          <p:cNvPicPr>
            <a:picLocks noChangeAspect="1" noChangeArrowheads="1"/>
          </p:cNvPicPr>
          <p:nvPr/>
        </p:nvPicPr>
        <p:blipFill>
          <a:blip r:embed="rId2"/>
          <a:srcRect/>
          <a:stretch>
            <a:fillRect/>
          </a:stretch>
        </p:blipFill>
        <p:spPr bwMode="auto">
          <a:xfrm>
            <a:off x="2028825" y="2057400"/>
            <a:ext cx="9525" cy="9525"/>
          </a:xfrm>
          <a:prstGeom prst="rect">
            <a:avLst/>
          </a:prstGeom>
          <a:noFill/>
          <a:ln w="9525">
            <a:noFill/>
            <a:miter lim="800000"/>
            <a:headEnd/>
            <a:tailEnd/>
          </a:ln>
        </p:spPr>
      </p:pic>
      <p:pic>
        <p:nvPicPr>
          <p:cNvPr id="36641" name="Picture 532" descr="http://devdata.worldbank.org/wdi2005/Images/space.gif"/>
          <p:cNvPicPr>
            <a:picLocks noChangeAspect="1" noChangeArrowheads="1"/>
          </p:cNvPicPr>
          <p:nvPr/>
        </p:nvPicPr>
        <p:blipFill>
          <a:blip r:embed="rId2"/>
          <a:srcRect/>
          <a:stretch>
            <a:fillRect/>
          </a:stretch>
        </p:blipFill>
        <p:spPr bwMode="auto">
          <a:xfrm>
            <a:off x="2924175" y="2057400"/>
            <a:ext cx="9525" cy="9525"/>
          </a:xfrm>
          <a:prstGeom prst="rect">
            <a:avLst/>
          </a:prstGeom>
          <a:noFill/>
          <a:ln w="9525">
            <a:noFill/>
            <a:miter lim="800000"/>
            <a:headEnd/>
            <a:tailEnd/>
          </a:ln>
        </p:spPr>
      </p:pic>
      <p:pic>
        <p:nvPicPr>
          <p:cNvPr id="36642" name="Picture 533" descr="http://devdata.worldbank.org/wdi2005/Images/space.gif"/>
          <p:cNvPicPr>
            <a:picLocks noChangeAspect="1" noChangeArrowheads="1"/>
          </p:cNvPicPr>
          <p:nvPr/>
        </p:nvPicPr>
        <p:blipFill>
          <a:blip r:embed="rId2"/>
          <a:srcRect/>
          <a:stretch>
            <a:fillRect/>
          </a:stretch>
        </p:blipFill>
        <p:spPr bwMode="auto">
          <a:xfrm>
            <a:off x="3695700" y="2057400"/>
            <a:ext cx="9525" cy="9525"/>
          </a:xfrm>
          <a:prstGeom prst="rect">
            <a:avLst/>
          </a:prstGeom>
          <a:noFill/>
          <a:ln w="9525">
            <a:noFill/>
            <a:miter lim="800000"/>
            <a:headEnd/>
            <a:tailEnd/>
          </a:ln>
        </p:spPr>
      </p:pic>
      <p:pic>
        <p:nvPicPr>
          <p:cNvPr id="36643" name="Picture 534" descr="http://devdata.worldbank.org/wdi2005/Images/space.gif"/>
          <p:cNvPicPr>
            <a:picLocks noChangeAspect="1" noChangeArrowheads="1"/>
          </p:cNvPicPr>
          <p:nvPr/>
        </p:nvPicPr>
        <p:blipFill>
          <a:blip r:embed="rId2"/>
          <a:srcRect/>
          <a:stretch>
            <a:fillRect/>
          </a:stretch>
        </p:blipFill>
        <p:spPr bwMode="auto">
          <a:xfrm>
            <a:off x="4305300" y="2057400"/>
            <a:ext cx="9525" cy="9525"/>
          </a:xfrm>
          <a:prstGeom prst="rect">
            <a:avLst/>
          </a:prstGeom>
          <a:noFill/>
          <a:ln w="9525">
            <a:noFill/>
            <a:miter lim="800000"/>
            <a:headEnd/>
            <a:tailEnd/>
          </a:ln>
        </p:spPr>
      </p:pic>
      <p:pic>
        <p:nvPicPr>
          <p:cNvPr id="36644" name="Picture 535" descr="http://devdata.worldbank.org/wdi2005/Images/space.gif"/>
          <p:cNvPicPr>
            <a:picLocks noChangeAspect="1" noChangeArrowheads="1"/>
          </p:cNvPicPr>
          <p:nvPr/>
        </p:nvPicPr>
        <p:blipFill>
          <a:blip r:embed="rId2"/>
          <a:srcRect/>
          <a:stretch>
            <a:fillRect/>
          </a:stretch>
        </p:blipFill>
        <p:spPr bwMode="auto">
          <a:xfrm>
            <a:off x="4914900" y="2057400"/>
            <a:ext cx="9525" cy="9525"/>
          </a:xfrm>
          <a:prstGeom prst="rect">
            <a:avLst/>
          </a:prstGeom>
          <a:noFill/>
          <a:ln w="9525">
            <a:noFill/>
            <a:miter lim="800000"/>
            <a:headEnd/>
            <a:tailEnd/>
          </a:ln>
        </p:spPr>
      </p:pic>
      <p:pic>
        <p:nvPicPr>
          <p:cNvPr id="36645" name="Picture 536" descr="http://devdata.worldbank.org/wdi2005/Images/space.gif"/>
          <p:cNvPicPr>
            <a:picLocks noChangeAspect="1" noChangeArrowheads="1"/>
          </p:cNvPicPr>
          <p:nvPr/>
        </p:nvPicPr>
        <p:blipFill>
          <a:blip r:embed="rId2"/>
          <a:srcRect/>
          <a:stretch>
            <a:fillRect/>
          </a:stretch>
        </p:blipFill>
        <p:spPr bwMode="auto">
          <a:xfrm>
            <a:off x="5524500" y="2057400"/>
            <a:ext cx="9525" cy="9525"/>
          </a:xfrm>
          <a:prstGeom prst="rect">
            <a:avLst/>
          </a:prstGeom>
          <a:noFill/>
          <a:ln w="9525">
            <a:noFill/>
            <a:miter lim="800000"/>
            <a:headEnd/>
            <a:tailEnd/>
          </a:ln>
        </p:spPr>
      </p:pic>
      <p:pic>
        <p:nvPicPr>
          <p:cNvPr id="36646" name="Picture 537" descr="http://devdata.worldbank.org/wdi2005/Images/space.gif"/>
          <p:cNvPicPr>
            <a:picLocks noChangeAspect="1" noChangeArrowheads="1"/>
          </p:cNvPicPr>
          <p:nvPr/>
        </p:nvPicPr>
        <p:blipFill>
          <a:blip r:embed="rId2"/>
          <a:srcRect/>
          <a:stretch>
            <a:fillRect/>
          </a:stretch>
        </p:blipFill>
        <p:spPr bwMode="auto">
          <a:xfrm>
            <a:off x="6134100" y="2057400"/>
            <a:ext cx="9525" cy="9525"/>
          </a:xfrm>
          <a:prstGeom prst="rect">
            <a:avLst/>
          </a:prstGeom>
          <a:noFill/>
          <a:ln w="9525">
            <a:noFill/>
            <a:miter lim="800000"/>
            <a:headEnd/>
            <a:tailEnd/>
          </a:ln>
        </p:spPr>
      </p:pic>
      <p:pic>
        <p:nvPicPr>
          <p:cNvPr id="36647" name="Picture 538" descr="http://devdata.worldbank.org/wdi2005/Images/space.gif"/>
          <p:cNvPicPr>
            <a:picLocks noChangeAspect="1" noChangeArrowheads="1"/>
          </p:cNvPicPr>
          <p:nvPr/>
        </p:nvPicPr>
        <p:blipFill>
          <a:blip r:embed="rId2"/>
          <a:srcRect/>
          <a:stretch>
            <a:fillRect/>
          </a:stretch>
        </p:blipFill>
        <p:spPr bwMode="auto">
          <a:xfrm>
            <a:off x="6743700" y="2057400"/>
            <a:ext cx="9525" cy="9525"/>
          </a:xfrm>
          <a:prstGeom prst="rect">
            <a:avLst/>
          </a:prstGeom>
          <a:noFill/>
          <a:ln w="9525">
            <a:noFill/>
            <a:miter lim="800000"/>
            <a:headEnd/>
            <a:tailEnd/>
          </a:ln>
        </p:spPr>
      </p:pic>
      <p:pic>
        <p:nvPicPr>
          <p:cNvPr id="36648" name="Picture 539" descr="http://devdata.worldbank.org/wdi2005/Images/space.gif"/>
          <p:cNvPicPr>
            <a:picLocks noChangeAspect="1" noChangeArrowheads="1"/>
          </p:cNvPicPr>
          <p:nvPr/>
        </p:nvPicPr>
        <p:blipFill>
          <a:blip r:embed="rId2"/>
          <a:srcRect/>
          <a:stretch>
            <a:fillRect/>
          </a:stretch>
        </p:blipFill>
        <p:spPr bwMode="auto">
          <a:xfrm>
            <a:off x="7353300" y="2057400"/>
            <a:ext cx="9525" cy="9525"/>
          </a:xfrm>
          <a:prstGeom prst="rect">
            <a:avLst/>
          </a:prstGeom>
          <a:noFill/>
          <a:ln w="9525">
            <a:noFill/>
            <a:miter lim="800000"/>
            <a:headEnd/>
            <a:tailEnd/>
          </a:ln>
        </p:spPr>
      </p:pic>
      <p:pic>
        <p:nvPicPr>
          <p:cNvPr id="36649" name="Picture 5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50" name="Picture 5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51" name="Picture 5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52" name="Picture 5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53" name="Picture 5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54" name="Picture 5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55" name="Picture 5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56" name="Picture 5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57" name="Picture 5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58" name="Picture 5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59" name="Picture 5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60" name="Picture 5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61" name="Picture 5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62" name="Picture 5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63" name="Picture 5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64" name="Picture 5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65" name="Picture 5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66" name="Picture 5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67" name="Picture 5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68" name="Picture 5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69" name="Picture 5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70" name="Picture 5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71" name="Picture 5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72" name="Picture 5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73" name="Picture 5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74" name="Picture 5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75" name="Picture 5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76" name="Picture 5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77" name="Picture 5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78" name="Picture 5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79" name="Picture 5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80" name="Picture 5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81" name="Picture 5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82" name="Picture 5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83" name="Picture 5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84" name="Picture 5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85" name="Picture 5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86" name="Picture 5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87" name="Picture 5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88" name="Picture 5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89" name="Picture 5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690" name="Picture 5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691" name="Picture 5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692" name="Picture 5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693" name="Picture 5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694" name="Picture 5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695" name="Picture 5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696" name="Picture 5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697" name="Picture 5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698" name="Picture 5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699" name="Picture 59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36700" name="Picture 59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36701" name="Picture 59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36702" name="Picture 59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36703" name="Picture 59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36704" name="Picture 59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36705" name="Picture 59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36706" name="Picture 59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36707" name="Picture 59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36708" name="Picture 59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36709" name="Picture 600" descr="http://devdata.worldbank.org/wdi2005/Images/Space.gif"/>
          <p:cNvPicPr>
            <a:picLocks noChangeAspect="1" noChangeArrowheads="1"/>
          </p:cNvPicPr>
          <p:nvPr/>
        </p:nvPicPr>
        <p:blipFill>
          <a:blip r:embed="rId2"/>
          <a:srcRect/>
          <a:stretch>
            <a:fillRect/>
          </a:stretch>
        </p:blipFill>
        <p:spPr bwMode="auto">
          <a:xfrm>
            <a:off x="419100" y="2819400"/>
            <a:ext cx="9525" cy="9525"/>
          </a:xfrm>
          <a:prstGeom prst="rect">
            <a:avLst/>
          </a:prstGeom>
          <a:noFill/>
          <a:ln w="9525">
            <a:noFill/>
            <a:miter lim="800000"/>
            <a:headEnd/>
            <a:tailEnd/>
          </a:ln>
        </p:spPr>
      </p:pic>
      <p:pic>
        <p:nvPicPr>
          <p:cNvPr id="36710" name="Picture 601" descr="http://devdata.worldbank.org/wdi2005/Images/space.gif"/>
          <p:cNvPicPr>
            <a:picLocks noChangeAspect="1" noChangeArrowheads="1"/>
          </p:cNvPicPr>
          <p:nvPr/>
        </p:nvPicPr>
        <p:blipFill>
          <a:blip r:embed="rId2"/>
          <a:srcRect/>
          <a:stretch>
            <a:fillRect/>
          </a:stretch>
        </p:blipFill>
        <p:spPr bwMode="auto">
          <a:xfrm>
            <a:off x="2028825" y="2819400"/>
            <a:ext cx="9525" cy="9525"/>
          </a:xfrm>
          <a:prstGeom prst="rect">
            <a:avLst/>
          </a:prstGeom>
          <a:noFill/>
          <a:ln w="9525">
            <a:noFill/>
            <a:miter lim="800000"/>
            <a:headEnd/>
            <a:tailEnd/>
          </a:ln>
        </p:spPr>
      </p:pic>
      <p:pic>
        <p:nvPicPr>
          <p:cNvPr id="36711" name="Picture 602" descr="http://devdata.worldbank.org/wdi2005/Images/space.gif"/>
          <p:cNvPicPr>
            <a:picLocks noChangeAspect="1" noChangeArrowheads="1"/>
          </p:cNvPicPr>
          <p:nvPr/>
        </p:nvPicPr>
        <p:blipFill>
          <a:blip r:embed="rId2"/>
          <a:srcRect/>
          <a:stretch>
            <a:fillRect/>
          </a:stretch>
        </p:blipFill>
        <p:spPr bwMode="auto">
          <a:xfrm>
            <a:off x="2924175" y="2819400"/>
            <a:ext cx="9525" cy="9525"/>
          </a:xfrm>
          <a:prstGeom prst="rect">
            <a:avLst/>
          </a:prstGeom>
          <a:noFill/>
          <a:ln w="9525">
            <a:noFill/>
            <a:miter lim="800000"/>
            <a:headEnd/>
            <a:tailEnd/>
          </a:ln>
        </p:spPr>
      </p:pic>
      <p:pic>
        <p:nvPicPr>
          <p:cNvPr id="36712" name="Picture 603" descr="http://devdata.worldbank.org/wdi2005/Images/space.gif"/>
          <p:cNvPicPr>
            <a:picLocks noChangeAspect="1" noChangeArrowheads="1"/>
          </p:cNvPicPr>
          <p:nvPr/>
        </p:nvPicPr>
        <p:blipFill>
          <a:blip r:embed="rId2"/>
          <a:srcRect/>
          <a:stretch>
            <a:fillRect/>
          </a:stretch>
        </p:blipFill>
        <p:spPr bwMode="auto">
          <a:xfrm>
            <a:off x="3695700" y="2819400"/>
            <a:ext cx="9525" cy="9525"/>
          </a:xfrm>
          <a:prstGeom prst="rect">
            <a:avLst/>
          </a:prstGeom>
          <a:noFill/>
          <a:ln w="9525">
            <a:noFill/>
            <a:miter lim="800000"/>
            <a:headEnd/>
            <a:tailEnd/>
          </a:ln>
        </p:spPr>
      </p:pic>
      <p:pic>
        <p:nvPicPr>
          <p:cNvPr id="36713" name="Picture 604" descr="http://devdata.worldbank.org/wdi2005/Images/space.gif"/>
          <p:cNvPicPr>
            <a:picLocks noChangeAspect="1" noChangeArrowheads="1"/>
          </p:cNvPicPr>
          <p:nvPr/>
        </p:nvPicPr>
        <p:blipFill>
          <a:blip r:embed="rId2"/>
          <a:srcRect/>
          <a:stretch>
            <a:fillRect/>
          </a:stretch>
        </p:blipFill>
        <p:spPr bwMode="auto">
          <a:xfrm>
            <a:off x="4305300" y="2819400"/>
            <a:ext cx="9525" cy="9525"/>
          </a:xfrm>
          <a:prstGeom prst="rect">
            <a:avLst/>
          </a:prstGeom>
          <a:noFill/>
          <a:ln w="9525">
            <a:noFill/>
            <a:miter lim="800000"/>
            <a:headEnd/>
            <a:tailEnd/>
          </a:ln>
        </p:spPr>
      </p:pic>
      <p:pic>
        <p:nvPicPr>
          <p:cNvPr id="36714" name="Picture 605" descr="http://devdata.worldbank.org/wdi2005/Images/space.gif"/>
          <p:cNvPicPr>
            <a:picLocks noChangeAspect="1" noChangeArrowheads="1"/>
          </p:cNvPicPr>
          <p:nvPr/>
        </p:nvPicPr>
        <p:blipFill>
          <a:blip r:embed="rId2"/>
          <a:srcRect/>
          <a:stretch>
            <a:fillRect/>
          </a:stretch>
        </p:blipFill>
        <p:spPr bwMode="auto">
          <a:xfrm>
            <a:off x="4914900" y="2819400"/>
            <a:ext cx="9525" cy="9525"/>
          </a:xfrm>
          <a:prstGeom prst="rect">
            <a:avLst/>
          </a:prstGeom>
          <a:noFill/>
          <a:ln w="9525">
            <a:noFill/>
            <a:miter lim="800000"/>
            <a:headEnd/>
            <a:tailEnd/>
          </a:ln>
        </p:spPr>
      </p:pic>
      <p:pic>
        <p:nvPicPr>
          <p:cNvPr id="36715" name="Picture 606" descr="http://devdata.worldbank.org/wdi2005/Images/space.gif"/>
          <p:cNvPicPr>
            <a:picLocks noChangeAspect="1" noChangeArrowheads="1"/>
          </p:cNvPicPr>
          <p:nvPr/>
        </p:nvPicPr>
        <p:blipFill>
          <a:blip r:embed="rId2"/>
          <a:srcRect/>
          <a:stretch>
            <a:fillRect/>
          </a:stretch>
        </p:blipFill>
        <p:spPr bwMode="auto">
          <a:xfrm>
            <a:off x="5524500" y="2819400"/>
            <a:ext cx="9525" cy="9525"/>
          </a:xfrm>
          <a:prstGeom prst="rect">
            <a:avLst/>
          </a:prstGeom>
          <a:noFill/>
          <a:ln w="9525">
            <a:noFill/>
            <a:miter lim="800000"/>
            <a:headEnd/>
            <a:tailEnd/>
          </a:ln>
        </p:spPr>
      </p:pic>
      <p:pic>
        <p:nvPicPr>
          <p:cNvPr id="36716" name="Picture 607" descr="http://devdata.worldbank.org/wdi2005/Images/space.gif"/>
          <p:cNvPicPr>
            <a:picLocks noChangeAspect="1" noChangeArrowheads="1"/>
          </p:cNvPicPr>
          <p:nvPr/>
        </p:nvPicPr>
        <p:blipFill>
          <a:blip r:embed="rId2"/>
          <a:srcRect/>
          <a:stretch>
            <a:fillRect/>
          </a:stretch>
        </p:blipFill>
        <p:spPr bwMode="auto">
          <a:xfrm>
            <a:off x="6134100" y="2819400"/>
            <a:ext cx="9525" cy="9525"/>
          </a:xfrm>
          <a:prstGeom prst="rect">
            <a:avLst/>
          </a:prstGeom>
          <a:noFill/>
          <a:ln w="9525">
            <a:noFill/>
            <a:miter lim="800000"/>
            <a:headEnd/>
            <a:tailEnd/>
          </a:ln>
        </p:spPr>
      </p:pic>
      <p:pic>
        <p:nvPicPr>
          <p:cNvPr id="36717" name="Picture 608" descr="http://devdata.worldbank.org/wdi2005/Images/space.gif"/>
          <p:cNvPicPr>
            <a:picLocks noChangeAspect="1" noChangeArrowheads="1"/>
          </p:cNvPicPr>
          <p:nvPr/>
        </p:nvPicPr>
        <p:blipFill>
          <a:blip r:embed="rId2"/>
          <a:srcRect/>
          <a:stretch>
            <a:fillRect/>
          </a:stretch>
        </p:blipFill>
        <p:spPr bwMode="auto">
          <a:xfrm>
            <a:off x="6743700" y="2819400"/>
            <a:ext cx="9525" cy="9525"/>
          </a:xfrm>
          <a:prstGeom prst="rect">
            <a:avLst/>
          </a:prstGeom>
          <a:noFill/>
          <a:ln w="9525">
            <a:noFill/>
            <a:miter lim="800000"/>
            <a:headEnd/>
            <a:tailEnd/>
          </a:ln>
        </p:spPr>
      </p:pic>
      <p:pic>
        <p:nvPicPr>
          <p:cNvPr id="36718" name="Picture 609" descr="http://devdata.worldbank.org/wdi2005/Images/space.gif"/>
          <p:cNvPicPr>
            <a:picLocks noChangeAspect="1" noChangeArrowheads="1"/>
          </p:cNvPicPr>
          <p:nvPr/>
        </p:nvPicPr>
        <p:blipFill>
          <a:blip r:embed="rId2"/>
          <a:srcRect/>
          <a:stretch>
            <a:fillRect/>
          </a:stretch>
        </p:blipFill>
        <p:spPr bwMode="auto">
          <a:xfrm>
            <a:off x="7353300" y="2819400"/>
            <a:ext cx="9525" cy="9525"/>
          </a:xfrm>
          <a:prstGeom prst="rect">
            <a:avLst/>
          </a:prstGeom>
          <a:noFill/>
          <a:ln w="9525">
            <a:noFill/>
            <a:miter lim="800000"/>
            <a:headEnd/>
            <a:tailEnd/>
          </a:ln>
        </p:spPr>
      </p:pic>
      <p:pic>
        <p:nvPicPr>
          <p:cNvPr id="36719" name="Picture 61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36720" name="Picture 61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36721" name="Picture 61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36722" name="Picture 61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36723" name="Picture 61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36724" name="Picture 61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36725" name="Picture 61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36726" name="Picture 61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36727" name="Picture 61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36728" name="Picture 61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36729" name="Picture 6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730" name="Picture 6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731" name="Picture 6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732" name="Picture 6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733" name="Picture 6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734" name="Picture 6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735" name="Picture 6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736" name="Picture 6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737" name="Picture 6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738" name="Picture 6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739" name="Picture 6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740" name="Picture 6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741" name="Picture 6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742" name="Picture 6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743" name="Picture 6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744" name="Picture 6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745" name="Picture 6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746" name="Picture 6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747" name="Picture 6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748" name="Picture 6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749" name="Picture 640" descr="http://devdata.worldbank.org/wdi2005/Images/Space.gif"/>
          <p:cNvPicPr>
            <a:picLocks noChangeAspect="1" noChangeArrowheads="1"/>
          </p:cNvPicPr>
          <p:nvPr/>
        </p:nvPicPr>
        <p:blipFill>
          <a:blip r:embed="rId2"/>
          <a:srcRect/>
          <a:stretch>
            <a:fillRect/>
          </a:stretch>
        </p:blipFill>
        <p:spPr bwMode="auto">
          <a:xfrm>
            <a:off x="419100" y="1866900"/>
            <a:ext cx="9525" cy="9525"/>
          </a:xfrm>
          <a:prstGeom prst="rect">
            <a:avLst/>
          </a:prstGeom>
          <a:noFill/>
          <a:ln w="9525">
            <a:noFill/>
            <a:miter lim="800000"/>
            <a:headEnd/>
            <a:tailEnd/>
          </a:ln>
        </p:spPr>
      </p:pic>
      <p:pic>
        <p:nvPicPr>
          <p:cNvPr id="36750" name="Picture 641" descr="http://devdata.worldbank.org/wdi2005/Images/space.gif"/>
          <p:cNvPicPr>
            <a:picLocks noChangeAspect="1" noChangeArrowheads="1"/>
          </p:cNvPicPr>
          <p:nvPr/>
        </p:nvPicPr>
        <p:blipFill>
          <a:blip r:embed="rId2"/>
          <a:srcRect/>
          <a:stretch>
            <a:fillRect/>
          </a:stretch>
        </p:blipFill>
        <p:spPr bwMode="auto">
          <a:xfrm>
            <a:off x="2028825" y="1866900"/>
            <a:ext cx="9525" cy="9525"/>
          </a:xfrm>
          <a:prstGeom prst="rect">
            <a:avLst/>
          </a:prstGeom>
          <a:noFill/>
          <a:ln w="9525">
            <a:noFill/>
            <a:miter lim="800000"/>
            <a:headEnd/>
            <a:tailEnd/>
          </a:ln>
        </p:spPr>
      </p:pic>
      <p:pic>
        <p:nvPicPr>
          <p:cNvPr id="36751" name="Picture 642" descr="http://devdata.worldbank.org/wdi2005/Images/space.gif"/>
          <p:cNvPicPr>
            <a:picLocks noChangeAspect="1" noChangeArrowheads="1"/>
          </p:cNvPicPr>
          <p:nvPr/>
        </p:nvPicPr>
        <p:blipFill>
          <a:blip r:embed="rId2"/>
          <a:srcRect/>
          <a:stretch>
            <a:fillRect/>
          </a:stretch>
        </p:blipFill>
        <p:spPr bwMode="auto">
          <a:xfrm>
            <a:off x="2924175" y="1866900"/>
            <a:ext cx="9525" cy="9525"/>
          </a:xfrm>
          <a:prstGeom prst="rect">
            <a:avLst/>
          </a:prstGeom>
          <a:noFill/>
          <a:ln w="9525">
            <a:noFill/>
            <a:miter lim="800000"/>
            <a:headEnd/>
            <a:tailEnd/>
          </a:ln>
        </p:spPr>
      </p:pic>
      <p:pic>
        <p:nvPicPr>
          <p:cNvPr id="36752" name="Picture 643" descr="http://devdata.worldbank.org/wdi2005/Images/space.gif"/>
          <p:cNvPicPr>
            <a:picLocks noChangeAspect="1" noChangeArrowheads="1"/>
          </p:cNvPicPr>
          <p:nvPr/>
        </p:nvPicPr>
        <p:blipFill>
          <a:blip r:embed="rId2"/>
          <a:srcRect/>
          <a:stretch>
            <a:fillRect/>
          </a:stretch>
        </p:blipFill>
        <p:spPr bwMode="auto">
          <a:xfrm>
            <a:off x="3695700" y="1866900"/>
            <a:ext cx="9525" cy="9525"/>
          </a:xfrm>
          <a:prstGeom prst="rect">
            <a:avLst/>
          </a:prstGeom>
          <a:noFill/>
          <a:ln w="9525">
            <a:noFill/>
            <a:miter lim="800000"/>
            <a:headEnd/>
            <a:tailEnd/>
          </a:ln>
        </p:spPr>
      </p:pic>
      <p:pic>
        <p:nvPicPr>
          <p:cNvPr id="36753" name="Picture 644" descr="http://devdata.worldbank.org/wdi2005/Images/space.gif"/>
          <p:cNvPicPr>
            <a:picLocks noChangeAspect="1" noChangeArrowheads="1"/>
          </p:cNvPicPr>
          <p:nvPr/>
        </p:nvPicPr>
        <p:blipFill>
          <a:blip r:embed="rId2"/>
          <a:srcRect/>
          <a:stretch>
            <a:fillRect/>
          </a:stretch>
        </p:blipFill>
        <p:spPr bwMode="auto">
          <a:xfrm>
            <a:off x="4305300" y="1866900"/>
            <a:ext cx="9525" cy="9525"/>
          </a:xfrm>
          <a:prstGeom prst="rect">
            <a:avLst/>
          </a:prstGeom>
          <a:noFill/>
          <a:ln w="9525">
            <a:noFill/>
            <a:miter lim="800000"/>
            <a:headEnd/>
            <a:tailEnd/>
          </a:ln>
        </p:spPr>
      </p:pic>
      <p:pic>
        <p:nvPicPr>
          <p:cNvPr id="36754" name="Picture 645" descr="http://devdata.worldbank.org/wdi2005/Images/space.gif"/>
          <p:cNvPicPr>
            <a:picLocks noChangeAspect="1" noChangeArrowheads="1"/>
          </p:cNvPicPr>
          <p:nvPr/>
        </p:nvPicPr>
        <p:blipFill>
          <a:blip r:embed="rId2"/>
          <a:srcRect/>
          <a:stretch>
            <a:fillRect/>
          </a:stretch>
        </p:blipFill>
        <p:spPr bwMode="auto">
          <a:xfrm>
            <a:off x="4914900" y="1866900"/>
            <a:ext cx="9525" cy="9525"/>
          </a:xfrm>
          <a:prstGeom prst="rect">
            <a:avLst/>
          </a:prstGeom>
          <a:noFill/>
          <a:ln w="9525">
            <a:noFill/>
            <a:miter lim="800000"/>
            <a:headEnd/>
            <a:tailEnd/>
          </a:ln>
        </p:spPr>
      </p:pic>
      <p:pic>
        <p:nvPicPr>
          <p:cNvPr id="36755" name="Picture 646" descr="http://devdata.worldbank.org/wdi2005/Images/space.gif"/>
          <p:cNvPicPr>
            <a:picLocks noChangeAspect="1" noChangeArrowheads="1"/>
          </p:cNvPicPr>
          <p:nvPr/>
        </p:nvPicPr>
        <p:blipFill>
          <a:blip r:embed="rId2"/>
          <a:srcRect/>
          <a:stretch>
            <a:fillRect/>
          </a:stretch>
        </p:blipFill>
        <p:spPr bwMode="auto">
          <a:xfrm>
            <a:off x="5524500" y="1866900"/>
            <a:ext cx="9525" cy="9525"/>
          </a:xfrm>
          <a:prstGeom prst="rect">
            <a:avLst/>
          </a:prstGeom>
          <a:noFill/>
          <a:ln w="9525">
            <a:noFill/>
            <a:miter lim="800000"/>
            <a:headEnd/>
            <a:tailEnd/>
          </a:ln>
        </p:spPr>
      </p:pic>
      <p:pic>
        <p:nvPicPr>
          <p:cNvPr id="36756" name="Picture 647" descr="http://devdata.worldbank.org/wdi2005/Images/space.gif"/>
          <p:cNvPicPr>
            <a:picLocks noChangeAspect="1" noChangeArrowheads="1"/>
          </p:cNvPicPr>
          <p:nvPr/>
        </p:nvPicPr>
        <p:blipFill>
          <a:blip r:embed="rId2"/>
          <a:srcRect/>
          <a:stretch>
            <a:fillRect/>
          </a:stretch>
        </p:blipFill>
        <p:spPr bwMode="auto">
          <a:xfrm>
            <a:off x="6134100" y="1866900"/>
            <a:ext cx="9525" cy="9525"/>
          </a:xfrm>
          <a:prstGeom prst="rect">
            <a:avLst/>
          </a:prstGeom>
          <a:noFill/>
          <a:ln w="9525">
            <a:noFill/>
            <a:miter lim="800000"/>
            <a:headEnd/>
            <a:tailEnd/>
          </a:ln>
        </p:spPr>
      </p:pic>
      <p:pic>
        <p:nvPicPr>
          <p:cNvPr id="36757" name="Picture 648" descr="http://devdata.worldbank.org/wdi2005/Images/space.gif"/>
          <p:cNvPicPr>
            <a:picLocks noChangeAspect="1" noChangeArrowheads="1"/>
          </p:cNvPicPr>
          <p:nvPr/>
        </p:nvPicPr>
        <p:blipFill>
          <a:blip r:embed="rId2"/>
          <a:srcRect/>
          <a:stretch>
            <a:fillRect/>
          </a:stretch>
        </p:blipFill>
        <p:spPr bwMode="auto">
          <a:xfrm>
            <a:off x="6743700" y="1866900"/>
            <a:ext cx="9525" cy="9525"/>
          </a:xfrm>
          <a:prstGeom prst="rect">
            <a:avLst/>
          </a:prstGeom>
          <a:noFill/>
          <a:ln w="9525">
            <a:noFill/>
            <a:miter lim="800000"/>
            <a:headEnd/>
            <a:tailEnd/>
          </a:ln>
        </p:spPr>
      </p:pic>
      <p:pic>
        <p:nvPicPr>
          <p:cNvPr id="36758" name="Picture 649" descr="http://devdata.worldbank.org/wdi2005/Images/space.gif"/>
          <p:cNvPicPr>
            <a:picLocks noChangeAspect="1" noChangeArrowheads="1"/>
          </p:cNvPicPr>
          <p:nvPr/>
        </p:nvPicPr>
        <p:blipFill>
          <a:blip r:embed="rId2"/>
          <a:srcRect/>
          <a:stretch>
            <a:fillRect/>
          </a:stretch>
        </p:blipFill>
        <p:spPr bwMode="auto">
          <a:xfrm>
            <a:off x="7353300" y="1866900"/>
            <a:ext cx="9525" cy="9525"/>
          </a:xfrm>
          <a:prstGeom prst="rect">
            <a:avLst/>
          </a:prstGeom>
          <a:noFill/>
          <a:ln w="9525">
            <a:noFill/>
            <a:miter lim="800000"/>
            <a:headEnd/>
            <a:tailEnd/>
          </a:ln>
        </p:spPr>
      </p:pic>
      <p:pic>
        <p:nvPicPr>
          <p:cNvPr id="36759" name="Picture 650" descr="http://devdata.worldbank.org/wdi2005/Images/Space.gif"/>
          <p:cNvPicPr>
            <a:picLocks noChangeAspect="1" noChangeArrowheads="1"/>
          </p:cNvPicPr>
          <p:nvPr/>
        </p:nvPicPr>
        <p:blipFill>
          <a:blip r:embed="rId2"/>
          <a:srcRect/>
          <a:stretch>
            <a:fillRect/>
          </a:stretch>
        </p:blipFill>
        <p:spPr bwMode="auto">
          <a:xfrm>
            <a:off x="419100" y="1866900"/>
            <a:ext cx="9525" cy="9525"/>
          </a:xfrm>
          <a:prstGeom prst="rect">
            <a:avLst/>
          </a:prstGeom>
          <a:noFill/>
          <a:ln w="9525">
            <a:noFill/>
            <a:miter lim="800000"/>
            <a:headEnd/>
            <a:tailEnd/>
          </a:ln>
        </p:spPr>
      </p:pic>
      <p:pic>
        <p:nvPicPr>
          <p:cNvPr id="36760" name="Picture 651" descr="http://devdata.worldbank.org/wdi2005/Images/space.gif"/>
          <p:cNvPicPr>
            <a:picLocks noChangeAspect="1" noChangeArrowheads="1"/>
          </p:cNvPicPr>
          <p:nvPr/>
        </p:nvPicPr>
        <p:blipFill>
          <a:blip r:embed="rId2"/>
          <a:srcRect/>
          <a:stretch>
            <a:fillRect/>
          </a:stretch>
        </p:blipFill>
        <p:spPr bwMode="auto">
          <a:xfrm>
            <a:off x="2028825" y="1866900"/>
            <a:ext cx="9525" cy="9525"/>
          </a:xfrm>
          <a:prstGeom prst="rect">
            <a:avLst/>
          </a:prstGeom>
          <a:noFill/>
          <a:ln w="9525">
            <a:noFill/>
            <a:miter lim="800000"/>
            <a:headEnd/>
            <a:tailEnd/>
          </a:ln>
        </p:spPr>
      </p:pic>
      <p:pic>
        <p:nvPicPr>
          <p:cNvPr id="36761" name="Picture 652" descr="http://devdata.worldbank.org/wdi2005/Images/space.gif"/>
          <p:cNvPicPr>
            <a:picLocks noChangeAspect="1" noChangeArrowheads="1"/>
          </p:cNvPicPr>
          <p:nvPr/>
        </p:nvPicPr>
        <p:blipFill>
          <a:blip r:embed="rId2"/>
          <a:srcRect/>
          <a:stretch>
            <a:fillRect/>
          </a:stretch>
        </p:blipFill>
        <p:spPr bwMode="auto">
          <a:xfrm>
            <a:off x="2924175" y="1866900"/>
            <a:ext cx="9525" cy="9525"/>
          </a:xfrm>
          <a:prstGeom prst="rect">
            <a:avLst/>
          </a:prstGeom>
          <a:noFill/>
          <a:ln w="9525">
            <a:noFill/>
            <a:miter lim="800000"/>
            <a:headEnd/>
            <a:tailEnd/>
          </a:ln>
        </p:spPr>
      </p:pic>
      <p:pic>
        <p:nvPicPr>
          <p:cNvPr id="36762" name="Picture 653" descr="http://devdata.worldbank.org/wdi2005/Images/space.gif"/>
          <p:cNvPicPr>
            <a:picLocks noChangeAspect="1" noChangeArrowheads="1"/>
          </p:cNvPicPr>
          <p:nvPr/>
        </p:nvPicPr>
        <p:blipFill>
          <a:blip r:embed="rId2"/>
          <a:srcRect/>
          <a:stretch>
            <a:fillRect/>
          </a:stretch>
        </p:blipFill>
        <p:spPr bwMode="auto">
          <a:xfrm>
            <a:off x="3695700" y="1866900"/>
            <a:ext cx="9525" cy="9525"/>
          </a:xfrm>
          <a:prstGeom prst="rect">
            <a:avLst/>
          </a:prstGeom>
          <a:noFill/>
          <a:ln w="9525">
            <a:noFill/>
            <a:miter lim="800000"/>
            <a:headEnd/>
            <a:tailEnd/>
          </a:ln>
        </p:spPr>
      </p:pic>
      <p:pic>
        <p:nvPicPr>
          <p:cNvPr id="36763" name="Picture 654" descr="http://devdata.worldbank.org/wdi2005/Images/space.gif"/>
          <p:cNvPicPr>
            <a:picLocks noChangeAspect="1" noChangeArrowheads="1"/>
          </p:cNvPicPr>
          <p:nvPr/>
        </p:nvPicPr>
        <p:blipFill>
          <a:blip r:embed="rId2"/>
          <a:srcRect/>
          <a:stretch>
            <a:fillRect/>
          </a:stretch>
        </p:blipFill>
        <p:spPr bwMode="auto">
          <a:xfrm>
            <a:off x="4305300" y="1866900"/>
            <a:ext cx="9525" cy="9525"/>
          </a:xfrm>
          <a:prstGeom prst="rect">
            <a:avLst/>
          </a:prstGeom>
          <a:noFill/>
          <a:ln w="9525">
            <a:noFill/>
            <a:miter lim="800000"/>
            <a:headEnd/>
            <a:tailEnd/>
          </a:ln>
        </p:spPr>
      </p:pic>
      <p:pic>
        <p:nvPicPr>
          <p:cNvPr id="36764" name="Picture 655" descr="http://devdata.worldbank.org/wdi2005/Images/space.gif"/>
          <p:cNvPicPr>
            <a:picLocks noChangeAspect="1" noChangeArrowheads="1"/>
          </p:cNvPicPr>
          <p:nvPr/>
        </p:nvPicPr>
        <p:blipFill>
          <a:blip r:embed="rId2"/>
          <a:srcRect/>
          <a:stretch>
            <a:fillRect/>
          </a:stretch>
        </p:blipFill>
        <p:spPr bwMode="auto">
          <a:xfrm>
            <a:off x="4914900" y="1866900"/>
            <a:ext cx="9525" cy="9525"/>
          </a:xfrm>
          <a:prstGeom prst="rect">
            <a:avLst/>
          </a:prstGeom>
          <a:noFill/>
          <a:ln w="9525">
            <a:noFill/>
            <a:miter lim="800000"/>
            <a:headEnd/>
            <a:tailEnd/>
          </a:ln>
        </p:spPr>
      </p:pic>
      <p:pic>
        <p:nvPicPr>
          <p:cNvPr id="36765" name="Picture 656" descr="http://devdata.worldbank.org/wdi2005/Images/space.gif"/>
          <p:cNvPicPr>
            <a:picLocks noChangeAspect="1" noChangeArrowheads="1"/>
          </p:cNvPicPr>
          <p:nvPr/>
        </p:nvPicPr>
        <p:blipFill>
          <a:blip r:embed="rId2"/>
          <a:srcRect/>
          <a:stretch>
            <a:fillRect/>
          </a:stretch>
        </p:blipFill>
        <p:spPr bwMode="auto">
          <a:xfrm>
            <a:off x="5524500" y="1866900"/>
            <a:ext cx="9525" cy="9525"/>
          </a:xfrm>
          <a:prstGeom prst="rect">
            <a:avLst/>
          </a:prstGeom>
          <a:noFill/>
          <a:ln w="9525">
            <a:noFill/>
            <a:miter lim="800000"/>
            <a:headEnd/>
            <a:tailEnd/>
          </a:ln>
        </p:spPr>
      </p:pic>
      <p:pic>
        <p:nvPicPr>
          <p:cNvPr id="36766" name="Picture 657" descr="http://devdata.worldbank.org/wdi2005/Images/space.gif"/>
          <p:cNvPicPr>
            <a:picLocks noChangeAspect="1" noChangeArrowheads="1"/>
          </p:cNvPicPr>
          <p:nvPr/>
        </p:nvPicPr>
        <p:blipFill>
          <a:blip r:embed="rId2"/>
          <a:srcRect/>
          <a:stretch>
            <a:fillRect/>
          </a:stretch>
        </p:blipFill>
        <p:spPr bwMode="auto">
          <a:xfrm>
            <a:off x="6134100" y="1866900"/>
            <a:ext cx="9525" cy="9525"/>
          </a:xfrm>
          <a:prstGeom prst="rect">
            <a:avLst/>
          </a:prstGeom>
          <a:noFill/>
          <a:ln w="9525">
            <a:noFill/>
            <a:miter lim="800000"/>
            <a:headEnd/>
            <a:tailEnd/>
          </a:ln>
        </p:spPr>
      </p:pic>
      <p:pic>
        <p:nvPicPr>
          <p:cNvPr id="36767" name="Picture 658" descr="http://devdata.worldbank.org/wdi2005/Images/space.gif"/>
          <p:cNvPicPr>
            <a:picLocks noChangeAspect="1" noChangeArrowheads="1"/>
          </p:cNvPicPr>
          <p:nvPr/>
        </p:nvPicPr>
        <p:blipFill>
          <a:blip r:embed="rId2"/>
          <a:srcRect/>
          <a:stretch>
            <a:fillRect/>
          </a:stretch>
        </p:blipFill>
        <p:spPr bwMode="auto">
          <a:xfrm>
            <a:off x="6743700" y="1866900"/>
            <a:ext cx="9525" cy="9525"/>
          </a:xfrm>
          <a:prstGeom prst="rect">
            <a:avLst/>
          </a:prstGeom>
          <a:noFill/>
          <a:ln w="9525">
            <a:noFill/>
            <a:miter lim="800000"/>
            <a:headEnd/>
            <a:tailEnd/>
          </a:ln>
        </p:spPr>
      </p:pic>
      <p:pic>
        <p:nvPicPr>
          <p:cNvPr id="36768" name="Picture 659" descr="http://devdata.worldbank.org/wdi2005/Images/space.gif"/>
          <p:cNvPicPr>
            <a:picLocks noChangeAspect="1" noChangeArrowheads="1"/>
          </p:cNvPicPr>
          <p:nvPr/>
        </p:nvPicPr>
        <p:blipFill>
          <a:blip r:embed="rId2"/>
          <a:srcRect/>
          <a:stretch>
            <a:fillRect/>
          </a:stretch>
        </p:blipFill>
        <p:spPr bwMode="auto">
          <a:xfrm>
            <a:off x="7353300" y="1866900"/>
            <a:ext cx="9525" cy="9525"/>
          </a:xfrm>
          <a:prstGeom prst="rect">
            <a:avLst/>
          </a:prstGeom>
          <a:noFill/>
          <a:ln w="9525">
            <a:noFill/>
            <a:miter lim="800000"/>
            <a:headEnd/>
            <a:tailEnd/>
          </a:ln>
        </p:spPr>
      </p:pic>
      <p:pic>
        <p:nvPicPr>
          <p:cNvPr id="36769" name="Picture 660" descr="http://devdata.worldbank.org/wdi2005/Images/Space.gif"/>
          <p:cNvPicPr>
            <a:picLocks noChangeAspect="1" noChangeArrowheads="1"/>
          </p:cNvPicPr>
          <p:nvPr/>
        </p:nvPicPr>
        <p:blipFill>
          <a:blip r:embed="rId2"/>
          <a:srcRect/>
          <a:stretch>
            <a:fillRect/>
          </a:stretch>
        </p:blipFill>
        <p:spPr bwMode="auto">
          <a:xfrm>
            <a:off x="419100" y="1485900"/>
            <a:ext cx="9525" cy="9525"/>
          </a:xfrm>
          <a:prstGeom prst="rect">
            <a:avLst/>
          </a:prstGeom>
          <a:noFill/>
          <a:ln w="9525">
            <a:noFill/>
            <a:miter lim="800000"/>
            <a:headEnd/>
            <a:tailEnd/>
          </a:ln>
        </p:spPr>
      </p:pic>
      <p:pic>
        <p:nvPicPr>
          <p:cNvPr id="36770" name="Picture 661" descr="http://devdata.worldbank.org/wdi2005/Images/space.gif"/>
          <p:cNvPicPr>
            <a:picLocks noChangeAspect="1" noChangeArrowheads="1"/>
          </p:cNvPicPr>
          <p:nvPr/>
        </p:nvPicPr>
        <p:blipFill>
          <a:blip r:embed="rId2"/>
          <a:srcRect/>
          <a:stretch>
            <a:fillRect/>
          </a:stretch>
        </p:blipFill>
        <p:spPr bwMode="auto">
          <a:xfrm>
            <a:off x="2028825" y="1485900"/>
            <a:ext cx="9525" cy="9525"/>
          </a:xfrm>
          <a:prstGeom prst="rect">
            <a:avLst/>
          </a:prstGeom>
          <a:noFill/>
          <a:ln w="9525">
            <a:noFill/>
            <a:miter lim="800000"/>
            <a:headEnd/>
            <a:tailEnd/>
          </a:ln>
        </p:spPr>
      </p:pic>
      <p:pic>
        <p:nvPicPr>
          <p:cNvPr id="36771" name="Picture 662" descr="http://devdata.worldbank.org/wdi2005/Images/space.gif"/>
          <p:cNvPicPr>
            <a:picLocks noChangeAspect="1" noChangeArrowheads="1"/>
          </p:cNvPicPr>
          <p:nvPr/>
        </p:nvPicPr>
        <p:blipFill>
          <a:blip r:embed="rId2"/>
          <a:srcRect/>
          <a:stretch>
            <a:fillRect/>
          </a:stretch>
        </p:blipFill>
        <p:spPr bwMode="auto">
          <a:xfrm>
            <a:off x="2924175" y="1485900"/>
            <a:ext cx="9525" cy="9525"/>
          </a:xfrm>
          <a:prstGeom prst="rect">
            <a:avLst/>
          </a:prstGeom>
          <a:noFill/>
          <a:ln w="9525">
            <a:noFill/>
            <a:miter lim="800000"/>
            <a:headEnd/>
            <a:tailEnd/>
          </a:ln>
        </p:spPr>
      </p:pic>
      <p:pic>
        <p:nvPicPr>
          <p:cNvPr id="36772" name="Picture 663" descr="http://devdata.worldbank.org/wdi2005/Images/space.gif"/>
          <p:cNvPicPr>
            <a:picLocks noChangeAspect="1" noChangeArrowheads="1"/>
          </p:cNvPicPr>
          <p:nvPr/>
        </p:nvPicPr>
        <p:blipFill>
          <a:blip r:embed="rId2"/>
          <a:srcRect/>
          <a:stretch>
            <a:fillRect/>
          </a:stretch>
        </p:blipFill>
        <p:spPr bwMode="auto">
          <a:xfrm>
            <a:off x="3695700" y="1485900"/>
            <a:ext cx="9525" cy="9525"/>
          </a:xfrm>
          <a:prstGeom prst="rect">
            <a:avLst/>
          </a:prstGeom>
          <a:noFill/>
          <a:ln w="9525">
            <a:noFill/>
            <a:miter lim="800000"/>
            <a:headEnd/>
            <a:tailEnd/>
          </a:ln>
        </p:spPr>
      </p:pic>
      <p:pic>
        <p:nvPicPr>
          <p:cNvPr id="36773" name="Picture 664" descr="http://devdata.worldbank.org/wdi2005/Images/space.gif"/>
          <p:cNvPicPr>
            <a:picLocks noChangeAspect="1" noChangeArrowheads="1"/>
          </p:cNvPicPr>
          <p:nvPr/>
        </p:nvPicPr>
        <p:blipFill>
          <a:blip r:embed="rId2"/>
          <a:srcRect/>
          <a:stretch>
            <a:fillRect/>
          </a:stretch>
        </p:blipFill>
        <p:spPr bwMode="auto">
          <a:xfrm>
            <a:off x="4305300" y="1485900"/>
            <a:ext cx="9525" cy="9525"/>
          </a:xfrm>
          <a:prstGeom prst="rect">
            <a:avLst/>
          </a:prstGeom>
          <a:noFill/>
          <a:ln w="9525">
            <a:noFill/>
            <a:miter lim="800000"/>
            <a:headEnd/>
            <a:tailEnd/>
          </a:ln>
        </p:spPr>
      </p:pic>
      <p:pic>
        <p:nvPicPr>
          <p:cNvPr id="36774" name="Picture 665" descr="http://devdata.worldbank.org/wdi2005/Images/space.gif"/>
          <p:cNvPicPr>
            <a:picLocks noChangeAspect="1" noChangeArrowheads="1"/>
          </p:cNvPicPr>
          <p:nvPr/>
        </p:nvPicPr>
        <p:blipFill>
          <a:blip r:embed="rId2"/>
          <a:srcRect/>
          <a:stretch>
            <a:fillRect/>
          </a:stretch>
        </p:blipFill>
        <p:spPr bwMode="auto">
          <a:xfrm>
            <a:off x="4914900" y="1485900"/>
            <a:ext cx="9525" cy="9525"/>
          </a:xfrm>
          <a:prstGeom prst="rect">
            <a:avLst/>
          </a:prstGeom>
          <a:noFill/>
          <a:ln w="9525">
            <a:noFill/>
            <a:miter lim="800000"/>
            <a:headEnd/>
            <a:tailEnd/>
          </a:ln>
        </p:spPr>
      </p:pic>
      <p:pic>
        <p:nvPicPr>
          <p:cNvPr id="36775" name="Picture 666" descr="http://devdata.worldbank.org/wdi2005/Images/space.gif"/>
          <p:cNvPicPr>
            <a:picLocks noChangeAspect="1" noChangeArrowheads="1"/>
          </p:cNvPicPr>
          <p:nvPr/>
        </p:nvPicPr>
        <p:blipFill>
          <a:blip r:embed="rId2"/>
          <a:srcRect/>
          <a:stretch>
            <a:fillRect/>
          </a:stretch>
        </p:blipFill>
        <p:spPr bwMode="auto">
          <a:xfrm>
            <a:off x="5524500" y="1485900"/>
            <a:ext cx="9525" cy="9525"/>
          </a:xfrm>
          <a:prstGeom prst="rect">
            <a:avLst/>
          </a:prstGeom>
          <a:noFill/>
          <a:ln w="9525">
            <a:noFill/>
            <a:miter lim="800000"/>
            <a:headEnd/>
            <a:tailEnd/>
          </a:ln>
        </p:spPr>
      </p:pic>
      <p:pic>
        <p:nvPicPr>
          <p:cNvPr id="36776" name="Picture 667" descr="http://devdata.worldbank.org/wdi2005/Images/space.gif"/>
          <p:cNvPicPr>
            <a:picLocks noChangeAspect="1" noChangeArrowheads="1"/>
          </p:cNvPicPr>
          <p:nvPr/>
        </p:nvPicPr>
        <p:blipFill>
          <a:blip r:embed="rId2"/>
          <a:srcRect/>
          <a:stretch>
            <a:fillRect/>
          </a:stretch>
        </p:blipFill>
        <p:spPr bwMode="auto">
          <a:xfrm>
            <a:off x="6134100" y="1485900"/>
            <a:ext cx="9525" cy="9525"/>
          </a:xfrm>
          <a:prstGeom prst="rect">
            <a:avLst/>
          </a:prstGeom>
          <a:noFill/>
          <a:ln w="9525">
            <a:noFill/>
            <a:miter lim="800000"/>
            <a:headEnd/>
            <a:tailEnd/>
          </a:ln>
        </p:spPr>
      </p:pic>
      <p:pic>
        <p:nvPicPr>
          <p:cNvPr id="36777" name="Picture 668" descr="http://devdata.worldbank.org/wdi2005/Images/space.gif"/>
          <p:cNvPicPr>
            <a:picLocks noChangeAspect="1" noChangeArrowheads="1"/>
          </p:cNvPicPr>
          <p:nvPr/>
        </p:nvPicPr>
        <p:blipFill>
          <a:blip r:embed="rId2"/>
          <a:srcRect/>
          <a:stretch>
            <a:fillRect/>
          </a:stretch>
        </p:blipFill>
        <p:spPr bwMode="auto">
          <a:xfrm>
            <a:off x="6743700" y="1485900"/>
            <a:ext cx="9525" cy="9525"/>
          </a:xfrm>
          <a:prstGeom prst="rect">
            <a:avLst/>
          </a:prstGeom>
          <a:noFill/>
          <a:ln w="9525">
            <a:noFill/>
            <a:miter lim="800000"/>
            <a:headEnd/>
            <a:tailEnd/>
          </a:ln>
        </p:spPr>
      </p:pic>
      <p:pic>
        <p:nvPicPr>
          <p:cNvPr id="36778" name="Picture 669" descr="http://devdata.worldbank.org/wdi2005/Images/space.gif"/>
          <p:cNvPicPr>
            <a:picLocks noChangeAspect="1" noChangeArrowheads="1"/>
          </p:cNvPicPr>
          <p:nvPr/>
        </p:nvPicPr>
        <p:blipFill>
          <a:blip r:embed="rId2"/>
          <a:srcRect/>
          <a:stretch>
            <a:fillRect/>
          </a:stretch>
        </p:blipFill>
        <p:spPr bwMode="auto">
          <a:xfrm>
            <a:off x="7353300" y="1485900"/>
            <a:ext cx="9525" cy="9525"/>
          </a:xfrm>
          <a:prstGeom prst="rect">
            <a:avLst/>
          </a:prstGeom>
          <a:noFill/>
          <a:ln w="9525">
            <a:noFill/>
            <a:miter lim="800000"/>
            <a:headEnd/>
            <a:tailEnd/>
          </a:ln>
        </p:spPr>
      </p:pic>
      <p:pic>
        <p:nvPicPr>
          <p:cNvPr id="36779" name="Picture 6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780" name="Picture 6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781" name="Picture 6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782" name="Picture 6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783" name="Picture 6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784" name="Picture 6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785" name="Picture 6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786" name="Picture 6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787" name="Picture 6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788" name="Picture 6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789" name="Picture 680" descr="http://devdata.worldbank.org/wdi2005/Images/Space.gif"/>
          <p:cNvPicPr>
            <a:picLocks noChangeAspect="1" noChangeArrowheads="1"/>
          </p:cNvPicPr>
          <p:nvPr/>
        </p:nvPicPr>
        <p:blipFill>
          <a:blip r:embed="rId2"/>
          <a:srcRect/>
          <a:stretch>
            <a:fillRect/>
          </a:stretch>
        </p:blipFill>
        <p:spPr bwMode="auto">
          <a:xfrm>
            <a:off x="419100" y="4343400"/>
            <a:ext cx="9525" cy="9525"/>
          </a:xfrm>
          <a:prstGeom prst="rect">
            <a:avLst/>
          </a:prstGeom>
          <a:noFill/>
          <a:ln w="9525">
            <a:noFill/>
            <a:miter lim="800000"/>
            <a:headEnd/>
            <a:tailEnd/>
          </a:ln>
        </p:spPr>
      </p:pic>
      <p:pic>
        <p:nvPicPr>
          <p:cNvPr id="36790" name="Picture 681" descr="http://devdata.worldbank.org/wdi2005/Images/space.gif"/>
          <p:cNvPicPr>
            <a:picLocks noChangeAspect="1" noChangeArrowheads="1"/>
          </p:cNvPicPr>
          <p:nvPr/>
        </p:nvPicPr>
        <p:blipFill>
          <a:blip r:embed="rId2"/>
          <a:srcRect/>
          <a:stretch>
            <a:fillRect/>
          </a:stretch>
        </p:blipFill>
        <p:spPr bwMode="auto">
          <a:xfrm>
            <a:off x="2028825" y="4343400"/>
            <a:ext cx="9525" cy="9525"/>
          </a:xfrm>
          <a:prstGeom prst="rect">
            <a:avLst/>
          </a:prstGeom>
          <a:noFill/>
          <a:ln w="9525">
            <a:noFill/>
            <a:miter lim="800000"/>
            <a:headEnd/>
            <a:tailEnd/>
          </a:ln>
        </p:spPr>
      </p:pic>
      <p:pic>
        <p:nvPicPr>
          <p:cNvPr id="36791" name="Picture 682" descr="http://devdata.worldbank.org/wdi2005/Images/space.gif"/>
          <p:cNvPicPr>
            <a:picLocks noChangeAspect="1" noChangeArrowheads="1"/>
          </p:cNvPicPr>
          <p:nvPr/>
        </p:nvPicPr>
        <p:blipFill>
          <a:blip r:embed="rId2"/>
          <a:srcRect/>
          <a:stretch>
            <a:fillRect/>
          </a:stretch>
        </p:blipFill>
        <p:spPr bwMode="auto">
          <a:xfrm>
            <a:off x="2924175" y="4343400"/>
            <a:ext cx="9525" cy="9525"/>
          </a:xfrm>
          <a:prstGeom prst="rect">
            <a:avLst/>
          </a:prstGeom>
          <a:noFill/>
          <a:ln w="9525">
            <a:noFill/>
            <a:miter lim="800000"/>
            <a:headEnd/>
            <a:tailEnd/>
          </a:ln>
        </p:spPr>
      </p:pic>
      <p:pic>
        <p:nvPicPr>
          <p:cNvPr id="36792" name="Picture 683" descr="http://devdata.worldbank.org/wdi2005/Images/space.gif"/>
          <p:cNvPicPr>
            <a:picLocks noChangeAspect="1" noChangeArrowheads="1"/>
          </p:cNvPicPr>
          <p:nvPr/>
        </p:nvPicPr>
        <p:blipFill>
          <a:blip r:embed="rId2"/>
          <a:srcRect/>
          <a:stretch>
            <a:fillRect/>
          </a:stretch>
        </p:blipFill>
        <p:spPr bwMode="auto">
          <a:xfrm>
            <a:off x="3695700" y="4343400"/>
            <a:ext cx="9525" cy="9525"/>
          </a:xfrm>
          <a:prstGeom prst="rect">
            <a:avLst/>
          </a:prstGeom>
          <a:noFill/>
          <a:ln w="9525">
            <a:noFill/>
            <a:miter lim="800000"/>
            <a:headEnd/>
            <a:tailEnd/>
          </a:ln>
        </p:spPr>
      </p:pic>
      <p:pic>
        <p:nvPicPr>
          <p:cNvPr id="36793" name="Picture 684" descr="http://devdata.worldbank.org/wdi2005/Images/space.gif"/>
          <p:cNvPicPr>
            <a:picLocks noChangeAspect="1" noChangeArrowheads="1"/>
          </p:cNvPicPr>
          <p:nvPr/>
        </p:nvPicPr>
        <p:blipFill>
          <a:blip r:embed="rId2"/>
          <a:srcRect/>
          <a:stretch>
            <a:fillRect/>
          </a:stretch>
        </p:blipFill>
        <p:spPr bwMode="auto">
          <a:xfrm>
            <a:off x="4305300" y="4343400"/>
            <a:ext cx="9525" cy="9525"/>
          </a:xfrm>
          <a:prstGeom prst="rect">
            <a:avLst/>
          </a:prstGeom>
          <a:noFill/>
          <a:ln w="9525">
            <a:noFill/>
            <a:miter lim="800000"/>
            <a:headEnd/>
            <a:tailEnd/>
          </a:ln>
        </p:spPr>
      </p:pic>
      <p:pic>
        <p:nvPicPr>
          <p:cNvPr id="36794" name="Picture 685" descr="http://devdata.worldbank.org/wdi2005/Images/space.gif"/>
          <p:cNvPicPr>
            <a:picLocks noChangeAspect="1" noChangeArrowheads="1"/>
          </p:cNvPicPr>
          <p:nvPr/>
        </p:nvPicPr>
        <p:blipFill>
          <a:blip r:embed="rId2"/>
          <a:srcRect/>
          <a:stretch>
            <a:fillRect/>
          </a:stretch>
        </p:blipFill>
        <p:spPr bwMode="auto">
          <a:xfrm>
            <a:off x="4914900" y="4343400"/>
            <a:ext cx="9525" cy="9525"/>
          </a:xfrm>
          <a:prstGeom prst="rect">
            <a:avLst/>
          </a:prstGeom>
          <a:noFill/>
          <a:ln w="9525">
            <a:noFill/>
            <a:miter lim="800000"/>
            <a:headEnd/>
            <a:tailEnd/>
          </a:ln>
        </p:spPr>
      </p:pic>
      <p:pic>
        <p:nvPicPr>
          <p:cNvPr id="36795" name="Picture 686" descr="http://devdata.worldbank.org/wdi2005/Images/space.gif"/>
          <p:cNvPicPr>
            <a:picLocks noChangeAspect="1" noChangeArrowheads="1"/>
          </p:cNvPicPr>
          <p:nvPr/>
        </p:nvPicPr>
        <p:blipFill>
          <a:blip r:embed="rId2"/>
          <a:srcRect/>
          <a:stretch>
            <a:fillRect/>
          </a:stretch>
        </p:blipFill>
        <p:spPr bwMode="auto">
          <a:xfrm>
            <a:off x="5524500" y="4343400"/>
            <a:ext cx="9525" cy="9525"/>
          </a:xfrm>
          <a:prstGeom prst="rect">
            <a:avLst/>
          </a:prstGeom>
          <a:noFill/>
          <a:ln w="9525">
            <a:noFill/>
            <a:miter lim="800000"/>
            <a:headEnd/>
            <a:tailEnd/>
          </a:ln>
        </p:spPr>
      </p:pic>
      <p:pic>
        <p:nvPicPr>
          <p:cNvPr id="36796" name="Picture 687" descr="http://devdata.worldbank.org/wdi2005/Images/space.gif"/>
          <p:cNvPicPr>
            <a:picLocks noChangeAspect="1" noChangeArrowheads="1"/>
          </p:cNvPicPr>
          <p:nvPr/>
        </p:nvPicPr>
        <p:blipFill>
          <a:blip r:embed="rId2"/>
          <a:srcRect/>
          <a:stretch>
            <a:fillRect/>
          </a:stretch>
        </p:blipFill>
        <p:spPr bwMode="auto">
          <a:xfrm>
            <a:off x="6134100" y="4343400"/>
            <a:ext cx="9525" cy="9525"/>
          </a:xfrm>
          <a:prstGeom prst="rect">
            <a:avLst/>
          </a:prstGeom>
          <a:noFill/>
          <a:ln w="9525">
            <a:noFill/>
            <a:miter lim="800000"/>
            <a:headEnd/>
            <a:tailEnd/>
          </a:ln>
        </p:spPr>
      </p:pic>
      <p:pic>
        <p:nvPicPr>
          <p:cNvPr id="36797" name="Picture 688" descr="http://devdata.worldbank.org/wdi2005/Images/space.gif"/>
          <p:cNvPicPr>
            <a:picLocks noChangeAspect="1" noChangeArrowheads="1"/>
          </p:cNvPicPr>
          <p:nvPr/>
        </p:nvPicPr>
        <p:blipFill>
          <a:blip r:embed="rId2"/>
          <a:srcRect/>
          <a:stretch>
            <a:fillRect/>
          </a:stretch>
        </p:blipFill>
        <p:spPr bwMode="auto">
          <a:xfrm>
            <a:off x="6743700" y="4343400"/>
            <a:ext cx="9525" cy="9525"/>
          </a:xfrm>
          <a:prstGeom prst="rect">
            <a:avLst/>
          </a:prstGeom>
          <a:noFill/>
          <a:ln w="9525">
            <a:noFill/>
            <a:miter lim="800000"/>
            <a:headEnd/>
            <a:tailEnd/>
          </a:ln>
        </p:spPr>
      </p:pic>
      <p:pic>
        <p:nvPicPr>
          <p:cNvPr id="36798" name="Picture 689" descr="http://devdata.worldbank.org/wdi2005/Images/space.gif"/>
          <p:cNvPicPr>
            <a:picLocks noChangeAspect="1" noChangeArrowheads="1"/>
          </p:cNvPicPr>
          <p:nvPr/>
        </p:nvPicPr>
        <p:blipFill>
          <a:blip r:embed="rId2"/>
          <a:srcRect/>
          <a:stretch>
            <a:fillRect/>
          </a:stretch>
        </p:blipFill>
        <p:spPr bwMode="auto">
          <a:xfrm>
            <a:off x="7353300" y="4343400"/>
            <a:ext cx="9525" cy="9525"/>
          </a:xfrm>
          <a:prstGeom prst="rect">
            <a:avLst/>
          </a:prstGeom>
          <a:noFill/>
          <a:ln w="9525">
            <a:noFill/>
            <a:miter lim="800000"/>
            <a:headEnd/>
            <a:tailEnd/>
          </a:ln>
        </p:spPr>
      </p:pic>
      <p:pic>
        <p:nvPicPr>
          <p:cNvPr id="36799" name="Picture 69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36800" name="Picture 69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36801" name="Picture 69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36802" name="Picture 69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36803" name="Picture 69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36804" name="Picture 69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36805" name="Picture 69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36806" name="Picture 69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36807" name="Picture 69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36808" name="Picture 69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36809" name="Picture 70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36810" name="Picture 70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36811" name="Picture 70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36812" name="Picture 70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36813" name="Picture 70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36814" name="Picture 70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36815" name="Picture 70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36816" name="Picture 70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36817" name="Picture 70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36818" name="Picture 70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36819" name="Picture 7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820" name="Picture 7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821" name="Picture 7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822" name="Picture 7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823" name="Picture 7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824" name="Picture 7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825" name="Picture 7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826" name="Picture 7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827" name="Picture 7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828" name="Picture 7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829" name="Picture 7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830" name="Picture 7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831" name="Picture 7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832" name="Picture 7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833" name="Picture 7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834" name="Picture 7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835" name="Picture 7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836" name="Picture 7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837" name="Picture 7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838" name="Picture 7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839" name="Picture 730" descr="http://devdata.worldbank.org/wdi2005/Images/Space.gif"/>
          <p:cNvPicPr>
            <a:picLocks noChangeAspect="1" noChangeArrowheads="1"/>
          </p:cNvPicPr>
          <p:nvPr/>
        </p:nvPicPr>
        <p:blipFill>
          <a:blip r:embed="rId2"/>
          <a:srcRect/>
          <a:stretch>
            <a:fillRect/>
          </a:stretch>
        </p:blipFill>
        <p:spPr bwMode="auto">
          <a:xfrm>
            <a:off x="419100" y="3200400"/>
            <a:ext cx="9525" cy="9525"/>
          </a:xfrm>
          <a:prstGeom prst="rect">
            <a:avLst/>
          </a:prstGeom>
          <a:noFill/>
          <a:ln w="9525">
            <a:noFill/>
            <a:miter lim="800000"/>
            <a:headEnd/>
            <a:tailEnd/>
          </a:ln>
        </p:spPr>
      </p:pic>
      <p:pic>
        <p:nvPicPr>
          <p:cNvPr id="36840" name="Picture 731" descr="http://devdata.worldbank.org/wdi2005/Images/space.gif"/>
          <p:cNvPicPr>
            <a:picLocks noChangeAspect="1" noChangeArrowheads="1"/>
          </p:cNvPicPr>
          <p:nvPr/>
        </p:nvPicPr>
        <p:blipFill>
          <a:blip r:embed="rId2"/>
          <a:srcRect/>
          <a:stretch>
            <a:fillRect/>
          </a:stretch>
        </p:blipFill>
        <p:spPr bwMode="auto">
          <a:xfrm>
            <a:off x="2028825" y="3200400"/>
            <a:ext cx="9525" cy="9525"/>
          </a:xfrm>
          <a:prstGeom prst="rect">
            <a:avLst/>
          </a:prstGeom>
          <a:noFill/>
          <a:ln w="9525">
            <a:noFill/>
            <a:miter lim="800000"/>
            <a:headEnd/>
            <a:tailEnd/>
          </a:ln>
        </p:spPr>
      </p:pic>
      <p:pic>
        <p:nvPicPr>
          <p:cNvPr id="36841" name="Picture 732" descr="http://devdata.worldbank.org/wdi2005/Images/space.gif"/>
          <p:cNvPicPr>
            <a:picLocks noChangeAspect="1" noChangeArrowheads="1"/>
          </p:cNvPicPr>
          <p:nvPr/>
        </p:nvPicPr>
        <p:blipFill>
          <a:blip r:embed="rId2"/>
          <a:srcRect/>
          <a:stretch>
            <a:fillRect/>
          </a:stretch>
        </p:blipFill>
        <p:spPr bwMode="auto">
          <a:xfrm>
            <a:off x="2924175" y="3200400"/>
            <a:ext cx="9525" cy="9525"/>
          </a:xfrm>
          <a:prstGeom prst="rect">
            <a:avLst/>
          </a:prstGeom>
          <a:noFill/>
          <a:ln w="9525">
            <a:noFill/>
            <a:miter lim="800000"/>
            <a:headEnd/>
            <a:tailEnd/>
          </a:ln>
        </p:spPr>
      </p:pic>
      <p:pic>
        <p:nvPicPr>
          <p:cNvPr id="36842" name="Picture 733" descr="http://devdata.worldbank.org/wdi2005/Images/space.gif"/>
          <p:cNvPicPr>
            <a:picLocks noChangeAspect="1" noChangeArrowheads="1"/>
          </p:cNvPicPr>
          <p:nvPr/>
        </p:nvPicPr>
        <p:blipFill>
          <a:blip r:embed="rId2"/>
          <a:srcRect/>
          <a:stretch>
            <a:fillRect/>
          </a:stretch>
        </p:blipFill>
        <p:spPr bwMode="auto">
          <a:xfrm>
            <a:off x="3695700" y="3200400"/>
            <a:ext cx="9525" cy="9525"/>
          </a:xfrm>
          <a:prstGeom prst="rect">
            <a:avLst/>
          </a:prstGeom>
          <a:noFill/>
          <a:ln w="9525">
            <a:noFill/>
            <a:miter lim="800000"/>
            <a:headEnd/>
            <a:tailEnd/>
          </a:ln>
        </p:spPr>
      </p:pic>
      <p:pic>
        <p:nvPicPr>
          <p:cNvPr id="36843" name="Picture 734" descr="http://devdata.worldbank.org/wdi2005/Images/space.gif"/>
          <p:cNvPicPr>
            <a:picLocks noChangeAspect="1" noChangeArrowheads="1"/>
          </p:cNvPicPr>
          <p:nvPr/>
        </p:nvPicPr>
        <p:blipFill>
          <a:blip r:embed="rId2"/>
          <a:srcRect/>
          <a:stretch>
            <a:fillRect/>
          </a:stretch>
        </p:blipFill>
        <p:spPr bwMode="auto">
          <a:xfrm>
            <a:off x="4305300" y="3200400"/>
            <a:ext cx="9525" cy="9525"/>
          </a:xfrm>
          <a:prstGeom prst="rect">
            <a:avLst/>
          </a:prstGeom>
          <a:noFill/>
          <a:ln w="9525">
            <a:noFill/>
            <a:miter lim="800000"/>
            <a:headEnd/>
            <a:tailEnd/>
          </a:ln>
        </p:spPr>
      </p:pic>
      <p:pic>
        <p:nvPicPr>
          <p:cNvPr id="36844" name="Picture 735" descr="http://devdata.worldbank.org/wdi2005/Images/space.gif"/>
          <p:cNvPicPr>
            <a:picLocks noChangeAspect="1" noChangeArrowheads="1"/>
          </p:cNvPicPr>
          <p:nvPr/>
        </p:nvPicPr>
        <p:blipFill>
          <a:blip r:embed="rId2"/>
          <a:srcRect/>
          <a:stretch>
            <a:fillRect/>
          </a:stretch>
        </p:blipFill>
        <p:spPr bwMode="auto">
          <a:xfrm>
            <a:off x="4914900" y="3200400"/>
            <a:ext cx="9525" cy="9525"/>
          </a:xfrm>
          <a:prstGeom prst="rect">
            <a:avLst/>
          </a:prstGeom>
          <a:noFill/>
          <a:ln w="9525">
            <a:noFill/>
            <a:miter lim="800000"/>
            <a:headEnd/>
            <a:tailEnd/>
          </a:ln>
        </p:spPr>
      </p:pic>
      <p:pic>
        <p:nvPicPr>
          <p:cNvPr id="36845" name="Picture 736" descr="http://devdata.worldbank.org/wdi2005/Images/space.gif"/>
          <p:cNvPicPr>
            <a:picLocks noChangeAspect="1" noChangeArrowheads="1"/>
          </p:cNvPicPr>
          <p:nvPr/>
        </p:nvPicPr>
        <p:blipFill>
          <a:blip r:embed="rId2"/>
          <a:srcRect/>
          <a:stretch>
            <a:fillRect/>
          </a:stretch>
        </p:blipFill>
        <p:spPr bwMode="auto">
          <a:xfrm>
            <a:off x="5524500" y="3200400"/>
            <a:ext cx="9525" cy="9525"/>
          </a:xfrm>
          <a:prstGeom prst="rect">
            <a:avLst/>
          </a:prstGeom>
          <a:noFill/>
          <a:ln w="9525">
            <a:noFill/>
            <a:miter lim="800000"/>
            <a:headEnd/>
            <a:tailEnd/>
          </a:ln>
        </p:spPr>
      </p:pic>
      <p:pic>
        <p:nvPicPr>
          <p:cNvPr id="36846" name="Picture 737" descr="http://devdata.worldbank.org/wdi2005/Images/space.gif"/>
          <p:cNvPicPr>
            <a:picLocks noChangeAspect="1" noChangeArrowheads="1"/>
          </p:cNvPicPr>
          <p:nvPr/>
        </p:nvPicPr>
        <p:blipFill>
          <a:blip r:embed="rId2"/>
          <a:srcRect/>
          <a:stretch>
            <a:fillRect/>
          </a:stretch>
        </p:blipFill>
        <p:spPr bwMode="auto">
          <a:xfrm>
            <a:off x="6134100" y="3200400"/>
            <a:ext cx="9525" cy="9525"/>
          </a:xfrm>
          <a:prstGeom prst="rect">
            <a:avLst/>
          </a:prstGeom>
          <a:noFill/>
          <a:ln w="9525">
            <a:noFill/>
            <a:miter lim="800000"/>
            <a:headEnd/>
            <a:tailEnd/>
          </a:ln>
        </p:spPr>
      </p:pic>
      <p:pic>
        <p:nvPicPr>
          <p:cNvPr id="36847" name="Picture 738" descr="http://devdata.worldbank.org/wdi2005/Images/space.gif"/>
          <p:cNvPicPr>
            <a:picLocks noChangeAspect="1" noChangeArrowheads="1"/>
          </p:cNvPicPr>
          <p:nvPr/>
        </p:nvPicPr>
        <p:blipFill>
          <a:blip r:embed="rId2"/>
          <a:srcRect/>
          <a:stretch>
            <a:fillRect/>
          </a:stretch>
        </p:blipFill>
        <p:spPr bwMode="auto">
          <a:xfrm>
            <a:off x="6743700" y="3200400"/>
            <a:ext cx="9525" cy="9525"/>
          </a:xfrm>
          <a:prstGeom prst="rect">
            <a:avLst/>
          </a:prstGeom>
          <a:noFill/>
          <a:ln w="9525">
            <a:noFill/>
            <a:miter lim="800000"/>
            <a:headEnd/>
            <a:tailEnd/>
          </a:ln>
        </p:spPr>
      </p:pic>
      <p:pic>
        <p:nvPicPr>
          <p:cNvPr id="36848" name="Picture 739" descr="http://devdata.worldbank.org/wdi2005/Images/space.gif"/>
          <p:cNvPicPr>
            <a:picLocks noChangeAspect="1" noChangeArrowheads="1"/>
          </p:cNvPicPr>
          <p:nvPr/>
        </p:nvPicPr>
        <p:blipFill>
          <a:blip r:embed="rId2"/>
          <a:srcRect/>
          <a:stretch>
            <a:fillRect/>
          </a:stretch>
        </p:blipFill>
        <p:spPr bwMode="auto">
          <a:xfrm>
            <a:off x="7353300" y="3200400"/>
            <a:ext cx="9525" cy="9525"/>
          </a:xfrm>
          <a:prstGeom prst="rect">
            <a:avLst/>
          </a:prstGeom>
          <a:noFill/>
          <a:ln w="9525">
            <a:noFill/>
            <a:miter lim="800000"/>
            <a:headEnd/>
            <a:tailEnd/>
          </a:ln>
        </p:spPr>
      </p:pic>
      <p:pic>
        <p:nvPicPr>
          <p:cNvPr id="36849" name="Picture 7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36850" name="Picture 7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36851" name="Picture 7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36852" name="Picture 7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36853" name="Picture 7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36854" name="Picture 7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36855" name="Picture 7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36856" name="Picture 7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36857" name="Picture 7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36858" name="Picture 7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36859" name="Picture 750" descr="http://devdata.worldbank.org/wdi2005/Images/Space.gif"/>
          <p:cNvPicPr>
            <a:picLocks noChangeAspect="1" noChangeArrowheads="1"/>
          </p:cNvPicPr>
          <p:nvPr/>
        </p:nvPicPr>
        <p:blipFill>
          <a:blip r:embed="rId2"/>
          <a:srcRect/>
          <a:stretch>
            <a:fillRect/>
          </a:stretch>
        </p:blipFill>
        <p:spPr bwMode="auto">
          <a:xfrm>
            <a:off x="419100" y="2247900"/>
            <a:ext cx="9525" cy="9525"/>
          </a:xfrm>
          <a:prstGeom prst="rect">
            <a:avLst/>
          </a:prstGeom>
          <a:noFill/>
          <a:ln w="9525">
            <a:noFill/>
            <a:miter lim="800000"/>
            <a:headEnd/>
            <a:tailEnd/>
          </a:ln>
        </p:spPr>
      </p:pic>
      <p:pic>
        <p:nvPicPr>
          <p:cNvPr id="36860" name="Picture 751" descr="http://devdata.worldbank.org/wdi2005/Images/space.gif"/>
          <p:cNvPicPr>
            <a:picLocks noChangeAspect="1" noChangeArrowheads="1"/>
          </p:cNvPicPr>
          <p:nvPr/>
        </p:nvPicPr>
        <p:blipFill>
          <a:blip r:embed="rId2"/>
          <a:srcRect/>
          <a:stretch>
            <a:fillRect/>
          </a:stretch>
        </p:blipFill>
        <p:spPr bwMode="auto">
          <a:xfrm>
            <a:off x="2028825" y="2247900"/>
            <a:ext cx="9525" cy="9525"/>
          </a:xfrm>
          <a:prstGeom prst="rect">
            <a:avLst/>
          </a:prstGeom>
          <a:noFill/>
          <a:ln w="9525">
            <a:noFill/>
            <a:miter lim="800000"/>
            <a:headEnd/>
            <a:tailEnd/>
          </a:ln>
        </p:spPr>
      </p:pic>
      <p:pic>
        <p:nvPicPr>
          <p:cNvPr id="36861" name="Picture 752" descr="http://devdata.worldbank.org/wdi2005/Images/space.gif"/>
          <p:cNvPicPr>
            <a:picLocks noChangeAspect="1" noChangeArrowheads="1"/>
          </p:cNvPicPr>
          <p:nvPr/>
        </p:nvPicPr>
        <p:blipFill>
          <a:blip r:embed="rId2"/>
          <a:srcRect/>
          <a:stretch>
            <a:fillRect/>
          </a:stretch>
        </p:blipFill>
        <p:spPr bwMode="auto">
          <a:xfrm>
            <a:off x="2924175" y="2247900"/>
            <a:ext cx="9525" cy="9525"/>
          </a:xfrm>
          <a:prstGeom prst="rect">
            <a:avLst/>
          </a:prstGeom>
          <a:noFill/>
          <a:ln w="9525">
            <a:noFill/>
            <a:miter lim="800000"/>
            <a:headEnd/>
            <a:tailEnd/>
          </a:ln>
        </p:spPr>
      </p:pic>
      <p:pic>
        <p:nvPicPr>
          <p:cNvPr id="36862" name="Picture 753" descr="http://devdata.worldbank.org/wdi2005/Images/space.gif"/>
          <p:cNvPicPr>
            <a:picLocks noChangeAspect="1" noChangeArrowheads="1"/>
          </p:cNvPicPr>
          <p:nvPr/>
        </p:nvPicPr>
        <p:blipFill>
          <a:blip r:embed="rId2"/>
          <a:srcRect/>
          <a:stretch>
            <a:fillRect/>
          </a:stretch>
        </p:blipFill>
        <p:spPr bwMode="auto">
          <a:xfrm>
            <a:off x="3695700" y="2247900"/>
            <a:ext cx="9525" cy="9525"/>
          </a:xfrm>
          <a:prstGeom prst="rect">
            <a:avLst/>
          </a:prstGeom>
          <a:noFill/>
          <a:ln w="9525">
            <a:noFill/>
            <a:miter lim="800000"/>
            <a:headEnd/>
            <a:tailEnd/>
          </a:ln>
        </p:spPr>
      </p:pic>
      <p:pic>
        <p:nvPicPr>
          <p:cNvPr id="36863" name="Picture 754" descr="http://devdata.worldbank.org/wdi2005/Images/space.gif"/>
          <p:cNvPicPr>
            <a:picLocks noChangeAspect="1" noChangeArrowheads="1"/>
          </p:cNvPicPr>
          <p:nvPr/>
        </p:nvPicPr>
        <p:blipFill>
          <a:blip r:embed="rId2"/>
          <a:srcRect/>
          <a:stretch>
            <a:fillRect/>
          </a:stretch>
        </p:blipFill>
        <p:spPr bwMode="auto">
          <a:xfrm>
            <a:off x="4305300" y="2247900"/>
            <a:ext cx="9525" cy="9525"/>
          </a:xfrm>
          <a:prstGeom prst="rect">
            <a:avLst/>
          </a:prstGeom>
          <a:noFill/>
          <a:ln w="9525">
            <a:noFill/>
            <a:miter lim="800000"/>
            <a:headEnd/>
            <a:tailEnd/>
          </a:ln>
        </p:spPr>
      </p:pic>
      <p:pic>
        <p:nvPicPr>
          <p:cNvPr id="80896" name="Picture 755" descr="http://devdata.worldbank.org/wdi2005/Images/space.gif"/>
          <p:cNvPicPr>
            <a:picLocks noChangeAspect="1" noChangeArrowheads="1"/>
          </p:cNvPicPr>
          <p:nvPr/>
        </p:nvPicPr>
        <p:blipFill>
          <a:blip r:embed="rId2"/>
          <a:srcRect/>
          <a:stretch>
            <a:fillRect/>
          </a:stretch>
        </p:blipFill>
        <p:spPr bwMode="auto">
          <a:xfrm>
            <a:off x="4914900" y="2247900"/>
            <a:ext cx="9525" cy="9525"/>
          </a:xfrm>
          <a:prstGeom prst="rect">
            <a:avLst/>
          </a:prstGeom>
          <a:noFill/>
          <a:ln w="9525">
            <a:noFill/>
            <a:miter lim="800000"/>
            <a:headEnd/>
            <a:tailEnd/>
          </a:ln>
        </p:spPr>
      </p:pic>
      <p:pic>
        <p:nvPicPr>
          <p:cNvPr id="80897" name="Picture 756" descr="http://devdata.worldbank.org/wdi2005/Images/space.gif"/>
          <p:cNvPicPr>
            <a:picLocks noChangeAspect="1" noChangeArrowheads="1"/>
          </p:cNvPicPr>
          <p:nvPr/>
        </p:nvPicPr>
        <p:blipFill>
          <a:blip r:embed="rId2"/>
          <a:srcRect/>
          <a:stretch>
            <a:fillRect/>
          </a:stretch>
        </p:blipFill>
        <p:spPr bwMode="auto">
          <a:xfrm>
            <a:off x="5524500" y="2247900"/>
            <a:ext cx="9525" cy="9525"/>
          </a:xfrm>
          <a:prstGeom prst="rect">
            <a:avLst/>
          </a:prstGeom>
          <a:noFill/>
          <a:ln w="9525">
            <a:noFill/>
            <a:miter lim="800000"/>
            <a:headEnd/>
            <a:tailEnd/>
          </a:ln>
        </p:spPr>
      </p:pic>
      <p:pic>
        <p:nvPicPr>
          <p:cNvPr id="80898" name="Picture 757" descr="http://devdata.worldbank.org/wdi2005/Images/space.gif"/>
          <p:cNvPicPr>
            <a:picLocks noChangeAspect="1" noChangeArrowheads="1"/>
          </p:cNvPicPr>
          <p:nvPr/>
        </p:nvPicPr>
        <p:blipFill>
          <a:blip r:embed="rId2"/>
          <a:srcRect/>
          <a:stretch>
            <a:fillRect/>
          </a:stretch>
        </p:blipFill>
        <p:spPr bwMode="auto">
          <a:xfrm>
            <a:off x="6134100" y="2247900"/>
            <a:ext cx="9525" cy="9525"/>
          </a:xfrm>
          <a:prstGeom prst="rect">
            <a:avLst/>
          </a:prstGeom>
          <a:noFill/>
          <a:ln w="9525">
            <a:noFill/>
            <a:miter lim="800000"/>
            <a:headEnd/>
            <a:tailEnd/>
          </a:ln>
        </p:spPr>
      </p:pic>
      <p:pic>
        <p:nvPicPr>
          <p:cNvPr id="80899" name="Picture 758" descr="http://devdata.worldbank.org/wdi2005/Images/space.gif"/>
          <p:cNvPicPr>
            <a:picLocks noChangeAspect="1" noChangeArrowheads="1"/>
          </p:cNvPicPr>
          <p:nvPr/>
        </p:nvPicPr>
        <p:blipFill>
          <a:blip r:embed="rId2"/>
          <a:srcRect/>
          <a:stretch>
            <a:fillRect/>
          </a:stretch>
        </p:blipFill>
        <p:spPr bwMode="auto">
          <a:xfrm>
            <a:off x="6743700" y="2247900"/>
            <a:ext cx="9525" cy="9525"/>
          </a:xfrm>
          <a:prstGeom prst="rect">
            <a:avLst/>
          </a:prstGeom>
          <a:noFill/>
          <a:ln w="9525">
            <a:noFill/>
            <a:miter lim="800000"/>
            <a:headEnd/>
            <a:tailEnd/>
          </a:ln>
        </p:spPr>
      </p:pic>
      <p:pic>
        <p:nvPicPr>
          <p:cNvPr id="80900" name="Picture 759" descr="http://devdata.worldbank.org/wdi2005/Images/space.gif"/>
          <p:cNvPicPr>
            <a:picLocks noChangeAspect="1" noChangeArrowheads="1"/>
          </p:cNvPicPr>
          <p:nvPr/>
        </p:nvPicPr>
        <p:blipFill>
          <a:blip r:embed="rId2"/>
          <a:srcRect/>
          <a:stretch>
            <a:fillRect/>
          </a:stretch>
        </p:blipFill>
        <p:spPr bwMode="auto">
          <a:xfrm>
            <a:off x="7353300" y="2247900"/>
            <a:ext cx="9525" cy="9525"/>
          </a:xfrm>
          <a:prstGeom prst="rect">
            <a:avLst/>
          </a:prstGeom>
          <a:noFill/>
          <a:ln w="9525">
            <a:noFill/>
            <a:miter lim="800000"/>
            <a:headEnd/>
            <a:tailEnd/>
          </a:ln>
        </p:spPr>
      </p:pic>
      <p:pic>
        <p:nvPicPr>
          <p:cNvPr id="80901" name="Picture 7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02" name="Picture 7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03" name="Picture 7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04" name="Picture 7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05" name="Picture 7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06" name="Picture 7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07" name="Picture 7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08" name="Picture 7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09" name="Picture 7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0910" name="Picture 7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0911" name="Picture 77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80912" name="Picture 77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80913" name="Picture 77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80914" name="Picture 77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80915" name="Picture 77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80916" name="Picture 77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80917" name="Picture 77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80918" name="Picture 77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80919" name="Picture 77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80920" name="Picture 77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80921" name="Picture 7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22" name="Picture 7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23" name="Picture 7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24" name="Picture 7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25" name="Picture 7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26" name="Picture 7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27" name="Picture 7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28" name="Picture 7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29" name="Picture 7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0930" name="Picture 7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0931" name="Picture 7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32" name="Picture 7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33" name="Picture 7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34" name="Picture 7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35" name="Picture 7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36" name="Picture 7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37" name="Picture 7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38" name="Picture 7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39" name="Picture 7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0940" name="Picture 7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0941" name="Picture 8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42" name="Picture 8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43" name="Picture 8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44" name="Picture 8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45" name="Picture 8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46" name="Picture 8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47" name="Picture 8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48" name="Picture 8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49" name="Picture 8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0950" name="Picture 8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0951" name="Picture 8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52" name="Picture 8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53" name="Picture 8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54" name="Picture 8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55" name="Picture 8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56" name="Picture 8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57" name="Picture 8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58" name="Picture 8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59" name="Picture 8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0960" name="Picture 8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0961" name="Picture 82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80962" name="Picture 82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80963" name="Picture 82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80964" name="Picture 82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80965" name="Picture 82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80966" name="Picture 82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80967" name="Picture 82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80968" name="Picture 82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80969" name="Picture 82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80970" name="Picture 82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80971" name="Picture 83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80972" name="Picture 83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80973" name="Picture 83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80974" name="Picture 83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80975" name="Picture 83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80976" name="Picture 83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80977" name="Picture 83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80978" name="Picture 83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80979" name="Picture 83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80980" name="Picture 83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80981" name="Picture 8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82" name="Picture 8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83" name="Picture 8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84" name="Picture 8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85" name="Picture 8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86" name="Picture 8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87" name="Picture 8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88" name="Picture 8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89" name="Picture 8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0990" name="Picture 8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0991" name="Picture 8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0992" name="Picture 8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0993" name="Picture 8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0994" name="Picture 8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0995" name="Picture 8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0996" name="Picture 8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0997" name="Picture 8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0998" name="Picture 8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0999" name="Picture 8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00" name="Picture 8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01" name="Picture 8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02" name="Picture 8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03" name="Picture 8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04" name="Picture 8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05" name="Picture 8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06" name="Picture 8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07" name="Picture 8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08" name="Picture 8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09" name="Picture 8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10" name="Picture 8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11" name="Picture 8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12" name="Picture 8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13" name="Picture 8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14" name="Picture 8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15" name="Picture 8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16" name="Picture 8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17" name="Picture 8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18" name="Picture 8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19" name="Picture 8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20" name="Picture 8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21" name="Picture 8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22" name="Picture 8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23" name="Picture 8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24" name="Picture 8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25" name="Picture 8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26" name="Picture 8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27" name="Picture 8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28" name="Picture 8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29" name="Picture 8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30" name="Picture 8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31" name="Picture 8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32" name="Picture 8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33" name="Picture 8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34" name="Picture 8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35" name="Picture 8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36" name="Picture 8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37" name="Picture 8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38" name="Picture 8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39" name="Picture 8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40" name="Picture 8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41" name="Picture 9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42" name="Picture 9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43" name="Picture 9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44" name="Picture 9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45" name="Picture 9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46" name="Picture 9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47" name="Picture 9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48" name="Picture 9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49" name="Picture 9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50" name="Picture 9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51" name="Picture 91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81052" name="Picture 91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81053" name="Picture 91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81054" name="Picture 91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81055" name="Picture 91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81056" name="Picture 91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81057" name="Picture 91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81058" name="Picture 91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81059" name="Picture 91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81060" name="Picture 91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81061" name="Picture 92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81062" name="Picture 92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81063" name="Picture 92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81064" name="Picture 92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81065" name="Picture 92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81066" name="Picture 92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81067" name="Picture 92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81068" name="Picture 92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81069" name="Picture 92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81070" name="Picture 92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81071" name="Picture 9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72" name="Picture 9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73" name="Picture 9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74" name="Picture 9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75" name="Picture 9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76" name="Picture 9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77" name="Picture 9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78" name="Picture 9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79" name="Picture 9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80" name="Picture 9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81" name="Picture 9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82" name="Picture 9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83" name="Picture 9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84" name="Picture 9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85" name="Picture 9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86" name="Picture 9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87" name="Picture 9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88" name="Picture 9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89" name="Picture 9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090" name="Picture 9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091" name="Picture 9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092" name="Picture 9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093" name="Picture 9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094" name="Picture 9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095" name="Picture 9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096" name="Picture 9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097" name="Picture 9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098" name="Picture 9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099" name="Picture 9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100" name="Picture 9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101" name="Picture 9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102" name="Picture 9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103" name="Picture 9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104" name="Picture 9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105" name="Picture 9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106" name="Picture 9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107" name="Picture 9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108" name="Picture 9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109" name="Picture 9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110" name="Picture 9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111" name="Picture 97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81112" name="Picture 97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81113" name="Picture 97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81114" name="Picture 97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81115" name="Picture 97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81116" name="Picture 97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81117" name="Picture 97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81118" name="Picture 97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81119" name="Picture 97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81120" name="Picture 97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81121" name="Picture 980" descr="http://devdata.worldbank.org/wdi2005/Images/Space.gif"/>
          <p:cNvPicPr>
            <a:picLocks noChangeAspect="1" noChangeArrowheads="1"/>
          </p:cNvPicPr>
          <p:nvPr/>
        </p:nvPicPr>
        <p:blipFill>
          <a:blip r:embed="rId2"/>
          <a:srcRect/>
          <a:stretch>
            <a:fillRect/>
          </a:stretch>
        </p:blipFill>
        <p:spPr bwMode="auto">
          <a:xfrm>
            <a:off x="419100" y="3581400"/>
            <a:ext cx="9525" cy="9525"/>
          </a:xfrm>
          <a:prstGeom prst="rect">
            <a:avLst/>
          </a:prstGeom>
          <a:noFill/>
          <a:ln w="9525">
            <a:noFill/>
            <a:miter lim="800000"/>
            <a:headEnd/>
            <a:tailEnd/>
          </a:ln>
        </p:spPr>
      </p:pic>
      <p:pic>
        <p:nvPicPr>
          <p:cNvPr id="81122" name="Picture 981" descr="http://devdata.worldbank.org/wdi2005/Images/space.gif"/>
          <p:cNvPicPr>
            <a:picLocks noChangeAspect="1" noChangeArrowheads="1"/>
          </p:cNvPicPr>
          <p:nvPr/>
        </p:nvPicPr>
        <p:blipFill>
          <a:blip r:embed="rId2"/>
          <a:srcRect/>
          <a:stretch>
            <a:fillRect/>
          </a:stretch>
        </p:blipFill>
        <p:spPr bwMode="auto">
          <a:xfrm>
            <a:off x="2028825" y="3581400"/>
            <a:ext cx="9525" cy="9525"/>
          </a:xfrm>
          <a:prstGeom prst="rect">
            <a:avLst/>
          </a:prstGeom>
          <a:noFill/>
          <a:ln w="9525">
            <a:noFill/>
            <a:miter lim="800000"/>
            <a:headEnd/>
            <a:tailEnd/>
          </a:ln>
        </p:spPr>
      </p:pic>
      <p:pic>
        <p:nvPicPr>
          <p:cNvPr id="81123" name="Picture 982" descr="http://devdata.worldbank.org/wdi2005/Images/space.gif"/>
          <p:cNvPicPr>
            <a:picLocks noChangeAspect="1" noChangeArrowheads="1"/>
          </p:cNvPicPr>
          <p:nvPr/>
        </p:nvPicPr>
        <p:blipFill>
          <a:blip r:embed="rId2"/>
          <a:srcRect/>
          <a:stretch>
            <a:fillRect/>
          </a:stretch>
        </p:blipFill>
        <p:spPr bwMode="auto">
          <a:xfrm>
            <a:off x="2924175" y="3581400"/>
            <a:ext cx="9525" cy="9525"/>
          </a:xfrm>
          <a:prstGeom prst="rect">
            <a:avLst/>
          </a:prstGeom>
          <a:noFill/>
          <a:ln w="9525">
            <a:noFill/>
            <a:miter lim="800000"/>
            <a:headEnd/>
            <a:tailEnd/>
          </a:ln>
        </p:spPr>
      </p:pic>
      <p:pic>
        <p:nvPicPr>
          <p:cNvPr id="81124" name="Picture 983" descr="http://devdata.worldbank.org/wdi2005/Images/space.gif"/>
          <p:cNvPicPr>
            <a:picLocks noChangeAspect="1" noChangeArrowheads="1"/>
          </p:cNvPicPr>
          <p:nvPr/>
        </p:nvPicPr>
        <p:blipFill>
          <a:blip r:embed="rId2"/>
          <a:srcRect/>
          <a:stretch>
            <a:fillRect/>
          </a:stretch>
        </p:blipFill>
        <p:spPr bwMode="auto">
          <a:xfrm>
            <a:off x="3695700" y="3581400"/>
            <a:ext cx="9525" cy="9525"/>
          </a:xfrm>
          <a:prstGeom prst="rect">
            <a:avLst/>
          </a:prstGeom>
          <a:noFill/>
          <a:ln w="9525">
            <a:noFill/>
            <a:miter lim="800000"/>
            <a:headEnd/>
            <a:tailEnd/>
          </a:ln>
        </p:spPr>
      </p:pic>
      <p:pic>
        <p:nvPicPr>
          <p:cNvPr id="81125" name="Picture 984" descr="http://devdata.worldbank.org/wdi2005/Images/space.gif"/>
          <p:cNvPicPr>
            <a:picLocks noChangeAspect="1" noChangeArrowheads="1"/>
          </p:cNvPicPr>
          <p:nvPr/>
        </p:nvPicPr>
        <p:blipFill>
          <a:blip r:embed="rId2"/>
          <a:srcRect/>
          <a:stretch>
            <a:fillRect/>
          </a:stretch>
        </p:blipFill>
        <p:spPr bwMode="auto">
          <a:xfrm>
            <a:off x="4305300" y="3581400"/>
            <a:ext cx="9525" cy="9525"/>
          </a:xfrm>
          <a:prstGeom prst="rect">
            <a:avLst/>
          </a:prstGeom>
          <a:noFill/>
          <a:ln w="9525">
            <a:noFill/>
            <a:miter lim="800000"/>
            <a:headEnd/>
            <a:tailEnd/>
          </a:ln>
        </p:spPr>
      </p:pic>
      <p:pic>
        <p:nvPicPr>
          <p:cNvPr id="81126" name="Picture 985" descr="http://devdata.worldbank.org/wdi2005/Images/space.gif"/>
          <p:cNvPicPr>
            <a:picLocks noChangeAspect="1" noChangeArrowheads="1"/>
          </p:cNvPicPr>
          <p:nvPr/>
        </p:nvPicPr>
        <p:blipFill>
          <a:blip r:embed="rId2"/>
          <a:srcRect/>
          <a:stretch>
            <a:fillRect/>
          </a:stretch>
        </p:blipFill>
        <p:spPr bwMode="auto">
          <a:xfrm>
            <a:off x="4914900" y="3581400"/>
            <a:ext cx="9525" cy="9525"/>
          </a:xfrm>
          <a:prstGeom prst="rect">
            <a:avLst/>
          </a:prstGeom>
          <a:noFill/>
          <a:ln w="9525">
            <a:noFill/>
            <a:miter lim="800000"/>
            <a:headEnd/>
            <a:tailEnd/>
          </a:ln>
        </p:spPr>
      </p:pic>
      <p:pic>
        <p:nvPicPr>
          <p:cNvPr id="81127" name="Picture 986" descr="http://devdata.worldbank.org/wdi2005/Images/space.gif"/>
          <p:cNvPicPr>
            <a:picLocks noChangeAspect="1" noChangeArrowheads="1"/>
          </p:cNvPicPr>
          <p:nvPr/>
        </p:nvPicPr>
        <p:blipFill>
          <a:blip r:embed="rId2"/>
          <a:srcRect/>
          <a:stretch>
            <a:fillRect/>
          </a:stretch>
        </p:blipFill>
        <p:spPr bwMode="auto">
          <a:xfrm>
            <a:off x="5524500" y="3581400"/>
            <a:ext cx="9525" cy="9525"/>
          </a:xfrm>
          <a:prstGeom prst="rect">
            <a:avLst/>
          </a:prstGeom>
          <a:noFill/>
          <a:ln w="9525">
            <a:noFill/>
            <a:miter lim="800000"/>
            <a:headEnd/>
            <a:tailEnd/>
          </a:ln>
        </p:spPr>
      </p:pic>
      <p:pic>
        <p:nvPicPr>
          <p:cNvPr id="81128" name="Picture 987" descr="http://devdata.worldbank.org/wdi2005/Images/space.gif"/>
          <p:cNvPicPr>
            <a:picLocks noChangeAspect="1" noChangeArrowheads="1"/>
          </p:cNvPicPr>
          <p:nvPr/>
        </p:nvPicPr>
        <p:blipFill>
          <a:blip r:embed="rId2"/>
          <a:srcRect/>
          <a:stretch>
            <a:fillRect/>
          </a:stretch>
        </p:blipFill>
        <p:spPr bwMode="auto">
          <a:xfrm>
            <a:off x="6134100" y="3581400"/>
            <a:ext cx="9525" cy="9525"/>
          </a:xfrm>
          <a:prstGeom prst="rect">
            <a:avLst/>
          </a:prstGeom>
          <a:noFill/>
          <a:ln w="9525">
            <a:noFill/>
            <a:miter lim="800000"/>
            <a:headEnd/>
            <a:tailEnd/>
          </a:ln>
        </p:spPr>
      </p:pic>
      <p:pic>
        <p:nvPicPr>
          <p:cNvPr id="81129" name="Picture 988" descr="http://devdata.worldbank.org/wdi2005/Images/space.gif"/>
          <p:cNvPicPr>
            <a:picLocks noChangeAspect="1" noChangeArrowheads="1"/>
          </p:cNvPicPr>
          <p:nvPr/>
        </p:nvPicPr>
        <p:blipFill>
          <a:blip r:embed="rId2"/>
          <a:srcRect/>
          <a:stretch>
            <a:fillRect/>
          </a:stretch>
        </p:blipFill>
        <p:spPr bwMode="auto">
          <a:xfrm>
            <a:off x="6743700" y="3581400"/>
            <a:ext cx="9525" cy="9525"/>
          </a:xfrm>
          <a:prstGeom prst="rect">
            <a:avLst/>
          </a:prstGeom>
          <a:noFill/>
          <a:ln w="9525">
            <a:noFill/>
            <a:miter lim="800000"/>
            <a:headEnd/>
            <a:tailEnd/>
          </a:ln>
        </p:spPr>
      </p:pic>
      <p:pic>
        <p:nvPicPr>
          <p:cNvPr id="81130" name="Picture 989" descr="http://devdata.worldbank.org/wdi2005/Images/space.gif"/>
          <p:cNvPicPr>
            <a:picLocks noChangeAspect="1" noChangeArrowheads="1"/>
          </p:cNvPicPr>
          <p:nvPr/>
        </p:nvPicPr>
        <p:blipFill>
          <a:blip r:embed="rId2"/>
          <a:srcRect/>
          <a:stretch>
            <a:fillRect/>
          </a:stretch>
        </p:blipFill>
        <p:spPr bwMode="auto">
          <a:xfrm>
            <a:off x="7353300" y="3581400"/>
            <a:ext cx="9525" cy="9525"/>
          </a:xfrm>
          <a:prstGeom prst="rect">
            <a:avLst/>
          </a:prstGeom>
          <a:noFill/>
          <a:ln w="9525">
            <a:noFill/>
            <a:miter lim="800000"/>
            <a:headEnd/>
            <a:tailEnd/>
          </a:ln>
        </p:spPr>
      </p:pic>
      <p:pic>
        <p:nvPicPr>
          <p:cNvPr id="81131" name="Picture 990" descr="http://devdata.worldbank.org/wdi2005/Images/Space.gif"/>
          <p:cNvPicPr>
            <a:picLocks noChangeAspect="1" noChangeArrowheads="1"/>
          </p:cNvPicPr>
          <p:nvPr/>
        </p:nvPicPr>
        <p:blipFill>
          <a:blip r:embed="rId2"/>
          <a:srcRect/>
          <a:stretch>
            <a:fillRect/>
          </a:stretch>
        </p:blipFill>
        <p:spPr bwMode="auto">
          <a:xfrm>
            <a:off x="419100" y="1295400"/>
            <a:ext cx="9525" cy="9525"/>
          </a:xfrm>
          <a:prstGeom prst="rect">
            <a:avLst/>
          </a:prstGeom>
          <a:noFill/>
          <a:ln w="9525">
            <a:noFill/>
            <a:miter lim="800000"/>
            <a:headEnd/>
            <a:tailEnd/>
          </a:ln>
        </p:spPr>
      </p:pic>
      <p:pic>
        <p:nvPicPr>
          <p:cNvPr id="81132" name="Picture 991" descr="http://devdata.worldbank.org/wdi2005/Images/space.gif"/>
          <p:cNvPicPr>
            <a:picLocks noChangeAspect="1" noChangeArrowheads="1"/>
          </p:cNvPicPr>
          <p:nvPr/>
        </p:nvPicPr>
        <p:blipFill>
          <a:blip r:embed="rId2"/>
          <a:srcRect/>
          <a:stretch>
            <a:fillRect/>
          </a:stretch>
        </p:blipFill>
        <p:spPr bwMode="auto">
          <a:xfrm>
            <a:off x="2028825" y="1295400"/>
            <a:ext cx="9525" cy="9525"/>
          </a:xfrm>
          <a:prstGeom prst="rect">
            <a:avLst/>
          </a:prstGeom>
          <a:noFill/>
          <a:ln w="9525">
            <a:noFill/>
            <a:miter lim="800000"/>
            <a:headEnd/>
            <a:tailEnd/>
          </a:ln>
        </p:spPr>
      </p:pic>
      <p:pic>
        <p:nvPicPr>
          <p:cNvPr id="81133" name="Picture 992" descr="http://devdata.worldbank.org/wdi2005/Images/space.gif"/>
          <p:cNvPicPr>
            <a:picLocks noChangeAspect="1" noChangeArrowheads="1"/>
          </p:cNvPicPr>
          <p:nvPr/>
        </p:nvPicPr>
        <p:blipFill>
          <a:blip r:embed="rId2"/>
          <a:srcRect/>
          <a:stretch>
            <a:fillRect/>
          </a:stretch>
        </p:blipFill>
        <p:spPr bwMode="auto">
          <a:xfrm>
            <a:off x="2924175" y="1295400"/>
            <a:ext cx="9525" cy="9525"/>
          </a:xfrm>
          <a:prstGeom prst="rect">
            <a:avLst/>
          </a:prstGeom>
          <a:noFill/>
          <a:ln w="9525">
            <a:noFill/>
            <a:miter lim="800000"/>
            <a:headEnd/>
            <a:tailEnd/>
          </a:ln>
        </p:spPr>
      </p:pic>
      <p:pic>
        <p:nvPicPr>
          <p:cNvPr id="81134" name="Picture 993" descr="http://devdata.worldbank.org/wdi2005/Images/space.gif"/>
          <p:cNvPicPr>
            <a:picLocks noChangeAspect="1" noChangeArrowheads="1"/>
          </p:cNvPicPr>
          <p:nvPr/>
        </p:nvPicPr>
        <p:blipFill>
          <a:blip r:embed="rId2"/>
          <a:srcRect/>
          <a:stretch>
            <a:fillRect/>
          </a:stretch>
        </p:blipFill>
        <p:spPr bwMode="auto">
          <a:xfrm>
            <a:off x="3695700" y="1295400"/>
            <a:ext cx="9525" cy="9525"/>
          </a:xfrm>
          <a:prstGeom prst="rect">
            <a:avLst/>
          </a:prstGeom>
          <a:noFill/>
          <a:ln w="9525">
            <a:noFill/>
            <a:miter lim="800000"/>
            <a:headEnd/>
            <a:tailEnd/>
          </a:ln>
        </p:spPr>
      </p:pic>
      <p:pic>
        <p:nvPicPr>
          <p:cNvPr id="81135" name="Picture 994" descr="http://devdata.worldbank.org/wdi2005/Images/space.gif"/>
          <p:cNvPicPr>
            <a:picLocks noChangeAspect="1" noChangeArrowheads="1"/>
          </p:cNvPicPr>
          <p:nvPr/>
        </p:nvPicPr>
        <p:blipFill>
          <a:blip r:embed="rId2"/>
          <a:srcRect/>
          <a:stretch>
            <a:fillRect/>
          </a:stretch>
        </p:blipFill>
        <p:spPr bwMode="auto">
          <a:xfrm>
            <a:off x="4305300" y="1295400"/>
            <a:ext cx="9525" cy="9525"/>
          </a:xfrm>
          <a:prstGeom prst="rect">
            <a:avLst/>
          </a:prstGeom>
          <a:noFill/>
          <a:ln w="9525">
            <a:noFill/>
            <a:miter lim="800000"/>
            <a:headEnd/>
            <a:tailEnd/>
          </a:ln>
        </p:spPr>
      </p:pic>
      <p:pic>
        <p:nvPicPr>
          <p:cNvPr id="81136" name="Picture 995" descr="http://devdata.worldbank.org/wdi2005/Images/space.gif"/>
          <p:cNvPicPr>
            <a:picLocks noChangeAspect="1" noChangeArrowheads="1"/>
          </p:cNvPicPr>
          <p:nvPr/>
        </p:nvPicPr>
        <p:blipFill>
          <a:blip r:embed="rId2"/>
          <a:srcRect/>
          <a:stretch>
            <a:fillRect/>
          </a:stretch>
        </p:blipFill>
        <p:spPr bwMode="auto">
          <a:xfrm>
            <a:off x="4914900" y="1295400"/>
            <a:ext cx="9525" cy="9525"/>
          </a:xfrm>
          <a:prstGeom prst="rect">
            <a:avLst/>
          </a:prstGeom>
          <a:noFill/>
          <a:ln w="9525">
            <a:noFill/>
            <a:miter lim="800000"/>
            <a:headEnd/>
            <a:tailEnd/>
          </a:ln>
        </p:spPr>
      </p:pic>
      <p:pic>
        <p:nvPicPr>
          <p:cNvPr id="81137" name="Picture 996" descr="http://devdata.worldbank.org/wdi2005/Images/space.gif"/>
          <p:cNvPicPr>
            <a:picLocks noChangeAspect="1" noChangeArrowheads="1"/>
          </p:cNvPicPr>
          <p:nvPr/>
        </p:nvPicPr>
        <p:blipFill>
          <a:blip r:embed="rId2"/>
          <a:srcRect/>
          <a:stretch>
            <a:fillRect/>
          </a:stretch>
        </p:blipFill>
        <p:spPr bwMode="auto">
          <a:xfrm>
            <a:off x="5524500" y="1295400"/>
            <a:ext cx="9525" cy="9525"/>
          </a:xfrm>
          <a:prstGeom prst="rect">
            <a:avLst/>
          </a:prstGeom>
          <a:noFill/>
          <a:ln w="9525">
            <a:noFill/>
            <a:miter lim="800000"/>
            <a:headEnd/>
            <a:tailEnd/>
          </a:ln>
        </p:spPr>
      </p:pic>
      <p:pic>
        <p:nvPicPr>
          <p:cNvPr id="81138" name="Picture 997" descr="http://devdata.worldbank.org/wdi2005/Images/space.gif"/>
          <p:cNvPicPr>
            <a:picLocks noChangeAspect="1" noChangeArrowheads="1"/>
          </p:cNvPicPr>
          <p:nvPr/>
        </p:nvPicPr>
        <p:blipFill>
          <a:blip r:embed="rId2"/>
          <a:srcRect/>
          <a:stretch>
            <a:fillRect/>
          </a:stretch>
        </p:blipFill>
        <p:spPr bwMode="auto">
          <a:xfrm>
            <a:off x="6134100" y="1295400"/>
            <a:ext cx="9525" cy="9525"/>
          </a:xfrm>
          <a:prstGeom prst="rect">
            <a:avLst/>
          </a:prstGeom>
          <a:noFill/>
          <a:ln w="9525">
            <a:noFill/>
            <a:miter lim="800000"/>
            <a:headEnd/>
            <a:tailEnd/>
          </a:ln>
        </p:spPr>
      </p:pic>
      <p:pic>
        <p:nvPicPr>
          <p:cNvPr id="81139" name="Picture 998" descr="http://devdata.worldbank.org/wdi2005/Images/space.gif"/>
          <p:cNvPicPr>
            <a:picLocks noChangeAspect="1" noChangeArrowheads="1"/>
          </p:cNvPicPr>
          <p:nvPr/>
        </p:nvPicPr>
        <p:blipFill>
          <a:blip r:embed="rId2"/>
          <a:srcRect/>
          <a:stretch>
            <a:fillRect/>
          </a:stretch>
        </p:blipFill>
        <p:spPr bwMode="auto">
          <a:xfrm>
            <a:off x="6743700" y="1295400"/>
            <a:ext cx="9525" cy="9525"/>
          </a:xfrm>
          <a:prstGeom prst="rect">
            <a:avLst/>
          </a:prstGeom>
          <a:noFill/>
          <a:ln w="9525">
            <a:noFill/>
            <a:miter lim="800000"/>
            <a:headEnd/>
            <a:tailEnd/>
          </a:ln>
        </p:spPr>
      </p:pic>
      <p:pic>
        <p:nvPicPr>
          <p:cNvPr id="81140" name="Picture 999" descr="http://devdata.worldbank.org/wdi2005/Images/space.gif"/>
          <p:cNvPicPr>
            <a:picLocks noChangeAspect="1" noChangeArrowheads="1"/>
          </p:cNvPicPr>
          <p:nvPr/>
        </p:nvPicPr>
        <p:blipFill>
          <a:blip r:embed="rId2"/>
          <a:srcRect/>
          <a:stretch>
            <a:fillRect/>
          </a:stretch>
        </p:blipFill>
        <p:spPr bwMode="auto">
          <a:xfrm>
            <a:off x="7353300" y="1295400"/>
            <a:ext cx="9525" cy="9525"/>
          </a:xfrm>
          <a:prstGeom prst="rect">
            <a:avLst/>
          </a:prstGeom>
          <a:noFill/>
          <a:ln w="9525">
            <a:noFill/>
            <a:miter lim="800000"/>
            <a:headEnd/>
            <a:tailEnd/>
          </a:ln>
        </p:spPr>
      </p:pic>
      <p:pic>
        <p:nvPicPr>
          <p:cNvPr id="81141" name="Picture 10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142" name="Picture 10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143" name="Picture 10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144" name="Picture 10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145" name="Picture 10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146" name="Picture 10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147" name="Picture 10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148" name="Picture 10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149" name="Picture 10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150" name="Picture 10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151" name="Picture 10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152" name="Picture 10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153" name="Picture 10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154" name="Picture 10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155" name="Picture 10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156" name="Picture 10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157" name="Picture 10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158" name="Picture 10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159" name="Picture 10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160" name="Picture 10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161" name="Picture 10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162" name="Picture 10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163" name="Picture 10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164" name="Picture 10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165" name="Picture 10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166" name="Picture 10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167" name="Picture 10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168" name="Picture 10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169" name="Picture 10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170" name="Picture 10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171" name="Picture 103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81172" name="Picture 103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81173" name="Picture 103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81174" name="Picture 103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81175" name="Picture 103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81176" name="Picture 103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81177" name="Picture 103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81178" name="Picture 103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81179" name="Picture 103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81180" name="Picture 103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81181" name="Picture 10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182" name="Picture 10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183" name="Picture 10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184" name="Picture 10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185" name="Picture 10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186" name="Picture 10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187" name="Picture 10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188" name="Picture 10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189" name="Picture 10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190" name="Picture 10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191" name="Picture 1050" descr="http://devdata.worldbank.org/wdi2005/Images/Space.gif"/>
          <p:cNvPicPr>
            <a:picLocks noChangeAspect="1" noChangeArrowheads="1"/>
          </p:cNvPicPr>
          <p:nvPr/>
        </p:nvPicPr>
        <p:blipFill>
          <a:blip r:embed="rId2"/>
          <a:srcRect/>
          <a:stretch>
            <a:fillRect/>
          </a:stretch>
        </p:blipFill>
        <p:spPr bwMode="auto">
          <a:xfrm>
            <a:off x="419100" y="2628900"/>
            <a:ext cx="9525" cy="9525"/>
          </a:xfrm>
          <a:prstGeom prst="rect">
            <a:avLst/>
          </a:prstGeom>
          <a:noFill/>
          <a:ln w="9525">
            <a:noFill/>
            <a:miter lim="800000"/>
            <a:headEnd/>
            <a:tailEnd/>
          </a:ln>
        </p:spPr>
      </p:pic>
      <p:pic>
        <p:nvPicPr>
          <p:cNvPr id="81192" name="Picture 1051" descr="http://devdata.worldbank.org/wdi2005/Images/space.gif"/>
          <p:cNvPicPr>
            <a:picLocks noChangeAspect="1" noChangeArrowheads="1"/>
          </p:cNvPicPr>
          <p:nvPr/>
        </p:nvPicPr>
        <p:blipFill>
          <a:blip r:embed="rId2"/>
          <a:srcRect/>
          <a:stretch>
            <a:fillRect/>
          </a:stretch>
        </p:blipFill>
        <p:spPr bwMode="auto">
          <a:xfrm>
            <a:off x="2028825" y="2628900"/>
            <a:ext cx="9525" cy="9525"/>
          </a:xfrm>
          <a:prstGeom prst="rect">
            <a:avLst/>
          </a:prstGeom>
          <a:noFill/>
          <a:ln w="9525">
            <a:noFill/>
            <a:miter lim="800000"/>
            <a:headEnd/>
            <a:tailEnd/>
          </a:ln>
        </p:spPr>
      </p:pic>
      <p:pic>
        <p:nvPicPr>
          <p:cNvPr id="81193" name="Picture 1052" descr="http://devdata.worldbank.org/wdi2005/Images/space.gif"/>
          <p:cNvPicPr>
            <a:picLocks noChangeAspect="1" noChangeArrowheads="1"/>
          </p:cNvPicPr>
          <p:nvPr/>
        </p:nvPicPr>
        <p:blipFill>
          <a:blip r:embed="rId2"/>
          <a:srcRect/>
          <a:stretch>
            <a:fillRect/>
          </a:stretch>
        </p:blipFill>
        <p:spPr bwMode="auto">
          <a:xfrm>
            <a:off x="2924175" y="2628900"/>
            <a:ext cx="9525" cy="9525"/>
          </a:xfrm>
          <a:prstGeom prst="rect">
            <a:avLst/>
          </a:prstGeom>
          <a:noFill/>
          <a:ln w="9525">
            <a:noFill/>
            <a:miter lim="800000"/>
            <a:headEnd/>
            <a:tailEnd/>
          </a:ln>
        </p:spPr>
      </p:pic>
      <p:pic>
        <p:nvPicPr>
          <p:cNvPr id="81194" name="Picture 1053" descr="http://devdata.worldbank.org/wdi2005/Images/space.gif"/>
          <p:cNvPicPr>
            <a:picLocks noChangeAspect="1" noChangeArrowheads="1"/>
          </p:cNvPicPr>
          <p:nvPr/>
        </p:nvPicPr>
        <p:blipFill>
          <a:blip r:embed="rId2"/>
          <a:srcRect/>
          <a:stretch>
            <a:fillRect/>
          </a:stretch>
        </p:blipFill>
        <p:spPr bwMode="auto">
          <a:xfrm>
            <a:off x="3695700" y="2628900"/>
            <a:ext cx="9525" cy="9525"/>
          </a:xfrm>
          <a:prstGeom prst="rect">
            <a:avLst/>
          </a:prstGeom>
          <a:noFill/>
          <a:ln w="9525">
            <a:noFill/>
            <a:miter lim="800000"/>
            <a:headEnd/>
            <a:tailEnd/>
          </a:ln>
        </p:spPr>
      </p:pic>
      <p:pic>
        <p:nvPicPr>
          <p:cNvPr id="81195" name="Picture 1054" descr="http://devdata.worldbank.org/wdi2005/Images/space.gif"/>
          <p:cNvPicPr>
            <a:picLocks noChangeAspect="1" noChangeArrowheads="1"/>
          </p:cNvPicPr>
          <p:nvPr/>
        </p:nvPicPr>
        <p:blipFill>
          <a:blip r:embed="rId2"/>
          <a:srcRect/>
          <a:stretch>
            <a:fillRect/>
          </a:stretch>
        </p:blipFill>
        <p:spPr bwMode="auto">
          <a:xfrm>
            <a:off x="4305300" y="2628900"/>
            <a:ext cx="9525" cy="9525"/>
          </a:xfrm>
          <a:prstGeom prst="rect">
            <a:avLst/>
          </a:prstGeom>
          <a:noFill/>
          <a:ln w="9525">
            <a:noFill/>
            <a:miter lim="800000"/>
            <a:headEnd/>
            <a:tailEnd/>
          </a:ln>
        </p:spPr>
      </p:pic>
      <p:pic>
        <p:nvPicPr>
          <p:cNvPr id="81196" name="Picture 1055" descr="http://devdata.worldbank.org/wdi2005/Images/space.gif"/>
          <p:cNvPicPr>
            <a:picLocks noChangeAspect="1" noChangeArrowheads="1"/>
          </p:cNvPicPr>
          <p:nvPr/>
        </p:nvPicPr>
        <p:blipFill>
          <a:blip r:embed="rId2"/>
          <a:srcRect/>
          <a:stretch>
            <a:fillRect/>
          </a:stretch>
        </p:blipFill>
        <p:spPr bwMode="auto">
          <a:xfrm>
            <a:off x="4914900" y="2628900"/>
            <a:ext cx="9525" cy="9525"/>
          </a:xfrm>
          <a:prstGeom prst="rect">
            <a:avLst/>
          </a:prstGeom>
          <a:noFill/>
          <a:ln w="9525">
            <a:noFill/>
            <a:miter lim="800000"/>
            <a:headEnd/>
            <a:tailEnd/>
          </a:ln>
        </p:spPr>
      </p:pic>
      <p:pic>
        <p:nvPicPr>
          <p:cNvPr id="81197" name="Picture 1056" descr="http://devdata.worldbank.org/wdi2005/Images/space.gif"/>
          <p:cNvPicPr>
            <a:picLocks noChangeAspect="1" noChangeArrowheads="1"/>
          </p:cNvPicPr>
          <p:nvPr/>
        </p:nvPicPr>
        <p:blipFill>
          <a:blip r:embed="rId2"/>
          <a:srcRect/>
          <a:stretch>
            <a:fillRect/>
          </a:stretch>
        </p:blipFill>
        <p:spPr bwMode="auto">
          <a:xfrm>
            <a:off x="5524500" y="2628900"/>
            <a:ext cx="9525" cy="9525"/>
          </a:xfrm>
          <a:prstGeom prst="rect">
            <a:avLst/>
          </a:prstGeom>
          <a:noFill/>
          <a:ln w="9525">
            <a:noFill/>
            <a:miter lim="800000"/>
            <a:headEnd/>
            <a:tailEnd/>
          </a:ln>
        </p:spPr>
      </p:pic>
      <p:pic>
        <p:nvPicPr>
          <p:cNvPr id="81198" name="Picture 1057" descr="http://devdata.worldbank.org/wdi2005/Images/space.gif"/>
          <p:cNvPicPr>
            <a:picLocks noChangeAspect="1" noChangeArrowheads="1"/>
          </p:cNvPicPr>
          <p:nvPr/>
        </p:nvPicPr>
        <p:blipFill>
          <a:blip r:embed="rId2"/>
          <a:srcRect/>
          <a:stretch>
            <a:fillRect/>
          </a:stretch>
        </p:blipFill>
        <p:spPr bwMode="auto">
          <a:xfrm>
            <a:off x="6134100" y="2628900"/>
            <a:ext cx="9525" cy="9525"/>
          </a:xfrm>
          <a:prstGeom prst="rect">
            <a:avLst/>
          </a:prstGeom>
          <a:noFill/>
          <a:ln w="9525">
            <a:noFill/>
            <a:miter lim="800000"/>
            <a:headEnd/>
            <a:tailEnd/>
          </a:ln>
        </p:spPr>
      </p:pic>
      <p:pic>
        <p:nvPicPr>
          <p:cNvPr id="81199" name="Picture 1058" descr="http://devdata.worldbank.org/wdi2005/Images/space.gif"/>
          <p:cNvPicPr>
            <a:picLocks noChangeAspect="1" noChangeArrowheads="1"/>
          </p:cNvPicPr>
          <p:nvPr/>
        </p:nvPicPr>
        <p:blipFill>
          <a:blip r:embed="rId2"/>
          <a:srcRect/>
          <a:stretch>
            <a:fillRect/>
          </a:stretch>
        </p:blipFill>
        <p:spPr bwMode="auto">
          <a:xfrm>
            <a:off x="6743700" y="2628900"/>
            <a:ext cx="9525" cy="9525"/>
          </a:xfrm>
          <a:prstGeom prst="rect">
            <a:avLst/>
          </a:prstGeom>
          <a:noFill/>
          <a:ln w="9525">
            <a:noFill/>
            <a:miter lim="800000"/>
            <a:headEnd/>
            <a:tailEnd/>
          </a:ln>
        </p:spPr>
      </p:pic>
      <p:pic>
        <p:nvPicPr>
          <p:cNvPr id="81200" name="Picture 1059" descr="http://devdata.worldbank.org/wdi2005/Images/space.gif"/>
          <p:cNvPicPr>
            <a:picLocks noChangeAspect="1" noChangeArrowheads="1"/>
          </p:cNvPicPr>
          <p:nvPr/>
        </p:nvPicPr>
        <p:blipFill>
          <a:blip r:embed="rId2"/>
          <a:srcRect/>
          <a:stretch>
            <a:fillRect/>
          </a:stretch>
        </p:blipFill>
        <p:spPr bwMode="auto">
          <a:xfrm>
            <a:off x="7353300" y="2628900"/>
            <a:ext cx="9525" cy="9525"/>
          </a:xfrm>
          <a:prstGeom prst="rect">
            <a:avLst/>
          </a:prstGeom>
          <a:noFill/>
          <a:ln w="9525">
            <a:noFill/>
            <a:miter lim="800000"/>
            <a:headEnd/>
            <a:tailEnd/>
          </a:ln>
        </p:spPr>
      </p:pic>
      <p:pic>
        <p:nvPicPr>
          <p:cNvPr id="81201" name="Picture 10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02" name="Picture 10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03" name="Picture 10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04" name="Picture 10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05" name="Picture 10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06" name="Picture 10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07" name="Picture 10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08" name="Picture 10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09" name="Picture 10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10" name="Picture 10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11" name="Picture 10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12" name="Picture 10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13" name="Picture 10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14" name="Picture 10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15" name="Picture 10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16" name="Picture 10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17" name="Picture 10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18" name="Picture 10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19" name="Picture 10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20" name="Picture 10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21" name="Picture 10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22" name="Picture 10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23" name="Picture 10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24" name="Picture 10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25" name="Picture 10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26" name="Picture 10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27" name="Picture 10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28" name="Picture 10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29" name="Picture 10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30" name="Picture 10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31" name="Picture 10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32" name="Picture 10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33" name="Picture 10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34" name="Picture 10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35" name="Picture 10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36" name="Picture 10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37" name="Picture 10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38" name="Picture 10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39" name="Picture 10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40" name="Picture 10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41" name="Picture 11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42" name="Picture 11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43" name="Picture 11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44" name="Picture 11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45" name="Picture 11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46" name="Picture 11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47" name="Picture 11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48" name="Picture 11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49" name="Picture 11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50" name="Picture 11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51" name="Picture 111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81252" name="Picture 111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81253" name="Picture 111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81254" name="Picture 111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81255" name="Picture 111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81256" name="Picture 111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81257" name="Picture 111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81258" name="Picture 111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81259" name="Picture 111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81260" name="Picture 111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81261" name="Picture 11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62" name="Picture 11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63" name="Picture 11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64" name="Picture 11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65" name="Picture 11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66" name="Picture 11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67" name="Picture 11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68" name="Picture 11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69" name="Picture 11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70" name="Picture 11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71" name="Picture 11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272" name="Picture 11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273" name="Picture 11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274" name="Picture 11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275" name="Picture 11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276" name="Picture 11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277" name="Picture 11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278" name="Picture 11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279" name="Picture 11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280" name="Picture 11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281" name="Picture 114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81282" name="Picture 114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81283" name="Picture 114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81284" name="Picture 114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81285" name="Picture 114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81286" name="Picture 114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81287" name="Picture 114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81288" name="Picture 114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81289" name="Picture 114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81290" name="Picture 114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81291" name="Picture 1150" descr="http://devdata.worldbank.org/wdi2005/Images/Space.gif"/>
          <p:cNvPicPr>
            <a:picLocks noChangeAspect="1" noChangeArrowheads="1"/>
          </p:cNvPicPr>
          <p:nvPr/>
        </p:nvPicPr>
        <p:blipFill>
          <a:blip r:embed="rId2"/>
          <a:srcRect/>
          <a:stretch>
            <a:fillRect/>
          </a:stretch>
        </p:blipFill>
        <p:spPr bwMode="auto">
          <a:xfrm>
            <a:off x="419100" y="3390900"/>
            <a:ext cx="9525" cy="9525"/>
          </a:xfrm>
          <a:prstGeom prst="rect">
            <a:avLst/>
          </a:prstGeom>
          <a:noFill/>
          <a:ln w="9525">
            <a:noFill/>
            <a:miter lim="800000"/>
            <a:headEnd/>
            <a:tailEnd/>
          </a:ln>
        </p:spPr>
      </p:pic>
      <p:pic>
        <p:nvPicPr>
          <p:cNvPr id="81292" name="Picture 1151" descr="http://devdata.worldbank.org/wdi2005/Images/space.gif"/>
          <p:cNvPicPr>
            <a:picLocks noChangeAspect="1" noChangeArrowheads="1"/>
          </p:cNvPicPr>
          <p:nvPr/>
        </p:nvPicPr>
        <p:blipFill>
          <a:blip r:embed="rId2"/>
          <a:srcRect/>
          <a:stretch>
            <a:fillRect/>
          </a:stretch>
        </p:blipFill>
        <p:spPr bwMode="auto">
          <a:xfrm>
            <a:off x="2028825" y="3390900"/>
            <a:ext cx="9525" cy="9525"/>
          </a:xfrm>
          <a:prstGeom prst="rect">
            <a:avLst/>
          </a:prstGeom>
          <a:noFill/>
          <a:ln w="9525">
            <a:noFill/>
            <a:miter lim="800000"/>
            <a:headEnd/>
            <a:tailEnd/>
          </a:ln>
        </p:spPr>
      </p:pic>
      <p:pic>
        <p:nvPicPr>
          <p:cNvPr id="81293" name="Picture 1152" descr="http://devdata.worldbank.org/wdi2005/Images/space.gif"/>
          <p:cNvPicPr>
            <a:picLocks noChangeAspect="1" noChangeArrowheads="1"/>
          </p:cNvPicPr>
          <p:nvPr/>
        </p:nvPicPr>
        <p:blipFill>
          <a:blip r:embed="rId2"/>
          <a:srcRect/>
          <a:stretch>
            <a:fillRect/>
          </a:stretch>
        </p:blipFill>
        <p:spPr bwMode="auto">
          <a:xfrm>
            <a:off x="2924175" y="3390900"/>
            <a:ext cx="9525" cy="9525"/>
          </a:xfrm>
          <a:prstGeom prst="rect">
            <a:avLst/>
          </a:prstGeom>
          <a:noFill/>
          <a:ln w="9525">
            <a:noFill/>
            <a:miter lim="800000"/>
            <a:headEnd/>
            <a:tailEnd/>
          </a:ln>
        </p:spPr>
      </p:pic>
      <p:pic>
        <p:nvPicPr>
          <p:cNvPr id="81294" name="Picture 1153" descr="http://devdata.worldbank.org/wdi2005/Images/space.gif"/>
          <p:cNvPicPr>
            <a:picLocks noChangeAspect="1" noChangeArrowheads="1"/>
          </p:cNvPicPr>
          <p:nvPr/>
        </p:nvPicPr>
        <p:blipFill>
          <a:blip r:embed="rId2"/>
          <a:srcRect/>
          <a:stretch>
            <a:fillRect/>
          </a:stretch>
        </p:blipFill>
        <p:spPr bwMode="auto">
          <a:xfrm>
            <a:off x="3695700" y="3390900"/>
            <a:ext cx="9525" cy="9525"/>
          </a:xfrm>
          <a:prstGeom prst="rect">
            <a:avLst/>
          </a:prstGeom>
          <a:noFill/>
          <a:ln w="9525">
            <a:noFill/>
            <a:miter lim="800000"/>
            <a:headEnd/>
            <a:tailEnd/>
          </a:ln>
        </p:spPr>
      </p:pic>
      <p:pic>
        <p:nvPicPr>
          <p:cNvPr id="81295" name="Picture 1154" descr="http://devdata.worldbank.org/wdi2005/Images/space.gif"/>
          <p:cNvPicPr>
            <a:picLocks noChangeAspect="1" noChangeArrowheads="1"/>
          </p:cNvPicPr>
          <p:nvPr/>
        </p:nvPicPr>
        <p:blipFill>
          <a:blip r:embed="rId2"/>
          <a:srcRect/>
          <a:stretch>
            <a:fillRect/>
          </a:stretch>
        </p:blipFill>
        <p:spPr bwMode="auto">
          <a:xfrm>
            <a:off x="4305300" y="3390900"/>
            <a:ext cx="9525" cy="9525"/>
          </a:xfrm>
          <a:prstGeom prst="rect">
            <a:avLst/>
          </a:prstGeom>
          <a:noFill/>
          <a:ln w="9525">
            <a:noFill/>
            <a:miter lim="800000"/>
            <a:headEnd/>
            <a:tailEnd/>
          </a:ln>
        </p:spPr>
      </p:pic>
      <p:pic>
        <p:nvPicPr>
          <p:cNvPr id="81296" name="Picture 1155" descr="http://devdata.worldbank.org/wdi2005/Images/space.gif"/>
          <p:cNvPicPr>
            <a:picLocks noChangeAspect="1" noChangeArrowheads="1"/>
          </p:cNvPicPr>
          <p:nvPr/>
        </p:nvPicPr>
        <p:blipFill>
          <a:blip r:embed="rId2"/>
          <a:srcRect/>
          <a:stretch>
            <a:fillRect/>
          </a:stretch>
        </p:blipFill>
        <p:spPr bwMode="auto">
          <a:xfrm>
            <a:off x="4914900" y="3390900"/>
            <a:ext cx="9525" cy="9525"/>
          </a:xfrm>
          <a:prstGeom prst="rect">
            <a:avLst/>
          </a:prstGeom>
          <a:noFill/>
          <a:ln w="9525">
            <a:noFill/>
            <a:miter lim="800000"/>
            <a:headEnd/>
            <a:tailEnd/>
          </a:ln>
        </p:spPr>
      </p:pic>
      <p:pic>
        <p:nvPicPr>
          <p:cNvPr id="81297" name="Picture 1156" descr="http://devdata.worldbank.org/wdi2005/Images/space.gif"/>
          <p:cNvPicPr>
            <a:picLocks noChangeAspect="1" noChangeArrowheads="1"/>
          </p:cNvPicPr>
          <p:nvPr/>
        </p:nvPicPr>
        <p:blipFill>
          <a:blip r:embed="rId2"/>
          <a:srcRect/>
          <a:stretch>
            <a:fillRect/>
          </a:stretch>
        </p:blipFill>
        <p:spPr bwMode="auto">
          <a:xfrm>
            <a:off x="5524500" y="3390900"/>
            <a:ext cx="9525" cy="9525"/>
          </a:xfrm>
          <a:prstGeom prst="rect">
            <a:avLst/>
          </a:prstGeom>
          <a:noFill/>
          <a:ln w="9525">
            <a:noFill/>
            <a:miter lim="800000"/>
            <a:headEnd/>
            <a:tailEnd/>
          </a:ln>
        </p:spPr>
      </p:pic>
      <p:pic>
        <p:nvPicPr>
          <p:cNvPr id="81298" name="Picture 1157" descr="http://devdata.worldbank.org/wdi2005/Images/space.gif"/>
          <p:cNvPicPr>
            <a:picLocks noChangeAspect="1" noChangeArrowheads="1"/>
          </p:cNvPicPr>
          <p:nvPr/>
        </p:nvPicPr>
        <p:blipFill>
          <a:blip r:embed="rId2"/>
          <a:srcRect/>
          <a:stretch>
            <a:fillRect/>
          </a:stretch>
        </p:blipFill>
        <p:spPr bwMode="auto">
          <a:xfrm>
            <a:off x="6134100" y="3390900"/>
            <a:ext cx="9525" cy="9525"/>
          </a:xfrm>
          <a:prstGeom prst="rect">
            <a:avLst/>
          </a:prstGeom>
          <a:noFill/>
          <a:ln w="9525">
            <a:noFill/>
            <a:miter lim="800000"/>
            <a:headEnd/>
            <a:tailEnd/>
          </a:ln>
        </p:spPr>
      </p:pic>
      <p:pic>
        <p:nvPicPr>
          <p:cNvPr id="81299" name="Picture 1158" descr="http://devdata.worldbank.org/wdi2005/Images/space.gif"/>
          <p:cNvPicPr>
            <a:picLocks noChangeAspect="1" noChangeArrowheads="1"/>
          </p:cNvPicPr>
          <p:nvPr/>
        </p:nvPicPr>
        <p:blipFill>
          <a:blip r:embed="rId2"/>
          <a:srcRect/>
          <a:stretch>
            <a:fillRect/>
          </a:stretch>
        </p:blipFill>
        <p:spPr bwMode="auto">
          <a:xfrm>
            <a:off x="6743700" y="3390900"/>
            <a:ext cx="9525" cy="9525"/>
          </a:xfrm>
          <a:prstGeom prst="rect">
            <a:avLst/>
          </a:prstGeom>
          <a:noFill/>
          <a:ln w="9525">
            <a:noFill/>
            <a:miter lim="800000"/>
            <a:headEnd/>
            <a:tailEnd/>
          </a:ln>
        </p:spPr>
      </p:pic>
      <p:pic>
        <p:nvPicPr>
          <p:cNvPr id="81300" name="Picture 1159" descr="http://devdata.worldbank.org/wdi2005/Images/space.gif"/>
          <p:cNvPicPr>
            <a:picLocks noChangeAspect="1" noChangeArrowheads="1"/>
          </p:cNvPicPr>
          <p:nvPr/>
        </p:nvPicPr>
        <p:blipFill>
          <a:blip r:embed="rId2"/>
          <a:srcRect/>
          <a:stretch>
            <a:fillRect/>
          </a:stretch>
        </p:blipFill>
        <p:spPr bwMode="auto">
          <a:xfrm>
            <a:off x="7353300" y="3390900"/>
            <a:ext cx="9525" cy="9525"/>
          </a:xfrm>
          <a:prstGeom prst="rect">
            <a:avLst/>
          </a:prstGeom>
          <a:noFill/>
          <a:ln w="9525">
            <a:noFill/>
            <a:miter lim="800000"/>
            <a:headEnd/>
            <a:tailEnd/>
          </a:ln>
        </p:spPr>
      </p:pic>
      <p:pic>
        <p:nvPicPr>
          <p:cNvPr id="81301" name="Picture 116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81302" name="Picture 116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81303" name="Picture 116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81304" name="Picture 116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81305" name="Picture 116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81306" name="Picture 116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81307" name="Picture 116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81308" name="Picture 116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81309" name="Picture 116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81310" name="Picture 116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81311" name="Picture 11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12" name="Picture 11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13" name="Picture 11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14" name="Picture 11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15" name="Picture 11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16" name="Picture 11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17" name="Picture 11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18" name="Picture 11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19" name="Picture 11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320" name="Picture 11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321" name="Picture 11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22" name="Picture 11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23" name="Picture 11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24" name="Picture 11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25" name="Picture 11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26" name="Picture 11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27" name="Picture 11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28" name="Picture 11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29" name="Picture 11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330" name="Picture 11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331" name="Picture 11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32" name="Picture 11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33" name="Picture 11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34" name="Picture 11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35" name="Picture 11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36" name="Picture 11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37" name="Picture 11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38" name="Picture 11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39" name="Picture 11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340" name="Picture 11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341" name="Picture 12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42" name="Picture 12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43" name="Picture 12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44" name="Picture 12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45" name="Picture 12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46" name="Picture 12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47" name="Picture 12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48" name="Picture 12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49" name="Picture 12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350" name="Picture 12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351" name="Picture 12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52" name="Picture 12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53" name="Picture 12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54" name="Picture 12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55" name="Picture 12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56" name="Picture 12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57" name="Picture 12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58" name="Picture 12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59" name="Picture 12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360" name="Picture 12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361" name="Picture 122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81362" name="Picture 122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81363" name="Picture 122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81364" name="Picture 122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81365" name="Picture 122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81366" name="Picture 122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81367" name="Picture 122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81368" name="Picture 122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81369" name="Picture 122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81370" name="Picture 122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81371" name="Picture 123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81372" name="Picture 123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81373" name="Picture 123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81374" name="Picture 123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81375" name="Picture 123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81376" name="Picture 123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81377" name="Picture 123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81378" name="Picture 123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81379" name="Picture 123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81380" name="Picture 123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81381" name="Picture 12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82" name="Picture 12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83" name="Picture 12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84" name="Picture 12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85" name="Picture 12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86" name="Picture 12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87" name="Picture 12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88" name="Picture 12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89" name="Picture 12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390" name="Picture 12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391" name="Picture 12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392" name="Picture 12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393" name="Picture 12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394" name="Picture 12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395" name="Picture 12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396" name="Picture 12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397" name="Picture 12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398" name="Picture 12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399" name="Picture 12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400" name="Picture 12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401" name="Picture 1260" descr="http://devdata.worldbank.org/wdi2005/Images/Space.gif"/>
          <p:cNvPicPr>
            <a:picLocks noChangeAspect="1" noChangeArrowheads="1"/>
          </p:cNvPicPr>
          <p:nvPr/>
        </p:nvPicPr>
        <p:blipFill>
          <a:blip r:embed="rId2"/>
          <a:srcRect/>
          <a:stretch>
            <a:fillRect/>
          </a:stretch>
        </p:blipFill>
        <p:spPr bwMode="auto">
          <a:xfrm>
            <a:off x="419100" y="3009900"/>
            <a:ext cx="9525" cy="9525"/>
          </a:xfrm>
          <a:prstGeom prst="rect">
            <a:avLst/>
          </a:prstGeom>
          <a:noFill/>
          <a:ln w="9525">
            <a:noFill/>
            <a:miter lim="800000"/>
            <a:headEnd/>
            <a:tailEnd/>
          </a:ln>
        </p:spPr>
      </p:pic>
      <p:pic>
        <p:nvPicPr>
          <p:cNvPr id="81402" name="Picture 1261" descr="http://devdata.worldbank.org/wdi2005/Images/space.gif"/>
          <p:cNvPicPr>
            <a:picLocks noChangeAspect="1" noChangeArrowheads="1"/>
          </p:cNvPicPr>
          <p:nvPr/>
        </p:nvPicPr>
        <p:blipFill>
          <a:blip r:embed="rId2"/>
          <a:srcRect/>
          <a:stretch>
            <a:fillRect/>
          </a:stretch>
        </p:blipFill>
        <p:spPr bwMode="auto">
          <a:xfrm>
            <a:off x="2028825" y="3009900"/>
            <a:ext cx="9525" cy="9525"/>
          </a:xfrm>
          <a:prstGeom prst="rect">
            <a:avLst/>
          </a:prstGeom>
          <a:noFill/>
          <a:ln w="9525">
            <a:noFill/>
            <a:miter lim="800000"/>
            <a:headEnd/>
            <a:tailEnd/>
          </a:ln>
        </p:spPr>
      </p:pic>
      <p:pic>
        <p:nvPicPr>
          <p:cNvPr id="81403" name="Picture 1262" descr="http://devdata.worldbank.org/wdi2005/Images/space.gif"/>
          <p:cNvPicPr>
            <a:picLocks noChangeAspect="1" noChangeArrowheads="1"/>
          </p:cNvPicPr>
          <p:nvPr/>
        </p:nvPicPr>
        <p:blipFill>
          <a:blip r:embed="rId2"/>
          <a:srcRect/>
          <a:stretch>
            <a:fillRect/>
          </a:stretch>
        </p:blipFill>
        <p:spPr bwMode="auto">
          <a:xfrm>
            <a:off x="2924175" y="3009900"/>
            <a:ext cx="9525" cy="9525"/>
          </a:xfrm>
          <a:prstGeom prst="rect">
            <a:avLst/>
          </a:prstGeom>
          <a:noFill/>
          <a:ln w="9525">
            <a:noFill/>
            <a:miter lim="800000"/>
            <a:headEnd/>
            <a:tailEnd/>
          </a:ln>
        </p:spPr>
      </p:pic>
      <p:pic>
        <p:nvPicPr>
          <p:cNvPr id="81404" name="Picture 1263" descr="http://devdata.worldbank.org/wdi2005/Images/space.gif"/>
          <p:cNvPicPr>
            <a:picLocks noChangeAspect="1" noChangeArrowheads="1"/>
          </p:cNvPicPr>
          <p:nvPr/>
        </p:nvPicPr>
        <p:blipFill>
          <a:blip r:embed="rId2"/>
          <a:srcRect/>
          <a:stretch>
            <a:fillRect/>
          </a:stretch>
        </p:blipFill>
        <p:spPr bwMode="auto">
          <a:xfrm>
            <a:off x="3695700" y="3009900"/>
            <a:ext cx="9525" cy="9525"/>
          </a:xfrm>
          <a:prstGeom prst="rect">
            <a:avLst/>
          </a:prstGeom>
          <a:noFill/>
          <a:ln w="9525">
            <a:noFill/>
            <a:miter lim="800000"/>
            <a:headEnd/>
            <a:tailEnd/>
          </a:ln>
        </p:spPr>
      </p:pic>
      <p:pic>
        <p:nvPicPr>
          <p:cNvPr id="81405" name="Picture 1264" descr="http://devdata.worldbank.org/wdi2005/Images/space.gif"/>
          <p:cNvPicPr>
            <a:picLocks noChangeAspect="1" noChangeArrowheads="1"/>
          </p:cNvPicPr>
          <p:nvPr/>
        </p:nvPicPr>
        <p:blipFill>
          <a:blip r:embed="rId2"/>
          <a:srcRect/>
          <a:stretch>
            <a:fillRect/>
          </a:stretch>
        </p:blipFill>
        <p:spPr bwMode="auto">
          <a:xfrm>
            <a:off x="4305300" y="3009900"/>
            <a:ext cx="9525" cy="9525"/>
          </a:xfrm>
          <a:prstGeom prst="rect">
            <a:avLst/>
          </a:prstGeom>
          <a:noFill/>
          <a:ln w="9525">
            <a:noFill/>
            <a:miter lim="800000"/>
            <a:headEnd/>
            <a:tailEnd/>
          </a:ln>
        </p:spPr>
      </p:pic>
      <p:pic>
        <p:nvPicPr>
          <p:cNvPr id="81406" name="Picture 1265" descr="http://devdata.worldbank.org/wdi2005/Images/space.gif"/>
          <p:cNvPicPr>
            <a:picLocks noChangeAspect="1" noChangeArrowheads="1"/>
          </p:cNvPicPr>
          <p:nvPr/>
        </p:nvPicPr>
        <p:blipFill>
          <a:blip r:embed="rId2"/>
          <a:srcRect/>
          <a:stretch>
            <a:fillRect/>
          </a:stretch>
        </p:blipFill>
        <p:spPr bwMode="auto">
          <a:xfrm>
            <a:off x="4914900" y="3009900"/>
            <a:ext cx="9525" cy="9525"/>
          </a:xfrm>
          <a:prstGeom prst="rect">
            <a:avLst/>
          </a:prstGeom>
          <a:noFill/>
          <a:ln w="9525">
            <a:noFill/>
            <a:miter lim="800000"/>
            <a:headEnd/>
            <a:tailEnd/>
          </a:ln>
        </p:spPr>
      </p:pic>
      <p:pic>
        <p:nvPicPr>
          <p:cNvPr id="81407" name="Picture 1266" descr="http://devdata.worldbank.org/wdi2005/Images/space.gif"/>
          <p:cNvPicPr>
            <a:picLocks noChangeAspect="1" noChangeArrowheads="1"/>
          </p:cNvPicPr>
          <p:nvPr/>
        </p:nvPicPr>
        <p:blipFill>
          <a:blip r:embed="rId2"/>
          <a:srcRect/>
          <a:stretch>
            <a:fillRect/>
          </a:stretch>
        </p:blipFill>
        <p:spPr bwMode="auto">
          <a:xfrm>
            <a:off x="5524500" y="3009900"/>
            <a:ext cx="9525" cy="9525"/>
          </a:xfrm>
          <a:prstGeom prst="rect">
            <a:avLst/>
          </a:prstGeom>
          <a:noFill/>
          <a:ln w="9525">
            <a:noFill/>
            <a:miter lim="800000"/>
            <a:headEnd/>
            <a:tailEnd/>
          </a:ln>
        </p:spPr>
      </p:pic>
      <p:pic>
        <p:nvPicPr>
          <p:cNvPr id="81408" name="Picture 1267" descr="http://devdata.worldbank.org/wdi2005/Images/space.gif"/>
          <p:cNvPicPr>
            <a:picLocks noChangeAspect="1" noChangeArrowheads="1"/>
          </p:cNvPicPr>
          <p:nvPr/>
        </p:nvPicPr>
        <p:blipFill>
          <a:blip r:embed="rId2"/>
          <a:srcRect/>
          <a:stretch>
            <a:fillRect/>
          </a:stretch>
        </p:blipFill>
        <p:spPr bwMode="auto">
          <a:xfrm>
            <a:off x="6134100" y="3009900"/>
            <a:ext cx="9525" cy="9525"/>
          </a:xfrm>
          <a:prstGeom prst="rect">
            <a:avLst/>
          </a:prstGeom>
          <a:noFill/>
          <a:ln w="9525">
            <a:noFill/>
            <a:miter lim="800000"/>
            <a:headEnd/>
            <a:tailEnd/>
          </a:ln>
        </p:spPr>
      </p:pic>
      <p:pic>
        <p:nvPicPr>
          <p:cNvPr id="81409" name="Picture 1268" descr="http://devdata.worldbank.org/wdi2005/Images/space.gif"/>
          <p:cNvPicPr>
            <a:picLocks noChangeAspect="1" noChangeArrowheads="1"/>
          </p:cNvPicPr>
          <p:nvPr/>
        </p:nvPicPr>
        <p:blipFill>
          <a:blip r:embed="rId2"/>
          <a:srcRect/>
          <a:stretch>
            <a:fillRect/>
          </a:stretch>
        </p:blipFill>
        <p:spPr bwMode="auto">
          <a:xfrm>
            <a:off x="6743700" y="3009900"/>
            <a:ext cx="9525" cy="9525"/>
          </a:xfrm>
          <a:prstGeom prst="rect">
            <a:avLst/>
          </a:prstGeom>
          <a:noFill/>
          <a:ln w="9525">
            <a:noFill/>
            <a:miter lim="800000"/>
            <a:headEnd/>
            <a:tailEnd/>
          </a:ln>
        </p:spPr>
      </p:pic>
      <p:pic>
        <p:nvPicPr>
          <p:cNvPr id="81410" name="Picture 1269" descr="http://devdata.worldbank.org/wdi2005/Images/space.gif"/>
          <p:cNvPicPr>
            <a:picLocks noChangeAspect="1" noChangeArrowheads="1"/>
          </p:cNvPicPr>
          <p:nvPr/>
        </p:nvPicPr>
        <p:blipFill>
          <a:blip r:embed="rId2"/>
          <a:srcRect/>
          <a:stretch>
            <a:fillRect/>
          </a:stretch>
        </p:blipFill>
        <p:spPr bwMode="auto">
          <a:xfrm>
            <a:off x="7353300" y="3009900"/>
            <a:ext cx="9525" cy="9525"/>
          </a:xfrm>
          <a:prstGeom prst="rect">
            <a:avLst/>
          </a:prstGeom>
          <a:noFill/>
          <a:ln w="9525">
            <a:noFill/>
            <a:miter lim="800000"/>
            <a:headEnd/>
            <a:tailEnd/>
          </a:ln>
        </p:spPr>
      </p:pic>
      <p:pic>
        <p:nvPicPr>
          <p:cNvPr id="81411" name="Picture 127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81412" name="Picture 127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81413" name="Picture 127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81414" name="Picture 127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81415" name="Picture 127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81416" name="Picture 127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81417" name="Picture 127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81418" name="Picture 127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81419" name="Picture 127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81420" name="Picture 127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81421" name="Picture 12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422" name="Picture 12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423" name="Picture 12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424" name="Picture 12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425" name="Picture 12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426" name="Picture 12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427" name="Picture 12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428" name="Picture 12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429" name="Picture 12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430" name="Picture 12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431" name="Picture 12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432" name="Picture 12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433" name="Picture 12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434" name="Picture 12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435" name="Picture 12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436" name="Picture 12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437" name="Picture 12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438" name="Picture 12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439" name="Picture 12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440" name="Picture 12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441" name="Picture 1300" descr="http://devdata.worldbank.org/wdi2005/Images/Space.gif"/>
          <p:cNvPicPr>
            <a:picLocks noChangeAspect="1" noChangeArrowheads="1"/>
          </p:cNvPicPr>
          <p:nvPr/>
        </p:nvPicPr>
        <p:blipFill>
          <a:blip r:embed="rId2"/>
          <a:srcRect/>
          <a:stretch>
            <a:fillRect/>
          </a:stretch>
        </p:blipFill>
        <p:spPr bwMode="auto">
          <a:xfrm>
            <a:off x="419100" y="4152900"/>
            <a:ext cx="9525" cy="9525"/>
          </a:xfrm>
          <a:prstGeom prst="rect">
            <a:avLst/>
          </a:prstGeom>
          <a:noFill/>
          <a:ln w="9525">
            <a:noFill/>
            <a:miter lim="800000"/>
            <a:headEnd/>
            <a:tailEnd/>
          </a:ln>
        </p:spPr>
      </p:pic>
      <p:pic>
        <p:nvPicPr>
          <p:cNvPr id="81442" name="Picture 1301" descr="http://devdata.worldbank.org/wdi2005/Images/space.gif"/>
          <p:cNvPicPr>
            <a:picLocks noChangeAspect="1" noChangeArrowheads="1"/>
          </p:cNvPicPr>
          <p:nvPr/>
        </p:nvPicPr>
        <p:blipFill>
          <a:blip r:embed="rId2"/>
          <a:srcRect/>
          <a:stretch>
            <a:fillRect/>
          </a:stretch>
        </p:blipFill>
        <p:spPr bwMode="auto">
          <a:xfrm>
            <a:off x="2028825" y="4152900"/>
            <a:ext cx="9525" cy="9525"/>
          </a:xfrm>
          <a:prstGeom prst="rect">
            <a:avLst/>
          </a:prstGeom>
          <a:noFill/>
          <a:ln w="9525">
            <a:noFill/>
            <a:miter lim="800000"/>
            <a:headEnd/>
            <a:tailEnd/>
          </a:ln>
        </p:spPr>
      </p:pic>
      <p:pic>
        <p:nvPicPr>
          <p:cNvPr id="81443" name="Picture 1302" descr="http://devdata.worldbank.org/wdi2005/Images/space.gif"/>
          <p:cNvPicPr>
            <a:picLocks noChangeAspect="1" noChangeArrowheads="1"/>
          </p:cNvPicPr>
          <p:nvPr/>
        </p:nvPicPr>
        <p:blipFill>
          <a:blip r:embed="rId2"/>
          <a:srcRect/>
          <a:stretch>
            <a:fillRect/>
          </a:stretch>
        </p:blipFill>
        <p:spPr bwMode="auto">
          <a:xfrm>
            <a:off x="2924175" y="4152900"/>
            <a:ext cx="9525" cy="9525"/>
          </a:xfrm>
          <a:prstGeom prst="rect">
            <a:avLst/>
          </a:prstGeom>
          <a:noFill/>
          <a:ln w="9525">
            <a:noFill/>
            <a:miter lim="800000"/>
            <a:headEnd/>
            <a:tailEnd/>
          </a:ln>
        </p:spPr>
      </p:pic>
      <p:pic>
        <p:nvPicPr>
          <p:cNvPr id="81444" name="Picture 1303" descr="http://devdata.worldbank.org/wdi2005/Images/space.gif"/>
          <p:cNvPicPr>
            <a:picLocks noChangeAspect="1" noChangeArrowheads="1"/>
          </p:cNvPicPr>
          <p:nvPr/>
        </p:nvPicPr>
        <p:blipFill>
          <a:blip r:embed="rId2"/>
          <a:srcRect/>
          <a:stretch>
            <a:fillRect/>
          </a:stretch>
        </p:blipFill>
        <p:spPr bwMode="auto">
          <a:xfrm>
            <a:off x="3695700" y="4152900"/>
            <a:ext cx="9525" cy="9525"/>
          </a:xfrm>
          <a:prstGeom prst="rect">
            <a:avLst/>
          </a:prstGeom>
          <a:noFill/>
          <a:ln w="9525">
            <a:noFill/>
            <a:miter lim="800000"/>
            <a:headEnd/>
            <a:tailEnd/>
          </a:ln>
        </p:spPr>
      </p:pic>
      <p:pic>
        <p:nvPicPr>
          <p:cNvPr id="81445" name="Picture 1304" descr="http://devdata.worldbank.org/wdi2005/Images/space.gif"/>
          <p:cNvPicPr>
            <a:picLocks noChangeAspect="1" noChangeArrowheads="1"/>
          </p:cNvPicPr>
          <p:nvPr/>
        </p:nvPicPr>
        <p:blipFill>
          <a:blip r:embed="rId2"/>
          <a:srcRect/>
          <a:stretch>
            <a:fillRect/>
          </a:stretch>
        </p:blipFill>
        <p:spPr bwMode="auto">
          <a:xfrm>
            <a:off x="4305300" y="4152900"/>
            <a:ext cx="9525" cy="9525"/>
          </a:xfrm>
          <a:prstGeom prst="rect">
            <a:avLst/>
          </a:prstGeom>
          <a:noFill/>
          <a:ln w="9525">
            <a:noFill/>
            <a:miter lim="800000"/>
            <a:headEnd/>
            <a:tailEnd/>
          </a:ln>
        </p:spPr>
      </p:pic>
      <p:pic>
        <p:nvPicPr>
          <p:cNvPr id="81446" name="Picture 1305" descr="http://devdata.worldbank.org/wdi2005/Images/space.gif"/>
          <p:cNvPicPr>
            <a:picLocks noChangeAspect="1" noChangeArrowheads="1"/>
          </p:cNvPicPr>
          <p:nvPr/>
        </p:nvPicPr>
        <p:blipFill>
          <a:blip r:embed="rId2"/>
          <a:srcRect/>
          <a:stretch>
            <a:fillRect/>
          </a:stretch>
        </p:blipFill>
        <p:spPr bwMode="auto">
          <a:xfrm>
            <a:off x="4914900" y="4152900"/>
            <a:ext cx="9525" cy="9525"/>
          </a:xfrm>
          <a:prstGeom prst="rect">
            <a:avLst/>
          </a:prstGeom>
          <a:noFill/>
          <a:ln w="9525">
            <a:noFill/>
            <a:miter lim="800000"/>
            <a:headEnd/>
            <a:tailEnd/>
          </a:ln>
        </p:spPr>
      </p:pic>
      <p:pic>
        <p:nvPicPr>
          <p:cNvPr id="81447" name="Picture 1306" descr="http://devdata.worldbank.org/wdi2005/Images/space.gif"/>
          <p:cNvPicPr>
            <a:picLocks noChangeAspect="1" noChangeArrowheads="1"/>
          </p:cNvPicPr>
          <p:nvPr/>
        </p:nvPicPr>
        <p:blipFill>
          <a:blip r:embed="rId2"/>
          <a:srcRect/>
          <a:stretch>
            <a:fillRect/>
          </a:stretch>
        </p:blipFill>
        <p:spPr bwMode="auto">
          <a:xfrm>
            <a:off x="5524500" y="4152900"/>
            <a:ext cx="9525" cy="9525"/>
          </a:xfrm>
          <a:prstGeom prst="rect">
            <a:avLst/>
          </a:prstGeom>
          <a:noFill/>
          <a:ln w="9525">
            <a:noFill/>
            <a:miter lim="800000"/>
            <a:headEnd/>
            <a:tailEnd/>
          </a:ln>
        </p:spPr>
      </p:pic>
      <p:pic>
        <p:nvPicPr>
          <p:cNvPr id="81448" name="Picture 1307" descr="http://devdata.worldbank.org/wdi2005/Images/space.gif"/>
          <p:cNvPicPr>
            <a:picLocks noChangeAspect="1" noChangeArrowheads="1"/>
          </p:cNvPicPr>
          <p:nvPr/>
        </p:nvPicPr>
        <p:blipFill>
          <a:blip r:embed="rId2"/>
          <a:srcRect/>
          <a:stretch>
            <a:fillRect/>
          </a:stretch>
        </p:blipFill>
        <p:spPr bwMode="auto">
          <a:xfrm>
            <a:off x="6134100" y="4152900"/>
            <a:ext cx="9525" cy="9525"/>
          </a:xfrm>
          <a:prstGeom prst="rect">
            <a:avLst/>
          </a:prstGeom>
          <a:noFill/>
          <a:ln w="9525">
            <a:noFill/>
            <a:miter lim="800000"/>
            <a:headEnd/>
            <a:tailEnd/>
          </a:ln>
        </p:spPr>
      </p:pic>
      <p:pic>
        <p:nvPicPr>
          <p:cNvPr id="81449" name="Picture 1308" descr="http://devdata.worldbank.org/wdi2005/Images/space.gif"/>
          <p:cNvPicPr>
            <a:picLocks noChangeAspect="1" noChangeArrowheads="1"/>
          </p:cNvPicPr>
          <p:nvPr/>
        </p:nvPicPr>
        <p:blipFill>
          <a:blip r:embed="rId2"/>
          <a:srcRect/>
          <a:stretch>
            <a:fillRect/>
          </a:stretch>
        </p:blipFill>
        <p:spPr bwMode="auto">
          <a:xfrm>
            <a:off x="6743700" y="4152900"/>
            <a:ext cx="9525" cy="9525"/>
          </a:xfrm>
          <a:prstGeom prst="rect">
            <a:avLst/>
          </a:prstGeom>
          <a:noFill/>
          <a:ln w="9525">
            <a:noFill/>
            <a:miter lim="800000"/>
            <a:headEnd/>
            <a:tailEnd/>
          </a:ln>
        </p:spPr>
      </p:pic>
      <p:pic>
        <p:nvPicPr>
          <p:cNvPr id="81450" name="Picture 1309" descr="http://devdata.worldbank.org/wdi2005/Images/space.gif"/>
          <p:cNvPicPr>
            <a:picLocks noChangeAspect="1" noChangeArrowheads="1"/>
          </p:cNvPicPr>
          <p:nvPr/>
        </p:nvPicPr>
        <p:blipFill>
          <a:blip r:embed="rId2"/>
          <a:srcRect/>
          <a:stretch>
            <a:fillRect/>
          </a:stretch>
        </p:blipFill>
        <p:spPr bwMode="auto">
          <a:xfrm>
            <a:off x="7353300" y="4152900"/>
            <a:ext cx="9525" cy="9525"/>
          </a:xfrm>
          <a:prstGeom prst="rect">
            <a:avLst/>
          </a:prstGeom>
          <a:noFill/>
          <a:ln w="9525">
            <a:noFill/>
            <a:miter lim="800000"/>
            <a:headEnd/>
            <a:tailEnd/>
          </a:ln>
        </p:spPr>
      </p:pic>
      <p:pic>
        <p:nvPicPr>
          <p:cNvPr id="81451" name="Picture 1310" descr="http://devdata.worldbank.org/wdi2005/Images/Space.gif"/>
          <p:cNvPicPr>
            <a:picLocks noChangeAspect="1" noChangeArrowheads="1"/>
          </p:cNvPicPr>
          <p:nvPr/>
        </p:nvPicPr>
        <p:blipFill>
          <a:blip r:embed="rId2"/>
          <a:srcRect/>
          <a:stretch>
            <a:fillRect/>
          </a:stretch>
        </p:blipFill>
        <p:spPr bwMode="auto">
          <a:xfrm>
            <a:off x="419100" y="2628900"/>
            <a:ext cx="9525" cy="9525"/>
          </a:xfrm>
          <a:prstGeom prst="rect">
            <a:avLst/>
          </a:prstGeom>
          <a:noFill/>
          <a:ln w="9525">
            <a:noFill/>
            <a:miter lim="800000"/>
            <a:headEnd/>
            <a:tailEnd/>
          </a:ln>
        </p:spPr>
      </p:pic>
      <p:pic>
        <p:nvPicPr>
          <p:cNvPr id="81452" name="Picture 1311" descr="http://devdata.worldbank.org/wdi2005/Images/space.gif"/>
          <p:cNvPicPr>
            <a:picLocks noChangeAspect="1" noChangeArrowheads="1"/>
          </p:cNvPicPr>
          <p:nvPr/>
        </p:nvPicPr>
        <p:blipFill>
          <a:blip r:embed="rId2"/>
          <a:srcRect/>
          <a:stretch>
            <a:fillRect/>
          </a:stretch>
        </p:blipFill>
        <p:spPr bwMode="auto">
          <a:xfrm>
            <a:off x="2028825" y="2628900"/>
            <a:ext cx="9525" cy="9525"/>
          </a:xfrm>
          <a:prstGeom prst="rect">
            <a:avLst/>
          </a:prstGeom>
          <a:noFill/>
          <a:ln w="9525">
            <a:noFill/>
            <a:miter lim="800000"/>
            <a:headEnd/>
            <a:tailEnd/>
          </a:ln>
        </p:spPr>
      </p:pic>
      <p:pic>
        <p:nvPicPr>
          <p:cNvPr id="81453" name="Picture 1312" descr="http://devdata.worldbank.org/wdi2005/Images/space.gif"/>
          <p:cNvPicPr>
            <a:picLocks noChangeAspect="1" noChangeArrowheads="1"/>
          </p:cNvPicPr>
          <p:nvPr/>
        </p:nvPicPr>
        <p:blipFill>
          <a:blip r:embed="rId2"/>
          <a:srcRect/>
          <a:stretch>
            <a:fillRect/>
          </a:stretch>
        </p:blipFill>
        <p:spPr bwMode="auto">
          <a:xfrm>
            <a:off x="2924175" y="2628900"/>
            <a:ext cx="9525" cy="9525"/>
          </a:xfrm>
          <a:prstGeom prst="rect">
            <a:avLst/>
          </a:prstGeom>
          <a:noFill/>
          <a:ln w="9525">
            <a:noFill/>
            <a:miter lim="800000"/>
            <a:headEnd/>
            <a:tailEnd/>
          </a:ln>
        </p:spPr>
      </p:pic>
      <p:pic>
        <p:nvPicPr>
          <p:cNvPr id="81454" name="Picture 1313" descr="http://devdata.worldbank.org/wdi2005/Images/space.gif"/>
          <p:cNvPicPr>
            <a:picLocks noChangeAspect="1" noChangeArrowheads="1"/>
          </p:cNvPicPr>
          <p:nvPr/>
        </p:nvPicPr>
        <p:blipFill>
          <a:blip r:embed="rId2"/>
          <a:srcRect/>
          <a:stretch>
            <a:fillRect/>
          </a:stretch>
        </p:blipFill>
        <p:spPr bwMode="auto">
          <a:xfrm>
            <a:off x="3695700" y="2628900"/>
            <a:ext cx="9525" cy="9525"/>
          </a:xfrm>
          <a:prstGeom prst="rect">
            <a:avLst/>
          </a:prstGeom>
          <a:noFill/>
          <a:ln w="9525">
            <a:noFill/>
            <a:miter lim="800000"/>
            <a:headEnd/>
            <a:tailEnd/>
          </a:ln>
        </p:spPr>
      </p:pic>
      <p:pic>
        <p:nvPicPr>
          <p:cNvPr id="81455" name="Picture 1314" descr="http://devdata.worldbank.org/wdi2005/Images/space.gif"/>
          <p:cNvPicPr>
            <a:picLocks noChangeAspect="1" noChangeArrowheads="1"/>
          </p:cNvPicPr>
          <p:nvPr/>
        </p:nvPicPr>
        <p:blipFill>
          <a:blip r:embed="rId2"/>
          <a:srcRect/>
          <a:stretch>
            <a:fillRect/>
          </a:stretch>
        </p:blipFill>
        <p:spPr bwMode="auto">
          <a:xfrm>
            <a:off x="4305300" y="2628900"/>
            <a:ext cx="9525" cy="9525"/>
          </a:xfrm>
          <a:prstGeom prst="rect">
            <a:avLst/>
          </a:prstGeom>
          <a:noFill/>
          <a:ln w="9525">
            <a:noFill/>
            <a:miter lim="800000"/>
            <a:headEnd/>
            <a:tailEnd/>
          </a:ln>
        </p:spPr>
      </p:pic>
      <p:pic>
        <p:nvPicPr>
          <p:cNvPr id="81456" name="Picture 1315" descr="http://devdata.worldbank.org/wdi2005/Images/space.gif"/>
          <p:cNvPicPr>
            <a:picLocks noChangeAspect="1" noChangeArrowheads="1"/>
          </p:cNvPicPr>
          <p:nvPr/>
        </p:nvPicPr>
        <p:blipFill>
          <a:blip r:embed="rId2"/>
          <a:srcRect/>
          <a:stretch>
            <a:fillRect/>
          </a:stretch>
        </p:blipFill>
        <p:spPr bwMode="auto">
          <a:xfrm>
            <a:off x="4914900" y="2628900"/>
            <a:ext cx="9525" cy="9525"/>
          </a:xfrm>
          <a:prstGeom prst="rect">
            <a:avLst/>
          </a:prstGeom>
          <a:noFill/>
          <a:ln w="9525">
            <a:noFill/>
            <a:miter lim="800000"/>
            <a:headEnd/>
            <a:tailEnd/>
          </a:ln>
        </p:spPr>
      </p:pic>
      <p:pic>
        <p:nvPicPr>
          <p:cNvPr id="81457" name="Picture 1316" descr="http://devdata.worldbank.org/wdi2005/Images/space.gif"/>
          <p:cNvPicPr>
            <a:picLocks noChangeAspect="1" noChangeArrowheads="1"/>
          </p:cNvPicPr>
          <p:nvPr/>
        </p:nvPicPr>
        <p:blipFill>
          <a:blip r:embed="rId2"/>
          <a:srcRect/>
          <a:stretch>
            <a:fillRect/>
          </a:stretch>
        </p:blipFill>
        <p:spPr bwMode="auto">
          <a:xfrm>
            <a:off x="5524500" y="2628900"/>
            <a:ext cx="9525" cy="9525"/>
          </a:xfrm>
          <a:prstGeom prst="rect">
            <a:avLst/>
          </a:prstGeom>
          <a:noFill/>
          <a:ln w="9525">
            <a:noFill/>
            <a:miter lim="800000"/>
            <a:headEnd/>
            <a:tailEnd/>
          </a:ln>
        </p:spPr>
      </p:pic>
      <p:pic>
        <p:nvPicPr>
          <p:cNvPr id="81458" name="Picture 1317" descr="http://devdata.worldbank.org/wdi2005/Images/space.gif"/>
          <p:cNvPicPr>
            <a:picLocks noChangeAspect="1" noChangeArrowheads="1"/>
          </p:cNvPicPr>
          <p:nvPr/>
        </p:nvPicPr>
        <p:blipFill>
          <a:blip r:embed="rId2"/>
          <a:srcRect/>
          <a:stretch>
            <a:fillRect/>
          </a:stretch>
        </p:blipFill>
        <p:spPr bwMode="auto">
          <a:xfrm>
            <a:off x="6134100" y="2628900"/>
            <a:ext cx="9525" cy="9525"/>
          </a:xfrm>
          <a:prstGeom prst="rect">
            <a:avLst/>
          </a:prstGeom>
          <a:noFill/>
          <a:ln w="9525">
            <a:noFill/>
            <a:miter lim="800000"/>
            <a:headEnd/>
            <a:tailEnd/>
          </a:ln>
        </p:spPr>
      </p:pic>
      <p:pic>
        <p:nvPicPr>
          <p:cNvPr id="81459" name="Picture 1318" descr="http://devdata.worldbank.org/wdi2005/Images/space.gif"/>
          <p:cNvPicPr>
            <a:picLocks noChangeAspect="1" noChangeArrowheads="1"/>
          </p:cNvPicPr>
          <p:nvPr/>
        </p:nvPicPr>
        <p:blipFill>
          <a:blip r:embed="rId2"/>
          <a:srcRect/>
          <a:stretch>
            <a:fillRect/>
          </a:stretch>
        </p:blipFill>
        <p:spPr bwMode="auto">
          <a:xfrm>
            <a:off x="6743700" y="2628900"/>
            <a:ext cx="9525" cy="9525"/>
          </a:xfrm>
          <a:prstGeom prst="rect">
            <a:avLst/>
          </a:prstGeom>
          <a:noFill/>
          <a:ln w="9525">
            <a:noFill/>
            <a:miter lim="800000"/>
            <a:headEnd/>
            <a:tailEnd/>
          </a:ln>
        </p:spPr>
      </p:pic>
      <p:pic>
        <p:nvPicPr>
          <p:cNvPr id="81460" name="Picture 1319" descr="http://devdata.worldbank.org/wdi2005/Images/space.gif"/>
          <p:cNvPicPr>
            <a:picLocks noChangeAspect="1" noChangeArrowheads="1"/>
          </p:cNvPicPr>
          <p:nvPr/>
        </p:nvPicPr>
        <p:blipFill>
          <a:blip r:embed="rId2"/>
          <a:srcRect/>
          <a:stretch>
            <a:fillRect/>
          </a:stretch>
        </p:blipFill>
        <p:spPr bwMode="auto">
          <a:xfrm>
            <a:off x="7353300" y="2628900"/>
            <a:ext cx="9525" cy="9525"/>
          </a:xfrm>
          <a:prstGeom prst="rect">
            <a:avLst/>
          </a:prstGeom>
          <a:noFill/>
          <a:ln w="9525">
            <a:noFill/>
            <a:miter lim="800000"/>
            <a:headEnd/>
            <a:tailEnd/>
          </a:ln>
        </p:spPr>
      </p:pic>
      <p:pic>
        <p:nvPicPr>
          <p:cNvPr id="81461" name="Picture 13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462" name="Picture 13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463" name="Picture 13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464" name="Picture 13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465" name="Picture 13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466" name="Picture 13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467" name="Picture 13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468" name="Picture 13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469" name="Picture 13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470" name="Picture 13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471" name="Picture 1330" descr="http://devdata.worldbank.org/wdi2005/Images/Space.gif"/>
          <p:cNvPicPr>
            <a:picLocks noChangeAspect="1" noChangeArrowheads="1"/>
          </p:cNvPicPr>
          <p:nvPr/>
        </p:nvPicPr>
        <p:blipFill>
          <a:blip r:embed="rId2"/>
          <a:srcRect/>
          <a:stretch>
            <a:fillRect/>
          </a:stretch>
        </p:blipFill>
        <p:spPr bwMode="auto">
          <a:xfrm>
            <a:off x="419100" y="2819400"/>
            <a:ext cx="9525" cy="9525"/>
          </a:xfrm>
          <a:prstGeom prst="rect">
            <a:avLst/>
          </a:prstGeom>
          <a:noFill/>
          <a:ln w="9525">
            <a:noFill/>
            <a:miter lim="800000"/>
            <a:headEnd/>
            <a:tailEnd/>
          </a:ln>
        </p:spPr>
      </p:pic>
      <p:pic>
        <p:nvPicPr>
          <p:cNvPr id="81472" name="Picture 1331" descr="http://devdata.worldbank.org/wdi2005/Images/space.gif"/>
          <p:cNvPicPr>
            <a:picLocks noChangeAspect="1" noChangeArrowheads="1"/>
          </p:cNvPicPr>
          <p:nvPr/>
        </p:nvPicPr>
        <p:blipFill>
          <a:blip r:embed="rId2"/>
          <a:srcRect/>
          <a:stretch>
            <a:fillRect/>
          </a:stretch>
        </p:blipFill>
        <p:spPr bwMode="auto">
          <a:xfrm>
            <a:off x="2028825" y="2819400"/>
            <a:ext cx="9525" cy="9525"/>
          </a:xfrm>
          <a:prstGeom prst="rect">
            <a:avLst/>
          </a:prstGeom>
          <a:noFill/>
          <a:ln w="9525">
            <a:noFill/>
            <a:miter lim="800000"/>
            <a:headEnd/>
            <a:tailEnd/>
          </a:ln>
        </p:spPr>
      </p:pic>
      <p:pic>
        <p:nvPicPr>
          <p:cNvPr id="81473" name="Picture 1332" descr="http://devdata.worldbank.org/wdi2005/Images/space.gif"/>
          <p:cNvPicPr>
            <a:picLocks noChangeAspect="1" noChangeArrowheads="1"/>
          </p:cNvPicPr>
          <p:nvPr/>
        </p:nvPicPr>
        <p:blipFill>
          <a:blip r:embed="rId2"/>
          <a:srcRect/>
          <a:stretch>
            <a:fillRect/>
          </a:stretch>
        </p:blipFill>
        <p:spPr bwMode="auto">
          <a:xfrm>
            <a:off x="2924175" y="2819400"/>
            <a:ext cx="9525" cy="9525"/>
          </a:xfrm>
          <a:prstGeom prst="rect">
            <a:avLst/>
          </a:prstGeom>
          <a:noFill/>
          <a:ln w="9525">
            <a:noFill/>
            <a:miter lim="800000"/>
            <a:headEnd/>
            <a:tailEnd/>
          </a:ln>
        </p:spPr>
      </p:pic>
      <p:pic>
        <p:nvPicPr>
          <p:cNvPr id="81474" name="Picture 1333" descr="http://devdata.worldbank.org/wdi2005/Images/space.gif"/>
          <p:cNvPicPr>
            <a:picLocks noChangeAspect="1" noChangeArrowheads="1"/>
          </p:cNvPicPr>
          <p:nvPr/>
        </p:nvPicPr>
        <p:blipFill>
          <a:blip r:embed="rId2"/>
          <a:srcRect/>
          <a:stretch>
            <a:fillRect/>
          </a:stretch>
        </p:blipFill>
        <p:spPr bwMode="auto">
          <a:xfrm>
            <a:off x="3695700" y="2819400"/>
            <a:ext cx="9525" cy="9525"/>
          </a:xfrm>
          <a:prstGeom prst="rect">
            <a:avLst/>
          </a:prstGeom>
          <a:noFill/>
          <a:ln w="9525">
            <a:noFill/>
            <a:miter lim="800000"/>
            <a:headEnd/>
            <a:tailEnd/>
          </a:ln>
        </p:spPr>
      </p:pic>
      <p:pic>
        <p:nvPicPr>
          <p:cNvPr id="81475" name="Picture 1334" descr="http://devdata.worldbank.org/wdi2005/Images/space.gif"/>
          <p:cNvPicPr>
            <a:picLocks noChangeAspect="1" noChangeArrowheads="1"/>
          </p:cNvPicPr>
          <p:nvPr/>
        </p:nvPicPr>
        <p:blipFill>
          <a:blip r:embed="rId2"/>
          <a:srcRect/>
          <a:stretch>
            <a:fillRect/>
          </a:stretch>
        </p:blipFill>
        <p:spPr bwMode="auto">
          <a:xfrm>
            <a:off x="4305300" y="2819400"/>
            <a:ext cx="9525" cy="9525"/>
          </a:xfrm>
          <a:prstGeom prst="rect">
            <a:avLst/>
          </a:prstGeom>
          <a:noFill/>
          <a:ln w="9525">
            <a:noFill/>
            <a:miter lim="800000"/>
            <a:headEnd/>
            <a:tailEnd/>
          </a:ln>
        </p:spPr>
      </p:pic>
      <p:pic>
        <p:nvPicPr>
          <p:cNvPr id="81476" name="Picture 1335" descr="http://devdata.worldbank.org/wdi2005/Images/space.gif"/>
          <p:cNvPicPr>
            <a:picLocks noChangeAspect="1" noChangeArrowheads="1"/>
          </p:cNvPicPr>
          <p:nvPr/>
        </p:nvPicPr>
        <p:blipFill>
          <a:blip r:embed="rId2"/>
          <a:srcRect/>
          <a:stretch>
            <a:fillRect/>
          </a:stretch>
        </p:blipFill>
        <p:spPr bwMode="auto">
          <a:xfrm>
            <a:off x="4914900" y="2819400"/>
            <a:ext cx="9525" cy="9525"/>
          </a:xfrm>
          <a:prstGeom prst="rect">
            <a:avLst/>
          </a:prstGeom>
          <a:noFill/>
          <a:ln w="9525">
            <a:noFill/>
            <a:miter lim="800000"/>
            <a:headEnd/>
            <a:tailEnd/>
          </a:ln>
        </p:spPr>
      </p:pic>
      <p:pic>
        <p:nvPicPr>
          <p:cNvPr id="81477" name="Picture 1336" descr="http://devdata.worldbank.org/wdi2005/Images/space.gif"/>
          <p:cNvPicPr>
            <a:picLocks noChangeAspect="1" noChangeArrowheads="1"/>
          </p:cNvPicPr>
          <p:nvPr/>
        </p:nvPicPr>
        <p:blipFill>
          <a:blip r:embed="rId2"/>
          <a:srcRect/>
          <a:stretch>
            <a:fillRect/>
          </a:stretch>
        </p:blipFill>
        <p:spPr bwMode="auto">
          <a:xfrm>
            <a:off x="5524500" y="2819400"/>
            <a:ext cx="9525" cy="9525"/>
          </a:xfrm>
          <a:prstGeom prst="rect">
            <a:avLst/>
          </a:prstGeom>
          <a:noFill/>
          <a:ln w="9525">
            <a:noFill/>
            <a:miter lim="800000"/>
            <a:headEnd/>
            <a:tailEnd/>
          </a:ln>
        </p:spPr>
      </p:pic>
      <p:pic>
        <p:nvPicPr>
          <p:cNvPr id="81478" name="Picture 1337" descr="http://devdata.worldbank.org/wdi2005/Images/space.gif"/>
          <p:cNvPicPr>
            <a:picLocks noChangeAspect="1" noChangeArrowheads="1"/>
          </p:cNvPicPr>
          <p:nvPr/>
        </p:nvPicPr>
        <p:blipFill>
          <a:blip r:embed="rId2"/>
          <a:srcRect/>
          <a:stretch>
            <a:fillRect/>
          </a:stretch>
        </p:blipFill>
        <p:spPr bwMode="auto">
          <a:xfrm>
            <a:off x="6134100" y="2819400"/>
            <a:ext cx="9525" cy="9525"/>
          </a:xfrm>
          <a:prstGeom prst="rect">
            <a:avLst/>
          </a:prstGeom>
          <a:noFill/>
          <a:ln w="9525">
            <a:noFill/>
            <a:miter lim="800000"/>
            <a:headEnd/>
            <a:tailEnd/>
          </a:ln>
        </p:spPr>
      </p:pic>
      <p:pic>
        <p:nvPicPr>
          <p:cNvPr id="81479" name="Picture 1338" descr="http://devdata.worldbank.org/wdi2005/Images/space.gif"/>
          <p:cNvPicPr>
            <a:picLocks noChangeAspect="1" noChangeArrowheads="1"/>
          </p:cNvPicPr>
          <p:nvPr/>
        </p:nvPicPr>
        <p:blipFill>
          <a:blip r:embed="rId2"/>
          <a:srcRect/>
          <a:stretch>
            <a:fillRect/>
          </a:stretch>
        </p:blipFill>
        <p:spPr bwMode="auto">
          <a:xfrm>
            <a:off x="6743700" y="2819400"/>
            <a:ext cx="9525" cy="9525"/>
          </a:xfrm>
          <a:prstGeom prst="rect">
            <a:avLst/>
          </a:prstGeom>
          <a:noFill/>
          <a:ln w="9525">
            <a:noFill/>
            <a:miter lim="800000"/>
            <a:headEnd/>
            <a:tailEnd/>
          </a:ln>
        </p:spPr>
      </p:pic>
      <p:pic>
        <p:nvPicPr>
          <p:cNvPr id="81480" name="Picture 1339" descr="http://devdata.worldbank.org/wdi2005/Images/space.gif"/>
          <p:cNvPicPr>
            <a:picLocks noChangeAspect="1" noChangeArrowheads="1"/>
          </p:cNvPicPr>
          <p:nvPr/>
        </p:nvPicPr>
        <p:blipFill>
          <a:blip r:embed="rId2"/>
          <a:srcRect/>
          <a:stretch>
            <a:fillRect/>
          </a:stretch>
        </p:blipFill>
        <p:spPr bwMode="auto">
          <a:xfrm>
            <a:off x="7353300" y="2819400"/>
            <a:ext cx="9525" cy="9525"/>
          </a:xfrm>
          <a:prstGeom prst="rect">
            <a:avLst/>
          </a:prstGeom>
          <a:noFill/>
          <a:ln w="9525">
            <a:noFill/>
            <a:miter lim="800000"/>
            <a:headEnd/>
            <a:tailEnd/>
          </a:ln>
        </p:spPr>
      </p:pic>
      <p:pic>
        <p:nvPicPr>
          <p:cNvPr id="81481" name="Picture 134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482" name="Picture 134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483" name="Picture 134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484" name="Picture 134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485" name="Picture 134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486" name="Picture 134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487" name="Picture 134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488" name="Picture 134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489" name="Picture 134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490" name="Picture 134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491" name="Picture 13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492" name="Picture 13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493" name="Picture 13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494" name="Picture 13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495" name="Picture 13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496" name="Picture 13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497" name="Picture 13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498" name="Picture 13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499" name="Picture 13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00" name="Picture 13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01" name="Picture 13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02" name="Picture 13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03" name="Picture 13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04" name="Picture 13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05" name="Picture 13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06" name="Picture 13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07" name="Picture 13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08" name="Picture 13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09" name="Picture 13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10" name="Picture 13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11" name="Picture 137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12" name="Picture 137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13" name="Picture 137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14" name="Picture 137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15" name="Picture 137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16" name="Picture 137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17" name="Picture 137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18" name="Picture 137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19" name="Picture 137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20" name="Picture 137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21" name="Picture 13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22" name="Picture 13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23" name="Picture 13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24" name="Picture 13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25" name="Picture 13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26" name="Picture 13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27" name="Picture 13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28" name="Picture 13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29" name="Picture 13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30" name="Picture 13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31" name="Picture 139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32" name="Picture 139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33" name="Picture 139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34" name="Picture 139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35" name="Picture 139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36" name="Picture 139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37" name="Picture 139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38" name="Picture 139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39" name="Picture 139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40" name="Picture 139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41" name="Picture 14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42" name="Picture 14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43" name="Picture 14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44" name="Picture 14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45" name="Picture 14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46" name="Picture 14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47" name="Picture 14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48" name="Picture 14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49" name="Picture 14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50" name="Picture 14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51" name="Picture 141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52" name="Picture 141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53" name="Picture 141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54" name="Picture 141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55" name="Picture 141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56" name="Picture 141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57" name="Picture 141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58" name="Picture 141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59" name="Picture 141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60" name="Picture 141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61" name="Picture 1420" descr="http://devdata.worldbank.org/wdi2005/Images/Space.gif"/>
          <p:cNvPicPr>
            <a:picLocks noChangeAspect="1" noChangeArrowheads="1"/>
          </p:cNvPicPr>
          <p:nvPr/>
        </p:nvPicPr>
        <p:blipFill>
          <a:blip r:embed="rId2"/>
          <a:srcRect/>
          <a:stretch>
            <a:fillRect/>
          </a:stretch>
        </p:blipFill>
        <p:spPr bwMode="auto">
          <a:xfrm>
            <a:off x="419100" y="3771900"/>
            <a:ext cx="9525" cy="9525"/>
          </a:xfrm>
          <a:prstGeom prst="rect">
            <a:avLst/>
          </a:prstGeom>
          <a:noFill/>
          <a:ln w="9525">
            <a:noFill/>
            <a:miter lim="800000"/>
            <a:headEnd/>
            <a:tailEnd/>
          </a:ln>
        </p:spPr>
      </p:pic>
      <p:pic>
        <p:nvPicPr>
          <p:cNvPr id="81562" name="Picture 1421" descr="http://devdata.worldbank.org/wdi2005/Images/space.gif"/>
          <p:cNvPicPr>
            <a:picLocks noChangeAspect="1" noChangeArrowheads="1"/>
          </p:cNvPicPr>
          <p:nvPr/>
        </p:nvPicPr>
        <p:blipFill>
          <a:blip r:embed="rId2"/>
          <a:srcRect/>
          <a:stretch>
            <a:fillRect/>
          </a:stretch>
        </p:blipFill>
        <p:spPr bwMode="auto">
          <a:xfrm>
            <a:off x="2028825" y="3771900"/>
            <a:ext cx="9525" cy="9525"/>
          </a:xfrm>
          <a:prstGeom prst="rect">
            <a:avLst/>
          </a:prstGeom>
          <a:noFill/>
          <a:ln w="9525">
            <a:noFill/>
            <a:miter lim="800000"/>
            <a:headEnd/>
            <a:tailEnd/>
          </a:ln>
        </p:spPr>
      </p:pic>
      <p:pic>
        <p:nvPicPr>
          <p:cNvPr id="81563" name="Picture 1422" descr="http://devdata.worldbank.org/wdi2005/Images/space.gif"/>
          <p:cNvPicPr>
            <a:picLocks noChangeAspect="1" noChangeArrowheads="1"/>
          </p:cNvPicPr>
          <p:nvPr/>
        </p:nvPicPr>
        <p:blipFill>
          <a:blip r:embed="rId2"/>
          <a:srcRect/>
          <a:stretch>
            <a:fillRect/>
          </a:stretch>
        </p:blipFill>
        <p:spPr bwMode="auto">
          <a:xfrm>
            <a:off x="2924175" y="3771900"/>
            <a:ext cx="9525" cy="9525"/>
          </a:xfrm>
          <a:prstGeom prst="rect">
            <a:avLst/>
          </a:prstGeom>
          <a:noFill/>
          <a:ln w="9525">
            <a:noFill/>
            <a:miter lim="800000"/>
            <a:headEnd/>
            <a:tailEnd/>
          </a:ln>
        </p:spPr>
      </p:pic>
      <p:pic>
        <p:nvPicPr>
          <p:cNvPr id="81564" name="Picture 1423" descr="http://devdata.worldbank.org/wdi2005/Images/space.gif"/>
          <p:cNvPicPr>
            <a:picLocks noChangeAspect="1" noChangeArrowheads="1"/>
          </p:cNvPicPr>
          <p:nvPr/>
        </p:nvPicPr>
        <p:blipFill>
          <a:blip r:embed="rId2"/>
          <a:srcRect/>
          <a:stretch>
            <a:fillRect/>
          </a:stretch>
        </p:blipFill>
        <p:spPr bwMode="auto">
          <a:xfrm>
            <a:off x="3695700" y="3771900"/>
            <a:ext cx="9525" cy="9525"/>
          </a:xfrm>
          <a:prstGeom prst="rect">
            <a:avLst/>
          </a:prstGeom>
          <a:noFill/>
          <a:ln w="9525">
            <a:noFill/>
            <a:miter lim="800000"/>
            <a:headEnd/>
            <a:tailEnd/>
          </a:ln>
        </p:spPr>
      </p:pic>
      <p:pic>
        <p:nvPicPr>
          <p:cNvPr id="81565" name="Picture 1424" descr="http://devdata.worldbank.org/wdi2005/Images/space.gif"/>
          <p:cNvPicPr>
            <a:picLocks noChangeAspect="1" noChangeArrowheads="1"/>
          </p:cNvPicPr>
          <p:nvPr/>
        </p:nvPicPr>
        <p:blipFill>
          <a:blip r:embed="rId2"/>
          <a:srcRect/>
          <a:stretch>
            <a:fillRect/>
          </a:stretch>
        </p:blipFill>
        <p:spPr bwMode="auto">
          <a:xfrm>
            <a:off x="4305300" y="3771900"/>
            <a:ext cx="9525" cy="9525"/>
          </a:xfrm>
          <a:prstGeom prst="rect">
            <a:avLst/>
          </a:prstGeom>
          <a:noFill/>
          <a:ln w="9525">
            <a:noFill/>
            <a:miter lim="800000"/>
            <a:headEnd/>
            <a:tailEnd/>
          </a:ln>
        </p:spPr>
      </p:pic>
      <p:pic>
        <p:nvPicPr>
          <p:cNvPr id="81566" name="Picture 1425" descr="http://devdata.worldbank.org/wdi2005/Images/space.gif"/>
          <p:cNvPicPr>
            <a:picLocks noChangeAspect="1" noChangeArrowheads="1"/>
          </p:cNvPicPr>
          <p:nvPr/>
        </p:nvPicPr>
        <p:blipFill>
          <a:blip r:embed="rId2"/>
          <a:srcRect/>
          <a:stretch>
            <a:fillRect/>
          </a:stretch>
        </p:blipFill>
        <p:spPr bwMode="auto">
          <a:xfrm>
            <a:off x="4914900" y="3771900"/>
            <a:ext cx="9525" cy="9525"/>
          </a:xfrm>
          <a:prstGeom prst="rect">
            <a:avLst/>
          </a:prstGeom>
          <a:noFill/>
          <a:ln w="9525">
            <a:noFill/>
            <a:miter lim="800000"/>
            <a:headEnd/>
            <a:tailEnd/>
          </a:ln>
        </p:spPr>
      </p:pic>
      <p:pic>
        <p:nvPicPr>
          <p:cNvPr id="81567" name="Picture 1426" descr="http://devdata.worldbank.org/wdi2005/Images/space.gif"/>
          <p:cNvPicPr>
            <a:picLocks noChangeAspect="1" noChangeArrowheads="1"/>
          </p:cNvPicPr>
          <p:nvPr/>
        </p:nvPicPr>
        <p:blipFill>
          <a:blip r:embed="rId2"/>
          <a:srcRect/>
          <a:stretch>
            <a:fillRect/>
          </a:stretch>
        </p:blipFill>
        <p:spPr bwMode="auto">
          <a:xfrm>
            <a:off x="5524500" y="3771900"/>
            <a:ext cx="9525" cy="9525"/>
          </a:xfrm>
          <a:prstGeom prst="rect">
            <a:avLst/>
          </a:prstGeom>
          <a:noFill/>
          <a:ln w="9525">
            <a:noFill/>
            <a:miter lim="800000"/>
            <a:headEnd/>
            <a:tailEnd/>
          </a:ln>
        </p:spPr>
      </p:pic>
      <p:pic>
        <p:nvPicPr>
          <p:cNvPr id="81568" name="Picture 1427" descr="http://devdata.worldbank.org/wdi2005/Images/space.gif"/>
          <p:cNvPicPr>
            <a:picLocks noChangeAspect="1" noChangeArrowheads="1"/>
          </p:cNvPicPr>
          <p:nvPr/>
        </p:nvPicPr>
        <p:blipFill>
          <a:blip r:embed="rId2"/>
          <a:srcRect/>
          <a:stretch>
            <a:fillRect/>
          </a:stretch>
        </p:blipFill>
        <p:spPr bwMode="auto">
          <a:xfrm>
            <a:off x="6134100" y="3771900"/>
            <a:ext cx="9525" cy="9525"/>
          </a:xfrm>
          <a:prstGeom prst="rect">
            <a:avLst/>
          </a:prstGeom>
          <a:noFill/>
          <a:ln w="9525">
            <a:noFill/>
            <a:miter lim="800000"/>
            <a:headEnd/>
            <a:tailEnd/>
          </a:ln>
        </p:spPr>
      </p:pic>
      <p:pic>
        <p:nvPicPr>
          <p:cNvPr id="81569" name="Picture 1428" descr="http://devdata.worldbank.org/wdi2005/Images/space.gif"/>
          <p:cNvPicPr>
            <a:picLocks noChangeAspect="1" noChangeArrowheads="1"/>
          </p:cNvPicPr>
          <p:nvPr/>
        </p:nvPicPr>
        <p:blipFill>
          <a:blip r:embed="rId2"/>
          <a:srcRect/>
          <a:stretch>
            <a:fillRect/>
          </a:stretch>
        </p:blipFill>
        <p:spPr bwMode="auto">
          <a:xfrm>
            <a:off x="6743700" y="3771900"/>
            <a:ext cx="9525" cy="9525"/>
          </a:xfrm>
          <a:prstGeom prst="rect">
            <a:avLst/>
          </a:prstGeom>
          <a:noFill/>
          <a:ln w="9525">
            <a:noFill/>
            <a:miter lim="800000"/>
            <a:headEnd/>
            <a:tailEnd/>
          </a:ln>
        </p:spPr>
      </p:pic>
      <p:pic>
        <p:nvPicPr>
          <p:cNvPr id="81570" name="Picture 1429" descr="http://devdata.worldbank.org/wdi2005/Images/space.gif"/>
          <p:cNvPicPr>
            <a:picLocks noChangeAspect="1" noChangeArrowheads="1"/>
          </p:cNvPicPr>
          <p:nvPr/>
        </p:nvPicPr>
        <p:blipFill>
          <a:blip r:embed="rId2"/>
          <a:srcRect/>
          <a:stretch>
            <a:fillRect/>
          </a:stretch>
        </p:blipFill>
        <p:spPr bwMode="auto">
          <a:xfrm>
            <a:off x="7353300" y="3771900"/>
            <a:ext cx="9525" cy="9525"/>
          </a:xfrm>
          <a:prstGeom prst="rect">
            <a:avLst/>
          </a:prstGeom>
          <a:noFill/>
          <a:ln w="9525">
            <a:noFill/>
            <a:miter lim="800000"/>
            <a:headEnd/>
            <a:tailEnd/>
          </a:ln>
        </p:spPr>
      </p:pic>
      <p:pic>
        <p:nvPicPr>
          <p:cNvPr id="81571" name="Picture 14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72" name="Picture 14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73" name="Picture 14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74" name="Picture 14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75" name="Picture 14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76" name="Picture 14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77" name="Picture 14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78" name="Picture 14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79" name="Picture 14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580" name="Picture 14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581" name="Picture 1440" descr="http://devdata.worldbank.org/wdi2005/Images/Space.gif"/>
          <p:cNvPicPr>
            <a:picLocks noChangeAspect="1" noChangeArrowheads="1"/>
          </p:cNvPicPr>
          <p:nvPr/>
        </p:nvPicPr>
        <p:blipFill>
          <a:blip r:embed="rId2"/>
          <a:srcRect/>
          <a:stretch>
            <a:fillRect/>
          </a:stretch>
        </p:blipFill>
        <p:spPr bwMode="auto">
          <a:xfrm>
            <a:off x="419100" y="1676400"/>
            <a:ext cx="9525" cy="9525"/>
          </a:xfrm>
          <a:prstGeom prst="rect">
            <a:avLst/>
          </a:prstGeom>
          <a:noFill/>
          <a:ln w="9525">
            <a:noFill/>
            <a:miter lim="800000"/>
            <a:headEnd/>
            <a:tailEnd/>
          </a:ln>
        </p:spPr>
      </p:pic>
      <p:pic>
        <p:nvPicPr>
          <p:cNvPr id="81582" name="Picture 1441" descr="http://devdata.worldbank.org/wdi2005/Images/space.gif"/>
          <p:cNvPicPr>
            <a:picLocks noChangeAspect="1" noChangeArrowheads="1"/>
          </p:cNvPicPr>
          <p:nvPr/>
        </p:nvPicPr>
        <p:blipFill>
          <a:blip r:embed="rId2"/>
          <a:srcRect/>
          <a:stretch>
            <a:fillRect/>
          </a:stretch>
        </p:blipFill>
        <p:spPr bwMode="auto">
          <a:xfrm>
            <a:off x="2028825" y="1676400"/>
            <a:ext cx="9525" cy="9525"/>
          </a:xfrm>
          <a:prstGeom prst="rect">
            <a:avLst/>
          </a:prstGeom>
          <a:noFill/>
          <a:ln w="9525">
            <a:noFill/>
            <a:miter lim="800000"/>
            <a:headEnd/>
            <a:tailEnd/>
          </a:ln>
        </p:spPr>
      </p:pic>
      <p:pic>
        <p:nvPicPr>
          <p:cNvPr id="81583" name="Picture 1442" descr="http://devdata.worldbank.org/wdi2005/Images/space.gif"/>
          <p:cNvPicPr>
            <a:picLocks noChangeAspect="1" noChangeArrowheads="1"/>
          </p:cNvPicPr>
          <p:nvPr/>
        </p:nvPicPr>
        <p:blipFill>
          <a:blip r:embed="rId2"/>
          <a:srcRect/>
          <a:stretch>
            <a:fillRect/>
          </a:stretch>
        </p:blipFill>
        <p:spPr bwMode="auto">
          <a:xfrm>
            <a:off x="2924175" y="1676400"/>
            <a:ext cx="9525" cy="9525"/>
          </a:xfrm>
          <a:prstGeom prst="rect">
            <a:avLst/>
          </a:prstGeom>
          <a:noFill/>
          <a:ln w="9525">
            <a:noFill/>
            <a:miter lim="800000"/>
            <a:headEnd/>
            <a:tailEnd/>
          </a:ln>
        </p:spPr>
      </p:pic>
      <p:pic>
        <p:nvPicPr>
          <p:cNvPr id="81584" name="Picture 1443" descr="http://devdata.worldbank.org/wdi2005/Images/space.gif"/>
          <p:cNvPicPr>
            <a:picLocks noChangeAspect="1" noChangeArrowheads="1"/>
          </p:cNvPicPr>
          <p:nvPr/>
        </p:nvPicPr>
        <p:blipFill>
          <a:blip r:embed="rId2"/>
          <a:srcRect/>
          <a:stretch>
            <a:fillRect/>
          </a:stretch>
        </p:blipFill>
        <p:spPr bwMode="auto">
          <a:xfrm>
            <a:off x="3695700" y="1676400"/>
            <a:ext cx="9525" cy="9525"/>
          </a:xfrm>
          <a:prstGeom prst="rect">
            <a:avLst/>
          </a:prstGeom>
          <a:noFill/>
          <a:ln w="9525">
            <a:noFill/>
            <a:miter lim="800000"/>
            <a:headEnd/>
            <a:tailEnd/>
          </a:ln>
        </p:spPr>
      </p:pic>
      <p:pic>
        <p:nvPicPr>
          <p:cNvPr id="81585" name="Picture 1444" descr="http://devdata.worldbank.org/wdi2005/Images/space.gif"/>
          <p:cNvPicPr>
            <a:picLocks noChangeAspect="1" noChangeArrowheads="1"/>
          </p:cNvPicPr>
          <p:nvPr/>
        </p:nvPicPr>
        <p:blipFill>
          <a:blip r:embed="rId2"/>
          <a:srcRect/>
          <a:stretch>
            <a:fillRect/>
          </a:stretch>
        </p:blipFill>
        <p:spPr bwMode="auto">
          <a:xfrm>
            <a:off x="4305300" y="1676400"/>
            <a:ext cx="9525" cy="9525"/>
          </a:xfrm>
          <a:prstGeom prst="rect">
            <a:avLst/>
          </a:prstGeom>
          <a:noFill/>
          <a:ln w="9525">
            <a:noFill/>
            <a:miter lim="800000"/>
            <a:headEnd/>
            <a:tailEnd/>
          </a:ln>
        </p:spPr>
      </p:pic>
      <p:pic>
        <p:nvPicPr>
          <p:cNvPr id="81586" name="Picture 1445" descr="http://devdata.worldbank.org/wdi2005/Images/space.gif"/>
          <p:cNvPicPr>
            <a:picLocks noChangeAspect="1" noChangeArrowheads="1"/>
          </p:cNvPicPr>
          <p:nvPr/>
        </p:nvPicPr>
        <p:blipFill>
          <a:blip r:embed="rId2"/>
          <a:srcRect/>
          <a:stretch>
            <a:fillRect/>
          </a:stretch>
        </p:blipFill>
        <p:spPr bwMode="auto">
          <a:xfrm>
            <a:off x="4914900" y="1676400"/>
            <a:ext cx="9525" cy="9525"/>
          </a:xfrm>
          <a:prstGeom prst="rect">
            <a:avLst/>
          </a:prstGeom>
          <a:noFill/>
          <a:ln w="9525">
            <a:noFill/>
            <a:miter lim="800000"/>
            <a:headEnd/>
            <a:tailEnd/>
          </a:ln>
        </p:spPr>
      </p:pic>
      <p:pic>
        <p:nvPicPr>
          <p:cNvPr id="81587" name="Picture 1446" descr="http://devdata.worldbank.org/wdi2005/Images/space.gif"/>
          <p:cNvPicPr>
            <a:picLocks noChangeAspect="1" noChangeArrowheads="1"/>
          </p:cNvPicPr>
          <p:nvPr/>
        </p:nvPicPr>
        <p:blipFill>
          <a:blip r:embed="rId2"/>
          <a:srcRect/>
          <a:stretch>
            <a:fillRect/>
          </a:stretch>
        </p:blipFill>
        <p:spPr bwMode="auto">
          <a:xfrm>
            <a:off x="5524500" y="1676400"/>
            <a:ext cx="9525" cy="9525"/>
          </a:xfrm>
          <a:prstGeom prst="rect">
            <a:avLst/>
          </a:prstGeom>
          <a:noFill/>
          <a:ln w="9525">
            <a:noFill/>
            <a:miter lim="800000"/>
            <a:headEnd/>
            <a:tailEnd/>
          </a:ln>
        </p:spPr>
      </p:pic>
      <p:pic>
        <p:nvPicPr>
          <p:cNvPr id="81588" name="Picture 1447" descr="http://devdata.worldbank.org/wdi2005/Images/space.gif"/>
          <p:cNvPicPr>
            <a:picLocks noChangeAspect="1" noChangeArrowheads="1"/>
          </p:cNvPicPr>
          <p:nvPr/>
        </p:nvPicPr>
        <p:blipFill>
          <a:blip r:embed="rId2"/>
          <a:srcRect/>
          <a:stretch>
            <a:fillRect/>
          </a:stretch>
        </p:blipFill>
        <p:spPr bwMode="auto">
          <a:xfrm>
            <a:off x="6134100" y="1676400"/>
            <a:ext cx="9525" cy="9525"/>
          </a:xfrm>
          <a:prstGeom prst="rect">
            <a:avLst/>
          </a:prstGeom>
          <a:noFill/>
          <a:ln w="9525">
            <a:noFill/>
            <a:miter lim="800000"/>
            <a:headEnd/>
            <a:tailEnd/>
          </a:ln>
        </p:spPr>
      </p:pic>
      <p:pic>
        <p:nvPicPr>
          <p:cNvPr id="81589" name="Picture 1448" descr="http://devdata.worldbank.org/wdi2005/Images/space.gif"/>
          <p:cNvPicPr>
            <a:picLocks noChangeAspect="1" noChangeArrowheads="1"/>
          </p:cNvPicPr>
          <p:nvPr/>
        </p:nvPicPr>
        <p:blipFill>
          <a:blip r:embed="rId2"/>
          <a:srcRect/>
          <a:stretch>
            <a:fillRect/>
          </a:stretch>
        </p:blipFill>
        <p:spPr bwMode="auto">
          <a:xfrm>
            <a:off x="6743700" y="1676400"/>
            <a:ext cx="9525" cy="9525"/>
          </a:xfrm>
          <a:prstGeom prst="rect">
            <a:avLst/>
          </a:prstGeom>
          <a:noFill/>
          <a:ln w="9525">
            <a:noFill/>
            <a:miter lim="800000"/>
            <a:headEnd/>
            <a:tailEnd/>
          </a:ln>
        </p:spPr>
      </p:pic>
      <p:pic>
        <p:nvPicPr>
          <p:cNvPr id="81590" name="Picture 1449" descr="http://devdata.worldbank.org/wdi2005/Images/space.gif"/>
          <p:cNvPicPr>
            <a:picLocks noChangeAspect="1" noChangeArrowheads="1"/>
          </p:cNvPicPr>
          <p:nvPr/>
        </p:nvPicPr>
        <p:blipFill>
          <a:blip r:embed="rId2"/>
          <a:srcRect/>
          <a:stretch>
            <a:fillRect/>
          </a:stretch>
        </p:blipFill>
        <p:spPr bwMode="auto">
          <a:xfrm>
            <a:off x="7353300" y="1676400"/>
            <a:ext cx="9525" cy="9525"/>
          </a:xfrm>
          <a:prstGeom prst="rect">
            <a:avLst/>
          </a:prstGeom>
          <a:noFill/>
          <a:ln w="9525">
            <a:noFill/>
            <a:miter lim="800000"/>
            <a:headEnd/>
            <a:tailEnd/>
          </a:ln>
        </p:spPr>
      </p:pic>
      <p:pic>
        <p:nvPicPr>
          <p:cNvPr id="81591" name="Picture 145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592" name="Picture 145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593" name="Picture 145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594" name="Picture 145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595" name="Picture 145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596" name="Picture 145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597" name="Picture 145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598" name="Picture 145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599" name="Picture 145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600" name="Picture 145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601" name="Picture 146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602" name="Picture 146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603" name="Picture 146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604" name="Picture 146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605" name="Picture 146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606" name="Picture 146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607" name="Picture 146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608" name="Picture 146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609" name="Picture 146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610" name="Picture 146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611" name="Picture 1470" descr="http://devdata.worldbank.org/wdi2005/Images/Space.gif"/>
          <p:cNvPicPr>
            <a:picLocks noChangeAspect="1" noChangeArrowheads="1"/>
          </p:cNvPicPr>
          <p:nvPr/>
        </p:nvPicPr>
        <p:blipFill>
          <a:blip r:embed="rId2"/>
          <a:srcRect/>
          <a:stretch>
            <a:fillRect/>
          </a:stretch>
        </p:blipFill>
        <p:spPr bwMode="auto">
          <a:xfrm>
            <a:off x="419100" y="3962400"/>
            <a:ext cx="9525" cy="9525"/>
          </a:xfrm>
          <a:prstGeom prst="rect">
            <a:avLst/>
          </a:prstGeom>
          <a:noFill/>
          <a:ln w="9525">
            <a:noFill/>
            <a:miter lim="800000"/>
            <a:headEnd/>
            <a:tailEnd/>
          </a:ln>
        </p:spPr>
      </p:pic>
      <p:pic>
        <p:nvPicPr>
          <p:cNvPr id="81612" name="Picture 1471" descr="http://devdata.worldbank.org/wdi2005/Images/space.gif"/>
          <p:cNvPicPr>
            <a:picLocks noChangeAspect="1" noChangeArrowheads="1"/>
          </p:cNvPicPr>
          <p:nvPr/>
        </p:nvPicPr>
        <p:blipFill>
          <a:blip r:embed="rId2"/>
          <a:srcRect/>
          <a:stretch>
            <a:fillRect/>
          </a:stretch>
        </p:blipFill>
        <p:spPr bwMode="auto">
          <a:xfrm>
            <a:off x="2028825" y="3962400"/>
            <a:ext cx="9525" cy="9525"/>
          </a:xfrm>
          <a:prstGeom prst="rect">
            <a:avLst/>
          </a:prstGeom>
          <a:noFill/>
          <a:ln w="9525">
            <a:noFill/>
            <a:miter lim="800000"/>
            <a:headEnd/>
            <a:tailEnd/>
          </a:ln>
        </p:spPr>
      </p:pic>
      <p:pic>
        <p:nvPicPr>
          <p:cNvPr id="81613" name="Picture 1472" descr="http://devdata.worldbank.org/wdi2005/Images/space.gif"/>
          <p:cNvPicPr>
            <a:picLocks noChangeAspect="1" noChangeArrowheads="1"/>
          </p:cNvPicPr>
          <p:nvPr/>
        </p:nvPicPr>
        <p:blipFill>
          <a:blip r:embed="rId2"/>
          <a:srcRect/>
          <a:stretch>
            <a:fillRect/>
          </a:stretch>
        </p:blipFill>
        <p:spPr bwMode="auto">
          <a:xfrm>
            <a:off x="2924175" y="3962400"/>
            <a:ext cx="9525" cy="9525"/>
          </a:xfrm>
          <a:prstGeom prst="rect">
            <a:avLst/>
          </a:prstGeom>
          <a:noFill/>
          <a:ln w="9525">
            <a:noFill/>
            <a:miter lim="800000"/>
            <a:headEnd/>
            <a:tailEnd/>
          </a:ln>
        </p:spPr>
      </p:pic>
      <p:pic>
        <p:nvPicPr>
          <p:cNvPr id="81614" name="Picture 1473" descr="http://devdata.worldbank.org/wdi2005/Images/space.gif"/>
          <p:cNvPicPr>
            <a:picLocks noChangeAspect="1" noChangeArrowheads="1"/>
          </p:cNvPicPr>
          <p:nvPr/>
        </p:nvPicPr>
        <p:blipFill>
          <a:blip r:embed="rId2"/>
          <a:srcRect/>
          <a:stretch>
            <a:fillRect/>
          </a:stretch>
        </p:blipFill>
        <p:spPr bwMode="auto">
          <a:xfrm>
            <a:off x="3695700" y="3962400"/>
            <a:ext cx="9525" cy="9525"/>
          </a:xfrm>
          <a:prstGeom prst="rect">
            <a:avLst/>
          </a:prstGeom>
          <a:noFill/>
          <a:ln w="9525">
            <a:noFill/>
            <a:miter lim="800000"/>
            <a:headEnd/>
            <a:tailEnd/>
          </a:ln>
        </p:spPr>
      </p:pic>
      <p:pic>
        <p:nvPicPr>
          <p:cNvPr id="81615" name="Picture 1474" descr="http://devdata.worldbank.org/wdi2005/Images/space.gif"/>
          <p:cNvPicPr>
            <a:picLocks noChangeAspect="1" noChangeArrowheads="1"/>
          </p:cNvPicPr>
          <p:nvPr/>
        </p:nvPicPr>
        <p:blipFill>
          <a:blip r:embed="rId2"/>
          <a:srcRect/>
          <a:stretch>
            <a:fillRect/>
          </a:stretch>
        </p:blipFill>
        <p:spPr bwMode="auto">
          <a:xfrm>
            <a:off x="4305300" y="3962400"/>
            <a:ext cx="9525" cy="9525"/>
          </a:xfrm>
          <a:prstGeom prst="rect">
            <a:avLst/>
          </a:prstGeom>
          <a:noFill/>
          <a:ln w="9525">
            <a:noFill/>
            <a:miter lim="800000"/>
            <a:headEnd/>
            <a:tailEnd/>
          </a:ln>
        </p:spPr>
      </p:pic>
      <p:pic>
        <p:nvPicPr>
          <p:cNvPr id="81616" name="Picture 1475" descr="http://devdata.worldbank.org/wdi2005/Images/space.gif"/>
          <p:cNvPicPr>
            <a:picLocks noChangeAspect="1" noChangeArrowheads="1"/>
          </p:cNvPicPr>
          <p:nvPr/>
        </p:nvPicPr>
        <p:blipFill>
          <a:blip r:embed="rId2"/>
          <a:srcRect/>
          <a:stretch>
            <a:fillRect/>
          </a:stretch>
        </p:blipFill>
        <p:spPr bwMode="auto">
          <a:xfrm>
            <a:off x="4914900" y="3962400"/>
            <a:ext cx="9525" cy="9525"/>
          </a:xfrm>
          <a:prstGeom prst="rect">
            <a:avLst/>
          </a:prstGeom>
          <a:noFill/>
          <a:ln w="9525">
            <a:noFill/>
            <a:miter lim="800000"/>
            <a:headEnd/>
            <a:tailEnd/>
          </a:ln>
        </p:spPr>
      </p:pic>
      <p:pic>
        <p:nvPicPr>
          <p:cNvPr id="81617" name="Picture 1476" descr="http://devdata.worldbank.org/wdi2005/Images/space.gif"/>
          <p:cNvPicPr>
            <a:picLocks noChangeAspect="1" noChangeArrowheads="1"/>
          </p:cNvPicPr>
          <p:nvPr/>
        </p:nvPicPr>
        <p:blipFill>
          <a:blip r:embed="rId2"/>
          <a:srcRect/>
          <a:stretch>
            <a:fillRect/>
          </a:stretch>
        </p:blipFill>
        <p:spPr bwMode="auto">
          <a:xfrm>
            <a:off x="5524500" y="3962400"/>
            <a:ext cx="9525" cy="9525"/>
          </a:xfrm>
          <a:prstGeom prst="rect">
            <a:avLst/>
          </a:prstGeom>
          <a:noFill/>
          <a:ln w="9525">
            <a:noFill/>
            <a:miter lim="800000"/>
            <a:headEnd/>
            <a:tailEnd/>
          </a:ln>
        </p:spPr>
      </p:pic>
      <p:pic>
        <p:nvPicPr>
          <p:cNvPr id="81618" name="Picture 1477" descr="http://devdata.worldbank.org/wdi2005/Images/space.gif"/>
          <p:cNvPicPr>
            <a:picLocks noChangeAspect="1" noChangeArrowheads="1"/>
          </p:cNvPicPr>
          <p:nvPr/>
        </p:nvPicPr>
        <p:blipFill>
          <a:blip r:embed="rId2"/>
          <a:srcRect/>
          <a:stretch>
            <a:fillRect/>
          </a:stretch>
        </p:blipFill>
        <p:spPr bwMode="auto">
          <a:xfrm>
            <a:off x="6134100" y="3962400"/>
            <a:ext cx="9525" cy="9525"/>
          </a:xfrm>
          <a:prstGeom prst="rect">
            <a:avLst/>
          </a:prstGeom>
          <a:noFill/>
          <a:ln w="9525">
            <a:noFill/>
            <a:miter lim="800000"/>
            <a:headEnd/>
            <a:tailEnd/>
          </a:ln>
        </p:spPr>
      </p:pic>
      <p:pic>
        <p:nvPicPr>
          <p:cNvPr id="81619" name="Picture 1478" descr="http://devdata.worldbank.org/wdi2005/Images/space.gif"/>
          <p:cNvPicPr>
            <a:picLocks noChangeAspect="1" noChangeArrowheads="1"/>
          </p:cNvPicPr>
          <p:nvPr/>
        </p:nvPicPr>
        <p:blipFill>
          <a:blip r:embed="rId2"/>
          <a:srcRect/>
          <a:stretch>
            <a:fillRect/>
          </a:stretch>
        </p:blipFill>
        <p:spPr bwMode="auto">
          <a:xfrm>
            <a:off x="6743700" y="3962400"/>
            <a:ext cx="9525" cy="9525"/>
          </a:xfrm>
          <a:prstGeom prst="rect">
            <a:avLst/>
          </a:prstGeom>
          <a:noFill/>
          <a:ln w="9525">
            <a:noFill/>
            <a:miter lim="800000"/>
            <a:headEnd/>
            <a:tailEnd/>
          </a:ln>
        </p:spPr>
      </p:pic>
      <p:pic>
        <p:nvPicPr>
          <p:cNvPr id="81620" name="Picture 1479" descr="http://devdata.worldbank.org/wdi2005/Images/space.gif"/>
          <p:cNvPicPr>
            <a:picLocks noChangeAspect="1" noChangeArrowheads="1"/>
          </p:cNvPicPr>
          <p:nvPr/>
        </p:nvPicPr>
        <p:blipFill>
          <a:blip r:embed="rId2"/>
          <a:srcRect/>
          <a:stretch>
            <a:fillRect/>
          </a:stretch>
        </p:blipFill>
        <p:spPr bwMode="auto">
          <a:xfrm>
            <a:off x="7353300" y="3962400"/>
            <a:ext cx="9525" cy="9525"/>
          </a:xfrm>
          <a:prstGeom prst="rect">
            <a:avLst/>
          </a:prstGeom>
          <a:noFill/>
          <a:ln w="9525">
            <a:noFill/>
            <a:miter lim="800000"/>
            <a:headEnd/>
            <a:tailEnd/>
          </a:ln>
        </p:spPr>
      </p:pic>
      <p:pic>
        <p:nvPicPr>
          <p:cNvPr id="81621" name="Picture 148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622" name="Picture 148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623" name="Picture 148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624" name="Picture 148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625" name="Picture 148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626" name="Picture 148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627" name="Picture 148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628" name="Picture 148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629" name="Picture 148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630" name="Picture 148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631" name="Picture 1490" descr="http://devdata.worldbank.org/wdi2005/Images/Space.gif"/>
          <p:cNvPicPr>
            <a:picLocks noChangeAspect="1" noChangeArrowheads="1"/>
          </p:cNvPicPr>
          <p:nvPr/>
        </p:nvPicPr>
        <p:blipFill>
          <a:blip r:embed="rId2"/>
          <a:srcRect/>
          <a:stretch>
            <a:fillRect/>
          </a:stretch>
        </p:blipFill>
        <p:spPr bwMode="auto">
          <a:xfrm>
            <a:off x="419100" y="1104900"/>
            <a:ext cx="9525" cy="9525"/>
          </a:xfrm>
          <a:prstGeom prst="rect">
            <a:avLst/>
          </a:prstGeom>
          <a:noFill/>
          <a:ln w="9525">
            <a:noFill/>
            <a:miter lim="800000"/>
            <a:headEnd/>
            <a:tailEnd/>
          </a:ln>
        </p:spPr>
      </p:pic>
      <p:pic>
        <p:nvPicPr>
          <p:cNvPr id="81632" name="Picture 1491" descr="http://devdata.worldbank.org/wdi2005/Images/space.gif"/>
          <p:cNvPicPr>
            <a:picLocks noChangeAspect="1" noChangeArrowheads="1"/>
          </p:cNvPicPr>
          <p:nvPr/>
        </p:nvPicPr>
        <p:blipFill>
          <a:blip r:embed="rId2"/>
          <a:srcRect/>
          <a:stretch>
            <a:fillRect/>
          </a:stretch>
        </p:blipFill>
        <p:spPr bwMode="auto">
          <a:xfrm>
            <a:off x="2028825" y="1104900"/>
            <a:ext cx="9525" cy="9525"/>
          </a:xfrm>
          <a:prstGeom prst="rect">
            <a:avLst/>
          </a:prstGeom>
          <a:noFill/>
          <a:ln w="9525">
            <a:noFill/>
            <a:miter lim="800000"/>
            <a:headEnd/>
            <a:tailEnd/>
          </a:ln>
        </p:spPr>
      </p:pic>
      <p:pic>
        <p:nvPicPr>
          <p:cNvPr id="81633" name="Picture 1492" descr="http://devdata.worldbank.org/wdi2005/Images/space.gif"/>
          <p:cNvPicPr>
            <a:picLocks noChangeAspect="1" noChangeArrowheads="1"/>
          </p:cNvPicPr>
          <p:nvPr/>
        </p:nvPicPr>
        <p:blipFill>
          <a:blip r:embed="rId2"/>
          <a:srcRect/>
          <a:stretch>
            <a:fillRect/>
          </a:stretch>
        </p:blipFill>
        <p:spPr bwMode="auto">
          <a:xfrm>
            <a:off x="2924175" y="1104900"/>
            <a:ext cx="9525" cy="9525"/>
          </a:xfrm>
          <a:prstGeom prst="rect">
            <a:avLst/>
          </a:prstGeom>
          <a:noFill/>
          <a:ln w="9525">
            <a:noFill/>
            <a:miter lim="800000"/>
            <a:headEnd/>
            <a:tailEnd/>
          </a:ln>
        </p:spPr>
      </p:pic>
      <p:pic>
        <p:nvPicPr>
          <p:cNvPr id="81634" name="Picture 1493" descr="http://devdata.worldbank.org/wdi2005/Images/space.gif"/>
          <p:cNvPicPr>
            <a:picLocks noChangeAspect="1" noChangeArrowheads="1"/>
          </p:cNvPicPr>
          <p:nvPr/>
        </p:nvPicPr>
        <p:blipFill>
          <a:blip r:embed="rId2"/>
          <a:srcRect/>
          <a:stretch>
            <a:fillRect/>
          </a:stretch>
        </p:blipFill>
        <p:spPr bwMode="auto">
          <a:xfrm>
            <a:off x="3695700" y="1104900"/>
            <a:ext cx="9525" cy="9525"/>
          </a:xfrm>
          <a:prstGeom prst="rect">
            <a:avLst/>
          </a:prstGeom>
          <a:noFill/>
          <a:ln w="9525">
            <a:noFill/>
            <a:miter lim="800000"/>
            <a:headEnd/>
            <a:tailEnd/>
          </a:ln>
        </p:spPr>
      </p:pic>
      <p:pic>
        <p:nvPicPr>
          <p:cNvPr id="81635" name="Picture 1494" descr="http://devdata.worldbank.org/wdi2005/Images/space.gif"/>
          <p:cNvPicPr>
            <a:picLocks noChangeAspect="1" noChangeArrowheads="1"/>
          </p:cNvPicPr>
          <p:nvPr/>
        </p:nvPicPr>
        <p:blipFill>
          <a:blip r:embed="rId2"/>
          <a:srcRect/>
          <a:stretch>
            <a:fillRect/>
          </a:stretch>
        </p:blipFill>
        <p:spPr bwMode="auto">
          <a:xfrm>
            <a:off x="4305300" y="1104900"/>
            <a:ext cx="9525" cy="9525"/>
          </a:xfrm>
          <a:prstGeom prst="rect">
            <a:avLst/>
          </a:prstGeom>
          <a:noFill/>
          <a:ln w="9525">
            <a:noFill/>
            <a:miter lim="800000"/>
            <a:headEnd/>
            <a:tailEnd/>
          </a:ln>
        </p:spPr>
      </p:pic>
      <p:pic>
        <p:nvPicPr>
          <p:cNvPr id="81636" name="Picture 1495" descr="http://devdata.worldbank.org/wdi2005/Images/space.gif"/>
          <p:cNvPicPr>
            <a:picLocks noChangeAspect="1" noChangeArrowheads="1"/>
          </p:cNvPicPr>
          <p:nvPr/>
        </p:nvPicPr>
        <p:blipFill>
          <a:blip r:embed="rId2"/>
          <a:srcRect/>
          <a:stretch>
            <a:fillRect/>
          </a:stretch>
        </p:blipFill>
        <p:spPr bwMode="auto">
          <a:xfrm>
            <a:off x="4914900" y="1104900"/>
            <a:ext cx="9525" cy="9525"/>
          </a:xfrm>
          <a:prstGeom prst="rect">
            <a:avLst/>
          </a:prstGeom>
          <a:noFill/>
          <a:ln w="9525">
            <a:noFill/>
            <a:miter lim="800000"/>
            <a:headEnd/>
            <a:tailEnd/>
          </a:ln>
        </p:spPr>
      </p:pic>
      <p:pic>
        <p:nvPicPr>
          <p:cNvPr id="81637" name="Picture 1496" descr="http://devdata.worldbank.org/wdi2005/Images/space.gif"/>
          <p:cNvPicPr>
            <a:picLocks noChangeAspect="1" noChangeArrowheads="1"/>
          </p:cNvPicPr>
          <p:nvPr/>
        </p:nvPicPr>
        <p:blipFill>
          <a:blip r:embed="rId2"/>
          <a:srcRect/>
          <a:stretch>
            <a:fillRect/>
          </a:stretch>
        </p:blipFill>
        <p:spPr bwMode="auto">
          <a:xfrm>
            <a:off x="5524500" y="1104900"/>
            <a:ext cx="9525" cy="9525"/>
          </a:xfrm>
          <a:prstGeom prst="rect">
            <a:avLst/>
          </a:prstGeom>
          <a:noFill/>
          <a:ln w="9525">
            <a:noFill/>
            <a:miter lim="800000"/>
            <a:headEnd/>
            <a:tailEnd/>
          </a:ln>
        </p:spPr>
      </p:pic>
      <p:pic>
        <p:nvPicPr>
          <p:cNvPr id="81638" name="Picture 1497" descr="http://devdata.worldbank.org/wdi2005/Images/space.gif"/>
          <p:cNvPicPr>
            <a:picLocks noChangeAspect="1" noChangeArrowheads="1"/>
          </p:cNvPicPr>
          <p:nvPr/>
        </p:nvPicPr>
        <p:blipFill>
          <a:blip r:embed="rId2"/>
          <a:srcRect/>
          <a:stretch>
            <a:fillRect/>
          </a:stretch>
        </p:blipFill>
        <p:spPr bwMode="auto">
          <a:xfrm>
            <a:off x="6134100" y="1104900"/>
            <a:ext cx="9525" cy="9525"/>
          </a:xfrm>
          <a:prstGeom prst="rect">
            <a:avLst/>
          </a:prstGeom>
          <a:noFill/>
          <a:ln w="9525">
            <a:noFill/>
            <a:miter lim="800000"/>
            <a:headEnd/>
            <a:tailEnd/>
          </a:ln>
        </p:spPr>
      </p:pic>
      <p:pic>
        <p:nvPicPr>
          <p:cNvPr id="81639" name="Picture 1498" descr="http://devdata.worldbank.org/wdi2005/Images/space.gif"/>
          <p:cNvPicPr>
            <a:picLocks noChangeAspect="1" noChangeArrowheads="1"/>
          </p:cNvPicPr>
          <p:nvPr/>
        </p:nvPicPr>
        <p:blipFill>
          <a:blip r:embed="rId2"/>
          <a:srcRect/>
          <a:stretch>
            <a:fillRect/>
          </a:stretch>
        </p:blipFill>
        <p:spPr bwMode="auto">
          <a:xfrm>
            <a:off x="6743700" y="1104900"/>
            <a:ext cx="9525" cy="9525"/>
          </a:xfrm>
          <a:prstGeom prst="rect">
            <a:avLst/>
          </a:prstGeom>
          <a:noFill/>
          <a:ln w="9525">
            <a:noFill/>
            <a:miter lim="800000"/>
            <a:headEnd/>
            <a:tailEnd/>
          </a:ln>
        </p:spPr>
      </p:pic>
      <p:pic>
        <p:nvPicPr>
          <p:cNvPr id="81640" name="Picture 1499" descr="http://devdata.worldbank.org/wdi2005/Images/space.gif"/>
          <p:cNvPicPr>
            <a:picLocks noChangeAspect="1" noChangeArrowheads="1"/>
          </p:cNvPicPr>
          <p:nvPr/>
        </p:nvPicPr>
        <p:blipFill>
          <a:blip r:embed="rId2"/>
          <a:srcRect/>
          <a:stretch>
            <a:fillRect/>
          </a:stretch>
        </p:blipFill>
        <p:spPr bwMode="auto">
          <a:xfrm>
            <a:off x="7353300" y="1104900"/>
            <a:ext cx="9525" cy="9525"/>
          </a:xfrm>
          <a:prstGeom prst="rect">
            <a:avLst/>
          </a:prstGeom>
          <a:noFill/>
          <a:ln w="9525">
            <a:noFill/>
            <a:miter lim="800000"/>
            <a:headEnd/>
            <a:tailEnd/>
          </a:ln>
        </p:spPr>
      </p:pic>
      <p:pic>
        <p:nvPicPr>
          <p:cNvPr id="81641" name="Picture 150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642" name="Picture 150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643" name="Picture 150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644" name="Picture 150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645" name="Picture 150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646" name="Picture 150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647" name="Picture 150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648" name="Picture 150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649" name="Picture 150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650" name="Picture 150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651" name="Picture 1510" descr="http://devdata.worldbank.org/wdi2005/Images/Space.gif"/>
          <p:cNvPicPr>
            <a:picLocks noChangeAspect="1" noChangeArrowheads="1"/>
          </p:cNvPicPr>
          <p:nvPr/>
        </p:nvPicPr>
        <p:blipFill>
          <a:blip r:embed="rId2"/>
          <a:srcRect/>
          <a:stretch>
            <a:fillRect/>
          </a:stretch>
        </p:blipFill>
        <p:spPr bwMode="auto">
          <a:xfrm>
            <a:off x="419100" y="2438400"/>
            <a:ext cx="9525" cy="9525"/>
          </a:xfrm>
          <a:prstGeom prst="rect">
            <a:avLst/>
          </a:prstGeom>
          <a:noFill/>
          <a:ln w="9525">
            <a:noFill/>
            <a:miter lim="800000"/>
            <a:headEnd/>
            <a:tailEnd/>
          </a:ln>
        </p:spPr>
      </p:pic>
      <p:pic>
        <p:nvPicPr>
          <p:cNvPr id="81652" name="Picture 1511" descr="http://devdata.worldbank.org/wdi2005/Images/space.gif"/>
          <p:cNvPicPr>
            <a:picLocks noChangeAspect="1" noChangeArrowheads="1"/>
          </p:cNvPicPr>
          <p:nvPr/>
        </p:nvPicPr>
        <p:blipFill>
          <a:blip r:embed="rId2"/>
          <a:srcRect/>
          <a:stretch>
            <a:fillRect/>
          </a:stretch>
        </p:blipFill>
        <p:spPr bwMode="auto">
          <a:xfrm>
            <a:off x="2028825" y="2438400"/>
            <a:ext cx="9525" cy="9525"/>
          </a:xfrm>
          <a:prstGeom prst="rect">
            <a:avLst/>
          </a:prstGeom>
          <a:noFill/>
          <a:ln w="9525">
            <a:noFill/>
            <a:miter lim="800000"/>
            <a:headEnd/>
            <a:tailEnd/>
          </a:ln>
        </p:spPr>
      </p:pic>
      <p:pic>
        <p:nvPicPr>
          <p:cNvPr id="81653" name="Picture 1512" descr="http://devdata.worldbank.org/wdi2005/Images/space.gif"/>
          <p:cNvPicPr>
            <a:picLocks noChangeAspect="1" noChangeArrowheads="1"/>
          </p:cNvPicPr>
          <p:nvPr/>
        </p:nvPicPr>
        <p:blipFill>
          <a:blip r:embed="rId2"/>
          <a:srcRect/>
          <a:stretch>
            <a:fillRect/>
          </a:stretch>
        </p:blipFill>
        <p:spPr bwMode="auto">
          <a:xfrm>
            <a:off x="2924175" y="2438400"/>
            <a:ext cx="9525" cy="9525"/>
          </a:xfrm>
          <a:prstGeom prst="rect">
            <a:avLst/>
          </a:prstGeom>
          <a:noFill/>
          <a:ln w="9525">
            <a:noFill/>
            <a:miter lim="800000"/>
            <a:headEnd/>
            <a:tailEnd/>
          </a:ln>
        </p:spPr>
      </p:pic>
      <p:pic>
        <p:nvPicPr>
          <p:cNvPr id="81654" name="Picture 1513" descr="http://devdata.worldbank.org/wdi2005/Images/space.gif"/>
          <p:cNvPicPr>
            <a:picLocks noChangeAspect="1" noChangeArrowheads="1"/>
          </p:cNvPicPr>
          <p:nvPr/>
        </p:nvPicPr>
        <p:blipFill>
          <a:blip r:embed="rId2"/>
          <a:srcRect/>
          <a:stretch>
            <a:fillRect/>
          </a:stretch>
        </p:blipFill>
        <p:spPr bwMode="auto">
          <a:xfrm>
            <a:off x="3695700" y="2438400"/>
            <a:ext cx="9525" cy="9525"/>
          </a:xfrm>
          <a:prstGeom prst="rect">
            <a:avLst/>
          </a:prstGeom>
          <a:noFill/>
          <a:ln w="9525">
            <a:noFill/>
            <a:miter lim="800000"/>
            <a:headEnd/>
            <a:tailEnd/>
          </a:ln>
        </p:spPr>
      </p:pic>
      <p:pic>
        <p:nvPicPr>
          <p:cNvPr id="81655" name="Picture 1514" descr="http://devdata.worldbank.org/wdi2005/Images/space.gif"/>
          <p:cNvPicPr>
            <a:picLocks noChangeAspect="1" noChangeArrowheads="1"/>
          </p:cNvPicPr>
          <p:nvPr/>
        </p:nvPicPr>
        <p:blipFill>
          <a:blip r:embed="rId2"/>
          <a:srcRect/>
          <a:stretch>
            <a:fillRect/>
          </a:stretch>
        </p:blipFill>
        <p:spPr bwMode="auto">
          <a:xfrm>
            <a:off x="4305300" y="2438400"/>
            <a:ext cx="9525" cy="9525"/>
          </a:xfrm>
          <a:prstGeom prst="rect">
            <a:avLst/>
          </a:prstGeom>
          <a:noFill/>
          <a:ln w="9525">
            <a:noFill/>
            <a:miter lim="800000"/>
            <a:headEnd/>
            <a:tailEnd/>
          </a:ln>
        </p:spPr>
      </p:pic>
      <p:pic>
        <p:nvPicPr>
          <p:cNvPr id="81656" name="Picture 1515" descr="http://devdata.worldbank.org/wdi2005/Images/space.gif"/>
          <p:cNvPicPr>
            <a:picLocks noChangeAspect="1" noChangeArrowheads="1"/>
          </p:cNvPicPr>
          <p:nvPr/>
        </p:nvPicPr>
        <p:blipFill>
          <a:blip r:embed="rId2"/>
          <a:srcRect/>
          <a:stretch>
            <a:fillRect/>
          </a:stretch>
        </p:blipFill>
        <p:spPr bwMode="auto">
          <a:xfrm>
            <a:off x="4914900" y="2438400"/>
            <a:ext cx="9525" cy="9525"/>
          </a:xfrm>
          <a:prstGeom prst="rect">
            <a:avLst/>
          </a:prstGeom>
          <a:noFill/>
          <a:ln w="9525">
            <a:noFill/>
            <a:miter lim="800000"/>
            <a:headEnd/>
            <a:tailEnd/>
          </a:ln>
        </p:spPr>
      </p:pic>
      <p:pic>
        <p:nvPicPr>
          <p:cNvPr id="81657" name="Picture 1516" descr="http://devdata.worldbank.org/wdi2005/Images/space.gif"/>
          <p:cNvPicPr>
            <a:picLocks noChangeAspect="1" noChangeArrowheads="1"/>
          </p:cNvPicPr>
          <p:nvPr/>
        </p:nvPicPr>
        <p:blipFill>
          <a:blip r:embed="rId2"/>
          <a:srcRect/>
          <a:stretch>
            <a:fillRect/>
          </a:stretch>
        </p:blipFill>
        <p:spPr bwMode="auto">
          <a:xfrm>
            <a:off x="5524500" y="2438400"/>
            <a:ext cx="9525" cy="9525"/>
          </a:xfrm>
          <a:prstGeom prst="rect">
            <a:avLst/>
          </a:prstGeom>
          <a:noFill/>
          <a:ln w="9525">
            <a:noFill/>
            <a:miter lim="800000"/>
            <a:headEnd/>
            <a:tailEnd/>
          </a:ln>
        </p:spPr>
      </p:pic>
      <p:pic>
        <p:nvPicPr>
          <p:cNvPr id="81658" name="Picture 1517" descr="http://devdata.worldbank.org/wdi2005/Images/space.gif"/>
          <p:cNvPicPr>
            <a:picLocks noChangeAspect="1" noChangeArrowheads="1"/>
          </p:cNvPicPr>
          <p:nvPr/>
        </p:nvPicPr>
        <p:blipFill>
          <a:blip r:embed="rId2"/>
          <a:srcRect/>
          <a:stretch>
            <a:fillRect/>
          </a:stretch>
        </p:blipFill>
        <p:spPr bwMode="auto">
          <a:xfrm>
            <a:off x="6134100" y="2438400"/>
            <a:ext cx="9525" cy="9525"/>
          </a:xfrm>
          <a:prstGeom prst="rect">
            <a:avLst/>
          </a:prstGeom>
          <a:noFill/>
          <a:ln w="9525">
            <a:noFill/>
            <a:miter lim="800000"/>
            <a:headEnd/>
            <a:tailEnd/>
          </a:ln>
        </p:spPr>
      </p:pic>
      <p:pic>
        <p:nvPicPr>
          <p:cNvPr id="81659" name="Picture 1518" descr="http://devdata.worldbank.org/wdi2005/Images/space.gif"/>
          <p:cNvPicPr>
            <a:picLocks noChangeAspect="1" noChangeArrowheads="1"/>
          </p:cNvPicPr>
          <p:nvPr/>
        </p:nvPicPr>
        <p:blipFill>
          <a:blip r:embed="rId2"/>
          <a:srcRect/>
          <a:stretch>
            <a:fillRect/>
          </a:stretch>
        </p:blipFill>
        <p:spPr bwMode="auto">
          <a:xfrm>
            <a:off x="6743700" y="2438400"/>
            <a:ext cx="9525" cy="9525"/>
          </a:xfrm>
          <a:prstGeom prst="rect">
            <a:avLst/>
          </a:prstGeom>
          <a:noFill/>
          <a:ln w="9525">
            <a:noFill/>
            <a:miter lim="800000"/>
            <a:headEnd/>
            <a:tailEnd/>
          </a:ln>
        </p:spPr>
      </p:pic>
      <p:pic>
        <p:nvPicPr>
          <p:cNvPr id="81660" name="Picture 1519" descr="http://devdata.worldbank.org/wdi2005/Images/space.gif"/>
          <p:cNvPicPr>
            <a:picLocks noChangeAspect="1" noChangeArrowheads="1"/>
          </p:cNvPicPr>
          <p:nvPr/>
        </p:nvPicPr>
        <p:blipFill>
          <a:blip r:embed="rId2"/>
          <a:srcRect/>
          <a:stretch>
            <a:fillRect/>
          </a:stretch>
        </p:blipFill>
        <p:spPr bwMode="auto">
          <a:xfrm>
            <a:off x="7353300" y="2438400"/>
            <a:ext cx="9525" cy="9525"/>
          </a:xfrm>
          <a:prstGeom prst="rect">
            <a:avLst/>
          </a:prstGeom>
          <a:noFill/>
          <a:ln w="9525">
            <a:noFill/>
            <a:miter lim="800000"/>
            <a:headEnd/>
            <a:tailEnd/>
          </a:ln>
        </p:spPr>
      </p:pic>
      <p:pic>
        <p:nvPicPr>
          <p:cNvPr id="81661" name="Picture 152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662" name="Picture 152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663" name="Picture 152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664" name="Picture 152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665" name="Picture 152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666" name="Picture 152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667" name="Picture 152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668" name="Picture 152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669" name="Picture 152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670" name="Picture 152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671" name="Picture 1530" descr="http://devdata.worldbank.org/wdi2005/Images/Space.gif"/>
          <p:cNvPicPr>
            <a:picLocks noChangeAspect="1" noChangeArrowheads="1"/>
          </p:cNvPicPr>
          <p:nvPr/>
        </p:nvPicPr>
        <p:blipFill>
          <a:blip r:embed="rId2"/>
          <a:srcRect/>
          <a:stretch>
            <a:fillRect/>
          </a:stretch>
        </p:blipFill>
        <p:spPr bwMode="auto">
          <a:xfrm>
            <a:off x="419100" y="914400"/>
            <a:ext cx="9525" cy="9525"/>
          </a:xfrm>
          <a:prstGeom prst="rect">
            <a:avLst/>
          </a:prstGeom>
          <a:noFill/>
          <a:ln w="9525">
            <a:noFill/>
            <a:miter lim="800000"/>
            <a:headEnd/>
            <a:tailEnd/>
          </a:ln>
        </p:spPr>
      </p:pic>
      <p:pic>
        <p:nvPicPr>
          <p:cNvPr id="81672" name="Picture 1531" descr="http://devdata.worldbank.org/wdi2005/Images/space.gif"/>
          <p:cNvPicPr>
            <a:picLocks noChangeAspect="1" noChangeArrowheads="1"/>
          </p:cNvPicPr>
          <p:nvPr/>
        </p:nvPicPr>
        <p:blipFill>
          <a:blip r:embed="rId2"/>
          <a:srcRect/>
          <a:stretch>
            <a:fillRect/>
          </a:stretch>
        </p:blipFill>
        <p:spPr bwMode="auto">
          <a:xfrm>
            <a:off x="2028825" y="914400"/>
            <a:ext cx="9525" cy="9525"/>
          </a:xfrm>
          <a:prstGeom prst="rect">
            <a:avLst/>
          </a:prstGeom>
          <a:noFill/>
          <a:ln w="9525">
            <a:noFill/>
            <a:miter lim="800000"/>
            <a:headEnd/>
            <a:tailEnd/>
          </a:ln>
        </p:spPr>
      </p:pic>
      <p:pic>
        <p:nvPicPr>
          <p:cNvPr id="81673" name="Picture 1532" descr="http://devdata.worldbank.org/wdi2005/Images/space.gif"/>
          <p:cNvPicPr>
            <a:picLocks noChangeAspect="1" noChangeArrowheads="1"/>
          </p:cNvPicPr>
          <p:nvPr/>
        </p:nvPicPr>
        <p:blipFill>
          <a:blip r:embed="rId2"/>
          <a:srcRect/>
          <a:stretch>
            <a:fillRect/>
          </a:stretch>
        </p:blipFill>
        <p:spPr bwMode="auto">
          <a:xfrm>
            <a:off x="2924175" y="914400"/>
            <a:ext cx="9525" cy="9525"/>
          </a:xfrm>
          <a:prstGeom prst="rect">
            <a:avLst/>
          </a:prstGeom>
          <a:noFill/>
          <a:ln w="9525">
            <a:noFill/>
            <a:miter lim="800000"/>
            <a:headEnd/>
            <a:tailEnd/>
          </a:ln>
        </p:spPr>
      </p:pic>
      <p:pic>
        <p:nvPicPr>
          <p:cNvPr id="81674" name="Picture 1533" descr="http://devdata.worldbank.org/wdi2005/Images/space.gif"/>
          <p:cNvPicPr>
            <a:picLocks noChangeAspect="1" noChangeArrowheads="1"/>
          </p:cNvPicPr>
          <p:nvPr/>
        </p:nvPicPr>
        <p:blipFill>
          <a:blip r:embed="rId2"/>
          <a:srcRect/>
          <a:stretch>
            <a:fillRect/>
          </a:stretch>
        </p:blipFill>
        <p:spPr bwMode="auto">
          <a:xfrm>
            <a:off x="3695700" y="914400"/>
            <a:ext cx="9525" cy="9525"/>
          </a:xfrm>
          <a:prstGeom prst="rect">
            <a:avLst/>
          </a:prstGeom>
          <a:noFill/>
          <a:ln w="9525">
            <a:noFill/>
            <a:miter lim="800000"/>
            <a:headEnd/>
            <a:tailEnd/>
          </a:ln>
        </p:spPr>
      </p:pic>
      <p:pic>
        <p:nvPicPr>
          <p:cNvPr id="81675" name="Picture 1534" descr="http://devdata.worldbank.org/wdi2005/Images/space.gif"/>
          <p:cNvPicPr>
            <a:picLocks noChangeAspect="1" noChangeArrowheads="1"/>
          </p:cNvPicPr>
          <p:nvPr/>
        </p:nvPicPr>
        <p:blipFill>
          <a:blip r:embed="rId2"/>
          <a:srcRect/>
          <a:stretch>
            <a:fillRect/>
          </a:stretch>
        </p:blipFill>
        <p:spPr bwMode="auto">
          <a:xfrm>
            <a:off x="4305300" y="914400"/>
            <a:ext cx="9525" cy="9525"/>
          </a:xfrm>
          <a:prstGeom prst="rect">
            <a:avLst/>
          </a:prstGeom>
          <a:noFill/>
          <a:ln w="9525">
            <a:noFill/>
            <a:miter lim="800000"/>
            <a:headEnd/>
            <a:tailEnd/>
          </a:ln>
        </p:spPr>
      </p:pic>
      <p:pic>
        <p:nvPicPr>
          <p:cNvPr id="81676" name="Picture 1535" descr="http://devdata.worldbank.org/wdi2005/Images/space.gif"/>
          <p:cNvPicPr>
            <a:picLocks noChangeAspect="1" noChangeArrowheads="1"/>
          </p:cNvPicPr>
          <p:nvPr/>
        </p:nvPicPr>
        <p:blipFill>
          <a:blip r:embed="rId2"/>
          <a:srcRect/>
          <a:stretch>
            <a:fillRect/>
          </a:stretch>
        </p:blipFill>
        <p:spPr bwMode="auto">
          <a:xfrm>
            <a:off x="4914900" y="914400"/>
            <a:ext cx="9525" cy="9525"/>
          </a:xfrm>
          <a:prstGeom prst="rect">
            <a:avLst/>
          </a:prstGeom>
          <a:noFill/>
          <a:ln w="9525">
            <a:noFill/>
            <a:miter lim="800000"/>
            <a:headEnd/>
            <a:tailEnd/>
          </a:ln>
        </p:spPr>
      </p:pic>
      <p:pic>
        <p:nvPicPr>
          <p:cNvPr id="81677" name="Picture 1536" descr="http://devdata.worldbank.org/wdi2005/Images/space.gif"/>
          <p:cNvPicPr>
            <a:picLocks noChangeAspect="1" noChangeArrowheads="1"/>
          </p:cNvPicPr>
          <p:nvPr/>
        </p:nvPicPr>
        <p:blipFill>
          <a:blip r:embed="rId2"/>
          <a:srcRect/>
          <a:stretch>
            <a:fillRect/>
          </a:stretch>
        </p:blipFill>
        <p:spPr bwMode="auto">
          <a:xfrm>
            <a:off x="5524500" y="914400"/>
            <a:ext cx="9525" cy="9525"/>
          </a:xfrm>
          <a:prstGeom prst="rect">
            <a:avLst/>
          </a:prstGeom>
          <a:noFill/>
          <a:ln w="9525">
            <a:noFill/>
            <a:miter lim="800000"/>
            <a:headEnd/>
            <a:tailEnd/>
          </a:ln>
        </p:spPr>
      </p:pic>
      <p:pic>
        <p:nvPicPr>
          <p:cNvPr id="81678" name="Picture 1537" descr="http://devdata.worldbank.org/wdi2005/Images/space.gif"/>
          <p:cNvPicPr>
            <a:picLocks noChangeAspect="1" noChangeArrowheads="1"/>
          </p:cNvPicPr>
          <p:nvPr/>
        </p:nvPicPr>
        <p:blipFill>
          <a:blip r:embed="rId2"/>
          <a:srcRect/>
          <a:stretch>
            <a:fillRect/>
          </a:stretch>
        </p:blipFill>
        <p:spPr bwMode="auto">
          <a:xfrm>
            <a:off x="6134100" y="914400"/>
            <a:ext cx="9525" cy="9525"/>
          </a:xfrm>
          <a:prstGeom prst="rect">
            <a:avLst/>
          </a:prstGeom>
          <a:noFill/>
          <a:ln w="9525">
            <a:noFill/>
            <a:miter lim="800000"/>
            <a:headEnd/>
            <a:tailEnd/>
          </a:ln>
        </p:spPr>
      </p:pic>
      <p:pic>
        <p:nvPicPr>
          <p:cNvPr id="81679" name="Picture 1538" descr="http://devdata.worldbank.org/wdi2005/Images/space.gif"/>
          <p:cNvPicPr>
            <a:picLocks noChangeAspect="1" noChangeArrowheads="1"/>
          </p:cNvPicPr>
          <p:nvPr/>
        </p:nvPicPr>
        <p:blipFill>
          <a:blip r:embed="rId2"/>
          <a:srcRect/>
          <a:stretch>
            <a:fillRect/>
          </a:stretch>
        </p:blipFill>
        <p:spPr bwMode="auto">
          <a:xfrm>
            <a:off x="6743700" y="914400"/>
            <a:ext cx="9525" cy="9525"/>
          </a:xfrm>
          <a:prstGeom prst="rect">
            <a:avLst/>
          </a:prstGeom>
          <a:noFill/>
          <a:ln w="9525">
            <a:noFill/>
            <a:miter lim="800000"/>
            <a:headEnd/>
            <a:tailEnd/>
          </a:ln>
        </p:spPr>
      </p:pic>
      <p:pic>
        <p:nvPicPr>
          <p:cNvPr id="81680" name="Picture 1539" descr="http://devdata.worldbank.org/wdi2005/Images/space.gif"/>
          <p:cNvPicPr>
            <a:picLocks noChangeAspect="1" noChangeArrowheads="1"/>
          </p:cNvPicPr>
          <p:nvPr/>
        </p:nvPicPr>
        <p:blipFill>
          <a:blip r:embed="rId2"/>
          <a:srcRect/>
          <a:stretch>
            <a:fillRect/>
          </a:stretch>
        </p:blipFill>
        <p:spPr bwMode="auto">
          <a:xfrm>
            <a:off x="7353300" y="914400"/>
            <a:ext cx="9525" cy="9525"/>
          </a:xfrm>
          <a:prstGeom prst="rect">
            <a:avLst/>
          </a:prstGeom>
          <a:noFill/>
          <a:ln w="9525">
            <a:noFill/>
            <a:miter lim="800000"/>
            <a:headEnd/>
            <a:tailEnd/>
          </a:ln>
        </p:spPr>
      </p:pic>
      <p:pic>
        <p:nvPicPr>
          <p:cNvPr id="81681" name="Picture 1540" descr="http://devdata.worldbank.org/wdi2005/Images/Space.gif"/>
          <p:cNvPicPr>
            <a:picLocks noChangeAspect="1" noChangeArrowheads="1"/>
          </p:cNvPicPr>
          <p:nvPr/>
        </p:nvPicPr>
        <p:blipFill>
          <a:blip r:embed="rId2"/>
          <a:srcRect/>
          <a:stretch>
            <a:fillRect/>
          </a:stretch>
        </p:blipFill>
        <p:spPr bwMode="auto">
          <a:xfrm>
            <a:off x="419100" y="4724400"/>
            <a:ext cx="9525" cy="9525"/>
          </a:xfrm>
          <a:prstGeom prst="rect">
            <a:avLst/>
          </a:prstGeom>
          <a:noFill/>
          <a:ln w="9525">
            <a:noFill/>
            <a:miter lim="800000"/>
            <a:headEnd/>
            <a:tailEnd/>
          </a:ln>
        </p:spPr>
      </p:pic>
      <p:sp>
        <p:nvSpPr>
          <p:cNvPr id="81682" name="Slide Number Placeholder 1541"/>
          <p:cNvSpPr>
            <a:spLocks noGrp="1"/>
          </p:cNvSpPr>
          <p:nvPr>
            <p:ph type="sldNum" sz="quarter" idx="11"/>
          </p:nvPr>
        </p:nvSpPr>
        <p:spPr>
          <a:noFill/>
        </p:spPr>
        <p:txBody>
          <a:bodyPr/>
          <a:lstStyle/>
          <a:p>
            <a:fld id="{853B1F09-A38E-4256-AAB0-6B2E67D175F9}" type="slidenum">
              <a:rPr lang="en-US" smtClean="0">
                <a:cs typeface="Angsana New" charset="-34"/>
              </a:rPr>
              <a:pPr/>
              <a:t>20</a:t>
            </a:fld>
            <a:endParaRPr lang="en-US" smtClean="0">
              <a:cs typeface="Angsana New"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66700"/>
            <a:ext cx="7924800" cy="769938"/>
          </a:xfrm>
        </p:spPr>
        <p:txBody>
          <a:bodyPr anchor="b">
            <a:spAutoFit/>
          </a:bodyPr>
          <a:lstStyle/>
          <a:p>
            <a:pPr eaLnBrk="1" hangingPunct="1">
              <a:defRPr/>
            </a:pPr>
            <a:r>
              <a:rPr lang="en-US" dirty="0" smtClean="0">
                <a:latin typeface="Times New Roman" pitchFamily="18" charset="0"/>
                <a:cs typeface="Times New Roman" pitchFamily="18" charset="0"/>
              </a:rPr>
              <a:t>International Comparison</a:t>
            </a:r>
            <a:endParaRPr lang="en-US" dirty="0">
              <a:latin typeface="Times New Roman" pitchFamily="18" charset="0"/>
              <a:cs typeface="Times New Roman" pitchFamily="18" charset="0"/>
            </a:endParaRPr>
          </a:p>
        </p:txBody>
      </p:sp>
      <p:sp>
        <p:nvSpPr>
          <p:cNvPr id="10243" name="Rectangle 3"/>
          <p:cNvSpPr>
            <a:spLocks noGrp="1" noChangeArrowheads="1"/>
          </p:cNvSpPr>
          <p:nvPr>
            <p:ph type="body" idx="1"/>
          </p:nvPr>
        </p:nvSpPr>
        <p:spPr>
          <a:xfrm>
            <a:off x="381000" y="1676400"/>
            <a:ext cx="8458200" cy="4495800"/>
          </a:xfrm>
        </p:spPr>
        <p:txBody>
          <a:bodyPr/>
          <a:lstStyle/>
          <a:p>
            <a:pPr eaLnBrk="1" hangingPunct="1">
              <a:defRPr/>
            </a:pPr>
            <a:r>
              <a:rPr lang="en-US" sz="3600" b="1" dirty="0" smtClean="0">
                <a:latin typeface="Times New Roman" pitchFamily="18" charset="0"/>
                <a:cs typeface="Times New Roman" pitchFamily="18" charset="0"/>
              </a:rPr>
              <a:t>Thailand’s income inequality ranks moderately among developing countries, but fares much worse than all developed countries</a:t>
            </a:r>
            <a:endParaRPr lang="en-US" sz="3600" b="1" dirty="0">
              <a:latin typeface="Times New Roman" pitchFamily="18" charset="0"/>
              <a:cs typeface="Times New Roman" pitchFamily="18" charset="0"/>
            </a:endParaRPr>
          </a:p>
        </p:txBody>
      </p:sp>
      <p:sp>
        <p:nvSpPr>
          <p:cNvPr id="36867" name="Slide Number Placeholder 3"/>
          <p:cNvSpPr>
            <a:spLocks noGrp="1"/>
          </p:cNvSpPr>
          <p:nvPr>
            <p:ph type="sldNum" sz="quarter" idx="11"/>
          </p:nvPr>
        </p:nvSpPr>
        <p:spPr>
          <a:noFill/>
        </p:spPr>
        <p:txBody>
          <a:bodyPr/>
          <a:lstStyle/>
          <a:p>
            <a:fld id="{D1F2BCA8-DF6D-4F92-B247-501420E500DC}" type="slidenum">
              <a:rPr lang="en-US" smtClean="0">
                <a:cs typeface="Angsana New" charset="-34"/>
              </a:rPr>
              <a:pPr/>
              <a:t>21</a:t>
            </a:fld>
            <a:endParaRPr lang="en-US" smtClean="0">
              <a:cs typeface="Angsana New"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rrowheads="1"/>
          </p:cNvSpPr>
          <p:nvPr>
            <p:ph type="title"/>
          </p:nvPr>
        </p:nvSpPr>
        <p:spPr>
          <a:xfrm>
            <a:off x="0" y="2362200"/>
            <a:ext cx="9144000" cy="1384300"/>
          </a:xfrm>
        </p:spPr>
        <p:txBody>
          <a:bodyPr/>
          <a:lstStyle/>
          <a:p>
            <a:pPr eaLnBrk="1" hangingPunct="1">
              <a:defRPr/>
            </a:pPr>
            <a:r>
              <a:rPr lang="en-US" sz="6600">
                <a:solidFill>
                  <a:schemeClr val="folHlink"/>
                </a:solidFill>
                <a:latin typeface="Times New Roman" pitchFamily="18" charset="0"/>
                <a:cs typeface="Times New Roman" pitchFamily="18" charset="0"/>
              </a:rPr>
              <a:t>C. Policies Affecting Poverty</a:t>
            </a:r>
          </a:p>
        </p:txBody>
      </p:sp>
      <p:sp>
        <p:nvSpPr>
          <p:cNvPr id="37890" name="Slide Number Placeholder 2"/>
          <p:cNvSpPr>
            <a:spLocks noGrp="1"/>
          </p:cNvSpPr>
          <p:nvPr>
            <p:ph type="sldNum" sz="quarter" idx="11"/>
          </p:nvPr>
        </p:nvSpPr>
        <p:spPr>
          <a:noFill/>
        </p:spPr>
        <p:txBody>
          <a:bodyPr/>
          <a:lstStyle/>
          <a:p>
            <a:fld id="{15DF0B9A-7C38-49E2-A20B-0ED3C2950B24}" type="slidenum">
              <a:rPr lang="en-US" smtClean="0">
                <a:cs typeface="Angsana New" charset="-34"/>
              </a:rPr>
              <a:pPr/>
              <a:t>22</a:t>
            </a:fld>
            <a:endParaRPr lang="en-US" smtClean="0">
              <a:cs typeface="Angsana New" charset="-3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p:txBody>
          <a:bodyPr/>
          <a:lstStyle/>
          <a:p>
            <a:pPr eaLnBrk="1" hangingPunct="1">
              <a:defRPr/>
            </a:pPr>
            <a:r>
              <a:rPr lang="en-US" sz="4800">
                <a:solidFill>
                  <a:schemeClr val="folHlink"/>
                </a:solidFill>
                <a:latin typeface="Times New Roman" pitchFamily="18" charset="0"/>
                <a:cs typeface="Times New Roman" pitchFamily="18" charset="0"/>
              </a:rPr>
              <a:t>C. Policies Affecting Poverty</a:t>
            </a:r>
          </a:p>
        </p:txBody>
      </p:sp>
      <p:sp>
        <p:nvSpPr>
          <p:cNvPr id="21507" name="Rectangle 3"/>
          <p:cNvSpPr>
            <a:spLocks noGrp="1" noChangeArrowheads="1"/>
          </p:cNvSpPr>
          <p:nvPr>
            <p:ph type="body" idx="1"/>
          </p:nvPr>
        </p:nvSpPr>
        <p:spPr>
          <a:xfrm>
            <a:off x="0" y="1600200"/>
            <a:ext cx="9144000" cy="5257800"/>
          </a:xfrm>
        </p:spPr>
        <p:txBody>
          <a:bodyPr/>
          <a:lstStyle/>
          <a:p>
            <a:pPr marL="609600" indent="-609600" eaLnBrk="1" hangingPunct="1">
              <a:buFont typeface="Wingdings" pitchFamily="2" charset="2"/>
              <a:buNone/>
              <a:defRPr/>
            </a:pPr>
            <a:r>
              <a:rPr lang="en-US" dirty="0">
                <a:latin typeface="Times New Roman" pitchFamily="18" charset="0"/>
                <a:cs typeface="Times New Roman" pitchFamily="18" charset="0"/>
              </a:rPr>
              <a:t> </a:t>
            </a:r>
            <a:r>
              <a:rPr lang="en-US" sz="4000" b="1" dirty="0">
                <a:solidFill>
                  <a:schemeClr val="hlink"/>
                </a:solidFill>
                <a:latin typeface="Times New Roman" pitchFamily="18" charset="0"/>
                <a:cs typeface="Times New Roman" pitchFamily="18" charset="0"/>
              </a:rPr>
              <a:t>Four groups of policy:</a:t>
            </a:r>
          </a:p>
          <a:p>
            <a:pPr marL="609600" indent="-609600" eaLnBrk="1" hangingPunct="1">
              <a:buFont typeface="Wingdings" pitchFamily="2" charset="2"/>
              <a:buAutoNum type="arabicPeriod"/>
              <a:defRPr/>
            </a:pPr>
            <a:r>
              <a:rPr lang="en-US" sz="4000" b="1" dirty="0">
                <a:solidFill>
                  <a:schemeClr val="hlink"/>
                </a:solidFill>
                <a:latin typeface="Times New Roman" pitchFamily="18" charset="0"/>
                <a:cs typeface="Times New Roman" pitchFamily="18" charset="0"/>
              </a:rPr>
              <a:t>Macroeconomic policy</a:t>
            </a:r>
          </a:p>
          <a:p>
            <a:pPr marL="609600" indent="-609600" eaLnBrk="1" hangingPunct="1">
              <a:buFont typeface="Wingdings" pitchFamily="2" charset="2"/>
              <a:buAutoNum type="arabicPeriod"/>
              <a:defRPr/>
            </a:pPr>
            <a:r>
              <a:rPr lang="en-US" sz="4000" b="1" dirty="0" err="1">
                <a:solidFill>
                  <a:schemeClr val="hlink"/>
                </a:solidFill>
                <a:latin typeface="Times New Roman" pitchFamily="18" charset="0"/>
                <a:cs typeface="Times New Roman" pitchFamily="18" charset="0"/>
              </a:rPr>
              <a:t>Sectoral</a:t>
            </a:r>
            <a:r>
              <a:rPr lang="en-US" sz="4000" b="1" dirty="0">
                <a:solidFill>
                  <a:schemeClr val="hlink"/>
                </a:solidFill>
                <a:latin typeface="Times New Roman" pitchFamily="18" charset="0"/>
                <a:cs typeface="Times New Roman" pitchFamily="18" charset="0"/>
              </a:rPr>
              <a:t> policy</a:t>
            </a:r>
          </a:p>
          <a:p>
            <a:pPr marL="609600" indent="-609600" eaLnBrk="1" hangingPunct="1">
              <a:buFont typeface="Wingdings" pitchFamily="2" charset="2"/>
              <a:buAutoNum type="arabicPeriod"/>
              <a:defRPr/>
            </a:pPr>
            <a:r>
              <a:rPr lang="en-US" sz="4000" b="1" dirty="0">
                <a:solidFill>
                  <a:schemeClr val="hlink"/>
                </a:solidFill>
                <a:latin typeface="Times New Roman" pitchFamily="18" charset="0"/>
                <a:cs typeface="Times New Roman" pitchFamily="18" charset="0"/>
              </a:rPr>
              <a:t>Institutional development policy</a:t>
            </a:r>
          </a:p>
          <a:p>
            <a:pPr marL="609600" indent="-609600" eaLnBrk="1" hangingPunct="1">
              <a:buFont typeface="Wingdings" pitchFamily="2" charset="2"/>
              <a:buAutoNum type="arabicPeriod"/>
              <a:defRPr/>
            </a:pPr>
            <a:r>
              <a:rPr lang="en-US" sz="4000" b="1" dirty="0">
                <a:solidFill>
                  <a:schemeClr val="hlink"/>
                </a:solidFill>
                <a:latin typeface="Times New Roman" pitchFamily="18" charset="0"/>
                <a:cs typeface="Times New Roman" pitchFamily="18" charset="0"/>
              </a:rPr>
              <a:t>Specific, target-group oriented policy</a:t>
            </a:r>
          </a:p>
        </p:txBody>
      </p:sp>
      <p:sp>
        <p:nvSpPr>
          <p:cNvPr id="38915" name="Slide Number Placeholder 3"/>
          <p:cNvSpPr>
            <a:spLocks noGrp="1"/>
          </p:cNvSpPr>
          <p:nvPr>
            <p:ph type="sldNum" sz="quarter" idx="11"/>
          </p:nvPr>
        </p:nvSpPr>
        <p:spPr>
          <a:noFill/>
        </p:spPr>
        <p:txBody>
          <a:bodyPr/>
          <a:lstStyle/>
          <a:p>
            <a:fld id="{605DCB98-E9BF-43CA-8F50-DB53CC6A8730}" type="slidenum">
              <a:rPr lang="en-US" smtClean="0">
                <a:cs typeface="Angsana New" charset="-34"/>
              </a:rPr>
              <a:pPr/>
              <a:t>23</a:t>
            </a:fld>
            <a:endParaRPr lang="en-US" smtClean="0">
              <a:cs typeface="Angsana New"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p:txBody>
          <a:bodyPr/>
          <a:lstStyle/>
          <a:p>
            <a:pPr eaLnBrk="1" hangingPunct="1">
              <a:defRPr/>
            </a:pPr>
            <a:r>
              <a:rPr lang="en-US" sz="4800">
                <a:solidFill>
                  <a:schemeClr val="folHlink"/>
                </a:solidFill>
                <a:latin typeface="Times New Roman" pitchFamily="18" charset="0"/>
                <a:cs typeface="Times New Roman" pitchFamily="18" charset="0"/>
              </a:rPr>
              <a:t>C. Policies Affecting Poverty</a:t>
            </a:r>
          </a:p>
        </p:txBody>
      </p:sp>
      <p:sp>
        <p:nvSpPr>
          <p:cNvPr id="22531" name="Rectangle 3"/>
          <p:cNvSpPr>
            <a:spLocks noGrp="1" noChangeArrowheads="1"/>
          </p:cNvSpPr>
          <p:nvPr>
            <p:ph type="body" idx="1"/>
          </p:nvPr>
        </p:nvSpPr>
        <p:spPr>
          <a:xfrm>
            <a:off x="0" y="1600200"/>
            <a:ext cx="9144000" cy="5257800"/>
          </a:xfrm>
        </p:spPr>
        <p:txBody>
          <a:bodyPr/>
          <a:lstStyle/>
          <a:p>
            <a:pPr marL="609600" indent="-609600" eaLnBrk="1" hangingPunct="1">
              <a:buFont typeface="Wingdings" pitchFamily="2" charset="2"/>
              <a:buAutoNum type="arabicPeriod"/>
              <a:defRPr/>
            </a:pPr>
            <a:r>
              <a:rPr lang="en-US" sz="4000" b="1" dirty="0">
                <a:solidFill>
                  <a:schemeClr val="hlink"/>
                </a:solidFill>
                <a:latin typeface="Times New Roman" pitchFamily="18" charset="0"/>
                <a:cs typeface="Times New Roman" pitchFamily="18" charset="0"/>
              </a:rPr>
              <a:t>Macroeconomic policy:</a:t>
            </a:r>
          </a:p>
          <a:p>
            <a:pPr marL="990600" lvl="1" indent="-533400" eaLnBrk="1" hangingPunct="1">
              <a:buClr>
                <a:schemeClr val="hlink"/>
              </a:buClr>
              <a:defRPr/>
            </a:pPr>
            <a:r>
              <a:rPr lang="en-US" sz="3600" b="1" dirty="0">
                <a:solidFill>
                  <a:schemeClr val="hlink"/>
                </a:solidFill>
                <a:latin typeface="Times New Roman" pitchFamily="18" charset="0"/>
                <a:cs typeface="Times New Roman" pitchFamily="18" charset="0"/>
              </a:rPr>
              <a:t>Overall economic growth reducing poverty</a:t>
            </a:r>
          </a:p>
          <a:p>
            <a:pPr marL="990600" lvl="1" indent="-533400" eaLnBrk="1" hangingPunct="1">
              <a:buClr>
                <a:schemeClr val="hlink"/>
              </a:buClr>
              <a:defRPr/>
            </a:pPr>
            <a:r>
              <a:rPr lang="en-US" sz="3600" b="1" dirty="0">
                <a:solidFill>
                  <a:schemeClr val="hlink"/>
                </a:solidFill>
                <a:latin typeface="Times New Roman" pitchFamily="18" charset="0"/>
                <a:cs typeface="Times New Roman" pitchFamily="18" charset="0"/>
              </a:rPr>
              <a:t>Export, FDI, tourism</a:t>
            </a:r>
          </a:p>
          <a:p>
            <a:pPr marL="990600" lvl="1" indent="-533400" eaLnBrk="1" hangingPunct="1">
              <a:buClr>
                <a:schemeClr val="hlink"/>
              </a:buClr>
              <a:defRPr/>
            </a:pPr>
            <a:r>
              <a:rPr lang="en-US" sz="3600" b="1" dirty="0">
                <a:solidFill>
                  <a:schemeClr val="hlink"/>
                </a:solidFill>
                <a:latin typeface="Times New Roman" pitchFamily="18" charset="0"/>
                <a:cs typeface="Times New Roman" pitchFamily="18" charset="0"/>
              </a:rPr>
              <a:t>Fiscal policy through progressive tax and poverty-target </a:t>
            </a:r>
            <a:r>
              <a:rPr lang="en-US" sz="3600" b="1" dirty="0" smtClean="0">
                <a:solidFill>
                  <a:schemeClr val="hlink"/>
                </a:solidFill>
                <a:latin typeface="Times New Roman" pitchFamily="18" charset="0"/>
                <a:cs typeface="Times New Roman" pitchFamily="18" charset="0"/>
              </a:rPr>
              <a:t>spending</a:t>
            </a:r>
          </a:p>
          <a:p>
            <a:pPr marL="990600" lvl="1" indent="-533400" eaLnBrk="1" hangingPunct="1">
              <a:buClr>
                <a:schemeClr val="hlink"/>
              </a:buClr>
              <a:defRPr/>
            </a:pPr>
            <a:r>
              <a:rPr lang="en-US" sz="3600" b="1" dirty="0" smtClean="0">
                <a:solidFill>
                  <a:schemeClr val="hlink"/>
                </a:solidFill>
                <a:latin typeface="Times New Roman" pitchFamily="18" charset="0"/>
                <a:cs typeface="Times New Roman" pitchFamily="18" charset="0"/>
              </a:rPr>
              <a:t>Trickle-down effect in reducing poverty</a:t>
            </a:r>
            <a:endParaRPr lang="en-US" sz="3600" b="1" dirty="0">
              <a:solidFill>
                <a:schemeClr val="hlink"/>
              </a:solidFill>
              <a:latin typeface="Times New Roman" pitchFamily="18" charset="0"/>
              <a:cs typeface="Times New Roman" pitchFamily="18" charset="0"/>
            </a:endParaRPr>
          </a:p>
        </p:txBody>
      </p:sp>
      <p:sp>
        <p:nvSpPr>
          <p:cNvPr id="39939" name="Slide Number Placeholder 3"/>
          <p:cNvSpPr>
            <a:spLocks noGrp="1"/>
          </p:cNvSpPr>
          <p:nvPr>
            <p:ph type="sldNum" sz="quarter" idx="11"/>
          </p:nvPr>
        </p:nvSpPr>
        <p:spPr>
          <a:noFill/>
        </p:spPr>
        <p:txBody>
          <a:bodyPr/>
          <a:lstStyle/>
          <a:p>
            <a:fld id="{F6081C9B-4F7C-46FE-9A55-5545E9D4239F}" type="slidenum">
              <a:rPr lang="en-US" smtClean="0">
                <a:cs typeface="Angsana New" charset="-34"/>
              </a:rPr>
              <a:pPr/>
              <a:t>24</a:t>
            </a:fld>
            <a:endParaRPr lang="en-US" smtClean="0">
              <a:cs typeface="Angsana New" charset="-3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p:txBody>
          <a:bodyPr/>
          <a:lstStyle/>
          <a:p>
            <a:pPr eaLnBrk="1" hangingPunct="1">
              <a:defRPr/>
            </a:pPr>
            <a:r>
              <a:rPr lang="en-US" sz="4800">
                <a:solidFill>
                  <a:schemeClr val="folHlink"/>
                </a:solidFill>
                <a:latin typeface="Times New Roman" pitchFamily="18" charset="0"/>
                <a:cs typeface="Times New Roman" pitchFamily="18" charset="0"/>
              </a:rPr>
              <a:t>C. Policies Affecting Poverty</a:t>
            </a:r>
          </a:p>
        </p:txBody>
      </p:sp>
      <p:sp>
        <p:nvSpPr>
          <p:cNvPr id="23555" name="Rectangle 3"/>
          <p:cNvSpPr>
            <a:spLocks noGrp="1" noChangeArrowheads="1"/>
          </p:cNvSpPr>
          <p:nvPr>
            <p:ph type="body" idx="1"/>
          </p:nvPr>
        </p:nvSpPr>
        <p:spPr>
          <a:xfrm>
            <a:off x="0" y="1600200"/>
            <a:ext cx="9144000" cy="5257800"/>
          </a:xfrm>
        </p:spPr>
        <p:txBody>
          <a:bodyPr/>
          <a:lstStyle/>
          <a:p>
            <a:pPr marL="609600" indent="-609600" eaLnBrk="1" hangingPunct="1">
              <a:buFont typeface="Wingdings" pitchFamily="2" charset="2"/>
              <a:buAutoNum type="arabicPeriod" startAt="2"/>
              <a:defRPr/>
            </a:pPr>
            <a:r>
              <a:rPr lang="en-US" sz="4000" b="1">
                <a:solidFill>
                  <a:schemeClr val="hlink"/>
                </a:solidFill>
                <a:latin typeface="Times New Roman" pitchFamily="18" charset="0"/>
                <a:cs typeface="Times New Roman" pitchFamily="18" charset="0"/>
              </a:rPr>
              <a:t>Sectoral policy</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Agricultural policy: credit, R&amp;D, price support, land reform</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Industrial policy: export promotion, rural industrialization</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Education policy</a:t>
            </a:r>
          </a:p>
        </p:txBody>
      </p:sp>
      <p:sp>
        <p:nvSpPr>
          <p:cNvPr id="40963" name="Slide Number Placeholder 3"/>
          <p:cNvSpPr>
            <a:spLocks noGrp="1"/>
          </p:cNvSpPr>
          <p:nvPr>
            <p:ph type="sldNum" sz="quarter" idx="11"/>
          </p:nvPr>
        </p:nvSpPr>
        <p:spPr>
          <a:noFill/>
        </p:spPr>
        <p:txBody>
          <a:bodyPr/>
          <a:lstStyle/>
          <a:p>
            <a:fld id="{13812EFE-F26B-440E-B7B0-ADC907ABAE45}" type="slidenum">
              <a:rPr lang="en-US" smtClean="0">
                <a:cs typeface="Angsana New" charset="-34"/>
              </a:rPr>
              <a:pPr/>
              <a:t>25</a:t>
            </a:fld>
            <a:endParaRPr lang="en-US" smtClean="0">
              <a:cs typeface="Angsana New"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p:txBody>
          <a:bodyPr/>
          <a:lstStyle/>
          <a:p>
            <a:pPr eaLnBrk="1" hangingPunct="1">
              <a:defRPr/>
            </a:pPr>
            <a:r>
              <a:rPr lang="en-US" sz="4800">
                <a:solidFill>
                  <a:schemeClr val="folHlink"/>
                </a:solidFill>
                <a:latin typeface="Times New Roman" pitchFamily="18" charset="0"/>
                <a:cs typeface="Times New Roman" pitchFamily="18" charset="0"/>
              </a:rPr>
              <a:t>C. Policies Affecting Poverty</a:t>
            </a:r>
          </a:p>
        </p:txBody>
      </p:sp>
      <p:sp>
        <p:nvSpPr>
          <p:cNvPr id="24579" name="Rectangle 3"/>
          <p:cNvSpPr>
            <a:spLocks noGrp="1" noChangeArrowheads="1"/>
          </p:cNvSpPr>
          <p:nvPr>
            <p:ph type="body" idx="1"/>
          </p:nvPr>
        </p:nvSpPr>
        <p:spPr>
          <a:xfrm>
            <a:off x="0" y="1600200"/>
            <a:ext cx="9144000" cy="5257800"/>
          </a:xfrm>
        </p:spPr>
        <p:txBody>
          <a:bodyPr/>
          <a:lstStyle/>
          <a:p>
            <a:pPr marL="609600" indent="-609600" eaLnBrk="1" hangingPunct="1">
              <a:buFont typeface="Wingdings" pitchFamily="2" charset="2"/>
              <a:buAutoNum type="arabicPeriod" startAt="3"/>
              <a:defRPr/>
            </a:pPr>
            <a:r>
              <a:rPr lang="en-US" sz="4000" b="1">
                <a:solidFill>
                  <a:schemeClr val="hlink"/>
                </a:solidFill>
                <a:latin typeface="Times New Roman" pitchFamily="18" charset="0"/>
                <a:cs typeface="Times New Roman" pitchFamily="18" charset="0"/>
              </a:rPr>
              <a:t>Institutional development policy</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Rural community development</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Administrative reform</a:t>
            </a:r>
          </a:p>
        </p:txBody>
      </p:sp>
      <p:sp>
        <p:nvSpPr>
          <p:cNvPr id="41987" name="Slide Number Placeholder 3"/>
          <p:cNvSpPr>
            <a:spLocks noGrp="1"/>
          </p:cNvSpPr>
          <p:nvPr>
            <p:ph type="sldNum" sz="quarter" idx="11"/>
          </p:nvPr>
        </p:nvSpPr>
        <p:spPr>
          <a:noFill/>
        </p:spPr>
        <p:txBody>
          <a:bodyPr/>
          <a:lstStyle/>
          <a:p>
            <a:fld id="{046A9B56-71FA-4331-9DEB-B689E8D242C3}" type="slidenum">
              <a:rPr lang="en-US" smtClean="0">
                <a:cs typeface="Angsana New" charset="-34"/>
              </a:rPr>
              <a:pPr/>
              <a:t>26</a:t>
            </a:fld>
            <a:endParaRPr lang="en-US" smtClean="0">
              <a:cs typeface="Angsana New"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pPr eaLnBrk="1" hangingPunct="1">
              <a:defRPr/>
            </a:pPr>
            <a:r>
              <a:rPr lang="en-US" sz="4800">
                <a:solidFill>
                  <a:schemeClr val="folHlink"/>
                </a:solidFill>
                <a:latin typeface="Times New Roman" pitchFamily="18" charset="0"/>
                <a:cs typeface="Times New Roman" pitchFamily="18" charset="0"/>
              </a:rPr>
              <a:t>C. Policies Affecting Poverty</a:t>
            </a:r>
          </a:p>
        </p:txBody>
      </p:sp>
      <p:sp>
        <p:nvSpPr>
          <p:cNvPr id="25603" name="Rectangle 3"/>
          <p:cNvSpPr>
            <a:spLocks noGrp="1" noChangeArrowheads="1"/>
          </p:cNvSpPr>
          <p:nvPr>
            <p:ph type="body" idx="1"/>
          </p:nvPr>
        </p:nvSpPr>
        <p:spPr>
          <a:xfrm>
            <a:off x="0" y="1600200"/>
            <a:ext cx="9144000" cy="5257800"/>
          </a:xfrm>
        </p:spPr>
        <p:txBody>
          <a:bodyPr/>
          <a:lstStyle/>
          <a:p>
            <a:pPr marL="609600" indent="-609600" eaLnBrk="1" hangingPunct="1">
              <a:buFont typeface="Wingdings" pitchFamily="2" charset="2"/>
              <a:buAutoNum type="arabicPeriod" startAt="4"/>
              <a:defRPr/>
            </a:pPr>
            <a:r>
              <a:rPr lang="en-US" sz="4000" b="1">
                <a:solidFill>
                  <a:schemeClr val="hlink"/>
                </a:solidFill>
                <a:latin typeface="Times New Roman" pitchFamily="18" charset="0"/>
                <a:cs typeface="Times New Roman" pitchFamily="18" charset="0"/>
              </a:rPr>
              <a:t>Specific, target-group oriented policy</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Water development in target villages</a:t>
            </a:r>
          </a:p>
          <a:p>
            <a:pPr marL="990600" lvl="1" indent="-533400" eaLnBrk="1" hangingPunct="1">
              <a:buClr>
                <a:schemeClr val="hlink"/>
              </a:buClr>
              <a:defRPr/>
            </a:pPr>
            <a:r>
              <a:rPr lang="en-US" sz="3600" b="1">
                <a:solidFill>
                  <a:schemeClr val="hlink"/>
                </a:solidFill>
                <a:latin typeface="Times New Roman" pitchFamily="18" charset="0"/>
                <a:cs typeface="Times New Roman" pitchFamily="18" charset="0"/>
              </a:rPr>
              <a:t>Social welfare for the ultra poor</a:t>
            </a:r>
          </a:p>
        </p:txBody>
      </p:sp>
      <p:sp>
        <p:nvSpPr>
          <p:cNvPr id="43011" name="Slide Number Placeholder 3"/>
          <p:cNvSpPr>
            <a:spLocks noGrp="1"/>
          </p:cNvSpPr>
          <p:nvPr>
            <p:ph type="sldNum" sz="quarter" idx="11"/>
          </p:nvPr>
        </p:nvSpPr>
        <p:spPr>
          <a:noFill/>
        </p:spPr>
        <p:txBody>
          <a:bodyPr/>
          <a:lstStyle/>
          <a:p>
            <a:fld id="{E3C8DDED-CB4F-4667-85D2-CF55E73802C6}" type="slidenum">
              <a:rPr lang="en-US" smtClean="0">
                <a:cs typeface="Angsana New" charset="-34"/>
              </a:rPr>
              <a:pPr/>
              <a:t>27</a:t>
            </a:fld>
            <a:endParaRPr lang="en-US" smtClean="0">
              <a:cs typeface="Angsana New" charset="-3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p:cNvPicPr>
            <a:picLocks noGrp="1" noChangeAspect="1" noChangeArrowheads="1"/>
          </p:cNvPicPr>
          <p:nvPr>
            <p:ph type="body" idx="1"/>
          </p:nvPr>
        </p:nvPicPr>
        <p:blipFill>
          <a:blip r:embed="rId2"/>
          <a:srcRect/>
          <a:stretch>
            <a:fillRect/>
          </a:stretch>
        </p:blipFill>
        <p:spPr>
          <a:xfrm>
            <a:off x="0" y="0"/>
            <a:ext cx="9144000" cy="6858000"/>
          </a:xfrm>
        </p:spPr>
      </p:pic>
      <p:sp>
        <p:nvSpPr>
          <p:cNvPr id="44034" name="Slide Number Placeholder 2"/>
          <p:cNvSpPr>
            <a:spLocks noGrp="1"/>
          </p:cNvSpPr>
          <p:nvPr>
            <p:ph type="sldNum" sz="quarter" idx="11"/>
          </p:nvPr>
        </p:nvSpPr>
        <p:spPr>
          <a:noFill/>
        </p:spPr>
        <p:txBody>
          <a:bodyPr/>
          <a:lstStyle/>
          <a:p>
            <a:fld id="{95FAA488-B483-435E-92DF-924731FEB015}" type="slidenum">
              <a:rPr lang="en-US" smtClean="0">
                <a:cs typeface="Angsana New" charset="-34"/>
              </a:rPr>
              <a:pPr/>
              <a:t>28</a:t>
            </a:fld>
            <a:endParaRPr lang="en-US" smtClean="0">
              <a:cs typeface="Angsana New" charset="-3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pPr eaLnBrk="1" hangingPunct="1">
              <a:defRPr/>
            </a:pPr>
            <a:r>
              <a:rPr lang="en-US" sz="4800">
                <a:solidFill>
                  <a:schemeClr val="folHlink"/>
                </a:solidFill>
                <a:latin typeface="Times New Roman" pitchFamily="18" charset="0"/>
                <a:cs typeface="Times New Roman" pitchFamily="18" charset="0"/>
              </a:rPr>
              <a:t>Past Policies Affecting Poverty in Thailand</a:t>
            </a:r>
          </a:p>
        </p:txBody>
      </p:sp>
      <p:sp>
        <p:nvSpPr>
          <p:cNvPr id="26627" name="Rectangle 3"/>
          <p:cNvSpPr>
            <a:spLocks noGrp="1" noChangeArrowheads="1"/>
          </p:cNvSpPr>
          <p:nvPr>
            <p:ph type="body" idx="1"/>
          </p:nvPr>
        </p:nvSpPr>
        <p:spPr>
          <a:xfrm>
            <a:off x="0" y="2438400"/>
            <a:ext cx="9144000" cy="4419600"/>
          </a:xfrm>
        </p:spPr>
        <p:txBody>
          <a:bodyPr/>
          <a:lstStyle/>
          <a:p>
            <a:pPr eaLnBrk="1" hangingPunct="1"/>
            <a:r>
              <a:rPr lang="en-US" sz="4000" b="1" smtClean="0">
                <a:latin typeface="Times New Roman" pitchFamily="18" charset="0"/>
                <a:cs typeface="Times New Roman" pitchFamily="18" charset="0"/>
              </a:rPr>
              <a:t>The Rural Job Creation Program </a:t>
            </a:r>
            <a:r>
              <a:rPr lang="th-TH" sz="4000" b="1" smtClean="0">
                <a:latin typeface="Times New Roman" pitchFamily="18" charset="0"/>
                <a:cs typeface="Times New Roman" pitchFamily="18" charset="0"/>
              </a:rPr>
              <a:t>    </a:t>
            </a:r>
            <a:r>
              <a:rPr lang="th-TH" sz="4400" b="1" smtClean="0">
                <a:latin typeface="Angsana New" charset="-34"/>
                <a:cs typeface="Angsana New" charset="-34"/>
              </a:rPr>
              <a:t>(โครงการ “เงินผัน”)</a:t>
            </a:r>
            <a:endParaRPr lang="en-US" sz="4400" b="1" smtClean="0">
              <a:latin typeface="Angsana New" charset="-34"/>
              <a:cs typeface="Angsana New" charset="-34"/>
            </a:endParaRPr>
          </a:p>
          <a:p>
            <a:pPr eaLnBrk="1" hangingPunct="1">
              <a:buFont typeface="Wingdings" pitchFamily="2" charset="2"/>
              <a:buNone/>
            </a:pPr>
            <a:r>
              <a:rPr lang="en-US" sz="4000" b="1" smtClean="0">
                <a:latin typeface="Times New Roman" pitchFamily="18" charset="0"/>
                <a:cs typeface="Times New Roman" pitchFamily="18" charset="0"/>
              </a:rPr>
              <a:t>	- Starting in 1975 for off-season employment </a:t>
            </a:r>
          </a:p>
          <a:p>
            <a:pPr eaLnBrk="1" hangingPunct="1">
              <a:buFont typeface="Wingdings" pitchFamily="2" charset="2"/>
              <a:buNone/>
            </a:pPr>
            <a:r>
              <a:rPr lang="en-US" sz="4000" b="1" smtClean="0">
                <a:latin typeface="Times New Roman" pitchFamily="18" charset="0"/>
                <a:cs typeface="Times New Roman" pitchFamily="18" charset="0"/>
              </a:rPr>
              <a:t>	- Biased towards non-poor farmers , but still useful.</a:t>
            </a:r>
            <a:endParaRPr lang="en-US" smtClean="0">
              <a:latin typeface="Times New Roman" pitchFamily="18" charset="0"/>
              <a:cs typeface="Times New Roman" pitchFamily="18" charset="0"/>
            </a:endParaRPr>
          </a:p>
        </p:txBody>
      </p:sp>
      <p:sp>
        <p:nvSpPr>
          <p:cNvPr id="45059" name="Slide Number Placeholder 3"/>
          <p:cNvSpPr>
            <a:spLocks noGrp="1"/>
          </p:cNvSpPr>
          <p:nvPr>
            <p:ph type="sldNum" sz="quarter" idx="11"/>
          </p:nvPr>
        </p:nvSpPr>
        <p:spPr>
          <a:noFill/>
        </p:spPr>
        <p:txBody>
          <a:bodyPr/>
          <a:lstStyle/>
          <a:p>
            <a:fld id="{AE963100-75BC-4F07-A7BE-E8CBFBF0BF71}" type="slidenum">
              <a:rPr lang="en-US" smtClean="0">
                <a:cs typeface="Angsana New" charset="-34"/>
              </a:rPr>
              <a:pPr/>
              <a:t>29</a:t>
            </a:fld>
            <a:endParaRPr lang="en-US" smtClean="0">
              <a:cs typeface="Angsana New"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a:xfrm>
            <a:off x="0" y="0"/>
            <a:ext cx="9144000" cy="6858000"/>
          </a:xfrm>
        </p:spPr>
        <p:txBody>
          <a:bodyPr/>
          <a:lstStyle/>
          <a:p>
            <a:pPr eaLnBrk="1" hangingPunct="1">
              <a:lnSpc>
                <a:spcPct val="90000"/>
              </a:lnSpc>
              <a:buFont typeface="Wingdings" pitchFamily="2" charset="2"/>
              <a:buNone/>
              <a:defRPr/>
            </a:pPr>
            <a:endParaRPr lang="th-TH" sz="4000" b="1" dirty="0" smtClean="0">
              <a:latin typeface="Times New Roman" pitchFamily="18" charset="0"/>
              <a:cs typeface="Times New Roman" pitchFamily="18" charset="0"/>
            </a:endParaRPr>
          </a:p>
          <a:p>
            <a:pPr eaLnBrk="1" hangingPunct="1">
              <a:lnSpc>
                <a:spcPct val="90000"/>
              </a:lnSpc>
              <a:buFont typeface="Wingdings" pitchFamily="2" charset="2"/>
              <a:buNone/>
              <a:defRPr/>
            </a:pPr>
            <a:endParaRPr lang="th-TH" sz="4000" b="1" dirty="0" smtClean="0">
              <a:latin typeface="Times New Roman" pitchFamily="18" charset="0"/>
              <a:cs typeface="Times New Roman" pitchFamily="18" charset="0"/>
            </a:endParaRPr>
          </a:p>
          <a:p>
            <a:pPr eaLnBrk="1" hangingPunct="1">
              <a:lnSpc>
                <a:spcPct val="90000"/>
              </a:lnSpc>
              <a:defRPr/>
            </a:pPr>
            <a:r>
              <a:rPr lang="en-US" sz="4000" b="1" dirty="0" smtClean="0">
                <a:latin typeface="Times New Roman" pitchFamily="18" charset="0"/>
                <a:cs typeface="Times New Roman" pitchFamily="18" charset="0"/>
              </a:rPr>
              <a:t>The </a:t>
            </a:r>
            <a:r>
              <a:rPr lang="en-US" sz="4000" b="1" dirty="0">
                <a:latin typeface="Times New Roman" pitchFamily="18" charset="0"/>
                <a:cs typeface="Times New Roman" pitchFamily="18" charset="0"/>
              </a:rPr>
              <a:t>poverty Eradication policies   (1982-86)</a:t>
            </a:r>
          </a:p>
          <a:p>
            <a:pPr eaLnBrk="1" hangingPunct="1">
              <a:lnSpc>
                <a:spcPct val="90000"/>
              </a:lnSpc>
              <a:buFont typeface="Wingdings" pitchFamily="2" charset="2"/>
              <a:buNone/>
              <a:defRPr/>
            </a:pPr>
            <a:r>
              <a:rPr lang="en-US" sz="4000" b="1" dirty="0">
                <a:latin typeface="Times New Roman" pitchFamily="18" charset="0"/>
                <a:cs typeface="Times New Roman" pitchFamily="18" charset="0"/>
              </a:rPr>
              <a:t>	- </a:t>
            </a:r>
            <a:r>
              <a:rPr lang="en-US" sz="3600" b="1" dirty="0">
                <a:latin typeface="Times New Roman" pitchFamily="18" charset="0"/>
                <a:cs typeface="Times New Roman" pitchFamily="18" charset="0"/>
              </a:rPr>
              <a:t>Cover over 12,000 villages in 38 provinces</a:t>
            </a:r>
          </a:p>
          <a:p>
            <a:pPr eaLnBrk="1" hangingPunct="1">
              <a:lnSpc>
                <a:spcPct val="90000"/>
              </a:lnSpc>
              <a:buFont typeface="Wingdings" pitchFamily="2" charset="2"/>
              <a:buNone/>
              <a:defRPr/>
            </a:pPr>
            <a:r>
              <a:rPr lang="en-US" sz="3600" b="1" dirty="0">
                <a:latin typeface="Times New Roman" pitchFamily="18" charset="0"/>
                <a:cs typeface="Times New Roman" pitchFamily="18" charset="0"/>
              </a:rPr>
              <a:t>	- Provision of government services.</a:t>
            </a:r>
          </a:p>
          <a:p>
            <a:pPr eaLnBrk="1" hangingPunct="1">
              <a:lnSpc>
                <a:spcPct val="90000"/>
              </a:lnSpc>
              <a:buFont typeface="Wingdings" pitchFamily="2" charset="2"/>
              <a:buNone/>
              <a:defRPr/>
            </a:pPr>
            <a:r>
              <a:rPr lang="en-US" sz="3600" b="1" dirty="0">
                <a:latin typeface="Times New Roman" pitchFamily="18" charset="0"/>
                <a:cs typeface="Times New Roman" pitchFamily="18" charset="0"/>
              </a:rPr>
              <a:t>	- Increase self-reliance, and people participation.</a:t>
            </a:r>
          </a:p>
          <a:p>
            <a:pPr eaLnBrk="1" hangingPunct="1">
              <a:lnSpc>
                <a:spcPct val="90000"/>
              </a:lnSpc>
              <a:buFont typeface="Wingdings" pitchFamily="2" charset="2"/>
              <a:buNone/>
              <a:defRPr/>
            </a:pPr>
            <a:r>
              <a:rPr lang="en-US" sz="3600" b="1" dirty="0">
                <a:latin typeface="Times New Roman" pitchFamily="18" charset="0"/>
                <a:cs typeface="Times New Roman" pitchFamily="18" charset="0"/>
              </a:rPr>
              <a:t>	</a:t>
            </a:r>
          </a:p>
        </p:txBody>
      </p:sp>
      <p:sp>
        <p:nvSpPr>
          <p:cNvPr id="46082" name="Slide Number Placeholder 2"/>
          <p:cNvSpPr>
            <a:spLocks noGrp="1"/>
          </p:cNvSpPr>
          <p:nvPr>
            <p:ph type="sldNum" sz="quarter" idx="11"/>
          </p:nvPr>
        </p:nvSpPr>
        <p:spPr>
          <a:noFill/>
        </p:spPr>
        <p:txBody>
          <a:bodyPr/>
          <a:lstStyle/>
          <a:p>
            <a:fld id="{C1945D62-A8CA-40A0-8738-384E9EFFD879}" type="slidenum">
              <a:rPr lang="en-US" smtClean="0">
                <a:cs typeface="Angsana New" charset="-34"/>
              </a:rPr>
              <a:pPr/>
              <a:t>30</a:t>
            </a:fld>
            <a:endParaRPr lang="en-US" smtClean="0">
              <a:cs typeface="Angsana New" charset="-3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a:xfrm>
            <a:off x="0" y="0"/>
            <a:ext cx="9144000" cy="6858000"/>
          </a:xfrm>
        </p:spPr>
        <p:txBody>
          <a:bodyPr/>
          <a:lstStyle/>
          <a:p>
            <a:pPr eaLnBrk="1" hangingPunct="1">
              <a:lnSpc>
                <a:spcPct val="90000"/>
              </a:lnSpc>
              <a:buFont typeface="Wingdings" pitchFamily="2" charset="2"/>
              <a:buNone/>
              <a:defRPr/>
            </a:pPr>
            <a:endParaRPr lang="th-TH" sz="4000" b="1" dirty="0" smtClean="0">
              <a:latin typeface="Times New Roman" pitchFamily="18" charset="0"/>
              <a:cs typeface="Times New Roman" pitchFamily="18" charset="0"/>
            </a:endParaRPr>
          </a:p>
          <a:p>
            <a:pPr eaLnBrk="1" hangingPunct="1">
              <a:lnSpc>
                <a:spcPct val="90000"/>
              </a:lnSpc>
              <a:buFont typeface="Wingdings" pitchFamily="2" charset="2"/>
              <a:buNone/>
              <a:defRPr/>
            </a:pPr>
            <a:endParaRPr lang="th-TH" sz="4000" b="1" dirty="0" smtClean="0">
              <a:latin typeface="Times New Roman" pitchFamily="18" charset="0"/>
              <a:cs typeface="Times New Roman" pitchFamily="18" charset="0"/>
            </a:endParaRPr>
          </a:p>
          <a:p>
            <a:pPr eaLnBrk="1" hangingPunct="1">
              <a:lnSpc>
                <a:spcPct val="90000"/>
              </a:lnSpc>
              <a:defRPr/>
            </a:pPr>
            <a:r>
              <a:rPr lang="en-US" sz="4000" b="1" dirty="0" smtClean="0">
                <a:latin typeface="Times New Roman" pitchFamily="18" charset="0"/>
                <a:cs typeface="Times New Roman" pitchFamily="18" charset="0"/>
              </a:rPr>
              <a:t>The </a:t>
            </a:r>
            <a:r>
              <a:rPr lang="en-US" sz="4000" b="1" dirty="0">
                <a:latin typeface="Times New Roman" pitchFamily="18" charset="0"/>
                <a:cs typeface="Times New Roman" pitchFamily="18" charset="0"/>
              </a:rPr>
              <a:t>poverty Eradication policies   (1982-86)</a:t>
            </a:r>
          </a:p>
          <a:p>
            <a:pPr eaLnBrk="1" hangingPunct="1">
              <a:lnSpc>
                <a:spcPct val="90000"/>
              </a:lnSpc>
              <a:buFont typeface="Wingdings" pitchFamily="2" charset="2"/>
              <a:buNone/>
              <a:defRPr/>
            </a:pPr>
            <a:r>
              <a:rPr lang="en-US" sz="40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Basic and low – </a:t>
            </a:r>
            <a:r>
              <a:rPr lang="en-US" sz="3600" b="1" dirty="0" smtClean="0">
                <a:latin typeface="Times New Roman" pitchFamily="18" charset="0"/>
                <a:cs typeface="Times New Roman" pitchFamily="18" charset="0"/>
              </a:rPr>
              <a:t>cost </a:t>
            </a:r>
            <a:r>
              <a:rPr lang="en-US" sz="3600" b="1" dirty="0">
                <a:latin typeface="Times New Roman" pitchFamily="18" charset="0"/>
                <a:cs typeface="Times New Roman" pitchFamily="18" charset="0"/>
              </a:rPr>
              <a:t>technologies.</a:t>
            </a:r>
          </a:p>
          <a:p>
            <a:pPr eaLnBrk="1" hangingPunct="1">
              <a:lnSpc>
                <a:spcPct val="90000"/>
              </a:lnSpc>
              <a:buFont typeface="Wingdings" pitchFamily="2" charset="2"/>
              <a:buNone/>
              <a:defRPr/>
            </a:pPr>
            <a:r>
              <a:rPr lang="en-US" sz="3600" b="1" dirty="0">
                <a:latin typeface="Times New Roman" pitchFamily="18" charset="0"/>
                <a:cs typeface="Times New Roman" pitchFamily="18" charset="0"/>
              </a:rPr>
              <a:t>	- Four ministries : Interior, Health, Agri., and Education</a:t>
            </a:r>
          </a:p>
          <a:p>
            <a:pPr eaLnBrk="1" hangingPunct="1">
              <a:lnSpc>
                <a:spcPct val="90000"/>
              </a:lnSpc>
              <a:buFont typeface="Wingdings" pitchFamily="2" charset="2"/>
              <a:buNone/>
              <a:defRPr/>
            </a:pPr>
            <a:r>
              <a:rPr lang="en-US" sz="3600" b="1" dirty="0">
                <a:latin typeface="Times New Roman" pitchFamily="18" charset="0"/>
                <a:cs typeface="Times New Roman" pitchFamily="18" charset="0"/>
              </a:rPr>
              <a:t>	- NESDB : Poverty declined by half of villages</a:t>
            </a:r>
            <a:r>
              <a:rPr lang="en-US" sz="3600" dirty="0">
                <a:latin typeface="Times New Roman" pitchFamily="18" charset="0"/>
                <a:cs typeface="Times New Roman" pitchFamily="18" charset="0"/>
              </a:rPr>
              <a:t> </a:t>
            </a:r>
          </a:p>
        </p:txBody>
      </p:sp>
      <p:sp>
        <p:nvSpPr>
          <p:cNvPr id="47106" name="Slide Number Placeholder 2"/>
          <p:cNvSpPr>
            <a:spLocks noGrp="1"/>
          </p:cNvSpPr>
          <p:nvPr>
            <p:ph type="sldNum" sz="quarter" idx="11"/>
          </p:nvPr>
        </p:nvSpPr>
        <p:spPr>
          <a:noFill/>
        </p:spPr>
        <p:txBody>
          <a:bodyPr/>
          <a:lstStyle/>
          <a:p>
            <a:fld id="{CD093F14-3F80-4571-A14A-6E3CF007532A}" type="slidenum">
              <a:rPr lang="en-US" smtClean="0">
                <a:cs typeface="Angsana New" charset="-34"/>
              </a:rPr>
              <a:pPr/>
              <a:t>31</a:t>
            </a:fld>
            <a:endParaRPr lang="en-US" smtClean="0">
              <a:cs typeface="Angsana New"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defRPr/>
            </a:pPr>
            <a:r>
              <a:rPr lang="en-US" sz="4000" b="1" dirty="0" smtClean="0">
                <a:latin typeface="Times New Roman" pitchFamily="18" charset="0"/>
                <a:cs typeface="Times New Roman" pitchFamily="18" charset="0"/>
              </a:rPr>
              <a:t>The </a:t>
            </a:r>
            <a:r>
              <a:rPr lang="en-US" sz="4000" b="1" dirty="0">
                <a:latin typeface="Times New Roman" pitchFamily="18" charset="0"/>
                <a:cs typeface="Times New Roman" pitchFamily="18" charset="0"/>
              </a:rPr>
              <a:t>Green </a:t>
            </a:r>
            <a:r>
              <a:rPr lang="en-US" sz="4000" b="1" dirty="0" err="1">
                <a:latin typeface="Times New Roman" pitchFamily="18" charset="0"/>
                <a:cs typeface="Times New Roman" pitchFamily="18" charset="0"/>
              </a:rPr>
              <a:t>Esarn</a:t>
            </a:r>
            <a:r>
              <a:rPr lang="en-US" sz="4000" b="1" dirty="0">
                <a:latin typeface="Times New Roman" pitchFamily="18" charset="0"/>
                <a:cs typeface="Times New Roman" pitchFamily="18" charset="0"/>
              </a:rPr>
              <a:t> Project (1987)</a:t>
            </a:r>
          </a:p>
          <a:p>
            <a:pPr eaLnBrk="1" hangingPunct="1">
              <a:buFont typeface="Wingdings" pitchFamily="2" charset="2"/>
              <a:buNone/>
              <a:defRPr/>
            </a:pPr>
            <a:r>
              <a:rPr lang="en-US" sz="3600" b="1" dirty="0">
                <a:latin typeface="Times New Roman" pitchFamily="18" charset="0"/>
                <a:cs typeface="Times New Roman" pitchFamily="18" charset="0"/>
              </a:rPr>
              <a:t>	- Natural resource development</a:t>
            </a:r>
          </a:p>
          <a:p>
            <a:pPr eaLnBrk="1" hangingPunct="1">
              <a:buFont typeface="Wingdings" pitchFamily="2" charset="2"/>
              <a:buNone/>
              <a:defRPr/>
            </a:pPr>
            <a:r>
              <a:rPr lang="en-US" sz="3600" b="1" dirty="0">
                <a:latin typeface="Times New Roman" pitchFamily="18" charset="0"/>
                <a:cs typeface="Times New Roman" pitchFamily="18" charset="0"/>
              </a:rPr>
              <a:t>	- Income and employment</a:t>
            </a:r>
          </a:p>
          <a:p>
            <a:pPr eaLnBrk="1" hangingPunct="1">
              <a:buFont typeface="Wingdings" pitchFamily="2" charset="2"/>
              <a:buNone/>
              <a:defRPr/>
            </a:pPr>
            <a:r>
              <a:rPr lang="en-US" sz="3600" b="1" dirty="0">
                <a:latin typeface="Times New Roman" pitchFamily="18" charset="0"/>
                <a:cs typeface="Times New Roman" pitchFamily="18" charset="0"/>
              </a:rPr>
              <a:t>	- Basic needs , mainly water supply</a:t>
            </a:r>
          </a:p>
          <a:p>
            <a:pPr eaLnBrk="1" hangingPunct="1">
              <a:buFont typeface="Wingdings" pitchFamily="2" charset="2"/>
              <a:buNone/>
              <a:defRPr/>
            </a:pPr>
            <a:endParaRPr lang="en-US" sz="3600" b="1" dirty="0">
              <a:latin typeface="Times New Roman" pitchFamily="18" charset="0"/>
              <a:cs typeface="Times New Roman" pitchFamily="18" charset="0"/>
            </a:endParaRPr>
          </a:p>
        </p:txBody>
      </p:sp>
      <p:sp>
        <p:nvSpPr>
          <p:cNvPr id="48130" name="Slide Number Placeholder 2"/>
          <p:cNvSpPr>
            <a:spLocks noGrp="1"/>
          </p:cNvSpPr>
          <p:nvPr>
            <p:ph type="sldNum" sz="quarter" idx="11"/>
          </p:nvPr>
        </p:nvSpPr>
        <p:spPr>
          <a:noFill/>
        </p:spPr>
        <p:txBody>
          <a:bodyPr/>
          <a:lstStyle/>
          <a:p>
            <a:fld id="{68FA3AEF-F08A-4D27-98E6-B20789C3CBBF}" type="slidenum">
              <a:rPr lang="en-US" smtClean="0">
                <a:cs typeface="Angsana New" charset="-34"/>
              </a:rPr>
              <a:pPr/>
              <a:t>32</a:t>
            </a:fld>
            <a:endParaRPr lang="en-US" smtClean="0">
              <a:cs typeface="Angsana New" charset="-34"/>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defRPr/>
            </a:pPr>
            <a:r>
              <a:rPr lang="en-US" sz="3600" b="1" dirty="0" smtClean="0">
                <a:latin typeface="Times New Roman" pitchFamily="18" charset="0"/>
                <a:cs typeface="Times New Roman" pitchFamily="18" charset="0"/>
              </a:rPr>
              <a:t>Rural </a:t>
            </a:r>
            <a:r>
              <a:rPr lang="en-US" sz="3600" b="1" dirty="0">
                <a:latin typeface="Times New Roman" pitchFamily="18" charset="0"/>
                <a:cs typeface="Times New Roman" pitchFamily="18" charset="0"/>
              </a:rPr>
              <a:t>credit through BAAC</a:t>
            </a:r>
          </a:p>
          <a:p>
            <a:pPr eaLnBrk="1" hangingPunct="1">
              <a:buFont typeface="Wingdings" pitchFamily="2" charset="2"/>
              <a:buNone/>
              <a:defRPr/>
            </a:pPr>
            <a:r>
              <a:rPr lang="en-US" sz="3600" b="1" dirty="0">
                <a:latin typeface="Times New Roman" pitchFamily="18" charset="0"/>
                <a:cs typeface="Times New Roman" pitchFamily="18" charset="0"/>
              </a:rPr>
              <a:t>	- Reducing the role of unorganized creditors from 90% to 50% during 1997-87.</a:t>
            </a:r>
          </a:p>
          <a:p>
            <a:pPr eaLnBrk="1" hangingPunct="1">
              <a:buFont typeface="Wingdings" pitchFamily="2" charset="2"/>
              <a:buNone/>
              <a:defRPr/>
            </a:pPr>
            <a:r>
              <a:rPr lang="en-US" sz="3600" b="1" dirty="0">
                <a:latin typeface="Times New Roman" pitchFamily="18" charset="0"/>
                <a:cs typeface="Times New Roman" pitchFamily="18" charset="0"/>
              </a:rPr>
              <a:t>	- Most benefit to middle-income farmers</a:t>
            </a:r>
          </a:p>
          <a:p>
            <a:pPr eaLnBrk="1" hangingPunct="1">
              <a:buFont typeface="Wingdings" pitchFamily="2" charset="2"/>
              <a:buNone/>
              <a:defRPr/>
            </a:pPr>
            <a:r>
              <a:rPr lang="en-US" sz="3600" b="1" dirty="0">
                <a:latin typeface="Times New Roman" pitchFamily="18" charset="0"/>
                <a:cs typeface="Times New Roman" pitchFamily="18" charset="0"/>
              </a:rPr>
              <a:t>	- Some trickle-down effect to the poor</a:t>
            </a:r>
          </a:p>
          <a:p>
            <a:pPr eaLnBrk="1" hangingPunct="1">
              <a:buFont typeface="Wingdings" pitchFamily="2" charset="2"/>
              <a:buNone/>
              <a:defRPr/>
            </a:pPr>
            <a:endParaRPr lang="en-US" sz="3600" b="1" dirty="0">
              <a:latin typeface="Times New Roman" pitchFamily="18" charset="0"/>
              <a:cs typeface="Times New Roman" pitchFamily="18" charset="0"/>
            </a:endParaRPr>
          </a:p>
        </p:txBody>
      </p:sp>
      <p:sp>
        <p:nvSpPr>
          <p:cNvPr id="49154" name="Slide Number Placeholder 2"/>
          <p:cNvSpPr>
            <a:spLocks noGrp="1"/>
          </p:cNvSpPr>
          <p:nvPr>
            <p:ph type="sldNum" sz="quarter" idx="11"/>
          </p:nvPr>
        </p:nvSpPr>
        <p:spPr>
          <a:noFill/>
        </p:spPr>
        <p:txBody>
          <a:bodyPr/>
          <a:lstStyle/>
          <a:p>
            <a:fld id="{D709E19A-6716-47A7-B5B8-079781448F65}" type="slidenum">
              <a:rPr lang="en-US" smtClean="0">
                <a:cs typeface="Angsana New" charset="-34"/>
              </a:rPr>
              <a:pPr/>
              <a:t>33</a:t>
            </a:fld>
            <a:endParaRPr lang="en-US" smtClean="0">
              <a:cs typeface="Angsana New" charset="-3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defRPr/>
            </a:pPr>
            <a:r>
              <a:rPr lang="en-US" sz="3600" b="1" dirty="0" smtClean="0">
                <a:latin typeface="Times New Roman" pitchFamily="18" charset="0"/>
                <a:cs typeface="Times New Roman" pitchFamily="18" charset="0"/>
              </a:rPr>
              <a:t>Infrastructure </a:t>
            </a:r>
            <a:r>
              <a:rPr lang="en-US" sz="3600" b="1" dirty="0">
                <a:latin typeface="Times New Roman" pitchFamily="18" charset="0"/>
                <a:cs typeface="Times New Roman" pitchFamily="18" charset="0"/>
              </a:rPr>
              <a:t>investment , particularly transport</a:t>
            </a:r>
          </a:p>
          <a:p>
            <a:pPr eaLnBrk="1" hangingPunct="1">
              <a:buFont typeface="Wingdings" pitchFamily="2" charset="2"/>
              <a:buNone/>
              <a:defRPr/>
            </a:pPr>
            <a:r>
              <a:rPr lang="en-US" sz="3600" b="1" dirty="0">
                <a:latin typeface="Times New Roman" pitchFamily="18" charset="0"/>
                <a:cs typeface="Times New Roman" pitchFamily="18" charset="0"/>
              </a:rPr>
              <a:t>	</a:t>
            </a:r>
            <a:r>
              <a:rPr lang="en-US" sz="3600" b="1" dirty="0">
                <a:latin typeface="Times New Roman" pitchFamily="18" charset="0"/>
                <a:cs typeface="Times New Roman" pitchFamily="18" charset="0"/>
                <a:sym typeface="Wingdings" pitchFamily="2" charset="2"/>
              </a:rPr>
              <a:t> market access for agricultural </a:t>
            </a:r>
            <a:r>
              <a:rPr lang="en-US" sz="3600" b="1" dirty="0" smtClean="0">
                <a:latin typeface="Times New Roman" pitchFamily="18" charset="0"/>
                <a:cs typeface="Times New Roman" pitchFamily="18" charset="0"/>
                <a:sym typeface="Wingdings" pitchFamily="2" charset="2"/>
              </a:rPr>
              <a:t>products</a:t>
            </a:r>
          </a:p>
          <a:p>
            <a:pPr eaLnBrk="1" hangingPunct="1">
              <a:buFont typeface="Wingdings" pitchFamily="2" charset="2"/>
              <a:buNone/>
              <a:defRPr/>
            </a:pPr>
            <a:endParaRPr lang="en-US" sz="3600" b="1" dirty="0">
              <a:latin typeface="Times New Roman" pitchFamily="18" charset="0"/>
              <a:cs typeface="Times New Roman" pitchFamily="18" charset="0"/>
              <a:sym typeface="Wingdings" pitchFamily="2" charset="2"/>
            </a:endParaRPr>
          </a:p>
          <a:p>
            <a:pPr eaLnBrk="1" hangingPunct="1">
              <a:defRPr/>
            </a:pPr>
            <a:r>
              <a:rPr lang="en-US" sz="3600" b="1" dirty="0">
                <a:latin typeface="Times New Roman" pitchFamily="18" charset="0"/>
                <a:cs typeface="Times New Roman" pitchFamily="18" charset="0"/>
              </a:rPr>
              <a:t>Industrial policy</a:t>
            </a:r>
          </a:p>
          <a:p>
            <a:pPr eaLnBrk="1" hangingPunct="1">
              <a:buFont typeface="Wingdings" pitchFamily="2" charset="2"/>
              <a:buNone/>
              <a:defRPr/>
            </a:pPr>
            <a:r>
              <a:rPr lang="en-US" sz="3600" b="1" dirty="0">
                <a:latin typeface="Times New Roman" pitchFamily="18" charset="0"/>
                <a:cs typeface="Times New Roman" pitchFamily="18" charset="0"/>
              </a:rPr>
              <a:t>	- Bias towards industry , against agriculture</a:t>
            </a:r>
          </a:p>
          <a:p>
            <a:pPr eaLnBrk="1" hangingPunct="1">
              <a:buFont typeface="Wingdings" pitchFamily="2" charset="2"/>
              <a:buNone/>
              <a:defRPr/>
            </a:pPr>
            <a:r>
              <a:rPr lang="en-US" sz="3600" b="1" dirty="0">
                <a:latin typeface="Times New Roman" pitchFamily="18" charset="0"/>
                <a:cs typeface="Times New Roman" pitchFamily="18" charset="0"/>
              </a:rPr>
              <a:t>	- BOI privileges for capital-intensive </a:t>
            </a:r>
            <a:r>
              <a:rPr lang="en-US" sz="3600" b="1" dirty="0" smtClean="0">
                <a:latin typeface="Times New Roman" pitchFamily="18" charset="0"/>
                <a:cs typeface="Times New Roman" pitchFamily="18" charset="0"/>
              </a:rPr>
              <a:t>industries</a:t>
            </a:r>
            <a:endParaRPr lang="en-US" sz="3600" b="1" dirty="0">
              <a:latin typeface="Times New Roman" pitchFamily="18" charset="0"/>
              <a:cs typeface="Times New Roman" pitchFamily="18" charset="0"/>
            </a:endParaRPr>
          </a:p>
        </p:txBody>
      </p:sp>
      <p:sp>
        <p:nvSpPr>
          <p:cNvPr id="50178" name="Slide Number Placeholder 2"/>
          <p:cNvSpPr>
            <a:spLocks noGrp="1"/>
          </p:cNvSpPr>
          <p:nvPr>
            <p:ph type="sldNum" sz="quarter" idx="11"/>
          </p:nvPr>
        </p:nvSpPr>
        <p:spPr>
          <a:noFill/>
        </p:spPr>
        <p:txBody>
          <a:bodyPr/>
          <a:lstStyle/>
          <a:p>
            <a:fld id="{ADB7FED7-B53C-49A8-9E43-BF22F468158F}" type="slidenum">
              <a:rPr lang="en-US" smtClean="0">
                <a:cs typeface="Angsana New" charset="-34"/>
              </a:rPr>
              <a:pPr/>
              <a:t>34</a:t>
            </a:fld>
            <a:endParaRPr lang="en-US" smtClean="0">
              <a:cs typeface="Angsana New" charset="-3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buFont typeface="Wingdings" pitchFamily="2" charset="2"/>
              <a:buNone/>
              <a:defRPr/>
            </a:pPr>
            <a:endParaRPr lang="en-US" sz="3600" b="1" dirty="0" smtClean="0">
              <a:latin typeface="Times New Roman" pitchFamily="18" charset="0"/>
              <a:cs typeface="Times New Roman" pitchFamily="18" charset="0"/>
            </a:endParaRPr>
          </a:p>
          <a:p>
            <a:pPr eaLnBrk="1" hangingPunct="1">
              <a:defRPr/>
            </a:pPr>
            <a:r>
              <a:rPr lang="en-US" sz="3600" b="1" dirty="0" smtClean="0">
                <a:latin typeface="Times New Roman" pitchFamily="18" charset="0"/>
                <a:cs typeface="Times New Roman" pitchFamily="18" charset="0"/>
              </a:rPr>
              <a:t>Trade </a:t>
            </a:r>
            <a:r>
              <a:rPr lang="en-US" sz="3600" b="1" dirty="0">
                <a:latin typeface="Times New Roman" pitchFamily="18" charset="0"/>
                <a:cs typeface="Times New Roman" pitchFamily="18" charset="0"/>
              </a:rPr>
              <a:t>policy</a:t>
            </a:r>
          </a:p>
          <a:p>
            <a:pPr eaLnBrk="1" hangingPunct="1">
              <a:buFont typeface="Wingdings" pitchFamily="2" charset="2"/>
              <a:buNone/>
              <a:defRPr/>
            </a:pPr>
            <a:r>
              <a:rPr lang="en-US" sz="3600" b="1" dirty="0">
                <a:latin typeface="Times New Roman" pitchFamily="18" charset="0"/>
                <a:cs typeface="Times New Roman" pitchFamily="18" charset="0"/>
              </a:rPr>
              <a:t>	- Tariff , and import substitution</a:t>
            </a:r>
          </a:p>
          <a:p>
            <a:pPr eaLnBrk="1" hangingPunct="1">
              <a:buFont typeface="Wingdings" pitchFamily="2" charset="2"/>
              <a:buNone/>
              <a:defRPr/>
            </a:pPr>
            <a:r>
              <a:rPr lang="en-US" sz="3600" b="1" dirty="0">
                <a:latin typeface="Times New Roman" pitchFamily="18" charset="0"/>
                <a:cs typeface="Times New Roman" pitchFamily="18" charset="0"/>
              </a:rPr>
              <a:t>	- Export </a:t>
            </a:r>
            <a:r>
              <a:rPr lang="en-US" sz="3600" b="1" dirty="0" smtClean="0">
                <a:latin typeface="Times New Roman" pitchFamily="18" charset="0"/>
                <a:cs typeface="Times New Roman" pitchFamily="18" charset="0"/>
              </a:rPr>
              <a:t>promotion</a:t>
            </a:r>
            <a:endParaRPr lang="en-US" b="1" dirty="0">
              <a:latin typeface="Times New Roman" pitchFamily="18" charset="0"/>
              <a:cs typeface="Times New Roman" pitchFamily="18" charset="0"/>
            </a:endParaRPr>
          </a:p>
          <a:p>
            <a:pPr eaLnBrk="1" hangingPunct="1">
              <a:buFont typeface="Wingdings" pitchFamily="2" charset="2"/>
              <a:buNone/>
              <a:defRPr/>
            </a:pPr>
            <a:r>
              <a:rPr lang="en-US" sz="3600" b="1" dirty="0" smtClean="0">
                <a:latin typeface="Times New Roman" pitchFamily="18" charset="0"/>
                <a:cs typeface="Times New Roman" pitchFamily="18" charset="0"/>
              </a:rPr>
              <a:t>   - Trade agreements for freer trade  in agriculture</a:t>
            </a:r>
          </a:p>
        </p:txBody>
      </p:sp>
      <p:sp>
        <p:nvSpPr>
          <p:cNvPr id="51202" name="Slide Number Placeholder 2"/>
          <p:cNvSpPr>
            <a:spLocks noGrp="1"/>
          </p:cNvSpPr>
          <p:nvPr>
            <p:ph type="sldNum" sz="quarter" idx="11"/>
          </p:nvPr>
        </p:nvSpPr>
        <p:spPr>
          <a:noFill/>
        </p:spPr>
        <p:txBody>
          <a:bodyPr/>
          <a:lstStyle/>
          <a:p>
            <a:fld id="{AD7FF5C0-DFCC-4316-A708-EC9EF0494DDC}" type="slidenum">
              <a:rPr lang="en-US" smtClean="0">
                <a:cs typeface="Angsana New" charset="-34"/>
              </a:rPr>
              <a:pPr/>
              <a:t>35</a:t>
            </a:fld>
            <a:endParaRPr lang="en-US" smtClean="0">
              <a:cs typeface="Angsana New" charset="-34"/>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4000" b="1" dirty="0">
              <a:latin typeface="Times New Roman" pitchFamily="18" charset="0"/>
              <a:cs typeface="Times New Roman" pitchFamily="18" charset="0"/>
            </a:endParaRPr>
          </a:p>
          <a:p>
            <a:pPr eaLnBrk="1" hangingPunct="1">
              <a:defRPr/>
            </a:pPr>
            <a:r>
              <a:rPr lang="en-US" sz="4000" b="1" dirty="0">
                <a:latin typeface="Times New Roman" pitchFamily="18" charset="0"/>
                <a:cs typeface="Times New Roman" pitchFamily="18" charset="0"/>
              </a:rPr>
              <a:t>Exchange rate policy</a:t>
            </a:r>
          </a:p>
          <a:p>
            <a:pPr lvl="1" eaLnBrk="1" hangingPunct="1">
              <a:defRPr/>
            </a:pPr>
            <a:r>
              <a:rPr lang="en-US" sz="4000" b="1" dirty="0" smtClean="0">
                <a:latin typeface="Times New Roman" pitchFamily="18" charset="0"/>
                <a:cs typeface="Times New Roman" pitchFamily="18" charset="0"/>
              </a:rPr>
              <a:t> Value </a:t>
            </a:r>
            <a:r>
              <a:rPr lang="en-US" sz="4000" b="1" dirty="0">
                <a:latin typeface="Times New Roman" pitchFamily="18" charset="0"/>
                <a:cs typeface="Times New Roman" pitchFamily="18" charset="0"/>
              </a:rPr>
              <a:t>of the baht </a:t>
            </a:r>
            <a:r>
              <a:rPr lang="en-US" sz="4000" b="1" dirty="0">
                <a:latin typeface="Times New Roman" pitchFamily="18" charset="0"/>
                <a:cs typeface="Times New Roman" pitchFamily="18" charset="0"/>
                <a:sym typeface="Wingdings" pitchFamily="2" charset="2"/>
              </a:rPr>
              <a:t> </a:t>
            </a:r>
            <a:r>
              <a:rPr lang="en-US" sz="4000" b="1" dirty="0" smtClean="0">
                <a:latin typeface="Times New Roman" pitchFamily="18" charset="0"/>
                <a:cs typeface="Times New Roman" pitchFamily="18" charset="0"/>
                <a:sym typeface="Wingdings" pitchFamily="2" charset="2"/>
              </a:rPr>
              <a:t>competitiveness in international trade of agriculture</a:t>
            </a:r>
            <a:endParaRPr lang="en-US" sz="4000" b="1" dirty="0">
              <a:latin typeface="Times New Roman" pitchFamily="18" charset="0"/>
              <a:cs typeface="Times New Roman" pitchFamily="18" charset="0"/>
              <a:sym typeface="Wingdings" pitchFamily="2" charset="2"/>
            </a:endParaRPr>
          </a:p>
          <a:p>
            <a:pPr lvl="1" eaLnBrk="1" hangingPunct="1">
              <a:defRPr/>
            </a:pPr>
            <a:endParaRPr lang="en-US" sz="4000" b="1" dirty="0">
              <a:latin typeface="Times New Roman" pitchFamily="18" charset="0"/>
              <a:cs typeface="Times New Roman" pitchFamily="18" charset="0"/>
              <a:sym typeface="Wingdings" pitchFamily="2" charset="2"/>
            </a:endParaRPr>
          </a:p>
          <a:p>
            <a:pPr eaLnBrk="1" hangingPunct="1">
              <a:defRPr/>
            </a:pPr>
            <a:r>
              <a:rPr lang="en-US" sz="4000" b="1" dirty="0">
                <a:latin typeface="Times New Roman" pitchFamily="18" charset="0"/>
                <a:cs typeface="Times New Roman" pitchFamily="18" charset="0"/>
              </a:rPr>
              <a:t>Agriculture pricing policy</a:t>
            </a:r>
          </a:p>
          <a:p>
            <a:pPr eaLnBrk="1" hangingPunct="1">
              <a:buFont typeface="Wingdings" pitchFamily="2" charset="2"/>
              <a:buNone/>
              <a:defRPr/>
            </a:pPr>
            <a:r>
              <a:rPr lang="en-US" sz="4000" b="1" dirty="0">
                <a:latin typeface="Times New Roman" pitchFamily="18" charset="0"/>
                <a:cs typeface="Times New Roman" pitchFamily="18" charset="0"/>
              </a:rPr>
              <a:t>	- Rice premium and export taxes</a:t>
            </a:r>
          </a:p>
          <a:p>
            <a:pPr eaLnBrk="1" hangingPunct="1">
              <a:buFont typeface="Wingdings" pitchFamily="2" charset="2"/>
              <a:buNone/>
              <a:defRPr/>
            </a:pPr>
            <a:r>
              <a:rPr lang="en-US" sz="4000" b="1" dirty="0">
                <a:latin typeface="Times New Roman" pitchFamily="18" charset="0"/>
                <a:cs typeface="Times New Roman" pitchFamily="18" charset="0"/>
              </a:rPr>
              <a:t>	- Price support and subsidies</a:t>
            </a:r>
            <a:endParaRPr lang="en-US" dirty="0">
              <a:latin typeface="Times New Roman" pitchFamily="18" charset="0"/>
              <a:cs typeface="Times New Roman" pitchFamily="18" charset="0"/>
              <a:sym typeface="Wingdings" pitchFamily="2" charset="2"/>
            </a:endParaRPr>
          </a:p>
          <a:p>
            <a:pPr lvl="1" eaLnBrk="1" hangingPunct="1">
              <a:buFont typeface="Wingdings" pitchFamily="2" charset="2"/>
              <a:buNone/>
              <a:defRPr/>
            </a:pPr>
            <a:endParaRPr lang="en-US" dirty="0">
              <a:latin typeface="Times New Roman" pitchFamily="18" charset="0"/>
              <a:cs typeface="Times New Roman" pitchFamily="18" charset="0"/>
            </a:endParaRPr>
          </a:p>
          <a:p>
            <a:pPr eaLnBrk="1" hangingPunct="1">
              <a:buFont typeface="Wingdings" pitchFamily="2" charset="2"/>
              <a:buNone/>
              <a:defRPr/>
            </a:pPr>
            <a:endParaRPr lang="en-US" dirty="0">
              <a:latin typeface="Times New Roman" pitchFamily="18" charset="0"/>
              <a:cs typeface="Times New Roman" pitchFamily="18" charset="0"/>
            </a:endParaRPr>
          </a:p>
        </p:txBody>
      </p:sp>
      <p:sp>
        <p:nvSpPr>
          <p:cNvPr id="52226" name="Slide Number Placeholder 2"/>
          <p:cNvSpPr>
            <a:spLocks noGrp="1"/>
          </p:cNvSpPr>
          <p:nvPr>
            <p:ph type="sldNum" sz="quarter" idx="11"/>
          </p:nvPr>
        </p:nvSpPr>
        <p:spPr>
          <a:noFill/>
        </p:spPr>
        <p:txBody>
          <a:bodyPr/>
          <a:lstStyle/>
          <a:p>
            <a:fld id="{882018D8-B1C0-448B-A812-49D9DCC20B1F}" type="slidenum">
              <a:rPr lang="en-US" smtClean="0">
                <a:cs typeface="Angsana New" charset="-34"/>
              </a:rPr>
              <a:pPr/>
              <a:t>36</a:t>
            </a:fld>
            <a:endParaRPr lang="en-US" smtClean="0">
              <a:cs typeface="Angsana New" charset="-34"/>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4000" b="1" dirty="0" smtClean="0">
              <a:latin typeface="Times New Roman" pitchFamily="18" charset="0"/>
              <a:cs typeface="Times New Roman" pitchFamily="18" charset="0"/>
            </a:endParaRPr>
          </a:p>
          <a:p>
            <a:pPr eaLnBrk="1" hangingPunct="1">
              <a:buFont typeface="Wingdings" pitchFamily="2" charset="2"/>
              <a:buNone/>
              <a:defRPr/>
            </a:pPr>
            <a:endParaRPr lang="en-US" sz="4000" b="1" dirty="0" smtClean="0">
              <a:latin typeface="Times New Roman" pitchFamily="18" charset="0"/>
              <a:cs typeface="Times New Roman" pitchFamily="18" charset="0"/>
            </a:endParaRPr>
          </a:p>
          <a:p>
            <a:pPr eaLnBrk="1" hangingPunct="1">
              <a:defRPr/>
            </a:pPr>
            <a:r>
              <a:rPr lang="en-US" sz="4000" b="1" dirty="0" smtClean="0">
                <a:latin typeface="Times New Roman" pitchFamily="18" charset="0"/>
                <a:cs typeface="Times New Roman" pitchFamily="18" charset="0"/>
              </a:rPr>
              <a:t>Other </a:t>
            </a:r>
            <a:r>
              <a:rPr lang="en-US" sz="4000" b="1" dirty="0">
                <a:latin typeface="Times New Roman" pitchFamily="18" charset="0"/>
                <a:cs typeface="Times New Roman" pitchFamily="18" charset="0"/>
              </a:rPr>
              <a:t>Policies for Poverty Reduction</a:t>
            </a:r>
          </a:p>
          <a:p>
            <a:pPr eaLnBrk="1" hangingPunct="1">
              <a:buFont typeface="Wingdings" pitchFamily="2" charset="2"/>
              <a:buNone/>
              <a:defRPr/>
            </a:pPr>
            <a:r>
              <a:rPr lang="en-US" sz="4000" b="1" dirty="0">
                <a:latin typeface="Times New Roman" pitchFamily="18" charset="0"/>
                <a:cs typeface="Times New Roman" pitchFamily="18" charset="0"/>
              </a:rPr>
              <a:t>	</a:t>
            </a:r>
            <a:r>
              <a:rPr lang="en-US" sz="3600" b="1" dirty="0">
                <a:latin typeface="Times New Roman" pitchFamily="18" charset="0"/>
                <a:cs typeface="Times New Roman" pitchFamily="18" charset="0"/>
              </a:rPr>
              <a:t>- Agriculture productivity promotion</a:t>
            </a:r>
          </a:p>
          <a:p>
            <a:pPr marL="741363" indent="-741363" eaLnBrk="1" hangingPunct="1">
              <a:buFont typeface="Wingdings" pitchFamily="2" charset="2"/>
              <a:buNone/>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 </a:t>
            </a:r>
            <a:r>
              <a:rPr lang="en-US" sz="3600" b="1" dirty="0">
                <a:latin typeface="Times New Roman" pitchFamily="18" charset="0"/>
                <a:cs typeface="Times New Roman" pitchFamily="18" charset="0"/>
              </a:rPr>
              <a:t>Promotion of industries in rural/provincial areas</a:t>
            </a:r>
          </a:p>
          <a:p>
            <a:pPr marL="798513" indent="-798513" eaLnBrk="1" hangingPunct="1">
              <a:buFont typeface="Wingdings" pitchFamily="2" charset="2"/>
              <a:buNone/>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 </a:t>
            </a:r>
            <a:r>
              <a:rPr lang="en-US" sz="3600" b="1" dirty="0">
                <a:latin typeface="Times New Roman" pitchFamily="18" charset="0"/>
                <a:cs typeface="Times New Roman" pitchFamily="18" charset="0"/>
              </a:rPr>
              <a:t>Training and education to increase labor skills</a:t>
            </a:r>
          </a:p>
          <a:p>
            <a:pPr eaLnBrk="1" hangingPunct="1">
              <a:buFont typeface="Wingdings" pitchFamily="2" charset="2"/>
              <a:buNone/>
              <a:defRPr/>
            </a:pPr>
            <a:r>
              <a:rPr lang="en-US" sz="3600" b="1" dirty="0">
                <a:latin typeface="Times New Roman" pitchFamily="18" charset="0"/>
                <a:cs typeface="Times New Roman" pitchFamily="18" charset="0"/>
              </a:rPr>
              <a:t>	</a:t>
            </a:r>
          </a:p>
        </p:txBody>
      </p:sp>
      <p:sp>
        <p:nvSpPr>
          <p:cNvPr id="53250" name="Slide Number Placeholder 2"/>
          <p:cNvSpPr>
            <a:spLocks noGrp="1"/>
          </p:cNvSpPr>
          <p:nvPr>
            <p:ph type="sldNum" sz="quarter" idx="11"/>
          </p:nvPr>
        </p:nvSpPr>
        <p:spPr>
          <a:noFill/>
        </p:spPr>
        <p:txBody>
          <a:bodyPr/>
          <a:lstStyle/>
          <a:p>
            <a:fld id="{A829B059-C361-45FE-9DFD-B1F011ED1397}" type="slidenum">
              <a:rPr lang="en-US" smtClean="0">
                <a:cs typeface="Angsana New" charset="-34"/>
              </a:rPr>
              <a:pPr/>
              <a:t>37</a:t>
            </a:fld>
            <a:endParaRPr lang="en-US" smtClean="0">
              <a:cs typeface="Angsana New"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0" y="0"/>
            <a:ext cx="9144000" cy="6858000"/>
          </a:xfrm>
        </p:spPr>
        <p:txBody>
          <a:bodyPr/>
          <a:lstStyle/>
          <a:p>
            <a:pPr eaLnBrk="1" hangingPunct="1">
              <a:buFont typeface="Wingdings" pitchFamily="2" charset="2"/>
              <a:buNone/>
              <a:defRPr/>
            </a:pPr>
            <a:endParaRPr lang="en-US" sz="4000" b="1" dirty="0" smtClean="0">
              <a:latin typeface="Times New Roman" pitchFamily="18" charset="0"/>
              <a:cs typeface="Times New Roman" pitchFamily="18" charset="0"/>
            </a:endParaRPr>
          </a:p>
          <a:p>
            <a:pPr eaLnBrk="1" hangingPunct="1">
              <a:buFont typeface="Wingdings" pitchFamily="2" charset="2"/>
              <a:buNone/>
              <a:defRPr/>
            </a:pPr>
            <a:endParaRPr lang="en-US" sz="4000" b="1" dirty="0" smtClean="0">
              <a:latin typeface="Times New Roman" pitchFamily="18" charset="0"/>
              <a:cs typeface="Times New Roman" pitchFamily="18" charset="0"/>
            </a:endParaRPr>
          </a:p>
          <a:p>
            <a:pPr eaLnBrk="1" hangingPunct="1">
              <a:defRPr/>
            </a:pPr>
            <a:r>
              <a:rPr lang="en-US" sz="4000" b="1" dirty="0" smtClean="0">
                <a:latin typeface="Times New Roman" pitchFamily="18" charset="0"/>
                <a:cs typeface="Times New Roman" pitchFamily="18" charset="0"/>
              </a:rPr>
              <a:t>Other </a:t>
            </a:r>
            <a:r>
              <a:rPr lang="en-US" sz="4000" b="1" dirty="0">
                <a:latin typeface="Times New Roman" pitchFamily="18" charset="0"/>
                <a:cs typeface="Times New Roman" pitchFamily="18" charset="0"/>
              </a:rPr>
              <a:t>Policies for Poverty Reduction</a:t>
            </a:r>
          </a:p>
          <a:p>
            <a:pPr marL="741363" indent="-741363" eaLnBrk="1" hangingPunct="1">
              <a:buFont typeface="Wingdings" pitchFamily="2" charset="2"/>
              <a:buNone/>
              <a:defRPr/>
            </a:pPr>
            <a:r>
              <a:rPr lang="en-US"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 </a:t>
            </a:r>
            <a:r>
              <a:rPr lang="en-US" sz="3600" b="1" dirty="0">
                <a:latin typeface="Times New Roman" pitchFamily="18" charset="0"/>
                <a:cs typeface="Times New Roman" pitchFamily="18" charset="0"/>
              </a:rPr>
              <a:t>Social services (health , welfare</a:t>
            </a:r>
            <a:r>
              <a:rPr lang="en-US" sz="3600" b="1" dirty="0" smtClean="0">
                <a:latin typeface="Times New Roman" pitchFamily="18" charset="0"/>
                <a:cs typeface="Times New Roman" pitchFamily="18" charset="0"/>
              </a:rPr>
              <a:t>) for the poor</a:t>
            </a:r>
            <a:endParaRPr lang="en-US" sz="3600" b="1" dirty="0">
              <a:latin typeface="Times New Roman" pitchFamily="18" charset="0"/>
              <a:cs typeface="Times New Roman" pitchFamily="18" charset="0"/>
            </a:endParaRPr>
          </a:p>
          <a:p>
            <a:pPr marL="741363" indent="-741363" eaLnBrk="1" hangingPunct="1">
              <a:buFont typeface="Wingdings" pitchFamily="2" charset="2"/>
              <a:buNone/>
              <a:defRPr/>
            </a:pPr>
            <a:r>
              <a:rPr lang="en-US" sz="3600" b="1" dirty="0">
                <a:latin typeface="Times New Roman" pitchFamily="18" charset="0"/>
                <a:cs typeface="Times New Roman" pitchFamily="18" charset="0"/>
              </a:rPr>
              <a:t> </a:t>
            </a:r>
            <a:r>
              <a:rPr lang="en-US" sz="3600" b="1" dirty="0" smtClean="0">
                <a:latin typeface="Times New Roman" pitchFamily="18" charset="0"/>
                <a:cs typeface="Times New Roman" pitchFamily="18" charset="0"/>
              </a:rPr>
              <a:t>  - </a:t>
            </a:r>
            <a:r>
              <a:rPr lang="en-US" sz="3600" b="1" dirty="0">
                <a:latin typeface="Times New Roman" pitchFamily="18" charset="0"/>
                <a:cs typeface="Times New Roman" pitchFamily="18" charset="0"/>
              </a:rPr>
              <a:t>Macroeconomic management for sustainable economic growth</a:t>
            </a:r>
          </a:p>
        </p:txBody>
      </p:sp>
      <p:sp>
        <p:nvSpPr>
          <p:cNvPr id="54274" name="Slide Number Placeholder 2"/>
          <p:cNvSpPr>
            <a:spLocks noGrp="1"/>
          </p:cNvSpPr>
          <p:nvPr>
            <p:ph type="sldNum" sz="quarter" idx="11"/>
          </p:nvPr>
        </p:nvSpPr>
        <p:spPr>
          <a:noFill/>
        </p:spPr>
        <p:txBody>
          <a:bodyPr/>
          <a:lstStyle/>
          <a:p>
            <a:fld id="{13472D5C-8D79-4C95-8818-4922A1F29CAD}" type="slidenum">
              <a:rPr lang="en-US" smtClean="0">
                <a:cs typeface="Angsana New" charset="-34"/>
              </a:rPr>
              <a:pPr/>
              <a:t>38</a:t>
            </a:fld>
            <a:endParaRPr lang="en-US" smtClean="0">
              <a:cs typeface="Angsana New" charset="-34"/>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pPr eaLnBrk="1" hangingPunct="1">
              <a:defRPr/>
            </a:pPr>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 for the Poor (2001 – 2006)</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2438400"/>
            <a:ext cx="9144000" cy="4419600"/>
          </a:xfrm>
        </p:spPr>
        <p:txBody>
          <a:bodyPr/>
          <a:lstStyle/>
          <a:p>
            <a:pPr eaLnBrk="1" hangingPunct="1">
              <a:defRPr/>
            </a:pPr>
            <a:r>
              <a:rPr lang="en-US" sz="4000" b="1" dirty="0" smtClean="0">
                <a:latin typeface="Times New Roman" pitchFamily="18" charset="0"/>
                <a:cs typeface="Times New Roman" pitchFamily="18" charset="0"/>
              </a:rPr>
              <a:t> A set of policy measures for the “grass roots” to win votes</a:t>
            </a:r>
          </a:p>
          <a:p>
            <a:pPr eaLnBrk="1" hangingPunct="1">
              <a:defRPr/>
            </a:pPr>
            <a:r>
              <a:rPr lang="en-US" sz="4000" b="1" dirty="0" smtClean="0">
                <a:latin typeface="Times New Roman" pitchFamily="18" charset="0"/>
                <a:cs typeface="Times New Roman" pitchFamily="18" charset="0"/>
              </a:rPr>
              <a:t> Various types of subsidies and benefits to the poor</a:t>
            </a:r>
          </a:p>
          <a:p>
            <a:pPr eaLnBrk="1" hangingPunct="1">
              <a:defRPr/>
            </a:pPr>
            <a:r>
              <a:rPr lang="en-US" sz="4000" b="1" dirty="0" smtClean="0">
                <a:latin typeface="Times New Roman" pitchFamily="18" charset="0"/>
                <a:cs typeface="Times New Roman" pitchFamily="18" charset="0"/>
              </a:rPr>
              <a:t> Extra-budgetary spending (quasi fiscal) without parliamentary approval</a:t>
            </a:r>
            <a:endParaRPr lang="en-US" dirty="0">
              <a:latin typeface="Times New Roman" pitchFamily="18" charset="0"/>
              <a:cs typeface="Times New Roman" pitchFamily="18" charset="0"/>
            </a:endParaRPr>
          </a:p>
        </p:txBody>
      </p:sp>
      <p:sp>
        <p:nvSpPr>
          <p:cNvPr id="55299" name="Slide Number Placeholder 3"/>
          <p:cNvSpPr>
            <a:spLocks noGrp="1"/>
          </p:cNvSpPr>
          <p:nvPr>
            <p:ph type="sldNum" sz="quarter" idx="11"/>
          </p:nvPr>
        </p:nvSpPr>
        <p:spPr>
          <a:noFill/>
        </p:spPr>
        <p:txBody>
          <a:bodyPr/>
          <a:lstStyle/>
          <a:p>
            <a:fld id="{2277470C-F4A1-443D-9CE6-060E6C99C8AE}" type="slidenum">
              <a:rPr lang="en-US" smtClean="0">
                <a:cs typeface="Angsana New" charset="-34"/>
              </a:rPr>
              <a:pPr/>
              <a:t>39</a:t>
            </a:fld>
            <a:endParaRPr lang="en-US" smtClean="0">
              <a:cs typeface="Angsana New"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2"/>
          <p:cNvPicPr>
            <a:picLocks noGrp="1" noChangeAspect="1" noChangeArrowheads="1"/>
          </p:cNvPicPr>
          <p:nvPr>
            <p:ph type="body" idx="1"/>
          </p:nvPr>
        </p:nvPicPr>
        <p:blipFill>
          <a:blip r:embed="rId2"/>
          <a:srcRect/>
          <a:stretch>
            <a:fillRect/>
          </a:stretch>
        </p:blipFill>
        <p:spPr>
          <a:xfrm>
            <a:off x="0" y="0"/>
            <a:ext cx="9144000" cy="6858000"/>
          </a:xfrm>
        </p:spPr>
      </p:pic>
      <p:sp>
        <p:nvSpPr>
          <p:cNvPr id="56322" name="Text Box 3"/>
          <p:cNvSpPr txBox="1">
            <a:spLocks noChangeArrowheads="1"/>
          </p:cNvSpPr>
          <p:nvPr/>
        </p:nvSpPr>
        <p:spPr bwMode="auto">
          <a:xfrm>
            <a:off x="746125" y="501650"/>
            <a:ext cx="2159000" cy="1754188"/>
          </a:xfrm>
          <a:prstGeom prst="rect">
            <a:avLst/>
          </a:prstGeom>
          <a:solidFill>
            <a:schemeClr val="tx1"/>
          </a:solidFill>
          <a:ln w="9525">
            <a:noFill/>
            <a:miter lim="800000"/>
            <a:headEnd/>
            <a:tailEnd/>
          </a:ln>
        </p:spPr>
        <p:txBody>
          <a:bodyPr wrap="none">
            <a:spAutoFit/>
          </a:bodyPr>
          <a:lstStyle/>
          <a:p>
            <a:r>
              <a:rPr lang="en-US" sz="3600" b="1">
                <a:solidFill>
                  <a:schemeClr val="bg2"/>
                </a:solidFill>
                <a:latin typeface="Times New Roman" pitchFamily="18" charset="0"/>
                <a:cs typeface="Arial" charset="0"/>
              </a:rPr>
              <a:t>Thaksin</a:t>
            </a:r>
          </a:p>
          <a:p>
            <a:r>
              <a:rPr lang="en-US" sz="3600" b="1">
                <a:solidFill>
                  <a:schemeClr val="bg2"/>
                </a:solidFill>
                <a:latin typeface="Times New Roman" pitchFamily="18" charset="0"/>
                <a:cs typeface="Arial" charset="0"/>
              </a:rPr>
              <a:t>Populist</a:t>
            </a:r>
          </a:p>
          <a:p>
            <a:r>
              <a:rPr lang="en-US" sz="3600" b="1">
                <a:solidFill>
                  <a:schemeClr val="bg2"/>
                </a:solidFill>
                <a:latin typeface="Times New Roman" pitchFamily="18" charset="0"/>
                <a:cs typeface="Arial" charset="0"/>
              </a:rPr>
              <a:t>Initiatives</a:t>
            </a:r>
            <a:endParaRPr lang="th-TH" sz="3600" b="1">
              <a:solidFill>
                <a:schemeClr val="bg2"/>
              </a:solidFill>
              <a:latin typeface="Times New Roman" pitchFamily="18" charset="0"/>
              <a:cs typeface="Arial" charset="0"/>
            </a:endParaRPr>
          </a:p>
        </p:txBody>
      </p:sp>
      <p:sp>
        <p:nvSpPr>
          <p:cNvPr id="56323" name="Slide Number Placeholder 3"/>
          <p:cNvSpPr>
            <a:spLocks noGrp="1"/>
          </p:cNvSpPr>
          <p:nvPr>
            <p:ph type="sldNum" sz="quarter" idx="11"/>
          </p:nvPr>
        </p:nvSpPr>
        <p:spPr>
          <a:noFill/>
        </p:spPr>
        <p:txBody>
          <a:bodyPr/>
          <a:lstStyle/>
          <a:p>
            <a:fld id="{D7FC7881-5AD2-4C62-8902-288AF6F14A40}" type="slidenum">
              <a:rPr lang="en-US" smtClean="0">
                <a:cs typeface="Angsana New" charset="-34"/>
              </a:rPr>
              <a:pPr/>
              <a:t>40</a:t>
            </a:fld>
            <a:endParaRPr lang="en-US" smtClean="0">
              <a:cs typeface="Angsana New" charset="-3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body" idx="1"/>
          </p:nvPr>
        </p:nvSpPr>
        <p:spPr>
          <a:xfrm>
            <a:off x="457200" y="1600200"/>
            <a:ext cx="8686800" cy="4953000"/>
          </a:xfrm>
        </p:spPr>
        <p:txBody>
          <a:bodyPr/>
          <a:lstStyle/>
          <a:p>
            <a:pPr eaLnBrk="1" hangingPunct="1">
              <a:buFont typeface="Wingdings" pitchFamily="2" charset="2"/>
              <a:buNone/>
              <a:defRPr/>
            </a:pPr>
            <a:r>
              <a:rPr lang="th-TH" sz="3600" b="1">
                <a:effectLst/>
                <a:latin typeface="Times New Roman" pitchFamily="18" charset="0"/>
                <a:cs typeface="Times New Roman" pitchFamily="18" charset="0"/>
              </a:rPr>
              <a:t>• </a:t>
            </a:r>
            <a:r>
              <a:rPr lang="en-US" sz="3600" b="1">
                <a:effectLst/>
                <a:latin typeface="Times New Roman" pitchFamily="18" charset="0"/>
                <a:cs typeface="Times New Roman" pitchFamily="18" charset="0"/>
              </a:rPr>
              <a:t>Claimed </a:t>
            </a:r>
            <a:r>
              <a:rPr lang="th-TH" sz="3600" b="1">
                <a:effectLst/>
                <a:latin typeface="Times New Roman" pitchFamily="18" charset="0"/>
                <a:cs typeface="Times New Roman" pitchFamily="18" charset="0"/>
              </a:rPr>
              <a:t>Output:</a:t>
            </a:r>
          </a:p>
          <a:p>
            <a:pPr eaLnBrk="1" hangingPunct="1">
              <a:buFont typeface="Wingdings" pitchFamily="2" charset="2"/>
              <a:buNone/>
              <a:defRPr/>
            </a:pPr>
            <a:r>
              <a:rPr lang="th-TH" sz="3600" b="1">
                <a:effectLst/>
                <a:latin typeface="Times New Roman" pitchFamily="18" charset="0"/>
                <a:cs typeface="Times New Roman" pitchFamily="18" charset="0"/>
              </a:rPr>
              <a:t> – 6,932 products, with quality improvement &amp; guarantee.</a:t>
            </a:r>
          </a:p>
          <a:p>
            <a:pPr eaLnBrk="1" hangingPunct="1">
              <a:buFont typeface="Wingdings" pitchFamily="2" charset="2"/>
              <a:buNone/>
              <a:defRPr/>
            </a:pPr>
            <a:r>
              <a:rPr lang="th-TH" sz="3600" b="1">
                <a:effectLst/>
                <a:latin typeface="Times New Roman" pitchFamily="18" charset="0"/>
                <a:cs typeface="Times New Roman" pitchFamily="18" charset="0"/>
              </a:rPr>
              <a:t> – Sales increased from 24.5 million baht in 2001 to 42.93 million baht in 2003</a:t>
            </a:r>
          </a:p>
          <a:p>
            <a:pPr eaLnBrk="1" hangingPunct="1">
              <a:buFont typeface="Wingdings" pitchFamily="2" charset="2"/>
              <a:buNone/>
              <a:defRPr/>
            </a:pPr>
            <a:r>
              <a:rPr lang="th-TH" sz="3600" b="1">
                <a:effectLst/>
                <a:latin typeface="Times New Roman" pitchFamily="18" charset="0"/>
                <a:cs typeface="Times New Roman" pitchFamily="18" charset="0"/>
              </a:rPr>
              <a:t> – Job creation in 26,000 communities;</a:t>
            </a:r>
          </a:p>
          <a:p>
            <a:pPr eaLnBrk="1" hangingPunct="1">
              <a:buFont typeface="Wingdings" pitchFamily="2" charset="2"/>
              <a:buNone/>
              <a:defRPr/>
            </a:pPr>
            <a:r>
              <a:rPr lang="th-TH" sz="3600" b="1">
                <a:effectLst/>
                <a:latin typeface="Times New Roman" pitchFamily="18" charset="0"/>
                <a:cs typeface="Times New Roman" pitchFamily="18" charset="0"/>
              </a:rPr>
              <a:t>• Outcome: double household income</a:t>
            </a:r>
            <a:endParaRPr lang="th-TH" sz="3600" b="1">
              <a:latin typeface="Times New Roman" pitchFamily="18" charset="0"/>
              <a:cs typeface="Times New Roman" pitchFamily="18" charset="0"/>
            </a:endParaRPr>
          </a:p>
        </p:txBody>
      </p:sp>
      <p:sp>
        <p:nvSpPr>
          <p:cNvPr id="57346" name="Text Box 3"/>
          <p:cNvSpPr txBox="1">
            <a:spLocks noChangeArrowheads="1"/>
          </p:cNvSpPr>
          <p:nvPr/>
        </p:nvSpPr>
        <p:spPr bwMode="auto">
          <a:xfrm>
            <a:off x="669925" y="601663"/>
            <a:ext cx="7788275" cy="641350"/>
          </a:xfrm>
          <a:prstGeom prst="rect">
            <a:avLst/>
          </a:prstGeom>
          <a:noFill/>
          <a:ln w="9525">
            <a:noFill/>
            <a:miter lim="800000"/>
            <a:headEnd/>
            <a:tailEnd/>
          </a:ln>
        </p:spPr>
        <p:txBody>
          <a:bodyPr>
            <a:spAutoFit/>
          </a:bodyPr>
          <a:lstStyle/>
          <a:p>
            <a:pPr algn="ctr"/>
            <a:r>
              <a:rPr lang="th-TH" sz="3600" b="1">
                <a:solidFill>
                  <a:schemeClr val="hlink"/>
                </a:solidFill>
                <a:latin typeface="Times New Roman" pitchFamily="18" charset="0"/>
                <a:cs typeface="Times New Roman" pitchFamily="18" charset="0"/>
              </a:rPr>
              <a:t>One Tambon One Product (OTOP)</a:t>
            </a:r>
            <a:endParaRPr lang="th-TH" sz="4000" b="1">
              <a:solidFill>
                <a:schemeClr val="hlink"/>
              </a:solidFill>
              <a:latin typeface="Garamond" pitchFamily="18" charset="0"/>
              <a:cs typeface="Arial" charset="0"/>
            </a:endParaRPr>
          </a:p>
        </p:txBody>
      </p:sp>
      <p:sp>
        <p:nvSpPr>
          <p:cNvPr id="57347" name="Slide Number Placeholder 3"/>
          <p:cNvSpPr>
            <a:spLocks noGrp="1"/>
          </p:cNvSpPr>
          <p:nvPr>
            <p:ph type="sldNum" sz="quarter" idx="11"/>
          </p:nvPr>
        </p:nvSpPr>
        <p:spPr>
          <a:noFill/>
        </p:spPr>
        <p:txBody>
          <a:bodyPr/>
          <a:lstStyle/>
          <a:p>
            <a:fld id="{2908275E-6EFB-418D-88FB-5D1BF6C80147}" type="slidenum">
              <a:rPr lang="en-US" smtClean="0">
                <a:cs typeface="Angsana New" charset="-34"/>
              </a:rPr>
              <a:pPr/>
              <a:t>41</a:t>
            </a:fld>
            <a:endParaRPr lang="en-US" smtClean="0">
              <a:cs typeface="Angsana New" charset="-3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1"/>
          </p:nvPr>
        </p:nvSpPr>
        <p:spPr>
          <a:xfrm>
            <a:off x="457200" y="1600200"/>
            <a:ext cx="8686800" cy="4953000"/>
          </a:xfrm>
        </p:spPr>
        <p:txBody>
          <a:bodyPr/>
          <a:lstStyle/>
          <a:p>
            <a:pPr eaLnBrk="1" hangingPunct="1">
              <a:lnSpc>
                <a:spcPct val="90000"/>
              </a:lnSpc>
              <a:buFont typeface="Wingdings" pitchFamily="2" charset="2"/>
              <a:buNone/>
              <a:defRPr/>
            </a:pPr>
            <a:r>
              <a:rPr lang="th-TH" sz="3400" b="1">
                <a:effectLst/>
                <a:latin typeface="Times New Roman" pitchFamily="18" charset="0"/>
                <a:cs typeface="Times New Roman" pitchFamily="18" charset="0"/>
              </a:rPr>
              <a:t>• Beneficiaries: (</a:t>
            </a:r>
            <a:r>
              <a:rPr lang="en-US" sz="3400" b="1">
                <a:effectLst/>
                <a:latin typeface="Times New Roman" pitchFamily="18" charset="0"/>
                <a:cs typeface="Times New Roman" pitchFamily="18" charset="0"/>
              </a:rPr>
              <a:t>claimed </a:t>
            </a:r>
            <a:r>
              <a:rPr lang="th-TH" sz="3400" b="1">
                <a:effectLst/>
                <a:latin typeface="Times New Roman" pitchFamily="18" charset="0"/>
                <a:cs typeface="Times New Roman" pitchFamily="18" charset="0"/>
              </a:rPr>
              <a:t>output)</a:t>
            </a:r>
          </a:p>
          <a:p>
            <a:pPr eaLnBrk="1" hangingPunct="1">
              <a:lnSpc>
                <a:spcPct val="90000"/>
              </a:lnSpc>
              <a:buFont typeface="Wingdings" pitchFamily="2" charset="2"/>
              <a:buNone/>
              <a:defRPr/>
            </a:pPr>
            <a:r>
              <a:rPr lang="th-TH" sz="3400" b="1">
                <a:effectLst/>
                <a:latin typeface="Times New Roman" pitchFamily="18" charset="0"/>
                <a:cs typeface="Times New Roman" pitchFamily="18" charset="0"/>
              </a:rPr>
              <a:t>	– Debt moratorium: 2.31 million persons, 53,000 million baht;</a:t>
            </a:r>
          </a:p>
          <a:p>
            <a:pPr eaLnBrk="1" hangingPunct="1">
              <a:lnSpc>
                <a:spcPct val="90000"/>
              </a:lnSpc>
              <a:buFont typeface="Wingdings" pitchFamily="2" charset="2"/>
              <a:buNone/>
              <a:defRPr/>
            </a:pPr>
            <a:r>
              <a:rPr lang="th-TH" sz="3400" b="1">
                <a:effectLst/>
                <a:latin typeface="Times New Roman" pitchFamily="18" charset="0"/>
                <a:cs typeface="Times New Roman" pitchFamily="18" charset="0"/>
              </a:rPr>
              <a:t>	– Debt forgiveness (Hair cut and interest reduction): 4.13 million persons;</a:t>
            </a:r>
          </a:p>
          <a:p>
            <a:pPr eaLnBrk="1" hangingPunct="1">
              <a:lnSpc>
                <a:spcPct val="90000"/>
              </a:lnSpc>
              <a:buFont typeface="Wingdings" pitchFamily="2" charset="2"/>
              <a:buNone/>
              <a:defRPr/>
            </a:pPr>
            <a:r>
              <a:rPr lang="th-TH" sz="3400" b="1">
                <a:effectLst/>
                <a:latin typeface="Times New Roman" pitchFamily="18" charset="0"/>
                <a:cs typeface="Times New Roman" pitchFamily="18" charset="0"/>
              </a:rPr>
              <a:t>	– Rehabilitation &amp; restructuring to improve production: 0.85 million persons;</a:t>
            </a:r>
          </a:p>
          <a:p>
            <a:pPr eaLnBrk="1" hangingPunct="1">
              <a:lnSpc>
                <a:spcPct val="90000"/>
              </a:lnSpc>
              <a:buFont typeface="Wingdings" pitchFamily="2" charset="2"/>
              <a:buNone/>
              <a:defRPr/>
            </a:pPr>
            <a:r>
              <a:rPr lang="th-TH" sz="3400" b="1">
                <a:effectLst/>
                <a:latin typeface="Times New Roman" pitchFamily="18" charset="0"/>
                <a:cs typeface="Times New Roman" pitchFamily="18" charset="0"/>
              </a:rPr>
              <a:t>• Outcome: income increased </a:t>
            </a:r>
            <a:r>
              <a:rPr lang="en-US" sz="3400" b="1">
                <a:effectLst/>
                <a:latin typeface="Times New Roman" pitchFamily="18" charset="0"/>
                <a:cs typeface="Times New Roman" pitchFamily="18" charset="0"/>
              </a:rPr>
              <a:t>by </a:t>
            </a:r>
          </a:p>
          <a:p>
            <a:pPr eaLnBrk="1" hangingPunct="1">
              <a:lnSpc>
                <a:spcPct val="90000"/>
              </a:lnSpc>
              <a:buFont typeface="Wingdings" pitchFamily="2" charset="2"/>
              <a:buNone/>
              <a:defRPr/>
            </a:pPr>
            <a:r>
              <a:rPr lang="en-US" sz="3400" b="1">
                <a:effectLst/>
                <a:latin typeface="Times New Roman" pitchFamily="18" charset="0"/>
                <a:cs typeface="Times New Roman" pitchFamily="18" charset="0"/>
              </a:rPr>
              <a:t>                   </a:t>
            </a:r>
            <a:r>
              <a:rPr lang="th-TH" sz="3400" b="1">
                <a:effectLst/>
                <a:latin typeface="Times New Roman" pitchFamily="18" charset="0"/>
                <a:cs typeface="Times New Roman" pitchFamily="18" charset="0"/>
              </a:rPr>
              <a:t>10,185  baht/year</a:t>
            </a:r>
            <a:r>
              <a:rPr lang="en-US" sz="3400" b="1">
                <a:effectLst/>
                <a:latin typeface="Times New Roman" pitchFamily="18" charset="0"/>
                <a:cs typeface="Times New Roman" pitchFamily="18" charset="0"/>
              </a:rPr>
              <a:t>/household</a:t>
            </a:r>
            <a:endParaRPr lang="th-TH" sz="3400" b="1">
              <a:latin typeface="Times New Roman" pitchFamily="18" charset="0"/>
              <a:cs typeface="Times New Roman" pitchFamily="18" charset="0"/>
            </a:endParaRPr>
          </a:p>
        </p:txBody>
      </p:sp>
      <p:sp>
        <p:nvSpPr>
          <p:cNvPr id="58370" name="Text Box 3"/>
          <p:cNvSpPr txBox="1">
            <a:spLocks noChangeArrowheads="1"/>
          </p:cNvSpPr>
          <p:nvPr/>
        </p:nvSpPr>
        <p:spPr bwMode="auto">
          <a:xfrm>
            <a:off x="669925" y="601663"/>
            <a:ext cx="7788275" cy="641350"/>
          </a:xfrm>
          <a:prstGeom prst="rect">
            <a:avLst/>
          </a:prstGeom>
          <a:noFill/>
          <a:ln w="9525">
            <a:noFill/>
            <a:miter lim="800000"/>
            <a:headEnd/>
            <a:tailEnd/>
          </a:ln>
        </p:spPr>
        <p:txBody>
          <a:bodyPr>
            <a:spAutoFit/>
          </a:bodyPr>
          <a:lstStyle/>
          <a:p>
            <a:pPr algn="ctr"/>
            <a:r>
              <a:rPr lang="th-TH" sz="3600" b="1">
                <a:solidFill>
                  <a:schemeClr val="hlink"/>
                </a:solidFill>
                <a:latin typeface="Times New Roman" pitchFamily="18" charset="0"/>
                <a:cs typeface="Times New Roman" pitchFamily="18" charset="0"/>
              </a:rPr>
              <a:t>Debt Moratorium &amp; Debt forgiveness</a:t>
            </a:r>
            <a:endParaRPr lang="th-TH" sz="3600" b="1">
              <a:solidFill>
                <a:schemeClr val="hlink"/>
              </a:solidFill>
              <a:latin typeface="Garamond" pitchFamily="18" charset="0"/>
              <a:cs typeface="Arial" charset="0"/>
            </a:endParaRPr>
          </a:p>
        </p:txBody>
      </p:sp>
      <p:sp>
        <p:nvSpPr>
          <p:cNvPr id="58371" name="Slide Number Placeholder 3"/>
          <p:cNvSpPr>
            <a:spLocks noGrp="1"/>
          </p:cNvSpPr>
          <p:nvPr>
            <p:ph type="sldNum" sz="quarter" idx="11"/>
          </p:nvPr>
        </p:nvSpPr>
        <p:spPr>
          <a:noFill/>
        </p:spPr>
        <p:txBody>
          <a:bodyPr/>
          <a:lstStyle/>
          <a:p>
            <a:fld id="{FB47D370-0F37-41B1-BA7B-B7198BBB536A}" type="slidenum">
              <a:rPr lang="en-US" smtClean="0">
                <a:cs typeface="Angsana New" charset="-34"/>
              </a:rPr>
              <a:pPr/>
              <a:t>42</a:t>
            </a:fld>
            <a:endParaRPr lang="en-US" smtClean="0">
              <a:cs typeface="Angsana New" charset="-3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ChangeArrowheads="1"/>
          </p:cNvSpPr>
          <p:nvPr>
            <p:ph type="body" idx="1"/>
          </p:nvPr>
        </p:nvSpPr>
        <p:spPr>
          <a:xfrm>
            <a:off x="457200" y="1600200"/>
            <a:ext cx="8077200" cy="4953000"/>
          </a:xfrm>
        </p:spPr>
        <p:txBody>
          <a:bodyPr/>
          <a:lstStyle/>
          <a:p>
            <a:pPr eaLnBrk="1" hangingPunct="1">
              <a:buFont typeface="Wingdings" pitchFamily="2" charset="2"/>
              <a:buNone/>
            </a:pPr>
            <a:r>
              <a:rPr lang="th-TH" sz="3600" b="1" smtClean="0">
                <a:effectLst/>
                <a:latin typeface="Times New Roman" pitchFamily="18" charset="0"/>
                <a:cs typeface="Times New Roman" pitchFamily="18" charset="0"/>
              </a:rPr>
              <a:t>• Beneficiaries: </a:t>
            </a:r>
            <a:r>
              <a:rPr lang="th-TH" sz="3400" b="1" smtClean="0">
                <a:effectLst/>
                <a:latin typeface="Times New Roman" pitchFamily="18" charset="0"/>
                <a:cs typeface="Times New Roman" pitchFamily="18" charset="0"/>
              </a:rPr>
              <a:t>(</a:t>
            </a:r>
            <a:r>
              <a:rPr lang="en-US" sz="3400" b="1" smtClean="0">
                <a:effectLst/>
                <a:latin typeface="Times New Roman" pitchFamily="18" charset="0"/>
                <a:cs typeface="Times New Roman" pitchFamily="18" charset="0"/>
              </a:rPr>
              <a:t>claimed </a:t>
            </a:r>
            <a:r>
              <a:rPr lang="th-TH" sz="3400" b="1" smtClean="0">
                <a:effectLst/>
                <a:latin typeface="Times New Roman" pitchFamily="18" charset="0"/>
                <a:cs typeface="Times New Roman" pitchFamily="18" charset="0"/>
              </a:rPr>
              <a:t>output)</a:t>
            </a:r>
            <a:endParaRPr lang="th-TH" sz="3600" b="1" smtClean="0">
              <a:effectLst/>
              <a:latin typeface="Times New Roman" pitchFamily="18" charset="0"/>
              <a:cs typeface="Times New Roman" pitchFamily="18" charset="0"/>
            </a:endParaRPr>
          </a:p>
          <a:p>
            <a:pPr eaLnBrk="1" hangingPunct="1">
              <a:buFont typeface="Wingdings" pitchFamily="2" charset="2"/>
              <a:buNone/>
            </a:pPr>
            <a:r>
              <a:rPr lang="th-TH" sz="3600" b="1" smtClean="0">
                <a:effectLst/>
                <a:latin typeface="Times New Roman" pitchFamily="18" charset="0"/>
                <a:cs typeface="Times New Roman" pitchFamily="18" charset="0"/>
              </a:rPr>
              <a:t>	– 13.9 million persons;</a:t>
            </a:r>
          </a:p>
          <a:p>
            <a:pPr eaLnBrk="1" hangingPunct="1">
              <a:buFont typeface="Wingdings" pitchFamily="2" charset="2"/>
              <a:buNone/>
            </a:pPr>
            <a:r>
              <a:rPr lang="th-TH" sz="3600" b="1" smtClean="0">
                <a:effectLst/>
                <a:latin typeface="Times New Roman" pitchFamily="18" charset="0"/>
                <a:cs typeface="Times New Roman" pitchFamily="18" charset="0"/>
              </a:rPr>
              <a:t>	– Loan: 168 billion baht</a:t>
            </a:r>
          </a:p>
          <a:p>
            <a:pPr eaLnBrk="1" hangingPunct="1">
              <a:buFont typeface="Wingdings" pitchFamily="2" charset="2"/>
              <a:buNone/>
            </a:pPr>
            <a:r>
              <a:rPr lang="th-TH" sz="3600" b="1" smtClean="0">
                <a:effectLst/>
                <a:latin typeface="Times New Roman" pitchFamily="18" charset="0"/>
                <a:cs typeface="Times New Roman" pitchFamily="18" charset="0"/>
              </a:rPr>
              <a:t>• Outcome:</a:t>
            </a:r>
          </a:p>
          <a:p>
            <a:pPr eaLnBrk="1" hangingPunct="1">
              <a:buFont typeface="Wingdings" pitchFamily="2" charset="2"/>
              <a:buNone/>
            </a:pPr>
            <a:r>
              <a:rPr lang="th-TH" sz="3600" b="1" smtClean="0">
                <a:effectLst/>
                <a:latin typeface="Times New Roman" pitchFamily="18" charset="0"/>
                <a:cs typeface="Times New Roman" pitchFamily="18" charset="0"/>
              </a:rPr>
              <a:t>	– Reducing informal sector loan that charged extremely high interest rate;</a:t>
            </a:r>
          </a:p>
          <a:p>
            <a:pPr eaLnBrk="1" hangingPunct="1">
              <a:buFont typeface="Wingdings" pitchFamily="2" charset="2"/>
              <a:buNone/>
            </a:pPr>
            <a:r>
              <a:rPr lang="th-TH" sz="3600" b="1" smtClean="0">
                <a:effectLst/>
                <a:latin typeface="Times New Roman" pitchFamily="18" charset="0"/>
                <a:cs typeface="Times New Roman" pitchFamily="18" charset="0"/>
              </a:rPr>
              <a:t>	– Income increased 5,900     </a:t>
            </a:r>
          </a:p>
          <a:p>
            <a:pPr eaLnBrk="1" hangingPunct="1">
              <a:buFont typeface="Wingdings" pitchFamily="2" charset="2"/>
              <a:buNone/>
            </a:pPr>
            <a:r>
              <a:rPr lang="th-TH" sz="3600" b="1" smtClean="0">
                <a:effectLst/>
                <a:latin typeface="Times New Roman" pitchFamily="18" charset="0"/>
                <a:cs typeface="Times New Roman" pitchFamily="18" charset="0"/>
              </a:rPr>
              <a:t>         baht/year/ household</a:t>
            </a:r>
          </a:p>
        </p:txBody>
      </p:sp>
      <p:sp>
        <p:nvSpPr>
          <p:cNvPr id="59394" name="Text Box 3"/>
          <p:cNvSpPr txBox="1">
            <a:spLocks noChangeArrowheads="1"/>
          </p:cNvSpPr>
          <p:nvPr/>
        </p:nvSpPr>
        <p:spPr bwMode="auto">
          <a:xfrm>
            <a:off x="669925" y="601663"/>
            <a:ext cx="7788275" cy="701675"/>
          </a:xfrm>
          <a:prstGeom prst="rect">
            <a:avLst/>
          </a:prstGeom>
          <a:noFill/>
          <a:ln w="9525">
            <a:noFill/>
            <a:miter lim="800000"/>
            <a:headEnd/>
            <a:tailEnd/>
          </a:ln>
        </p:spPr>
        <p:txBody>
          <a:bodyPr>
            <a:spAutoFit/>
          </a:bodyPr>
          <a:lstStyle/>
          <a:p>
            <a:pPr algn="ctr"/>
            <a:r>
              <a:rPr lang="th-TH" sz="4000" b="1">
                <a:solidFill>
                  <a:schemeClr val="hlink"/>
                </a:solidFill>
                <a:latin typeface="Times New Roman" pitchFamily="18" charset="0"/>
                <a:cs typeface="Times New Roman" pitchFamily="18" charset="0"/>
              </a:rPr>
              <a:t>Village &amp; Community Funds</a:t>
            </a:r>
          </a:p>
        </p:txBody>
      </p:sp>
      <p:sp>
        <p:nvSpPr>
          <p:cNvPr id="59395" name="Slide Number Placeholder 3"/>
          <p:cNvSpPr>
            <a:spLocks noGrp="1"/>
          </p:cNvSpPr>
          <p:nvPr>
            <p:ph type="sldNum" sz="quarter" idx="11"/>
          </p:nvPr>
        </p:nvSpPr>
        <p:spPr>
          <a:noFill/>
        </p:spPr>
        <p:txBody>
          <a:bodyPr/>
          <a:lstStyle/>
          <a:p>
            <a:fld id="{C3CD4FF3-D5C5-46BA-A33D-F4DD42F794B0}" type="slidenum">
              <a:rPr lang="en-US" smtClean="0">
                <a:cs typeface="Angsana New" charset="-34"/>
              </a:rPr>
              <a:pPr/>
              <a:t>43</a:t>
            </a:fld>
            <a:endParaRPr lang="en-US" smtClean="0">
              <a:cs typeface="Angsana New" charset="-34"/>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pPr eaLnBrk="1" hangingPunct="1">
              <a:defRPr/>
            </a:pPr>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eaLnBrk="1" hangingPunct="1">
              <a:buFont typeface="Wingdings" pitchFamily="2" charset="2"/>
              <a:buNone/>
              <a:defRPr/>
            </a:pPr>
            <a:r>
              <a:rPr lang="en-US"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Criticisms:</a:t>
            </a:r>
          </a:p>
          <a:p>
            <a:pPr eaLnBrk="1" hangingPunct="1">
              <a:defRPr/>
            </a:pPr>
            <a:r>
              <a:rPr lang="en-US" sz="4400" b="1" dirty="0" smtClean="0">
                <a:latin typeface="Times New Roman" pitchFamily="18" charset="0"/>
                <a:cs typeface="Times New Roman" pitchFamily="18" charset="0"/>
              </a:rPr>
              <a:t> Too political, vote-buying</a:t>
            </a:r>
          </a:p>
          <a:p>
            <a:pPr eaLnBrk="1" hangingPunct="1">
              <a:defRPr/>
            </a:pPr>
            <a:r>
              <a:rPr lang="en-US" sz="4400" b="1" dirty="0" smtClean="0">
                <a:latin typeface="Times New Roman" pitchFamily="18" charset="0"/>
                <a:cs typeface="Times New Roman" pitchFamily="18" charset="0"/>
              </a:rPr>
              <a:t> Spoil the poor, encourage lack of  financial discipline</a:t>
            </a:r>
          </a:p>
          <a:p>
            <a:pPr eaLnBrk="1" hangingPunct="1">
              <a:defRPr/>
            </a:pPr>
            <a:r>
              <a:rPr lang="en-US" sz="4400" b="1" dirty="0" smtClean="0">
                <a:latin typeface="Times New Roman" pitchFamily="18" charset="0"/>
                <a:cs typeface="Times New Roman" pitchFamily="18" charset="0"/>
              </a:rPr>
              <a:t> Reach the “really poor”?</a:t>
            </a:r>
            <a:endParaRPr lang="en-US" b="1" dirty="0">
              <a:latin typeface="Times New Roman" pitchFamily="18" charset="0"/>
              <a:cs typeface="Times New Roman" pitchFamily="18" charset="0"/>
            </a:endParaRPr>
          </a:p>
        </p:txBody>
      </p:sp>
      <p:sp>
        <p:nvSpPr>
          <p:cNvPr id="60419" name="Slide Number Placeholder 3"/>
          <p:cNvSpPr>
            <a:spLocks noGrp="1"/>
          </p:cNvSpPr>
          <p:nvPr>
            <p:ph type="sldNum" sz="quarter" idx="11"/>
          </p:nvPr>
        </p:nvSpPr>
        <p:spPr>
          <a:noFill/>
        </p:spPr>
        <p:txBody>
          <a:bodyPr/>
          <a:lstStyle/>
          <a:p>
            <a:fld id="{0EC5FB7A-E36E-4267-8389-13F152F91D57}" type="slidenum">
              <a:rPr lang="en-US" smtClean="0">
                <a:cs typeface="Angsana New" charset="-34"/>
              </a:rPr>
              <a:pPr/>
              <a:t>44</a:t>
            </a:fld>
            <a:endParaRPr lang="en-US" smtClean="0">
              <a:cs typeface="Angsana New" charset="-3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pPr eaLnBrk="1" hangingPunct="1">
              <a:defRPr/>
            </a:pPr>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eaLnBrk="1" hangingPunct="1">
              <a:buFont typeface="Wingdings" pitchFamily="2" charset="2"/>
              <a:buNone/>
              <a:defRPr/>
            </a:pPr>
            <a:r>
              <a:rPr lang="en-US"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Criticisms:</a:t>
            </a:r>
          </a:p>
          <a:p>
            <a:pPr eaLnBrk="1" hangingPunct="1">
              <a:defRPr/>
            </a:pPr>
            <a:r>
              <a:rPr lang="en-US" sz="4400" b="1" dirty="0" smtClean="0">
                <a:latin typeface="Times New Roman" pitchFamily="18" charset="0"/>
                <a:cs typeface="Times New Roman" pitchFamily="18" charset="0"/>
              </a:rPr>
              <a:t> Corruption</a:t>
            </a:r>
          </a:p>
          <a:p>
            <a:pPr eaLnBrk="1" hangingPunct="1">
              <a:defRPr/>
            </a:pPr>
            <a:r>
              <a:rPr lang="en-US" sz="4400" b="1" dirty="0" smtClean="0">
                <a:latin typeface="Times New Roman" pitchFamily="18" charset="0"/>
                <a:cs typeface="Times New Roman" pitchFamily="18" charset="0"/>
              </a:rPr>
              <a:t> Not fiscally transparent, avoiding scrutiny by parliament</a:t>
            </a:r>
          </a:p>
          <a:p>
            <a:pPr eaLnBrk="1" hangingPunct="1">
              <a:defRPr/>
            </a:pPr>
            <a:r>
              <a:rPr lang="en-US" sz="4400" b="1" dirty="0" smtClean="0">
                <a:latin typeface="Times New Roman" pitchFamily="18" charset="0"/>
                <a:cs typeface="Times New Roman" pitchFamily="18" charset="0"/>
              </a:rPr>
              <a:t> Fiscal burden, not sustainable</a:t>
            </a:r>
            <a:endParaRPr lang="en-US" b="1" dirty="0">
              <a:latin typeface="Times New Roman" pitchFamily="18" charset="0"/>
              <a:cs typeface="Times New Roman" pitchFamily="18" charset="0"/>
            </a:endParaRPr>
          </a:p>
        </p:txBody>
      </p:sp>
      <p:sp>
        <p:nvSpPr>
          <p:cNvPr id="61443" name="Slide Number Placeholder 3"/>
          <p:cNvSpPr>
            <a:spLocks noGrp="1"/>
          </p:cNvSpPr>
          <p:nvPr>
            <p:ph type="sldNum" sz="quarter" idx="11"/>
          </p:nvPr>
        </p:nvSpPr>
        <p:spPr>
          <a:noFill/>
        </p:spPr>
        <p:txBody>
          <a:bodyPr/>
          <a:lstStyle/>
          <a:p>
            <a:fld id="{2ADABE99-C707-464B-BD52-51CD40BF5767}" type="slidenum">
              <a:rPr lang="en-US" smtClean="0">
                <a:cs typeface="Angsana New" charset="-34"/>
              </a:rPr>
              <a:pPr/>
              <a:t>45</a:t>
            </a:fld>
            <a:endParaRPr lang="en-US" smtClean="0">
              <a:cs typeface="Angsana New" charset="-3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pPr eaLnBrk="1" hangingPunct="1">
              <a:defRPr/>
            </a:pPr>
            <a:r>
              <a:rPr lang="en-US" sz="4800" dirty="0" err="1" smtClean="0">
                <a:solidFill>
                  <a:schemeClr val="folHlink"/>
                </a:solidFill>
                <a:latin typeface="Times New Roman" pitchFamily="18" charset="0"/>
                <a:cs typeface="Times New Roman" pitchFamily="18" charset="0"/>
              </a:rPr>
              <a:t>Thaksin’s</a:t>
            </a:r>
            <a:r>
              <a:rPr lang="en-US" sz="4800" dirty="0" smtClean="0">
                <a:solidFill>
                  <a:schemeClr val="folHlink"/>
                </a:solidFill>
                <a:latin typeface="Times New Roman" pitchFamily="18" charset="0"/>
                <a:cs typeface="Times New Roman" pitchFamily="18" charset="0"/>
              </a:rPr>
              <a:t> Populist Policy</a:t>
            </a:r>
            <a:endParaRPr lang="en-US" sz="4800" dirty="0">
              <a:solidFill>
                <a:schemeClr val="folHlink"/>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eaLnBrk="1" hangingPunct="1">
              <a:defRPr/>
            </a:pPr>
            <a:r>
              <a:rPr lang="en-US" sz="4400" b="1" dirty="0" smtClean="0">
                <a:latin typeface="Times New Roman" pitchFamily="18" charset="0"/>
                <a:cs typeface="Times New Roman" pitchFamily="18" charset="0"/>
              </a:rPr>
              <a:t> Increasing “populist” trend in the last election (2011) </a:t>
            </a:r>
          </a:p>
          <a:p>
            <a:pPr eaLnBrk="1" hangingPunct="1">
              <a:defRPr/>
            </a:pPr>
            <a:r>
              <a:rPr lang="en-US" sz="4400" b="1" dirty="0" smtClean="0">
                <a:latin typeface="Times New Roman" pitchFamily="18" charset="0"/>
                <a:cs typeface="Times New Roman" pitchFamily="18" charset="0"/>
              </a:rPr>
              <a:t> All political parties adopted “populist” campaign : </a:t>
            </a:r>
            <a:r>
              <a:rPr lang="en-US" sz="3600" b="1" dirty="0" smtClean="0">
                <a:latin typeface="Times New Roman" pitchFamily="18" charset="0"/>
                <a:cs typeface="Times New Roman" pitchFamily="18" charset="0"/>
              </a:rPr>
              <a:t>subsidies on oil, electricity, bus, train; increasing minimum wage; lower taxes; more village fund; women development fund, etc.</a:t>
            </a:r>
            <a:endParaRPr lang="en-US" b="1" dirty="0">
              <a:latin typeface="Times New Roman" pitchFamily="18" charset="0"/>
              <a:cs typeface="Times New Roman" pitchFamily="18" charset="0"/>
            </a:endParaRPr>
          </a:p>
        </p:txBody>
      </p:sp>
      <p:sp>
        <p:nvSpPr>
          <p:cNvPr id="62467" name="Slide Number Placeholder 3"/>
          <p:cNvSpPr>
            <a:spLocks noGrp="1"/>
          </p:cNvSpPr>
          <p:nvPr>
            <p:ph type="sldNum" sz="quarter" idx="11"/>
          </p:nvPr>
        </p:nvSpPr>
        <p:spPr>
          <a:noFill/>
        </p:spPr>
        <p:txBody>
          <a:bodyPr/>
          <a:lstStyle/>
          <a:p>
            <a:fld id="{93BE38B9-7D7B-4250-86B5-F3DA4E57934C}" type="slidenum">
              <a:rPr lang="en-US" smtClean="0">
                <a:cs typeface="Angsana New" charset="-34"/>
              </a:rPr>
              <a:pPr/>
              <a:t>46</a:t>
            </a:fld>
            <a:endParaRPr lang="en-US" smtClean="0">
              <a:cs typeface="Angsana New" charset="-34"/>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858962"/>
          </a:xfrm>
        </p:spPr>
        <p:txBody>
          <a:bodyPr/>
          <a:lstStyle/>
          <a:p>
            <a:pPr eaLnBrk="1" hangingPunct="1">
              <a:defRPr/>
            </a:pPr>
            <a:r>
              <a:rPr lang="en-US" sz="4800" dirty="0" smtClean="0">
                <a:solidFill>
                  <a:srgbClr val="FFFF00"/>
                </a:solidFill>
                <a:latin typeface="Times New Roman" pitchFamily="18" charset="0"/>
                <a:cs typeface="Times New Roman" pitchFamily="18" charset="0"/>
              </a:rPr>
              <a:t>Policy Alternatives for Poverty Reduction (by TDRI, 2009)</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eaLnBrk="1" hangingPunct="1">
              <a:buFont typeface="Wingdings" pitchFamily="2" charset="2"/>
              <a:buNone/>
            </a:pPr>
            <a:r>
              <a:rPr lang="en-US" sz="4400" b="1" smtClean="0">
                <a:latin typeface="Times New Roman" pitchFamily="18" charset="0"/>
                <a:cs typeface="Times New Roman" pitchFamily="18" charset="0"/>
              </a:rPr>
              <a:t> Three alternatives: </a:t>
            </a:r>
          </a:p>
          <a:p>
            <a:pPr lvl="2" eaLnBrk="1" hangingPunct="1"/>
            <a:r>
              <a:rPr lang="en-US" sz="3600" b="1" smtClean="0">
                <a:latin typeface="Times New Roman" pitchFamily="18" charset="0"/>
                <a:cs typeface="Times New Roman" pitchFamily="18" charset="0"/>
              </a:rPr>
              <a:t> </a:t>
            </a:r>
            <a:r>
              <a:rPr lang="en-US" sz="4400" b="1" smtClean="0">
                <a:latin typeface="Times New Roman" pitchFamily="18" charset="0"/>
                <a:cs typeface="Times New Roman" pitchFamily="18" charset="0"/>
              </a:rPr>
              <a:t>Liberalism </a:t>
            </a:r>
          </a:p>
          <a:p>
            <a:pPr lvl="2" eaLnBrk="1" hangingPunct="1"/>
            <a:r>
              <a:rPr lang="en-US" sz="4400" b="1" smtClean="0">
                <a:latin typeface="Times New Roman" pitchFamily="18" charset="0"/>
                <a:cs typeface="Times New Roman" pitchFamily="18" charset="0"/>
              </a:rPr>
              <a:t> Populism and </a:t>
            </a:r>
          </a:p>
          <a:p>
            <a:pPr lvl="2" eaLnBrk="1" hangingPunct="1"/>
            <a:r>
              <a:rPr lang="en-US" sz="4400" b="1" smtClean="0">
                <a:latin typeface="Times New Roman" pitchFamily="18" charset="0"/>
                <a:cs typeface="Times New Roman" pitchFamily="18" charset="0"/>
              </a:rPr>
              <a:t> Welfare State</a:t>
            </a:r>
          </a:p>
        </p:txBody>
      </p:sp>
      <p:sp>
        <p:nvSpPr>
          <p:cNvPr id="63491" name="Slide Number Placeholder 3"/>
          <p:cNvSpPr>
            <a:spLocks noGrp="1"/>
          </p:cNvSpPr>
          <p:nvPr>
            <p:ph type="sldNum" sz="quarter" idx="11"/>
          </p:nvPr>
        </p:nvSpPr>
        <p:spPr>
          <a:noFill/>
        </p:spPr>
        <p:txBody>
          <a:bodyPr/>
          <a:lstStyle/>
          <a:p>
            <a:fld id="{3BCE1A50-EB3A-46AD-A25B-330C4530CBFA}" type="slidenum">
              <a:rPr lang="en-US" smtClean="0">
                <a:cs typeface="Angsana New" charset="-34"/>
              </a:rPr>
              <a:pPr/>
              <a:t>47</a:t>
            </a:fld>
            <a:endParaRPr lang="en-US" smtClean="0">
              <a:cs typeface="Angsana New" charset="-34"/>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pPr eaLnBrk="1" hangingPunct="1">
              <a:defRPr/>
            </a:pPr>
            <a:r>
              <a:rPr lang="en-US" sz="4800" dirty="0" smtClean="0">
                <a:solidFill>
                  <a:srgbClr val="FFFF00"/>
                </a:solidFill>
                <a:latin typeface="Times New Roman" pitchFamily="18" charset="0"/>
                <a:cs typeface="Times New Roman" pitchFamily="18" charset="0"/>
              </a:rPr>
              <a:t>TDRI Policy 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981200"/>
            <a:ext cx="9144000" cy="4876800"/>
          </a:xfrm>
        </p:spPr>
        <p:txBody>
          <a:bodyPr/>
          <a:lstStyle/>
          <a:p>
            <a:pPr eaLnBrk="1" hangingPunct="1">
              <a:defRPr/>
            </a:pPr>
            <a:r>
              <a:rPr lang="en-US" sz="4400" b="1" dirty="0" smtClean="0">
                <a:latin typeface="Times New Roman" pitchFamily="18" charset="0"/>
                <a:cs typeface="Times New Roman" pitchFamily="18" charset="0"/>
              </a:rPr>
              <a:t> Liberalism, free enterprise: promote market mechanism, with no specific objective on poverty and distribution, but expect poverty declines with economic growth</a:t>
            </a:r>
            <a:endParaRPr lang="en-US" b="1" dirty="0">
              <a:latin typeface="Times New Roman" pitchFamily="18" charset="0"/>
              <a:cs typeface="Times New Roman" pitchFamily="18" charset="0"/>
            </a:endParaRPr>
          </a:p>
        </p:txBody>
      </p:sp>
      <p:sp>
        <p:nvSpPr>
          <p:cNvPr id="64515" name="Slide Number Placeholder 3"/>
          <p:cNvSpPr>
            <a:spLocks noGrp="1"/>
          </p:cNvSpPr>
          <p:nvPr>
            <p:ph type="sldNum" sz="quarter" idx="11"/>
          </p:nvPr>
        </p:nvSpPr>
        <p:spPr>
          <a:noFill/>
        </p:spPr>
        <p:txBody>
          <a:bodyPr/>
          <a:lstStyle/>
          <a:p>
            <a:fld id="{A496D8D6-11C2-4217-9C29-0AE87F7FFD07}" type="slidenum">
              <a:rPr lang="en-US" smtClean="0">
                <a:cs typeface="Angsana New" charset="-34"/>
              </a:rPr>
              <a:pPr/>
              <a:t>48</a:t>
            </a:fld>
            <a:endParaRPr lang="en-US" smtClean="0">
              <a:cs typeface="Angsana New" charset="-34"/>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pPr eaLnBrk="1" hangingPunct="1">
              <a:defRPr/>
            </a:pPr>
            <a:r>
              <a:rPr lang="en-US" sz="4800" dirty="0" smtClean="0">
                <a:solidFill>
                  <a:srgbClr val="FFFF00"/>
                </a:solidFill>
                <a:latin typeface="Times New Roman" pitchFamily="18" charset="0"/>
                <a:cs typeface="Times New Roman" pitchFamily="18" charset="0"/>
              </a:rPr>
              <a:t>TDRI Policy 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pPr eaLnBrk="1" hangingPunct="1">
              <a:defRPr/>
            </a:pPr>
            <a:r>
              <a:rPr lang="en-US" sz="4400" b="1" dirty="0" smtClean="0">
                <a:latin typeface="Times New Roman" pitchFamily="18" charset="0"/>
                <a:cs typeface="Times New Roman" pitchFamily="18" charset="0"/>
              </a:rPr>
              <a:t> Populism: </a:t>
            </a:r>
          </a:p>
          <a:p>
            <a:pPr eaLnBrk="1" hangingPunct="1">
              <a:buFont typeface="Wingdings" pitchFamily="2" charset="2"/>
              <a:buNone/>
              <a:defRPr/>
            </a:pPr>
            <a:r>
              <a:rPr lang="en-US" sz="44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Mainly to gain votes by giving “assistance” to the “grass roots”, relying on both budget and extra-budget spending, creating long term burden, but no clear impact on poverty</a:t>
            </a:r>
            <a:endParaRPr lang="en-US" b="1" dirty="0">
              <a:latin typeface="Times New Roman" pitchFamily="18" charset="0"/>
              <a:cs typeface="Times New Roman" pitchFamily="18" charset="0"/>
            </a:endParaRPr>
          </a:p>
        </p:txBody>
      </p:sp>
      <p:sp>
        <p:nvSpPr>
          <p:cNvPr id="65539" name="Slide Number Placeholder 3"/>
          <p:cNvSpPr>
            <a:spLocks noGrp="1"/>
          </p:cNvSpPr>
          <p:nvPr>
            <p:ph type="sldNum" sz="quarter" idx="11"/>
          </p:nvPr>
        </p:nvSpPr>
        <p:spPr>
          <a:noFill/>
        </p:spPr>
        <p:txBody>
          <a:bodyPr/>
          <a:lstStyle/>
          <a:p>
            <a:fld id="{644F7946-9E2A-49E2-8CAD-CB48C4D5FD59}" type="slidenum">
              <a:rPr lang="en-US" smtClean="0">
                <a:cs typeface="Angsana New" charset="-34"/>
              </a:rPr>
              <a:pPr/>
              <a:t>49</a:t>
            </a:fld>
            <a:endParaRPr lang="en-US" smtClean="0">
              <a:cs typeface="Angsana New" charset="-34"/>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pPr eaLnBrk="1" hangingPunct="1">
              <a:defRPr/>
            </a:pPr>
            <a:r>
              <a:rPr lang="en-US" sz="4800" dirty="0" smtClean="0">
                <a:solidFill>
                  <a:srgbClr val="FFFF00"/>
                </a:solidFill>
                <a:latin typeface="Times New Roman" pitchFamily="18" charset="0"/>
                <a:cs typeface="Times New Roman" pitchFamily="18" charset="0"/>
              </a:rPr>
              <a:t>TDRI Policy 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pPr eaLnBrk="1" hangingPunct="1">
              <a:defRPr/>
            </a:pPr>
            <a:r>
              <a:rPr lang="en-US" sz="4400" b="1" dirty="0" smtClean="0">
                <a:latin typeface="Times New Roman" pitchFamily="18" charset="0"/>
                <a:cs typeface="Times New Roman" pitchFamily="18" charset="0"/>
              </a:rPr>
              <a:t> Welfare State: </a:t>
            </a:r>
          </a:p>
          <a:p>
            <a:pPr marL="682625" indent="-682625" eaLnBrk="1" hangingPunct="1">
              <a:buFont typeface="Wingdings" pitchFamily="2" charset="2"/>
              <a:buNone/>
              <a:defRPr/>
            </a:pPr>
            <a:r>
              <a:rPr lang="en-US" sz="44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Government’s role in providing systematic, comprehensive and continuous welfare to the population, including child birth, sickness, unemployment, old age, disabilities and other risks</a:t>
            </a:r>
            <a:endParaRPr lang="en-US" sz="4400" b="1" dirty="0" smtClean="0">
              <a:latin typeface="Times New Roman" pitchFamily="18" charset="0"/>
              <a:cs typeface="Times New Roman" pitchFamily="18" charset="0"/>
            </a:endParaRPr>
          </a:p>
        </p:txBody>
      </p:sp>
      <p:sp>
        <p:nvSpPr>
          <p:cNvPr id="66563" name="Slide Number Placeholder 3"/>
          <p:cNvSpPr>
            <a:spLocks noGrp="1"/>
          </p:cNvSpPr>
          <p:nvPr>
            <p:ph type="sldNum" sz="quarter" idx="11"/>
          </p:nvPr>
        </p:nvSpPr>
        <p:spPr>
          <a:noFill/>
        </p:spPr>
        <p:txBody>
          <a:bodyPr/>
          <a:lstStyle/>
          <a:p>
            <a:fld id="{E137DBDD-7199-43DA-A43B-AA7DC17BA863}" type="slidenum">
              <a:rPr lang="en-US" smtClean="0">
                <a:cs typeface="Angsana New" charset="-34"/>
              </a:rPr>
              <a:pPr/>
              <a:t>50</a:t>
            </a:fld>
            <a:endParaRPr lang="en-US" smtClean="0">
              <a:cs typeface="Angsana New" charset="-34"/>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pPr eaLnBrk="1" hangingPunct="1">
              <a:defRPr/>
            </a:pPr>
            <a:r>
              <a:rPr lang="en-US" sz="4800" dirty="0" smtClean="0">
                <a:solidFill>
                  <a:srgbClr val="FFFF00"/>
                </a:solidFill>
                <a:latin typeface="Times New Roman" pitchFamily="18" charset="0"/>
                <a:cs typeface="Times New Roman" pitchFamily="18" charset="0"/>
              </a:rPr>
              <a:t>TDRI Policy 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pPr eaLnBrk="1" hangingPunct="1">
              <a:defRPr/>
            </a:pPr>
            <a:r>
              <a:rPr lang="en-US" sz="4400" b="1" dirty="0" smtClean="0">
                <a:latin typeface="Times New Roman" pitchFamily="18" charset="0"/>
                <a:cs typeface="Times New Roman" pitchFamily="18" charset="0"/>
              </a:rPr>
              <a:t> Welfare State: </a:t>
            </a:r>
          </a:p>
          <a:p>
            <a:pPr marL="1082675" lvl="1" indent="-682625" eaLnBrk="1" hangingPunct="1">
              <a:defRPr/>
            </a:pPr>
            <a:r>
              <a:rPr lang="en-US" sz="3600" b="1" dirty="0" smtClean="0">
                <a:latin typeface="Times New Roman" pitchFamily="18" charset="0"/>
                <a:cs typeface="Times New Roman" pitchFamily="18" charset="0"/>
              </a:rPr>
              <a:t>“Social safety net”, based on the “From Womb to Tomb” concept by Dr. </a:t>
            </a:r>
            <a:r>
              <a:rPr lang="en-US" sz="3600" b="1" dirty="0" err="1" smtClean="0">
                <a:latin typeface="Times New Roman" pitchFamily="18" charset="0"/>
                <a:cs typeface="Times New Roman" pitchFamily="18" charset="0"/>
              </a:rPr>
              <a:t>Puey</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Ungpakorn</a:t>
            </a:r>
            <a:endParaRPr lang="en-US" sz="3600" b="1" dirty="0" smtClean="0">
              <a:latin typeface="Times New Roman" pitchFamily="18" charset="0"/>
              <a:cs typeface="Times New Roman" pitchFamily="18" charset="0"/>
            </a:endParaRPr>
          </a:p>
          <a:p>
            <a:pPr marL="1082675" lvl="1" indent="-682625" eaLnBrk="1" hangingPunct="1">
              <a:defRPr/>
            </a:pPr>
            <a:r>
              <a:rPr lang="en-US" sz="3600" b="1" dirty="0" smtClean="0">
                <a:latin typeface="Times New Roman" pitchFamily="18" charset="0"/>
                <a:cs typeface="Times New Roman" pitchFamily="18" charset="0"/>
              </a:rPr>
              <a:t>Need very high welfare expenditure by government (through social security payments and taxes)</a:t>
            </a:r>
            <a:endParaRPr lang="en-US" sz="4000" b="1" dirty="0" smtClean="0">
              <a:latin typeface="Times New Roman" pitchFamily="18" charset="0"/>
              <a:cs typeface="Times New Roman" pitchFamily="18" charset="0"/>
            </a:endParaRPr>
          </a:p>
        </p:txBody>
      </p:sp>
      <p:sp>
        <p:nvSpPr>
          <p:cNvPr id="67587" name="Slide Number Placeholder 3"/>
          <p:cNvSpPr>
            <a:spLocks noGrp="1"/>
          </p:cNvSpPr>
          <p:nvPr>
            <p:ph type="sldNum" sz="quarter" idx="11"/>
          </p:nvPr>
        </p:nvSpPr>
        <p:spPr>
          <a:noFill/>
        </p:spPr>
        <p:txBody>
          <a:bodyPr/>
          <a:lstStyle/>
          <a:p>
            <a:fld id="{E4C9AA26-2874-4EDF-B1DC-1B63FC65EEE3}" type="slidenum">
              <a:rPr lang="en-US" smtClean="0">
                <a:cs typeface="Angsana New" charset="-34"/>
              </a:rPr>
              <a:pPr/>
              <a:t>51</a:t>
            </a:fld>
            <a:endParaRPr lang="en-US" smtClean="0">
              <a:cs typeface="Angsana New" charset="-34"/>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1"/>
          <p:cNvPicPr>
            <a:picLocks noChangeAspect="1" noChangeArrowheads="1"/>
          </p:cNvPicPr>
          <p:nvPr/>
        </p:nvPicPr>
        <p:blipFill>
          <a:blip r:embed="rId2"/>
          <a:srcRect/>
          <a:stretch>
            <a:fillRect/>
          </a:stretch>
        </p:blipFill>
        <p:spPr bwMode="auto">
          <a:xfrm>
            <a:off x="228600" y="533400"/>
            <a:ext cx="8610600" cy="5257800"/>
          </a:xfrm>
          <a:prstGeom prst="rect">
            <a:avLst/>
          </a:prstGeom>
          <a:noFill/>
          <a:ln w="9525">
            <a:noFill/>
            <a:miter lim="800000"/>
            <a:headEnd/>
            <a:tailEnd/>
          </a:ln>
        </p:spPr>
      </p:pic>
      <p:sp>
        <p:nvSpPr>
          <p:cNvPr id="68610" name="Slide Number Placeholder 7"/>
          <p:cNvSpPr>
            <a:spLocks noGrp="1"/>
          </p:cNvSpPr>
          <p:nvPr>
            <p:ph type="sldNum" sz="quarter" idx="11"/>
          </p:nvPr>
        </p:nvSpPr>
        <p:spPr>
          <a:noFill/>
        </p:spPr>
        <p:txBody>
          <a:bodyPr/>
          <a:lstStyle/>
          <a:p>
            <a:fld id="{78A7AD0C-5955-424B-A070-08AAA799808A}" type="slidenum">
              <a:rPr lang="en-US" smtClean="0">
                <a:cs typeface="Angsana New" charset="-34"/>
              </a:rPr>
              <a:pPr/>
              <a:t>52</a:t>
            </a:fld>
            <a:endParaRPr lang="en-US" smtClean="0">
              <a:cs typeface="Angsana New" charset="-34"/>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2"/>
          <p:cNvPicPr>
            <a:picLocks noChangeAspect="1" noChangeArrowheads="1"/>
          </p:cNvPicPr>
          <p:nvPr/>
        </p:nvPicPr>
        <p:blipFill>
          <a:blip r:embed="rId2"/>
          <a:srcRect/>
          <a:stretch>
            <a:fillRect/>
          </a:stretch>
        </p:blipFill>
        <p:spPr bwMode="auto">
          <a:xfrm>
            <a:off x="228600" y="533400"/>
            <a:ext cx="8763000" cy="5410200"/>
          </a:xfrm>
          <a:prstGeom prst="rect">
            <a:avLst/>
          </a:prstGeom>
          <a:noFill/>
          <a:ln w="9525">
            <a:noFill/>
            <a:miter lim="800000"/>
            <a:headEnd/>
            <a:tailEnd/>
          </a:ln>
        </p:spPr>
      </p:pic>
      <p:sp>
        <p:nvSpPr>
          <p:cNvPr id="69634" name="Slide Number Placeholder 2"/>
          <p:cNvSpPr>
            <a:spLocks noGrp="1"/>
          </p:cNvSpPr>
          <p:nvPr>
            <p:ph type="sldNum" sz="quarter" idx="11"/>
          </p:nvPr>
        </p:nvSpPr>
        <p:spPr>
          <a:noFill/>
        </p:spPr>
        <p:txBody>
          <a:bodyPr/>
          <a:lstStyle/>
          <a:p>
            <a:fld id="{14733739-F80C-4047-A961-02525762EAF5}" type="slidenum">
              <a:rPr lang="en-US" smtClean="0">
                <a:cs typeface="Angsana New" charset="-34"/>
              </a:rPr>
              <a:pPr/>
              <a:t>53</a:t>
            </a:fld>
            <a:endParaRPr lang="en-US" smtClean="0">
              <a:cs typeface="Angsana New" charset="-34"/>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3"/>
          <p:cNvPicPr>
            <a:picLocks noChangeAspect="1" noChangeArrowheads="1"/>
          </p:cNvPicPr>
          <p:nvPr/>
        </p:nvPicPr>
        <p:blipFill>
          <a:blip r:embed="rId2"/>
          <a:srcRect/>
          <a:stretch>
            <a:fillRect/>
          </a:stretch>
        </p:blipFill>
        <p:spPr bwMode="auto">
          <a:xfrm>
            <a:off x="228600" y="533400"/>
            <a:ext cx="8763000" cy="5486400"/>
          </a:xfrm>
          <a:prstGeom prst="rect">
            <a:avLst/>
          </a:prstGeom>
          <a:noFill/>
          <a:ln w="9525">
            <a:noFill/>
            <a:miter lim="800000"/>
            <a:headEnd/>
            <a:tailEnd/>
          </a:ln>
        </p:spPr>
      </p:pic>
      <p:sp>
        <p:nvSpPr>
          <p:cNvPr id="70658" name="Slide Number Placeholder 3"/>
          <p:cNvSpPr>
            <a:spLocks noGrp="1"/>
          </p:cNvSpPr>
          <p:nvPr>
            <p:ph type="sldNum" sz="quarter" idx="11"/>
          </p:nvPr>
        </p:nvSpPr>
        <p:spPr>
          <a:noFill/>
        </p:spPr>
        <p:txBody>
          <a:bodyPr/>
          <a:lstStyle/>
          <a:p>
            <a:fld id="{E67214E6-2D5E-4DF0-BC21-C27CE283BED0}" type="slidenum">
              <a:rPr lang="en-US" smtClean="0">
                <a:cs typeface="Angsana New" charset="-34"/>
              </a:rPr>
              <a:pPr/>
              <a:t>54</a:t>
            </a:fld>
            <a:endParaRPr lang="en-US" smtClean="0">
              <a:cs typeface="Angsana New" charset="-34"/>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2"/>
          <p:cNvPicPr>
            <a:picLocks noChangeAspect="1" noChangeArrowheads="1"/>
          </p:cNvPicPr>
          <p:nvPr/>
        </p:nvPicPr>
        <p:blipFill>
          <a:blip r:embed="rId2"/>
          <a:srcRect/>
          <a:stretch>
            <a:fillRect/>
          </a:stretch>
        </p:blipFill>
        <p:spPr bwMode="auto">
          <a:xfrm>
            <a:off x="228600" y="304800"/>
            <a:ext cx="8610600" cy="5791200"/>
          </a:xfrm>
          <a:prstGeom prst="rect">
            <a:avLst/>
          </a:prstGeom>
          <a:noFill/>
          <a:ln w="9525">
            <a:noFill/>
            <a:miter lim="800000"/>
            <a:headEnd/>
            <a:tailEnd/>
          </a:ln>
        </p:spPr>
      </p:pic>
      <p:sp>
        <p:nvSpPr>
          <p:cNvPr id="71682" name="Slide Number Placeholder 2"/>
          <p:cNvSpPr>
            <a:spLocks noGrp="1"/>
          </p:cNvSpPr>
          <p:nvPr>
            <p:ph type="sldNum" sz="quarter" idx="11"/>
          </p:nvPr>
        </p:nvSpPr>
        <p:spPr>
          <a:noFill/>
        </p:spPr>
        <p:txBody>
          <a:bodyPr/>
          <a:lstStyle/>
          <a:p>
            <a:fld id="{1919841A-DE59-46EF-A2AA-51F72C8F2267}" type="slidenum">
              <a:rPr lang="en-US" smtClean="0">
                <a:cs typeface="Angsana New" charset="-34"/>
              </a:rPr>
              <a:pPr/>
              <a:t>55</a:t>
            </a:fld>
            <a:endParaRPr lang="en-US" smtClean="0">
              <a:cs typeface="Angsana New" charset="-34"/>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Picture 3"/>
          <p:cNvPicPr>
            <a:picLocks noChangeAspect="1" noChangeArrowheads="1"/>
          </p:cNvPicPr>
          <p:nvPr/>
        </p:nvPicPr>
        <p:blipFill>
          <a:blip r:embed="rId2"/>
          <a:srcRect/>
          <a:stretch>
            <a:fillRect/>
          </a:stretch>
        </p:blipFill>
        <p:spPr bwMode="auto">
          <a:xfrm>
            <a:off x="152400" y="304800"/>
            <a:ext cx="8839200" cy="5867400"/>
          </a:xfrm>
          <a:prstGeom prst="rect">
            <a:avLst/>
          </a:prstGeom>
          <a:noFill/>
          <a:ln w="9525">
            <a:noFill/>
            <a:miter lim="800000"/>
            <a:headEnd/>
            <a:tailEnd/>
          </a:ln>
        </p:spPr>
      </p:pic>
      <p:sp>
        <p:nvSpPr>
          <p:cNvPr id="72706" name="Slide Number Placeholder 3"/>
          <p:cNvSpPr>
            <a:spLocks noGrp="1"/>
          </p:cNvSpPr>
          <p:nvPr>
            <p:ph type="sldNum" sz="quarter" idx="11"/>
          </p:nvPr>
        </p:nvSpPr>
        <p:spPr>
          <a:noFill/>
        </p:spPr>
        <p:txBody>
          <a:bodyPr/>
          <a:lstStyle/>
          <a:p>
            <a:fld id="{B0697795-62D8-435B-9936-ACE37D954C98}" type="slidenum">
              <a:rPr lang="en-US" smtClean="0">
                <a:cs typeface="Angsana New" charset="-34"/>
              </a:rPr>
              <a:pPr/>
              <a:t>56</a:t>
            </a:fld>
            <a:endParaRPr lang="en-US" smtClean="0">
              <a:cs typeface="Angsana New" charset="-34"/>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2"/>
          <p:cNvPicPr>
            <a:picLocks noChangeAspect="1" noChangeArrowheads="1"/>
          </p:cNvPicPr>
          <p:nvPr/>
        </p:nvPicPr>
        <p:blipFill>
          <a:blip r:embed="rId3"/>
          <a:srcRect/>
          <a:stretch>
            <a:fillRect/>
          </a:stretch>
        </p:blipFill>
        <p:spPr bwMode="auto">
          <a:xfrm>
            <a:off x="152400" y="304800"/>
            <a:ext cx="8839200" cy="5867400"/>
          </a:xfrm>
          <a:prstGeom prst="rect">
            <a:avLst/>
          </a:prstGeom>
          <a:noFill/>
          <a:ln w="9525">
            <a:noFill/>
            <a:miter lim="800000"/>
            <a:headEnd/>
            <a:tailEnd/>
          </a:ln>
        </p:spPr>
      </p:pic>
      <p:sp>
        <p:nvSpPr>
          <p:cNvPr id="73730" name="Slide Number Placeholder 2"/>
          <p:cNvSpPr>
            <a:spLocks noGrp="1"/>
          </p:cNvSpPr>
          <p:nvPr>
            <p:ph type="sldNum" sz="quarter" idx="11"/>
          </p:nvPr>
        </p:nvSpPr>
        <p:spPr>
          <a:noFill/>
        </p:spPr>
        <p:txBody>
          <a:bodyPr/>
          <a:lstStyle/>
          <a:p>
            <a:fld id="{EF04A1BD-AE30-44BC-9387-8404C72FFA4C}" type="slidenum">
              <a:rPr lang="en-US" smtClean="0">
                <a:cs typeface="Angsana New" charset="-34"/>
              </a:rPr>
              <a:pPr/>
              <a:t>57</a:t>
            </a:fld>
            <a:endParaRPr lang="en-US" smtClean="0">
              <a:cs typeface="Angsana New" charset="-34"/>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pPr eaLnBrk="1" hangingPunct="1">
              <a:defRPr/>
            </a:pPr>
            <a:r>
              <a:rPr lang="en-US" sz="4800" dirty="0" smtClean="0">
                <a:solidFill>
                  <a:srgbClr val="FFFF00"/>
                </a:solidFill>
                <a:latin typeface="Times New Roman" pitchFamily="18" charset="0"/>
                <a:cs typeface="Times New Roman" pitchFamily="18" charset="0"/>
              </a:rPr>
              <a:t>TDRI Policy 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pPr eaLnBrk="1" hangingPunct="1">
              <a:defRPr/>
            </a:pPr>
            <a:r>
              <a:rPr lang="en-US" sz="4400" b="1" dirty="0" smtClean="0">
                <a:latin typeface="Times New Roman" pitchFamily="18" charset="0"/>
                <a:cs typeface="Times New Roman" pitchFamily="18" charset="0"/>
              </a:rPr>
              <a:t> TDRI Suggestions: </a:t>
            </a:r>
          </a:p>
          <a:p>
            <a:pPr marL="1082675" lvl="1" indent="-682625" eaLnBrk="1" hangingPunct="1">
              <a:defRPr/>
            </a:pPr>
            <a:r>
              <a:rPr lang="en-US" sz="3600" b="1" dirty="0" smtClean="0">
                <a:latin typeface="Times New Roman" pitchFamily="18" charset="0"/>
                <a:cs typeface="Times New Roman" pitchFamily="18" charset="0"/>
              </a:rPr>
              <a:t>A mixture of the three alternatives</a:t>
            </a:r>
          </a:p>
          <a:p>
            <a:pPr marL="1082675" lvl="1" indent="-682625" eaLnBrk="1" hangingPunct="1">
              <a:defRPr/>
            </a:pPr>
            <a:r>
              <a:rPr lang="en-US" sz="3600" b="1" dirty="0" smtClean="0">
                <a:latin typeface="Times New Roman" pitchFamily="18" charset="0"/>
                <a:cs typeface="Times New Roman" pitchFamily="18" charset="0"/>
              </a:rPr>
              <a:t>Rely mainly on the Welfare State</a:t>
            </a:r>
          </a:p>
          <a:p>
            <a:pPr marL="1082675" lvl="1" indent="-682625" eaLnBrk="1" hangingPunct="1">
              <a:defRPr/>
            </a:pPr>
            <a:r>
              <a:rPr lang="en-US" sz="3600" b="1" dirty="0" smtClean="0">
                <a:latin typeface="Times New Roman" pitchFamily="18" charset="0"/>
                <a:cs typeface="Times New Roman" pitchFamily="18" charset="0"/>
              </a:rPr>
              <a:t>Foster Liberalism to create growth and enough resources for poverty reduction</a:t>
            </a:r>
          </a:p>
          <a:p>
            <a:pPr marL="1082675" lvl="1" indent="-682625" eaLnBrk="1" hangingPunct="1">
              <a:defRPr/>
            </a:pPr>
            <a:r>
              <a:rPr lang="en-US" sz="3600" b="1" dirty="0" smtClean="0">
                <a:latin typeface="Times New Roman" pitchFamily="18" charset="0"/>
                <a:cs typeface="Times New Roman" pitchFamily="18" charset="0"/>
              </a:rPr>
              <a:t>Use Populism in market failure cases</a:t>
            </a:r>
            <a:endParaRPr lang="en-US" sz="4000" b="1" dirty="0" smtClean="0">
              <a:latin typeface="Times New Roman" pitchFamily="18" charset="0"/>
              <a:cs typeface="Times New Roman" pitchFamily="18" charset="0"/>
            </a:endParaRPr>
          </a:p>
        </p:txBody>
      </p:sp>
      <p:sp>
        <p:nvSpPr>
          <p:cNvPr id="75779" name="Slide Number Placeholder 3"/>
          <p:cNvSpPr>
            <a:spLocks noGrp="1"/>
          </p:cNvSpPr>
          <p:nvPr>
            <p:ph type="sldNum" sz="quarter" idx="11"/>
          </p:nvPr>
        </p:nvSpPr>
        <p:spPr>
          <a:noFill/>
        </p:spPr>
        <p:txBody>
          <a:bodyPr/>
          <a:lstStyle/>
          <a:p>
            <a:fld id="{A1F6D9CF-0CE5-4E68-B49A-62E33A331790}" type="slidenum">
              <a:rPr lang="en-US" smtClean="0">
                <a:cs typeface="Angsana New" charset="-34"/>
              </a:rPr>
              <a:pPr/>
              <a:t>58</a:t>
            </a:fld>
            <a:endParaRPr lang="en-US" smtClean="0">
              <a:cs typeface="Angsana New" charset="-34"/>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457200" y="274638"/>
            <a:ext cx="8229600" cy="1249362"/>
          </a:xfrm>
        </p:spPr>
        <p:txBody>
          <a:bodyPr/>
          <a:lstStyle/>
          <a:p>
            <a:pPr eaLnBrk="1" hangingPunct="1">
              <a:defRPr/>
            </a:pPr>
            <a:r>
              <a:rPr lang="en-US" sz="4800" dirty="0" smtClean="0">
                <a:solidFill>
                  <a:srgbClr val="FFFF00"/>
                </a:solidFill>
                <a:latin typeface="Times New Roman" pitchFamily="18" charset="0"/>
                <a:cs typeface="Times New Roman" pitchFamily="18" charset="0"/>
              </a:rPr>
              <a:t>TDRI Policy Alternatives</a:t>
            </a:r>
            <a:endParaRPr lang="en-US" sz="4800" dirty="0">
              <a:solidFill>
                <a:srgbClr val="FFFF00"/>
              </a:solidFill>
              <a:latin typeface="Times New Roman" pitchFamily="18" charset="0"/>
              <a:cs typeface="Times New Roman" pitchFamily="18" charset="0"/>
            </a:endParaRPr>
          </a:p>
        </p:txBody>
      </p:sp>
      <p:sp>
        <p:nvSpPr>
          <p:cNvPr id="26627" name="Rectangle 3"/>
          <p:cNvSpPr>
            <a:spLocks noGrp="1" noChangeArrowheads="1"/>
          </p:cNvSpPr>
          <p:nvPr>
            <p:ph type="body" idx="1"/>
          </p:nvPr>
        </p:nvSpPr>
        <p:spPr>
          <a:xfrm>
            <a:off x="0" y="1600200"/>
            <a:ext cx="9144000" cy="5257800"/>
          </a:xfrm>
        </p:spPr>
        <p:txBody>
          <a:bodyPr/>
          <a:lstStyle/>
          <a:p>
            <a:pPr eaLnBrk="1" hangingPunct="1">
              <a:defRPr/>
            </a:pPr>
            <a:r>
              <a:rPr lang="en-US" sz="4400" b="1" dirty="0" smtClean="0">
                <a:latin typeface="Times New Roman" pitchFamily="18" charset="0"/>
                <a:cs typeface="Times New Roman" pitchFamily="18" charset="0"/>
              </a:rPr>
              <a:t> TDRI Suggestions: </a:t>
            </a:r>
          </a:p>
          <a:p>
            <a:pPr marL="1082675" lvl="1" indent="-682625" eaLnBrk="1" hangingPunct="1">
              <a:defRPr/>
            </a:pPr>
            <a:r>
              <a:rPr lang="en-US" sz="3600" b="1" dirty="0" smtClean="0">
                <a:latin typeface="Times New Roman" pitchFamily="18" charset="0"/>
                <a:cs typeface="Times New Roman" pitchFamily="18" charset="0"/>
              </a:rPr>
              <a:t>Targets for the poor should be clearly defined:</a:t>
            </a:r>
          </a:p>
          <a:p>
            <a:pPr marL="1482725" lvl="2" indent="-682625" eaLnBrk="1" hangingPunct="1">
              <a:buFont typeface="Wingdings" pitchFamily="2" charset="2"/>
              <a:buChar char="v"/>
              <a:defRPr/>
            </a:pPr>
            <a:r>
              <a:rPr lang="en-US" sz="3600" b="1" dirty="0" smtClean="0">
                <a:latin typeface="Times New Roman" pitchFamily="18" charset="0"/>
                <a:cs typeface="Times New Roman" pitchFamily="18" charset="0"/>
              </a:rPr>
              <a:t> Temporary poor (Use Welfare State)</a:t>
            </a:r>
          </a:p>
          <a:p>
            <a:pPr marL="1482725" lvl="2" indent="-682625" eaLnBrk="1" hangingPunct="1">
              <a:buFont typeface="Wingdings" pitchFamily="2" charset="2"/>
              <a:buChar char="v"/>
              <a:defRPr/>
            </a:pPr>
            <a:r>
              <a:rPr lang="en-US" sz="3600" b="1" dirty="0" smtClean="0">
                <a:latin typeface="Times New Roman" pitchFamily="18" charset="0"/>
                <a:cs typeface="Times New Roman" pitchFamily="18" charset="0"/>
              </a:rPr>
              <a:t>Structural poor e.g. old, disability (Use Welfare State)</a:t>
            </a:r>
          </a:p>
          <a:p>
            <a:pPr marL="1482725" lvl="2" indent="-682625" eaLnBrk="1" hangingPunct="1">
              <a:buFont typeface="Wingdings" pitchFamily="2" charset="2"/>
              <a:buChar char="v"/>
              <a:defRPr/>
            </a:pPr>
            <a:r>
              <a:rPr lang="en-US" sz="3600" b="1" dirty="0" smtClean="0">
                <a:latin typeface="Times New Roman" pitchFamily="18" charset="0"/>
                <a:cs typeface="Times New Roman" pitchFamily="18" charset="0"/>
              </a:rPr>
              <a:t>Chronic poor (Use Populism)</a:t>
            </a:r>
          </a:p>
        </p:txBody>
      </p:sp>
      <p:sp>
        <p:nvSpPr>
          <p:cNvPr id="76803" name="Slide Number Placeholder 3"/>
          <p:cNvSpPr>
            <a:spLocks noGrp="1"/>
          </p:cNvSpPr>
          <p:nvPr>
            <p:ph type="sldNum" sz="quarter" idx="11"/>
          </p:nvPr>
        </p:nvSpPr>
        <p:spPr>
          <a:noFill/>
        </p:spPr>
        <p:txBody>
          <a:bodyPr/>
          <a:lstStyle/>
          <a:p>
            <a:fld id="{F426C598-81E0-40E5-A07D-622DA441201A}" type="slidenum">
              <a:rPr lang="en-US" smtClean="0">
                <a:cs typeface="Angsana New" charset="-34"/>
              </a:rPr>
              <a:pPr/>
              <a:t>59</a:t>
            </a:fld>
            <a:endParaRPr lang="en-US" smtClean="0">
              <a:cs typeface="Angsana New" charset="-34"/>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ChangeArrowheads="1"/>
          </p:cNvSpPr>
          <p:nvPr>
            <p:ph type="body" idx="1"/>
          </p:nvPr>
        </p:nvSpPr>
        <p:spPr>
          <a:xfrm>
            <a:off x="457200" y="1600200"/>
            <a:ext cx="8077200" cy="4953000"/>
          </a:xfrm>
        </p:spPr>
        <p:txBody>
          <a:bodyPr/>
          <a:lstStyle/>
          <a:p>
            <a:pPr eaLnBrk="1" hangingPunct="1">
              <a:buFont typeface="Wingdings" pitchFamily="2" charset="2"/>
              <a:buNone/>
            </a:pPr>
            <a:r>
              <a:rPr lang="th-TH" sz="3600" b="1" smtClean="0">
                <a:effectLst/>
                <a:latin typeface="Times New Roman" pitchFamily="18" charset="0"/>
                <a:cs typeface="Times New Roman" pitchFamily="18" charset="0"/>
              </a:rPr>
              <a:t>• </a:t>
            </a:r>
            <a:r>
              <a:rPr lang="en-US" sz="3600" b="1" smtClean="0">
                <a:effectLst/>
                <a:latin typeface="Times New Roman" pitchFamily="18" charset="0"/>
                <a:cs typeface="Angsana New" charset="-34"/>
              </a:rPr>
              <a:t>A concept (philosophy) proposed by the King</a:t>
            </a:r>
            <a:endParaRPr lang="th-TH" sz="3600" b="1" smtClean="0">
              <a:effectLst/>
              <a:latin typeface="Times New Roman" pitchFamily="18" charset="0"/>
              <a:cs typeface="Times New Roman" pitchFamily="18" charset="0"/>
            </a:endParaRPr>
          </a:p>
          <a:p>
            <a:pPr eaLnBrk="1" hangingPunct="1">
              <a:buFont typeface="Wingdings" pitchFamily="2" charset="2"/>
              <a:buNone/>
            </a:pPr>
            <a:r>
              <a:rPr lang="th-TH" sz="3600" b="1" smtClean="0">
                <a:effectLst/>
                <a:latin typeface="Times New Roman" pitchFamily="18" charset="0"/>
                <a:cs typeface="Times New Roman" pitchFamily="18" charset="0"/>
              </a:rPr>
              <a:t>• </a:t>
            </a:r>
            <a:r>
              <a:rPr lang="en-US" sz="3600" b="1" smtClean="0">
                <a:effectLst/>
                <a:latin typeface="Times New Roman" pitchFamily="18" charset="0"/>
                <a:cs typeface="Times New Roman" pitchFamily="18" charset="0"/>
              </a:rPr>
              <a:t>3 </a:t>
            </a:r>
            <a:r>
              <a:rPr lang="en-US" sz="3600" b="1" smtClean="0">
                <a:effectLst/>
                <a:latin typeface="Times New Roman" pitchFamily="18" charset="0"/>
                <a:cs typeface="Angsana New" charset="-34"/>
              </a:rPr>
              <a:t>middle paths +  2 conditions</a:t>
            </a:r>
          </a:p>
          <a:p>
            <a:pPr eaLnBrk="1" hangingPunct="1">
              <a:buFont typeface="Wingdings" pitchFamily="2" charset="2"/>
              <a:buNone/>
            </a:pPr>
            <a:r>
              <a:rPr lang="en-US" sz="3600" b="1" smtClean="0">
                <a:effectLst/>
                <a:latin typeface="Times New Roman" pitchFamily="18" charset="0"/>
                <a:cs typeface="Angsana New" charset="-34"/>
              </a:rPr>
              <a:t>   Middle paths: moderation, rationality (reasonableness), and self-immunity</a:t>
            </a:r>
          </a:p>
          <a:p>
            <a:pPr eaLnBrk="1" hangingPunct="1">
              <a:buFont typeface="Wingdings" pitchFamily="2" charset="2"/>
              <a:buNone/>
            </a:pPr>
            <a:r>
              <a:rPr lang="en-US" sz="3600" b="1" smtClean="0">
                <a:effectLst/>
                <a:latin typeface="Times New Roman" pitchFamily="18" charset="0"/>
                <a:cs typeface="Angsana New" charset="-34"/>
              </a:rPr>
              <a:t>	Conditions: knowledge and morality</a:t>
            </a:r>
            <a:endParaRPr lang="th-TH" sz="3600" b="1" smtClean="0">
              <a:effectLst/>
              <a:latin typeface="Times New Roman" pitchFamily="18" charset="0"/>
              <a:cs typeface="Angsana New" charset="-34"/>
            </a:endParaRPr>
          </a:p>
        </p:txBody>
      </p:sp>
      <p:sp>
        <p:nvSpPr>
          <p:cNvPr id="77826" name="Text Box 3"/>
          <p:cNvSpPr txBox="1">
            <a:spLocks noChangeArrowheads="1"/>
          </p:cNvSpPr>
          <p:nvPr/>
        </p:nvSpPr>
        <p:spPr bwMode="auto">
          <a:xfrm>
            <a:off x="669925" y="601663"/>
            <a:ext cx="7788275" cy="701675"/>
          </a:xfrm>
          <a:prstGeom prst="rect">
            <a:avLst/>
          </a:prstGeom>
          <a:noFill/>
          <a:ln w="9525">
            <a:noFill/>
            <a:miter lim="800000"/>
            <a:headEnd/>
            <a:tailEnd/>
          </a:ln>
        </p:spPr>
        <p:txBody>
          <a:bodyPr>
            <a:spAutoFit/>
          </a:bodyPr>
          <a:lstStyle/>
          <a:p>
            <a:pPr algn="ctr"/>
            <a:r>
              <a:rPr lang="en-US" sz="4000" b="1">
                <a:solidFill>
                  <a:schemeClr val="hlink"/>
                </a:solidFill>
                <a:latin typeface="Times New Roman" pitchFamily="18" charset="0"/>
                <a:cs typeface="Times New Roman" pitchFamily="18" charset="0"/>
              </a:rPr>
              <a:t>Sufficiency Economy</a:t>
            </a:r>
            <a:endParaRPr lang="th-TH" sz="4000" b="1">
              <a:solidFill>
                <a:schemeClr val="hlink"/>
              </a:solidFill>
              <a:latin typeface="Times New Roman" pitchFamily="18" charset="0"/>
              <a:cs typeface="Times New Roman" pitchFamily="18" charset="0"/>
            </a:endParaRPr>
          </a:p>
        </p:txBody>
      </p:sp>
      <p:sp>
        <p:nvSpPr>
          <p:cNvPr id="77827" name="Slide Number Placeholder 3"/>
          <p:cNvSpPr>
            <a:spLocks noGrp="1"/>
          </p:cNvSpPr>
          <p:nvPr>
            <p:ph type="sldNum" sz="quarter" idx="11"/>
          </p:nvPr>
        </p:nvSpPr>
        <p:spPr>
          <a:noFill/>
        </p:spPr>
        <p:txBody>
          <a:bodyPr/>
          <a:lstStyle/>
          <a:p>
            <a:fld id="{094ACA57-DAE4-480B-B207-F7817A67CF5D}" type="slidenum">
              <a:rPr lang="en-US" smtClean="0">
                <a:cs typeface="Angsana New" charset="-34"/>
              </a:rPr>
              <a:pPr/>
              <a:t>60</a:t>
            </a:fld>
            <a:endParaRPr lang="en-US" smtClean="0">
              <a:cs typeface="Angsana New" charset="-34"/>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Arial"/>
      </a:majorFont>
      <a:minorFont>
        <a:latin typeface="Garamond"/>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249</TotalTime>
  <Words>1871</Words>
  <Application>Microsoft Office PowerPoint</Application>
  <PresentationFormat>On-screen Show (4:3)</PresentationFormat>
  <Paragraphs>850</Paragraphs>
  <Slides>60</Slides>
  <Notes>1</Notes>
  <HiddenSlides>0</HiddenSlides>
  <MMClips>0</MMClips>
  <ScaleCrop>false</ScaleCrop>
  <HeadingPairs>
    <vt:vector size="6" baseType="variant">
      <vt:variant>
        <vt:lpstr>Fonts Used</vt:lpstr>
      </vt:variant>
      <vt:variant>
        <vt:i4>9</vt:i4>
      </vt:variant>
      <vt:variant>
        <vt:lpstr>Design Template</vt:lpstr>
      </vt:variant>
      <vt:variant>
        <vt:i4>2</vt:i4>
      </vt:variant>
      <vt:variant>
        <vt:lpstr>Slide Titles</vt:lpstr>
      </vt:variant>
      <vt:variant>
        <vt:i4>60</vt:i4>
      </vt:variant>
    </vt:vector>
  </HeadingPairs>
  <TitlesOfParts>
    <vt:vector size="71" baseType="lpstr">
      <vt:lpstr>Arial</vt:lpstr>
      <vt:lpstr>Angsana New</vt:lpstr>
      <vt:lpstr>Garamond</vt:lpstr>
      <vt:lpstr>Wingdings</vt:lpstr>
      <vt:lpstr>Calibri</vt:lpstr>
      <vt:lpstr>Cordia New</vt:lpstr>
      <vt:lpstr>Times New Roman</vt:lpstr>
      <vt:lpstr>Browallia New</vt:lpstr>
      <vt:lpstr>Verdana</vt:lpstr>
      <vt:lpstr>Stream</vt:lpstr>
      <vt:lpstr>Stream</vt:lpstr>
      <vt:lpstr>B. Income Distribution</vt:lpstr>
      <vt:lpstr>B. Income Distribution</vt:lpstr>
      <vt:lpstr>B. Income Distribution</vt:lpstr>
      <vt:lpstr>Measurement of income inequality</vt:lpstr>
      <vt:lpstr>Gini Ratio or Gini Coefficient</vt:lpstr>
      <vt:lpstr>Gini Ratio or Gini Coefficient</vt:lpstr>
      <vt:lpstr>Slide 7</vt:lpstr>
      <vt:lpstr>Slide 8</vt:lpstr>
      <vt:lpstr>The Kuznets Hypothesis</vt:lpstr>
      <vt:lpstr>The Kuznets Hypothesis</vt:lpstr>
      <vt:lpstr>Kuznets Curve</vt:lpstr>
      <vt:lpstr>Income Inequality in Thailand</vt:lpstr>
      <vt:lpstr>Slide 13</vt:lpstr>
      <vt:lpstr>Slide 14</vt:lpstr>
      <vt:lpstr>Slide 15</vt:lpstr>
      <vt:lpstr>Income Inequality in Thailand</vt:lpstr>
      <vt:lpstr>Kuznets Curve and Thai Development</vt:lpstr>
      <vt:lpstr>Kuznets Curve and Thai Development</vt:lpstr>
      <vt:lpstr>Slide 19</vt:lpstr>
      <vt:lpstr>Slide 20</vt:lpstr>
      <vt:lpstr>International Comparison</vt:lpstr>
      <vt:lpstr>C. Policies Affecting Poverty</vt:lpstr>
      <vt:lpstr>C. Policies Affecting Poverty</vt:lpstr>
      <vt:lpstr>C. Policies Affecting Poverty</vt:lpstr>
      <vt:lpstr>C. Policies Affecting Poverty</vt:lpstr>
      <vt:lpstr>C. Policies Affecting Poverty</vt:lpstr>
      <vt:lpstr>C. Policies Affecting Poverty</vt:lpstr>
      <vt:lpstr>Slide 28</vt:lpstr>
      <vt:lpstr>Past Policies Affecting Poverty in Thailand</vt:lpstr>
      <vt:lpstr>Slide 30</vt:lpstr>
      <vt:lpstr>Slide 31</vt:lpstr>
      <vt:lpstr>Slide 32</vt:lpstr>
      <vt:lpstr>Slide 33</vt:lpstr>
      <vt:lpstr>Slide 34</vt:lpstr>
      <vt:lpstr>Slide 35</vt:lpstr>
      <vt:lpstr>Slide 36</vt:lpstr>
      <vt:lpstr>Slide 37</vt:lpstr>
      <vt:lpstr>Slide 38</vt:lpstr>
      <vt:lpstr>Thaksin’s Populist Policy for the Poor (2001 – 2006)</vt:lpstr>
      <vt:lpstr>Slide 40</vt:lpstr>
      <vt:lpstr>Slide 41</vt:lpstr>
      <vt:lpstr>Slide 42</vt:lpstr>
      <vt:lpstr>Slide 43</vt:lpstr>
      <vt:lpstr>Thaksin’s Populist Policy</vt:lpstr>
      <vt:lpstr>Thaksin’s Populist Policy</vt:lpstr>
      <vt:lpstr>Thaksin’s Populist Policy</vt:lpstr>
      <vt:lpstr>Policy Alternatives for Poverty Reduction (by TDRI, 2009)</vt:lpstr>
      <vt:lpstr>TDRI Policy Alternatives</vt:lpstr>
      <vt:lpstr>TDRI Policy Alternatives</vt:lpstr>
      <vt:lpstr>TDRI Policy Alternatives</vt:lpstr>
      <vt:lpstr>TDRI Policy Alternatives</vt:lpstr>
      <vt:lpstr>Slide 52</vt:lpstr>
      <vt:lpstr>Slide 53</vt:lpstr>
      <vt:lpstr>Slide 54</vt:lpstr>
      <vt:lpstr>Slide 55</vt:lpstr>
      <vt:lpstr>Slide 56</vt:lpstr>
      <vt:lpstr>Slide 57</vt:lpstr>
      <vt:lpstr>TDRI Policy Alternatives</vt:lpstr>
      <vt:lpstr>TDRI Policy Alternatives</vt:lpstr>
      <vt:lpstr>Slide 60</vt:lpstr>
    </vt:vector>
  </TitlesOfParts>
  <Company>economic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 Income Distribution</dc:title>
  <dc:creator>praipol</dc:creator>
  <cp:lastModifiedBy>WincoolV5</cp:lastModifiedBy>
  <cp:revision>13</cp:revision>
  <dcterms:created xsi:type="dcterms:W3CDTF">2008-03-11T09:16:52Z</dcterms:created>
  <dcterms:modified xsi:type="dcterms:W3CDTF">2012-11-22T09:13:10Z</dcterms:modified>
</cp:coreProperties>
</file>