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8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9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48"/>
  </p:notesMasterIdLst>
  <p:handoutMasterIdLst>
    <p:handoutMasterId r:id="rId49"/>
  </p:handoutMasterIdLst>
  <p:sldIdLst>
    <p:sldId id="256" r:id="rId2"/>
    <p:sldId id="276" r:id="rId3"/>
    <p:sldId id="396" r:id="rId4"/>
    <p:sldId id="398" r:id="rId5"/>
    <p:sldId id="408" r:id="rId6"/>
    <p:sldId id="410" r:id="rId7"/>
    <p:sldId id="409" r:id="rId8"/>
    <p:sldId id="412" r:id="rId9"/>
    <p:sldId id="400" r:id="rId10"/>
    <p:sldId id="307" r:id="rId11"/>
    <p:sldId id="430" r:id="rId12"/>
    <p:sldId id="431" r:id="rId13"/>
    <p:sldId id="422" r:id="rId14"/>
    <p:sldId id="423" r:id="rId15"/>
    <p:sldId id="425" r:id="rId16"/>
    <p:sldId id="429" r:id="rId17"/>
    <p:sldId id="323" r:id="rId18"/>
    <p:sldId id="327" r:id="rId19"/>
    <p:sldId id="453" r:id="rId20"/>
    <p:sldId id="328" r:id="rId21"/>
    <p:sldId id="407" r:id="rId22"/>
    <p:sldId id="432" r:id="rId23"/>
    <p:sldId id="433" r:id="rId24"/>
    <p:sldId id="436" r:id="rId25"/>
    <p:sldId id="435" r:id="rId26"/>
    <p:sldId id="434" r:id="rId27"/>
    <p:sldId id="439" r:id="rId28"/>
    <p:sldId id="440" r:id="rId29"/>
    <p:sldId id="441" r:id="rId30"/>
    <p:sldId id="444" r:id="rId31"/>
    <p:sldId id="448" r:id="rId32"/>
    <p:sldId id="443" r:id="rId33"/>
    <p:sldId id="446" r:id="rId34"/>
    <p:sldId id="324" r:id="rId35"/>
    <p:sldId id="416" r:id="rId36"/>
    <p:sldId id="452" r:id="rId37"/>
    <p:sldId id="451" r:id="rId38"/>
    <p:sldId id="267" r:id="rId39"/>
    <p:sldId id="268" r:id="rId40"/>
    <p:sldId id="392" r:id="rId41"/>
    <p:sldId id="325" r:id="rId42"/>
    <p:sldId id="342" r:id="rId43"/>
    <p:sldId id="343" r:id="rId44"/>
    <p:sldId id="414" r:id="rId45"/>
    <p:sldId id="449" r:id="rId46"/>
    <p:sldId id="378" r:id="rId47"/>
  </p:sldIdLst>
  <p:sldSz cx="9144000" cy="6858000" type="screen4x3"/>
  <p:notesSz cx="9144000" cy="6858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33" autoAdjust="0"/>
    <p:restoredTop sz="94672" autoAdjust="0"/>
  </p:normalViewPr>
  <p:slideViewPr>
    <p:cSldViewPr>
      <p:cViewPr varScale="1">
        <p:scale>
          <a:sx n="57" d="100"/>
          <a:sy n="57" d="100"/>
        </p:scale>
        <p:origin x="1008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E:\AAEP%20Dublin%20June%202016\Investment_Map-Sectors_with_Potential_to_Attract_Investment-Thailand%20(1).xls.htm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E:\AAEP%20Dublin%20June%202016\Total%20exports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lenovo\Desktop\ANew%20460\Class%20Excel\A12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lenovo\Desktop\ANew%20460\Class%20Excel\A12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lenovo\Desktop\ANew%20460\Class%20Excel\A12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E:\AA%20%20K%20file%20PPs\ZExcel%20for%20K%20lectures\k13%20export%20diversification.xlt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lenovo\Desktop\AEP%202017\patenst%20per%20GDP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G:\ADB%20Project\Data%20excel\export%20by%20country.xls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G:\ADB%20Project\Data%20excel\export%20by%20country.xls" TargetMode="Externa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lenovo\Downloads\Trade_Map_-_List_of_importing_markets_for_the_product_exported_by_Thailand_in_2015.xls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 b="1"/>
            </a:pP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Thailand's Sectoral FDI stock in 2012 </a:t>
            </a:r>
          </a:p>
          <a:p>
            <a:pPr>
              <a:defRPr sz="1800" b="1"/>
            </a:pP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(USD million)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Sheet1!$F$2</c:f>
              <c:strCache>
                <c:ptCount val="1"/>
                <c:pt idx="0">
                  <c:v>FDI stock 2012 (USD million)</c:v>
                </c:pt>
              </c:strCache>
            </c:strRef>
          </c:tx>
          <c:invertIfNegative val="0"/>
          <c:cat>
            <c:strRef>
              <c:f>Sheet1!$D$3:$E$16</c:f>
              <c:strCache>
                <c:ptCount val="14"/>
                <c:pt idx="0">
                  <c:v>Finance</c:v>
                </c:pt>
                <c:pt idx="1">
                  <c:v>Machinery and equipment</c:v>
                </c:pt>
                <c:pt idx="2">
                  <c:v>Electrical and electronic equipment</c:v>
                </c:pt>
                <c:pt idx="3">
                  <c:v>Hotels and restaurants</c:v>
                </c:pt>
                <c:pt idx="4">
                  <c:v>Construction</c:v>
                </c:pt>
                <c:pt idx="5">
                  <c:v>Business activities</c:v>
                </c:pt>
                <c:pt idx="6">
                  <c:v>Chemicals and chemical products</c:v>
                </c:pt>
                <c:pt idx="7">
                  <c:v>Rubber and plastic products</c:v>
                </c:pt>
                <c:pt idx="8">
                  <c:v>Metal and metal products</c:v>
                </c:pt>
                <c:pt idx="9">
                  <c:v>Food,beverages and tobacco</c:v>
                </c:pt>
                <c:pt idx="10">
                  <c:v>Unspecified secondary</c:v>
                </c:pt>
                <c:pt idx="11">
                  <c:v>Coke, petroleum products and nuclear fuel</c:v>
                </c:pt>
                <c:pt idx="12">
                  <c:v>Mining and quarrying</c:v>
                </c:pt>
                <c:pt idx="13">
                  <c:v>Textiles, clothing and leather</c:v>
                </c:pt>
              </c:strCache>
            </c:strRef>
          </c:cat>
          <c:val>
            <c:numRef>
              <c:f>Sheet1!$F$3:$F$16</c:f>
              <c:numCache>
                <c:formatCode>#,##0.00</c:formatCode>
                <c:ptCount val="14"/>
                <c:pt idx="0">
                  <c:v>45026.8</c:v>
                </c:pt>
                <c:pt idx="1">
                  <c:v>21991.200000000001</c:v>
                </c:pt>
                <c:pt idx="2">
                  <c:v>20022.8</c:v>
                </c:pt>
                <c:pt idx="3">
                  <c:v>12909.8</c:v>
                </c:pt>
                <c:pt idx="4">
                  <c:v>12540.3</c:v>
                </c:pt>
                <c:pt idx="5">
                  <c:v>11950.7</c:v>
                </c:pt>
                <c:pt idx="6">
                  <c:v>8739.5</c:v>
                </c:pt>
                <c:pt idx="7">
                  <c:v>7121</c:v>
                </c:pt>
                <c:pt idx="8">
                  <c:v>6521.2</c:v>
                </c:pt>
                <c:pt idx="9">
                  <c:v>5928</c:v>
                </c:pt>
                <c:pt idx="10">
                  <c:v>5895.8</c:v>
                </c:pt>
                <c:pt idx="11">
                  <c:v>3358.2</c:v>
                </c:pt>
                <c:pt idx="12">
                  <c:v>2517.1</c:v>
                </c:pt>
                <c:pt idx="13">
                  <c:v>2025.6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E6C-430A-AB5F-6EF7E9E3C1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0663680"/>
        <c:axId val="80665216"/>
      </c:barChart>
      <c:catAx>
        <c:axId val="8066368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5400000" vert="horz"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80665216"/>
        <c:crosses val="autoZero"/>
        <c:auto val="1"/>
        <c:lblAlgn val="ctr"/>
        <c:lblOffset val="100"/>
        <c:noMultiLvlLbl val="0"/>
      </c:catAx>
      <c:valAx>
        <c:axId val="80665216"/>
        <c:scaling>
          <c:orientation val="minMax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en-US"/>
          </a:p>
        </c:txPr>
        <c:crossAx val="8066368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 b="1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Thailand's</a:t>
            </a:r>
            <a:r>
              <a:rPr lang="en-US" sz="1600" b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major manufacturing exports</a:t>
            </a:r>
            <a:endParaRPr 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1"/>
          <c:order val="0"/>
          <c:tx>
            <c:strRef>
              <c:f>' top exports'!$B$4</c:f>
              <c:strCache>
                <c:ptCount val="1"/>
                <c:pt idx="0">
                  <c:v>Machinery</c:v>
                </c:pt>
              </c:strCache>
            </c:strRef>
          </c:tx>
          <c:marker>
            <c:symbol val="square"/>
            <c:size val="4"/>
          </c:marker>
          <c:cat>
            <c:numRef>
              <c:f>' top exports'!$C$2:$Q$2</c:f>
              <c:numCache>
                <c:formatCode>General</c:formatCode>
                <c:ptCount val="15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  <c:pt idx="13">
                  <c:v>2014</c:v>
                </c:pt>
                <c:pt idx="14">
                  <c:v>2015</c:v>
                </c:pt>
              </c:numCache>
            </c:numRef>
          </c:cat>
          <c:val>
            <c:numRef>
              <c:f>' top exports'!$C$4:$Q$4</c:f>
              <c:numCache>
                <c:formatCode>#,##0</c:formatCode>
                <c:ptCount val="15"/>
                <c:pt idx="0">
                  <c:v>11201402</c:v>
                </c:pt>
                <c:pt idx="1">
                  <c:v>10931531</c:v>
                </c:pt>
                <c:pt idx="2">
                  <c:v>12888599</c:v>
                </c:pt>
                <c:pt idx="3">
                  <c:v>15805591</c:v>
                </c:pt>
                <c:pt idx="4">
                  <c:v>19345488</c:v>
                </c:pt>
                <c:pt idx="5">
                  <c:v>23925765</c:v>
                </c:pt>
                <c:pt idx="6">
                  <c:v>28756034</c:v>
                </c:pt>
                <c:pt idx="7">
                  <c:v>30792607</c:v>
                </c:pt>
                <c:pt idx="8">
                  <c:v>26235912</c:v>
                </c:pt>
                <c:pt idx="9">
                  <c:v>33582562</c:v>
                </c:pt>
                <c:pt idx="10">
                  <c:v>34410918</c:v>
                </c:pt>
                <c:pt idx="11">
                  <c:v>37158316</c:v>
                </c:pt>
                <c:pt idx="12">
                  <c:v>37238859</c:v>
                </c:pt>
                <c:pt idx="13">
                  <c:v>38672183</c:v>
                </c:pt>
                <c:pt idx="14">
                  <c:v>37131792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E6E-4720-9A74-0286A1FBE033}"/>
            </c:ext>
          </c:extLst>
        </c:ser>
        <c:ser>
          <c:idx val="2"/>
          <c:order val="1"/>
          <c:tx>
            <c:strRef>
              <c:f>' top exports'!$B$5</c:f>
              <c:strCache>
                <c:ptCount val="1"/>
                <c:pt idx="0">
                  <c:v>Electrical, electronic equipment</c:v>
                </c:pt>
              </c:strCache>
            </c:strRef>
          </c:tx>
          <c:marker>
            <c:symbol val="x"/>
            <c:size val="4"/>
          </c:marker>
          <c:cat>
            <c:numRef>
              <c:f>' top exports'!$C$2:$Q$2</c:f>
              <c:numCache>
                <c:formatCode>General</c:formatCode>
                <c:ptCount val="15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  <c:pt idx="13">
                  <c:v>2014</c:v>
                </c:pt>
                <c:pt idx="14">
                  <c:v>2015</c:v>
                </c:pt>
              </c:numCache>
            </c:numRef>
          </c:cat>
          <c:val>
            <c:numRef>
              <c:f>' top exports'!$C$5:$Q$5</c:f>
              <c:numCache>
                <c:formatCode>#,##0</c:formatCode>
                <c:ptCount val="15"/>
                <c:pt idx="0">
                  <c:v>13249455</c:v>
                </c:pt>
                <c:pt idx="1">
                  <c:v>14822886</c:v>
                </c:pt>
                <c:pt idx="2">
                  <c:v>17142603</c:v>
                </c:pt>
                <c:pt idx="3">
                  <c:v>20227084</c:v>
                </c:pt>
                <c:pt idx="4">
                  <c:v>20673441</c:v>
                </c:pt>
                <c:pt idx="5">
                  <c:v>23256001</c:v>
                </c:pt>
                <c:pt idx="6">
                  <c:v>25800600</c:v>
                </c:pt>
                <c:pt idx="7">
                  <c:v>25496148</c:v>
                </c:pt>
                <c:pt idx="8">
                  <c:v>22380763</c:v>
                </c:pt>
                <c:pt idx="9">
                  <c:v>28944528</c:v>
                </c:pt>
                <c:pt idx="10">
                  <c:v>30471077</c:v>
                </c:pt>
                <c:pt idx="11">
                  <c:v>28975855</c:v>
                </c:pt>
                <c:pt idx="12">
                  <c:v>29532114</c:v>
                </c:pt>
                <c:pt idx="13">
                  <c:v>30735313</c:v>
                </c:pt>
                <c:pt idx="14">
                  <c:v>29305131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0E6E-4720-9A74-0286A1FBE033}"/>
            </c:ext>
          </c:extLst>
        </c:ser>
        <c:ser>
          <c:idx val="3"/>
          <c:order val="2"/>
          <c:tx>
            <c:strRef>
              <c:f>' top exports'!$B$6</c:f>
              <c:strCache>
                <c:ptCount val="1"/>
                <c:pt idx="0">
                  <c:v>Vehicles</c:v>
                </c:pt>
              </c:strCache>
            </c:strRef>
          </c:tx>
          <c:marker>
            <c:symbol val="triangle"/>
            <c:size val="4"/>
          </c:marker>
          <c:cat>
            <c:numRef>
              <c:f>' top exports'!$C$2:$Q$2</c:f>
              <c:numCache>
                <c:formatCode>General</c:formatCode>
                <c:ptCount val="15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  <c:pt idx="13">
                  <c:v>2014</c:v>
                </c:pt>
                <c:pt idx="14">
                  <c:v>2015</c:v>
                </c:pt>
              </c:numCache>
            </c:numRef>
          </c:cat>
          <c:val>
            <c:numRef>
              <c:f>' top exports'!$C$6:$Q$6</c:f>
              <c:numCache>
                <c:formatCode>#,##0</c:formatCode>
                <c:ptCount val="15"/>
                <c:pt idx="0">
                  <c:v>2766723</c:v>
                </c:pt>
                <c:pt idx="1">
                  <c:v>3003189</c:v>
                </c:pt>
                <c:pt idx="2">
                  <c:v>4135335</c:v>
                </c:pt>
                <c:pt idx="3">
                  <c:v>5775704</c:v>
                </c:pt>
                <c:pt idx="4">
                  <c:v>8152289</c:v>
                </c:pt>
                <c:pt idx="5">
                  <c:v>10093004</c:v>
                </c:pt>
                <c:pt idx="6">
                  <c:v>12821227</c:v>
                </c:pt>
                <c:pt idx="7">
                  <c:v>16494710</c:v>
                </c:pt>
                <c:pt idx="8">
                  <c:v>11994653</c:v>
                </c:pt>
                <c:pt idx="9">
                  <c:v>18583017</c:v>
                </c:pt>
                <c:pt idx="10">
                  <c:v>18163995</c:v>
                </c:pt>
                <c:pt idx="11">
                  <c:v>24290550</c:v>
                </c:pt>
                <c:pt idx="12">
                  <c:v>26169901</c:v>
                </c:pt>
                <c:pt idx="13">
                  <c:v>26022818</c:v>
                </c:pt>
                <c:pt idx="14">
                  <c:v>26555654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0E6E-4720-9A74-0286A1FBE033}"/>
            </c:ext>
          </c:extLst>
        </c:ser>
        <c:ser>
          <c:idx val="5"/>
          <c:order val="3"/>
          <c:tx>
            <c:strRef>
              <c:f>' top exports'!$B$8</c:f>
              <c:strCache>
                <c:ptCount val="1"/>
                <c:pt idx="0">
                  <c:v>Plastics</c:v>
                </c:pt>
              </c:strCache>
            </c:strRef>
          </c:tx>
          <c:marker>
            <c:symbol val="circle"/>
            <c:size val="4"/>
          </c:marker>
          <c:cat>
            <c:numRef>
              <c:f>' top exports'!$C$2:$Q$2</c:f>
              <c:numCache>
                <c:formatCode>General</c:formatCode>
                <c:ptCount val="15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  <c:pt idx="13">
                  <c:v>2014</c:v>
                </c:pt>
                <c:pt idx="14">
                  <c:v>2015</c:v>
                </c:pt>
              </c:numCache>
            </c:numRef>
          </c:cat>
          <c:val>
            <c:numRef>
              <c:f>' top exports'!$C$8:$Q$8</c:f>
              <c:numCache>
                <c:formatCode>#,##0</c:formatCode>
                <c:ptCount val="15"/>
                <c:pt idx="0">
                  <c:v>2486151</c:v>
                </c:pt>
                <c:pt idx="1">
                  <c:v>2748335</c:v>
                </c:pt>
                <c:pt idx="2">
                  <c:v>3422011</c:v>
                </c:pt>
                <c:pt idx="3">
                  <c:v>4537045</c:v>
                </c:pt>
                <c:pt idx="4">
                  <c:v>5991314</c:v>
                </c:pt>
                <c:pt idx="5">
                  <c:v>6490350</c:v>
                </c:pt>
                <c:pt idx="6">
                  <c:v>7549075</c:v>
                </c:pt>
                <c:pt idx="7">
                  <c:v>8162420</c:v>
                </c:pt>
                <c:pt idx="8">
                  <c:v>6813723</c:v>
                </c:pt>
                <c:pt idx="9">
                  <c:v>9266880</c:v>
                </c:pt>
                <c:pt idx="10">
                  <c:v>12136373</c:v>
                </c:pt>
                <c:pt idx="11">
                  <c:v>11935266</c:v>
                </c:pt>
                <c:pt idx="12">
                  <c:v>12562216</c:v>
                </c:pt>
                <c:pt idx="13">
                  <c:v>13504184</c:v>
                </c:pt>
                <c:pt idx="14">
                  <c:v>11726716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0E6E-4720-9A74-0286A1FBE033}"/>
            </c:ext>
          </c:extLst>
        </c:ser>
        <c:ser>
          <c:idx val="8"/>
          <c:order val="4"/>
          <c:tx>
            <c:strRef>
              <c:f>' top exports'!$B$11</c:f>
              <c:strCache>
                <c:ptCount val="1"/>
                <c:pt idx="0">
                  <c:v>Meat, fish and seafood food preparations </c:v>
                </c:pt>
              </c:strCache>
            </c:strRef>
          </c:tx>
          <c:spPr>
            <a:ln w="47625" cmpd="dbl"/>
          </c:spPr>
          <c:marker>
            <c:symbol val="none"/>
          </c:marker>
          <c:cat>
            <c:numRef>
              <c:f>' top exports'!$C$2:$Q$2</c:f>
              <c:numCache>
                <c:formatCode>General</c:formatCode>
                <c:ptCount val="15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  <c:pt idx="13">
                  <c:v>2014</c:v>
                </c:pt>
                <c:pt idx="14">
                  <c:v>2015</c:v>
                </c:pt>
              </c:numCache>
            </c:numRef>
          </c:cat>
          <c:val>
            <c:numRef>
              <c:f>' top exports'!$C$11:$Q$11</c:f>
              <c:numCache>
                <c:formatCode>#,##0</c:formatCode>
                <c:ptCount val="15"/>
                <c:pt idx="0">
                  <c:v>2406989</c:v>
                </c:pt>
                <c:pt idx="1">
                  <c:v>2460286</c:v>
                </c:pt>
                <c:pt idx="2">
                  <c:v>2663478</c:v>
                </c:pt>
                <c:pt idx="3">
                  <c:v>2896549</c:v>
                </c:pt>
                <c:pt idx="4">
                  <c:v>3376411</c:v>
                </c:pt>
                <c:pt idx="5">
                  <c:v>3990745</c:v>
                </c:pt>
                <c:pt idx="6">
                  <c:v>4363463</c:v>
                </c:pt>
                <c:pt idx="7">
                  <c:v>5679953</c:v>
                </c:pt>
                <c:pt idx="8">
                  <c:v>5389604</c:v>
                </c:pt>
                <c:pt idx="9">
                  <c:v>5985728</c:v>
                </c:pt>
                <c:pt idx="10">
                  <c:v>7234700</c:v>
                </c:pt>
                <c:pt idx="11">
                  <c:v>7520451</c:v>
                </c:pt>
                <c:pt idx="12">
                  <c:v>7117999</c:v>
                </c:pt>
                <c:pt idx="13">
                  <c:v>6520155</c:v>
                </c:pt>
                <c:pt idx="14">
                  <c:v>5918400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0E6E-4720-9A74-0286A1FBE033}"/>
            </c:ext>
          </c:extLst>
        </c:ser>
        <c:ser>
          <c:idx val="9"/>
          <c:order val="5"/>
          <c:tx>
            <c:strRef>
              <c:f>' top exports'!$B$12</c:f>
              <c:strCache>
                <c:ptCount val="1"/>
                <c:pt idx="0">
                  <c:v>Optical, photo, technical, medical apparatus</c:v>
                </c:pt>
              </c:strCache>
            </c:strRef>
          </c:tx>
          <c:marker>
            <c:symbol val="diamond"/>
            <c:size val="5"/>
          </c:marker>
          <c:cat>
            <c:numRef>
              <c:f>' top exports'!$C$2:$Q$2</c:f>
              <c:numCache>
                <c:formatCode>General</c:formatCode>
                <c:ptCount val="15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  <c:pt idx="13">
                  <c:v>2014</c:v>
                </c:pt>
                <c:pt idx="14">
                  <c:v>2015</c:v>
                </c:pt>
              </c:numCache>
            </c:numRef>
          </c:cat>
          <c:val>
            <c:numRef>
              <c:f>' top exports'!$C$12:$Q$12</c:f>
              <c:numCache>
                <c:formatCode>#,##0</c:formatCode>
                <c:ptCount val="15"/>
                <c:pt idx="0">
                  <c:v>1137552</c:v>
                </c:pt>
                <c:pt idx="1">
                  <c:v>1199399</c:v>
                </c:pt>
                <c:pt idx="2">
                  <c:v>1282480</c:v>
                </c:pt>
                <c:pt idx="3">
                  <c:v>1568552</c:v>
                </c:pt>
                <c:pt idx="4">
                  <c:v>1770868</c:v>
                </c:pt>
                <c:pt idx="5">
                  <c:v>2162209</c:v>
                </c:pt>
                <c:pt idx="6">
                  <c:v>2577956</c:v>
                </c:pt>
                <c:pt idx="7">
                  <c:v>2824980</c:v>
                </c:pt>
                <c:pt idx="8">
                  <c:v>2844669</c:v>
                </c:pt>
                <c:pt idx="9">
                  <c:v>3600609</c:v>
                </c:pt>
                <c:pt idx="10">
                  <c:v>3872702</c:v>
                </c:pt>
                <c:pt idx="11">
                  <c:v>4127483</c:v>
                </c:pt>
                <c:pt idx="12">
                  <c:v>4483099</c:v>
                </c:pt>
                <c:pt idx="13">
                  <c:v>4676066</c:v>
                </c:pt>
                <c:pt idx="14">
                  <c:v>5208172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0E6E-4720-9A74-0286A1FBE03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2200320"/>
        <c:axId val="95163520"/>
      </c:lineChart>
      <c:catAx>
        <c:axId val="922003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8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en-US"/>
          </a:p>
        </c:txPr>
        <c:crossAx val="95163520"/>
        <c:crosses val="autoZero"/>
        <c:auto val="1"/>
        <c:lblAlgn val="ctr"/>
        <c:lblOffset val="100"/>
        <c:noMultiLvlLbl val="0"/>
      </c:catAx>
      <c:valAx>
        <c:axId val="9516352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sz="1800" b="1" i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r>
                  <a:rPr lang="en-US" sz="18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USD Thousand</a:t>
                </a:r>
              </a:p>
            </c:rich>
          </c:tx>
          <c:overlay val="0"/>
        </c:title>
        <c:numFmt formatCode="#,##0" sourceLinked="1"/>
        <c:majorTickMark val="none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en-US"/>
          </a:p>
        </c:txPr>
        <c:crossAx val="92200320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sz="1200" b="1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'Weight in MPI'!$F$34</c:f>
              <c:strCache>
                <c:ptCount val="1"/>
                <c:pt idx="0">
                  <c:v>Weight in MPI (%)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'Weight in MPI'!$E$35:$E$46</c:f>
              <c:strCache>
                <c:ptCount val="12"/>
                <c:pt idx="0">
                  <c:v> Petroleum products</c:v>
                </c:pt>
                <c:pt idx="1">
                  <c:v>Beer</c:v>
                </c:pt>
                <c:pt idx="2">
                  <c:v>Passenger car</c:v>
                </c:pt>
                <c:pt idx="3">
                  <c:v>Downstream petrochemical</c:v>
                </c:pt>
                <c:pt idx="4">
                  <c:v>Tobacco</c:v>
                </c:pt>
                <c:pt idx="5">
                  <c:v>Clinker</c:v>
                </c:pt>
                <c:pt idx="6">
                  <c:v>Motorcycle</c:v>
                </c:pt>
                <c:pt idx="7">
                  <c:v> Craft paper</c:v>
                </c:pt>
                <c:pt idx="8">
                  <c:v>Pulp</c:v>
                </c:pt>
                <c:pt idx="9">
                  <c:v>Vegetable  oil</c:v>
                </c:pt>
                <c:pt idx="10">
                  <c:v> Carbonate water</c:v>
                </c:pt>
                <c:pt idx="11">
                  <c:v>Energy drink</c:v>
                </c:pt>
              </c:strCache>
            </c:strRef>
          </c:cat>
          <c:val>
            <c:numRef>
              <c:f>'Weight in MPI'!$F$35:$F$46</c:f>
              <c:numCache>
                <c:formatCode>General</c:formatCode>
                <c:ptCount val="12"/>
                <c:pt idx="0">
                  <c:v>12.52</c:v>
                </c:pt>
                <c:pt idx="1">
                  <c:v>5.0999999999999996</c:v>
                </c:pt>
                <c:pt idx="2">
                  <c:v>3.7</c:v>
                </c:pt>
                <c:pt idx="3">
                  <c:v>1.6</c:v>
                </c:pt>
                <c:pt idx="4">
                  <c:v>1.58</c:v>
                </c:pt>
                <c:pt idx="5">
                  <c:v>0.96</c:v>
                </c:pt>
                <c:pt idx="6">
                  <c:v>0.87</c:v>
                </c:pt>
                <c:pt idx="7">
                  <c:v>0.83</c:v>
                </c:pt>
                <c:pt idx="8">
                  <c:v>0.8</c:v>
                </c:pt>
                <c:pt idx="9">
                  <c:v>0.68</c:v>
                </c:pt>
                <c:pt idx="10">
                  <c:v>0.56000000000000005</c:v>
                </c:pt>
                <c:pt idx="11">
                  <c:v>0.54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B41-4554-95F1-F82F78481ED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00292976"/>
        <c:axId val="400289040"/>
      </c:barChart>
      <c:catAx>
        <c:axId val="4002929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0289040"/>
        <c:crosses val="autoZero"/>
        <c:auto val="1"/>
        <c:lblAlgn val="ctr"/>
        <c:lblOffset val="100"/>
        <c:noMultiLvlLbl val="0"/>
      </c:catAx>
      <c:valAx>
        <c:axId val="4002890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02929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Export</a:t>
            </a:r>
            <a:r>
              <a:rPr lang="en-US" baseline="0"/>
              <a:t> Oriented: </a:t>
            </a:r>
            <a:r>
              <a:rPr lang="en-US"/>
              <a:t>Weight in MPI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'Weight in MPI'!$H$4</c:f>
              <c:strCache>
                <c:ptCount val="1"/>
                <c:pt idx="0">
                  <c:v>Weight in MPI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'Weight in MPI'!$G$5:$G$14</c:f>
              <c:strCache>
                <c:ptCount val="10"/>
                <c:pt idx="0">
                  <c:v>Garment</c:v>
                </c:pt>
                <c:pt idx="1">
                  <c:v>Weaving</c:v>
                </c:pt>
                <c:pt idx="2">
                  <c:v> Commercial car</c:v>
                </c:pt>
                <c:pt idx="3">
                  <c:v>Spinning</c:v>
                </c:pt>
                <c:pt idx="4">
                  <c:v>Sugar</c:v>
                </c:pt>
                <c:pt idx="5">
                  <c:v>Hot and Cold Rolled Steel</c:v>
                </c:pt>
                <c:pt idx="6">
                  <c:v> Rice</c:v>
                </c:pt>
                <c:pt idx="7">
                  <c:v>Cement</c:v>
                </c:pt>
                <c:pt idx="8">
                  <c:v> Tire </c:v>
                </c:pt>
                <c:pt idx="9">
                  <c:v>Synthetic fiber</c:v>
                </c:pt>
              </c:strCache>
            </c:strRef>
          </c:cat>
          <c:val>
            <c:numRef>
              <c:f>'Weight in MPI'!$H$5:$H$14</c:f>
              <c:numCache>
                <c:formatCode>General</c:formatCode>
                <c:ptCount val="10"/>
                <c:pt idx="0">
                  <c:v>8.75</c:v>
                </c:pt>
                <c:pt idx="1">
                  <c:v>3.16</c:v>
                </c:pt>
                <c:pt idx="2">
                  <c:v>2.74</c:v>
                </c:pt>
                <c:pt idx="3">
                  <c:v>2.2999999999999998</c:v>
                </c:pt>
                <c:pt idx="4">
                  <c:v>1.95</c:v>
                </c:pt>
                <c:pt idx="5">
                  <c:v>1.5</c:v>
                </c:pt>
                <c:pt idx="6">
                  <c:v>1.19</c:v>
                </c:pt>
                <c:pt idx="7">
                  <c:v>1.1399999999999999</c:v>
                </c:pt>
                <c:pt idx="8">
                  <c:v>1.1399999999999999</c:v>
                </c:pt>
                <c:pt idx="9">
                  <c:v>1.1000000000000001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923-4AE8-8CE1-4789BAA4AF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02441104"/>
        <c:axId val="402445368"/>
      </c:barChart>
      <c:catAx>
        <c:axId val="4024411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2445368"/>
        <c:crosses val="autoZero"/>
        <c:auto val="1"/>
        <c:lblAlgn val="ctr"/>
        <c:lblOffset val="100"/>
        <c:noMultiLvlLbl val="0"/>
      </c:catAx>
      <c:valAx>
        <c:axId val="4024453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24411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/>
              <a:t>Ultra Exported-Oriented Industry</a:t>
            </a:r>
          </a:p>
          <a:p>
            <a:pPr>
              <a:defRPr b="1"/>
            </a:pPr>
            <a:r>
              <a:rPr lang="en-US" b="1"/>
              <a:t>Weight in MPI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'Uultra Exports'!$E$6</c:f>
              <c:strCache>
                <c:ptCount val="1"/>
                <c:pt idx="0">
                  <c:v>Weight in MPI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'Uultra Exports'!$D$7:$D$23</c:f>
              <c:strCache>
                <c:ptCount val="17"/>
                <c:pt idx="0">
                  <c:v>Hard Disk Drive</c:v>
                </c:pt>
                <c:pt idx="1">
                  <c:v> Integrated circuit</c:v>
                </c:pt>
                <c:pt idx="2">
                  <c:v>T.V.</c:v>
                </c:pt>
                <c:pt idx="3">
                  <c:v> Products of Leather &amp; Leather </c:v>
                </c:pt>
                <c:pt idx="4">
                  <c:v>Setting jewelry</c:v>
                </c:pt>
                <c:pt idx="5">
                  <c:v> Frozen  seafood</c:v>
                </c:pt>
                <c:pt idx="6">
                  <c:v>Canned seafood</c:v>
                </c:pt>
                <c:pt idx="7">
                  <c:v>Printer</c:v>
                </c:pt>
                <c:pt idx="8">
                  <c:v> Wood  furniture</c:v>
                </c:pt>
                <c:pt idx="9">
                  <c:v> Air-conditioners</c:v>
                </c:pt>
                <c:pt idx="10">
                  <c:v>Leather Footwear</c:v>
                </c:pt>
                <c:pt idx="11">
                  <c:v>Monitor                            </c:v>
                </c:pt>
                <c:pt idx="12">
                  <c:v>Block rubber</c:v>
                </c:pt>
                <c:pt idx="13">
                  <c:v>Canned Pineapple</c:v>
                </c:pt>
                <c:pt idx="14">
                  <c:v>Glass Sheet </c:v>
                </c:pt>
                <c:pt idx="15">
                  <c:v>Computer Keyboard</c:v>
                </c:pt>
                <c:pt idx="16">
                  <c:v> Rubber glove</c:v>
                </c:pt>
              </c:strCache>
            </c:strRef>
          </c:cat>
          <c:val>
            <c:numRef>
              <c:f>'Uultra Exports'!$E$7:$E$23</c:f>
              <c:numCache>
                <c:formatCode>General</c:formatCode>
                <c:ptCount val="17"/>
                <c:pt idx="0">
                  <c:v>6.14</c:v>
                </c:pt>
                <c:pt idx="1">
                  <c:v>4.96</c:v>
                </c:pt>
                <c:pt idx="2">
                  <c:v>4.4800000000000004</c:v>
                </c:pt>
                <c:pt idx="3">
                  <c:v>3.68</c:v>
                </c:pt>
                <c:pt idx="4">
                  <c:v>3.53</c:v>
                </c:pt>
                <c:pt idx="5">
                  <c:v>2.1800000000000002</c:v>
                </c:pt>
                <c:pt idx="6">
                  <c:v>1.72</c:v>
                </c:pt>
                <c:pt idx="7">
                  <c:v>1.31</c:v>
                </c:pt>
                <c:pt idx="8">
                  <c:v>1.27</c:v>
                </c:pt>
                <c:pt idx="9">
                  <c:v>1.1200000000000001</c:v>
                </c:pt>
                <c:pt idx="10">
                  <c:v>0.91</c:v>
                </c:pt>
                <c:pt idx="11">
                  <c:v>0.75</c:v>
                </c:pt>
                <c:pt idx="12">
                  <c:v>0.6</c:v>
                </c:pt>
                <c:pt idx="13">
                  <c:v>0.57999999999999996</c:v>
                </c:pt>
                <c:pt idx="14">
                  <c:v>0.45</c:v>
                </c:pt>
                <c:pt idx="15">
                  <c:v>0.43</c:v>
                </c:pt>
                <c:pt idx="16">
                  <c:v>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6F2-4B83-B28D-DDD8635ECB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02181592"/>
        <c:axId val="402181920"/>
      </c:barChart>
      <c:catAx>
        <c:axId val="4021815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2181920"/>
        <c:crosses val="autoZero"/>
        <c:auto val="1"/>
        <c:lblAlgn val="ctr"/>
        <c:lblOffset val="100"/>
        <c:noMultiLvlLbl val="0"/>
      </c:catAx>
      <c:valAx>
        <c:axId val="4021819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21815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Sheet1!$C$4</c:f>
              <c:strCache>
                <c:ptCount val="1"/>
                <c:pt idx="0">
                  <c:v>X/Q&lt;30%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en-US" sz="1600" b="1">
                    <a:solidFill>
                      <a:srgbClr val="FF0000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Sheet1!$D$3:$G$3</c:f>
              <c:strCache>
                <c:ptCount val="4"/>
                <c:pt idx="0">
                  <c:v>2013Q3</c:v>
                </c:pt>
                <c:pt idx="1">
                  <c:v>2013Q4</c:v>
                </c:pt>
                <c:pt idx="2">
                  <c:v>2014Q1</c:v>
                </c:pt>
                <c:pt idx="3">
                  <c:v>2014Q2</c:v>
                </c:pt>
              </c:strCache>
            </c:strRef>
          </c:cat>
          <c:val>
            <c:numRef>
              <c:f>Sheet1!$D$4:$G$4</c:f>
              <c:numCache>
                <c:formatCode>General</c:formatCode>
                <c:ptCount val="4"/>
                <c:pt idx="0">
                  <c:v>65.599999999999994</c:v>
                </c:pt>
                <c:pt idx="1">
                  <c:v>65.3</c:v>
                </c:pt>
                <c:pt idx="2">
                  <c:v>63.1</c:v>
                </c:pt>
                <c:pt idx="3">
                  <c:v>63.5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60B-414F-ABEA-482F3DB1F1EB}"/>
            </c:ext>
          </c:extLst>
        </c:ser>
        <c:ser>
          <c:idx val="1"/>
          <c:order val="1"/>
          <c:tx>
            <c:strRef>
              <c:f>Sheet1!$C$5</c:f>
              <c:strCache>
                <c:ptCount val="1"/>
                <c:pt idx="0">
                  <c:v>X/Q: 30-60%</c:v>
                </c:pt>
              </c:strCache>
            </c:strRef>
          </c:tx>
          <c:invertIfNegative val="0"/>
          <c:cat>
            <c:strRef>
              <c:f>Sheet1!$D$3:$G$3</c:f>
              <c:strCache>
                <c:ptCount val="4"/>
                <c:pt idx="0">
                  <c:v>2013Q3</c:v>
                </c:pt>
                <c:pt idx="1">
                  <c:v>2013Q4</c:v>
                </c:pt>
                <c:pt idx="2">
                  <c:v>2014Q1</c:v>
                </c:pt>
                <c:pt idx="3">
                  <c:v>2014Q2</c:v>
                </c:pt>
              </c:strCache>
            </c:strRef>
          </c:cat>
          <c:val>
            <c:numRef>
              <c:f>Sheet1!$D$5:$G$5</c:f>
              <c:numCache>
                <c:formatCode>General</c:formatCode>
                <c:ptCount val="4"/>
                <c:pt idx="0">
                  <c:v>76.099999999999994</c:v>
                </c:pt>
                <c:pt idx="1">
                  <c:v>70.099999999999994</c:v>
                </c:pt>
                <c:pt idx="2">
                  <c:v>69.400000000000006</c:v>
                </c:pt>
                <c:pt idx="3">
                  <c:v>65.599999999999994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60B-414F-ABEA-482F3DB1F1EB}"/>
            </c:ext>
          </c:extLst>
        </c:ser>
        <c:ser>
          <c:idx val="2"/>
          <c:order val="2"/>
          <c:tx>
            <c:strRef>
              <c:f>Sheet1!$C$6</c:f>
              <c:strCache>
                <c:ptCount val="1"/>
                <c:pt idx="0">
                  <c:v>X/Q&gt;60%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en-US" sz="1400" b="1">
                    <a:solidFill>
                      <a:schemeClr val="tx1">
                        <a:lumMod val="85000"/>
                        <a:lumOff val="15000"/>
                      </a:schemeClr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Sheet1!$D$3:$G$3</c:f>
              <c:strCache>
                <c:ptCount val="4"/>
                <c:pt idx="0">
                  <c:v>2013Q3</c:v>
                </c:pt>
                <c:pt idx="1">
                  <c:v>2013Q4</c:v>
                </c:pt>
                <c:pt idx="2">
                  <c:v>2014Q1</c:v>
                </c:pt>
                <c:pt idx="3">
                  <c:v>2014Q2</c:v>
                </c:pt>
              </c:strCache>
            </c:strRef>
          </c:cat>
          <c:val>
            <c:numRef>
              <c:f>Sheet1!$D$6:$G$6</c:f>
              <c:numCache>
                <c:formatCode>General</c:formatCode>
                <c:ptCount val="4"/>
                <c:pt idx="0">
                  <c:v>51.8</c:v>
                </c:pt>
                <c:pt idx="1">
                  <c:v>51.4</c:v>
                </c:pt>
                <c:pt idx="2">
                  <c:v>52.2</c:v>
                </c:pt>
                <c:pt idx="3">
                  <c:v>52.6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60B-414F-ABEA-482F3DB1F1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2313728"/>
        <c:axId val="32315264"/>
      </c:barChart>
      <c:catAx>
        <c:axId val="3231372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lang="en-US"/>
            </a:pPr>
            <a:endParaRPr lang="en-US"/>
          </a:p>
        </c:txPr>
        <c:crossAx val="32315264"/>
        <c:crosses val="autoZero"/>
        <c:auto val="1"/>
        <c:lblAlgn val="ctr"/>
        <c:lblOffset val="100"/>
        <c:noMultiLvlLbl val="0"/>
      </c:catAx>
      <c:valAx>
        <c:axId val="32315264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lang="en-US"/>
            </a:pPr>
            <a:endParaRPr lang="en-US"/>
          </a:p>
        </c:txPr>
        <c:crossAx val="32313728"/>
        <c:crosses val="autoZero"/>
        <c:crossBetween val="between"/>
      </c:valAx>
    </c:plotArea>
    <c:legend>
      <c:legendPos val="r"/>
      <c:overlay val="0"/>
      <c:spPr>
        <a:ln>
          <a:solidFill>
            <a:srgbClr val="7030A0"/>
          </a:solidFill>
        </a:ln>
      </c:spPr>
      <c:txPr>
        <a:bodyPr/>
        <a:lstStyle/>
        <a:p>
          <a:pPr>
            <a:defRPr lang="en-US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400"/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b="1" dirty="0"/>
              <a:t>Thailand's</a:t>
            </a:r>
            <a:r>
              <a:rPr lang="en-US" sz="1800" b="1" baseline="0" dirty="0"/>
              <a:t> Global Competitiveness Index: Rank 34</a:t>
            </a:r>
          </a:p>
          <a:p>
            <a:pPr>
              <a:defRPr sz="1800" b="1"/>
            </a:pPr>
            <a:r>
              <a:rPr lang="en-US" sz="1800" b="1" baseline="0" dirty="0"/>
              <a:t>Source: World Economic Forum</a:t>
            </a:r>
            <a:endParaRPr lang="en-US" sz="1800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'Global Competitiveness'!$E$8</c:f>
              <c:strCache>
                <c:ptCount val="1"/>
                <c:pt idx="0">
                  <c:v>Rank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'Global Competitiveness'!$D$9:$D$13</c:f>
              <c:strCache>
                <c:ptCount val="5"/>
                <c:pt idx="0">
                  <c:v>2012-13</c:v>
                </c:pt>
                <c:pt idx="1">
                  <c:v>2013-2014</c:v>
                </c:pt>
                <c:pt idx="2">
                  <c:v>2014-2015</c:v>
                </c:pt>
                <c:pt idx="3">
                  <c:v>2015-2016</c:v>
                </c:pt>
                <c:pt idx="4">
                  <c:v>2016-17</c:v>
                </c:pt>
              </c:strCache>
            </c:strRef>
          </c:cat>
          <c:val>
            <c:numRef>
              <c:f>'Global Competitiveness'!$E$9:$E$13</c:f>
              <c:numCache>
                <c:formatCode>General</c:formatCode>
                <c:ptCount val="5"/>
                <c:pt idx="0">
                  <c:v>38</c:v>
                </c:pt>
                <c:pt idx="1">
                  <c:v>37</c:v>
                </c:pt>
                <c:pt idx="2">
                  <c:v>31</c:v>
                </c:pt>
                <c:pt idx="3">
                  <c:v>32</c:v>
                </c:pt>
                <c:pt idx="4">
                  <c:v>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50C-4BE8-B009-64E53E64AC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390560120"/>
        <c:axId val="393850536"/>
      </c:barChart>
      <c:lineChart>
        <c:grouping val="standard"/>
        <c:varyColors val="0"/>
        <c:ser>
          <c:idx val="1"/>
          <c:order val="1"/>
          <c:tx>
            <c:strRef>
              <c:f>'Global Competitiveness'!$F$8</c:f>
              <c:strCache>
                <c:ptCount val="1"/>
                <c:pt idx="0">
                  <c:v>Score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1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'Global Competitiveness'!$D$9:$D$13</c:f>
              <c:strCache>
                <c:ptCount val="5"/>
                <c:pt idx="0">
                  <c:v>2012-13</c:v>
                </c:pt>
                <c:pt idx="1">
                  <c:v>2013-2014</c:v>
                </c:pt>
                <c:pt idx="2">
                  <c:v>2014-2015</c:v>
                </c:pt>
                <c:pt idx="3">
                  <c:v>2015-2016</c:v>
                </c:pt>
                <c:pt idx="4">
                  <c:v>2016-17</c:v>
                </c:pt>
              </c:strCache>
            </c:strRef>
          </c:cat>
          <c:val>
            <c:numRef>
              <c:f>'Global Competitiveness'!$F$9:$F$13</c:f>
              <c:numCache>
                <c:formatCode>General</c:formatCode>
                <c:ptCount val="5"/>
                <c:pt idx="0">
                  <c:v>4.5</c:v>
                </c:pt>
                <c:pt idx="1">
                  <c:v>4.5</c:v>
                </c:pt>
                <c:pt idx="2">
                  <c:v>4.7</c:v>
                </c:pt>
                <c:pt idx="3">
                  <c:v>4.5999999999999996</c:v>
                </c:pt>
                <c:pt idx="4">
                  <c:v>4.5999999999999996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50C-4BE8-B009-64E53E64AC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89921360"/>
        <c:axId val="389921032"/>
      </c:lineChart>
      <c:catAx>
        <c:axId val="3905601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93850536"/>
        <c:crosses val="autoZero"/>
        <c:auto val="1"/>
        <c:lblAlgn val="ctr"/>
        <c:lblOffset val="100"/>
        <c:noMultiLvlLbl val="0"/>
      </c:catAx>
      <c:valAx>
        <c:axId val="3938505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90560120"/>
        <c:crosses val="autoZero"/>
        <c:crossBetween val="between"/>
      </c:valAx>
      <c:valAx>
        <c:axId val="389921032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9921360"/>
        <c:crosses val="max"/>
        <c:crossBetween val="between"/>
      </c:valAx>
      <c:catAx>
        <c:axId val="38992136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389921032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dirty="0"/>
              <a:t>Thailand’s Rank of Innovation: among 148 countries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Innovation!$N$3</c:f>
              <c:strCache>
                <c:ptCount val="1"/>
                <c:pt idx="0">
                  <c:v>Rank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Innovation!$L$4:$L$10</c:f>
              <c:strCache>
                <c:ptCount val="7"/>
                <c:pt idx="0">
                  <c:v>Capacity for innovatiion </c:v>
                </c:pt>
                <c:pt idx="1">
                  <c:v>Quality of scientific research</c:v>
                </c:pt>
                <c:pt idx="2">
                  <c:v>Company spending on R&amp;D</c:v>
                </c:pt>
                <c:pt idx="3">
                  <c:v>University-industry collarboraton in R&amp;D</c:v>
                </c:pt>
                <c:pt idx="4">
                  <c:v>Gov' t procurement of advanced tech products</c:v>
                </c:pt>
                <c:pt idx="5">
                  <c:v>Availability of scientists and engineers</c:v>
                </c:pt>
                <c:pt idx="6">
                  <c:v>Patants applications/million pop</c:v>
                </c:pt>
              </c:strCache>
            </c:strRef>
          </c:cat>
          <c:val>
            <c:numRef>
              <c:f>Innovation!$N$4:$N$10</c:f>
              <c:numCache>
                <c:formatCode>General</c:formatCode>
                <c:ptCount val="7"/>
                <c:pt idx="0">
                  <c:v>87</c:v>
                </c:pt>
                <c:pt idx="1">
                  <c:v>60</c:v>
                </c:pt>
                <c:pt idx="2">
                  <c:v>60</c:v>
                </c:pt>
                <c:pt idx="3">
                  <c:v>51</c:v>
                </c:pt>
                <c:pt idx="4">
                  <c:v>105</c:v>
                </c:pt>
                <c:pt idx="5">
                  <c:v>56</c:v>
                </c:pt>
                <c:pt idx="6">
                  <c:v>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F30-4232-B6D7-47DBC3DC883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70452304"/>
        <c:axId val="370456896"/>
      </c:barChart>
      <c:catAx>
        <c:axId val="370452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0456896"/>
        <c:crosses val="autoZero"/>
        <c:auto val="1"/>
        <c:lblAlgn val="ctr"/>
        <c:lblOffset val="100"/>
        <c:noMultiLvlLbl val="0"/>
      </c:catAx>
      <c:valAx>
        <c:axId val="3704568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04523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patents!$E$3</c:f>
              <c:strCache>
                <c:ptCount val="1"/>
                <c:pt idx="0">
                  <c:v>Number of patents per GDP (2012)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patents!$D$4:$D$13</c:f>
              <c:strCache>
                <c:ptCount val="10"/>
                <c:pt idx="0">
                  <c:v>South Korea</c:v>
                </c:pt>
                <c:pt idx="1">
                  <c:v>Japan</c:v>
                </c:pt>
                <c:pt idx="2">
                  <c:v>China</c:v>
                </c:pt>
                <c:pt idx="3">
                  <c:v>Germany</c:v>
                </c:pt>
                <c:pt idx="4">
                  <c:v>Switzerland</c:v>
                </c:pt>
                <c:pt idx="5">
                  <c:v>France</c:v>
                </c:pt>
                <c:pt idx="6">
                  <c:v>USA</c:v>
                </c:pt>
                <c:pt idx="7">
                  <c:v>Sweeden</c:v>
                </c:pt>
                <c:pt idx="8">
                  <c:v>Denmark</c:v>
                </c:pt>
                <c:pt idx="9">
                  <c:v>Luxemebourg</c:v>
                </c:pt>
              </c:strCache>
            </c:strRef>
          </c:cat>
          <c:val>
            <c:numRef>
              <c:f>patents!$E$4:$E$13</c:f>
              <c:numCache>
                <c:formatCode>General</c:formatCode>
                <c:ptCount val="10"/>
                <c:pt idx="0">
                  <c:v>10504</c:v>
                </c:pt>
                <c:pt idx="1">
                  <c:v>7160</c:v>
                </c:pt>
                <c:pt idx="2">
                  <c:v>4880</c:v>
                </c:pt>
                <c:pt idx="3">
                  <c:v>2596</c:v>
                </c:pt>
                <c:pt idx="4">
                  <c:v>2575</c:v>
                </c:pt>
                <c:pt idx="5">
                  <c:v>2090</c:v>
                </c:pt>
                <c:pt idx="6">
                  <c:v>1988</c:v>
                </c:pt>
                <c:pt idx="7">
                  <c:v>1722</c:v>
                </c:pt>
                <c:pt idx="8">
                  <c:v>1667</c:v>
                </c:pt>
                <c:pt idx="9">
                  <c:v>1414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E16-4C08-A69D-8219AB3F7BB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87712376"/>
        <c:axId val="387712704"/>
      </c:barChart>
      <c:catAx>
        <c:axId val="3877123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7712704"/>
        <c:crosses val="autoZero"/>
        <c:auto val="1"/>
        <c:lblAlgn val="ctr"/>
        <c:lblOffset val="100"/>
        <c:noMultiLvlLbl val="0"/>
      </c:catAx>
      <c:valAx>
        <c:axId val="3877127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77123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solidFill>
        <a:schemeClr val="accent1">
          <a:lumMod val="75000"/>
        </a:schemeClr>
      </a:solidFill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lang="th-TH" sz="2800"/>
            </a:pPr>
            <a:r>
              <a:rPr lang="en-US" sz="2800" dirty="0"/>
              <a:t>Exports market diversification</a:t>
            </a:r>
            <a:r>
              <a:rPr lang="en-US" sz="2800" baseline="0" dirty="0"/>
              <a:t>: </a:t>
            </a:r>
            <a:r>
              <a:rPr lang="en-US" sz="2800" dirty="0"/>
              <a:t> 1995 </a:t>
            </a:r>
          </a:p>
        </c:rich>
      </c:tx>
      <c:overlay val="0"/>
      <c:spPr>
        <a:solidFill>
          <a:schemeClr val="accent2">
            <a:lumMod val="20000"/>
            <a:lumOff val="80000"/>
          </a:schemeClr>
        </a:solidFill>
      </c:spPr>
    </c:title>
    <c:autoTitleDeleted val="0"/>
    <c:plotArea>
      <c:layout/>
      <c:pieChart>
        <c:varyColors val="1"/>
        <c:ser>
          <c:idx val="0"/>
          <c:order val="0"/>
          <c:explosion val="25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th-TH" sz="2400" b="1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  Japan</c:v>
                </c:pt>
                <c:pt idx="1">
                  <c:v>    USA</c:v>
                </c:pt>
                <c:pt idx="2">
                  <c:v>  EU (27)</c:v>
                </c:pt>
                <c:pt idx="3">
                  <c:v>  ASEAN</c:v>
                </c:pt>
                <c:pt idx="4">
                  <c:v>  China</c:v>
                </c:pt>
                <c:pt idx="5">
                  <c:v>  Hong Kong</c:v>
                </c:pt>
                <c:pt idx="6">
                  <c:v>Others</c:v>
                </c:pt>
              </c:strCache>
            </c:strRef>
          </c:cat>
          <c:val>
            <c:numRef>
              <c:f>Sheet1!$B$2:$B$8</c:f>
              <c:numCache>
                <c:formatCode>#,##0.00_);\(#,##0.00\)</c:formatCode>
                <c:ptCount val="7"/>
                <c:pt idx="0">
                  <c:v>9524.7400000000089</c:v>
                </c:pt>
                <c:pt idx="1">
                  <c:v>10113.15</c:v>
                </c:pt>
                <c:pt idx="2">
                  <c:v>9363.94</c:v>
                </c:pt>
                <c:pt idx="3">
                  <c:v>12325.25</c:v>
                </c:pt>
                <c:pt idx="4">
                  <c:v>1649.32</c:v>
                </c:pt>
                <c:pt idx="5">
                  <c:v>2935.7599999999998</c:v>
                </c:pt>
                <c:pt idx="6">
                  <c:v>10813.14000000001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49A-41D0-8C53-E98AD981CEF8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lang="th-TH"/>
            </a:pPr>
            <a:r>
              <a:rPr lang="en-US" sz="2800" dirty="0"/>
              <a:t> Export</a:t>
            </a:r>
            <a:r>
              <a:rPr lang="en-US" sz="2800" baseline="0" dirty="0"/>
              <a:t> market diversification  in </a:t>
            </a:r>
            <a:r>
              <a:rPr lang="en-US" sz="2800" dirty="0"/>
              <a:t>2009</a:t>
            </a:r>
          </a:p>
        </c:rich>
      </c:tx>
      <c:layout>
        <c:manualLayout>
          <c:xMode val="edge"/>
          <c:yMode val="edge"/>
          <c:x val="0.13035918064589774"/>
          <c:y val="2.5000000000000001E-2"/>
        </c:manualLayout>
      </c:layout>
      <c:overlay val="0"/>
      <c:spPr>
        <a:solidFill>
          <a:schemeClr val="accent2">
            <a:lumMod val="20000"/>
            <a:lumOff val="80000"/>
          </a:schemeClr>
        </a:solidFill>
      </c:spPr>
    </c:title>
    <c:autoTitleDeleted val="0"/>
    <c:plotArea>
      <c:layout>
        <c:manualLayout>
          <c:layoutTarget val="inner"/>
          <c:xMode val="edge"/>
          <c:yMode val="edge"/>
          <c:x val="0.26125437445319216"/>
          <c:y val="6.7310440361621524E-2"/>
          <c:w val="0.54138035870515977"/>
          <c:h val="0.90230059784193373"/>
        </c:manualLayout>
      </c:layout>
      <c:doughnutChart>
        <c:varyColors val="1"/>
        <c:ser>
          <c:idx val="0"/>
          <c:order val="0"/>
          <c:tx>
            <c:strRef>
              <c:f>Sheet1!$P$32</c:f>
              <c:strCache>
                <c:ptCount val="1"/>
                <c:pt idx="0">
                  <c:v>2009</c:v>
                </c:pt>
              </c:strCache>
            </c:strRef>
          </c:tx>
          <c:explosion val="25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th-TH" sz="2000" b="1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Sheet1!$O$33:$O$39</c:f>
              <c:strCache>
                <c:ptCount val="7"/>
                <c:pt idx="0">
                  <c:v>  Japan</c:v>
                </c:pt>
                <c:pt idx="1">
                  <c:v>    USA</c:v>
                </c:pt>
                <c:pt idx="2">
                  <c:v>  EU (27)</c:v>
                </c:pt>
                <c:pt idx="3">
                  <c:v>  ASEAN</c:v>
                </c:pt>
                <c:pt idx="4">
                  <c:v>  China</c:v>
                </c:pt>
                <c:pt idx="5">
                  <c:v>  Hong Kong</c:v>
                </c:pt>
                <c:pt idx="6">
                  <c:v>Others</c:v>
                </c:pt>
              </c:strCache>
            </c:strRef>
          </c:cat>
          <c:val>
            <c:numRef>
              <c:f>Sheet1!$P$33:$P$39</c:f>
              <c:numCache>
                <c:formatCode>General</c:formatCode>
                <c:ptCount val="7"/>
                <c:pt idx="0">
                  <c:v>15723.29</c:v>
                </c:pt>
                <c:pt idx="1">
                  <c:v>16660.849999999933</c:v>
                </c:pt>
                <c:pt idx="2">
                  <c:v>18153.14</c:v>
                </c:pt>
                <c:pt idx="3">
                  <c:v>32488.95</c:v>
                </c:pt>
                <c:pt idx="4">
                  <c:v>16119</c:v>
                </c:pt>
                <c:pt idx="5">
                  <c:v>9483.719999999983</c:v>
                </c:pt>
                <c:pt idx="6">
                  <c:v>43793.29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FB1-4E26-9D36-893A345C21FB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  <c:holeSize val="50"/>
      </c:doughnutChart>
    </c:plotArea>
    <c:plotVisOnly val="1"/>
    <c:dispBlanksAs val="zero"/>
    <c:showDLblsOverMax val="0"/>
  </c:chart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Thailand’s export market diversification </a:t>
            </a:r>
          </a:p>
          <a:p>
            <a:pPr>
              <a:defRPr/>
            </a:pPr>
            <a:r>
              <a:rPr lang="en-US" dirty="0"/>
              <a:t>Share in Thailand's exports:  2015</a:t>
            </a:r>
          </a:p>
        </c:rich>
      </c:tx>
      <c:layout>
        <c:manualLayout>
          <c:xMode val="edge"/>
          <c:yMode val="edge"/>
          <c:x val="0.3612412318171544"/>
          <c:y val="2.615004368513238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'[Trade_Map_-_List_of_importing_markets_for_the_product_exported_by_Thailand_in_2015.xls]Sheet1'!$Q$4</c:f>
              <c:strCache>
                <c:ptCount val="1"/>
                <c:pt idx="0">
                  <c:v>Share in Thailand's exports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'[Trade_Map_-_List_of_importing_markets_for_the_product_exported_by_Thailand_in_2015.xls]Sheet1'!$P$5:$P$25</c:f>
              <c:strCache>
                <c:ptCount val="21"/>
                <c:pt idx="0">
                  <c:v>USA</c:v>
                </c:pt>
                <c:pt idx="1">
                  <c:v>China</c:v>
                </c:pt>
                <c:pt idx="2">
                  <c:v>Japan</c:v>
                </c:pt>
                <c:pt idx="3">
                  <c:v>Hong Kong, China</c:v>
                </c:pt>
                <c:pt idx="4">
                  <c:v>Malaysia</c:v>
                </c:pt>
                <c:pt idx="5">
                  <c:v>Australia</c:v>
                </c:pt>
                <c:pt idx="6">
                  <c:v>Viet Nam</c:v>
                </c:pt>
                <c:pt idx="7">
                  <c:v>Singapore</c:v>
                </c:pt>
                <c:pt idx="8">
                  <c:v>Indonesia</c:v>
                </c:pt>
                <c:pt idx="9">
                  <c:v>Philippines</c:v>
                </c:pt>
                <c:pt idx="10">
                  <c:v>India</c:v>
                </c:pt>
                <c:pt idx="11">
                  <c:v>Cambodia</c:v>
                </c:pt>
                <c:pt idx="12">
                  <c:v>Germany</c:v>
                </c:pt>
                <c:pt idx="13">
                  <c:v>Netherlands</c:v>
                </c:pt>
                <c:pt idx="14">
                  <c:v>Laos</c:v>
                </c:pt>
                <c:pt idx="15">
                  <c:v>Myanmar</c:v>
                </c:pt>
                <c:pt idx="16">
                  <c:v>Korea, Republic of</c:v>
                </c:pt>
                <c:pt idx="17">
                  <c:v>United Kingdom</c:v>
                </c:pt>
                <c:pt idx="18">
                  <c:v>Taipei, Chinese</c:v>
                </c:pt>
                <c:pt idx="19">
                  <c:v>UAE</c:v>
                </c:pt>
                <c:pt idx="20">
                  <c:v>Saudi Arabia</c:v>
                </c:pt>
              </c:strCache>
            </c:strRef>
          </c:cat>
          <c:val>
            <c:numRef>
              <c:f>'[Trade_Map_-_List_of_importing_markets_for_the_product_exported_by_Thailand_in_2015.xls]Sheet1'!$Q$5:$Q$25</c:f>
              <c:numCache>
                <c:formatCode>General</c:formatCode>
                <c:ptCount val="21"/>
                <c:pt idx="0">
                  <c:v>11.2</c:v>
                </c:pt>
                <c:pt idx="1">
                  <c:v>11.1</c:v>
                </c:pt>
                <c:pt idx="2">
                  <c:v>9.4</c:v>
                </c:pt>
                <c:pt idx="3">
                  <c:v>5.5</c:v>
                </c:pt>
                <c:pt idx="4">
                  <c:v>4.8</c:v>
                </c:pt>
                <c:pt idx="5">
                  <c:v>4.5999999999999996</c:v>
                </c:pt>
                <c:pt idx="6">
                  <c:v>4.2</c:v>
                </c:pt>
                <c:pt idx="7">
                  <c:v>4.0999999999999996</c:v>
                </c:pt>
                <c:pt idx="8">
                  <c:v>3.7</c:v>
                </c:pt>
                <c:pt idx="9">
                  <c:v>2.8</c:v>
                </c:pt>
                <c:pt idx="10">
                  <c:v>2.5</c:v>
                </c:pt>
                <c:pt idx="11">
                  <c:v>2.2999999999999998</c:v>
                </c:pt>
                <c:pt idx="12">
                  <c:v>2</c:v>
                </c:pt>
                <c:pt idx="13">
                  <c:v>2</c:v>
                </c:pt>
                <c:pt idx="14">
                  <c:v>2</c:v>
                </c:pt>
                <c:pt idx="15">
                  <c:v>1.9</c:v>
                </c:pt>
                <c:pt idx="16">
                  <c:v>1.9</c:v>
                </c:pt>
                <c:pt idx="17">
                  <c:v>1.8</c:v>
                </c:pt>
                <c:pt idx="18">
                  <c:v>1.6</c:v>
                </c:pt>
                <c:pt idx="19">
                  <c:v>1.4</c:v>
                </c:pt>
                <c:pt idx="20">
                  <c:v>1.4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72B-4124-8A1C-FC3F662B0B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416885376"/>
        <c:axId val="416886032"/>
      </c:barChart>
      <c:catAx>
        <c:axId val="4168853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16886032"/>
        <c:crosses val="autoZero"/>
        <c:auto val="1"/>
        <c:lblAlgn val="ctr"/>
        <c:lblOffset val="100"/>
        <c:noMultiLvlLbl val="0"/>
      </c:catAx>
      <c:valAx>
        <c:axId val="4168860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168853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 dirty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endParaRPr lang="en-US" dirty="0"/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 dirty="0"/>
          </a:p>
        </p:txBody>
      </p:sp>
      <p:sp>
        <p:nvSpPr>
          <p:cNvPr id="737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F101AE96-7F81-4FA5-AD04-5B77AF85E0E3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4386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 dirty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endParaRPr lang="en-US" dirty="0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57500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66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3257550"/>
            <a:ext cx="73152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 dirty="0"/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340B083-E614-44E0-AA7E-F5F35E54AAD3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1396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BD840-1DDE-4179-919D-5EA6DFC0A09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EE9A4-74F3-4E79-BF6E-4A67E957251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6FC28-1703-4E20-BEA4-C6EA134FF88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82904-A824-4211-9BFC-3F3D77BC246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FD019-9AAE-4278-B093-C59AC64BE0B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8DB21-9997-4ED9-9266-39BF19542E8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65D7-CD19-4428-B6CC-F4FF10DA30E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10BDC-DE2F-4642-83B2-D1AF91BA127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51DC0-56C9-4288-B486-ECF99BCD39C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03EB-44E7-4D9A-9E96-934719EB4EC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23B16-F9CE-43A4-AC74-E21BB99E2AE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06363"/>
            <a:ext cx="8001000" cy="13112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533400" y="1524000"/>
            <a:ext cx="8001000" cy="45720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209800" y="6248400"/>
            <a:ext cx="1600200" cy="457200"/>
          </a:xfr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400" y="6248400"/>
            <a:ext cx="2514600" cy="457200"/>
          </a:xfr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629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13115330-1095-498A-A187-03588D95C909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4079C7-DC7A-495D-9ECD-A9B1C09778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4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555750"/>
          </a:xfrm>
          <a:ln>
            <a:solidFill>
              <a:srgbClr val="002060"/>
            </a:solidFill>
          </a:ln>
        </p:spPr>
        <p:txBody>
          <a:bodyPr>
            <a:normAutofit fontScale="90000"/>
          </a:bodyPr>
          <a:lstStyle/>
          <a:p>
            <a:r>
              <a:rPr lang="en-US" sz="4900" dirty="0">
                <a:latin typeface="+mn-lt"/>
              </a:rPr>
              <a:t>Competitiveness of  Thailand’s  Manufacturing Sector</a:t>
            </a:r>
            <a:endParaRPr lang="en-US" sz="4000" dirty="0">
              <a:latin typeface="+mn-lt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19200" y="2971800"/>
            <a:ext cx="6553200" cy="20574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3600" b="1" dirty="0"/>
              <a:t>Bhanupong</a:t>
            </a:r>
          </a:p>
          <a:p>
            <a:pPr>
              <a:lnSpc>
                <a:spcPct val="80000"/>
              </a:lnSpc>
            </a:pPr>
            <a:endParaRPr lang="en-US" sz="4400" b="1" i="1" dirty="0"/>
          </a:p>
          <a:p>
            <a:pPr>
              <a:lnSpc>
                <a:spcPct val="80000"/>
              </a:lnSpc>
            </a:pPr>
            <a:r>
              <a:rPr lang="en-US" sz="3600" b="1" dirty="0"/>
              <a:t>Lecture  13</a:t>
            </a:r>
            <a:endParaRPr lang="en-US" sz="1800" b="1" dirty="0"/>
          </a:p>
          <a:p>
            <a:pPr>
              <a:lnSpc>
                <a:spcPct val="80000"/>
              </a:lnSpc>
            </a:pPr>
            <a:endParaRPr lang="en-US" sz="1800" b="1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44026B29-80E8-4898-8D1D-90778D715411}" type="slidenum">
              <a:rPr lang="en-US"/>
              <a:pPr/>
              <a:t>1</a:t>
            </a:fld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en-US" dirty="0"/>
              <a:t>Outline</a:t>
            </a:r>
            <a:endParaRPr lang="th-TH" dirty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en-US" dirty="0"/>
              <a:t>The importance of FDI for industrial development</a:t>
            </a:r>
          </a:p>
          <a:p>
            <a:r>
              <a:rPr lang="en-US" dirty="0"/>
              <a:t>Overview of Thailand’s industry</a:t>
            </a:r>
          </a:p>
          <a:p>
            <a:r>
              <a:rPr lang="en-US" dirty="0"/>
              <a:t>Global competitiveness</a:t>
            </a:r>
          </a:p>
          <a:p>
            <a:r>
              <a:rPr lang="en-US" dirty="0"/>
              <a:t>Thailand’s  manufacturing sector</a:t>
            </a:r>
          </a:p>
          <a:p>
            <a:r>
              <a:rPr lang="en-US" dirty="0"/>
              <a:t>Diversification of exports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8A8EB-A816-457B-ABC8-167CE9136FDF}" type="slidenum">
              <a:rPr lang="en-US"/>
              <a:pPr/>
              <a:t>2</a:t>
            </a:fld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en-US" dirty="0"/>
              <a:t>The important role of FDI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With strong value of the baht, rising wage rate, and political uncertainty, foreign direct investment has been directed to other countries in the region; thereby constraining capacity output growth and competitiveness of the industries.</a:t>
            </a:r>
          </a:p>
          <a:p>
            <a:r>
              <a:rPr lang="en-US" dirty="0"/>
              <a:t>FDI is the dominant factor determining the success of Thailand’s manufactured exports</a:t>
            </a:r>
          </a:p>
          <a:p>
            <a:pPr marL="0" indent="0">
              <a:buNone/>
            </a:pPr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B5207-765E-411C-A632-8E4CAEE7970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82611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US" dirty="0"/>
              <a:t>Manufacturing capital stock deepening through FDI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719799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B5207-765E-411C-A632-8E4CAEE79705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55328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sz="4000" dirty="0"/>
              <a:t> China’s foreign investment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​For two decades, foreign direct investment flooded into China at an astonishing clip. But after reaching a peak of some $300 billion in 2013, foreign inflows have cooled just as Chinese direct investment overseas has skyrocketed. To win back jittery investors, China’s leaders have promised to liberalize investment laws. </a:t>
            </a:r>
          </a:p>
          <a:p>
            <a:r>
              <a:rPr lang="en-US" dirty="0"/>
              <a:t>Several much-heralded revisions to China’s foreign-investment laws  has come into force. Leaders promise a shift from a regime reliant on politicized administrative approvals to a registration system involving just a short “negative list” of forbidden investments.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EE9A4-74F3-4E79-BF6E-4A67E957251C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00865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EE9A4-74F3-4E79-BF6E-4A67E957251C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0"/>
            <a:ext cx="7545217" cy="6741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76411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sz="3600" dirty="0"/>
              <a:t>Damp squib: China’s  foreign investment inflows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Sadly there is less to the latest reforms than meets the eye. </a:t>
            </a:r>
          </a:p>
          <a:p>
            <a:r>
              <a:rPr lang="en-US" dirty="0"/>
              <a:t>Nothing in them puts foreign firms on an equal legal footing with local ones, for example. </a:t>
            </a:r>
          </a:p>
          <a:p>
            <a:r>
              <a:rPr lang="en-US" dirty="0"/>
              <a:t>Also, there are already signs of bureaucratic resistance to the shift to a registration system.</a:t>
            </a:r>
          </a:p>
          <a:p>
            <a:r>
              <a:rPr lang="en-US" dirty="0"/>
              <a:t>Chinese leaders must do more if they want to persuade foreign investors the welcome mat is out.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EE9A4-74F3-4E79-BF6E-4A67E957251C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00865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/>
              <a:t> 1. Overview of Thailand’s industries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The growth of Thailand’s industry is largely determined by external demand. The world business cycles are responsible for fluctuations in Thailand’s manufactured exports.  </a:t>
            </a:r>
          </a:p>
          <a:p>
            <a:r>
              <a:rPr lang="en-US" dirty="0"/>
              <a:t>Thailand is a price taker in the world markets.</a:t>
            </a:r>
          </a:p>
          <a:p>
            <a:r>
              <a:rPr lang="en-US" dirty="0"/>
              <a:t>On the supply side, capital stock of the industry accumulated from substantial flows of foreign direct investment contributed to spectacular export performance in the past.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B5207-765E-411C-A632-8E4CAEE79705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1367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US" sz="2800" dirty="0"/>
              <a:t>Export supply is determined by capital stock, export demand by world prices and external demand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2958102"/>
              </p:ext>
            </p:extLst>
          </p:nvPr>
        </p:nvGraphicFramePr>
        <p:xfrm>
          <a:off x="457200" y="1600200"/>
          <a:ext cx="8229600" cy="4997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B5207-765E-411C-A632-8E4CAEE79705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2243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graphicFrame>
        <p:nvGraphicFramePr>
          <p:cNvPr id="88067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0" y="139700"/>
          <a:ext cx="8761413" cy="6672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179" name="แผนภูมิ" r:id="rId3" imgW="3457575" imgH="2752725" progId="Excel.Sheet.8">
                  <p:embed/>
                </p:oleObj>
              </mc:Choice>
              <mc:Fallback>
                <p:oleObj name="แผนภูมิ" r:id="rId3" imgW="3457575" imgH="2752725" progId="Excel.Sheet.8">
                  <p:embed/>
                  <p:pic>
                    <p:nvPicPr>
                      <p:cNvPr id="0" name="Picture 21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39700"/>
                        <a:ext cx="8761413" cy="6672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9142A-BCA0-4101-9405-84C420AA9B26}" type="slidenum">
              <a:rPr lang="en-US"/>
              <a:pPr/>
              <a:t>10</a:t>
            </a:fld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F3455E-5FB8-4677-91FF-833D18C08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EE9A4-74F3-4E79-BF6E-4A67E957251C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EAE01C-1194-4C1F-9AD2-46A2B227080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dirty="0"/>
              <a:t>Manufacturing Production Index (MPI)</a:t>
            </a: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374EE533-E9CD-448A-A938-04E4246377D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8861634"/>
              </p:ext>
            </p:extLst>
          </p:nvPr>
        </p:nvGraphicFramePr>
        <p:xfrm>
          <a:off x="895119" y="1844674"/>
          <a:ext cx="7205273" cy="41046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112" name="EViews" r:id="rId3" imgW="4623007" imgH="3168396" progId="EViews.Workfile.2">
                  <p:embed/>
                </p:oleObj>
              </mc:Choice>
              <mc:Fallback>
                <p:oleObj name="EViews" r:id="rId3" imgW="4623007" imgH="3168396" progId="EViews.Workfile.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95119" y="1844674"/>
                        <a:ext cx="7205273" cy="41046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340670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820F75E-4692-4D74-87DC-66B8BD316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65D7-CD19-4428-B6CC-F4FF10DA30E0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780E62F-A5E6-4094-B02A-E499E2DC7E2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964488" cy="1143000"/>
          </a:xfrm>
        </p:spPr>
        <p:txBody>
          <a:bodyPr/>
          <a:lstStyle/>
          <a:p>
            <a:r>
              <a:rPr lang="en-US" dirty="0"/>
              <a:t>Deviation from the trend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35CB96F0-2ACE-4E90-B7E5-6EA705072DD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5747030"/>
              </p:ext>
            </p:extLst>
          </p:nvPr>
        </p:nvGraphicFramePr>
        <p:xfrm>
          <a:off x="827584" y="1272499"/>
          <a:ext cx="7619941" cy="5266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36" name="EViews" r:id="rId3" imgW="4584856" imgH="3168396" progId="EViews.Workfile.2">
                  <p:embed/>
                </p:oleObj>
              </mc:Choice>
              <mc:Fallback>
                <p:oleObj name="EViews" r:id="rId3" imgW="4584856" imgH="3168396" progId="EViews.Workfile.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27584" y="1272499"/>
                        <a:ext cx="7619941" cy="52664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515151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D4C268-8E43-421F-A714-28F0F3B78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EE9A4-74F3-4E79-BF6E-4A67E957251C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1F95F8-EA31-4365-888B-DE668424433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Domestic Oriented Industry</a:t>
            </a:r>
            <a:br>
              <a:rPr lang="en-US" dirty="0"/>
            </a:br>
            <a:r>
              <a:rPr lang="en-US" dirty="0"/>
              <a:t>(Export-output ratio &lt; 0.3)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F6901725-32F4-44E8-8057-2D2C5BA126E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5927822"/>
              </p:ext>
            </p:extLst>
          </p:nvPr>
        </p:nvGraphicFramePr>
        <p:xfrm>
          <a:off x="683568" y="1700809"/>
          <a:ext cx="8003232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233689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1E6406D-AF59-4797-900C-25AFCD867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65D7-CD19-4428-B6CC-F4FF10DA30E0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3C482AB-9EE6-4CC8-8DA2-4AEE55C2E14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Export-oriented Industry: </a:t>
            </a:r>
            <a:br>
              <a:rPr lang="en-US" dirty="0"/>
            </a:br>
            <a:r>
              <a:rPr lang="en-US" sz="2700" dirty="0"/>
              <a:t>0.3 &lt;(X/Q)&lt;0.6</a:t>
            </a:r>
            <a:br>
              <a:rPr lang="en-US" sz="3100" dirty="0"/>
            </a:br>
            <a:r>
              <a:rPr lang="en-US" sz="2200" dirty="0"/>
              <a:t>Weight in MPI (%)</a:t>
            </a:r>
            <a:endParaRPr lang="en-US" dirty="0"/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A6209B0C-4AA4-49C6-BD8C-85DA072D63C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1853907"/>
              </p:ext>
            </p:extLst>
          </p:nvPr>
        </p:nvGraphicFramePr>
        <p:xfrm>
          <a:off x="683568" y="1700808"/>
          <a:ext cx="7344816" cy="46555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325461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1E6406D-AF59-4797-900C-25AFCD867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65D7-CD19-4428-B6CC-F4FF10DA30E0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3C482AB-9EE6-4CC8-8DA2-4AEE55C2E14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Ultra export-oriented Industry: </a:t>
            </a:r>
            <a:br>
              <a:rPr lang="en-US" dirty="0"/>
            </a:br>
            <a:r>
              <a:rPr lang="en-US" sz="3100" dirty="0"/>
              <a:t>(X/Q) &gt; 0.6</a:t>
            </a:r>
            <a:br>
              <a:rPr lang="en-US" sz="3100" dirty="0"/>
            </a:br>
            <a:r>
              <a:rPr lang="en-US" sz="3100" dirty="0"/>
              <a:t>Weight in MPI (%)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138587C0-DD67-4D55-A9D6-6AF7D88CF1A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8078962"/>
              </p:ext>
            </p:extLst>
          </p:nvPr>
        </p:nvGraphicFramePr>
        <p:xfrm>
          <a:off x="683568" y="1628800"/>
          <a:ext cx="7704856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061103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2"/>
          </a:solidFill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r>
              <a:rPr lang="en-US" sz="2800" dirty="0"/>
              <a:t>Capacity utilization by type of market orientation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B4C71-A498-4CB4-A793-D7024F66535E}" type="slidenum">
              <a:rPr lang="en-US"/>
              <a:pPr/>
              <a:t>16</a:t>
            </a:fld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79512" y="6126163"/>
            <a:ext cx="7135287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Exported-oriented industries experienced d lower capacity utilization</a:t>
            </a:r>
          </a:p>
          <a:p>
            <a:r>
              <a:rPr lang="en-US" dirty="0"/>
              <a:t> than domestic- oriented</a:t>
            </a:r>
          </a:p>
        </p:txBody>
      </p:sp>
    </p:spTree>
    <p:extLst>
      <p:ext uri="{BB962C8B-B14F-4D97-AF65-F5344CB8AC3E}">
        <p14:creationId xmlns:p14="http://schemas.microsoft.com/office/powerpoint/2010/main" val="38968026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/>
              <a:t>2. Global Competitiveness</a:t>
            </a:r>
          </a:p>
        </p:txBody>
      </p:sp>
      <p:sp>
        <p:nvSpPr>
          <p:cNvPr id="1075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A country</a:t>
            </a:r>
            <a:r>
              <a:rPr lang="en-US" dirty="0">
                <a:latin typeface="Times New Roman"/>
              </a:rPr>
              <a:t>’</a:t>
            </a:r>
            <a:r>
              <a:rPr lang="en-US" dirty="0"/>
              <a:t>s future prosperity depends on its </a:t>
            </a:r>
            <a:r>
              <a:rPr lang="en-US" b="1" dirty="0">
                <a:solidFill>
                  <a:srgbClr val="FF0000"/>
                </a:solidFill>
              </a:rPr>
              <a:t>growth in productivity</a:t>
            </a:r>
            <a:r>
              <a:rPr lang="en-US" dirty="0"/>
              <a:t>, which government policies can influence.</a:t>
            </a:r>
          </a:p>
          <a:p>
            <a:pPr>
              <a:lnSpc>
                <a:spcPct val="90000"/>
              </a:lnSpc>
            </a:pPr>
            <a:r>
              <a:rPr lang="en-US" dirty="0"/>
              <a:t>Nations compete to choose policies to promote higher living standards.</a:t>
            </a:r>
          </a:p>
          <a:p>
            <a:pPr>
              <a:lnSpc>
                <a:spcPct val="90000"/>
              </a:lnSpc>
            </a:pPr>
            <a:r>
              <a:rPr lang="en-US" dirty="0"/>
              <a:t>International Institute for Management Development (IMD) and </a:t>
            </a:r>
            <a:r>
              <a:rPr lang="en-US" b="1" dirty="0"/>
              <a:t>World Economic Forum (WEF) </a:t>
            </a:r>
            <a:r>
              <a:rPr lang="en-US" dirty="0"/>
              <a:t>have their own ways of measuring competitiveness.</a:t>
            </a:r>
          </a:p>
          <a:p>
            <a:pPr>
              <a:lnSpc>
                <a:spcPct val="90000"/>
              </a:lnSpc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D768D-404B-44D8-A0F0-BC90644C9A6D}" type="slidenum">
              <a:rPr lang="en-US"/>
              <a:pPr/>
              <a:t>17</a:t>
            </a:fld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2000" dirty="0"/>
              <a:t>Krugman, Paul. "Competitiveness: a dangerous obsession." </a:t>
            </a:r>
            <a:r>
              <a:rPr lang="en-US" sz="2000" i="1" dirty="0"/>
              <a:t>Foreign affairs</a:t>
            </a:r>
            <a:r>
              <a:rPr lang="en-US" sz="2000" dirty="0"/>
              <a:t> (1994): 28-44.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International trade is </a:t>
            </a:r>
            <a:r>
              <a:rPr lang="en-US" dirty="0">
                <a:solidFill>
                  <a:srgbClr val="FF0000"/>
                </a:solidFill>
              </a:rPr>
              <a:t>not</a:t>
            </a:r>
            <a:r>
              <a:rPr lang="en-US" dirty="0"/>
              <a:t> a zero-sum game.</a:t>
            </a:r>
          </a:p>
          <a:p>
            <a:r>
              <a:rPr lang="en-US" dirty="0"/>
              <a:t>Countries do not compete in the same way as companies.</a:t>
            </a:r>
          </a:p>
          <a:p>
            <a:r>
              <a:rPr lang="en-US" dirty="0"/>
              <a:t>When two countries compete through trade, they both win.</a:t>
            </a:r>
          </a:p>
          <a:p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D8C19-FE90-4A0E-B245-20A0E06EFB37}" type="slidenum">
              <a:rPr lang="en-US"/>
              <a:pPr/>
              <a:t>18</a:t>
            </a:fld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DEB673-852F-43C1-8494-84D0498B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EE9A4-74F3-4E79-BF6E-4A67E957251C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A386BF23-407E-4B24-9083-2633261CE37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dirty="0"/>
              <a:t>Paul Krugman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A86774-4CE3-47BD-993F-6D821AC45E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7" y="1119785"/>
            <a:ext cx="8208912" cy="5568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7551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19256" cy="922114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4000" dirty="0"/>
              <a:t>Trade and growth relationship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371600"/>
            <a:ext cx="7924800" cy="5257800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tabLst>
                <a:tab pos="7089775" algn="l"/>
              </a:tabLst>
            </a:pPr>
            <a:r>
              <a:rPr lang="en-US" dirty="0">
                <a:latin typeface="Times New Roman"/>
              </a:rPr>
              <a:t>Is “</a:t>
            </a:r>
            <a:r>
              <a:rPr lang="en-US" dirty="0"/>
              <a:t>Competitiveness</a:t>
            </a:r>
            <a:r>
              <a:rPr lang="en-US" dirty="0">
                <a:latin typeface="Times New Roman"/>
              </a:rPr>
              <a:t>”</a:t>
            </a:r>
            <a:r>
              <a:rPr lang="en-US" dirty="0"/>
              <a:t> a meaningless word?</a:t>
            </a:r>
          </a:p>
          <a:p>
            <a:pPr>
              <a:lnSpc>
                <a:spcPct val="80000"/>
              </a:lnSpc>
              <a:tabLst>
                <a:tab pos="7089775" algn="l"/>
              </a:tabLst>
            </a:pPr>
            <a:r>
              <a:rPr lang="en-US" dirty="0"/>
              <a:t>Jeffrey Sachs  found a fairly </a:t>
            </a:r>
            <a:r>
              <a:rPr lang="en-US" b="1" dirty="0"/>
              <a:t>strong correlation </a:t>
            </a:r>
            <a:r>
              <a:rPr lang="en-US" dirty="0"/>
              <a:t>between recent growth rates and the competitiveness index.</a:t>
            </a:r>
          </a:p>
          <a:p>
            <a:pPr>
              <a:lnSpc>
                <a:spcPct val="80000"/>
              </a:lnSpc>
              <a:tabLst>
                <a:tab pos="7089775" algn="l"/>
              </a:tabLst>
            </a:pPr>
            <a:r>
              <a:rPr lang="en-US" dirty="0"/>
              <a:t>Critique: Correlation between the two variables does not guarantee that the competitive index will be a good predictor of economies</a:t>
            </a:r>
            <a:r>
              <a:rPr lang="en-US" dirty="0">
                <a:latin typeface="Times New Roman"/>
              </a:rPr>
              <a:t>’</a:t>
            </a:r>
            <a:r>
              <a:rPr lang="en-US" dirty="0"/>
              <a:t> future growth prospects.</a:t>
            </a:r>
          </a:p>
          <a:p>
            <a:pPr>
              <a:lnSpc>
                <a:spcPct val="80000"/>
              </a:lnSpc>
              <a:tabLst>
                <a:tab pos="7089775" algn="l"/>
              </a:tabLst>
            </a:pPr>
            <a:endParaRPr lang="en-US" dirty="0"/>
          </a:p>
          <a:p>
            <a:pPr marL="0" indent="0">
              <a:lnSpc>
                <a:spcPct val="80000"/>
              </a:lnSpc>
              <a:buNone/>
              <a:tabLst>
                <a:tab pos="7089775" algn="l"/>
              </a:tabLst>
            </a:pPr>
            <a:r>
              <a:rPr lang="en-US" dirty="0"/>
              <a:t>Sachs</a:t>
            </a:r>
            <a:r>
              <a:rPr lang="en-US" dirty="0">
                <a:latin typeface="Times New Roman"/>
              </a:rPr>
              <a:t>’</a:t>
            </a:r>
            <a:r>
              <a:rPr lang="en-US" dirty="0"/>
              <a:t> definition of competitiveness: </a:t>
            </a:r>
          </a:p>
          <a:p>
            <a:pPr marL="0" indent="0">
              <a:lnSpc>
                <a:spcPct val="80000"/>
              </a:lnSpc>
              <a:buNone/>
              <a:tabLst>
                <a:tab pos="7089775" algn="l"/>
              </a:tabLst>
            </a:pPr>
            <a:r>
              <a:rPr lang="en-US" b="1" dirty="0"/>
              <a:t>The</a:t>
            </a:r>
            <a:r>
              <a:rPr lang="en-US" b="1" i="1" dirty="0"/>
              <a:t> ability of a country to achieve sustained high rates of growth</a:t>
            </a:r>
            <a:r>
              <a:rPr lang="en-US" sz="2400" b="1" i="1" dirty="0"/>
              <a:t> </a:t>
            </a:r>
            <a:r>
              <a:rPr lang="en-US" b="1" i="1" dirty="0"/>
              <a:t>in GDP per capita</a:t>
            </a:r>
            <a:r>
              <a:rPr lang="en-US" i="1" dirty="0"/>
              <a:t>.</a:t>
            </a:r>
          </a:p>
          <a:p>
            <a:pPr>
              <a:lnSpc>
                <a:spcPct val="80000"/>
              </a:lnSpc>
              <a:buFontTx/>
              <a:buNone/>
              <a:tabLst>
                <a:tab pos="7089775" algn="l"/>
              </a:tabLst>
            </a:pPr>
            <a:r>
              <a:rPr lang="en-US" sz="1900" dirty="0"/>
              <a:t> </a:t>
            </a:r>
          </a:p>
          <a:p>
            <a:pPr>
              <a:lnSpc>
                <a:spcPct val="80000"/>
              </a:lnSpc>
              <a:tabLst>
                <a:tab pos="7089775" algn="l"/>
              </a:tabLst>
            </a:pPr>
            <a:endParaRPr lang="en-US" sz="1800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A0D71-0A0D-4AAC-89AF-30B623D90EB9}" type="slidenum">
              <a:rPr lang="en-US"/>
              <a:pPr/>
              <a:t>20</a:t>
            </a:fld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EE9A4-74F3-4E79-BF6E-4A67E957251C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0" y="260351"/>
            <a:ext cx="9144000" cy="1152426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en-US" sz="3200" dirty="0"/>
              <a:t>Productivity growth and competitiveness</a:t>
            </a:r>
          </a:p>
        </p:txBody>
      </p:sp>
      <p:pic>
        <p:nvPicPr>
          <p:cNvPr id="5" name="Picture 4" descr="http://media.economist.com/sites/default/files/20110827_INC483_0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5916" y="1484784"/>
            <a:ext cx="5866840" cy="5014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970321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6BA17-80AD-493F-865E-4620E12991A7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/>
              <a:t>The Global Competitiveness Report 2016-2017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82A266-6320-4EE9-B75A-0C4679F96B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1275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The Global Competitiveness Report 2016-2017 assesses the competitiveness landscape of 138 economies, providing insight into the drivers of their productivity and prosperity.</a:t>
            </a:r>
          </a:p>
          <a:p>
            <a:r>
              <a:rPr lang="en-US" dirty="0"/>
              <a:t>This year’s edition highlights that declining openness is threatening growth and prosperity. </a:t>
            </a:r>
          </a:p>
          <a:p>
            <a:r>
              <a:rPr lang="en-US" dirty="0"/>
              <a:t>It also highlights that monetary stimulus measures such as quantitative easing are not enough to sustain growth and must be accompanied by competitiveness reforms. </a:t>
            </a:r>
          </a:p>
          <a:p>
            <a:r>
              <a:rPr lang="en-US" dirty="0"/>
              <a:t>Key finding points to the fact that updated business practices and investment in innovation are now as important as infrastructure, skills and efficient markets.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D68B21-631B-488E-B3C5-4D69AE9D1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EE9A4-74F3-4E79-BF6E-4A67E957251C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54899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6BA17-80AD-493F-865E-4620E12991A7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/>
              <a:t>The Global Competitiveness Report 2016-2017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82A266-6320-4EE9-B75A-0C4679F96B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US" dirty="0"/>
          </a:p>
          <a:p>
            <a:r>
              <a:rPr lang="en-US" dirty="0"/>
              <a:t>Switzerland, Singapore and the United States remain the three world’s most competitive economies.</a:t>
            </a:r>
          </a:p>
          <a:p>
            <a:r>
              <a:rPr lang="en-US" dirty="0"/>
              <a:t>“Declining openness in the global economy is harming competitiveness and making it harder for leaders to drive sustainable, inclusive growth,” said Klaus Schwab, Founder and Executive Chairman, World Economic Forum.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D68B21-631B-488E-B3C5-4D69AE9D1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EE9A4-74F3-4E79-BF6E-4A67E957251C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54899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09E2FE-FE51-4F73-9BF3-1480E4700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EE9A4-74F3-4E79-BF6E-4A67E957251C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1D458B-9724-4E6B-B49D-3A92C6B4A8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769" y="649330"/>
            <a:ext cx="6615583" cy="5804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7234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9D3DCC-6857-419A-8F0B-0ACD22F21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EE9A4-74F3-4E79-BF6E-4A67E957251C}" type="slidenum">
              <a:rPr lang="en-US" smtClean="0"/>
              <a:pPr/>
              <a:t>25</a:t>
            </a:fld>
            <a:endParaRPr lang="en-US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90BC35E9-ECF6-48B5-BC92-B81C5E442B34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944986741"/>
              </p:ext>
            </p:extLst>
          </p:nvPr>
        </p:nvGraphicFramePr>
        <p:xfrm>
          <a:off x="0" y="260648"/>
          <a:ext cx="8820472" cy="58655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661087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718F23A-4A94-41F2-9CC7-E6D63B5D4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65D7-CD19-4428-B6CC-F4FF10DA30E0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88DEF5A-FFEE-47E2-9035-CAA43D282A4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820472" cy="1143000"/>
          </a:xfrm>
        </p:spPr>
        <p:txBody>
          <a:bodyPr>
            <a:noAutofit/>
          </a:bodyPr>
          <a:lstStyle/>
          <a:p>
            <a:r>
              <a:rPr lang="en-US" sz="2000" dirty="0"/>
              <a:t>Thailand’s problems</a:t>
            </a:r>
            <a:br>
              <a:rPr lang="en-US" sz="2000" dirty="0"/>
            </a:br>
            <a:r>
              <a:rPr lang="en-US" sz="2000" dirty="0"/>
              <a:t>Government instability, inefficient bureaucracy, corruption, policy instability, insufficient capacity to innovate, inadequately educated workforce, inadequate supply of infrastructure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EE7CAD-C974-4A9F-BA83-B72E860144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844824"/>
            <a:ext cx="8856418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4401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1B2487C-75C3-4FDE-8A3E-AC15A2226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65D7-CD19-4428-B6CC-F4FF10DA30E0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8A6A5B8-12B4-4CD1-A454-B712A1EFB74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892480" cy="11430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/>
              <a:t>A country with rank 43th, score 4.5</a:t>
            </a:r>
            <a:br>
              <a:rPr lang="en-US" dirty="0"/>
            </a:br>
            <a:r>
              <a:rPr lang="en-US" dirty="0"/>
              <a:t>Russian Federation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4D8068-9B71-4D81-B0F1-1D4228BB18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737" y="1772816"/>
            <a:ext cx="9006669" cy="3240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1308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18FABC-C7F5-45BE-9D47-15A444561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65D7-CD19-4428-B6CC-F4FF10DA30E0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508F29D-EFB6-4E5B-A08D-50157E8911C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23528" y="188640"/>
            <a:ext cx="8229600" cy="1143000"/>
          </a:xfrm>
        </p:spPr>
        <p:txBody>
          <a:bodyPr/>
          <a:lstStyle/>
          <a:p>
            <a:r>
              <a:rPr lang="en-US" dirty="0"/>
              <a:t>Rank 2nd/148, score 5.7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246AD3-E697-424D-8C47-133E40CAB0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1275293"/>
            <a:ext cx="6768752" cy="5446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3929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C843B1-EA6A-4F53-AA12-9FBB0D9138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EE9A4-74F3-4E79-BF6E-4A67E957251C}" type="slidenum">
              <a:rPr lang="en-US" smtClean="0"/>
              <a:pPr/>
              <a:t>29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47772D-6E01-45A0-B2CC-7BDC4B4647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847" y="332656"/>
            <a:ext cx="7376991" cy="64654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9A6CA4D-7C41-42AE-B0FD-3EFC03D95097}"/>
              </a:ext>
            </a:extLst>
          </p:cNvPr>
          <p:cNvSpPr txBox="1"/>
          <p:nvPr/>
        </p:nvSpPr>
        <p:spPr>
          <a:xfrm>
            <a:off x="3923928" y="1268760"/>
            <a:ext cx="158417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2016-2017</a:t>
            </a:r>
          </a:p>
        </p:txBody>
      </p:sp>
    </p:spTree>
    <p:extLst>
      <p:ext uri="{BB962C8B-B14F-4D97-AF65-F5344CB8AC3E}">
        <p14:creationId xmlns:p14="http://schemas.microsoft.com/office/powerpoint/2010/main" val="589891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27293"/>
            <a:ext cx="7715200" cy="1581614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4000" dirty="0"/>
              <a:t>WEF’s recommendations for Thailand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888" y="1709499"/>
            <a:ext cx="8208912" cy="5112568"/>
          </a:xfrm>
        </p:spPr>
        <p:txBody>
          <a:bodyPr>
            <a:noAutofit/>
          </a:bodyPr>
          <a:lstStyle/>
          <a:p>
            <a:pPr fontAlgn="base"/>
            <a:r>
              <a:rPr lang="en-US" sz="2400" dirty="0"/>
              <a:t>The country needs to be concerned about sustained growth, and pay attention to more complex areas of competitiveness, where the shortcomings are.</a:t>
            </a:r>
          </a:p>
          <a:p>
            <a:pPr fontAlgn="base"/>
            <a:r>
              <a:rPr lang="en-US" sz="2400" dirty="0"/>
              <a:t>Despite having come up with the "</a:t>
            </a:r>
            <a:r>
              <a:rPr lang="en-US" sz="2400" dirty="0">
                <a:solidFill>
                  <a:srgbClr val="FF0000"/>
                </a:solidFill>
              </a:rPr>
              <a:t>Thailand 4.0</a:t>
            </a:r>
            <a:r>
              <a:rPr lang="en-US" sz="2400" dirty="0"/>
              <a:t>" policy in order to focus more on innovation and technology, it would take some time for the necessary development to take place and move the country out of the middle-income trap.</a:t>
            </a:r>
          </a:p>
          <a:p>
            <a:r>
              <a:rPr lang="en-US" sz="2400" dirty="0"/>
              <a:t>The WEF recommended  Thailand attach high importance to and seriously develop its </a:t>
            </a:r>
            <a:r>
              <a:rPr lang="en-US" sz="28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human resources </a:t>
            </a:r>
            <a:r>
              <a:rPr lang="en-US" sz="2400" dirty="0"/>
              <a:t>related to the education system, focusing on the quality of primary education, internet use in schools, future workforce skills, school life expectancy, and </a:t>
            </a:r>
            <a:r>
              <a:rPr lang="en-US" sz="2400" i="1" dirty="0">
                <a:solidFill>
                  <a:srgbClr val="FF0000"/>
                </a:solidFill>
              </a:rPr>
              <a:t>critical thinking in teaching</a:t>
            </a:r>
            <a:r>
              <a:rPr lang="en-US" sz="2400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EE9A4-74F3-4E79-BF6E-4A67E957251C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60752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BFB2E4-D2F9-47FF-9E12-BB5D83FB75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355008"/>
            <a:ext cx="8208912" cy="604198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E4597A9-F38D-4D53-9C01-BDC18E7F2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32CC-EB44-4442-A6EF-E817633D5E78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6263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65D7-CD19-4428-B6CC-F4FF10DA30E0}" type="slidenum">
              <a:rPr lang="en-US" smtClean="0"/>
              <a:pPr/>
              <a:t>32</a:t>
            </a:fld>
            <a:endParaRPr lang="en-US" dirty="0"/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147DECFE-2513-4616-9CDB-CB2059C37CDB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827584" y="476672"/>
          <a:ext cx="7560840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561635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387423A1-0B4D-42BF-8520-BB8E909EDCD7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876693" y="998653"/>
          <a:ext cx="7638658" cy="46309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728078E-710E-45BC-8028-97D8D6C79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32CC-EB44-4442-A6EF-E817633D5E78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7794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r>
              <a:rPr lang="en-US" dirty="0"/>
              <a:t>3. Competitiveness of Thai Manufacturing sector via BCG model</a:t>
            </a:r>
          </a:p>
        </p:txBody>
      </p:sp>
      <p:sp>
        <p:nvSpPr>
          <p:cNvPr id="108547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2133600"/>
            <a:ext cx="7543800" cy="3992563"/>
          </a:xfrm>
        </p:spPr>
        <p:txBody>
          <a:bodyPr>
            <a:normAutofit fontScale="85000" lnSpcReduction="20000"/>
          </a:bodyPr>
          <a:lstStyle/>
          <a:p>
            <a:r>
              <a:rPr lang="en-US" sz="4000" dirty="0"/>
              <a:t>Boston Consulting Group (BCG) model</a:t>
            </a:r>
          </a:p>
          <a:p>
            <a:r>
              <a:rPr lang="en-US" sz="4000" dirty="0"/>
              <a:t>Export the commodities which are growing  faster than world trade volume (high income elasticity of demand)</a:t>
            </a:r>
          </a:p>
          <a:p>
            <a:r>
              <a:rPr lang="en-US" sz="4000" dirty="0"/>
              <a:t>Manufacture commodities which gain the world market share (revealing competitiveness)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7BCC-0F1F-45F2-BE9F-07748CE2C073}" type="slidenum">
              <a:rPr lang="en-US"/>
              <a:pPr/>
              <a:t>34</a:t>
            </a:fld>
            <a:endParaRPr lang="en-US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28" name="Rectangle 28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610600" cy="960437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en-US" sz="3200" dirty="0"/>
              <a:t>Competitive Positioning</a:t>
            </a:r>
            <a:br>
              <a:rPr lang="en-US" sz="3200" dirty="0"/>
            </a:br>
            <a:r>
              <a:rPr lang="en-US" sz="1800" dirty="0"/>
              <a:t>Revealed competitiveness </a:t>
            </a:r>
            <a:r>
              <a:rPr lang="en-US" sz="1800" dirty="0">
                <a:latin typeface="Arial" pitchFamily="34" charset="0"/>
                <a:cs typeface="Angsana New" pitchFamily="18" charset="-34"/>
              </a:rPr>
              <a:t>(</a:t>
            </a:r>
            <a:r>
              <a:rPr lang="en-US" sz="1800" dirty="0">
                <a:latin typeface="Verdana"/>
                <a:cs typeface="Angsana New" pitchFamily="18" charset="-34"/>
              </a:rPr>
              <a:t>Ż&gt;0)</a:t>
            </a:r>
            <a:r>
              <a:rPr lang="en-US" sz="1800" dirty="0"/>
              <a:t>and income elasticity of </a:t>
            </a:r>
            <a:r>
              <a:rPr lang="en-US" sz="1800" b="1" dirty="0"/>
              <a:t>demand  </a:t>
            </a:r>
            <a:r>
              <a:rPr lang="en-US" sz="1800" dirty="0">
                <a:latin typeface="Arial" pitchFamily="34" charset="0"/>
                <a:cs typeface="Angsana New" pitchFamily="18" charset="-34"/>
              </a:rPr>
              <a:t>(</a:t>
            </a:r>
            <a:r>
              <a:rPr lang="el-GR" sz="1800" dirty="0">
                <a:latin typeface="Verdana"/>
                <a:cs typeface="Angsana New" pitchFamily="18" charset="-34"/>
              </a:rPr>
              <a:t>η</a:t>
            </a:r>
            <a:r>
              <a:rPr lang="en-US" sz="1800" dirty="0">
                <a:latin typeface="Verdana"/>
                <a:cs typeface="Angsana New" pitchFamily="18" charset="-34"/>
              </a:rPr>
              <a:t>) </a:t>
            </a:r>
            <a:endParaRPr lang="en-US" sz="1600" dirty="0"/>
          </a:p>
        </p:txBody>
      </p:sp>
      <p:graphicFrame>
        <p:nvGraphicFramePr>
          <p:cNvPr id="25649" name="Group 49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442298200"/>
              </p:ext>
            </p:extLst>
          </p:nvPr>
        </p:nvGraphicFramePr>
        <p:xfrm>
          <a:off x="827584" y="1524000"/>
          <a:ext cx="7706816" cy="5291328"/>
        </p:xfrm>
        <a:graphic>
          <a:graphicData uri="http://schemas.openxmlformats.org/drawingml/2006/table">
            <a:tbl>
              <a:tblPr/>
              <a:tblGrid>
                <a:gridCol w="23728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52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Declining  share of that product in world trade (</a:t>
                      </a:r>
                      <a:r>
                        <a:rPr kumimoji="0" lang="el-G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Angsana New" pitchFamily="18" charset="-34"/>
                        </a:rPr>
                        <a:t>η</a:t>
                      </a: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Angsana New" pitchFamily="18" charset="-34"/>
                        </a:rPr>
                        <a:t>&lt;1)</a:t>
                      </a: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Declining sectors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Rising share of that product in world trade (</a:t>
                      </a:r>
                      <a:r>
                        <a:rPr kumimoji="0" lang="el-G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Angsana New" pitchFamily="18" charset="-34"/>
                        </a:rPr>
                        <a:t>η&gt;1</a:t>
                      </a: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Angsana New" pitchFamily="18" charset="-34"/>
                        </a:rPr>
                        <a:t>)</a:t>
                      </a: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Growing sectors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Gaining world market share (</a:t>
                      </a: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Angsana New" pitchFamily="18" charset="-34"/>
                        </a:rPr>
                        <a:t>Ż&gt;0)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Angsana New" pitchFamily="18" charset="-34"/>
                        </a:rPr>
                        <a:t>Winners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Falling stars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(Cash Cows)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Rising stars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(Stars)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2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Losing world market share(</a:t>
                      </a: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Angsana New" pitchFamily="18" charset="-34"/>
                        </a:rPr>
                        <a:t>Ż&lt;0)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Angsana New" pitchFamily="18" charset="-34"/>
                        </a:rPr>
                        <a:t>Losers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Retreat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(Dog)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Lost Opportunity</a:t>
                      </a: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(Problem Child)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F90A3-2D91-421C-BF9D-DF78A6B24133}" type="slidenum">
              <a:rPr lang="en-US"/>
              <a:pPr/>
              <a:t>35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111924" y="1042163"/>
            <a:ext cx="3422476" cy="40011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i="1" dirty="0">
                <a:solidFill>
                  <a:srgbClr val="00B050"/>
                </a:solidFill>
              </a:rPr>
              <a:t>Export the right commodity</a:t>
            </a:r>
            <a:endParaRPr lang="th-TH" sz="2000" i="1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581" y="1772816"/>
            <a:ext cx="461665" cy="283667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vert270" wrap="none" rtlCol="0">
            <a:spAutoFit/>
          </a:bodyPr>
          <a:lstStyle/>
          <a:p>
            <a:r>
              <a:rPr lang="en-US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Export the commodity</a:t>
            </a:r>
            <a:r>
              <a:rPr lang="en-US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right</a:t>
            </a:r>
            <a:endParaRPr lang="th-TH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16613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28" name="Rectangle 28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610600" cy="960437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en-US" sz="3200" dirty="0"/>
              <a:t>Competitive Positioning</a:t>
            </a:r>
            <a:br>
              <a:rPr lang="en-US" sz="3200" dirty="0"/>
            </a:br>
            <a:r>
              <a:rPr lang="en-US" sz="1800" dirty="0"/>
              <a:t>Revealed competitiveness </a:t>
            </a:r>
            <a:r>
              <a:rPr lang="en-US" sz="1800" dirty="0">
                <a:latin typeface="Arial" pitchFamily="34" charset="0"/>
                <a:cs typeface="Angsana New" pitchFamily="18" charset="-34"/>
              </a:rPr>
              <a:t>(</a:t>
            </a:r>
            <a:r>
              <a:rPr lang="en-US" sz="1800" dirty="0">
                <a:latin typeface="Verdana"/>
                <a:cs typeface="Angsana New" pitchFamily="18" charset="-34"/>
              </a:rPr>
              <a:t>Ż&gt;0)</a:t>
            </a:r>
            <a:r>
              <a:rPr lang="en-US" sz="1800" dirty="0"/>
              <a:t>and income elasticity of </a:t>
            </a:r>
            <a:r>
              <a:rPr lang="en-US" sz="1800" b="1" dirty="0"/>
              <a:t>demand  </a:t>
            </a:r>
            <a:r>
              <a:rPr lang="en-US" sz="1800" dirty="0">
                <a:latin typeface="Arial" pitchFamily="34" charset="0"/>
                <a:cs typeface="Angsana New" pitchFamily="18" charset="-34"/>
              </a:rPr>
              <a:t>(</a:t>
            </a:r>
            <a:r>
              <a:rPr lang="el-GR" sz="1800" dirty="0">
                <a:latin typeface="Verdana"/>
                <a:cs typeface="Angsana New" pitchFamily="18" charset="-34"/>
              </a:rPr>
              <a:t>η</a:t>
            </a:r>
            <a:r>
              <a:rPr lang="en-US" sz="1800" dirty="0">
                <a:latin typeface="Verdana"/>
                <a:cs typeface="Angsana New" pitchFamily="18" charset="-34"/>
              </a:rPr>
              <a:t>) </a:t>
            </a:r>
            <a:endParaRPr lang="en-US" sz="1600" dirty="0"/>
          </a:p>
        </p:txBody>
      </p:sp>
      <p:graphicFrame>
        <p:nvGraphicFramePr>
          <p:cNvPr id="25649" name="Group 49"/>
          <p:cNvGraphicFramePr>
            <a:graphicFrameLocks noGrp="1"/>
          </p:cNvGraphicFramePr>
          <p:nvPr>
            <p:ph type="tbl" idx="1"/>
            <p:extLst/>
          </p:nvPr>
        </p:nvGraphicFramePr>
        <p:xfrm>
          <a:off x="827584" y="1524000"/>
          <a:ext cx="7706816" cy="5291328"/>
        </p:xfrm>
        <a:graphic>
          <a:graphicData uri="http://schemas.openxmlformats.org/drawingml/2006/table">
            <a:tbl>
              <a:tblPr/>
              <a:tblGrid>
                <a:gridCol w="23728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52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Declining  share of that product in world trade (</a:t>
                      </a:r>
                      <a:r>
                        <a:rPr kumimoji="0" lang="el-G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Angsana New" pitchFamily="18" charset="-34"/>
                        </a:rPr>
                        <a:t>η</a:t>
                      </a: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Angsana New" pitchFamily="18" charset="-34"/>
                        </a:rPr>
                        <a:t>&lt;1)</a:t>
                      </a: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Declining sectors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Rising share of that product in world trade (</a:t>
                      </a:r>
                      <a:r>
                        <a:rPr kumimoji="0" lang="el-G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Angsana New" pitchFamily="18" charset="-34"/>
                        </a:rPr>
                        <a:t>η&gt;1</a:t>
                      </a: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Angsana New" pitchFamily="18" charset="-34"/>
                        </a:rPr>
                        <a:t>)</a:t>
                      </a: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Growing sectors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Gaining world market share (</a:t>
                      </a: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Angsana New" pitchFamily="18" charset="-34"/>
                        </a:rPr>
                        <a:t>Ż&gt;0)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Angsana New" pitchFamily="18" charset="-34"/>
                        </a:rPr>
                        <a:t>Winners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Falling stars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(Cash Cows)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Rising stars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(Stars)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2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Losing world market share(</a:t>
                      </a: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Angsana New" pitchFamily="18" charset="-34"/>
                        </a:rPr>
                        <a:t>Ż&lt;0)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Angsana New" pitchFamily="18" charset="-34"/>
                        </a:rPr>
                        <a:t>Losers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Retreat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(Dog)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Lost Opportunity</a:t>
                      </a: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 (Problem Child)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F90A3-2D91-421C-BF9D-DF78A6B24133}" type="slidenum">
              <a:rPr lang="en-US"/>
              <a:pPr/>
              <a:t>36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111924" y="1042163"/>
            <a:ext cx="3422476" cy="40011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i="1" dirty="0">
                <a:solidFill>
                  <a:srgbClr val="00B050"/>
                </a:solidFill>
              </a:rPr>
              <a:t>Export the right commodity</a:t>
            </a:r>
            <a:endParaRPr lang="th-TH" sz="2000" i="1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581" y="1772816"/>
            <a:ext cx="461665" cy="283667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vert270" wrap="none" rtlCol="0">
            <a:spAutoFit/>
          </a:bodyPr>
          <a:lstStyle/>
          <a:p>
            <a:r>
              <a:rPr lang="en-US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Export the commodity</a:t>
            </a:r>
            <a:r>
              <a:rPr lang="en-US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right</a:t>
            </a:r>
            <a:endParaRPr lang="th-TH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961702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01002C9-E807-4CF9-8A71-97D5F2CD7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65D7-CD19-4428-B6CC-F4FF10DA30E0}" type="slidenum">
              <a:rPr lang="en-US" smtClean="0"/>
              <a:pPr/>
              <a:t>37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EEC1F0-0A72-4D75-916A-A8473994B5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820" y="980727"/>
            <a:ext cx="8142790" cy="491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9451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US" sz="3600" dirty="0"/>
              <a:t>Michael Porter (1990) </a:t>
            </a:r>
            <a:br>
              <a:rPr lang="en-US" sz="3600" dirty="0"/>
            </a:br>
            <a:r>
              <a:rPr lang="en-US" sz="3600" i="1" dirty="0"/>
              <a:t>The Competitive Advantages of Nations</a:t>
            </a:r>
            <a:endParaRPr lang="th-TH" sz="3600" i="1" dirty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dirty="0"/>
              <a:t>There are two basic types of competitive advantages: </a:t>
            </a:r>
            <a:r>
              <a:rPr lang="en-US" sz="2800" dirty="0">
                <a:solidFill>
                  <a:schemeClr val="folHlink"/>
                </a:solidFill>
              </a:rPr>
              <a:t>lower cost</a:t>
            </a:r>
            <a:r>
              <a:rPr lang="en-US" sz="2800" dirty="0"/>
              <a:t> and </a:t>
            </a:r>
            <a:r>
              <a:rPr lang="en-US" sz="2800" dirty="0">
                <a:solidFill>
                  <a:schemeClr val="folHlink"/>
                </a:solidFill>
              </a:rPr>
              <a:t>product differentiation.</a:t>
            </a:r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rgbClr val="FF0000"/>
                </a:solidFill>
              </a:rPr>
              <a:t>Pure cost advantages </a:t>
            </a:r>
            <a:r>
              <a:rPr lang="en-US" sz="2800" dirty="0"/>
              <a:t>are less sustainable than </a:t>
            </a:r>
            <a:r>
              <a:rPr lang="en-US" sz="2800" dirty="0">
                <a:solidFill>
                  <a:srgbClr val="FF0000"/>
                </a:solidFill>
              </a:rPr>
              <a:t>differentiation</a:t>
            </a:r>
            <a:r>
              <a:rPr lang="en-US" sz="2800" dirty="0"/>
              <a:t>: Any new source of lower costs can nullify a firm</a:t>
            </a:r>
            <a:r>
              <a:rPr lang="en-US" sz="2800" dirty="0">
                <a:latin typeface="Times New Roman"/>
              </a:rPr>
              <a:t>’</a:t>
            </a:r>
            <a:r>
              <a:rPr lang="en-US" sz="2800" dirty="0"/>
              <a:t>s cost advantage.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Differentiation is the ability to provide </a:t>
            </a:r>
            <a:r>
              <a:rPr lang="en-US" sz="2800" b="1" i="1" dirty="0"/>
              <a:t>unique and superior value to buyers</a:t>
            </a:r>
            <a:r>
              <a:rPr lang="en-US" sz="2800" b="1" dirty="0"/>
              <a:t> </a:t>
            </a:r>
            <a:r>
              <a:rPr lang="en-US" sz="2800" dirty="0"/>
              <a:t>in terms of product quality, special features, or after-sale service.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Examples: differentiation in services  provided by banks, supermarkets,  and gasoline stations. </a:t>
            </a:r>
            <a:endParaRPr lang="th-TH" sz="2800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481D9-501C-4A2B-9663-2A8BFB350EE4}" type="slidenum">
              <a:rPr lang="en-US"/>
              <a:pPr/>
              <a:t>38</a:t>
            </a:fld>
            <a:endParaRPr lang="en-US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US" sz="3200" dirty="0"/>
              <a:t>More advice from</a:t>
            </a:r>
            <a:br>
              <a:rPr lang="en-US" sz="3200" dirty="0"/>
            </a:br>
            <a:r>
              <a:rPr lang="en-US" sz="3200" dirty="0"/>
              <a:t> Michael Porter</a:t>
            </a:r>
            <a:endParaRPr lang="th-TH" sz="3200" dirty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b="1" dirty="0">
                <a:solidFill>
                  <a:schemeClr val="folHlink"/>
                </a:solidFill>
              </a:rPr>
              <a:t>Differentiation</a:t>
            </a:r>
            <a:r>
              <a:rPr lang="en-US" sz="2800" b="1" dirty="0"/>
              <a:t> allows a firm to command a </a:t>
            </a:r>
            <a:r>
              <a:rPr lang="en-US" sz="2800" b="1" dirty="0">
                <a:solidFill>
                  <a:schemeClr val="folHlink"/>
                </a:solidFill>
              </a:rPr>
              <a:t>premium price</a:t>
            </a:r>
            <a:r>
              <a:rPr lang="en-US" sz="2800" b="1" dirty="0"/>
              <a:t>, which leads to superior profitability  provided costs are comparable to those of competitors.</a:t>
            </a:r>
          </a:p>
          <a:p>
            <a:pPr>
              <a:lnSpc>
                <a:spcPct val="90000"/>
              </a:lnSpc>
            </a:pPr>
            <a:r>
              <a:rPr lang="en-US" sz="2800" b="1" dirty="0"/>
              <a:t>Pure cost advantages are more vulnerable because new product designs or other forms of </a:t>
            </a:r>
            <a:r>
              <a:rPr lang="en-US" sz="2800" b="1" dirty="0">
                <a:solidFill>
                  <a:schemeClr val="folHlink"/>
                </a:solidFill>
              </a:rPr>
              <a:t>differentiation </a:t>
            </a:r>
            <a:r>
              <a:rPr lang="en-US" sz="2800" b="1" i="1" dirty="0">
                <a:solidFill>
                  <a:srgbClr val="FF0000"/>
                </a:solidFill>
              </a:rPr>
              <a:t>can eliminate </a:t>
            </a:r>
            <a:r>
              <a:rPr lang="en-US" sz="2800" b="1" dirty="0"/>
              <a:t>cost advantage. </a:t>
            </a:r>
          </a:p>
          <a:p>
            <a:pPr>
              <a:lnSpc>
                <a:spcPct val="90000"/>
              </a:lnSpc>
            </a:pPr>
            <a:r>
              <a:rPr lang="en-US" sz="2800" b="1" dirty="0"/>
              <a:t>The government can raise the odds of gaining competitive advantage but lacks the power to create advantage itself.</a:t>
            </a:r>
          </a:p>
          <a:p>
            <a:pPr>
              <a:lnSpc>
                <a:spcPct val="90000"/>
              </a:lnSpc>
            </a:pPr>
            <a:endParaRPr lang="th-TH" sz="2800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630D2-94EC-4FCC-A84B-E869CF457563}" type="slidenum">
              <a:rPr lang="en-US"/>
              <a:pPr/>
              <a:t>39</a:t>
            </a:fld>
            <a:endParaRPr lang="en-US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EE9A4-74F3-4E79-BF6E-4A67E957251C}" type="slidenum">
              <a:rPr lang="en-US" smtClean="0"/>
              <a:pPr/>
              <a:t>40</a:t>
            </a:fld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1547664" y="1844824"/>
            <a:ext cx="0" cy="37444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1547664" y="5589240"/>
            <a:ext cx="54726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2339752" y="1700808"/>
            <a:ext cx="3744416" cy="3600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109798" y="3573016"/>
            <a:ext cx="0" cy="20162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1547664" y="3573016"/>
            <a:ext cx="52565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916867" y="3356992"/>
            <a:ext cx="4491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</a:t>
            </a:r>
            <a:r>
              <a:rPr lang="en-US" baseline="-25000" dirty="0"/>
              <a:t>w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6228184" y="1556792"/>
            <a:ext cx="526106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S</a:t>
            </a:r>
            <a:r>
              <a:rPr lang="en-US" baseline="30000" dirty="0"/>
              <a:t>1</a:t>
            </a:r>
            <a:r>
              <a:rPr lang="en-US" baseline="-25000" dirty="0"/>
              <a:t>X</a:t>
            </a:r>
            <a:endParaRPr lang="en-US" dirty="0"/>
          </a:p>
        </p:txBody>
      </p:sp>
      <p:cxnSp>
        <p:nvCxnSpPr>
          <p:cNvPr id="34" name="Straight Connector 33"/>
          <p:cNvCxnSpPr/>
          <p:nvPr/>
        </p:nvCxnSpPr>
        <p:spPr>
          <a:xfrm>
            <a:off x="3203848" y="908720"/>
            <a:ext cx="1584176" cy="4536504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1907704" y="971797"/>
            <a:ext cx="3744416" cy="3672408"/>
          </a:xfrm>
          <a:prstGeom prst="line">
            <a:avLst/>
          </a:prstGeom>
          <a:ln w="158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1547664" y="2708920"/>
            <a:ext cx="23042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7020272" y="3501008"/>
            <a:ext cx="513282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r>
              <a:rPr lang="en-US" baseline="30000" dirty="0"/>
              <a:t>1</a:t>
            </a:r>
            <a:r>
              <a:rPr lang="en-US" baseline="-25000" dirty="0"/>
              <a:t>x</a:t>
            </a:r>
            <a:endParaRPr 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3419872" y="764704"/>
            <a:ext cx="577402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r>
              <a:rPr lang="en-US" baseline="30000" dirty="0"/>
              <a:t>2</a:t>
            </a:r>
            <a:r>
              <a:rPr lang="en-US" baseline="-25000" dirty="0"/>
              <a:t>x</a:t>
            </a:r>
            <a:r>
              <a:rPr lang="en-US" dirty="0"/>
              <a:t>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52120" y="764704"/>
            <a:ext cx="564578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S </a:t>
            </a:r>
            <a:r>
              <a:rPr lang="en-US" baseline="-25000" dirty="0"/>
              <a:t>x</a:t>
            </a:r>
            <a:r>
              <a:rPr lang="en-US" baseline="30000" dirty="0"/>
              <a:t>2</a:t>
            </a:r>
            <a:endParaRPr lang="en-US" dirty="0"/>
          </a:p>
        </p:txBody>
      </p:sp>
      <p:cxnSp>
        <p:nvCxnSpPr>
          <p:cNvPr id="43" name="Straight Connector 42"/>
          <p:cNvCxnSpPr/>
          <p:nvPr/>
        </p:nvCxnSpPr>
        <p:spPr>
          <a:xfrm>
            <a:off x="3851920" y="2808001"/>
            <a:ext cx="0" cy="27812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916867" y="2564904"/>
            <a:ext cx="543739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P</a:t>
            </a:r>
            <a:r>
              <a:rPr lang="en-US" baseline="-25000" dirty="0"/>
              <a:t>x </a:t>
            </a:r>
            <a:r>
              <a:rPr lang="en-US" baseline="30000" dirty="0"/>
              <a:t>2</a:t>
            </a:r>
            <a:endParaRPr lang="en-US" dirty="0"/>
          </a:p>
        </p:txBody>
      </p:sp>
      <p:sp>
        <p:nvSpPr>
          <p:cNvPr id="47" name="TextBox 46"/>
          <p:cNvSpPr txBox="1"/>
          <p:nvPr/>
        </p:nvSpPr>
        <p:spPr>
          <a:xfrm>
            <a:off x="395536" y="5877272"/>
            <a:ext cx="5737468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Higher export values, despite lower quantity of exports</a:t>
            </a:r>
          </a:p>
          <a:p>
            <a:r>
              <a:rPr lang="en-US" dirty="0"/>
              <a:t>Due to product differentiation through innovation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028287" y="5507940"/>
            <a:ext cx="505267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Q </a:t>
            </a:r>
            <a:r>
              <a:rPr lang="en-US" baseline="-25000" dirty="0"/>
              <a:t>x</a:t>
            </a:r>
            <a:endParaRPr lang="en-US" dirty="0"/>
          </a:p>
        </p:txBody>
      </p:sp>
      <p:sp>
        <p:nvSpPr>
          <p:cNvPr id="49" name="TextBox 48"/>
          <p:cNvSpPr txBox="1"/>
          <p:nvPr/>
        </p:nvSpPr>
        <p:spPr>
          <a:xfrm>
            <a:off x="1188736" y="1340768"/>
            <a:ext cx="338554" cy="36933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/>
              <a:t>P</a:t>
            </a:r>
          </a:p>
        </p:txBody>
      </p:sp>
      <p:sp>
        <p:nvSpPr>
          <p:cNvPr id="50" name="Oval 49"/>
          <p:cNvSpPr/>
          <p:nvPr/>
        </p:nvSpPr>
        <p:spPr>
          <a:xfrm>
            <a:off x="3997274" y="3472791"/>
            <a:ext cx="457200" cy="2973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</a:t>
            </a:r>
          </a:p>
        </p:txBody>
      </p:sp>
      <p:sp>
        <p:nvSpPr>
          <p:cNvPr id="51" name="Oval 50"/>
          <p:cNvSpPr/>
          <p:nvPr/>
        </p:nvSpPr>
        <p:spPr>
          <a:xfrm>
            <a:off x="3720973" y="2564904"/>
            <a:ext cx="388825" cy="3693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</a:t>
            </a:r>
          </a:p>
        </p:txBody>
      </p:sp>
      <p:sp>
        <p:nvSpPr>
          <p:cNvPr id="2" name="Up Arrow 1"/>
          <p:cNvSpPr/>
          <p:nvPr/>
        </p:nvSpPr>
        <p:spPr>
          <a:xfrm>
            <a:off x="340535" y="2938113"/>
            <a:ext cx="521331" cy="396044"/>
          </a:xfrm>
          <a:prstGeom prst="up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Left Arrow 2"/>
          <p:cNvSpPr/>
          <p:nvPr/>
        </p:nvSpPr>
        <p:spPr>
          <a:xfrm>
            <a:off x="3813223" y="5157192"/>
            <a:ext cx="296575" cy="242316"/>
          </a:xfrm>
          <a:prstGeom prst="lef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40535" y="118373"/>
            <a:ext cx="7584127" cy="646331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dirty="0"/>
              <a:t>Innovation raises unit cost, but it can fetch higher prices, as the demand </a:t>
            </a:r>
          </a:p>
          <a:p>
            <a:r>
              <a:rPr lang="en-US" dirty="0"/>
              <a:t>become </a:t>
            </a:r>
            <a:r>
              <a:rPr lang="en-US" dirty="0">
                <a:solidFill>
                  <a:srgbClr val="FF0000"/>
                </a:solidFill>
              </a:rPr>
              <a:t>less</a:t>
            </a:r>
            <a:r>
              <a:rPr lang="en-US" dirty="0"/>
              <a:t> inelastic</a:t>
            </a:r>
          </a:p>
        </p:txBody>
      </p:sp>
    </p:spTree>
    <p:extLst>
      <p:ext uri="{BB962C8B-B14F-4D97-AF65-F5344CB8AC3E}">
        <p14:creationId xmlns:p14="http://schemas.microsoft.com/office/powerpoint/2010/main" val="189590741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/>
              <a:t>4. Diversification of Thai exports</a:t>
            </a:r>
            <a:br>
              <a:rPr lang="en-US" dirty="0"/>
            </a:br>
            <a:r>
              <a:rPr lang="en-US" dirty="0"/>
              <a:t>Product and market diversification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sz="2400" dirty="0"/>
              <a:t>A country is considered competitive in products in which it is increasing its world market share.</a:t>
            </a:r>
          </a:p>
          <a:p>
            <a:pPr>
              <a:lnSpc>
                <a:spcPct val="80000"/>
              </a:lnSpc>
            </a:pPr>
            <a:r>
              <a:rPr lang="en-US" sz="2400" dirty="0"/>
              <a:t>An export product is considered dynamic in world trade if it is </a:t>
            </a:r>
            <a:r>
              <a:rPr lang="en-US" sz="2400" i="1" dirty="0">
                <a:solidFill>
                  <a:schemeClr val="folHlink"/>
                </a:solidFill>
              </a:rPr>
              <a:t>growing faster</a:t>
            </a:r>
            <a:r>
              <a:rPr lang="en-US" sz="2400" dirty="0"/>
              <a:t> than the average for all products (either rising or falling stars).</a:t>
            </a:r>
          </a:p>
          <a:p>
            <a:pPr>
              <a:lnSpc>
                <a:spcPct val="80000"/>
              </a:lnSpc>
            </a:pPr>
            <a:r>
              <a:rPr lang="en-US" sz="2400" dirty="0"/>
              <a:t>Thailand</a:t>
            </a:r>
            <a:r>
              <a:rPr lang="en-US" sz="2400" dirty="0">
                <a:latin typeface="Times New Roman"/>
              </a:rPr>
              <a:t>’</a:t>
            </a:r>
            <a:r>
              <a:rPr lang="en-US" sz="2400" dirty="0"/>
              <a:t>s exports were in the rising stars category for 54% in 1996, but they </a:t>
            </a:r>
            <a:r>
              <a:rPr lang="en-US" sz="2400" i="1" dirty="0">
                <a:solidFill>
                  <a:schemeClr val="folHlink"/>
                </a:solidFill>
              </a:rPr>
              <a:t>fell</a:t>
            </a:r>
            <a:r>
              <a:rPr lang="en-US" sz="2400" dirty="0"/>
              <a:t> to 15% by 2000.</a:t>
            </a:r>
          </a:p>
          <a:p>
            <a:pPr>
              <a:lnSpc>
                <a:spcPct val="80000"/>
              </a:lnSpc>
            </a:pPr>
            <a:r>
              <a:rPr lang="en-US" sz="2400" dirty="0"/>
              <a:t>Ten years after this study, the figures were totally different in 2006.</a:t>
            </a:r>
          </a:p>
          <a:p>
            <a:pPr>
              <a:lnSpc>
                <a:spcPct val="80000"/>
              </a:lnSpc>
            </a:pPr>
            <a:r>
              <a:rPr lang="en-US" sz="2400" dirty="0"/>
              <a:t>Thailand did not do as well as its major competitors during the 1996-2000 boom in electronic exports. </a:t>
            </a:r>
          </a:p>
          <a:p>
            <a:pPr>
              <a:lnSpc>
                <a:spcPct val="80000"/>
              </a:lnSpc>
            </a:pPr>
            <a:r>
              <a:rPr lang="en-US" sz="2400" dirty="0"/>
              <a:t>Thus the share of loss opportunity category </a:t>
            </a:r>
            <a:r>
              <a:rPr lang="en-US" sz="2400" i="1" dirty="0">
                <a:solidFill>
                  <a:schemeClr val="folHlink"/>
                </a:solidFill>
              </a:rPr>
              <a:t>increased</a:t>
            </a:r>
            <a:r>
              <a:rPr lang="en-US" sz="2400" dirty="0"/>
              <a:t> from 3% to 43% of total exports.</a:t>
            </a:r>
          </a:p>
          <a:p>
            <a:pPr>
              <a:lnSpc>
                <a:spcPct val="80000"/>
              </a:lnSpc>
            </a:pPr>
            <a:endParaRPr lang="en-US" sz="2000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39E0-CA50-44FA-AAE3-27A1326EA60E}" type="slidenum">
              <a:rPr lang="en-US"/>
              <a:pPr/>
              <a:t>41</a:t>
            </a:fld>
            <a:endParaRPr lang="en-US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EE9A4-74F3-4E79-BF6E-4A67E957251C}" type="slidenum">
              <a:rPr lang="en-US" smtClean="0"/>
              <a:pPr/>
              <a:t>42</a:t>
            </a:fld>
            <a:endParaRPr lang="en-US" dirty="0"/>
          </a:p>
        </p:txBody>
      </p:sp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625597119"/>
              </p:ext>
            </p:extLst>
          </p:nvPr>
        </p:nvGraphicFramePr>
        <p:xfrm>
          <a:off x="428596" y="285728"/>
          <a:ext cx="8429684" cy="617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65D7-CD19-4428-B6CC-F4FF10DA30E0}" type="slidenum">
              <a:rPr lang="en-US" smtClean="0"/>
              <a:pPr/>
              <a:t>43</a:t>
            </a:fld>
            <a:endParaRPr lang="en-US" dirty="0"/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2371877901"/>
              </p:ext>
            </p:extLst>
          </p:nvPr>
        </p:nvGraphicFramePr>
        <p:xfrm>
          <a:off x="228600" y="457200"/>
          <a:ext cx="8534400" cy="609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65D7-CD19-4428-B6CC-F4FF10DA30E0}" type="slidenum">
              <a:rPr lang="en-US" smtClean="0"/>
              <a:pPr/>
              <a:t>44</a:t>
            </a:fld>
            <a:endParaRPr lang="en-US" dirty="0"/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D9015B60-FFC1-4E8E-8A09-CCC44277325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6237280"/>
              </p:ext>
            </p:extLst>
          </p:nvPr>
        </p:nvGraphicFramePr>
        <p:xfrm>
          <a:off x="107504" y="188640"/>
          <a:ext cx="8712968" cy="6264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3976071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A2D5AD7-EA79-48B1-8BF6-56A5E3562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65D7-CD19-4428-B6CC-F4FF10DA30E0}" type="slidenum">
              <a:rPr lang="en-US" smtClean="0"/>
              <a:pPr/>
              <a:t>45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7ECF7C-B8BF-44D5-9CEA-D45807C704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472" y="679308"/>
            <a:ext cx="8865056" cy="5499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4244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Review Questions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b="1" i="1" dirty="0">
                <a:solidFill>
                  <a:schemeClr val="folHlink"/>
                </a:solidFill>
              </a:rPr>
              <a:t>What was the geographical diversification of Thai exports in 2016?</a:t>
            </a:r>
          </a:p>
          <a:p>
            <a:pPr>
              <a:lnSpc>
                <a:spcPct val="80000"/>
              </a:lnSpc>
            </a:pPr>
            <a:r>
              <a:rPr lang="en-US" b="1" i="1" dirty="0">
                <a:solidFill>
                  <a:schemeClr val="folHlink"/>
                </a:solidFill>
              </a:rPr>
              <a:t>How was the manufacturing sector affected by the 2009 global recession and  global growth slowdown in 2016?</a:t>
            </a:r>
          </a:p>
          <a:p>
            <a:r>
              <a:rPr lang="en-US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What went wrong with Thailand’s exports in between 2014 and 2016?</a:t>
            </a:r>
          </a:p>
          <a:p>
            <a:r>
              <a:rPr lang="en-US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Would Thai exports resume its growth path in 2017?</a:t>
            </a:r>
          </a:p>
          <a:p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65D7-CD19-4428-B6CC-F4FF10DA30E0}" type="slidenum">
              <a:rPr lang="en-US" smtClean="0"/>
              <a:pPr/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14509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1768</TotalTime>
  <Words>1553</Words>
  <Application>Microsoft Office PowerPoint</Application>
  <PresentationFormat>On-screen Show (4:3)</PresentationFormat>
  <Paragraphs>209</Paragraphs>
  <Slides>46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46</vt:i4>
      </vt:variant>
    </vt:vector>
  </HeadingPairs>
  <TitlesOfParts>
    <vt:vector size="55" baseType="lpstr">
      <vt:lpstr>Angsana New</vt:lpstr>
      <vt:lpstr>Arial</vt:lpstr>
      <vt:lpstr>Calibri</vt:lpstr>
      <vt:lpstr>Cordia New</vt:lpstr>
      <vt:lpstr>Times New Roman</vt:lpstr>
      <vt:lpstr>Verdana</vt:lpstr>
      <vt:lpstr>Office Theme</vt:lpstr>
      <vt:lpstr>แผนภูมิ</vt:lpstr>
      <vt:lpstr>EViews</vt:lpstr>
      <vt:lpstr>Competitiveness of  Thailand’s  Manufacturing Sector</vt:lpstr>
      <vt:lpstr>Outline</vt:lpstr>
      <vt:lpstr>The important role of FDI</vt:lpstr>
      <vt:lpstr>Manufacturing capital stock deepening through FDI</vt:lpstr>
      <vt:lpstr> China’s foreign investment </vt:lpstr>
      <vt:lpstr>PowerPoint Presentation</vt:lpstr>
      <vt:lpstr>Damp squib: China’s  foreign investment inflows </vt:lpstr>
      <vt:lpstr> 1. Overview of Thailand’s industries</vt:lpstr>
      <vt:lpstr>Export supply is determined by capital stock, export demand by world prices and external demand </vt:lpstr>
      <vt:lpstr>PowerPoint Presentation</vt:lpstr>
      <vt:lpstr>Manufacturing Production Index (MPI)</vt:lpstr>
      <vt:lpstr>Deviation from the trend</vt:lpstr>
      <vt:lpstr>Domestic Oriented Industry (Export-output ratio &lt; 0.3)</vt:lpstr>
      <vt:lpstr>Export-oriented Industry:  0.3 &lt;(X/Q)&lt;0.6 Weight in MPI (%)</vt:lpstr>
      <vt:lpstr>Ultra export-oriented Industry:  (X/Q) &gt; 0.6 Weight in MPI (%)</vt:lpstr>
      <vt:lpstr>Capacity utilization by type of market orientation</vt:lpstr>
      <vt:lpstr>2. Global Competitiveness</vt:lpstr>
      <vt:lpstr>Krugman, Paul. "Competitiveness: a dangerous obsession." Foreign affairs (1994): 28-44.</vt:lpstr>
      <vt:lpstr>Paul Krugman</vt:lpstr>
      <vt:lpstr>Trade and growth relationship</vt:lpstr>
      <vt:lpstr>Productivity growth and competitiveness</vt:lpstr>
      <vt:lpstr>The Global Competitiveness Report 2016-2017</vt:lpstr>
      <vt:lpstr>The Global Competitiveness Report 2016-2017</vt:lpstr>
      <vt:lpstr>PowerPoint Presentation</vt:lpstr>
      <vt:lpstr>PowerPoint Presentation</vt:lpstr>
      <vt:lpstr>Thailand’s problems Government instability, inefficient bureaucracy, corruption, policy instability, insufficient capacity to innovate, inadequately educated workforce, inadequate supply of infrastructure</vt:lpstr>
      <vt:lpstr>A country with rank 43th, score 4.5 Russian Federation</vt:lpstr>
      <vt:lpstr>Rank 2nd/148, score 5.7</vt:lpstr>
      <vt:lpstr>PowerPoint Presentation</vt:lpstr>
      <vt:lpstr>WEF’s recommendations for Thailand</vt:lpstr>
      <vt:lpstr>PowerPoint Presentation</vt:lpstr>
      <vt:lpstr>PowerPoint Presentation</vt:lpstr>
      <vt:lpstr>PowerPoint Presentation</vt:lpstr>
      <vt:lpstr>3. Competitiveness of Thai Manufacturing sector via BCG model</vt:lpstr>
      <vt:lpstr>Competitive Positioning Revealed competitiveness (Ż&gt;0)and income elasticity of demand  (η) </vt:lpstr>
      <vt:lpstr>Competitive Positioning Revealed competitiveness (Ż&gt;0)and income elasticity of demand  (η) </vt:lpstr>
      <vt:lpstr>PowerPoint Presentation</vt:lpstr>
      <vt:lpstr>Michael Porter (1990)  The Competitive Advantages of Nations</vt:lpstr>
      <vt:lpstr>More advice from  Michael Porter</vt:lpstr>
      <vt:lpstr>PowerPoint Presentation</vt:lpstr>
      <vt:lpstr>4. Diversification of Thai exports Product and market diversification</vt:lpstr>
      <vt:lpstr>PowerPoint Presentation</vt:lpstr>
      <vt:lpstr>PowerPoint Presentation</vt:lpstr>
      <vt:lpstr>PowerPoint Presentation</vt:lpstr>
      <vt:lpstr>PowerPoint Presentation</vt:lpstr>
      <vt:lpstr>Review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Night fall</dc:title>
  <dc:creator>ICSEAD</dc:creator>
  <cp:lastModifiedBy>pa nu</cp:lastModifiedBy>
  <cp:revision>230</cp:revision>
  <cp:lastPrinted>1601-01-01T00:00:00Z</cp:lastPrinted>
  <dcterms:created xsi:type="dcterms:W3CDTF">2004-11-29T09:20:09Z</dcterms:created>
  <dcterms:modified xsi:type="dcterms:W3CDTF">2017-09-24T01:32:09Z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TC010721461033</vt:lpwstr>
  </property>
</Properties>
</file>