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8" r:id="rId4"/>
    <p:sldId id="310" r:id="rId5"/>
    <p:sldId id="304" r:id="rId6"/>
    <p:sldId id="307" r:id="rId7"/>
    <p:sldId id="309" r:id="rId8"/>
    <p:sldId id="275" r:id="rId9"/>
    <p:sldId id="311" r:id="rId10"/>
    <p:sldId id="278" r:id="rId11"/>
    <p:sldId id="280" r:id="rId12"/>
    <p:sldId id="259" r:id="rId13"/>
    <p:sldId id="312" r:id="rId14"/>
    <p:sldId id="331" r:id="rId15"/>
    <p:sldId id="332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9" r:id="rId24"/>
    <p:sldId id="351" r:id="rId25"/>
    <p:sldId id="350" r:id="rId26"/>
    <p:sldId id="343" r:id="rId27"/>
    <p:sldId id="344" r:id="rId28"/>
    <p:sldId id="345" r:id="rId29"/>
    <p:sldId id="346" r:id="rId30"/>
    <p:sldId id="313" r:id="rId31"/>
    <p:sldId id="35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74"/>
    <p:restoredTop sz="94646"/>
  </p:normalViewPr>
  <p:slideViewPr>
    <p:cSldViewPr snapToGrid="0" snapToObjects="1">
      <p:cViewPr varScale="1">
        <p:scale>
          <a:sx n="115" d="100"/>
          <a:sy n="115" d="100"/>
        </p:scale>
        <p:origin x="7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84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52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98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2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8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002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45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03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22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48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351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873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666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173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207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180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E3CFE81-7C97-DA4F-8ED3-3C33EB34874D}" type="datetimeFigureOut">
              <a:rPr lang="en-US" smtClean="0"/>
              <a:t>8/20/18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11FE23E-A4D4-8B47-A332-84BD0C59B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6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C59E-8C35-8B41-8EAB-05F7593F03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PY211 </a:t>
            </a:r>
            <a:r>
              <a:rPr lang="en-US" dirty="0"/>
              <a:t>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6FECCD-0F5A-2345-A5B5-675964E2AA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</p:spTree>
    <p:extLst>
      <p:ext uri="{BB962C8B-B14F-4D97-AF65-F5344CB8AC3E}">
        <p14:creationId xmlns:p14="http://schemas.microsoft.com/office/powerpoint/2010/main" val="2896111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D85F7-CC7B-2847-986E-8E4BDFDEE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4D787-0D93-A24D-8292-55D05E550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  <a:p>
            <a:r>
              <a:rPr lang="en-US" dirty="0"/>
              <a:t>Subfields of Psychology </a:t>
            </a:r>
          </a:p>
          <a:p>
            <a:r>
              <a:rPr lang="en-US" dirty="0"/>
              <a:t>History of Psychology </a:t>
            </a:r>
          </a:p>
          <a:p>
            <a:r>
              <a:rPr lang="en-US" dirty="0"/>
              <a:t>Contemporary Approaches </a:t>
            </a:r>
          </a:p>
          <a:p>
            <a:r>
              <a:rPr lang="en-US" dirty="0"/>
              <a:t>Research in Psychology</a:t>
            </a:r>
          </a:p>
          <a:p>
            <a:r>
              <a:rPr lang="en-US" dirty="0"/>
              <a:t>Ethics of Psychological Research </a:t>
            </a:r>
          </a:p>
        </p:txBody>
      </p:sp>
    </p:spTree>
    <p:extLst>
      <p:ext uri="{BB962C8B-B14F-4D97-AF65-F5344CB8AC3E}">
        <p14:creationId xmlns:p14="http://schemas.microsoft.com/office/powerpoint/2010/main" val="4213556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48C98-571D-EC41-AEC4-063658004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89CA9-7E07-724A-A8A5-EB4D9B072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000" b="1" dirty="0"/>
              <a:t>Psychology</a:t>
            </a:r>
            <a:r>
              <a:rPr lang="en-US" altLang="en-US" sz="2000" dirty="0"/>
              <a:t>: </a:t>
            </a:r>
            <a:r>
              <a:rPr lang="en-US" altLang="en-US" u="sng" dirty="0"/>
              <a:t>Scientific</a:t>
            </a:r>
            <a:r>
              <a:rPr lang="en-US" altLang="en-US" dirty="0"/>
              <a:t> study of </a:t>
            </a:r>
            <a:r>
              <a:rPr lang="en-US" altLang="en-US" u="sng" dirty="0"/>
              <a:t>behavior</a:t>
            </a:r>
            <a:r>
              <a:rPr lang="en-US" altLang="en-US" dirty="0"/>
              <a:t> and </a:t>
            </a:r>
            <a:r>
              <a:rPr lang="en-US" altLang="en-US" u="sng" dirty="0"/>
              <a:t>mental processes</a:t>
            </a:r>
          </a:p>
          <a:p>
            <a:pPr lvl="1"/>
            <a:r>
              <a:rPr lang="en-US" altLang="en-US" dirty="0"/>
              <a:t>Scientific: scientific method</a:t>
            </a:r>
          </a:p>
          <a:p>
            <a:pPr lvl="1"/>
            <a:r>
              <a:rPr lang="en-US" altLang="en-US" dirty="0"/>
              <a:t>Behavior: what can be directly observed</a:t>
            </a:r>
          </a:p>
          <a:p>
            <a:pPr lvl="1"/>
            <a:r>
              <a:rPr lang="en-US" altLang="en-US" dirty="0"/>
              <a:t>Mental processes: thoughts, feelings, motives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222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7AA37-7303-414C-90DA-21A273C7E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of Psychology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123FA-B8A3-2540-B007-5C874A0FE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Describe: the different ways an organism behaves  </a:t>
            </a:r>
          </a:p>
          <a:p>
            <a:r>
              <a:rPr lang="en-US" dirty="0"/>
              <a:t>Explain: the cause of behavior </a:t>
            </a:r>
          </a:p>
          <a:p>
            <a:r>
              <a:rPr lang="en-US" dirty="0"/>
              <a:t>Predict: how the organism will behave in certain situations </a:t>
            </a:r>
          </a:p>
          <a:p>
            <a:r>
              <a:rPr lang="en-US" dirty="0"/>
              <a:t>Control: an organism’s behavior </a:t>
            </a:r>
          </a:p>
        </p:txBody>
      </p:sp>
    </p:spTree>
    <p:extLst>
      <p:ext uri="{BB962C8B-B14F-4D97-AF65-F5344CB8AC3E}">
        <p14:creationId xmlns:p14="http://schemas.microsoft.com/office/powerpoint/2010/main" val="1332530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/>
              <a:t>Subfields of Psychology</a:t>
            </a:r>
          </a:p>
        </p:txBody>
      </p:sp>
      <p:sp>
        <p:nvSpPr>
          <p:cNvPr id="5" name="Freeform 4"/>
          <p:cNvSpPr/>
          <p:nvPr/>
        </p:nvSpPr>
        <p:spPr>
          <a:xfrm>
            <a:off x="2279650" y="2398170"/>
            <a:ext cx="2273300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Behavioral Genetics</a:t>
            </a:r>
          </a:p>
        </p:txBody>
      </p:sp>
      <p:sp>
        <p:nvSpPr>
          <p:cNvPr id="7" name="Freeform 6"/>
          <p:cNvSpPr/>
          <p:nvPr/>
        </p:nvSpPr>
        <p:spPr>
          <a:xfrm>
            <a:off x="4779963" y="2442369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Behavioral Neuroscience</a:t>
            </a:r>
          </a:p>
        </p:txBody>
      </p:sp>
      <p:sp>
        <p:nvSpPr>
          <p:cNvPr id="8" name="Freeform 7"/>
          <p:cNvSpPr/>
          <p:nvPr/>
        </p:nvSpPr>
        <p:spPr>
          <a:xfrm>
            <a:off x="7280276" y="2442369"/>
            <a:ext cx="2271713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Clinical Psychology</a:t>
            </a:r>
          </a:p>
        </p:txBody>
      </p:sp>
      <p:sp>
        <p:nvSpPr>
          <p:cNvPr id="9" name="Freeform 8"/>
          <p:cNvSpPr/>
          <p:nvPr/>
        </p:nvSpPr>
        <p:spPr>
          <a:xfrm>
            <a:off x="2279650" y="3907047"/>
            <a:ext cx="2273300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Clinical Neuropsychology</a:t>
            </a:r>
          </a:p>
        </p:txBody>
      </p:sp>
      <p:sp>
        <p:nvSpPr>
          <p:cNvPr id="10" name="Freeform 9"/>
          <p:cNvSpPr/>
          <p:nvPr/>
        </p:nvSpPr>
        <p:spPr>
          <a:xfrm>
            <a:off x="4779963" y="3907047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Cognitive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80276" y="3907047"/>
            <a:ext cx="2271713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Counseling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4779963" y="5447088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Cross-cultural Psychology</a:t>
            </a:r>
          </a:p>
        </p:txBody>
      </p:sp>
    </p:spTree>
    <p:extLst>
      <p:ext uri="{BB962C8B-B14F-4D97-AF65-F5344CB8AC3E}">
        <p14:creationId xmlns:p14="http://schemas.microsoft.com/office/powerpoint/2010/main" val="16307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/>
              <a:t>Subfields of Psychology</a:t>
            </a:r>
          </a:p>
        </p:txBody>
      </p:sp>
      <p:sp>
        <p:nvSpPr>
          <p:cNvPr id="6" name="Freeform 5"/>
          <p:cNvSpPr/>
          <p:nvPr/>
        </p:nvSpPr>
        <p:spPr>
          <a:xfrm>
            <a:off x="2349500" y="2440645"/>
            <a:ext cx="2228850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Developmental Psychology</a:t>
            </a:r>
          </a:p>
        </p:txBody>
      </p:sp>
      <p:sp>
        <p:nvSpPr>
          <p:cNvPr id="7" name="Freeform 6"/>
          <p:cNvSpPr/>
          <p:nvPr/>
        </p:nvSpPr>
        <p:spPr>
          <a:xfrm>
            <a:off x="4802188" y="2427123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Educational Psychology</a:t>
            </a:r>
          </a:p>
        </p:txBody>
      </p:sp>
      <p:sp>
        <p:nvSpPr>
          <p:cNvPr id="8" name="Freeform 7"/>
          <p:cNvSpPr/>
          <p:nvPr/>
        </p:nvSpPr>
        <p:spPr>
          <a:xfrm>
            <a:off x="7251700" y="2427123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Environmental Psychology</a:t>
            </a:r>
          </a:p>
        </p:txBody>
      </p:sp>
      <p:sp>
        <p:nvSpPr>
          <p:cNvPr id="9" name="Freeform 8"/>
          <p:cNvSpPr/>
          <p:nvPr/>
        </p:nvSpPr>
        <p:spPr>
          <a:xfrm>
            <a:off x="2349500" y="3868994"/>
            <a:ext cx="2228850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Evolutionary Psychology</a:t>
            </a:r>
          </a:p>
        </p:txBody>
      </p:sp>
      <p:sp>
        <p:nvSpPr>
          <p:cNvPr id="10" name="Freeform 9"/>
          <p:cNvSpPr/>
          <p:nvPr/>
        </p:nvSpPr>
        <p:spPr>
          <a:xfrm>
            <a:off x="4802188" y="3841950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Experimental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51700" y="3841950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Forensic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4802188" y="5256777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Health Psychology</a:t>
            </a:r>
          </a:p>
        </p:txBody>
      </p:sp>
    </p:spTree>
    <p:extLst>
      <p:ext uri="{BB962C8B-B14F-4D97-AF65-F5344CB8AC3E}">
        <p14:creationId xmlns:p14="http://schemas.microsoft.com/office/powerpoint/2010/main" val="7809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/>
              <a:t>Subfields of Psychology</a:t>
            </a:r>
            <a:endParaRPr lang="en-US" altLang="en-US" dirty="0"/>
          </a:p>
        </p:txBody>
      </p:sp>
      <p:sp>
        <p:nvSpPr>
          <p:cNvPr id="6" name="Freeform 5"/>
          <p:cNvSpPr/>
          <p:nvPr/>
        </p:nvSpPr>
        <p:spPr>
          <a:xfrm>
            <a:off x="2279650" y="2478880"/>
            <a:ext cx="2273300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Industrial/</a:t>
            </a:r>
            <a:br>
              <a:rPr lang="en-US" sz="2300" dirty="0"/>
            </a:br>
            <a:r>
              <a:rPr lang="en-US" sz="2300" dirty="0"/>
              <a:t>organizational Psychology</a:t>
            </a:r>
          </a:p>
        </p:txBody>
      </p:sp>
      <p:sp>
        <p:nvSpPr>
          <p:cNvPr id="7" name="Freeform 6"/>
          <p:cNvSpPr/>
          <p:nvPr/>
        </p:nvSpPr>
        <p:spPr>
          <a:xfrm>
            <a:off x="4779963" y="2478882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Personality Psychology</a:t>
            </a:r>
          </a:p>
        </p:txBody>
      </p:sp>
      <p:sp>
        <p:nvSpPr>
          <p:cNvPr id="8" name="Freeform 7"/>
          <p:cNvSpPr/>
          <p:nvPr/>
        </p:nvSpPr>
        <p:spPr>
          <a:xfrm>
            <a:off x="7278688" y="2478881"/>
            <a:ext cx="2271713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Program Evaluation</a:t>
            </a:r>
          </a:p>
        </p:txBody>
      </p:sp>
      <p:sp>
        <p:nvSpPr>
          <p:cNvPr id="9" name="Freeform 8"/>
          <p:cNvSpPr/>
          <p:nvPr/>
        </p:nvSpPr>
        <p:spPr>
          <a:xfrm>
            <a:off x="2279650" y="3958958"/>
            <a:ext cx="2273300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Psychology of Women</a:t>
            </a:r>
          </a:p>
        </p:txBody>
      </p:sp>
      <p:sp>
        <p:nvSpPr>
          <p:cNvPr id="10" name="Freeform 9"/>
          <p:cNvSpPr/>
          <p:nvPr/>
        </p:nvSpPr>
        <p:spPr>
          <a:xfrm>
            <a:off x="4779963" y="3958958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School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7278688" y="3958958"/>
            <a:ext cx="2271713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Social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4779963" y="5439034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Sport Psychology</a:t>
            </a:r>
          </a:p>
        </p:txBody>
      </p:sp>
    </p:spTree>
    <p:extLst>
      <p:ext uri="{BB962C8B-B14F-4D97-AF65-F5344CB8AC3E}">
        <p14:creationId xmlns:p14="http://schemas.microsoft.com/office/powerpoint/2010/main" val="42617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History of Psychology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1900" b="1" dirty="0"/>
              <a:t>Structuralism</a:t>
            </a:r>
          </a:p>
          <a:p>
            <a:pPr lvl="1" eaLnBrk="1" hangingPunct="1"/>
            <a:r>
              <a:rPr lang="en-US" altLang="en-US" sz="1900" dirty="0"/>
              <a:t>Wilhelm Wundt (1832-1920)</a:t>
            </a:r>
          </a:p>
          <a:p>
            <a:pPr lvl="1" eaLnBrk="1" hangingPunct="1"/>
            <a:r>
              <a:rPr lang="en-IN" altLang="en-US" sz="1900" dirty="0"/>
              <a:t>Focused on uncovering the fundamental mental components of consciousness, thinking, and other kinds of mental states and activities</a:t>
            </a:r>
          </a:p>
          <a:p>
            <a:pPr lvl="1" eaLnBrk="1" hangingPunct="1"/>
            <a:r>
              <a:rPr lang="en-US" altLang="en-US" sz="1900" b="1" dirty="0"/>
              <a:t>Introspection</a:t>
            </a:r>
            <a:r>
              <a:rPr lang="en-US" altLang="en-US" sz="1900" dirty="0"/>
              <a:t>: Procedure used to study the structure of the mind in which subjects are asked to describe in detail what they are experiencing when they are exposed to a stimulus</a:t>
            </a:r>
            <a:endParaRPr lang="en-US" altLang="en-US" sz="1900" dirty="0">
              <a:solidFill>
                <a:srgbClr val="00B050"/>
              </a:solidFill>
            </a:endParaRPr>
          </a:p>
          <a:p>
            <a:pPr eaLnBrk="1" hangingPunct="1"/>
            <a:endParaRPr lang="en-IN" alt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5BC983-14D9-7543-A344-10E3D9846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526" y="3653693"/>
            <a:ext cx="2856468" cy="306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03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History of Psychology</a:t>
            </a:r>
            <a:endParaRPr lang="en-US" altLang="en-US" sz="4400" dirty="0"/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Criticisms of structuralism</a:t>
            </a:r>
          </a:p>
          <a:p>
            <a:pPr lvl="1" eaLnBrk="1" hangingPunct="1"/>
            <a:r>
              <a:rPr lang="en-US" altLang="en-US" sz="1800" dirty="0"/>
              <a:t>Introspection was not a scientific technique </a:t>
            </a:r>
          </a:p>
          <a:p>
            <a:pPr lvl="1" eaLnBrk="1" hangingPunct="1"/>
            <a:r>
              <a:rPr lang="en-US" altLang="en-US" sz="1800" dirty="0"/>
              <a:t>People had difficulty describing some kinds of inner experiences</a:t>
            </a:r>
          </a:p>
          <a:p>
            <a:pPr eaLnBrk="1" hangingPunct="1"/>
            <a:r>
              <a:rPr lang="en-US" altLang="en-US" dirty="0"/>
              <a:t>These drawbacks led to the development of newer approaches</a:t>
            </a:r>
          </a:p>
        </p:txBody>
      </p:sp>
    </p:spTree>
    <p:extLst>
      <p:ext uri="{BB962C8B-B14F-4D97-AF65-F5344CB8AC3E}">
        <p14:creationId xmlns:p14="http://schemas.microsoft.com/office/powerpoint/2010/main" val="915301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History of Psychology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Functionalism</a:t>
            </a:r>
          </a:p>
          <a:p>
            <a:pPr lvl="1" eaLnBrk="1" hangingPunct="1"/>
            <a:r>
              <a:rPr lang="en-US" altLang="en-US" sz="1800" dirty="0"/>
              <a:t>William James (1842-1910) </a:t>
            </a:r>
          </a:p>
          <a:p>
            <a:pPr lvl="1" eaLnBrk="1" hangingPunct="1"/>
            <a:r>
              <a:rPr lang="en-US" altLang="en-US" sz="1800" dirty="0"/>
              <a:t>Concentrated on what the mind does and the role of behavior in allowing people to adapt to their environments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E59720-FBCF-4340-8DED-5BDF467B2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682" y="3492510"/>
            <a:ext cx="3145318" cy="336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247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History of Psychology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Gestalt psychology</a:t>
            </a:r>
          </a:p>
          <a:p>
            <a:pPr lvl="1" eaLnBrk="1" hangingPunct="1"/>
            <a:r>
              <a:rPr lang="en-US" altLang="en-US" sz="1800" dirty="0"/>
              <a:t>Hermann Ebbinghaus, Max Wertheimer, and others</a:t>
            </a:r>
          </a:p>
          <a:p>
            <a:pPr lvl="1" eaLnBrk="1" hangingPunct="1"/>
            <a:r>
              <a:rPr lang="en-US" altLang="en-US" sz="1800" dirty="0"/>
              <a:t>Focuses on the organization of perception and thinking in a whole sense rather than on the individual elements of perception</a:t>
            </a:r>
          </a:p>
          <a:p>
            <a:pPr lvl="1" eaLnBrk="1" hangingPunct="1"/>
            <a:r>
              <a:rPr lang="en-US" altLang="en-US" sz="1800" dirty="0"/>
              <a:t>“The whole is different from the sum of its parts”</a:t>
            </a:r>
            <a:endParaRPr lang="en-I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552248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222C5-CC7A-324A-9F4C-EAC9C0709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Contemporary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FAA3B-77B4-724A-9A53-D74433B7D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Placeholder 1">
            <a:extLst>
              <a:ext uri="{FF2B5EF4-FFF2-40B4-BE49-F238E27FC236}">
                <a16:creationId xmlns:a16="http://schemas.microsoft.com/office/drawing/2014/main" id="{0F7A28F7-E7E2-7149-8E58-3BE12CAE4A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2"/>
          <a:stretch/>
        </p:blipFill>
        <p:spPr>
          <a:xfrm>
            <a:off x="2138783" y="2603500"/>
            <a:ext cx="7841830" cy="391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27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7B7CD-7E86-9841-8FA3-17EDD611F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in Psychology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25DF7-12DF-174D-8957-459B420C6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5342099" cy="3416300"/>
          </a:xfrm>
        </p:spPr>
        <p:txBody>
          <a:bodyPr/>
          <a:lstStyle/>
          <a:p>
            <a:r>
              <a:rPr lang="en-US" dirty="0"/>
              <a:t>The scientific method: a</a:t>
            </a:r>
            <a:r>
              <a:rPr lang="en-US" altLang="en-US" dirty="0"/>
              <a:t>pproach through which psychologists systematically acquire knowledge and understanding about behavior and other phenomena of interest</a:t>
            </a:r>
          </a:p>
          <a:p>
            <a:endParaRPr lang="en-US" dirty="0"/>
          </a:p>
        </p:txBody>
      </p:sp>
      <p:pic>
        <p:nvPicPr>
          <p:cNvPr id="4" name="Picture Placeholder 1">
            <a:extLst>
              <a:ext uri="{FF2B5EF4-FFF2-40B4-BE49-F238E27FC236}">
                <a16:creationId xmlns:a16="http://schemas.microsoft.com/office/drawing/2014/main" id="{E646BAAB-B992-0546-A263-043E161FF5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2"/>
          <a:stretch/>
        </p:blipFill>
        <p:spPr>
          <a:xfrm>
            <a:off x="6912840" y="2603500"/>
            <a:ext cx="4572000" cy="388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17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/>
              <a:t>Theories</a:t>
            </a:r>
            <a:endParaRPr lang="en-IN" altLang="en-US" sz="4400" dirty="0"/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Broad explanations and predictions concerning phenomena of interest</a:t>
            </a:r>
          </a:p>
          <a:p>
            <a:pPr lvl="1" eaLnBrk="1" hangingPunct="1"/>
            <a:r>
              <a:rPr lang="en-IN" altLang="en-US" sz="1800" dirty="0"/>
              <a:t>Provide a framework for understanding the relationships among a set of unorganized facts or principles</a:t>
            </a:r>
            <a:endParaRPr lang="en-US" altLang="en-US" sz="1800" dirty="0"/>
          </a:p>
          <a:p>
            <a:pPr lvl="1" eaLnBrk="1" hangingPunct="1"/>
            <a:r>
              <a:rPr lang="en-US" altLang="en-US" sz="1800" dirty="0"/>
              <a:t>Example: diffusion of responsibility </a:t>
            </a:r>
          </a:p>
          <a:p>
            <a:pPr lvl="2" eaLnBrk="1" hangingPunct="1"/>
            <a:r>
              <a:rPr lang="en-US" altLang="en-US" sz="1800" dirty="0"/>
              <a:t>With more bystanders in an emergency situation, the smaller the share of the responsibility each person feels</a:t>
            </a:r>
          </a:p>
          <a:p>
            <a:pPr lvl="2" eaLnBrk="1" hangingPunct="1"/>
            <a:r>
              <a:rPr lang="en-US" altLang="en-US" sz="1800" dirty="0"/>
              <a:t>Developed by </a:t>
            </a:r>
            <a:r>
              <a:rPr lang="en-IN" altLang="en-US" sz="1800" dirty="0"/>
              <a:t>Bibb Latané and John Darley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536709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400" dirty="0"/>
              <a:t>Hypotheses: Crafting Testable Predictions</a:t>
            </a:r>
            <a:endParaRPr lang="en-IN" sz="4400" dirty="0"/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Hypothesis</a:t>
            </a:r>
            <a:r>
              <a:rPr lang="en-US" altLang="en-US" dirty="0"/>
              <a:t>: A prediction, stemming from a theory, stated in a way that allows it to be tested</a:t>
            </a:r>
          </a:p>
          <a:p>
            <a:pPr eaLnBrk="1" hangingPunct="1"/>
            <a:r>
              <a:rPr lang="en-US" altLang="en-US" b="1" dirty="0"/>
              <a:t>Operational definition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Translation of a hypothesis into specific, testable procedures </a:t>
            </a:r>
            <a:r>
              <a:rPr lang="en-IN" altLang="en-US" dirty="0"/>
              <a:t>that can be measured and observed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9578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/>
              <a:t>Psychological Research</a:t>
            </a:r>
            <a:endParaRPr lang="en-IN" altLang="en-US" sz="4400" dirty="0"/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1900" dirty="0"/>
              <a:t>Research</a:t>
            </a:r>
          </a:p>
          <a:p>
            <a:pPr lvl="1" eaLnBrk="1" hangingPunct="1"/>
            <a:r>
              <a:rPr lang="en-US" altLang="en-US" sz="1900" dirty="0"/>
              <a:t>Systematic inquiry aimed at the discovery of new knowledge</a:t>
            </a:r>
          </a:p>
          <a:p>
            <a:pPr lvl="1" eaLnBrk="1" hangingPunct="1"/>
            <a:r>
              <a:rPr lang="en-US" altLang="en-US" sz="1900" dirty="0"/>
              <a:t>Key to understanding the accuracy of hypotheses and theories</a:t>
            </a:r>
          </a:p>
          <a:p>
            <a:pPr eaLnBrk="1" hangingPunct="1"/>
            <a:r>
              <a:rPr lang="en-US" altLang="en-US" sz="1900" dirty="0"/>
              <a:t>Descriptive research</a:t>
            </a:r>
          </a:p>
          <a:p>
            <a:pPr lvl="1" eaLnBrk="1" hangingPunct="1"/>
            <a:r>
              <a:rPr lang="en-US" altLang="en-US" sz="1900" dirty="0"/>
              <a:t>Systematic investigation of a person, group, or pattern of behavior</a:t>
            </a:r>
          </a:p>
          <a:p>
            <a:pPr lvl="1" eaLnBrk="1" hangingPunct="1"/>
            <a:r>
              <a:rPr lang="en-US" altLang="en-US" sz="1900" dirty="0"/>
              <a:t>Several types of descriptive research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13007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Archival Research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100" dirty="0"/>
              <a:t>Existing data </a:t>
            </a:r>
            <a:r>
              <a:rPr lang="en-IN" altLang="en-US" sz="2100" dirty="0"/>
              <a:t>are examined to test</a:t>
            </a:r>
            <a:r>
              <a:rPr lang="en-US" altLang="en-US" sz="2100" dirty="0"/>
              <a:t> a hypothesis</a:t>
            </a:r>
          </a:p>
          <a:p>
            <a:pPr lvl="1" eaLnBrk="1" hangingPunct="1"/>
            <a:r>
              <a:rPr lang="en-US" altLang="en-US" sz="2100" dirty="0"/>
              <a:t>Census documents </a:t>
            </a:r>
          </a:p>
          <a:p>
            <a:pPr lvl="1" eaLnBrk="1" hangingPunct="1"/>
            <a:r>
              <a:rPr lang="en-US" altLang="en-US" sz="2100" dirty="0"/>
              <a:t>College records</a:t>
            </a:r>
          </a:p>
          <a:p>
            <a:pPr lvl="1" eaLnBrk="1" hangingPunct="1"/>
            <a:r>
              <a:rPr lang="en-US" altLang="en-US" sz="2100" dirty="0"/>
              <a:t>Online databases</a:t>
            </a:r>
          </a:p>
          <a:p>
            <a:pPr lvl="1" eaLnBrk="1" hangingPunct="1"/>
            <a:r>
              <a:rPr lang="en-US" altLang="en-US" sz="2100" dirty="0"/>
              <a:t>Newspaper clippings</a:t>
            </a:r>
          </a:p>
          <a:p>
            <a:pPr eaLnBrk="1" hangingPunct="1"/>
            <a:r>
              <a:rPr lang="en-IN" altLang="en-US" sz="2100" dirty="0"/>
              <a:t>Advantage - Inexpensive</a:t>
            </a:r>
            <a:endParaRPr lang="en-US" altLang="en-US" sz="2100" dirty="0"/>
          </a:p>
          <a:p>
            <a:pPr eaLnBrk="1" hangingPunct="1"/>
            <a:r>
              <a:rPr lang="en-US" altLang="en-US" sz="2100" dirty="0"/>
              <a:t>Disadvantage - Problems with using existing data</a:t>
            </a:r>
          </a:p>
          <a:p>
            <a:pPr lvl="1" eaLnBrk="1" hangingPunct="1"/>
            <a:r>
              <a:rPr lang="en-US" altLang="en-US" sz="2100" dirty="0"/>
              <a:t>Data may not be in a form that allows the researcher to test a hypothesis fully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1422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Naturalistic Observation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Investigator observes some naturally occurring behavior</a:t>
            </a:r>
          </a:p>
          <a:p>
            <a:pPr lvl="1" eaLnBrk="1" hangingPunct="1"/>
            <a:r>
              <a:rPr lang="en-US" altLang="en-US" sz="1800" dirty="0"/>
              <a:t>Does not make a change in the situation</a:t>
            </a:r>
          </a:p>
          <a:p>
            <a:pPr eaLnBrk="1" hangingPunct="1"/>
            <a:r>
              <a:rPr lang="en-US" altLang="en-US" dirty="0"/>
              <a:t>Advantage - Sample of what people do in their natural habitat</a:t>
            </a:r>
          </a:p>
          <a:p>
            <a:pPr eaLnBrk="1" hangingPunct="1"/>
            <a:r>
              <a:rPr lang="en-US" altLang="en-US" dirty="0"/>
              <a:t>Disadvantage - Inability to control any factors of interest</a:t>
            </a:r>
          </a:p>
        </p:txBody>
      </p:sp>
    </p:spTree>
    <p:extLst>
      <p:ext uri="{BB962C8B-B14F-4D97-AF65-F5344CB8AC3E}">
        <p14:creationId xmlns:p14="http://schemas.microsoft.com/office/powerpoint/2010/main" val="26759268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Survey Research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People are asked a series of questions about their behavior, thoughts, or attitudes</a:t>
            </a:r>
          </a:p>
          <a:p>
            <a:pPr eaLnBrk="1" hangingPunct="1"/>
            <a:r>
              <a:rPr lang="en-US" altLang="en-US" dirty="0"/>
              <a:t>Advantage - can infer how a larger group would respond, if a representative sample is surveyed</a:t>
            </a:r>
          </a:p>
          <a:p>
            <a:pPr eaLnBrk="1" hangingPunct="1"/>
            <a:r>
              <a:rPr lang="en-US" altLang="en-US" dirty="0"/>
              <a:t>Disadvantage - results will be inconsequential if the sample is not representative</a:t>
            </a:r>
          </a:p>
          <a:p>
            <a:pPr lvl="1" eaLnBrk="1" hangingPunct="1"/>
            <a:r>
              <a:rPr lang="en-US" altLang="en-US" sz="1800" dirty="0"/>
              <a:t>Survey respondents may not want to admit to holding socially undesirable attitudes</a:t>
            </a:r>
          </a:p>
        </p:txBody>
      </p:sp>
    </p:spTree>
    <p:extLst>
      <p:ext uri="{BB962C8B-B14F-4D97-AF65-F5344CB8AC3E}">
        <p14:creationId xmlns:p14="http://schemas.microsoft.com/office/powerpoint/2010/main" val="1328978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000" dirty="0"/>
              <a:t>The Case Study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In-depth, intensive investigation of an individual or a small group of people</a:t>
            </a:r>
          </a:p>
          <a:p>
            <a:pPr lvl="1" eaLnBrk="1" hangingPunct="1"/>
            <a:r>
              <a:rPr lang="en-US" altLang="en-US" sz="1800" dirty="0"/>
              <a:t>Often include psychological testing</a:t>
            </a:r>
          </a:p>
          <a:p>
            <a:pPr eaLnBrk="1" hangingPunct="1"/>
            <a:r>
              <a:rPr lang="en-US" altLang="en-US" dirty="0"/>
              <a:t>Advantage - can use insights to improve our understanding of people in general</a:t>
            </a:r>
          </a:p>
          <a:p>
            <a:pPr eaLnBrk="1" hangingPunct="1"/>
            <a:r>
              <a:rPr lang="en-US" altLang="en-US" dirty="0"/>
              <a:t>Disadvantage - unique individuals make it impossible for generalizations</a:t>
            </a:r>
          </a:p>
        </p:txBody>
      </p:sp>
    </p:spTree>
    <p:extLst>
      <p:ext uri="{BB962C8B-B14F-4D97-AF65-F5344CB8AC3E}">
        <p14:creationId xmlns:p14="http://schemas.microsoft.com/office/powerpoint/2010/main" val="3538927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Correlational Research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Research in which the relationship between two sets of variables is examined to determine:</a:t>
            </a:r>
          </a:p>
          <a:p>
            <a:pPr lvl="1" eaLnBrk="1" hangingPunct="1"/>
            <a:r>
              <a:rPr lang="en-US" altLang="en-US" sz="1800" dirty="0"/>
              <a:t>Whether they are associated, or correlated</a:t>
            </a:r>
          </a:p>
          <a:p>
            <a:pPr lvl="1" eaLnBrk="1" hangingPunct="1"/>
            <a:r>
              <a:rPr lang="en-IN" altLang="en-US" sz="1800" b="1" dirty="0"/>
              <a:t>Variables</a:t>
            </a:r>
            <a:r>
              <a:rPr lang="en-IN" altLang="en-US" sz="1800" dirty="0"/>
              <a:t>: Behaviors, events, or other characteristics that can change, or vary, in some way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858854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Correlational Research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1154955" y="2603499"/>
            <a:ext cx="7122772" cy="406199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Correlation coefficient - Represents t</a:t>
            </a:r>
            <a:r>
              <a:rPr lang="en-IN" altLang="en-US" dirty="0"/>
              <a:t>he strength and direction of the relationship between two variables</a:t>
            </a:r>
          </a:p>
          <a:p>
            <a:pPr lvl="1" eaLnBrk="1" hangingPunct="1"/>
            <a:r>
              <a:rPr lang="en-IN" altLang="en-US" sz="1800" dirty="0"/>
              <a:t>Value can range from +1.00 to -1.00</a:t>
            </a:r>
            <a:endParaRPr lang="en-US" altLang="en-US" sz="18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DD7C405-DF45-9C46-A020-1BB777384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727" y="2603499"/>
            <a:ext cx="3504045" cy="3595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657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xample 1 of positive correlations. &#10;Scatter plot shows steady increase in the number of yawns as length of lecture increases. Conclusion: The longer the lecture, the more you yawn. ">
            <a:extLst>
              <a:ext uri="{FF2B5EF4-FFF2-40B4-BE49-F238E27FC236}">
                <a16:creationId xmlns:a16="http://schemas.microsoft.com/office/drawing/2014/main" id="{9B1FD226-E7CD-184A-8CCB-53487A9D469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963" y="2603500"/>
            <a:ext cx="5159037" cy="357898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5A2DDE-D5A2-C348-923C-811FDB1F4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Correlational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62B11-0827-4849-A632-40E4C0DAE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6184309" cy="3416300"/>
          </a:xfrm>
        </p:spPr>
        <p:txBody>
          <a:bodyPr>
            <a:normAutofit/>
          </a:bodyPr>
          <a:lstStyle/>
          <a:p>
            <a:pPr lvl="1"/>
            <a:r>
              <a:rPr lang="en-US" altLang="en-US" sz="1800" dirty="0"/>
              <a:t>Positive - As the value of one variable increases, so will the value of the other variable</a:t>
            </a:r>
          </a:p>
          <a:p>
            <a:pPr lvl="1"/>
            <a:r>
              <a:rPr lang="en-US" altLang="en-US" sz="1800" dirty="0"/>
              <a:t>E.G. The longer the lecture, the more yawns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5195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 Example 2. Scatter plot shows steady increase in test grade as the number of hours of study increases. Conclusion: The more you study, the higher your test grade.">
            <a:extLst>
              <a:ext uri="{FF2B5EF4-FFF2-40B4-BE49-F238E27FC236}">
                <a16:creationId xmlns:a16="http://schemas.microsoft.com/office/drawing/2014/main" id="{39F00FED-2BE5-754F-BAEE-F7898B504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226" y="2603500"/>
            <a:ext cx="3622504" cy="284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5A2DDE-D5A2-C348-923C-811FDB1F4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Correlational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62B11-0827-4849-A632-40E4C0DAE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6169476" cy="3416300"/>
          </a:xfrm>
        </p:spPr>
        <p:txBody>
          <a:bodyPr>
            <a:normAutofit/>
          </a:bodyPr>
          <a:lstStyle/>
          <a:p>
            <a:pPr lvl="1"/>
            <a:r>
              <a:rPr lang="en-US" altLang="en-US" sz="1800" dirty="0"/>
              <a:t>Negative - As the value of one variable increases, value of the other variable will decrease</a:t>
            </a:r>
          </a:p>
          <a:p>
            <a:pPr lvl="1"/>
            <a:r>
              <a:rPr lang="en-US" altLang="en-US" sz="1800" dirty="0"/>
              <a:t>E.G. The longer the lecture, the lower student attentiveness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0371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A2DDE-D5A2-C348-923C-811FDB1F4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Correlational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62B11-0827-4849-A632-40E4C0DAE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5342099" cy="3416300"/>
          </a:xfrm>
        </p:spPr>
        <p:txBody>
          <a:bodyPr>
            <a:normAutofit/>
          </a:bodyPr>
          <a:lstStyle/>
          <a:p>
            <a:r>
              <a:rPr lang="en-US" altLang="en-US" dirty="0"/>
              <a:t>Disadvantages </a:t>
            </a:r>
          </a:p>
          <a:p>
            <a:pPr lvl="1"/>
            <a:r>
              <a:rPr lang="en-US" altLang="en-US" sz="1800" dirty="0"/>
              <a:t>Inability to demonstrate cause-and-effect relationships</a:t>
            </a:r>
          </a:p>
          <a:p>
            <a:pPr lvl="1"/>
            <a:r>
              <a:rPr lang="en-US" altLang="en-US" sz="1800" dirty="0"/>
              <a:t>Directionality </a:t>
            </a:r>
          </a:p>
          <a:p>
            <a:pPr lvl="1"/>
            <a:r>
              <a:rPr lang="en-IN" altLang="en-US" sz="1800" dirty="0"/>
              <a:t>Third variable </a:t>
            </a:r>
          </a:p>
          <a:p>
            <a:endParaRPr lang="en-US" dirty="0"/>
          </a:p>
        </p:txBody>
      </p:sp>
      <p:pic>
        <p:nvPicPr>
          <p:cNvPr id="5" name="Picture Placeholder 1">
            <a:extLst>
              <a:ext uri="{FF2B5EF4-FFF2-40B4-BE49-F238E27FC236}">
                <a16:creationId xmlns:a16="http://schemas.microsoft.com/office/drawing/2014/main" id="{0ABF376C-7B15-BA42-A3E6-744037CF97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0" b="1"/>
          <a:stretch/>
        </p:blipFill>
        <p:spPr>
          <a:xfrm>
            <a:off x="6759230" y="2603500"/>
            <a:ext cx="4980432" cy="367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588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Experimental Research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Experiment</a:t>
            </a:r>
            <a:r>
              <a:rPr lang="en-US" altLang="en-US" dirty="0"/>
              <a:t>: Investigation of the relationship between two (or more) variables by:</a:t>
            </a:r>
          </a:p>
          <a:p>
            <a:pPr lvl="1" eaLnBrk="1" hangingPunct="1"/>
            <a:r>
              <a:rPr lang="en-US" altLang="en-US" sz="1800" dirty="0"/>
              <a:t>Producing a change in one variable in a situation and observing the effects on the second variable</a:t>
            </a:r>
          </a:p>
          <a:p>
            <a:pPr eaLnBrk="1" hangingPunct="1"/>
            <a:r>
              <a:rPr lang="en-US" altLang="en-US" b="1" dirty="0"/>
              <a:t>Experimental manipulation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Change that an experimenter deliberately produces in a situation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210641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Experimental Research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Experimental groups and control groups</a:t>
            </a:r>
          </a:p>
          <a:p>
            <a:pPr lvl="1" eaLnBrk="1" hangingPunct="1"/>
            <a:r>
              <a:rPr lang="en-US" altLang="en-US" sz="1800" b="1" dirty="0"/>
              <a:t>Treatment </a:t>
            </a:r>
          </a:p>
          <a:p>
            <a:pPr lvl="2" eaLnBrk="1" hangingPunct="1"/>
            <a:r>
              <a:rPr lang="en-US" altLang="en-US" sz="1800" dirty="0"/>
              <a:t>Manipulation implemented by the experimenter</a:t>
            </a:r>
          </a:p>
          <a:p>
            <a:pPr lvl="1" eaLnBrk="1" hangingPunct="1"/>
            <a:r>
              <a:rPr lang="en-US" altLang="en-US" sz="1800" b="1" dirty="0"/>
              <a:t>Experimental group</a:t>
            </a:r>
          </a:p>
          <a:p>
            <a:pPr lvl="2" eaLnBrk="1" hangingPunct="1"/>
            <a:r>
              <a:rPr lang="en-US" altLang="en-US" sz="1800" dirty="0"/>
              <a:t>Any group participating in an experiment that receives a treatment</a:t>
            </a:r>
          </a:p>
          <a:p>
            <a:pPr lvl="1" eaLnBrk="1" hangingPunct="1"/>
            <a:r>
              <a:rPr lang="en-US" altLang="en-US" sz="1800" b="1" dirty="0"/>
              <a:t>Control group</a:t>
            </a:r>
          </a:p>
          <a:p>
            <a:pPr lvl="2" eaLnBrk="1" hangingPunct="1"/>
            <a:r>
              <a:rPr lang="en-US" altLang="en-US" sz="1800" dirty="0"/>
              <a:t>Group participating in an experiment that receives no treatment</a:t>
            </a:r>
            <a:endParaRPr lang="en-I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7507124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Experimental Research</a:t>
            </a:r>
            <a:endParaRPr lang="en-US" altLang="en-US" sz="4400" dirty="0"/>
          </a:p>
        </p:txBody>
      </p:sp>
      <p:sp>
        <p:nvSpPr>
          <p:cNvPr id="3277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Independent variable</a:t>
            </a:r>
            <a:r>
              <a:rPr lang="en-US" altLang="en-US" dirty="0"/>
              <a:t>: The variable that is manipulated by an experimenter</a:t>
            </a:r>
          </a:p>
          <a:p>
            <a:pPr eaLnBrk="1" hangingPunct="1"/>
            <a:r>
              <a:rPr lang="en-US" altLang="en-US" b="1" dirty="0"/>
              <a:t>Dependent variable</a:t>
            </a:r>
            <a:r>
              <a:rPr lang="en-US" altLang="en-US" dirty="0"/>
              <a:t>: The variable that is measured</a:t>
            </a:r>
          </a:p>
          <a:p>
            <a:pPr lvl="1" eaLnBrk="1" hangingPunct="1"/>
            <a:r>
              <a:rPr lang="en-US" altLang="en-US" sz="1800" dirty="0"/>
              <a:t>Expected to change as a result of changes in the independent variable</a:t>
            </a:r>
          </a:p>
          <a:p>
            <a:pPr lvl="1" eaLnBrk="1" hangingPunct="1"/>
            <a:r>
              <a:rPr lang="en-US" altLang="en-US" sz="1800" dirty="0"/>
              <a:t>Dependent on the actions of the research participants that are taking part in the experiment</a:t>
            </a:r>
          </a:p>
        </p:txBody>
      </p:sp>
    </p:spTree>
    <p:extLst>
      <p:ext uri="{BB962C8B-B14F-4D97-AF65-F5344CB8AC3E}">
        <p14:creationId xmlns:p14="http://schemas.microsoft.com/office/powerpoint/2010/main" val="36154116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Experimental Research</a:t>
            </a:r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Random assignment to condition</a:t>
            </a:r>
            <a:r>
              <a:rPr lang="en-US" altLang="en-US" dirty="0"/>
              <a:t>: Participants are assigned to different experimental groups or conditions on the basis of chance</a:t>
            </a:r>
          </a:p>
          <a:p>
            <a:pPr eaLnBrk="1" hangingPunct="1"/>
            <a:r>
              <a:rPr lang="en-US" altLang="en-US" b="1" dirty="0">
                <a:solidFill>
                  <a:srgbClr val="000000"/>
                </a:solidFill>
              </a:rPr>
              <a:t>Significant outcome</a:t>
            </a:r>
            <a:r>
              <a:rPr lang="en-US" altLang="en-US" dirty="0">
                <a:solidFill>
                  <a:srgbClr val="000000"/>
                </a:solidFill>
              </a:rPr>
              <a:t>:</a:t>
            </a:r>
            <a:r>
              <a:rPr lang="en-US" altLang="en-US" b="1" dirty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Statistically meaningful results</a:t>
            </a:r>
          </a:p>
          <a:p>
            <a:pPr lvl="1"/>
            <a:r>
              <a:rPr lang="en-US" altLang="en-US" sz="1800" dirty="0">
                <a:solidFill>
                  <a:srgbClr val="000000"/>
                </a:solidFill>
              </a:rPr>
              <a:t>Makes it possible for researchers to feel confident that they have confirmed their hypotheses</a:t>
            </a:r>
          </a:p>
          <a:p>
            <a:pPr eaLnBrk="1" hangingPunct="1"/>
            <a:r>
              <a:rPr lang="en-US" altLang="en-US" b="1" dirty="0">
                <a:solidFill>
                  <a:srgbClr val="000000"/>
                </a:solidFill>
              </a:rPr>
              <a:t>Replicated research</a:t>
            </a:r>
            <a:r>
              <a:rPr lang="en-US" altLang="en-US" dirty="0">
                <a:solidFill>
                  <a:srgbClr val="000000"/>
                </a:solidFill>
              </a:rPr>
              <a:t>:</a:t>
            </a:r>
            <a:r>
              <a:rPr lang="en-US" altLang="en-US" b="1" dirty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Research that is repeated, in other settings and with other groups of participants, </a:t>
            </a:r>
            <a:r>
              <a:rPr lang="en-IN" altLang="en-US" dirty="0">
                <a:solidFill>
                  <a:srgbClr val="000000"/>
                </a:solidFill>
              </a:rPr>
              <a:t>to increase confidence in prior findings</a:t>
            </a:r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1547343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A7C53-EF44-E34E-AA84-36CE9071D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Experimental Research</a:t>
            </a:r>
          </a:p>
        </p:txBody>
      </p:sp>
      <p:pic>
        <p:nvPicPr>
          <p:cNvPr id="4" name="Picture Placeholder 1">
            <a:extLst>
              <a:ext uri="{FF2B5EF4-FFF2-40B4-BE49-F238E27FC236}">
                <a16:creationId xmlns:a16="http://schemas.microsoft.com/office/drawing/2014/main" id="{EDBD603B-C5E8-F241-9712-797B55D701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6"/>
          <a:stretch/>
        </p:blipFill>
        <p:spPr>
          <a:xfrm>
            <a:off x="1910183" y="2603500"/>
            <a:ext cx="7315200" cy="39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151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89E2A-AD52-3C43-AF87-EF306EAE6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0E70E-9D48-F54A-A757-AF95B658B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altLang="en-US" sz="1900" dirty="0"/>
              <a:t>Guidelines that protect participants</a:t>
            </a:r>
          </a:p>
          <a:p>
            <a:pPr lvl="1"/>
            <a:r>
              <a:rPr lang="en-IN" altLang="en-US" sz="1900" dirty="0"/>
              <a:t>Protection of participants from physical and mental harm</a:t>
            </a:r>
          </a:p>
          <a:p>
            <a:pPr lvl="1"/>
            <a:r>
              <a:rPr lang="en-IN" altLang="en-US" sz="1900" dirty="0"/>
              <a:t>Right of participants to privacy regarding their </a:t>
            </a:r>
            <a:r>
              <a:rPr lang="en-IN" altLang="en-US" sz="1900" dirty="0" err="1"/>
              <a:t>behavior</a:t>
            </a:r>
            <a:endParaRPr lang="en-IN" altLang="en-US" sz="1900" dirty="0"/>
          </a:p>
          <a:p>
            <a:pPr lvl="1"/>
            <a:r>
              <a:rPr lang="en-IN" altLang="en-US" sz="1900" dirty="0"/>
              <a:t>Assurance that participation in research is completely voluntary</a:t>
            </a:r>
          </a:p>
          <a:p>
            <a:pPr lvl="1"/>
            <a:r>
              <a:rPr lang="en-IN" altLang="en-US" sz="1900" dirty="0"/>
              <a:t>Necessity of informing participants about the nature of procedures before their participation in the experiment</a:t>
            </a:r>
          </a:p>
          <a:p>
            <a:pPr lvl="1"/>
            <a:r>
              <a:rPr lang="en-IN" altLang="en-US" sz="1900" dirty="0"/>
              <a:t>All experiments must be reviewed by an independent panel before being conducted</a:t>
            </a:r>
            <a:endParaRPr lang="en-US" altLang="en-US" sz="1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2978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98</TotalTime>
  <Words>1036</Words>
  <Application>Microsoft Macintosh PowerPoint</Application>
  <PresentationFormat>Widescreen</PresentationFormat>
  <Paragraphs>153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Century Gothic</vt:lpstr>
      <vt:lpstr>Wingdings 3</vt:lpstr>
      <vt:lpstr>Ion Boardroom</vt:lpstr>
      <vt:lpstr>PY211 General Psychology </vt:lpstr>
      <vt:lpstr>Outline</vt:lpstr>
      <vt:lpstr>Definition</vt:lpstr>
      <vt:lpstr>Goals of Psychology</vt:lpstr>
      <vt:lpstr>Subfields of Psychology</vt:lpstr>
      <vt:lpstr>Subfields of Psychology</vt:lpstr>
      <vt:lpstr>Subfields of Psychology</vt:lpstr>
      <vt:lpstr>History of Psychology</vt:lpstr>
      <vt:lpstr>History of Psychology</vt:lpstr>
      <vt:lpstr>History of Psychology</vt:lpstr>
      <vt:lpstr>History of Psychology</vt:lpstr>
      <vt:lpstr>Contemporary Approaches</vt:lpstr>
      <vt:lpstr>Research in Psychology </vt:lpstr>
      <vt:lpstr>Theories</vt:lpstr>
      <vt:lpstr>Hypotheses: Crafting Testable Predictions</vt:lpstr>
      <vt:lpstr>Psychological Research</vt:lpstr>
      <vt:lpstr>Archival Research</vt:lpstr>
      <vt:lpstr>Naturalistic Observation</vt:lpstr>
      <vt:lpstr>Survey Research</vt:lpstr>
      <vt:lpstr>The Case Study</vt:lpstr>
      <vt:lpstr>Correlational Research</vt:lpstr>
      <vt:lpstr>Correlational Research</vt:lpstr>
      <vt:lpstr>Correlational Research</vt:lpstr>
      <vt:lpstr>Correlational Research</vt:lpstr>
      <vt:lpstr>Correlational Research</vt:lpstr>
      <vt:lpstr>Experimental Research</vt:lpstr>
      <vt:lpstr>Experimental Research</vt:lpstr>
      <vt:lpstr>Experimental Research</vt:lpstr>
      <vt:lpstr>Experimental Research</vt:lpstr>
      <vt:lpstr>Experimental Research</vt:lpstr>
      <vt:lpstr>Ethics 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PY211/PY200 General Psychology </dc:title>
  <dc:creator>Trawin Chaleeraktrakoon</dc:creator>
  <cp:lastModifiedBy>Trawin Chaleeraktrakoon</cp:lastModifiedBy>
  <cp:revision>9</cp:revision>
  <dcterms:created xsi:type="dcterms:W3CDTF">2018-08-16T09:06:40Z</dcterms:created>
  <dcterms:modified xsi:type="dcterms:W3CDTF">2018-08-20T09:38:08Z</dcterms:modified>
</cp:coreProperties>
</file>