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29"/>
  </p:notesMasterIdLst>
  <p:sldIdLst>
    <p:sldId id="544" r:id="rId2"/>
    <p:sldId id="423" r:id="rId3"/>
    <p:sldId id="537" r:id="rId4"/>
    <p:sldId id="563" r:id="rId5"/>
    <p:sldId id="584" r:id="rId6"/>
    <p:sldId id="564" r:id="rId7"/>
    <p:sldId id="585" r:id="rId8"/>
    <p:sldId id="565" r:id="rId9"/>
    <p:sldId id="587" r:id="rId10"/>
    <p:sldId id="566" r:id="rId11"/>
    <p:sldId id="588" r:id="rId12"/>
    <p:sldId id="567" r:id="rId13"/>
    <p:sldId id="589" r:id="rId14"/>
    <p:sldId id="583" r:id="rId15"/>
    <p:sldId id="590" r:id="rId16"/>
    <p:sldId id="573" r:id="rId17"/>
    <p:sldId id="591" r:id="rId18"/>
    <p:sldId id="596" r:id="rId19"/>
    <p:sldId id="574" r:id="rId20"/>
    <p:sldId id="592" r:id="rId21"/>
    <p:sldId id="575" r:id="rId22"/>
    <p:sldId id="593" r:id="rId23"/>
    <p:sldId id="576" r:id="rId24"/>
    <p:sldId id="594" r:id="rId25"/>
    <p:sldId id="569" r:id="rId26"/>
    <p:sldId id="595" r:id="rId27"/>
    <p:sldId id="561"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1618"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1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2/25/2021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457540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67245237-72BC-4A61-8B55-E1F8A3621E0F}" type="datetimeFigureOut">
              <a:rPr lang="en-US" smtClean="0"/>
              <a:pPr/>
              <a:t>2/25/2021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2/25/2021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2/25/2021</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67245237-72BC-4A61-8B55-E1F8A3621E0F}" type="datetimeFigureOut">
              <a:rPr lang="en-US" smtClean="0"/>
              <a:pPr/>
              <a:t>2/25/2021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2/25/2021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67245237-72BC-4A61-8B55-E1F8A3621E0F}" type="datetimeFigureOut">
              <a:rPr lang="en-US" smtClean="0"/>
              <a:pPr/>
              <a:t>2/25/2021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2/25/2021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2/25/2021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2/25/2021</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2/25/2021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2/25/2021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742950" indent="-285750">
              <a:spcAft>
                <a:spcPts val="800"/>
              </a:spcAft>
              <a:buFont typeface="Arial" panose="020B0604020202020204" pitchFamily="34" charset="0"/>
              <a:buChar char="•"/>
              <a:defRPr sz="2000"/>
            </a:lvl2pPr>
            <a:lvl3pPr marL="1143000" indent="-228600">
              <a:spcAft>
                <a:spcPts val="800"/>
              </a:spcAft>
              <a:buFont typeface="Arial" panose="020B0604020202020204" pitchFamily="34" charset="0"/>
              <a:buChar char="•"/>
              <a:defRPr sz="1800"/>
            </a:lvl3pPr>
            <a:lvl4pPr marL="1600200" indent="-228600">
              <a:spcAft>
                <a:spcPts val="800"/>
              </a:spcAft>
              <a:buFont typeface="Arial" panose="020B0604020202020204" pitchFamily="34" charset="0"/>
              <a:buChar char="•"/>
              <a:defRPr sz="1600"/>
            </a:lvl4pPr>
            <a:lvl5pPr marL="2057400" indent="-22860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863199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2/25/2021</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1.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4.jpe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4.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1.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4.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7.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124200" y="5867400"/>
            <a:ext cx="6400800" cy="657228"/>
          </a:xfrm>
        </p:spPr>
        <p:txBody>
          <a:bodyPr>
            <a:normAutofit/>
          </a:bodyPr>
          <a:lstStyle/>
          <a:p>
            <a:r>
              <a:rPr lang="en-US" sz="3600" dirty="0">
                <a:solidFill>
                  <a:schemeClr val="tx1"/>
                </a:solidFill>
              </a:rPr>
              <a:t>By  </a:t>
            </a:r>
            <a:r>
              <a:rPr lang="en-US" sz="3600" dirty="0" err="1">
                <a:solidFill>
                  <a:schemeClr val="tx1"/>
                </a:solidFill>
              </a:rPr>
              <a:t>Ajarn</a:t>
            </a:r>
            <a:r>
              <a:rPr lang="en-US" sz="3600" dirty="0">
                <a:solidFill>
                  <a:schemeClr val="tx1"/>
                </a:solidFill>
              </a:rPr>
              <a:t>  </a:t>
            </a:r>
            <a:r>
              <a:rPr lang="en-US" sz="3600" dirty="0" err="1">
                <a:solidFill>
                  <a:schemeClr val="tx1"/>
                </a:solidFill>
              </a:rPr>
              <a:t>Suwalya K.</a:t>
            </a:r>
            <a:endParaRPr lang="en-US" sz="3600" dirty="0">
              <a:solidFill>
                <a:schemeClr val="tx1"/>
              </a:solidFill>
            </a:endParaRPr>
          </a:p>
          <a:p>
            <a:endParaRPr lang="en-US" dirty="0">
              <a:solidFill>
                <a:schemeClr val="tx1"/>
              </a:solidFill>
            </a:endParaRPr>
          </a:p>
        </p:txBody>
      </p:sp>
      <p:sp>
        <p:nvSpPr>
          <p:cNvPr id="2" name="Title 1"/>
          <p:cNvSpPr>
            <a:spLocks noGrp="1"/>
          </p:cNvSpPr>
          <p:nvPr>
            <p:ph type="ctrTitle"/>
          </p:nvPr>
        </p:nvSpPr>
        <p:spPr>
          <a:xfrm>
            <a:off x="534800" y="1627045"/>
            <a:ext cx="8229600" cy="1470025"/>
          </a:xfrm>
        </p:spPr>
        <p:txBody>
          <a:bodyPr>
            <a:normAutofit fontScale="90000"/>
          </a:bodyPr>
          <a:lstStyle/>
          <a:p>
            <a:r>
              <a:rPr lang="en-US" sz="3200" b="1" dirty="0"/>
              <a:t>MK 333/326 International Marketing</a:t>
            </a:r>
            <a:br>
              <a:rPr lang="en-US" sz="3200" b="1" dirty="0"/>
            </a:br>
            <a:r>
              <a:rPr lang="en-US" sz="3200" b="1" dirty="0"/>
              <a:t>Assignment 4: Chapter 2 Main Points</a:t>
            </a:r>
            <a:br>
              <a:rPr lang="en-US" sz="3200" b="1" dirty="0"/>
            </a:br>
            <a:endParaRPr lang="en-US" sz="3200" b="1" dirty="0"/>
          </a:p>
        </p:txBody>
      </p:sp>
      <p:pic>
        <p:nvPicPr>
          <p:cNvPr id="5" name="Picture 4" descr="BE image.png"/>
          <p:cNvPicPr>
            <a:picLocks noChangeAspect="1"/>
          </p:cNvPicPr>
          <p:nvPr/>
        </p:nvPicPr>
        <p:blipFill>
          <a:blip r:embed="rId2" cstate="print"/>
          <a:stretch>
            <a:fillRect/>
          </a:stretch>
        </p:blipFill>
        <p:spPr>
          <a:xfrm>
            <a:off x="7698340" y="138056"/>
            <a:ext cx="1189069" cy="1189069"/>
          </a:xfrm>
          <a:prstGeom prst="rect">
            <a:avLst/>
          </a:prstGeom>
        </p:spPr>
      </p:pic>
      <p:pic>
        <p:nvPicPr>
          <p:cNvPr id="4" name="Picture 3"/>
          <p:cNvPicPr>
            <a:picLocks noChangeAspect="1"/>
          </p:cNvPicPr>
          <p:nvPr/>
        </p:nvPicPr>
        <p:blipFill>
          <a:blip r:embed="rId3"/>
          <a:stretch>
            <a:fillRect/>
          </a:stretch>
        </p:blipFill>
        <p:spPr>
          <a:xfrm>
            <a:off x="390681" y="201621"/>
            <a:ext cx="3091097" cy="1117194"/>
          </a:xfrm>
          <a:prstGeom prst="rect">
            <a:avLst/>
          </a:prstGeom>
        </p:spPr>
      </p:pic>
    </p:spTree>
    <p:extLst>
      <p:ext uri="{BB962C8B-B14F-4D97-AF65-F5344CB8AC3E}">
        <p14:creationId xmlns:p14="http://schemas.microsoft.com/office/powerpoint/2010/main" val="19880470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467544" y="443481"/>
            <a:ext cx="8603140" cy="1143000"/>
          </a:xfrm>
          <a:noFill/>
          <a:ln/>
        </p:spPr>
        <p:txBody>
          <a:bodyPr lIns="90488" tIns="44450" rIns="90488" bIns="44450">
            <a:normAutofit fontScale="90000"/>
          </a:bodyPr>
          <a:lstStyle/>
          <a:p>
            <a:r>
              <a:rPr lang="en-US" dirty="0">
                <a:solidFill>
                  <a:schemeClr val="hlink"/>
                </a:solidFill>
              </a:rPr>
              <a:t>MK 333/326 Group Assignment 4:</a:t>
            </a:r>
            <a:br>
              <a:rPr lang="en-US" dirty="0">
                <a:solidFill>
                  <a:schemeClr val="hlink"/>
                </a:solidFill>
              </a:rPr>
            </a:br>
            <a:r>
              <a:rPr lang="en-US" dirty="0">
                <a:solidFill>
                  <a:schemeClr val="hlink"/>
                </a:solidFill>
              </a:rPr>
              <a:t>Chapter 2 </a:t>
            </a:r>
            <a:br>
              <a:rPr lang="en-US" dirty="0">
                <a:solidFill>
                  <a:schemeClr val="hlink"/>
                </a:solidFill>
              </a:rPr>
            </a:br>
            <a:r>
              <a:rPr lang="en-US" sz="2700" dirty="0">
                <a:solidFill>
                  <a:schemeClr val="hlink"/>
                </a:solidFill>
              </a:rPr>
              <a:t>Topic: The Dynamic Environment of International Trade</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Picture 5"/>
          <p:cNvPicPr>
            <a:picLocks noChangeAspect="1"/>
          </p:cNvPicPr>
          <p:nvPr/>
        </p:nvPicPr>
        <p:blipFill>
          <a:blip r:embed="rId3"/>
          <a:stretch>
            <a:fillRect/>
          </a:stretch>
        </p:blipFill>
        <p:spPr>
          <a:xfrm>
            <a:off x="5669727" y="4486592"/>
            <a:ext cx="2718697" cy="1927927"/>
          </a:xfrm>
          <a:prstGeom prst="rect">
            <a:avLst/>
          </a:prstGeom>
        </p:spPr>
      </p:pic>
      <p:sp>
        <p:nvSpPr>
          <p:cNvPr id="3" name="Content Placeholder 2"/>
          <p:cNvSpPr>
            <a:spLocks noGrp="1"/>
          </p:cNvSpPr>
          <p:nvPr>
            <p:ph sz="quarter" idx="1"/>
          </p:nvPr>
        </p:nvSpPr>
        <p:spPr>
          <a:xfrm>
            <a:off x="484176" y="1772816"/>
            <a:ext cx="7772400" cy="4572000"/>
          </a:xfrm>
        </p:spPr>
        <p:txBody>
          <a:bodyPr>
            <a:noAutofit/>
          </a:bodyPr>
          <a:lstStyle/>
          <a:p>
            <a:pPr marL="0" indent="0">
              <a:buNone/>
            </a:pPr>
            <a:r>
              <a:rPr lang="en-US" sz="2200" dirty="0">
                <a:latin typeface="Arial" charset="0"/>
                <a:ea typeface="Arial" charset="0"/>
                <a:cs typeface="Arial" charset="0"/>
              </a:rPr>
              <a:t>Each group is to prepare a maximum 5 page </a:t>
            </a:r>
            <a:r>
              <a:rPr lang="en-US" sz="2200" dirty="0" err="1">
                <a:latin typeface="Arial" charset="0"/>
                <a:ea typeface="Arial" charset="0"/>
                <a:cs typeface="Arial" charset="0"/>
              </a:rPr>
              <a:t>powerpoint</a:t>
            </a:r>
            <a:r>
              <a:rPr lang="en-US" sz="2200" dirty="0">
                <a:latin typeface="Arial" charset="0"/>
                <a:ea typeface="Arial" charset="0"/>
                <a:cs typeface="Arial" charset="0"/>
              </a:rPr>
              <a:t> slide presentation by finding information on the below for your project country and involvement. Please discuss what impact it has and its current status. If you can find the latest news, will be great ka.  We will discuss in next class.</a:t>
            </a:r>
          </a:p>
          <a:p>
            <a:pPr marL="457200" indent="-457200">
              <a:buFont typeface="Wingdings" panose="05000000000000000000" pitchFamily="2" charset="2"/>
              <a:buChar char="ü"/>
            </a:pPr>
            <a:endParaRPr lang="en-US" sz="2200" dirty="0">
              <a:latin typeface="Arial" charset="0"/>
              <a:cs typeface="Arial" charset="0"/>
            </a:endParaRPr>
          </a:p>
          <a:p>
            <a:pPr marL="457200" indent="-457200">
              <a:buFont typeface="+mj-lt"/>
              <a:buAutoNum type="arabicPeriod"/>
            </a:pPr>
            <a:r>
              <a:rPr lang="en-US" sz="2400" dirty="0">
                <a:solidFill>
                  <a:srgbClr val="FF0000"/>
                </a:solidFill>
                <a:latin typeface="Arial" panose="020B0604020202020204" pitchFamily="34" charset="0"/>
                <a:cs typeface="Arial" panose="020B0604020202020204" pitchFamily="34" charset="0"/>
              </a:rPr>
              <a:t>Trade Barriers -TARIFF</a:t>
            </a:r>
          </a:p>
          <a:p>
            <a:pPr marL="457200" indent="-457200">
              <a:buFont typeface="+mj-lt"/>
              <a:buAutoNum type="arabicPeriod"/>
            </a:pPr>
            <a:r>
              <a:rPr lang="en-US" sz="2400" dirty="0">
                <a:solidFill>
                  <a:srgbClr val="FF0000"/>
                </a:solidFill>
                <a:latin typeface="Arial" panose="020B0604020202020204" pitchFamily="34" charset="0"/>
                <a:cs typeface="Arial" panose="020B0604020202020204" pitchFamily="34" charset="0"/>
              </a:rPr>
              <a:t>Multinational Corporations</a:t>
            </a:r>
          </a:p>
          <a:p>
            <a:pPr marL="457200" indent="-457200">
              <a:buFont typeface="+mj-lt"/>
              <a:buAutoNum type="arabicPeriod"/>
            </a:pPr>
            <a:r>
              <a:rPr lang="en-US" sz="2400" dirty="0">
                <a:solidFill>
                  <a:srgbClr val="FF0000"/>
                </a:solidFill>
                <a:latin typeface="Arial" panose="020B0604020202020204" pitchFamily="34" charset="0"/>
                <a:cs typeface="Arial" panose="020B0604020202020204" pitchFamily="34" charset="0"/>
              </a:rPr>
              <a:t>GATT</a:t>
            </a:r>
          </a:p>
          <a:p>
            <a:pPr marL="457200" indent="-457200">
              <a:buFont typeface="+mj-lt"/>
              <a:buAutoNum type="arabicPeriod"/>
            </a:pPr>
            <a:r>
              <a:rPr lang="en-US" sz="2400" dirty="0">
                <a:solidFill>
                  <a:srgbClr val="FF0000"/>
                </a:solidFill>
                <a:latin typeface="Arial" panose="020B0604020202020204" pitchFamily="34" charset="0"/>
                <a:cs typeface="Arial" panose="020B0604020202020204" pitchFamily="34" charset="0"/>
              </a:rPr>
              <a:t>WTO</a:t>
            </a:r>
          </a:p>
          <a:p>
            <a:pPr marL="457200" indent="-457200">
              <a:buFont typeface="+mj-lt"/>
              <a:buAutoNum type="arabicPeriod"/>
            </a:pPr>
            <a:r>
              <a:rPr lang="en-US" sz="2400" dirty="0">
                <a:solidFill>
                  <a:srgbClr val="FF0000"/>
                </a:solidFill>
                <a:latin typeface="Arial" panose="020B0604020202020204" pitchFamily="34" charset="0"/>
                <a:cs typeface="Arial" panose="020B0604020202020204" pitchFamily="34" charset="0"/>
              </a:rPr>
              <a:t>IMF</a:t>
            </a:r>
          </a:p>
          <a:p>
            <a:pPr marL="0" indent="0">
              <a:buNone/>
            </a:pPr>
            <a:endParaRPr lang="en-US" sz="2400" dirty="0">
              <a:solidFill>
                <a:srgbClr val="FF0000"/>
              </a:solidFill>
              <a:latin typeface="Arial" panose="020B0604020202020204" pitchFamily="34" charset="0"/>
              <a:cs typeface="Arial" panose="020B0604020202020204" pitchFamily="34" charset="0"/>
            </a:endParaRPr>
          </a:p>
          <a:p>
            <a:endParaRPr lang="en-US" sz="2200" dirty="0">
              <a:latin typeface="Arial" charset="0"/>
              <a:ea typeface="Arial" charset="0"/>
              <a:cs typeface="Arial" charset="0"/>
            </a:endParaRPr>
          </a:p>
        </p:txBody>
      </p:sp>
    </p:spTree>
    <p:extLst>
      <p:ext uri="{BB962C8B-B14F-4D97-AF65-F5344CB8AC3E}">
        <p14:creationId xmlns:p14="http://schemas.microsoft.com/office/powerpoint/2010/main" val="2141504830"/>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normAutofit fontScale="90000"/>
          </a:bodyPr>
          <a:lstStyle/>
          <a:p>
            <a:r>
              <a:rPr lang="en-US" dirty="0"/>
              <a:t>11 Countries for MK 333/326</a:t>
            </a:r>
          </a:p>
          <a:p>
            <a:endParaRPr lang="en-US" dirty="0"/>
          </a:p>
        </p:txBody>
      </p:sp>
      <p:sp>
        <p:nvSpPr>
          <p:cNvPr id="12" name="สี่เหลี่ยมผืนผ้า 11">
            <a:extLst>
              <a:ext uri="{FF2B5EF4-FFF2-40B4-BE49-F238E27FC236}">
                <a16:creationId xmlns:a16="http://schemas.microsoft.com/office/drawing/2014/main" id="{319E204B-BC80-45CD-A9D1-7C83C5AFE094}"/>
              </a:ext>
            </a:extLst>
          </p:cNvPr>
          <p:cNvSpPr/>
          <p:nvPr/>
        </p:nvSpPr>
        <p:spPr>
          <a:xfrm>
            <a:off x="838200" y="821195"/>
            <a:ext cx="2743200" cy="5262979"/>
          </a:xfrm>
          <a:prstGeom prst="rect">
            <a:avLst/>
          </a:prstGeom>
        </p:spPr>
        <p:txBody>
          <a:bodyPr wrap="square">
            <a:spAutoFit/>
          </a:bodyPr>
          <a:lstStyle/>
          <a:p>
            <a:pPr lvl="0" eaLnBrk="0" fontAlgn="base" hangingPunct="0">
              <a:spcBef>
                <a:spcPct val="0"/>
              </a:spcBef>
              <a:spcAft>
                <a:spcPct val="0"/>
              </a:spcAft>
            </a:pPr>
            <a:r>
              <a:rPr lang="en-US" altLang="en-US" sz="2800" b="1" dirty="0">
                <a:solidFill>
                  <a:srgbClr val="FF0000"/>
                </a:solidFill>
                <a:latin typeface="inherit"/>
                <a:cs typeface="Segoe UI Historic" panose="020B0502040204020203" pitchFamily="34" charset="0"/>
              </a:rPr>
              <a:t>Sequence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1.Germany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2.India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3.New Zealand</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4.Switzerland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5.Spain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6.France</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7.Sweden</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8.Russia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9.Italy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10.Portugal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11.Canada</a:t>
            </a:r>
            <a:endParaRPr lang="en-US" sz="2800" dirty="0"/>
          </a:p>
        </p:txBody>
      </p:sp>
      <p:pic>
        <p:nvPicPr>
          <p:cNvPr id="2056" name="Picture 8" descr="No photo description available.">
            <a:extLst>
              <a:ext uri="{FF2B5EF4-FFF2-40B4-BE49-F238E27FC236}">
                <a16:creationId xmlns:a16="http://schemas.microsoft.com/office/drawing/2014/main" id="{2BEE7FDF-0753-47F0-A64E-5A50F5582F5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91000" y="1090435"/>
            <a:ext cx="4343400" cy="45531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944658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539552" y="708957"/>
            <a:ext cx="9144000" cy="609600"/>
          </a:xfrm>
        </p:spPr>
        <p:txBody>
          <a:bodyPr>
            <a:normAutofit fontScale="90000"/>
          </a:bodyPr>
          <a:lstStyle/>
          <a:p>
            <a:r>
              <a:rPr lang="en-US" b="1" dirty="0">
                <a:solidFill>
                  <a:schemeClr val="tx1"/>
                </a:solidFill>
              </a:rPr>
              <a:t>Germany</a:t>
            </a:r>
          </a:p>
          <a:p>
            <a:endParaRPr lang="en-US" b="1" dirty="0">
              <a:solidFill>
                <a:schemeClr val="tx1"/>
              </a:solidFill>
            </a:endParaRPr>
          </a:p>
        </p:txBody>
      </p:sp>
      <p:pic>
        <p:nvPicPr>
          <p:cNvPr id="8194" name="Picture 2" descr="May be an image of 5 people, including Phimnara Kwan and text that says 'Nuttanun Slisatakorn 6204641481 Jirisuda Jaroomanopass 6204640301 Tinn Tanyawangrat 6204641721 Ramita Dawjam 6204641366 Nithida Vattanasiritham 6204640384 PR P PRO'">
            <a:extLst>
              <a:ext uri="{FF2B5EF4-FFF2-40B4-BE49-F238E27FC236}">
                <a16:creationId xmlns:a16="http://schemas.microsoft.com/office/drawing/2014/main" id="{5FA4ED54-89EB-45EA-8E87-2FCEA6B34F4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836712"/>
            <a:ext cx="29718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May be an image of text">
            <a:extLst>
              <a:ext uri="{FF2B5EF4-FFF2-40B4-BE49-F238E27FC236}">
                <a16:creationId xmlns:a16="http://schemas.microsoft.com/office/drawing/2014/main" id="{5B5EF03E-16B7-4371-B182-F22764A07B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8818" y="548680"/>
            <a:ext cx="4540174" cy="5805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101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539552" y="708957"/>
            <a:ext cx="9144000" cy="609600"/>
          </a:xfrm>
        </p:spPr>
        <p:txBody>
          <a:bodyPr>
            <a:normAutofit fontScale="90000"/>
          </a:bodyPr>
          <a:lstStyle/>
          <a:p>
            <a:r>
              <a:rPr lang="en-US" b="1" dirty="0">
                <a:solidFill>
                  <a:schemeClr val="tx1"/>
                </a:solidFill>
              </a:rPr>
              <a:t>Germany</a:t>
            </a:r>
          </a:p>
          <a:p>
            <a:endParaRPr lang="en-US" b="1" dirty="0">
              <a:solidFill>
                <a:schemeClr val="tx1"/>
              </a:solidFill>
            </a:endParaRPr>
          </a:p>
        </p:txBody>
      </p:sp>
      <p:pic>
        <p:nvPicPr>
          <p:cNvPr id="8194" name="Picture 2" descr="May be an image of 5 people, including Phimnara Kwan and text that says 'Nuttanun Slisatakorn 6204641481 Jirisuda Jaroomanopass 6204640301 Tinn Tanyawangrat 6204641721 Ramita Dawjam 6204641366 Nithida Vattanasiritham 6204640384 PR P PRO'">
            <a:extLst>
              <a:ext uri="{FF2B5EF4-FFF2-40B4-BE49-F238E27FC236}">
                <a16:creationId xmlns:a16="http://schemas.microsoft.com/office/drawing/2014/main" id="{5FA4ED54-89EB-45EA-8E87-2FCEA6B34F4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836712"/>
            <a:ext cx="29718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5362" name="Picture 2" descr="May be an image of text">
            <a:extLst>
              <a:ext uri="{FF2B5EF4-FFF2-40B4-BE49-F238E27FC236}">
                <a16:creationId xmlns:a16="http://schemas.microsoft.com/office/drawing/2014/main" id="{90EDC87C-9BA3-413D-8887-E176B7337B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28" y="317832"/>
            <a:ext cx="3992972" cy="6222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502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67544" y="620688"/>
            <a:ext cx="9144000" cy="609600"/>
          </a:xfrm>
        </p:spPr>
        <p:txBody>
          <a:bodyPr>
            <a:normAutofit fontScale="90000"/>
          </a:bodyPr>
          <a:lstStyle/>
          <a:p>
            <a:r>
              <a:rPr lang="en-US" b="1" dirty="0">
                <a:solidFill>
                  <a:schemeClr val="tx1"/>
                </a:solidFill>
              </a:rPr>
              <a:t>India</a:t>
            </a:r>
          </a:p>
          <a:p>
            <a:endParaRPr lang="en-US" b="1" dirty="0"/>
          </a:p>
        </p:txBody>
      </p:sp>
      <p:pic>
        <p:nvPicPr>
          <p:cNvPr id="3074" name="Picture 2" descr="May be an image of 5 people, including Earnn Suppasa and text">
            <a:extLst>
              <a:ext uri="{FF2B5EF4-FFF2-40B4-BE49-F238E27FC236}">
                <a16:creationId xmlns:a16="http://schemas.microsoft.com/office/drawing/2014/main" id="{5EF77F21-9668-4B53-BA1A-ED7C44A7721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764704"/>
            <a:ext cx="2499894" cy="1335881"/>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descr="May be an image of 1 person">
            <a:extLst>
              <a:ext uri="{FF2B5EF4-FFF2-40B4-BE49-F238E27FC236}">
                <a16:creationId xmlns:a16="http://schemas.microsoft.com/office/drawing/2014/main" id="{99D45A8B-1000-4289-AEA0-E4C986A2BB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548680"/>
            <a:ext cx="5198392" cy="59573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2366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67544" y="620688"/>
            <a:ext cx="9144000" cy="609600"/>
          </a:xfrm>
        </p:spPr>
        <p:txBody>
          <a:bodyPr>
            <a:normAutofit fontScale="90000"/>
          </a:bodyPr>
          <a:lstStyle/>
          <a:p>
            <a:r>
              <a:rPr lang="en-US" b="1" dirty="0">
                <a:solidFill>
                  <a:schemeClr val="tx1"/>
                </a:solidFill>
              </a:rPr>
              <a:t>India</a:t>
            </a:r>
          </a:p>
          <a:p>
            <a:endParaRPr lang="en-US" b="1" dirty="0"/>
          </a:p>
        </p:txBody>
      </p:sp>
      <p:pic>
        <p:nvPicPr>
          <p:cNvPr id="3074" name="Picture 2" descr="May be an image of 5 people, including Earnn Suppasa and text">
            <a:extLst>
              <a:ext uri="{FF2B5EF4-FFF2-40B4-BE49-F238E27FC236}">
                <a16:creationId xmlns:a16="http://schemas.microsoft.com/office/drawing/2014/main" id="{5EF77F21-9668-4B53-BA1A-ED7C44A7721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764704"/>
            <a:ext cx="2499894" cy="1335881"/>
          </a:xfrm>
          <a:prstGeom prst="rect">
            <a:avLst/>
          </a:prstGeom>
          <a:noFill/>
          <a:extLst>
            <a:ext uri="{909E8E84-426E-40DD-AFC4-6F175D3DCCD1}">
              <a14:hiddenFill xmlns:a14="http://schemas.microsoft.com/office/drawing/2010/main">
                <a:solidFill>
                  <a:srgbClr val="FFFFFF"/>
                </a:solidFill>
              </a14:hiddenFill>
            </a:ext>
          </a:extLst>
        </p:spPr>
      </p:pic>
      <p:pic>
        <p:nvPicPr>
          <p:cNvPr id="17410" name="Picture 2" descr="No photo description available.">
            <a:extLst>
              <a:ext uri="{FF2B5EF4-FFF2-40B4-BE49-F238E27FC236}">
                <a16:creationId xmlns:a16="http://schemas.microsoft.com/office/drawing/2014/main" id="{BDEB080F-F4C9-4F0F-A3D6-D052D0C20A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600607"/>
            <a:ext cx="4320480" cy="5775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4764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23528" y="548680"/>
            <a:ext cx="9144000" cy="609600"/>
          </a:xfrm>
        </p:spPr>
        <p:txBody>
          <a:bodyPr>
            <a:normAutofit fontScale="90000"/>
          </a:bodyPr>
          <a:lstStyle/>
          <a:p>
            <a:r>
              <a:rPr lang="en-US" b="1" dirty="0">
                <a:solidFill>
                  <a:schemeClr val="tx1"/>
                </a:solidFill>
              </a:rPr>
              <a:t>New Zealand</a:t>
            </a:r>
          </a:p>
          <a:p>
            <a:endParaRPr lang="en-US" b="1" dirty="0">
              <a:solidFill>
                <a:schemeClr val="tx1"/>
              </a:solidFill>
            </a:endParaRPr>
          </a:p>
        </p:txBody>
      </p:sp>
      <p:pic>
        <p:nvPicPr>
          <p:cNvPr id="2050" name="Picture 2" descr="May be an image of 5 people, including Chanoknan Sriwichit, Wantitee Jamp and Panitsa Kantima and text">
            <a:extLst>
              <a:ext uri="{FF2B5EF4-FFF2-40B4-BE49-F238E27FC236}">
                <a16:creationId xmlns:a16="http://schemas.microsoft.com/office/drawing/2014/main" id="{D661139C-AD69-4589-A02D-A5B190A1EEA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652145"/>
            <a:ext cx="2530549" cy="1360170"/>
          </a:xfrm>
          <a:prstGeom prst="rect">
            <a:avLst/>
          </a:prstGeom>
          <a:noFill/>
          <a:extLst>
            <a:ext uri="{909E8E84-426E-40DD-AFC4-6F175D3DCCD1}">
              <a14:hiddenFill xmlns:a14="http://schemas.microsoft.com/office/drawing/2010/main">
                <a:solidFill>
                  <a:srgbClr val="FFFFFF"/>
                </a:solidFill>
              </a14:hiddenFill>
            </a:ext>
          </a:extLst>
        </p:spPr>
      </p:pic>
      <p:pic>
        <p:nvPicPr>
          <p:cNvPr id="18434" name="Picture 2" descr="May be an image of text that says 'Trade and tariffs Tariffs in New Zealand Trade Import tariffs Trade barrier Most goods imported into New Zealand have import tariffs. Countries with preferential tariff rates Australia China Korea ASEAN countries Chinese Taipei Bruner Darussalam Tariffs cent Trade agreements and partnerships textiles, footwear, foods, machinery steel, and plastic Trade remedies Multinational Corporations Fonterra Dairy Fisher &amp; Paykel designs and manufactures award-winning winning home appliances home appliances CHALLENGE Union Company once biggest shipping line southern hemisphere Zealand's largest private-sector employer Paykel Fonterra global dairy nutrition company Fletcher Challenge the merger Fletcher Holdings, Challenge Corporatior and Tasman Pulp and Paper'">
            <a:extLst>
              <a:ext uri="{FF2B5EF4-FFF2-40B4-BE49-F238E27FC236}">
                <a16:creationId xmlns:a16="http://schemas.microsoft.com/office/drawing/2014/main" id="{CC819F0C-6DDE-40FF-8B05-65059CC9E6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326072"/>
            <a:ext cx="5533554" cy="6205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8347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23528" y="548680"/>
            <a:ext cx="9144000" cy="609600"/>
          </a:xfrm>
        </p:spPr>
        <p:txBody>
          <a:bodyPr>
            <a:normAutofit fontScale="90000"/>
          </a:bodyPr>
          <a:lstStyle/>
          <a:p>
            <a:r>
              <a:rPr lang="en-US" b="1" dirty="0">
                <a:solidFill>
                  <a:schemeClr val="tx1"/>
                </a:solidFill>
              </a:rPr>
              <a:t>New Zealand</a:t>
            </a:r>
          </a:p>
          <a:p>
            <a:endParaRPr lang="en-US" b="1" dirty="0">
              <a:solidFill>
                <a:schemeClr val="tx1"/>
              </a:solidFill>
            </a:endParaRPr>
          </a:p>
        </p:txBody>
      </p:sp>
      <p:pic>
        <p:nvPicPr>
          <p:cNvPr id="2050" name="Picture 2" descr="May be an image of 5 people, including Chanoknan Sriwichit, Wantitee Jamp and Panitsa Kantima and text">
            <a:extLst>
              <a:ext uri="{FF2B5EF4-FFF2-40B4-BE49-F238E27FC236}">
                <a16:creationId xmlns:a16="http://schemas.microsoft.com/office/drawing/2014/main" id="{D661139C-AD69-4589-A02D-A5B190A1EEA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652145"/>
            <a:ext cx="2530549" cy="1360170"/>
          </a:xfrm>
          <a:prstGeom prst="rect">
            <a:avLst/>
          </a:prstGeom>
          <a:noFill/>
          <a:extLst>
            <a:ext uri="{909E8E84-426E-40DD-AFC4-6F175D3DCCD1}">
              <a14:hiddenFill xmlns:a14="http://schemas.microsoft.com/office/drawing/2010/main">
                <a:solidFill>
                  <a:srgbClr val="FFFFFF"/>
                </a:solidFill>
              </a14:hiddenFill>
            </a:ext>
          </a:extLst>
        </p:spPr>
      </p:pic>
      <p:pic>
        <p:nvPicPr>
          <p:cNvPr id="19458" name="Picture 2" descr="May be an image of text">
            <a:extLst>
              <a:ext uri="{FF2B5EF4-FFF2-40B4-BE49-F238E27FC236}">
                <a16:creationId xmlns:a16="http://schemas.microsoft.com/office/drawing/2014/main" id="{92236266-163D-454D-B911-346ABA1956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5912" y="326368"/>
            <a:ext cx="4189196" cy="6379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354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251520" y="620688"/>
            <a:ext cx="9144000" cy="609600"/>
          </a:xfrm>
        </p:spPr>
        <p:txBody>
          <a:bodyPr>
            <a:normAutofit fontScale="90000"/>
          </a:bodyPr>
          <a:lstStyle/>
          <a:p>
            <a:r>
              <a:rPr lang="en-US" b="1" dirty="0">
                <a:solidFill>
                  <a:schemeClr val="tx1"/>
                </a:solidFill>
              </a:rPr>
              <a:t>Switzerland</a:t>
            </a:r>
          </a:p>
          <a:p>
            <a:endParaRPr lang="en-US" b="1" dirty="0">
              <a:solidFill>
                <a:schemeClr val="tx1"/>
              </a:solidFill>
            </a:endParaRPr>
          </a:p>
        </p:txBody>
      </p:sp>
      <p:pic>
        <p:nvPicPr>
          <p:cNvPr id="4098" name="Picture 2" descr="May be an image of 7 people, including Bell Chatromyen and text">
            <a:extLst>
              <a:ext uri="{FF2B5EF4-FFF2-40B4-BE49-F238E27FC236}">
                <a16:creationId xmlns:a16="http://schemas.microsoft.com/office/drawing/2014/main" id="{06B03015-B197-4A52-88CA-4B0C7A27A4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812439"/>
            <a:ext cx="2584682" cy="1475423"/>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No photo description available.">
            <a:extLst>
              <a:ext uri="{FF2B5EF4-FFF2-40B4-BE49-F238E27FC236}">
                <a16:creationId xmlns:a16="http://schemas.microsoft.com/office/drawing/2014/main" id="{34489F6E-5D5A-467C-BA6A-97D205A39F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586408"/>
            <a:ext cx="5240568" cy="5877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9450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251520" y="620688"/>
            <a:ext cx="9144000" cy="609600"/>
          </a:xfrm>
        </p:spPr>
        <p:txBody>
          <a:bodyPr>
            <a:normAutofit fontScale="90000"/>
          </a:bodyPr>
          <a:lstStyle/>
          <a:p>
            <a:r>
              <a:rPr lang="en-US" b="1" dirty="0">
                <a:solidFill>
                  <a:schemeClr val="tx1"/>
                </a:solidFill>
              </a:rPr>
              <a:t>Switzerland</a:t>
            </a:r>
          </a:p>
          <a:p>
            <a:endParaRPr lang="en-US" b="1" dirty="0">
              <a:solidFill>
                <a:schemeClr val="tx1"/>
              </a:solidFill>
            </a:endParaRPr>
          </a:p>
        </p:txBody>
      </p:sp>
      <p:pic>
        <p:nvPicPr>
          <p:cNvPr id="4098" name="Picture 2" descr="May be an image of 7 people, including Bell Chatromyen and text">
            <a:extLst>
              <a:ext uri="{FF2B5EF4-FFF2-40B4-BE49-F238E27FC236}">
                <a16:creationId xmlns:a16="http://schemas.microsoft.com/office/drawing/2014/main" id="{06B03015-B197-4A52-88CA-4B0C7A27A4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812439"/>
            <a:ext cx="2584682" cy="1475423"/>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May be an image of text that says 'GATT (General Agree ment on Tariffs and Trade) identify meaning The agreement countries ordert amble,i agreement morally According Moreover, GATT Marrakesh Nowadays, WTO. created replace he GATT. Switzerland and WTO 01 Switzerland Towtl 02 eforigbidders legislation Situation 03 aresult Recent news Maximum amount Quota Swiss and IMF RECENT NEWS (CHF 7,391.6m) borrow Data Bilateral (CHF 7,096.5m (CHF 8,500 Poverty reduction Growth (CHF Voluntary trading agreements (CHF statistically advarced publication comprehensive data m) enminbi'">
            <a:extLst>
              <a:ext uri="{FF2B5EF4-FFF2-40B4-BE49-F238E27FC236}">
                <a16:creationId xmlns:a16="http://schemas.microsoft.com/office/drawing/2014/main" id="{68A3BA92-065D-4AE6-9736-3005590866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667" y="148546"/>
            <a:ext cx="3728442" cy="6391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3718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179512" y="548680"/>
            <a:ext cx="9144000" cy="609600"/>
          </a:xfrm>
        </p:spPr>
        <p:txBody>
          <a:bodyPr>
            <a:normAutofit fontScale="90000"/>
          </a:bodyPr>
          <a:lstStyle/>
          <a:p>
            <a:r>
              <a:rPr lang="en-US" b="1" dirty="0">
                <a:solidFill>
                  <a:schemeClr val="tx1"/>
                </a:solidFill>
              </a:rPr>
              <a:t>Spain</a:t>
            </a:r>
          </a:p>
          <a:p>
            <a:endParaRPr lang="en-US" b="1" dirty="0">
              <a:solidFill>
                <a:schemeClr val="tx1"/>
              </a:solidFill>
            </a:endParaRPr>
          </a:p>
        </p:txBody>
      </p:sp>
      <p:pic>
        <p:nvPicPr>
          <p:cNvPr id="10242" name="Picture 2" descr="May be an image of 6 people, including Imm Sukumdhanakul and Chalida Akkapaiboon, people standing and text that says 'SPAIN TNO Punisa S. 6204641358 Siriyakorn A 6204641689 DMM K Sarocha D. Chalida A. Arissara P 6204640723 6204640418 6204640657 KankamolJ. 6204641242'">
            <a:extLst>
              <a:ext uri="{FF2B5EF4-FFF2-40B4-BE49-F238E27FC236}">
                <a16:creationId xmlns:a16="http://schemas.microsoft.com/office/drawing/2014/main" id="{163C6A44-864E-4F43-B5C8-1C9CB2F1294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692696"/>
            <a:ext cx="3008712" cy="194585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May be an image of text that says 'The Dynamic Environment of បย International Trade Trade Barriers TARIFF protectionism EU continues firms. Tariffs certificates wine pirita Japan andimporting and exporting trade systemo ofth covered the For agricultural products, import documentation and tariffs.a similar those other countries, applicable other createdt Binding obtain correct tariff classification goods import export. Before shipping goods, please consult Spanish Customs. Soybeans Sunflower Lumber By-products Tariff-free subjectto tariffs majority food agricultural coveredby Agricultural Û the Spanish significantly restrict access'">
            <a:extLst>
              <a:ext uri="{FF2B5EF4-FFF2-40B4-BE49-F238E27FC236}">
                <a16:creationId xmlns:a16="http://schemas.microsoft.com/office/drawing/2014/main" id="{04E739BD-08E3-43AD-A2CE-E8B9136D1A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476672"/>
            <a:ext cx="4392488" cy="5904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031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179512" y="548680"/>
            <a:ext cx="9144000" cy="609600"/>
          </a:xfrm>
        </p:spPr>
        <p:txBody>
          <a:bodyPr>
            <a:normAutofit fontScale="90000"/>
          </a:bodyPr>
          <a:lstStyle/>
          <a:p>
            <a:r>
              <a:rPr lang="en-US" b="1" dirty="0">
                <a:solidFill>
                  <a:schemeClr val="tx1"/>
                </a:solidFill>
              </a:rPr>
              <a:t>Spain</a:t>
            </a:r>
          </a:p>
          <a:p>
            <a:endParaRPr lang="en-US" b="1" dirty="0">
              <a:solidFill>
                <a:schemeClr val="tx1"/>
              </a:solidFill>
            </a:endParaRPr>
          </a:p>
        </p:txBody>
      </p:sp>
      <p:pic>
        <p:nvPicPr>
          <p:cNvPr id="10242" name="Picture 2" descr="May be an image of 6 people, including Imm Sukumdhanakul and Chalida Akkapaiboon, people standing and text that says 'SPAIN TNO Punisa S. 6204641358 Siriyakorn A 6204641689 DMM K Sarocha D. Chalida A. Arissara P 6204640723 6204640418 6204640657 KankamolJ. 6204641242'">
            <a:extLst>
              <a:ext uri="{FF2B5EF4-FFF2-40B4-BE49-F238E27FC236}">
                <a16:creationId xmlns:a16="http://schemas.microsoft.com/office/drawing/2014/main" id="{163C6A44-864E-4F43-B5C8-1C9CB2F1294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692696"/>
            <a:ext cx="3008712" cy="194585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May be an image of text that says 'Multinational Corporations 2000many 。ㅇ another multinationals thathir mosti ofthe GATT Spain since been member GATT Spain trade The General Agreement and Tariffs 1960) concentrated 30 countries, was legal agreement barrers international quotas, section.or development while significant regulations GATT &quot;World Trade Organization (WTO) Itsmain function.is ensure that ٥٥。 predictably possible. Spoint deal viththe amember when 34.75% rade Organisation. WTO since January 1995 charges the ÛhtUh lmpo August 2018 Argument: Spanish compete an because benefit heald priceo panish domestic market was According US'">
            <a:extLst>
              <a:ext uri="{FF2B5EF4-FFF2-40B4-BE49-F238E27FC236}">
                <a16:creationId xmlns:a16="http://schemas.microsoft.com/office/drawing/2014/main" id="{99F7BDD6-33E9-4D51-A2C4-D8534547F4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1450" y="375527"/>
            <a:ext cx="4248836" cy="6106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5207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251520" y="620688"/>
            <a:ext cx="9144000" cy="609600"/>
          </a:xfrm>
        </p:spPr>
        <p:txBody>
          <a:bodyPr>
            <a:normAutofit fontScale="90000"/>
          </a:bodyPr>
          <a:lstStyle/>
          <a:p>
            <a:r>
              <a:rPr lang="en-US" b="1" dirty="0">
                <a:solidFill>
                  <a:schemeClr val="tx1"/>
                </a:solidFill>
              </a:rPr>
              <a:t>France</a:t>
            </a:r>
          </a:p>
          <a:p>
            <a:endParaRPr lang="en-US" b="1" dirty="0">
              <a:solidFill>
                <a:schemeClr val="tx1"/>
              </a:solidFill>
            </a:endParaRPr>
          </a:p>
        </p:txBody>
      </p:sp>
      <p:pic>
        <p:nvPicPr>
          <p:cNvPr id="6146" name="Picture 2" descr="May be an image of 3 people, people standing and text">
            <a:extLst>
              <a:ext uri="{FF2B5EF4-FFF2-40B4-BE49-F238E27FC236}">
                <a16:creationId xmlns:a16="http://schemas.microsoft.com/office/drawing/2014/main" id="{1A3B0A04-9FA3-4DCD-817F-0C2D8CAA637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764704"/>
            <a:ext cx="2927304" cy="2286000"/>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No photo description available.">
            <a:extLst>
              <a:ext uri="{FF2B5EF4-FFF2-40B4-BE49-F238E27FC236}">
                <a16:creationId xmlns:a16="http://schemas.microsoft.com/office/drawing/2014/main" id="{787BFEFE-D5B7-4297-8013-78CEC476F0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360319"/>
            <a:ext cx="4896544" cy="6137362"/>
          </a:xfrm>
          <a:prstGeom prst="rect">
            <a:avLst/>
          </a:prstGeom>
          <a:noFill/>
          <a:extLst>
            <a:ext uri="{909E8E84-426E-40DD-AFC4-6F175D3DCCD1}">
              <a14:hiddenFill xmlns:a14="http://schemas.microsoft.com/office/drawing/2010/main">
                <a:solidFill>
                  <a:srgbClr val="FFFFFF"/>
                </a:solidFill>
              </a14:hiddenFill>
            </a:ext>
          </a:extLst>
        </p:spPr>
      </p:pic>
      <p:sp>
        <p:nvSpPr>
          <p:cNvPr id="3" name="สี่เหลี่ยมผืนผ้า 2">
            <a:extLst>
              <a:ext uri="{FF2B5EF4-FFF2-40B4-BE49-F238E27FC236}">
                <a16:creationId xmlns:a16="http://schemas.microsoft.com/office/drawing/2014/main" id="{A2A9C94E-FCA4-4914-AF5D-0D4AF1992517}"/>
              </a:ext>
            </a:extLst>
          </p:cNvPr>
          <p:cNvSpPr/>
          <p:nvPr/>
        </p:nvSpPr>
        <p:spPr>
          <a:xfrm>
            <a:off x="5220072" y="188640"/>
            <a:ext cx="2088232" cy="3240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90126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251520" y="620688"/>
            <a:ext cx="9144000" cy="609600"/>
          </a:xfrm>
        </p:spPr>
        <p:txBody>
          <a:bodyPr>
            <a:normAutofit fontScale="90000"/>
          </a:bodyPr>
          <a:lstStyle/>
          <a:p>
            <a:r>
              <a:rPr lang="en-US" b="1" dirty="0">
                <a:solidFill>
                  <a:schemeClr val="tx1"/>
                </a:solidFill>
              </a:rPr>
              <a:t>France</a:t>
            </a:r>
          </a:p>
          <a:p>
            <a:endParaRPr lang="en-US" b="1" dirty="0">
              <a:solidFill>
                <a:schemeClr val="tx1"/>
              </a:solidFill>
            </a:endParaRPr>
          </a:p>
        </p:txBody>
      </p:sp>
      <p:pic>
        <p:nvPicPr>
          <p:cNvPr id="6146" name="Picture 2" descr="May be an image of 3 people, people standing and text">
            <a:extLst>
              <a:ext uri="{FF2B5EF4-FFF2-40B4-BE49-F238E27FC236}">
                <a16:creationId xmlns:a16="http://schemas.microsoft.com/office/drawing/2014/main" id="{1A3B0A04-9FA3-4DCD-817F-0C2D8CAA637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764704"/>
            <a:ext cx="2927304" cy="2286000"/>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May be an image of text that says 'GATT 1947, France signed the general agreement trade after discretionary while still protect After GATT) among domestic products. aimed decrease barriers to members countries boost trade based GATT. trade low better. about 171% trade other consume other ailed achieve which| missed: cover trade sevice roperty esolve disputes nternational rade. Then, changed WTO member the Organization member international other ndth for imported manufacturing The levy most mportant members h”Fund. Fhas sending On has China quota hel MF. international quota fter parity e huee contain economic rowth finances stretched'">
            <a:extLst>
              <a:ext uri="{FF2B5EF4-FFF2-40B4-BE49-F238E27FC236}">
                <a16:creationId xmlns:a16="http://schemas.microsoft.com/office/drawing/2014/main" id="{9740BEC3-93F4-40B9-8F17-F09C650430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9829" y="382352"/>
            <a:ext cx="3510697" cy="6093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064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33264" y="626435"/>
            <a:ext cx="9144000" cy="609600"/>
          </a:xfrm>
        </p:spPr>
        <p:txBody>
          <a:bodyPr>
            <a:normAutofit fontScale="90000"/>
          </a:bodyPr>
          <a:lstStyle/>
          <a:p>
            <a:r>
              <a:rPr lang="en-US" b="1" dirty="0">
                <a:solidFill>
                  <a:schemeClr val="tx1"/>
                </a:solidFill>
              </a:rPr>
              <a:t>Sweden</a:t>
            </a:r>
          </a:p>
          <a:p>
            <a:endParaRPr lang="en-US" b="1" dirty="0">
              <a:solidFill>
                <a:schemeClr val="tx1"/>
              </a:solidFill>
            </a:endParaRPr>
          </a:p>
        </p:txBody>
      </p:sp>
      <p:pic>
        <p:nvPicPr>
          <p:cNvPr id="7170" name="Picture 2" descr="May be an image of 6 people, including Kaotu Pinto, child, people standing and text that says 'MEMBERS 1. Natsinee Laohapakdee 6104640708 2.Sarita Pornkasem 6104640682 3.Sarisa Sampassaneethamrong 6104640633 4.Thawanrat Laorsatiangul 6104641169 5.Anyamanee Lapprattana 6104640781 6.Bhusana Punyakunasin 6004641509 7.Pattera Rattanatanatevilai 6104640211 Lorem ipsum dolor sit amet.'">
            <a:extLst>
              <a:ext uri="{FF2B5EF4-FFF2-40B4-BE49-F238E27FC236}">
                <a16:creationId xmlns:a16="http://schemas.microsoft.com/office/drawing/2014/main" id="{7856539F-89A8-47A9-86E9-CE3644E4726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692696"/>
            <a:ext cx="3045109" cy="1671638"/>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May be an image of text that says 'Trade Barriers Tariff Sweden goods imported customs duty and general lower and certain services, periodicals. subjectto (VAT). books or the importer several Duty goods originate agreement. Other common testing exhibiting beinga free Inward further, and re-exported instrument imports Multinational Corporation Electrolux H&amp;M KEA corporation san organization profit through multinational activities rade inance. EAFoundation Since 2010, Spotify strategic Foundation has committed more than USD 198 million UNHCR's programmes. shows companies lives. RAVEN FJALL ABSOLUT VODKA VOLVO provide solutions Fjällräven donation Arctic The Fjallraven brand also giving back environment with every Kanken ag bringing the foundation orcoervation and EndangeredArctic Fox.'">
            <a:extLst>
              <a:ext uri="{FF2B5EF4-FFF2-40B4-BE49-F238E27FC236}">
                <a16:creationId xmlns:a16="http://schemas.microsoft.com/office/drawing/2014/main" id="{1267A672-A814-44D4-8489-3153EFE97F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920" y="692696"/>
            <a:ext cx="4632176" cy="5538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6249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33264" y="626435"/>
            <a:ext cx="9144000" cy="609600"/>
          </a:xfrm>
        </p:spPr>
        <p:txBody>
          <a:bodyPr>
            <a:normAutofit fontScale="90000"/>
          </a:bodyPr>
          <a:lstStyle/>
          <a:p>
            <a:r>
              <a:rPr lang="en-US" b="1" dirty="0">
                <a:solidFill>
                  <a:schemeClr val="tx1"/>
                </a:solidFill>
              </a:rPr>
              <a:t>Sweden</a:t>
            </a:r>
          </a:p>
          <a:p>
            <a:endParaRPr lang="en-US" b="1" dirty="0">
              <a:solidFill>
                <a:schemeClr val="tx1"/>
              </a:solidFill>
            </a:endParaRPr>
          </a:p>
        </p:txBody>
      </p:sp>
      <p:pic>
        <p:nvPicPr>
          <p:cNvPr id="7170" name="Picture 2" descr="May be an image of 6 people, including Kaotu Pinto, child, people standing and text that says 'MEMBERS 1. Natsinee Laohapakdee 6104640708 2.Sarita Pornkasem 6104640682 3.Sarisa Sampassaneethamrong 6104640633 4.Thawanrat Laorsatiangul 6104641169 5.Anyamanee Lapprattana 6104640781 6.Bhusana Punyakunasin 6004641509 7.Pattera Rattanatanatevilai 6104640211 Lorem ipsum dolor sit amet.'">
            <a:extLst>
              <a:ext uri="{FF2B5EF4-FFF2-40B4-BE49-F238E27FC236}">
                <a16:creationId xmlns:a16="http://schemas.microsoft.com/office/drawing/2014/main" id="{7856539F-89A8-47A9-86E9-CE3644E4726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692696"/>
            <a:ext cx="3045109" cy="1671638"/>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May be an image of 3 people and text">
            <a:extLst>
              <a:ext uri="{FF2B5EF4-FFF2-40B4-BE49-F238E27FC236}">
                <a16:creationId xmlns:a16="http://schemas.microsoft.com/office/drawing/2014/main" id="{81FC39A7-776A-4386-9E71-DC6F4C5C5F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531458"/>
            <a:ext cx="4960590" cy="6074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9849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33264" y="626435"/>
            <a:ext cx="9144000" cy="609600"/>
          </a:xfrm>
        </p:spPr>
        <p:txBody>
          <a:bodyPr>
            <a:normAutofit fontScale="90000"/>
          </a:bodyPr>
          <a:lstStyle/>
          <a:p>
            <a:r>
              <a:rPr lang="en-US" b="1" dirty="0">
                <a:solidFill>
                  <a:schemeClr val="tx1"/>
                </a:solidFill>
              </a:rPr>
              <a:t>Sweden</a:t>
            </a:r>
          </a:p>
          <a:p>
            <a:endParaRPr lang="en-US" b="1" dirty="0">
              <a:solidFill>
                <a:schemeClr val="tx1"/>
              </a:solidFill>
            </a:endParaRPr>
          </a:p>
        </p:txBody>
      </p:sp>
      <p:pic>
        <p:nvPicPr>
          <p:cNvPr id="7170" name="Picture 2" descr="May be an image of 6 people, including Kaotu Pinto, child, people standing and text that says 'MEMBERS 1. Natsinee Laohapakdee 6104640708 2.Sarita Pornkasem 6104640682 3.Sarisa Sampassaneethamrong 6104640633 4.Thawanrat Laorsatiangul 6104641169 5.Anyamanee Lapprattana 6104640781 6.Bhusana Punyakunasin 6004641509 7.Pattera Rattanatanatevilai 6104640211 Lorem ipsum dolor sit amet.'">
            <a:extLst>
              <a:ext uri="{FF2B5EF4-FFF2-40B4-BE49-F238E27FC236}">
                <a16:creationId xmlns:a16="http://schemas.microsoft.com/office/drawing/2014/main" id="{7856539F-89A8-47A9-86E9-CE3644E4726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692696"/>
            <a:ext cx="3045109" cy="1671638"/>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May be an image of text that says 'GMF Û Member Sweden had the great economic performance and economic recession didn't occur. Effective Date ofMembership Sweden August31,1951 August from take any The International Monetary Fund However, Sweden are member the IMF. the IMF have issue Article consultation oindicat economie performance annually san organizationof monetary financial stability, international.trade, promote mploymenta sustainable economic growth, and reduce poverty around world. PPENDIX OW Rank Employ Total Company employment Employment Sweden Ericsson 48,040 affiliate abroad @5t Alfa-Laval Total 6,342 3,619 1961 1967'">
            <a:extLst>
              <a:ext uri="{FF2B5EF4-FFF2-40B4-BE49-F238E27FC236}">
                <a16:creationId xmlns:a16="http://schemas.microsoft.com/office/drawing/2014/main" id="{AFE15CFB-2DFD-47BB-92DE-AF2F763362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278" y="543426"/>
            <a:ext cx="4807146" cy="6021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3891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67544" y="620688"/>
            <a:ext cx="9144000" cy="609600"/>
          </a:xfrm>
        </p:spPr>
        <p:txBody>
          <a:bodyPr>
            <a:normAutofit fontScale="90000"/>
          </a:bodyPr>
          <a:lstStyle/>
          <a:p>
            <a:r>
              <a:rPr lang="en-US" b="1" dirty="0">
                <a:solidFill>
                  <a:schemeClr val="tx1"/>
                </a:solidFill>
              </a:rPr>
              <a:t>Russia</a:t>
            </a:r>
          </a:p>
          <a:p>
            <a:endParaRPr lang="en-US" b="1" dirty="0">
              <a:solidFill>
                <a:schemeClr val="tx1"/>
              </a:solidFill>
            </a:endParaRPr>
          </a:p>
        </p:txBody>
      </p:sp>
      <p:pic>
        <p:nvPicPr>
          <p:cNvPr id="6148" name="Picture 4" descr="May be an image of 6 people, including Aor Jutamas, Jirakit Leelapanpaibool, Waranya Sitthimunkong and Sippapas Eksombatchai, people standing, outdoors and text that says 'JU+ MOVE TO THE FUTURE 6104640948 RUS 6104640468 6104641516 6104641086 6104640658'">
            <a:extLst>
              <a:ext uri="{FF2B5EF4-FFF2-40B4-BE49-F238E27FC236}">
                <a16:creationId xmlns:a16="http://schemas.microsoft.com/office/drawing/2014/main" id="{89BD75D6-C303-4A7F-BDE3-C694311CDE2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764704"/>
            <a:ext cx="3200400" cy="1750219"/>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May be a cartoon">
            <a:extLst>
              <a:ext uri="{FF2B5EF4-FFF2-40B4-BE49-F238E27FC236}">
                <a16:creationId xmlns:a16="http://schemas.microsoft.com/office/drawing/2014/main" id="{43215AA8-F1C6-44BF-9704-CF6FAFD31B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8709" y="620688"/>
            <a:ext cx="4987402" cy="5733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4458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67544" y="620688"/>
            <a:ext cx="9144000" cy="609600"/>
          </a:xfrm>
        </p:spPr>
        <p:txBody>
          <a:bodyPr>
            <a:normAutofit fontScale="90000"/>
          </a:bodyPr>
          <a:lstStyle/>
          <a:p>
            <a:r>
              <a:rPr lang="en-US" b="1" dirty="0">
                <a:solidFill>
                  <a:schemeClr val="tx1"/>
                </a:solidFill>
              </a:rPr>
              <a:t>Russia</a:t>
            </a:r>
          </a:p>
          <a:p>
            <a:endParaRPr lang="en-US" b="1" dirty="0">
              <a:solidFill>
                <a:schemeClr val="tx1"/>
              </a:solidFill>
            </a:endParaRPr>
          </a:p>
        </p:txBody>
      </p:sp>
      <p:pic>
        <p:nvPicPr>
          <p:cNvPr id="6148" name="Picture 4" descr="May be an image of 6 people, including Aor Jutamas, Jirakit Leelapanpaibool, Waranya Sitthimunkong and Sippapas Eksombatchai, people standing, outdoors and text that says 'JU+ MOVE TO THE FUTURE 6104640948 RUS 6104640468 6104641516 6104641086 6104640658'">
            <a:extLst>
              <a:ext uri="{FF2B5EF4-FFF2-40B4-BE49-F238E27FC236}">
                <a16:creationId xmlns:a16="http://schemas.microsoft.com/office/drawing/2014/main" id="{89BD75D6-C303-4A7F-BDE3-C694311CDE2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764704"/>
            <a:ext cx="3200400" cy="1750219"/>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May be an image of text">
            <a:extLst>
              <a:ext uri="{FF2B5EF4-FFF2-40B4-BE49-F238E27FC236}">
                <a16:creationId xmlns:a16="http://schemas.microsoft.com/office/drawing/2014/main" id="{095B1F1C-DFE4-4147-B8BF-76E298C4C9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5" y="260648"/>
            <a:ext cx="4018864" cy="6390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093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20485" y="541919"/>
            <a:ext cx="9144000" cy="609600"/>
          </a:xfrm>
        </p:spPr>
        <p:txBody>
          <a:bodyPr>
            <a:normAutofit fontScale="90000"/>
          </a:bodyPr>
          <a:lstStyle/>
          <a:p>
            <a:r>
              <a:rPr lang="en-US" b="1" dirty="0">
                <a:solidFill>
                  <a:schemeClr val="tx1"/>
                </a:solidFill>
              </a:rPr>
              <a:t>Italy</a:t>
            </a:r>
          </a:p>
          <a:p>
            <a:endParaRPr lang="en-US" b="1" dirty="0">
              <a:solidFill>
                <a:schemeClr val="tx1"/>
              </a:solidFill>
            </a:endParaRPr>
          </a:p>
        </p:txBody>
      </p:sp>
      <p:pic>
        <p:nvPicPr>
          <p:cNvPr id="11266" name="Picture 2" descr="May be an image of 6 people, including Chananyu Wongwien and text that says 'Ussanai Banjongsil Parintorn Jansaengsee Kittithat Ruangsri Chananyu Wongwien Phoomphiphat Khechornsart Ratakorn Sirileark Wutthiporp Singthaweesak Van DerLinde ××•×× MN'">
            <a:extLst>
              <a:ext uri="{FF2B5EF4-FFF2-40B4-BE49-F238E27FC236}">
                <a16:creationId xmlns:a16="http://schemas.microsoft.com/office/drawing/2014/main" id="{F693A25A-0939-472D-8066-C4637580D31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846719"/>
            <a:ext cx="2632064" cy="182372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May be an image of text that says 'The Dynamic Environmentof International Trade Trade Barriers -TARIFF Current Status Trade Barriers Product ertification, labelling Tariffs packaging Impact Due strict regulations on Labelling imports often priced higher than Italy's products Trade mports (OTRI) -Applied Socio-cultural proud their country, using products much popular unless product Reliant Union, regulations which free market special deals trade partners (USA, 1 Improves trade deficit &amp; protection domestic companies throughou Union. The Dynamic Environment International Trade Multinational Corporations Current Status PRADA Impact GUCCI Ferrari Increasing FDI net inflow Better for Exporting side VALENTINO LUXOTTICA Statista, During pandemics, several multinational increase People buy other brands instead.'">
            <a:extLst>
              <a:ext uri="{FF2B5EF4-FFF2-40B4-BE49-F238E27FC236}">
                <a16:creationId xmlns:a16="http://schemas.microsoft.com/office/drawing/2014/main" id="{CE96E8B8-4FE5-474E-9BF5-979746E28C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8625" y="454360"/>
            <a:ext cx="5224900" cy="5949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4243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20485" y="541919"/>
            <a:ext cx="9144000" cy="609600"/>
          </a:xfrm>
        </p:spPr>
        <p:txBody>
          <a:bodyPr>
            <a:normAutofit fontScale="90000"/>
          </a:bodyPr>
          <a:lstStyle/>
          <a:p>
            <a:r>
              <a:rPr lang="en-US" b="1" dirty="0">
                <a:solidFill>
                  <a:schemeClr val="tx1"/>
                </a:solidFill>
              </a:rPr>
              <a:t>Italy</a:t>
            </a:r>
          </a:p>
          <a:p>
            <a:endParaRPr lang="en-US" b="1" dirty="0">
              <a:solidFill>
                <a:schemeClr val="tx1"/>
              </a:solidFill>
            </a:endParaRPr>
          </a:p>
        </p:txBody>
      </p:sp>
      <p:pic>
        <p:nvPicPr>
          <p:cNvPr id="11266" name="Picture 2" descr="May be an image of 6 people, including Chananyu Wongwien and text that says 'Ussanai Banjongsil Parintorn Jansaengsee Kittithat Ruangsri Chananyu Wongwien Phoomphiphat Khechornsart Ratakorn Sirileark Wutthiporp Singthaweesak Van DerLinde ××•×× MN'">
            <a:extLst>
              <a:ext uri="{FF2B5EF4-FFF2-40B4-BE49-F238E27FC236}">
                <a16:creationId xmlns:a16="http://schemas.microsoft.com/office/drawing/2014/main" id="{F693A25A-0939-472D-8066-C4637580D31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846719"/>
            <a:ext cx="2632064" cy="1823720"/>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May be an image of 2 people and people standing">
            <a:extLst>
              <a:ext uri="{FF2B5EF4-FFF2-40B4-BE49-F238E27FC236}">
                <a16:creationId xmlns:a16="http://schemas.microsoft.com/office/drawing/2014/main" id="{FA5D6025-D791-4777-805F-03385292FB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541919"/>
            <a:ext cx="5110832" cy="5799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031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539552" y="533400"/>
            <a:ext cx="9144000" cy="609600"/>
          </a:xfrm>
        </p:spPr>
        <p:txBody>
          <a:bodyPr>
            <a:normAutofit fontScale="90000"/>
          </a:bodyPr>
          <a:lstStyle/>
          <a:p>
            <a:r>
              <a:rPr lang="en-US" b="1" dirty="0">
                <a:solidFill>
                  <a:schemeClr val="tx1"/>
                </a:solidFill>
              </a:rPr>
              <a:t>Portugal</a:t>
            </a:r>
          </a:p>
          <a:p>
            <a:endParaRPr lang="en-US" b="1" dirty="0">
              <a:solidFill>
                <a:schemeClr val="tx1"/>
              </a:solidFill>
            </a:endParaRPr>
          </a:p>
        </p:txBody>
      </p:sp>
      <p:pic>
        <p:nvPicPr>
          <p:cNvPr id="1026" name="Picture 2" descr="May be a cartoon of 4 people, including Mo YaniSa, child and text that says 'PEDTUGO สำขุมทรัพย์ สุดขอบฟ้า PORTUGAL MEMBER- Phantipa Chobuijankarn. Yanisa Niamson Maytaporn Sae-jao Tippawan Khachinphak Nuttapong Ongsritrakul 6204640053 6204640681 6204640749 6204641382 6204641630'">
            <a:extLst>
              <a:ext uri="{FF2B5EF4-FFF2-40B4-BE49-F238E27FC236}">
                <a16:creationId xmlns:a16="http://schemas.microsoft.com/office/drawing/2014/main" id="{1EACCB2A-77A7-4C89-92BC-9F2803FFCD0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838200"/>
            <a:ext cx="2592400" cy="167572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May be an image of 1 person and text that says 'Trade Barriers TARIFF Tariff Top trading partners 18,734 Germany 8,511 4,712 3,661 United States conditions removing barrier, access other markets. duties importation savings offers trade agriculture Uruguay made 9%of alltariff Portuguese farmer nd food industry. Argentina, Latin Brazil, withth reopen add nything the trade GATT member of GATT since May 1962 GATT contracting parties GATT Protocol the Importation み+ Long Term Arrangement Products from Portuga to Switzerland, International Trade Cotton Textiles Protocol Accession Portugal the General on and been signed the Plenipotentiaries following governments Belgium, Denmark, Dominican, France,Germany, Israel, Italy, Luxemburg, Netherlands, New Norway, and European Community'">
            <a:extLst>
              <a:ext uri="{FF2B5EF4-FFF2-40B4-BE49-F238E27FC236}">
                <a16:creationId xmlns:a16="http://schemas.microsoft.com/office/drawing/2014/main" id="{8158DE2F-85AA-4D1C-8F52-BC5FFE3DC1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5937" y="260648"/>
            <a:ext cx="5401776" cy="6165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2202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539552" y="533400"/>
            <a:ext cx="9144000" cy="609600"/>
          </a:xfrm>
        </p:spPr>
        <p:txBody>
          <a:bodyPr>
            <a:normAutofit fontScale="90000"/>
          </a:bodyPr>
          <a:lstStyle/>
          <a:p>
            <a:r>
              <a:rPr lang="en-US" b="1" dirty="0">
                <a:solidFill>
                  <a:schemeClr val="tx1"/>
                </a:solidFill>
              </a:rPr>
              <a:t>Portugal</a:t>
            </a:r>
          </a:p>
          <a:p>
            <a:endParaRPr lang="en-US" b="1" dirty="0">
              <a:solidFill>
                <a:schemeClr val="tx1"/>
              </a:solidFill>
            </a:endParaRPr>
          </a:p>
        </p:txBody>
      </p:sp>
      <p:pic>
        <p:nvPicPr>
          <p:cNvPr id="1026" name="Picture 2" descr="May be a cartoon of 4 people, including Mo YaniSa, child and text that says 'PEDTUGO สำขุมทรัพย์ สุดขอบฟ้า PORTUGAL MEMBER- Phantipa Chobuijankarn. Yanisa Niamson Maytaporn Sae-jao Tippawan Khachinphak Nuttapong Ongsritrakul 6204640053 6204640681 6204640749 6204641382 6204641630'">
            <a:extLst>
              <a:ext uri="{FF2B5EF4-FFF2-40B4-BE49-F238E27FC236}">
                <a16:creationId xmlns:a16="http://schemas.microsoft.com/office/drawing/2014/main" id="{1EACCB2A-77A7-4C89-92BC-9F2803FFCD0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838200"/>
            <a:ext cx="2592400" cy="167572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May be an image of text that says 'Multinational corporation There are of company, Uber, Google, and Zalando, digital hub Portugal. The reason Portugal such stability. climate nd location are also Portuguese multinational companies SJerónimo Martins, Galp, EDP Banco Comercial Portugués company choose good image the the number multinational corporation increase dramatically in The government imposes taxes approximately 21% the revenues. In 2018, google and Mercedes Benz locate major hub at Portugal. Portugalandthe.Wt Portugal WTO ÛL since NEWS State legal Summary Portugal IMF OF PORTUGAL RESULTS NEW'">
            <a:extLst>
              <a:ext uri="{FF2B5EF4-FFF2-40B4-BE49-F238E27FC236}">
                <a16:creationId xmlns:a16="http://schemas.microsoft.com/office/drawing/2014/main" id="{12B43F61-8DD7-4719-80BF-24818E29C6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944" y="267140"/>
            <a:ext cx="4060132" cy="63385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0966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194521" y="304867"/>
            <a:ext cx="9144000" cy="609600"/>
          </a:xfrm>
        </p:spPr>
        <p:txBody>
          <a:bodyPr>
            <a:normAutofit fontScale="90000"/>
          </a:bodyPr>
          <a:lstStyle/>
          <a:p>
            <a:r>
              <a:rPr lang="en-US" b="1" dirty="0">
                <a:solidFill>
                  <a:schemeClr val="tx1"/>
                </a:solidFill>
              </a:rPr>
              <a:t>Canada</a:t>
            </a:r>
          </a:p>
        </p:txBody>
      </p:sp>
      <p:pic>
        <p:nvPicPr>
          <p:cNvPr id="5122" name="Picture 2" descr="May be an image of 6 people">
            <a:extLst>
              <a:ext uri="{FF2B5EF4-FFF2-40B4-BE49-F238E27FC236}">
                <a16:creationId xmlns:a16="http://schemas.microsoft.com/office/drawing/2014/main" id="{2876D643-6DD5-4B67-A111-9B6AFE93F19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980728"/>
            <a:ext cx="2755252" cy="153834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May be an image of text that says 'TRADE BARRIERS- TARRIF tariffs industrial terms tariffs place the marketplace varieties ensure intent products retaliatory CANADA 5EXPORT&amp;IMPORT PARTNERS product group. MARKET States THE IMPACT OF CURRENT TARIFF both estimated United Kingdom larger. 2.80 Mexico trade diversion relatively allingo conflict instead This being dilenna arise anada takes DIVERSIFIED Bombardier situation active NEWS! Shopify ast TECHNOLOGY AND INNOVATION Shopify(e-comerce) Shopify ecomes anid MINING Gold Inc. B2Gold oldcorp valuable dvances Canada iskier REAL ESTATE Brookfield Westbank NEWS! ENERGY (MNCS) OF CANADA Flatt FINANCIAL SERVICES Bank Montreal NEWS! Canada approves that closing Canada ETF, raising follow hat he Toronto exchange. follom Canada' footsteps.'">
            <a:extLst>
              <a:ext uri="{FF2B5EF4-FFF2-40B4-BE49-F238E27FC236}">
                <a16:creationId xmlns:a16="http://schemas.microsoft.com/office/drawing/2014/main" id="{D91D69B9-6A3E-4F97-A895-13549A82C3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476672"/>
            <a:ext cx="5159474" cy="56285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389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194521" y="304867"/>
            <a:ext cx="9144000" cy="609600"/>
          </a:xfrm>
        </p:spPr>
        <p:txBody>
          <a:bodyPr>
            <a:normAutofit fontScale="90000"/>
          </a:bodyPr>
          <a:lstStyle/>
          <a:p>
            <a:r>
              <a:rPr lang="en-US" b="1" dirty="0">
                <a:solidFill>
                  <a:schemeClr val="tx1"/>
                </a:solidFill>
              </a:rPr>
              <a:t>Canada</a:t>
            </a:r>
          </a:p>
        </p:txBody>
      </p:sp>
      <p:pic>
        <p:nvPicPr>
          <p:cNvPr id="5122" name="Picture 2" descr="May be an image of 6 people">
            <a:extLst>
              <a:ext uri="{FF2B5EF4-FFF2-40B4-BE49-F238E27FC236}">
                <a16:creationId xmlns:a16="http://schemas.microsoft.com/office/drawing/2014/main" id="{2876D643-6DD5-4B67-A111-9B6AFE93F19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980728"/>
            <a:ext cx="2755252" cy="1538349"/>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No photo description available.">
            <a:extLst>
              <a:ext uri="{FF2B5EF4-FFF2-40B4-BE49-F238E27FC236}">
                <a16:creationId xmlns:a16="http://schemas.microsoft.com/office/drawing/2014/main" id="{73DD4145-A609-4253-8FA6-7F3F46297F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548680"/>
            <a:ext cx="3528972" cy="5943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998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Image result for THUMBS UP">
            <a:extLst>
              <a:ext uri="{FF2B5EF4-FFF2-40B4-BE49-F238E27FC236}">
                <a16:creationId xmlns:a16="http://schemas.microsoft.com/office/drawing/2014/main" id="{FBF45D1D-5A8D-4DD0-97EE-3C512C3C86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9900" y="2209800"/>
            <a:ext cx="3124200" cy="312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2548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856</TotalTime>
  <Words>146</Words>
  <Application>Microsoft Office PowerPoint</Application>
  <PresentationFormat>นำเสนอทางหน้าจอ (4:3)</PresentationFormat>
  <Paragraphs>47</Paragraphs>
  <Slides>27</Slides>
  <Notes>1</Notes>
  <HiddenSlides>0</HiddenSlides>
  <MMClips>0</MMClips>
  <ScaleCrop>false</ScaleCrop>
  <HeadingPairs>
    <vt:vector size="6" baseType="variant">
      <vt:variant>
        <vt:lpstr>ฟอนต์ที่ถูกใช้</vt:lpstr>
      </vt:variant>
      <vt:variant>
        <vt:i4>8</vt:i4>
      </vt:variant>
      <vt:variant>
        <vt:lpstr>ธีม</vt:lpstr>
      </vt:variant>
      <vt:variant>
        <vt:i4>1</vt:i4>
      </vt:variant>
      <vt:variant>
        <vt:lpstr>ชื่อเรื่องสไลด์</vt:lpstr>
      </vt:variant>
      <vt:variant>
        <vt:i4>27</vt:i4>
      </vt:variant>
    </vt:vector>
  </HeadingPairs>
  <TitlesOfParts>
    <vt:vector size="36" baseType="lpstr">
      <vt:lpstr>Arial</vt:lpstr>
      <vt:lpstr>Calibri</vt:lpstr>
      <vt:lpstr>Franklin Gothic Book</vt:lpstr>
      <vt:lpstr>inherit</vt:lpstr>
      <vt:lpstr>Perpetua</vt:lpstr>
      <vt:lpstr>Times New Roman</vt:lpstr>
      <vt:lpstr>Wingdings</vt:lpstr>
      <vt:lpstr>Wingdings 2</vt:lpstr>
      <vt:lpstr>Equity</vt:lpstr>
      <vt:lpstr>MK 333/326 International Marketing Assignment 4: Chapter 2 Main Points </vt:lpstr>
      <vt:lpstr>MK 333/326 Group Assignment 4: Chapter 2  Topic: The Dynamic Environment of International Trade</vt:lpstr>
      <vt:lpstr>11 Countries for MK 333/326 </vt:lpstr>
      <vt:lpstr>Germany </vt:lpstr>
      <vt:lpstr>Germany </vt:lpstr>
      <vt:lpstr>India </vt:lpstr>
      <vt:lpstr>India </vt:lpstr>
      <vt:lpstr>New Zealand </vt:lpstr>
      <vt:lpstr>New Zealand </vt:lpstr>
      <vt:lpstr>Switzerland </vt:lpstr>
      <vt:lpstr>Switzerland </vt:lpstr>
      <vt:lpstr>Spain </vt:lpstr>
      <vt:lpstr>Spain </vt:lpstr>
      <vt:lpstr>France </vt:lpstr>
      <vt:lpstr>France </vt:lpstr>
      <vt:lpstr>Sweden </vt:lpstr>
      <vt:lpstr>Sweden </vt:lpstr>
      <vt:lpstr>Sweden </vt:lpstr>
      <vt:lpstr>Russia </vt:lpstr>
      <vt:lpstr>Russia </vt:lpstr>
      <vt:lpstr>Italy </vt:lpstr>
      <vt:lpstr>Italy </vt:lpstr>
      <vt:lpstr>Portugal </vt:lpstr>
      <vt:lpstr>Portugal </vt:lpstr>
      <vt:lpstr>Canada</vt:lpstr>
      <vt:lpstr>Canada</vt:lpstr>
      <vt:lpstr>งานนำเสนอ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user</cp:lastModifiedBy>
  <cp:revision>387</cp:revision>
  <dcterms:created xsi:type="dcterms:W3CDTF">2015-02-03T09:41:51Z</dcterms:created>
  <dcterms:modified xsi:type="dcterms:W3CDTF">2021-02-25T03:38:08Z</dcterms:modified>
</cp:coreProperties>
</file>