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0"/>
  </p:notesMasterIdLst>
  <p:sldIdLst>
    <p:sldId id="256" r:id="rId2"/>
    <p:sldId id="357" r:id="rId3"/>
    <p:sldId id="406" r:id="rId4"/>
    <p:sldId id="405" r:id="rId5"/>
    <p:sldId id="364" r:id="rId6"/>
    <p:sldId id="366" r:id="rId7"/>
    <p:sldId id="367" r:id="rId8"/>
    <p:sldId id="396" r:id="rId9"/>
    <p:sldId id="460" r:id="rId10"/>
    <p:sldId id="369" r:id="rId11"/>
    <p:sldId id="407" r:id="rId12"/>
    <p:sldId id="410" r:id="rId13"/>
    <p:sldId id="409" r:id="rId14"/>
    <p:sldId id="411" r:id="rId15"/>
    <p:sldId id="412" r:id="rId16"/>
    <p:sldId id="413" r:id="rId17"/>
    <p:sldId id="360" r:id="rId18"/>
    <p:sldId id="361" r:id="rId19"/>
    <p:sldId id="365" r:id="rId20"/>
    <p:sldId id="392" r:id="rId21"/>
    <p:sldId id="438" r:id="rId22"/>
    <p:sldId id="439" r:id="rId23"/>
    <p:sldId id="440" r:id="rId24"/>
    <p:sldId id="441" r:id="rId25"/>
    <p:sldId id="442" r:id="rId26"/>
    <p:sldId id="443" r:id="rId27"/>
    <p:sldId id="444" r:id="rId28"/>
    <p:sldId id="458" r:id="rId29"/>
    <p:sldId id="445" r:id="rId30"/>
    <p:sldId id="446" r:id="rId31"/>
    <p:sldId id="447" r:id="rId32"/>
    <p:sldId id="448" r:id="rId33"/>
    <p:sldId id="449" r:id="rId34"/>
    <p:sldId id="450" r:id="rId35"/>
    <p:sldId id="451" r:id="rId36"/>
    <p:sldId id="452" r:id="rId37"/>
    <p:sldId id="453" r:id="rId38"/>
    <p:sldId id="454" r:id="rId39"/>
    <p:sldId id="455" r:id="rId40"/>
    <p:sldId id="397" r:id="rId41"/>
    <p:sldId id="399" r:id="rId42"/>
    <p:sldId id="400" r:id="rId43"/>
    <p:sldId id="401" r:id="rId44"/>
    <p:sldId id="402" r:id="rId45"/>
    <p:sldId id="403" r:id="rId46"/>
    <p:sldId id="404" r:id="rId47"/>
    <p:sldId id="456" r:id="rId48"/>
    <p:sldId id="459" r:id="rId49"/>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50" autoAdjust="0"/>
    <p:restoredTop sz="94664" autoAdjust="0"/>
  </p:normalViewPr>
  <p:slideViewPr>
    <p:cSldViewPr>
      <p:cViewPr varScale="1">
        <p:scale>
          <a:sx n="78" d="100"/>
          <a:sy n="78" d="100"/>
        </p:scale>
        <p:origin x="957" y="51"/>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F\Desktop\New%20folder%20(3)\&#3607;&#3637;&#3656;&#3648;&#3619;&#3634;&#3607;&#3635;\Book4_ver3.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'pic&amp;table'!$B$3</c:f>
              <c:strCache>
                <c:ptCount val="1"/>
                <c:pt idx="0">
                  <c:v>Thailand </c:v>
                </c:pt>
              </c:strCache>
            </c:strRef>
          </c:tx>
          <c:cat>
            <c:numRef>
              <c:f>'pic&amp;table'!$D$11:$Y$11</c:f>
              <c:numCache>
                <c:formatCode>General</c:formatCode>
                <c:ptCount val="22"/>
                <c:pt idx="0">
                  <c:v>1989</c:v>
                </c:pt>
                <c:pt idx="1">
                  <c:v>1990</c:v>
                </c:pt>
                <c:pt idx="2">
                  <c:v>1991</c:v>
                </c:pt>
                <c:pt idx="3">
                  <c:v>1992</c:v>
                </c:pt>
                <c:pt idx="4">
                  <c:v>1993</c:v>
                </c:pt>
                <c:pt idx="5">
                  <c:v>1994</c:v>
                </c:pt>
                <c:pt idx="6">
                  <c:v>1995</c:v>
                </c:pt>
                <c:pt idx="7">
                  <c:v>1996</c:v>
                </c:pt>
                <c:pt idx="8">
                  <c:v>1997</c:v>
                </c:pt>
                <c:pt idx="9">
                  <c:v>1998</c:v>
                </c:pt>
                <c:pt idx="10">
                  <c:v>1999</c:v>
                </c:pt>
                <c:pt idx="11">
                  <c:v>2000</c:v>
                </c:pt>
                <c:pt idx="12" formatCode="###0;###0">
                  <c:v>2001</c:v>
                </c:pt>
                <c:pt idx="13" formatCode="###0;###0">
                  <c:v>2002</c:v>
                </c:pt>
                <c:pt idx="14" formatCode="###0;###0">
                  <c:v>2003</c:v>
                </c:pt>
                <c:pt idx="15" formatCode="###0;###0">
                  <c:v>2004</c:v>
                </c:pt>
                <c:pt idx="16" formatCode="###0;###0">
                  <c:v>2005</c:v>
                </c:pt>
                <c:pt idx="17" formatCode="###0;###0">
                  <c:v>2006</c:v>
                </c:pt>
                <c:pt idx="18" formatCode="###0;###0">
                  <c:v>2007</c:v>
                </c:pt>
                <c:pt idx="19" formatCode="###0;###0">
                  <c:v>2008</c:v>
                </c:pt>
                <c:pt idx="20" formatCode="###0;###0">
                  <c:v>2009</c:v>
                </c:pt>
                <c:pt idx="21" formatCode="###0;###0">
                  <c:v>2010</c:v>
                </c:pt>
              </c:numCache>
            </c:numRef>
          </c:cat>
          <c:val>
            <c:numRef>
              <c:f>'pic&amp;table'!$D$12:$Y$12</c:f>
              <c:numCache>
                <c:formatCode>_(* #,##0.00_);_(* \(#,##0.00\);_(* "-"??_);_(@_)</c:formatCode>
                <c:ptCount val="22"/>
                <c:pt idx="0" formatCode="_-* #,##0_-;\-* #,##0_-;_-* &quot;-&quot;??_-;_-@_-">
                  <c:v>36.864356000000001</c:v>
                </c:pt>
                <c:pt idx="1">
                  <c:v>40.846789999999999</c:v>
                </c:pt>
                <c:pt idx="2">
                  <c:v>61.135668000000003</c:v>
                </c:pt>
                <c:pt idx="3">
                  <c:v>93.948065</c:v>
                </c:pt>
                <c:pt idx="4">
                  <c:v>136.16997900000001</c:v>
                </c:pt>
                <c:pt idx="5">
                  <c:v>1193.190517</c:v>
                </c:pt>
                <c:pt idx="6">
                  <c:v>1234.0383529999999</c:v>
                </c:pt>
                <c:pt idx="7">
                  <c:v>1736.5033530000001</c:v>
                </c:pt>
                <c:pt idx="8">
                  <c:v>2093.0762589999999</c:v>
                </c:pt>
                <c:pt idx="9">
                  <c:v>2618.9814590000001</c:v>
                </c:pt>
                <c:pt idx="10">
                  <c:v>2626.331459</c:v>
                </c:pt>
                <c:pt idx="11">
                  <c:v>2629.6658590000002</c:v>
                </c:pt>
                <c:pt idx="12">
                  <c:v>2632.9568589999999</c:v>
                </c:pt>
                <c:pt idx="13">
                  <c:v>2639.3024529999998</c:v>
                </c:pt>
                <c:pt idx="14">
                  <c:v>2735.6396300000001</c:v>
                </c:pt>
                <c:pt idx="15">
                  <c:v>2792.859684</c:v>
                </c:pt>
                <c:pt idx="16">
                  <c:v>3243.7651030000002</c:v>
                </c:pt>
                <c:pt idx="17">
                  <c:v>3898.9950699999999</c:v>
                </c:pt>
                <c:pt idx="18">
                  <c:v>3991.7154540000001</c:v>
                </c:pt>
                <c:pt idx="19">
                  <c:v>4366.9125869999998</c:v>
                </c:pt>
                <c:pt idx="20">
                  <c:v>5275.5539760000001</c:v>
                </c:pt>
                <c:pt idx="21">
                  <c:v>5279.2900159999999</c:v>
                </c:pt>
              </c:numCache>
            </c:numRef>
          </c:val>
          <c:smooth val="0"/>
        </c:ser>
        <c:ser>
          <c:idx val="1"/>
          <c:order val="1"/>
          <c:tx>
            <c:strRef>
              <c:f>'pic&amp;table'!$B$4</c:f>
              <c:strCache>
                <c:ptCount val="1"/>
                <c:pt idx="0">
                  <c:v>China </c:v>
                </c:pt>
              </c:strCache>
            </c:strRef>
          </c:tx>
          <c:spPr>
            <a:ln>
              <a:solidFill>
                <a:srgbClr val="C00000"/>
              </a:solidFill>
            </a:ln>
          </c:spPr>
          <c:marker>
            <c:spPr>
              <a:solidFill>
                <a:srgbClr val="C00000"/>
              </a:solidFill>
              <a:ln>
                <a:solidFill>
                  <a:srgbClr val="C00000"/>
                </a:solidFill>
              </a:ln>
            </c:spPr>
          </c:marker>
          <c:cat>
            <c:numRef>
              <c:f>'pic&amp;table'!$D$11:$Y$11</c:f>
              <c:numCache>
                <c:formatCode>General</c:formatCode>
                <c:ptCount val="22"/>
                <c:pt idx="0">
                  <c:v>1989</c:v>
                </c:pt>
                <c:pt idx="1">
                  <c:v>1990</c:v>
                </c:pt>
                <c:pt idx="2">
                  <c:v>1991</c:v>
                </c:pt>
                <c:pt idx="3">
                  <c:v>1992</c:v>
                </c:pt>
                <c:pt idx="4">
                  <c:v>1993</c:v>
                </c:pt>
                <c:pt idx="5">
                  <c:v>1994</c:v>
                </c:pt>
                <c:pt idx="6">
                  <c:v>1995</c:v>
                </c:pt>
                <c:pt idx="7">
                  <c:v>1996</c:v>
                </c:pt>
                <c:pt idx="8">
                  <c:v>1997</c:v>
                </c:pt>
                <c:pt idx="9">
                  <c:v>1998</c:v>
                </c:pt>
                <c:pt idx="10">
                  <c:v>1999</c:v>
                </c:pt>
                <c:pt idx="11">
                  <c:v>2000</c:v>
                </c:pt>
                <c:pt idx="12" formatCode="###0;###0">
                  <c:v>2001</c:v>
                </c:pt>
                <c:pt idx="13" formatCode="###0;###0">
                  <c:v>2002</c:v>
                </c:pt>
                <c:pt idx="14" formatCode="###0;###0">
                  <c:v>2003</c:v>
                </c:pt>
                <c:pt idx="15" formatCode="###0;###0">
                  <c:v>2004</c:v>
                </c:pt>
                <c:pt idx="16" formatCode="###0;###0">
                  <c:v>2005</c:v>
                </c:pt>
                <c:pt idx="17" formatCode="###0;###0">
                  <c:v>2006</c:v>
                </c:pt>
                <c:pt idx="18" formatCode="###0;###0">
                  <c:v>2007</c:v>
                </c:pt>
                <c:pt idx="19" formatCode="###0;###0">
                  <c:v>2008</c:v>
                </c:pt>
                <c:pt idx="20" formatCode="###0;###0">
                  <c:v>2009</c:v>
                </c:pt>
                <c:pt idx="21" formatCode="###0;###0">
                  <c:v>2010</c:v>
                </c:pt>
              </c:numCache>
            </c:numRef>
          </c:cat>
          <c:val>
            <c:numRef>
              <c:f>'pic&amp;table'!$D$13:$Y$13</c:f>
              <c:numCache>
                <c:formatCode>_(* #,##0.00_);_(* \(#,##0.00\);_(* "-"??_);_(@_)</c:formatCode>
                <c:ptCount val="22"/>
                <c:pt idx="1">
                  <c:v>2.982183</c:v>
                </c:pt>
                <c:pt idx="2">
                  <c:v>8.2012649999999994</c:v>
                </c:pt>
                <c:pt idx="3">
                  <c:v>27.219396</c:v>
                </c:pt>
                <c:pt idx="4">
                  <c:v>46.300871000000001</c:v>
                </c:pt>
                <c:pt idx="5">
                  <c:v>73.086871000000002</c:v>
                </c:pt>
                <c:pt idx="6">
                  <c:v>83.265871000000004</c:v>
                </c:pt>
                <c:pt idx="7">
                  <c:v>86.415870999999996</c:v>
                </c:pt>
                <c:pt idx="8">
                  <c:v>90.226709</c:v>
                </c:pt>
                <c:pt idx="9">
                  <c:v>97.878179000000003</c:v>
                </c:pt>
                <c:pt idx="10">
                  <c:v>140.59175500000001</c:v>
                </c:pt>
                <c:pt idx="11">
                  <c:v>151.19755499999999</c:v>
                </c:pt>
                <c:pt idx="12">
                  <c:v>164.61255499999999</c:v>
                </c:pt>
                <c:pt idx="13">
                  <c:v>227.18102200000001</c:v>
                </c:pt>
                <c:pt idx="14">
                  <c:v>347.03925099999998</c:v>
                </c:pt>
                <c:pt idx="15">
                  <c:v>375.23700400000001</c:v>
                </c:pt>
                <c:pt idx="16">
                  <c:v>433.360364</c:v>
                </c:pt>
                <c:pt idx="17">
                  <c:v>856.59196999999995</c:v>
                </c:pt>
                <c:pt idx="18">
                  <c:v>1352.6471739999999</c:v>
                </c:pt>
                <c:pt idx="19">
                  <c:v>1459.893208</c:v>
                </c:pt>
                <c:pt idx="20">
                  <c:v>2392.786075</c:v>
                </c:pt>
                <c:pt idx="21">
                  <c:v>2736.814159</c:v>
                </c:pt>
              </c:numCache>
            </c:numRef>
          </c:val>
          <c:smooth val="0"/>
        </c:ser>
        <c:ser>
          <c:idx val="2"/>
          <c:order val="2"/>
          <c:tx>
            <c:strRef>
              <c:f>'pic&amp;table'!$B$5</c:f>
              <c:strCache>
                <c:ptCount val="1"/>
                <c:pt idx="0">
                  <c:v>Vietnam </c:v>
                </c:pt>
              </c:strCache>
            </c:strRef>
          </c:tx>
          <c:spPr>
            <a:ln>
              <a:solidFill>
                <a:srgbClr val="00B050"/>
              </a:solidFill>
            </a:ln>
          </c:spPr>
          <c:marker>
            <c:spPr>
              <a:solidFill>
                <a:srgbClr val="00B050"/>
              </a:solidFill>
              <a:ln>
                <a:solidFill>
                  <a:srgbClr val="00B050"/>
                </a:solidFill>
              </a:ln>
            </c:spPr>
          </c:marker>
          <c:cat>
            <c:numRef>
              <c:f>'pic&amp;table'!$D$11:$Y$11</c:f>
              <c:numCache>
                <c:formatCode>General</c:formatCode>
                <c:ptCount val="22"/>
                <c:pt idx="0">
                  <c:v>1989</c:v>
                </c:pt>
                <c:pt idx="1">
                  <c:v>1990</c:v>
                </c:pt>
                <c:pt idx="2">
                  <c:v>1991</c:v>
                </c:pt>
                <c:pt idx="3">
                  <c:v>1992</c:v>
                </c:pt>
                <c:pt idx="4">
                  <c:v>1993</c:v>
                </c:pt>
                <c:pt idx="5">
                  <c:v>1994</c:v>
                </c:pt>
                <c:pt idx="6">
                  <c:v>1995</c:v>
                </c:pt>
                <c:pt idx="7">
                  <c:v>1996</c:v>
                </c:pt>
                <c:pt idx="8">
                  <c:v>1997</c:v>
                </c:pt>
                <c:pt idx="9">
                  <c:v>1998</c:v>
                </c:pt>
                <c:pt idx="10">
                  <c:v>1999</c:v>
                </c:pt>
                <c:pt idx="11">
                  <c:v>2000</c:v>
                </c:pt>
                <c:pt idx="12" formatCode="###0;###0">
                  <c:v>2001</c:v>
                </c:pt>
                <c:pt idx="13" formatCode="###0;###0">
                  <c:v>2002</c:v>
                </c:pt>
                <c:pt idx="14" formatCode="###0;###0">
                  <c:v>2003</c:v>
                </c:pt>
                <c:pt idx="15" formatCode="###0;###0">
                  <c:v>2004</c:v>
                </c:pt>
                <c:pt idx="16" formatCode="###0;###0">
                  <c:v>2005</c:v>
                </c:pt>
                <c:pt idx="17" formatCode="###0;###0">
                  <c:v>2006</c:v>
                </c:pt>
                <c:pt idx="18" formatCode="###0;###0">
                  <c:v>2007</c:v>
                </c:pt>
                <c:pt idx="19" formatCode="###0;###0">
                  <c:v>2008</c:v>
                </c:pt>
                <c:pt idx="20" formatCode="###0;###0">
                  <c:v>2009</c:v>
                </c:pt>
                <c:pt idx="21" formatCode="###0;###0">
                  <c:v>2010</c:v>
                </c:pt>
              </c:numCache>
            </c:numRef>
          </c:cat>
          <c:val>
            <c:numRef>
              <c:f>'pic&amp;table'!$D$14:$Y$14</c:f>
              <c:numCache>
                <c:formatCode>General</c:formatCode>
                <c:ptCount val="22"/>
                <c:pt idx="2" formatCode="_(* #,##0.00_);_(* \(#,##0.00\);_(* &quot;-&quot;??_);_(@_)">
                  <c:v>9.3243000000000006E-2</c:v>
                </c:pt>
                <c:pt idx="3" formatCode="_(* #,##0.00_);_(* \(#,##0.00\);_(* &quot;-&quot;??_);_(@_)">
                  <c:v>0.34501100000000001</c:v>
                </c:pt>
                <c:pt idx="4" formatCode="_(* #,##0.00_);_(* \(#,##0.00\);_(* &quot;-&quot;??_);_(@_)">
                  <c:v>1.7514080000000001</c:v>
                </c:pt>
                <c:pt idx="5" formatCode="_(* #,##0.00_);_(* \(#,##0.00\);_(* &quot;-&quot;??_);_(@_)">
                  <c:v>2.4582280000000001</c:v>
                </c:pt>
                <c:pt idx="6" formatCode="_(* #,##0.00_);_(* \(#,##0.00\);_(* &quot;-&quot;??_);_(@_)">
                  <c:v>2.4582280000000001</c:v>
                </c:pt>
                <c:pt idx="7" formatCode="_(* #,##0.00_);_(* \(#,##0.00\);_(* &quot;-&quot;??_);_(@_)">
                  <c:v>2.4582280000000001</c:v>
                </c:pt>
                <c:pt idx="8" formatCode="_(* #,##0.00_);_(* \(#,##0.00\);_(* &quot;-&quot;??_);_(@_)">
                  <c:v>2.7855590000000001</c:v>
                </c:pt>
                <c:pt idx="9" formatCode="_(* #,##0.00_);_(* \(#,##0.00\);_(* &quot;-&quot;??_);_(@_)">
                  <c:v>4.3885589999999999</c:v>
                </c:pt>
                <c:pt idx="10" formatCode="_(* #,##0.00_);_(* \(#,##0.00\);_(* &quot;-&quot;??_);_(@_)">
                  <c:v>19.139809</c:v>
                </c:pt>
                <c:pt idx="11" formatCode="_(* #,##0.00_);_(* \(#,##0.00\);_(* &quot;-&quot;??_);_(@_)">
                  <c:v>20.752808999999999</c:v>
                </c:pt>
                <c:pt idx="12" formatCode="_(* #,##0.00_);_(* \(#,##0.00\);_(* &quot;-&quot;??_);_(@_)">
                  <c:v>24.165379000000001</c:v>
                </c:pt>
                <c:pt idx="13" formatCode="_(* #,##0.00_);_(* \(#,##0.00\);_(* &quot;-&quot;??_);_(@_)">
                  <c:v>31.037379000000001</c:v>
                </c:pt>
                <c:pt idx="14" formatCode="_(* #,##0.00_);_(* \(#,##0.00\);_(* &quot;-&quot;??_);_(@_)">
                  <c:v>39.697741999999998</c:v>
                </c:pt>
                <c:pt idx="15" formatCode="_(* #,##0.00_);_(* \(#,##0.00\);_(* &quot;-&quot;??_);_(@_)">
                  <c:v>102.975543</c:v>
                </c:pt>
                <c:pt idx="16" formatCode="_(* #,##0.00_);_(* \(#,##0.00\);_(* &quot;-&quot;??_);_(@_)">
                  <c:v>146.242422</c:v>
                </c:pt>
                <c:pt idx="17" formatCode="_(* #,##0.00_);_(* \(#,##0.00\);_(* &quot;-&quot;??_);_(@_)">
                  <c:v>407.41856100000001</c:v>
                </c:pt>
                <c:pt idx="18" formatCode="_(* #,##0.00_);_(* \(#,##0.00\);_(* &quot;-&quot;??_);_(@_)">
                  <c:v>563.33238100000005</c:v>
                </c:pt>
                <c:pt idx="19" formatCode="_(* #,##0.00_);_(* \(#,##0.00\);_(* &quot;-&quot;??_);_(@_)">
                  <c:v>712.7577</c:v>
                </c:pt>
                <c:pt idx="20" formatCode="_(* #,##0.00_);_(* \(#,##0.00\);_(* &quot;-&quot;??_);_(@_)">
                  <c:v>2133.9724660000002</c:v>
                </c:pt>
                <c:pt idx="21" formatCode="_(* #,##0.00_);_(* \(#,##0.00\);_(* &quot;-&quot;??_);_(@_)">
                  <c:v>2183.8774659999999</c:v>
                </c:pt>
              </c:numCache>
            </c:numRef>
          </c:val>
          <c:smooth val="0"/>
        </c:ser>
        <c:ser>
          <c:idx val="3"/>
          <c:order val="3"/>
          <c:tx>
            <c:strRef>
              <c:f>'pic&amp;table'!$B$15</c:f>
              <c:strCache>
                <c:ptCount val="1"/>
                <c:pt idx="0">
                  <c:v>France </c:v>
                </c:pt>
              </c:strCache>
            </c:strRef>
          </c:tx>
          <c:spPr>
            <a:ln>
              <a:solidFill>
                <a:srgbClr val="7030A0"/>
              </a:solidFill>
            </a:ln>
          </c:spPr>
          <c:marker>
            <c:spPr>
              <a:ln>
                <a:solidFill>
                  <a:srgbClr val="7030A0"/>
                </a:solidFill>
              </a:ln>
            </c:spPr>
          </c:marker>
          <c:cat>
            <c:numRef>
              <c:f>'pic&amp;table'!$D$11:$Y$11</c:f>
              <c:numCache>
                <c:formatCode>General</c:formatCode>
                <c:ptCount val="22"/>
                <c:pt idx="0">
                  <c:v>1989</c:v>
                </c:pt>
                <c:pt idx="1">
                  <c:v>1990</c:v>
                </c:pt>
                <c:pt idx="2">
                  <c:v>1991</c:v>
                </c:pt>
                <c:pt idx="3">
                  <c:v>1992</c:v>
                </c:pt>
                <c:pt idx="4">
                  <c:v>1993</c:v>
                </c:pt>
                <c:pt idx="5">
                  <c:v>1994</c:v>
                </c:pt>
                <c:pt idx="6">
                  <c:v>1995</c:v>
                </c:pt>
                <c:pt idx="7">
                  <c:v>1996</c:v>
                </c:pt>
                <c:pt idx="8">
                  <c:v>1997</c:v>
                </c:pt>
                <c:pt idx="9">
                  <c:v>1998</c:v>
                </c:pt>
                <c:pt idx="10">
                  <c:v>1999</c:v>
                </c:pt>
                <c:pt idx="11">
                  <c:v>2000</c:v>
                </c:pt>
                <c:pt idx="12" formatCode="###0;###0">
                  <c:v>2001</c:v>
                </c:pt>
                <c:pt idx="13" formatCode="###0;###0">
                  <c:v>2002</c:v>
                </c:pt>
                <c:pt idx="14" formatCode="###0;###0">
                  <c:v>2003</c:v>
                </c:pt>
                <c:pt idx="15" formatCode="###0;###0">
                  <c:v>2004</c:v>
                </c:pt>
                <c:pt idx="16" formatCode="###0;###0">
                  <c:v>2005</c:v>
                </c:pt>
                <c:pt idx="17" formatCode="###0;###0">
                  <c:v>2006</c:v>
                </c:pt>
                <c:pt idx="18" formatCode="###0;###0">
                  <c:v>2007</c:v>
                </c:pt>
                <c:pt idx="19" formatCode="###0;###0">
                  <c:v>2008</c:v>
                </c:pt>
                <c:pt idx="20" formatCode="###0;###0">
                  <c:v>2009</c:v>
                </c:pt>
                <c:pt idx="21" formatCode="###0;###0">
                  <c:v>2010</c:v>
                </c:pt>
              </c:numCache>
            </c:numRef>
          </c:cat>
          <c:val>
            <c:numRef>
              <c:f>'pic&amp;table'!$D$15:$Y$15</c:f>
              <c:numCache>
                <c:formatCode>_(* #,##0.00_);_(* \(#,##0.00\);_(* "-"??_);_(@_)</c:formatCode>
                <c:ptCount val="22"/>
                <c:pt idx="0">
                  <c:v>0.35</c:v>
                </c:pt>
                <c:pt idx="1">
                  <c:v>3.6878470000000001</c:v>
                </c:pt>
                <c:pt idx="2">
                  <c:v>6.087847</c:v>
                </c:pt>
                <c:pt idx="3">
                  <c:v>7.4278979999999999</c:v>
                </c:pt>
                <c:pt idx="4">
                  <c:v>10.670498</c:v>
                </c:pt>
                <c:pt idx="5">
                  <c:v>13.874745000000001</c:v>
                </c:pt>
                <c:pt idx="6">
                  <c:v>14.929745</c:v>
                </c:pt>
                <c:pt idx="7">
                  <c:v>16.641856000000001</c:v>
                </c:pt>
                <c:pt idx="8">
                  <c:v>19.946749000000001</c:v>
                </c:pt>
                <c:pt idx="9">
                  <c:v>407.629839</c:v>
                </c:pt>
                <c:pt idx="10">
                  <c:v>408.71493900000002</c:v>
                </c:pt>
                <c:pt idx="11">
                  <c:v>411.26493900000003</c:v>
                </c:pt>
                <c:pt idx="12">
                  <c:v>423.87293899999997</c:v>
                </c:pt>
                <c:pt idx="13">
                  <c:v>437.23643900000002</c:v>
                </c:pt>
                <c:pt idx="14">
                  <c:v>454.84943900000002</c:v>
                </c:pt>
                <c:pt idx="15">
                  <c:v>457.369439</c:v>
                </c:pt>
                <c:pt idx="16">
                  <c:v>827.61943900000006</c:v>
                </c:pt>
                <c:pt idx="17">
                  <c:v>839.76305000000002</c:v>
                </c:pt>
                <c:pt idx="18">
                  <c:v>852.90611799999999</c:v>
                </c:pt>
                <c:pt idx="19">
                  <c:v>853.40611799999999</c:v>
                </c:pt>
                <c:pt idx="20">
                  <c:v>865.13868500000001</c:v>
                </c:pt>
                <c:pt idx="21">
                  <c:v>865.34868500000005</c:v>
                </c:pt>
              </c:numCache>
            </c:numRef>
          </c:val>
          <c:smooth val="0"/>
        </c:ser>
        <c:ser>
          <c:idx val="5"/>
          <c:order val="4"/>
          <c:tx>
            <c:strRef>
              <c:f>'pic&amp;table'!$B$16</c:f>
              <c:strCache>
                <c:ptCount val="1"/>
                <c:pt idx="0">
                  <c:v>Malaysia </c:v>
                </c:pt>
              </c:strCache>
            </c:strRef>
          </c:tx>
          <c:spPr>
            <a:ln>
              <a:solidFill>
                <a:srgbClr val="FFFF00"/>
              </a:solidFill>
            </a:ln>
          </c:spPr>
          <c:marker>
            <c:spPr>
              <a:solidFill>
                <a:srgbClr val="FFFF00"/>
              </a:solidFill>
              <a:ln>
                <a:solidFill>
                  <a:srgbClr val="FFFF00"/>
                </a:solidFill>
              </a:ln>
            </c:spPr>
          </c:marker>
          <c:cat>
            <c:numRef>
              <c:f>'pic&amp;table'!$D$11:$Y$11</c:f>
              <c:numCache>
                <c:formatCode>General</c:formatCode>
                <c:ptCount val="22"/>
                <c:pt idx="0">
                  <c:v>1989</c:v>
                </c:pt>
                <c:pt idx="1">
                  <c:v>1990</c:v>
                </c:pt>
                <c:pt idx="2">
                  <c:v>1991</c:v>
                </c:pt>
                <c:pt idx="3">
                  <c:v>1992</c:v>
                </c:pt>
                <c:pt idx="4">
                  <c:v>1993</c:v>
                </c:pt>
                <c:pt idx="5">
                  <c:v>1994</c:v>
                </c:pt>
                <c:pt idx="6">
                  <c:v>1995</c:v>
                </c:pt>
                <c:pt idx="7">
                  <c:v>1996</c:v>
                </c:pt>
                <c:pt idx="8">
                  <c:v>1997</c:v>
                </c:pt>
                <c:pt idx="9">
                  <c:v>1998</c:v>
                </c:pt>
                <c:pt idx="10">
                  <c:v>1999</c:v>
                </c:pt>
                <c:pt idx="11">
                  <c:v>2000</c:v>
                </c:pt>
                <c:pt idx="12" formatCode="###0;###0">
                  <c:v>2001</c:v>
                </c:pt>
                <c:pt idx="13" formatCode="###0;###0">
                  <c:v>2002</c:v>
                </c:pt>
                <c:pt idx="14" formatCode="###0;###0">
                  <c:v>2003</c:v>
                </c:pt>
                <c:pt idx="15" formatCode="###0;###0">
                  <c:v>2004</c:v>
                </c:pt>
                <c:pt idx="16" formatCode="###0;###0">
                  <c:v>2005</c:v>
                </c:pt>
                <c:pt idx="17" formatCode="###0;###0">
                  <c:v>2006</c:v>
                </c:pt>
                <c:pt idx="18" formatCode="###0;###0">
                  <c:v>2007</c:v>
                </c:pt>
                <c:pt idx="19" formatCode="###0;###0">
                  <c:v>2008</c:v>
                </c:pt>
                <c:pt idx="20" formatCode="###0;###0">
                  <c:v>2009</c:v>
                </c:pt>
                <c:pt idx="21" formatCode="###0;###0">
                  <c:v>2010</c:v>
                </c:pt>
              </c:numCache>
            </c:numRef>
          </c:cat>
          <c:val>
            <c:numRef>
              <c:f>'pic&amp;table'!$D$16:$Y$16</c:f>
              <c:numCache>
                <c:formatCode>General</c:formatCode>
                <c:ptCount val="22"/>
                <c:pt idx="3" formatCode="_(* #,##0.00_);_(* \(#,##0.00\);_(* &quot;-&quot;??_);_(@_)">
                  <c:v>17.93</c:v>
                </c:pt>
                <c:pt idx="4" formatCode="_(* #,##0.00_);_(* \(#,##0.00\);_(* &quot;-&quot;??_);_(@_)">
                  <c:v>23.053999999999998</c:v>
                </c:pt>
                <c:pt idx="5" formatCode="_(* #,##0.00_);_(* \(#,##0.00\);_(* &quot;-&quot;??_);_(@_)">
                  <c:v>26.484000000000002</c:v>
                </c:pt>
                <c:pt idx="6" formatCode="_(* #,##0.00_);_(* \(#,##0.00\);_(* &quot;-&quot;??_);_(@_)">
                  <c:v>31.484000000000002</c:v>
                </c:pt>
                <c:pt idx="7" formatCode="_(* #,##0.00_);_(* \(#,##0.00\);_(* &quot;-&quot;??_);_(@_)">
                  <c:v>242.684</c:v>
                </c:pt>
                <c:pt idx="8" formatCode="_(* #,##0.00_);_(* \(#,##0.00\);_(* &quot;-&quot;??_);_(@_)">
                  <c:v>701.132386</c:v>
                </c:pt>
                <c:pt idx="9" formatCode="_(* #,##0.00_);_(* \(#,##0.00\);_(* &quot;-&quot;??_);_(@_)">
                  <c:v>704.23238600000002</c:v>
                </c:pt>
                <c:pt idx="10" formatCode="_(* #,##0.00_);_(* \(#,##0.00\);_(* &quot;-&quot;??_);_(@_)">
                  <c:v>718.93238599999995</c:v>
                </c:pt>
                <c:pt idx="11" formatCode="_(* #,##0.00_);_(* \(#,##0.00\);_(* &quot;-&quot;??_);_(@_)">
                  <c:v>722.46238600000004</c:v>
                </c:pt>
                <c:pt idx="12" formatCode="_(* #,##0.00_);_(* \(#,##0.00\);_(* &quot;-&quot;??_);_(@_)">
                  <c:v>723.96238600000004</c:v>
                </c:pt>
                <c:pt idx="13" formatCode="_(* #,##0.00_);_(* \(#,##0.00\);_(* &quot;-&quot;??_);_(@_)">
                  <c:v>728.81538599999999</c:v>
                </c:pt>
                <c:pt idx="14" formatCode="_(* #,##0.00_);_(* \(#,##0.00\);_(* &quot;-&quot;??_);_(@_)">
                  <c:v>799.59142299999996</c:v>
                </c:pt>
                <c:pt idx="15" formatCode="_(* #,##0.00_);_(* \(#,##0.00\);_(* &quot;-&quot;??_);_(@_)">
                  <c:v>802.84142299999996</c:v>
                </c:pt>
                <c:pt idx="16" formatCode="_(* #,##0.00_);_(* \(#,##0.00\);_(* &quot;-&quot;??_);_(@_)">
                  <c:v>806.21562300000005</c:v>
                </c:pt>
                <c:pt idx="17" formatCode="_(* #,##0.00_);_(* \(#,##0.00\);_(* &quot;-&quot;??_);_(@_)">
                  <c:v>809.36577799999998</c:v>
                </c:pt>
                <c:pt idx="18" formatCode="_(* #,##0.00_);_(* \(#,##0.00\);_(* &quot;-&quot;??_);_(@_)">
                  <c:v>862.57577800000001</c:v>
                </c:pt>
                <c:pt idx="19" formatCode="_(* #,##0.00_);_(* \(#,##0.00\);_(* &quot;-&quot;??_);_(@_)">
                  <c:v>862.70577800000001</c:v>
                </c:pt>
                <c:pt idx="20" formatCode="_(* #,##0.00_);_(* \(#,##0.00\);_(* &quot;-&quot;??_);_(@_)">
                  <c:v>873.63036</c:v>
                </c:pt>
                <c:pt idx="21" formatCode="_(* #,##0.00_);_(* \(#,##0.00\);_(* &quot;-&quot;??_);_(@_)">
                  <c:v>873.78035999999997</c:v>
                </c:pt>
              </c:numCache>
            </c:numRef>
          </c:val>
          <c:smooth val="0"/>
        </c:ser>
        <c:ser>
          <c:idx val="6"/>
          <c:order val="5"/>
          <c:tx>
            <c:strRef>
              <c:f>'pic&amp;table'!$B$17</c:f>
              <c:strCache>
                <c:ptCount val="1"/>
                <c:pt idx="0">
                  <c:v>USA </c:v>
                </c:pt>
              </c:strCache>
            </c:strRef>
          </c:tx>
          <c:spPr>
            <a:ln>
              <a:solidFill>
                <a:schemeClr val="tx1"/>
              </a:solidFill>
            </a:ln>
          </c:spPr>
          <c:marker>
            <c:spPr>
              <a:ln>
                <a:solidFill>
                  <a:schemeClr val="tx1"/>
                </a:solidFill>
              </a:ln>
            </c:spPr>
          </c:marker>
          <c:cat>
            <c:numRef>
              <c:f>'pic&amp;table'!$D$11:$Y$11</c:f>
              <c:numCache>
                <c:formatCode>General</c:formatCode>
                <c:ptCount val="22"/>
                <c:pt idx="0">
                  <c:v>1989</c:v>
                </c:pt>
                <c:pt idx="1">
                  <c:v>1990</c:v>
                </c:pt>
                <c:pt idx="2">
                  <c:v>1991</c:v>
                </c:pt>
                <c:pt idx="3">
                  <c:v>1992</c:v>
                </c:pt>
                <c:pt idx="4">
                  <c:v>1993</c:v>
                </c:pt>
                <c:pt idx="5">
                  <c:v>1994</c:v>
                </c:pt>
                <c:pt idx="6">
                  <c:v>1995</c:v>
                </c:pt>
                <c:pt idx="7">
                  <c:v>1996</c:v>
                </c:pt>
                <c:pt idx="8">
                  <c:v>1997</c:v>
                </c:pt>
                <c:pt idx="9">
                  <c:v>1998</c:v>
                </c:pt>
                <c:pt idx="10">
                  <c:v>1999</c:v>
                </c:pt>
                <c:pt idx="11">
                  <c:v>2000</c:v>
                </c:pt>
                <c:pt idx="12" formatCode="###0;###0">
                  <c:v>2001</c:v>
                </c:pt>
                <c:pt idx="13" formatCode="###0;###0">
                  <c:v>2002</c:v>
                </c:pt>
                <c:pt idx="14" formatCode="###0;###0">
                  <c:v>2003</c:v>
                </c:pt>
                <c:pt idx="15" formatCode="###0;###0">
                  <c:v>2004</c:v>
                </c:pt>
                <c:pt idx="16" formatCode="###0;###0">
                  <c:v>2005</c:v>
                </c:pt>
                <c:pt idx="17" formatCode="###0;###0">
                  <c:v>2006</c:v>
                </c:pt>
                <c:pt idx="18" formatCode="###0;###0">
                  <c:v>2007</c:v>
                </c:pt>
                <c:pt idx="19" formatCode="###0;###0">
                  <c:v>2008</c:v>
                </c:pt>
                <c:pt idx="20" formatCode="###0;###0">
                  <c:v>2009</c:v>
                </c:pt>
                <c:pt idx="21" formatCode="###0;###0">
                  <c:v>2010</c:v>
                </c:pt>
              </c:numCache>
            </c:numRef>
          </c:cat>
          <c:val>
            <c:numRef>
              <c:f>'pic&amp;table'!$D$17:$Y$17</c:f>
              <c:numCache>
                <c:formatCode>_(* #,##0.00_);_(* \(#,##0.00\);_(* "-"??_);_(@_)</c:formatCode>
                <c:ptCount val="22"/>
                <c:pt idx="0">
                  <c:v>2</c:v>
                </c:pt>
                <c:pt idx="1">
                  <c:v>641.912285</c:v>
                </c:pt>
                <c:pt idx="2">
                  <c:v>642.78656999999998</c:v>
                </c:pt>
                <c:pt idx="3">
                  <c:v>657.53857000000005</c:v>
                </c:pt>
                <c:pt idx="4">
                  <c:v>658.55857000000003</c:v>
                </c:pt>
                <c:pt idx="5">
                  <c:v>661.90706999999998</c:v>
                </c:pt>
                <c:pt idx="6">
                  <c:v>661.97895400000004</c:v>
                </c:pt>
                <c:pt idx="7">
                  <c:v>939.63895400000001</c:v>
                </c:pt>
                <c:pt idx="8">
                  <c:v>940.92345399999999</c:v>
                </c:pt>
                <c:pt idx="9">
                  <c:v>942.32345399999997</c:v>
                </c:pt>
                <c:pt idx="10">
                  <c:v>1056.84717</c:v>
                </c:pt>
                <c:pt idx="11">
                  <c:v>1056.84717</c:v>
                </c:pt>
                <c:pt idx="12">
                  <c:v>1060.05873</c:v>
                </c:pt>
                <c:pt idx="13">
                  <c:v>1068.05873</c:v>
                </c:pt>
                <c:pt idx="14">
                  <c:v>1069.2817299999999</c:v>
                </c:pt>
                <c:pt idx="15">
                  <c:v>1072.1017300000001</c:v>
                </c:pt>
                <c:pt idx="16">
                  <c:v>1072.40173</c:v>
                </c:pt>
                <c:pt idx="17">
                  <c:v>1072.4577300000001</c:v>
                </c:pt>
                <c:pt idx="18">
                  <c:v>1076.9843960000001</c:v>
                </c:pt>
                <c:pt idx="19">
                  <c:v>1079.7973959999999</c:v>
                </c:pt>
                <c:pt idx="20">
                  <c:v>1092.157056</c:v>
                </c:pt>
                <c:pt idx="21">
                  <c:v>1093.771056</c:v>
                </c:pt>
              </c:numCache>
            </c:numRef>
          </c:val>
          <c:smooth val="0"/>
        </c:ser>
        <c:dLbls>
          <c:showLegendKey val="0"/>
          <c:showVal val="0"/>
          <c:showCatName val="0"/>
          <c:showSerName val="0"/>
          <c:showPercent val="0"/>
          <c:showBubbleSize val="0"/>
        </c:dLbls>
        <c:marker val="1"/>
        <c:smooth val="0"/>
        <c:axId val="547064456"/>
        <c:axId val="547058184"/>
      </c:lineChart>
      <c:catAx>
        <c:axId val="547064456"/>
        <c:scaling>
          <c:orientation val="minMax"/>
        </c:scaling>
        <c:delete val="0"/>
        <c:axPos val="b"/>
        <c:numFmt formatCode="General" sourceLinked="1"/>
        <c:majorTickMark val="out"/>
        <c:minorTickMark val="none"/>
        <c:tickLblPos val="nextTo"/>
        <c:txPr>
          <a:bodyPr/>
          <a:lstStyle/>
          <a:p>
            <a:pPr>
              <a:defRPr sz="2400"/>
            </a:pPr>
            <a:endParaRPr lang="en-US"/>
          </a:p>
        </c:txPr>
        <c:crossAx val="547058184"/>
        <c:crosses val="autoZero"/>
        <c:auto val="1"/>
        <c:lblAlgn val="ctr"/>
        <c:lblOffset val="100"/>
        <c:noMultiLvlLbl val="0"/>
      </c:catAx>
      <c:valAx>
        <c:axId val="547058184"/>
        <c:scaling>
          <c:orientation val="minMax"/>
        </c:scaling>
        <c:delete val="0"/>
        <c:axPos val="l"/>
        <c:majorGridlines/>
        <c:title>
          <c:tx>
            <c:rich>
              <a:bodyPr rot="-5400000" vert="horz"/>
              <a:lstStyle/>
              <a:p>
                <a:pPr>
                  <a:defRPr sz="1400"/>
                </a:pPr>
                <a:r>
                  <a:rPr lang="en-US" sz="1400"/>
                  <a:t>Million US Dollar</a:t>
                </a:r>
              </a:p>
            </c:rich>
          </c:tx>
          <c:layout/>
          <c:overlay val="0"/>
        </c:title>
        <c:numFmt formatCode="#,##0" sourceLinked="0"/>
        <c:majorTickMark val="out"/>
        <c:minorTickMark val="none"/>
        <c:tickLblPos val="nextTo"/>
        <c:txPr>
          <a:bodyPr/>
          <a:lstStyle/>
          <a:p>
            <a:pPr>
              <a:defRPr sz="1400"/>
            </a:pPr>
            <a:endParaRPr lang="en-US"/>
          </a:p>
        </c:txPr>
        <c:crossAx val="547064456"/>
        <c:crosses val="autoZero"/>
        <c:crossBetween val="between"/>
      </c:valAx>
    </c:plotArea>
    <c:legend>
      <c:legendPos val="r"/>
      <c:layout>
        <c:manualLayout>
          <c:xMode val="edge"/>
          <c:yMode val="edge"/>
          <c:x val="0.85232289962072971"/>
          <c:y val="0.28665593472871354"/>
          <c:w val="0.13872243091262162"/>
          <c:h val="0.49351518020067786"/>
        </c:manualLayout>
      </c:layout>
      <c:overlay val="0"/>
    </c:legend>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A2FCFF-3F85-40E8-8B29-9F9C4FF8C89A}" type="datetimeFigureOut">
              <a:rPr lang="en-US" smtClean="0"/>
              <a:pPr/>
              <a:t>6/9/2015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00970E-B358-4E72-B9E9-574243C08C48}" type="slidenum">
              <a:rPr lang="en-US" smtClean="0"/>
              <a:pPr/>
              <a:t>‹#›</a:t>
            </a:fld>
            <a:endParaRPr lang="en-US"/>
          </a:p>
        </p:txBody>
      </p:sp>
    </p:spTree>
    <p:extLst>
      <p:ext uri="{BB962C8B-B14F-4D97-AF65-F5344CB8AC3E}">
        <p14:creationId xmlns:p14="http://schemas.microsoft.com/office/powerpoint/2010/main" val="2577903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4F00970E-B358-4E72-B9E9-574243C08C48}" type="slidenum">
              <a:rPr lang="en-US" smtClean="0"/>
              <a:pPr/>
              <a:t>11</a:t>
            </a:fld>
            <a:endParaRPr lang="en-US"/>
          </a:p>
        </p:txBody>
      </p:sp>
    </p:spTree>
    <p:extLst>
      <p:ext uri="{BB962C8B-B14F-4D97-AF65-F5344CB8AC3E}">
        <p14:creationId xmlns:p14="http://schemas.microsoft.com/office/powerpoint/2010/main" val="5422657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4F00970E-B358-4E72-B9E9-574243C08C48}" type="slidenum">
              <a:rPr lang="en-US" smtClean="0"/>
              <a:pPr/>
              <a:t>41</a:t>
            </a:fld>
            <a:endParaRPr lang="en-US"/>
          </a:p>
        </p:txBody>
      </p:sp>
    </p:spTree>
    <p:extLst>
      <p:ext uri="{BB962C8B-B14F-4D97-AF65-F5344CB8AC3E}">
        <p14:creationId xmlns:p14="http://schemas.microsoft.com/office/powerpoint/2010/main" val="27591183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4F00970E-B358-4E72-B9E9-574243C08C48}" type="slidenum">
              <a:rPr lang="en-US" smtClean="0"/>
              <a:pPr/>
              <a:t>42</a:t>
            </a:fld>
            <a:endParaRPr lang="en-US"/>
          </a:p>
        </p:txBody>
      </p:sp>
    </p:spTree>
    <p:extLst>
      <p:ext uri="{BB962C8B-B14F-4D97-AF65-F5344CB8AC3E}">
        <p14:creationId xmlns:p14="http://schemas.microsoft.com/office/powerpoint/2010/main" val="27591183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4F00970E-B358-4E72-B9E9-574243C08C48}" type="slidenum">
              <a:rPr lang="en-US" smtClean="0"/>
              <a:pPr/>
              <a:t>43</a:t>
            </a:fld>
            <a:endParaRPr lang="en-US"/>
          </a:p>
        </p:txBody>
      </p:sp>
    </p:spTree>
    <p:extLst>
      <p:ext uri="{BB962C8B-B14F-4D97-AF65-F5344CB8AC3E}">
        <p14:creationId xmlns:p14="http://schemas.microsoft.com/office/powerpoint/2010/main" val="27591183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4F00970E-B358-4E72-B9E9-574243C08C48}" type="slidenum">
              <a:rPr lang="en-US" smtClean="0"/>
              <a:pPr/>
              <a:t>44</a:t>
            </a:fld>
            <a:endParaRPr lang="en-US"/>
          </a:p>
        </p:txBody>
      </p:sp>
    </p:spTree>
    <p:extLst>
      <p:ext uri="{BB962C8B-B14F-4D97-AF65-F5344CB8AC3E}">
        <p14:creationId xmlns:p14="http://schemas.microsoft.com/office/powerpoint/2010/main" val="27591183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4F00970E-B358-4E72-B9E9-574243C08C48}" type="slidenum">
              <a:rPr lang="en-US" smtClean="0"/>
              <a:pPr/>
              <a:t>45</a:t>
            </a:fld>
            <a:endParaRPr lang="en-US"/>
          </a:p>
        </p:txBody>
      </p:sp>
    </p:spTree>
    <p:extLst>
      <p:ext uri="{BB962C8B-B14F-4D97-AF65-F5344CB8AC3E}">
        <p14:creationId xmlns:p14="http://schemas.microsoft.com/office/powerpoint/2010/main" val="27591183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4F00970E-B358-4E72-B9E9-574243C08C48}" type="slidenum">
              <a:rPr lang="en-US" smtClean="0"/>
              <a:pPr/>
              <a:t>46</a:t>
            </a:fld>
            <a:endParaRPr lang="en-US"/>
          </a:p>
        </p:txBody>
      </p:sp>
    </p:spTree>
    <p:extLst>
      <p:ext uri="{BB962C8B-B14F-4D97-AF65-F5344CB8AC3E}">
        <p14:creationId xmlns:p14="http://schemas.microsoft.com/office/powerpoint/2010/main" val="27591183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4F00970E-B358-4E72-B9E9-574243C08C48}" type="slidenum">
              <a:rPr lang="en-US" smtClean="0"/>
              <a:pPr/>
              <a:t>47</a:t>
            </a:fld>
            <a:endParaRPr lang="en-US"/>
          </a:p>
        </p:txBody>
      </p:sp>
    </p:spTree>
    <p:extLst>
      <p:ext uri="{BB962C8B-B14F-4D97-AF65-F5344CB8AC3E}">
        <p14:creationId xmlns:p14="http://schemas.microsoft.com/office/powerpoint/2010/main" val="27591183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B2925E22-BA69-4325-A5BF-AC6E1F3107A9}" type="datetime1">
              <a:rPr lang="th-TH" smtClean="0"/>
              <a:pPr/>
              <a:t>09/06/58</a:t>
            </a:fld>
            <a:endParaRPr lang="th-TH"/>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th-TH"/>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8FC7972A-2F91-44E3-B62B-29D52CF25423}"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58838B9-1DAF-4E03-ACF8-7D06E636DB70}" type="datetime1">
              <a:rPr lang="th-TH" smtClean="0"/>
              <a:pPr/>
              <a:t>09/06/58</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8FC7972A-2F91-44E3-B62B-29D52CF25423}" type="slidenum">
              <a:rPr lang="th-TH" smtClean="0"/>
              <a:pPr/>
              <a:t>‹#›</a:t>
            </a:fld>
            <a:endParaRPr lang="th-TH"/>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4081614E-3B3D-4B70-BE83-B51AEABE4E89}" type="datetime1">
              <a:rPr lang="th-TH" smtClean="0"/>
              <a:pPr/>
              <a:t>09/06/58</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8FC7972A-2F91-44E3-B62B-29D52CF25423}" type="slidenum">
              <a:rPr lang="th-TH" smtClean="0"/>
              <a:pPr/>
              <a:t>‹#›</a:t>
            </a:fld>
            <a:endParaRPr lang="th-TH"/>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FD99317-DA99-4123-9003-017D88621BE5}" type="datetime1">
              <a:rPr lang="th-TH" smtClean="0"/>
              <a:pPr/>
              <a:t>09/06/58</a:t>
            </a:fld>
            <a:endParaRPr lang="th-TH"/>
          </a:p>
        </p:txBody>
      </p:sp>
      <p:sp>
        <p:nvSpPr>
          <p:cNvPr id="6" name="Footer Placeholder 5"/>
          <p:cNvSpPr>
            <a:spLocks noGrp="1"/>
          </p:cNvSpPr>
          <p:nvPr>
            <p:ph type="ftr" sz="quarter" idx="11"/>
          </p:nvPr>
        </p:nvSpPr>
        <p:spPr/>
        <p:txBody>
          <a:bodyPr/>
          <a:lstStyle>
            <a:extLst/>
          </a:lstStyle>
          <a:p>
            <a:endParaRPr lang="th-TH"/>
          </a:p>
        </p:txBody>
      </p:sp>
      <p:sp>
        <p:nvSpPr>
          <p:cNvPr id="7" name="Slide Number Placeholder 6"/>
          <p:cNvSpPr>
            <a:spLocks noGrp="1"/>
          </p:cNvSpPr>
          <p:nvPr>
            <p:ph type="sldNum" sz="quarter" idx="12"/>
          </p:nvPr>
        </p:nvSpPr>
        <p:spPr/>
        <p:txBody>
          <a:bodyPr/>
          <a:lstStyle>
            <a:extLst/>
          </a:lstStyle>
          <a:p>
            <a:fld id="{8FC7972A-2F91-44E3-B62B-29D52CF25423}" type="slidenum">
              <a:rPr lang="th-TH" smtClean="0"/>
              <a:pPr/>
              <a:t>‹#›</a:t>
            </a:fld>
            <a:endParaRPr lang="th-TH"/>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A8F52901-64D6-4986-91A8-245F16565312}" type="datetime1">
              <a:rPr lang="th-TH" smtClean="0"/>
              <a:pPr/>
              <a:t>09/06/58</a:t>
            </a:fld>
            <a:endParaRPr lang="th-TH"/>
          </a:p>
        </p:txBody>
      </p:sp>
      <p:sp>
        <p:nvSpPr>
          <p:cNvPr id="8" name="Footer Placeholder 7"/>
          <p:cNvSpPr>
            <a:spLocks noGrp="1"/>
          </p:cNvSpPr>
          <p:nvPr>
            <p:ph type="ftr" sz="quarter" idx="11"/>
          </p:nvPr>
        </p:nvSpPr>
        <p:spPr/>
        <p:txBody>
          <a:bodyPr/>
          <a:lstStyle>
            <a:extLst/>
          </a:lstStyle>
          <a:p>
            <a:endParaRPr lang="th-TH"/>
          </a:p>
        </p:txBody>
      </p:sp>
      <p:sp>
        <p:nvSpPr>
          <p:cNvPr id="9" name="Slide Number Placeholder 8"/>
          <p:cNvSpPr>
            <a:spLocks noGrp="1"/>
          </p:cNvSpPr>
          <p:nvPr>
            <p:ph type="sldNum" sz="quarter" idx="12"/>
          </p:nvPr>
        </p:nvSpPr>
        <p:spPr/>
        <p:txBody>
          <a:bodyPr/>
          <a:lstStyle>
            <a:extLst/>
          </a:lstStyle>
          <a:p>
            <a:fld id="{8FC7972A-2F91-44E3-B62B-29D52CF25423}"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80924E5A-27E4-45CC-83F4-2297D6FB06B9}" type="datetime1">
              <a:rPr lang="th-TH" smtClean="0"/>
              <a:pPr/>
              <a:t>09/06/58</a:t>
            </a:fld>
            <a:endParaRPr lang="th-TH"/>
          </a:p>
        </p:txBody>
      </p:sp>
      <p:sp>
        <p:nvSpPr>
          <p:cNvPr id="4" name="Footer Placeholder 3"/>
          <p:cNvSpPr>
            <a:spLocks noGrp="1"/>
          </p:cNvSpPr>
          <p:nvPr>
            <p:ph type="ftr" sz="quarter" idx="11"/>
          </p:nvPr>
        </p:nvSpPr>
        <p:spPr/>
        <p:txBody>
          <a:bodyPr/>
          <a:lstStyle>
            <a:extLst/>
          </a:lstStyle>
          <a:p>
            <a:endParaRPr lang="th-TH"/>
          </a:p>
        </p:txBody>
      </p:sp>
      <p:sp>
        <p:nvSpPr>
          <p:cNvPr id="5" name="Slide Number Placeholder 4"/>
          <p:cNvSpPr>
            <a:spLocks noGrp="1"/>
          </p:cNvSpPr>
          <p:nvPr>
            <p:ph type="sldNum" sz="quarter" idx="12"/>
          </p:nvPr>
        </p:nvSpPr>
        <p:spPr/>
        <p:txBody>
          <a:bodyPr/>
          <a:lstStyle>
            <a:extLst/>
          </a:lstStyle>
          <a:p>
            <a:fld id="{8FC7972A-2F91-44E3-B62B-29D52CF25423}" type="slidenum">
              <a:rPr lang="th-TH" smtClean="0"/>
              <a:pPr/>
              <a:t>‹#›</a:t>
            </a:fld>
            <a:endParaRPr lang="th-TH"/>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23387801-06D0-4FD0-9D93-4424301F1044}" type="datetime1">
              <a:rPr lang="th-TH" smtClean="0"/>
              <a:pPr/>
              <a:t>09/06/58</a:t>
            </a:fld>
            <a:endParaRPr lang="th-TH"/>
          </a:p>
        </p:txBody>
      </p:sp>
      <p:sp>
        <p:nvSpPr>
          <p:cNvPr id="3" name="Footer Placeholder 2"/>
          <p:cNvSpPr>
            <a:spLocks noGrp="1"/>
          </p:cNvSpPr>
          <p:nvPr>
            <p:ph type="ftr" sz="quarter" idx="11"/>
          </p:nvPr>
        </p:nvSpPr>
        <p:spPr/>
        <p:txBody>
          <a:bodyPr/>
          <a:lstStyle>
            <a:extLst/>
          </a:lstStyle>
          <a:p>
            <a:endParaRPr lang="th-TH"/>
          </a:p>
        </p:txBody>
      </p:sp>
      <p:sp>
        <p:nvSpPr>
          <p:cNvPr id="4" name="Slide Number Placeholder 3"/>
          <p:cNvSpPr>
            <a:spLocks noGrp="1"/>
          </p:cNvSpPr>
          <p:nvPr>
            <p:ph type="sldNum" sz="quarter" idx="12"/>
          </p:nvPr>
        </p:nvSpPr>
        <p:spPr/>
        <p:txBody>
          <a:bodyPr/>
          <a:lstStyle>
            <a:extLst/>
          </a:lstStyle>
          <a:p>
            <a:fld id="{8FC7972A-2F91-44E3-B62B-29D52CF25423}"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8A5FD4D6-E9CC-482B-B0C7-C5D924653E81}" type="datetime1">
              <a:rPr lang="th-TH" smtClean="0"/>
              <a:pPr/>
              <a:t>09/06/58</a:t>
            </a:fld>
            <a:endParaRPr lang="th-TH"/>
          </a:p>
        </p:txBody>
      </p:sp>
      <p:sp>
        <p:nvSpPr>
          <p:cNvPr id="6" name="Footer Placeholder 5"/>
          <p:cNvSpPr>
            <a:spLocks noGrp="1"/>
          </p:cNvSpPr>
          <p:nvPr>
            <p:ph type="ftr" sz="quarter" idx="11"/>
          </p:nvPr>
        </p:nvSpPr>
        <p:spPr/>
        <p:txBody>
          <a:bodyPr/>
          <a:lstStyle>
            <a:extLst/>
          </a:lstStyle>
          <a:p>
            <a:endParaRPr lang="th-TH"/>
          </a:p>
        </p:txBody>
      </p:sp>
      <p:sp>
        <p:nvSpPr>
          <p:cNvPr id="7" name="Slide Number Placeholder 6"/>
          <p:cNvSpPr>
            <a:spLocks noGrp="1"/>
          </p:cNvSpPr>
          <p:nvPr>
            <p:ph type="sldNum" sz="quarter" idx="12"/>
          </p:nvPr>
        </p:nvSpPr>
        <p:spPr/>
        <p:txBody>
          <a:bodyPr/>
          <a:lstStyle>
            <a:extLst/>
          </a:lstStyle>
          <a:p>
            <a:fld id="{8FC7972A-2F91-44E3-B62B-29D52CF25423}"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887E5915-20FC-434B-82E9-AD6A4D264000}" type="datetime1">
              <a:rPr lang="th-TH" smtClean="0"/>
              <a:pPr/>
              <a:t>09/06/58</a:t>
            </a:fld>
            <a:endParaRPr lang="th-TH"/>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th-TH"/>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8FC7972A-2F91-44E3-B62B-29D52CF25423}" type="slidenum">
              <a:rPr lang="th-TH" smtClean="0"/>
              <a:pPr/>
              <a:t>‹#›</a:t>
            </a:fld>
            <a:endParaRPr lang="th-TH"/>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20255C9-BB6C-4296-89DC-A61FA61F75B8}" type="datetime1">
              <a:rPr lang="th-TH" smtClean="0"/>
              <a:pPr/>
              <a:t>09/06/58</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8FC7972A-2F91-44E3-B62B-29D52CF25423}"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4C6B467-004F-4771-BABC-D8203630ABDD}" type="datetime1">
              <a:rPr lang="th-TH" smtClean="0"/>
              <a:pPr/>
              <a:t>09/06/58</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8FC7972A-2F91-44E3-B62B-29D52CF25423}"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32802E9E-875C-4919-BD5E-076F8484A50A}" type="datetime1">
              <a:rPr lang="th-TH" smtClean="0"/>
              <a:pPr/>
              <a:t>09/06/58</a:t>
            </a:fld>
            <a:endParaRPr lang="th-TH"/>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th-TH"/>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8FC7972A-2F91-44E3-B62B-29D52CF25423}"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nessara@econ.tu.ac.th"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investlaos.gov.la/" TargetMode="External"/><Relationship Id="rId2" Type="http://schemas.openxmlformats.org/officeDocument/2006/relationships/hyperlink" Target="http://www.sncsez.gov.la/" TargetMode="External"/><Relationship Id="rId1" Type="http://schemas.openxmlformats.org/officeDocument/2006/relationships/slideLayout" Target="../slideLayouts/slideLayout2.xml"/><Relationship Id="rId5" Type="http://schemas.openxmlformats.org/officeDocument/2006/relationships/image" Target="../media/image3.gif"/><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476672"/>
            <a:ext cx="7772400" cy="2376264"/>
          </a:xfrm>
        </p:spPr>
        <p:txBody>
          <a:bodyPr>
            <a:normAutofit fontScale="90000"/>
          </a:bodyPr>
          <a:lstStyle/>
          <a:p>
            <a:r>
              <a:rPr lang="en-US" dirty="0">
                <a:effectLst/>
              </a:rPr>
              <a:t>Outward FDI of Thai MNEs in the </a:t>
            </a:r>
            <a:r>
              <a:rPr lang="en-US" dirty="0" smtClean="0">
                <a:effectLst/>
              </a:rPr>
              <a:t>Lao </a:t>
            </a:r>
            <a:r>
              <a:rPr lang="en-US" dirty="0">
                <a:effectLst/>
              </a:rPr>
              <a:t>PDR: Trends, Motives, and </a:t>
            </a:r>
            <a:r>
              <a:rPr lang="en-US" dirty="0" smtClean="0">
                <a:effectLst/>
              </a:rPr>
              <a:t>Determinants</a:t>
            </a:r>
            <a:endParaRPr lang="th-TH" dirty="0"/>
          </a:p>
        </p:txBody>
      </p:sp>
      <p:sp>
        <p:nvSpPr>
          <p:cNvPr id="4" name="Subtitle 2"/>
          <p:cNvSpPr txBox="1">
            <a:spLocks/>
          </p:cNvSpPr>
          <p:nvPr/>
        </p:nvSpPr>
        <p:spPr>
          <a:xfrm>
            <a:off x="539552" y="3437383"/>
            <a:ext cx="7772400" cy="1526327"/>
          </a:xfrm>
          <a:prstGeom prst="rect">
            <a:avLst/>
          </a:prstGeom>
        </p:spPr>
        <p:txBody>
          <a:bodyPr vert="horz" lIns="45720" rIns="45720" anchor="ctr">
            <a:noAutofit/>
          </a:bodyPr>
          <a:lstStyle>
            <a:lvl1pPr marL="0" marR="64008" indent="0" algn="r" rtl="0" eaLnBrk="1" latinLnBrk="0" hangingPunct="1">
              <a:spcBef>
                <a:spcPts val="400"/>
              </a:spcBef>
              <a:spcAft>
                <a:spcPts val="0"/>
              </a:spcAft>
              <a:buClr>
                <a:schemeClr val="accent1"/>
              </a:buClr>
              <a:buSzPct val="68000"/>
              <a:buFont typeface="Wingdings 3"/>
              <a:buNone/>
              <a:defRPr kumimoji="0" sz="2700" kern="1200">
                <a:solidFill>
                  <a:schemeClr val="tx2"/>
                </a:solidFill>
                <a:latin typeface="+mn-lt"/>
                <a:ea typeface="+mn-ea"/>
                <a:cs typeface="+mn-cs"/>
              </a:defRPr>
            </a:lvl1pPr>
            <a:lvl2pPr marL="457200" indent="0" algn="ctr" rtl="0" eaLnBrk="1" latinLnBrk="0" hangingPunct="1">
              <a:spcBef>
                <a:spcPts val="324"/>
              </a:spcBef>
              <a:buClr>
                <a:schemeClr val="accent1"/>
              </a:buClr>
              <a:buFont typeface="Verdana"/>
              <a:buNone/>
              <a:defRPr kumimoji="0" sz="2300" kern="1200">
                <a:solidFill>
                  <a:schemeClr val="tx1"/>
                </a:solidFill>
                <a:latin typeface="+mn-lt"/>
                <a:ea typeface="+mn-ea"/>
                <a:cs typeface="+mn-cs"/>
              </a:defRPr>
            </a:lvl2pPr>
            <a:lvl3pPr marL="914400" indent="0" algn="ctr" rtl="0" eaLnBrk="1" latinLnBrk="0" hangingPunct="1">
              <a:spcBef>
                <a:spcPts val="350"/>
              </a:spcBef>
              <a:buClr>
                <a:schemeClr val="accent2"/>
              </a:buClr>
              <a:buSzPct val="100000"/>
              <a:buFont typeface="Wingdings 2"/>
              <a:buNone/>
              <a:defRPr kumimoji="0" sz="2100" kern="1200">
                <a:solidFill>
                  <a:schemeClr val="tx1"/>
                </a:solidFill>
                <a:latin typeface="+mn-lt"/>
                <a:ea typeface="+mn-ea"/>
                <a:cs typeface="+mn-cs"/>
              </a:defRPr>
            </a:lvl3pPr>
            <a:lvl4pPr marL="1371600" indent="0" algn="ctr" rtl="0" eaLnBrk="1" latinLnBrk="0" hangingPunct="1">
              <a:spcBef>
                <a:spcPts val="350"/>
              </a:spcBef>
              <a:buClr>
                <a:schemeClr val="accent2"/>
              </a:buClr>
              <a:buFont typeface="Wingdings 2"/>
              <a:buNone/>
              <a:defRPr kumimoji="0" sz="1900" kern="1200">
                <a:solidFill>
                  <a:schemeClr val="tx1"/>
                </a:solidFill>
                <a:latin typeface="+mn-lt"/>
                <a:ea typeface="+mn-ea"/>
                <a:cs typeface="+mn-cs"/>
              </a:defRPr>
            </a:lvl4pPr>
            <a:lvl5pPr marL="1828800" indent="0" algn="ctr" rtl="0" eaLnBrk="1" latinLnBrk="0" hangingPunct="1">
              <a:spcBef>
                <a:spcPts val="350"/>
              </a:spcBef>
              <a:buClr>
                <a:schemeClr val="accent2"/>
              </a:buClr>
              <a:buFont typeface="Wingdings 2"/>
              <a:buNone/>
              <a:defRPr kumimoji="0" sz="1800" kern="1200">
                <a:solidFill>
                  <a:schemeClr val="tx1"/>
                </a:solidFill>
                <a:latin typeface="+mn-lt"/>
                <a:ea typeface="+mn-ea"/>
                <a:cs typeface="+mn-cs"/>
              </a:defRPr>
            </a:lvl5pPr>
            <a:lvl6pPr marL="2286000" indent="0" algn="ctr" rtl="0" eaLnBrk="1" latinLnBrk="0" hangingPunct="1">
              <a:spcBef>
                <a:spcPts val="350"/>
              </a:spcBef>
              <a:buClr>
                <a:schemeClr val="accent3"/>
              </a:buClr>
              <a:buFont typeface="Wingdings 2"/>
              <a:buNone/>
              <a:defRPr kumimoji="0" sz="1800" kern="1200">
                <a:solidFill>
                  <a:schemeClr val="tx1"/>
                </a:solidFill>
                <a:latin typeface="+mn-lt"/>
                <a:ea typeface="+mn-ea"/>
                <a:cs typeface="+mn-cs"/>
              </a:defRPr>
            </a:lvl6pPr>
            <a:lvl7pPr marL="2743200" indent="0" algn="ctr" rtl="0" eaLnBrk="1" latinLnBrk="0" hangingPunct="1">
              <a:spcBef>
                <a:spcPts val="350"/>
              </a:spcBef>
              <a:buClr>
                <a:schemeClr val="accent3"/>
              </a:buClr>
              <a:buFont typeface="Wingdings 2"/>
              <a:buNone/>
              <a:defRPr kumimoji="0" sz="1600" kern="1200">
                <a:solidFill>
                  <a:schemeClr val="tx1"/>
                </a:solidFill>
                <a:latin typeface="+mn-lt"/>
                <a:ea typeface="+mn-ea"/>
                <a:cs typeface="+mn-cs"/>
              </a:defRPr>
            </a:lvl7pPr>
            <a:lvl8pPr marL="3200400" indent="0" algn="ctr" rtl="0" eaLnBrk="1" latinLnBrk="0" hangingPunct="1">
              <a:spcBef>
                <a:spcPts val="350"/>
              </a:spcBef>
              <a:buClr>
                <a:schemeClr val="accent3"/>
              </a:buClr>
              <a:buFont typeface="Wingdings 2"/>
              <a:buNone/>
              <a:defRPr kumimoji="0" sz="1600" kern="1200">
                <a:solidFill>
                  <a:schemeClr val="tx1"/>
                </a:solidFill>
                <a:latin typeface="+mn-lt"/>
                <a:ea typeface="+mn-ea"/>
                <a:cs typeface="+mn-cs"/>
              </a:defRPr>
            </a:lvl8pPr>
            <a:lvl9pPr marL="3657600" indent="0" algn="ctr" rtl="0" eaLnBrk="1" latinLnBrk="0" hangingPunct="1">
              <a:spcBef>
                <a:spcPts val="350"/>
              </a:spcBef>
              <a:buClr>
                <a:schemeClr val="accent3"/>
              </a:buClr>
              <a:buFont typeface="Wingdings 2"/>
              <a:buNone/>
              <a:defRPr kumimoji="0" sz="1600" kern="1200" baseline="0">
                <a:solidFill>
                  <a:schemeClr val="tx1"/>
                </a:solidFill>
                <a:latin typeface="+mn-lt"/>
                <a:ea typeface="+mn-ea"/>
                <a:cs typeface="+mn-cs"/>
              </a:defRPr>
            </a:lvl9pPr>
            <a:extLst/>
          </a:lstStyle>
          <a:p>
            <a:r>
              <a:rPr lang="en-US" sz="3200" b="1" dirty="0" smtClean="0">
                <a:solidFill>
                  <a:srgbClr val="002060"/>
                </a:solidFill>
                <a:latin typeface="Cordia New" pitchFamily="34" charset="-34"/>
                <a:cs typeface="Cordia New" pitchFamily="34" charset="-34"/>
              </a:rPr>
              <a:t>NESSARA SUKPANICH</a:t>
            </a:r>
          </a:p>
          <a:p>
            <a:r>
              <a:rPr lang="en-US" sz="3200" b="1" dirty="0" smtClean="0">
                <a:solidFill>
                  <a:srgbClr val="002060"/>
                </a:solidFill>
                <a:latin typeface="Cordia New" pitchFamily="34" charset="-34"/>
                <a:cs typeface="Cordia New" pitchFamily="34" charset="-34"/>
              </a:rPr>
              <a:t>Faculty of Economics, </a:t>
            </a:r>
            <a:r>
              <a:rPr lang="en-US" sz="3200" b="1" dirty="0" err="1" smtClean="0">
                <a:solidFill>
                  <a:srgbClr val="002060"/>
                </a:solidFill>
                <a:latin typeface="Cordia New" pitchFamily="34" charset="-34"/>
                <a:cs typeface="Cordia New" pitchFamily="34" charset="-34"/>
              </a:rPr>
              <a:t>Thammasat</a:t>
            </a:r>
            <a:r>
              <a:rPr lang="en-US" sz="3200" b="1" dirty="0" smtClean="0">
                <a:solidFill>
                  <a:srgbClr val="002060"/>
                </a:solidFill>
                <a:latin typeface="Cordia New" pitchFamily="34" charset="-34"/>
                <a:cs typeface="Cordia New" pitchFamily="34" charset="-34"/>
              </a:rPr>
              <a:t> University </a:t>
            </a:r>
          </a:p>
          <a:p>
            <a:r>
              <a:rPr lang="en-US" sz="3200" b="1" dirty="0" smtClean="0">
                <a:solidFill>
                  <a:srgbClr val="002060"/>
                </a:solidFill>
                <a:latin typeface="Cordia New" pitchFamily="34" charset="-34"/>
                <a:cs typeface="Cordia New" pitchFamily="34" charset="-34"/>
                <a:hlinkClick r:id="rId2"/>
              </a:rPr>
              <a:t>nessara@econ.tu.ac.th</a:t>
            </a:r>
            <a:endParaRPr lang="en-US" sz="3200" b="1" dirty="0" smtClean="0">
              <a:solidFill>
                <a:srgbClr val="002060"/>
              </a:solidFill>
              <a:latin typeface="Cordia New" pitchFamily="34" charset="-34"/>
              <a:cs typeface="Cordia New" pitchFamily="34" charset="-34"/>
            </a:endParaRPr>
          </a:p>
        </p:txBody>
      </p:sp>
      <p:sp>
        <p:nvSpPr>
          <p:cNvPr id="5" name="Slide Number Placeholder 4"/>
          <p:cNvSpPr>
            <a:spLocks noGrp="1"/>
          </p:cNvSpPr>
          <p:nvPr>
            <p:ph type="sldNum" sz="quarter" idx="12"/>
          </p:nvPr>
        </p:nvSpPr>
        <p:spPr/>
        <p:txBody>
          <a:bodyPr/>
          <a:lstStyle/>
          <a:p>
            <a:fld id="{8FC7972A-2F91-44E3-B62B-29D52CF25423}" type="slidenum">
              <a:rPr lang="th-TH" smtClean="0"/>
              <a:pPr/>
              <a:t>1</a:t>
            </a:fld>
            <a:endParaRPr lang="th-TH"/>
          </a:p>
        </p:txBody>
      </p:sp>
      <p:sp>
        <p:nvSpPr>
          <p:cNvPr id="3" name="TextBox 2"/>
          <p:cNvSpPr txBox="1"/>
          <p:nvPr/>
        </p:nvSpPr>
        <p:spPr>
          <a:xfrm>
            <a:off x="395536" y="5733256"/>
            <a:ext cx="6912768" cy="523220"/>
          </a:xfrm>
          <a:prstGeom prst="rect">
            <a:avLst/>
          </a:prstGeom>
          <a:noFill/>
        </p:spPr>
        <p:txBody>
          <a:bodyPr wrap="square" rtlCol="0">
            <a:spAutoFit/>
          </a:bodyPr>
          <a:lstStyle/>
          <a:p>
            <a:r>
              <a:rPr lang="en-US" sz="2000" dirty="0" smtClean="0"/>
              <a:t>Research grant from Thailand Research Fund (TRF)</a:t>
            </a:r>
            <a:r>
              <a:rPr lang="en-US" dirty="0" smtClean="0"/>
              <a:t> </a:t>
            </a:r>
            <a:endParaRPr lang="th-TH" dirty="0"/>
          </a:p>
        </p:txBody>
      </p:sp>
    </p:spTree>
    <p:extLst>
      <p:ext uri="{BB962C8B-B14F-4D97-AF65-F5344CB8AC3E}">
        <p14:creationId xmlns:p14="http://schemas.microsoft.com/office/powerpoint/2010/main" val="33777248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980728"/>
            <a:ext cx="8136904" cy="4968552"/>
          </a:xfrm>
        </p:spPr>
        <p:txBody>
          <a:bodyPr>
            <a:normAutofit/>
          </a:bodyPr>
          <a:lstStyle/>
          <a:p>
            <a:r>
              <a:rPr lang="en-US" sz="3200" dirty="0" smtClean="0">
                <a:latin typeface="Cordia New" pitchFamily="34" charset="-34"/>
                <a:cs typeface="Cordia New" pitchFamily="34" charset="-34"/>
              </a:rPr>
              <a:t>Economic integration within ASEAN</a:t>
            </a:r>
          </a:p>
          <a:p>
            <a:r>
              <a:rPr lang="en-US" sz="3200" dirty="0" smtClean="0">
                <a:latin typeface="Cordia New" pitchFamily="34" charset="-34"/>
                <a:cs typeface="Cordia New" pitchFamily="34" charset="-34"/>
              </a:rPr>
              <a:t>Investment opportunities in Lao, PDR, especially with 2009 investment law.</a:t>
            </a:r>
          </a:p>
          <a:p>
            <a:r>
              <a:rPr lang="en-US" sz="3200" dirty="0">
                <a:latin typeface="Cordia New" pitchFamily="34" charset="-34"/>
                <a:cs typeface="Cordia New" pitchFamily="34" charset="-34"/>
              </a:rPr>
              <a:t>During 2001 – 2011, </a:t>
            </a:r>
            <a:r>
              <a:rPr lang="en-US" sz="3200" b="1" dirty="0">
                <a:solidFill>
                  <a:srgbClr val="0033CC"/>
                </a:solidFill>
                <a:latin typeface="Cordia New" pitchFamily="34" charset="-34"/>
                <a:cs typeface="Cordia New" pitchFamily="34" charset="-34"/>
              </a:rPr>
              <a:t>Thailand</a:t>
            </a:r>
            <a:r>
              <a:rPr lang="en-US" sz="3200" dirty="0">
                <a:latin typeface="Cordia New" pitchFamily="34" charset="-34"/>
                <a:cs typeface="Cordia New" pitchFamily="34" charset="-34"/>
              </a:rPr>
              <a:t>, </a:t>
            </a:r>
            <a:r>
              <a:rPr lang="en-US" sz="3200" b="1" dirty="0">
                <a:solidFill>
                  <a:srgbClr val="0033CC"/>
                </a:solidFill>
                <a:latin typeface="Cordia New" pitchFamily="34" charset="-34"/>
                <a:cs typeface="Cordia New" pitchFamily="34" charset="-34"/>
              </a:rPr>
              <a:t>China</a:t>
            </a:r>
            <a:r>
              <a:rPr lang="en-US" sz="3200" dirty="0">
                <a:latin typeface="Cordia New" pitchFamily="34" charset="-34"/>
                <a:cs typeface="Cordia New" pitchFamily="34" charset="-34"/>
              </a:rPr>
              <a:t>, and </a:t>
            </a:r>
            <a:r>
              <a:rPr lang="en-US" sz="3200" b="1" dirty="0">
                <a:solidFill>
                  <a:srgbClr val="0033CC"/>
                </a:solidFill>
                <a:latin typeface="Cordia New" pitchFamily="34" charset="-34"/>
                <a:cs typeface="Cordia New" pitchFamily="34" charset="-34"/>
              </a:rPr>
              <a:t>Vietnam</a:t>
            </a:r>
            <a:r>
              <a:rPr lang="en-US" sz="3200" dirty="0">
                <a:latin typeface="Cordia New" pitchFamily="34" charset="-34"/>
                <a:cs typeface="Cordia New" pitchFamily="34" charset="-34"/>
              </a:rPr>
              <a:t> took turn to be top investor in Lao, PDR.</a:t>
            </a:r>
          </a:p>
          <a:p>
            <a:r>
              <a:rPr lang="en-US" sz="3200" dirty="0">
                <a:latin typeface="Cordia New" pitchFamily="34" charset="-34"/>
                <a:cs typeface="Cordia New" pitchFamily="34" charset="-34"/>
              </a:rPr>
              <a:t>Recent years (2009 – 2011), FDI from Thailand to Lao PDR had declined, with a stronger roles of Chinese and Vietnamese MNEs</a:t>
            </a:r>
          </a:p>
          <a:p>
            <a:pPr marL="630936" lvl="2" indent="0">
              <a:buNone/>
            </a:pPr>
            <a:endParaRPr lang="th-TH" sz="3200" dirty="0">
              <a:latin typeface="Cordia New" pitchFamily="34" charset="-34"/>
              <a:cs typeface="Cordia New" pitchFamily="34" charset="-34"/>
            </a:endParaRPr>
          </a:p>
        </p:txBody>
      </p:sp>
      <p:sp>
        <p:nvSpPr>
          <p:cNvPr id="3" name="Title 2"/>
          <p:cNvSpPr>
            <a:spLocks noGrp="1"/>
          </p:cNvSpPr>
          <p:nvPr>
            <p:ph type="title"/>
          </p:nvPr>
        </p:nvSpPr>
        <p:spPr>
          <a:xfrm>
            <a:off x="467544" y="116632"/>
            <a:ext cx="8229600" cy="880864"/>
          </a:xfrm>
        </p:spPr>
        <p:txBody>
          <a:bodyPr>
            <a:normAutofit/>
          </a:bodyPr>
          <a:lstStyle/>
          <a:p>
            <a:r>
              <a:rPr lang="en-US" sz="3600" dirty="0" smtClean="0"/>
              <a:t>Needs for the study</a:t>
            </a:r>
            <a:endParaRPr lang="th-TH" sz="3600" dirty="0"/>
          </a:p>
        </p:txBody>
      </p:sp>
      <p:sp>
        <p:nvSpPr>
          <p:cNvPr id="4" name="Slide Number Placeholder 3"/>
          <p:cNvSpPr>
            <a:spLocks noGrp="1"/>
          </p:cNvSpPr>
          <p:nvPr>
            <p:ph type="sldNum" sz="quarter" idx="12"/>
          </p:nvPr>
        </p:nvSpPr>
        <p:spPr/>
        <p:txBody>
          <a:bodyPr/>
          <a:lstStyle/>
          <a:p>
            <a:fld id="{8FC7972A-2F91-44E3-B62B-29D52CF25423}" type="slidenum">
              <a:rPr lang="th-TH" smtClean="0"/>
              <a:pPr/>
              <a:t>2</a:t>
            </a:fld>
            <a:endParaRPr lang="th-TH"/>
          </a:p>
        </p:txBody>
      </p:sp>
    </p:spTree>
    <p:extLst>
      <p:ext uri="{BB962C8B-B14F-4D97-AF65-F5344CB8AC3E}">
        <p14:creationId xmlns:p14="http://schemas.microsoft.com/office/powerpoint/2010/main" val="25419325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052736"/>
            <a:ext cx="8712968" cy="4752528"/>
          </a:xfrm>
        </p:spPr>
        <p:txBody>
          <a:bodyPr>
            <a:normAutofit/>
          </a:bodyPr>
          <a:lstStyle/>
          <a:p>
            <a:pPr marL="624078" lvl="0" indent="-514350">
              <a:buClr>
                <a:srgbClr val="0033CC"/>
              </a:buClr>
              <a:buSzPct val="100000"/>
              <a:buFont typeface="+mj-lt"/>
              <a:buAutoNum type="arabicPeriod"/>
            </a:pPr>
            <a:r>
              <a:rPr lang="en-US" sz="3300" b="1" dirty="0">
                <a:latin typeface="Cordia New" pitchFamily="34" charset="-34"/>
              </a:rPr>
              <a:t>Explain </a:t>
            </a:r>
            <a:r>
              <a:rPr lang="en-US" sz="3300" b="1" dirty="0">
                <a:solidFill>
                  <a:srgbClr val="C00000"/>
                </a:solidFill>
                <a:latin typeface="Cordia New" pitchFamily="34" charset="-34"/>
              </a:rPr>
              <a:t>trends and patterns </a:t>
            </a:r>
            <a:r>
              <a:rPr lang="en-US" sz="3300" b="1" dirty="0">
                <a:latin typeface="Cordia New" pitchFamily="34" charset="-34"/>
              </a:rPr>
              <a:t>of</a:t>
            </a:r>
            <a:r>
              <a:rPr lang="en-US" sz="3300" b="1" dirty="0">
                <a:solidFill>
                  <a:srgbClr val="0033CC"/>
                </a:solidFill>
                <a:latin typeface="Cordia New" pitchFamily="34" charset="-34"/>
              </a:rPr>
              <a:t> outward FDI from Thailand to the </a:t>
            </a:r>
            <a:r>
              <a:rPr lang="en-US" sz="3300" b="1" dirty="0" smtClean="0">
                <a:solidFill>
                  <a:srgbClr val="0033CC"/>
                </a:solidFill>
                <a:latin typeface="Cordia New" pitchFamily="34" charset="-34"/>
              </a:rPr>
              <a:t>Lao </a:t>
            </a:r>
            <a:r>
              <a:rPr lang="en-US" sz="3300" b="1" dirty="0">
                <a:solidFill>
                  <a:srgbClr val="0033CC"/>
                </a:solidFill>
                <a:latin typeface="Cordia New" pitchFamily="34" charset="-34"/>
              </a:rPr>
              <a:t>PDR</a:t>
            </a:r>
          </a:p>
          <a:p>
            <a:pPr marL="624078" lvl="0" indent="-514350">
              <a:buClr>
                <a:srgbClr val="0033CC"/>
              </a:buClr>
              <a:buSzPct val="100000"/>
              <a:buFont typeface="+mj-lt"/>
              <a:buAutoNum type="arabicPeriod"/>
            </a:pPr>
            <a:r>
              <a:rPr lang="en-US" sz="3300" b="1" dirty="0">
                <a:latin typeface="Cordia New" pitchFamily="34" charset="-34"/>
              </a:rPr>
              <a:t>Examine </a:t>
            </a:r>
            <a:r>
              <a:rPr lang="en-US" sz="3300" b="1" dirty="0">
                <a:solidFill>
                  <a:srgbClr val="C00000"/>
                </a:solidFill>
                <a:latin typeface="Cordia New" pitchFamily="34" charset="-34"/>
              </a:rPr>
              <a:t>motives </a:t>
            </a:r>
            <a:r>
              <a:rPr lang="en-US" sz="3300" b="1" dirty="0">
                <a:latin typeface="Cordia New" pitchFamily="34" charset="-34"/>
              </a:rPr>
              <a:t>of</a:t>
            </a:r>
            <a:r>
              <a:rPr lang="en-US" sz="3300" b="1" dirty="0">
                <a:solidFill>
                  <a:srgbClr val="C00000"/>
                </a:solidFill>
                <a:latin typeface="Cordia New" pitchFamily="34" charset="-34"/>
              </a:rPr>
              <a:t> </a:t>
            </a:r>
            <a:r>
              <a:rPr lang="en-US" sz="3300" b="1" dirty="0">
                <a:solidFill>
                  <a:srgbClr val="0033CC"/>
                </a:solidFill>
                <a:latin typeface="Cordia New" pitchFamily="34" charset="-34"/>
              </a:rPr>
              <a:t>outward FDI from Thailand to the </a:t>
            </a:r>
            <a:r>
              <a:rPr lang="en-US" sz="3300" b="1" dirty="0" smtClean="0">
                <a:solidFill>
                  <a:srgbClr val="0033CC"/>
                </a:solidFill>
                <a:latin typeface="Cordia New" pitchFamily="34" charset="-34"/>
              </a:rPr>
              <a:t>Lao PDR</a:t>
            </a:r>
          </a:p>
          <a:p>
            <a:pPr marL="624078" lvl="0" indent="-514350">
              <a:buClr>
                <a:srgbClr val="0033CC"/>
              </a:buClr>
              <a:buSzPct val="100000"/>
              <a:buFont typeface="+mj-lt"/>
              <a:buAutoNum type="arabicPeriod"/>
            </a:pPr>
            <a:r>
              <a:rPr lang="en-US" sz="3300" b="1" dirty="0" smtClean="0">
                <a:latin typeface="Cordia New" pitchFamily="34" charset="-34"/>
              </a:rPr>
              <a:t>Describe </a:t>
            </a:r>
            <a:r>
              <a:rPr lang="en-US" sz="3300" b="1" dirty="0">
                <a:latin typeface="Cordia New" pitchFamily="34" charset="-34"/>
              </a:rPr>
              <a:t>and </a:t>
            </a:r>
            <a:r>
              <a:rPr lang="en-US" sz="3300" b="1" dirty="0" smtClean="0">
                <a:latin typeface="Cordia New" pitchFamily="34" charset="-34"/>
              </a:rPr>
              <a:t>assess </a:t>
            </a:r>
            <a:r>
              <a:rPr lang="en-US" sz="3300" b="1" dirty="0">
                <a:solidFill>
                  <a:srgbClr val="C00000"/>
                </a:solidFill>
                <a:latin typeface="Cordia New" pitchFamily="34" charset="-34"/>
              </a:rPr>
              <a:t>determinants </a:t>
            </a:r>
            <a:r>
              <a:rPr lang="en-US" sz="3300" b="1" dirty="0">
                <a:latin typeface="Cordia New" pitchFamily="34" charset="-34"/>
              </a:rPr>
              <a:t>of</a:t>
            </a:r>
            <a:r>
              <a:rPr lang="en-US" sz="3300" b="1" dirty="0">
                <a:solidFill>
                  <a:srgbClr val="C00000"/>
                </a:solidFill>
                <a:latin typeface="Cordia New" pitchFamily="34" charset="-34"/>
              </a:rPr>
              <a:t> </a:t>
            </a:r>
            <a:r>
              <a:rPr lang="en-US" sz="3300" b="1" dirty="0">
                <a:solidFill>
                  <a:srgbClr val="0033CC"/>
                </a:solidFill>
                <a:latin typeface="Cordia New" pitchFamily="34" charset="-34"/>
              </a:rPr>
              <a:t>outward FDI from Thailand to the Lao PDR</a:t>
            </a:r>
            <a:r>
              <a:rPr lang="en-US" sz="3300" b="1" dirty="0">
                <a:latin typeface="Cordia New" pitchFamily="34" charset="-34"/>
              </a:rPr>
              <a:t> based on </a:t>
            </a:r>
            <a:r>
              <a:rPr lang="en-US" sz="3300" b="1" dirty="0" smtClean="0">
                <a:latin typeface="Cordia New" pitchFamily="34" charset="-34"/>
              </a:rPr>
              <a:t>Firm-specific-advantages (FSAs) and country-specific advantages (CSAs) framework (or FSAs/CSAs framework): </a:t>
            </a:r>
            <a:r>
              <a:rPr lang="en-US" sz="3300" dirty="0" smtClean="0">
                <a:latin typeface="Cordia New" pitchFamily="34" charset="-34"/>
                <a:cs typeface="Cordia New" pitchFamily="34" charset="-34"/>
              </a:rPr>
              <a:t>Then </a:t>
            </a:r>
            <a:r>
              <a:rPr lang="en-US" sz="3300" dirty="0">
                <a:latin typeface="Cordia New" pitchFamily="34" charset="-34"/>
                <a:cs typeface="Cordia New" pitchFamily="34" charset="-34"/>
              </a:rPr>
              <a:t>explain how these factors </a:t>
            </a:r>
            <a:r>
              <a:rPr lang="en-US" sz="3300" dirty="0" smtClean="0">
                <a:latin typeface="Cordia New" pitchFamily="34" charset="-34"/>
                <a:cs typeface="Cordia New" pitchFamily="34" charset="-34"/>
              </a:rPr>
              <a:t>affect </a:t>
            </a:r>
            <a:r>
              <a:rPr lang="en-US" sz="3300" dirty="0">
                <a:latin typeface="Cordia New" pitchFamily="34" charset="-34"/>
                <a:cs typeface="Cordia New" pitchFamily="34" charset="-34"/>
              </a:rPr>
              <a:t>investment level and decision of </a:t>
            </a:r>
            <a:r>
              <a:rPr lang="en-US" sz="3300" dirty="0" smtClean="0">
                <a:latin typeface="Cordia New" pitchFamily="34" charset="-34"/>
                <a:cs typeface="Cordia New" pitchFamily="34" charset="-34"/>
              </a:rPr>
              <a:t>MNEs</a:t>
            </a:r>
            <a:endParaRPr lang="en-US" sz="3300" b="1" dirty="0">
              <a:solidFill>
                <a:srgbClr val="006600"/>
              </a:solidFill>
              <a:latin typeface="Cordia New" pitchFamily="34" charset="-34"/>
            </a:endParaRPr>
          </a:p>
          <a:p>
            <a:endParaRPr lang="th-TH" b="1" dirty="0"/>
          </a:p>
        </p:txBody>
      </p:sp>
      <p:sp>
        <p:nvSpPr>
          <p:cNvPr id="3" name="Title 2"/>
          <p:cNvSpPr>
            <a:spLocks noGrp="1"/>
          </p:cNvSpPr>
          <p:nvPr>
            <p:ph type="title"/>
          </p:nvPr>
        </p:nvSpPr>
        <p:spPr>
          <a:xfrm>
            <a:off x="457200" y="274638"/>
            <a:ext cx="8229600" cy="706090"/>
          </a:xfrm>
        </p:spPr>
        <p:txBody>
          <a:bodyPr>
            <a:normAutofit fontScale="90000"/>
          </a:bodyPr>
          <a:lstStyle/>
          <a:p>
            <a:r>
              <a:rPr lang="en-US" dirty="0" smtClean="0"/>
              <a:t>Objectives of the study</a:t>
            </a:r>
            <a:endParaRPr lang="th-TH" dirty="0"/>
          </a:p>
        </p:txBody>
      </p:sp>
      <p:sp>
        <p:nvSpPr>
          <p:cNvPr id="4" name="Slide Number Placeholder 3"/>
          <p:cNvSpPr>
            <a:spLocks noGrp="1"/>
          </p:cNvSpPr>
          <p:nvPr>
            <p:ph type="sldNum" sz="quarter" idx="12"/>
          </p:nvPr>
        </p:nvSpPr>
        <p:spPr/>
        <p:txBody>
          <a:bodyPr/>
          <a:lstStyle/>
          <a:p>
            <a:fld id="{8FC7972A-2F91-44E3-B62B-29D52CF25423}" type="slidenum">
              <a:rPr lang="th-TH" smtClean="0"/>
              <a:pPr/>
              <a:t>3</a:t>
            </a:fld>
            <a:endParaRPr lang="th-TH"/>
          </a:p>
        </p:txBody>
      </p:sp>
    </p:spTree>
    <p:extLst>
      <p:ext uri="{BB962C8B-B14F-4D97-AF65-F5344CB8AC3E}">
        <p14:creationId xmlns:p14="http://schemas.microsoft.com/office/powerpoint/2010/main" val="32969287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116174"/>
            <a:ext cx="8229600" cy="562074"/>
          </a:xfrm>
        </p:spPr>
        <p:txBody>
          <a:bodyPr>
            <a:normAutofit/>
          </a:bodyPr>
          <a:lstStyle/>
          <a:p>
            <a:r>
              <a:rPr lang="en-US" sz="2400" dirty="0" smtClean="0"/>
              <a:t>Research conceptual </a:t>
            </a:r>
            <a:r>
              <a:rPr lang="en-US" sz="2400" dirty="0"/>
              <a:t>f</a:t>
            </a:r>
            <a:r>
              <a:rPr lang="en-US" sz="2400" dirty="0" smtClean="0"/>
              <a:t>ramework</a:t>
            </a:r>
            <a:endParaRPr lang="th-TH" sz="2400" dirty="0"/>
          </a:p>
        </p:txBody>
      </p:sp>
      <p:sp>
        <p:nvSpPr>
          <p:cNvPr id="5" name="Text Box 2"/>
          <p:cNvSpPr txBox="1">
            <a:spLocks noChangeArrowheads="1"/>
          </p:cNvSpPr>
          <p:nvPr/>
        </p:nvSpPr>
        <p:spPr bwMode="auto">
          <a:xfrm>
            <a:off x="395536" y="734036"/>
            <a:ext cx="2736304" cy="20482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5000"/>
              </a:lnSpc>
              <a:spcAft>
                <a:spcPts val="1000"/>
              </a:spcAft>
            </a:pPr>
            <a:r>
              <a:rPr lang="en-US" sz="1800" b="1" dirty="0">
                <a:solidFill>
                  <a:srgbClr val="0033CC"/>
                </a:solidFill>
                <a:effectLst/>
                <a:latin typeface="Calibri"/>
                <a:ea typeface="Calibri"/>
                <a:cs typeface="Cordia New"/>
              </a:rPr>
              <a:t>FSAs </a:t>
            </a:r>
            <a:endParaRPr lang="en-US" sz="1800" dirty="0">
              <a:solidFill>
                <a:srgbClr val="0033CC"/>
              </a:solidFill>
              <a:effectLst/>
              <a:latin typeface="Calibri"/>
              <a:ea typeface="Calibri"/>
              <a:cs typeface="Cordia New"/>
            </a:endParaRPr>
          </a:p>
          <a:p>
            <a:pPr>
              <a:spcAft>
                <a:spcPts val="600"/>
              </a:spcAft>
            </a:pPr>
            <a:r>
              <a:rPr lang="en-US" sz="1400" dirty="0">
                <a:effectLst/>
                <a:latin typeface="Calibri"/>
                <a:ea typeface="Calibri"/>
                <a:cs typeface="Cordia New"/>
              </a:rPr>
              <a:t>-Expertise and technology</a:t>
            </a:r>
          </a:p>
          <a:p>
            <a:pPr>
              <a:spcAft>
                <a:spcPts val="600"/>
              </a:spcAft>
            </a:pPr>
            <a:r>
              <a:rPr lang="en-US" sz="1400" dirty="0">
                <a:effectLst/>
                <a:latin typeface="Calibri"/>
                <a:ea typeface="Calibri"/>
                <a:cs typeface="Cordia New"/>
              </a:rPr>
              <a:t>-</a:t>
            </a:r>
            <a:r>
              <a:rPr lang="en-US" sz="1400" dirty="0" smtClean="0">
                <a:effectLst/>
                <a:latin typeface="Calibri"/>
                <a:ea typeface="Calibri"/>
                <a:cs typeface="Cordia New"/>
              </a:rPr>
              <a:t>Production/service and market </a:t>
            </a:r>
            <a:r>
              <a:rPr lang="en-US" sz="1400" dirty="0">
                <a:effectLst/>
                <a:latin typeface="Calibri"/>
                <a:ea typeface="Calibri"/>
                <a:cs typeface="Cordia New"/>
              </a:rPr>
              <a:t>capabilities</a:t>
            </a:r>
          </a:p>
          <a:p>
            <a:pPr>
              <a:spcAft>
                <a:spcPts val="600"/>
              </a:spcAft>
            </a:pPr>
            <a:r>
              <a:rPr lang="en-US" sz="1400" dirty="0">
                <a:effectLst/>
                <a:latin typeface="Calibri"/>
                <a:ea typeface="Calibri"/>
                <a:cs typeface="Cordia New"/>
              </a:rPr>
              <a:t>-Networks and relationships</a:t>
            </a:r>
          </a:p>
          <a:p>
            <a:pPr>
              <a:spcAft>
                <a:spcPts val="600"/>
              </a:spcAft>
            </a:pPr>
            <a:r>
              <a:rPr lang="en-US" sz="1400" dirty="0">
                <a:effectLst/>
                <a:latin typeface="Calibri"/>
                <a:ea typeface="Calibri"/>
                <a:cs typeface="Cordia New"/>
              </a:rPr>
              <a:t>-Organizational structure and business culture</a:t>
            </a:r>
          </a:p>
          <a:p>
            <a:pPr>
              <a:lnSpc>
                <a:spcPct val="115000"/>
              </a:lnSpc>
              <a:spcAft>
                <a:spcPts val="1000"/>
              </a:spcAft>
            </a:pPr>
            <a:r>
              <a:rPr lang="en-US" sz="1100" dirty="0">
                <a:effectLst/>
                <a:latin typeface="Calibri"/>
                <a:ea typeface="Calibri"/>
                <a:cs typeface="Cordia New"/>
              </a:rPr>
              <a:t> </a:t>
            </a:r>
          </a:p>
          <a:p>
            <a:pPr>
              <a:lnSpc>
                <a:spcPct val="115000"/>
              </a:lnSpc>
              <a:spcAft>
                <a:spcPts val="1000"/>
              </a:spcAft>
            </a:pPr>
            <a:r>
              <a:rPr lang="en-US" sz="1100" dirty="0">
                <a:effectLst/>
                <a:latin typeface="Calibri"/>
                <a:ea typeface="Calibri"/>
                <a:cs typeface="Cordia New"/>
              </a:rPr>
              <a:t> </a:t>
            </a:r>
          </a:p>
          <a:p>
            <a:pPr>
              <a:lnSpc>
                <a:spcPct val="115000"/>
              </a:lnSpc>
              <a:spcAft>
                <a:spcPts val="1000"/>
              </a:spcAft>
            </a:pPr>
            <a:r>
              <a:rPr lang="en-US" sz="1100" dirty="0">
                <a:effectLst/>
                <a:latin typeface="Calibri"/>
                <a:ea typeface="Calibri"/>
                <a:cs typeface="Cordia New"/>
              </a:rPr>
              <a:t> </a:t>
            </a:r>
          </a:p>
          <a:p>
            <a:pPr>
              <a:lnSpc>
                <a:spcPct val="115000"/>
              </a:lnSpc>
              <a:spcAft>
                <a:spcPts val="1000"/>
              </a:spcAft>
            </a:pPr>
            <a:r>
              <a:rPr lang="en-US" sz="1100" dirty="0">
                <a:effectLst/>
                <a:latin typeface="Calibri"/>
                <a:ea typeface="Calibri"/>
                <a:cs typeface="Cordia New"/>
              </a:rPr>
              <a:t> </a:t>
            </a:r>
          </a:p>
          <a:p>
            <a:pPr>
              <a:lnSpc>
                <a:spcPct val="115000"/>
              </a:lnSpc>
              <a:spcAft>
                <a:spcPts val="1000"/>
              </a:spcAft>
            </a:pPr>
            <a:r>
              <a:rPr lang="en-US" sz="1100" dirty="0">
                <a:effectLst/>
                <a:latin typeface="Calibri"/>
                <a:ea typeface="Calibri"/>
                <a:cs typeface="Cordia New"/>
              </a:rPr>
              <a:t> </a:t>
            </a:r>
          </a:p>
          <a:p>
            <a:pPr>
              <a:lnSpc>
                <a:spcPct val="115000"/>
              </a:lnSpc>
              <a:spcAft>
                <a:spcPts val="1000"/>
              </a:spcAft>
            </a:pPr>
            <a:r>
              <a:rPr lang="en-US" sz="1100" dirty="0">
                <a:effectLst/>
                <a:latin typeface="Calibri"/>
                <a:ea typeface="Calibri"/>
                <a:cs typeface="Cordia New"/>
              </a:rPr>
              <a:t> </a:t>
            </a:r>
          </a:p>
          <a:p>
            <a:pPr>
              <a:lnSpc>
                <a:spcPct val="115000"/>
              </a:lnSpc>
              <a:spcAft>
                <a:spcPts val="1000"/>
              </a:spcAft>
            </a:pPr>
            <a:r>
              <a:rPr lang="en-US" sz="1100" dirty="0">
                <a:effectLst/>
                <a:latin typeface="Calibri"/>
                <a:ea typeface="Calibri"/>
                <a:cs typeface="Cordia New"/>
              </a:rPr>
              <a:t> </a:t>
            </a:r>
          </a:p>
          <a:p>
            <a:pPr>
              <a:lnSpc>
                <a:spcPct val="115000"/>
              </a:lnSpc>
              <a:spcAft>
                <a:spcPts val="1000"/>
              </a:spcAft>
            </a:pPr>
            <a:r>
              <a:rPr lang="en-US" sz="1100" dirty="0">
                <a:effectLst/>
                <a:latin typeface="Calibri"/>
                <a:ea typeface="Calibri"/>
                <a:cs typeface="Cordia New"/>
              </a:rPr>
              <a:t> </a:t>
            </a:r>
          </a:p>
        </p:txBody>
      </p:sp>
      <p:sp>
        <p:nvSpPr>
          <p:cNvPr id="6" name="Text Box 3"/>
          <p:cNvSpPr txBox="1">
            <a:spLocks noChangeArrowheads="1"/>
          </p:cNvSpPr>
          <p:nvPr/>
        </p:nvSpPr>
        <p:spPr bwMode="auto">
          <a:xfrm>
            <a:off x="395536" y="3001861"/>
            <a:ext cx="2736304" cy="1690763"/>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5000"/>
              </a:lnSpc>
              <a:spcAft>
                <a:spcPts val="1000"/>
              </a:spcAft>
            </a:pPr>
            <a:r>
              <a:rPr lang="en-US" sz="1800" b="1" dirty="0">
                <a:solidFill>
                  <a:srgbClr val="0033CC"/>
                </a:solidFill>
                <a:effectLst/>
                <a:latin typeface="Calibri"/>
                <a:ea typeface="Calibri"/>
                <a:cs typeface="Cordia New"/>
              </a:rPr>
              <a:t>CSAs </a:t>
            </a:r>
            <a:endParaRPr lang="en-US" sz="1800" dirty="0">
              <a:solidFill>
                <a:srgbClr val="0033CC"/>
              </a:solidFill>
              <a:effectLst/>
              <a:latin typeface="Calibri"/>
              <a:ea typeface="Calibri"/>
              <a:cs typeface="Cordia New"/>
            </a:endParaRPr>
          </a:p>
          <a:p>
            <a:pPr>
              <a:spcAft>
                <a:spcPts val="1000"/>
              </a:spcAft>
            </a:pPr>
            <a:r>
              <a:rPr lang="en-US" sz="1400" dirty="0">
                <a:effectLst/>
                <a:latin typeface="Calibri"/>
                <a:ea typeface="Calibri"/>
                <a:cs typeface="Cordia New"/>
              </a:rPr>
              <a:t>-Advantages stemming from home country</a:t>
            </a:r>
          </a:p>
          <a:p>
            <a:pPr>
              <a:spcAft>
                <a:spcPts val="1000"/>
              </a:spcAft>
            </a:pPr>
            <a:r>
              <a:rPr lang="en-US" sz="1400" dirty="0">
                <a:effectLst/>
                <a:latin typeface="Calibri"/>
                <a:ea typeface="Calibri"/>
                <a:cs typeface="Cordia New"/>
              </a:rPr>
              <a:t>-Advantages stemming from </a:t>
            </a:r>
            <a:r>
              <a:rPr lang="en-US" sz="1400" dirty="0" smtClean="0">
                <a:effectLst/>
                <a:latin typeface="Calibri"/>
                <a:ea typeface="Calibri"/>
                <a:cs typeface="Cordia New"/>
              </a:rPr>
              <a:t>host country</a:t>
            </a:r>
          </a:p>
          <a:p>
            <a:pPr>
              <a:lnSpc>
                <a:spcPct val="115000"/>
              </a:lnSpc>
              <a:spcAft>
                <a:spcPts val="1000"/>
              </a:spcAft>
            </a:pPr>
            <a:r>
              <a:rPr lang="en-US" sz="1100" dirty="0">
                <a:effectLst/>
                <a:latin typeface="Calibri"/>
                <a:ea typeface="Calibri"/>
                <a:cs typeface="Cordia New"/>
              </a:rPr>
              <a:t> </a:t>
            </a:r>
          </a:p>
          <a:p>
            <a:pPr>
              <a:lnSpc>
                <a:spcPct val="115000"/>
              </a:lnSpc>
              <a:spcAft>
                <a:spcPts val="1000"/>
              </a:spcAft>
            </a:pPr>
            <a:r>
              <a:rPr lang="en-US" sz="1100" dirty="0">
                <a:effectLst/>
                <a:latin typeface="Calibri"/>
                <a:ea typeface="Calibri"/>
                <a:cs typeface="Cordia New"/>
              </a:rPr>
              <a:t> </a:t>
            </a:r>
          </a:p>
          <a:p>
            <a:pPr>
              <a:lnSpc>
                <a:spcPct val="115000"/>
              </a:lnSpc>
              <a:spcAft>
                <a:spcPts val="1000"/>
              </a:spcAft>
            </a:pPr>
            <a:r>
              <a:rPr lang="en-US" sz="1100" dirty="0">
                <a:effectLst/>
                <a:latin typeface="Calibri"/>
                <a:ea typeface="Calibri"/>
                <a:cs typeface="Cordia New"/>
              </a:rPr>
              <a:t> </a:t>
            </a:r>
          </a:p>
          <a:p>
            <a:pPr>
              <a:lnSpc>
                <a:spcPct val="115000"/>
              </a:lnSpc>
              <a:spcAft>
                <a:spcPts val="1000"/>
              </a:spcAft>
            </a:pPr>
            <a:r>
              <a:rPr lang="en-US" sz="1100" dirty="0">
                <a:effectLst/>
                <a:latin typeface="Calibri"/>
                <a:ea typeface="Calibri"/>
                <a:cs typeface="Cordia New"/>
              </a:rPr>
              <a:t> </a:t>
            </a:r>
          </a:p>
        </p:txBody>
      </p:sp>
      <p:sp>
        <p:nvSpPr>
          <p:cNvPr id="7" name="Text Box 3"/>
          <p:cNvSpPr txBox="1">
            <a:spLocks noChangeArrowheads="1"/>
          </p:cNvSpPr>
          <p:nvPr/>
        </p:nvSpPr>
        <p:spPr bwMode="auto">
          <a:xfrm>
            <a:off x="3923928" y="2075802"/>
            <a:ext cx="3073956" cy="1527748"/>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r>
              <a:rPr lang="en-US" sz="1600" b="1" dirty="0">
                <a:solidFill>
                  <a:srgbClr val="0033CC"/>
                </a:solidFill>
              </a:rPr>
              <a:t>Motives of FDI</a:t>
            </a:r>
            <a:endParaRPr lang="en-US" sz="1600" dirty="0">
              <a:solidFill>
                <a:srgbClr val="0033CC"/>
              </a:solidFill>
            </a:endParaRPr>
          </a:p>
          <a:p>
            <a:pPr>
              <a:spcAft>
                <a:spcPts val="600"/>
              </a:spcAft>
            </a:pPr>
            <a:r>
              <a:rPr lang="en-US" sz="1400" dirty="0"/>
              <a:t>-Market-seeking motive</a:t>
            </a:r>
          </a:p>
          <a:p>
            <a:pPr>
              <a:spcAft>
                <a:spcPts val="600"/>
              </a:spcAft>
            </a:pPr>
            <a:r>
              <a:rPr lang="en-US" sz="1400" dirty="0"/>
              <a:t>-Resource-seeking motive</a:t>
            </a:r>
          </a:p>
          <a:p>
            <a:pPr>
              <a:spcAft>
                <a:spcPts val="600"/>
              </a:spcAft>
            </a:pPr>
            <a:r>
              <a:rPr lang="en-US" sz="1400" dirty="0"/>
              <a:t>-Efficiency-seeking motive</a:t>
            </a:r>
          </a:p>
          <a:p>
            <a:pPr>
              <a:spcAft>
                <a:spcPts val="600"/>
              </a:spcAft>
            </a:pPr>
            <a:r>
              <a:rPr lang="en-US" sz="1400" dirty="0" smtClean="0"/>
              <a:t>-Strategic-asset-seeking motive</a:t>
            </a:r>
            <a:r>
              <a:rPr lang="en-US" sz="1100" dirty="0">
                <a:effectLst/>
                <a:latin typeface="Calibri"/>
                <a:ea typeface="Calibri"/>
                <a:cs typeface="Cordia New"/>
              </a:rPr>
              <a:t> </a:t>
            </a:r>
          </a:p>
          <a:p>
            <a:pPr>
              <a:lnSpc>
                <a:spcPct val="115000"/>
              </a:lnSpc>
              <a:spcAft>
                <a:spcPts val="1000"/>
              </a:spcAft>
            </a:pPr>
            <a:r>
              <a:rPr lang="en-US" sz="1100" dirty="0">
                <a:effectLst/>
                <a:latin typeface="Calibri"/>
                <a:ea typeface="Calibri"/>
                <a:cs typeface="Cordia New"/>
              </a:rPr>
              <a:t> </a:t>
            </a:r>
          </a:p>
          <a:p>
            <a:pPr>
              <a:lnSpc>
                <a:spcPct val="115000"/>
              </a:lnSpc>
              <a:spcAft>
                <a:spcPts val="1000"/>
              </a:spcAft>
            </a:pPr>
            <a:r>
              <a:rPr lang="en-US" sz="1100" dirty="0">
                <a:effectLst/>
                <a:latin typeface="Calibri"/>
                <a:ea typeface="Calibri"/>
                <a:cs typeface="Cordia New"/>
              </a:rPr>
              <a:t> </a:t>
            </a:r>
          </a:p>
        </p:txBody>
      </p:sp>
      <p:sp>
        <p:nvSpPr>
          <p:cNvPr id="8" name="Text Box 2"/>
          <p:cNvSpPr txBox="1">
            <a:spLocks noChangeArrowheads="1"/>
          </p:cNvSpPr>
          <p:nvPr/>
        </p:nvSpPr>
        <p:spPr bwMode="auto">
          <a:xfrm>
            <a:off x="7524328" y="1902884"/>
            <a:ext cx="1440160" cy="2215991"/>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nSpc>
                <a:spcPct val="115000"/>
              </a:lnSpc>
              <a:spcAft>
                <a:spcPts val="1000"/>
              </a:spcAft>
            </a:pPr>
            <a:r>
              <a:rPr lang="en-US" sz="2000" b="1" dirty="0">
                <a:solidFill>
                  <a:srgbClr val="0033CC"/>
                </a:solidFill>
                <a:effectLst/>
                <a:latin typeface="Calibri"/>
                <a:ea typeface="Calibri"/>
                <a:cs typeface="Cordia New"/>
              </a:rPr>
              <a:t>Trends</a:t>
            </a:r>
            <a:r>
              <a:rPr lang="en-US" sz="2000" b="1" dirty="0">
                <a:effectLst/>
                <a:latin typeface="Calibri"/>
                <a:ea typeface="Calibri"/>
                <a:cs typeface="Cordia New"/>
              </a:rPr>
              <a:t> and </a:t>
            </a:r>
            <a:r>
              <a:rPr lang="en-US" sz="2000" b="1" dirty="0">
                <a:solidFill>
                  <a:srgbClr val="0033CC"/>
                </a:solidFill>
                <a:effectLst/>
                <a:latin typeface="Calibri"/>
                <a:ea typeface="Calibri"/>
                <a:cs typeface="Cordia New"/>
              </a:rPr>
              <a:t>Patterns</a:t>
            </a:r>
            <a:r>
              <a:rPr lang="en-US" sz="2000" b="1" dirty="0">
                <a:effectLst/>
                <a:latin typeface="Calibri"/>
                <a:ea typeface="Calibri"/>
                <a:cs typeface="Cordia New"/>
              </a:rPr>
              <a:t> of outward FDI from Thailand to </a:t>
            </a:r>
            <a:r>
              <a:rPr lang="en-US" sz="2000" b="1" dirty="0" smtClean="0">
                <a:effectLst/>
                <a:latin typeface="Calibri"/>
                <a:ea typeface="Calibri"/>
                <a:cs typeface="Cordia New"/>
              </a:rPr>
              <a:t>Lao </a:t>
            </a:r>
            <a:r>
              <a:rPr lang="en-US" sz="2000" b="1" dirty="0">
                <a:effectLst/>
                <a:latin typeface="Calibri"/>
                <a:ea typeface="Calibri"/>
                <a:cs typeface="Cordia New"/>
              </a:rPr>
              <a:t>PDR</a:t>
            </a:r>
            <a:endParaRPr lang="en-US" sz="2000" dirty="0">
              <a:effectLst/>
              <a:latin typeface="Calibri"/>
              <a:ea typeface="Calibri"/>
              <a:cs typeface="Cordia New"/>
            </a:endParaRPr>
          </a:p>
        </p:txBody>
      </p:sp>
      <p:cxnSp>
        <p:nvCxnSpPr>
          <p:cNvPr id="11" name="Straight Connector 10"/>
          <p:cNvCxnSpPr/>
          <p:nvPr/>
        </p:nvCxnSpPr>
        <p:spPr>
          <a:xfrm>
            <a:off x="3131840" y="1772816"/>
            <a:ext cx="38798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3519825" y="1772816"/>
            <a:ext cx="637" cy="25922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131839" y="4365104"/>
            <a:ext cx="38798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3519824" y="2868575"/>
            <a:ext cx="404104" cy="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601026" y="4692624"/>
            <a:ext cx="0" cy="30144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4644008" y="4994064"/>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8121309" y="4178614"/>
            <a:ext cx="0" cy="81545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1601026" y="4994064"/>
            <a:ext cx="6520283"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30" name="Text Box 2"/>
          <p:cNvSpPr txBox="1">
            <a:spLocks noChangeArrowheads="1"/>
          </p:cNvSpPr>
          <p:nvPr/>
        </p:nvSpPr>
        <p:spPr bwMode="auto">
          <a:xfrm>
            <a:off x="4256580" y="5553612"/>
            <a:ext cx="2607687" cy="94179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nSpc>
                <a:spcPct val="115000"/>
              </a:lnSpc>
              <a:spcAft>
                <a:spcPts val="1000"/>
              </a:spcAft>
            </a:pPr>
            <a:r>
              <a:rPr lang="en-US" sz="2400" b="1" dirty="0">
                <a:solidFill>
                  <a:srgbClr val="C00000"/>
                </a:solidFill>
                <a:effectLst/>
                <a:latin typeface="Calibri"/>
                <a:ea typeface="Calibri"/>
                <a:cs typeface="Cordia New"/>
              </a:rPr>
              <a:t>Implications and recommendations</a:t>
            </a:r>
            <a:endParaRPr lang="en-US" sz="2400" dirty="0">
              <a:solidFill>
                <a:srgbClr val="C00000"/>
              </a:solidFill>
              <a:effectLst/>
              <a:latin typeface="Calibri"/>
              <a:ea typeface="Calibri"/>
              <a:cs typeface="Cordia New"/>
            </a:endParaRPr>
          </a:p>
        </p:txBody>
      </p:sp>
      <p:sp>
        <p:nvSpPr>
          <p:cNvPr id="19" name="Slide Number Placeholder 18"/>
          <p:cNvSpPr>
            <a:spLocks noGrp="1"/>
          </p:cNvSpPr>
          <p:nvPr>
            <p:ph type="sldNum" sz="quarter" idx="12"/>
          </p:nvPr>
        </p:nvSpPr>
        <p:spPr/>
        <p:txBody>
          <a:bodyPr/>
          <a:lstStyle/>
          <a:p>
            <a:fld id="{8FC7972A-2F91-44E3-B62B-29D52CF25423}" type="slidenum">
              <a:rPr lang="th-TH" smtClean="0"/>
              <a:pPr/>
              <a:t>4</a:t>
            </a:fld>
            <a:endParaRPr lang="th-TH"/>
          </a:p>
        </p:txBody>
      </p:sp>
      <p:cxnSp>
        <p:nvCxnSpPr>
          <p:cNvPr id="52" name="Straight Arrow Connector 51"/>
          <p:cNvCxnSpPr/>
          <p:nvPr/>
        </p:nvCxnSpPr>
        <p:spPr>
          <a:xfrm flipV="1">
            <a:off x="7089852" y="2793732"/>
            <a:ext cx="414979" cy="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7" name="Down Arrow 56"/>
          <p:cNvSpPr/>
          <p:nvPr/>
        </p:nvSpPr>
        <p:spPr>
          <a:xfrm>
            <a:off x="5398484" y="5059964"/>
            <a:ext cx="225055" cy="360344"/>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cxnSp>
        <p:nvCxnSpPr>
          <p:cNvPr id="34" name="Straight Connector 33"/>
          <p:cNvCxnSpPr/>
          <p:nvPr/>
        </p:nvCxnSpPr>
        <p:spPr>
          <a:xfrm>
            <a:off x="5511012" y="4331014"/>
            <a:ext cx="0" cy="66305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19905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36712"/>
            <a:ext cx="8892480" cy="5472608"/>
          </a:xfrm>
        </p:spPr>
        <p:txBody>
          <a:bodyPr>
            <a:normAutofit fontScale="77500" lnSpcReduction="20000"/>
          </a:bodyPr>
          <a:lstStyle/>
          <a:p>
            <a:r>
              <a:rPr lang="en-US" sz="2800" b="1" dirty="0" smtClean="0">
                <a:solidFill>
                  <a:srgbClr val="0033CC"/>
                </a:solidFill>
                <a:latin typeface="Cordia New" panose="020B0304020202020204" pitchFamily="34" charset="-34"/>
                <a:cs typeface="Cordia New" panose="020B0304020202020204" pitchFamily="34" charset="-34"/>
              </a:rPr>
              <a:t>Secondary data</a:t>
            </a:r>
            <a:r>
              <a:rPr lang="en-US" sz="2800" b="1" dirty="0" smtClean="0">
                <a:latin typeface="Cordia New" panose="020B0304020202020204" pitchFamily="34" charset="-34"/>
                <a:cs typeface="Cordia New" panose="020B0304020202020204" pitchFamily="34" charset="-34"/>
              </a:rPr>
              <a:t>: from various sources including investment data in the Lao PDR provided by Ministry of Planning and Investment</a:t>
            </a:r>
          </a:p>
          <a:p>
            <a:r>
              <a:rPr lang="en-US" sz="2800" b="1" dirty="0" smtClean="0">
                <a:solidFill>
                  <a:srgbClr val="0033CC"/>
                </a:solidFill>
                <a:latin typeface="Cordia New" panose="020B0304020202020204" pitchFamily="34" charset="-34"/>
                <a:cs typeface="Cordia New" panose="020B0304020202020204" pitchFamily="34" charset="-34"/>
              </a:rPr>
              <a:t>Primary data</a:t>
            </a:r>
            <a:r>
              <a:rPr lang="en-US" sz="2800" b="1" dirty="0" smtClean="0">
                <a:latin typeface="Cordia New" panose="020B0304020202020204" pitchFamily="34" charset="-34"/>
                <a:cs typeface="Cordia New" panose="020B0304020202020204" pitchFamily="34" charset="-34"/>
              </a:rPr>
              <a:t>: In depth interview with</a:t>
            </a:r>
          </a:p>
          <a:p>
            <a:pPr lvl="1">
              <a:buFont typeface="Wingdings" panose="05000000000000000000" pitchFamily="2" charset="2"/>
              <a:buChar char="v"/>
            </a:pPr>
            <a:r>
              <a:rPr lang="en-US" sz="2800" b="1" dirty="0" smtClean="0">
                <a:solidFill>
                  <a:srgbClr val="006600"/>
                </a:solidFill>
                <a:latin typeface="Cordia New" panose="020B0304020202020204" pitchFamily="34" charset="-34"/>
                <a:cs typeface="Cordia New" panose="020B0304020202020204" pitchFamily="34" charset="-34"/>
              </a:rPr>
              <a:t>Thai MNEs invested in or has business contract with the Lao PDR (</a:t>
            </a:r>
            <a:r>
              <a:rPr lang="en-US" sz="2800" b="1" dirty="0" smtClean="0">
                <a:solidFill>
                  <a:srgbClr val="C00000"/>
                </a:solidFill>
                <a:latin typeface="Cordia New" panose="020B0304020202020204" pitchFamily="34" charset="-34"/>
                <a:cs typeface="Cordia New" panose="020B0304020202020204" pitchFamily="34" charset="-34"/>
              </a:rPr>
              <a:t>30 firms</a:t>
            </a:r>
            <a:r>
              <a:rPr lang="en-US" sz="2800" b="1" dirty="0" smtClean="0">
                <a:solidFill>
                  <a:srgbClr val="006600"/>
                </a:solidFill>
                <a:latin typeface="Cordia New" panose="020B0304020202020204" pitchFamily="34" charset="-34"/>
                <a:cs typeface="Cordia New" panose="020B0304020202020204" pitchFamily="34" charset="-34"/>
              </a:rPr>
              <a:t>), including phone interviews</a:t>
            </a:r>
          </a:p>
          <a:p>
            <a:pPr lvl="2">
              <a:buFont typeface="Wingdings" panose="05000000000000000000" pitchFamily="2" charset="2"/>
              <a:buChar char="ü"/>
            </a:pPr>
            <a:r>
              <a:rPr lang="en-US" sz="2600" b="1" dirty="0" smtClean="0">
                <a:latin typeface="Cordia New" panose="020B0304020202020204" pitchFamily="34" charset="-34"/>
                <a:cs typeface="Cordia New" panose="020B0304020202020204" pitchFamily="34" charset="-34"/>
              </a:rPr>
              <a:t> In Vientiane: 11 firms</a:t>
            </a:r>
          </a:p>
          <a:p>
            <a:pPr lvl="2">
              <a:buFont typeface="Wingdings" panose="05000000000000000000" pitchFamily="2" charset="2"/>
              <a:buChar char="ü"/>
            </a:pPr>
            <a:r>
              <a:rPr lang="en-US" sz="2600" b="1" dirty="0" smtClean="0">
                <a:latin typeface="Cordia New" panose="020B0304020202020204" pitchFamily="34" charset="-34"/>
                <a:cs typeface="Cordia New" panose="020B0304020202020204" pitchFamily="34" charset="-34"/>
              </a:rPr>
              <a:t> In </a:t>
            </a:r>
            <a:r>
              <a:rPr lang="en-US" sz="2600" b="1" dirty="0" err="1" smtClean="0">
                <a:latin typeface="Cordia New" panose="020B0304020202020204" pitchFamily="34" charset="-34"/>
                <a:cs typeface="Cordia New" panose="020B0304020202020204" pitchFamily="34" charset="-34"/>
              </a:rPr>
              <a:t>Champasak</a:t>
            </a:r>
            <a:r>
              <a:rPr lang="en-US" sz="2600" b="1" dirty="0" smtClean="0">
                <a:latin typeface="Cordia New" panose="020B0304020202020204" pitchFamily="34" charset="-34"/>
                <a:cs typeface="Cordia New" panose="020B0304020202020204" pitchFamily="34" charset="-34"/>
              </a:rPr>
              <a:t> Province: 7 firms</a:t>
            </a:r>
          </a:p>
          <a:p>
            <a:pPr lvl="2">
              <a:buFont typeface="Wingdings" panose="05000000000000000000" pitchFamily="2" charset="2"/>
              <a:buChar char="ü"/>
            </a:pPr>
            <a:r>
              <a:rPr lang="en-US" sz="2600" b="1" dirty="0" smtClean="0">
                <a:latin typeface="Cordia New" panose="020B0304020202020204" pitchFamily="34" charset="-34"/>
                <a:cs typeface="Cordia New" panose="020B0304020202020204" pitchFamily="34" charset="-34"/>
              </a:rPr>
              <a:t> In </a:t>
            </a:r>
            <a:r>
              <a:rPr lang="en-US" sz="2600" b="1" dirty="0" err="1" smtClean="0">
                <a:latin typeface="Cordia New" panose="020B0304020202020204" pitchFamily="34" charset="-34"/>
                <a:cs typeface="Cordia New" panose="020B0304020202020204" pitchFamily="34" charset="-34"/>
              </a:rPr>
              <a:t>Savahnakhet</a:t>
            </a:r>
            <a:r>
              <a:rPr lang="en-US" sz="2600" b="1" dirty="0" smtClean="0">
                <a:latin typeface="Cordia New" panose="020B0304020202020204" pitchFamily="34" charset="-34"/>
                <a:cs typeface="Cordia New" panose="020B0304020202020204" pitchFamily="34" charset="-34"/>
              </a:rPr>
              <a:t> Province: 2 firms</a:t>
            </a:r>
          </a:p>
          <a:p>
            <a:pPr lvl="2">
              <a:buFont typeface="Wingdings" panose="05000000000000000000" pitchFamily="2" charset="2"/>
              <a:buChar char="ü"/>
            </a:pPr>
            <a:r>
              <a:rPr lang="en-US" sz="2600" b="1" dirty="0" smtClean="0">
                <a:latin typeface="Cordia New" panose="020B0304020202020204" pitchFamily="34" charset="-34"/>
                <a:cs typeface="Cordia New" panose="020B0304020202020204" pitchFamily="34" charset="-34"/>
              </a:rPr>
              <a:t> In </a:t>
            </a:r>
            <a:r>
              <a:rPr lang="en-US" sz="2600" b="1" dirty="0" err="1" smtClean="0">
                <a:latin typeface="Cordia New" panose="020B0304020202020204" pitchFamily="34" charset="-34"/>
                <a:cs typeface="Cordia New" panose="020B0304020202020204" pitchFamily="34" charset="-34"/>
              </a:rPr>
              <a:t>Luang</a:t>
            </a:r>
            <a:r>
              <a:rPr lang="en-US" sz="2600" b="1" dirty="0" smtClean="0">
                <a:latin typeface="Cordia New" panose="020B0304020202020204" pitchFamily="34" charset="-34"/>
                <a:cs typeface="Cordia New" panose="020B0304020202020204" pitchFamily="34" charset="-34"/>
              </a:rPr>
              <a:t> </a:t>
            </a:r>
            <a:r>
              <a:rPr lang="en-US" sz="2600" b="1" dirty="0" err="1" smtClean="0">
                <a:latin typeface="Cordia New" panose="020B0304020202020204" pitchFamily="34" charset="-34"/>
                <a:cs typeface="Cordia New" panose="020B0304020202020204" pitchFamily="34" charset="-34"/>
              </a:rPr>
              <a:t>Prabang</a:t>
            </a:r>
            <a:r>
              <a:rPr lang="en-US" sz="2600" b="1" dirty="0" smtClean="0">
                <a:latin typeface="Cordia New" panose="020B0304020202020204" pitchFamily="34" charset="-34"/>
                <a:cs typeface="Cordia New" panose="020B0304020202020204" pitchFamily="34" charset="-34"/>
              </a:rPr>
              <a:t> Province: 8 firms</a:t>
            </a:r>
          </a:p>
          <a:p>
            <a:pPr lvl="2">
              <a:buFont typeface="Wingdings" panose="05000000000000000000" pitchFamily="2" charset="2"/>
              <a:buChar char="ü"/>
            </a:pPr>
            <a:r>
              <a:rPr lang="en-US" sz="2600" b="1" dirty="0">
                <a:latin typeface="Cordia New" panose="020B0304020202020204" pitchFamily="34" charset="-34"/>
                <a:cs typeface="Cordia New" panose="020B0304020202020204" pitchFamily="34" charset="-34"/>
              </a:rPr>
              <a:t> </a:t>
            </a:r>
            <a:r>
              <a:rPr lang="en-US" sz="2600" b="1" dirty="0" smtClean="0">
                <a:latin typeface="Cordia New" panose="020B0304020202020204" pitchFamily="34" charset="-34"/>
                <a:cs typeface="Cordia New" panose="020B0304020202020204" pitchFamily="34" charset="-34"/>
              </a:rPr>
              <a:t>In Bangkok: 2</a:t>
            </a:r>
            <a:r>
              <a:rPr lang="en-US" sz="2600" b="1" dirty="0">
                <a:latin typeface="Cordia New" panose="020B0304020202020204" pitchFamily="34" charset="-34"/>
                <a:cs typeface="Cordia New" panose="020B0304020202020204" pitchFamily="34" charset="-34"/>
              </a:rPr>
              <a:t> </a:t>
            </a:r>
            <a:r>
              <a:rPr lang="en-US" sz="2600" b="1" dirty="0" smtClean="0">
                <a:latin typeface="Cordia New" panose="020B0304020202020204" pitchFamily="34" charset="-34"/>
                <a:cs typeface="Cordia New" panose="020B0304020202020204" pitchFamily="34" charset="-34"/>
              </a:rPr>
              <a:t>firms (One firm invest in </a:t>
            </a:r>
            <a:r>
              <a:rPr lang="en-US" sz="2600" b="1" dirty="0" err="1" smtClean="0">
                <a:latin typeface="Cordia New" panose="020B0304020202020204" pitchFamily="34" charset="-34"/>
                <a:cs typeface="Cordia New" panose="020B0304020202020204" pitchFamily="34" charset="-34"/>
              </a:rPr>
              <a:t>Champasak</a:t>
            </a:r>
            <a:r>
              <a:rPr lang="en-US" sz="2600" b="1" dirty="0" smtClean="0">
                <a:latin typeface="Cordia New" panose="020B0304020202020204" pitchFamily="34" charset="-34"/>
                <a:cs typeface="Cordia New" panose="020B0304020202020204" pitchFamily="34" charset="-34"/>
              </a:rPr>
              <a:t> province, another firm doing business contract)</a:t>
            </a:r>
            <a:endParaRPr lang="en-US" sz="2800" b="1" dirty="0" smtClean="0">
              <a:latin typeface="Cordia New" panose="020B0304020202020204" pitchFamily="34" charset="-34"/>
              <a:cs typeface="Cordia New" panose="020B0304020202020204" pitchFamily="34" charset="-34"/>
            </a:endParaRPr>
          </a:p>
          <a:p>
            <a:pPr lvl="1">
              <a:buFont typeface="Wingdings" panose="05000000000000000000" pitchFamily="2" charset="2"/>
              <a:buChar char="v"/>
            </a:pPr>
            <a:r>
              <a:rPr lang="en-US" sz="2800" b="1" dirty="0" smtClean="0">
                <a:solidFill>
                  <a:srgbClr val="006600"/>
                </a:solidFill>
                <a:latin typeface="Cordia New" panose="020B0304020202020204" pitchFamily="34" charset="-34"/>
                <a:cs typeface="Cordia New" panose="020B0304020202020204" pitchFamily="34" charset="-34"/>
              </a:rPr>
              <a:t>One special economic zone developer (non-Thai MNE)</a:t>
            </a:r>
          </a:p>
          <a:p>
            <a:pPr lvl="1">
              <a:buFont typeface="Wingdings" panose="05000000000000000000" pitchFamily="2" charset="2"/>
              <a:buChar char="v"/>
            </a:pPr>
            <a:r>
              <a:rPr lang="en-US" sz="2800" b="1" dirty="0" smtClean="0">
                <a:solidFill>
                  <a:srgbClr val="006600"/>
                </a:solidFill>
                <a:latin typeface="Cordia New" panose="020B0304020202020204" pitchFamily="34" charset="-34"/>
                <a:cs typeface="Cordia New" panose="020B0304020202020204" pitchFamily="34" charset="-34"/>
              </a:rPr>
              <a:t>The Lao PDR government agencies (for some agencies in both Vientiane and local Office)</a:t>
            </a:r>
          </a:p>
          <a:p>
            <a:pPr lvl="2">
              <a:buFont typeface="Wingdings" panose="05000000000000000000" pitchFamily="2" charset="2"/>
              <a:buChar char="ü"/>
            </a:pPr>
            <a:r>
              <a:rPr lang="en-US" sz="2600" b="1" dirty="0" smtClean="0">
                <a:latin typeface="Cordia New" panose="020B0304020202020204" pitchFamily="34" charset="-34"/>
                <a:cs typeface="Cordia New" panose="020B0304020202020204" pitchFamily="34" charset="-34"/>
              </a:rPr>
              <a:t> </a:t>
            </a:r>
            <a:r>
              <a:rPr lang="en-US" sz="2600" b="1" dirty="0">
                <a:latin typeface="Cordia New" panose="020B0304020202020204" pitchFamily="34" charset="-34"/>
                <a:cs typeface="Cordia New" panose="020B0304020202020204" pitchFamily="34" charset="-34"/>
              </a:rPr>
              <a:t>Ministry of Planning and Investment</a:t>
            </a:r>
          </a:p>
          <a:p>
            <a:pPr lvl="2">
              <a:buFont typeface="Wingdings" panose="05000000000000000000" pitchFamily="2" charset="2"/>
              <a:buChar char="ü"/>
            </a:pPr>
            <a:r>
              <a:rPr lang="en-US" sz="2600" b="1" dirty="0">
                <a:latin typeface="Cordia New" panose="020B0304020202020204" pitchFamily="34" charset="-34"/>
                <a:cs typeface="Cordia New" panose="020B0304020202020204" pitchFamily="34" charset="-34"/>
              </a:rPr>
              <a:t> Ministry of Industry and Commerce</a:t>
            </a:r>
          </a:p>
          <a:p>
            <a:pPr lvl="2">
              <a:buFont typeface="Wingdings" panose="05000000000000000000" pitchFamily="2" charset="2"/>
              <a:buChar char="ü"/>
            </a:pPr>
            <a:r>
              <a:rPr lang="en-US" sz="2600" b="1" dirty="0">
                <a:latin typeface="Cordia New" panose="020B0304020202020204" pitchFamily="34" charset="-34"/>
                <a:cs typeface="Cordia New" panose="020B0304020202020204" pitchFamily="34" charset="-34"/>
              </a:rPr>
              <a:t> Lao National Committee of Special Economic Zone</a:t>
            </a:r>
          </a:p>
          <a:p>
            <a:pPr lvl="2">
              <a:buFont typeface="Wingdings" panose="05000000000000000000" pitchFamily="2" charset="2"/>
              <a:buChar char="ü"/>
            </a:pPr>
            <a:r>
              <a:rPr lang="en-US" sz="2600" b="1" dirty="0">
                <a:latin typeface="Cordia New" panose="020B0304020202020204" pitchFamily="34" charset="-34"/>
                <a:cs typeface="Cordia New" panose="020B0304020202020204" pitchFamily="34" charset="-34"/>
              </a:rPr>
              <a:t> Ministry of Natural Resources and </a:t>
            </a:r>
            <a:r>
              <a:rPr lang="en-US" sz="2600" b="1" dirty="0" smtClean="0">
                <a:latin typeface="Cordia New" panose="020B0304020202020204" pitchFamily="34" charset="-34"/>
                <a:cs typeface="Cordia New" panose="020B0304020202020204" pitchFamily="34" charset="-34"/>
              </a:rPr>
              <a:t>Environment</a:t>
            </a:r>
            <a:endParaRPr lang="en-US" sz="2800" b="1" dirty="0" smtClean="0">
              <a:latin typeface="Cordia New" panose="020B0304020202020204" pitchFamily="34" charset="-34"/>
              <a:cs typeface="Cordia New" panose="020B0304020202020204" pitchFamily="34" charset="-34"/>
            </a:endParaRPr>
          </a:p>
          <a:p>
            <a:pPr lvl="1">
              <a:buFont typeface="Wingdings" panose="05000000000000000000" pitchFamily="2" charset="2"/>
              <a:buChar char="v"/>
            </a:pPr>
            <a:r>
              <a:rPr lang="en-US" sz="2800" b="1" dirty="0">
                <a:latin typeface="Cordia New" panose="020B0304020202020204" pitchFamily="34" charset="-34"/>
                <a:cs typeface="Cordia New" panose="020B0304020202020204" pitchFamily="34" charset="-34"/>
              </a:rPr>
              <a:t> </a:t>
            </a:r>
            <a:r>
              <a:rPr lang="en-US" sz="2800" b="1" dirty="0" smtClean="0">
                <a:solidFill>
                  <a:srgbClr val="006600"/>
                </a:solidFill>
                <a:latin typeface="Cordia New" panose="020B0304020202020204" pitchFamily="34" charset="-34"/>
                <a:cs typeface="Cordia New" panose="020B0304020202020204" pitchFamily="34" charset="-34"/>
              </a:rPr>
              <a:t>Thai government agencies</a:t>
            </a:r>
            <a:endParaRPr lang="en-US" sz="2800" b="1" dirty="0" smtClean="0">
              <a:latin typeface="Cordia New" panose="020B0304020202020204" pitchFamily="34" charset="-34"/>
              <a:cs typeface="Cordia New" panose="020B0304020202020204" pitchFamily="34" charset="-34"/>
            </a:endParaRPr>
          </a:p>
          <a:p>
            <a:pPr lvl="2">
              <a:buFont typeface="Wingdings" panose="05000000000000000000" pitchFamily="2" charset="2"/>
              <a:buChar char="ü"/>
            </a:pPr>
            <a:r>
              <a:rPr lang="en-US" sz="2600" dirty="0">
                <a:latin typeface="Cordia New" panose="020B0304020202020204" pitchFamily="34" charset="-34"/>
                <a:cs typeface="Cordia New" panose="020B0304020202020204" pitchFamily="34" charset="-34"/>
              </a:rPr>
              <a:t>Thai Trade Center Vientiane, Ministry of Commerce</a:t>
            </a:r>
            <a:r>
              <a:rPr lang="th-TH" sz="2600" dirty="0">
                <a:latin typeface="Cordia New" panose="020B0304020202020204" pitchFamily="34" charset="-34"/>
                <a:cs typeface="Cordia New" panose="020B0304020202020204" pitchFamily="34" charset="-34"/>
              </a:rPr>
              <a:t> </a:t>
            </a:r>
            <a:r>
              <a:rPr lang="en-US" sz="2600" dirty="0">
                <a:latin typeface="Cordia New" panose="020B0304020202020204" pitchFamily="34" charset="-34"/>
                <a:cs typeface="Cordia New" panose="020B0304020202020204" pitchFamily="34" charset="-34"/>
              </a:rPr>
              <a:t>(Thailand)</a:t>
            </a:r>
          </a:p>
          <a:p>
            <a:pPr lvl="1">
              <a:buFont typeface="Wingdings" panose="05000000000000000000" pitchFamily="2" charset="2"/>
              <a:buChar char="v"/>
            </a:pPr>
            <a:endParaRPr lang="en-US" sz="2600" b="1" dirty="0">
              <a:latin typeface="Cordia New" panose="020B0304020202020204" pitchFamily="34" charset="-34"/>
              <a:cs typeface="Cordia New" panose="020B0304020202020204" pitchFamily="34" charset="-34"/>
            </a:endParaRPr>
          </a:p>
          <a:p>
            <a:pPr lvl="1">
              <a:buFont typeface="Wingdings" panose="05000000000000000000" pitchFamily="2" charset="2"/>
              <a:buChar char="v"/>
            </a:pPr>
            <a:endParaRPr lang="en-US" sz="2800" b="1" dirty="0" smtClean="0">
              <a:latin typeface="Cordia New" panose="020B0304020202020204" pitchFamily="34" charset="-34"/>
              <a:cs typeface="Cordia New" panose="020B0304020202020204" pitchFamily="34" charset="-34"/>
            </a:endParaRPr>
          </a:p>
          <a:p>
            <a:pPr lvl="1">
              <a:buFont typeface="Wingdings" panose="05000000000000000000" pitchFamily="2" charset="2"/>
              <a:buChar char="v"/>
            </a:pPr>
            <a:endParaRPr lang="en-US" sz="2800" b="1" dirty="0" smtClean="0">
              <a:latin typeface="Cordia New" panose="020B0304020202020204" pitchFamily="34" charset="-34"/>
              <a:cs typeface="Cordia New" panose="020B0304020202020204" pitchFamily="34" charset="-34"/>
            </a:endParaRPr>
          </a:p>
          <a:p>
            <a:pPr marL="109728" indent="0">
              <a:buNone/>
            </a:pPr>
            <a:endParaRPr lang="th-TH" sz="3200" b="1" dirty="0">
              <a:latin typeface="Cordia New" panose="020B0304020202020204" pitchFamily="34" charset="-34"/>
              <a:cs typeface="Cordia New" panose="020B0304020202020204" pitchFamily="34" charset="-34"/>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5</a:t>
            </a:fld>
            <a:endParaRPr lang="th-TH"/>
          </a:p>
        </p:txBody>
      </p:sp>
      <p:sp>
        <p:nvSpPr>
          <p:cNvPr id="4" name="Title 3"/>
          <p:cNvSpPr>
            <a:spLocks noGrp="1"/>
          </p:cNvSpPr>
          <p:nvPr>
            <p:ph type="title"/>
          </p:nvPr>
        </p:nvSpPr>
        <p:spPr>
          <a:xfrm>
            <a:off x="251520" y="116632"/>
            <a:ext cx="8229600" cy="864096"/>
          </a:xfrm>
        </p:spPr>
        <p:txBody>
          <a:bodyPr>
            <a:normAutofit/>
          </a:bodyPr>
          <a:lstStyle/>
          <a:p>
            <a:r>
              <a:rPr lang="en-US" sz="3200" dirty="0" smtClean="0"/>
              <a:t>Research methodology</a:t>
            </a:r>
            <a:endParaRPr lang="th-TH" sz="3200" dirty="0"/>
          </a:p>
        </p:txBody>
      </p:sp>
    </p:spTree>
    <p:extLst>
      <p:ext uri="{BB962C8B-B14F-4D97-AF65-F5344CB8AC3E}">
        <p14:creationId xmlns:p14="http://schemas.microsoft.com/office/powerpoint/2010/main" val="17695249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FC7972A-2F91-44E3-B62B-29D52CF25423}" type="slidenum">
              <a:rPr lang="th-TH" smtClean="0"/>
              <a:pPr/>
              <a:t>6</a:t>
            </a:fld>
            <a:endParaRPr lang="th-TH"/>
          </a:p>
        </p:txBody>
      </p:sp>
      <p:sp>
        <p:nvSpPr>
          <p:cNvPr id="4" name="Title 3"/>
          <p:cNvSpPr>
            <a:spLocks noGrp="1"/>
          </p:cNvSpPr>
          <p:nvPr>
            <p:ph type="title"/>
          </p:nvPr>
        </p:nvSpPr>
        <p:spPr>
          <a:xfrm>
            <a:off x="914400" y="0"/>
            <a:ext cx="8229600" cy="520824"/>
          </a:xfrm>
        </p:spPr>
        <p:txBody>
          <a:bodyPr>
            <a:normAutofit/>
          </a:bodyPr>
          <a:lstStyle/>
          <a:p>
            <a:r>
              <a:rPr lang="en-US" sz="1800" dirty="0" smtClean="0"/>
              <a:t>Investment Laws and regulations in the Lao PDR</a:t>
            </a:r>
            <a:endParaRPr lang="th-TH" sz="18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185858373"/>
              </p:ext>
            </p:extLst>
          </p:nvPr>
        </p:nvGraphicFramePr>
        <p:xfrm>
          <a:off x="467544" y="416748"/>
          <a:ext cx="7848872" cy="6376142"/>
        </p:xfrm>
        <a:graphic>
          <a:graphicData uri="http://schemas.openxmlformats.org/drawingml/2006/table">
            <a:tbl>
              <a:tblPr firstRow="1" firstCol="1" bandRow="1">
                <a:tableStyleId>{5C22544A-7EE6-4342-B048-85BDC9FD1C3A}</a:tableStyleId>
              </a:tblPr>
              <a:tblGrid>
                <a:gridCol w="1008112"/>
                <a:gridCol w="6840760"/>
              </a:tblGrid>
              <a:tr h="165855">
                <a:tc>
                  <a:txBody>
                    <a:bodyPr/>
                    <a:lstStyle/>
                    <a:p>
                      <a:pPr>
                        <a:lnSpc>
                          <a:spcPct val="115000"/>
                        </a:lnSpc>
                        <a:spcAft>
                          <a:spcPts val="0"/>
                        </a:spcAft>
                      </a:pPr>
                      <a:r>
                        <a:rPr lang="en-US" sz="1400" dirty="0">
                          <a:effectLst/>
                        </a:rPr>
                        <a:t>Year</a:t>
                      </a:r>
                      <a:endParaRPr lang="en-US" sz="1400" dirty="0">
                        <a:effectLst/>
                        <a:latin typeface="Calibri"/>
                        <a:ea typeface="Calibri"/>
                        <a:cs typeface="Cordia New"/>
                      </a:endParaRPr>
                    </a:p>
                  </a:txBody>
                  <a:tcPr marL="43621" marR="43621" marT="0" marB="0"/>
                </a:tc>
                <a:tc>
                  <a:txBody>
                    <a:bodyPr/>
                    <a:lstStyle/>
                    <a:p>
                      <a:pPr>
                        <a:lnSpc>
                          <a:spcPct val="115000"/>
                        </a:lnSpc>
                        <a:spcAft>
                          <a:spcPts val="0"/>
                        </a:spcAft>
                      </a:pPr>
                      <a:r>
                        <a:rPr lang="en-US" sz="1400" dirty="0">
                          <a:effectLst/>
                        </a:rPr>
                        <a:t>Event</a:t>
                      </a:r>
                      <a:endParaRPr lang="en-US" sz="1400" dirty="0">
                        <a:effectLst/>
                        <a:latin typeface="Calibri"/>
                        <a:ea typeface="Calibri"/>
                        <a:cs typeface="Cordia New"/>
                      </a:endParaRPr>
                    </a:p>
                  </a:txBody>
                  <a:tcPr marL="43621" marR="43621" marT="0" marB="0"/>
                </a:tc>
              </a:tr>
              <a:tr h="165855">
                <a:tc>
                  <a:txBody>
                    <a:bodyPr/>
                    <a:lstStyle/>
                    <a:p>
                      <a:pPr>
                        <a:lnSpc>
                          <a:spcPct val="115000"/>
                        </a:lnSpc>
                        <a:spcAft>
                          <a:spcPts val="0"/>
                        </a:spcAft>
                      </a:pPr>
                      <a:r>
                        <a:rPr lang="en-US" sz="1200" dirty="0">
                          <a:effectLst/>
                        </a:rPr>
                        <a:t>1986</a:t>
                      </a:r>
                      <a:endParaRPr lang="en-US" sz="1200" dirty="0">
                        <a:effectLst/>
                        <a:latin typeface="Calibri"/>
                        <a:ea typeface="Calibri"/>
                        <a:cs typeface="Cordia New"/>
                      </a:endParaRPr>
                    </a:p>
                  </a:txBody>
                  <a:tcPr marL="43621" marR="43621" marT="0" marB="0"/>
                </a:tc>
                <a:tc>
                  <a:txBody>
                    <a:bodyPr/>
                    <a:lstStyle/>
                    <a:p>
                      <a:pPr>
                        <a:lnSpc>
                          <a:spcPct val="115000"/>
                        </a:lnSpc>
                        <a:spcAft>
                          <a:spcPts val="0"/>
                        </a:spcAft>
                      </a:pPr>
                      <a:r>
                        <a:rPr lang="en-US" sz="1200" b="1" kern="1200" dirty="0">
                          <a:solidFill>
                            <a:srgbClr val="0033CC"/>
                          </a:solidFill>
                          <a:effectLst/>
                        </a:rPr>
                        <a:t>New Economic Mechanism (NEM)</a:t>
                      </a:r>
                      <a:endParaRPr lang="en-US" sz="1200" b="1" dirty="0">
                        <a:solidFill>
                          <a:srgbClr val="0033CC"/>
                        </a:solidFill>
                        <a:effectLst/>
                        <a:latin typeface="Calibri"/>
                        <a:ea typeface="Calibri"/>
                        <a:cs typeface="Cordia New"/>
                      </a:endParaRPr>
                    </a:p>
                  </a:txBody>
                  <a:tcPr marL="43621" marR="43621" marT="0" marB="0"/>
                </a:tc>
              </a:tr>
              <a:tr h="331710">
                <a:tc>
                  <a:txBody>
                    <a:bodyPr/>
                    <a:lstStyle/>
                    <a:p>
                      <a:pPr>
                        <a:lnSpc>
                          <a:spcPct val="115000"/>
                        </a:lnSpc>
                        <a:spcAft>
                          <a:spcPts val="0"/>
                        </a:spcAft>
                      </a:pPr>
                      <a:r>
                        <a:rPr lang="en-US" sz="1200" dirty="0">
                          <a:effectLst/>
                        </a:rPr>
                        <a:t>1988</a:t>
                      </a:r>
                      <a:endParaRPr lang="en-US" sz="1200" dirty="0">
                        <a:effectLst/>
                        <a:latin typeface="Calibri"/>
                        <a:ea typeface="Calibri"/>
                        <a:cs typeface="Cordia New"/>
                      </a:endParaRPr>
                    </a:p>
                  </a:txBody>
                  <a:tcPr marL="43621" marR="43621" marT="0" marB="0"/>
                </a:tc>
                <a:tc>
                  <a:txBody>
                    <a:bodyPr/>
                    <a:lstStyle/>
                    <a:p>
                      <a:pPr>
                        <a:lnSpc>
                          <a:spcPct val="115000"/>
                        </a:lnSpc>
                        <a:spcAft>
                          <a:spcPts val="0"/>
                        </a:spcAft>
                      </a:pPr>
                      <a:r>
                        <a:rPr lang="en-US" sz="1200" kern="1200" dirty="0">
                          <a:effectLst/>
                        </a:rPr>
                        <a:t>Foreign Investment </a:t>
                      </a:r>
                      <a:r>
                        <a:rPr lang="en-US" sz="1200" kern="1200" dirty="0" smtClean="0">
                          <a:effectLst/>
                        </a:rPr>
                        <a:t>Code</a:t>
                      </a:r>
                      <a:endParaRPr lang="en-US" sz="1200" dirty="0" smtClean="0">
                        <a:effectLst/>
                      </a:endParaRPr>
                    </a:p>
                    <a:p>
                      <a:pPr>
                        <a:lnSpc>
                          <a:spcPct val="115000"/>
                        </a:lnSpc>
                        <a:spcAft>
                          <a:spcPts val="0"/>
                        </a:spcAft>
                      </a:pPr>
                      <a:r>
                        <a:rPr lang="en-US" sz="1200" dirty="0" smtClean="0">
                          <a:effectLst/>
                        </a:rPr>
                        <a:t>Privatization program</a:t>
                      </a:r>
                      <a:endParaRPr lang="en-US" sz="1200" dirty="0">
                        <a:effectLst/>
                        <a:latin typeface="Calibri"/>
                        <a:ea typeface="Calibri"/>
                        <a:cs typeface="Cordia New"/>
                      </a:endParaRPr>
                    </a:p>
                  </a:txBody>
                  <a:tcPr marL="43621" marR="43621" marT="0" marB="0"/>
                </a:tc>
              </a:tr>
              <a:tr h="285461">
                <a:tc>
                  <a:txBody>
                    <a:bodyPr/>
                    <a:lstStyle/>
                    <a:p>
                      <a:pPr>
                        <a:lnSpc>
                          <a:spcPct val="115000"/>
                        </a:lnSpc>
                        <a:spcAft>
                          <a:spcPts val="0"/>
                        </a:spcAft>
                      </a:pPr>
                      <a:r>
                        <a:rPr lang="en-US" sz="1200" dirty="0">
                          <a:effectLst/>
                        </a:rPr>
                        <a:t>1989</a:t>
                      </a:r>
                      <a:endParaRPr lang="en-US" sz="1200" dirty="0">
                        <a:effectLst/>
                        <a:latin typeface="Calibri"/>
                        <a:ea typeface="Calibri"/>
                        <a:cs typeface="Cordia New"/>
                      </a:endParaRPr>
                    </a:p>
                  </a:txBody>
                  <a:tcPr marL="43621" marR="43621" marT="0" marB="0"/>
                </a:tc>
                <a:tc>
                  <a:txBody>
                    <a:bodyPr/>
                    <a:lstStyle/>
                    <a:p>
                      <a:pPr>
                        <a:lnSpc>
                          <a:spcPct val="115000"/>
                        </a:lnSpc>
                        <a:spcAft>
                          <a:spcPts val="0"/>
                        </a:spcAft>
                      </a:pPr>
                      <a:r>
                        <a:rPr lang="en-US" sz="1200" kern="1200" dirty="0">
                          <a:effectLst/>
                        </a:rPr>
                        <a:t>Agreement with World Bank and IMF on additional reforms</a:t>
                      </a:r>
                      <a:endParaRPr lang="en-US" sz="1200" dirty="0">
                        <a:effectLst/>
                        <a:latin typeface="Calibri"/>
                        <a:ea typeface="Calibri"/>
                        <a:cs typeface="Cordia New"/>
                      </a:endParaRPr>
                    </a:p>
                  </a:txBody>
                  <a:tcPr marL="43621" marR="43621" marT="0" marB="0"/>
                </a:tc>
              </a:tr>
              <a:tr h="165855">
                <a:tc>
                  <a:txBody>
                    <a:bodyPr/>
                    <a:lstStyle/>
                    <a:p>
                      <a:pPr>
                        <a:lnSpc>
                          <a:spcPct val="115000"/>
                        </a:lnSpc>
                        <a:spcAft>
                          <a:spcPts val="0"/>
                        </a:spcAft>
                      </a:pPr>
                      <a:r>
                        <a:rPr lang="en-US" sz="1200">
                          <a:effectLst/>
                        </a:rPr>
                        <a:t>1990</a:t>
                      </a:r>
                      <a:endParaRPr lang="en-US" sz="1200">
                        <a:effectLst/>
                        <a:latin typeface="Calibri"/>
                        <a:ea typeface="Calibri"/>
                        <a:cs typeface="Cordia New"/>
                      </a:endParaRPr>
                    </a:p>
                  </a:txBody>
                  <a:tcPr marL="43621" marR="43621" marT="0" marB="0"/>
                </a:tc>
                <a:tc>
                  <a:txBody>
                    <a:bodyPr/>
                    <a:lstStyle/>
                    <a:p>
                      <a:pPr>
                        <a:lnSpc>
                          <a:spcPct val="115000"/>
                        </a:lnSpc>
                        <a:spcAft>
                          <a:spcPts val="0"/>
                        </a:spcAft>
                      </a:pPr>
                      <a:r>
                        <a:rPr lang="en-US" sz="1200" kern="1200" dirty="0">
                          <a:effectLst/>
                        </a:rPr>
                        <a:t>Bank of the Lao PDR (the Lao PDR central bank)</a:t>
                      </a:r>
                      <a:endParaRPr lang="en-US" sz="1200" dirty="0">
                        <a:effectLst/>
                        <a:latin typeface="Calibri"/>
                        <a:ea typeface="Calibri"/>
                        <a:cs typeface="Cordia New"/>
                      </a:endParaRPr>
                    </a:p>
                  </a:txBody>
                  <a:tcPr marL="43621" marR="43621" marT="0" marB="0"/>
                </a:tc>
              </a:tr>
              <a:tr h="331710">
                <a:tc>
                  <a:txBody>
                    <a:bodyPr/>
                    <a:lstStyle/>
                    <a:p>
                      <a:pPr>
                        <a:lnSpc>
                          <a:spcPct val="115000"/>
                        </a:lnSpc>
                        <a:spcAft>
                          <a:spcPts val="0"/>
                        </a:spcAft>
                      </a:pPr>
                      <a:r>
                        <a:rPr lang="en-US" sz="1200">
                          <a:effectLst/>
                        </a:rPr>
                        <a:t>1992</a:t>
                      </a:r>
                      <a:endParaRPr lang="en-US" sz="1200">
                        <a:effectLst/>
                        <a:latin typeface="Calibri"/>
                        <a:ea typeface="Calibri"/>
                        <a:cs typeface="Cordia New"/>
                      </a:endParaRPr>
                    </a:p>
                  </a:txBody>
                  <a:tcPr marL="43621" marR="43621" marT="0" marB="0"/>
                </a:tc>
                <a:tc>
                  <a:txBody>
                    <a:bodyPr/>
                    <a:lstStyle/>
                    <a:p>
                      <a:pPr>
                        <a:lnSpc>
                          <a:spcPct val="115000"/>
                        </a:lnSpc>
                        <a:spcAft>
                          <a:spcPts val="0"/>
                        </a:spcAft>
                      </a:pPr>
                      <a:r>
                        <a:rPr lang="en-US" sz="1200" kern="1200" dirty="0">
                          <a:effectLst/>
                        </a:rPr>
                        <a:t>Joined Greater Mekong Sub-region (GMS)</a:t>
                      </a:r>
                      <a:endParaRPr lang="en-US" sz="1200" dirty="0">
                        <a:effectLst/>
                      </a:endParaRPr>
                    </a:p>
                    <a:p>
                      <a:pPr>
                        <a:lnSpc>
                          <a:spcPct val="115000"/>
                        </a:lnSpc>
                        <a:spcAft>
                          <a:spcPts val="0"/>
                        </a:spcAft>
                      </a:pPr>
                      <a:r>
                        <a:rPr lang="en-US" sz="1200" dirty="0">
                          <a:effectLst/>
                        </a:rPr>
                        <a:t>Granted observer status in ASEAN</a:t>
                      </a:r>
                      <a:endParaRPr lang="en-US" sz="1200" dirty="0">
                        <a:effectLst/>
                        <a:latin typeface="Calibri"/>
                        <a:ea typeface="Calibri"/>
                        <a:cs typeface="Cordia New"/>
                      </a:endParaRPr>
                    </a:p>
                  </a:txBody>
                  <a:tcPr marL="43621" marR="43621" marT="0" marB="0"/>
                </a:tc>
              </a:tr>
              <a:tr h="449184">
                <a:tc>
                  <a:txBody>
                    <a:bodyPr/>
                    <a:lstStyle/>
                    <a:p>
                      <a:pPr>
                        <a:lnSpc>
                          <a:spcPct val="115000"/>
                        </a:lnSpc>
                        <a:spcAft>
                          <a:spcPts val="0"/>
                        </a:spcAft>
                      </a:pPr>
                      <a:r>
                        <a:rPr lang="en-US" sz="1200">
                          <a:effectLst/>
                        </a:rPr>
                        <a:t>1994</a:t>
                      </a:r>
                      <a:endParaRPr lang="en-US" sz="1200">
                        <a:effectLst/>
                        <a:latin typeface="Calibri"/>
                        <a:ea typeface="Calibri"/>
                        <a:cs typeface="Cordia New"/>
                      </a:endParaRPr>
                    </a:p>
                  </a:txBody>
                  <a:tcPr marL="43621" marR="43621" marT="0" marB="0"/>
                </a:tc>
                <a:tc>
                  <a:txBody>
                    <a:bodyPr/>
                    <a:lstStyle/>
                    <a:p>
                      <a:pPr>
                        <a:lnSpc>
                          <a:spcPct val="115000"/>
                        </a:lnSpc>
                        <a:spcAft>
                          <a:spcPts val="0"/>
                        </a:spcAft>
                      </a:pPr>
                      <a:r>
                        <a:rPr lang="en-US" sz="1200" b="1" kern="1200" dirty="0">
                          <a:solidFill>
                            <a:srgbClr val="C00000"/>
                          </a:solidFill>
                          <a:effectLst/>
                        </a:rPr>
                        <a:t>Law on Foreign Investment Promotion and Management</a:t>
                      </a:r>
                      <a:endParaRPr lang="en-US" sz="1200" b="1" dirty="0">
                        <a:solidFill>
                          <a:srgbClr val="C00000"/>
                        </a:solidFill>
                        <a:effectLst/>
                      </a:endParaRPr>
                    </a:p>
                    <a:p>
                      <a:pPr algn="just">
                        <a:lnSpc>
                          <a:spcPct val="115000"/>
                        </a:lnSpc>
                        <a:spcAft>
                          <a:spcPts val="0"/>
                        </a:spcAft>
                      </a:pPr>
                      <a:r>
                        <a:rPr lang="en-US" sz="1200" dirty="0">
                          <a:effectLst/>
                        </a:rPr>
                        <a:t>Business Law</a:t>
                      </a:r>
                      <a:endParaRPr lang="en-US" sz="1200" dirty="0">
                        <a:effectLst/>
                        <a:latin typeface="Calibri"/>
                        <a:ea typeface="Calibri"/>
                        <a:cs typeface="Cordia New"/>
                      </a:endParaRPr>
                    </a:p>
                  </a:txBody>
                  <a:tcPr marL="43621" marR="43621" marT="0" marB="0"/>
                </a:tc>
              </a:tr>
              <a:tr h="165855">
                <a:tc>
                  <a:txBody>
                    <a:bodyPr/>
                    <a:lstStyle/>
                    <a:p>
                      <a:pPr>
                        <a:lnSpc>
                          <a:spcPct val="115000"/>
                        </a:lnSpc>
                        <a:spcAft>
                          <a:spcPts val="0"/>
                        </a:spcAft>
                      </a:pPr>
                      <a:r>
                        <a:rPr lang="en-US" sz="1200">
                          <a:effectLst/>
                        </a:rPr>
                        <a:t>1995</a:t>
                      </a:r>
                      <a:endParaRPr lang="en-US" sz="1200">
                        <a:effectLst/>
                        <a:latin typeface="Calibri"/>
                        <a:ea typeface="Calibri"/>
                        <a:cs typeface="Cordia New"/>
                      </a:endParaRPr>
                    </a:p>
                  </a:txBody>
                  <a:tcPr marL="43621" marR="43621" marT="0" marB="0"/>
                </a:tc>
                <a:tc>
                  <a:txBody>
                    <a:bodyPr/>
                    <a:lstStyle/>
                    <a:p>
                      <a:pPr>
                        <a:lnSpc>
                          <a:spcPct val="115000"/>
                        </a:lnSpc>
                        <a:spcAft>
                          <a:spcPts val="0"/>
                        </a:spcAft>
                      </a:pPr>
                      <a:r>
                        <a:rPr lang="en-US" sz="1200" kern="1200" dirty="0">
                          <a:effectLst/>
                        </a:rPr>
                        <a:t>Law on the Bank of the Lao PDR</a:t>
                      </a:r>
                      <a:endParaRPr lang="en-US" sz="1200" dirty="0">
                        <a:effectLst/>
                        <a:latin typeface="Calibri"/>
                        <a:ea typeface="Calibri"/>
                        <a:cs typeface="Cordia New"/>
                      </a:endParaRPr>
                    </a:p>
                  </a:txBody>
                  <a:tcPr marL="43621" marR="43621" marT="0" marB="0"/>
                </a:tc>
              </a:tr>
              <a:tr h="331710">
                <a:tc>
                  <a:txBody>
                    <a:bodyPr/>
                    <a:lstStyle/>
                    <a:p>
                      <a:pPr>
                        <a:lnSpc>
                          <a:spcPct val="115000"/>
                        </a:lnSpc>
                        <a:spcAft>
                          <a:spcPts val="0"/>
                        </a:spcAft>
                      </a:pPr>
                      <a:r>
                        <a:rPr lang="en-US" sz="1200">
                          <a:effectLst/>
                        </a:rPr>
                        <a:t>1997</a:t>
                      </a:r>
                      <a:endParaRPr lang="en-US" sz="1200">
                        <a:effectLst/>
                        <a:latin typeface="Calibri"/>
                        <a:ea typeface="Calibri"/>
                        <a:cs typeface="Cordia New"/>
                      </a:endParaRPr>
                    </a:p>
                  </a:txBody>
                  <a:tcPr marL="43621" marR="43621" marT="0" marB="0"/>
                </a:tc>
                <a:tc>
                  <a:txBody>
                    <a:bodyPr/>
                    <a:lstStyle/>
                    <a:p>
                      <a:pPr>
                        <a:lnSpc>
                          <a:spcPct val="115000"/>
                        </a:lnSpc>
                        <a:spcAft>
                          <a:spcPts val="0"/>
                        </a:spcAft>
                      </a:pPr>
                      <a:r>
                        <a:rPr lang="en-US" sz="1200" b="1" kern="1200" dirty="0">
                          <a:solidFill>
                            <a:srgbClr val="0033CC"/>
                          </a:solidFill>
                          <a:effectLst/>
                        </a:rPr>
                        <a:t>A full member of ASEAN</a:t>
                      </a:r>
                      <a:endParaRPr lang="en-US" sz="1200" b="1" dirty="0">
                        <a:solidFill>
                          <a:srgbClr val="0033CC"/>
                        </a:solidFill>
                        <a:effectLst/>
                      </a:endParaRPr>
                    </a:p>
                    <a:p>
                      <a:pPr>
                        <a:lnSpc>
                          <a:spcPct val="115000"/>
                        </a:lnSpc>
                        <a:spcAft>
                          <a:spcPts val="0"/>
                        </a:spcAft>
                      </a:pPr>
                      <a:r>
                        <a:rPr lang="en-US" sz="1200" dirty="0">
                          <a:effectLst/>
                        </a:rPr>
                        <a:t>Application for the WTO membership</a:t>
                      </a:r>
                      <a:endParaRPr lang="en-US" sz="1200" dirty="0">
                        <a:effectLst/>
                        <a:latin typeface="Calibri"/>
                        <a:ea typeface="Calibri"/>
                        <a:cs typeface="Cordia New"/>
                      </a:endParaRPr>
                    </a:p>
                  </a:txBody>
                  <a:tcPr marL="43621" marR="43621" marT="0" marB="0"/>
                </a:tc>
              </a:tr>
              <a:tr h="331710">
                <a:tc>
                  <a:txBody>
                    <a:bodyPr/>
                    <a:lstStyle/>
                    <a:p>
                      <a:pPr>
                        <a:lnSpc>
                          <a:spcPct val="115000"/>
                        </a:lnSpc>
                        <a:spcAft>
                          <a:spcPts val="0"/>
                        </a:spcAft>
                      </a:pPr>
                      <a:r>
                        <a:rPr lang="en-US" sz="1200">
                          <a:effectLst/>
                        </a:rPr>
                        <a:t>1998</a:t>
                      </a:r>
                      <a:endParaRPr lang="en-US" sz="1200">
                        <a:effectLst/>
                        <a:latin typeface="Calibri"/>
                        <a:ea typeface="Calibri"/>
                        <a:cs typeface="Cordia New"/>
                      </a:endParaRPr>
                    </a:p>
                  </a:txBody>
                  <a:tcPr marL="43621" marR="43621" marT="0" marB="0"/>
                </a:tc>
                <a:tc>
                  <a:txBody>
                    <a:bodyPr/>
                    <a:lstStyle/>
                    <a:p>
                      <a:pPr>
                        <a:lnSpc>
                          <a:spcPct val="115000"/>
                        </a:lnSpc>
                        <a:spcAft>
                          <a:spcPts val="0"/>
                        </a:spcAft>
                      </a:pPr>
                      <a:r>
                        <a:rPr lang="en-US" sz="1200" kern="1200" dirty="0">
                          <a:effectLst/>
                        </a:rPr>
                        <a:t>Participate in AFTA</a:t>
                      </a:r>
                      <a:endParaRPr lang="en-US" sz="1200" dirty="0">
                        <a:effectLst/>
                      </a:endParaRPr>
                    </a:p>
                    <a:p>
                      <a:pPr>
                        <a:lnSpc>
                          <a:spcPct val="115000"/>
                        </a:lnSpc>
                        <a:spcAft>
                          <a:spcPts val="0"/>
                        </a:spcAft>
                      </a:pPr>
                      <a:r>
                        <a:rPr lang="en-US" sz="1200" b="1" kern="1200" dirty="0">
                          <a:solidFill>
                            <a:srgbClr val="0033CC"/>
                          </a:solidFill>
                          <a:effectLst/>
                        </a:rPr>
                        <a:t>Adopt AIA</a:t>
                      </a:r>
                      <a:endParaRPr lang="en-US" sz="1200" b="1" dirty="0">
                        <a:solidFill>
                          <a:srgbClr val="0033CC"/>
                        </a:solidFill>
                        <a:effectLst/>
                        <a:latin typeface="Calibri"/>
                        <a:ea typeface="Calibri"/>
                        <a:cs typeface="Cordia New"/>
                      </a:endParaRPr>
                    </a:p>
                  </a:txBody>
                  <a:tcPr marL="43621" marR="43621" marT="0" marB="0"/>
                </a:tc>
              </a:tr>
              <a:tr h="237755">
                <a:tc>
                  <a:txBody>
                    <a:bodyPr/>
                    <a:lstStyle/>
                    <a:p>
                      <a:pPr>
                        <a:lnSpc>
                          <a:spcPct val="115000"/>
                        </a:lnSpc>
                        <a:spcAft>
                          <a:spcPts val="0"/>
                        </a:spcAft>
                      </a:pPr>
                      <a:r>
                        <a:rPr lang="en-US" sz="1200">
                          <a:effectLst/>
                        </a:rPr>
                        <a:t>2000</a:t>
                      </a:r>
                      <a:endParaRPr lang="en-US" sz="1200">
                        <a:effectLst/>
                        <a:latin typeface="Calibri"/>
                        <a:ea typeface="Calibri"/>
                        <a:cs typeface="Cordia New"/>
                      </a:endParaRPr>
                    </a:p>
                  </a:txBody>
                  <a:tcPr marL="43621" marR="43621" marT="0" marB="0"/>
                </a:tc>
                <a:tc>
                  <a:txBody>
                    <a:bodyPr/>
                    <a:lstStyle/>
                    <a:p>
                      <a:pPr>
                        <a:lnSpc>
                          <a:spcPct val="115000"/>
                        </a:lnSpc>
                        <a:spcAft>
                          <a:spcPts val="0"/>
                        </a:spcAft>
                      </a:pPr>
                      <a:r>
                        <a:rPr lang="en-US" sz="1200" kern="1200" dirty="0">
                          <a:effectLst/>
                        </a:rPr>
                        <a:t>Decree on Commercial Bank</a:t>
                      </a:r>
                      <a:endParaRPr lang="en-US" sz="1200" dirty="0">
                        <a:effectLst/>
                        <a:latin typeface="Calibri"/>
                        <a:ea typeface="Calibri"/>
                        <a:cs typeface="Cordia New"/>
                      </a:endParaRPr>
                    </a:p>
                  </a:txBody>
                  <a:tcPr marL="43621" marR="43621" marT="0" marB="0"/>
                </a:tc>
              </a:tr>
              <a:tr h="497412">
                <a:tc>
                  <a:txBody>
                    <a:bodyPr/>
                    <a:lstStyle/>
                    <a:p>
                      <a:pPr>
                        <a:lnSpc>
                          <a:spcPct val="115000"/>
                        </a:lnSpc>
                        <a:spcAft>
                          <a:spcPts val="0"/>
                        </a:spcAft>
                      </a:pPr>
                      <a:r>
                        <a:rPr lang="en-US" sz="1200">
                          <a:effectLst/>
                        </a:rPr>
                        <a:t>2004</a:t>
                      </a:r>
                      <a:endParaRPr lang="en-US" sz="1200">
                        <a:effectLst/>
                        <a:latin typeface="Calibri"/>
                        <a:ea typeface="Calibri"/>
                        <a:cs typeface="Cordia New"/>
                      </a:endParaRPr>
                    </a:p>
                  </a:txBody>
                  <a:tcPr marL="43621" marR="43621" marT="0" marB="0"/>
                </a:tc>
                <a:tc>
                  <a:txBody>
                    <a:bodyPr/>
                    <a:lstStyle/>
                    <a:p>
                      <a:pPr>
                        <a:lnSpc>
                          <a:spcPct val="115000"/>
                        </a:lnSpc>
                        <a:spcAft>
                          <a:spcPts val="0"/>
                        </a:spcAft>
                      </a:pPr>
                      <a:r>
                        <a:rPr lang="en-US" sz="1200" b="1" kern="1200" dirty="0">
                          <a:solidFill>
                            <a:srgbClr val="C00000"/>
                          </a:solidFill>
                          <a:effectLst/>
                        </a:rPr>
                        <a:t>Major revision of the Law on Foreign Investment</a:t>
                      </a:r>
                      <a:r>
                        <a:rPr lang="en-US" sz="1200" b="1" dirty="0">
                          <a:solidFill>
                            <a:srgbClr val="C00000"/>
                          </a:solidFill>
                          <a:effectLst/>
                        </a:rPr>
                        <a:t> </a:t>
                      </a:r>
                      <a:r>
                        <a:rPr lang="en-US" sz="1200" b="1" kern="1200" dirty="0">
                          <a:solidFill>
                            <a:srgbClr val="C00000"/>
                          </a:solidFill>
                          <a:effectLst/>
                        </a:rPr>
                        <a:t>Promotion and Management (1994)</a:t>
                      </a:r>
                      <a:endParaRPr lang="en-US" sz="1200" b="1" dirty="0">
                        <a:solidFill>
                          <a:srgbClr val="C00000"/>
                        </a:solidFill>
                        <a:effectLst/>
                      </a:endParaRPr>
                    </a:p>
                    <a:p>
                      <a:pPr>
                        <a:lnSpc>
                          <a:spcPct val="115000"/>
                        </a:lnSpc>
                        <a:spcAft>
                          <a:spcPts val="0"/>
                        </a:spcAft>
                      </a:pPr>
                      <a:r>
                        <a:rPr lang="en-US" sz="1200" b="1" dirty="0">
                          <a:solidFill>
                            <a:srgbClr val="C00000"/>
                          </a:solidFill>
                          <a:effectLst/>
                        </a:rPr>
                        <a:t>Law on the Promotion of Domestic Investment</a:t>
                      </a:r>
                      <a:endParaRPr lang="en-US" sz="1200" b="1" dirty="0">
                        <a:solidFill>
                          <a:srgbClr val="C00000"/>
                        </a:solidFill>
                        <a:effectLst/>
                        <a:latin typeface="Calibri"/>
                        <a:ea typeface="Calibri"/>
                        <a:cs typeface="Cordia New"/>
                      </a:endParaRPr>
                    </a:p>
                  </a:txBody>
                  <a:tcPr marL="43621" marR="43621" marT="0" marB="0"/>
                </a:tc>
              </a:tr>
              <a:tr h="331710">
                <a:tc>
                  <a:txBody>
                    <a:bodyPr/>
                    <a:lstStyle/>
                    <a:p>
                      <a:pPr>
                        <a:lnSpc>
                          <a:spcPct val="115000"/>
                        </a:lnSpc>
                        <a:spcAft>
                          <a:spcPts val="0"/>
                        </a:spcAft>
                      </a:pPr>
                      <a:r>
                        <a:rPr lang="en-US" sz="1200">
                          <a:effectLst/>
                        </a:rPr>
                        <a:t>2005</a:t>
                      </a:r>
                      <a:endParaRPr lang="en-US" sz="1200">
                        <a:effectLst/>
                        <a:latin typeface="Calibri"/>
                        <a:ea typeface="Calibri"/>
                        <a:cs typeface="Cordia New"/>
                      </a:endParaRPr>
                    </a:p>
                  </a:txBody>
                  <a:tcPr marL="43621" marR="43621" marT="0" marB="0"/>
                </a:tc>
                <a:tc>
                  <a:txBody>
                    <a:bodyPr/>
                    <a:lstStyle/>
                    <a:p>
                      <a:pPr>
                        <a:lnSpc>
                          <a:spcPct val="115000"/>
                        </a:lnSpc>
                        <a:spcAft>
                          <a:spcPts val="0"/>
                        </a:spcAft>
                      </a:pPr>
                      <a:r>
                        <a:rPr lang="en-US" sz="1200" kern="1200" dirty="0">
                          <a:effectLst/>
                        </a:rPr>
                        <a:t>Enterprise Law 2005</a:t>
                      </a:r>
                      <a:endParaRPr lang="en-US" sz="1200" dirty="0">
                        <a:effectLst/>
                      </a:endParaRPr>
                    </a:p>
                    <a:p>
                      <a:pPr>
                        <a:lnSpc>
                          <a:spcPct val="115000"/>
                        </a:lnSpc>
                        <a:spcAft>
                          <a:spcPts val="0"/>
                        </a:spcAft>
                      </a:pPr>
                      <a:r>
                        <a:rPr lang="en-US" sz="1200" dirty="0">
                          <a:effectLst/>
                        </a:rPr>
                        <a:t>Tax Law 2005</a:t>
                      </a:r>
                      <a:endParaRPr lang="en-US" sz="1200" dirty="0">
                        <a:effectLst/>
                        <a:latin typeface="Calibri"/>
                        <a:ea typeface="Calibri"/>
                        <a:cs typeface="Cordia New"/>
                      </a:endParaRPr>
                    </a:p>
                  </a:txBody>
                  <a:tcPr marL="43621" marR="43621" marT="0" marB="0"/>
                </a:tc>
              </a:tr>
              <a:tr h="165855">
                <a:tc>
                  <a:txBody>
                    <a:bodyPr/>
                    <a:lstStyle/>
                    <a:p>
                      <a:pPr>
                        <a:lnSpc>
                          <a:spcPct val="115000"/>
                        </a:lnSpc>
                        <a:spcAft>
                          <a:spcPts val="0"/>
                        </a:spcAft>
                      </a:pPr>
                      <a:r>
                        <a:rPr lang="en-US" sz="1200">
                          <a:effectLst/>
                        </a:rPr>
                        <a:t>2006</a:t>
                      </a:r>
                      <a:endParaRPr lang="en-US" sz="1200">
                        <a:effectLst/>
                        <a:latin typeface="Calibri"/>
                        <a:ea typeface="Calibri"/>
                        <a:cs typeface="Cordia New"/>
                      </a:endParaRPr>
                    </a:p>
                  </a:txBody>
                  <a:tcPr marL="43621" marR="43621" marT="0" marB="0"/>
                </a:tc>
                <a:tc>
                  <a:txBody>
                    <a:bodyPr/>
                    <a:lstStyle/>
                    <a:p>
                      <a:pPr>
                        <a:lnSpc>
                          <a:spcPct val="115000"/>
                        </a:lnSpc>
                        <a:spcAft>
                          <a:spcPts val="0"/>
                        </a:spcAft>
                      </a:pPr>
                      <a:r>
                        <a:rPr lang="en-US" sz="1200" dirty="0">
                          <a:effectLst/>
                        </a:rPr>
                        <a:t>Enterprise Law 2005 came into effect</a:t>
                      </a:r>
                      <a:endParaRPr lang="en-US" sz="1200" dirty="0">
                        <a:effectLst/>
                        <a:latin typeface="Calibri"/>
                        <a:ea typeface="Calibri"/>
                        <a:cs typeface="Cordia New"/>
                      </a:endParaRPr>
                    </a:p>
                  </a:txBody>
                  <a:tcPr marL="43621" marR="43621" marT="0" marB="0"/>
                </a:tc>
              </a:tr>
              <a:tr h="165855">
                <a:tc>
                  <a:txBody>
                    <a:bodyPr/>
                    <a:lstStyle/>
                    <a:p>
                      <a:pPr>
                        <a:lnSpc>
                          <a:spcPct val="115000"/>
                        </a:lnSpc>
                        <a:spcAft>
                          <a:spcPts val="0"/>
                        </a:spcAft>
                      </a:pPr>
                      <a:r>
                        <a:rPr lang="en-US" sz="1200">
                          <a:effectLst/>
                        </a:rPr>
                        <a:t>2007</a:t>
                      </a:r>
                      <a:endParaRPr lang="en-US" sz="1200">
                        <a:effectLst/>
                        <a:latin typeface="Calibri"/>
                        <a:ea typeface="Calibri"/>
                        <a:cs typeface="Cordia New"/>
                      </a:endParaRPr>
                    </a:p>
                  </a:txBody>
                  <a:tcPr marL="43621" marR="43621" marT="0" marB="0"/>
                </a:tc>
                <a:tc>
                  <a:txBody>
                    <a:bodyPr/>
                    <a:lstStyle/>
                    <a:p>
                      <a:pPr>
                        <a:lnSpc>
                          <a:spcPct val="115000"/>
                        </a:lnSpc>
                        <a:spcAft>
                          <a:spcPts val="0"/>
                        </a:spcAft>
                      </a:pPr>
                      <a:r>
                        <a:rPr lang="en-US" sz="1200" dirty="0">
                          <a:effectLst/>
                        </a:rPr>
                        <a:t>Law on Commercial Bank</a:t>
                      </a:r>
                      <a:endParaRPr lang="en-US" sz="1200" dirty="0">
                        <a:effectLst/>
                        <a:latin typeface="Calibri"/>
                        <a:ea typeface="Calibri"/>
                        <a:cs typeface="Cordia New"/>
                      </a:endParaRPr>
                    </a:p>
                  </a:txBody>
                  <a:tcPr marL="43621" marR="43621" marT="0" marB="0"/>
                </a:tc>
              </a:tr>
              <a:tr h="165855">
                <a:tc>
                  <a:txBody>
                    <a:bodyPr/>
                    <a:lstStyle/>
                    <a:p>
                      <a:pPr>
                        <a:lnSpc>
                          <a:spcPct val="115000"/>
                        </a:lnSpc>
                        <a:spcAft>
                          <a:spcPts val="0"/>
                        </a:spcAft>
                      </a:pPr>
                      <a:r>
                        <a:rPr lang="en-US" sz="1200">
                          <a:effectLst/>
                        </a:rPr>
                        <a:t>2009</a:t>
                      </a:r>
                      <a:endParaRPr lang="en-US" sz="1200">
                        <a:effectLst/>
                        <a:latin typeface="Calibri"/>
                        <a:ea typeface="Calibri"/>
                        <a:cs typeface="Cordia New"/>
                      </a:endParaRPr>
                    </a:p>
                  </a:txBody>
                  <a:tcPr marL="43621" marR="43621" marT="0" marB="0"/>
                </a:tc>
                <a:tc>
                  <a:txBody>
                    <a:bodyPr/>
                    <a:lstStyle/>
                    <a:p>
                      <a:pPr>
                        <a:lnSpc>
                          <a:spcPct val="115000"/>
                        </a:lnSpc>
                        <a:spcAft>
                          <a:spcPts val="0"/>
                        </a:spcAft>
                      </a:pPr>
                      <a:r>
                        <a:rPr lang="en-US" sz="1200" b="1" kern="1200" dirty="0">
                          <a:solidFill>
                            <a:srgbClr val="C00000"/>
                          </a:solidFill>
                          <a:effectLst/>
                        </a:rPr>
                        <a:t>Law on the Investment Promotion in the Lao PDR</a:t>
                      </a:r>
                      <a:endParaRPr lang="en-US" sz="1200" b="1" dirty="0">
                        <a:solidFill>
                          <a:srgbClr val="C00000"/>
                        </a:solidFill>
                        <a:effectLst/>
                        <a:latin typeface="Calibri"/>
                        <a:ea typeface="Calibri"/>
                        <a:cs typeface="Cordia New"/>
                      </a:endParaRPr>
                    </a:p>
                  </a:txBody>
                  <a:tcPr marL="43621" marR="43621" marT="0" marB="0"/>
                </a:tc>
              </a:tr>
              <a:tr h="165855">
                <a:tc>
                  <a:txBody>
                    <a:bodyPr/>
                    <a:lstStyle/>
                    <a:p>
                      <a:pPr>
                        <a:lnSpc>
                          <a:spcPct val="115000"/>
                        </a:lnSpc>
                        <a:spcAft>
                          <a:spcPts val="0"/>
                        </a:spcAft>
                      </a:pPr>
                      <a:r>
                        <a:rPr lang="en-US" sz="1200">
                          <a:effectLst/>
                        </a:rPr>
                        <a:t>2010</a:t>
                      </a:r>
                      <a:endParaRPr lang="en-US" sz="1200">
                        <a:effectLst/>
                        <a:latin typeface="Calibri"/>
                        <a:ea typeface="Calibri"/>
                        <a:cs typeface="Cordia New"/>
                      </a:endParaRPr>
                    </a:p>
                  </a:txBody>
                  <a:tcPr marL="43621" marR="43621" marT="0" marB="0"/>
                </a:tc>
                <a:tc>
                  <a:txBody>
                    <a:bodyPr/>
                    <a:lstStyle/>
                    <a:p>
                      <a:pPr>
                        <a:lnSpc>
                          <a:spcPct val="115000"/>
                        </a:lnSpc>
                        <a:spcAft>
                          <a:spcPts val="0"/>
                        </a:spcAft>
                      </a:pPr>
                      <a:r>
                        <a:rPr lang="en-US" sz="1200" kern="1200" dirty="0">
                          <a:effectLst/>
                        </a:rPr>
                        <a:t>Lao Securities Exchange (LSX)	</a:t>
                      </a:r>
                      <a:endParaRPr lang="en-US" sz="1200" dirty="0">
                        <a:effectLst/>
                        <a:latin typeface="Calibri"/>
                        <a:ea typeface="Calibri"/>
                        <a:cs typeface="Cordia New"/>
                      </a:endParaRPr>
                    </a:p>
                  </a:txBody>
                  <a:tcPr marL="43621" marR="43621" marT="0" marB="0"/>
                </a:tc>
              </a:tr>
              <a:tr h="665038">
                <a:tc>
                  <a:txBody>
                    <a:bodyPr/>
                    <a:lstStyle/>
                    <a:p>
                      <a:pPr>
                        <a:lnSpc>
                          <a:spcPct val="115000"/>
                        </a:lnSpc>
                        <a:spcAft>
                          <a:spcPts val="0"/>
                        </a:spcAft>
                      </a:pPr>
                      <a:r>
                        <a:rPr lang="en-US" sz="1200">
                          <a:effectLst/>
                        </a:rPr>
                        <a:t>2011</a:t>
                      </a:r>
                      <a:endParaRPr lang="en-US" sz="1200">
                        <a:effectLst/>
                        <a:latin typeface="Calibri"/>
                        <a:ea typeface="Calibri"/>
                        <a:cs typeface="Cordia New"/>
                      </a:endParaRPr>
                    </a:p>
                  </a:txBody>
                  <a:tcPr marL="43621" marR="43621" marT="0" marB="0"/>
                </a:tc>
                <a:tc>
                  <a:txBody>
                    <a:bodyPr/>
                    <a:lstStyle/>
                    <a:p>
                      <a:pPr>
                        <a:lnSpc>
                          <a:spcPct val="115000"/>
                        </a:lnSpc>
                        <a:spcAft>
                          <a:spcPts val="0"/>
                        </a:spcAft>
                        <a:tabLst>
                          <a:tab pos="3834765" algn="l"/>
                        </a:tabLst>
                      </a:pPr>
                      <a:r>
                        <a:rPr lang="en-US" sz="1200" b="1" dirty="0">
                          <a:solidFill>
                            <a:srgbClr val="C00000"/>
                          </a:solidFill>
                          <a:effectLst/>
                        </a:rPr>
                        <a:t>Decree on the Implementation</a:t>
                      </a:r>
                      <a:r>
                        <a:rPr lang="en-US" sz="1200" b="1" kern="1200" dirty="0">
                          <a:solidFill>
                            <a:srgbClr val="C00000"/>
                          </a:solidFill>
                          <a:effectLst/>
                        </a:rPr>
                        <a:t> of the Investment Promotion Law</a:t>
                      </a:r>
                      <a:endParaRPr lang="en-US" sz="1200" b="1" dirty="0">
                        <a:solidFill>
                          <a:srgbClr val="C00000"/>
                        </a:solidFill>
                        <a:effectLst/>
                      </a:endParaRPr>
                    </a:p>
                    <a:p>
                      <a:pPr>
                        <a:lnSpc>
                          <a:spcPct val="115000"/>
                        </a:lnSpc>
                        <a:spcAft>
                          <a:spcPts val="0"/>
                        </a:spcAft>
                        <a:tabLst>
                          <a:tab pos="3834765" algn="l"/>
                        </a:tabLst>
                      </a:pPr>
                      <a:r>
                        <a:rPr lang="en-US" sz="1200" kern="1200" dirty="0">
                          <a:effectLst/>
                        </a:rPr>
                        <a:t>Law on the Promotion of Small and Medium Enterprises</a:t>
                      </a:r>
                      <a:endParaRPr lang="en-US" sz="1200" dirty="0">
                        <a:effectLst/>
                      </a:endParaRPr>
                    </a:p>
                    <a:p>
                      <a:pPr>
                        <a:lnSpc>
                          <a:spcPct val="115000"/>
                        </a:lnSpc>
                        <a:spcAft>
                          <a:spcPts val="0"/>
                        </a:spcAft>
                      </a:pPr>
                      <a:r>
                        <a:rPr lang="en-US" sz="1200" kern="1200" dirty="0">
                          <a:effectLst/>
                        </a:rPr>
                        <a:t>Revision of the Tax Law (2005)</a:t>
                      </a:r>
                      <a:endParaRPr lang="en-US" sz="1200" dirty="0">
                        <a:effectLst/>
                        <a:latin typeface="Calibri"/>
                        <a:ea typeface="Calibri"/>
                        <a:cs typeface="Cordia New"/>
                      </a:endParaRPr>
                    </a:p>
                  </a:txBody>
                  <a:tcPr marL="43621" marR="43621" marT="0" marB="0"/>
                </a:tc>
              </a:tr>
              <a:tr h="165855">
                <a:tc>
                  <a:txBody>
                    <a:bodyPr/>
                    <a:lstStyle/>
                    <a:p>
                      <a:pPr>
                        <a:lnSpc>
                          <a:spcPct val="115000"/>
                        </a:lnSpc>
                        <a:spcAft>
                          <a:spcPts val="0"/>
                        </a:spcAft>
                      </a:pPr>
                      <a:r>
                        <a:rPr lang="en-US" sz="1200">
                          <a:effectLst/>
                        </a:rPr>
                        <a:t>2012</a:t>
                      </a:r>
                      <a:endParaRPr lang="en-US" sz="1200">
                        <a:effectLst/>
                        <a:latin typeface="Calibri"/>
                        <a:ea typeface="Calibri"/>
                        <a:cs typeface="Cordia New"/>
                      </a:endParaRPr>
                    </a:p>
                  </a:txBody>
                  <a:tcPr marL="43621" marR="43621" marT="0" marB="0"/>
                </a:tc>
                <a:tc>
                  <a:txBody>
                    <a:bodyPr/>
                    <a:lstStyle/>
                    <a:p>
                      <a:pPr>
                        <a:lnSpc>
                          <a:spcPct val="115000"/>
                        </a:lnSpc>
                        <a:spcAft>
                          <a:spcPts val="0"/>
                        </a:spcAft>
                      </a:pPr>
                      <a:r>
                        <a:rPr lang="en-US" sz="1200" b="1" dirty="0">
                          <a:solidFill>
                            <a:srgbClr val="0033CC"/>
                          </a:solidFill>
                          <a:effectLst/>
                        </a:rPr>
                        <a:t>Adopt ACIA</a:t>
                      </a:r>
                      <a:endParaRPr lang="en-US" sz="1200" b="1" dirty="0">
                        <a:solidFill>
                          <a:srgbClr val="0033CC"/>
                        </a:solidFill>
                        <a:effectLst/>
                        <a:latin typeface="Calibri"/>
                        <a:ea typeface="Calibri"/>
                        <a:cs typeface="Cordia New"/>
                      </a:endParaRPr>
                    </a:p>
                  </a:txBody>
                  <a:tcPr marL="43621" marR="43621" marT="0" marB="0"/>
                </a:tc>
              </a:tr>
              <a:tr h="165855">
                <a:tc>
                  <a:txBody>
                    <a:bodyPr/>
                    <a:lstStyle/>
                    <a:p>
                      <a:pPr>
                        <a:lnSpc>
                          <a:spcPct val="115000"/>
                        </a:lnSpc>
                        <a:spcAft>
                          <a:spcPts val="0"/>
                        </a:spcAft>
                      </a:pPr>
                      <a:r>
                        <a:rPr lang="en-US" sz="1200">
                          <a:effectLst/>
                        </a:rPr>
                        <a:t>2013</a:t>
                      </a:r>
                      <a:endParaRPr lang="en-US" sz="1200">
                        <a:effectLst/>
                        <a:latin typeface="Calibri"/>
                        <a:ea typeface="Calibri"/>
                        <a:cs typeface="Cordia New"/>
                      </a:endParaRPr>
                    </a:p>
                  </a:txBody>
                  <a:tcPr marL="43621" marR="43621" marT="0" marB="0"/>
                </a:tc>
                <a:tc>
                  <a:txBody>
                    <a:bodyPr/>
                    <a:lstStyle/>
                    <a:p>
                      <a:pPr>
                        <a:lnSpc>
                          <a:spcPct val="115000"/>
                        </a:lnSpc>
                        <a:spcAft>
                          <a:spcPts val="0"/>
                        </a:spcAft>
                      </a:pPr>
                      <a:r>
                        <a:rPr lang="en-US" sz="1200" b="1" kern="1200" dirty="0">
                          <a:solidFill>
                            <a:srgbClr val="0033CC"/>
                          </a:solidFill>
                          <a:effectLst/>
                        </a:rPr>
                        <a:t>A full membership of WTO</a:t>
                      </a:r>
                      <a:endParaRPr lang="en-US" sz="1200" b="1" dirty="0">
                        <a:solidFill>
                          <a:srgbClr val="0033CC"/>
                        </a:solidFill>
                        <a:effectLst/>
                        <a:latin typeface="Calibri"/>
                        <a:ea typeface="Calibri"/>
                        <a:cs typeface="Cordia New"/>
                      </a:endParaRPr>
                    </a:p>
                  </a:txBody>
                  <a:tcPr marL="43621" marR="43621" marT="0" marB="0"/>
                </a:tc>
              </a:tr>
            </a:tbl>
          </a:graphicData>
        </a:graphic>
      </p:graphicFrame>
    </p:spTree>
    <p:extLst>
      <p:ext uri="{BB962C8B-B14F-4D97-AF65-F5344CB8AC3E}">
        <p14:creationId xmlns:p14="http://schemas.microsoft.com/office/powerpoint/2010/main" val="35541448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692696"/>
            <a:ext cx="8496944" cy="5328592"/>
          </a:xfrm>
        </p:spPr>
        <p:txBody>
          <a:bodyPr>
            <a:noAutofit/>
          </a:bodyPr>
          <a:lstStyle/>
          <a:p>
            <a:pPr marL="109728" indent="0">
              <a:buNone/>
            </a:pPr>
            <a:r>
              <a:rPr lang="en-US" sz="3800" b="1" dirty="0" smtClean="0">
                <a:solidFill>
                  <a:srgbClr val="0033CC"/>
                </a:solidFill>
                <a:latin typeface="Cordia New" pitchFamily="34" charset="-34"/>
                <a:cs typeface="Cordia New" pitchFamily="34" charset="-34"/>
              </a:rPr>
              <a:t>Law on the Investment Promotion in the Lao PDR (2009)</a:t>
            </a:r>
            <a:endParaRPr lang="en-US" sz="3800" b="1" dirty="0">
              <a:solidFill>
                <a:srgbClr val="0033CC"/>
              </a:solidFill>
              <a:latin typeface="Cordia New" pitchFamily="34" charset="-34"/>
              <a:cs typeface="Cordia New" pitchFamily="34" charset="-34"/>
            </a:endParaRPr>
          </a:p>
          <a:p>
            <a:pPr lvl="2">
              <a:buFont typeface="Wingdings" pitchFamily="2" charset="2"/>
              <a:buChar char="ü"/>
            </a:pPr>
            <a:r>
              <a:rPr lang="en-US" sz="2600" dirty="0">
                <a:latin typeface="Cordia New" pitchFamily="34" charset="-34"/>
                <a:cs typeface="Cordia New" pitchFamily="34" charset="-34"/>
              </a:rPr>
              <a:t> </a:t>
            </a:r>
            <a:r>
              <a:rPr lang="en-US" sz="3300" dirty="0">
                <a:latin typeface="Cordia New" pitchFamily="34" charset="-34"/>
                <a:cs typeface="Cordia New" pitchFamily="34" charset="-34"/>
              </a:rPr>
              <a:t>Merging the law governing domestic and foreign investments</a:t>
            </a:r>
          </a:p>
          <a:p>
            <a:pPr lvl="2">
              <a:buFont typeface="Wingdings" pitchFamily="2" charset="2"/>
              <a:buChar char="ü"/>
            </a:pPr>
            <a:r>
              <a:rPr lang="en-US" sz="3300" dirty="0">
                <a:latin typeface="Cordia New" pitchFamily="34" charset="-34"/>
                <a:cs typeface="Cordia New" pitchFamily="34" charset="-34"/>
              </a:rPr>
              <a:t> Same tax exemptions for local and foreign business</a:t>
            </a:r>
          </a:p>
          <a:p>
            <a:pPr lvl="2">
              <a:buFont typeface="Wingdings" pitchFamily="2" charset="2"/>
              <a:buChar char="ü"/>
            </a:pPr>
            <a:r>
              <a:rPr lang="en-US" sz="3300" dirty="0">
                <a:latin typeface="Cordia New" pitchFamily="34" charset="-34"/>
                <a:cs typeface="Cordia New" pitchFamily="34" charset="-34"/>
              </a:rPr>
              <a:t> access to strengthened and more effective one-stop service </a:t>
            </a:r>
            <a:r>
              <a:rPr lang="en-US" sz="3300" dirty="0" smtClean="0">
                <a:latin typeface="Cordia New" pitchFamily="34" charset="-34"/>
                <a:cs typeface="Cordia New" pitchFamily="34" charset="-34"/>
              </a:rPr>
              <a:t>for local </a:t>
            </a:r>
            <a:r>
              <a:rPr lang="en-US" sz="3300" dirty="0">
                <a:latin typeface="Cordia New" pitchFamily="34" charset="-34"/>
                <a:cs typeface="Cordia New" pitchFamily="34" charset="-34"/>
              </a:rPr>
              <a:t>and foreign investors to hopefully reduce the total business registration period </a:t>
            </a:r>
          </a:p>
          <a:p>
            <a:pPr lvl="2">
              <a:buFont typeface="Wingdings" pitchFamily="2" charset="2"/>
              <a:buChar char="ü"/>
            </a:pPr>
            <a:r>
              <a:rPr lang="th-TH" sz="3300" dirty="0">
                <a:latin typeface="Cordia New" pitchFamily="34" charset="-34"/>
                <a:cs typeface="Cordia New" pitchFamily="34" charset="-34"/>
              </a:rPr>
              <a:t> </a:t>
            </a:r>
            <a:r>
              <a:rPr lang="en-US" sz="3300" dirty="0">
                <a:latin typeface="Cordia New" pitchFamily="34" charset="-34"/>
                <a:cs typeface="Cordia New" pitchFamily="34" charset="-34"/>
              </a:rPr>
              <a:t>Providing the right to foreign investors to purchase land in Lao </a:t>
            </a:r>
            <a:r>
              <a:rPr lang="en-US" sz="3300" dirty="0" smtClean="0">
                <a:latin typeface="Cordia New" pitchFamily="34" charset="-34"/>
                <a:cs typeface="Cordia New" pitchFamily="34" charset="-34"/>
              </a:rPr>
              <a:t>PDR</a:t>
            </a:r>
          </a:p>
        </p:txBody>
      </p:sp>
      <p:sp>
        <p:nvSpPr>
          <p:cNvPr id="3" name="Slide Number Placeholder 2"/>
          <p:cNvSpPr>
            <a:spLocks noGrp="1"/>
          </p:cNvSpPr>
          <p:nvPr>
            <p:ph type="sldNum" sz="quarter" idx="12"/>
          </p:nvPr>
        </p:nvSpPr>
        <p:spPr/>
        <p:txBody>
          <a:bodyPr/>
          <a:lstStyle/>
          <a:p>
            <a:fld id="{8FC7972A-2F91-44E3-B62B-29D52CF25423}" type="slidenum">
              <a:rPr lang="th-TH" smtClean="0"/>
              <a:pPr/>
              <a:t>7</a:t>
            </a:fld>
            <a:endParaRPr lang="th-TH"/>
          </a:p>
        </p:txBody>
      </p:sp>
      <p:sp>
        <p:nvSpPr>
          <p:cNvPr id="4" name="Title 3"/>
          <p:cNvSpPr>
            <a:spLocks noGrp="1"/>
          </p:cNvSpPr>
          <p:nvPr>
            <p:ph type="title"/>
          </p:nvPr>
        </p:nvSpPr>
        <p:spPr>
          <a:xfrm>
            <a:off x="179512" y="116632"/>
            <a:ext cx="8507288" cy="562074"/>
          </a:xfrm>
        </p:spPr>
        <p:txBody>
          <a:bodyPr>
            <a:normAutofit/>
          </a:bodyPr>
          <a:lstStyle/>
          <a:p>
            <a:r>
              <a:rPr lang="en-US" sz="2800" dirty="0" smtClean="0"/>
              <a:t>Investment laws and regulations in the Lao PDR</a:t>
            </a:r>
            <a:endParaRPr lang="th-TH" sz="2800" dirty="0"/>
          </a:p>
        </p:txBody>
      </p:sp>
    </p:spTree>
    <p:extLst>
      <p:ext uri="{BB962C8B-B14F-4D97-AF65-F5344CB8AC3E}">
        <p14:creationId xmlns:p14="http://schemas.microsoft.com/office/powerpoint/2010/main" val="41827246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692696"/>
            <a:ext cx="8496944" cy="4752528"/>
          </a:xfrm>
        </p:spPr>
        <p:txBody>
          <a:bodyPr>
            <a:noAutofit/>
          </a:bodyPr>
          <a:lstStyle/>
          <a:p>
            <a:pPr marL="109728" indent="0">
              <a:buNone/>
            </a:pPr>
            <a:r>
              <a:rPr lang="en-US" sz="3800" b="1" dirty="0" smtClean="0">
                <a:solidFill>
                  <a:srgbClr val="0033CC"/>
                </a:solidFill>
                <a:latin typeface="Cordia New" pitchFamily="34" charset="-34"/>
                <a:cs typeface="Cordia New" pitchFamily="34" charset="-34"/>
              </a:rPr>
              <a:t>Law on the Investment Promotion in the Lao PDR (2009)</a:t>
            </a:r>
            <a:endParaRPr lang="en-US" sz="3300" dirty="0">
              <a:latin typeface="Cordia New" pitchFamily="34" charset="-34"/>
              <a:cs typeface="Cordia New" pitchFamily="34" charset="-34"/>
            </a:endParaRPr>
          </a:p>
          <a:p>
            <a:pPr>
              <a:buClr>
                <a:srgbClr val="C00000"/>
              </a:buClr>
              <a:buFont typeface="Wingdings" panose="05000000000000000000" pitchFamily="2" charset="2"/>
              <a:buChar char="ü"/>
            </a:pPr>
            <a:r>
              <a:rPr lang="en-US" sz="3300" b="1" dirty="0" smtClean="0">
                <a:latin typeface="Cordia New" pitchFamily="34" charset="-34"/>
                <a:cs typeface="Cordia New" pitchFamily="34" charset="-34"/>
              </a:rPr>
              <a:t>One-Stop-Services</a:t>
            </a:r>
          </a:p>
          <a:p>
            <a:pPr lvl="1">
              <a:buFont typeface="Wingdings" panose="05000000000000000000" pitchFamily="2" charset="2"/>
              <a:buChar char="§"/>
            </a:pPr>
            <a:r>
              <a:rPr lang="en-US" sz="2900" b="1" dirty="0" smtClean="0">
                <a:solidFill>
                  <a:srgbClr val="0033CC"/>
                </a:solidFill>
                <a:latin typeface="Cordia New" pitchFamily="34" charset="-34"/>
                <a:cs typeface="Cordia New" pitchFamily="34" charset="-34"/>
              </a:rPr>
              <a:t> Ministry of Planning and Investment</a:t>
            </a:r>
            <a:r>
              <a:rPr lang="en-US" sz="2900" b="1" dirty="0" smtClean="0">
                <a:latin typeface="Cordia New" pitchFamily="34" charset="-34"/>
                <a:cs typeface="Cordia New" pitchFamily="34" charset="-34"/>
              </a:rPr>
              <a:t>: Concession license &amp; representative office license</a:t>
            </a:r>
          </a:p>
          <a:p>
            <a:pPr lvl="1">
              <a:buFont typeface="Wingdings" panose="05000000000000000000" pitchFamily="2" charset="2"/>
              <a:buChar char="§"/>
            </a:pPr>
            <a:r>
              <a:rPr lang="en-US" sz="2900" b="1" dirty="0" smtClean="0">
                <a:latin typeface="Cordia New" pitchFamily="34" charset="-34"/>
                <a:cs typeface="Cordia New" pitchFamily="34" charset="-34"/>
              </a:rPr>
              <a:t> </a:t>
            </a:r>
            <a:r>
              <a:rPr lang="en-US" sz="2900" b="1" dirty="0" smtClean="0">
                <a:solidFill>
                  <a:srgbClr val="0033CC"/>
                </a:solidFill>
                <a:latin typeface="Cordia New" pitchFamily="34" charset="-34"/>
                <a:cs typeface="Cordia New" pitchFamily="34" charset="-34"/>
              </a:rPr>
              <a:t>Ministry of Industry and Commerce</a:t>
            </a:r>
            <a:r>
              <a:rPr lang="en-US" sz="2900" b="1" dirty="0" smtClean="0">
                <a:latin typeface="Cordia New" pitchFamily="34" charset="-34"/>
                <a:cs typeface="Cordia New" pitchFamily="34" charset="-34"/>
              </a:rPr>
              <a:t>: Enterprise registration license for general business</a:t>
            </a:r>
          </a:p>
          <a:p>
            <a:pPr lvl="1">
              <a:buFont typeface="Wingdings" panose="05000000000000000000" pitchFamily="2" charset="2"/>
              <a:buChar char="§"/>
            </a:pPr>
            <a:r>
              <a:rPr lang="en-US" sz="2900" b="1" dirty="0">
                <a:latin typeface="Cordia New" pitchFamily="34" charset="-34"/>
                <a:cs typeface="Cordia New" pitchFamily="34" charset="-34"/>
              </a:rPr>
              <a:t> </a:t>
            </a:r>
            <a:r>
              <a:rPr lang="en-US" sz="2900" b="1" dirty="0" smtClean="0">
                <a:solidFill>
                  <a:srgbClr val="0033CC"/>
                </a:solidFill>
                <a:latin typeface="Cordia New" pitchFamily="34" charset="-34"/>
                <a:cs typeface="Cordia New" pitchFamily="34" charset="-34"/>
              </a:rPr>
              <a:t>Government’s office Lao National Committee for Special Economic Zone</a:t>
            </a:r>
            <a:r>
              <a:rPr lang="en-US" sz="2900" b="1" dirty="0" smtClean="0">
                <a:latin typeface="Cordia New" pitchFamily="34" charset="-34"/>
                <a:cs typeface="Cordia New" pitchFamily="34" charset="-34"/>
              </a:rPr>
              <a:t>: Investment in specific economic zone, enterprise registration license</a:t>
            </a:r>
          </a:p>
        </p:txBody>
      </p:sp>
      <p:sp>
        <p:nvSpPr>
          <p:cNvPr id="3" name="Slide Number Placeholder 2"/>
          <p:cNvSpPr>
            <a:spLocks noGrp="1"/>
          </p:cNvSpPr>
          <p:nvPr>
            <p:ph type="sldNum" sz="quarter" idx="12"/>
          </p:nvPr>
        </p:nvSpPr>
        <p:spPr/>
        <p:txBody>
          <a:bodyPr/>
          <a:lstStyle/>
          <a:p>
            <a:fld id="{8FC7972A-2F91-44E3-B62B-29D52CF25423}" type="slidenum">
              <a:rPr lang="th-TH" smtClean="0"/>
              <a:pPr/>
              <a:t>8</a:t>
            </a:fld>
            <a:endParaRPr lang="th-TH"/>
          </a:p>
        </p:txBody>
      </p:sp>
      <p:sp>
        <p:nvSpPr>
          <p:cNvPr id="4" name="Title 3"/>
          <p:cNvSpPr>
            <a:spLocks noGrp="1"/>
          </p:cNvSpPr>
          <p:nvPr>
            <p:ph type="title"/>
          </p:nvPr>
        </p:nvSpPr>
        <p:spPr>
          <a:xfrm>
            <a:off x="179512" y="116632"/>
            <a:ext cx="8507288" cy="562074"/>
          </a:xfrm>
        </p:spPr>
        <p:txBody>
          <a:bodyPr>
            <a:normAutofit/>
          </a:bodyPr>
          <a:lstStyle/>
          <a:p>
            <a:r>
              <a:rPr lang="en-US" sz="2800" dirty="0" smtClean="0"/>
              <a:t>Investment laws and regulations in the Lao PDR</a:t>
            </a:r>
            <a:endParaRPr lang="th-TH" sz="2800" dirty="0"/>
          </a:p>
        </p:txBody>
      </p:sp>
    </p:spTree>
    <p:extLst>
      <p:ext uri="{BB962C8B-B14F-4D97-AF65-F5344CB8AC3E}">
        <p14:creationId xmlns:p14="http://schemas.microsoft.com/office/powerpoint/2010/main" val="3159483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0103" y="217994"/>
            <a:ext cx="8042276" cy="772606"/>
          </a:xfrm>
        </p:spPr>
        <p:txBody>
          <a:bodyPr/>
          <a:lstStyle/>
          <a:p>
            <a:r>
              <a:rPr lang="en-US" b="1" dirty="0" smtClean="0"/>
              <a:t>One Stop Services</a:t>
            </a:r>
            <a:endParaRPr lang="en-US" b="1" dirty="0"/>
          </a:p>
        </p:txBody>
      </p:sp>
      <p:graphicFrame>
        <p:nvGraphicFramePr>
          <p:cNvPr id="6" name="Group 65"/>
          <p:cNvGraphicFramePr>
            <a:graphicFrameLocks noGrp="1"/>
          </p:cNvGraphicFramePr>
          <p:nvPr>
            <p:extLst/>
          </p:nvPr>
        </p:nvGraphicFramePr>
        <p:xfrm>
          <a:off x="6215074" y="2357431"/>
          <a:ext cx="2428892" cy="3933811"/>
        </p:xfrm>
        <a:graphic>
          <a:graphicData uri="http://schemas.openxmlformats.org/drawingml/2006/table">
            <a:tbl>
              <a:tblPr/>
              <a:tblGrid>
                <a:gridCol w="2428892"/>
              </a:tblGrid>
              <a:tr h="3933811">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defRPr/>
                      </a:pPr>
                      <a:r>
                        <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rPr>
                        <a:t>Government’s Office     Lao National Committee for Special Economic Zone</a:t>
                      </a: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defRPr/>
                      </a:pPr>
                      <a:endPar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rPr>
                        <a:t>Investment in Specific Economic Zone</a:t>
                      </a: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rPr>
                        <a:t>Enterprise Registration License</a:t>
                      </a: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400" b="0" i="0" u="none" strike="noStrike" cap="none" normalizeH="0" baseline="0" dirty="0" smtClean="0">
                          <a:ln>
                            <a:noFill/>
                          </a:ln>
                          <a:solidFill>
                            <a:schemeClr val="tx2">
                              <a:lumMod val="50000"/>
                            </a:schemeClr>
                          </a:solidFill>
                          <a:effectLst/>
                          <a:latin typeface="Gill Sans MT" pitchFamily="34" charset="0"/>
                          <a:cs typeface="Arial" pitchFamily="34" charset="0"/>
                          <a:hlinkClick r:id="rId2"/>
                        </a:rPr>
                        <a:t>www.sncsez.gov.la</a:t>
                      </a:r>
                      <a:endParaRPr kumimoji="0" lang="en-US" sz="1400" b="0" i="0" u="none" strike="noStrike" cap="none" normalizeH="0" baseline="0" dirty="0" smtClean="0">
                        <a:ln>
                          <a:noFill/>
                        </a:ln>
                        <a:solidFill>
                          <a:schemeClr val="tx2">
                            <a:lumMod val="50000"/>
                          </a:schemeClr>
                        </a:solidFill>
                        <a:effectLst/>
                        <a:latin typeface="Gill Sans MT"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AC6DC"/>
                    </a:solidFill>
                  </a:tcPr>
                </a:tc>
              </a:tr>
            </a:tbl>
          </a:graphicData>
        </a:graphic>
      </p:graphicFrame>
      <p:sp>
        <p:nvSpPr>
          <p:cNvPr id="7" name="Rectangle 25"/>
          <p:cNvSpPr>
            <a:spLocks/>
          </p:cNvSpPr>
          <p:nvPr/>
        </p:nvSpPr>
        <p:spPr bwMode="auto">
          <a:xfrm>
            <a:off x="714348" y="2357431"/>
            <a:ext cx="2376488" cy="3929089"/>
          </a:xfrm>
          <a:prstGeom prst="rect">
            <a:avLst/>
          </a:prstGeom>
          <a:solidFill>
            <a:srgbClr val="7AC6DC"/>
          </a:solidFill>
          <a:ln w="9525">
            <a:solidFill>
              <a:schemeClr val="tx1"/>
            </a:solidFill>
            <a:miter lim="800000"/>
            <a:headEnd/>
            <a:tailEnd/>
          </a:ln>
        </p:spPr>
        <p:txBody>
          <a:bodyPr/>
          <a:lstStyle/>
          <a:p>
            <a:pPr algn="ctr" eaLnBrk="0" hangingPunct="0">
              <a:lnSpc>
                <a:spcPct val="130000"/>
              </a:lnSpc>
              <a:spcBef>
                <a:spcPts val="575"/>
              </a:spcBef>
              <a:buClr>
                <a:schemeClr val="accent1"/>
              </a:buClr>
              <a:buSzPct val="85000"/>
              <a:buFont typeface="Wingdings 2" pitchFamily="18" charset="2"/>
              <a:buNone/>
              <a:defRPr/>
            </a:pPr>
            <a:r>
              <a:rPr lang="en-US" sz="1400" b="1" dirty="0" smtClean="0">
                <a:solidFill>
                  <a:schemeClr val="tx2">
                    <a:lumMod val="50000"/>
                  </a:schemeClr>
                </a:solidFill>
                <a:latin typeface="Gill Sans MT" pitchFamily="34" charset="0"/>
              </a:rPr>
              <a:t> Ministry of </a:t>
            </a:r>
            <a:r>
              <a:rPr lang="en-US" sz="1400" b="1" dirty="0">
                <a:solidFill>
                  <a:schemeClr val="tx2">
                    <a:lumMod val="50000"/>
                  </a:schemeClr>
                </a:solidFill>
                <a:latin typeface="Gill Sans MT" pitchFamily="34" charset="0"/>
              </a:rPr>
              <a:t>Industry and Commerce</a:t>
            </a:r>
          </a:p>
          <a:p>
            <a:pPr algn="ctr" eaLnBrk="0" hangingPunct="0">
              <a:lnSpc>
                <a:spcPct val="130000"/>
              </a:lnSpc>
              <a:spcBef>
                <a:spcPts val="575"/>
              </a:spcBef>
              <a:buClr>
                <a:schemeClr val="accent1"/>
              </a:buClr>
              <a:buSzPct val="85000"/>
              <a:buFont typeface="Wingdings 2" pitchFamily="18" charset="2"/>
              <a:buNone/>
              <a:defRPr/>
            </a:pPr>
            <a:endParaRPr lang="en-US" sz="1400" b="1" dirty="0" smtClean="0">
              <a:solidFill>
                <a:schemeClr val="tx2">
                  <a:lumMod val="50000"/>
                </a:schemeClr>
              </a:solidFill>
              <a:latin typeface="Gill Sans MT" pitchFamily="34" charset="0"/>
            </a:endParaRPr>
          </a:p>
          <a:p>
            <a:pPr algn="ctr" eaLnBrk="0" hangingPunct="0">
              <a:lnSpc>
                <a:spcPct val="130000"/>
              </a:lnSpc>
              <a:spcBef>
                <a:spcPts val="575"/>
              </a:spcBef>
              <a:buClr>
                <a:schemeClr val="accent1"/>
              </a:buClr>
              <a:buSzPct val="85000"/>
              <a:buFont typeface="Wingdings 2" pitchFamily="18" charset="2"/>
              <a:buNone/>
              <a:defRPr/>
            </a:pPr>
            <a:endParaRPr lang="en-US" sz="1400" b="1" dirty="0" smtClean="0">
              <a:solidFill>
                <a:schemeClr val="tx2">
                  <a:lumMod val="50000"/>
                </a:schemeClr>
              </a:solidFill>
              <a:latin typeface="Gill Sans MT" pitchFamily="34" charset="0"/>
            </a:endParaRPr>
          </a:p>
          <a:p>
            <a:pPr algn="ctr" eaLnBrk="0" hangingPunct="0">
              <a:lnSpc>
                <a:spcPct val="130000"/>
              </a:lnSpc>
              <a:spcBef>
                <a:spcPts val="575"/>
              </a:spcBef>
              <a:buClr>
                <a:schemeClr val="accent1"/>
              </a:buClr>
              <a:buSzPct val="85000"/>
              <a:defRPr/>
            </a:pPr>
            <a:r>
              <a:rPr lang="en-US" sz="1400" b="1" dirty="0" smtClean="0">
                <a:solidFill>
                  <a:schemeClr val="tx2">
                    <a:lumMod val="50000"/>
                  </a:schemeClr>
                </a:solidFill>
                <a:latin typeface="Gill Sans MT" pitchFamily="34" charset="0"/>
              </a:rPr>
              <a:t>Enterprise </a:t>
            </a:r>
            <a:r>
              <a:rPr lang="en-US" sz="1400" b="1" dirty="0">
                <a:solidFill>
                  <a:schemeClr val="tx2">
                    <a:lumMod val="50000"/>
                  </a:schemeClr>
                </a:solidFill>
                <a:latin typeface="Gill Sans MT" pitchFamily="34" charset="0"/>
              </a:rPr>
              <a:t>Registration </a:t>
            </a:r>
            <a:r>
              <a:rPr lang="en-US" sz="1400" b="1" dirty="0" smtClean="0">
                <a:solidFill>
                  <a:schemeClr val="tx2">
                    <a:lumMod val="50000"/>
                  </a:schemeClr>
                </a:solidFill>
                <a:latin typeface="Gill Sans MT" pitchFamily="34" charset="0"/>
              </a:rPr>
              <a:t>License for General Business</a:t>
            </a:r>
          </a:p>
          <a:p>
            <a:pPr algn="ctr" eaLnBrk="0" hangingPunct="0">
              <a:lnSpc>
                <a:spcPct val="130000"/>
              </a:lnSpc>
              <a:spcBef>
                <a:spcPts val="575"/>
              </a:spcBef>
              <a:buClr>
                <a:schemeClr val="accent1"/>
              </a:buClr>
              <a:buSzPct val="85000"/>
              <a:buFont typeface="Wingdings 2" pitchFamily="18" charset="2"/>
              <a:buNone/>
              <a:defRPr/>
            </a:pPr>
            <a:endParaRPr lang="en-US" sz="1400" b="1" dirty="0" smtClean="0">
              <a:solidFill>
                <a:schemeClr val="tx2">
                  <a:lumMod val="50000"/>
                </a:schemeClr>
              </a:solidFill>
              <a:latin typeface="Gill Sans MT" pitchFamily="34" charset="0"/>
            </a:endParaRPr>
          </a:p>
          <a:p>
            <a:pPr algn="ctr" eaLnBrk="0" hangingPunct="0">
              <a:lnSpc>
                <a:spcPct val="130000"/>
              </a:lnSpc>
              <a:spcBef>
                <a:spcPts val="575"/>
              </a:spcBef>
              <a:buClr>
                <a:schemeClr val="accent1"/>
              </a:buClr>
              <a:buSzPct val="85000"/>
              <a:buFont typeface="Wingdings 2" pitchFamily="18" charset="2"/>
              <a:buNone/>
              <a:defRPr/>
            </a:pPr>
            <a:endParaRPr lang="en-US" sz="1400" b="1" dirty="0" smtClean="0">
              <a:solidFill>
                <a:schemeClr val="tx2">
                  <a:lumMod val="50000"/>
                </a:schemeClr>
              </a:solidFill>
              <a:latin typeface="Gill Sans MT" pitchFamily="34" charset="0"/>
            </a:endParaRPr>
          </a:p>
          <a:p>
            <a:pPr algn="ctr" eaLnBrk="0" hangingPunct="0">
              <a:lnSpc>
                <a:spcPct val="130000"/>
              </a:lnSpc>
              <a:spcBef>
                <a:spcPts val="575"/>
              </a:spcBef>
              <a:buClr>
                <a:schemeClr val="accent1"/>
              </a:buClr>
              <a:buSzPct val="85000"/>
              <a:buFont typeface="Wingdings 2" pitchFamily="18" charset="2"/>
              <a:buNone/>
              <a:defRPr/>
            </a:pPr>
            <a:endParaRPr lang="en-US" sz="1400" b="1" dirty="0" smtClean="0">
              <a:solidFill>
                <a:schemeClr val="tx2">
                  <a:lumMod val="50000"/>
                </a:schemeClr>
              </a:solidFill>
              <a:latin typeface="Gill Sans MT" pitchFamily="34" charset="0"/>
            </a:endParaRPr>
          </a:p>
          <a:p>
            <a:pPr algn="ctr" eaLnBrk="0" hangingPunct="0">
              <a:lnSpc>
                <a:spcPct val="130000"/>
              </a:lnSpc>
              <a:spcBef>
                <a:spcPts val="575"/>
              </a:spcBef>
              <a:buClr>
                <a:schemeClr val="accent1"/>
              </a:buClr>
              <a:buSzPct val="85000"/>
              <a:buFont typeface="Wingdings 2" pitchFamily="18" charset="2"/>
              <a:buNone/>
              <a:defRPr/>
            </a:pPr>
            <a:r>
              <a:rPr lang="en-US" sz="1600" dirty="0" err="1" smtClean="0">
                <a:solidFill>
                  <a:schemeClr val="tx2">
                    <a:lumMod val="50000"/>
                  </a:schemeClr>
                </a:solidFill>
                <a:latin typeface="Gill Sans MT" pitchFamily="34" charset="0"/>
              </a:rPr>
              <a:t>www.moic.gov.la</a:t>
            </a:r>
            <a:endParaRPr lang="th-TH" sz="1600" dirty="0">
              <a:solidFill>
                <a:schemeClr val="tx2">
                  <a:lumMod val="50000"/>
                </a:schemeClr>
              </a:solidFill>
              <a:latin typeface="Gill Sans MT" pitchFamily="34" charset="0"/>
            </a:endParaRPr>
          </a:p>
          <a:p>
            <a:pPr algn="ctr">
              <a:spcBef>
                <a:spcPts val="575"/>
              </a:spcBef>
              <a:buClr>
                <a:schemeClr val="accent1"/>
              </a:buClr>
              <a:buSzPct val="85000"/>
              <a:buFont typeface="Wingdings 2" pitchFamily="18" charset="2"/>
              <a:buNone/>
              <a:defRPr/>
            </a:pPr>
            <a:endParaRPr lang="en-US" sz="1400" b="1" dirty="0">
              <a:solidFill>
                <a:schemeClr val="tx2">
                  <a:lumMod val="50000"/>
                </a:schemeClr>
              </a:solidFill>
              <a:latin typeface="Gill Sans MT" pitchFamily="34" charset="0"/>
            </a:endParaRPr>
          </a:p>
        </p:txBody>
      </p:sp>
      <p:graphicFrame>
        <p:nvGraphicFramePr>
          <p:cNvPr id="8" name="Group 63"/>
          <p:cNvGraphicFramePr>
            <a:graphicFrameLocks noGrp="1"/>
          </p:cNvGraphicFramePr>
          <p:nvPr>
            <p:extLst/>
          </p:nvPr>
        </p:nvGraphicFramePr>
        <p:xfrm>
          <a:off x="3357554" y="2357430"/>
          <a:ext cx="2578100" cy="3929090"/>
        </p:xfrm>
        <a:graphic>
          <a:graphicData uri="http://schemas.openxmlformats.org/drawingml/2006/table">
            <a:tbl>
              <a:tblPr/>
              <a:tblGrid>
                <a:gridCol w="2578100"/>
              </a:tblGrid>
              <a:tr h="392909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rPr>
                        <a:t>Ministry of Planning and Investment</a:t>
                      </a: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AutoNum type="arabicPeriod"/>
                        <a:tabLst/>
                      </a:pPr>
                      <a:endPar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rPr>
                        <a:t>Concession License</a:t>
                      </a: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rPr>
                        <a:t>&amp;</a:t>
                      </a: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rPr>
                        <a:t>Representative Office License</a:t>
                      </a: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en-US" sz="1400" b="1" i="0" u="none" strike="noStrike" cap="none" normalizeH="0" baseline="0" dirty="0" smtClean="0">
                        <a:ln>
                          <a:noFill/>
                        </a:ln>
                        <a:solidFill>
                          <a:schemeClr val="tx2">
                            <a:lumMod val="50000"/>
                          </a:schemeClr>
                        </a:solidFill>
                        <a:effectLst/>
                        <a:latin typeface="Gill Sans MT"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400" b="0" i="0" u="none" strike="noStrike" cap="none" normalizeH="0" baseline="0" dirty="0" smtClean="0">
                          <a:ln>
                            <a:noFill/>
                          </a:ln>
                          <a:solidFill>
                            <a:schemeClr val="tx2">
                              <a:lumMod val="50000"/>
                            </a:schemeClr>
                          </a:solidFill>
                          <a:effectLst/>
                          <a:latin typeface="Gill Sans MT" pitchFamily="34" charset="0"/>
                          <a:cs typeface="Arial" pitchFamily="34" charset="0"/>
                          <a:hlinkClick r:id="rId3"/>
                        </a:rPr>
                        <a:t>www.investlaos.gov.la</a:t>
                      </a:r>
                      <a:endParaRPr kumimoji="0" lang="en-US" sz="1400" b="0" i="0" u="none" strike="noStrike" cap="none" normalizeH="0" baseline="0" dirty="0" smtClean="0">
                        <a:ln>
                          <a:noFill/>
                        </a:ln>
                        <a:solidFill>
                          <a:schemeClr val="tx2">
                            <a:lumMod val="50000"/>
                          </a:schemeClr>
                        </a:solidFill>
                        <a:effectLst/>
                        <a:latin typeface="Gill Sans MT"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75000"/>
                      </a:schemeClr>
                    </a:solidFill>
                  </a:tcPr>
                </a:tc>
              </a:tr>
            </a:tbl>
          </a:graphicData>
        </a:graphic>
      </p:graphicFrame>
      <p:pic>
        <p:nvPicPr>
          <p:cNvPr id="9" name="Picture 2" descr="D:\IPD Website ans Present\pictures and Flash\SEZ Logo.jpg"/>
          <p:cNvPicPr>
            <a:picLocks noChangeAspect="1" noChangeArrowheads="1"/>
          </p:cNvPicPr>
          <p:nvPr/>
        </p:nvPicPr>
        <p:blipFill>
          <a:blip r:embed="rId4"/>
          <a:srcRect/>
          <a:stretch>
            <a:fillRect/>
          </a:stretch>
        </p:blipFill>
        <p:spPr bwMode="auto">
          <a:xfrm>
            <a:off x="6629400" y="990600"/>
            <a:ext cx="1423974" cy="1282082"/>
          </a:xfrm>
          <a:prstGeom prst="rect">
            <a:avLst/>
          </a:prstGeom>
          <a:noFill/>
        </p:spPr>
      </p:pic>
      <p:pic>
        <p:nvPicPr>
          <p:cNvPr id="10" name="Picture 3"/>
          <p:cNvPicPr>
            <a:picLocks noChangeAspect="1" noChangeArrowheads="1"/>
          </p:cNvPicPr>
          <p:nvPr/>
        </p:nvPicPr>
        <p:blipFill>
          <a:blip r:embed="rId5"/>
          <a:srcRect/>
          <a:stretch>
            <a:fillRect/>
          </a:stretch>
        </p:blipFill>
        <p:spPr bwMode="auto">
          <a:xfrm>
            <a:off x="3581400" y="1219200"/>
            <a:ext cx="1981208" cy="1109476"/>
          </a:xfrm>
          <a:prstGeom prst="rect">
            <a:avLst/>
          </a:prstGeom>
          <a:noFill/>
          <a:ln w="9525">
            <a:noFill/>
            <a:miter lim="800000"/>
            <a:headEnd/>
            <a:tailEnd/>
          </a:ln>
          <a:effectLst/>
        </p:spPr>
      </p:pic>
      <p:sp>
        <p:nvSpPr>
          <p:cNvPr id="11" name="TextBox 10"/>
          <p:cNvSpPr txBox="1"/>
          <p:nvPr/>
        </p:nvSpPr>
        <p:spPr>
          <a:xfrm>
            <a:off x="1267068" y="1447800"/>
            <a:ext cx="1267820" cy="646331"/>
          </a:xfrm>
          <a:prstGeom prst="rect">
            <a:avLst/>
          </a:prstGeom>
          <a:noFill/>
        </p:spPr>
        <p:txBody>
          <a:bodyPr wrap="none" rtlCol="0">
            <a:spAutoFit/>
          </a:bodyPr>
          <a:lstStyle/>
          <a:p>
            <a:r>
              <a:rPr lang="en-US" sz="3600" b="1" dirty="0" smtClean="0">
                <a:solidFill>
                  <a:srgbClr val="0000FF"/>
                </a:solidFill>
              </a:rPr>
              <a:t>MOIC</a:t>
            </a:r>
            <a:endParaRPr lang="en-US" sz="3600" b="1" dirty="0">
              <a:solidFill>
                <a:srgbClr val="0000FF"/>
              </a:solidFill>
            </a:endParaRPr>
          </a:p>
        </p:txBody>
      </p:sp>
      <p:sp>
        <p:nvSpPr>
          <p:cNvPr id="12" name="TextBox 11"/>
          <p:cNvSpPr txBox="1"/>
          <p:nvPr/>
        </p:nvSpPr>
        <p:spPr>
          <a:xfrm>
            <a:off x="4067944" y="6306417"/>
            <a:ext cx="4848260" cy="523220"/>
          </a:xfrm>
          <a:prstGeom prst="rect">
            <a:avLst/>
          </a:prstGeom>
          <a:noFill/>
        </p:spPr>
        <p:txBody>
          <a:bodyPr wrap="square" rtlCol="0">
            <a:spAutoFit/>
          </a:bodyPr>
          <a:lstStyle/>
          <a:p>
            <a:r>
              <a:rPr lang="en-US" b="1" dirty="0" smtClean="0">
                <a:solidFill>
                  <a:srgbClr val="006600"/>
                </a:solidFill>
                <a:latin typeface="Cordia New" panose="020B0304020202020204" pitchFamily="34" charset="-34"/>
                <a:cs typeface="Cordia New" panose="020B0304020202020204" pitchFamily="34" charset="-34"/>
              </a:rPr>
              <a:t>Source: Ministry of Planning and Investment</a:t>
            </a:r>
            <a:endParaRPr lang="th-TH" b="1" dirty="0">
              <a:solidFill>
                <a:srgbClr val="006600"/>
              </a:solidFill>
              <a:latin typeface="Cordia New" panose="020B0304020202020204" pitchFamily="34" charset="-34"/>
              <a:cs typeface="Cordia New" panose="020B0304020202020204" pitchFamily="34" charset="-34"/>
            </a:endParaRPr>
          </a:p>
        </p:txBody>
      </p:sp>
    </p:spTree>
    <p:extLst>
      <p:ext uri="{BB962C8B-B14F-4D97-AF65-F5344CB8AC3E}">
        <p14:creationId xmlns:p14="http://schemas.microsoft.com/office/powerpoint/2010/main" val="16084037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1340768"/>
            <a:ext cx="8229600" cy="4032448"/>
          </a:xfrm>
        </p:spPr>
        <p:txBody>
          <a:bodyPr>
            <a:normAutofit lnSpcReduction="10000"/>
          </a:bodyPr>
          <a:lstStyle/>
          <a:p>
            <a:pPr>
              <a:spcBef>
                <a:spcPts val="600"/>
              </a:spcBef>
            </a:pPr>
            <a:r>
              <a:rPr lang="en-US" sz="2400" b="1" dirty="0" smtClean="0">
                <a:solidFill>
                  <a:srgbClr val="0033CC"/>
                </a:solidFill>
              </a:rPr>
              <a:t>Bilateral Investment Treaties</a:t>
            </a:r>
            <a:r>
              <a:rPr lang="en-US" sz="2400" dirty="0" smtClean="0"/>
              <a:t>: 27 nations </a:t>
            </a:r>
          </a:p>
          <a:p>
            <a:pPr marL="109728" indent="0">
              <a:spcBef>
                <a:spcPts val="600"/>
              </a:spcBef>
              <a:buNone/>
            </a:pPr>
            <a:endParaRPr lang="en-US" sz="2400" b="1" dirty="0" smtClean="0"/>
          </a:p>
          <a:p>
            <a:r>
              <a:rPr lang="en-US" sz="2400" b="1" dirty="0">
                <a:solidFill>
                  <a:srgbClr val="0033CC"/>
                </a:solidFill>
              </a:rPr>
              <a:t>ASEAN Comprehensive Investment Agreement (ACIA)</a:t>
            </a:r>
            <a:r>
              <a:rPr lang="en-US" sz="2400" b="1" dirty="0"/>
              <a:t>: </a:t>
            </a:r>
            <a:r>
              <a:rPr lang="en-US" sz="2400" dirty="0"/>
              <a:t>under ACIA the Lao PDR will allow free flow of ASEAN investments </a:t>
            </a:r>
          </a:p>
          <a:p>
            <a:pPr marL="109728" indent="0">
              <a:buNone/>
            </a:pPr>
            <a:endParaRPr lang="en-US" sz="2400" dirty="0"/>
          </a:p>
          <a:p>
            <a:pPr lvl="2">
              <a:buFont typeface="Wingdings" pitchFamily="2" charset="2"/>
              <a:buChar char="ü"/>
            </a:pPr>
            <a:r>
              <a:rPr lang="en-US" sz="2400" dirty="0"/>
              <a:t>in manufacturing as early as 2009 and </a:t>
            </a:r>
          </a:p>
          <a:p>
            <a:pPr lvl="2">
              <a:buFont typeface="Wingdings" pitchFamily="2" charset="2"/>
              <a:buChar char="ü"/>
            </a:pPr>
            <a:r>
              <a:rPr lang="en-US" sz="2400" dirty="0"/>
              <a:t>in the primary sector by </a:t>
            </a:r>
            <a:r>
              <a:rPr lang="en-US" sz="2400" dirty="0" smtClean="0"/>
              <a:t>2015</a:t>
            </a:r>
          </a:p>
          <a:p>
            <a:pPr marL="109728" indent="0">
              <a:spcBef>
                <a:spcPts val="600"/>
              </a:spcBef>
              <a:buNone/>
            </a:pPr>
            <a:endParaRPr lang="en-US" sz="2400" dirty="0" smtClean="0"/>
          </a:p>
          <a:p>
            <a:pPr>
              <a:spcBef>
                <a:spcPts val="600"/>
              </a:spcBef>
            </a:pPr>
            <a:r>
              <a:rPr lang="en-US" sz="2400" b="1" dirty="0" smtClean="0">
                <a:solidFill>
                  <a:srgbClr val="0033CC"/>
                </a:solidFill>
              </a:rPr>
              <a:t>Unilateral trade agreement</a:t>
            </a:r>
            <a:r>
              <a:rPr lang="en-US" sz="2400" dirty="0" smtClean="0"/>
              <a:t>: 39 nations</a:t>
            </a:r>
          </a:p>
          <a:p>
            <a:pPr marL="109728" indent="0">
              <a:buNone/>
            </a:pPr>
            <a:endParaRPr lang="en-US" sz="2400" dirty="0"/>
          </a:p>
          <a:p>
            <a:endParaRPr lang="en-US" sz="2400" dirty="0" smtClean="0"/>
          </a:p>
          <a:p>
            <a:endParaRPr lang="en-US" sz="2400" dirty="0"/>
          </a:p>
          <a:p>
            <a:pPr marL="109728" indent="0">
              <a:buNone/>
            </a:pPr>
            <a:endParaRPr lang="en-US" sz="2400" dirty="0" smtClean="0"/>
          </a:p>
          <a:p>
            <a:endParaRPr lang="en-US" sz="2400" dirty="0"/>
          </a:p>
          <a:p>
            <a:endParaRPr lang="en-US" sz="2400" dirty="0" smtClean="0"/>
          </a:p>
          <a:p>
            <a:pPr marL="109728" indent="0">
              <a:buNone/>
            </a:pPr>
            <a:endParaRPr lang="en-US" sz="2400" dirty="0"/>
          </a:p>
          <a:p>
            <a:pPr marL="109728" indent="0">
              <a:buNone/>
            </a:pPr>
            <a:endParaRPr lang="en-US" sz="2400" dirty="0" smtClean="0"/>
          </a:p>
          <a:p>
            <a:endParaRPr lang="th-TH" sz="2400" dirty="0">
              <a:solidFill>
                <a:srgbClr val="C00000"/>
              </a:solidFill>
            </a:endParaRPr>
          </a:p>
        </p:txBody>
      </p:sp>
      <p:sp>
        <p:nvSpPr>
          <p:cNvPr id="3" name="Title 2"/>
          <p:cNvSpPr>
            <a:spLocks noGrp="1"/>
          </p:cNvSpPr>
          <p:nvPr>
            <p:ph type="title"/>
          </p:nvPr>
        </p:nvSpPr>
        <p:spPr>
          <a:xfrm>
            <a:off x="457200" y="274638"/>
            <a:ext cx="8229600" cy="634082"/>
          </a:xfrm>
        </p:spPr>
        <p:txBody>
          <a:bodyPr>
            <a:normAutofit/>
          </a:bodyPr>
          <a:lstStyle/>
          <a:p>
            <a:r>
              <a:rPr lang="en-US" sz="2800" dirty="0" smtClean="0"/>
              <a:t>Lao </a:t>
            </a:r>
            <a:r>
              <a:rPr lang="en-US" sz="2800" dirty="0"/>
              <a:t>PDR </a:t>
            </a:r>
            <a:r>
              <a:rPr lang="en-US" sz="2800" dirty="0" smtClean="0"/>
              <a:t>trade and investment agreements</a:t>
            </a:r>
            <a:endParaRPr lang="th-TH" sz="2800" dirty="0"/>
          </a:p>
        </p:txBody>
      </p:sp>
      <p:sp>
        <p:nvSpPr>
          <p:cNvPr id="6" name="Slide Number Placeholder 5"/>
          <p:cNvSpPr>
            <a:spLocks noGrp="1"/>
          </p:cNvSpPr>
          <p:nvPr>
            <p:ph type="sldNum" sz="quarter" idx="12"/>
          </p:nvPr>
        </p:nvSpPr>
        <p:spPr/>
        <p:txBody>
          <a:bodyPr/>
          <a:lstStyle/>
          <a:p>
            <a:fld id="{8FC7972A-2F91-44E3-B62B-29D52CF25423}" type="slidenum">
              <a:rPr lang="th-TH" smtClean="0"/>
              <a:pPr/>
              <a:t>10</a:t>
            </a:fld>
            <a:endParaRPr lang="th-TH"/>
          </a:p>
        </p:txBody>
      </p:sp>
    </p:spTree>
    <p:extLst>
      <p:ext uri="{BB962C8B-B14F-4D97-AF65-F5344CB8AC3E}">
        <p14:creationId xmlns:p14="http://schemas.microsoft.com/office/powerpoint/2010/main" val="3765269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FC7972A-2F91-44E3-B62B-29D52CF25423}" type="slidenum">
              <a:rPr lang="th-TH" smtClean="0"/>
              <a:pPr/>
              <a:t>11</a:t>
            </a:fld>
            <a:endParaRPr lang="th-TH"/>
          </a:p>
        </p:txBody>
      </p:sp>
      <p:sp>
        <p:nvSpPr>
          <p:cNvPr id="4" name="Title 3"/>
          <p:cNvSpPr>
            <a:spLocks noGrp="1"/>
          </p:cNvSpPr>
          <p:nvPr>
            <p:ph type="title"/>
          </p:nvPr>
        </p:nvSpPr>
        <p:spPr>
          <a:xfrm>
            <a:off x="457200" y="274638"/>
            <a:ext cx="8229600" cy="706090"/>
          </a:xfrm>
        </p:spPr>
        <p:txBody>
          <a:bodyPr>
            <a:normAutofit/>
          </a:bodyPr>
          <a:lstStyle/>
          <a:p>
            <a:r>
              <a:rPr lang="en-US" sz="2400" dirty="0" smtClean="0"/>
              <a:t>Approved FDI stock to the Lao PDR (by country)</a:t>
            </a:r>
            <a:endParaRPr lang="th-TH" sz="2400" dirty="0"/>
          </a:p>
        </p:txBody>
      </p:sp>
      <p:graphicFrame>
        <p:nvGraphicFramePr>
          <p:cNvPr id="5" name="Chart 4"/>
          <p:cNvGraphicFramePr/>
          <p:nvPr>
            <p:extLst>
              <p:ext uri="{D42A27DB-BD31-4B8C-83A1-F6EECF244321}">
                <p14:modId xmlns:p14="http://schemas.microsoft.com/office/powerpoint/2010/main" val="1135296740"/>
              </p:ext>
            </p:extLst>
          </p:nvPr>
        </p:nvGraphicFramePr>
        <p:xfrm>
          <a:off x="755576" y="980728"/>
          <a:ext cx="6984776" cy="4608512"/>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5"/>
          <p:cNvSpPr/>
          <p:nvPr/>
        </p:nvSpPr>
        <p:spPr>
          <a:xfrm>
            <a:off x="539552" y="5877272"/>
            <a:ext cx="8424936" cy="830997"/>
          </a:xfrm>
          <a:prstGeom prst="rect">
            <a:avLst/>
          </a:prstGeom>
        </p:spPr>
        <p:txBody>
          <a:bodyPr wrap="square">
            <a:spAutoFit/>
          </a:bodyPr>
          <a:lstStyle/>
          <a:p>
            <a:r>
              <a:rPr lang="en-US" sz="1200" dirty="0"/>
              <a:t>Source: drawn by author from the </a:t>
            </a:r>
            <a:r>
              <a:rPr lang="en-US" sz="1200" dirty="0" smtClean="0"/>
              <a:t>following data </a:t>
            </a:r>
            <a:r>
              <a:rPr lang="en-US" sz="1200" dirty="0"/>
              <a:t>sources</a:t>
            </a:r>
          </a:p>
          <a:p>
            <a:pPr marL="171450" lvl="0" indent="-171450">
              <a:buFont typeface="Courier New" panose="02070309020205020404" pitchFamily="49" charset="0"/>
              <a:buChar char="o"/>
            </a:pPr>
            <a:r>
              <a:rPr lang="en-US" sz="1200" dirty="0"/>
              <a:t>1988-2000 data are from </a:t>
            </a:r>
            <a:r>
              <a:rPr lang="en-US" sz="1200" dirty="0" err="1"/>
              <a:t>Gunawardana</a:t>
            </a:r>
            <a:r>
              <a:rPr lang="en-US" sz="1200" dirty="0"/>
              <a:t> and </a:t>
            </a:r>
            <a:r>
              <a:rPr lang="en-US" sz="1200" dirty="0" err="1"/>
              <a:t>Sisombat</a:t>
            </a:r>
            <a:r>
              <a:rPr lang="en-US" sz="1200" dirty="0"/>
              <a:t> (2008). Original data are from Department of Domestic and Foreign Investment of Lao PDR (</a:t>
            </a:r>
            <a:r>
              <a:rPr lang="en-US" sz="1200" dirty="0" smtClean="0"/>
              <a:t>2004)</a:t>
            </a:r>
          </a:p>
          <a:p>
            <a:pPr marL="171450" lvl="0" indent="-171450">
              <a:buFont typeface="Courier New" panose="02070309020205020404" pitchFamily="49" charset="0"/>
              <a:buChar char="o"/>
            </a:pPr>
            <a:r>
              <a:rPr lang="en-US" sz="1200" dirty="0" smtClean="0"/>
              <a:t>2001-2010 </a:t>
            </a:r>
            <a:r>
              <a:rPr lang="en-US" sz="1200" dirty="0"/>
              <a:t>data are from Ministry of Planning and Investment in Laos (2010)</a:t>
            </a:r>
          </a:p>
        </p:txBody>
      </p:sp>
    </p:spTree>
    <p:extLst>
      <p:ext uri="{BB962C8B-B14F-4D97-AF65-F5344CB8AC3E}">
        <p14:creationId xmlns:p14="http://schemas.microsoft.com/office/powerpoint/2010/main" val="3295949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1628800"/>
            <a:ext cx="8229600" cy="4525963"/>
          </a:xfrm>
        </p:spPr>
        <p:txBody>
          <a:bodyPr/>
          <a:lstStyle/>
          <a:p>
            <a:r>
              <a:rPr lang="en-US" b="1" dirty="0" smtClean="0">
                <a:solidFill>
                  <a:srgbClr val="0033CC"/>
                </a:solidFill>
              </a:rPr>
              <a:t>Actual investment</a:t>
            </a:r>
          </a:p>
          <a:p>
            <a:pPr marL="109728" indent="0">
              <a:buNone/>
            </a:pPr>
            <a:endParaRPr lang="en-US" dirty="0" smtClean="0"/>
          </a:p>
          <a:p>
            <a:pPr lvl="2">
              <a:buFont typeface="Courier New" panose="02070309020205020404" pitchFamily="49" charset="0"/>
              <a:buChar char="o"/>
            </a:pPr>
            <a:r>
              <a:rPr lang="en-US" sz="2000" dirty="0" smtClean="0"/>
              <a:t>Data from Bank of Thailand</a:t>
            </a:r>
          </a:p>
          <a:p>
            <a:pPr marL="109728" indent="0">
              <a:buNone/>
            </a:pPr>
            <a:endParaRPr lang="en-US" sz="1800" dirty="0" smtClean="0"/>
          </a:p>
          <a:p>
            <a:r>
              <a:rPr lang="en-US" b="1" dirty="0" smtClean="0">
                <a:solidFill>
                  <a:srgbClr val="0033CC"/>
                </a:solidFill>
              </a:rPr>
              <a:t>Approved level of investment</a:t>
            </a:r>
          </a:p>
          <a:p>
            <a:endParaRPr lang="en-US" dirty="0"/>
          </a:p>
          <a:p>
            <a:pPr lvl="2">
              <a:buFont typeface="Courier New" panose="02070309020205020404" pitchFamily="49" charset="0"/>
              <a:buChar char="o"/>
            </a:pPr>
            <a:r>
              <a:rPr lang="en-US" dirty="0" smtClean="0"/>
              <a:t>Data from Information from Ministry of Planning and Investment (Lao PDR)</a:t>
            </a:r>
            <a:endParaRPr lang="th-TH" dirty="0"/>
          </a:p>
        </p:txBody>
      </p:sp>
      <p:sp>
        <p:nvSpPr>
          <p:cNvPr id="3" name="Slide Number Placeholder 2"/>
          <p:cNvSpPr>
            <a:spLocks noGrp="1"/>
          </p:cNvSpPr>
          <p:nvPr>
            <p:ph type="sldNum" sz="quarter" idx="12"/>
          </p:nvPr>
        </p:nvSpPr>
        <p:spPr/>
        <p:txBody>
          <a:bodyPr/>
          <a:lstStyle/>
          <a:p>
            <a:fld id="{8FC7972A-2F91-44E3-B62B-29D52CF25423}" type="slidenum">
              <a:rPr lang="th-TH" smtClean="0"/>
              <a:pPr/>
              <a:t>12</a:t>
            </a:fld>
            <a:endParaRPr lang="th-TH"/>
          </a:p>
        </p:txBody>
      </p:sp>
      <p:sp>
        <p:nvSpPr>
          <p:cNvPr id="4" name="Title 3"/>
          <p:cNvSpPr>
            <a:spLocks noGrp="1"/>
          </p:cNvSpPr>
          <p:nvPr>
            <p:ph type="title"/>
          </p:nvPr>
        </p:nvSpPr>
        <p:spPr/>
        <p:txBody>
          <a:bodyPr>
            <a:normAutofit/>
          </a:bodyPr>
          <a:lstStyle/>
          <a:p>
            <a:r>
              <a:rPr lang="en-US" sz="3000" dirty="0"/>
              <a:t>Pattern of FDI of Thai MNEs in the Lao PDR </a:t>
            </a:r>
            <a:endParaRPr lang="th-TH" sz="3000" dirty="0"/>
          </a:p>
        </p:txBody>
      </p:sp>
    </p:spTree>
    <p:extLst>
      <p:ext uri="{BB962C8B-B14F-4D97-AF65-F5344CB8AC3E}">
        <p14:creationId xmlns:p14="http://schemas.microsoft.com/office/powerpoint/2010/main" val="6222904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FC7972A-2F91-44E3-B62B-29D52CF25423}" type="slidenum">
              <a:rPr lang="th-TH" smtClean="0"/>
              <a:pPr/>
              <a:t>13</a:t>
            </a:fld>
            <a:endParaRPr lang="th-TH"/>
          </a:p>
        </p:txBody>
      </p:sp>
      <p:sp>
        <p:nvSpPr>
          <p:cNvPr id="4" name="Title 3"/>
          <p:cNvSpPr>
            <a:spLocks noGrp="1"/>
          </p:cNvSpPr>
          <p:nvPr>
            <p:ph type="title"/>
          </p:nvPr>
        </p:nvSpPr>
        <p:spPr>
          <a:xfrm>
            <a:off x="323528" y="116632"/>
            <a:ext cx="8640960" cy="836712"/>
          </a:xfrm>
        </p:spPr>
        <p:txBody>
          <a:bodyPr>
            <a:noAutofit/>
          </a:bodyPr>
          <a:lstStyle/>
          <a:p>
            <a:r>
              <a:rPr lang="en-US" sz="2400" dirty="0" smtClean="0">
                <a:effectLst/>
              </a:rPr>
              <a:t>Thai (actual) direct </a:t>
            </a:r>
            <a:r>
              <a:rPr lang="en-US" sz="2400" dirty="0">
                <a:effectLst/>
              </a:rPr>
              <a:t>investment outflow to Laos classified by business sector, </a:t>
            </a:r>
            <a:r>
              <a:rPr lang="en-US" sz="2400" dirty="0" smtClean="0">
                <a:effectLst/>
              </a:rPr>
              <a:t>2005-2011 </a:t>
            </a:r>
            <a:r>
              <a:rPr lang="en-US" sz="2000" dirty="0" smtClean="0">
                <a:effectLst/>
              </a:rPr>
              <a:t>(million US dollars)</a:t>
            </a:r>
            <a:endParaRPr lang="th-TH" sz="2000" dirty="0"/>
          </a:p>
        </p:txBody>
      </p:sp>
      <p:graphicFrame>
        <p:nvGraphicFramePr>
          <p:cNvPr id="5" name="Table 4"/>
          <p:cNvGraphicFramePr>
            <a:graphicFrameLocks noGrp="1"/>
          </p:cNvGraphicFramePr>
          <p:nvPr>
            <p:extLst>
              <p:ext uri="{D42A27DB-BD31-4B8C-83A1-F6EECF244321}">
                <p14:modId xmlns:p14="http://schemas.microsoft.com/office/powerpoint/2010/main" val="1988376826"/>
              </p:ext>
            </p:extLst>
          </p:nvPr>
        </p:nvGraphicFramePr>
        <p:xfrm>
          <a:off x="539552" y="1052736"/>
          <a:ext cx="8064896" cy="4907280"/>
        </p:xfrm>
        <a:graphic>
          <a:graphicData uri="http://schemas.openxmlformats.org/drawingml/2006/table">
            <a:tbl>
              <a:tblPr firstRow="1" firstCol="1" bandRow="1">
                <a:tableStyleId>{5C22544A-7EE6-4342-B048-85BDC9FD1C3A}</a:tableStyleId>
              </a:tblPr>
              <a:tblGrid>
                <a:gridCol w="2592288"/>
                <a:gridCol w="1008112"/>
                <a:gridCol w="792088"/>
                <a:gridCol w="648072"/>
                <a:gridCol w="720080"/>
                <a:gridCol w="720080"/>
                <a:gridCol w="720080"/>
                <a:gridCol w="864096"/>
              </a:tblGrid>
              <a:tr h="172665">
                <a:tc>
                  <a:txBody>
                    <a:bodyPr/>
                    <a:lstStyle/>
                    <a:p>
                      <a:pPr>
                        <a:lnSpc>
                          <a:spcPct val="115000"/>
                        </a:lnSpc>
                        <a:spcAft>
                          <a:spcPts val="0"/>
                        </a:spcAft>
                      </a:pPr>
                      <a:r>
                        <a:rPr lang="en-US" sz="1400" dirty="0">
                          <a:solidFill>
                            <a:srgbClr val="0033CC"/>
                          </a:solidFill>
                          <a:effectLst/>
                        </a:rPr>
                        <a:t> Business</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dirty="0">
                          <a:solidFill>
                            <a:srgbClr val="0033CC"/>
                          </a:solidFill>
                          <a:effectLst/>
                        </a:rPr>
                        <a:t>2005</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dirty="0">
                          <a:solidFill>
                            <a:srgbClr val="0033CC"/>
                          </a:solidFill>
                          <a:effectLst/>
                        </a:rPr>
                        <a:t>2006</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dirty="0">
                          <a:solidFill>
                            <a:srgbClr val="0033CC"/>
                          </a:solidFill>
                          <a:effectLst/>
                        </a:rPr>
                        <a:t>2007</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dirty="0">
                          <a:solidFill>
                            <a:srgbClr val="0033CC"/>
                          </a:solidFill>
                          <a:effectLst/>
                        </a:rPr>
                        <a:t>2008</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dirty="0">
                          <a:solidFill>
                            <a:srgbClr val="0033CC"/>
                          </a:solidFill>
                          <a:effectLst/>
                        </a:rPr>
                        <a:t>2009</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dirty="0">
                          <a:solidFill>
                            <a:srgbClr val="0033CC"/>
                          </a:solidFill>
                          <a:effectLst/>
                        </a:rPr>
                        <a:t>2010</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dirty="0">
                          <a:solidFill>
                            <a:srgbClr val="0033CC"/>
                          </a:solidFill>
                          <a:effectLst/>
                        </a:rPr>
                        <a:t>2011P</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r>
              <a:tr h="172665">
                <a:tc>
                  <a:txBody>
                    <a:bodyPr/>
                    <a:lstStyle/>
                    <a:p>
                      <a:pPr>
                        <a:lnSpc>
                          <a:spcPct val="115000"/>
                        </a:lnSpc>
                        <a:spcAft>
                          <a:spcPts val="0"/>
                        </a:spcAft>
                      </a:pPr>
                      <a:r>
                        <a:rPr lang="en-US" sz="1400" dirty="0">
                          <a:solidFill>
                            <a:srgbClr val="0033CC"/>
                          </a:solidFill>
                          <a:effectLst/>
                        </a:rPr>
                        <a:t>A  Agriculture, forestry and fishing</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a:effectLst/>
                        </a:rPr>
                        <a:t>-</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0.5</a:t>
                      </a:r>
                      <a:endParaRPr lang="en-US" sz="1400">
                        <a:effectLst/>
                        <a:latin typeface="Calibri"/>
                        <a:ea typeface="Calibri"/>
                        <a:cs typeface="Cordia New"/>
                      </a:endParaRPr>
                    </a:p>
                  </a:txBody>
                  <a:tcPr marL="42869" marR="42869" marT="0" marB="0" anchor="b"/>
                </a:tc>
              </a:tr>
              <a:tr h="172665">
                <a:tc>
                  <a:txBody>
                    <a:bodyPr/>
                    <a:lstStyle/>
                    <a:p>
                      <a:pPr>
                        <a:lnSpc>
                          <a:spcPct val="115000"/>
                        </a:lnSpc>
                        <a:spcAft>
                          <a:spcPts val="0"/>
                        </a:spcAft>
                      </a:pPr>
                      <a:r>
                        <a:rPr lang="en-US" sz="1400" dirty="0">
                          <a:solidFill>
                            <a:srgbClr val="0033CC"/>
                          </a:solidFill>
                          <a:effectLst/>
                        </a:rPr>
                        <a:t>B  Mining and quarrying</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dirty="0">
                          <a:effectLst/>
                        </a:rPr>
                        <a:t>0.1</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0.1</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1.0</a:t>
                      </a:r>
                      <a:endParaRPr lang="en-US" sz="1400">
                        <a:effectLst/>
                        <a:latin typeface="Calibri"/>
                        <a:ea typeface="Calibri"/>
                        <a:cs typeface="Cordia New"/>
                      </a:endParaRPr>
                    </a:p>
                  </a:txBody>
                  <a:tcPr marL="42869" marR="42869" marT="0" marB="0" anchor="b"/>
                </a:tc>
              </a:tr>
              <a:tr h="172665">
                <a:tc>
                  <a:txBody>
                    <a:bodyPr/>
                    <a:lstStyle/>
                    <a:p>
                      <a:pPr>
                        <a:lnSpc>
                          <a:spcPct val="115000"/>
                        </a:lnSpc>
                        <a:spcAft>
                          <a:spcPts val="0"/>
                        </a:spcAft>
                      </a:pPr>
                      <a:r>
                        <a:rPr lang="en-US" sz="1400" dirty="0">
                          <a:solidFill>
                            <a:srgbClr val="0033CC"/>
                          </a:solidFill>
                          <a:effectLst/>
                        </a:rPr>
                        <a:t>C  Manufacturing</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dirty="0">
                          <a:effectLst/>
                        </a:rPr>
                        <a:t>0.4</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5.3</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19.8</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6.8</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5.3</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12.7</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b="1" dirty="0">
                          <a:solidFill>
                            <a:srgbClr val="C00000"/>
                          </a:solidFill>
                          <a:effectLst/>
                        </a:rPr>
                        <a:t>120.7</a:t>
                      </a:r>
                      <a:endParaRPr lang="en-US" sz="1400" b="1" dirty="0">
                        <a:solidFill>
                          <a:srgbClr val="C00000"/>
                        </a:solidFill>
                        <a:effectLst/>
                        <a:latin typeface="Calibri"/>
                        <a:ea typeface="Calibri"/>
                        <a:cs typeface="Cordia New"/>
                      </a:endParaRPr>
                    </a:p>
                  </a:txBody>
                  <a:tcPr marL="42869" marR="42869" marT="0" marB="0" anchor="b"/>
                </a:tc>
              </a:tr>
              <a:tr h="306748">
                <a:tc>
                  <a:txBody>
                    <a:bodyPr/>
                    <a:lstStyle/>
                    <a:p>
                      <a:pPr>
                        <a:lnSpc>
                          <a:spcPct val="115000"/>
                        </a:lnSpc>
                        <a:spcAft>
                          <a:spcPts val="0"/>
                        </a:spcAft>
                      </a:pPr>
                      <a:r>
                        <a:rPr lang="en-US" sz="1400" dirty="0">
                          <a:solidFill>
                            <a:srgbClr val="0033CC"/>
                          </a:solidFill>
                          <a:effectLst/>
                        </a:rPr>
                        <a:t>D  Electricity, gas, steam and air conditioning supply</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dirty="0">
                          <a:effectLst/>
                        </a:rPr>
                        <a:t>-</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7.3</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b="1" dirty="0">
                          <a:solidFill>
                            <a:srgbClr val="C00000"/>
                          </a:solidFill>
                          <a:effectLst/>
                        </a:rPr>
                        <a:t>159.9</a:t>
                      </a:r>
                      <a:endParaRPr lang="en-US" sz="1400" b="1" dirty="0">
                        <a:solidFill>
                          <a:srgbClr val="C00000"/>
                        </a:solidFill>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47.5</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b="1" dirty="0">
                          <a:solidFill>
                            <a:srgbClr val="C00000"/>
                          </a:solidFill>
                          <a:effectLst/>
                        </a:rPr>
                        <a:t>92.7</a:t>
                      </a:r>
                      <a:endParaRPr lang="en-US" sz="1400" b="1" dirty="0">
                        <a:solidFill>
                          <a:srgbClr val="C00000"/>
                        </a:solidFill>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12.3</a:t>
                      </a:r>
                      <a:endParaRPr lang="en-US" sz="1400">
                        <a:effectLst/>
                        <a:latin typeface="Calibri"/>
                        <a:ea typeface="Calibri"/>
                        <a:cs typeface="Cordia New"/>
                      </a:endParaRPr>
                    </a:p>
                  </a:txBody>
                  <a:tcPr marL="42869" marR="42869" marT="0" marB="0" anchor="b"/>
                </a:tc>
              </a:tr>
              <a:tr h="172665">
                <a:tc>
                  <a:txBody>
                    <a:bodyPr/>
                    <a:lstStyle/>
                    <a:p>
                      <a:pPr>
                        <a:lnSpc>
                          <a:spcPct val="115000"/>
                        </a:lnSpc>
                        <a:spcAft>
                          <a:spcPts val="0"/>
                        </a:spcAft>
                      </a:pPr>
                      <a:r>
                        <a:rPr lang="en-US" sz="1400" dirty="0">
                          <a:solidFill>
                            <a:srgbClr val="0033CC"/>
                          </a:solidFill>
                          <a:effectLst/>
                        </a:rPr>
                        <a:t>F  Construction</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dirty="0">
                          <a:effectLst/>
                        </a:rPr>
                        <a:t>1.1</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8.8</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28.2</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38.1</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36.4</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32.1</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63.9</a:t>
                      </a:r>
                      <a:endParaRPr lang="en-US" sz="1400">
                        <a:effectLst/>
                        <a:latin typeface="Calibri"/>
                        <a:ea typeface="Calibri"/>
                        <a:cs typeface="Cordia New"/>
                      </a:endParaRPr>
                    </a:p>
                  </a:txBody>
                  <a:tcPr marL="42869" marR="42869" marT="0" marB="0" anchor="b"/>
                </a:tc>
              </a:tr>
              <a:tr h="306748">
                <a:tc>
                  <a:txBody>
                    <a:bodyPr/>
                    <a:lstStyle/>
                    <a:p>
                      <a:pPr>
                        <a:lnSpc>
                          <a:spcPct val="115000"/>
                        </a:lnSpc>
                        <a:spcAft>
                          <a:spcPts val="0"/>
                        </a:spcAft>
                      </a:pPr>
                      <a:r>
                        <a:rPr lang="en-US" sz="1400" dirty="0">
                          <a:solidFill>
                            <a:srgbClr val="0033CC"/>
                          </a:solidFill>
                          <a:effectLst/>
                        </a:rPr>
                        <a:t>G  Wholesale and retail trade; repair of motor vehicles and motorcycles</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a:effectLst/>
                        </a:rPr>
                        <a:t>0.1</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6.7</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0.5</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2.1</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0.6</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3.9</a:t>
                      </a:r>
                      <a:endParaRPr lang="en-US" sz="1400">
                        <a:effectLst/>
                        <a:latin typeface="Calibri"/>
                        <a:ea typeface="Calibri"/>
                        <a:cs typeface="Cordia New"/>
                      </a:endParaRPr>
                    </a:p>
                  </a:txBody>
                  <a:tcPr marL="42869" marR="42869" marT="0" marB="0" anchor="b"/>
                </a:tc>
              </a:tr>
              <a:tr h="172665">
                <a:tc>
                  <a:txBody>
                    <a:bodyPr/>
                    <a:lstStyle/>
                    <a:p>
                      <a:pPr>
                        <a:lnSpc>
                          <a:spcPct val="115000"/>
                        </a:lnSpc>
                        <a:spcAft>
                          <a:spcPts val="0"/>
                        </a:spcAft>
                      </a:pPr>
                      <a:r>
                        <a:rPr lang="en-US" sz="1400" dirty="0">
                          <a:solidFill>
                            <a:srgbClr val="0033CC"/>
                          </a:solidFill>
                          <a:effectLst/>
                        </a:rPr>
                        <a:t>H  Transportation and storage</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a:effectLst/>
                        </a:rPr>
                        <a:t>0.0</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0.2</a:t>
                      </a:r>
                      <a:endParaRPr lang="en-US" sz="1400">
                        <a:effectLst/>
                        <a:latin typeface="Calibri"/>
                        <a:ea typeface="Calibri"/>
                        <a:cs typeface="Cordia New"/>
                      </a:endParaRPr>
                    </a:p>
                  </a:txBody>
                  <a:tcPr marL="42869" marR="42869" marT="0" marB="0" anchor="b"/>
                </a:tc>
              </a:tr>
              <a:tr h="306748">
                <a:tc>
                  <a:txBody>
                    <a:bodyPr/>
                    <a:lstStyle/>
                    <a:p>
                      <a:pPr>
                        <a:lnSpc>
                          <a:spcPct val="115000"/>
                        </a:lnSpc>
                        <a:spcAft>
                          <a:spcPts val="0"/>
                        </a:spcAft>
                      </a:pPr>
                      <a:r>
                        <a:rPr lang="en-US" sz="1400" dirty="0">
                          <a:solidFill>
                            <a:srgbClr val="0033CC"/>
                          </a:solidFill>
                          <a:effectLst/>
                        </a:rPr>
                        <a:t>I  Accommodation and food service activities</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dirty="0">
                          <a:effectLst/>
                        </a:rPr>
                        <a:t>0.1</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a:t>
                      </a:r>
                      <a:endParaRPr lang="en-US" sz="1400" dirty="0">
                        <a:effectLst/>
                        <a:latin typeface="Calibri"/>
                        <a:ea typeface="Calibri"/>
                        <a:cs typeface="Cordia New"/>
                      </a:endParaRPr>
                    </a:p>
                  </a:txBody>
                  <a:tcPr marL="42869" marR="42869" marT="0" marB="0" anchor="b"/>
                </a:tc>
              </a:tr>
              <a:tr h="172665">
                <a:tc>
                  <a:txBody>
                    <a:bodyPr/>
                    <a:lstStyle/>
                    <a:p>
                      <a:pPr>
                        <a:lnSpc>
                          <a:spcPct val="115000"/>
                        </a:lnSpc>
                        <a:spcAft>
                          <a:spcPts val="0"/>
                        </a:spcAft>
                      </a:pPr>
                      <a:r>
                        <a:rPr lang="en-US" sz="1400" dirty="0">
                          <a:solidFill>
                            <a:srgbClr val="0033CC"/>
                          </a:solidFill>
                          <a:effectLst/>
                        </a:rPr>
                        <a:t>K  Financial and insurance activities</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a:effectLst/>
                        </a:rPr>
                        <a:t>-</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0.4</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b="1" dirty="0">
                          <a:solidFill>
                            <a:srgbClr val="C00000"/>
                          </a:solidFill>
                          <a:effectLst/>
                        </a:rPr>
                        <a:t>56.0</a:t>
                      </a:r>
                      <a:endParaRPr lang="en-US" sz="1400" b="1" dirty="0">
                        <a:solidFill>
                          <a:srgbClr val="C00000"/>
                        </a:solidFill>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9.5</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14.4</a:t>
                      </a:r>
                      <a:endParaRPr lang="en-US" sz="1400" dirty="0">
                        <a:effectLst/>
                        <a:latin typeface="Calibri"/>
                        <a:ea typeface="Calibri"/>
                        <a:cs typeface="Cordia New"/>
                      </a:endParaRPr>
                    </a:p>
                  </a:txBody>
                  <a:tcPr marL="42869" marR="42869" marT="0" marB="0" anchor="b"/>
                </a:tc>
              </a:tr>
              <a:tr h="172665">
                <a:tc>
                  <a:txBody>
                    <a:bodyPr/>
                    <a:lstStyle/>
                    <a:p>
                      <a:pPr>
                        <a:lnSpc>
                          <a:spcPct val="115000"/>
                        </a:lnSpc>
                        <a:spcAft>
                          <a:spcPts val="0"/>
                        </a:spcAft>
                      </a:pPr>
                      <a:r>
                        <a:rPr lang="en-US" sz="1400" dirty="0">
                          <a:solidFill>
                            <a:srgbClr val="0033CC"/>
                          </a:solidFill>
                          <a:effectLst/>
                        </a:rPr>
                        <a:t>L  Real estate activities</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a:effectLst/>
                        </a:rPr>
                        <a:t>-</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1.8</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1.8</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0.2</a:t>
                      </a:r>
                      <a:endParaRPr lang="en-US" sz="1400" dirty="0">
                        <a:effectLst/>
                        <a:latin typeface="Calibri"/>
                        <a:ea typeface="Calibri"/>
                        <a:cs typeface="Cordia New"/>
                      </a:endParaRPr>
                    </a:p>
                  </a:txBody>
                  <a:tcPr marL="42869" marR="42869" marT="0" marB="0" anchor="b"/>
                </a:tc>
              </a:tr>
              <a:tr h="172665">
                <a:tc>
                  <a:txBody>
                    <a:bodyPr/>
                    <a:lstStyle/>
                    <a:p>
                      <a:pPr>
                        <a:lnSpc>
                          <a:spcPct val="115000"/>
                        </a:lnSpc>
                        <a:spcAft>
                          <a:spcPts val="0"/>
                        </a:spcAft>
                      </a:pPr>
                      <a:r>
                        <a:rPr lang="en-US" sz="1400" dirty="0">
                          <a:solidFill>
                            <a:srgbClr val="0033CC"/>
                          </a:solidFill>
                          <a:effectLst/>
                        </a:rPr>
                        <a:t>Others</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a:effectLst/>
                        </a:rPr>
                        <a:t>0.4</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0.1</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0.2</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49.8</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25.5</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0.9</a:t>
                      </a:r>
                      <a:endParaRPr lang="en-US" sz="1400">
                        <a:effectLst/>
                        <a:latin typeface="Calibri"/>
                        <a:ea typeface="Calibri"/>
                        <a:cs typeface="Cordia New"/>
                      </a:endParaRPr>
                    </a:p>
                  </a:txBody>
                  <a:tcPr marL="42869" marR="42869" marT="0" marB="0" anchor="b"/>
                </a:tc>
              </a:tr>
              <a:tr h="172665">
                <a:tc>
                  <a:txBody>
                    <a:bodyPr/>
                    <a:lstStyle/>
                    <a:p>
                      <a:pPr>
                        <a:lnSpc>
                          <a:spcPct val="115000"/>
                        </a:lnSpc>
                        <a:spcAft>
                          <a:spcPts val="0"/>
                        </a:spcAft>
                      </a:pPr>
                      <a:r>
                        <a:rPr lang="en-US" sz="1400" dirty="0">
                          <a:solidFill>
                            <a:srgbClr val="0033CC"/>
                          </a:solidFill>
                          <a:effectLst/>
                        </a:rPr>
                        <a:t>Total</a:t>
                      </a:r>
                      <a:endParaRPr lang="en-US" sz="1400" dirty="0">
                        <a:solidFill>
                          <a:srgbClr val="0033CC"/>
                        </a:solidFill>
                        <a:effectLst/>
                        <a:latin typeface="Calibri"/>
                        <a:ea typeface="Calibri"/>
                        <a:cs typeface="Cordia New"/>
                      </a:endParaRPr>
                    </a:p>
                  </a:txBody>
                  <a:tcPr marL="42869" marR="42869" marT="0" marB="0" anchor="b">
                    <a:solidFill>
                      <a:schemeClr val="accent3">
                        <a:lumMod val="20000"/>
                        <a:lumOff val="80000"/>
                      </a:schemeClr>
                    </a:solidFill>
                  </a:tcPr>
                </a:tc>
                <a:tc>
                  <a:txBody>
                    <a:bodyPr/>
                    <a:lstStyle/>
                    <a:p>
                      <a:pPr algn="ctr">
                        <a:lnSpc>
                          <a:spcPct val="115000"/>
                        </a:lnSpc>
                        <a:spcAft>
                          <a:spcPts val="0"/>
                        </a:spcAft>
                      </a:pPr>
                      <a:r>
                        <a:rPr lang="en-US" sz="1400">
                          <a:effectLst/>
                        </a:rPr>
                        <a:t>2.1</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28.2</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50.7</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a:effectLst/>
                        </a:rPr>
                        <a:t>206.7</a:t>
                      </a:r>
                      <a:endParaRPr lang="en-US" sz="140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197.2</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173.1</a:t>
                      </a:r>
                      <a:endParaRPr lang="en-US" sz="1400" dirty="0">
                        <a:effectLst/>
                        <a:latin typeface="Calibri"/>
                        <a:ea typeface="Calibri"/>
                        <a:cs typeface="Cordia New"/>
                      </a:endParaRPr>
                    </a:p>
                  </a:txBody>
                  <a:tcPr marL="42869" marR="42869" marT="0" marB="0" anchor="b"/>
                </a:tc>
                <a:tc>
                  <a:txBody>
                    <a:bodyPr/>
                    <a:lstStyle/>
                    <a:p>
                      <a:pPr algn="ctr">
                        <a:lnSpc>
                          <a:spcPct val="115000"/>
                        </a:lnSpc>
                        <a:spcAft>
                          <a:spcPts val="0"/>
                        </a:spcAft>
                      </a:pPr>
                      <a:r>
                        <a:rPr lang="en-US" sz="1400" dirty="0">
                          <a:effectLst/>
                        </a:rPr>
                        <a:t>217.9</a:t>
                      </a:r>
                      <a:endParaRPr lang="en-US" sz="1400" dirty="0">
                        <a:effectLst/>
                        <a:latin typeface="Calibri"/>
                        <a:ea typeface="Calibri"/>
                        <a:cs typeface="Cordia New"/>
                      </a:endParaRPr>
                    </a:p>
                  </a:txBody>
                  <a:tcPr marL="42869" marR="42869" marT="0" marB="0" anchor="b"/>
                </a:tc>
              </a:tr>
            </a:tbl>
          </a:graphicData>
        </a:graphic>
      </p:graphicFrame>
      <p:sp>
        <p:nvSpPr>
          <p:cNvPr id="6" name="TextBox 5"/>
          <p:cNvSpPr txBox="1"/>
          <p:nvPr/>
        </p:nvSpPr>
        <p:spPr>
          <a:xfrm>
            <a:off x="539552" y="6237312"/>
            <a:ext cx="3312368" cy="338554"/>
          </a:xfrm>
          <a:prstGeom prst="rect">
            <a:avLst/>
          </a:prstGeom>
          <a:noFill/>
        </p:spPr>
        <p:txBody>
          <a:bodyPr wrap="square" rtlCol="0">
            <a:spAutoFit/>
          </a:bodyPr>
          <a:lstStyle/>
          <a:p>
            <a:r>
              <a:rPr lang="en-US" sz="1600" dirty="0" smtClean="0"/>
              <a:t>Source: Bank of Thailand</a:t>
            </a:r>
            <a:endParaRPr lang="th-TH" sz="1600" dirty="0"/>
          </a:p>
        </p:txBody>
      </p:sp>
    </p:spTree>
    <p:extLst>
      <p:ext uri="{BB962C8B-B14F-4D97-AF65-F5344CB8AC3E}">
        <p14:creationId xmlns:p14="http://schemas.microsoft.com/office/powerpoint/2010/main" val="7671698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FC7972A-2F91-44E3-B62B-29D52CF25423}" type="slidenum">
              <a:rPr lang="th-TH" smtClean="0"/>
              <a:pPr/>
              <a:t>14</a:t>
            </a:fld>
            <a:endParaRPr lang="th-TH"/>
          </a:p>
        </p:txBody>
      </p:sp>
      <p:sp>
        <p:nvSpPr>
          <p:cNvPr id="4" name="Title 3"/>
          <p:cNvSpPr>
            <a:spLocks noGrp="1"/>
          </p:cNvSpPr>
          <p:nvPr>
            <p:ph type="title"/>
          </p:nvPr>
        </p:nvSpPr>
        <p:spPr>
          <a:xfrm>
            <a:off x="395536" y="188640"/>
            <a:ext cx="8229600" cy="778098"/>
          </a:xfrm>
        </p:spPr>
        <p:txBody>
          <a:bodyPr>
            <a:normAutofit fontScale="90000"/>
          </a:bodyPr>
          <a:lstStyle/>
          <a:p>
            <a:r>
              <a:rPr lang="en-US" sz="1800" dirty="0">
                <a:effectLst/>
              </a:rPr>
              <a:t>Proportion of total value of investment of Thai MNEs approved to invest in the Lao PDR during </a:t>
            </a:r>
            <a:r>
              <a:rPr lang="en-US" sz="1800" dirty="0" smtClean="0">
                <a:effectLst/>
              </a:rPr>
              <a:t>1990-2012: shareholders, type and form of investment </a:t>
            </a:r>
            <a:endParaRPr lang="th-TH" sz="1800" dirty="0"/>
          </a:p>
        </p:txBody>
      </p:sp>
      <p:graphicFrame>
        <p:nvGraphicFramePr>
          <p:cNvPr id="6" name="Table 5"/>
          <p:cNvGraphicFramePr>
            <a:graphicFrameLocks noGrp="1"/>
          </p:cNvGraphicFramePr>
          <p:nvPr>
            <p:extLst>
              <p:ext uri="{D42A27DB-BD31-4B8C-83A1-F6EECF244321}">
                <p14:modId xmlns:p14="http://schemas.microsoft.com/office/powerpoint/2010/main" val="574650526"/>
              </p:ext>
            </p:extLst>
          </p:nvPr>
        </p:nvGraphicFramePr>
        <p:xfrm>
          <a:off x="251520" y="1196752"/>
          <a:ext cx="8640960" cy="3001488"/>
        </p:xfrm>
        <a:graphic>
          <a:graphicData uri="http://schemas.openxmlformats.org/drawingml/2006/table">
            <a:tbl>
              <a:tblPr firstRow="1" firstCol="1" bandRow="1">
                <a:tableStyleId>{5C22544A-7EE6-4342-B048-85BDC9FD1C3A}</a:tableStyleId>
              </a:tblPr>
              <a:tblGrid>
                <a:gridCol w="1968500"/>
                <a:gridCol w="736600"/>
                <a:gridCol w="736600"/>
                <a:gridCol w="736600"/>
                <a:gridCol w="736600"/>
                <a:gridCol w="736600"/>
                <a:gridCol w="736600"/>
                <a:gridCol w="736600"/>
                <a:gridCol w="724172"/>
                <a:gridCol w="792088"/>
              </a:tblGrid>
              <a:tr h="180975">
                <a:tc>
                  <a:txBody>
                    <a:bodyPr/>
                    <a:lstStyle/>
                    <a:p>
                      <a:pPr>
                        <a:lnSpc>
                          <a:spcPct val="115000"/>
                        </a:lnSpc>
                        <a:spcAft>
                          <a:spcPts val="0"/>
                        </a:spcAft>
                      </a:pPr>
                      <a:r>
                        <a:rPr lang="en-US" sz="1200" dirty="0">
                          <a:effectLst/>
                        </a:rPr>
                        <a:t> </a:t>
                      </a:r>
                      <a:endParaRPr lang="en-US" sz="1200" dirty="0">
                        <a:effectLst/>
                        <a:latin typeface="Calibri"/>
                        <a:ea typeface="Calibri"/>
                        <a:cs typeface="Cordia New"/>
                      </a:endParaRPr>
                    </a:p>
                    <a:p>
                      <a:pPr>
                        <a:lnSpc>
                          <a:spcPct val="115000"/>
                        </a:lnSpc>
                        <a:spcAft>
                          <a:spcPts val="0"/>
                        </a:spcAft>
                      </a:pPr>
                      <a:r>
                        <a:rPr lang="en-US" sz="1200" dirty="0">
                          <a:effectLst/>
                        </a:rPr>
                        <a:t> </a:t>
                      </a:r>
                      <a:endParaRPr lang="en-US" sz="1200" dirty="0">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ctr">
                        <a:lnSpc>
                          <a:spcPct val="115000"/>
                        </a:lnSpc>
                        <a:spcAft>
                          <a:spcPts val="0"/>
                        </a:spcAft>
                      </a:pPr>
                      <a:r>
                        <a:rPr lang="en-US" sz="1200" dirty="0">
                          <a:solidFill>
                            <a:srgbClr val="0033CC"/>
                          </a:solidFill>
                          <a:effectLst/>
                        </a:rPr>
                        <a:t>1990-1995</a:t>
                      </a:r>
                      <a:endParaRPr lang="en-US" sz="120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ctr">
                        <a:lnSpc>
                          <a:spcPct val="115000"/>
                        </a:lnSpc>
                        <a:spcAft>
                          <a:spcPts val="0"/>
                        </a:spcAft>
                      </a:pPr>
                      <a:r>
                        <a:rPr lang="en-US" sz="1200" dirty="0">
                          <a:solidFill>
                            <a:srgbClr val="0033CC"/>
                          </a:solidFill>
                          <a:effectLst/>
                        </a:rPr>
                        <a:t>1996-2000</a:t>
                      </a:r>
                      <a:endParaRPr lang="en-US" sz="120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ctr">
                        <a:lnSpc>
                          <a:spcPct val="115000"/>
                        </a:lnSpc>
                        <a:spcAft>
                          <a:spcPts val="0"/>
                        </a:spcAft>
                      </a:pPr>
                      <a:r>
                        <a:rPr lang="en-US" sz="1200" dirty="0">
                          <a:solidFill>
                            <a:srgbClr val="0033CC"/>
                          </a:solidFill>
                          <a:effectLst/>
                        </a:rPr>
                        <a:t>2001-2005</a:t>
                      </a:r>
                      <a:endParaRPr lang="en-US" sz="120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ctr">
                        <a:lnSpc>
                          <a:spcPct val="115000"/>
                        </a:lnSpc>
                        <a:spcAft>
                          <a:spcPts val="0"/>
                        </a:spcAft>
                      </a:pPr>
                      <a:r>
                        <a:rPr lang="en-US" sz="1200" dirty="0">
                          <a:solidFill>
                            <a:srgbClr val="0033CC"/>
                          </a:solidFill>
                          <a:effectLst/>
                        </a:rPr>
                        <a:t>2006-2010</a:t>
                      </a:r>
                      <a:endParaRPr lang="en-US" sz="120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ctr">
                        <a:lnSpc>
                          <a:spcPct val="115000"/>
                        </a:lnSpc>
                        <a:spcAft>
                          <a:spcPts val="0"/>
                        </a:spcAft>
                      </a:pPr>
                      <a:r>
                        <a:rPr lang="en-US" sz="1200" dirty="0">
                          <a:solidFill>
                            <a:srgbClr val="0033CC"/>
                          </a:solidFill>
                          <a:effectLst/>
                        </a:rPr>
                        <a:t>1990-2000</a:t>
                      </a:r>
                      <a:endParaRPr lang="en-US" sz="120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ctr">
                        <a:lnSpc>
                          <a:spcPct val="115000"/>
                        </a:lnSpc>
                        <a:spcAft>
                          <a:spcPts val="0"/>
                        </a:spcAft>
                      </a:pPr>
                      <a:r>
                        <a:rPr lang="en-US" sz="1200" dirty="0">
                          <a:solidFill>
                            <a:srgbClr val="0033CC"/>
                          </a:solidFill>
                          <a:effectLst/>
                        </a:rPr>
                        <a:t>2001-2010</a:t>
                      </a:r>
                      <a:endParaRPr lang="en-US" sz="120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ctr">
                        <a:lnSpc>
                          <a:spcPct val="115000"/>
                        </a:lnSpc>
                        <a:spcAft>
                          <a:spcPts val="0"/>
                        </a:spcAft>
                      </a:pPr>
                      <a:r>
                        <a:rPr lang="en-US" sz="1200" dirty="0">
                          <a:solidFill>
                            <a:srgbClr val="0033CC"/>
                          </a:solidFill>
                          <a:effectLst/>
                        </a:rPr>
                        <a:t>1990-2010</a:t>
                      </a:r>
                      <a:endParaRPr lang="en-US" sz="120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ctr">
                        <a:lnSpc>
                          <a:spcPct val="115000"/>
                        </a:lnSpc>
                        <a:spcAft>
                          <a:spcPts val="0"/>
                        </a:spcAft>
                      </a:pPr>
                      <a:r>
                        <a:rPr lang="en-US" sz="1200" dirty="0">
                          <a:solidFill>
                            <a:srgbClr val="0033CC"/>
                          </a:solidFill>
                          <a:effectLst/>
                        </a:rPr>
                        <a:t>2011</a:t>
                      </a:r>
                      <a:endParaRPr lang="en-US" sz="120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ctr">
                        <a:lnSpc>
                          <a:spcPct val="115000"/>
                        </a:lnSpc>
                        <a:spcAft>
                          <a:spcPts val="0"/>
                        </a:spcAft>
                      </a:pPr>
                      <a:r>
                        <a:rPr lang="en-US" sz="1200" dirty="0">
                          <a:solidFill>
                            <a:srgbClr val="0033CC"/>
                          </a:solidFill>
                          <a:effectLst/>
                        </a:rPr>
                        <a:t>2012</a:t>
                      </a:r>
                      <a:endParaRPr lang="en-US" sz="120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r>
              <a:tr h="180975">
                <a:tc>
                  <a:txBody>
                    <a:bodyPr/>
                    <a:lstStyle/>
                    <a:p>
                      <a:pPr algn="l">
                        <a:lnSpc>
                          <a:spcPct val="115000"/>
                        </a:lnSpc>
                        <a:spcAft>
                          <a:spcPts val="0"/>
                        </a:spcAft>
                      </a:pPr>
                      <a:r>
                        <a:rPr lang="en-US" sz="1200" b="0" dirty="0">
                          <a:solidFill>
                            <a:srgbClr val="0033CC"/>
                          </a:solidFill>
                          <a:effectLst/>
                        </a:rPr>
                        <a:t>Total capital</a:t>
                      </a:r>
                      <a:endParaRPr lang="en-US" sz="1200" b="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200" dirty="0">
                          <a:effectLst/>
                        </a:rPr>
                        <a:t>100.00</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dirty="0">
                          <a:effectLst/>
                        </a:rPr>
                        <a:t>100.00</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dirty="0">
                          <a:effectLst/>
                        </a:rPr>
                        <a:t>100.00</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dirty="0">
                          <a:effectLst/>
                        </a:rPr>
                        <a:t>100.00</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r>
              <a:tr h="180975">
                <a:tc>
                  <a:txBody>
                    <a:bodyPr/>
                    <a:lstStyle/>
                    <a:p>
                      <a:pPr>
                        <a:lnSpc>
                          <a:spcPct val="115000"/>
                        </a:lnSpc>
                        <a:spcAft>
                          <a:spcPts val="0"/>
                        </a:spcAft>
                      </a:pPr>
                      <a:r>
                        <a:rPr lang="en-US" sz="1200" b="0" dirty="0">
                          <a:solidFill>
                            <a:srgbClr val="006600"/>
                          </a:solidFill>
                          <a:effectLst/>
                        </a:rPr>
                        <a:t>Domestic share </a:t>
                      </a:r>
                      <a:endParaRPr lang="en-US" sz="1200" b="0" dirty="0">
                        <a:solidFill>
                          <a:srgbClr val="006600"/>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200" dirty="0">
                          <a:effectLst/>
                        </a:rPr>
                        <a:t>18.02</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24.66</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23.76</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23.54</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dirty="0">
                          <a:effectLst/>
                        </a:rPr>
                        <a:t>21.18</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23.59</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23.13</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4.81</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25.41</a:t>
                      </a:r>
                      <a:endParaRPr lang="en-US" sz="1200">
                        <a:effectLst/>
                        <a:latin typeface="Calibri"/>
                        <a:ea typeface="Calibri"/>
                        <a:cs typeface="Cordia New"/>
                      </a:endParaRPr>
                    </a:p>
                  </a:txBody>
                  <a:tcPr marL="68580" marR="68580" marT="0" marB="0" anchor="b"/>
                </a:tc>
              </a:tr>
              <a:tr h="180975">
                <a:tc>
                  <a:txBody>
                    <a:bodyPr/>
                    <a:lstStyle/>
                    <a:p>
                      <a:pPr>
                        <a:lnSpc>
                          <a:spcPct val="115000"/>
                        </a:lnSpc>
                        <a:spcAft>
                          <a:spcPts val="0"/>
                        </a:spcAft>
                      </a:pPr>
                      <a:r>
                        <a:rPr lang="en-US" sz="1200" b="0" dirty="0">
                          <a:solidFill>
                            <a:srgbClr val="006600"/>
                          </a:solidFill>
                          <a:effectLst/>
                        </a:rPr>
                        <a:t>Thai investment share</a:t>
                      </a:r>
                      <a:endParaRPr lang="en-US" sz="1200" b="0" dirty="0">
                        <a:solidFill>
                          <a:srgbClr val="006600"/>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200">
                          <a:effectLst/>
                        </a:rPr>
                        <a:t>81.83</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75.02</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dirty="0">
                          <a:effectLst/>
                        </a:rPr>
                        <a:t>45.16</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52.05</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dirty="0">
                          <a:effectLst/>
                        </a:rPr>
                        <a:t>78.59</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b="1" dirty="0">
                          <a:solidFill>
                            <a:srgbClr val="C00000"/>
                          </a:solidFill>
                          <a:effectLst/>
                        </a:rPr>
                        <a:t>50.47</a:t>
                      </a:r>
                      <a:endParaRPr lang="en-US" sz="1200" b="1" dirty="0">
                        <a:solidFill>
                          <a:srgbClr val="C00000"/>
                        </a:solidFill>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b="1" dirty="0">
                          <a:solidFill>
                            <a:srgbClr val="C00000"/>
                          </a:solidFill>
                          <a:effectLst/>
                        </a:rPr>
                        <a:t>55.83</a:t>
                      </a:r>
                      <a:endParaRPr lang="en-US" sz="1200" b="1" dirty="0">
                        <a:solidFill>
                          <a:srgbClr val="C00000"/>
                        </a:solidFill>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86.02</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25.52</a:t>
                      </a:r>
                      <a:endParaRPr lang="en-US" sz="1200">
                        <a:effectLst/>
                        <a:latin typeface="Calibri"/>
                        <a:ea typeface="Calibri"/>
                        <a:cs typeface="Cordia New"/>
                      </a:endParaRPr>
                    </a:p>
                  </a:txBody>
                  <a:tcPr marL="68580" marR="68580" marT="0" marB="0" anchor="b"/>
                </a:tc>
              </a:tr>
              <a:tr h="180975">
                <a:tc>
                  <a:txBody>
                    <a:bodyPr/>
                    <a:lstStyle/>
                    <a:p>
                      <a:pPr algn="l">
                        <a:lnSpc>
                          <a:spcPct val="115000"/>
                        </a:lnSpc>
                        <a:spcAft>
                          <a:spcPts val="0"/>
                        </a:spcAft>
                      </a:pPr>
                      <a:r>
                        <a:rPr lang="en-US" sz="1200" b="0" dirty="0">
                          <a:solidFill>
                            <a:srgbClr val="0033CC"/>
                          </a:solidFill>
                          <a:effectLst/>
                        </a:rPr>
                        <a:t>Type of investment</a:t>
                      </a:r>
                      <a:endParaRPr lang="en-US" sz="1200" b="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a:effectLst/>
                        </a:rPr>
                        <a:t> </a:t>
                      </a:r>
                      <a:endParaRPr lang="en-US" sz="1200">
                        <a:effectLst/>
                        <a:latin typeface="Calibri"/>
                        <a:ea typeface="Calibri"/>
                        <a:cs typeface="Cordia New"/>
                      </a:endParaRPr>
                    </a:p>
                  </a:txBody>
                  <a:tcPr marL="68580" marR="68580" marT="0" marB="0" anchor="b"/>
                </a:tc>
                <a:tc>
                  <a:txBody>
                    <a:bodyPr/>
                    <a:lstStyle/>
                    <a:p>
                      <a:pPr>
                        <a:lnSpc>
                          <a:spcPct val="115000"/>
                        </a:lnSpc>
                        <a:spcAft>
                          <a:spcPts val="0"/>
                        </a:spcAft>
                      </a:pPr>
                      <a:r>
                        <a:rPr lang="en-US" sz="1200">
                          <a:effectLst/>
                        </a:rPr>
                        <a:t> </a:t>
                      </a:r>
                      <a:endParaRPr lang="en-US" sz="1200">
                        <a:effectLst/>
                        <a:latin typeface="Calibri"/>
                        <a:ea typeface="Calibri"/>
                        <a:cs typeface="Cordia New"/>
                      </a:endParaRPr>
                    </a:p>
                  </a:txBody>
                  <a:tcPr marL="68580" marR="68580" marT="0" marB="0" anchor="b"/>
                </a:tc>
                <a:tc>
                  <a:txBody>
                    <a:bodyPr/>
                    <a:lstStyle/>
                    <a:p>
                      <a:pPr>
                        <a:lnSpc>
                          <a:spcPct val="115000"/>
                        </a:lnSpc>
                        <a:spcAft>
                          <a:spcPts val="0"/>
                        </a:spcAft>
                      </a:pPr>
                      <a:r>
                        <a:rPr lang="en-US" sz="1200">
                          <a:effectLst/>
                        </a:rPr>
                        <a:t> </a:t>
                      </a:r>
                      <a:endParaRPr lang="en-US" sz="1200">
                        <a:effectLst/>
                        <a:latin typeface="Calibri"/>
                        <a:ea typeface="Calibri"/>
                        <a:cs typeface="Cordia New"/>
                      </a:endParaRPr>
                    </a:p>
                  </a:txBody>
                  <a:tcPr marL="68580" marR="68580" marT="0" marB="0" anchor="b"/>
                </a:tc>
                <a:tc>
                  <a:txBody>
                    <a:bodyPr/>
                    <a:lstStyle/>
                    <a:p>
                      <a:pPr>
                        <a:lnSpc>
                          <a:spcPct val="115000"/>
                        </a:lnSpc>
                        <a:spcAft>
                          <a:spcPts val="0"/>
                        </a:spcAft>
                      </a:pPr>
                      <a:r>
                        <a:rPr lang="en-US" sz="1200">
                          <a:effectLst/>
                        </a:rPr>
                        <a:t> </a:t>
                      </a:r>
                      <a:endParaRPr lang="en-US" sz="1200">
                        <a:effectLst/>
                        <a:latin typeface="Calibri"/>
                        <a:ea typeface="Calibri"/>
                        <a:cs typeface="Cordia New"/>
                      </a:endParaRPr>
                    </a:p>
                  </a:txBody>
                  <a:tcPr marL="68580" marR="68580" marT="0" marB="0" anchor="b"/>
                </a:tc>
                <a:tc>
                  <a:txBody>
                    <a:bodyPr/>
                    <a:lstStyle/>
                    <a:p>
                      <a:pPr>
                        <a:lnSpc>
                          <a:spcPct val="115000"/>
                        </a:lnSpc>
                        <a:spcAft>
                          <a:spcPts val="0"/>
                        </a:spcAft>
                      </a:pPr>
                      <a:r>
                        <a:rPr lang="en-US" sz="1200" dirty="0">
                          <a:effectLst/>
                        </a:rPr>
                        <a:t> </a:t>
                      </a:r>
                      <a:endParaRPr lang="en-US" sz="1200" dirty="0">
                        <a:effectLst/>
                        <a:latin typeface="Calibri"/>
                        <a:ea typeface="Calibri"/>
                        <a:cs typeface="Cordia New"/>
                      </a:endParaRPr>
                    </a:p>
                  </a:txBody>
                  <a:tcPr marL="68580" marR="68580" marT="0" marB="0" anchor="b"/>
                </a:tc>
                <a:tc>
                  <a:txBody>
                    <a:bodyPr/>
                    <a:lstStyle/>
                    <a:p>
                      <a:pPr>
                        <a:lnSpc>
                          <a:spcPct val="115000"/>
                        </a:lnSpc>
                        <a:spcAft>
                          <a:spcPts val="0"/>
                        </a:spcAft>
                      </a:pPr>
                      <a:r>
                        <a:rPr lang="en-US" sz="1200">
                          <a:effectLst/>
                        </a:rPr>
                        <a:t> </a:t>
                      </a:r>
                      <a:endParaRPr lang="en-US" sz="1200">
                        <a:effectLst/>
                        <a:latin typeface="Calibri"/>
                        <a:ea typeface="Calibri"/>
                        <a:cs typeface="Cordia New"/>
                      </a:endParaRPr>
                    </a:p>
                  </a:txBody>
                  <a:tcPr marL="68580" marR="68580" marT="0" marB="0" anchor="b"/>
                </a:tc>
                <a:tc>
                  <a:txBody>
                    <a:bodyPr/>
                    <a:lstStyle/>
                    <a:p>
                      <a:pPr>
                        <a:lnSpc>
                          <a:spcPct val="115000"/>
                        </a:lnSpc>
                        <a:spcAft>
                          <a:spcPts val="0"/>
                        </a:spcAft>
                      </a:pPr>
                      <a:r>
                        <a:rPr lang="en-US" sz="1200">
                          <a:effectLst/>
                        </a:rPr>
                        <a:t> </a:t>
                      </a:r>
                      <a:endParaRPr lang="en-US" sz="1200">
                        <a:effectLst/>
                        <a:latin typeface="Calibri"/>
                        <a:ea typeface="Calibri"/>
                        <a:cs typeface="Cordia New"/>
                      </a:endParaRPr>
                    </a:p>
                  </a:txBody>
                  <a:tcPr marL="68580" marR="68580" marT="0" marB="0" anchor="b"/>
                </a:tc>
                <a:tc>
                  <a:txBody>
                    <a:bodyPr/>
                    <a:lstStyle/>
                    <a:p>
                      <a:pPr>
                        <a:lnSpc>
                          <a:spcPct val="115000"/>
                        </a:lnSpc>
                        <a:spcAft>
                          <a:spcPts val="0"/>
                        </a:spcAft>
                      </a:pPr>
                      <a:r>
                        <a:rPr lang="en-US" sz="1200">
                          <a:effectLst/>
                        </a:rPr>
                        <a:t> </a:t>
                      </a:r>
                      <a:endParaRPr lang="en-US" sz="1200">
                        <a:effectLst/>
                        <a:latin typeface="Calibri"/>
                        <a:ea typeface="Calibri"/>
                        <a:cs typeface="Cordia New"/>
                      </a:endParaRPr>
                    </a:p>
                  </a:txBody>
                  <a:tcPr marL="68580" marR="68580" marT="0" marB="0" anchor="b"/>
                </a:tc>
                <a:tc>
                  <a:txBody>
                    <a:bodyPr/>
                    <a:lstStyle/>
                    <a:p>
                      <a:pPr>
                        <a:lnSpc>
                          <a:spcPct val="115000"/>
                        </a:lnSpc>
                        <a:spcAft>
                          <a:spcPts val="0"/>
                        </a:spcAft>
                      </a:pPr>
                      <a:r>
                        <a:rPr lang="en-US" sz="1200" dirty="0">
                          <a:effectLst/>
                        </a:rPr>
                        <a:t> </a:t>
                      </a:r>
                      <a:endParaRPr lang="en-US" sz="1200" dirty="0">
                        <a:effectLst/>
                        <a:latin typeface="Calibri"/>
                        <a:ea typeface="Calibri"/>
                        <a:cs typeface="Cordia New"/>
                      </a:endParaRPr>
                    </a:p>
                  </a:txBody>
                  <a:tcPr marL="68580" marR="68580" marT="0" marB="0" anchor="b"/>
                </a:tc>
              </a:tr>
              <a:tr h="180975">
                <a:tc>
                  <a:txBody>
                    <a:bodyPr/>
                    <a:lstStyle/>
                    <a:p>
                      <a:pPr>
                        <a:lnSpc>
                          <a:spcPct val="115000"/>
                        </a:lnSpc>
                        <a:spcAft>
                          <a:spcPts val="0"/>
                        </a:spcAft>
                      </a:pPr>
                      <a:r>
                        <a:rPr lang="en-US" sz="1200" b="0" dirty="0">
                          <a:solidFill>
                            <a:srgbClr val="006600"/>
                          </a:solidFill>
                          <a:effectLst/>
                        </a:rPr>
                        <a:t>Wholly foreign investment</a:t>
                      </a:r>
                      <a:endParaRPr lang="en-US" sz="1200" b="0" dirty="0">
                        <a:solidFill>
                          <a:srgbClr val="006600"/>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200" dirty="0">
                          <a:effectLst/>
                        </a:rPr>
                        <a:t>51.74</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3.82</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13.64</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dirty="0">
                          <a:effectLst/>
                        </a:rPr>
                        <a:t>26.59</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dirty="0">
                          <a:effectLst/>
                        </a:rPr>
                        <a:t>29.98</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23.93</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25.55</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88.08</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1.84</a:t>
                      </a:r>
                      <a:endParaRPr lang="en-US" sz="1200">
                        <a:effectLst/>
                        <a:latin typeface="Calibri"/>
                        <a:ea typeface="Calibri"/>
                        <a:cs typeface="Cordia New"/>
                      </a:endParaRPr>
                    </a:p>
                  </a:txBody>
                  <a:tcPr marL="68580" marR="68580" marT="0" marB="0" anchor="b"/>
                </a:tc>
              </a:tr>
              <a:tr h="180975">
                <a:tc>
                  <a:txBody>
                    <a:bodyPr/>
                    <a:lstStyle/>
                    <a:p>
                      <a:pPr>
                        <a:lnSpc>
                          <a:spcPct val="115000"/>
                        </a:lnSpc>
                        <a:spcAft>
                          <a:spcPts val="0"/>
                        </a:spcAft>
                      </a:pPr>
                      <a:r>
                        <a:rPr lang="en-US" sz="1200" b="0" dirty="0">
                          <a:solidFill>
                            <a:srgbClr val="006600"/>
                          </a:solidFill>
                          <a:effectLst/>
                        </a:rPr>
                        <a:t>Joint venture</a:t>
                      </a:r>
                      <a:endParaRPr lang="en-US" sz="1200" b="0" dirty="0">
                        <a:solidFill>
                          <a:srgbClr val="006600"/>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200">
                          <a:effectLst/>
                        </a:rPr>
                        <a:t>48.26</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96.18</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86.36</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73.41</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dirty="0">
                          <a:effectLst/>
                        </a:rPr>
                        <a:t>70.02</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b="1" dirty="0">
                          <a:solidFill>
                            <a:srgbClr val="C00000"/>
                          </a:solidFill>
                          <a:effectLst/>
                        </a:rPr>
                        <a:t>76.07</a:t>
                      </a:r>
                      <a:endParaRPr lang="en-US" sz="1200" b="1" dirty="0">
                        <a:solidFill>
                          <a:srgbClr val="C00000"/>
                        </a:solidFill>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b="1" dirty="0">
                          <a:solidFill>
                            <a:srgbClr val="C00000"/>
                          </a:solidFill>
                          <a:effectLst/>
                        </a:rPr>
                        <a:t>74.45</a:t>
                      </a:r>
                      <a:endParaRPr lang="en-US" sz="1200" b="1" dirty="0">
                        <a:solidFill>
                          <a:srgbClr val="C00000"/>
                        </a:solidFill>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11.92</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98.16</a:t>
                      </a:r>
                      <a:endParaRPr lang="en-US" sz="1200">
                        <a:effectLst/>
                        <a:latin typeface="Calibri"/>
                        <a:ea typeface="Calibri"/>
                        <a:cs typeface="Cordia New"/>
                      </a:endParaRPr>
                    </a:p>
                  </a:txBody>
                  <a:tcPr marL="68580" marR="68580" marT="0" marB="0" anchor="b"/>
                </a:tc>
              </a:tr>
              <a:tr h="267432">
                <a:tc>
                  <a:txBody>
                    <a:bodyPr/>
                    <a:lstStyle/>
                    <a:p>
                      <a:pPr>
                        <a:lnSpc>
                          <a:spcPct val="115000"/>
                        </a:lnSpc>
                        <a:spcAft>
                          <a:spcPts val="0"/>
                        </a:spcAft>
                      </a:pPr>
                      <a:r>
                        <a:rPr lang="en-US" sz="900" b="0" dirty="0">
                          <a:effectLst/>
                        </a:rPr>
                        <a:t> </a:t>
                      </a:r>
                      <a:r>
                        <a:rPr lang="en-US" sz="1200" b="0" dirty="0" smtClean="0">
                          <a:solidFill>
                            <a:srgbClr val="0033CC"/>
                          </a:solidFill>
                          <a:effectLst/>
                        </a:rPr>
                        <a:t>Total</a:t>
                      </a:r>
                      <a:endParaRPr lang="en-US" sz="1200" b="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dirty="0">
                          <a:effectLst/>
                        </a:rPr>
                        <a:t>100.00</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dirty="0">
                          <a:effectLst/>
                        </a:rPr>
                        <a:t>100.00</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r>
              <a:tr h="180975">
                <a:tc>
                  <a:txBody>
                    <a:bodyPr/>
                    <a:lstStyle/>
                    <a:p>
                      <a:pPr algn="l">
                        <a:lnSpc>
                          <a:spcPct val="115000"/>
                        </a:lnSpc>
                        <a:spcAft>
                          <a:spcPts val="0"/>
                        </a:spcAft>
                      </a:pPr>
                      <a:r>
                        <a:rPr lang="en-US" sz="1200" b="0" dirty="0">
                          <a:solidFill>
                            <a:srgbClr val="0033CC"/>
                          </a:solidFill>
                          <a:effectLst/>
                        </a:rPr>
                        <a:t>Form of investment</a:t>
                      </a:r>
                      <a:endParaRPr lang="en-US" sz="1200" b="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a:effectLst/>
                        </a:rPr>
                        <a:t> </a:t>
                      </a:r>
                      <a:endParaRPr lang="en-US" sz="1200">
                        <a:effectLst/>
                        <a:latin typeface="Calibri"/>
                        <a:ea typeface="Calibri"/>
                        <a:cs typeface="Cordia New"/>
                      </a:endParaRPr>
                    </a:p>
                  </a:txBody>
                  <a:tcPr marL="68580" marR="68580" marT="0" marB="0" anchor="b"/>
                </a:tc>
                <a:tc>
                  <a:txBody>
                    <a:bodyPr/>
                    <a:lstStyle/>
                    <a:p>
                      <a:pPr>
                        <a:lnSpc>
                          <a:spcPct val="115000"/>
                        </a:lnSpc>
                        <a:spcAft>
                          <a:spcPts val="0"/>
                        </a:spcAft>
                      </a:pPr>
                      <a:r>
                        <a:rPr lang="en-US" sz="1200">
                          <a:effectLst/>
                        </a:rPr>
                        <a:t> </a:t>
                      </a:r>
                      <a:endParaRPr lang="en-US" sz="1200">
                        <a:effectLst/>
                        <a:latin typeface="Calibri"/>
                        <a:ea typeface="Calibri"/>
                        <a:cs typeface="Cordia New"/>
                      </a:endParaRPr>
                    </a:p>
                  </a:txBody>
                  <a:tcPr marL="68580" marR="68580" marT="0" marB="0" anchor="b"/>
                </a:tc>
                <a:tc>
                  <a:txBody>
                    <a:bodyPr/>
                    <a:lstStyle/>
                    <a:p>
                      <a:pPr>
                        <a:lnSpc>
                          <a:spcPct val="115000"/>
                        </a:lnSpc>
                        <a:spcAft>
                          <a:spcPts val="0"/>
                        </a:spcAft>
                      </a:pPr>
                      <a:r>
                        <a:rPr lang="en-US" sz="1200">
                          <a:effectLst/>
                        </a:rPr>
                        <a:t> </a:t>
                      </a:r>
                      <a:endParaRPr lang="en-US" sz="1200">
                        <a:effectLst/>
                        <a:latin typeface="Calibri"/>
                        <a:ea typeface="Calibri"/>
                        <a:cs typeface="Cordia New"/>
                      </a:endParaRPr>
                    </a:p>
                  </a:txBody>
                  <a:tcPr marL="68580" marR="68580" marT="0" marB="0" anchor="b"/>
                </a:tc>
                <a:tc>
                  <a:txBody>
                    <a:bodyPr/>
                    <a:lstStyle/>
                    <a:p>
                      <a:pPr>
                        <a:lnSpc>
                          <a:spcPct val="115000"/>
                        </a:lnSpc>
                        <a:spcAft>
                          <a:spcPts val="0"/>
                        </a:spcAft>
                      </a:pPr>
                      <a:r>
                        <a:rPr lang="en-US" sz="1200">
                          <a:effectLst/>
                        </a:rPr>
                        <a:t> </a:t>
                      </a:r>
                      <a:endParaRPr lang="en-US" sz="1200">
                        <a:effectLst/>
                        <a:latin typeface="Calibri"/>
                        <a:ea typeface="Calibri"/>
                        <a:cs typeface="Cordia New"/>
                      </a:endParaRPr>
                    </a:p>
                  </a:txBody>
                  <a:tcPr marL="68580" marR="68580" marT="0" marB="0" anchor="b"/>
                </a:tc>
                <a:tc>
                  <a:txBody>
                    <a:bodyPr/>
                    <a:lstStyle/>
                    <a:p>
                      <a:pPr>
                        <a:lnSpc>
                          <a:spcPct val="115000"/>
                        </a:lnSpc>
                        <a:spcAft>
                          <a:spcPts val="0"/>
                        </a:spcAft>
                      </a:pPr>
                      <a:r>
                        <a:rPr lang="en-US" sz="1200" dirty="0">
                          <a:effectLst/>
                        </a:rPr>
                        <a:t> </a:t>
                      </a:r>
                      <a:endParaRPr lang="en-US" sz="1200" dirty="0">
                        <a:effectLst/>
                        <a:latin typeface="Calibri"/>
                        <a:ea typeface="Calibri"/>
                        <a:cs typeface="Cordia New"/>
                      </a:endParaRPr>
                    </a:p>
                  </a:txBody>
                  <a:tcPr marL="68580" marR="68580" marT="0" marB="0" anchor="b"/>
                </a:tc>
                <a:tc>
                  <a:txBody>
                    <a:bodyPr/>
                    <a:lstStyle/>
                    <a:p>
                      <a:pPr>
                        <a:lnSpc>
                          <a:spcPct val="115000"/>
                        </a:lnSpc>
                        <a:spcAft>
                          <a:spcPts val="0"/>
                        </a:spcAft>
                      </a:pPr>
                      <a:r>
                        <a:rPr lang="en-US" sz="1200" dirty="0">
                          <a:effectLst/>
                        </a:rPr>
                        <a:t> </a:t>
                      </a:r>
                      <a:endParaRPr lang="en-US" sz="1200" dirty="0">
                        <a:effectLst/>
                        <a:latin typeface="Calibri"/>
                        <a:ea typeface="Calibri"/>
                        <a:cs typeface="Cordia New"/>
                      </a:endParaRPr>
                    </a:p>
                  </a:txBody>
                  <a:tcPr marL="68580" marR="68580" marT="0" marB="0" anchor="b"/>
                </a:tc>
                <a:tc>
                  <a:txBody>
                    <a:bodyPr/>
                    <a:lstStyle/>
                    <a:p>
                      <a:pPr>
                        <a:lnSpc>
                          <a:spcPct val="115000"/>
                        </a:lnSpc>
                        <a:spcAft>
                          <a:spcPts val="0"/>
                        </a:spcAft>
                      </a:pPr>
                      <a:r>
                        <a:rPr lang="en-US" sz="1200">
                          <a:effectLst/>
                        </a:rPr>
                        <a:t> </a:t>
                      </a:r>
                      <a:endParaRPr lang="en-US" sz="1200">
                        <a:effectLst/>
                        <a:latin typeface="Calibri"/>
                        <a:ea typeface="Calibri"/>
                        <a:cs typeface="Cordia New"/>
                      </a:endParaRPr>
                    </a:p>
                  </a:txBody>
                  <a:tcPr marL="68580" marR="68580" marT="0" marB="0" anchor="b"/>
                </a:tc>
                <a:tc>
                  <a:txBody>
                    <a:bodyPr/>
                    <a:lstStyle/>
                    <a:p>
                      <a:pPr>
                        <a:lnSpc>
                          <a:spcPct val="115000"/>
                        </a:lnSpc>
                        <a:spcAft>
                          <a:spcPts val="0"/>
                        </a:spcAft>
                      </a:pPr>
                      <a:r>
                        <a:rPr lang="en-US" sz="1200">
                          <a:effectLst/>
                        </a:rPr>
                        <a:t> </a:t>
                      </a:r>
                      <a:endParaRPr lang="en-US" sz="1200">
                        <a:effectLst/>
                        <a:latin typeface="Calibri"/>
                        <a:ea typeface="Calibri"/>
                        <a:cs typeface="Cordia New"/>
                      </a:endParaRPr>
                    </a:p>
                  </a:txBody>
                  <a:tcPr marL="68580" marR="68580" marT="0" marB="0" anchor="b"/>
                </a:tc>
                <a:tc>
                  <a:txBody>
                    <a:bodyPr/>
                    <a:lstStyle/>
                    <a:p>
                      <a:pPr>
                        <a:lnSpc>
                          <a:spcPct val="115000"/>
                        </a:lnSpc>
                        <a:spcAft>
                          <a:spcPts val="0"/>
                        </a:spcAft>
                      </a:pPr>
                      <a:r>
                        <a:rPr lang="en-US" sz="1200">
                          <a:effectLst/>
                        </a:rPr>
                        <a:t> </a:t>
                      </a:r>
                      <a:endParaRPr lang="en-US" sz="1200">
                        <a:effectLst/>
                        <a:latin typeface="Calibri"/>
                        <a:ea typeface="Calibri"/>
                        <a:cs typeface="Cordia New"/>
                      </a:endParaRPr>
                    </a:p>
                  </a:txBody>
                  <a:tcPr marL="68580" marR="68580" marT="0" marB="0" anchor="b"/>
                </a:tc>
              </a:tr>
              <a:tr h="180975">
                <a:tc>
                  <a:txBody>
                    <a:bodyPr/>
                    <a:lstStyle/>
                    <a:p>
                      <a:pPr>
                        <a:lnSpc>
                          <a:spcPct val="115000"/>
                        </a:lnSpc>
                        <a:spcAft>
                          <a:spcPts val="0"/>
                        </a:spcAft>
                      </a:pPr>
                      <a:r>
                        <a:rPr lang="en-US" sz="1200" b="0" dirty="0">
                          <a:solidFill>
                            <a:srgbClr val="006600"/>
                          </a:solidFill>
                          <a:effectLst/>
                        </a:rPr>
                        <a:t>Concession business</a:t>
                      </a:r>
                      <a:endParaRPr lang="en-US" sz="1200" b="0" dirty="0">
                        <a:solidFill>
                          <a:srgbClr val="006600"/>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200" dirty="0">
                          <a:effectLst/>
                        </a:rPr>
                        <a:t>36.71</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12.66</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78.58</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76.02</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dirty="0">
                          <a:effectLst/>
                        </a:rPr>
                        <a:t>25.26</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b="1" dirty="0">
                          <a:solidFill>
                            <a:srgbClr val="C00000"/>
                          </a:solidFill>
                          <a:effectLst/>
                        </a:rPr>
                        <a:t>76.56</a:t>
                      </a:r>
                      <a:endParaRPr lang="en-US" sz="1200" b="1" dirty="0">
                        <a:solidFill>
                          <a:srgbClr val="C00000"/>
                        </a:solidFill>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b="1" dirty="0">
                          <a:solidFill>
                            <a:srgbClr val="C00000"/>
                          </a:solidFill>
                          <a:effectLst/>
                        </a:rPr>
                        <a:t>63.06</a:t>
                      </a:r>
                      <a:endParaRPr lang="en-US" sz="1200" b="1" dirty="0">
                        <a:solidFill>
                          <a:srgbClr val="C00000"/>
                        </a:solidFill>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74.73</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r>
              <a:tr h="180975">
                <a:tc>
                  <a:txBody>
                    <a:bodyPr/>
                    <a:lstStyle/>
                    <a:p>
                      <a:pPr>
                        <a:lnSpc>
                          <a:spcPct val="115000"/>
                        </a:lnSpc>
                        <a:spcAft>
                          <a:spcPts val="0"/>
                        </a:spcAft>
                      </a:pPr>
                      <a:r>
                        <a:rPr lang="en-US" sz="1200" b="0" dirty="0">
                          <a:solidFill>
                            <a:srgbClr val="006600"/>
                          </a:solidFill>
                          <a:effectLst/>
                        </a:rPr>
                        <a:t>General business</a:t>
                      </a:r>
                      <a:endParaRPr lang="en-US" sz="1200" b="0" dirty="0">
                        <a:solidFill>
                          <a:srgbClr val="006600"/>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200">
                          <a:effectLst/>
                        </a:rPr>
                        <a:t>63.29</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87.34</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21.42</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23.98</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dirty="0">
                          <a:effectLst/>
                        </a:rPr>
                        <a:t>74.74</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dirty="0">
                          <a:effectLst/>
                        </a:rPr>
                        <a:t>23.44</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36.94</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dirty="0">
                          <a:effectLst/>
                        </a:rPr>
                        <a:t>25.27</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68580" marR="68580" marT="0" marB="0" anchor="b"/>
                </a:tc>
              </a:tr>
              <a:tr h="180975">
                <a:tc>
                  <a:txBody>
                    <a:bodyPr/>
                    <a:lstStyle/>
                    <a:p>
                      <a:pPr>
                        <a:lnSpc>
                          <a:spcPct val="115000"/>
                        </a:lnSpc>
                        <a:spcAft>
                          <a:spcPts val="0"/>
                        </a:spcAft>
                      </a:pPr>
                      <a:r>
                        <a:rPr lang="en-US" sz="900" b="0" dirty="0">
                          <a:effectLst/>
                        </a:rPr>
                        <a:t> </a:t>
                      </a:r>
                      <a:r>
                        <a:rPr lang="en-US" sz="1200" b="0" dirty="0" smtClean="0">
                          <a:solidFill>
                            <a:srgbClr val="0033CC"/>
                          </a:solidFill>
                          <a:effectLst/>
                        </a:rPr>
                        <a:t>Total</a:t>
                      </a:r>
                      <a:endParaRPr lang="en-US" sz="1200" b="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dirty="0">
                          <a:effectLst/>
                        </a:rPr>
                        <a:t>100.00</a:t>
                      </a:r>
                      <a:endParaRPr lang="en-US" sz="12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a:effectLst/>
                        </a:rPr>
                        <a:t>100.00</a:t>
                      </a:r>
                      <a:endParaRPr lang="en-US" sz="12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200" dirty="0">
                          <a:effectLst/>
                        </a:rPr>
                        <a:t>100.00</a:t>
                      </a:r>
                      <a:endParaRPr lang="en-US" sz="1200" dirty="0">
                        <a:effectLst/>
                        <a:latin typeface="Calibri"/>
                        <a:ea typeface="Calibri"/>
                        <a:cs typeface="Cordia New"/>
                      </a:endParaRPr>
                    </a:p>
                  </a:txBody>
                  <a:tcPr marL="68580" marR="68580" marT="0" marB="0" anchor="b"/>
                </a:tc>
              </a:tr>
            </a:tbl>
          </a:graphicData>
        </a:graphic>
      </p:graphicFrame>
      <p:sp>
        <p:nvSpPr>
          <p:cNvPr id="7" name="TextBox 6"/>
          <p:cNvSpPr txBox="1"/>
          <p:nvPr/>
        </p:nvSpPr>
        <p:spPr>
          <a:xfrm>
            <a:off x="323528" y="4784991"/>
            <a:ext cx="8352928" cy="584775"/>
          </a:xfrm>
          <a:prstGeom prst="rect">
            <a:avLst/>
          </a:prstGeom>
          <a:noFill/>
        </p:spPr>
        <p:txBody>
          <a:bodyPr wrap="square" rtlCol="0">
            <a:spAutoFit/>
          </a:bodyPr>
          <a:lstStyle/>
          <a:p>
            <a:r>
              <a:rPr lang="en-US" sz="1600" dirty="0" smtClean="0"/>
              <a:t>Source: Calculated by the author based on data from Ministry of Planning and Investment (Lao PDR)</a:t>
            </a:r>
            <a:endParaRPr lang="th-TH" sz="1600" dirty="0"/>
          </a:p>
        </p:txBody>
      </p:sp>
    </p:spTree>
    <p:extLst>
      <p:ext uri="{BB962C8B-B14F-4D97-AF65-F5344CB8AC3E}">
        <p14:creationId xmlns:p14="http://schemas.microsoft.com/office/powerpoint/2010/main" val="8964298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FC7972A-2F91-44E3-B62B-29D52CF25423}" type="slidenum">
              <a:rPr lang="th-TH" smtClean="0"/>
              <a:pPr/>
              <a:t>15</a:t>
            </a:fld>
            <a:endParaRPr lang="th-TH"/>
          </a:p>
        </p:txBody>
      </p:sp>
      <p:graphicFrame>
        <p:nvGraphicFramePr>
          <p:cNvPr id="5" name="Table 4"/>
          <p:cNvGraphicFramePr>
            <a:graphicFrameLocks noGrp="1"/>
          </p:cNvGraphicFramePr>
          <p:nvPr>
            <p:extLst>
              <p:ext uri="{D42A27DB-BD31-4B8C-83A1-F6EECF244321}">
                <p14:modId xmlns:p14="http://schemas.microsoft.com/office/powerpoint/2010/main" val="1926955409"/>
              </p:ext>
            </p:extLst>
          </p:nvPr>
        </p:nvGraphicFramePr>
        <p:xfrm>
          <a:off x="395536" y="1124744"/>
          <a:ext cx="8496944" cy="4346820"/>
        </p:xfrm>
        <a:graphic>
          <a:graphicData uri="http://schemas.openxmlformats.org/drawingml/2006/table">
            <a:tbl>
              <a:tblPr firstRow="1" firstCol="1" bandRow="1">
                <a:tableStyleId>{5C22544A-7EE6-4342-B048-85BDC9FD1C3A}</a:tableStyleId>
              </a:tblPr>
              <a:tblGrid>
                <a:gridCol w="2448272"/>
                <a:gridCol w="720080"/>
                <a:gridCol w="648072"/>
                <a:gridCol w="648072"/>
                <a:gridCol w="648072"/>
                <a:gridCol w="648072"/>
                <a:gridCol w="648072"/>
                <a:gridCol w="628083"/>
                <a:gridCol w="668061"/>
                <a:gridCol w="792088"/>
              </a:tblGrid>
              <a:tr h="592072">
                <a:tc>
                  <a:txBody>
                    <a:bodyPr/>
                    <a:lstStyle/>
                    <a:p>
                      <a:pPr>
                        <a:lnSpc>
                          <a:spcPct val="115000"/>
                        </a:lnSpc>
                        <a:spcAft>
                          <a:spcPts val="0"/>
                        </a:spcAft>
                      </a:pPr>
                      <a:r>
                        <a:rPr lang="en-US" sz="1200" dirty="0">
                          <a:solidFill>
                            <a:srgbClr val="0033CC"/>
                          </a:solidFill>
                          <a:effectLst/>
                        </a:rPr>
                        <a:t> </a:t>
                      </a:r>
                      <a:r>
                        <a:rPr lang="en-US" sz="1200" dirty="0" smtClean="0">
                          <a:solidFill>
                            <a:srgbClr val="0033CC"/>
                          </a:solidFill>
                          <a:effectLst/>
                        </a:rPr>
                        <a:t>Investment sector</a:t>
                      </a:r>
                      <a:endParaRPr lang="en-US" sz="12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ctr">
                        <a:lnSpc>
                          <a:spcPct val="115000"/>
                        </a:lnSpc>
                        <a:spcAft>
                          <a:spcPts val="0"/>
                        </a:spcAft>
                      </a:pPr>
                      <a:r>
                        <a:rPr lang="en-US" sz="1200" dirty="0">
                          <a:solidFill>
                            <a:srgbClr val="0033CC"/>
                          </a:solidFill>
                          <a:effectLst/>
                        </a:rPr>
                        <a:t>1990-1995</a:t>
                      </a:r>
                      <a:endParaRPr lang="en-US" sz="12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ctr">
                        <a:lnSpc>
                          <a:spcPct val="115000"/>
                        </a:lnSpc>
                        <a:spcAft>
                          <a:spcPts val="0"/>
                        </a:spcAft>
                      </a:pPr>
                      <a:r>
                        <a:rPr lang="en-US" sz="1200" dirty="0">
                          <a:solidFill>
                            <a:srgbClr val="0033CC"/>
                          </a:solidFill>
                          <a:effectLst/>
                        </a:rPr>
                        <a:t>1996-2000</a:t>
                      </a:r>
                      <a:endParaRPr lang="en-US" sz="12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ctr">
                        <a:lnSpc>
                          <a:spcPct val="115000"/>
                        </a:lnSpc>
                        <a:spcAft>
                          <a:spcPts val="0"/>
                        </a:spcAft>
                      </a:pPr>
                      <a:r>
                        <a:rPr lang="en-US" sz="1200" dirty="0">
                          <a:solidFill>
                            <a:srgbClr val="0033CC"/>
                          </a:solidFill>
                          <a:effectLst/>
                        </a:rPr>
                        <a:t>2001-2005</a:t>
                      </a:r>
                      <a:endParaRPr lang="en-US" sz="12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ctr">
                        <a:lnSpc>
                          <a:spcPct val="115000"/>
                        </a:lnSpc>
                        <a:spcAft>
                          <a:spcPts val="0"/>
                        </a:spcAft>
                      </a:pPr>
                      <a:r>
                        <a:rPr lang="en-US" sz="1200" dirty="0">
                          <a:solidFill>
                            <a:srgbClr val="0033CC"/>
                          </a:solidFill>
                          <a:effectLst/>
                        </a:rPr>
                        <a:t>2006-2010</a:t>
                      </a:r>
                      <a:endParaRPr lang="en-US" sz="12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ctr">
                        <a:lnSpc>
                          <a:spcPct val="115000"/>
                        </a:lnSpc>
                        <a:spcAft>
                          <a:spcPts val="0"/>
                        </a:spcAft>
                      </a:pPr>
                      <a:r>
                        <a:rPr lang="en-US" sz="1200" dirty="0">
                          <a:solidFill>
                            <a:srgbClr val="0033CC"/>
                          </a:solidFill>
                          <a:effectLst/>
                        </a:rPr>
                        <a:t>1990-2000</a:t>
                      </a:r>
                      <a:endParaRPr lang="en-US" sz="12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ctr">
                        <a:lnSpc>
                          <a:spcPct val="115000"/>
                        </a:lnSpc>
                        <a:spcAft>
                          <a:spcPts val="0"/>
                        </a:spcAft>
                      </a:pPr>
                      <a:r>
                        <a:rPr lang="en-US" sz="1200" dirty="0" smtClean="0">
                          <a:solidFill>
                            <a:srgbClr val="0033CC"/>
                          </a:solidFill>
                          <a:effectLst/>
                        </a:rPr>
                        <a:t>2001-2010</a:t>
                      </a:r>
                      <a:endParaRPr lang="en-US" sz="12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ctr">
                        <a:lnSpc>
                          <a:spcPct val="115000"/>
                        </a:lnSpc>
                        <a:spcAft>
                          <a:spcPts val="0"/>
                        </a:spcAft>
                      </a:pPr>
                      <a:r>
                        <a:rPr lang="en-US" sz="1200" dirty="0">
                          <a:solidFill>
                            <a:srgbClr val="0033CC"/>
                          </a:solidFill>
                          <a:effectLst/>
                        </a:rPr>
                        <a:t>1990-2010</a:t>
                      </a:r>
                      <a:endParaRPr lang="en-US" sz="12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ctr">
                        <a:lnSpc>
                          <a:spcPct val="115000"/>
                        </a:lnSpc>
                        <a:spcAft>
                          <a:spcPts val="0"/>
                        </a:spcAft>
                      </a:pPr>
                      <a:r>
                        <a:rPr lang="en-US" sz="1200" dirty="0">
                          <a:solidFill>
                            <a:srgbClr val="0033CC"/>
                          </a:solidFill>
                          <a:effectLst/>
                        </a:rPr>
                        <a:t>2011</a:t>
                      </a:r>
                      <a:endParaRPr lang="en-US" sz="12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ctr">
                        <a:lnSpc>
                          <a:spcPct val="115000"/>
                        </a:lnSpc>
                        <a:spcAft>
                          <a:spcPts val="0"/>
                        </a:spcAft>
                      </a:pPr>
                      <a:r>
                        <a:rPr lang="en-US" sz="1200" dirty="0">
                          <a:solidFill>
                            <a:srgbClr val="0033CC"/>
                          </a:solidFill>
                          <a:effectLst/>
                        </a:rPr>
                        <a:t>2012</a:t>
                      </a:r>
                      <a:endParaRPr lang="en-US" sz="12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r>
              <a:tr h="296036">
                <a:tc>
                  <a:txBody>
                    <a:bodyPr/>
                    <a:lstStyle/>
                    <a:p>
                      <a:pPr>
                        <a:lnSpc>
                          <a:spcPct val="115000"/>
                        </a:lnSpc>
                        <a:spcAft>
                          <a:spcPts val="0"/>
                        </a:spcAft>
                      </a:pPr>
                      <a:r>
                        <a:rPr lang="en-US" sz="1200" b="0" dirty="0">
                          <a:solidFill>
                            <a:srgbClr val="0033CC"/>
                          </a:solidFill>
                          <a:effectLst/>
                        </a:rPr>
                        <a:t>Agriculture</a:t>
                      </a:r>
                      <a:endParaRPr lang="en-US" sz="1200" b="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r">
                        <a:lnSpc>
                          <a:spcPct val="115000"/>
                        </a:lnSpc>
                        <a:spcAft>
                          <a:spcPts val="0"/>
                        </a:spcAft>
                      </a:pPr>
                      <a:r>
                        <a:rPr lang="en-US" sz="1200" dirty="0">
                          <a:effectLst/>
                        </a:rPr>
                        <a:t>2.75</a:t>
                      </a:r>
                      <a:endParaRPr lang="en-US" sz="1200" dirty="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0.95</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6.69</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12.76</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1.93</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b="1" dirty="0">
                          <a:solidFill>
                            <a:srgbClr val="C00000"/>
                          </a:solidFill>
                          <a:effectLst/>
                        </a:rPr>
                        <a:t>11.51</a:t>
                      </a:r>
                      <a:endParaRPr lang="en-US" sz="1200" b="1" dirty="0">
                        <a:solidFill>
                          <a:srgbClr val="C00000"/>
                        </a:solidFill>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b="1" dirty="0">
                          <a:solidFill>
                            <a:srgbClr val="C00000"/>
                          </a:solidFill>
                          <a:effectLst/>
                        </a:rPr>
                        <a:t>8.94</a:t>
                      </a:r>
                      <a:endParaRPr lang="en-US" sz="1200" b="1" dirty="0">
                        <a:solidFill>
                          <a:srgbClr val="C00000"/>
                        </a:solidFill>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14.52</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0.86</a:t>
                      </a:r>
                      <a:endParaRPr lang="en-US" sz="1200">
                        <a:effectLst/>
                        <a:latin typeface="Calibri"/>
                        <a:ea typeface="Calibri"/>
                        <a:cs typeface="Cordia New"/>
                      </a:endParaRPr>
                    </a:p>
                  </a:txBody>
                  <a:tcPr marL="52253" marR="52253" marT="0" marB="0" anchor="b"/>
                </a:tc>
              </a:tr>
              <a:tr h="177223">
                <a:tc>
                  <a:txBody>
                    <a:bodyPr/>
                    <a:lstStyle/>
                    <a:p>
                      <a:pPr>
                        <a:lnSpc>
                          <a:spcPct val="115000"/>
                        </a:lnSpc>
                        <a:spcAft>
                          <a:spcPts val="0"/>
                        </a:spcAft>
                      </a:pPr>
                      <a:r>
                        <a:rPr lang="en-US" sz="1200" b="0" dirty="0">
                          <a:solidFill>
                            <a:srgbClr val="0033CC"/>
                          </a:solidFill>
                          <a:effectLst/>
                        </a:rPr>
                        <a:t>Banking</a:t>
                      </a:r>
                      <a:endParaRPr lang="en-US" sz="1200" b="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r">
                        <a:lnSpc>
                          <a:spcPct val="115000"/>
                        </a:lnSpc>
                        <a:spcAft>
                          <a:spcPts val="0"/>
                        </a:spcAft>
                      </a:pPr>
                      <a:r>
                        <a:rPr lang="en-US" sz="1200">
                          <a:effectLst/>
                        </a:rPr>
                        <a:t>5.46</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0.72</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2.98</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0.57</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1.22</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r>
              <a:tr h="177223">
                <a:tc>
                  <a:txBody>
                    <a:bodyPr/>
                    <a:lstStyle/>
                    <a:p>
                      <a:pPr>
                        <a:lnSpc>
                          <a:spcPct val="115000"/>
                        </a:lnSpc>
                        <a:spcAft>
                          <a:spcPts val="0"/>
                        </a:spcAft>
                      </a:pPr>
                      <a:r>
                        <a:rPr lang="en-US" sz="1200" b="0" dirty="0">
                          <a:solidFill>
                            <a:srgbClr val="0033CC"/>
                          </a:solidFill>
                          <a:effectLst/>
                        </a:rPr>
                        <a:t>Construction</a:t>
                      </a:r>
                      <a:endParaRPr lang="en-US" sz="1200" b="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r">
                        <a:lnSpc>
                          <a:spcPct val="115000"/>
                        </a:lnSpc>
                        <a:spcAft>
                          <a:spcPts val="0"/>
                        </a:spcAft>
                      </a:pPr>
                      <a:r>
                        <a:rPr lang="en-US" sz="1200" dirty="0">
                          <a:effectLst/>
                        </a:rPr>
                        <a:t>3.12</a:t>
                      </a:r>
                      <a:endParaRPr lang="en-US" sz="1200" dirty="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1.13</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0.48</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1.70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0.62</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0.91</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2.37</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r>
              <a:tr h="177223">
                <a:tc>
                  <a:txBody>
                    <a:bodyPr/>
                    <a:lstStyle/>
                    <a:p>
                      <a:pPr>
                        <a:lnSpc>
                          <a:spcPct val="115000"/>
                        </a:lnSpc>
                        <a:spcAft>
                          <a:spcPts val="0"/>
                        </a:spcAft>
                      </a:pPr>
                      <a:r>
                        <a:rPr lang="en-US" sz="1200" b="0" dirty="0" err="1">
                          <a:solidFill>
                            <a:srgbClr val="0033CC"/>
                          </a:solidFill>
                          <a:effectLst/>
                        </a:rPr>
                        <a:t>Consultances</a:t>
                      </a:r>
                      <a:endParaRPr lang="en-US" sz="1200" b="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r">
                        <a:lnSpc>
                          <a:spcPct val="115000"/>
                        </a:lnSpc>
                        <a:spcAft>
                          <a:spcPts val="0"/>
                        </a:spcAft>
                      </a:pPr>
                      <a:r>
                        <a:rPr lang="en-US" sz="1200">
                          <a:effectLst/>
                        </a:rPr>
                        <a:t>0.01</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0.15</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0.12</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0.09</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0.37</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r>
              <a:tr h="177223">
                <a:tc>
                  <a:txBody>
                    <a:bodyPr/>
                    <a:lstStyle/>
                    <a:p>
                      <a:pPr>
                        <a:lnSpc>
                          <a:spcPct val="115000"/>
                        </a:lnSpc>
                        <a:spcAft>
                          <a:spcPts val="0"/>
                        </a:spcAft>
                      </a:pPr>
                      <a:r>
                        <a:rPr lang="en-US" sz="1200" b="0" dirty="0">
                          <a:solidFill>
                            <a:srgbClr val="0033CC"/>
                          </a:solidFill>
                          <a:effectLst/>
                        </a:rPr>
                        <a:t>Education</a:t>
                      </a:r>
                      <a:endParaRPr lang="en-US" sz="1200" b="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r">
                        <a:lnSpc>
                          <a:spcPct val="115000"/>
                        </a:lnSpc>
                        <a:spcAft>
                          <a:spcPts val="0"/>
                        </a:spcAft>
                      </a:pPr>
                      <a:r>
                        <a:rPr lang="en-US" sz="1200" dirty="0">
                          <a:effectLst/>
                        </a:rPr>
                        <a:t>0.00</a:t>
                      </a:r>
                      <a:endParaRPr lang="en-US" sz="1200" dirty="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0.03</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0.02</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0.01</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0.02</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0.01</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0.01</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r>
              <a:tr h="296036">
                <a:tc>
                  <a:txBody>
                    <a:bodyPr/>
                    <a:lstStyle/>
                    <a:p>
                      <a:pPr>
                        <a:lnSpc>
                          <a:spcPct val="115000"/>
                        </a:lnSpc>
                        <a:spcAft>
                          <a:spcPts val="0"/>
                        </a:spcAft>
                      </a:pPr>
                      <a:r>
                        <a:rPr lang="en-US" sz="1200" b="0" dirty="0">
                          <a:solidFill>
                            <a:srgbClr val="0033CC"/>
                          </a:solidFill>
                          <a:effectLst/>
                        </a:rPr>
                        <a:t>Electricity Generation</a:t>
                      </a:r>
                      <a:endParaRPr lang="en-US" sz="1200" b="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dirty="0">
                          <a:effectLst/>
                        </a:rPr>
                        <a:t>0.00</a:t>
                      </a:r>
                      <a:endParaRPr lang="en-US" sz="1200" dirty="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78.00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33.17</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b="1" dirty="0">
                          <a:solidFill>
                            <a:srgbClr val="C00000"/>
                          </a:solidFill>
                          <a:effectLst/>
                        </a:rPr>
                        <a:t>42.39</a:t>
                      </a:r>
                      <a:endParaRPr lang="en-US" sz="1200" b="1" dirty="0">
                        <a:solidFill>
                          <a:srgbClr val="C00000"/>
                        </a:solidFill>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b="1" dirty="0">
                          <a:solidFill>
                            <a:srgbClr val="C00000"/>
                          </a:solidFill>
                          <a:effectLst/>
                        </a:rPr>
                        <a:t>31.00</a:t>
                      </a:r>
                      <a:endParaRPr lang="en-US" sz="1200" b="1" dirty="0">
                        <a:solidFill>
                          <a:srgbClr val="C00000"/>
                        </a:solidFill>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5.22</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94.27</a:t>
                      </a:r>
                      <a:endParaRPr lang="en-US" sz="1200">
                        <a:effectLst/>
                        <a:latin typeface="Calibri"/>
                        <a:ea typeface="Calibri"/>
                        <a:cs typeface="Cordia New"/>
                      </a:endParaRPr>
                    </a:p>
                  </a:txBody>
                  <a:tcPr marL="52253" marR="52253" marT="0" marB="0" anchor="b"/>
                </a:tc>
              </a:tr>
              <a:tr h="177223">
                <a:tc>
                  <a:txBody>
                    <a:bodyPr/>
                    <a:lstStyle/>
                    <a:p>
                      <a:pPr>
                        <a:lnSpc>
                          <a:spcPct val="115000"/>
                        </a:lnSpc>
                        <a:spcAft>
                          <a:spcPts val="0"/>
                        </a:spcAft>
                      </a:pPr>
                      <a:r>
                        <a:rPr lang="en-US" sz="1200" b="0" dirty="0">
                          <a:solidFill>
                            <a:srgbClr val="0033CC"/>
                          </a:solidFill>
                          <a:effectLst/>
                        </a:rPr>
                        <a:t>Garment</a:t>
                      </a:r>
                      <a:endParaRPr lang="en-US" sz="1200" b="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r">
                        <a:lnSpc>
                          <a:spcPct val="115000"/>
                        </a:lnSpc>
                        <a:spcAft>
                          <a:spcPts val="0"/>
                        </a:spcAft>
                      </a:pPr>
                      <a:r>
                        <a:rPr lang="en-US" sz="1200">
                          <a:effectLst/>
                        </a:rPr>
                        <a:t>3.74</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0.61</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0.34</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0.28</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2.32</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0.30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0.84</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r>
              <a:tr h="296036">
                <a:tc>
                  <a:txBody>
                    <a:bodyPr/>
                    <a:lstStyle/>
                    <a:p>
                      <a:pPr>
                        <a:lnSpc>
                          <a:spcPct val="115000"/>
                        </a:lnSpc>
                        <a:spcAft>
                          <a:spcPts val="0"/>
                        </a:spcAft>
                      </a:pPr>
                      <a:r>
                        <a:rPr lang="en-US" sz="1200" b="0" dirty="0">
                          <a:solidFill>
                            <a:srgbClr val="0033CC"/>
                          </a:solidFill>
                          <a:effectLst/>
                        </a:rPr>
                        <a:t>Hotel &amp; Restaurant</a:t>
                      </a:r>
                      <a:endParaRPr lang="en-US" sz="1200" b="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r">
                        <a:lnSpc>
                          <a:spcPct val="115000"/>
                        </a:lnSpc>
                        <a:spcAft>
                          <a:spcPts val="0"/>
                        </a:spcAft>
                      </a:pPr>
                      <a:r>
                        <a:rPr lang="en-US" sz="1200">
                          <a:effectLst/>
                        </a:rPr>
                        <a:t>35.19</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0.31</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1.61</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dirty="0">
                          <a:effectLst/>
                        </a:rPr>
                        <a:t>1.95</a:t>
                      </a:r>
                      <a:endParaRPr lang="en-US" sz="1200" dirty="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dirty="0">
                          <a:effectLst/>
                        </a:rPr>
                        <a:t>19.35</a:t>
                      </a:r>
                      <a:endParaRPr lang="en-US" sz="1200" dirty="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1.88</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6.57</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1.65</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r>
              <a:tr h="296036">
                <a:tc>
                  <a:txBody>
                    <a:bodyPr/>
                    <a:lstStyle/>
                    <a:p>
                      <a:pPr>
                        <a:lnSpc>
                          <a:spcPct val="115000"/>
                        </a:lnSpc>
                        <a:spcAft>
                          <a:spcPts val="0"/>
                        </a:spcAft>
                      </a:pPr>
                      <a:r>
                        <a:rPr lang="en-US" sz="1200" b="0" dirty="0">
                          <a:solidFill>
                            <a:srgbClr val="0033CC"/>
                          </a:solidFill>
                          <a:effectLst/>
                        </a:rPr>
                        <a:t>Industry &amp; Handicraft</a:t>
                      </a:r>
                      <a:endParaRPr lang="en-US" sz="1200" b="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r">
                        <a:lnSpc>
                          <a:spcPct val="115000"/>
                        </a:lnSpc>
                        <a:spcAft>
                          <a:spcPts val="0"/>
                        </a:spcAft>
                      </a:pPr>
                      <a:r>
                        <a:rPr lang="en-US" sz="1200">
                          <a:effectLst/>
                        </a:rPr>
                        <a:t>5.42</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3.80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3.23</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14.14</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dirty="0">
                          <a:effectLst/>
                        </a:rPr>
                        <a:t>4.69</a:t>
                      </a:r>
                      <a:endParaRPr lang="en-US" sz="1200" dirty="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b="1" dirty="0">
                          <a:solidFill>
                            <a:srgbClr val="C00000"/>
                          </a:solidFill>
                          <a:effectLst/>
                        </a:rPr>
                        <a:t>11.90</a:t>
                      </a:r>
                      <a:endParaRPr lang="en-US" sz="1200" b="1" dirty="0">
                        <a:solidFill>
                          <a:srgbClr val="C00000"/>
                        </a:solidFill>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b="1" dirty="0">
                          <a:solidFill>
                            <a:srgbClr val="C00000"/>
                          </a:solidFill>
                          <a:effectLst/>
                        </a:rPr>
                        <a:t>9.96</a:t>
                      </a:r>
                      <a:endParaRPr lang="en-US" sz="1200" b="1" dirty="0">
                        <a:solidFill>
                          <a:srgbClr val="C00000"/>
                        </a:solidFill>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67.56</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r>
              <a:tr h="296036">
                <a:tc>
                  <a:txBody>
                    <a:bodyPr/>
                    <a:lstStyle/>
                    <a:p>
                      <a:pPr>
                        <a:lnSpc>
                          <a:spcPct val="115000"/>
                        </a:lnSpc>
                        <a:spcAft>
                          <a:spcPts val="0"/>
                        </a:spcAft>
                      </a:pPr>
                      <a:r>
                        <a:rPr lang="en-US" sz="1200" b="0" dirty="0">
                          <a:solidFill>
                            <a:srgbClr val="0033CC"/>
                          </a:solidFill>
                          <a:effectLst/>
                        </a:rPr>
                        <a:t>Mining</a:t>
                      </a:r>
                      <a:endParaRPr lang="en-US" sz="1200" b="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r">
                        <a:lnSpc>
                          <a:spcPct val="115000"/>
                        </a:lnSpc>
                        <a:spcAft>
                          <a:spcPts val="0"/>
                        </a:spcAft>
                      </a:pPr>
                      <a:r>
                        <a:rPr lang="en-US" sz="1200">
                          <a:effectLst/>
                        </a:rPr>
                        <a:t>33.21</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1.00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0.17</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31.83</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dirty="0">
                          <a:effectLst/>
                        </a:rPr>
                        <a:t>18.58</a:t>
                      </a:r>
                      <a:endParaRPr lang="en-US" sz="1200" dirty="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b="1" dirty="0">
                          <a:solidFill>
                            <a:srgbClr val="C00000"/>
                          </a:solidFill>
                          <a:effectLst/>
                        </a:rPr>
                        <a:t>25.32</a:t>
                      </a:r>
                      <a:endParaRPr lang="en-US" sz="1200" b="1" dirty="0">
                        <a:solidFill>
                          <a:srgbClr val="C00000"/>
                        </a:solidFill>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b="1" dirty="0">
                          <a:solidFill>
                            <a:srgbClr val="C00000"/>
                          </a:solidFill>
                          <a:effectLst/>
                        </a:rPr>
                        <a:t>23.51</a:t>
                      </a:r>
                      <a:endParaRPr lang="en-US" sz="1200" b="1" dirty="0">
                        <a:solidFill>
                          <a:srgbClr val="C00000"/>
                        </a:solidFill>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4.86</a:t>
                      </a:r>
                      <a:endParaRPr lang="en-US" sz="1200">
                        <a:effectLst/>
                        <a:latin typeface="Calibri"/>
                        <a:ea typeface="Calibri"/>
                        <a:cs typeface="Cordia New"/>
                      </a:endParaRPr>
                    </a:p>
                  </a:txBody>
                  <a:tcPr marL="52253" marR="52253" marT="0" marB="0" anchor="b"/>
                </a:tc>
              </a:tr>
              <a:tr h="177223">
                <a:tc>
                  <a:txBody>
                    <a:bodyPr/>
                    <a:lstStyle/>
                    <a:p>
                      <a:pPr>
                        <a:lnSpc>
                          <a:spcPct val="115000"/>
                        </a:lnSpc>
                        <a:spcAft>
                          <a:spcPts val="0"/>
                        </a:spcAft>
                      </a:pPr>
                      <a:r>
                        <a:rPr lang="en-US" sz="1200" b="0" dirty="0">
                          <a:solidFill>
                            <a:srgbClr val="0033CC"/>
                          </a:solidFill>
                          <a:effectLst/>
                        </a:rPr>
                        <a:t>Public Health</a:t>
                      </a:r>
                      <a:endParaRPr lang="en-US" sz="1200" b="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dirty="0">
                          <a:effectLst/>
                        </a:rPr>
                        <a:t>0.00</a:t>
                      </a:r>
                      <a:endParaRPr lang="en-US" sz="1200" dirty="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r>
              <a:tr h="296036">
                <a:tc>
                  <a:txBody>
                    <a:bodyPr/>
                    <a:lstStyle/>
                    <a:p>
                      <a:pPr>
                        <a:lnSpc>
                          <a:spcPct val="115000"/>
                        </a:lnSpc>
                        <a:spcAft>
                          <a:spcPts val="0"/>
                        </a:spcAft>
                      </a:pPr>
                      <a:r>
                        <a:rPr lang="en-US" sz="1200" b="0" dirty="0">
                          <a:solidFill>
                            <a:srgbClr val="0033CC"/>
                          </a:solidFill>
                          <a:effectLst/>
                        </a:rPr>
                        <a:t>Service</a:t>
                      </a:r>
                      <a:endParaRPr lang="en-US" sz="1200" b="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r">
                        <a:lnSpc>
                          <a:spcPct val="115000"/>
                        </a:lnSpc>
                        <a:spcAft>
                          <a:spcPts val="0"/>
                        </a:spcAft>
                      </a:pPr>
                      <a:r>
                        <a:rPr lang="en-US" sz="1200">
                          <a:effectLst/>
                        </a:rPr>
                        <a:t>0.76</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12.69</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3.71</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2.14</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6.18</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dirty="0">
                          <a:effectLst/>
                        </a:rPr>
                        <a:t>2.46</a:t>
                      </a:r>
                      <a:endParaRPr lang="en-US" sz="1200" dirty="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dirty="0">
                          <a:effectLst/>
                        </a:rPr>
                        <a:t>3.46</a:t>
                      </a:r>
                      <a:endParaRPr lang="en-US" sz="1200" dirty="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3.17</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r>
              <a:tr h="296036">
                <a:tc>
                  <a:txBody>
                    <a:bodyPr/>
                    <a:lstStyle/>
                    <a:p>
                      <a:pPr>
                        <a:lnSpc>
                          <a:spcPct val="115000"/>
                        </a:lnSpc>
                        <a:spcAft>
                          <a:spcPts val="0"/>
                        </a:spcAft>
                      </a:pPr>
                      <a:r>
                        <a:rPr lang="en-US" sz="1200" b="0" dirty="0">
                          <a:solidFill>
                            <a:srgbClr val="0033CC"/>
                          </a:solidFill>
                          <a:effectLst/>
                        </a:rPr>
                        <a:t>Telecom</a:t>
                      </a:r>
                      <a:endParaRPr lang="en-US" sz="1200" b="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r">
                        <a:lnSpc>
                          <a:spcPct val="115000"/>
                        </a:lnSpc>
                        <a:spcAft>
                          <a:spcPts val="0"/>
                        </a:spcAft>
                      </a:pPr>
                      <a:r>
                        <a:rPr lang="en-US" sz="1200">
                          <a:effectLst/>
                        </a:rPr>
                        <a:t>7.77</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79.78</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0.87</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40.47</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0.18</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dirty="0">
                          <a:effectLst/>
                        </a:rPr>
                        <a:t>11.00</a:t>
                      </a:r>
                      <a:endParaRPr lang="en-US" sz="1200" dirty="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dirty="0">
                          <a:effectLst/>
                        </a:rPr>
                        <a:t>0.00</a:t>
                      </a:r>
                      <a:endParaRPr lang="en-US" sz="1200" dirty="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0.00</a:t>
                      </a:r>
                      <a:endParaRPr lang="en-US" sz="1200">
                        <a:effectLst/>
                        <a:latin typeface="Calibri"/>
                        <a:ea typeface="Calibri"/>
                        <a:cs typeface="Cordia New"/>
                      </a:endParaRPr>
                    </a:p>
                  </a:txBody>
                  <a:tcPr marL="52253" marR="52253" marT="0" marB="0" anchor="b"/>
                </a:tc>
              </a:tr>
              <a:tr h="177223">
                <a:tc>
                  <a:txBody>
                    <a:bodyPr/>
                    <a:lstStyle/>
                    <a:p>
                      <a:pPr>
                        <a:lnSpc>
                          <a:spcPct val="115000"/>
                        </a:lnSpc>
                        <a:spcAft>
                          <a:spcPts val="0"/>
                        </a:spcAft>
                      </a:pPr>
                      <a:r>
                        <a:rPr lang="en-US" sz="1200" b="0" dirty="0">
                          <a:solidFill>
                            <a:srgbClr val="0033CC"/>
                          </a:solidFill>
                          <a:effectLst/>
                        </a:rPr>
                        <a:t>Trading</a:t>
                      </a:r>
                      <a:endParaRPr lang="en-US" sz="1200" b="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r">
                        <a:lnSpc>
                          <a:spcPct val="115000"/>
                        </a:lnSpc>
                        <a:spcAft>
                          <a:spcPts val="0"/>
                        </a:spcAft>
                      </a:pPr>
                      <a:r>
                        <a:rPr lang="en-US" sz="1200">
                          <a:effectLst/>
                        </a:rPr>
                        <a:t>2.07</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0.19</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3.78</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1.29</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1.22</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1.80</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1.64</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dirty="0">
                          <a:effectLst/>
                        </a:rPr>
                        <a:t>5.06</a:t>
                      </a:r>
                      <a:endParaRPr lang="en-US" sz="1200" dirty="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dirty="0">
                          <a:effectLst/>
                        </a:rPr>
                        <a:t>0.00</a:t>
                      </a:r>
                      <a:endParaRPr lang="en-US" sz="1200" dirty="0">
                        <a:effectLst/>
                        <a:latin typeface="Calibri"/>
                        <a:ea typeface="Calibri"/>
                        <a:cs typeface="Cordia New"/>
                      </a:endParaRPr>
                    </a:p>
                  </a:txBody>
                  <a:tcPr marL="52253" marR="52253" marT="0" marB="0" anchor="b"/>
                </a:tc>
              </a:tr>
              <a:tr h="177223">
                <a:tc>
                  <a:txBody>
                    <a:bodyPr/>
                    <a:lstStyle/>
                    <a:p>
                      <a:pPr>
                        <a:lnSpc>
                          <a:spcPct val="115000"/>
                        </a:lnSpc>
                        <a:spcAft>
                          <a:spcPts val="0"/>
                        </a:spcAft>
                      </a:pPr>
                      <a:r>
                        <a:rPr lang="en-US" sz="1200" b="0" dirty="0">
                          <a:solidFill>
                            <a:srgbClr val="0033CC"/>
                          </a:solidFill>
                          <a:effectLst/>
                        </a:rPr>
                        <a:t>Wood Industry</a:t>
                      </a:r>
                      <a:endParaRPr lang="en-US" sz="1200" b="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r">
                        <a:lnSpc>
                          <a:spcPct val="115000"/>
                        </a:lnSpc>
                        <a:spcAft>
                          <a:spcPts val="0"/>
                        </a:spcAft>
                      </a:pPr>
                      <a:r>
                        <a:rPr lang="en-US" sz="1200">
                          <a:effectLst/>
                        </a:rPr>
                        <a:t>0.51</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0.63</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0.45</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1.07</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0.57</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0.94</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0.84</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a:effectLst/>
                        </a:rPr>
                        <a:t>0.08</a:t>
                      </a:r>
                      <a:endParaRPr lang="en-US" sz="1200">
                        <a:effectLst/>
                        <a:latin typeface="Calibri"/>
                        <a:ea typeface="Calibri"/>
                        <a:cs typeface="Cordia New"/>
                      </a:endParaRPr>
                    </a:p>
                  </a:txBody>
                  <a:tcPr marL="52253" marR="52253" marT="0" marB="0" anchor="b"/>
                </a:tc>
                <a:tc>
                  <a:txBody>
                    <a:bodyPr/>
                    <a:lstStyle/>
                    <a:p>
                      <a:pPr algn="r">
                        <a:lnSpc>
                          <a:spcPct val="115000"/>
                        </a:lnSpc>
                        <a:spcAft>
                          <a:spcPts val="0"/>
                        </a:spcAft>
                      </a:pPr>
                      <a:r>
                        <a:rPr lang="en-US" sz="1200" dirty="0">
                          <a:effectLst/>
                        </a:rPr>
                        <a:t>0.00</a:t>
                      </a:r>
                      <a:endParaRPr lang="en-US" sz="1200" dirty="0">
                        <a:effectLst/>
                        <a:latin typeface="Calibri"/>
                        <a:ea typeface="Calibri"/>
                        <a:cs typeface="Cordia New"/>
                      </a:endParaRPr>
                    </a:p>
                  </a:txBody>
                  <a:tcPr marL="52253" marR="52253" marT="0" marB="0" anchor="b"/>
                </a:tc>
              </a:tr>
            </a:tbl>
          </a:graphicData>
        </a:graphic>
      </p:graphicFrame>
      <p:sp>
        <p:nvSpPr>
          <p:cNvPr id="8" name="Title 3"/>
          <p:cNvSpPr>
            <a:spLocks noGrp="1"/>
          </p:cNvSpPr>
          <p:nvPr>
            <p:ph type="title"/>
          </p:nvPr>
        </p:nvSpPr>
        <p:spPr>
          <a:xfrm>
            <a:off x="395536" y="188640"/>
            <a:ext cx="8229600" cy="778098"/>
          </a:xfrm>
        </p:spPr>
        <p:txBody>
          <a:bodyPr>
            <a:normAutofit/>
          </a:bodyPr>
          <a:lstStyle/>
          <a:p>
            <a:r>
              <a:rPr lang="en-US" sz="1800" dirty="0">
                <a:effectLst/>
              </a:rPr>
              <a:t>Proportion of total value of investment of Thai MNEs approved to invest in the Lao PDR during </a:t>
            </a:r>
            <a:r>
              <a:rPr lang="en-US" sz="1800" dirty="0" smtClean="0">
                <a:effectLst/>
              </a:rPr>
              <a:t>1990-2012: investment sector</a:t>
            </a:r>
            <a:endParaRPr lang="th-TH" sz="1800" dirty="0"/>
          </a:p>
        </p:txBody>
      </p:sp>
      <p:sp>
        <p:nvSpPr>
          <p:cNvPr id="9" name="TextBox 8"/>
          <p:cNvSpPr txBox="1"/>
          <p:nvPr/>
        </p:nvSpPr>
        <p:spPr>
          <a:xfrm>
            <a:off x="342752" y="5661248"/>
            <a:ext cx="8352928" cy="584775"/>
          </a:xfrm>
          <a:prstGeom prst="rect">
            <a:avLst/>
          </a:prstGeom>
          <a:noFill/>
        </p:spPr>
        <p:txBody>
          <a:bodyPr wrap="square" rtlCol="0">
            <a:spAutoFit/>
          </a:bodyPr>
          <a:lstStyle/>
          <a:p>
            <a:r>
              <a:rPr lang="en-US" sz="1600" dirty="0" smtClean="0"/>
              <a:t>Source: Calculated by the author based on data from Ministry of Planning and Investment (Lao PDR)</a:t>
            </a:r>
            <a:endParaRPr lang="th-TH" sz="1600" dirty="0"/>
          </a:p>
        </p:txBody>
      </p:sp>
    </p:spTree>
    <p:extLst>
      <p:ext uri="{BB962C8B-B14F-4D97-AF65-F5344CB8AC3E}">
        <p14:creationId xmlns:p14="http://schemas.microsoft.com/office/powerpoint/2010/main" val="24896987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FC7972A-2F91-44E3-B62B-29D52CF25423}" type="slidenum">
              <a:rPr lang="th-TH" smtClean="0"/>
              <a:pPr/>
              <a:t>16</a:t>
            </a:fld>
            <a:endParaRPr lang="th-TH"/>
          </a:p>
        </p:txBody>
      </p:sp>
      <p:graphicFrame>
        <p:nvGraphicFramePr>
          <p:cNvPr id="5" name="Table 4"/>
          <p:cNvGraphicFramePr>
            <a:graphicFrameLocks noGrp="1"/>
          </p:cNvGraphicFramePr>
          <p:nvPr>
            <p:extLst>
              <p:ext uri="{D42A27DB-BD31-4B8C-83A1-F6EECF244321}">
                <p14:modId xmlns:p14="http://schemas.microsoft.com/office/powerpoint/2010/main" val="2352695819"/>
              </p:ext>
            </p:extLst>
          </p:nvPr>
        </p:nvGraphicFramePr>
        <p:xfrm>
          <a:off x="323528" y="1196752"/>
          <a:ext cx="8496944" cy="4533138"/>
        </p:xfrm>
        <a:graphic>
          <a:graphicData uri="http://schemas.openxmlformats.org/drawingml/2006/table">
            <a:tbl>
              <a:tblPr firstRow="1" firstCol="1" bandRow="1">
                <a:tableStyleId>{5C22544A-7EE6-4342-B048-85BDC9FD1C3A}</a:tableStyleId>
              </a:tblPr>
              <a:tblGrid>
                <a:gridCol w="364108"/>
                <a:gridCol w="1676400"/>
                <a:gridCol w="736600"/>
                <a:gridCol w="736600"/>
                <a:gridCol w="736600"/>
                <a:gridCol w="736600"/>
                <a:gridCol w="736600"/>
                <a:gridCol w="736600"/>
                <a:gridCol w="736600"/>
                <a:gridCol w="652164"/>
                <a:gridCol w="648072"/>
              </a:tblGrid>
              <a:tr h="180975">
                <a:tc>
                  <a:txBody>
                    <a:bodyPr/>
                    <a:lstStyle/>
                    <a:p>
                      <a:pPr>
                        <a:lnSpc>
                          <a:spcPct val="115000"/>
                        </a:lnSpc>
                        <a:spcAft>
                          <a:spcPts val="0"/>
                        </a:spcAft>
                      </a:pPr>
                      <a:endParaRPr lang="en-US" sz="100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endParaRPr lang="en-US" sz="100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ctr">
                        <a:lnSpc>
                          <a:spcPct val="115000"/>
                        </a:lnSpc>
                        <a:spcAft>
                          <a:spcPts val="0"/>
                        </a:spcAft>
                      </a:pPr>
                      <a:r>
                        <a:rPr lang="en-US" sz="1100" dirty="0">
                          <a:solidFill>
                            <a:srgbClr val="0033CC"/>
                          </a:solidFill>
                          <a:effectLst/>
                        </a:rPr>
                        <a:t>1990-1995</a:t>
                      </a:r>
                      <a:endParaRPr lang="en-US" sz="11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ctr">
                        <a:lnSpc>
                          <a:spcPct val="115000"/>
                        </a:lnSpc>
                        <a:spcAft>
                          <a:spcPts val="0"/>
                        </a:spcAft>
                      </a:pPr>
                      <a:r>
                        <a:rPr lang="en-US" sz="1100" dirty="0">
                          <a:solidFill>
                            <a:srgbClr val="0033CC"/>
                          </a:solidFill>
                          <a:effectLst/>
                        </a:rPr>
                        <a:t>1996-2000</a:t>
                      </a:r>
                      <a:endParaRPr lang="en-US" sz="11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ctr">
                        <a:lnSpc>
                          <a:spcPct val="115000"/>
                        </a:lnSpc>
                        <a:spcAft>
                          <a:spcPts val="0"/>
                        </a:spcAft>
                      </a:pPr>
                      <a:r>
                        <a:rPr lang="en-US" sz="1100" dirty="0">
                          <a:solidFill>
                            <a:srgbClr val="0033CC"/>
                          </a:solidFill>
                          <a:effectLst/>
                        </a:rPr>
                        <a:t>2001-2005</a:t>
                      </a:r>
                      <a:endParaRPr lang="en-US" sz="11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ctr">
                        <a:lnSpc>
                          <a:spcPct val="115000"/>
                        </a:lnSpc>
                        <a:spcAft>
                          <a:spcPts val="0"/>
                        </a:spcAft>
                      </a:pPr>
                      <a:r>
                        <a:rPr lang="en-US" sz="1100" dirty="0">
                          <a:solidFill>
                            <a:srgbClr val="0033CC"/>
                          </a:solidFill>
                          <a:effectLst/>
                        </a:rPr>
                        <a:t>2006-2010</a:t>
                      </a:r>
                      <a:endParaRPr lang="en-US" sz="11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ctr">
                        <a:lnSpc>
                          <a:spcPct val="115000"/>
                        </a:lnSpc>
                        <a:spcAft>
                          <a:spcPts val="0"/>
                        </a:spcAft>
                      </a:pPr>
                      <a:r>
                        <a:rPr lang="en-US" sz="1100" dirty="0">
                          <a:solidFill>
                            <a:srgbClr val="0033CC"/>
                          </a:solidFill>
                          <a:effectLst/>
                        </a:rPr>
                        <a:t>1990-2000</a:t>
                      </a:r>
                      <a:endParaRPr lang="en-US" sz="11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ctr">
                        <a:lnSpc>
                          <a:spcPct val="115000"/>
                        </a:lnSpc>
                        <a:spcAft>
                          <a:spcPts val="0"/>
                        </a:spcAft>
                      </a:pPr>
                      <a:r>
                        <a:rPr lang="en-US" sz="1100" dirty="0" smtClean="0">
                          <a:solidFill>
                            <a:srgbClr val="0033CC"/>
                          </a:solidFill>
                          <a:effectLst/>
                        </a:rPr>
                        <a:t>2001-2010</a:t>
                      </a:r>
                      <a:endParaRPr lang="en-US" sz="11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ctr">
                        <a:lnSpc>
                          <a:spcPct val="115000"/>
                        </a:lnSpc>
                        <a:spcAft>
                          <a:spcPts val="0"/>
                        </a:spcAft>
                      </a:pPr>
                      <a:r>
                        <a:rPr lang="en-US" sz="1100" dirty="0">
                          <a:solidFill>
                            <a:srgbClr val="0033CC"/>
                          </a:solidFill>
                          <a:effectLst/>
                        </a:rPr>
                        <a:t>1990-2010</a:t>
                      </a:r>
                      <a:endParaRPr lang="en-US" sz="11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ctr">
                        <a:lnSpc>
                          <a:spcPct val="115000"/>
                        </a:lnSpc>
                        <a:spcAft>
                          <a:spcPts val="0"/>
                        </a:spcAft>
                      </a:pPr>
                      <a:r>
                        <a:rPr lang="en-US" sz="1100" dirty="0">
                          <a:solidFill>
                            <a:srgbClr val="0033CC"/>
                          </a:solidFill>
                          <a:effectLst/>
                        </a:rPr>
                        <a:t>2011</a:t>
                      </a:r>
                      <a:endParaRPr lang="en-US" sz="11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c>
                  <a:txBody>
                    <a:bodyPr/>
                    <a:lstStyle/>
                    <a:p>
                      <a:pPr algn="ctr">
                        <a:lnSpc>
                          <a:spcPct val="115000"/>
                        </a:lnSpc>
                        <a:spcAft>
                          <a:spcPts val="0"/>
                        </a:spcAft>
                      </a:pPr>
                      <a:r>
                        <a:rPr lang="en-US" sz="1100" dirty="0">
                          <a:solidFill>
                            <a:srgbClr val="0033CC"/>
                          </a:solidFill>
                          <a:effectLst/>
                        </a:rPr>
                        <a:t>2012</a:t>
                      </a:r>
                      <a:endParaRPr lang="en-US" sz="1100" dirty="0">
                        <a:solidFill>
                          <a:srgbClr val="0033CC"/>
                        </a:solidFill>
                        <a:effectLst/>
                        <a:latin typeface="Calibri"/>
                        <a:ea typeface="Calibri"/>
                        <a:cs typeface="Cordia New"/>
                      </a:endParaRPr>
                    </a:p>
                  </a:txBody>
                  <a:tcPr marL="52253" marR="52253" marT="0" marB="0" anchor="b">
                    <a:solidFill>
                      <a:schemeClr val="accent3">
                        <a:lumMod val="20000"/>
                        <a:lumOff val="80000"/>
                      </a:schemeClr>
                    </a:solidFill>
                  </a:tcPr>
                </a:tc>
              </a:tr>
              <a:tr h="180975">
                <a:tc>
                  <a:txBody>
                    <a:bodyPr/>
                    <a:lstStyle/>
                    <a:p>
                      <a:pPr>
                        <a:lnSpc>
                          <a:spcPct val="115000"/>
                        </a:lnSpc>
                        <a:spcAft>
                          <a:spcPts val="0"/>
                        </a:spcAft>
                      </a:pPr>
                      <a:r>
                        <a:rPr lang="en-US" sz="1000" dirty="0">
                          <a:solidFill>
                            <a:srgbClr val="0033CC"/>
                          </a:solidFill>
                          <a:effectLst/>
                        </a:rPr>
                        <a:t> </a:t>
                      </a:r>
                      <a:endParaRPr lang="en-US" sz="100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000" dirty="0">
                          <a:solidFill>
                            <a:srgbClr val="0033CC"/>
                          </a:solidFill>
                          <a:effectLst/>
                        </a:rPr>
                        <a:t>Total</a:t>
                      </a:r>
                      <a:endParaRPr lang="en-US" sz="100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dirty="0">
                          <a:solidFill>
                            <a:schemeClr val="tx1"/>
                          </a:solidFill>
                          <a:effectLst/>
                        </a:rPr>
                        <a:t>100.00</a:t>
                      </a:r>
                      <a:endParaRPr lang="en-US" sz="10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dirty="0">
                          <a:solidFill>
                            <a:schemeClr val="tx1"/>
                          </a:solidFill>
                          <a:effectLst/>
                        </a:rPr>
                        <a:t>100.00</a:t>
                      </a:r>
                      <a:endParaRPr lang="en-US" sz="10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dirty="0">
                          <a:solidFill>
                            <a:schemeClr val="tx1"/>
                          </a:solidFill>
                          <a:effectLst/>
                        </a:rPr>
                        <a:t>100.00</a:t>
                      </a:r>
                      <a:endParaRPr lang="en-US" sz="10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dirty="0">
                          <a:solidFill>
                            <a:schemeClr val="tx1"/>
                          </a:solidFill>
                          <a:effectLst/>
                        </a:rPr>
                        <a:t>100.00</a:t>
                      </a:r>
                      <a:endParaRPr lang="en-US" sz="10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dirty="0">
                          <a:solidFill>
                            <a:schemeClr val="tx1"/>
                          </a:solidFill>
                          <a:effectLst/>
                        </a:rPr>
                        <a:t>100.00</a:t>
                      </a:r>
                      <a:endParaRPr lang="en-US" sz="10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dirty="0">
                          <a:solidFill>
                            <a:schemeClr val="tx1"/>
                          </a:solidFill>
                          <a:effectLst/>
                        </a:rPr>
                        <a:t>100.00</a:t>
                      </a:r>
                      <a:endParaRPr lang="en-US" sz="10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dirty="0">
                          <a:solidFill>
                            <a:schemeClr val="tx1"/>
                          </a:solidFill>
                          <a:effectLst/>
                        </a:rPr>
                        <a:t>100.00</a:t>
                      </a:r>
                      <a:endParaRPr lang="en-US" sz="10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dirty="0">
                          <a:solidFill>
                            <a:schemeClr val="tx1"/>
                          </a:solidFill>
                          <a:effectLst/>
                        </a:rPr>
                        <a:t>100.00</a:t>
                      </a:r>
                      <a:endParaRPr lang="en-US" sz="10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dirty="0">
                          <a:solidFill>
                            <a:schemeClr val="tx1"/>
                          </a:solidFill>
                          <a:effectLst/>
                        </a:rPr>
                        <a:t>100.00</a:t>
                      </a:r>
                      <a:endParaRPr lang="en-US" sz="10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r>
              <a:tr h="180975">
                <a:tc gridSpan="2">
                  <a:txBody>
                    <a:bodyPr/>
                    <a:lstStyle/>
                    <a:p>
                      <a:pPr algn="ctr">
                        <a:lnSpc>
                          <a:spcPct val="115000"/>
                        </a:lnSpc>
                        <a:spcAft>
                          <a:spcPts val="0"/>
                        </a:spcAft>
                      </a:pPr>
                      <a:r>
                        <a:rPr lang="en-US" sz="1000" dirty="0">
                          <a:solidFill>
                            <a:srgbClr val="0033CC"/>
                          </a:solidFill>
                          <a:effectLst/>
                        </a:rPr>
                        <a:t>Province</a:t>
                      </a:r>
                      <a:endParaRPr lang="en-US" sz="1000" dirty="0">
                        <a:solidFill>
                          <a:srgbClr val="0033CC"/>
                        </a:solidFill>
                        <a:effectLst/>
                        <a:latin typeface="Calibri"/>
                        <a:ea typeface="Calibri"/>
                        <a:cs typeface="Cordia New"/>
                      </a:endParaRPr>
                    </a:p>
                  </a:txBody>
                  <a:tcPr marL="68580" marR="68580" marT="0" marB="0" anchor="b">
                    <a:solidFill>
                      <a:schemeClr val="accent3">
                        <a:lumMod val="20000"/>
                        <a:lumOff val="80000"/>
                      </a:schemeClr>
                    </a:solidFill>
                  </a:tcPr>
                </a:tc>
                <a:tc hMerge="1">
                  <a:txBody>
                    <a:bodyPr/>
                    <a:lstStyle/>
                    <a:p>
                      <a:endParaRPr lang="th-TH"/>
                    </a:p>
                  </a:txBody>
                  <a:tcPr/>
                </a:tc>
                <a:tc>
                  <a:txBody>
                    <a:bodyPr/>
                    <a:lstStyle/>
                    <a:p>
                      <a:pPr>
                        <a:lnSpc>
                          <a:spcPct val="115000"/>
                        </a:lnSpc>
                        <a:spcAft>
                          <a:spcPts val="0"/>
                        </a:spcAft>
                      </a:pPr>
                      <a:r>
                        <a:rPr lang="en-US" sz="1000">
                          <a:solidFill>
                            <a:schemeClr val="tx1"/>
                          </a:solidFill>
                          <a:effectLst/>
                        </a:rPr>
                        <a:t> </a:t>
                      </a:r>
                      <a:endParaRPr lang="en-US" sz="1000">
                        <a:solidFill>
                          <a:schemeClr val="tx1"/>
                        </a:solidFill>
                        <a:effectLst/>
                        <a:latin typeface="Calibri"/>
                        <a:ea typeface="Calibri"/>
                        <a:cs typeface="Cordia New"/>
                      </a:endParaRPr>
                    </a:p>
                  </a:txBody>
                  <a:tcPr marL="68580" marR="68580" marT="0" marB="0" anchor="b"/>
                </a:tc>
                <a:tc>
                  <a:txBody>
                    <a:bodyPr/>
                    <a:lstStyle/>
                    <a:p>
                      <a:pPr>
                        <a:lnSpc>
                          <a:spcPct val="115000"/>
                        </a:lnSpc>
                        <a:spcAft>
                          <a:spcPts val="0"/>
                        </a:spcAft>
                      </a:pPr>
                      <a:r>
                        <a:rPr lang="en-US" sz="1000">
                          <a:solidFill>
                            <a:schemeClr val="tx1"/>
                          </a:solidFill>
                          <a:effectLst/>
                        </a:rPr>
                        <a:t> </a:t>
                      </a:r>
                      <a:endParaRPr lang="en-US" sz="1000">
                        <a:solidFill>
                          <a:schemeClr val="tx1"/>
                        </a:solidFill>
                        <a:effectLst/>
                        <a:latin typeface="Calibri"/>
                        <a:ea typeface="Calibri"/>
                        <a:cs typeface="Cordia New"/>
                      </a:endParaRPr>
                    </a:p>
                  </a:txBody>
                  <a:tcPr marL="68580" marR="68580" marT="0" marB="0" anchor="b"/>
                </a:tc>
                <a:tc>
                  <a:txBody>
                    <a:bodyPr/>
                    <a:lstStyle/>
                    <a:p>
                      <a:pPr>
                        <a:lnSpc>
                          <a:spcPct val="115000"/>
                        </a:lnSpc>
                        <a:spcAft>
                          <a:spcPts val="0"/>
                        </a:spcAft>
                      </a:pPr>
                      <a:r>
                        <a:rPr lang="en-US" sz="1000">
                          <a:solidFill>
                            <a:schemeClr val="tx1"/>
                          </a:solidFill>
                          <a:effectLst/>
                        </a:rPr>
                        <a:t> </a:t>
                      </a:r>
                      <a:endParaRPr lang="en-US" sz="1000">
                        <a:solidFill>
                          <a:schemeClr val="tx1"/>
                        </a:solidFill>
                        <a:effectLst/>
                        <a:latin typeface="Calibri"/>
                        <a:ea typeface="Calibri"/>
                        <a:cs typeface="Cordia New"/>
                      </a:endParaRPr>
                    </a:p>
                  </a:txBody>
                  <a:tcPr marL="68580" marR="68580" marT="0" marB="0" anchor="b"/>
                </a:tc>
                <a:tc>
                  <a:txBody>
                    <a:bodyPr/>
                    <a:lstStyle/>
                    <a:p>
                      <a:pPr>
                        <a:lnSpc>
                          <a:spcPct val="115000"/>
                        </a:lnSpc>
                        <a:spcAft>
                          <a:spcPts val="0"/>
                        </a:spcAft>
                      </a:pPr>
                      <a:r>
                        <a:rPr lang="en-US" sz="1000">
                          <a:solidFill>
                            <a:schemeClr val="tx1"/>
                          </a:solidFill>
                          <a:effectLst/>
                        </a:rPr>
                        <a:t> </a:t>
                      </a:r>
                      <a:endParaRPr lang="en-US" sz="1000">
                        <a:solidFill>
                          <a:schemeClr val="tx1"/>
                        </a:solidFill>
                        <a:effectLst/>
                        <a:latin typeface="Calibri"/>
                        <a:ea typeface="Calibri"/>
                        <a:cs typeface="Cordia New"/>
                      </a:endParaRPr>
                    </a:p>
                  </a:txBody>
                  <a:tcPr marL="68580" marR="68580" marT="0" marB="0" anchor="b"/>
                </a:tc>
                <a:tc>
                  <a:txBody>
                    <a:bodyPr/>
                    <a:lstStyle/>
                    <a:p>
                      <a:pPr>
                        <a:lnSpc>
                          <a:spcPct val="115000"/>
                        </a:lnSpc>
                        <a:spcAft>
                          <a:spcPts val="0"/>
                        </a:spcAft>
                      </a:pPr>
                      <a:r>
                        <a:rPr lang="en-US" sz="1000" dirty="0">
                          <a:solidFill>
                            <a:schemeClr val="tx1"/>
                          </a:solidFill>
                          <a:effectLst/>
                        </a:rPr>
                        <a:t> </a:t>
                      </a:r>
                      <a:endParaRPr lang="en-US" sz="1000" dirty="0">
                        <a:solidFill>
                          <a:schemeClr val="tx1"/>
                        </a:solidFill>
                        <a:effectLst/>
                        <a:latin typeface="Calibri"/>
                        <a:ea typeface="Calibri"/>
                        <a:cs typeface="Cordia New"/>
                      </a:endParaRPr>
                    </a:p>
                  </a:txBody>
                  <a:tcPr marL="68580" marR="68580" marT="0" marB="0" anchor="b"/>
                </a:tc>
                <a:tc>
                  <a:txBody>
                    <a:bodyPr/>
                    <a:lstStyle/>
                    <a:p>
                      <a:pPr>
                        <a:lnSpc>
                          <a:spcPct val="115000"/>
                        </a:lnSpc>
                        <a:spcAft>
                          <a:spcPts val="0"/>
                        </a:spcAft>
                      </a:pPr>
                      <a:r>
                        <a:rPr lang="en-US" sz="1000" dirty="0">
                          <a:solidFill>
                            <a:schemeClr val="tx1"/>
                          </a:solidFill>
                          <a:effectLst/>
                        </a:rPr>
                        <a:t> </a:t>
                      </a:r>
                      <a:endParaRPr lang="en-US" sz="1000" dirty="0">
                        <a:solidFill>
                          <a:schemeClr val="tx1"/>
                        </a:solidFill>
                        <a:effectLst/>
                        <a:latin typeface="Calibri"/>
                        <a:ea typeface="Calibri"/>
                        <a:cs typeface="Cordia New"/>
                      </a:endParaRPr>
                    </a:p>
                  </a:txBody>
                  <a:tcPr marL="68580" marR="68580" marT="0" marB="0" anchor="b"/>
                </a:tc>
                <a:tc>
                  <a:txBody>
                    <a:bodyPr/>
                    <a:lstStyle/>
                    <a:p>
                      <a:pPr>
                        <a:lnSpc>
                          <a:spcPct val="115000"/>
                        </a:lnSpc>
                        <a:spcAft>
                          <a:spcPts val="0"/>
                        </a:spcAft>
                      </a:pPr>
                      <a:r>
                        <a:rPr lang="en-US" sz="1000" dirty="0">
                          <a:solidFill>
                            <a:schemeClr val="tx1"/>
                          </a:solidFill>
                          <a:effectLst/>
                        </a:rPr>
                        <a:t> </a:t>
                      </a:r>
                      <a:endParaRPr lang="en-US" sz="1000" dirty="0">
                        <a:solidFill>
                          <a:schemeClr val="tx1"/>
                        </a:solidFill>
                        <a:effectLst/>
                        <a:latin typeface="Calibri"/>
                        <a:ea typeface="Calibri"/>
                        <a:cs typeface="Cordia New"/>
                      </a:endParaRPr>
                    </a:p>
                  </a:txBody>
                  <a:tcPr marL="68580" marR="68580" marT="0" marB="0" anchor="b"/>
                </a:tc>
                <a:tc>
                  <a:txBody>
                    <a:bodyPr/>
                    <a:lstStyle/>
                    <a:p>
                      <a:pPr>
                        <a:lnSpc>
                          <a:spcPct val="115000"/>
                        </a:lnSpc>
                        <a:spcAft>
                          <a:spcPts val="0"/>
                        </a:spcAft>
                      </a:pPr>
                      <a:r>
                        <a:rPr lang="en-US" sz="1000" dirty="0">
                          <a:solidFill>
                            <a:schemeClr val="tx1"/>
                          </a:solidFill>
                          <a:effectLst/>
                        </a:rPr>
                        <a:t> </a:t>
                      </a:r>
                      <a:endParaRPr lang="en-US" sz="1000" dirty="0">
                        <a:solidFill>
                          <a:schemeClr val="tx1"/>
                        </a:solidFill>
                        <a:effectLst/>
                        <a:latin typeface="Calibri"/>
                        <a:ea typeface="Calibri"/>
                        <a:cs typeface="Cordia New"/>
                      </a:endParaRPr>
                    </a:p>
                  </a:txBody>
                  <a:tcPr marL="68580" marR="68580" marT="0" marB="0" anchor="b"/>
                </a:tc>
                <a:tc>
                  <a:txBody>
                    <a:bodyPr/>
                    <a:lstStyle/>
                    <a:p>
                      <a:pPr>
                        <a:lnSpc>
                          <a:spcPct val="115000"/>
                        </a:lnSpc>
                        <a:spcAft>
                          <a:spcPts val="0"/>
                        </a:spcAft>
                      </a:pPr>
                      <a:r>
                        <a:rPr lang="en-US" sz="1000" dirty="0">
                          <a:solidFill>
                            <a:schemeClr val="tx1"/>
                          </a:solidFill>
                          <a:effectLst/>
                        </a:rPr>
                        <a:t> </a:t>
                      </a:r>
                      <a:endParaRPr lang="en-US" sz="1000" dirty="0">
                        <a:solidFill>
                          <a:schemeClr val="tx1"/>
                        </a:solidFill>
                        <a:effectLst/>
                        <a:latin typeface="Calibri"/>
                        <a:ea typeface="Calibri"/>
                        <a:cs typeface="Cordia New"/>
                      </a:endParaRPr>
                    </a:p>
                  </a:txBody>
                  <a:tcPr marL="68580" marR="68580" marT="0" marB="0" anchor="b"/>
                </a:tc>
              </a:tr>
              <a:tr h="180975">
                <a:tc>
                  <a:txBody>
                    <a:bodyPr/>
                    <a:lstStyle/>
                    <a:p>
                      <a:pPr algn="r">
                        <a:lnSpc>
                          <a:spcPct val="115000"/>
                        </a:lnSpc>
                        <a:spcAft>
                          <a:spcPts val="0"/>
                        </a:spcAft>
                      </a:pPr>
                      <a:r>
                        <a:rPr lang="en-US" sz="1200" b="0" dirty="0">
                          <a:solidFill>
                            <a:schemeClr val="tx1"/>
                          </a:solidFill>
                          <a:effectLst/>
                        </a:rPr>
                        <a:t>1</a:t>
                      </a:r>
                      <a:endParaRPr lang="en-US" sz="1200" b="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err="1">
                          <a:solidFill>
                            <a:schemeClr val="tx1"/>
                          </a:solidFill>
                          <a:effectLst/>
                        </a:rPr>
                        <a:t>Attapeu</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0.16</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0.13</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0.09</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0.97</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r>
              <a:tr h="180975">
                <a:tc>
                  <a:txBody>
                    <a:bodyPr/>
                    <a:lstStyle/>
                    <a:p>
                      <a:pPr algn="r">
                        <a:lnSpc>
                          <a:spcPct val="115000"/>
                        </a:lnSpc>
                        <a:spcAft>
                          <a:spcPts val="0"/>
                        </a:spcAft>
                      </a:pPr>
                      <a:r>
                        <a:rPr lang="en-US" sz="1200" b="0" dirty="0">
                          <a:solidFill>
                            <a:schemeClr val="tx1"/>
                          </a:solidFill>
                          <a:effectLst/>
                        </a:rPr>
                        <a:t>2</a:t>
                      </a:r>
                      <a:endParaRPr lang="en-US" sz="1200" b="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err="1">
                          <a:solidFill>
                            <a:schemeClr val="tx1"/>
                          </a:solidFill>
                          <a:effectLst/>
                        </a:rPr>
                        <a:t>Bokeo</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dirty="0">
                          <a:effectLst/>
                        </a:rPr>
                        <a:t>0.00</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0.01</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0.15</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0.12</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0.09</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r>
              <a:tr h="180975">
                <a:tc>
                  <a:txBody>
                    <a:bodyPr/>
                    <a:lstStyle/>
                    <a:p>
                      <a:pPr algn="r">
                        <a:lnSpc>
                          <a:spcPct val="115000"/>
                        </a:lnSpc>
                        <a:spcAft>
                          <a:spcPts val="0"/>
                        </a:spcAft>
                      </a:pPr>
                      <a:r>
                        <a:rPr lang="en-US" sz="1200" b="0" dirty="0">
                          <a:solidFill>
                            <a:schemeClr val="tx1"/>
                          </a:solidFill>
                          <a:effectLst/>
                        </a:rPr>
                        <a:t>3</a:t>
                      </a:r>
                      <a:endParaRPr lang="en-US" sz="1200" b="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err="1">
                          <a:solidFill>
                            <a:schemeClr val="tx1"/>
                          </a:solidFill>
                          <a:effectLst/>
                        </a:rPr>
                        <a:t>Bolikhamxai</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a:effectLst/>
                        </a:rPr>
                        <a:t>0.04</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dirty="0">
                          <a:effectLst/>
                        </a:rPr>
                        <a:t>0.00</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0.99</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5.28</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0.02</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4.40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3.22</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r>
              <a:tr h="180975">
                <a:tc>
                  <a:txBody>
                    <a:bodyPr/>
                    <a:lstStyle/>
                    <a:p>
                      <a:pPr algn="r">
                        <a:lnSpc>
                          <a:spcPct val="115000"/>
                        </a:lnSpc>
                        <a:spcAft>
                          <a:spcPts val="0"/>
                        </a:spcAft>
                      </a:pPr>
                      <a:r>
                        <a:rPr lang="en-US" sz="1200" b="0" dirty="0">
                          <a:solidFill>
                            <a:schemeClr val="tx1"/>
                          </a:solidFill>
                          <a:effectLst/>
                        </a:rPr>
                        <a:t>4</a:t>
                      </a:r>
                      <a:endParaRPr lang="en-US" sz="1200" b="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err="1">
                          <a:solidFill>
                            <a:schemeClr val="tx1"/>
                          </a:solidFill>
                          <a:effectLst/>
                        </a:rPr>
                        <a:t>Champasak</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a:effectLst/>
                        </a:rPr>
                        <a:t>37.03</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1.27</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3.15</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35.95</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20.79</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b="1" dirty="0">
                          <a:solidFill>
                            <a:srgbClr val="C00000"/>
                          </a:solidFill>
                          <a:effectLst/>
                        </a:rPr>
                        <a:t>29.21</a:t>
                      </a:r>
                      <a:endParaRPr lang="en-US" sz="1000" b="1" dirty="0">
                        <a:solidFill>
                          <a:srgbClr val="C00000"/>
                        </a:solidFill>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b="1" dirty="0">
                          <a:solidFill>
                            <a:srgbClr val="C00000"/>
                          </a:solidFill>
                          <a:effectLst/>
                        </a:rPr>
                        <a:t>26.95</a:t>
                      </a:r>
                      <a:endParaRPr lang="en-US" sz="1000" b="1" dirty="0">
                        <a:solidFill>
                          <a:srgbClr val="C00000"/>
                        </a:solidFill>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9.74</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95.14</a:t>
                      </a:r>
                      <a:endParaRPr lang="en-US" sz="1000">
                        <a:effectLst/>
                        <a:latin typeface="Calibri"/>
                        <a:ea typeface="Calibri"/>
                        <a:cs typeface="Cordia New"/>
                      </a:endParaRPr>
                    </a:p>
                  </a:txBody>
                  <a:tcPr marL="68580" marR="68580" marT="0" marB="0" anchor="b"/>
                </a:tc>
              </a:tr>
              <a:tr h="180975">
                <a:tc>
                  <a:txBody>
                    <a:bodyPr/>
                    <a:lstStyle/>
                    <a:p>
                      <a:pPr algn="r">
                        <a:lnSpc>
                          <a:spcPct val="115000"/>
                        </a:lnSpc>
                        <a:spcAft>
                          <a:spcPts val="0"/>
                        </a:spcAft>
                      </a:pPr>
                      <a:r>
                        <a:rPr lang="en-US" sz="1200" b="0" dirty="0">
                          <a:solidFill>
                            <a:schemeClr val="tx1"/>
                          </a:solidFill>
                          <a:effectLst/>
                        </a:rPr>
                        <a:t>5</a:t>
                      </a:r>
                      <a:endParaRPr lang="en-US" sz="1200" b="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err="1">
                          <a:solidFill>
                            <a:schemeClr val="tx1"/>
                          </a:solidFill>
                          <a:effectLst/>
                        </a:rPr>
                        <a:t>Houaphan</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dirty="0">
                          <a:effectLst/>
                        </a:rPr>
                        <a:t>0.00</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dirty="0">
                          <a:effectLst/>
                        </a:rPr>
                        <a:t>0.00</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dirty="0">
                          <a:effectLst/>
                        </a:rPr>
                        <a:t>0.00</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r>
              <a:tr h="180975">
                <a:tc>
                  <a:txBody>
                    <a:bodyPr/>
                    <a:lstStyle/>
                    <a:p>
                      <a:pPr algn="r">
                        <a:lnSpc>
                          <a:spcPct val="115000"/>
                        </a:lnSpc>
                        <a:spcAft>
                          <a:spcPts val="0"/>
                        </a:spcAft>
                      </a:pPr>
                      <a:r>
                        <a:rPr lang="en-US" sz="1200" b="0" dirty="0">
                          <a:solidFill>
                            <a:schemeClr val="tx1"/>
                          </a:solidFill>
                          <a:effectLst/>
                        </a:rPr>
                        <a:t>6</a:t>
                      </a:r>
                      <a:endParaRPr lang="en-US" sz="1200" b="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err="1">
                          <a:solidFill>
                            <a:schemeClr val="tx1"/>
                          </a:solidFill>
                          <a:effectLst/>
                        </a:rPr>
                        <a:t>Khammouan</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dirty="0">
                          <a:effectLst/>
                        </a:rPr>
                        <a:t>0.35</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0.15</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dirty="0">
                          <a:effectLst/>
                        </a:rPr>
                        <a:t>78.58</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1.05</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0.26</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b="1" dirty="0">
                          <a:solidFill>
                            <a:srgbClr val="C00000"/>
                          </a:solidFill>
                          <a:effectLst/>
                        </a:rPr>
                        <a:t>16.99</a:t>
                      </a:r>
                      <a:endParaRPr lang="en-US" sz="1000" b="1" dirty="0">
                        <a:solidFill>
                          <a:srgbClr val="C00000"/>
                        </a:solidFill>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b="1" dirty="0">
                          <a:solidFill>
                            <a:srgbClr val="C00000"/>
                          </a:solidFill>
                          <a:effectLst/>
                        </a:rPr>
                        <a:t>12.49</a:t>
                      </a:r>
                      <a:endParaRPr lang="en-US" sz="1000" b="1" dirty="0">
                        <a:solidFill>
                          <a:srgbClr val="C00000"/>
                        </a:solidFill>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0.68</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r>
              <a:tr h="180975">
                <a:tc>
                  <a:txBody>
                    <a:bodyPr/>
                    <a:lstStyle/>
                    <a:p>
                      <a:pPr algn="r">
                        <a:lnSpc>
                          <a:spcPct val="115000"/>
                        </a:lnSpc>
                        <a:spcAft>
                          <a:spcPts val="0"/>
                        </a:spcAft>
                      </a:pPr>
                      <a:r>
                        <a:rPr lang="en-US" sz="1200" b="0">
                          <a:solidFill>
                            <a:schemeClr val="tx1"/>
                          </a:solidFill>
                          <a:effectLst/>
                        </a:rPr>
                        <a:t>7</a:t>
                      </a:r>
                      <a:endParaRPr lang="en-US" sz="1200" b="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err="1">
                          <a:solidFill>
                            <a:schemeClr val="tx1"/>
                          </a:solidFill>
                          <a:effectLst/>
                        </a:rPr>
                        <a:t>Louangnamtha</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a:effectLst/>
                        </a:rPr>
                        <a:t>31.82</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dirty="0">
                          <a:effectLst/>
                        </a:rPr>
                        <a:t>0.00</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17.37</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dirty="0">
                          <a:effectLst/>
                        </a:rPr>
                        <a:t>0.00</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4.66</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r>
              <a:tr h="180975">
                <a:tc>
                  <a:txBody>
                    <a:bodyPr/>
                    <a:lstStyle/>
                    <a:p>
                      <a:pPr algn="r">
                        <a:lnSpc>
                          <a:spcPct val="115000"/>
                        </a:lnSpc>
                        <a:spcAft>
                          <a:spcPts val="0"/>
                        </a:spcAft>
                      </a:pPr>
                      <a:r>
                        <a:rPr lang="en-US" sz="1200" b="0" dirty="0">
                          <a:solidFill>
                            <a:schemeClr val="tx1"/>
                          </a:solidFill>
                          <a:effectLst/>
                        </a:rPr>
                        <a:t>8</a:t>
                      </a:r>
                      <a:endParaRPr lang="en-US" sz="1200" b="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err="1">
                          <a:solidFill>
                            <a:schemeClr val="tx1"/>
                          </a:solidFill>
                          <a:effectLst/>
                        </a:rPr>
                        <a:t>Louangphabang</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a:effectLst/>
                        </a:rPr>
                        <a:t>1.31</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0.38</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dirty="0">
                          <a:effectLst/>
                        </a:rPr>
                        <a:t>0.22</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0.72</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0.25</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0.38</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r>
              <a:tr h="180975">
                <a:tc>
                  <a:txBody>
                    <a:bodyPr/>
                    <a:lstStyle/>
                    <a:p>
                      <a:pPr algn="r">
                        <a:lnSpc>
                          <a:spcPct val="115000"/>
                        </a:lnSpc>
                        <a:spcAft>
                          <a:spcPts val="0"/>
                        </a:spcAft>
                      </a:pPr>
                      <a:r>
                        <a:rPr lang="en-US" sz="1200" b="0" dirty="0">
                          <a:solidFill>
                            <a:schemeClr val="tx1"/>
                          </a:solidFill>
                          <a:effectLst/>
                        </a:rPr>
                        <a:t>9</a:t>
                      </a:r>
                      <a:endParaRPr lang="en-US" sz="1200" b="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err="1">
                          <a:solidFill>
                            <a:schemeClr val="tx1"/>
                          </a:solidFill>
                          <a:effectLst/>
                        </a:rPr>
                        <a:t>Oudomxai</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dirty="0">
                          <a:effectLst/>
                        </a:rPr>
                        <a:t>0.00</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r>
              <a:tr h="180975">
                <a:tc>
                  <a:txBody>
                    <a:bodyPr/>
                    <a:lstStyle/>
                    <a:p>
                      <a:pPr algn="r">
                        <a:lnSpc>
                          <a:spcPct val="115000"/>
                        </a:lnSpc>
                        <a:spcAft>
                          <a:spcPts val="0"/>
                        </a:spcAft>
                      </a:pPr>
                      <a:r>
                        <a:rPr lang="en-US" sz="1200" b="0" dirty="0">
                          <a:solidFill>
                            <a:schemeClr val="tx1"/>
                          </a:solidFill>
                          <a:effectLst/>
                        </a:rPr>
                        <a:t>10</a:t>
                      </a:r>
                      <a:endParaRPr lang="en-US" sz="1200" b="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err="1">
                          <a:solidFill>
                            <a:schemeClr val="tx1"/>
                          </a:solidFill>
                          <a:effectLst/>
                        </a:rPr>
                        <a:t>Phongsaly</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dirty="0">
                          <a:effectLst/>
                        </a:rPr>
                        <a:t>0.00</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dirty="0">
                          <a:effectLst/>
                        </a:rPr>
                        <a:t>0.00</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r>
              <a:tr h="180975">
                <a:tc>
                  <a:txBody>
                    <a:bodyPr/>
                    <a:lstStyle/>
                    <a:p>
                      <a:pPr algn="r">
                        <a:lnSpc>
                          <a:spcPct val="115000"/>
                        </a:lnSpc>
                        <a:spcAft>
                          <a:spcPts val="0"/>
                        </a:spcAft>
                      </a:pPr>
                      <a:r>
                        <a:rPr lang="en-US" sz="1200" b="0" dirty="0">
                          <a:solidFill>
                            <a:schemeClr val="tx1"/>
                          </a:solidFill>
                          <a:effectLst/>
                        </a:rPr>
                        <a:t>11</a:t>
                      </a:r>
                      <a:endParaRPr lang="en-US" sz="1200" b="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err="1">
                          <a:solidFill>
                            <a:schemeClr val="tx1"/>
                          </a:solidFill>
                          <a:effectLst/>
                        </a:rPr>
                        <a:t>Salavan</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0.10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0.20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dirty="0">
                          <a:effectLst/>
                        </a:rPr>
                        <a:t>0.00</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0.18</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0.13</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r>
              <a:tr h="180975">
                <a:tc>
                  <a:txBody>
                    <a:bodyPr/>
                    <a:lstStyle/>
                    <a:p>
                      <a:pPr algn="r">
                        <a:lnSpc>
                          <a:spcPct val="115000"/>
                        </a:lnSpc>
                        <a:spcAft>
                          <a:spcPts val="0"/>
                        </a:spcAft>
                      </a:pPr>
                      <a:r>
                        <a:rPr lang="en-US" sz="1200" b="0" dirty="0">
                          <a:solidFill>
                            <a:schemeClr val="tx1"/>
                          </a:solidFill>
                          <a:effectLst/>
                        </a:rPr>
                        <a:t>12</a:t>
                      </a:r>
                      <a:endParaRPr lang="en-US" sz="1200" b="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err="1">
                          <a:solidFill>
                            <a:schemeClr val="tx1"/>
                          </a:solidFill>
                          <a:effectLst/>
                        </a:rPr>
                        <a:t>Savannakhet</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a:effectLst/>
                        </a:rPr>
                        <a:t>0.04</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0.10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0.32</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10.95</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0.07</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dirty="0">
                          <a:effectLst/>
                        </a:rPr>
                        <a:t>8.76</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6.43</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61.59</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r>
              <a:tr h="180975">
                <a:tc>
                  <a:txBody>
                    <a:bodyPr/>
                    <a:lstStyle/>
                    <a:p>
                      <a:pPr algn="r">
                        <a:lnSpc>
                          <a:spcPct val="115000"/>
                        </a:lnSpc>
                        <a:spcAft>
                          <a:spcPts val="0"/>
                        </a:spcAft>
                      </a:pPr>
                      <a:r>
                        <a:rPr lang="en-US" sz="1200" b="0" dirty="0">
                          <a:solidFill>
                            <a:schemeClr val="tx1"/>
                          </a:solidFill>
                          <a:effectLst/>
                        </a:rPr>
                        <a:t>13</a:t>
                      </a:r>
                      <a:endParaRPr lang="en-US" sz="1200" b="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a:solidFill>
                            <a:schemeClr val="tx1"/>
                          </a:solidFill>
                          <a:effectLst/>
                        </a:rPr>
                        <a:t>Vientiane</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a:effectLst/>
                        </a:rPr>
                        <a:t>0.05</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0.65</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0.62</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0.03</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dirty="0">
                          <a:effectLst/>
                        </a:rPr>
                        <a:t>0.62</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0.46</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2.34</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4.86</a:t>
                      </a:r>
                      <a:endParaRPr lang="en-US" sz="1000">
                        <a:effectLst/>
                        <a:latin typeface="Calibri"/>
                        <a:ea typeface="Calibri"/>
                        <a:cs typeface="Cordia New"/>
                      </a:endParaRPr>
                    </a:p>
                  </a:txBody>
                  <a:tcPr marL="68580" marR="68580" marT="0" marB="0" anchor="b"/>
                </a:tc>
              </a:tr>
              <a:tr h="180975">
                <a:tc>
                  <a:txBody>
                    <a:bodyPr/>
                    <a:lstStyle/>
                    <a:p>
                      <a:pPr algn="r">
                        <a:lnSpc>
                          <a:spcPct val="115000"/>
                        </a:lnSpc>
                        <a:spcAft>
                          <a:spcPts val="0"/>
                        </a:spcAft>
                      </a:pPr>
                      <a:r>
                        <a:rPr lang="en-US" sz="1200" b="0" dirty="0">
                          <a:solidFill>
                            <a:schemeClr val="tx1"/>
                          </a:solidFill>
                          <a:effectLst/>
                        </a:rPr>
                        <a:t>14</a:t>
                      </a:r>
                      <a:endParaRPr lang="en-US" sz="1200" b="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a:solidFill>
                            <a:schemeClr val="tx1"/>
                          </a:solidFill>
                          <a:effectLst/>
                        </a:rPr>
                        <a:t>Vientiane Capital</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a:effectLst/>
                        </a:rPr>
                        <a:t>29.36</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98.11</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15.73</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42.04</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60.58</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b="1" dirty="0">
                          <a:solidFill>
                            <a:srgbClr val="C00000"/>
                          </a:solidFill>
                          <a:effectLst/>
                        </a:rPr>
                        <a:t>36.63</a:t>
                      </a:r>
                      <a:endParaRPr lang="en-US" sz="1000" b="1" dirty="0">
                        <a:solidFill>
                          <a:srgbClr val="C00000"/>
                        </a:solidFill>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b="1" dirty="0">
                          <a:solidFill>
                            <a:srgbClr val="C00000"/>
                          </a:solidFill>
                          <a:effectLst/>
                        </a:rPr>
                        <a:t>43.06</a:t>
                      </a:r>
                      <a:endParaRPr lang="en-US" sz="1000" b="1" dirty="0">
                        <a:solidFill>
                          <a:srgbClr val="C00000"/>
                        </a:solidFill>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22.88</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r>
              <a:tr h="180975">
                <a:tc>
                  <a:txBody>
                    <a:bodyPr/>
                    <a:lstStyle/>
                    <a:p>
                      <a:pPr algn="r">
                        <a:lnSpc>
                          <a:spcPct val="115000"/>
                        </a:lnSpc>
                        <a:spcAft>
                          <a:spcPts val="0"/>
                        </a:spcAft>
                      </a:pPr>
                      <a:r>
                        <a:rPr lang="en-US" sz="1200" b="0" dirty="0">
                          <a:solidFill>
                            <a:schemeClr val="tx1"/>
                          </a:solidFill>
                          <a:effectLst/>
                        </a:rPr>
                        <a:t>15</a:t>
                      </a:r>
                      <a:endParaRPr lang="en-US" sz="1200" b="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err="1">
                          <a:solidFill>
                            <a:schemeClr val="tx1"/>
                          </a:solidFill>
                          <a:effectLst/>
                        </a:rPr>
                        <a:t>Xaignabouly</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0.09</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3.10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2.48</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1.82</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1.80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r>
              <a:tr h="180975">
                <a:tc>
                  <a:txBody>
                    <a:bodyPr/>
                    <a:lstStyle/>
                    <a:p>
                      <a:pPr algn="r">
                        <a:lnSpc>
                          <a:spcPct val="115000"/>
                        </a:lnSpc>
                        <a:spcAft>
                          <a:spcPts val="0"/>
                        </a:spcAft>
                      </a:pPr>
                      <a:r>
                        <a:rPr lang="en-US" sz="1200" b="0" dirty="0">
                          <a:solidFill>
                            <a:schemeClr val="tx1"/>
                          </a:solidFill>
                          <a:effectLst/>
                        </a:rPr>
                        <a:t>16</a:t>
                      </a:r>
                      <a:endParaRPr lang="en-US" sz="1200" b="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err="1">
                          <a:solidFill>
                            <a:schemeClr val="tx1"/>
                          </a:solidFill>
                          <a:effectLst/>
                        </a:rPr>
                        <a:t>Xekong</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0.13</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0.10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dirty="0">
                          <a:effectLst/>
                        </a:rPr>
                        <a:t>0.07</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r>
              <a:tr h="180975">
                <a:tc>
                  <a:txBody>
                    <a:bodyPr/>
                    <a:lstStyle/>
                    <a:p>
                      <a:pPr algn="r">
                        <a:lnSpc>
                          <a:spcPct val="115000"/>
                        </a:lnSpc>
                        <a:spcAft>
                          <a:spcPts val="0"/>
                        </a:spcAft>
                      </a:pPr>
                      <a:r>
                        <a:rPr lang="en-US" sz="1200" b="0" dirty="0">
                          <a:solidFill>
                            <a:schemeClr val="tx1"/>
                          </a:solidFill>
                          <a:effectLst/>
                        </a:rPr>
                        <a:t>17</a:t>
                      </a:r>
                      <a:endParaRPr lang="en-US" sz="1200" b="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err="1">
                          <a:solidFill>
                            <a:schemeClr val="tx1"/>
                          </a:solidFill>
                          <a:effectLst/>
                        </a:rPr>
                        <a:t>Xiangkhouang</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0.36</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0.15</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0.17</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0.12</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0.13</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dirty="0">
                          <a:effectLst/>
                        </a:rPr>
                        <a:t>0.00</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0.00</a:t>
                      </a:r>
                      <a:endParaRPr lang="en-US" sz="1000">
                        <a:effectLst/>
                        <a:latin typeface="Calibri"/>
                        <a:ea typeface="Calibri"/>
                        <a:cs typeface="Cordia New"/>
                      </a:endParaRPr>
                    </a:p>
                  </a:txBody>
                  <a:tcPr marL="68580" marR="68580" marT="0" marB="0" anchor="b"/>
                </a:tc>
              </a:tr>
              <a:tr h="180975">
                <a:tc>
                  <a:txBody>
                    <a:bodyPr/>
                    <a:lstStyle/>
                    <a:p>
                      <a:pPr>
                        <a:lnSpc>
                          <a:spcPct val="115000"/>
                        </a:lnSpc>
                        <a:spcAft>
                          <a:spcPts val="0"/>
                        </a:spcAft>
                      </a:pPr>
                      <a:r>
                        <a:rPr lang="en-US" sz="1200" b="0" dirty="0">
                          <a:solidFill>
                            <a:schemeClr val="tx1"/>
                          </a:solidFill>
                          <a:effectLst/>
                        </a:rPr>
                        <a:t> </a:t>
                      </a:r>
                      <a:endParaRPr lang="en-US" sz="1200" b="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nSpc>
                          <a:spcPct val="115000"/>
                        </a:lnSpc>
                        <a:spcAft>
                          <a:spcPts val="0"/>
                        </a:spcAft>
                      </a:pPr>
                      <a:r>
                        <a:rPr lang="en-US" sz="1200" dirty="0">
                          <a:solidFill>
                            <a:schemeClr val="tx1"/>
                          </a:solidFill>
                          <a:effectLst/>
                        </a:rPr>
                        <a:t>Total</a:t>
                      </a:r>
                      <a:endParaRPr lang="en-US" sz="1200" dirty="0">
                        <a:solidFill>
                          <a:schemeClr val="tx1"/>
                        </a:solidFill>
                        <a:effectLst/>
                        <a:latin typeface="Calibri"/>
                        <a:ea typeface="Calibri"/>
                        <a:cs typeface="Cordia New"/>
                      </a:endParaRPr>
                    </a:p>
                  </a:txBody>
                  <a:tcPr marL="68580" marR="68580" marT="0" marB="0" anchor="b">
                    <a:solidFill>
                      <a:schemeClr val="accent3">
                        <a:lumMod val="20000"/>
                        <a:lumOff val="80000"/>
                      </a:schemeClr>
                    </a:solidFill>
                  </a:tcPr>
                </a:tc>
                <a:tc>
                  <a:txBody>
                    <a:bodyPr/>
                    <a:lstStyle/>
                    <a:p>
                      <a:pPr algn="r">
                        <a:lnSpc>
                          <a:spcPct val="115000"/>
                        </a:lnSpc>
                        <a:spcAft>
                          <a:spcPts val="0"/>
                        </a:spcAft>
                      </a:pPr>
                      <a:r>
                        <a:rPr lang="en-US" sz="1000">
                          <a:effectLst/>
                        </a:rPr>
                        <a:t>100.00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100.00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100.00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100.00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100.00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100.00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a:effectLst/>
                        </a:rPr>
                        <a:t>100.00</a:t>
                      </a:r>
                      <a:endParaRPr lang="en-US" sz="100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dirty="0">
                          <a:effectLst/>
                        </a:rPr>
                        <a:t>100.00</a:t>
                      </a:r>
                      <a:endParaRPr lang="en-US" sz="1000" dirty="0">
                        <a:effectLst/>
                        <a:latin typeface="Calibri"/>
                        <a:ea typeface="Calibri"/>
                        <a:cs typeface="Cordia New"/>
                      </a:endParaRPr>
                    </a:p>
                  </a:txBody>
                  <a:tcPr marL="68580" marR="68580" marT="0" marB="0" anchor="b"/>
                </a:tc>
                <a:tc>
                  <a:txBody>
                    <a:bodyPr/>
                    <a:lstStyle/>
                    <a:p>
                      <a:pPr algn="r">
                        <a:lnSpc>
                          <a:spcPct val="115000"/>
                        </a:lnSpc>
                        <a:spcAft>
                          <a:spcPts val="0"/>
                        </a:spcAft>
                      </a:pPr>
                      <a:r>
                        <a:rPr lang="en-US" sz="1000" dirty="0">
                          <a:effectLst/>
                        </a:rPr>
                        <a:t>100.00</a:t>
                      </a:r>
                      <a:endParaRPr lang="en-US" sz="1000" dirty="0">
                        <a:effectLst/>
                        <a:latin typeface="Calibri"/>
                        <a:ea typeface="Calibri"/>
                        <a:cs typeface="Cordia New"/>
                      </a:endParaRPr>
                    </a:p>
                  </a:txBody>
                  <a:tcPr marL="68580" marR="68580" marT="0" marB="0" anchor="b"/>
                </a:tc>
              </a:tr>
            </a:tbl>
          </a:graphicData>
        </a:graphic>
      </p:graphicFrame>
      <p:sp>
        <p:nvSpPr>
          <p:cNvPr id="6" name="Title 3"/>
          <p:cNvSpPr>
            <a:spLocks noGrp="1"/>
          </p:cNvSpPr>
          <p:nvPr>
            <p:ph type="title"/>
          </p:nvPr>
        </p:nvSpPr>
        <p:spPr>
          <a:xfrm>
            <a:off x="395536" y="188640"/>
            <a:ext cx="8229600" cy="778098"/>
          </a:xfrm>
        </p:spPr>
        <p:txBody>
          <a:bodyPr>
            <a:normAutofit/>
          </a:bodyPr>
          <a:lstStyle/>
          <a:p>
            <a:r>
              <a:rPr lang="en-US" sz="1800" dirty="0">
                <a:effectLst/>
              </a:rPr>
              <a:t>Proportion of total value of investment of Thai MNEs approved to invest in the Lao PDR during 1</a:t>
            </a:r>
            <a:r>
              <a:rPr lang="en-US" sz="1800" dirty="0" smtClean="0">
                <a:effectLst/>
              </a:rPr>
              <a:t>990-2012: investment area (province)</a:t>
            </a:r>
            <a:endParaRPr lang="th-TH" sz="1800" dirty="0"/>
          </a:p>
        </p:txBody>
      </p:sp>
      <p:sp>
        <p:nvSpPr>
          <p:cNvPr id="7" name="TextBox 6"/>
          <p:cNvSpPr txBox="1"/>
          <p:nvPr/>
        </p:nvSpPr>
        <p:spPr>
          <a:xfrm>
            <a:off x="493596" y="6013227"/>
            <a:ext cx="8352928" cy="523220"/>
          </a:xfrm>
          <a:prstGeom prst="rect">
            <a:avLst/>
          </a:prstGeom>
          <a:noFill/>
        </p:spPr>
        <p:txBody>
          <a:bodyPr wrap="square" rtlCol="0">
            <a:spAutoFit/>
          </a:bodyPr>
          <a:lstStyle/>
          <a:p>
            <a:r>
              <a:rPr lang="en-US" sz="1400" dirty="0" smtClean="0"/>
              <a:t>Source: Calculated by the author based on data from Ministry of Planning and Investment (Lao PDR)</a:t>
            </a:r>
            <a:endParaRPr lang="th-TH" sz="1400" dirty="0"/>
          </a:p>
        </p:txBody>
      </p:sp>
    </p:spTree>
    <p:extLst>
      <p:ext uri="{BB962C8B-B14F-4D97-AF65-F5344CB8AC3E}">
        <p14:creationId xmlns:p14="http://schemas.microsoft.com/office/powerpoint/2010/main" val="21972613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1628800"/>
            <a:ext cx="8229600" cy="4525963"/>
          </a:xfrm>
        </p:spPr>
        <p:txBody>
          <a:bodyPr>
            <a:noAutofit/>
          </a:bodyPr>
          <a:lstStyle/>
          <a:p>
            <a:pPr>
              <a:buClrTx/>
              <a:buFont typeface="Wingdings" panose="05000000000000000000" pitchFamily="2" charset="2"/>
              <a:buChar char="v"/>
            </a:pPr>
            <a:r>
              <a:rPr lang="en-US" sz="3200" b="1" dirty="0" smtClean="0">
                <a:solidFill>
                  <a:srgbClr val="0033CC"/>
                </a:solidFill>
                <a:latin typeface="Cordia New" panose="020B0304020202020204" pitchFamily="34" charset="-34"/>
                <a:cs typeface="Cordia New" panose="020B0304020202020204" pitchFamily="34" charset="-34"/>
              </a:rPr>
              <a:t>Market seeking</a:t>
            </a:r>
          </a:p>
          <a:p>
            <a:pPr marL="109728" indent="0">
              <a:buClrTx/>
              <a:buNone/>
            </a:pPr>
            <a:endParaRPr lang="en-US" sz="1000" b="1" dirty="0" smtClean="0">
              <a:solidFill>
                <a:srgbClr val="0033CC"/>
              </a:solidFill>
              <a:latin typeface="Cordia New" panose="020B0304020202020204" pitchFamily="34" charset="-34"/>
              <a:cs typeface="Cordia New" panose="020B0304020202020204" pitchFamily="34" charset="-34"/>
            </a:endParaRPr>
          </a:p>
          <a:p>
            <a:pPr>
              <a:buClrTx/>
              <a:buFont typeface="Wingdings" panose="05000000000000000000" pitchFamily="2" charset="2"/>
              <a:buChar char="v"/>
            </a:pPr>
            <a:r>
              <a:rPr lang="en-US" sz="3200" b="1" dirty="0" smtClean="0">
                <a:solidFill>
                  <a:srgbClr val="0033CC"/>
                </a:solidFill>
                <a:latin typeface="Cordia New" panose="020B0304020202020204" pitchFamily="34" charset="-34"/>
                <a:cs typeface="Cordia New" panose="020B0304020202020204" pitchFamily="34" charset="-34"/>
              </a:rPr>
              <a:t>Natural resource seeking</a:t>
            </a:r>
          </a:p>
          <a:p>
            <a:pPr marL="109728" indent="0">
              <a:buClrTx/>
              <a:buNone/>
            </a:pPr>
            <a:endParaRPr lang="en-US" sz="1000" b="1" dirty="0" smtClean="0">
              <a:solidFill>
                <a:srgbClr val="0033CC"/>
              </a:solidFill>
              <a:latin typeface="Cordia New" panose="020B0304020202020204" pitchFamily="34" charset="-34"/>
              <a:cs typeface="Cordia New" panose="020B0304020202020204" pitchFamily="34" charset="-34"/>
            </a:endParaRPr>
          </a:p>
          <a:p>
            <a:pPr>
              <a:buClrTx/>
              <a:buFont typeface="Wingdings" panose="05000000000000000000" pitchFamily="2" charset="2"/>
              <a:buChar char="v"/>
            </a:pPr>
            <a:r>
              <a:rPr lang="en-US" sz="3200" b="1" dirty="0" smtClean="0">
                <a:solidFill>
                  <a:srgbClr val="0033CC"/>
                </a:solidFill>
                <a:latin typeface="Cordia New" panose="020B0304020202020204" pitchFamily="34" charset="-34"/>
                <a:cs typeface="Cordia New" panose="020B0304020202020204" pitchFamily="34" charset="-34"/>
              </a:rPr>
              <a:t>Efficiency seeking: </a:t>
            </a:r>
            <a:r>
              <a:rPr lang="en-US" sz="3200" b="1" dirty="0" smtClean="0">
                <a:latin typeface="Cordia New" panose="020B0304020202020204" pitchFamily="34" charset="-34"/>
                <a:cs typeface="Cordia New" panose="020B0304020202020204" pitchFamily="34" charset="-34"/>
              </a:rPr>
              <a:t>Low cost factors of production or efficient factors of production</a:t>
            </a:r>
          </a:p>
          <a:p>
            <a:pPr marL="109728" indent="0">
              <a:buClrTx/>
              <a:buNone/>
            </a:pPr>
            <a:endParaRPr lang="en-US" sz="1000" b="1" dirty="0" smtClean="0">
              <a:solidFill>
                <a:srgbClr val="0033CC"/>
              </a:solidFill>
              <a:latin typeface="Cordia New" panose="020B0304020202020204" pitchFamily="34" charset="-34"/>
              <a:cs typeface="Cordia New" panose="020B0304020202020204" pitchFamily="34" charset="-34"/>
            </a:endParaRPr>
          </a:p>
          <a:p>
            <a:pPr>
              <a:buClrTx/>
              <a:buFont typeface="Wingdings" panose="05000000000000000000" pitchFamily="2" charset="2"/>
              <a:buChar char="v"/>
            </a:pPr>
            <a:r>
              <a:rPr lang="en-US" sz="3200" b="1" dirty="0" smtClean="0">
                <a:solidFill>
                  <a:srgbClr val="0033CC"/>
                </a:solidFill>
                <a:latin typeface="Cordia New" panose="020B0304020202020204" pitchFamily="34" charset="-34"/>
                <a:cs typeface="Cordia New" panose="020B0304020202020204" pitchFamily="34" charset="-34"/>
              </a:rPr>
              <a:t>Strategic asset seeking: </a:t>
            </a:r>
            <a:r>
              <a:rPr lang="en-US" sz="3200" b="1" dirty="0" smtClean="0">
                <a:latin typeface="Cordia New" panose="020B0304020202020204" pitchFamily="34" charset="-34"/>
                <a:cs typeface="Cordia New" panose="020B0304020202020204" pitchFamily="34" charset="-34"/>
              </a:rPr>
              <a:t>Acquire tangible assets (such as production facilities) and intangible assets (such as technology) available in the host country</a:t>
            </a:r>
          </a:p>
        </p:txBody>
      </p:sp>
      <p:sp>
        <p:nvSpPr>
          <p:cNvPr id="3" name="Slide Number Placeholder 2"/>
          <p:cNvSpPr>
            <a:spLocks noGrp="1"/>
          </p:cNvSpPr>
          <p:nvPr>
            <p:ph type="sldNum" sz="quarter" idx="12"/>
          </p:nvPr>
        </p:nvSpPr>
        <p:spPr/>
        <p:txBody>
          <a:bodyPr/>
          <a:lstStyle/>
          <a:p>
            <a:fld id="{8FC7972A-2F91-44E3-B62B-29D52CF25423}" type="slidenum">
              <a:rPr lang="th-TH" smtClean="0"/>
              <a:pPr/>
              <a:t>17</a:t>
            </a:fld>
            <a:endParaRPr lang="th-TH"/>
          </a:p>
        </p:txBody>
      </p:sp>
      <p:sp>
        <p:nvSpPr>
          <p:cNvPr id="4" name="Title 3"/>
          <p:cNvSpPr>
            <a:spLocks noGrp="1"/>
          </p:cNvSpPr>
          <p:nvPr>
            <p:ph type="title"/>
          </p:nvPr>
        </p:nvSpPr>
        <p:spPr/>
        <p:txBody>
          <a:bodyPr>
            <a:normAutofit/>
          </a:bodyPr>
          <a:lstStyle/>
          <a:p>
            <a:r>
              <a:rPr lang="en-US" sz="3200" dirty="0"/>
              <a:t>Motives of outward FDI from Thailand to the Lao </a:t>
            </a:r>
            <a:r>
              <a:rPr lang="en-US" sz="3200" dirty="0" smtClean="0"/>
              <a:t>PDR</a:t>
            </a:r>
            <a:endParaRPr lang="th-TH" sz="3200" dirty="0"/>
          </a:p>
        </p:txBody>
      </p:sp>
    </p:spTree>
    <p:extLst>
      <p:ext uri="{BB962C8B-B14F-4D97-AF65-F5344CB8AC3E}">
        <p14:creationId xmlns:p14="http://schemas.microsoft.com/office/powerpoint/2010/main" val="14043043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836712"/>
            <a:ext cx="8229600" cy="5400600"/>
          </a:xfrm>
        </p:spPr>
        <p:txBody>
          <a:bodyPr>
            <a:normAutofit fontScale="70000" lnSpcReduction="20000"/>
          </a:bodyPr>
          <a:lstStyle/>
          <a:p>
            <a:pPr>
              <a:buFont typeface="Wingdings" panose="05000000000000000000" pitchFamily="2" charset="2"/>
              <a:buChar char="Ø"/>
            </a:pPr>
            <a:r>
              <a:rPr lang="en-US" sz="4100" b="1" dirty="0" smtClean="0">
                <a:solidFill>
                  <a:srgbClr val="0033CC"/>
                </a:solidFill>
                <a:latin typeface="Cordia New" panose="020B0304020202020204" pitchFamily="34" charset="-34"/>
                <a:cs typeface="Cordia New" panose="020B0304020202020204" pitchFamily="34" charset="-34"/>
              </a:rPr>
              <a:t>Service sector</a:t>
            </a:r>
            <a:r>
              <a:rPr lang="en-US" sz="4100" b="1" dirty="0" smtClean="0">
                <a:latin typeface="Cordia New" panose="020B0304020202020204" pitchFamily="34" charset="-34"/>
                <a:cs typeface="Cordia New" panose="020B0304020202020204" pitchFamily="34" charset="-34"/>
              </a:rPr>
              <a:t>: mostly market seeking motives</a:t>
            </a:r>
          </a:p>
          <a:p>
            <a:pPr marL="109728" indent="0">
              <a:buNone/>
            </a:pPr>
            <a:endParaRPr lang="en-US" sz="1400" b="1" dirty="0" smtClean="0">
              <a:latin typeface="Cordia New" panose="020B0304020202020204" pitchFamily="34" charset="-34"/>
              <a:cs typeface="Cordia New" panose="020B0304020202020204" pitchFamily="34" charset="-34"/>
            </a:endParaRPr>
          </a:p>
          <a:p>
            <a:pPr lvl="1">
              <a:buClrTx/>
              <a:buSzPct val="60000"/>
              <a:buFont typeface="Wingdings" panose="05000000000000000000" pitchFamily="2" charset="2"/>
              <a:buChar char="v"/>
            </a:pPr>
            <a:r>
              <a:rPr lang="en-US" sz="3600" b="1" dirty="0" smtClean="0">
                <a:latin typeface="Cordia New" panose="020B0304020202020204" pitchFamily="34" charset="-34"/>
                <a:cs typeface="Cordia New" panose="020B0304020202020204" pitchFamily="34" charset="-34"/>
              </a:rPr>
              <a:t> </a:t>
            </a:r>
            <a:r>
              <a:rPr lang="en-US" sz="3600" b="1" dirty="0" smtClean="0">
                <a:solidFill>
                  <a:srgbClr val="006600"/>
                </a:solidFill>
                <a:latin typeface="Cordia New" panose="020B0304020202020204" pitchFamily="34" charset="-34"/>
                <a:cs typeface="Cordia New" panose="020B0304020202020204" pitchFamily="34" charset="-34"/>
              </a:rPr>
              <a:t>Trading, leasing, beauty business, bus transportation, construction, gas station</a:t>
            </a:r>
            <a:r>
              <a:rPr lang="en-US" sz="3600" b="1" dirty="0" smtClean="0">
                <a:latin typeface="Cordia New" panose="020B0304020202020204" pitchFamily="34" charset="-34"/>
                <a:cs typeface="Cordia New" panose="020B0304020202020204" pitchFamily="34" charset="-34"/>
              </a:rPr>
              <a:t>: </a:t>
            </a:r>
            <a:r>
              <a:rPr lang="en-US" sz="3600" b="1" dirty="0">
                <a:solidFill>
                  <a:srgbClr val="C00000"/>
                </a:solidFill>
                <a:latin typeface="Cordia New" panose="020B0304020202020204" pitchFamily="34" charset="-34"/>
                <a:cs typeface="Cordia New" panose="020B0304020202020204" pitchFamily="34" charset="-34"/>
              </a:rPr>
              <a:t>Market </a:t>
            </a:r>
            <a:r>
              <a:rPr lang="en-US" sz="3600" b="1" dirty="0" smtClean="0">
                <a:solidFill>
                  <a:srgbClr val="C00000"/>
                </a:solidFill>
                <a:latin typeface="Cordia New" panose="020B0304020202020204" pitchFamily="34" charset="-34"/>
                <a:cs typeface="Cordia New" panose="020B0304020202020204" pitchFamily="34" charset="-34"/>
              </a:rPr>
              <a:t>seeking motive </a:t>
            </a:r>
            <a:r>
              <a:rPr lang="en-US" sz="3600" b="1" dirty="0">
                <a:latin typeface="Cordia New" panose="020B0304020202020204" pitchFamily="34" charset="-34"/>
                <a:cs typeface="Cordia New" panose="020B0304020202020204" pitchFamily="34" charset="-34"/>
              </a:rPr>
              <a:t>(mostly for domestic market</a:t>
            </a:r>
            <a:r>
              <a:rPr lang="en-US" sz="3600" b="1" dirty="0" smtClean="0">
                <a:latin typeface="Cordia New" panose="020B0304020202020204" pitchFamily="34" charset="-34"/>
                <a:cs typeface="Cordia New" panose="020B0304020202020204" pitchFamily="34" charset="-34"/>
              </a:rPr>
              <a:t>)</a:t>
            </a:r>
          </a:p>
          <a:p>
            <a:pPr lvl="1">
              <a:buClrTx/>
              <a:buSzPct val="60000"/>
              <a:buFont typeface="Wingdings" panose="05000000000000000000" pitchFamily="2" charset="2"/>
              <a:buChar char="v"/>
            </a:pPr>
            <a:r>
              <a:rPr lang="en-US" sz="3600" b="1" dirty="0" smtClean="0">
                <a:latin typeface="Cordia New" panose="020B0304020202020204" pitchFamily="34" charset="-34"/>
                <a:cs typeface="Cordia New" panose="020B0304020202020204" pitchFamily="34" charset="-34"/>
              </a:rPr>
              <a:t> </a:t>
            </a:r>
            <a:r>
              <a:rPr lang="en-US" sz="3600" b="1" dirty="0" smtClean="0">
                <a:solidFill>
                  <a:srgbClr val="006600"/>
                </a:solidFill>
                <a:latin typeface="Cordia New" panose="020B0304020202020204" pitchFamily="34" charset="-34"/>
                <a:cs typeface="Cordia New" panose="020B0304020202020204" pitchFamily="34" charset="-34"/>
              </a:rPr>
              <a:t>Airlines: </a:t>
            </a:r>
            <a:r>
              <a:rPr lang="en-US" sz="3600" b="1" dirty="0" smtClean="0">
                <a:solidFill>
                  <a:srgbClr val="C00000"/>
                </a:solidFill>
                <a:latin typeface="Cordia New" panose="020B0304020202020204" pitchFamily="34" charset="-34"/>
                <a:cs typeface="Cordia New" panose="020B0304020202020204" pitchFamily="34" charset="-34"/>
              </a:rPr>
              <a:t>Strategic assets seeking</a:t>
            </a:r>
          </a:p>
          <a:p>
            <a:pPr lvl="1">
              <a:buClrTx/>
              <a:buSzPct val="60000"/>
              <a:buFont typeface="Wingdings" panose="05000000000000000000" pitchFamily="2" charset="2"/>
              <a:buChar char="v"/>
            </a:pPr>
            <a:r>
              <a:rPr lang="en-US" sz="3600" b="1" dirty="0" smtClean="0">
                <a:latin typeface="Cordia New" panose="020B0304020202020204" pitchFamily="34" charset="-34"/>
                <a:cs typeface="Cordia New" panose="020B0304020202020204" pitchFamily="34" charset="-34"/>
              </a:rPr>
              <a:t> </a:t>
            </a:r>
            <a:r>
              <a:rPr lang="en-US" sz="3600" b="1" dirty="0" smtClean="0">
                <a:solidFill>
                  <a:srgbClr val="006600"/>
                </a:solidFill>
                <a:latin typeface="Cordia New" panose="020B0304020202020204" pitchFamily="34" charset="-34"/>
                <a:cs typeface="Cordia New" panose="020B0304020202020204" pitchFamily="34" charset="-34"/>
              </a:rPr>
              <a:t>Tourism business such as hotels, restaurant, airlines</a:t>
            </a:r>
            <a:r>
              <a:rPr lang="en-US" sz="3600" b="1" dirty="0" smtClean="0">
                <a:latin typeface="Cordia New" panose="020B0304020202020204" pitchFamily="34" charset="-34"/>
                <a:cs typeface="Cordia New" panose="020B0304020202020204" pitchFamily="34" charset="-34"/>
              </a:rPr>
              <a:t>: </a:t>
            </a:r>
            <a:r>
              <a:rPr lang="en-US" sz="3600" b="1" dirty="0" smtClean="0">
                <a:solidFill>
                  <a:srgbClr val="C00000"/>
                </a:solidFill>
                <a:latin typeface="Cordia New" panose="020B0304020202020204" pitchFamily="34" charset="-34"/>
                <a:cs typeface="Cordia New" panose="020B0304020202020204" pitchFamily="34" charset="-34"/>
              </a:rPr>
              <a:t>Market seeking </a:t>
            </a:r>
            <a:r>
              <a:rPr lang="en-US" sz="3600" b="1" dirty="0" smtClean="0">
                <a:latin typeface="Cordia New" panose="020B0304020202020204" pitchFamily="34" charset="-34"/>
                <a:cs typeface="Cordia New" panose="020B0304020202020204" pitchFamily="34" charset="-34"/>
              </a:rPr>
              <a:t>(especially for foreign market, international travelers)</a:t>
            </a:r>
          </a:p>
          <a:p>
            <a:pPr lvl="1">
              <a:buClrTx/>
              <a:buSzPct val="60000"/>
              <a:buFont typeface="Wingdings" panose="05000000000000000000" pitchFamily="2" charset="2"/>
              <a:buChar char="v"/>
            </a:pPr>
            <a:r>
              <a:rPr lang="en-US" sz="3600" b="1" dirty="0" smtClean="0">
                <a:latin typeface="Cordia New" panose="020B0304020202020204" pitchFamily="34" charset="-34"/>
                <a:cs typeface="Cordia New" panose="020B0304020202020204" pitchFamily="34" charset="-34"/>
              </a:rPr>
              <a:t> </a:t>
            </a:r>
            <a:r>
              <a:rPr lang="en-US" sz="3600" b="1" dirty="0" smtClean="0">
                <a:solidFill>
                  <a:srgbClr val="006600"/>
                </a:solidFill>
                <a:latin typeface="Cordia New" panose="020B0304020202020204" pitchFamily="34" charset="-34"/>
                <a:cs typeface="Cordia New" panose="020B0304020202020204" pitchFamily="34" charset="-34"/>
              </a:rPr>
              <a:t>Banking sector and law firms</a:t>
            </a:r>
            <a:r>
              <a:rPr lang="en-US" sz="3600" b="1" dirty="0" smtClean="0">
                <a:latin typeface="Cordia New" panose="020B0304020202020204" pitchFamily="34" charset="-34"/>
                <a:cs typeface="Cordia New" panose="020B0304020202020204" pitchFamily="34" charset="-34"/>
              </a:rPr>
              <a:t>: </a:t>
            </a:r>
            <a:r>
              <a:rPr lang="en-US" sz="3600" b="1" dirty="0" smtClean="0">
                <a:solidFill>
                  <a:srgbClr val="C00000"/>
                </a:solidFill>
                <a:latin typeface="Cordia New" panose="020B0304020202020204" pitchFamily="34" charset="-34"/>
                <a:cs typeface="Cordia New" panose="020B0304020202020204" pitchFamily="34" charset="-34"/>
              </a:rPr>
              <a:t>The target markets are Thai MNEs invested in the Lao PDR</a:t>
            </a:r>
            <a:r>
              <a:rPr lang="en-US" sz="3600" b="1" dirty="0" smtClean="0">
                <a:latin typeface="Cordia New" panose="020B0304020202020204" pitchFamily="34" charset="-34"/>
                <a:cs typeface="Cordia New" panose="020B0304020202020204" pitchFamily="34" charset="-34"/>
              </a:rPr>
              <a:t>, but providing some services to other foreign countries MNEs and individuals</a:t>
            </a:r>
            <a:r>
              <a:rPr lang="en-US" sz="4100" b="1" dirty="0" smtClean="0">
                <a:latin typeface="Cordia New" panose="020B0304020202020204" pitchFamily="34" charset="-34"/>
                <a:cs typeface="Cordia New" panose="020B0304020202020204" pitchFamily="34" charset="-34"/>
              </a:rPr>
              <a:t>.</a:t>
            </a:r>
          </a:p>
          <a:p>
            <a:pPr marL="393192" lvl="1" indent="0">
              <a:buClrTx/>
              <a:buSzPct val="60000"/>
              <a:buNone/>
            </a:pPr>
            <a:endParaRPr lang="en-US" sz="2600" b="1" dirty="0" smtClean="0">
              <a:latin typeface="Cordia New" panose="020B0304020202020204" pitchFamily="34" charset="-34"/>
              <a:cs typeface="Cordia New" panose="020B0304020202020204" pitchFamily="34" charset="-34"/>
            </a:endParaRPr>
          </a:p>
          <a:p>
            <a:pPr>
              <a:buFont typeface="Wingdings" panose="05000000000000000000" pitchFamily="2" charset="2"/>
              <a:buChar char="Ø"/>
            </a:pPr>
            <a:r>
              <a:rPr lang="en-US" sz="4100" b="1" dirty="0" smtClean="0">
                <a:solidFill>
                  <a:srgbClr val="0033CC"/>
                </a:solidFill>
                <a:latin typeface="Cordia New" panose="020B0304020202020204" pitchFamily="34" charset="-34"/>
                <a:cs typeface="Cordia New" panose="020B0304020202020204" pitchFamily="34" charset="-34"/>
              </a:rPr>
              <a:t>Agricultural sector and agribusiness</a:t>
            </a:r>
            <a:r>
              <a:rPr lang="en-US" sz="3600" b="1" dirty="0" smtClean="0">
                <a:latin typeface="Cordia New" panose="020B0304020202020204" pitchFamily="34" charset="-34"/>
                <a:cs typeface="Cordia New" panose="020B0304020202020204" pitchFamily="34" charset="-34"/>
              </a:rPr>
              <a:t>: </a:t>
            </a:r>
          </a:p>
          <a:p>
            <a:pPr marL="109728" indent="0">
              <a:buNone/>
            </a:pPr>
            <a:endParaRPr lang="en-US" sz="1400" b="1" dirty="0" smtClean="0">
              <a:latin typeface="Cordia New" panose="020B0304020202020204" pitchFamily="34" charset="-34"/>
              <a:cs typeface="Cordia New" panose="020B0304020202020204" pitchFamily="34" charset="-34"/>
            </a:endParaRPr>
          </a:p>
          <a:p>
            <a:pPr lvl="1">
              <a:buClrTx/>
              <a:buSzPct val="60000"/>
              <a:buFont typeface="Wingdings" panose="05000000000000000000" pitchFamily="2" charset="2"/>
              <a:buChar char="v"/>
            </a:pPr>
            <a:r>
              <a:rPr lang="en-US" sz="3600" b="1" dirty="0" smtClean="0">
                <a:latin typeface="Cordia New" panose="020B0304020202020204" pitchFamily="34" charset="-34"/>
                <a:cs typeface="Cordia New" panose="020B0304020202020204" pitchFamily="34" charset="-34"/>
              </a:rPr>
              <a:t> </a:t>
            </a:r>
            <a:r>
              <a:rPr lang="en-US" sz="3600" b="1" dirty="0" smtClean="0">
                <a:solidFill>
                  <a:srgbClr val="C00000"/>
                </a:solidFill>
                <a:latin typeface="Cordia New" panose="020B0304020202020204" pitchFamily="34" charset="-34"/>
                <a:cs typeface="Cordia New" panose="020B0304020202020204" pitchFamily="34" charset="-34"/>
              </a:rPr>
              <a:t>Natural resource seeking motive</a:t>
            </a:r>
            <a:r>
              <a:rPr lang="en-US" sz="3600" b="1" dirty="0" smtClean="0">
                <a:latin typeface="Cordia New" panose="020B0304020202020204" pitchFamily="34" charset="-34"/>
                <a:cs typeface="Cordia New" panose="020B0304020202020204" pitchFamily="34" charset="-34"/>
              </a:rPr>
              <a:t>: especially available land to grow crops</a:t>
            </a:r>
          </a:p>
          <a:p>
            <a:pPr lvl="1">
              <a:buClrTx/>
              <a:buSzPct val="60000"/>
              <a:buFont typeface="Wingdings" panose="05000000000000000000" pitchFamily="2" charset="2"/>
              <a:buChar char="v"/>
            </a:pPr>
            <a:r>
              <a:rPr lang="en-US" sz="3600" b="1" dirty="0" smtClean="0">
                <a:latin typeface="Cordia New" panose="020B0304020202020204" pitchFamily="34" charset="-34"/>
                <a:cs typeface="Cordia New" panose="020B0304020202020204" pitchFamily="34" charset="-34"/>
              </a:rPr>
              <a:t> </a:t>
            </a:r>
            <a:r>
              <a:rPr lang="en-US" sz="3600" b="1" dirty="0" smtClean="0">
                <a:solidFill>
                  <a:srgbClr val="C00000"/>
                </a:solidFill>
                <a:latin typeface="Cordia New" panose="020B0304020202020204" pitchFamily="34" charset="-34"/>
                <a:cs typeface="Cordia New" panose="020B0304020202020204" pitchFamily="34" charset="-34"/>
              </a:rPr>
              <a:t>Market seeking motive </a:t>
            </a:r>
            <a:r>
              <a:rPr lang="en-US" sz="3600" b="1" dirty="0" smtClean="0">
                <a:latin typeface="Cordia New" panose="020B0304020202020204" pitchFamily="34" charset="-34"/>
                <a:cs typeface="Cordia New" panose="020B0304020202020204" pitchFamily="34" charset="-34"/>
              </a:rPr>
              <a:t>(mostly for export): some of them enjoy low import  taxes imposed by developed countries (such as member countries of European Union) through generalize system of preference: GSP)</a:t>
            </a:r>
            <a:endParaRPr lang="en-US" sz="3600" dirty="0" smtClean="0">
              <a:latin typeface="Cordia New" panose="020B0304020202020204" pitchFamily="34" charset="-34"/>
              <a:cs typeface="Cordia New" panose="020B0304020202020204" pitchFamily="34" charset="-34"/>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18</a:t>
            </a:fld>
            <a:endParaRPr lang="th-TH"/>
          </a:p>
        </p:txBody>
      </p:sp>
      <p:sp>
        <p:nvSpPr>
          <p:cNvPr id="4" name="Title 3"/>
          <p:cNvSpPr>
            <a:spLocks noGrp="1"/>
          </p:cNvSpPr>
          <p:nvPr>
            <p:ph type="title"/>
          </p:nvPr>
        </p:nvSpPr>
        <p:spPr>
          <a:xfrm>
            <a:off x="395536" y="116632"/>
            <a:ext cx="8229600" cy="778098"/>
          </a:xfrm>
        </p:spPr>
        <p:txBody>
          <a:bodyPr>
            <a:normAutofit/>
          </a:bodyPr>
          <a:lstStyle/>
          <a:p>
            <a:r>
              <a:rPr lang="en-US" sz="2400" dirty="0"/>
              <a:t>Motives of outward FDI from Thailand to the Lao </a:t>
            </a:r>
            <a:r>
              <a:rPr lang="en-US" sz="2400" dirty="0" smtClean="0"/>
              <a:t>PDR</a:t>
            </a:r>
            <a:endParaRPr lang="th-TH" sz="2400" dirty="0"/>
          </a:p>
        </p:txBody>
      </p:sp>
    </p:spTree>
    <p:extLst>
      <p:ext uri="{BB962C8B-B14F-4D97-AF65-F5344CB8AC3E}">
        <p14:creationId xmlns:p14="http://schemas.microsoft.com/office/powerpoint/2010/main" val="10606979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980728"/>
            <a:ext cx="8229600" cy="5112568"/>
          </a:xfrm>
        </p:spPr>
        <p:txBody>
          <a:bodyPr>
            <a:normAutofit fontScale="92500" lnSpcReduction="10000"/>
          </a:bodyPr>
          <a:lstStyle/>
          <a:p>
            <a:pPr lvl="0"/>
            <a:r>
              <a:rPr lang="en-US" sz="2800" b="1" dirty="0">
                <a:solidFill>
                  <a:srgbClr val="0033CC"/>
                </a:solidFill>
                <a:latin typeface="Cordia New" panose="020B0304020202020204" pitchFamily="34" charset="-34"/>
                <a:cs typeface="Cordia New" panose="020B0304020202020204" pitchFamily="34" charset="-34"/>
              </a:rPr>
              <a:t>Manufacturing</a:t>
            </a:r>
            <a:r>
              <a:rPr lang="en-US" sz="2800" b="1" dirty="0">
                <a:latin typeface="Cordia New" panose="020B0304020202020204" pitchFamily="34" charset="-34"/>
                <a:cs typeface="Cordia New" panose="020B0304020202020204" pitchFamily="34" charset="-34"/>
              </a:rPr>
              <a:t> (depends on products): </a:t>
            </a:r>
            <a:r>
              <a:rPr lang="en-US" sz="2800" b="1" dirty="0" smtClean="0">
                <a:solidFill>
                  <a:srgbClr val="C00000"/>
                </a:solidFill>
                <a:latin typeface="Cordia New" panose="020B0304020202020204" pitchFamily="34" charset="-34"/>
                <a:cs typeface="Cordia New" panose="020B0304020202020204" pitchFamily="34" charset="-34"/>
              </a:rPr>
              <a:t>market seeking motive </a:t>
            </a:r>
            <a:r>
              <a:rPr lang="en-US" sz="2800" b="1" dirty="0">
                <a:latin typeface="Cordia New" panose="020B0304020202020204" pitchFamily="34" charset="-34"/>
                <a:cs typeface="Cordia New" panose="020B0304020202020204" pitchFamily="34" charset="-34"/>
              </a:rPr>
              <a:t>(for domestic market and export) and </a:t>
            </a:r>
            <a:r>
              <a:rPr lang="en-US" sz="2800" b="1" dirty="0" err="1" smtClean="0">
                <a:solidFill>
                  <a:srgbClr val="C00000"/>
                </a:solidFill>
                <a:latin typeface="Cordia New" panose="020B0304020202020204" pitchFamily="34" charset="-34"/>
                <a:cs typeface="Cordia New" panose="020B0304020202020204" pitchFamily="34" charset="-34"/>
              </a:rPr>
              <a:t>effciency</a:t>
            </a:r>
            <a:r>
              <a:rPr lang="en-US" sz="2800" b="1" dirty="0" smtClean="0">
                <a:solidFill>
                  <a:srgbClr val="C00000"/>
                </a:solidFill>
                <a:latin typeface="Cordia New" panose="020B0304020202020204" pitchFamily="34" charset="-34"/>
                <a:cs typeface="Cordia New" panose="020B0304020202020204" pitchFamily="34" charset="-34"/>
              </a:rPr>
              <a:t> seeking motive</a:t>
            </a:r>
            <a:r>
              <a:rPr lang="en-US" sz="2800" b="1" dirty="0" smtClean="0">
                <a:latin typeface="Cordia New" panose="020B0304020202020204" pitchFamily="34" charset="-34"/>
                <a:cs typeface="Cordia New" panose="020B0304020202020204" pitchFamily="34" charset="-34"/>
              </a:rPr>
              <a:t>.</a:t>
            </a:r>
            <a:endParaRPr lang="en-US" sz="1800" b="1" dirty="0">
              <a:latin typeface="Cordia New" panose="020B0304020202020204" pitchFamily="34" charset="-34"/>
              <a:cs typeface="Cordia New" panose="020B0304020202020204" pitchFamily="34" charset="-34"/>
            </a:endParaRPr>
          </a:p>
          <a:p>
            <a:pPr lvl="0"/>
            <a:r>
              <a:rPr lang="en-US" sz="2800" b="1" dirty="0">
                <a:solidFill>
                  <a:srgbClr val="0033CC"/>
                </a:solidFill>
                <a:latin typeface="Cordia New" panose="020B0304020202020204" pitchFamily="34" charset="-34"/>
                <a:cs typeface="Cordia New" panose="020B0304020202020204" pitchFamily="34" charset="-34"/>
              </a:rPr>
              <a:t>Electricity generation</a:t>
            </a:r>
            <a:r>
              <a:rPr lang="en-US" sz="2800" b="1" dirty="0">
                <a:latin typeface="Cordia New" panose="020B0304020202020204" pitchFamily="34" charset="-34"/>
                <a:cs typeface="Cordia New" panose="020B0304020202020204" pitchFamily="34" charset="-34"/>
              </a:rPr>
              <a:t>: </a:t>
            </a:r>
            <a:r>
              <a:rPr lang="en-US" sz="2800" b="1" dirty="0">
                <a:solidFill>
                  <a:srgbClr val="C00000"/>
                </a:solidFill>
                <a:latin typeface="Cordia New" panose="020B0304020202020204" pitchFamily="34" charset="-34"/>
                <a:cs typeface="Cordia New" panose="020B0304020202020204" pitchFamily="34" charset="-34"/>
              </a:rPr>
              <a:t>natural resource </a:t>
            </a:r>
            <a:r>
              <a:rPr lang="en-US" sz="2800" b="1" dirty="0" smtClean="0">
                <a:solidFill>
                  <a:srgbClr val="C00000"/>
                </a:solidFill>
                <a:latin typeface="Cordia New" panose="020B0304020202020204" pitchFamily="34" charset="-34"/>
                <a:cs typeface="Cordia New" panose="020B0304020202020204" pitchFamily="34" charset="-34"/>
              </a:rPr>
              <a:t>seeking motive </a:t>
            </a:r>
            <a:r>
              <a:rPr lang="en-US" sz="2800" b="1" dirty="0">
                <a:latin typeface="Cordia New" panose="020B0304020202020204" pitchFamily="34" charset="-34"/>
                <a:cs typeface="Cordia New" panose="020B0304020202020204" pitchFamily="34" charset="-34"/>
              </a:rPr>
              <a:t>(such as hydropower electricity generating) and </a:t>
            </a:r>
            <a:r>
              <a:rPr lang="en-US" sz="2800" b="1" dirty="0">
                <a:solidFill>
                  <a:srgbClr val="C00000"/>
                </a:solidFill>
                <a:latin typeface="Cordia New" panose="020B0304020202020204" pitchFamily="34" charset="-34"/>
                <a:cs typeface="Cordia New" panose="020B0304020202020204" pitchFamily="34" charset="-34"/>
              </a:rPr>
              <a:t>market </a:t>
            </a:r>
            <a:r>
              <a:rPr lang="en-US" sz="2800" b="1" dirty="0" smtClean="0">
                <a:solidFill>
                  <a:srgbClr val="C00000"/>
                </a:solidFill>
                <a:latin typeface="Cordia New" panose="020B0304020202020204" pitchFamily="34" charset="-34"/>
                <a:cs typeface="Cordia New" panose="020B0304020202020204" pitchFamily="34" charset="-34"/>
              </a:rPr>
              <a:t>seeking motive </a:t>
            </a:r>
            <a:r>
              <a:rPr lang="en-US" sz="2800" b="1" dirty="0">
                <a:latin typeface="Cordia New" panose="020B0304020202020204" pitchFamily="34" charset="-34"/>
                <a:cs typeface="Cordia New" panose="020B0304020202020204" pitchFamily="34" charset="-34"/>
              </a:rPr>
              <a:t>(for domestic market and export, but mostly for export, especially to Thailand and some to Viet Nam)</a:t>
            </a:r>
            <a:endParaRPr lang="en-US" sz="1800" b="1" dirty="0">
              <a:latin typeface="Cordia New" panose="020B0304020202020204" pitchFamily="34" charset="-34"/>
              <a:cs typeface="Cordia New" panose="020B0304020202020204" pitchFamily="34" charset="-34"/>
            </a:endParaRPr>
          </a:p>
          <a:p>
            <a:pPr lvl="0"/>
            <a:r>
              <a:rPr lang="en-US" sz="2800" b="1" dirty="0">
                <a:solidFill>
                  <a:srgbClr val="0033CC"/>
                </a:solidFill>
                <a:latin typeface="Cordia New" panose="020B0304020202020204" pitchFamily="34" charset="-34"/>
                <a:cs typeface="Cordia New" panose="020B0304020202020204" pitchFamily="34" charset="-34"/>
              </a:rPr>
              <a:t>Mining</a:t>
            </a:r>
            <a:r>
              <a:rPr lang="en-US" sz="2800" b="1" dirty="0">
                <a:latin typeface="Cordia New" panose="020B0304020202020204" pitchFamily="34" charset="-34"/>
                <a:cs typeface="Cordia New" panose="020B0304020202020204" pitchFamily="34" charset="-34"/>
              </a:rPr>
              <a:t>: resource seeking</a:t>
            </a:r>
            <a:endParaRPr lang="en-US" sz="1800" b="1" dirty="0">
              <a:latin typeface="Cordia New" panose="020B0304020202020204" pitchFamily="34" charset="-34"/>
              <a:cs typeface="Cordia New" panose="020B0304020202020204" pitchFamily="34" charset="-34"/>
            </a:endParaRPr>
          </a:p>
          <a:p>
            <a:pPr lvl="0"/>
            <a:r>
              <a:rPr lang="en-US" sz="2800" b="1" dirty="0">
                <a:solidFill>
                  <a:srgbClr val="0033CC"/>
                </a:solidFill>
                <a:latin typeface="Cordia New" panose="020B0304020202020204" pitchFamily="34" charset="-34"/>
                <a:cs typeface="Cordia New" panose="020B0304020202020204" pitchFamily="34" charset="-34"/>
              </a:rPr>
              <a:t>Construction</a:t>
            </a:r>
            <a:r>
              <a:rPr lang="en-US" sz="2800" b="1" dirty="0">
                <a:latin typeface="Cordia New" panose="020B0304020202020204" pitchFamily="34" charset="-34"/>
                <a:cs typeface="Cordia New" panose="020B0304020202020204" pitchFamily="34" charset="-34"/>
              </a:rPr>
              <a:t>: </a:t>
            </a:r>
            <a:r>
              <a:rPr lang="en-US" sz="2800" b="1" dirty="0">
                <a:solidFill>
                  <a:srgbClr val="C00000"/>
                </a:solidFill>
                <a:latin typeface="Cordia New" panose="020B0304020202020204" pitchFamily="34" charset="-34"/>
                <a:cs typeface="Cordia New" panose="020B0304020202020204" pitchFamily="34" charset="-34"/>
              </a:rPr>
              <a:t>market </a:t>
            </a:r>
            <a:r>
              <a:rPr lang="en-US" sz="2800" b="1" dirty="0" smtClean="0">
                <a:solidFill>
                  <a:srgbClr val="C00000"/>
                </a:solidFill>
                <a:latin typeface="Cordia New" panose="020B0304020202020204" pitchFamily="34" charset="-34"/>
                <a:cs typeface="Cordia New" panose="020B0304020202020204" pitchFamily="34" charset="-34"/>
              </a:rPr>
              <a:t>seeking motive </a:t>
            </a:r>
            <a:r>
              <a:rPr lang="en-US" sz="2800" b="1" dirty="0">
                <a:latin typeface="Cordia New" panose="020B0304020202020204" pitchFamily="34" charset="-34"/>
                <a:cs typeface="Cordia New" panose="020B0304020202020204" pitchFamily="34" charset="-34"/>
              </a:rPr>
              <a:t>(for domestic market)</a:t>
            </a:r>
            <a:endParaRPr lang="en-US" sz="1800" b="1" dirty="0">
              <a:latin typeface="Cordia New" panose="020B0304020202020204" pitchFamily="34" charset="-34"/>
              <a:cs typeface="Cordia New" panose="020B0304020202020204" pitchFamily="34" charset="-34"/>
            </a:endParaRPr>
          </a:p>
          <a:p>
            <a:pPr lvl="0"/>
            <a:r>
              <a:rPr lang="en-US" sz="2800" b="1" dirty="0">
                <a:solidFill>
                  <a:srgbClr val="0033CC"/>
                </a:solidFill>
                <a:latin typeface="Cordia New" panose="020B0304020202020204" pitchFamily="34" charset="-34"/>
                <a:cs typeface="Cordia New" panose="020B0304020202020204" pitchFamily="34" charset="-34"/>
              </a:rPr>
              <a:t>Water supply</a:t>
            </a:r>
            <a:r>
              <a:rPr lang="en-US" sz="2800" b="1" dirty="0">
                <a:latin typeface="Cordia New" panose="020B0304020202020204" pitchFamily="34" charset="-34"/>
                <a:cs typeface="Cordia New" panose="020B0304020202020204" pitchFamily="34" charset="-34"/>
              </a:rPr>
              <a:t>: </a:t>
            </a:r>
            <a:r>
              <a:rPr lang="en-US" sz="2800" b="1" dirty="0">
                <a:solidFill>
                  <a:srgbClr val="C00000"/>
                </a:solidFill>
                <a:latin typeface="Cordia New" panose="020B0304020202020204" pitchFamily="34" charset="-34"/>
                <a:cs typeface="Cordia New" panose="020B0304020202020204" pitchFamily="34" charset="-34"/>
              </a:rPr>
              <a:t>market </a:t>
            </a:r>
            <a:r>
              <a:rPr lang="en-US" sz="2800" b="1" dirty="0" smtClean="0">
                <a:solidFill>
                  <a:srgbClr val="C00000"/>
                </a:solidFill>
                <a:latin typeface="Cordia New" panose="020B0304020202020204" pitchFamily="34" charset="-34"/>
                <a:cs typeface="Cordia New" panose="020B0304020202020204" pitchFamily="34" charset="-34"/>
              </a:rPr>
              <a:t>seeking motive </a:t>
            </a:r>
            <a:r>
              <a:rPr lang="en-US" sz="2800" b="1" dirty="0">
                <a:latin typeface="Cordia New" panose="020B0304020202020204" pitchFamily="34" charset="-34"/>
                <a:cs typeface="Cordia New" panose="020B0304020202020204" pitchFamily="34" charset="-34"/>
              </a:rPr>
              <a:t>(for domestic market</a:t>
            </a:r>
            <a:r>
              <a:rPr lang="en-US" sz="2800" b="1" dirty="0" smtClean="0">
                <a:latin typeface="Cordia New" panose="020B0304020202020204" pitchFamily="34" charset="-34"/>
                <a:cs typeface="Cordia New" panose="020B0304020202020204" pitchFamily="34" charset="-34"/>
              </a:rPr>
              <a:t>) and </a:t>
            </a:r>
            <a:r>
              <a:rPr lang="en-US" sz="2800" b="1" dirty="0" err="1">
                <a:solidFill>
                  <a:srgbClr val="C00000"/>
                </a:solidFill>
                <a:latin typeface="Cordia New" panose="020B0304020202020204" pitchFamily="34" charset="-34"/>
                <a:cs typeface="Cordia New" panose="020B0304020202020204" pitchFamily="34" charset="-34"/>
              </a:rPr>
              <a:t>effciency</a:t>
            </a:r>
            <a:r>
              <a:rPr lang="en-US" sz="2800" b="1" dirty="0">
                <a:solidFill>
                  <a:srgbClr val="C00000"/>
                </a:solidFill>
                <a:latin typeface="Cordia New" panose="020B0304020202020204" pitchFamily="34" charset="-34"/>
                <a:cs typeface="Cordia New" panose="020B0304020202020204" pitchFamily="34" charset="-34"/>
              </a:rPr>
              <a:t> seeking motive</a:t>
            </a:r>
            <a:endParaRPr lang="en-US" sz="2800" b="1" dirty="0">
              <a:latin typeface="Cordia New" panose="020B0304020202020204" pitchFamily="34" charset="-34"/>
              <a:cs typeface="Cordia New" panose="020B0304020202020204" pitchFamily="34" charset="-34"/>
            </a:endParaRPr>
          </a:p>
          <a:p>
            <a:pPr lvl="0"/>
            <a:r>
              <a:rPr lang="en-US" sz="2800" b="1" dirty="0">
                <a:solidFill>
                  <a:srgbClr val="0033CC"/>
                </a:solidFill>
                <a:latin typeface="Cordia New" panose="020B0304020202020204" pitchFamily="34" charset="-34"/>
                <a:cs typeface="Cordia New" panose="020B0304020202020204" pitchFamily="34" charset="-34"/>
              </a:rPr>
              <a:t>Wood industries</a:t>
            </a:r>
            <a:r>
              <a:rPr lang="en-US" sz="2800" b="1" dirty="0">
                <a:latin typeface="Cordia New" panose="020B0304020202020204" pitchFamily="34" charset="-34"/>
                <a:cs typeface="Cordia New" panose="020B0304020202020204" pitchFamily="34" charset="-34"/>
              </a:rPr>
              <a:t>: : </a:t>
            </a:r>
            <a:r>
              <a:rPr lang="en-US" sz="2800" b="1" dirty="0">
                <a:solidFill>
                  <a:srgbClr val="C00000"/>
                </a:solidFill>
                <a:latin typeface="Cordia New" panose="020B0304020202020204" pitchFamily="34" charset="-34"/>
                <a:cs typeface="Cordia New" panose="020B0304020202020204" pitchFamily="34" charset="-34"/>
              </a:rPr>
              <a:t>natural resource </a:t>
            </a:r>
            <a:r>
              <a:rPr lang="en-US" sz="2800" b="1" dirty="0" smtClean="0">
                <a:solidFill>
                  <a:srgbClr val="C00000"/>
                </a:solidFill>
                <a:latin typeface="Cordia New" panose="020B0304020202020204" pitchFamily="34" charset="-34"/>
                <a:cs typeface="Cordia New" panose="020B0304020202020204" pitchFamily="34" charset="-34"/>
              </a:rPr>
              <a:t>seeking motive</a:t>
            </a:r>
            <a:endParaRPr lang="en-US" sz="1800" b="1" dirty="0">
              <a:latin typeface="Cordia New" panose="020B0304020202020204" pitchFamily="34" charset="-34"/>
              <a:cs typeface="Cordia New" panose="020B0304020202020204" pitchFamily="34" charset="-34"/>
            </a:endParaRPr>
          </a:p>
          <a:p>
            <a:pPr lvl="0"/>
            <a:r>
              <a:rPr lang="en-US" sz="2800" b="1" dirty="0">
                <a:solidFill>
                  <a:srgbClr val="0033CC"/>
                </a:solidFill>
                <a:latin typeface="Cordia New" panose="020B0304020202020204" pitchFamily="34" charset="-34"/>
                <a:cs typeface="Cordia New" panose="020B0304020202020204" pitchFamily="34" charset="-34"/>
              </a:rPr>
              <a:t>Handicraft</a:t>
            </a:r>
            <a:r>
              <a:rPr lang="en-US" sz="2800" b="1" dirty="0">
                <a:latin typeface="Cordia New" panose="020B0304020202020204" pitchFamily="34" charset="-34"/>
                <a:cs typeface="Cordia New" panose="020B0304020202020204" pitchFamily="34" charset="-34"/>
              </a:rPr>
              <a:t>: </a:t>
            </a:r>
            <a:r>
              <a:rPr lang="en-US" sz="2800" b="1" dirty="0">
                <a:solidFill>
                  <a:srgbClr val="C00000"/>
                </a:solidFill>
                <a:latin typeface="Cordia New" panose="020B0304020202020204" pitchFamily="34" charset="-34"/>
                <a:cs typeface="Cordia New" panose="020B0304020202020204" pitchFamily="34" charset="-34"/>
              </a:rPr>
              <a:t>market </a:t>
            </a:r>
            <a:r>
              <a:rPr lang="en-US" sz="2800" b="1" dirty="0" smtClean="0">
                <a:solidFill>
                  <a:srgbClr val="C00000"/>
                </a:solidFill>
                <a:latin typeface="Cordia New" panose="020B0304020202020204" pitchFamily="34" charset="-34"/>
                <a:cs typeface="Cordia New" panose="020B0304020202020204" pitchFamily="34" charset="-34"/>
              </a:rPr>
              <a:t>seeking motive </a:t>
            </a:r>
            <a:r>
              <a:rPr lang="en-US" sz="2800" b="1" dirty="0">
                <a:latin typeface="Cordia New" panose="020B0304020202020204" pitchFamily="34" charset="-34"/>
                <a:cs typeface="Cordia New" panose="020B0304020202020204" pitchFamily="34" charset="-34"/>
              </a:rPr>
              <a:t>(mostly for export including products sold to foreign travelers)</a:t>
            </a:r>
            <a:endParaRPr lang="en-US" sz="1800" b="1" dirty="0">
              <a:latin typeface="Cordia New" panose="020B0304020202020204" pitchFamily="34" charset="-34"/>
              <a:cs typeface="Cordia New" panose="020B0304020202020204" pitchFamily="34" charset="-34"/>
            </a:endParaRPr>
          </a:p>
          <a:p>
            <a:pPr marL="393192" lvl="1" indent="0">
              <a:buNone/>
            </a:pPr>
            <a:endParaRPr lang="th-TH" dirty="0"/>
          </a:p>
        </p:txBody>
      </p:sp>
      <p:sp>
        <p:nvSpPr>
          <p:cNvPr id="3" name="Slide Number Placeholder 2"/>
          <p:cNvSpPr>
            <a:spLocks noGrp="1"/>
          </p:cNvSpPr>
          <p:nvPr>
            <p:ph type="sldNum" sz="quarter" idx="12"/>
          </p:nvPr>
        </p:nvSpPr>
        <p:spPr/>
        <p:txBody>
          <a:bodyPr/>
          <a:lstStyle/>
          <a:p>
            <a:fld id="{8FC7972A-2F91-44E3-B62B-29D52CF25423}" type="slidenum">
              <a:rPr lang="th-TH" smtClean="0"/>
              <a:pPr/>
              <a:t>19</a:t>
            </a:fld>
            <a:endParaRPr lang="th-TH"/>
          </a:p>
        </p:txBody>
      </p:sp>
      <p:sp>
        <p:nvSpPr>
          <p:cNvPr id="4" name="Title 3"/>
          <p:cNvSpPr>
            <a:spLocks noGrp="1"/>
          </p:cNvSpPr>
          <p:nvPr>
            <p:ph type="title"/>
          </p:nvPr>
        </p:nvSpPr>
        <p:spPr>
          <a:xfrm>
            <a:off x="395536" y="116632"/>
            <a:ext cx="8229600" cy="778098"/>
          </a:xfrm>
        </p:spPr>
        <p:txBody>
          <a:bodyPr>
            <a:normAutofit/>
          </a:bodyPr>
          <a:lstStyle/>
          <a:p>
            <a:r>
              <a:rPr lang="en-US" sz="2400" dirty="0"/>
              <a:t>Motives of outward FDI from Thailand to the Lao </a:t>
            </a:r>
            <a:r>
              <a:rPr lang="en-US" sz="2400" dirty="0" smtClean="0"/>
              <a:t>PDR</a:t>
            </a:r>
            <a:endParaRPr lang="th-TH" sz="2400" dirty="0"/>
          </a:p>
        </p:txBody>
      </p:sp>
    </p:spTree>
    <p:extLst>
      <p:ext uri="{BB962C8B-B14F-4D97-AF65-F5344CB8AC3E}">
        <p14:creationId xmlns:p14="http://schemas.microsoft.com/office/powerpoint/2010/main" val="9492910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150" y="836712"/>
            <a:ext cx="9003952" cy="5760640"/>
          </a:xfrm>
        </p:spPr>
        <p:txBody>
          <a:bodyPr>
            <a:noAutofit/>
          </a:bodyPr>
          <a:lstStyle/>
          <a:p>
            <a:pPr lvl="0"/>
            <a:r>
              <a:rPr lang="en-US" sz="1800" b="1" dirty="0">
                <a:solidFill>
                  <a:srgbClr val="0033CC"/>
                </a:solidFill>
              </a:rPr>
              <a:t>Entrepreneur personal or family </a:t>
            </a:r>
            <a:r>
              <a:rPr lang="en-US" sz="1800" b="1" dirty="0" smtClean="0">
                <a:solidFill>
                  <a:srgbClr val="0033CC"/>
                </a:solidFill>
              </a:rPr>
              <a:t>reasons</a:t>
            </a:r>
          </a:p>
          <a:p>
            <a:pPr lvl="1">
              <a:buFont typeface="Wingdings" panose="05000000000000000000" pitchFamily="2" charset="2"/>
              <a:buChar char="ü"/>
            </a:pPr>
            <a:r>
              <a:rPr lang="en-US" sz="1800" b="1" dirty="0">
                <a:solidFill>
                  <a:srgbClr val="0033CC"/>
                </a:solidFill>
              </a:rPr>
              <a:t>Unable to make profits or achieve investment goals </a:t>
            </a:r>
            <a:r>
              <a:rPr lang="en-US" sz="1800" dirty="0"/>
              <a:t>due to </a:t>
            </a:r>
            <a:endParaRPr lang="en-US" sz="1800" b="1" dirty="0">
              <a:solidFill>
                <a:srgbClr val="0033CC"/>
              </a:solidFill>
              <a:cs typeface="Cordia New" panose="020B0304020202020204" pitchFamily="34" charset="-34"/>
            </a:endParaRPr>
          </a:p>
          <a:p>
            <a:pPr marL="393192" lvl="1" indent="0">
              <a:buNone/>
            </a:pPr>
            <a:endParaRPr lang="en-US" sz="1000" b="1" dirty="0">
              <a:solidFill>
                <a:srgbClr val="0033CC"/>
              </a:solidFill>
              <a:cs typeface="Cordia New" panose="020B0304020202020204" pitchFamily="34" charset="-34"/>
            </a:endParaRPr>
          </a:p>
          <a:p>
            <a:pPr lvl="2">
              <a:buFont typeface="Wingdings" panose="05000000000000000000" pitchFamily="2" charset="2"/>
              <a:buChar char="§"/>
            </a:pPr>
            <a:r>
              <a:rPr lang="en-US" sz="1600" dirty="0"/>
              <a:t>Misunderstanding about the nature of the market and business environment</a:t>
            </a:r>
          </a:p>
          <a:p>
            <a:pPr lvl="2">
              <a:buFont typeface="Wingdings" panose="05000000000000000000" pitchFamily="2" charset="2"/>
              <a:buChar char="§"/>
            </a:pPr>
            <a:r>
              <a:rPr lang="en-US" sz="1600" dirty="0"/>
              <a:t>Wrong expectation on future market situation or ability to apply the company core competencies into business operation and production in the Lao PDR.</a:t>
            </a:r>
          </a:p>
          <a:p>
            <a:pPr lvl="2">
              <a:buFont typeface="Wingdings" panose="05000000000000000000" pitchFamily="2" charset="2"/>
              <a:buChar char="§"/>
            </a:pPr>
            <a:r>
              <a:rPr lang="en-US" sz="1600" dirty="0"/>
              <a:t>Unable to use some factors of production in the country as expect or inadequate some factors of production to continue business or increase size of the business</a:t>
            </a:r>
          </a:p>
          <a:p>
            <a:pPr lvl="3">
              <a:buFont typeface="Wingdings" panose="05000000000000000000" pitchFamily="2" charset="2"/>
              <a:buChar char="Ø"/>
            </a:pPr>
            <a:r>
              <a:rPr lang="en-US" sz="1400" dirty="0"/>
              <a:t>Land and </a:t>
            </a:r>
            <a:r>
              <a:rPr lang="en-US" sz="1400" dirty="0" smtClean="0"/>
              <a:t>production and </a:t>
            </a:r>
            <a:r>
              <a:rPr lang="en-US" sz="1400" dirty="0"/>
              <a:t>service facilities (such as buildings): for example, inadequate size of land to grow crops as planned, unable to continue contracts to rent land or necessary production and service facilities.</a:t>
            </a:r>
          </a:p>
          <a:p>
            <a:pPr lvl="3">
              <a:buFont typeface="Wingdings" panose="05000000000000000000" pitchFamily="2" charset="2"/>
              <a:buChar char="Ø"/>
            </a:pPr>
            <a:r>
              <a:rPr lang="en-US" sz="1400" dirty="0"/>
              <a:t>Labor: </a:t>
            </a:r>
            <a:r>
              <a:rPr lang="en-US" sz="1400" dirty="0" smtClean="0"/>
              <a:t>inadequate </a:t>
            </a:r>
            <a:r>
              <a:rPr lang="en-US" sz="1400" dirty="0"/>
              <a:t>amount of labor in the time needed.</a:t>
            </a:r>
          </a:p>
          <a:p>
            <a:pPr lvl="3">
              <a:buFont typeface="Wingdings" panose="05000000000000000000" pitchFamily="2" charset="2"/>
              <a:buChar char="Ø"/>
            </a:pPr>
            <a:r>
              <a:rPr lang="en-US" sz="1400" dirty="0"/>
              <a:t>Capital: unable to finance further investment due to various reasons.</a:t>
            </a:r>
          </a:p>
          <a:p>
            <a:pPr lvl="3">
              <a:buFont typeface="Wingdings" panose="05000000000000000000" pitchFamily="2" charset="2"/>
              <a:buChar char="Ø"/>
            </a:pPr>
            <a:r>
              <a:rPr lang="en-US" sz="1400" dirty="0"/>
              <a:t>Entrepreneurship: sometimes investors may invest in various enterprises in the Lao PDR and unable to manage all of them then they decide to discontinue some businesses.</a:t>
            </a:r>
          </a:p>
          <a:p>
            <a:pPr marL="109728" lvl="0" indent="0">
              <a:buNone/>
            </a:pPr>
            <a:endParaRPr lang="en-US" sz="1200" b="1" dirty="0" smtClean="0">
              <a:solidFill>
                <a:srgbClr val="0033CC"/>
              </a:solidFill>
            </a:endParaRPr>
          </a:p>
          <a:p>
            <a:pPr lvl="0"/>
            <a:r>
              <a:rPr lang="en-US" sz="1800" b="1" dirty="0" smtClean="0">
                <a:solidFill>
                  <a:srgbClr val="0033CC"/>
                </a:solidFill>
              </a:rPr>
              <a:t>Some investors </a:t>
            </a:r>
            <a:r>
              <a:rPr lang="en-US" sz="1800" b="1" dirty="0">
                <a:solidFill>
                  <a:srgbClr val="0033CC"/>
                </a:solidFill>
              </a:rPr>
              <a:t>apply the rights to invest in order to somehow further make profits from transferring the </a:t>
            </a:r>
            <a:r>
              <a:rPr lang="en-US" sz="1800" b="1" dirty="0" smtClean="0">
                <a:solidFill>
                  <a:srgbClr val="0033CC"/>
                </a:solidFill>
              </a:rPr>
              <a:t>rights</a:t>
            </a:r>
          </a:p>
          <a:p>
            <a:pPr marL="109728" lvl="0" indent="0">
              <a:buNone/>
            </a:pPr>
            <a:endParaRPr lang="en-US" sz="1200" b="1" dirty="0" smtClean="0">
              <a:solidFill>
                <a:srgbClr val="0033CC"/>
              </a:solidFill>
            </a:endParaRPr>
          </a:p>
          <a:p>
            <a:pPr lvl="0"/>
            <a:r>
              <a:rPr lang="en-US" sz="1800" b="1" dirty="0" smtClean="0">
                <a:solidFill>
                  <a:srgbClr val="0033CC"/>
                </a:solidFill>
              </a:rPr>
              <a:t>In </a:t>
            </a:r>
            <a:r>
              <a:rPr lang="en-US" sz="1800" b="1" dirty="0">
                <a:solidFill>
                  <a:srgbClr val="0033CC"/>
                </a:solidFill>
              </a:rPr>
              <a:t>a rare case, termination of concession </a:t>
            </a:r>
            <a:r>
              <a:rPr lang="en-US" sz="1800" b="1" dirty="0" smtClean="0">
                <a:solidFill>
                  <a:srgbClr val="0033CC"/>
                </a:solidFill>
              </a:rPr>
              <a:t>agreements</a:t>
            </a:r>
          </a:p>
          <a:p>
            <a:pPr lvl="0"/>
            <a:endParaRPr lang="en-US" sz="1800" b="1" dirty="0">
              <a:solidFill>
                <a:srgbClr val="0033CC"/>
              </a:solidFill>
            </a:endParaRPr>
          </a:p>
          <a:p>
            <a:pPr marL="109728" indent="0">
              <a:buNone/>
            </a:pPr>
            <a:endParaRPr lang="en-US" sz="1000" b="1" dirty="0" smtClean="0">
              <a:solidFill>
                <a:srgbClr val="0033CC"/>
              </a:solidFill>
              <a:cs typeface="Cordia New" panose="020B0304020202020204" pitchFamily="34" charset="-34"/>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20</a:t>
            </a:fld>
            <a:endParaRPr lang="th-TH"/>
          </a:p>
        </p:txBody>
      </p:sp>
      <p:sp>
        <p:nvSpPr>
          <p:cNvPr id="4" name="Title 3"/>
          <p:cNvSpPr>
            <a:spLocks noGrp="1"/>
          </p:cNvSpPr>
          <p:nvPr>
            <p:ph type="title"/>
          </p:nvPr>
        </p:nvSpPr>
        <p:spPr>
          <a:xfrm>
            <a:off x="177800" y="134938"/>
            <a:ext cx="8229600" cy="634082"/>
          </a:xfrm>
        </p:spPr>
        <p:txBody>
          <a:bodyPr>
            <a:normAutofit fontScale="90000"/>
          </a:bodyPr>
          <a:lstStyle/>
          <a:p>
            <a:r>
              <a:rPr lang="en-US" sz="2400" dirty="0" smtClean="0"/>
              <a:t>Reasons for discontinue business or reduce or stagnate investment in the Lao PDR</a:t>
            </a:r>
            <a:endParaRPr lang="th-TH" sz="2400" dirty="0"/>
          </a:p>
        </p:txBody>
      </p:sp>
    </p:spTree>
    <p:extLst>
      <p:ext uri="{BB962C8B-B14F-4D97-AF65-F5344CB8AC3E}">
        <p14:creationId xmlns:p14="http://schemas.microsoft.com/office/powerpoint/2010/main" val="38965559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1412776"/>
            <a:ext cx="8229600" cy="3888432"/>
          </a:xfrm>
        </p:spPr>
        <p:txBody>
          <a:bodyPr>
            <a:normAutofit lnSpcReduction="10000"/>
          </a:bodyPr>
          <a:lstStyle/>
          <a:p>
            <a:pPr>
              <a:buFont typeface="Wingdings" panose="05000000000000000000" pitchFamily="2" charset="2"/>
              <a:buChar char="Ø"/>
            </a:pPr>
            <a:r>
              <a:rPr lang="en-US" sz="3600" b="1" dirty="0">
                <a:solidFill>
                  <a:srgbClr val="0033CC"/>
                </a:solidFill>
                <a:latin typeface="Cordia New" pitchFamily="34" charset="-34"/>
              </a:rPr>
              <a:t>Firm-specific-advantages (FSAs) </a:t>
            </a:r>
            <a:endParaRPr lang="en-US" sz="3600" b="1" dirty="0" smtClean="0">
              <a:solidFill>
                <a:srgbClr val="0033CC"/>
              </a:solidFill>
              <a:latin typeface="Cordia New" pitchFamily="34" charset="-34"/>
            </a:endParaRPr>
          </a:p>
          <a:p>
            <a:pPr lvl="1">
              <a:buFont typeface="Courier New" panose="02070309020205020404" pitchFamily="49" charset="0"/>
              <a:buChar char="o"/>
            </a:pPr>
            <a:r>
              <a:rPr lang="en-US" sz="3200" b="1" dirty="0" smtClean="0">
                <a:latin typeface="Cordia New" pitchFamily="34" charset="-34"/>
              </a:rPr>
              <a:t> Expertise and technology</a:t>
            </a:r>
          </a:p>
          <a:p>
            <a:pPr lvl="1">
              <a:buFont typeface="Courier New" panose="02070309020205020404" pitchFamily="49" charset="0"/>
              <a:buChar char="o"/>
            </a:pPr>
            <a:r>
              <a:rPr lang="en-US" sz="3200" b="1" dirty="0" smtClean="0">
                <a:latin typeface="Cordia New" pitchFamily="34" charset="-34"/>
              </a:rPr>
              <a:t> Products/services and market capabilities</a:t>
            </a:r>
          </a:p>
          <a:p>
            <a:pPr lvl="1">
              <a:buFont typeface="Courier New" panose="02070309020205020404" pitchFamily="49" charset="0"/>
              <a:buChar char="o"/>
            </a:pPr>
            <a:r>
              <a:rPr lang="en-US" sz="3200" b="1" dirty="0">
                <a:latin typeface="Cordia New" pitchFamily="34" charset="-34"/>
              </a:rPr>
              <a:t> </a:t>
            </a:r>
            <a:r>
              <a:rPr lang="en-US" sz="3200" b="1" dirty="0" smtClean="0">
                <a:latin typeface="Cordia New" pitchFamily="34" charset="-34"/>
              </a:rPr>
              <a:t>Networks and relationships</a:t>
            </a:r>
          </a:p>
          <a:p>
            <a:pPr lvl="1">
              <a:buFont typeface="Courier New" panose="02070309020205020404" pitchFamily="49" charset="0"/>
              <a:buChar char="o"/>
            </a:pPr>
            <a:r>
              <a:rPr lang="en-US" sz="3200" b="1" dirty="0">
                <a:latin typeface="Cordia New" pitchFamily="34" charset="-34"/>
              </a:rPr>
              <a:t> </a:t>
            </a:r>
            <a:r>
              <a:rPr lang="en-US" sz="3200" b="1" dirty="0" smtClean="0">
                <a:latin typeface="Cordia New" pitchFamily="34" charset="-34"/>
              </a:rPr>
              <a:t>Organization structure and business culture</a:t>
            </a:r>
          </a:p>
          <a:p>
            <a:pPr>
              <a:buFont typeface="Wingdings" panose="05000000000000000000" pitchFamily="2" charset="2"/>
              <a:buChar char="Ø"/>
            </a:pPr>
            <a:r>
              <a:rPr lang="en-US" sz="3600" b="1" dirty="0" smtClean="0">
                <a:solidFill>
                  <a:srgbClr val="0033CC"/>
                </a:solidFill>
                <a:latin typeface="Cordia New" pitchFamily="34" charset="-34"/>
              </a:rPr>
              <a:t>Home country-specific advantages (home country CSAs)</a:t>
            </a:r>
            <a:endParaRPr lang="en-US" sz="3600" b="1" dirty="0">
              <a:solidFill>
                <a:srgbClr val="0033CC"/>
              </a:solidFill>
              <a:latin typeface="Cordia New" pitchFamily="34" charset="-34"/>
            </a:endParaRPr>
          </a:p>
          <a:p>
            <a:pPr>
              <a:buFont typeface="Wingdings" panose="05000000000000000000" pitchFamily="2" charset="2"/>
              <a:buChar char="Ø"/>
            </a:pPr>
            <a:r>
              <a:rPr lang="en-US" sz="3600" b="1" dirty="0" smtClean="0">
                <a:solidFill>
                  <a:srgbClr val="0033CC"/>
                </a:solidFill>
                <a:latin typeface="Cordia New" pitchFamily="34" charset="-34"/>
              </a:rPr>
              <a:t>Host country-specific </a:t>
            </a:r>
            <a:r>
              <a:rPr lang="en-US" sz="3600" b="1" dirty="0">
                <a:solidFill>
                  <a:srgbClr val="0033CC"/>
                </a:solidFill>
                <a:latin typeface="Cordia New" pitchFamily="34" charset="-34"/>
              </a:rPr>
              <a:t>advantages </a:t>
            </a:r>
            <a:r>
              <a:rPr lang="en-US" sz="3600" b="1" dirty="0" smtClean="0">
                <a:solidFill>
                  <a:srgbClr val="0033CC"/>
                </a:solidFill>
                <a:latin typeface="Cordia New" pitchFamily="34" charset="-34"/>
              </a:rPr>
              <a:t>(home country CSAs)</a:t>
            </a:r>
            <a:endParaRPr lang="th-TH" sz="3600" dirty="0">
              <a:solidFill>
                <a:srgbClr val="0033CC"/>
              </a:solidFill>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21</a:t>
            </a:fld>
            <a:endParaRPr lang="th-TH"/>
          </a:p>
        </p:txBody>
      </p:sp>
      <p:sp>
        <p:nvSpPr>
          <p:cNvPr id="4" name="Title 3"/>
          <p:cNvSpPr>
            <a:spLocks noGrp="1"/>
          </p:cNvSpPr>
          <p:nvPr>
            <p:ph type="title"/>
          </p:nvPr>
        </p:nvSpPr>
        <p:spPr>
          <a:xfrm>
            <a:off x="539552" y="548680"/>
            <a:ext cx="8229600" cy="634082"/>
          </a:xfrm>
        </p:spPr>
        <p:txBody>
          <a:bodyPr>
            <a:normAutofit/>
          </a:bodyPr>
          <a:lstStyle/>
          <a:p>
            <a:r>
              <a:rPr lang="en-US" sz="2800" dirty="0" smtClean="0"/>
              <a:t>FSAs/CSAs of Thai MNEs in the Lao PDR</a:t>
            </a:r>
            <a:endParaRPr lang="th-TH" sz="2800" dirty="0"/>
          </a:p>
        </p:txBody>
      </p:sp>
    </p:spTree>
    <p:extLst>
      <p:ext uri="{BB962C8B-B14F-4D97-AF65-F5344CB8AC3E}">
        <p14:creationId xmlns:p14="http://schemas.microsoft.com/office/powerpoint/2010/main" val="40626826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24744"/>
            <a:ext cx="8229600" cy="5472608"/>
          </a:xfrm>
        </p:spPr>
        <p:txBody>
          <a:bodyPr>
            <a:normAutofit fontScale="77500" lnSpcReduction="20000"/>
          </a:bodyPr>
          <a:lstStyle/>
          <a:p>
            <a:pPr marL="109728" indent="0">
              <a:buNone/>
            </a:pPr>
            <a:r>
              <a:rPr lang="en-US" dirty="0"/>
              <a:t>1. </a:t>
            </a:r>
            <a:r>
              <a:rPr lang="en-US" b="1" dirty="0">
                <a:solidFill>
                  <a:srgbClr val="C00000"/>
                </a:solidFill>
              </a:rPr>
              <a:t>Advantages</a:t>
            </a:r>
            <a:r>
              <a:rPr lang="en-US" dirty="0"/>
              <a:t> from </a:t>
            </a:r>
            <a:r>
              <a:rPr lang="en-US" b="1" dirty="0">
                <a:solidFill>
                  <a:srgbClr val="0033CC"/>
                </a:solidFill>
              </a:rPr>
              <a:t>management expertise of experienced Thai managers or Thai investors</a:t>
            </a:r>
          </a:p>
          <a:p>
            <a:pPr marL="109728" indent="0">
              <a:buNone/>
            </a:pPr>
            <a:endParaRPr lang="en-US" dirty="0" smtClean="0"/>
          </a:p>
          <a:p>
            <a:pPr marL="109728" indent="0">
              <a:buNone/>
            </a:pPr>
            <a:r>
              <a:rPr lang="en-US" dirty="0" smtClean="0"/>
              <a:t>2</a:t>
            </a:r>
            <a:r>
              <a:rPr lang="en-US" dirty="0"/>
              <a:t>. </a:t>
            </a:r>
            <a:r>
              <a:rPr lang="en-US" b="1" dirty="0">
                <a:solidFill>
                  <a:srgbClr val="0033CC"/>
                </a:solidFill>
              </a:rPr>
              <a:t>Different expertise and technology advantages in different </a:t>
            </a:r>
            <a:r>
              <a:rPr lang="en-US" b="1" dirty="0" smtClean="0">
                <a:solidFill>
                  <a:srgbClr val="0033CC"/>
                </a:solidFill>
              </a:rPr>
              <a:t>industries</a:t>
            </a:r>
          </a:p>
          <a:p>
            <a:pPr marL="109728" indent="0">
              <a:buNone/>
            </a:pPr>
            <a:endParaRPr lang="en-US" dirty="0"/>
          </a:p>
          <a:p>
            <a:pPr lvl="1"/>
            <a:r>
              <a:rPr lang="en-US" b="1" dirty="0">
                <a:solidFill>
                  <a:srgbClr val="006600"/>
                </a:solidFill>
              </a:rPr>
              <a:t>High technology sector</a:t>
            </a:r>
            <a:r>
              <a:rPr lang="en-US" dirty="0"/>
              <a:t>: </a:t>
            </a:r>
            <a:endParaRPr lang="en-US" dirty="0" smtClean="0"/>
          </a:p>
          <a:p>
            <a:pPr lvl="2">
              <a:buFont typeface="Wingdings" panose="05000000000000000000" pitchFamily="2" charset="2"/>
              <a:buChar char="ü"/>
            </a:pPr>
            <a:r>
              <a:rPr lang="en-US" dirty="0"/>
              <a:t>D</a:t>
            </a:r>
            <a:r>
              <a:rPr lang="en-US" dirty="0" smtClean="0"/>
              <a:t>isadvantages </a:t>
            </a:r>
            <a:r>
              <a:rPr lang="en-US" dirty="0"/>
              <a:t>in some sectors such as high speed </a:t>
            </a:r>
            <a:r>
              <a:rPr lang="en-US" dirty="0" smtClean="0"/>
              <a:t>train.</a:t>
            </a:r>
          </a:p>
          <a:p>
            <a:pPr lvl="2">
              <a:buFont typeface="Wingdings" panose="05000000000000000000" pitchFamily="2" charset="2"/>
              <a:buChar char="ü"/>
            </a:pPr>
            <a:r>
              <a:rPr lang="en-US" dirty="0"/>
              <a:t>A</a:t>
            </a:r>
            <a:r>
              <a:rPr lang="en-US" dirty="0" smtClean="0"/>
              <a:t>dvantages </a:t>
            </a:r>
            <a:r>
              <a:rPr lang="en-US" dirty="0"/>
              <a:t>in some </a:t>
            </a:r>
            <a:r>
              <a:rPr lang="en-US" dirty="0" smtClean="0"/>
              <a:t>sectors </a:t>
            </a:r>
            <a:r>
              <a:rPr lang="en-US" dirty="0"/>
              <a:t>such as </a:t>
            </a:r>
            <a:r>
              <a:rPr lang="en-US" dirty="0" smtClean="0"/>
              <a:t>telecommunication.</a:t>
            </a:r>
          </a:p>
          <a:p>
            <a:pPr marL="393192" lvl="1" indent="0">
              <a:buNone/>
            </a:pPr>
            <a:endParaRPr lang="en-US" dirty="0"/>
          </a:p>
          <a:p>
            <a:pPr lvl="1"/>
            <a:r>
              <a:rPr lang="en-US" b="1" dirty="0">
                <a:solidFill>
                  <a:srgbClr val="006600"/>
                </a:solidFill>
              </a:rPr>
              <a:t>Agricultural sector</a:t>
            </a:r>
            <a:r>
              <a:rPr lang="en-US" dirty="0"/>
              <a:t>: </a:t>
            </a:r>
            <a:endParaRPr lang="en-US" dirty="0" smtClean="0"/>
          </a:p>
          <a:p>
            <a:pPr lvl="2">
              <a:buFont typeface="Wingdings" panose="05000000000000000000" pitchFamily="2" charset="2"/>
              <a:buChar char="ü"/>
            </a:pPr>
            <a:r>
              <a:rPr lang="en-US" dirty="0"/>
              <a:t>S</a:t>
            </a:r>
            <a:r>
              <a:rPr lang="en-US" dirty="0" smtClean="0"/>
              <a:t>imilar </a:t>
            </a:r>
            <a:r>
              <a:rPr lang="en-US" dirty="0"/>
              <a:t>weather (between Thailand and the Lao PDR) so that similar technology to grow crops can be applied. </a:t>
            </a:r>
            <a:endParaRPr lang="en-US" dirty="0" smtClean="0"/>
          </a:p>
          <a:p>
            <a:pPr lvl="2">
              <a:buFont typeface="Wingdings" panose="05000000000000000000" pitchFamily="2" charset="2"/>
              <a:buChar char="ü"/>
            </a:pPr>
            <a:r>
              <a:rPr lang="en-US" dirty="0" smtClean="0"/>
              <a:t>However</a:t>
            </a:r>
            <a:r>
              <a:rPr lang="en-US" dirty="0"/>
              <a:t>, with lack of labor for the industry technology or production procedure with less labor and more machines (such as for cultivation and production in factory for agribusiness) might be needed</a:t>
            </a:r>
            <a:r>
              <a:rPr lang="en-US" dirty="0" smtClean="0"/>
              <a:t>.</a:t>
            </a:r>
          </a:p>
          <a:p>
            <a:pPr lvl="1"/>
            <a:endParaRPr lang="en-US" b="1" dirty="0">
              <a:solidFill>
                <a:srgbClr val="006600"/>
              </a:solidFill>
            </a:endParaRPr>
          </a:p>
          <a:p>
            <a:pPr lvl="1"/>
            <a:r>
              <a:rPr lang="en-US" b="1" dirty="0">
                <a:solidFill>
                  <a:srgbClr val="006600"/>
                </a:solidFill>
              </a:rPr>
              <a:t>Service sector</a:t>
            </a:r>
            <a:r>
              <a:rPr lang="en-US" dirty="0"/>
              <a:t>: More demand from middle to high income people in the Lao PDR (such as some high rank government officials, some private business owners, expatriates, tourists, etc.) for high quality service in some sectors provided by Thai MNEs.</a:t>
            </a:r>
            <a:endParaRPr lang="th-TH" dirty="0"/>
          </a:p>
        </p:txBody>
      </p:sp>
      <p:sp>
        <p:nvSpPr>
          <p:cNvPr id="3" name="Slide Number Placeholder 2"/>
          <p:cNvSpPr>
            <a:spLocks noGrp="1"/>
          </p:cNvSpPr>
          <p:nvPr>
            <p:ph type="sldNum" sz="quarter" idx="12"/>
          </p:nvPr>
        </p:nvSpPr>
        <p:spPr/>
        <p:txBody>
          <a:bodyPr/>
          <a:lstStyle/>
          <a:p>
            <a:fld id="{8FC7972A-2F91-44E3-B62B-29D52CF25423}" type="slidenum">
              <a:rPr lang="th-TH" smtClean="0"/>
              <a:pPr/>
              <a:t>22</a:t>
            </a:fld>
            <a:endParaRPr lang="th-TH"/>
          </a:p>
        </p:txBody>
      </p:sp>
      <p:sp>
        <p:nvSpPr>
          <p:cNvPr id="4" name="Title 3"/>
          <p:cNvSpPr>
            <a:spLocks noGrp="1"/>
          </p:cNvSpPr>
          <p:nvPr>
            <p:ph type="title"/>
          </p:nvPr>
        </p:nvSpPr>
        <p:spPr>
          <a:xfrm>
            <a:off x="457200" y="274638"/>
            <a:ext cx="8229600" cy="778098"/>
          </a:xfrm>
        </p:spPr>
        <p:txBody>
          <a:bodyPr>
            <a:normAutofit/>
          </a:bodyPr>
          <a:lstStyle/>
          <a:p>
            <a:r>
              <a:rPr lang="en-US" sz="2800" dirty="0" smtClean="0"/>
              <a:t>FSAs (expertise and technology)</a:t>
            </a:r>
            <a:endParaRPr lang="th-TH" sz="2800" dirty="0"/>
          </a:p>
        </p:txBody>
      </p:sp>
    </p:spTree>
    <p:extLst>
      <p:ext uri="{BB962C8B-B14F-4D97-AF65-F5344CB8AC3E}">
        <p14:creationId xmlns:p14="http://schemas.microsoft.com/office/powerpoint/2010/main" val="29951388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1268760"/>
            <a:ext cx="8229600" cy="4608512"/>
          </a:xfrm>
        </p:spPr>
        <p:txBody>
          <a:bodyPr>
            <a:normAutofit/>
          </a:bodyPr>
          <a:lstStyle/>
          <a:p>
            <a:pPr marL="109728" indent="0">
              <a:buNone/>
            </a:pPr>
            <a:r>
              <a:rPr lang="en-US" sz="2400" dirty="0"/>
              <a:t>1. </a:t>
            </a:r>
            <a:r>
              <a:rPr lang="en-US" sz="2400" b="1" dirty="0">
                <a:solidFill>
                  <a:srgbClr val="C00000"/>
                </a:solidFill>
              </a:rPr>
              <a:t>Advantages</a:t>
            </a:r>
            <a:r>
              <a:rPr lang="en-US" sz="2400" dirty="0"/>
              <a:t> from </a:t>
            </a:r>
            <a:r>
              <a:rPr lang="en-US" sz="2400" b="1" dirty="0">
                <a:solidFill>
                  <a:srgbClr val="0033CC"/>
                </a:solidFill>
              </a:rPr>
              <a:t>perception of Lao people for Thai products</a:t>
            </a:r>
            <a:r>
              <a:rPr lang="en-US" sz="2400" dirty="0"/>
              <a:t> </a:t>
            </a:r>
            <a:r>
              <a:rPr lang="en-US" sz="2400" b="1" dirty="0">
                <a:solidFill>
                  <a:srgbClr val="0033CC"/>
                </a:solidFill>
              </a:rPr>
              <a:t>as high quality </a:t>
            </a:r>
            <a:r>
              <a:rPr lang="en-US" sz="2400" dirty="0"/>
              <a:t>compared to products from other countries such as Chinese products or domestic products.</a:t>
            </a:r>
          </a:p>
          <a:p>
            <a:pPr marL="109728" indent="0">
              <a:buNone/>
            </a:pPr>
            <a:endParaRPr lang="en-US" sz="2400" dirty="0" smtClean="0"/>
          </a:p>
          <a:p>
            <a:pPr marL="109728" indent="0">
              <a:buNone/>
            </a:pPr>
            <a:r>
              <a:rPr lang="en-US" sz="2400" dirty="0" smtClean="0"/>
              <a:t>2</a:t>
            </a:r>
            <a:r>
              <a:rPr lang="en-US" sz="2400" dirty="0"/>
              <a:t>. </a:t>
            </a:r>
            <a:r>
              <a:rPr lang="en-US" sz="2400" b="1" dirty="0">
                <a:solidFill>
                  <a:srgbClr val="C00000"/>
                </a:solidFill>
              </a:rPr>
              <a:t>Advantages</a:t>
            </a:r>
            <a:r>
              <a:rPr lang="en-US" sz="2400" dirty="0"/>
              <a:t> from </a:t>
            </a:r>
            <a:r>
              <a:rPr lang="en-US" sz="2400" b="1" dirty="0">
                <a:solidFill>
                  <a:srgbClr val="0033CC"/>
                </a:solidFill>
              </a:rPr>
              <a:t>m</a:t>
            </a:r>
            <a:r>
              <a:rPr lang="en-US" sz="2400" b="1" dirty="0" smtClean="0">
                <a:solidFill>
                  <a:srgbClr val="0033CC"/>
                </a:solidFill>
              </a:rPr>
              <a:t>arketing </a:t>
            </a:r>
            <a:r>
              <a:rPr lang="en-US" sz="2400" b="1" dirty="0">
                <a:solidFill>
                  <a:srgbClr val="0033CC"/>
                </a:solidFill>
              </a:rPr>
              <a:t>capability</a:t>
            </a:r>
            <a:r>
              <a:rPr lang="en-US" sz="2400" dirty="0"/>
              <a:t>, especially from the fact that Lao people can </a:t>
            </a:r>
            <a:r>
              <a:rPr lang="en-US" sz="2400" dirty="0" smtClean="0"/>
              <a:t>receive </a:t>
            </a:r>
            <a:r>
              <a:rPr lang="en-US" sz="2400" dirty="0"/>
              <a:t>information from all Thai TV programs so that some Thai MNEs can exercise their marketing strategy more effective than MNEs from other countries</a:t>
            </a:r>
            <a:endParaRPr lang="th-TH" sz="2400" dirty="0"/>
          </a:p>
        </p:txBody>
      </p:sp>
      <p:sp>
        <p:nvSpPr>
          <p:cNvPr id="3" name="Slide Number Placeholder 2"/>
          <p:cNvSpPr>
            <a:spLocks noGrp="1"/>
          </p:cNvSpPr>
          <p:nvPr>
            <p:ph type="sldNum" sz="quarter" idx="12"/>
          </p:nvPr>
        </p:nvSpPr>
        <p:spPr/>
        <p:txBody>
          <a:bodyPr/>
          <a:lstStyle/>
          <a:p>
            <a:fld id="{8FC7972A-2F91-44E3-B62B-29D52CF25423}" type="slidenum">
              <a:rPr lang="th-TH" smtClean="0"/>
              <a:pPr/>
              <a:t>23</a:t>
            </a:fld>
            <a:endParaRPr lang="th-TH"/>
          </a:p>
        </p:txBody>
      </p:sp>
      <p:sp>
        <p:nvSpPr>
          <p:cNvPr id="4" name="Title 3"/>
          <p:cNvSpPr>
            <a:spLocks noGrp="1"/>
          </p:cNvSpPr>
          <p:nvPr>
            <p:ph type="title"/>
          </p:nvPr>
        </p:nvSpPr>
        <p:spPr>
          <a:xfrm>
            <a:off x="251520" y="260648"/>
            <a:ext cx="8892480" cy="778098"/>
          </a:xfrm>
        </p:spPr>
        <p:txBody>
          <a:bodyPr>
            <a:noAutofit/>
          </a:bodyPr>
          <a:lstStyle/>
          <a:p>
            <a:r>
              <a:rPr lang="en-US" sz="2800" dirty="0" smtClean="0"/>
              <a:t>FSAs (products/services and market capabilities)</a:t>
            </a:r>
            <a:endParaRPr lang="th-TH" sz="2800" dirty="0"/>
          </a:p>
        </p:txBody>
      </p:sp>
    </p:spTree>
    <p:extLst>
      <p:ext uri="{BB962C8B-B14F-4D97-AF65-F5344CB8AC3E}">
        <p14:creationId xmlns:p14="http://schemas.microsoft.com/office/powerpoint/2010/main" val="29992028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24744"/>
            <a:ext cx="8229600" cy="5328592"/>
          </a:xfrm>
        </p:spPr>
        <p:txBody>
          <a:bodyPr>
            <a:normAutofit fontScale="70000" lnSpcReduction="20000"/>
          </a:bodyPr>
          <a:lstStyle/>
          <a:p>
            <a:pPr marL="109728" indent="0">
              <a:buNone/>
            </a:pPr>
            <a:r>
              <a:rPr lang="en-US" dirty="0" smtClean="0"/>
              <a:t>1. </a:t>
            </a:r>
            <a:r>
              <a:rPr lang="en-US" b="1" dirty="0" smtClean="0">
                <a:solidFill>
                  <a:srgbClr val="C00000"/>
                </a:solidFill>
              </a:rPr>
              <a:t>First </a:t>
            </a:r>
            <a:r>
              <a:rPr lang="en-US" b="1" dirty="0">
                <a:solidFill>
                  <a:srgbClr val="C00000"/>
                </a:solidFill>
              </a:rPr>
              <a:t>mover advantages </a:t>
            </a:r>
            <a:r>
              <a:rPr lang="en-US" b="1" dirty="0">
                <a:solidFill>
                  <a:srgbClr val="0033CC"/>
                </a:solidFill>
              </a:rPr>
              <a:t>of Thai MNEs invested in the Lao PDR at the early stage of foreign investment in the country. </a:t>
            </a:r>
            <a:endParaRPr lang="en-US" b="1" dirty="0" smtClean="0">
              <a:solidFill>
                <a:srgbClr val="0033CC"/>
              </a:solidFill>
            </a:endParaRPr>
          </a:p>
          <a:p>
            <a:pPr marL="109728" indent="0">
              <a:buNone/>
            </a:pPr>
            <a:endParaRPr lang="en-US" dirty="0"/>
          </a:p>
          <a:p>
            <a:pPr lvl="1"/>
            <a:r>
              <a:rPr lang="en-US" dirty="0" smtClean="0"/>
              <a:t>Advantages </a:t>
            </a:r>
            <a:r>
              <a:rPr lang="en-US" dirty="0"/>
              <a:t>from early establishment of necessary networks and </a:t>
            </a:r>
            <a:r>
              <a:rPr lang="en-US" dirty="0" smtClean="0"/>
              <a:t>relationships (such </a:t>
            </a:r>
            <a:r>
              <a:rPr lang="en-US" dirty="0"/>
              <a:t>as the networks and relationships with responsible government officers or politicians in related agencies, local, Thai or international distributers, suppliers and buyers, etc</a:t>
            </a:r>
            <a:r>
              <a:rPr lang="en-US" dirty="0" smtClean="0"/>
              <a:t>.)</a:t>
            </a:r>
          </a:p>
          <a:p>
            <a:pPr lvl="1"/>
            <a:endParaRPr lang="en-US" dirty="0"/>
          </a:p>
          <a:p>
            <a:pPr lvl="1"/>
            <a:r>
              <a:rPr lang="en-US" dirty="0"/>
              <a:t>However, these networks and relationships have to be updated overtime based on the dynamic nature of this kind of advantages</a:t>
            </a:r>
          </a:p>
          <a:p>
            <a:pPr marL="109728" indent="0">
              <a:buNone/>
            </a:pPr>
            <a:endParaRPr lang="en-US" dirty="0" smtClean="0"/>
          </a:p>
          <a:p>
            <a:pPr marL="109728" indent="0">
              <a:buNone/>
            </a:pPr>
            <a:r>
              <a:rPr lang="en-US" dirty="0" smtClean="0"/>
              <a:t>2</a:t>
            </a:r>
            <a:r>
              <a:rPr lang="en-US" dirty="0"/>
              <a:t>. </a:t>
            </a:r>
            <a:r>
              <a:rPr lang="en-US" b="1" dirty="0">
                <a:solidFill>
                  <a:srgbClr val="C00000"/>
                </a:solidFill>
              </a:rPr>
              <a:t>Advantages</a:t>
            </a:r>
            <a:r>
              <a:rPr lang="en-US" dirty="0"/>
              <a:t> from </a:t>
            </a:r>
            <a:r>
              <a:rPr lang="en-US" b="1" dirty="0">
                <a:solidFill>
                  <a:srgbClr val="0033CC"/>
                </a:solidFill>
              </a:rPr>
              <a:t>ability of Thai MNEs to establish necessary networks and relationships on their </a:t>
            </a:r>
            <a:r>
              <a:rPr lang="en-US" b="1" dirty="0" smtClean="0">
                <a:solidFill>
                  <a:srgbClr val="0033CC"/>
                </a:solidFill>
              </a:rPr>
              <a:t>own</a:t>
            </a:r>
            <a:r>
              <a:rPr lang="en-US" dirty="0" smtClean="0"/>
              <a:t>.</a:t>
            </a:r>
          </a:p>
          <a:p>
            <a:pPr marL="109728" indent="0">
              <a:buNone/>
            </a:pPr>
            <a:endParaRPr lang="en-US" dirty="0" smtClean="0"/>
          </a:p>
          <a:p>
            <a:pPr marL="109728" indent="0">
              <a:buNone/>
            </a:pPr>
            <a:r>
              <a:rPr lang="en-US" dirty="0" smtClean="0"/>
              <a:t>3</a:t>
            </a:r>
            <a:r>
              <a:rPr lang="en-US" b="1" dirty="0" smtClean="0">
                <a:solidFill>
                  <a:srgbClr val="C00000"/>
                </a:solidFill>
              </a:rPr>
              <a:t>. Disadvantages </a:t>
            </a:r>
            <a:r>
              <a:rPr lang="en-US" dirty="0"/>
              <a:t>in the senses that </a:t>
            </a:r>
            <a:endParaRPr lang="en-US" dirty="0" smtClean="0"/>
          </a:p>
          <a:p>
            <a:pPr marL="109728" indent="0">
              <a:buNone/>
            </a:pPr>
            <a:endParaRPr lang="en-US" dirty="0" smtClean="0">
              <a:solidFill>
                <a:srgbClr val="0033CC"/>
              </a:solidFill>
            </a:endParaRPr>
          </a:p>
          <a:p>
            <a:pPr lvl="1">
              <a:buFont typeface="Courier New" panose="02070309020205020404" pitchFamily="49" charset="0"/>
              <a:buChar char="o"/>
            </a:pPr>
            <a:r>
              <a:rPr lang="en-US" b="1" dirty="0">
                <a:solidFill>
                  <a:srgbClr val="0033CC"/>
                </a:solidFill>
              </a:rPr>
              <a:t>N</a:t>
            </a:r>
            <a:r>
              <a:rPr lang="en-US" b="1" dirty="0" smtClean="0">
                <a:solidFill>
                  <a:srgbClr val="0033CC"/>
                </a:solidFill>
              </a:rPr>
              <a:t>ot </a:t>
            </a:r>
            <a:r>
              <a:rPr lang="en-US" b="1" dirty="0">
                <a:solidFill>
                  <a:srgbClr val="0033CC"/>
                </a:solidFill>
              </a:rPr>
              <a:t>much coordination between Thai MNEs </a:t>
            </a:r>
            <a:r>
              <a:rPr lang="en-US" b="1" dirty="0" smtClean="0">
                <a:solidFill>
                  <a:srgbClr val="0033CC"/>
                </a:solidFill>
              </a:rPr>
              <a:t>themselves </a:t>
            </a:r>
            <a:r>
              <a:rPr lang="en-US" b="1" dirty="0">
                <a:solidFill>
                  <a:srgbClr val="0033CC"/>
                </a:solidFill>
              </a:rPr>
              <a:t>and Thai government </a:t>
            </a:r>
            <a:r>
              <a:rPr lang="en-US" dirty="0"/>
              <a:t>to establish those necessary networks and relationships.</a:t>
            </a:r>
            <a:endParaRPr lang="th-TH" dirty="0"/>
          </a:p>
          <a:p>
            <a:pPr lvl="1">
              <a:buFont typeface="Courier New" panose="02070309020205020404" pitchFamily="49" charset="0"/>
              <a:buChar char="o"/>
            </a:pPr>
            <a:endParaRPr lang="en-US" dirty="0" smtClean="0"/>
          </a:p>
          <a:p>
            <a:pPr lvl="1">
              <a:buFont typeface="Courier New" panose="02070309020205020404" pitchFamily="49" charset="0"/>
              <a:buChar char="o"/>
            </a:pPr>
            <a:r>
              <a:rPr lang="en-US" b="1" dirty="0">
                <a:solidFill>
                  <a:srgbClr val="0033CC"/>
                </a:solidFill>
              </a:rPr>
              <a:t>B</a:t>
            </a:r>
            <a:r>
              <a:rPr lang="en-US" b="1" dirty="0" smtClean="0">
                <a:solidFill>
                  <a:srgbClr val="0033CC"/>
                </a:solidFill>
              </a:rPr>
              <a:t>usiness </a:t>
            </a:r>
            <a:r>
              <a:rPr lang="en-US" b="1" dirty="0">
                <a:solidFill>
                  <a:srgbClr val="0033CC"/>
                </a:solidFill>
              </a:rPr>
              <a:t>clusters of Thai MNEs in the Lao PDR are quite weak and rather </a:t>
            </a:r>
            <a:r>
              <a:rPr lang="en-US" b="1" dirty="0" smtClean="0">
                <a:solidFill>
                  <a:srgbClr val="0033CC"/>
                </a:solidFill>
              </a:rPr>
              <a:t>informal</a:t>
            </a:r>
            <a:endParaRPr lang="th-TH" b="1" dirty="0">
              <a:solidFill>
                <a:srgbClr val="0033CC"/>
              </a:solidFill>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24</a:t>
            </a:fld>
            <a:endParaRPr lang="th-TH"/>
          </a:p>
        </p:txBody>
      </p:sp>
      <p:sp>
        <p:nvSpPr>
          <p:cNvPr id="4" name="Title 3"/>
          <p:cNvSpPr>
            <a:spLocks noGrp="1"/>
          </p:cNvSpPr>
          <p:nvPr>
            <p:ph type="title"/>
          </p:nvPr>
        </p:nvSpPr>
        <p:spPr>
          <a:xfrm>
            <a:off x="457200" y="274638"/>
            <a:ext cx="8229600" cy="778098"/>
          </a:xfrm>
        </p:spPr>
        <p:txBody>
          <a:bodyPr>
            <a:normAutofit/>
          </a:bodyPr>
          <a:lstStyle/>
          <a:p>
            <a:r>
              <a:rPr lang="en-US" sz="2800" dirty="0" smtClean="0"/>
              <a:t>FSAs (networks and relationships)</a:t>
            </a:r>
            <a:endParaRPr lang="th-TH" sz="2800" dirty="0"/>
          </a:p>
        </p:txBody>
      </p:sp>
    </p:spTree>
    <p:extLst>
      <p:ext uri="{BB962C8B-B14F-4D97-AF65-F5344CB8AC3E}">
        <p14:creationId xmlns:p14="http://schemas.microsoft.com/office/powerpoint/2010/main" val="371100972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1052736"/>
            <a:ext cx="8229600" cy="5328592"/>
          </a:xfrm>
        </p:spPr>
        <p:txBody>
          <a:bodyPr>
            <a:noAutofit/>
          </a:bodyPr>
          <a:lstStyle/>
          <a:p>
            <a:pPr marL="109728" indent="0">
              <a:buNone/>
            </a:pPr>
            <a:r>
              <a:rPr lang="en-US" sz="1800" dirty="0" smtClean="0"/>
              <a:t>1. </a:t>
            </a:r>
            <a:r>
              <a:rPr lang="en-US" sz="1800" b="1" dirty="0" smtClean="0">
                <a:solidFill>
                  <a:srgbClr val="C00000"/>
                </a:solidFill>
              </a:rPr>
              <a:t>Advantages </a:t>
            </a:r>
            <a:r>
              <a:rPr lang="en-US" sz="1800" dirty="0"/>
              <a:t>from </a:t>
            </a:r>
            <a:r>
              <a:rPr lang="en-US" sz="1800" b="1" dirty="0">
                <a:solidFill>
                  <a:srgbClr val="0033CC"/>
                </a:solidFill>
              </a:rPr>
              <a:t>dynamic capability to learn from previous investment experience</a:t>
            </a:r>
            <a:r>
              <a:rPr lang="en-US" sz="1800" dirty="0"/>
              <a:t> to choose appropriate mode of entry strategy </a:t>
            </a:r>
            <a:r>
              <a:rPr lang="en-US" sz="1800" dirty="0" smtClean="0"/>
              <a:t>for </a:t>
            </a:r>
            <a:r>
              <a:rPr lang="en-US" sz="1800" dirty="0"/>
              <a:t>current </a:t>
            </a:r>
            <a:r>
              <a:rPr lang="en-US" sz="1800" dirty="0" smtClean="0"/>
              <a:t>investment.</a:t>
            </a:r>
          </a:p>
          <a:p>
            <a:pPr marL="109728" indent="0">
              <a:buNone/>
            </a:pPr>
            <a:endParaRPr lang="en-US" sz="1800" dirty="0" smtClean="0"/>
          </a:p>
          <a:p>
            <a:pPr marL="109728" indent="0">
              <a:buNone/>
            </a:pPr>
            <a:r>
              <a:rPr lang="en-US" sz="1800" dirty="0" smtClean="0"/>
              <a:t>2</a:t>
            </a:r>
            <a:r>
              <a:rPr lang="en-US" sz="1800" dirty="0"/>
              <a:t>. </a:t>
            </a:r>
            <a:r>
              <a:rPr lang="en-US" sz="1800" b="1" dirty="0">
                <a:solidFill>
                  <a:srgbClr val="C00000"/>
                </a:solidFill>
              </a:rPr>
              <a:t>Advantages</a:t>
            </a:r>
            <a:r>
              <a:rPr lang="en-US" sz="1800" dirty="0"/>
              <a:t> based on </a:t>
            </a:r>
            <a:r>
              <a:rPr lang="en-US" sz="1800" b="1" dirty="0">
                <a:solidFill>
                  <a:srgbClr val="0033CC"/>
                </a:solidFill>
              </a:rPr>
              <a:t>monitoring </a:t>
            </a:r>
            <a:r>
              <a:rPr lang="en-US" sz="1800" b="1" dirty="0" smtClean="0">
                <a:solidFill>
                  <a:srgbClr val="0033CC"/>
                </a:solidFill>
              </a:rPr>
              <a:t>capability</a:t>
            </a:r>
          </a:p>
          <a:p>
            <a:pPr marL="109728" indent="0">
              <a:buNone/>
            </a:pPr>
            <a:endParaRPr lang="en-US" sz="1800" dirty="0"/>
          </a:p>
          <a:p>
            <a:pPr lvl="1"/>
            <a:r>
              <a:rPr lang="en-US" sz="1800" dirty="0"/>
              <a:t>Thai investors can monitor their assigned (Thai) managers easier compared to investors from other countries </a:t>
            </a:r>
            <a:r>
              <a:rPr lang="en-US" sz="1800" dirty="0" smtClean="0"/>
              <a:t>(due to location </a:t>
            </a:r>
            <a:r>
              <a:rPr lang="en-US" sz="1800" dirty="0"/>
              <a:t>proximity </a:t>
            </a:r>
            <a:r>
              <a:rPr lang="en-US" sz="1800" dirty="0" smtClean="0"/>
              <a:t>and language proximity)</a:t>
            </a:r>
          </a:p>
          <a:p>
            <a:pPr lvl="1"/>
            <a:r>
              <a:rPr lang="en-US" sz="1800" dirty="0" smtClean="0"/>
              <a:t>Thai </a:t>
            </a:r>
            <a:r>
              <a:rPr lang="en-US" sz="1800" dirty="0"/>
              <a:t>managers can monitor their Thai and Lao workers or staffs easier compared to managers from other </a:t>
            </a:r>
            <a:r>
              <a:rPr lang="en-US" sz="1800" dirty="0" smtClean="0"/>
              <a:t>countries (due to language similarity)</a:t>
            </a:r>
          </a:p>
          <a:p>
            <a:pPr lvl="1"/>
            <a:endParaRPr lang="en-US" sz="1800" dirty="0"/>
          </a:p>
          <a:p>
            <a:pPr marL="109728" indent="0">
              <a:buNone/>
            </a:pPr>
            <a:r>
              <a:rPr lang="en-US" sz="1800" dirty="0"/>
              <a:t>3. </a:t>
            </a:r>
            <a:r>
              <a:rPr lang="en-US" sz="1800" b="1" dirty="0">
                <a:solidFill>
                  <a:srgbClr val="C00000"/>
                </a:solidFill>
              </a:rPr>
              <a:t>Advantages</a:t>
            </a:r>
            <a:r>
              <a:rPr lang="en-US" sz="1800" dirty="0"/>
              <a:t> from </a:t>
            </a:r>
            <a:r>
              <a:rPr lang="en-US" sz="1800" b="1" dirty="0">
                <a:solidFill>
                  <a:srgbClr val="0033CC"/>
                </a:solidFill>
              </a:rPr>
              <a:t>ability to adjust organization management </a:t>
            </a:r>
            <a:r>
              <a:rPr lang="en-US" sz="1800" dirty="0"/>
              <a:t>based on existing business environment and </a:t>
            </a:r>
            <a:r>
              <a:rPr lang="en-US" sz="1800" dirty="0" smtClean="0"/>
              <a:t>once </a:t>
            </a:r>
            <a:r>
              <a:rPr lang="en-US" sz="1800" dirty="0"/>
              <a:t>the business and social environment have </a:t>
            </a:r>
            <a:r>
              <a:rPr lang="en-US" sz="1800" dirty="0" smtClean="0"/>
              <a:t>changed (especially in the case of success Thai MNEs). </a:t>
            </a:r>
            <a:endParaRPr lang="th-TH" sz="1800" dirty="0"/>
          </a:p>
        </p:txBody>
      </p:sp>
      <p:sp>
        <p:nvSpPr>
          <p:cNvPr id="3" name="Slide Number Placeholder 2"/>
          <p:cNvSpPr>
            <a:spLocks noGrp="1"/>
          </p:cNvSpPr>
          <p:nvPr>
            <p:ph type="sldNum" sz="quarter" idx="12"/>
          </p:nvPr>
        </p:nvSpPr>
        <p:spPr/>
        <p:txBody>
          <a:bodyPr/>
          <a:lstStyle/>
          <a:p>
            <a:fld id="{8FC7972A-2F91-44E3-B62B-29D52CF25423}" type="slidenum">
              <a:rPr lang="th-TH" smtClean="0"/>
              <a:pPr/>
              <a:t>25</a:t>
            </a:fld>
            <a:endParaRPr lang="th-TH"/>
          </a:p>
        </p:txBody>
      </p:sp>
      <p:sp>
        <p:nvSpPr>
          <p:cNvPr id="4" name="Title 3"/>
          <p:cNvSpPr>
            <a:spLocks noGrp="1"/>
          </p:cNvSpPr>
          <p:nvPr>
            <p:ph type="title"/>
          </p:nvPr>
        </p:nvSpPr>
        <p:spPr>
          <a:xfrm>
            <a:off x="457200" y="274638"/>
            <a:ext cx="8229600" cy="778098"/>
          </a:xfrm>
        </p:spPr>
        <p:txBody>
          <a:bodyPr>
            <a:normAutofit fontScale="90000"/>
          </a:bodyPr>
          <a:lstStyle/>
          <a:p>
            <a:r>
              <a:rPr lang="en-US" sz="2800" dirty="0" smtClean="0"/>
              <a:t>FSAs (organizational structure and business culture)</a:t>
            </a:r>
            <a:endParaRPr lang="th-TH" sz="2800" dirty="0"/>
          </a:p>
        </p:txBody>
      </p:sp>
    </p:spTree>
    <p:extLst>
      <p:ext uri="{BB962C8B-B14F-4D97-AF65-F5344CB8AC3E}">
        <p14:creationId xmlns:p14="http://schemas.microsoft.com/office/powerpoint/2010/main" val="342160954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1196752"/>
            <a:ext cx="7920880" cy="3744416"/>
          </a:xfrm>
        </p:spPr>
        <p:txBody>
          <a:bodyPr>
            <a:noAutofit/>
          </a:bodyPr>
          <a:lstStyle/>
          <a:p>
            <a:pPr marL="109728" indent="0">
              <a:buNone/>
            </a:pPr>
            <a:endParaRPr lang="en-US" sz="2400" dirty="0" smtClean="0"/>
          </a:p>
          <a:p>
            <a:pPr lvl="1"/>
            <a:r>
              <a:rPr lang="en-US" sz="2000" b="1" dirty="0" smtClean="0">
                <a:solidFill>
                  <a:srgbClr val="0033CC"/>
                </a:solidFill>
              </a:rPr>
              <a:t>Logistic</a:t>
            </a:r>
            <a:r>
              <a:rPr lang="en-US" sz="2000" b="1" dirty="0" smtClean="0">
                <a:solidFill>
                  <a:srgbClr val="C00000"/>
                </a:solidFill>
              </a:rPr>
              <a:t> advantages </a:t>
            </a:r>
            <a:r>
              <a:rPr lang="en-US" sz="2000" dirty="0" smtClean="0"/>
              <a:t>(to import raw materials and export products back to Thailand or to other countries through sea port in Thailand</a:t>
            </a:r>
          </a:p>
          <a:p>
            <a:pPr marL="393192" lvl="1" indent="0">
              <a:buNone/>
            </a:pPr>
            <a:endParaRPr lang="en-US" sz="2000" dirty="0" smtClean="0"/>
          </a:p>
          <a:p>
            <a:pPr lvl="1"/>
            <a:r>
              <a:rPr lang="en-US" sz="2000" b="1" dirty="0">
                <a:solidFill>
                  <a:srgbClr val="C00000"/>
                </a:solidFill>
              </a:rPr>
              <a:t>Advantages</a:t>
            </a:r>
            <a:r>
              <a:rPr lang="en-US" sz="2000" dirty="0"/>
              <a:t> from </a:t>
            </a:r>
            <a:r>
              <a:rPr lang="en-US" sz="2000" b="1" dirty="0">
                <a:solidFill>
                  <a:srgbClr val="0033CC"/>
                </a:solidFill>
              </a:rPr>
              <a:t>similar </a:t>
            </a:r>
            <a:r>
              <a:rPr lang="en-US" sz="2000" b="1" dirty="0" smtClean="0">
                <a:solidFill>
                  <a:srgbClr val="0033CC"/>
                </a:solidFill>
              </a:rPr>
              <a:t>weather </a:t>
            </a:r>
            <a:r>
              <a:rPr lang="en-US" sz="2000" dirty="0" smtClean="0"/>
              <a:t>(especially for agricultural sector)</a:t>
            </a:r>
            <a:endParaRPr lang="en-US" sz="2000" dirty="0"/>
          </a:p>
          <a:p>
            <a:pPr lvl="1"/>
            <a:endParaRPr lang="en-US" sz="2000" dirty="0" smtClean="0"/>
          </a:p>
          <a:p>
            <a:pPr lvl="1"/>
            <a:endParaRPr lang="en-US" sz="2000" dirty="0"/>
          </a:p>
        </p:txBody>
      </p:sp>
      <p:sp>
        <p:nvSpPr>
          <p:cNvPr id="3" name="Slide Number Placeholder 2"/>
          <p:cNvSpPr>
            <a:spLocks noGrp="1"/>
          </p:cNvSpPr>
          <p:nvPr>
            <p:ph type="sldNum" sz="quarter" idx="12"/>
          </p:nvPr>
        </p:nvSpPr>
        <p:spPr/>
        <p:txBody>
          <a:bodyPr/>
          <a:lstStyle/>
          <a:p>
            <a:fld id="{8FC7972A-2F91-44E3-B62B-29D52CF25423}" type="slidenum">
              <a:rPr lang="th-TH" smtClean="0"/>
              <a:pPr/>
              <a:t>26</a:t>
            </a:fld>
            <a:endParaRPr lang="th-TH"/>
          </a:p>
        </p:txBody>
      </p:sp>
      <p:sp>
        <p:nvSpPr>
          <p:cNvPr id="4" name="Title 3"/>
          <p:cNvSpPr>
            <a:spLocks noGrp="1"/>
          </p:cNvSpPr>
          <p:nvPr>
            <p:ph type="title"/>
          </p:nvPr>
        </p:nvSpPr>
        <p:spPr>
          <a:xfrm>
            <a:off x="457200" y="274638"/>
            <a:ext cx="8229600" cy="706090"/>
          </a:xfrm>
        </p:spPr>
        <p:txBody>
          <a:bodyPr>
            <a:normAutofit/>
          </a:bodyPr>
          <a:lstStyle/>
          <a:p>
            <a:r>
              <a:rPr lang="en-US" sz="2800" dirty="0" smtClean="0"/>
              <a:t>Home country CSAs (location proximity)</a:t>
            </a:r>
            <a:endParaRPr lang="th-TH" sz="2800" dirty="0"/>
          </a:p>
        </p:txBody>
      </p:sp>
    </p:spTree>
    <p:extLst>
      <p:ext uri="{BB962C8B-B14F-4D97-AF65-F5344CB8AC3E}">
        <p14:creationId xmlns:p14="http://schemas.microsoft.com/office/powerpoint/2010/main" val="287412305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1196752"/>
            <a:ext cx="7920880" cy="5112568"/>
          </a:xfrm>
        </p:spPr>
        <p:txBody>
          <a:bodyPr>
            <a:noAutofit/>
          </a:bodyPr>
          <a:lstStyle/>
          <a:p>
            <a:pPr marL="109728" indent="0">
              <a:buNone/>
            </a:pPr>
            <a:r>
              <a:rPr lang="en-US" sz="2000" b="1" dirty="0" smtClean="0">
                <a:solidFill>
                  <a:srgbClr val="0033CC"/>
                </a:solidFill>
              </a:rPr>
              <a:t>1. </a:t>
            </a:r>
            <a:r>
              <a:rPr lang="en-US" sz="2000" b="1" dirty="0" smtClean="0">
                <a:solidFill>
                  <a:srgbClr val="C00000"/>
                </a:solidFill>
              </a:rPr>
              <a:t>Advantages </a:t>
            </a:r>
            <a:r>
              <a:rPr lang="en-US" sz="2000" b="1" dirty="0">
                <a:solidFill>
                  <a:srgbClr val="0033CC"/>
                </a:solidFill>
              </a:rPr>
              <a:t>from similar speaking </a:t>
            </a:r>
            <a:r>
              <a:rPr lang="en-US" sz="2000" b="1" dirty="0" smtClean="0">
                <a:solidFill>
                  <a:srgbClr val="0033CC"/>
                </a:solidFill>
              </a:rPr>
              <a:t>language</a:t>
            </a:r>
          </a:p>
          <a:p>
            <a:pPr marL="109728" indent="0">
              <a:buNone/>
            </a:pPr>
            <a:endParaRPr lang="en-US" sz="2000" dirty="0"/>
          </a:p>
          <a:p>
            <a:pPr lvl="1"/>
            <a:r>
              <a:rPr lang="en-US" sz="1800" dirty="0"/>
              <a:t>Thai investors can communicate with various stakeholders related to investment in the Lao </a:t>
            </a:r>
            <a:r>
              <a:rPr lang="en-US" sz="1800" dirty="0" smtClean="0"/>
              <a:t>PDR</a:t>
            </a:r>
          </a:p>
          <a:p>
            <a:pPr lvl="1"/>
            <a:r>
              <a:rPr lang="en-US" sz="1800" dirty="0" smtClean="0"/>
              <a:t>Lao </a:t>
            </a:r>
            <a:r>
              <a:rPr lang="en-US" sz="1800" dirty="0"/>
              <a:t>people can watch various Thai TV programs. Thai investors can use these advantages </a:t>
            </a:r>
            <a:r>
              <a:rPr lang="en-US" sz="1800" dirty="0" smtClean="0"/>
              <a:t>to </a:t>
            </a:r>
            <a:r>
              <a:rPr lang="en-US" sz="1800" dirty="0"/>
              <a:t>predict or understand consumer demand influenced by Thai </a:t>
            </a:r>
            <a:r>
              <a:rPr lang="en-US" sz="1800" dirty="0" smtClean="0"/>
              <a:t>media.</a:t>
            </a:r>
          </a:p>
          <a:p>
            <a:pPr marL="393192" lvl="1" indent="0">
              <a:buNone/>
            </a:pPr>
            <a:endParaRPr lang="en-US" sz="2000" dirty="0" smtClean="0"/>
          </a:p>
          <a:p>
            <a:pPr marL="109728" indent="0">
              <a:buNone/>
            </a:pPr>
            <a:r>
              <a:rPr lang="en-US" sz="2000" b="1" dirty="0" smtClean="0">
                <a:solidFill>
                  <a:srgbClr val="0033CC"/>
                </a:solidFill>
              </a:rPr>
              <a:t>2. </a:t>
            </a:r>
            <a:r>
              <a:rPr lang="en-US" sz="2000" b="1" dirty="0" smtClean="0">
                <a:solidFill>
                  <a:srgbClr val="C00000"/>
                </a:solidFill>
              </a:rPr>
              <a:t>Advantages</a:t>
            </a:r>
            <a:r>
              <a:rPr lang="en-US" sz="2000" b="1" dirty="0" smtClean="0">
                <a:solidFill>
                  <a:srgbClr val="0033CC"/>
                </a:solidFill>
              </a:rPr>
              <a:t> </a:t>
            </a:r>
            <a:r>
              <a:rPr lang="en-US" sz="2000" b="1" dirty="0">
                <a:solidFill>
                  <a:srgbClr val="0033CC"/>
                </a:solidFill>
              </a:rPr>
              <a:t>from cultural </a:t>
            </a:r>
            <a:r>
              <a:rPr lang="en-US" sz="2000" b="1" dirty="0" smtClean="0">
                <a:solidFill>
                  <a:srgbClr val="0033CC"/>
                </a:solidFill>
              </a:rPr>
              <a:t>proximity</a:t>
            </a:r>
          </a:p>
          <a:p>
            <a:pPr marL="109728" indent="0">
              <a:buNone/>
            </a:pPr>
            <a:endParaRPr lang="en-US" sz="2000" dirty="0"/>
          </a:p>
          <a:p>
            <a:pPr lvl="1"/>
            <a:r>
              <a:rPr lang="en-US" sz="1600" dirty="0"/>
              <a:t>Although the cultures of the two countries are not exactly the same, they share certain level of similarities.</a:t>
            </a:r>
          </a:p>
          <a:p>
            <a:pPr lvl="1"/>
            <a:r>
              <a:rPr lang="en-US" sz="1600" dirty="0"/>
              <a:t>With cultural similarities, Thai MNEs may understand and know proper ways to deal with related </a:t>
            </a:r>
            <a:r>
              <a:rPr lang="en-US" sz="1600" dirty="0" smtClean="0"/>
              <a:t>parties better than investors from other countries. </a:t>
            </a:r>
          </a:p>
          <a:p>
            <a:pPr lvl="1"/>
            <a:endParaRPr lang="en-US" sz="2000" dirty="0"/>
          </a:p>
        </p:txBody>
      </p:sp>
      <p:sp>
        <p:nvSpPr>
          <p:cNvPr id="3" name="Slide Number Placeholder 2"/>
          <p:cNvSpPr>
            <a:spLocks noGrp="1"/>
          </p:cNvSpPr>
          <p:nvPr>
            <p:ph type="sldNum" sz="quarter" idx="12"/>
          </p:nvPr>
        </p:nvSpPr>
        <p:spPr/>
        <p:txBody>
          <a:bodyPr/>
          <a:lstStyle/>
          <a:p>
            <a:fld id="{8FC7972A-2F91-44E3-B62B-29D52CF25423}" type="slidenum">
              <a:rPr lang="th-TH" smtClean="0"/>
              <a:pPr/>
              <a:t>27</a:t>
            </a:fld>
            <a:endParaRPr lang="th-TH"/>
          </a:p>
        </p:txBody>
      </p:sp>
      <p:sp>
        <p:nvSpPr>
          <p:cNvPr id="4" name="Title 3"/>
          <p:cNvSpPr>
            <a:spLocks noGrp="1"/>
          </p:cNvSpPr>
          <p:nvPr>
            <p:ph type="title"/>
          </p:nvPr>
        </p:nvSpPr>
        <p:spPr>
          <a:xfrm>
            <a:off x="251520" y="188640"/>
            <a:ext cx="8676456" cy="706090"/>
          </a:xfrm>
        </p:spPr>
        <p:txBody>
          <a:bodyPr>
            <a:normAutofit fontScale="90000"/>
          </a:bodyPr>
          <a:lstStyle/>
          <a:p>
            <a:r>
              <a:rPr lang="en-US" sz="2800" dirty="0" smtClean="0"/>
              <a:t>Home country CSAs (language and cultural proximity)</a:t>
            </a:r>
            <a:endParaRPr lang="th-TH" sz="2800" dirty="0"/>
          </a:p>
        </p:txBody>
      </p:sp>
    </p:spTree>
    <p:extLst>
      <p:ext uri="{BB962C8B-B14F-4D97-AF65-F5344CB8AC3E}">
        <p14:creationId xmlns:p14="http://schemas.microsoft.com/office/powerpoint/2010/main" val="90700578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FC7972A-2F91-44E3-B62B-29D52CF25423}" type="slidenum">
              <a:rPr lang="th-TH" smtClean="0"/>
              <a:pPr/>
              <a:t>28</a:t>
            </a:fld>
            <a:endParaRPr lang="th-TH"/>
          </a:p>
        </p:txBody>
      </p:sp>
      <p:sp>
        <p:nvSpPr>
          <p:cNvPr id="4" name="Title 3"/>
          <p:cNvSpPr>
            <a:spLocks noGrp="1"/>
          </p:cNvSpPr>
          <p:nvPr>
            <p:ph type="title"/>
          </p:nvPr>
        </p:nvSpPr>
        <p:spPr>
          <a:xfrm>
            <a:off x="322266" y="0"/>
            <a:ext cx="8676456" cy="648070"/>
          </a:xfrm>
        </p:spPr>
        <p:txBody>
          <a:bodyPr>
            <a:normAutofit/>
          </a:bodyPr>
          <a:lstStyle/>
          <a:p>
            <a:r>
              <a:rPr lang="en-US" sz="2800" dirty="0" smtClean="0"/>
              <a:t>Home country CSAs (institutional proximity)</a:t>
            </a:r>
            <a:endParaRPr lang="th-TH" sz="2800" dirty="0"/>
          </a:p>
        </p:txBody>
      </p:sp>
      <p:graphicFrame>
        <p:nvGraphicFramePr>
          <p:cNvPr id="6" name="Table 5"/>
          <p:cNvGraphicFramePr>
            <a:graphicFrameLocks noGrp="1"/>
          </p:cNvGraphicFramePr>
          <p:nvPr>
            <p:extLst>
              <p:ext uri="{D42A27DB-BD31-4B8C-83A1-F6EECF244321}">
                <p14:modId xmlns:p14="http://schemas.microsoft.com/office/powerpoint/2010/main" val="2887009420"/>
              </p:ext>
            </p:extLst>
          </p:nvPr>
        </p:nvGraphicFramePr>
        <p:xfrm>
          <a:off x="467544" y="1037671"/>
          <a:ext cx="7920880" cy="5008780"/>
        </p:xfrm>
        <a:graphic>
          <a:graphicData uri="http://schemas.openxmlformats.org/drawingml/2006/table">
            <a:tbl>
              <a:tblPr firstRow="1" firstCol="1" bandRow="1">
                <a:tableStyleId>{5C22544A-7EE6-4342-B048-85BDC9FD1C3A}</a:tableStyleId>
              </a:tblPr>
              <a:tblGrid>
                <a:gridCol w="3453122"/>
                <a:gridCol w="735805"/>
                <a:gridCol w="609298"/>
                <a:gridCol w="761623"/>
                <a:gridCol w="685461"/>
                <a:gridCol w="913948"/>
                <a:gridCol w="761623"/>
              </a:tblGrid>
              <a:tr h="401270">
                <a:tc>
                  <a:txBody>
                    <a:bodyPr/>
                    <a:lstStyle/>
                    <a:p>
                      <a:pPr>
                        <a:lnSpc>
                          <a:spcPct val="115000"/>
                        </a:lnSpc>
                        <a:spcAft>
                          <a:spcPts val="0"/>
                        </a:spcAft>
                      </a:pPr>
                      <a:r>
                        <a:rPr lang="en-US" sz="1200" b="0" dirty="0">
                          <a:solidFill>
                            <a:srgbClr val="0033CC"/>
                          </a:solidFill>
                          <a:effectLst/>
                        </a:rPr>
                        <a:t> </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gridSpan="2">
                  <a:txBody>
                    <a:bodyPr/>
                    <a:lstStyle/>
                    <a:p>
                      <a:pPr algn="ctr">
                        <a:lnSpc>
                          <a:spcPct val="115000"/>
                        </a:lnSpc>
                        <a:spcAft>
                          <a:spcPts val="0"/>
                        </a:spcAft>
                      </a:pPr>
                      <a:r>
                        <a:rPr lang="en-US" sz="1200" dirty="0">
                          <a:solidFill>
                            <a:srgbClr val="0033CC"/>
                          </a:solidFill>
                          <a:effectLst/>
                        </a:rPr>
                        <a:t>The Lao PDR</a:t>
                      </a:r>
                      <a:endParaRPr lang="en-US" sz="120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hMerge="1">
                  <a:txBody>
                    <a:bodyPr/>
                    <a:lstStyle/>
                    <a:p>
                      <a:endParaRPr lang="th-TH"/>
                    </a:p>
                  </a:txBody>
                  <a:tcPr/>
                </a:tc>
                <a:tc gridSpan="2">
                  <a:txBody>
                    <a:bodyPr/>
                    <a:lstStyle/>
                    <a:p>
                      <a:pPr algn="ctr">
                        <a:lnSpc>
                          <a:spcPct val="115000"/>
                        </a:lnSpc>
                        <a:spcAft>
                          <a:spcPts val="0"/>
                        </a:spcAft>
                      </a:pPr>
                      <a:r>
                        <a:rPr lang="en-US" sz="1200" dirty="0">
                          <a:solidFill>
                            <a:srgbClr val="0033CC"/>
                          </a:solidFill>
                          <a:effectLst/>
                        </a:rPr>
                        <a:t>Thailand</a:t>
                      </a:r>
                      <a:endParaRPr lang="en-US" sz="120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hMerge="1">
                  <a:txBody>
                    <a:bodyPr/>
                    <a:lstStyle/>
                    <a:p>
                      <a:endParaRPr lang="th-TH"/>
                    </a:p>
                  </a:txBody>
                  <a:tcPr/>
                </a:tc>
                <a:tc gridSpan="2">
                  <a:txBody>
                    <a:bodyPr/>
                    <a:lstStyle/>
                    <a:p>
                      <a:pPr algn="ctr">
                        <a:lnSpc>
                          <a:spcPct val="115000"/>
                        </a:lnSpc>
                        <a:spcAft>
                          <a:spcPts val="0"/>
                        </a:spcAft>
                      </a:pPr>
                      <a:r>
                        <a:rPr lang="en-US" sz="1200" dirty="0">
                          <a:solidFill>
                            <a:srgbClr val="0033CC"/>
                          </a:solidFill>
                          <a:effectLst/>
                        </a:rPr>
                        <a:t>Lao PDR – Thailand</a:t>
                      </a:r>
                      <a:endParaRPr lang="en-US" sz="1200" dirty="0">
                        <a:solidFill>
                          <a:srgbClr val="0033CC"/>
                        </a:solidFill>
                        <a:effectLst/>
                        <a:latin typeface="Calibri"/>
                        <a:ea typeface="Calibri"/>
                        <a:cs typeface="Cordia New"/>
                      </a:endParaRPr>
                    </a:p>
                  </a:txBody>
                  <a:tcPr marL="46853" marR="46853" marT="0" marB="0" anchor="b">
                    <a:solidFill>
                      <a:schemeClr val="accent3">
                        <a:lumMod val="20000"/>
                        <a:lumOff val="80000"/>
                      </a:schemeClr>
                    </a:solidFill>
                  </a:tcPr>
                </a:tc>
                <a:tc hMerge="1">
                  <a:txBody>
                    <a:bodyPr/>
                    <a:lstStyle/>
                    <a:p>
                      <a:endParaRPr lang="th-TH"/>
                    </a:p>
                  </a:txBody>
                  <a:tcPr/>
                </a:tc>
              </a:tr>
              <a:tr h="526668">
                <a:tc>
                  <a:txBody>
                    <a:bodyPr/>
                    <a:lstStyle/>
                    <a:p>
                      <a:pPr>
                        <a:lnSpc>
                          <a:spcPct val="115000"/>
                        </a:lnSpc>
                        <a:spcAft>
                          <a:spcPts val="0"/>
                        </a:spcAft>
                      </a:pPr>
                      <a:r>
                        <a:rPr lang="en-US" sz="1200" b="0" dirty="0">
                          <a:solidFill>
                            <a:srgbClr val="0033CC"/>
                          </a:solidFill>
                          <a:effectLst/>
                        </a:rPr>
                        <a:t> </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dirty="0">
                          <a:effectLst/>
                        </a:rPr>
                        <a:t>Rank (out of 148)</a:t>
                      </a:r>
                      <a:endParaRPr lang="en-US" sz="1200" dirty="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Score (1–7)</a:t>
                      </a:r>
                      <a:endParaRPr lang="en-US" sz="1200" dirty="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Rank </a:t>
                      </a:r>
                      <a:r>
                        <a:rPr lang="en-US" sz="1200" dirty="0" smtClean="0">
                          <a:effectLst/>
                        </a:rPr>
                        <a:t>(</a:t>
                      </a:r>
                      <a:r>
                        <a:rPr lang="en-US" sz="1200" dirty="0">
                          <a:effectLst/>
                        </a:rPr>
                        <a:t>out of 148)</a:t>
                      </a:r>
                      <a:endParaRPr lang="en-US" sz="1200" dirty="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Score (1–7)</a:t>
                      </a:r>
                      <a:endParaRPr lang="en-US" sz="1200" dirty="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Different rank</a:t>
                      </a:r>
                      <a:endParaRPr lang="en-US" sz="1200" dirty="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Different score</a:t>
                      </a:r>
                      <a:endParaRPr lang="en-US" sz="1200" dirty="0">
                        <a:effectLst/>
                        <a:latin typeface="Calibri"/>
                        <a:ea typeface="Calibri"/>
                        <a:cs typeface="Cordia New"/>
                      </a:endParaRPr>
                    </a:p>
                  </a:txBody>
                  <a:tcPr marL="46853" marR="46853" marT="0" marB="0" anchor="ctr"/>
                </a:tc>
              </a:tr>
              <a:tr h="201903">
                <a:tc>
                  <a:txBody>
                    <a:bodyPr/>
                    <a:lstStyle/>
                    <a:p>
                      <a:pPr>
                        <a:lnSpc>
                          <a:spcPct val="115000"/>
                        </a:lnSpc>
                        <a:spcAft>
                          <a:spcPts val="0"/>
                        </a:spcAft>
                      </a:pPr>
                      <a:r>
                        <a:rPr lang="en-US" sz="1200" b="0" dirty="0">
                          <a:solidFill>
                            <a:srgbClr val="0033CC"/>
                          </a:solidFill>
                          <a:effectLst/>
                        </a:rPr>
                        <a:t>GCI 2013–2014</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a:effectLst/>
                        </a:rPr>
                        <a:t>81</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4.1</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37</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4.5</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44</a:t>
                      </a:r>
                      <a:endParaRPr lang="en-US" sz="1200">
                        <a:effectLst/>
                        <a:latin typeface="Calibri"/>
                        <a:ea typeface="Calibri"/>
                        <a:cs typeface="Cordia New"/>
                      </a:endParaRPr>
                    </a:p>
                  </a:txBody>
                  <a:tcPr marL="46853" marR="46853" marT="0" marB="0" anchor="b"/>
                </a:tc>
                <a:tc>
                  <a:txBody>
                    <a:bodyPr/>
                    <a:lstStyle/>
                    <a:p>
                      <a:pPr algn="r">
                        <a:lnSpc>
                          <a:spcPct val="115000"/>
                        </a:lnSpc>
                        <a:spcAft>
                          <a:spcPts val="0"/>
                        </a:spcAft>
                      </a:pPr>
                      <a:r>
                        <a:rPr lang="en-US" sz="1200" b="1" dirty="0">
                          <a:solidFill>
                            <a:srgbClr val="C00000"/>
                          </a:solidFill>
                          <a:effectLst/>
                        </a:rPr>
                        <a:t>-0.4</a:t>
                      </a:r>
                      <a:endParaRPr lang="en-US" sz="1200" b="1" dirty="0">
                        <a:solidFill>
                          <a:srgbClr val="C00000"/>
                        </a:solidFill>
                        <a:effectLst/>
                        <a:latin typeface="Calibri"/>
                        <a:ea typeface="Calibri"/>
                        <a:cs typeface="Cordia New"/>
                      </a:endParaRPr>
                    </a:p>
                  </a:txBody>
                  <a:tcPr marL="46853" marR="46853" marT="0" marB="0" anchor="b"/>
                </a:tc>
              </a:tr>
              <a:tr h="201903">
                <a:tc>
                  <a:txBody>
                    <a:bodyPr/>
                    <a:lstStyle/>
                    <a:p>
                      <a:pPr>
                        <a:lnSpc>
                          <a:spcPct val="115000"/>
                        </a:lnSpc>
                        <a:spcAft>
                          <a:spcPts val="0"/>
                        </a:spcAft>
                      </a:pPr>
                      <a:r>
                        <a:rPr lang="en-US" sz="1200" b="0" dirty="0">
                          <a:solidFill>
                            <a:srgbClr val="0033CC"/>
                          </a:solidFill>
                          <a:effectLst/>
                        </a:rPr>
                        <a:t>GCI 2012–2013 (out of 144)</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dirty="0">
                          <a:effectLst/>
                        </a:rPr>
                        <a:t>n/a</a:t>
                      </a:r>
                      <a:endParaRPr lang="en-US" sz="1200" dirty="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n/a</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 </a:t>
                      </a:r>
                      <a:endParaRPr lang="en-US" sz="1200" dirty="0">
                        <a:effectLst/>
                        <a:latin typeface="Calibri"/>
                        <a:ea typeface="Calibri"/>
                        <a:cs typeface="Cordia New"/>
                      </a:endParaRPr>
                    </a:p>
                  </a:txBody>
                  <a:tcPr marL="46853" marR="46853" marT="0" marB="0" anchor="ctr"/>
                </a:tc>
                <a:tc>
                  <a:txBody>
                    <a:bodyPr/>
                    <a:lstStyle/>
                    <a:p>
                      <a:pPr>
                        <a:lnSpc>
                          <a:spcPct val="115000"/>
                        </a:lnSpc>
                      </a:pPr>
                      <a:endParaRPr lang="en-US" sz="1200">
                        <a:effectLst/>
                        <a:latin typeface="Calibri"/>
                      </a:endParaRPr>
                    </a:p>
                  </a:txBody>
                  <a:tcPr marL="46853" marR="46853" marT="0" marB="0" anchor="ctr"/>
                </a:tc>
                <a:tc>
                  <a:txBody>
                    <a:bodyPr/>
                    <a:lstStyle/>
                    <a:p>
                      <a:pPr>
                        <a:lnSpc>
                          <a:spcPct val="115000"/>
                        </a:lnSpc>
                        <a:spcAft>
                          <a:spcPts val="0"/>
                        </a:spcAft>
                      </a:pPr>
                      <a:r>
                        <a:rPr lang="en-US" sz="1200">
                          <a:effectLst/>
                        </a:rPr>
                        <a:t> </a:t>
                      </a:r>
                      <a:endParaRPr lang="en-US" sz="1200">
                        <a:effectLst/>
                        <a:latin typeface="Calibri"/>
                        <a:ea typeface="Calibri"/>
                        <a:cs typeface="Cordia New"/>
                      </a:endParaRPr>
                    </a:p>
                  </a:txBody>
                  <a:tcPr marL="46853" marR="46853" marT="0" marB="0" anchor="b"/>
                </a:tc>
                <a:tc>
                  <a:txBody>
                    <a:bodyPr/>
                    <a:lstStyle/>
                    <a:p>
                      <a:pPr>
                        <a:lnSpc>
                          <a:spcPct val="115000"/>
                        </a:lnSpc>
                        <a:spcAft>
                          <a:spcPts val="0"/>
                        </a:spcAft>
                      </a:pPr>
                      <a:r>
                        <a:rPr lang="en-US" sz="1200" b="1" dirty="0">
                          <a:solidFill>
                            <a:srgbClr val="C00000"/>
                          </a:solidFill>
                          <a:effectLst/>
                        </a:rPr>
                        <a:t> </a:t>
                      </a:r>
                      <a:endParaRPr lang="en-US" sz="1200" b="1" dirty="0">
                        <a:solidFill>
                          <a:srgbClr val="C00000"/>
                        </a:solidFill>
                        <a:effectLst/>
                        <a:latin typeface="Calibri"/>
                        <a:ea typeface="Calibri"/>
                        <a:cs typeface="Cordia New"/>
                      </a:endParaRPr>
                    </a:p>
                  </a:txBody>
                  <a:tcPr marL="46853" marR="46853" marT="0" marB="0" anchor="b"/>
                </a:tc>
              </a:tr>
              <a:tr h="201903">
                <a:tc>
                  <a:txBody>
                    <a:bodyPr/>
                    <a:lstStyle/>
                    <a:p>
                      <a:pPr>
                        <a:lnSpc>
                          <a:spcPct val="115000"/>
                        </a:lnSpc>
                        <a:spcAft>
                          <a:spcPts val="0"/>
                        </a:spcAft>
                      </a:pPr>
                      <a:r>
                        <a:rPr lang="en-US" sz="1200" b="0" dirty="0">
                          <a:solidFill>
                            <a:srgbClr val="0033CC"/>
                          </a:solidFill>
                          <a:effectLst/>
                        </a:rPr>
                        <a:t>GCI 2011–2012 (out of 142)</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a:effectLst/>
                        </a:rPr>
                        <a:t>n/a</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n/a</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 </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 </a:t>
                      </a:r>
                      <a:endParaRPr lang="en-US" sz="1200">
                        <a:effectLst/>
                        <a:latin typeface="Calibri"/>
                        <a:ea typeface="Calibri"/>
                        <a:cs typeface="Cordia New"/>
                      </a:endParaRPr>
                    </a:p>
                  </a:txBody>
                  <a:tcPr marL="46853" marR="46853" marT="0" marB="0" anchor="ctr"/>
                </a:tc>
                <a:tc>
                  <a:txBody>
                    <a:bodyPr/>
                    <a:lstStyle/>
                    <a:p>
                      <a:pPr>
                        <a:lnSpc>
                          <a:spcPct val="115000"/>
                        </a:lnSpc>
                        <a:spcAft>
                          <a:spcPts val="0"/>
                        </a:spcAft>
                      </a:pPr>
                      <a:r>
                        <a:rPr lang="en-US" sz="1200">
                          <a:effectLst/>
                        </a:rPr>
                        <a:t> </a:t>
                      </a:r>
                      <a:endParaRPr lang="en-US" sz="1200">
                        <a:effectLst/>
                        <a:latin typeface="Calibri"/>
                        <a:ea typeface="Calibri"/>
                        <a:cs typeface="Cordia New"/>
                      </a:endParaRPr>
                    </a:p>
                  </a:txBody>
                  <a:tcPr marL="46853" marR="46853" marT="0" marB="0" anchor="b"/>
                </a:tc>
                <a:tc>
                  <a:txBody>
                    <a:bodyPr/>
                    <a:lstStyle/>
                    <a:p>
                      <a:pPr>
                        <a:lnSpc>
                          <a:spcPct val="115000"/>
                        </a:lnSpc>
                        <a:spcAft>
                          <a:spcPts val="0"/>
                        </a:spcAft>
                      </a:pPr>
                      <a:r>
                        <a:rPr lang="en-US" sz="1200" b="1" dirty="0">
                          <a:solidFill>
                            <a:srgbClr val="C00000"/>
                          </a:solidFill>
                          <a:effectLst/>
                        </a:rPr>
                        <a:t> </a:t>
                      </a:r>
                      <a:endParaRPr lang="en-US" sz="1200" b="1" dirty="0">
                        <a:solidFill>
                          <a:srgbClr val="C00000"/>
                        </a:solidFill>
                        <a:effectLst/>
                        <a:latin typeface="Calibri"/>
                        <a:ea typeface="Calibri"/>
                        <a:cs typeface="Cordia New"/>
                      </a:endParaRPr>
                    </a:p>
                  </a:txBody>
                  <a:tcPr marL="46853" marR="46853" marT="0" marB="0" anchor="b"/>
                </a:tc>
              </a:tr>
              <a:tr h="201903">
                <a:tc>
                  <a:txBody>
                    <a:bodyPr/>
                    <a:lstStyle/>
                    <a:p>
                      <a:pPr>
                        <a:lnSpc>
                          <a:spcPct val="115000"/>
                        </a:lnSpc>
                        <a:spcAft>
                          <a:spcPts val="0"/>
                        </a:spcAft>
                      </a:pPr>
                      <a:r>
                        <a:rPr lang="en-US" sz="1200" b="0" dirty="0">
                          <a:solidFill>
                            <a:srgbClr val="0033CC"/>
                          </a:solidFill>
                          <a:effectLst/>
                        </a:rPr>
                        <a:t>Basic requirements (60.0%)</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a:effectLst/>
                        </a:rPr>
                        <a:t>83</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4.4</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49</a:t>
                      </a:r>
                      <a:endParaRPr lang="en-US" sz="1200" dirty="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4.9</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34</a:t>
                      </a:r>
                      <a:endParaRPr lang="en-US" sz="1200">
                        <a:effectLst/>
                        <a:latin typeface="Calibri"/>
                        <a:ea typeface="Calibri"/>
                        <a:cs typeface="Cordia New"/>
                      </a:endParaRPr>
                    </a:p>
                  </a:txBody>
                  <a:tcPr marL="46853" marR="46853" marT="0" marB="0" anchor="b"/>
                </a:tc>
                <a:tc>
                  <a:txBody>
                    <a:bodyPr/>
                    <a:lstStyle/>
                    <a:p>
                      <a:pPr algn="r">
                        <a:lnSpc>
                          <a:spcPct val="115000"/>
                        </a:lnSpc>
                        <a:spcAft>
                          <a:spcPts val="0"/>
                        </a:spcAft>
                      </a:pPr>
                      <a:r>
                        <a:rPr lang="en-US" sz="1200" b="1" dirty="0">
                          <a:solidFill>
                            <a:srgbClr val="C00000"/>
                          </a:solidFill>
                          <a:effectLst/>
                        </a:rPr>
                        <a:t>-0.5</a:t>
                      </a:r>
                      <a:endParaRPr lang="en-US" sz="1200" b="1" dirty="0">
                        <a:solidFill>
                          <a:srgbClr val="C00000"/>
                        </a:solidFill>
                        <a:effectLst/>
                        <a:latin typeface="Calibri"/>
                        <a:ea typeface="Calibri"/>
                        <a:cs typeface="Cordia New"/>
                      </a:endParaRPr>
                    </a:p>
                  </a:txBody>
                  <a:tcPr marL="46853" marR="46853" marT="0" marB="0" anchor="b"/>
                </a:tc>
              </a:tr>
              <a:tr h="201903">
                <a:tc>
                  <a:txBody>
                    <a:bodyPr/>
                    <a:lstStyle/>
                    <a:p>
                      <a:pPr>
                        <a:lnSpc>
                          <a:spcPct val="115000"/>
                        </a:lnSpc>
                        <a:spcAft>
                          <a:spcPts val="0"/>
                        </a:spcAft>
                      </a:pPr>
                      <a:r>
                        <a:rPr lang="en-US" sz="1200" b="0" dirty="0">
                          <a:solidFill>
                            <a:srgbClr val="0033CC"/>
                          </a:solidFill>
                          <a:effectLst/>
                        </a:rPr>
                        <a:t>Pillar 1: Institutions</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a:effectLst/>
                        </a:rPr>
                        <a:t>63</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78</a:t>
                      </a:r>
                      <a:endParaRPr lang="en-US" sz="1200" dirty="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3.8</a:t>
                      </a:r>
                      <a:endParaRPr lang="en-US" sz="1200" dirty="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-15</a:t>
                      </a:r>
                      <a:endParaRPr lang="en-US" sz="1200">
                        <a:effectLst/>
                        <a:latin typeface="Calibri"/>
                        <a:ea typeface="Calibri"/>
                        <a:cs typeface="Cordia New"/>
                      </a:endParaRPr>
                    </a:p>
                  </a:txBody>
                  <a:tcPr marL="46853" marR="46853" marT="0" marB="0" anchor="b"/>
                </a:tc>
                <a:tc>
                  <a:txBody>
                    <a:bodyPr/>
                    <a:lstStyle/>
                    <a:p>
                      <a:pPr algn="r">
                        <a:lnSpc>
                          <a:spcPct val="115000"/>
                        </a:lnSpc>
                        <a:spcAft>
                          <a:spcPts val="0"/>
                        </a:spcAft>
                      </a:pPr>
                      <a:r>
                        <a:rPr lang="en-US" sz="1200" b="1" dirty="0">
                          <a:solidFill>
                            <a:srgbClr val="C00000"/>
                          </a:solidFill>
                          <a:effectLst/>
                        </a:rPr>
                        <a:t>0.2</a:t>
                      </a:r>
                      <a:endParaRPr lang="en-US" sz="1200" b="1" dirty="0">
                        <a:solidFill>
                          <a:srgbClr val="C00000"/>
                        </a:solidFill>
                        <a:effectLst/>
                        <a:latin typeface="Calibri"/>
                        <a:ea typeface="Calibri"/>
                        <a:cs typeface="Cordia New"/>
                      </a:endParaRPr>
                    </a:p>
                  </a:txBody>
                  <a:tcPr marL="46853" marR="46853" marT="0" marB="0" anchor="b"/>
                </a:tc>
              </a:tr>
              <a:tr h="201903">
                <a:tc>
                  <a:txBody>
                    <a:bodyPr/>
                    <a:lstStyle/>
                    <a:p>
                      <a:pPr>
                        <a:lnSpc>
                          <a:spcPct val="115000"/>
                        </a:lnSpc>
                        <a:spcAft>
                          <a:spcPts val="0"/>
                        </a:spcAft>
                      </a:pPr>
                      <a:r>
                        <a:rPr lang="en-US" sz="1200" b="0" dirty="0">
                          <a:solidFill>
                            <a:srgbClr val="0033CC"/>
                          </a:solidFill>
                          <a:effectLst/>
                        </a:rPr>
                        <a:t>Pillar 2: Infrastructure</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a:effectLst/>
                        </a:rPr>
                        <a:t>84</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3.7</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47</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4.5</a:t>
                      </a:r>
                      <a:endParaRPr lang="en-US" sz="1200" dirty="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37</a:t>
                      </a:r>
                      <a:endParaRPr lang="en-US" sz="1200">
                        <a:effectLst/>
                        <a:latin typeface="Calibri"/>
                        <a:ea typeface="Calibri"/>
                        <a:cs typeface="Cordia New"/>
                      </a:endParaRPr>
                    </a:p>
                  </a:txBody>
                  <a:tcPr marL="46853" marR="46853" marT="0" marB="0" anchor="b"/>
                </a:tc>
                <a:tc>
                  <a:txBody>
                    <a:bodyPr/>
                    <a:lstStyle/>
                    <a:p>
                      <a:pPr algn="r">
                        <a:lnSpc>
                          <a:spcPct val="115000"/>
                        </a:lnSpc>
                        <a:spcAft>
                          <a:spcPts val="0"/>
                        </a:spcAft>
                      </a:pPr>
                      <a:r>
                        <a:rPr lang="en-US" sz="1200" b="1">
                          <a:solidFill>
                            <a:srgbClr val="C00000"/>
                          </a:solidFill>
                          <a:effectLst/>
                        </a:rPr>
                        <a:t>-0.8</a:t>
                      </a:r>
                      <a:endParaRPr lang="en-US" sz="1200" b="1">
                        <a:solidFill>
                          <a:srgbClr val="C00000"/>
                        </a:solidFill>
                        <a:effectLst/>
                        <a:latin typeface="Calibri"/>
                        <a:ea typeface="Calibri"/>
                        <a:cs typeface="Cordia New"/>
                      </a:endParaRPr>
                    </a:p>
                  </a:txBody>
                  <a:tcPr marL="46853" marR="46853" marT="0" marB="0" anchor="b"/>
                </a:tc>
              </a:tr>
              <a:tr h="201903">
                <a:tc>
                  <a:txBody>
                    <a:bodyPr/>
                    <a:lstStyle/>
                    <a:p>
                      <a:pPr>
                        <a:lnSpc>
                          <a:spcPct val="115000"/>
                        </a:lnSpc>
                        <a:spcAft>
                          <a:spcPts val="0"/>
                        </a:spcAft>
                      </a:pPr>
                      <a:r>
                        <a:rPr lang="en-US" sz="1200" b="0" dirty="0">
                          <a:solidFill>
                            <a:srgbClr val="0033CC"/>
                          </a:solidFill>
                          <a:effectLst/>
                        </a:rPr>
                        <a:t>Pillar 3: Macroeconomic environment</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a:effectLst/>
                        </a:rPr>
                        <a:t>93</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4.4</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31</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5.6</a:t>
                      </a:r>
                      <a:endParaRPr lang="en-US" sz="1200" dirty="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b="1" dirty="0">
                          <a:solidFill>
                            <a:srgbClr val="C00000"/>
                          </a:solidFill>
                          <a:effectLst/>
                        </a:rPr>
                        <a:t>62</a:t>
                      </a:r>
                      <a:endParaRPr lang="en-US" sz="1200" b="1" dirty="0">
                        <a:solidFill>
                          <a:srgbClr val="C00000"/>
                        </a:solidFill>
                        <a:effectLst/>
                        <a:latin typeface="Calibri"/>
                        <a:ea typeface="Calibri"/>
                        <a:cs typeface="Cordia New"/>
                      </a:endParaRPr>
                    </a:p>
                  </a:txBody>
                  <a:tcPr marL="46853" marR="46853" marT="0" marB="0" anchor="b"/>
                </a:tc>
                <a:tc>
                  <a:txBody>
                    <a:bodyPr/>
                    <a:lstStyle/>
                    <a:p>
                      <a:pPr algn="r">
                        <a:lnSpc>
                          <a:spcPct val="115000"/>
                        </a:lnSpc>
                        <a:spcAft>
                          <a:spcPts val="0"/>
                        </a:spcAft>
                      </a:pPr>
                      <a:r>
                        <a:rPr lang="en-US" sz="1200" b="1">
                          <a:solidFill>
                            <a:srgbClr val="C00000"/>
                          </a:solidFill>
                          <a:effectLst/>
                        </a:rPr>
                        <a:t>-1.2</a:t>
                      </a:r>
                      <a:endParaRPr lang="en-US" sz="1200" b="1">
                        <a:solidFill>
                          <a:srgbClr val="C00000"/>
                        </a:solidFill>
                        <a:effectLst/>
                        <a:latin typeface="Calibri"/>
                        <a:ea typeface="Calibri"/>
                        <a:cs typeface="Cordia New"/>
                      </a:endParaRPr>
                    </a:p>
                  </a:txBody>
                  <a:tcPr marL="46853" marR="46853" marT="0" marB="0" anchor="b"/>
                </a:tc>
              </a:tr>
              <a:tr h="201903">
                <a:tc>
                  <a:txBody>
                    <a:bodyPr/>
                    <a:lstStyle/>
                    <a:p>
                      <a:pPr>
                        <a:lnSpc>
                          <a:spcPct val="115000"/>
                        </a:lnSpc>
                        <a:spcAft>
                          <a:spcPts val="0"/>
                        </a:spcAft>
                      </a:pPr>
                      <a:r>
                        <a:rPr lang="en-US" sz="1200" b="0" dirty="0">
                          <a:solidFill>
                            <a:srgbClr val="0033CC"/>
                          </a:solidFill>
                          <a:effectLst/>
                        </a:rPr>
                        <a:t>Pillar 4: Health and primary education</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a:effectLst/>
                        </a:rPr>
                        <a:t>80</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5.6</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81</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5.5</a:t>
                      </a:r>
                      <a:endParaRPr lang="en-US" sz="1200" dirty="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-1</a:t>
                      </a:r>
                      <a:endParaRPr lang="en-US" sz="1200" dirty="0">
                        <a:effectLst/>
                        <a:latin typeface="Calibri"/>
                        <a:ea typeface="Calibri"/>
                        <a:cs typeface="Cordia New"/>
                      </a:endParaRPr>
                    </a:p>
                  </a:txBody>
                  <a:tcPr marL="46853" marR="46853" marT="0" marB="0" anchor="b"/>
                </a:tc>
                <a:tc>
                  <a:txBody>
                    <a:bodyPr/>
                    <a:lstStyle/>
                    <a:p>
                      <a:pPr algn="r">
                        <a:lnSpc>
                          <a:spcPct val="115000"/>
                        </a:lnSpc>
                        <a:spcAft>
                          <a:spcPts val="0"/>
                        </a:spcAft>
                      </a:pPr>
                      <a:r>
                        <a:rPr lang="en-US" sz="1200" b="1" dirty="0">
                          <a:solidFill>
                            <a:srgbClr val="C00000"/>
                          </a:solidFill>
                          <a:effectLst/>
                        </a:rPr>
                        <a:t>0.1</a:t>
                      </a:r>
                      <a:endParaRPr lang="en-US" sz="1200" b="1" dirty="0">
                        <a:solidFill>
                          <a:srgbClr val="C00000"/>
                        </a:solidFill>
                        <a:effectLst/>
                        <a:latin typeface="Calibri"/>
                        <a:ea typeface="Calibri"/>
                        <a:cs typeface="Cordia New"/>
                      </a:endParaRPr>
                    </a:p>
                  </a:txBody>
                  <a:tcPr marL="46853" marR="46853" marT="0" marB="0" anchor="b"/>
                </a:tc>
              </a:tr>
              <a:tr h="201903">
                <a:tc>
                  <a:txBody>
                    <a:bodyPr/>
                    <a:lstStyle/>
                    <a:p>
                      <a:pPr>
                        <a:lnSpc>
                          <a:spcPct val="115000"/>
                        </a:lnSpc>
                        <a:spcAft>
                          <a:spcPts val="0"/>
                        </a:spcAft>
                      </a:pPr>
                      <a:r>
                        <a:rPr lang="en-US" sz="1200" b="0" dirty="0">
                          <a:solidFill>
                            <a:srgbClr val="0033CC"/>
                          </a:solidFill>
                          <a:effectLst/>
                        </a:rPr>
                        <a:t>Efficiency enhancers (35.0%)</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a:effectLst/>
                        </a:rPr>
                        <a:t>107</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3.6</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40</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4.4</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b="1" dirty="0">
                          <a:solidFill>
                            <a:srgbClr val="FF0000"/>
                          </a:solidFill>
                          <a:effectLst/>
                        </a:rPr>
                        <a:t>67</a:t>
                      </a:r>
                      <a:endParaRPr lang="en-US" sz="1200" b="1" dirty="0">
                        <a:solidFill>
                          <a:srgbClr val="FF0000"/>
                        </a:solidFill>
                        <a:effectLst/>
                        <a:latin typeface="Calibri"/>
                        <a:ea typeface="Calibri"/>
                        <a:cs typeface="Cordia New"/>
                      </a:endParaRPr>
                    </a:p>
                  </a:txBody>
                  <a:tcPr marL="46853" marR="46853" marT="0" marB="0" anchor="b"/>
                </a:tc>
                <a:tc>
                  <a:txBody>
                    <a:bodyPr/>
                    <a:lstStyle/>
                    <a:p>
                      <a:pPr algn="r">
                        <a:lnSpc>
                          <a:spcPct val="115000"/>
                        </a:lnSpc>
                        <a:spcAft>
                          <a:spcPts val="0"/>
                        </a:spcAft>
                      </a:pPr>
                      <a:r>
                        <a:rPr lang="en-US" sz="1200" b="1">
                          <a:solidFill>
                            <a:srgbClr val="C00000"/>
                          </a:solidFill>
                          <a:effectLst/>
                        </a:rPr>
                        <a:t>-0.8</a:t>
                      </a:r>
                      <a:endParaRPr lang="en-US" sz="1200" b="1">
                        <a:solidFill>
                          <a:srgbClr val="C00000"/>
                        </a:solidFill>
                        <a:effectLst/>
                        <a:latin typeface="Calibri"/>
                        <a:ea typeface="Calibri"/>
                        <a:cs typeface="Cordia New"/>
                      </a:endParaRPr>
                    </a:p>
                  </a:txBody>
                  <a:tcPr marL="46853" marR="46853" marT="0" marB="0" anchor="b"/>
                </a:tc>
              </a:tr>
              <a:tr h="201903">
                <a:tc>
                  <a:txBody>
                    <a:bodyPr/>
                    <a:lstStyle/>
                    <a:p>
                      <a:pPr>
                        <a:lnSpc>
                          <a:spcPct val="115000"/>
                        </a:lnSpc>
                        <a:spcAft>
                          <a:spcPts val="0"/>
                        </a:spcAft>
                      </a:pPr>
                      <a:r>
                        <a:rPr lang="en-US" sz="1200" b="0" dirty="0">
                          <a:solidFill>
                            <a:srgbClr val="0033CC"/>
                          </a:solidFill>
                          <a:effectLst/>
                        </a:rPr>
                        <a:t>Pillar 5: Higher education and training</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a:effectLst/>
                        </a:rPr>
                        <a:t>111</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3.3</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66</a:t>
                      </a:r>
                      <a:endParaRPr lang="en-US" sz="1200" dirty="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4.3</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45</a:t>
                      </a:r>
                      <a:endParaRPr lang="en-US" sz="1200" dirty="0">
                        <a:effectLst/>
                        <a:latin typeface="Calibri"/>
                        <a:ea typeface="Calibri"/>
                        <a:cs typeface="Cordia New"/>
                      </a:endParaRPr>
                    </a:p>
                  </a:txBody>
                  <a:tcPr marL="46853" marR="46853" marT="0" marB="0" anchor="b"/>
                </a:tc>
                <a:tc>
                  <a:txBody>
                    <a:bodyPr/>
                    <a:lstStyle/>
                    <a:p>
                      <a:pPr algn="r">
                        <a:lnSpc>
                          <a:spcPct val="115000"/>
                        </a:lnSpc>
                        <a:spcAft>
                          <a:spcPts val="0"/>
                        </a:spcAft>
                      </a:pPr>
                      <a:r>
                        <a:rPr lang="en-US" sz="1200" b="1">
                          <a:solidFill>
                            <a:srgbClr val="C00000"/>
                          </a:solidFill>
                          <a:effectLst/>
                        </a:rPr>
                        <a:t>-1</a:t>
                      </a:r>
                      <a:endParaRPr lang="en-US" sz="1200" b="1">
                        <a:solidFill>
                          <a:srgbClr val="C00000"/>
                        </a:solidFill>
                        <a:effectLst/>
                        <a:latin typeface="Calibri"/>
                        <a:ea typeface="Calibri"/>
                        <a:cs typeface="Cordia New"/>
                      </a:endParaRPr>
                    </a:p>
                  </a:txBody>
                  <a:tcPr marL="46853" marR="46853" marT="0" marB="0" anchor="b"/>
                </a:tc>
              </a:tr>
              <a:tr h="201903">
                <a:tc>
                  <a:txBody>
                    <a:bodyPr/>
                    <a:lstStyle/>
                    <a:p>
                      <a:pPr>
                        <a:lnSpc>
                          <a:spcPct val="115000"/>
                        </a:lnSpc>
                        <a:spcAft>
                          <a:spcPts val="0"/>
                        </a:spcAft>
                      </a:pPr>
                      <a:r>
                        <a:rPr lang="en-US" sz="1200" b="0" dirty="0">
                          <a:solidFill>
                            <a:srgbClr val="0033CC"/>
                          </a:solidFill>
                          <a:effectLst/>
                        </a:rPr>
                        <a:t>Pillar 6: Goods market efficiency</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a:effectLst/>
                        </a:rPr>
                        <a:t>54</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4.4</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34</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4.7</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20</a:t>
                      </a:r>
                      <a:endParaRPr lang="en-US" sz="1200" dirty="0">
                        <a:effectLst/>
                        <a:latin typeface="Calibri"/>
                        <a:ea typeface="Calibri"/>
                        <a:cs typeface="Cordia New"/>
                      </a:endParaRPr>
                    </a:p>
                  </a:txBody>
                  <a:tcPr marL="46853" marR="46853" marT="0" marB="0" anchor="b"/>
                </a:tc>
                <a:tc>
                  <a:txBody>
                    <a:bodyPr/>
                    <a:lstStyle/>
                    <a:p>
                      <a:pPr algn="r">
                        <a:lnSpc>
                          <a:spcPct val="115000"/>
                        </a:lnSpc>
                        <a:spcAft>
                          <a:spcPts val="0"/>
                        </a:spcAft>
                      </a:pPr>
                      <a:r>
                        <a:rPr lang="en-US" sz="1200" b="1" dirty="0">
                          <a:solidFill>
                            <a:srgbClr val="C00000"/>
                          </a:solidFill>
                          <a:effectLst/>
                        </a:rPr>
                        <a:t>-0.3</a:t>
                      </a:r>
                      <a:endParaRPr lang="en-US" sz="1200" b="1" dirty="0">
                        <a:solidFill>
                          <a:srgbClr val="C00000"/>
                        </a:solidFill>
                        <a:effectLst/>
                        <a:latin typeface="Calibri"/>
                        <a:ea typeface="Calibri"/>
                        <a:cs typeface="Cordia New"/>
                      </a:endParaRPr>
                    </a:p>
                  </a:txBody>
                  <a:tcPr marL="46853" marR="46853" marT="0" marB="0" anchor="b"/>
                </a:tc>
              </a:tr>
              <a:tr h="201903">
                <a:tc>
                  <a:txBody>
                    <a:bodyPr/>
                    <a:lstStyle/>
                    <a:p>
                      <a:pPr>
                        <a:lnSpc>
                          <a:spcPct val="115000"/>
                        </a:lnSpc>
                        <a:spcAft>
                          <a:spcPts val="0"/>
                        </a:spcAft>
                      </a:pPr>
                      <a:r>
                        <a:rPr lang="en-US" sz="1200" b="0" dirty="0">
                          <a:solidFill>
                            <a:srgbClr val="0033CC"/>
                          </a:solidFill>
                          <a:effectLst/>
                        </a:rPr>
                        <a:t>Pillar 7: Labor market efficiency</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a:effectLst/>
                        </a:rPr>
                        <a:t>44</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4.6</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62</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4.3</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-18</a:t>
                      </a:r>
                      <a:endParaRPr lang="en-US" sz="1200" dirty="0">
                        <a:effectLst/>
                        <a:latin typeface="Calibri"/>
                        <a:ea typeface="Calibri"/>
                        <a:cs typeface="Cordia New"/>
                      </a:endParaRPr>
                    </a:p>
                  </a:txBody>
                  <a:tcPr marL="46853" marR="46853" marT="0" marB="0" anchor="b"/>
                </a:tc>
                <a:tc>
                  <a:txBody>
                    <a:bodyPr/>
                    <a:lstStyle/>
                    <a:p>
                      <a:pPr algn="r">
                        <a:lnSpc>
                          <a:spcPct val="115000"/>
                        </a:lnSpc>
                        <a:spcAft>
                          <a:spcPts val="0"/>
                        </a:spcAft>
                      </a:pPr>
                      <a:r>
                        <a:rPr lang="en-US" sz="1200" b="1" dirty="0">
                          <a:solidFill>
                            <a:srgbClr val="C00000"/>
                          </a:solidFill>
                          <a:effectLst/>
                        </a:rPr>
                        <a:t>0.3</a:t>
                      </a:r>
                      <a:endParaRPr lang="en-US" sz="1200" b="1" dirty="0">
                        <a:solidFill>
                          <a:srgbClr val="C00000"/>
                        </a:solidFill>
                        <a:effectLst/>
                        <a:latin typeface="Calibri"/>
                        <a:ea typeface="Calibri"/>
                        <a:cs typeface="Cordia New"/>
                      </a:endParaRPr>
                    </a:p>
                  </a:txBody>
                  <a:tcPr marL="46853" marR="46853" marT="0" marB="0" anchor="b"/>
                </a:tc>
              </a:tr>
              <a:tr h="201903">
                <a:tc>
                  <a:txBody>
                    <a:bodyPr/>
                    <a:lstStyle/>
                    <a:p>
                      <a:pPr>
                        <a:lnSpc>
                          <a:spcPct val="115000"/>
                        </a:lnSpc>
                        <a:spcAft>
                          <a:spcPts val="0"/>
                        </a:spcAft>
                      </a:pPr>
                      <a:r>
                        <a:rPr lang="en-US" sz="1200" b="0" dirty="0">
                          <a:solidFill>
                            <a:srgbClr val="0033CC"/>
                          </a:solidFill>
                          <a:effectLst/>
                        </a:rPr>
                        <a:t>Pillar 8: Financial market development</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a:effectLst/>
                        </a:rPr>
                        <a:t>91</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3.8</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32</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4.6</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59</a:t>
                      </a:r>
                      <a:endParaRPr lang="en-US" sz="1200" dirty="0">
                        <a:effectLst/>
                        <a:latin typeface="Calibri"/>
                        <a:ea typeface="Calibri"/>
                        <a:cs typeface="Cordia New"/>
                      </a:endParaRPr>
                    </a:p>
                  </a:txBody>
                  <a:tcPr marL="46853" marR="46853" marT="0" marB="0" anchor="b"/>
                </a:tc>
                <a:tc>
                  <a:txBody>
                    <a:bodyPr/>
                    <a:lstStyle/>
                    <a:p>
                      <a:pPr algn="r">
                        <a:lnSpc>
                          <a:spcPct val="115000"/>
                        </a:lnSpc>
                        <a:spcAft>
                          <a:spcPts val="0"/>
                        </a:spcAft>
                      </a:pPr>
                      <a:r>
                        <a:rPr lang="en-US" sz="1200" b="1" dirty="0">
                          <a:solidFill>
                            <a:srgbClr val="C00000"/>
                          </a:solidFill>
                          <a:effectLst/>
                        </a:rPr>
                        <a:t>-0.8</a:t>
                      </a:r>
                      <a:endParaRPr lang="en-US" sz="1200" b="1" dirty="0">
                        <a:solidFill>
                          <a:srgbClr val="C00000"/>
                        </a:solidFill>
                        <a:effectLst/>
                        <a:latin typeface="Calibri"/>
                        <a:ea typeface="Calibri"/>
                        <a:cs typeface="Cordia New"/>
                      </a:endParaRPr>
                    </a:p>
                  </a:txBody>
                  <a:tcPr marL="46853" marR="46853" marT="0" marB="0" anchor="b"/>
                </a:tc>
              </a:tr>
              <a:tr h="201903">
                <a:tc>
                  <a:txBody>
                    <a:bodyPr/>
                    <a:lstStyle/>
                    <a:p>
                      <a:pPr>
                        <a:lnSpc>
                          <a:spcPct val="115000"/>
                        </a:lnSpc>
                        <a:spcAft>
                          <a:spcPts val="0"/>
                        </a:spcAft>
                      </a:pPr>
                      <a:r>
                        <a:rPr lang="en-US" sz="1200" b="0" dirty="0">
                          <a:solidFill>
                            <a:srgbClr val="0033CC"/>
                          </a:solidFill>
                          <a:effectLst/>
                        </a:rPr>
                        <a:t>Pillar 9: Technological readiness</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a:effectLst/>
                        </a:rPr>
                        <a:t>113</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78</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3.6</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35</a:t>
                      </a:r>
                      <a:endParaRPr lang="en-US" sz="1200" dirty="0">
                        <a:effectLst/>
                        <a:latin typeface="Calibri"/>
                        <a:ea typeface="Calibri"/>
                        <a:cs typeface="Cordia New"/>
                      </a:endParaRPr>
                    </a:p>
                  </a:txBody>
                  <a:tcPr marL="46853" marR="46853" marT="0" marB="0" anchor="b"/>
                </a:tc>
                <a:tc>
                  <a:txBody>
                    <a:bodyPr/>
                    <a:lstStyle/>
                    <a:p>
                      <a:pPr algn="r">
                        <a:lnSpc>
                          <a:spcPct val="115000"/>
                        </a:lnSpc>
                        <a:spcAft>
                          <a:spcPts val="0"/>
                        </a:spcAft>
                      </a:pPr>
                      <a:r>
                        <a:rPr lang="en-US" sz="1200" b="1" dirty="0">
                          <a:solidFill>
                            <a:srgbClr val="C00000"/>
                          </a:solidFill>
                          <a:effectLst/>
                        </a:rPr>
                        <a:t>-0.6</a:t>
                      </a:r>
                      <a:endParaRPr lang="en-US" sz="1200" b="1" dirty="0">
                        <a:solidFill>
                          <a:srgbClr val="C00000"/>
                        </a:solidFill>
                        <a:effectLst/>
                        <a:latin typeface="Calibri"/>
                        <a:ea typeface="Calibri"/>
                        <a:cs typeface="Cordia New"/>
                      </a:endParaRPr>
                    </a:p>
                  </a:txBody>
                  <a:tcPr marL="46853" marR="46853" marT="0" marB="0" anchor="b"/>
                </a:tc>
              </a:tr>
              <a:tr h="201903">
                <a:tc>
                  <a:txBody>
                    <a:bodyPr/>
                    <a:lstStyle/>
                    <a:p>
                      <a:pPr>
                        <a:lnSpc>
                          <a:spcPct val="115000"/>
                        </a:lnSpc>
                        <a:spcAft>
                          <a:spcPts val="0"/>
                        </a:spcAft>
                      </a:pPr>
                      <a:r>
                        <a:rPr lang="en-US" sz="1200" b="0" dirty="0">
                          <a:solidFill>
                            <a:srgbClr val="0033CC"/>
                          </a:solidFill>
                          <a:effectLst/>
                        </a:rPr>
                        <a:t>Pillar 10: Market size</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a:effectLst/>
                        </a:rPr>
                        <a:t>122</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2.6</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22</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5.1</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b="1" dirty="0">
                          <a:solidFill>
                            <a:srgbClr val="C00000"/>
                          </a:solidFill>
                          <a:effectLst/>
                        </a:rPr>
                        <a:t>100</a:t>
                      </a:r>
                      <a:endParaRPr lang="en-US" sz="1200" b="1" dirty="0">
                        <a:solidFill>
                          <a:srgbClr val="C00000"/>
                        </a:solidFill>
                        <a:effectLst/>
                        <a:latin typeface="Calibri"/>
                        <a:ea typeface="Calibri"/>
                        <a:cs typeface="Cordia New"/>
                      </a:endParaRPr>
                    </a:p>
                  </a:txBody>
                  <a:tcPr marL="46853" marR="46853" marT="0" marB="0" anchor="b"/>
                </a:tc>
                <a:tc>
                  <a:txBody>
                    <a:bodyPr/>
                    <a:lstStyle/>
                    <a:p>
                      <a:pPr algn="r">
                        <a:lnSpc>
                          <a:spcPct val="115000"/>
                        </a:lnSpc>
                        <a:spcAft>
                          <a:spcPts val="0"/>
                        </a:spcAft>
                      </a:pPr>
                      <a:r>
                        <a:rPr lang="en-US" sz="1200" b="1" dirty="0">
                          <a:solidFill>
                            <a:srgbClr val="C00000"/>
                          </a:solidFill>
                          <a:effectLst/>
                        </a:rPr>
                        <a:t>-2.5</a:t>
                      </a:r>
                      <a:endParaRPr lang="en-US" sz="1200" b="1" dirty="0">
                        <a:solidFill>
                          <a:srgbClr val="C00000"/>
                        </a:solidFill>
                        <a:effectLst/>
                        <a:latin typeface="Calibri"/>
                        <a:ea typeface="Calibri"/>
                        <a:cs typeface="Cordia New"/>
                      </a:endParaRPr>
                    </a:p>
                  </a:txBody>
                  <a:tcPr marL="46853" marR="46853" marT="0" marB="0" anchor="b"/>
                </a:tc>
              </a:tr>
              <a:tr h="401270">
                <a:tc>
                  <a:txBody>
                    <a:bodyPr/>
                    <a:lstStyle/>
                    <a:p>
                      <a:pPr>
                        <a:lnSpc>
                          <a:spcPct val="115000"/>
                        </a:lnSpc>
                        <a:spcAft>
                          <a:spcPts val="0"/>
                        </a:spcAft>
                      </a:pPr>
                      <a:r>
                        <a:rPr lang="en-US" sz="1200" b="0" dirty="0">
                          <a:solidFill>
                            <a:srgbClr val="0033CC"/>
                          </a:solidFill>
                          <a:effectLst/>
                        </a:rPr>
                        <a:t>Innovation and sophistication factors (5.0%)</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a:effectLst/>
                        </a:rPr>
                        <a:t>74</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3.5</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52</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3.8</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dirty="0">
                          <a:effectLst/>
                        </a:rPr>
                        <a:t>22</a:t>
                      </a:r>
                      <a:endParaRPr lang="en-US" sz="1200" dirty="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b="1" dirty="0">
                          <a:solidFill>
                            <a:srgbClr val="C00000"/>
                          </a:solidFill>
                          <a:effectLst/>
                        </a:rPr>
                        <a:t>-0.3</a:t>
                      </a:r>
                      <a:endParaRPr lang="en-US" sz="1200" b="1" dirty="0">
                        <a:solidFill>
                          <a:srgbClr val="C00000"/>
                        </a:solidFill>
                        <a:effectLst/>
                        <a:latin typeface="Calibri"/>
                        <a:ea typeface="Calibri"/>
                        <a:cs typeface="Cordia New"/>
                      </a:endParaRPr>
                    </a:p>
                  </a:txBody>
                  <a:tcPr marL="46853" marR="46853" marT="0" marB="0" anchor="ctr"/>
                </a:tc>
              </a:tr>
              <a:tr h="201903">
                <a:tc>
                  <a:txBody>
                    <a:bodyPr/>
                    <a:lstStyle/>
                    <a:p>
                      <a:pPr>
                        <a:lnSpc>
                          <a:spcPct val="115000"/>
                        </a:lnSpc>
                        <a:spcAft>
                          <a:spcPts val="0"/>
                        </a:spcAft>
                      </a:pPr>
                      <a:r>
                        <a:rPr lang="en-US" sz="1200" b="0" dirty="0">
                          <a:solidFill>
                            <a:srgbClr val="0033CC"/>
                          </a:solidFill>
                          <a:effectLst/>
                        </a:rPr>
                        <a:t>Pillar 11: Business sophistication</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a:effectLst/>
                        </a:rPr>
                        <a:t>78</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3.9</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40</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4.4</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38</a:t>
                      </a:r>
                      <a:endParaRPr lang="en-US" sz="1200">
                        <a:effectLst/>
                        <a:latin typeface="Calibri"/>
                        <a:ea typeface="Calibri"/>
                        <a:cs typeface="Cordia New"/>
                      </a:endParaRPr>
                    </a:p>
                  </a:txBody>
                  <a:tcPr marL="46853" marR="46853" marT="0" marB="0" anchor="b"/>
                </a:tc>
                <a:tc>
                  <a:txBody>
                    <a:bodyPr/>
                    <a:lstStyle/>
                    <a:p>
                      <a:pPr algn="r">
                        <a:lnSpc>
                          <a:spcPct val="115000"/>
                        </a:lnSpc>
                        <a:spcAft>
                          <a:spcPts val="0"/>
                        </a:spcAft>
                      </a:pPr>
                      <a:r>
                        <a:rPr lang="en-US" sz="1200" b="1" dirty="0">
                          <a:solidFill>
                            <a:srgbClr val="C00000"/>
                          </a:solidFill>
                          <a:effectLst/>
                        </a:rPr>
                        <a:t>-0.5</a:t>
                      </a:r>
                      <a:endParaRPr lang="en-US" sz="1200" b="1" dirty="0">
                        <a:solidFill>
                          <a:srgbClr val="C00000"/>
                        </a:solidFill>
                        <a:effectLst/>
                        <a:latin typeface="Calibri"/>
                        <a:ea typeface="Calibri"/>
                        <a:cs typeface="Cordia New"/>
                      </a:endParaRPr>
                    </a:p>
                  </a:txBody>
                  <a:tcPr marL="46853" marR="46853" marT="0" marB="0" anchor="b"/>
                </a:tc>
              </a:tr>
              <a:tr h="201903">
                <a:tc>
                  <a:txBody>
                    <a:bodyPr/>
                    <a:lstStyle/>
                    <a:p>
                      <a:pPr>
                        <a:lnSpc>
                          <a:spcPct val="115000"/>
                        </a:lnSpc>
                        <a:spcAft>
                          <a:spcPts val="0"/>
                        </a:spcAft>
                      </a:pPr>
                      <a:r>
                        <a:rPr lang="en-US" sz="1200" b="0" dirty="0">
                          <a:solidFill>
                            <a:srgbClr val="0033CC"/>
                          </a:solidFill>
                          <a:effectLst/>
                        </a:rPr>
                        <a:t>Pillar 12: Innovation</a:t>
                      </a:r>
                      <a:endParaRPr lang="en-US" sz="1200" b="0" dirty="0">
                        <a:solidFill>
                          <a:srgbClr val="0033CC"/>
                        </a:solidFill>
                        <a:effectLst/>
                        <a:latin typeface="Calibri"/>
                        <a:ea typeface="Calibri"/>
                        <a:cs typeface="Cordia New"/>
                      </a:endParaRPr>
                    </a:p>
                  </a:txBody>
                  <a:tcPr marL="46853" marR="46853" marT="0" marB="0" anchor="ctr">
                    <a:solidFill>
                      <a:schemeClr val="accent3">
                        <a:lumMod val="20000"/>
                        <a:lumOff val="80000"/>
                      </a:schemeClr>
                    </a:solidFill>
                  </a:tcPr>
                </a:tc>
                <a:tc>
                  <a:txBody>
                    <a:bodyPr/>
                    <a:lstStyle/>
                    <a:p>
                      <a:pPr algn="r">
                        <a:lnSpc>
                          <a:spcPct val="115000"/>
                        </a:lnSpc>
                        <a:spcAft>
                          <a:spcPts val="0"/>
                        </a:spcAft>
                      </a:pPr>
                      <a:r>
                        <a:rPr lang="en-US" sz="1200">
                          <a:effectLst/>
                        </a:rPr>
                        <a:t>68</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3.2</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66</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3.2</a:t>
                      </a:r>
                      <a:endParaRPr lang="en-US" sz="1200">
                        <a:effectLst/>
                        <a:latin typeface="Calibri"/>
                        <a:ea typeface="Calibri"/>
                        <a:cs typeface="Cordia New"/>
                      </a:endParaRPr>
                    </a:p>
                  </a:txBody>
                  <a:tcPr marL="46853" marR="46853" marT="0" marB="0" anchor="ctr"/>
                </a:tc>
                <a:tc>
                  <a:txBody>
                    <a:bodyPr/>
                    <a:lstStyle/>
                    <a:p>
                      <a:pPr algn="r">
                        <a:lnSpc>
                          <a:spcPct val="115000"/>
                        </a:lnSpc>
                        <a:spcAft>
                          <a:spcPts val="0"/>
                        </a:spcAft>
                      </a:pPr>
                      <a:r>
                        <a:rPr lang="en-US" sz="1200">
                          <a:effectLst/>
                        </a:rPr>
                        <a:t>2</a:t>
                      </a:r>
                      <a:endParaRPr lang="en-US" sz="1200">
                        <a:effectLst/>
                        <a:latin typeface="Calibri"/>
                        <a:ea typeface="Calibri"/>
                        <a:cs typeface="Cordia New"/>
                      </a:endParaRPr>
                    </a:p>
                  </a:txBody>
                  <a:tcPr marL="46853" marR="46853" marT="0" marB="0" anchor="b"/>
                </a:tc>
                <a:tc>
                  <a:txBody>
                    <a:bodyPr/>
                    <a:lstStyle/>
                    <a:p>
                      <a:pPr algn="r">
                        <a:lnSpc>
                          <a:spcPct val="115000"/>
                        </a:lnSpc>
                        <a:spcAft>
                          <a:spcPts val="0"/>
                        </a:spcAft>
                      </a:pPr>
                      <a:r>
                        <a:rPr lang="en-US" sz="1200" b="1" dirty="0">
                          <a:solidFill>
                            <a:srgbClr val="C00000"/>
                          </a:solidFill>
                          <a:effectLst/>
                        </a:rPr>
                        <a:t>0</a:t>
                      </a:r>
                      <a:endParaRPr lang="en-US" sz="1200" b="1" dirty="0">
                        <a:solidFill>
                          <a:srgbClr val="C00000"/>
                        </a:solidFill>
                        <a:effectLst/>
                        <a:latin typeface="Calibri"/>
                        <a:ea typeface="Calibri"/>
                        <a:cs typeface="Cordia New"/>
                      </a:endParaRPr>
                    </a:p>
                  </a:txBody>
                  <a:tcPr marL="46853" marR="46853" marT="0" marB="0" anchor="b"/>
                </a:tc>
              </a:tr>
            </a:tbl>
          </a:graphicData>
        </a:graphic>
      </p:graphicFrame>
      <p:sp>
        <p:nvSpPr>
          <p:cNvPr id="7" name="TextBox 6"/>
          <p:cNvSpPr txBox="1"/>
          <p:nvPr/>
        </p:nvSpPr>
        <p:spPr>
          <a:xfrm>
            <a:off x="467544" y="576006"/>
            <a:ext cx="8136904" cy="461665"/>
          </a:xfrm>
          <a:prstGeom prst="rect">
            <a:avLst/>
          </a:prstGeom>
          <a:noFill/>
        </p:spPr>
        <p:txBody>
          <a:bodyPr wrap="square" rtlCol="0">
            <a:spAutoFit/>
          </a:bodyPr>
          <a:lstStyle/>
          <a:p>
            <a:r>
              <a:rPr lang="en-US" sz="2400" dirty="0" smtClean="0">
                <a:solidFill>
                  <a:srgbClr val="0033CC"/>
                </a:solidFill>
              </a:rPr>
              <a:t>The Lao PDR and Thailand Global Competitive Index </a:t>
            </a:r>
            <a:endParaRPr lang="th-TH" sz="2400" dirty="0">
              <a:solidFill>
                <a:srgbClr val="0033CC"/>
              </a:solidFill>
            </a:endParaRPr>
          </a:p>
        </p:txBody>
      </p:sp>
      <p:sp>
        <p:nvSpPr>
          <p:cNvPr id="8" name="Rectangle 7"/>
          <p:cNvSpPr/>
          <p:nvPr/>
        </p:nvSpPr>
        <p:spPr>
          <a:xfrm>
            <a:off x="433016" y="6319192"/>
            <a:ext cx="8568952" cy="307777"/>
          </a:xfrm>
          <a:prstGeom prst="rect">
            <a:avLst/>
          </a:prstGeom>
        </p:spPr>
        <p:txBody>
          <a:bodyPr wrap="square">
            <a:spAutoFit/>
          </a:bodyPr>
          <a:lstStyle/>
          <a:p>
            <a:r>
              <a:rPr lang="en-US" sz="1400" dirty="0"/>
              <a:t>Source: provided based on information in World Economic Forum (2013)</a:t>
            </a:r>
          </a:p>
        </p:txBody>
      </p:sp>
    </p:spTree>
    <p:extLst>
      <p:ext uri="{BB962C8B-B14F-4D97-AF65-F5344CB8AC3E}">
        <p14:creationId xmlns:p14="http://schemas.microsoft.com/office/powerpoint/2010/main" val="19449409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1196752"/>
            <a:ext cx="7920880" cy="5112568"/>
          </a:xfrm>
        </p:spPr>
        <p:txBody>
          <a:bodyPr>
            <a:noAutofit/>
          </a:bodyPr>
          <a:lstStyle/>
          <a:p>
            <a:pPr>
              <a:buFont typeface="Wingdings" panose="05000000000000000000" pitchFamily="2" charset="2"/>
              <a:buChar char="Ø"/>
            </a:pPr>
            <a:r>
              <a:rPr lang="en-US" sz="2000" dirty="0"/>
              <a:t>A</a:t>
            </a:r>
            <a:r>
              <a:rPr lang="en-US" sz="2000" dirty="0" smtClean="0"/>
              <a:t>lthough </a:t>
            </a:r>
            <a:r>
              <a:rPr lang="en-US" sz="2000" dirty="0"/>
              <a:t>in general Thailand </a:t>
            </a:r>
            <a:r>
              <a:rPr lang="en-US" sz="2000" b="1" dirty="0">
                <a:solidFill>
                  <a:srgbClr val="0033CC"/>
                </a:solidFill>
              </a:rPr>
              <a:t>macroeconomic environment </a:t>
            </a:r>
            <a:r>
              <a:rPr lang="en-US" sz="2000" dirty="0"/>
              <a:t>tend to be better than the Lao PDR and the </a:t>
            </a:r>
            <a:r>
              <a:rPr lang="en-US" sz="2000" b="1" dirty="0">
                <a:solidFill>
                  <a:srgbClr val="0033CC"/>
                </a:solidFill>
              </a:rPr>
              <a:t>market size </a:t>
            </a:r>
            <a:r>
              <a:rPr lang="en-US" sz="2000" dirty="0"/>
              <a:t>in Thailand is much larger than the Lao PDR, there are also </a:t>
            </a:r>
            <a:r>
              <a:rPr lang="en-US" sz="2000" b="1" dirty="0">
                <a:solidFill>
                  <a:srgbClr val="006600"/>
                </a:solidFill>
              </a:rPr>
              <a:t>many competitiveness elements that Thailand and the Lao PDR share some similarities</a:t>
            </a:r>
            <a:r>
              <a:rPr lang="en-US" sz="2000" dirty="0"/>
              <a:t>. </a:t>
            </a:r>
            <a:endParaRPr lang="en-US" sz="2000" dirty="0" smtClean="0"/>
          </a:p>
          <a:p>
            <a:pPr>
              <a:buFont typeface="Wingdings" panose="05000000000000000000" pitchFamily="2" charset="2"/>
              <a:buChar char="Ø"/>
            </a:pPr>
            <a:endParaRPr lang="en-US" sz="2000" dirty="0"/>
          </a:p>
          <a:p>
            <a:pPr>
              <a:buFont typeface="Wingdings" panose="05000000000000000000" pitchFamily="2" charset="2"/>
              <a:buChar char="Ø"/>
            </a:pPr>
            <a:r>
              <a:rPr lang="en-US" sz="2000" dirty="0" smtClean="0"/>
              <a:t>These </a:t>
            </a:r>
            <a:r>
              <a:rPr lang="en-US" sz="2000" dirty="0"/>
              <a:t>create some </a:t>
            </a:r>
            <a:r>
              <a:rPr lang="en-US" sz="2000" b="1" dirty="0">
                <a:solidFill>
                  <a:srgbClr val="C00000"/>
                </a:solidFill>
              </a:rPr>
              <a:t>advantages</a:t>
            </a:r>
            <a:r>
              <a:rPr lang="en-US" sz="2000" dirty="0"/>
              <a:t> for Thai MNEs compared to investors from other countries in the sense that Thai investors might be </a:t>
            </a:r>
            <a:r>
              <a:rPr lang="en-US" sz="2000" b="1" dirty="0">
                <a:solidFill>
                  <a:srgbClr val="0033CC"/>
                </a:solidFill>
              </a:rPr>
              <a:t>more familiar with somewhat similar competitive environment</a:t>
            </a:r>
            <a:r>
              <a:rPr lang="en-US" sz="2000" dirty="0"/>
              <a:t> between investing and doing business in their home country (Thailand) and in the host country (the Lao PDR).</a:t>
            </a:r>
          </a:p>
        </p:txBody>
      </p:sp>
      <p:sp>
        <p:nvSpPr>
          <p:cNvPr id="3" name="Slide Number Placeholder 2"/>
          <p:cNvSpPr>
            <a:spLocks noGrp="1"/>
          </p:cNvSpPr>
          <p:nvPr>
            <p:ph type="sldNum" sz="quarter" idx="12"/>
          </p:nvPr>
        </p:nvSpPr>
        <p:spPr/>
        <p:txBody>
          <a:bodyPr/>
          <a:lstStyle/>
          <a:p>
            <a:fld id="{8FC7972A-2F91-44E3-B62B-29D52CF25423}" type="slidenum">
              <a:rPr lang="th-TH" smtClean="0"/>
              <a:pPr/>
              <a:t>29</a:t>
            </a:fld>
            <a:endParaRPr lang="th-TH"/>
          </a:p>
        </p:txBody>
      </p:sp>
      <p:sp>
        <p:nvSpPr>
          <p:cNvPr id="4" name="Title 3"/>
          <p:cNvSpPr>
            <a:spLocks noGrp="1"/>
          </p:cNvSpPr>
          <p:nvPr>
            <p:ph type="title"/>
          </p:nvPr>
        </p:nvSpPr>
        <p:spPr>
          <a:xfrm>
            <a:off x="251520" y="188640"/>
            <a:ext cx="8676456" cy="706090"/>
          </a:xfrm>
        </p:spPr>
        <p:txBody>
          <a:bodyPr>
            <a:normAutofit/>
          </a:bodyPr>
          <a:lstStyle/>
          <a:p>
            <a:r>
              <a:rPr lang="en-US" sz="2800" dirty="0" smtClean="0"/>
              <a:t>Home country CSAs (institutional proximity)</a:t>
            </a:r>
            <a:endParaRPr lang="th-TH" sz="2800" dirty="0"/>
          </a:p>
        </p:txBody>
      </p:sp>
    </p:spTree>
    <p:extLst>
      <p:ext uri="{BB962C8B-B14F-4D97-AF65-F5344CB8AC3E}">
        <p14:creationId xmlns:p14="http://schemas.microsoft.com/office/powerpoint/2010/main" val="38272430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836712"/>
            <a:ext cx="8496944" cy="5760640"/>
          </a:xfrm>
        </p:spPr>
        <p:txBody>
          <a:bodyPr>
            <a:noAutofit/>
          </a:bodyPr>
          <a:lstStyle/>
          <a:p>
            <a:pPr marL="109728" indent="0">
              <a:buNone/>
            </a:pPr>
            <a:r>
              <a:rPr lang="en-US" sz="2000" dirty="0" smtClean="0"/>
              <a:t>1. </a:t>
            </a:r>
            <a:r>
              <a:rPr lang="en-US" sz="2000" b="1" dirty="0" smtClean="0">
                <a:solidFill>
                  <a:srgbClr val="C00000"/>
                </a:solidFill>
              </a:rPr>
              <a:t>Advantages</a:t>
            </a:r>
            <a:r>
              <a:rPr lang="en-US" sz="2000" dirty="0" smtClean="0"/>
              <a:t> </a:t>
            </a:r>
            <a:r>
              <a:rPr lang="en-US" sz="2000" dirty="0"/>
              <a:t>from </a:t>
            </a:r>
            <a:r>
              <a:rPr lang="en-US" sz="2000" b="1" dirty="0">
                <a:solidFill>
                  <a:srgbClr val="0033CC"/>
                </a:solidFill>
              </a:rPr>
              <a:t>more effort compared to the past to liberalize foreign investment</a:t>
            </a:r>
            <a:r>
              <a:rPr lang="en-US" sz="2000" dirty="0"/>
              <a:t> by relevant Thai government agencies, such as </a:t>
            </a:r>
            <a:endParaRPr lang="en-US" sz="2000" dirty="0" smtClean="0"/>
          </a:p>
          <a:p>
            <a:pPr marL="109728" indent="0">
              <a:buNone/>
            </a:pPr>
            <a:endParaRPr lang="en-US" sz="2000" dirty="0"/>
          </a:p>
          <a:p>
            <a:pPr lvl="1"/>
            <a:r>
              <a:rPr lang="en-US" sz="1800" dirty="0"/>
              <a:t>The Capital Account Liberalization Master Plan by the Bank of Thailand.</a:t>
            </a:r>
          </a:p>
          <a:p>
            <a:pPr lvl="1"/>
            <a:r>
              <a:rPr lang="en-US" sz="1800" dirty="0"/>
              <a:t>Foreign investment facilitation and support by the Thailand Board of Investment (BOI) and the Export-Import bank of Thailand.</a:t>
            </a:r>
          </a:p>
          <a:p>
            <a:pPr marL="109728" indent="0">
              <a:buNone/>
            </a:pPr>
            <a:endParaRPr lang="en-US" sz="2000" dirty="0" smtClean="0"/>
          </a:p>
          <a:p>
            <a:pPr marL="109728" indent="0">
              <a:buNone/>
            </a:pPr>
            <a:r>
              <a:rPr lang="en-US" sz="2000" dirty="0" smtClean="0"/>
              <a:t>2</a:t>
            </a:r>
            <a:r>
              <a:rPr lang="en-US" sz="2000" dirty="0"/>
              <a:t>. </a:t>
            </a:r>
            <a:r>
              <a:rPr lang="en-US" sz="2000" b="1" dirty="0">
                <a:solidFill>
                  <a:srgbClr val="C00000"/>
                </a:solidFill>
              </a:rPr>
              <a:t>Disadvantages</a:t>
            </a:r>
            <a:r>
              <a:rPr lang="en-US" sz="2000" dirty="0"/>
              <a:t> from </a:t>
            </a:r>
            <a:r>
              <a:rPr lang="en-US" sz="2000" b="1" dirty="0">
                <a:solidFill>
                  <a:srgbClr val="0033CC"/>
                </a:solidFill>
              </a:rPr>
              <a:t>unclear policies regarding direction of Thailand foreign direct investment </a:t>
            </a:r>
            <a:r>
              <a:rPr lang="en-US" sz="2000" dirty="0"/>
              <a:t>and </a:t>
            </a:r>
            <a:r>
              <a:rPr lang="en-US" sz="2000" b="1" dirty="0">
                <a:solidFill>
                  <a:srgbClr val="0033CC"/>
                </a:solidFill>
              </a:rPr>
              <a:t>no direct authority </a:t>
            </a:r>
            <a:r>
              <a:rPr lang="en-US" sz="2000" dirty="0"/>
              <a:t>or government agency responsible to design and decide on Thailand appropriate foreign investment policy.</a:t>
            </a:r>
          </a:p>
          <a:p>
            <a:pPr marL="109728" indent="0">
              <a:buNone/>
            </a:pPr>
            <a:endParaRPr lang="en-US" sz="2000" dirty="0" smtClean="0"/>
          </a:p>
          <a:p>
            <a:pPr marL="109728" indent="0">
              <a:buNone/>
            </a:pPr>
            <a:r>
              <a:rPr lang="en-US" sz="2000" dirty="0" smtClean="0"/>
              <a:t>3</a:t>
            </a:r>
            <a:r>
              <a:rPr lang="en-US" sz="2000" dirty="0"/>
              <a:t>. </a:t>
            </a:r>
            <a:r>
              <a:rPr lang="en-US" sz="2000" b="1" dirty="0">
                <a:solidFill>
                  <a:srgbClr val="C00000"/>
                </a:solidFill>
              </a:rPr>
              <a:t>Disadvantages</a:t>
            </a:r>
            <a:r>
              <a:rPr lang="en-US" sz="2000" dirty="0"/>
              <a:t> from </a:t>
            </a:r>
            <a:r>
              <a:rPr lang="en-US" sz="2000" b="1" dirty="0">
                <a:solidFill>
                  <a:srgbClr val="0033CC"/>
                </a:solidFill>
              </a:rPr>
              <a:t>inadequate collaboration with Thai MNEs </a:t>
            </a:r>
            <a:r>
              <a:rPr lang="en-US" sz="2000" dirty="0"/>
              <a:t>to facilitate or help the MNEs establishing necessary networks.</a:t>
            </a:r>
          </a:p>
        </p:txBody>
      </p:sp>
      <p:sp>
        <p:nvSpPr>
          <p:cNvPr id="3" name="Slide Number Placeholder 2"/>
          <p:cNvSpPr>
            <a:spLocks noGrp="1"/>
          </p:cNvSpPr>
          <p:nvPr>
            <p:ph type="sldNum" sz="quarter" idx="12"/>
          </p:nvPr>
        </p:nvSpPr>
        <p:spPr/>
        <p:txBody>
          <a:bodyPr/>
          <a:lstStyle/>
          <a:p>
            <a:fld id="{8FC7972A-2F91-44E3-B62B-29D52CF25423}" type="slidenum">
              <a:rPr lang="th-TH" smtClean="0"/>
              <a:pPr/>
              <a:t>30</a:t>
            </a:fld>
            <a:endParaRPr lang="th-TH"/>
          </a:p>
        </p:txBody>
      </p:sp>
      <p:sp>
        <p:nvSpPr>
          <p:cNvPr id="4" name="Title 3"/>
          <p:cNvSpPr>
            <a:spLocks noGrp="1"/>
          </p:cNvSpPr>
          <p:nvPr>
            <p:ph type="title"/>
          </p:nvPr>
        </p:nvSpPr>
        <p:spPr>
          <a:xfrm>
            <a:off x="251520" y="188640"/>
            <a:ext cx="8676456" cy="576064"/>
          </a:xfrm>
        </p:spPr>
        <p:txBody>
          <a:bodyPr>
            <a:normAutofit fontScale="90000"/>
          </a:bodyPr>
          <a:lstStyle/>
          <a:p>
            <a:r>
              <a:rPr lang="en-US" sz="2800" dirty="0" smtClean="0"/>
              <a:t>Home country CSAs (Thailand outward FDI policy)</a:t>
            </a:r>
            <a:endParaRPr lang="th-TH" sz="2800" dirty="0"/>
          </a:p>
        </p:txBody>
      </p:sp>
    </p:spTree>
    <p:extLst>
      <p:ext uri="{BB962C8B-B14F-4D97-AF65-F5344CB8AC3E}">
        <p14:creationId xmlns:p14="http://schemas.microsoft.com/office/powerpoint/2010/main" val="37147232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1560" y="1196752"/>
            <a:ext cx="7920880" cy="4752528"/>
          </a:xfrm>
        </p:spPr>
        <p:txBody>
          <a:bodyPr>
            <a:noAutofit/>
          </a:bodyPr>
          <a:lstStyle/>
          <a:p>
            <a:pPr marL="109728" indent="0">
              <a:buNone/>
            </a:pPr>
            <a:r>
              <a:rPr lang="en-US" sz="2000" dirty="0"/>
              <a:t>1. </a:t>
            </a:r>
            <a:r>
              <a:rPr lang="en-US" sz="2000" b="1" dirty="0">
                <a:solidFill>
                  <a:srgbClr val="C00000"/>
                </a:solidFill>
              </a:rPr>
              <a:t>Advantages</a:t>
            </a:r>
            <a:r>
              <a:rPr lang="en-US" sz="2000" dirty="0"/>
              <a:t> from </a:t>
            </a:r>
            <a:r>
              <a:rPr lang="en-US" sz="2000" b="1" dirty="0">
                <a:solidFill>
                  <a:srgbClr val="0033CC"/>
                </a:solidFill>
              </a:rPr>
              <a:t>bilateral and multilateral investment and trade agreement</a:t>
            </a:r>
            <a:r>
              <a:rPr lang="en-US" sz="2000" dirty="0"/>
              <a:t> between Thailand and the Lao PDR and with some other countries for </a:t>
            </a:r>
            <a:r>
              <a:rPr lang="en-US" sz="2000" b="1" dirty="0">
                <a:solidFill>
                  <a:srgbClr val="0033CC"/>
                </a:solidFill>
              </a:rPr>
              <a:t>multilateral agreements </a:t>
            </a:r>
            <a:r>
              <a:rPr lang="en-US" sz="2000" dirty="0"/>
              <a:t>such as the ASEAN Comprehensive on Investment Agreement (</a:t>
            </a:r>
            <a:r>
              <a:rPr lang="en-US" sz="2000" b="1" dirty="0">
                <a:solidFill>
                  <a:srgbClr val="0033CC"/>
                </a:solidFill>
              </a:rPr>
              <a:t>ACIA</a:t>
            </a:r>
            <a:r>
              <a:rPr lang="en-US" sz="2000" dirty="0"/>
              <a:t>),</a:t>
            </a:r>
          </a:p>
          <a:p>
            <a:pPr marL="109728" indent="0">
              <a:buNone/>
            </a:pPr>
            <a:endParaRPr lang="en-US" sz="2000" dirty="0" smtClean="0"/>
          </a:p>
          <a:p>
            <a:pPr marL="109728" indent="0">
              <a:buNone/>
            </a:pPr>
            <a:r>
              <a:rPr lang="en-US" sz="2000" dirty="0" smtClean="0"/>
              <a:t>2</a:t>
            </a:r>
            <a:r>
              <a:rPr lang="en-US" sz="2000" dirty="0"/>
              <a:t>. </a:t>
            </a:r>
            <a:r>
              <a:rPr lang="en-US" sz="2000" dirty="0" smtClean="0"/>
              <a:t>The comparative advantages based </a:t>
            </a:r>
            <a:r>
              <a:rPr lang="en-US" sz="2000" dirty="0"/>
              <a:t>on agreements and collaborations in </a:t>
            </a:r>
            <a:r>
              <a:rPr lang="en-US" sz="2000" dirty="0" smtClean="0"/>
              <a:t>various </a:t>
            </a:r>
            <a:r>
              <a:rPr lang="en-US" sz="2000" dirty="0"/>
              <a:t>forms between the Lao PDR and Thailand for Thai MNEs as opposed to advantages the MNEs from other countries have acquired from the agreements and collaboration of the Lao PDR with other countries are still needed to be further explored.</a:t>
            </a:r>
            <a:endParaRPr lang="en-US" sz="2000" b="1" dirty="0">
              <a:solidFill>
                <a:srgbClr val="0033CC"/>
              </a:solidFill>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31</a:t>
            </a:fld>
            <a:endParaRPr lang="th-TH"/>
          </a:p>
        </p:txBody>
      </p:sp>
      <p:sp>
        <p:nvSpPr>
          <p:cNvPr id="4" name="Title 3"/>
          <p:cNvSpPr>
            <a:spLocks noGrp="1"/>
          </p:cNvSpPr>
          <p:nvPr>
            <p:ph type="title"/>
          </p:nvPr>
        </p:nvSpPr>
        <p:spPr>
          <a:xfrm>
            <a:off x="251520" y="188640"/>
            <a:ext cx="8676456" cy="576064"/>
          </a:xfrm>
        </p:spPr>
        <p:txBody>
          <a:bodyPr>
            <a:normAutofit fontScale="90000"/>
          </a:bodyPr>
          <a:lstStyle/>
          <a:p>
            <a:r>
              <a:rPr lang="en-US" sz="2800" dirty="0" smtClean="0"/>
              <a:t>Home country CSAs (trade and investment agreement)</a:t>
            </a:r>
            <a:endParaRPr lang="th-TH" sz="2800" dirty="0"/>
          </a:p>
        </p:txBody>
      </p:sp>
    </p:spTree>
    <p:extLst>
      <p:ext uri="{BB962C8B-B14F-4D97-AF65-F5344CB8AC3E}">
        <p14:creationId xmlns:p14="http://schemas.microsoft.com/office/powerpoint/2010/main" val="9867756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1268760"/>
            <a:ext cx="7920880" cy="4248472"/>
          </a:xfrm>
        </p:spPr>
        <p:txBody>
          <a:bodyPr>
            <a:noAutofit/>
          </a:bodyPr>
          <a:lstStyle/>
          <a:p>
            <a:pPr marL="109728" indent="0">
              <a:buNone/>
            </a:pPr>
            <a:r>
              <a:rPr lang="en-US" sz="2400" dirty="0"/>
              <a:t>1. </a:t>
            </a:r>
            <a:r>
              <a:rPr lang="en-US" sz="2400" b="1" dirty="0">
                <a:solidFill>
                  <a:srgbClr val="C00000"/>
                </a:solidFill>
              </a:rPr>
              <a:t>Disadvantages</a:t>
            </a:r>
            <a:r>
              <a:rPr lang="en-US" sz="2400" dirty="0"/>
              <a:t> from </a:t>
            </a:r>
            <a:r>
              <a:rPr lang="en-US" sz="2400" b="1" dirty="0">
                <a:solidFill>
                  <a:srgbClr val="0033CC"/>
                </a:solidFill>
              </a:rPr>
              <a:t>small size of domestic market</a:t>
            </a:r>
          </a:p>
          <a:p>
            <a:pPr marL="109728" indent="0">
              <a:buNone/>
            </a:pPr>
            <a:endParaRPr lang="en-US" sz="2400" dirty="0" smtClean="0"/>
          </a:p>
          <a:p>
            <a:pPr marL="109728" indent="0">
              <a:buNone/>
            </a:pPr>
            <a:r>
              <a:rPr lang="en-US" sz="2400" dirty="0" smtClean="0"/>
              <a:t>2</a:t>
            </a:r>
            <a:r>
              <a:rPr lang="en-US" sz="2400" dirty="0"/>
              <a:t>. </a:t>
            </a:r>
            <a:r>
              <a:rPr lang="en-US" sz="2400" b="1" dirty="0">
                <a:solidFill>
                  <a:srgbClr val="C00000"/>
                </a:solidFill>
              </a:rPr>
              <a:t>Advantages</a:t>
            </a:r>
            <a:r>
              <a:rPr lang="en-US" sz="2400" dirty="0"/>
              <a:t> from being one of the </a:t>
            </a:r>
            <a:r>
              <a:rPr lang="en-US" sz="2400" b="1" dirty="0">
                <a:solidFill>
                  <a:srgbClr val="0033CC"/>
                </a:solidFill>
              </a:rPr>
              <a:t>Generalized System of Preference (GSP)</a:t>
            </a:r>
            <a:r>
              <a:rPr lang="en-US" sz="2400" dirty="0"/>
              <a:t> or other tariff preferences (for least developed countries) receiving countries which provide opportunity for investors invested in the Lao </a:t>
            </a:r>
            <a:r>
              <a:rPr lang="en-US" sz="2400" dirty="0" smtClean="0"/>
              <a:t>PDR </a:t>
            </a:r>
            <a:r>
              <a:rPr lang="en-US" sz="2400" dirty="0"/>
              <a:t>to penetrate into markets of the GSP granted countries with lower cost and lower barriers. </a:t>
            </a:r>
            <a:endParaRPr lang="th-TH" sz="2400" dirty="0">
              <a:solidFill>
                <a:srgbClr val="0033CC"/>
              </a:solidFill>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32</a:t>
            </a:fld>
            <a:endParaRPr lang="th-TH"/>
          </a:p>
        </p:txBody>
      </p:sp>
      <p:sp>
        <p:nvSpPr>
          <p:cNvPr id="4" name="Title 3"/>
          <p:cNvSpPr>
            <a:spLocks noGrp="1"/>
          </p:cNvSpPr>
          <p:nvPr>
            <p:ph type="title"/>
          </p:nvPr>
        </p:nvSpPr>
        <p:spPr>
          <a:xfrm>
            <a:off x="457200" y="274638"/>
            <a:ext cx="8229600" cy="778098"/>
          </a:xfrm>
        </p:spPr>
        <p:txBody>
          <a:bodyPr>
            <a:normAutofit/>
          </a:bodyPr>
          <a:lstStyle/>
          <a:p>
            <a:r>
              <a:rPr lang="en-US" sz="2800" dirty="0" smtClean="0"/>
              <a:t>Host country CSAs (market opportunity)</a:t>
            </a:r>
            <a:endParaRPr lang="th-TH" sz="2800" dirty="0"/>
          </a:p>
        </p:txBody>
      </p:sp>
    </p:spTree>
    <p:extLst>
      <p:ext uri="{BB962C8B-B14F-4D97-AF65-F5344CB8AC3E}">
        <p14:creationId xmlns:p14="http://schemas.microsoft.com/office/powerpoint/2010/main" val="1367719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1484784"/>
            <a:ext cx="7920880" cy="3600400"/>
          </a:xfrm>
        </p:spPr>
        <p:txBody>
          <a:bodyPr>
            <a:noAutofit/>
          </a:bodyPr>
          <a:lstStyle/>
          <a:p>
            <a:pPr marL="109728" indent="0">
              <a:buNone/>
            </a:pPr>
            <a:r>
              <a:rPr lang="en-US" sz="2400" dirty="0"/>
              <a:t>1. </a:t>
            </a:r>
            <a:r>
              <a:rPr lang="en-US" sz="2400" b="1" dirty="0">
                <a:solidFill>
                  <a:srgbClr val="C00000"/>
                </a:solidFill>
              </a:rPr>
              <a:t>Advantages</a:t>
            </a:r>
            <a:r>
              <a:rPr lang="en-US" sz="2400" dirty="0"/>
              <a:t> from the </a:t>
            </a:r>
            <a:r>
              <a:rPr lang="en-US" sz="2400" b="1" dirty="0">
                <a:solidFill>
                  <a:srgbClr val="0033CC"/>
                </a:solidFill>
              </a:rPr>
              <a:t>country improvement of rules and regulations</a:t>
            </a:r>
            <a:r>
              <a:rPr lang="en-US" sz="2400" dirty="0"/>
              <a:t> over time</a:t>
            </a:r>
            <a:r>
              <a:rPr lang="en-US" sz="2400" dirty="0" smtClean="0"/>
              <a:t>.</a:t>
            </a:r>
          </a:p>
          <a:p>
            <a:endParaRPr lang="en-US" sz="2400" dirty="0"/>
          </a:p>
          <a:p>
            <a:pPr marL="109728" indent="0">
              <a:buNone/>
            </a:pPr>
            <a:r>
              <a:rPr lang="en-US" sz="2400" dirty="0"/>
              <a:t>2. </a:t>
            </a:r>
            <a:r>
              <a:rPr lang="en-US" sz="2400" b="1" dirty="0">
                <a:solidFill>
                  <a:srgbClr val="C00000"/>
                </a:solidFill>
              </a:rPr>
              <a:t>Disadvantages</a:t>
            </a:r>
            <a:r>
              <a:rPr lang="en-US" sz="2400" dirty="0"/>
              <a:t> from some </a:t>
            </a:r>
            <a:r>
              <a:rPr lang="en-US" sz="2400" b="1" dirty="0">
                <a:solidFill>
                  <a:srgbClr val="0033CC"/>
                </a:solidFill>
              </a:rPr>
              <a:t>problems regarding </a:t>
            </a:r>
            <a:r>
              <a:rPr lang="en-US" sz="2400" dirty="0"/>
              <a:t>the </a:t>
            </a:r>
            <a:r>
              <a:rPr lang="en-US" sz="2400" b="1" dirty="0">
                <a:solidFill>
                  <a:srgbClr val="0033CC"/>
                </a:solidFill>
              </a:rPr>
              <a:t>enforcement, implementation and application of rules and regulations</a:t>
            </a:r>
            <a:r>
              <a:rPr lang="en-US" sz="2400" dirty="0"/>
              <a:t>.</a:t>
            </a:r>
            <a:endParaRPr lang="th-TH" sz="2400" dirty="0">
              <a:solidFill>
                <a:srgbClr val="0033CC"/>
              </a:solidFill>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33</a:t>
            </a:fld>
            <a:endParaRPr lang="th-TH"/>
          </a:p>
        </p:txBody>
      </p:sp>
      <p:sp>
        <p:nvSpPr>
          <p:cNvPr id="4" name="Title 3"/>
          <p:cNvSpPr>
            <a:spLocks noGrp="1"/>
          </p:cNvSpPr>
          <p:nvPr>
            <p:ph type="title"/>
          </p:nvPr>
        </p:nvSpPr>
        <p:spPr>
          <a:xfrm>
            <a:off x="457200" y="274638"/>
            <a:ext cx="8229600" cy="778098"/>
          </a:xfrm>
        </p:spPr>
        <p:txBody>
          <a:bodyPr>
            <a:normAutofit/>
          </a:bodyPr>
          <a:lstStyle/>
          <a:p>
            <a:r>
              <a:rPr lang="en-US" sz="2800" dirty="0" smtClean="0"/>
              <a:t>Host country CSAs (rules and regulations)</a:t>
            </a:r>
            <a:endParaRPr lang="th-TH" sz="2800" dirty="0"/>
          </a:p>
        </p:txBody>
      </p:sp>
    </p:spTree>
    <p:extLst>
      <p:ext uri="{BB962C8B-B14F-4D97-AF65-F5344CB8AC3E}">
        <p14:creationId xmlns:p14="http://schemas.microsoft.com/office/powerpoint/2010/main" val="11637050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1196752"/>
            <a:ext cx="7920880" cy="3600400"/>
          </a:xfrm>
        </p:spPr>
        <p:txBody>
          <a:bodyPr>
            <a:noAutofit/>
          </a:bodyPr>
          <a:lstStyle/>
          <a:p>
            <a:pPr marL="109728" indent="0">
              <a:buNone/>
            </a:pPr>
            <a:r>
              <a:rPr lang="en-US" sz="2400" b="1" dirty="0" smtClean="0">
                <a:solidFill>
                  <a:srgbClr val="006600"/>
                </a:solidFill>
              </a:rPr>
              <a:t>Natural resources</a:t>
            </a:r>
          </a:p>
          <a:p>
            <a:pPr marL="109728" indent="0">
              <a:buNone/>
            </a:pPr>
            <a:endParaRPr lang="en-US" sz="2400" dirty="0" smtClean="0"/>
          </a:p>
          <a:p>
            <a:pPr lvl="1"/>
            <a:r>
              <a:rPr lang="en-US" sz="2000" b="1" dirty="0">
                <a:solidFill>
                  <a:srgbClr val="C00000"/>
                </a:solidFill>
              </a:rPr>
              <a:t>Advantages</a:t>
            </a:r>
            <a:r>
              <a:rPr lang="en-US" sz="2000" dirty="0"/>
              <a:t> from opportunities based on </a:t>
            </a:r>
            <a:r>
              <a:rPr lang="en-US" sz="2000" b="1" dirty="0">
                <a:solidFill>
                  <a:srgbClr val="0033CC"/>
                </a:solidFill>
              </a:rPr>
              <a:t>available natural resource </a:t>
            </a:r>
            <a:r>
              <a:rPr lang="en-US" sz="2000" dirty="0"/>
              <a:t>for various </a:t>
            </a:r>
            <a:r>
              <a:rPr lang="en-US" sz="2000" dirty="0" smtClean="0"/>
              <a:t>sectors </a:t>
            </a:r>
            <a:r>
              <a:rPr lang="en-US" sz="2000" dirty="0"/>
              <a:t>such as mining sector, hydropower, agricultural and agri-business sector (available land to grow crops), tourism sector, etc</a:t>
            </a:r>
            <a:r>
              <a:rPr lang="en-US" sz="2000" dirty="0" smtClean="0"/>
              <a:t>.</a:t>
            </a:r>
          </a:p>
          <a:p>
            <a:pPr marL="393192" lvl="1" indent="0">
              <a:buNone/>
            </a:pPr>
            <a:endParaRPr lang="en-US" sz="2000" dirty="0"/>
          </a:p>
          <a:p>
            <a:pPr lvl="1"/>
            <a:r>
              <a:rPr lang="en-US" sz="2000" dirty="0"/>
              <a:t>Some </a:t>
            </a:r>
            <a:r>
              <a:rPr lang="en-US" sz="2000" b="1" dirty="0">
                <a:solidFill>
                  <a:srgbClr val="C00000"/>
                </a:solidFill>
              </a:rPr>
              <a:t>disadvantages</a:t>
            </a:r>
            <a:r>
              <a:rPr lang="en-US" sz="2000" dirty="0"/>
              <a:t> as those natural resource intensive sectors are normally </a:t>
            </a:r>
            <a:r>
              <a:rPr lang="en-US" sz="2000" b="1" dirty="0">
                <a:solidFill>
                  <a:srgbClr val="0033CC"/>
                </a:solidFill>
              </a:rPr>
              <a:t>highly regulated</a:t>
            </a:r>
            <a:r>
              <a:rPr lang="en-US" sz="2000" dirty="0"/>
              <a:t>.</a:t>
            </a:r>
          </a:p>
        </p:txBody>
      </p:sp>
      <p:sp>
        <p:nvSpPr>
          <p:cNvPr id="3" name="Slide Number Placeholder 2"/>
          <p:cNvSpPr>
            <a:spLocks noGrp="1"/>
          </p:cNvSpPr>
          <p:nvPr>
            <p:ph type="sldNum" sz="quarter" idx="12"/>
          </p:nvPr>
        </p:nvSpPr>
        <p:spPr/>
        <p:txBody>
          <a:bodyPr/>
          <a:lstStyle/>
          <a:p>
            <a:fld id="{8FC7972A-2F91-44E3-B62B-29D52CF25423}" type="slidenum">
              <a:rPr lang="th-TH" smtClean="0"/>
              <a:pPr/>
              <a:t>34</a:t>
            </a:fld>
            <a:endParaRPr lang="th-TH"/>
          </a:p>
        </p:txBody>
      </p:sp>
      <p:sp>
        <p:nvSpPr>
          <p:cNvPr id="4" name="Title 3"/>
          <p:cNvSpPr>
            <a:spLocks noGrp="1"/>
          </p:cNvSpPr>
          <p:nvPr>
            <p:ph type="title"/>
          </p:nvPr>
        </p:nvSpPr>
        <p:spPr>
          <a:xfrm>
            <a:off x="457200" y="274638"/>
            <a:ext cx="8229600" cy="706090"/>
          </a:xfrm>
        </p:spPr>
        <p:txBody>
          <a:bodyPr>
            <a:normAutofit/>
          </a:bodyPr>
          <a:lstStyle/>
          <a:p>
            <a:r>
              <a:rPr lang="en-US" sz="2800" dirty="0" smtClean="0"/>
              <a:t>Host country CSAs (factor markets)</a:t>
            </a:r>
            <a:endParaRPr lang="th-TH" sz="2800" dirty="0"/>
          </a:p>
        </p:txBody>
      </p:sp>
    </p:spTree>
    <p:extLst>
      <p:ext uri="{BB962C8B-B14F-4D97-AF65-F5344CB8AC3E}">
        <p14:creationId xmlns:p14="http://schemas.microsoft.com/office/powerpoint/2010/main" val="10276704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980728"/>
            <a:ext cx="7920880" cy="5400600"/>
          </a:xfrm>
        </p:spPr>
        <p:txBody>
          <a:bodyPr>
            <a:noAutofit/>
          </a:bodyPr>
          <a:lstStyle/>
          <a:p>
            <a:pPr marL="109728" indent="0">
              <a:buNone/>
            </a:pPr>
            <a:r>
              <a:rPr lang="en-US" sz="2400" b="1" dirty="0" smtClean="0">
                <a:solidFill>
                  <a:srgbClr val="006600"/>
                </a:solidFill>
              </a:rPr>
              <a:t>Human resources</a:t>
            </a:r>
          </a:p>
          <a:p>
            <a:pPr marL="109728" indent="0">
              <a:buNone/>
            </a:pPr>
            <a:endParaRPr lang="en-US" sz="2400" dirty="0" smtClean="0"/>
          </a:p>
          <a:p>
            <a:pPr lvl="1"/>
            <a:r>
              <a:rPr lang="en-US" sz="2000" b="1" dirty="0">
                <a:solidFill>
                  <a:srgbClr val="C00000"/>
                </a:solidFill>
              </a:rPr>
              <a:t>Advantages</a:t>
            </a:r>
            <a:r>
              <a:rPr lang="en-US" sz="2000" dirty="0"/>
              <a:t> from </a:t>
            </a:r>
            <a:r>
              <a:rPr lang="en-US" sz="2000" b="1" dirty="0">
                <a:solidFill>
                  <a:srgbClr val="0033CC"/>
                </a:solidFill>
              </a:rPr>
              <a:t>low cost of labor</a:t>
            </a:r>
          </a:p>
          <a:p>
            <a:pPr lvl="1"/>
            <a:r>
              <a:rPr lang="en-US" sz="2000" b="1" dirty="0">
                <a:solidFill>
                  <a:srgbClr val="C00000"/>
                </a:solidFill>
              </a:rPr>
              <a:t>Disadvantages </a:t>
            </a:r>
            <a:r>
              <a:rPr lang="en-US" sz="2000" dirty="0"/>
              <a:t>from </a:t>
            </a:r>
            <a:r>
              <a:rPr lang="en-US" sz="2000" b="1" dirty="0">
                <a:solidFill>
                  <a:srgbClr val="0033CC"/>
                </a:solidFill>
              </a:rPr>
              <a:t>inadequate amount of labor in all levels</a:t>
            </a:r>
            <a:r>
              <a:rPr lang="en-US" sz="2000" dirty="0"/>
              <a:t> including professionals (such as managers, engineers, accountants, lawyers, etc.), skilled and unskilled labor in the Lao PDR.</a:t>
            </a:r>
          </a:p>
          <a:p>
            <a:pPr lvl="1"/>
            <a:r>
              <a:rPr lang="en-US" sz="2000" b="1" dirty="0">
                <a:solidFill>
                  <a:srgbClr val="C00000"/>
                </a:solidFill>
              </a:rPr>
              <a:t>Disadvantages</a:t>
            </a:r>
            <a:r>
              <a:rPr lang="en-US" sz="2000" dirty="0"/>
              <a:t> from </a:t>
            </a:r>
            <a:r>
              <a:rPr lang="en-US" sz="2000" b="1" dirty="0">
                <a:solidFill>
                  <a:srgbClr val="0033CC"/>
                </a:solidFill>
              </a:rPr>
              <a:t>somewhat low labor productivity of the workers</a:t>
            </a:r>
            <a:r>
              <a:rPr lang="en-US" sz="2000" dirty="0"/>
              <a:t>.</a:t>
            </a:r>
          </a:p>
          <a:p>
            <a:pPr lvl="1"/>
            <a:r>
              <a:rPr lang="en-US" sz="2000" b="1" dirty="0">
                <a:solidFill>
                  <a:srgbClr val="C00000"/>
                </a:solidFill>
              </a:rPr>
              <a:t>Disadvantages</a:t>
            </a:r>
            <a:r>
              <a:rPr lang="en-US" sz="2000" dirty="0"/>
              <a:t> </a:t>
            </a:r>
            <a:r>
              <a:rPr lang="en-US" sz="2000" dirty="0" smtClean="0"/>
              <a:t>from </a:t>
            </a:r>
            <a:r>
              <a:rPr lang="en-US" sz="2000" b="1" dirty="0" smtClean="0">
                <a:solidFill>
                  <a:srgbClr val="0033CC"/>
                </a:solidFill>
              </a:rPr>
              <a:t>high </a:t>
            </a:r>
            <a:r>
              <a:rPr lang="en-US" sz="2000" b="1" dirty="0">
                <a:solidFill>
                  <a:srgbClr val="0033CC"/>
                </a:solidFill>
              </a:rPr>
              <a:t>labor turnover rate</a:t>
            </a:r>
            <a:r>
              <a:rPr lang="en-US" sz="2000" dirty="0"/>
              <a:t>.</a:t>
            </a:r>
          </a:p>
          <a:p>
            <a:pPr lvl="1"/>
            <a:r>
              <a:rPr lang="en-US" sz="2000" b="1" dirty="0">
                <a:solidFill>
                  <a:srgbClr val="C00000"/>
                </a:solidFill>
              </a:rPr>
              <a:t>Some disadvantages </a:t>
            </a:r>
            <a:r>
              <a:rPr lang="en-US" sz="2000" dirty="0"/>
              <a:t>for foreign workers in terms of problems regarding the </a:t>
            </a:r>
            <a:r>
              <a:rPr lang="en-US" sz="2000" b="1" dirty="0">
                <a:solidFill>
                  <a:srgbClr val="0033CC"/>
                </a:solidFill>
              </a:rPr>
              <a:t>procedures acquiring working permit and other problems</a:t>
            </a:r>
            <a:r>
              <a:rPr lang="en-US" sz="2000" dirty="0"/>
              <a:t> such as available appropriate medical care.</a:t>
            </a:r>
          </a:p>
          <a:p>
            <a:pPr lvl="1"/>
            <a:endParaRPr lang="en-US" sz="2000" dirty="0"/>
          </a:p>
        </p:txBody>
      </p:sp>
      <p:sp>
        <p:nvSpPr>
          <p:cNvPr id="3" name="Slide Number Placeholder 2"/>
          <p:cNvSpPr>
            <a:spLocks noGrp="1"/>
          </p:cNvSpPr>
          <p:nvPr>
            <p:ph type="sldNum" sz="quarter" idx="12"/>
          </p:nvPr>
        </p:nvSpPr>
        <p:spPr/>
        <p:txBody>
          <a:bodyPr/>
          <a:lstStyle/>
          <a:p>
            <a:fld id="{8FC7972A-2F91-44E3-B62B-29D52CF25423}" type="slidenum">
              <a:rPr lang="th-TH" smtClean="0"/>
              <a:pPr/>
              <a:t>35</a:t>
            </a:fld>
            <a:endParaRPr lang="th-TH"/>
          </a:p>
        </p:txBody>
      </p:sp>
      <p:sp>
        <p:nvSpPr>
          <p:cNvPr id="4" name="Title 3"/>
          <p:cNvSpPr>
            <a:spLocks noGrp="1"/>
          </p:cNvSpPr>
          <p:nvPr>
            <p:ph type="title"/>
          </p:nvPr>
        </p:nvSpPr>
        <p:spPr>
          <a:xfrm>
            <a:off x="395536" y="188640"/>
            <a:ext cx="8229600" cy="706090"/>
          </a:xfrm>
        </p:spPr>
        <p:txBody>
          <a:bodyPr>
            <a:normAutofit/>
          </a:bodyPr>
          <a:lstStyle/>
          <a:p>
            <a:r>
              <a:rPr lang="en-US" sz="2800" dirty="0" smtClean="0"/>
              <a:t>Host country CSAs (factor markets)</a:t>
            </a:r>
            <a:endParaRPr lang="th-TH" sz="2800" dirty="0"/>
          </a:p>
        </p:txBody>
      </p:sp>
    </p:spTree>
    <p:extLst>
      <p:ext uri="{BB962C8B-B14F-4D97-AF65-F5344CB8AC3E}">
        <p14:creationId xmlns:p14="http://schemas.microsoft.com/office/powerpoint/2010/main" val="4429406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980728"/>
            <a:ext cx="8568952" cy="5400600"/>
          </a:xfrm>
        </p:spPr>
        <p:txBody>
          <a:bodyPr>
            <a:noAutofit/>
          </a:bodyPr>
          <a:lstStyle/>
          <a:p>
            <a:pPr marL="109728" indent="0">
              <a:buNone/>
            </a:pPr>
            <a:r>
              <a:rPr lang="en-US" sz="2400" b="1" dirty="0" smtClean="0">
                <a:solidFill>
                  <a:srgbClr val="006600"/>
                </a:solidFill>
              </a:rPr>
              <a:t>Input and raw materials and other intermediate goods</a:t>
            </a:r>
          </a:p>
          <a:p>
            <a:pPr marL="109728" indent="0">
              <a:buNone/>
            </a:pPr>
            <a:endParaRPr lang="en-US" sz="2400" dirty="0" smtClean="0"/>
          </a:p>
          <a:p>
            <a:pPr lvl="0"/>
            <a:r>
              <a:rPr lang="en-US" sz="2400" b="1" dirty="0">
                <a:solidFill>
                  <a:srgbClr val="C00000"/>
                </a:solidFill>
              </a:rPr>
              <a:t>Disadvantages</a:t>
            </a:r>
            <a:r>
              <a:rPr lang="en-US" sz="2400" dirty="0"/>
              <a:t> in terms of </a:t>
            </a:r>
            <a:r>
              <a:rPr lang="en-US" sz="2400" b="1" dirty="0">
                <a:solidFill>
                  <a:srgbClr val="0033CC"/>
                </a:solidFill>
              </a:rPr>
              <a:t>inadequate amount and</a:t>
            </a:r>
            <a:r>
              <a:rPr lang="en-US" sz="2400" dirty="0"/>
              <a:t> in some case </a:t>
            </a:r>
            <a:r>
              <a:rPr lang="en-US" sz="2400" b="1" dirty="0">
                <a:solidFill>
                  <a:srgbClr val="0033CC"/>
                </a:solidFill>
              </a:rPr>
              <a:t>quality of</a:t>
            </a:r>
            <a:r>
              <a:rPr lang="en-US" sz="2400" dirty="0"/>
              <a:t> </a:t>
            </a:r>
            <a:r>
              <a:rPr lang="en-US" sz="2400" b="1" dirty="0">
                <a:solidFill>
                  <a:srgbClr val="0033CC"/>
                </a:solidFill>
              </a:rPr>
              <a:t>available domestic inputs </a:t>
            </a:r>
            <a:r>
              <a:rPr lang="en-US" sz="2400" dirty="0"/>
              <a:t>and raw </a:t>
            </a:r>
            <a:r>
              <a:rPr lang="en-US" sz="2400" dirty="0" smtClean="0"/>
              <a:t>materials</a:t>
            </a:r>
          </a:p>
          <a:p>
            <a:pPr marL="109728" lvl="0" indent="0">
              <a:buNone/>
            </a:pPr>
            <a:endParaRPr lang="en-US" sz="2400" dirty="0"/>
          </a:p>
          <a:p>
            <a:pPr lvl="0"/>
            <a:r>
              <a:rPr lang="en-US" sz="2400" b="1" dirty="0">
                <a:solidFill>
                  <a:srgbClr val="C00000"/>
                </a:solidFill>
              </a:rPr>
              <a:t>Advantages</a:t>
            </a:r>
            <a:r>
              <a:rPr lang="en-US" sz="2400" dirty="0"/>
              <a:t> based on </a:t>
            </a:r>
            <a:r>
              <a:rPr lang="en-US" sz="2400" b="1" dirty="0">
                <a:solidFill>
                  <a:srgbClr val="0033CC"/>
                </a:solidFill>
              </a:rPr>
              <a:t>location proximity to import inputs</a:t>
            </a:r>
            <a:r>
              <a:rPr lang="en-US" sz="2400" dirty="0"/>
              <a:t>, raw materials or equipment </a:t>
            </a:r>
            <a:r>
              <a:rPr lang="en-US" sz="2400" b="1" dirty="0">
                <a:solidFill>
                  <a:srgbClr val="0033CC"/>
                </a:solidFill>
              </a:rPr>
              <a:t>from </a:t>
            </a:r>
            <a:r>
              <a:rPr lang="en-US" sz="2400" b="1" dirty="0" smtClean="0">
                <a:solidFill>
                  <a:srgbClr val="0033CC"/>
                </a:solidFill>
              </a:rPr>
              <a:t>Thailand</a:t>
            </a:r>
          </a:p>
          <a:p>
            <a:pPr marL="109728" lvl="0" indent="0">
              <a:buNone/>
            </a:pPr>
            <a:endParaRPr lang="en-US" sz="2400" dirty="0"/>
          </a:p>
          <a:p>
            <a:pPr lvl="0"/>
            <a:r>
              <a:rPr lang="en-US" sz="2400" b="1" dirty="0">
                <a:solidFill>
                  <a:srgbClr val="C00000"/>
                </a:solidFill>
              </a:rPr>
              <a:t>Disadvantages</a:t>
            </a:r>
            <a:r>
              <a:rPr lang="en-US" sz="2400" dirty="0"/>
              <a:t> from some </a:t>
            </a:r>
            <a:r>
              <a:rPr lang="en-US" sz="2400" b="1" dirty="0">
                <a:solidFill>
                  <a:srgbClr val="0033CC"/>
                </a:solidFill>
              </a:rPr>
              <a:t>problems of custom procedures</a:t>
            </a:r>
            <a:r>
              <a:rPr lang="en-US" sz="2400" dirty="0"/>
              <a:t> when import intermediate goods from other countries.</a:t>
            </a:r>
          </a:p>
        </p:txBody>
      </p:sp>
      <p:sp>
        <p:nvSpPr>
          <p:cNvPr id="3" name="Slide Number Placeholder 2"/>
          <p:cNvSpPr>
            <a:spLocks noGrp="1"/>
          </p:cNvSpPr>
          <p:nvPr>
            <p:ph type="sldNum" sz="quarter" idx="12"/>
          </p:nvPr>
        </p:nvSpPr>
        <p:spPr/>
        <p:txBody>
          <a:bodyPr/>
          <a:lstStyle/>
          <a:p>
            <a:fld id="{8FC7972A-2F91-44E3-B62B-29D52CF25423}" type="slidenum">
              <a:rPr lang="th-TH" smtClean="0"/>
              <a:pPr/>
              <a:t>36</a:t>
            </a:fld>
            <a:endParaRPr lang="th-TH"/>
          </a:p>
        </p:txBody>
      </p:sp>
      <p:sp>
        <p:nvSpPr>
          <p:cNvPr id="4" name="Title 3"/>
          <p:cNvSpPr>
            <a:spLocks noGrp="1"/>
          </p:cNvSpPr>
          <p:nvPr>
            <p:ph type="title"/>
          </p:nvPr>
        </p:nvSpPr>
        <p:spPr>
          <a:xfrm>
            <a:off x="395536" y="188640"/>
            <a:ext cx="8229600" cy="706090"/>
          </a:xfrm>
        </p:spPr>
        <p:txBody>
          <a:bodyPr>
            <a:normAutofit/>
          </a:bodyPr>
          <a:lstStyle/>
          <a:p>
            <a:r>
              <a:rPr lang="en-US" sz="2800" dirty="0" smtClean="0"/>
              <a:t>Host country CSAs (factor markets)</a:t>
            </a:r>
            <a:endParaRPr lang="th-TH" sz="2800" dirty="0"/>
          </a:p>
        </p:txBody>
      </p:sp>
    </p:spTree>
    <p:extLst>
      <p:ext uri="{BB962C8B-B14F-4D97-AF65-F5344CB8AC3E}">
        <p14:creationId xmlns:p14="http://schemas.microsoft.com/office/powerpoint/2010/main" val="36038026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980728"/>
            <a:ext cx="8568952" cy="5400600"/>
          </a:xfrm>
        </p:spPr>
        <p:txBody>
          <a:bodyPr>
            <a:noAutofit/>
          </a:bodyPr>
          <a:lstStyle/>
          <a:p>
            <a:pPr marL="109728" indent="0">
              <a:buNone/>
            </a:pPr>
            <a:r>
              <a:rPr lang="en-US" sz="2400" b="1" dirty="0" smtClean="0">
                <a:solidFill>
                  <a:srgbClr val="006600"/>
                </a:solidFill>
              </a:rPr>
              <a:t>Financial access and financial transaction</a:t>
            </a:r>
          </a:p>
          <a:p>
            <a:pPr marL="109728" indent="0">
              <a:buNone/>
            </a:pPr>
            <a:endParaRPr lang="en-US" sz="2400" dirty="0" smtClean="0"/>
          </a:p>
          <a:p>
            <a:pPr lvl="0"/>
            <a:r>
              <a:rPr lang="en-US" sz="2000" b="1" dirty="0">
                <a:solidFill>
                  <a:srgbClr val="C00000"/>
                </a:solidFill>
              </a:rPr>
              <a:t>Disadvantages</a:t>
            </a:r>
            <a:r>
              <a:rPr lang="en-US" sz="2000" dirty="0">
                <a:solidFill>
                  <a:srgbClr val="C00000"/>
                </a:solidFill>
              </a:rPr>
              <a:t> </a:t>
            </a:r>
            <a:r>
              <a:rPr lang="en-US" sz="2000" dirty="0"/>
              <a:t>from difficulty in terms of </a:t>
            </a:r>
            <a:r>
              <a:rPr lang="en-US" sz="2000" b="1" dirty="0">
                <a:solidFill>
                  <a:srgbClr val="0033CC"/>
                </a:solidFill>
              </a:rPr>
              <a:t>financial access </a:t>
            </a:r>
            <a:r>
              <a:rPr lang="en-US" sz="2000" dirty="0"/>
              <a:t>in the Lao PDR (especially the problems based on required collateral assets)</a:t>
            </a:r>
          </a:p>
          <a:p>
            <a:pPr lvl="0"/>
            <a:r>
              <a:rPr lang="en-US" sz="2000" b="1" dirty="0">
                <a:solidFill>
                  <a:srgbClr val="C00000"/>
                </a:solidFill>
              </a:rPr>
              <a:t>Disadvantages</a:t>
            </a:r>
            <a:r>
              <a:rPr lang="en-US" sz="2000" dirty="0"/>
              <a:t> from </a:t>
            </a:r>
            <a:r>
              <a:rPr lang="en-US" sz="2000" b="1" dirty="0">
                <a:solidFill>
                  <a:srgbClr val="0033CC"/>
                </a:solidFill>
              </a:rPr>
              <a:t>high cost of fund </a:t>
            </a:r>
            <a:r>
              <a:rPr lang="en-US" sz="2000" dirty="0"/>
              <a:t>(comparatively high interest rate in the Lao PDR compared to other countries)</a:t>
            </a:r>
          </a:p>
          <a:p>
            <a:pPr lvl="0"/>
            <a:r>
              <a:rPr lang="en-US" sz="2000" b="1" dirty="0">
                <a:solidFill>
                  <a:srgbClr val="C00000"/>
                </a:solidFill>
              </a:rPr>
              <a:t>Disadvantages</a:t>
            </a:r>
            <a:r>
              <a:rPr lang="en-US" sz="2000" dirty="0"/>
              <a:t> from </a:t>
            </a:r>
            <a:r>
              <a:rPr lang="en-US" sz="2000" b="1" dirty="0">
                <a:solidFill>
                  <a:srgbClr val="0033CC"/>
                </a:solidFill>
              </a:rPr>
              <a:t>small capital market </a:t>
            </a:r>
            <a:r>
              <a:rPr lang="en-US" sz="2000" dirty="0"/>
              <a:t>and no secondary market for debt securities.</a:t>
            </a:r>
          </a:p>
          <a:p>
            <a:pPr lvl="0"/>
            <a:r>
              <a:rPr lang="en-US" sz="2000" b="1" dirty="0">
                <a:solidFill>
                  <a:srgbClr val="C00000"/>
                </a:solidFill>
              </a:rPr>
              <a:t>Disadvantages</a:t>
            </a:r>
            <a:r>
              <a:rPr lang="en-US" sz="2000" dirty="0"/>
              <a:t> from </a:t>
            </a:r>
            <a:r>
              <a:rPr lang="en-US" sz="2000" b="1" dirty="0">
                <a:solidFill>
                  <a:srgbClr val="0033CC"/>
                </a:solidFill>
              </a:rPr>
              <a:t>limits on available financial products and financial </a:t>
            </a:r>
            <a:r>
              <a:rPr lang="en-US" sz="2000" b="1" dirty="0" smtClean="0">
                <a:solidFill>
                  <a:srgbClr val="0033CC"/>
                </a:solidFill>
              </a:rPr>
              <a:t>instrument</a:t>
            </a:r>
            <a:r>
              <a:rPr lang="en-US" sz="2000" dirty="0" smtClean="0"/>
              <a:t>, </a:t>
            </a:r>
            <a:r>
              <a:rPr lang="en-US" sz="2000" dirty="0"/>
              <a:t>especially currency hedging instruments and/or future market financial instruments.</a:t>
            </a:r>
          </a:p>
          <a:p>
            <a:r>
              <a:rPr lang="en-US" sz="2000" b="1" dirty="0">
                <a:solidFill>
                  <a:srgbClr val="C00000"/>
                </a:solidFill>
              </a:rPr>
              <a:t>Disadvantages</a:t>
            </a:r>
            <a:r>
              <a:rPr lang="en-US" sz="2000" dirty="0"/>
              <a:t> from </a:t>
            </a:r>
            <a:r>
              <a:rPr lang="en-US" sz="2000" b="1" dirty="0">
                <a:solidFill>
                  <a:srgbClr val="0033CC"/>
                </a:solidFill>
              </a:rPr>
              <a:t>not impressive services </a:t>
            </a:r>
            <a:r>
              <a:rPr lang="en-US" sz="2000" dirty="0"/>
              <a:t>from some commercial banks</a:t>
            </a:r>
          </a:p>
        </p:txBody>
      </p:sp>
      <p:sp>
        <p:nvSpPr>
          <p:cNvPr id="3" name="Slide Number Placeholder 2"/>
          <p:cNvSpPr>
            <a:spLocks noGrp="1"/>
          </p:cNvSpPr>
          <p:nvPr>
            <p:ph type="sldNum" sz="quarter" idx="12"/>
          </p:nvPr>
        </p:nvSpPr>
        <p:spPr/>
        <p:txBody>
          <a:bodyPr/>
          <a:lstStyle/>
          <a:p>
            <a:fld id="{8FC7972A-2F91-44E3-B62B-29D52CF25423}" type="slidenum">
              <a:rPr lang="th-TH" smtClean="0"/>
              <a:pPr/>
              <a:t>37</a:t>
            </a:fld>
            <a:endParaRPr lang="th-TH"/>
          </a:p>
        </p:txBody>
      </p:sp>
      <p:sp>
        <p:nvSpPr>
          <p:cNvPr id="4" name="Title 3"/>
          <p:cNvSpPr>
            <a:spLocks noGrp="1"/>
          </p:cNvSpPr>
          <p:nvPr>
            <p:ph type="title"/>
          </p:nvPr>
        </p:nvSpPr>
        <p:spPr>
          <a:xfrm>
            <a:off x="395536" y="188640"/>
            <a:ext cx="8229600" cy="706090"/>
          </a:xfrm>
        </p:spPr>
        <p:txBody>
          <a:bodyPr>
            <a:normAutofit/>
          </a:bodyPr>
          <a:lstStyle/>
          <a:p>
            <a:r>
              <a:rPr lang="en-US" sz="2800" dirty="0" smtClean="0"/>
              <a:t>Host country CSAs (factor markets)</a:t>
            </a:r>
            <a:endParaRPr lang="th-TH" sz="2800" dirty="0"/>
          </a:p>
        </p:txBody>
      </p:sp>
    </p:spTree>
    <p:extLst>
      <p:ext uri="{BB962C8B-B14F-4D97-AF65-F5344CB8AC3E}">
        <p14:creationId xmlns:p14="http://schemas.microsoft.com/office/powerpoint/2010/main" val="31520546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1700808"/>
            <a:ext cx="7920880" cy="3960440"/>
          </a:xfrm>
        </p:spPr>
        <p:txBody>
          <a:bodyPr>
            <a:noAutofit/>
          </a:bodyPr>
          <a:lstStyle/>
          <a:p>
            <a:pPr marL="109728" indent="0">
              <a:buNone/>
            </a:pPr>
            <a:r>
              <a:rPr lang="en-US" sz="2000" dirty="0"/>
              <a:t>1. </a:t>
            </a:r>
            <a:r>
              <a:rPr lang="en-US" sz="2000" b="1" dirty="0">
                <a:solidFill>
                  <a:srgbClr val="C00000"/>
                </a:solidFill>
              </a:rPr>
              <a:t>Disadvantages</a:t>
            </a:r>
            <a:r>
              <a:rPr lang="en-US" sz="2000" dirty="0"/>
              <a:t> based on </a:t>
            </a:r>
            <a:r>
              <a:rPr lang="en-US" sz="2000" b="1" dirty="0">
                <a:solidFill>
                  <a:srgbClr val="0033CC"/>
                </a:solidFill>
              </a:rPr>
              <a:t>better attitude on investors from China and Vietnam than Thai investors </a:t>
            </a:r>
            <a:r>
              <a:rPr lang="en-US" sz="2000" dirty="0"/>
              <a:t>(in the opinion of some Thai MNEs), could be partly based on historical reasons.</a:t>
            </a:r>
          </a:p>
          <a:p>
            <a:pPr marL="109728" indent="0">
              <a:buNone/>
            </a:pPr>
            <a:endParaRPr lang="en-US" sz="2000" dirty="0" smtClean="0"/>
          </a:p>
          <a:p>
            <a:pPr marL="109728" indent="0">
              <a:buNone/>
            </a:pPr>
            <a:r>
              <a:rPr lang="en-US" sz="2000" dirty="0" smtClean="0"/>
              <a:t>2</a:t>
            </a:r>
            <a:r>
              <a:rPr lang="en-US" sz="2000" dirty="0"/>
              <a:t>. </a:t>
            </a:r>
            <a:r>
              <a:rPr lang="en-US" sz="2000" b="1" dirty="0">
                <a:solidFill>
                  <a:srgbClr val="C00000"/>
                </a:solidFill>
              </a:rPr>
              <a:t>Advantages</a:t>
            </a:r>
            <a:r>
              <a:rPr lang="en-US" sz="2000" dirty="0"/>
              <a:t> based on </a:t>
            </a:r>
            <a:r>
              <a:rPr lang="en-US" sz="2000" b="1" dirty="0">
                <a:solidFill>
                  <a:srgbClr val="0033CC"/>
                </a:solidFill>
              </a:rPr>
              <a:t>perception of Lao people on Thai products as high quality</a:t>
            </a:r>
          </a:p>
        </p:txBody>
      </p:sp>
      <p:sp>
        <p:nvSpPr>
          <p:cNvPr id="3" name="Slide Number Placeholder 2"/>
          <p:cNvSpPr>
            <a:spLocks noGrp="1"/>
          </p:cNvSpPr>
          <p:nvPr>
            <p:ph type="sldNum" sz="quarter" idx="12"/>
          </p:nvPr>
        </p:nvSpPr>
        <p:spPr/>
        <p:txBody>
          <a:bodyPr/>
          <a:lstStyle/>
          <a:p>
            <a:fld id="{8FC7972A-2F91-44E3-B62B-29D52CF25423}" type="slidenum">
              <a:rPr lang="th-TH" smtClean="0"/>
              <a:pPr/>
              <a:t>38</a:t>
            </a:fld>
            <a:endParaRPr lang="th-TH"/>
          </a:p>
        </p:txBody>
      </p:sp>
      <p:sp>
        <p:nvSpPr>
          <p:cNvPr id="4" name="Title 3"/>
          <p:cNvSpPr>
            <a:spLocks noGrp="1"/>
          </p:cNvSpPr>
          <p:nvPr>
            <p:ph type="title"/>
          </p:nvPr>
        </p:nvSpPr>
        <p:spPr>
          <a:xfrm>
            <a:off x="395536" y="476672"/>
            <a:ext cx="8229600" cy="706090"/>
          </a:xfrm>
        </p:spPr>
        <p:txBody>
          <a:bodyPr>
            <a:normAutofit fontScale="90000"/>
          </a:bodyPr>
          <a:lstStyle/>
          <a:p>
            <a:r>
              <a:rPr lang="en-US" sz="2800" dirty="0" smtClean="0"/>
              <a:t>Host country CSAs (attitude of Lao people toward Thai products and Thai investors)</a:t>
            </a:r>
            <a:endParaRPr lang="th-TH" sz="2800" dirty="0"/>
          </a:p>
        </p:txBody>
      </p:sp>
    </p:spTree>
    <p:extLst>
      <p:ext uri="{BB962C8B-B14F-4D97-AF65-F5344CB8AC3E}">
        <p14:creationId xmlns:p14="http://schemas.microsoft.com/office/powerpoint/2010/main" val="547508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1560" y="1700808"/>
            <a:ext cx="8136904" cy="3960440"/>
          </a:xfrm>
        </p:spPr>
        <p:txBody>
          <a:bodyPr>
            <a:noAutofit/>
          </a:bodyPr>
          <a:lstStyle/>
          <a:p>
            <a:pPr marL="109728" indent="0">
              <a:buNone/>
            </a:pPr>
            <a:r>
              <a:rPr lang="en-US" sz="2000" dirty="0"/>
              <a:t>1. </a:t>
            </a:r>
            <a:r>
              <a:rPr lang="en-US" sz="2000" b="1" dirty="0">
                <a:solidFill>
                  <a:srgbClr val="C00000"/>
                </a:solidFill>
              </a:rPr>
              <a:t>Advantages</a:t>
            </a:r>
            <a:r>
              <a:rPr lang="en-US" sz="2000" dirty="0"/>
              <a:t> from </a:t>
            </a:r>
            <a:r>
              <a:rPr lang="en-US" sz="2000" b="1" dirty="0">
                <a:solidFill>
                  <a:srgbClr val="0033CC"/>
                </a:solidFill>
              </a:rPr>
              <a:t>improvement of infrastructure in the country </a:t>
            </a:r>
            <a:r>
              <a:rPr lang="en-US" sz="2000" dirty="0"/>
              <a:t>over time</a:t>
            </a:r>
          </a:p>
          <a:p>
            <a:pPr marL="109728" indent="0">
              <a:buNone/>
            </a:pPr>
            <a:endParaRPr lang="en-US" sz="2000" dirty="0"/>
          </a:p>
          <a:p>
            <a:pPr marL="109728" indent="0">
              <a:buNone/>
            </a:pPr>
            <a:r>
              <a:rPr lang="en-US" sz="2000" dirty="0" smtClean="0"/>
              <a:t>2</a:t>
            </a:r>
            <a:r>
              <a:rPr lang="en-US" sz="2000" dirty="0"/>
              <a:t>. </a:t>
            </a:r>
            <a:r>
              <a:rPr lang="en-US" sz="2000" b="1" dirty="0">
                <a:solidFill>
                  <a:srgbClr val="C00000"/>
                </a:solidFill>
              </a:rPr>
              <a:t>Disadvantaged </a:t>
            </a:r>
            <a:r>
              <a:rPr lang="en-US" sz="2000" dirty="0"/>
              <a:t>from </a:t>
            </a:r>
            <a:r>
              <a:rPr lang="en-US" sz="2000" b="1" dirty="0">
                <a:solidFill>
                  <a:srgbClr val="0033CC"/>
                </a:solidFill>
              </a:rPr>
              <a:t>inadequate infrastructure </a:t>
            </a:r>
            <a:r>
              <a:rPr lang="en-US" sz="2000" dirty="0"/>
              <a:t>needed.</a:t>
            </a:r>
          </a:p>
          <a:p>
            <a:pPr marL="109728" indent="0">
              <a:buNone/>
            </a:pPr>
            <a:endParaRPr lang="en-US" sz="2000" dirty="0" smtClean="0"/>
          </a:p>
          <a:p>
            <a:pPr marL="109728" indent="0">
              <a:buNone/>
            </a:pPr>
            <a:r>
              <a:rPr lang="en-US" sz="2000" dirty="0" smtClean="0"/>
              <a:t>3</a:t>
            </a:r>
            <a:r>
              <a:rPr lang="en-US" sz="2000" b="1" dirty="0">
                <a:solidFill>
                  <a:srgbClr val="C00000"/>
                </a:solidFill>
              </a:rPr>
              <a:t>. Disadvantages </a:t>
            </a:r>
            <a:r>
              <a:rPr lang="en-US" sz="2000" dirty="0"/>
              <a:t>from </a:t>
            </a:r>
            <a:r>
              <a:rPr lang="en-US" sz="2000" b="1" dirty="0">
                <a:solidFill>
                  <a:srgbClr val="0033CC"/>
                </a:solidFill>
              </a:rPr>
              <a:t>limit choices of logistic providers</a:t>
            </a:r>
          </a:p>
        </p:txBody>
      </p:sp>
      <p:sp>
        <p:nvSpPr>
          <p:cNvPr id="3" name="Slide Number Placeholder 2"/>
          <p:cNvSpPr>
            <a:spLocks noGrp="1"/>
          </p:cNvSpPr>
          <p:nvPr>
            <p:ph type="sldNum" sz="quarter" idx="12"/>
          </p:nvPr>
        </p:nvSpPr>
        <p:spPr/>
        <p:txBody>
          <a:bodyPr/>
          <a:lstStyle/>
          <a:p>
            <a:fld id="{8FC7972A-2F91-44E3-B62B-29D52CF25423}" type="slidenum">
              <a:rPr lang="th-TH" smtClean="0"/>
              <a:pPr/>
              <a:t>39</a:t>
            </a:fld>
            <a:endParaRPr lang="th-TH"/>
          </a:p>
        </p:txBody>
      </p:sp>
      <p:sp>
        <p:nvSpPr>
          <p:cNvPr id="4" name="Title 3"/>
          <p:cNvSpPr>
            <a:spLocks noGrp="1"/>
          </p:cNvSpPr>
          <p:nvPr>
            <p:ph type="title"/>
          </p:nvPr>
        </p:nvSpPr>
        <p:spPr>
          <a:xfrm>
            <a:off x="395536" y="476672"/>
            <a:ext cx="8229600" cy="706090"/>
          </a:xfrm>
        </p:spPr>
        <p:txBody>
          <a:bodyPr>
            <a:normAutofit fontScale="90000"/>
          </a:bodyPr>
          <a:lstStyle/>
          <a:p>
            <a:r>
              <a:rPr lang="en-US" sz="2800" dirty="0" smtClean="0"/>
              <a:t>Host country CSAs (infrastructure and logistics)</a:t>
            </a:r>
            <a:endParaRPr lang="th-TH" sz="2800" dirty="0"/>
          </a:p>
        </p:txBody>
      </p:sp>
    </p:spTree>
    <p:extLst>
      <p:ext uri="{BB962C8B-B14F-4D97-AF65-F5344CB8AC3E}">
        <p14:creationId xmlns:p14="http://schemas.microsoft.com/office/powerpoint/2010/main" val="364624049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0048" y="764704"/>
            <a:ext cx="8392392" cy="5544616"/>
          </a:xfrm>
        </p:spPr>
        <p:txBody>
          <a:bodyPr>
            <a:noAutofit/>
          </a:bodyPr>
          <a:lstStyle/>
          <a:p>
            <a:pPr lvl="0"/>
            <a:r>
              <a:rPr lang="en-US" sz="1800" b="1" dirty="0" smtClean="0">
                <a:solidFill>
                  <a:srgbClr val="0033CC"/>
                </a:solidFill>
              </a:rPr>
              <a:t>Thailand </a:t>
            </a:r>
            <a:r>
              <a:rPr lang="en-US" sz="1800" b="1" dirty="0">
                <a:solidFill>
                  <a:srgbClr val="0033CC"/>
                </a:solidFill>
              </a:rPr>
              <a:t>may </a:t>
            </a:r>
            <a:r>
              <a:rPr lang="en-US" sz="1800" b="1" dirty="0" smtClean="0">
                <a:solidFill>
                  <a:srgbClr val="0033CC"/>
                </a:solidFill>
              </a:rPr>
              <a:t>set </a:t>
            </a:r>
            <a:r>
              <a:rPr lang="en-US" sz="1800" b="1" dirty="0">
                <a:solidFill>
                  <a:srgbClr val="0033CC"/>
                </a:solidFill>
              </a:rPr>
              <a:t>up a committee consisting of representatives from relevant government agencies </a:t>
            </a:r>
            <a:r>
              <a:rPr lang="en-US" sz="1800" dirty="0"/>
              <a:t>(who also have authorities to implement the policy in their own or relevant agencies) </a:t>
            </a:r>
            <a:r>
              <a:rPr lang="en-US" sz="1800" dirty="0" smtClean="0"/>
              <a:t>to</a:t>
            </a:r>
          </a:p>
          <a:p>
            <a:pPr marL="109728" lvl="0" indent="0">
              <a:buNone/>
            </a:pPr>
            <a:endParaRPr lang="en-US" sz="1800" dirty="0">
              <a:cs typeface="Cordia New" panose="020B0304020202020204" pitchFamily="34" charset="-34"/>
            </a:endParaRPr>
          </a:p>
          <a:p>
            <a:pPr lvl="2">
              <a:buFont typeface="Wingdings" panose="05000000000000000000" pitchFamily="2" charset="2"/>
              <a:buChar char="ü"/>
            </a:pPr>
            <a:r>
              <a:rPr lang="en-US" sz="1800" dirty="0"/>
              <a:t>Decide on direction of Thailand foreign investment policy </a:t>
            </a:r>
            <a:endParaRPr lang="en-US" sz="1800" dirty="0" smtClean="0"/>
          </a:p>
          <a:p>
            <a:pPr lvl="2">
              <a:buFont typeface="Wingdings" panose="05000000000000000000" pitchFamily="2" charset="2"/>
              <a:buChar char="ü"/>
            </a:pPr>
            <a:r>
              <a:rPr lang="en-US" sz="1800" dirty="0"/>
              <a:t>Design strategic plan to achieve foreign investment policy </a:t>
            </a:r>
            <a:endParaRPr lang="en-US" sz="1800" dirty="0" smtClean="0"/>
          </a:p>
          <a:p>
            <a:pPr lvl="2">
              <a:buFont typeface="Wingdings" panose="05000000000000000000" pitchFamily="2" charset="2"/>
              <a:buChar char="ü"/>
            </a:pPr>
            <a:r>
              <a:rPr lang="en-US" sz="1800" dirty="0"/>
              <a:t>Authorizes relevant government agencies to implement the strategic </a:t>
            </a:r>
            <a:r>
              <a:rPr lang="en-US" sz="1800" dirty="0" smtClean="0"/>
              <a:t>plan</a:t>
            </a:r>
            <a:endParaRPr lang="en-US" sz="1800" dirty="0"/>
          </a:p>
          <a:p>
            <a:pPr lvl="2">
              <a:buFont typeface="Wingdings" panose="05000000000000000000" pitchFamily="2" charset="2"/>
              <a:buChar char="ü"/>
            </a:pPr>
            <a:endParaRPr lang="en-US" sz="1800" dirty="0" smtClean="0"/>
          </a:p>
          <a:p>
            <a:pPr lvl="2">
              <a:buFont typeface="Wingdings" panose="05000000000000000000" pitchFamily="2" charset="2"/>
              <a:buChar char="ü"/>
            </a:pPr>
            <a:r>
              <a:rPr lang="en-US" sz="1800" dirty="0" smtClean="0"/>
              <a:t>Unable </a:t>
            </a:r>
            <a:r>
              <a:rPr lang="en-US" sz="1800" dirty="0"/>
              <a:t>to use some factors of production in the country as expect or inadequate some factors of production to continue business or increase size of the business</a:t>
            </a:r>
          </a:p>
          <a:p>
            <a:pPr marL="109728" lvl="0" indent="0">
              <a:buNone/>
            </a:pPr>
            <a:endParaRPr lang="en-US" sz="1200" dirty="0" smtClean="0"/>
          </a:p>
          <a:p>
            <a:pPr lvl="0"/>
            <a:r>
              <a:rPr lang="en-US" sz="1800" b="1" dirty="0">
                <a:solidFill>
                  <a:srgbClr val="0033CC"/>
                </a:solidFill>
              </a:rPr>
              <a:t>Improve custom procedures and logistic infrastructures as well as adjustment of relevant rules and regulations </a:t>
            </a:r>
            <a:r>
              <a:rPr lang="en-US" sz="1800" b="1" dirty="0" smtClean="0">
                <a:solidFill>
                  <a:srgbClr val="0033CC"/>
                </a:solidFill>
              </a:rPr>
              <a:t>to </a:t>
            </a:r>
            <a:r>
              <a:rPr lang="en-US" sz="1800" b="1" dirty="0">
                <a:solidFill>
                  <a:srgbClr val="0033CC"/>
                </a:solidFill>
              </a:rPr>
              <a:t>facilitate goods export to and import from the Lao PDR (and other countries) and goods in transit through Thailand</a:t>
            </a:r>
            <a:endParaRPr lang="en-US" sz="1000" b="1" dirty="0" smtClean="0">
              <a:solidFill>
                <a:srgbClr val="0033CC"/>
              </a:solidFill>
              <a:cs typeface="Cordia New" panose="020B0304020202020204" pitchFamily="34" charset="-34"/>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40</a:t>
            </a:fld>
            <a:endParaRPr lang="th-TH"/>
          </a:p>
        </p:txBody>
      </p:sp>
      <p:sp>
        <p:nvSpPr>
          <p:cNvPr id="4" name="Title 3"/>
          <p:cNvSpPr>
            <a:spLocks noGrp="1"/>
          </p:cNvSpPr>
          <p:nvPr>
            <p:ph type="title"/>
          </p:nvPr>
        </p:nvSpPr>
        <p:spPr>
          <a:xfrm>
            <a:off x="177800" y="134938"/>
            <a:ext cx="8229600" cy="634082"/>
          </a:xfrm>
        </p:spPr>
        <p:txBody>
          <a:bodyPr>
            <a:normAutofit fontScale="90000"/>
          </a:bodyPr>
          <a:lstStyle/>
          <a:p>
            <a:r>
              <a:rPr lang="en-US" sz="2400" dirty="0" smtClean="0"/>
              <a:t>Preliminary policy recommendations for Thai government</a:t>
            </a:r>
            <a:endParaRPr lang="th-TH" sz="2400" dirty="0"/>
          </a:p>
        </p:txBody>
      </p:sp>
    </p:spTree>
    <p:extLst>
      <p:ext uri="{BB962C8B-B14F-4D97-AF65-F5344CB8AC3E}">
        <p14:creationId xmlns:p14="http://schemas.microsoft.com/office/powerpoint/2010/main" val="8802405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0048" y="764704"/>
            <a:ext cx="9003952" cy="5544616"/>
          </a:xfrm>
        </p:spPr>
        <p:txBody>
          <a:bodyPr>
            <a:noAutofit/>
          </a:bodyPr>
          <a:lstStyle/>
          <a:p>
            <a:pPr lvl="0"/>
            <a:r>
              <a:rPr lang="en-US" sz="1800" b="1" dirty="0" smtClean="0">
                <a:solidFill>
                  <a:srgbClr val="0033CC"/>
                </a:solidFill>
              </a:rPr>
              <a:t>Evaluate </a:t>
            </a:r>
            <a:r>
              <a:rPr lang="en-US" sz="1800" b="1" dirty="0">
                <a:solidFill>
                  <a:srgbClr val="0033CC"/>
                </a:solidFill>
              </a:rPr>
              <a:t>laws and regulations which have already been </a:t>
            </a:r>
            <a:r>
              <a:rPr lang="en-US" sz="1800" b="1" dirty="0" smtClean="0">
                <a:solidFill>
                  <a:srgbClr val="0033CC"/>
                </a:solidFill>
              </a:rPr>
              <a:t>implemented. This </a:t>
            </a:r>
            <a:r>
              <a:rPr lang="en-US" sz="1800" b="1" dirty="0">
                <a:solidFill>
                  <a:srgbClr val="0033CC"/>
                </a:solidFill>
              </a:rPr>
              <a:t>includes some specific regulations</a:t>
            </a:r>
            <a:r>
              <a:rPr lang="en-US" sz="1800" dirty="0"/>
              <a:t>; for example, </a:t>
            </a:r>
            <a:r>
              <a:rPr lang="en-US" sz="1800" dirty="0" smtClean="0"/>
              <a:t>regulations regarding</a:t>
            </a:r>
          </a:p>
          <a:p>
            <a:pPr marL="109728" lvl="0" indent="0">
              <a:buNone/>
            </a:pPr>
            <a:endParaRPr lang="en-US" sz="1800" dirty="0" smtClean="0"/>
          </a:p>
          <a:p>
            <a:pPr lvl="2">
              <a:buClr>
                <a:srgbClr val="0033CC"/>
              </a:buClr>
              <a:buFont typeface="Wingdings" panose="05000000000000000000" pitchFamily="2" charset="2"/>
              <a:buChar char="ü"/>
            </a:pPr>
            <a:r>
              <a:rPr lang="en-US" sz="1800" dirty="0" smtClean="0"/>
              <a:t>Cease </a:t>
            </a:r>
            <a:r>
              <a:rPr lang="en-US" sz="1800" dirty="0"/>
              <a:t>to grant new investment license to some sectors such as mining sector, rubber plantation, and eucalyptus plantation, </a:t>
            </a:r>
            <a:r>
              <a:rPr lang="en-US" sz="1800" dirty="0" smtClean="0"/>
              <a:t>etc.</a:t>
            </a:r>
          </a:p>
          <a:p>
            <a:pPr marL="630936" lvl="2" indent="0">
              <a:buClr>
                <a:srgbClr val="0033CC"/>
              </a:buClr>
              <a:buNone/>
            </a:pPr>
            <a:endParaRPr lang="en-US" sz="1800" dirty="0" smtClean="0"/>
          </a:p>
          <a:p>
            <a:pPr lvl="2">
              <a:buClr>
                <a:srgbClr val="0033CC"/>
              </a:buClr>
              <a:buFont typeface="Wingdings" panose="05000000000000000000" pitchFamily="2" charset="2"/>
              <a:buChar char="ü"/>
            </a:pPr>
            <a:r>
              <a:rPr lang="en-US" sz="1800" dirty="0" smtClean="0"/>
              <a:t>Changes </a:t>
            </a:r>
            <a:r>
              <a:rPr lang="en-US" sz="1800" dirty="0"/>
              <a:t>in authorities of government agencies and/or relatively new government </a:t>
            </a:r>
            <a:r>
              <a:rPr lang="en-US" sz="1800" dirty="0" smtClean="0"/>
              <a:t>authorities</a:t>
            </a:r>
          </a:p>
          <a:p>
            <a:pPr marL="630936" lvl="2" indent="0">
              <a:buClr>
                <a:srgbClr val="0033CC"/>
              </a:buClr>
              <a:buNone/>
            </a:pPr>
            <a:endParaRPr lang="en-US" sz="1800" dirty="0" smtClean="0"/>
          </a:p>
          <a:p>
            <a:pPr lvl="2">
              <a:buClr>
                <a:srgbClr val="0033CC"/>
              </a:buClr>
              <a:buFont typeface="Wingdings" panose="05000000000000000000" pitchFamily="2" charset="2"/>
              <a:buChar char="ü"/>
            </a:pPr>
            <a:r>
              <a:rPr lang="en-US" sz="1800" dirty="0" smtClean="0"/>
              <a:t>Specified </a:t>
            </a:r>
            <a:r>
              <a:rPr lang="en-US" sz="1800" dirty="0"/>
              <a:t>period prior MNEs receiving investment licenses after submitting the application.</a:t>
            </a:r>
          </a:p>
          <a:p>
            <a:pPr marL="630936" lvl="2" indent="0">
              <a:buClr>
                <a:srgbClr val="0033CC"/>
              </a:buClr>
              <a:buNone/>
            </a:pPr>
            <a:endParaRPr lang="en-US" sz="1600" dirty="0" smtClean="0"/>
          </a:p>
          <a:p>
            <a:pPr marL="630936" lvl="2" indent="0">
              <a:buClr>
                <a:srgbClr val="0033CC"/>
              </a:buClr>
              <a:buNone/>
            </a:pPr>
            <a:r>
              <a:rPr lang="en-US" sz="1600" dirty="0"/>
              <a:t>	</a:t>
            </a:r>
            <a:r>
              <a:rPr lang="en-US" sz="1600" dirty="0" smtClean="0"/>
              <a:t>etc.</a:t>
            </a:r>
          </a:p>
        </p:txBody>
      </p:sp>
      <p:sp>
        <p:nvSpPr>
          <p:cNvPr id="3" name="Slide Number Placeholder 2"/>
          <p:cNvSpPr>
            <a:spLocks noGrp="1"/>
          </p:cNvSpPr>
          <p:nvPr>
            <p:ph type="sldNum" sz="quarter" idx="12"/>
          </p:nvPr>
        </p:nvSpPr>
        <p:spPr/>
        <p:txBody>
          <a:bodyPr/>
          <a:lstStyle/>
          <a:p>
            <a:fld id="{8FC7972A-2F91-44E3-B62B-29D52CF25423}" type="slidenum">
              <a:rPr lang="th-TH" smtClean="0"/>
              <a:pPr/>
              <a:t>41</a:t>
            </a:fld>
            <a:endParaRPr lang="th-TH"/>
          </a:p>
        </p:txBody>
      </p:sp>
      <p:sp>
        <p:nvSpPr>
          <p:cNvPr id="4" name="Title 3"/>
          <p:cNvSpPr>
            <a:spLocks noGrp="1"/>
          </p:cNvSpPr>
          <p:nvPr>
            <p:ph type="title"/>
          </p:nvPr>
        </p:nvSpPr>
        <p:spPr>
          <a:xfrm>
            <a:off x="177800" y="134938"/>
            <a:ext cx="8229600" cy="634082"/>
          </a:xfrm>
        </p:spPr>
        <p:txBody>
          <a:bodyPr>
            <a:normAutofit/>
          </a:bodyPr>
          <a:lstStyle/>
          <a:p>
            <a:r>
              <a:rPr lang="en-US" sz="2000" dirty="0" smtClean="0"/>
              <a:t>Preliminary policy recommendations for the Lao PDR government</a:t>
            </a:r>
            <a:endParaRPr lang="th-TH" sz="2000" dirty="0"/>
          </a:p>
        </p:txBody>
      </p:sp>
    </p:spTree>
    <p:extLst>
      <p:ext uri="{BB962C8B-B14F-4D97-AF65-F5344CB8AC3E}">
        <p14:creationId xmlns:p14="http://schemas.microsoft.com/office/powerpoint/2010/main" val="198179898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0048" y="764704"/>
            <a:ext cx="9003952" cy="5544616"/>
          </a:xfrm>
        </p:spPr>
        <p:txBody>
          <a:bodyPr>
            <a:noAutofit/>
          </a:bodyPr>
          <a:lstStyle/>
          <a:p>
            <a:pPr lvl="0"/>
            <a:r>
              <a:rPr lang="en-US" sz="1800" b="1" dirty="0" smtClean="0">
                <a:solidFill>
                  <a:srgbClr val="0033CC"/>
                </a:solidFill>
              </a:rPr>
              <a:t>Human </a:t>
            </a:r>
            <a:r>
              <a:rPr lang="en-US" sz="1800" b="1" dirty="0">
                <a:solidFill>
                  <a:srgbClr val="0033CC"/>
                </a:solidFill>
              </a:rPr>
              <a:t>resource management and </a:t>
            </a:r>
            <a:r>
              <a:rPr lang="en-US" sz="1800" b="1" dirty="0" smtClean="0">
                <a:solidFill>
                  <a:srgbClr val="0033CC"/>
                </a:solidFill>
              </a:rPr>
              <a:t>development</a:t>
            </a:r>
          </a:p>
          <a:p>
            <a:pPr marL="109728" lvl="0" indent="0">
              <a:buNone/>
            </a:pPr>
            <a:endParaRPr lang="en-US" sz="1000" b="1" dirty="0">
              <a:solidFill>
                <a:srgbClr val="0033CC"/>
              </a:solidFill>
              <a:cs typeface="Cordia New" panose="020B0304020202020204" pitchFamily="34" charset="-34"/>
            </a:endParaRPr>
          </a:p>
          <a:p>
            <a:pPr lvl="2">
              <a:buClr>
                <a:srgbClr val="0033CC"/>
              </a:buClr>
              <a:buFont typeface="Wingdings" panose="05000000000000000000" pitchFamily="2" charset="2"/>
              <a:buChar char="ü"/>
            </a:pPr>
            <a:r>
              <a:rPr lang="en-US" sz="1600" dirty="0" smtClean="0"/>
              <a:t>Prepare capable labors (through trainings or education systems) for promoted economic sectors</a:t>
            </a:r>
          </a:p>
          <a:p>
            <a:pPr lvl="2">
              <a:buClr>
                <a:srgbClr val="0033CC"/>
              </a:buClr>
              <a:buFont typeface="Wingdings" panose="05000000000000000000" pitchFamily="2" charset="2"/>
              <a:buChar char="ü"/>
            </a:pPr>
            <a:r>
              <a:rPr lang="en-US" sz="1600" dirty="0" smtClean="0"/>
              <a:t>Encourage labor to improve productivity via various measures such as higher education, trainings</a:t>
            </a:r>
            <a:r>
              <a:rPr lang="en-US" sz="1600" dirty="0"/>
              <a:t>, acquiring </a:t>
            </a:r>
            <a:r>
              <a:rPr lang="en-US" sz="1600" dirty="0" smtClean="0"/>
              <a:t>professional licenses needed, etc. </a:t>
            </a:r>
          </a:p>
          <a:p>
            <a:pPr lvl="2">
              <a:buClr>
                <a:srgbClr val="0033CC"/>
              </a:buClr>
              <a:buFont typeface="Wingdings" panose="05000000000000000000" pitchFamily="2" charset="2"/>
              <a:buChar char="ü"/>
            </a:pPr>
            <a:r>
              <a:rPr lang="en-US" sz="1600" dirty="0" smtClean="0"/>
              <a:t>Allow </a:t>
            </a:r>
            <a:r>
              <a:rPr lang="en-US" sz="1600" dirty="0"/>
              <a:t>or even attract more foreign workers </a:t>
            </a:r>
            <a:r>
              <a:rPr lang="en-US" sz="1600" dirty="0" smtClean="0"/>
              <a:t>in shortage sectors or areas, with measures to encourage skill (or knowledge) transfer to local labors</a:t>
            </a:r>
          </a:p>
          <a:p>
            <a:pPr lvl="2">
              <a:buClr>
                <a:srgbClr val="0033CC"/>
              </a:buClr>
              <a:buFont typeface="Wingdings" panose="05000000000000000000" pitchFamily="2" charset="2"/>
              <a:buChar char="ü"/>
            </a:pPr>
            <a:r>
              <a:rPr lang="en-US" sz="1600" dirty="0"/>
              <a:t>Due to some problems regarding the interpretation and application of some laws and regulations by </a:t>
            </a:r>
            <a:r>
              <a:rPr lang="en-US" sz="1600" dirty="0" smtClean="0"/>
              <a:t>government officers, </a:t>
            </a:r>
          </a:p>
          <a:p>
            <a:pPr marL="630936" lvl="2" indent="0">
              <a:buClr>
                <a:srgbClr val="0033CC"/>
              </a:buClr>
              <a:buNone/>
            </a:pPr>
            <a:endParaRPr lang="en-US" sz="1000" dirty="0" smtClean="0"/>
          </a:p>
          <a:p>
            <a:pPr lvl="3">
              <a:buFont typeface="Wingdings" panose="05000000000000000000" pitchFamily="2" charset="2"/>
              <a:buChar char="§"/>
            </a:pPr>
            <a:r>
              <a:rPr lang="en-US" sz="1400" dirty="0"/>
              <a:t>The government may develop some procedures for mutual understanding, interpretation, and application of laws and </a:t>
            </a:r>
            <a:r>
              <a:rPr lang="en-US" sz="1400" dirty="0" smtClean="0"/>
              <a:t>regulations.</a:t>
            </a:r>
            <a:endParaRPr lang="en-US" sz="1400" dirty="0"/>
          </a:p>
          <a:p>
            <a:pPr lvl="3">
              <a:buFont typeface="Wingdings" panose="05000000000000000000" pitchFamily="2" charset="2"/>
              <a:buChar char="§"/>
            </a:pPr>
            <a:r>
              <a:rPr lang="en-US" sz="1400" dirty="0" smtClean="0"/>
              <a:t>Evaluating </a:t>
            </a:r>
            <a:r>
              <a:rPr lang="en-US" sz="1400" dirty="0"/>
              <a:t>and monitoring system of laws and regulations application in practice shall be implemented. </a:t>
            </a:r>
            <a:endParaRPr lang="en-US" sz="1400" dirty="0" smtClean="0"/>
          </a:p>
          <a:p>
            <a:pPr marL="914400" lvl="3" indent="0">
              <a:buNone/>
            </a:pPr>
            <a:endParaRPr lang="en-US" sz="1000" dirty="0" smtClean="0"/>
          </a:p>
          <a:p>
            <a:pPr lvl="2">
              <a:buClr>
                <a:srgbClr val="0033CC"/>
              </a:buClr>
              <a:buFont typeface="Wingdings" panose="05000000000000000000" pitchFamily="2" charset="2"/>
              <a:buChar char="ü"/>
            </a:pPr>
            <a:r>
              <a:rPr lang="en-US" sz="1600" dirty="0" smtClean="0"/>
              <a:t>Enhance collaboration with other countries (especially with Thailand) in terms of human resource development. </a:t>
            </a:r>
          </a:p>
          <a:p>
            <a:pPr lvl="2">
              <a:buClr>
                <a:srgbClr val="0033CC"/>
              </a:buClr>
              <a:buFont typeface="Wingdings" panose="05000000000000000000" pitchFamily="2" charset="2"/>
              <a:buChar char="ü"/>
            </a:pPr>
            <a:endParaRPr lang="en-US" sz="1000" dirty="0" smtClean="0"/>
          </a:p>
          <a:p>
            <a:pPr lvl="3">
              <a:buClr>
                <a:srgbClr val="C00000"/>
              </a:buClr>
              <a:buFont typeface="Wingdings" panose="05000000000000000000" pitchFamily="2" charset="2"/>
              <a:buChar char="§"/>
            </a:pPr>
            <a:r>
              <a:rPr lang="en-US" sz="1400" dirty="0" smtClean="0"/>
              <a:t>Higher education collaboration</a:t>
            </a:r>
          </a:p>
          <a:p>
            <a:pPr lvl="3">
              <a:buClr>
                <a:srgbClr val="C00000"/>
              </a:buClr>
              <a:buFont typeface="Wingdings" panose="05000000000000000000" pitchFamily="2" charset="2"/>
              <a:buChar char="§"/>
            </a:pPr>
            <a:r>
              <a:rPr lang="en-US" sz="1400" dirty="0" smtClean="0"/>
              <a:t>Trainings collaboration</a:t>
            </a:r>
          </a:p>
          <a:p>
            <a:pPr lvl="0"/>
            <a:endParaRPr lang="en-US" sz="1400" dirty="0"/>
          </a:p>
        </p:txBody>
      </p:sp>
      <p:sp>
        <p:nvSpPr>
          <p:cNvPr id="3" name="Slide Number Placeholder 2"/>
          <p:cNvSpPr>
            <a:spLocks noGrp="1"/>
          </p:cNvSpPr>
          <p:nvPr>
            <p:ph type="sldNum" sz="quarter" idx="12"/>
          </p:nvPr>
        </p:nvSpPr>
        <p:spPr/>
        <p:txBody>
          <a:bodyPr/>
          <a:lstStyle/>
          <a:p>
            <a:fld id="{8FC7972A-2F91-44E3-B62B-29D52CF25423}" type="slidenum">
              <a:rPr lang="th-TH" smtClean="0"/>
              <a:pPr/>
              <a:t>42</a:t>
            </a:fld>
            <a:endParaRPr lang="th-TH"/>
          </a:p>
        </p:txBody>
      </p:sp>
      <p:sp>
        <p:nvSpPr>
          <p:cNvPr id="4" name="Title 3"/>
          <p:cNvSpPr>
            <a:spLocks noGrp="1"/>
          </p:cNvSpPr>
          <p:nvPr>
            <p:ph type="title"/>
          </p:nvPr>
        </p:nvSpPr>
        <p:spPr>
          <a:xfrm>
            <a:off x="177800" y="134938"/>
            <a:ext cx="8229600" cy="634082"/>
          </a:xfrm>
        </p:spPr>
        <p:txBody>
          <a:bodyPr>
            <a:normAutofit/>
          </a:bodyPr>
          <a:lstStyle/>
          <a:p>
            <a:r>
              <a:rPr lang="en-US" sz="2000" dirty="0" smtClean="0"/>
              <a:t>Preliminary policy recommendations for the Lao PDR government</a:t>
            </a:r>
            <a:endParaRPr lang="th-TH" sz="2000" dirty="0"/>
          </a:p>
        </p:txBody>
      </p:sp>
    </p:spTree>
    <p:extLst>
      <p:ext uri="{BB962C8B-B14F-4D97-AF65-F5344CB8AC3E}">
        <p14:creationId xmlns:p14="http://schemas.microsoft.com/office/powerpoint/2010/main" val="58619131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0048" y="764704"/>
            <a:ext cx="8680424" cy="5544616"/>
          </a:xfrm>
        </p:spPr>
        <p:txBody>
          <a:bodyPr>
            <a:noAutofit/>
          </a:bodyPr>
          <a:lstStyle/>
          <a:p>
            <a:pPr lvl="0"/>
            <a:r>
              <a:rPr lang="en-US" sz="2000" b="1" dirty="0" smtClean="0">
                <a:solidFill>
                  <a:srgbClr val="0033CC"/>
                </a:solidFill>
              </a:rPr>
              <a:t>Logistic development</a:t>
            </a:r>
          </a:p>
          <a:p>
            <a:pPr marL="109728" lvl="0" indent="0">
              <a:buNone/>
            </a:pPr>
            <a:r>
              <a:rPr lang="en-US" sz="1800" dirty="0" smtClean="0"/>
              <a:t>Based </a:t>
            </a:r>
            <a:r>
              <a:rPr lang="en-US" sz="1800" dirty="0"/>
              <a:t>on various collaborations, the Lao PDR has developed infrastructures for better logistic within the </a:t>
            </a:r>
            <a:r>
              <a:rPr lang="en-US" sz="1800" dirty="0" smtClean="0"/>
              <a:t>country, further recommendations are</a:t>
            </a:r>
          </a:p>
          <a:p>
            <a:pPr marL="109728" lvl="0" indent="0">
              <a:buNone/>
            </a:pPr>
            <a:endParaRPr lang="en-US" sz="1800" b="1" dirty="0" smtClean="0">
              <a:solidFill>
                <a:srgbClr val="0033CC"/>
              </a:solidFill>
            </a:endParaRPr>
          </a:p>
          <a:p>
            <a:pPr lvl="2">
              <a:buClr>
                <a:srgbClr val="0033CC"/>
              </a:buClr>
              <a:buFont typeface="Wingdings" panose="05000000000000000000" pitchFamily="2" charset="2"/>
              <a:buChar char="ü"/>
            </a:pPr>
            <a:r>
              <a:rPr lang="en-US" sz="1800" dirty="0" smtClean="0"/>
              <a:t>Encourage more </a:t>
            </a:r>
            <a:r>
              <a:rPr lang="en-US" sz="1800" dirty="0"/>
              <a:t>competition in logistic service </a:t>
            </a:r>
            <a:r>
              <a:rPr lang="en-US" sz="1800" dirty="0" smtClean="0"/>
              <a:t>providers</a:t>
            </a:r>
          </a:p>
          <a:p>
            <a:pPr marL="630936" lvl="2" indent="0">
              <a:buClr>
                <a:srgbClr val="0033CC"/>
              </a:buClr>
              <a:buNone/>
            </a:pPr>
            <a:endParaRPr lang="en-US" sz="1800" dirty="0" smtClean="0"/>
          </a:p>
          <a:p>
            <a:pPr lvl="2">
              <a:buClr>
                <a:srgbClr val="0033CC"/>
              </a:buClr>
              <a:buFont typeface="Wingdings" panose="05000000000000000000" pitchFamily="2" charset="2"/>
              <a:buChar char="ü"/>
            </a:pPr>
            <a:r>
              <a:rPr lang="en-US" sz="1800" dirty="0"/>
              <a:t>Improve the enforcement of some rules and regulations such as the ones regarding road transportation, etc</a:t>
            </a:r>
            <a:r>
              <a:rPr lang="en-US" sz="1800" dirty="0" smtClean="0"/>
              <a:t>.</a:t>
            </a:r>
          </a:p>
          <a:p>
            <a:pPr marL="630936" lvl="2" indent="0">
              <a:buClr>
                <a:srgbClr val="0033CC"/>
              </a:buClr>
              <a:buNone/>
            </a:pPr>
            <a:endParaRPr lang="en-US" sz="1800" dirty="0"/>
          </a:p>
          <a:p>
            <a:pPr lvl="2">
              <a:buClr>
                <a:srgbClr val="0033CC"/>
              </a:buClr>
              <a:buFont typeface="Wingdings" panose="05000000000000000000" pitchFamily="2" charset="2"/>
              <a:buChar char="ü"/>
            </a:pPr>
            <a:r>
              <a:rPr lang="en-US" sz="1800" dirty="0"/>
              <a:t>Further develop logistic </a:t>
            </a:r>
            <a:r>
              <a:rPr lang="en-US" sz="1800" dirty="0" smtClean="0"/>
              <a:t>infrastructures</a:t>
            </a:r>
          </a:p>
          <a:p>
            <a:pPr marL="630936" lvl="2" indent="0">
              <a:buClr>
                <a:srgbClr val="0033CC"/>
              </a:buClr>
              <a:buNone/>
            </a:pPr>
            <a:endParaRPr lang="en-US" sz="1800" dirty="0" smtClean="0"/>
          </a:p>
          <a:p>
            <a:pPr lvl="2">
              <a:buClr>
                <a:srgbClr val="0033CC"/>
              </a:buClr>
              <a:buFont typeface="Wingdings" panose="05000000000000000000" pitchFamily="2" charset="2"/>
              <a:buChar char="ü"/>
            </a:pPr>
            <a:r>
              <a:rPr lang="en-US" sz="1800" dirty="0"/>
              <a:t>L</a:t>
            </a:r>
            <a:r>
              <a:rPr lang="en-US" sz="1800" dirty="0" smtClean="0"/>
              <a:t>aunch </a:t>
            </a:r>
            <a:r>
              <a:rPr lang="en-US" sz="1800" dirty="0"/>
              <a:t>or implement rules and regulations comply with </a:t>
            </a:r>
            <a:r>
              <a:rPr lang="en-US" sz="1800" dirty="0" smtClean="0"/>
              <a:t>international bilateral and multilateral logistic agreements </a:t>
            </a:r>
            <a:r>
              <a:rPr lang="en-US" sz="1800" dirty="0"/>
              <a:t>for transportation of goods and people as well as transportation service providers and </a:t>
            </a:r>
            <a:r>
              <a:rPr lang="en-US" sz="1800" dirty="0" smtClean="0"/>
              <a:t>vehicles </a:t>
            </a:r>
          </a:p>
          <a:p>
            <a:pPr lvl="2">
              <a:buClr>
                <a:srgbClr val="0033CC"/>
              </a:buClr>
              <a:buFont typeface="Wingdings" panose="05000000000000000000" pitchFamily="2" charset="2"/>
              <a:buChar char="ü"/>
            </a:pPr>
            <a:endParaRPr lang="en-US" sz="1600" dirty="0"/>
          </a:p>
          <a:p>
            <a:pPr lvl="2">
              <a:buClr>
                <a:srgbClr val="0033CC"/>
              </a:buClr>
              <a:buFont typeface="Wingdings" panose="05000000000000000000" pitchFamily="2" charset="2"/>
              <a:buChar char="ü"/>
            </a:pPr>
            <a:endParaRPr lang="en-US" sz="1600" dirty="0" smtClean="0"/>
          </a:p>
          <a:p>
            <a:pPr marL="109728" lvl="0" indent="0">
              <a:buNone/>
            </a:pPr>
            <a:endParaRPr lang="en-US" sz="1800" dirty="0"/>
          </a:p>
        </p:txBody>
      </p:sp>
      <p:sp>
        <p:nvSpPr>
          <p:cNvPr id="3" name="Slide Number Placeholder 2"/>
          <p:cNvSpPr>
            <a:spLocks noGrp="1"/>
          </p:cNvSpPr>
          <p:nvPr>
            <p:ph type="sldNum" sz="quarter" idx="12"/>
          </p:nvPr>
        </p:nvSpPr>
        <p:spPr/>
        <p:txBody>
          <a:bodyPr/>
          <a:lstStyle/>
          <a:p>
            <a:fld id="{8FC7972A-2F91-44E3-B62B-29D52CF25423}" type="slidenum">
              <a:rPr lang="th-TH" smtClean="0"/>
              <a:pPr/>
              <a:t>43</a:t>
            </a:fld>
            <a:endParaRPr lang="th-TH"/>
          </a:p>
        </p:txBody>
      </p:sp>
      <p:sp>
        <p:nvSpPr>
          <p:cNvPr id="4" name="Title 3"/>
          <p:cNvSpPr>
            <a:spLocks noGrp="1"/>
          </p:cNvSpPr>
          <p:nvPr>
            <p:ph type="title"/>
          </p:nvPr>
        </p:nvSpPr>
        <p:spPr>
          <a:xfrm>
            <a:off x="177800" y="134938"/>
            <a:ext cx="8229600" cy="634082"/>
          </a:xfrm>
        </p:spPr>
        <p:txBody>
          <a:bodyPr>
            <a:normAutofit/>
          </a:bodyPr>
          <a:lstStyle/>
          <a:p>
            <a:r>
              <a:rPr lang="en-US" sz="2000" dirty="0" smtClean="0"/>
              <a:t>Preliminary policy recommendations for the Lao PDR government</a:t>
            </a:r>
            <a:endParaRPr lang="th-TH" sz="2000" dirty="0"/>
          </a:p>
        </p:txBody>
      </p:sp>
    </p:spTree>
    <p:extLst>
      <p:ext uri="{BB962C8B-B14F-4D97-AF65-F5344CB8AC3E}">
        <p14:creationId xmlns:p14="http://schemas.microsoft.com/office/powerpoint/2010/main" val="293048604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0048" y="836712"/>
            <a:ext cx="8536408" cy="5472608"/>
          </a:xfrm>
        </p:spPr>
        <p:txBody>
          <a:bodyPr>
            <a:noAutofit/>
          </a:bodyPr>
          <a:lstStyle/>
          <a:p>
            <a:pPr lvl="0"/>
            <a:r>
              <a:rPr lang="en-US" sz="2000" b="1" dirty="0" smtClean="0">
                <a:solidFill>
                  <a:srgbClr val="0033CC"/>
                </a:solidFill>
              </a:rPr>
              <a:t>Custom procedure improvement</a:t>
            </a:r>
          </a:p>
          <a:p>
            <a:pPr marL="109728" lvl="0" indent="0">
              <a:buNone/>
            </a:pPr>
            <a:endParaRPr lang="en-US" sz="1800" dirty="0" smtClean="0"/>
          </a:p>
          <a:p>
            <a:pPr lvl="2">
              <a:buClr>
                <a:srgbClr val="0033CC"/>
              </a:buClr>
              <a:buFont typeface="Wingdings" panose="05000000000000000000" pitchFamily="2" charset="2"/>
              <a:buChar char="ü"/>
            </a:pPr>
            <a:r>
              <a:rPr lang="en-US" sz="1800" dirty="0"/>
              <a:t>To accelerate the custom process, trainings for related personals for better understanding of rules and regulations and their applications as well as new techniques and technology for the custom procedures might be </a:t>
            </a:r>
            <a:r>
              <a:rPr lang="en-US" sz="1800" dirty="0" smtClean="0"/>
              <a:t>needed.</a:t>
            </a:r>
          </a:p>
          <a:p>
            <a:pPr marL="630936" lvl="2" indent="0">
              <a:buClr>
                <a:srgbClr val="0033CC"/>
              </a:buClr>
              <a:buNone/>
            </a:pPr>
            <a:endParaRPr lang="en-US" sz="1800" dirty="0" smtClean="0"/>
          </a:p>
          <a:p>
            <a:pPr lvl="2">
              <a:buClr>
                <a:srgbClr val="0033CC"/>
              </a:buClr>
              <a:buFont typeface="Wingdings" panose="05000000000000000000" pitchFamily="2" charset="2"/>
              <a:buChar char="ü"/>
            </a:pPr>
            <a:r>
              <a:rPr lang="en-US" sz="1800" dirty="0" smtClean="0"/>
              <a:t>Find </a:t>
            </a:r>
            <a:r>
              <a:rPr lang="en-US" sz="1800" dirty="0"/>
              <a:t>ways to moderate or eliminate corruption problems such as implementing monitoring system, </a:t>
            </a:r>
            <a:r>
              <a:rPr lang="en-US" sz="1800" dirty="0" smtClean="0"/>
              <a:t>etc.</a:t>
            </a:r>
          </a:p>
          <a:p>
            <a:pPr marL="630936" lvl="2" indent="0">
              <a:buClr>
                <a:srgbClr val="0033CC"/>
              </a:buClr>
              <a:buNone/>
            </a:pPr>
            <a:endParaRPr lang="en-US" sz="1800" dirty="0" smtClean="0"/>
          </a:p>
          <a:p>
            <a:pPr lvl="2">
              <a:buClr>
                <a:srgbClr val="0033CC"/>
              </a:buClr>
              <a:buFont typeface="Wingdings" panose="05000000000000000000" pitchFamily="2" charset="2"/>
              <a:buChar char="ü"/>
            </a:pPr>
            <a:r>
              <a:rPr lang="en-US" sz="1800" dirty="0" smtClean="0"/>
              <a:t>Based </a:t>
            </a:r>
            <a:r>
              <a:rPr lang="en-US" sz="1800" dirty="0"/>
              <a:t>on various bilateral and multilateral custom agreements, the Lao PDR may prepare to launch or implement rules and regulations comply with those agreements for import and export goods and goods in transit. </a:t>
            </a:r>
          </a:p>
          <a:p>
            <a:pPr lvl="2">
              <a:buClr>
                <a:srgbClr val="0033CC"/>
              </a:buClr>
              <a:buFont typeface="Wingdings" panose="05000000000000000000" pitchFamily="2" charset="2"/>
              <a:buChar char="ü"/>
            </a:pPr>
            <a:endParaRPr lang="en-US" sz="1600" dirty="0"/>
          </a:p>
          <a:p>
            <a:pPr lvl="2">
              <a:buClr>
                <a:srgbClr val="0033CC"/>
              </a:buClr>
              <a:buFont typeface="Wingdings" panose="05000000000000000000" pitchFamily="2" charset="2"/>
              <a:buChar char="ü"/>
            </a:pPr>
            <a:endParaRPr lang="en-US" sz="1600" dirty="0" smtClean="0"/>
          </a:p>
          <a:p>
            <a:pPr marL="109728" lvl="0" indent="0">
              <a:buNone/>
            </a:pPr>
            <a:endParaRPr lang="en-US" sz="1800" dirty="0"/>
          </a:p>
        </p:txBody>
      </p:sp>
      <p:sp>
        <p:nvSpPr>
          <p:cNvPr id="3" name="Slide Number Placeholder 2"/>
          <p:cNvSpPr>
            <a:spLocks noGrp="1"/>
          </p:cNvSpPr>
          <p:nvPr>
            <p:ph type="sldNum" sz="quarter" idx="12"/>
          </p:nvPr>
        </p:nvSpPr>
        <p:spPr/>
        <p:txBody>
          <a:bodyPr/>
          <a:lstStyle/>
          <a:p>
            <a:fld id="{8FC7972A-2F91-44E3-B62B-29D52CF25423}" type="slidenum">
              <a:rPr lang="th-TH" smtClean="0"/>
              <a:pPr/>
              <a:t>44</a:t>
            </a:fld>
            <a:endParaRPr lang="th-TH"/>
          </a:p>
        </p:txBody>
      </p:sp>
      <p:sp>
        <p:nvSpPr>
          <p:cNvPr id="4" name="Title 3"/>
          <p:cNvSpPr>
            <a:spLocks noGrp="1"/>
          </p:cNvSpPr>
          <p:nvPr>
            <p:ph type="title"/>
          </p:nvPr>
        </p:nvSpPr>
        <p:spPr>
          <a:xfrm>
            <a:off x="177800" y="134938"/>
            <a:ext cx="8229600" cy="634082"/>
          </a:xfrm>
        </p:spPr>
        <p:txBody>
          <a:bodyPr>
            <a:normAutofit/>
          </a:bodyPr>
          <a:lstStyle/>
          <a:p>
            <a:r>
              <a:rPr lang="en-US" sz="2000" dirty="0" smtClean="0"/>
              <a:t>Preliminary policy recommendations for the Lao PDR government</a:t>
            </a:r>
            <a:endParaRPr lang="th-TH" sz="2000" dirty="0"/>
          </a:p>
        </p:txBody>
      </p:sp>
    </p:spTree>
    <p:extLst>
      <p:ext uri="{BB962C8B-B14F-4D97-AF65-F5344CB8AC3E}">
        <p14:creationId xmlns:p14="http://schemas.microsoft.com/office/powerpoint/2010/main" val="237851328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0048" y="764704"/>
            <a:ext cx="8824440" cy="5544616"/>
          </a:xfrm>
        </p:spPr>
        <p:txBody>
          <a:bodyPr>
            <a:noAutofit/>
          </a:bodyPr>
          <a:lstStyle/>
          <a:p>
            <a:pPr lvl="0"/>
            <a:r>
              <a:rPr lang="en-US" sz="1800" b="1" dirty="0" smtClean="0">
                <a:solidFill>
                  <a:srgbClr val="0033CC"/>
                </a:solidFill>
              </a:rPr>
              <a:t>Financial sector development</a:t>
            </a:r>
          </a:p>
          <a:p>
            <a:pPr marL="109728" lvl="0" indent="0">
              <a:buNone/>
            </a:pPr>
            <a:endParaRPr lang="en-US" sz="1000" b="1" dirty="0">
              <a:solidFill>
                <a:srgbClr val="0033CC"/>
              </a:solidFill>
              <a:cs typeface="Cordia New" panose="020B0304020202020204" pitchFamily="34" charset="-34"/>
            </a:endParaRPr>
          </a:p>
          <a:p>
            <a:pPr lvl="2">
              <a:buClr>
                <a:srgbClr val="0033CC"/>
              </a:buClr>
              <a:buFont typeface="Wingdings" panose="05000000000000000000" pitchFamily="2" charset="2"/>
              <a:buChar char="ü"/>
            </a:pPr>
            <a:r>
              <a:rPr lang="en-US" sz="1600" dirty="0" smtClean="0"/>
              <a:t>Development </a:t>
            </a:r>
            <a:r>
              <a:rPr lang="en-US" sz="1600" dirty="0"/>
              <a:t>of capital markets and money markets, especially the secondary markets. </a:t>
            </a:r>
            <a:endParaRPr lang="en-US" sz="1600" dirty="0" smtClean="0"/>
          </a:p>
          <a:p>
            <a:pPr lvl="2">
              <a:buClr>
                <a:srgbClr val="0033CC"/>
              </a:buClr>
              <a:buFont typeface="Wingdings" panose="05000000000000000000" pitchFamily="2" charset="2"/>
              <a:buChar char="ü"/>
            </a:pPr>
            <a:r>
              <a:rPr lang="en-US" sz="1600" dirty="0" smtClean="0"/>
              <a:t>Consider new </a:t>
            </a:r>
            <a:r>
              <a:rPr lang="en-US" sz="1600" dirty="0"/>
              <a:t>financial products regarding exchange rate hedging and other products for future markets such as swop, forward and option</a:t>
            </a:r>
            <a:r>
              <a:rPr lang="en-US" sz="1600" dirty="0" smtClean="0"/>
              <a:t>.</a:t>
            </a:r>
          </a:p>
          <a:p>
            <a:pPr lvl="2">
              <a:buClr>
                <a:srgbClr val="0033CC"/>
              </a:buClr>
              <a:buFont typeface="Wingdings" panose="05000000000000000000" pitchFamily="2" charset="2"/>
              <a:buChar char="ü"/>
            </a:pPr>
            <a:r>
              <a:rPr lang="en-US" sz="1600" dirty="0"/>
              <a:t>Considering measures to improve services of commercial banks such as </a:t>
            </a:r>
          </a:p>
          <a:p>
            <a:pPr lvl="3">
              <a:buFont typeface="Wingdings" panose="05000000000000000000" pitchFamily="2" charset="2"/>
              <a:buChar char="§"/>
            </a:pPr>
            <a:r>
              <a:rPr lang="en-US" sz="1600" dirty="0" smtClean="0"/>
              <a:t>Shorten </a:t>
            </a:r>
            <a:r>
              <a:rPr lang="en-US" sz="1600" dirty="0"/>
              <a:t>time customers spend for their financial transactions with the </a:t>
            </a:r>
            <a:r>
              <a:rPr lang="en-US" sz="1600" dirty="0" smtClean="0"/>
              <a:t>banks.</a:t>
            </a:r>
          </a:p>
          <a:p>
            <a:pPr lvl="3">
              <a:buFont typeface="Wingdings" panose="05000000000000000000" pitchFamily="2" charset="2"/>
              <a:buChar char="§"/>
            </a:pPr>
            <a:r>
              <a:rPr lang="en-US" sz="1600" dirty="0" smtClean="0"/>
              <a:t>Provide </a:t>
            </a:r>
            <a:r>
              <a:rPr lang="en-US" sz="1600" dirty="0"/>
              <a:t>new financial products and services (allowed by the Bank of Lao </a:t>
            </a:r>
            <a:r>
              <a:rPr lang="en-US" sz="1600" dirty="0" smtClean="0"/>
              <a:t>PDR)</a:t>
            </a:r>
          </a:p>
          <a:p>
            <a:pPr lvl="3">
              <a:buFont typeface="Wingdings" panose="05000000000000000000" pitchFamily="2" charset="2"/>
              <a:buChar char="§"/>
            </a:pPr>
            <a:r>
              <a:rPr lang="en-US" sz="1600" dirty="0" smtClean="0"/>
              <a:t>Train </a:t>
            </a:r>
            <a:r>
              <a:rPr lang="en-US" sz="1600" dirty="0"/>
              <a:t>officers for better understanding of rules and regulations and new financial products and other relevant trainings to provide service more </a:t>
            </a:r>
            <a:r>
              <a:rPr lang="en-US" sz="1600" dirty="0" smtClean="0"/>
              <a:t>efficiently</a:t>
            </a:r>
          </a:p>
          <a:p>
            <a:pPr lvl="3">
              <a:buFont typeface="Wingdings" panose="05000000000000000000" pitchFamily="2" charset="2"/>
              <a:buChar char="§"/>
            </a:pPr>
            <a:r>
              <a:rPr lang="en-US" sz="1600" dirty="0" smtClean="0"/>
              <a:t>Clearly </a:t>
            </a:r>
            <a:r>
              <a:rPr lang="en-US" sz="1600" dirty="0"/>
              <a:t>state documents and procedures required for each financial </a:t>
            </a:r>
            <a:r>
              <a:rPr lang="en-US" sz="1600" dirty="0" smtClean="0"/>
              <a:t>transaction</a:t>
            </a:r>
            <a:endParaRPr lang="en-US" sz="800" dirty="0"/>
          </a:p>
          <a:p>
            <a:pPr marL="914400" lvl="3" indent="0">
              <a:buNone/>
            </a:pPr>
            <a:r>
              <a:rPr lang="en-US" sz="1600" dirty="0" smtClean="0"/>
              <a:t>    Etc.</a:t>
            </a:r>
          </a:p>
          <a:p>
            <a:pPr lvl="2">
              <a:buClr>
                <a:srgbClr val="0033CC"/>
              </a:buClr>
              <a:buFont typeface="Wingdings" panose="05000000000000000000" pitchFamily="2" charset="2"/>
              <a:buChar char="ü"/>
            </a:pPr>
            <a:r>
              <a:rPr lang="en-US" sz="1600" dirty="0" smtClean="0"/>
              <a:t>Monitor </a:t>
            </a:r>
            <a:r>
              <a:rPr lang="en-US" sz="1600" dirty="0"/>
              <a:t>levels of interest rates (compared to other countries) and use appropriate monetary policy (and other policies) to gear toward appropriate level of interest </a:t>
            </a:r>
            <a:r>
              <a:rPr lang="en-US" sz="1600" dirty="0" smtClean="0"/>
              <a:t>rate to achieve overall macroeconomics policy goals. </a:t>
            </a:r>
            <a:endParaRPr lang="en-US" sz="1600" dirty="0"/>
          </a:p>
          <a:p>
            <a:pPr marL="109728" lvl="0" indent="0">
              <a:buNone/>
            </a:pPr>
            <a:endParaRPr lang="en-US" sz="1800" dirty="0"/>
          </a:p>
        </p:txBody>
      </p:sp>
      <p:sp>
        <p:nvSpPr>
          <p:cNvPr id="3" name="Slide Number Placeholder 2"/>
          <p:cNvSpPr>
            <a:spLocks noGrp="1"/>
          </p:cNvSpPr>
          <p:nvPr>
            <p:ph type="sldNum" sz="quarter" idx="12"/>
          </p:nvPr>
        </p:nvSpPr>
        <p:spPr/>
        <p:txBody>
          <a:bodyPr/>
          <a:lstStyle/>
          <a:p>
            <a:fld id="{8FC7972A-2F91-44E3-B62B-29D52CF25423}" type="slidenum">
              <a:rPr lang="th-TH" smtClean="0"/>
              <a:pPr/>
              <a:t>45</a:t>
            </a:fld>
            <a:endParaRPr lang="th-TH"/>
          </a:p>
        </p:txBody>
      </p:sp>
      <p:sp>
        <p:nvSpPr>
          <p:cNvPr id="4" name="Title 3"/>
          <p:cNvSpPr>
            <a:spLocks noGrp="1"/>
          </p:cNvSpPr>
          <p:nvPr>
            <p:ph type="title"/>
          </p:nvPr>
        </p:nvSpPr>
        <p:spPr>
          <a:xfrm>
            <a:off x="177800" y="134938"/>
            <a:ext cx="8229600" cy="634082"/>
          </a:xfrm>
        </p:spPr>
        <p:txBody>
          <a:bodyPr>
            <a:normAutofit/>
          </a:bodyPr>
          <a:lstStyle/>
          <a:p>
            <a:r>
              <a:rPr lang="en-US" sz="2000" dirty="0" smtClean="0"/>
              <a:t>Preliminary policy recommendations for the Lao PDR government</a:t>
            </a:r>
            <a:endParaRPr lang="th-TH" sz="2000" dirty="0"/>
          </a:p>
        </p:txBody>
      </p:sp>
    </p:spTree>
    <p:extLst>
      <p:ext uri="{BB962C8B-B14F-4D97-AF65-F5344CB8AC3E}">
        <p14:creationId xmlns:p14="http://schemas.microsoft.com/office/powerpoint/2010/main" val="38306591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0048" y="764704"/>
            <a:ext cx="8824440" cy="5688632"/>
          </a:xfrm>
        </p:spPr>
        <p:txBody>
          <a:bodyPr>
            <a:noAutofit/>
          </a:bodyPr>
          <a:lstStyle/>
          <a:p>
            <a:pPr lvl="0"/>
            <a:r>
              <a:rPr lang="en-US" sz="1800" b="1" dirty="0" smtClean="0">
                <a:solidFill>
                  <a:srgbClr val="0033CC"/>
                </a:solidFill>
              </a:rPr>
              <a:t>Data collection and provision of data</a:t>
            </a:r>
          </a:p>
          <a:p>
            <a:pPr marL="109728" lvl="0" indent="0">
              <a:buNone/>
            </a:pPr>
            <a:endParaRPr lang="en-US" sz="1000" b="1" dirty="0">
              <a:solidFill>
                <a:srgbClr val="0033CC"/>
              </a:solidFill>
              <a:cs typeface="Cordia New" panose="020B0304020202020204" pitchFamily="34" charset="-34"/>
            </a:endParaRPr>
          </a:p>
          <a:p>
            <a:pPr lvl="2">
              <a:buClr>
                <a:srgbClr val="0033CC"/>
              </a:buClr>
              <a:buFont typeface="Wingdings" panose="05000000000000000000" pitchFamily="2" charset="2"/>
              <a:buChar char="ü"/>
            </a:pPr>
            <a:r>
              <a:rPr lang="en-US" sz="1600" dirty="0" smtClean="0"/>
              <a:t>To </a:t>
            </a:r>
            <a:r>
              <a:rPr lang="en-US" sz="1600" dirty="0"/>
              <a:t>be able to design appropriate policy, available and reliable data for assessment are crucial.  The following data shall be useful if the government can gather and arrange systems to collect </a:t>
            </a:r>
            <a:r>
              <a:rPr lang="en-US" sz="1600" dirty="0" smtClean="0"/>
              <a:t>them</a:t>
            </a:r>
          </a:p>
          <a:p>
            <a:pPr marL="630936" lvl="2" indent="0">
              <a:buClr>
                <a:srgbClr val="0033CC"/>
              </a:buClr>
              <a:buNone/>
            </a:pPr>
            <a:endParaRPr lang="en-US" sz="1600" dirty="0" smtClean="0"/>
          </a:p>
          <a:p>
            <a:pPr lvl="3">
              <a:buFont typeface="Wingdings" panose="05000000000000000000" pitchFamily="2" charset="2"/>
              <a:buChar char="§"/>
            </a:pPr>
            <a:r>
              <a:rPr lang="en-US" sz="1600" dirty="0"/>
              <a:t>Actual investment value VS. approved investment value</a:t>
            </a:r>
          </a:p>
          <a:p>
            <a:pPr lvl="3">
              <a:buFont typeface="Wingdings" panose="05000000000000000000" pitchFamily="2" charset="2"/>
              <a:buChar char="§"/>
            </a:pPr>
            <a:r>
              <a:rPr lang="en-US" sz="1600" dirty="0"/>
              <a:t>Number of firms goes out of business </a:t>
            </a:r>
          </a:p>
          <a:p>
            <a:pPr lvl="3">
              <a:buFont typeface="Wingdings" panose="05000000000000000000" pitchFamily="2" charset="2"/>
              <a:buChar char="§"/>
            </a:pPr>
            <a:r>
              <a:rPr lang="en-US" sz="1600" dirty="0"/>
              <a:t>Divesture value, especially from foreign disinvestment</a:t>
            </a:r>
          </a:p>
          <a:p>
            <a:pPr lvl="3">
              <a:buFont typeface="Wingdings" panose="05000000000000000000" pitchFamily="2" charset="2"/>
              <a:buChar char="§"/>
            </a:pPr>
            <a:r>
              <a:rPr lang="en-US" sz="1600" dirty="0"/>
              <a:t>Amount of profit tax and other custom duties exemption or reduction based on investment incentives provided by the government and actual payment by local firms and MNEs.</a:t>
            </a:r>
          </a:p>
          <a:p>
            <a:pPr marL="914400" lvl="3" indent="0">
              <a:buNone/>
            </a:pPr>
            <a:r>
              <a:rPr lang="en-US" sz="1600" dirty="0"/>
              <a:t>    etc</a:t>
            </a:r>
            <a:r>
              <a:rPr lang="en-US" sz="1600" dirty="0" smtClean="0"/>
              <a:t>.</a:t>
            </a:r>
          </a:p>
          <a:p>
            <a:pPr marL="914400" lvl="3" indent="0">
              <a:buNone/>
            </a:pPr>
            <a:endParaRPr lang="en-US" sz="1000" dirty="0" smtClean="0"/>
          </a:p>
          <a:p>
            <a:pPr lvl="2">
              <a:buClr>
                <a:srgbClr val="0033CC"/>
              </a:buClr>
              <a:buFont typeface="Wingdings" panose="05000000000000000000" pitchFamily="2" charset="2"/>
              <a:buChar char="ü"/>
            </a:pPr>
            <a:r>
              <a:rPr lang="en-US" sz="1600" dirty="0" smtClean="0"/>
              <a:t>More coordination </a:t>
            </a:r>
            <a:r>
              <a:rPr lang="en-US" sz="1600" dirty="0"/>
              <a:t>of data between government authorities could enhance policy regulations and </a:t>
            </a:r>
            <a:r>
              <a:rPr lang="en-US" sz="1600" dirty="0" smtClean="0"/>
              <a:t>implementation</a:t>
            </a:r>
          </a:p>
          <a:p>
            <a:pPr marL="630936" lvl="2" indent="0">
              <a:buClr>
                <a:srgbClr val="0033CC"/>
              </a:buClr>
              <a:buNone/>
            </a:pPr>
            <a:endParaRPr lang="en-US" sz="1000" dirty="0" smtClean="0"/>
          </a:p>
          <a:p>
            <a:pPr lvl="2">
              <a:buClr>
                <a:srgbClr val="0033CC"/>
              </a:buClr>
              <a:buFont typeface="Wingdings" panose="05000000000000000000" pitchFamily="2" charset="2"/>
              <a:buChar char="ü"/>
            </a:pPr>
            <a:r>
              <a:rPr lang="en-US" sz="1600" dirty="0"/>
              <a:t>The government may consider which data and information </a:t>
            </a:r>
            <a:r>
              <a:rPr lang="en-US" sz="1600" dirty="0" smtClean="0"/>
              <a:t>should be </a:t>
            </a:r>
            <a:r>
              <a:rPr lang="en-US" sz="1600" dirty="0"/>
              <a:t>available for public</a:t>
            </a:r>
            <a:endParaRPr lang="en-US" sz="1600" dirty="0" smtClean="0"/>
          </a:p>
          <a:p>
            <a:pPr marL="630936" lvl="2" indent="0">
              <a:buClr>
                <a:srgbClr val="0033CC"/>
              </a:buClr>
              <a:buNone/>
            </a:pPr>
            <a:endParaRPr lang="en-US" sz="1600" dirty="0" smtClean="0"/>
          </a:p>
        </p:txBody>
      </p:sp>
      <p:sp>
        <p:nvSpPr>
          <p:cNvPr id="3" name="Slide Number Placeholder 2"/>
          <p:cNvSpPr>
            <a:spLocks noGrp="1"/>
          </p:cNvSpPr>
          <p:nvPr>
            <p:ph type="sldNum" sz="quarter" idx="12"/>
          </p:nvPr>
        </p:nvSpPr>
        <p:spPr/>
        <p:txBody>
          <a:bodyPr/>
          <a:lstStyle/>
          <a:p>
            <a:fld id="{8FC7972A-2F91-44E3-B62B-29D52CF25423}" type="slidenum">
              <a:rPr lang="th-TH" smtClean="0"/>
              <a:pPr/>
              <a:t>46</a:t>
            </a:fld>
            <a:endParaRPr lang="th-TH"/>
          </a:p>
        </p:txBody>
      </p:sp>
      <p:sp>
        <p:nvSpPr>
          <p:cNvPr id="4" name="Title 3"/>
          <p:cNvSpPr>
            <a:spLocks noGrp="1"/>
          </p:cNvSpPr>
          <p:nvPr>
            <p:ph type="title"/>
          </p:nvPr>
        </p:nvSpPr>
        <p:spPr>
          <a:xfrm>
            <a:off x="177800" y="134938"/>
            <a:ext cx="8229600" cy="634082"/>
          </a:xfrm>
        </p:spPr>
        <p:txBody>
          <a:bodyPr>
            <a:normAutofit/>
          </a:bodyPr>
          <a:lstStyle/>
          <a:p>
            <a:r>
              <a:rPr lang="en-US" sz="2000" dirty="0" smtClean="0"/>
              <a:t>Preliminary policy recommendations for the Lao PDR government</a:t>
            </a:r>
            <a:endParaRPr lang="th-TH" sz="2000" dirty="0"/>
          </a:p>
        </p:txBody>
      </p:sp>
    </p:spTree>
    <p:extLst>
      <p:ext uri="{BB962C8B-B14F-4D97-AF65-F5344CB8AC3E}">
        <p14:creationId xmlns:p14="http://schemas.microsoft.com/office/powerpoint/2010/main" val="38266240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0048" y="764704"/>
            <a:ext cx="8464400" cy="5976664"/>
          </a:xfrm>
        </p:spPr>
        <p:txBody>
          <a:bodyPr>
            <a:noAutofit/>
          </a:bodyPr>
          <a:lstStyle/>
          <a:p>
            <a:pPr lvl="0"/>
            <a:r>
              <a:rPr lang="en-US" sz="1800" b="1" dirty="0">
                <a:solidFill>
                  <a:srgbClr val="0033CC"/>
                </a:solidFill>
              </a:rPr>
              <a:t>Update information regarding </a:t>
            </a:r>
            <a:endParaRPr lang="en-US" sz="1800" b="1" dirty="0" smtClean="0">
              <a:solidFill>
                <a:srgbClr val="0033CC"/>
              </a:solidFill>
            </a:endParaRPr>
          </a:p>
          <a:p>
            <a:pPr marL="109728" lvl="0" indent="0">
              <a:buNone/>
            </a:pPr>
            <a:endParaRPr lang="en-US" sz="1000" dirty="0"/>
          </a:p>
          <a:p>
            <a:pPr lvl="2">
              <a:buFont typeface="Wingdings" panose="05000000000000000000" pitchFamily="2" charset="2"/>
              <a:buChar char="ü"/>
            </a:pPr>
            <a:r>
              <a:rPr lang="en-US" sz="1800" dirty="0"/>
              <a:t>C</a:t>
            </a:r>
            <a:r>
              <a:rPr lang="en-US" sz="1800" dirty="0" smtClean="0"/>
              <a:t>hanges </a:t>
            </a:r>
            <a:r>
              <a:rPr lang="en-US" sz="1800" dirty="0"/>
              <a:t>of relevant rules and regulations, the implementation and application of the </a:t>
            </a:r>
            <a:r>
              <a:rPr lang="en-US" sz="1800" dirty="0" smtClean="0"/>
              <a:t>regulations</a:t>
            </a:r>
          </a:p>
          <a:p>
            <a:pPr lvl="2">
              <a:buFont typeface="Wingdings" panose="05000000000000000000" pitchFamily="2" charset="2"/>
              <a:buChar char="ü"/>
            </a:pPr>
            <a:r>
              <a:rPr lang="en-US" sz="1800" dirty="0"/>
              <a:t>O</a:t>
            </a:r>
            <a:r>
              <a:rPr lang="en-US" sz="1800" dirty="0" smtClean="0"/>
              <a:t>ther </a:t>
            </a:r>
            <a:r>
              <a:rPr lang="en-US" sz="1800" dirty="0"/>
              <a:t>useful information such as each industry investment situation, product market situation, input market situation, etc. </a:t>
            </a:r>
            <a:endParaRPr lang="en-US" sz="1800" dirty="0" smtClean="0"/>
          </a:p>
          <a:p>
            <a:pPr lvl="0"/>
            <a:endParaRPr lang="en-US" sz="1800" dirty="0" smtClean="0"/>
          </a:p>
          <a:p>
            <a:pPr lvl="0"/>
            <a:r>
              <a:rPr lang="en-US" sz="1800" b="1" dirty="0" smtClean="0">
                <a:solidFill>
                  <a:srgbClr val="0033CC"/>
                </a:solidFill>
              </a:rPr>
              <a:t>Based </a:t>
            </a:r>
            <a:r>
              <a:rPr lang="en-US" sz="1800" b="1" dirty="0">
                <a:solidFill>
                  <a:srgbClr val="0033CC"/>
                </a:solidFill>
              </a:rPr>
              <a:t>on all sources of information acquired, Thai investors shall use the information for their business decision and may consider update their FSAs</a:t>
            </a:r>
            <a:r>
              <a:rPr lang="en-US" sz="1800" dirty="0"/>
              <a:t>, for example </a:t>
            </a:r>
            <a:r>
              <a:rPr lang="en-US" sz="1800" dirty="0" smtClean="0"/>
              <a:t>to</a:t>
            </a:r>
          </a:p>
          <a:p>
            <a:pPr lvl="0"/>
            <a:endParaRPr lang="en-US" sz="1200" dirty="0"/>
          </a:p>
          <a:p>
            <a:pPr lvl="2">
              <a:buFont typeface="Wingdings" panose="05000000000000000000" pitchFamily="2" charset="2"/>
              <a:buChar char="ü"/>
            </a:pPr>
            <a:r>
              <a:rPr lang="en-US" sz="1800" dirty="0" smtClean="0"/>
              <a:t>Update </a:t>
            </a:r>
            <a:r>
              <a:rPr lang="en-US" sz="1800" dirty="0"/>
              <a:t>technology, productivity and expertise suitable for input and product markets </a:t>
            </a:r>
            <a:r>
              <a:rPr lang="en-US" sz="1800" dirty="0" smtClean="0"/>
              <a:t>situation.</a:t>
            </a:r>
          </a:p>
          <a:p>
            <a:pPr lvl="2">
              <a:buFont typeface="Wingdings" panose="05000000000000000000" pitchFamily="2" charset="2"/>
              <a:buChar char="ü"/>
            </a:pPr>
            <a:r>
              <a:rPr lang="en-US" sz="1800" dirty="0"/>
              <a:t>Update products and services based on existing consumer demand and prediction of consumer needs in the future. </a:t>
            </a:r>
            <a:endParaRPr lang="en-US" sz="1800" dirty="0" smtClean="0"/>
          </a:p>
          <a:p>
            <a:pPr lvl="2">
              <a:buFont typeface="Wingdings" panose="05000000000000000000" pitchFamily="2" charset="2"/>
              <a:buChar char="ü"/>
            </a:pPr>
            <a:r>
              <a:rPr lang="en-US" sz="1800" dirty="0"/>
              <a:t>Update existing networks with relevant parties or establish new relationships with related </a:t>
            </a:r>
            <a:r>
              <a:rPr lang="en-US" sz="1800" dirty="0" smtClean="0"/>
              <a:t>parties</a:t>
            </a:r>
          </a:p>
          <a:p>
            <a:pPr lvl="2">
              <a:buFont typeface="Wingdings" panose="05000000000000000000" pitchFamily="2" charset="2"/>
              <a:buChar char="ü"/>
            </a:pPr>
            <a:r>
              <a:rPr lang="en-US" sz="1800" dirty="0"/>
              <a:t>Update business organizational structures and business culture to fit well with changes in business environment over time. </a:t>
            </a:r>
            <a:endParaRPr lang="en-US" sz="1800" dirty="0" smtClean="0"/>
          </a:p>
          <a:p>
            <a:pPr lvl="2"/>
            <a:endParaRPr lang="en-US" sz="1200" dirty="0"/>
          </a:p>
          <a:p>
            <a:pPr lvl="0"/>
            <a:endParaRPr lang="en-US" sz="1800" b="1" dirty="0">
              <a:solidFill>
                <a:srgbClr val="0033CC"/>
              </a:solidFill>
              <a:cs typeface="Cordia New" panose="020B0304020202020204" pitchFamily="34" charset="-34"/>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47</a:t>
            </a:fld>
            <a:endParaRPr lang="th-TH"/>
          </a:p>
        </p:txBody>
      </p:sp>
      <p:sp>
        <p:nvSpPr>
          <p:cNvPr id="4" name="Title 3"/>
          <p:cNvSpPr>
            <a:spLocks noGrp="1"/>
          </p:cNvSpPr>
          <p:nvPr>
            <p:ph type="title"/>
          </p:nvPr>
        </p:nvSpPr>
        <p:spPr>
          <a:xfrm>
            <a:off x="177800" y="134938"/>
            <a:ext cx="8229600" cy="634082"/>
          </a:xfrm>
        </p:spPr>
        <p:txBody>
          <a:bodyPr>
            <a:normAutofit/>
          </a:bodyPr>
          <a:lstStyle/>
          <a:p>
            <a:r>
              <a:rPr lang="en-US" sz="2000" dirty="0" smtClean="0"/>
              <a:t>Preliminary policy recommendations for Thai MNEs</a:t>
            </a:r>
            <a:endParaRPr lang="th-TH" sz="2000" dirty="0"/>
          </a:p>
        </p:txBody>
      </p:sp>
    </p:spTree>
    <p:extLst>
      <p:ext uri="{BB962C8B-B14F-4D97-AF65-F5344CB8AC3E}">
        <p14:creationId xmlns:p14="http://schemas.microsoft.com/office/powerpoint/2010/main" val="169118379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lgn="ctr">
              <a:buNone/>
            </a:pPr>
            <a:endParaRPr lang="en-US" sz="4400" dirty="0" smtClean="0"/>
          </a:p>
          <a:p>
            <a:pPr marL="109728" indent="0" algn="ctr">
              <a:buNone/>
            </a:pPr>
            <a:r>
              <a:rPr lang="en-US" sz="4800" dirty="0" smtClean="0">
                <a:solidFill>
                  <a:srgbClr val="002060"/>
                </a:solidFill>
              </a:rPr>
              <a:t>THANK YOU</a:t>
            </a:r>
          </a:p>
          <a:p>
            <a:pPr marL="109728" indent="0" algn="ctr">
              <a:buNone/>
            </a:pPr>
            <a:endParaRPr lang="en-US" sz="4800" dirty="0">
              <a:solidFill>
                <a:srgbClr val="002060"/>
              </a:solidFill>
            </a:endParaRPr>
          </a:p>
          <a:p>
            <a:pPr marL="109728" indent="0" algn="ctr">
              <a:buNone/>
            </a:pPr>
            <a:r>
              <a:rPr lang="en-US" sz="4800" dirty="0" smtClean="0">
                <a:solidFill>
                  <a:srgbClr val="002060"/>
                </a:solidFill>
              </a:rPr>
              <a:t>Q &amp; A</a:t>
            </a:r>
            <a:endParaRPr lang="th-TH" sz="4800" dirty="0">
              <a:solidFill>
                <a:srgbClr val="002060"/>
              </a:solidFill>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48</a:t>
            </a:fld>
            <a:endParaRPr lang="th-TH"/>
          </a:p>
        </p:txBody>
      </p:sp>
    </p:spTree>
    <p:extLst>
      <p:ext uri="{BB962C8B-B14F-4D97-AF65-F5344CB8AC3E}">
        <p14:creationId xmlns:p14="http://schemas.microsoft.com/office/powerpoint/2010/main" val="11208058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4944</TotalTime>
  <Words>5073</Words>
  <Application>Microsoft Office PowerPoint</Application>
  <PresentationFormat>On-screen Show (4:3)</PresentationFormat>
  <Paragraphs>1272</Paragraphs>
  <Slides>48</Slides>
  <Notes>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48</vt:i4>
      </vt:variant>
    </vt:vector>
  </HeadingPairs>
  <TitlesOfParts>
    <vt:vector size="59" baseType="lpstr">
      <vt:lpstr>Arial</vt:lpstr>
      <vt:lpstr>Calibri</vt:lpstr>
      <vt:lpstr>Cordia New</vt:lpstr>
      <vt:lpstr>Courier New</vt:lpstr>
      <vt:lpstr>Gill Sans MT</vt:lpstr>
      <vt:lpstr>Lucida Sans Unicode</vt:lpstr>
      <vt:lpstr>Verdana</vt:lpstr>
      <vt:lpstr>Wingdings</vt:lpstr>
      <vt:lpstr>Wingdings 2</vt:lpstr>
      <vt:lpstr>Wingdings 3</vt:lpstr>
      <vt:lpstr>Concourse</vt:lpstr>
      <vt:lpstr>Outward FDI of Thai MNEs in the Lao PDR: Trends, Motives, and Determinants</vt:lpstr>
      <vt:lpstr>Needs for the study</vt:lpstr>
      <vt:lpstr>Objectives of the study</vt:lpstr>
      <vt:lpstr>Research conceptual framework</vt:lpstr>
      <vt:lpstr>Research methodology</vt:lpstr>
      <vt:lpstr>Investment Laws and regulations in the Lao PDR</vt:lpstr>
      <vt:lpstr>Investment laws and regulations in the Lao PDR</vt:lpstr>
      <vt:lpstr>Investment laws and regulations in the Lao PDR</vt:lpstr>
      <vt:lpstr>One Stop Services</vt:lpstr>
      <vt:lpstr>Lao PDR trade and investment agreements</vt:lpstr>
      <vt:lpstr>Approved FDI stock to the Lao PDR (by country)</vt:lpstr>
      <vt:lpstr>Pattern of FDI of Thai MNEs in the Lao PDR </vt:lpstr>
      <vt:lpstr>Thai (actual) direct investment outflow to Laos classified by business sector, 2005-2011 (million US dollars)</vt:lpstr>
      <vt:lpstr>Proportion of total value of investment of Thai MNEs approved to invest in the Lao PDR during 1990-2012: shareholders, type and form of investment </vt:lpstr>
      <vt:lpstr>Proportion of total value of investment of Thai MNEs approved to invest in the Lao PDR during 1990-2012: investment sector</vt:lpstr>
      <vt:lpstr>Proportion of total value of investment of Thai MNEs approved to invest in the Lao PDR during 1990-2012: investment area (province)</vt:lpstr>
      <vt:lpstr>Motives of outward FDI from Thailand to the Lao PDR</vt:lpstr>
      <vt:lpstr>Motives of outward FDI from Thailand to the Lao PDR</vt:lpstr>
      <vt:lpstr>Motives of outward FDI from Thailand to the Lao PDR</vt:lpstr>
      <vt:lpstr>Reasons for discontinue business or reduce or stagnate investment in the Lao PDR</vt:lpstr>
      <vt:lpstr>FSAs/CSAs of Thai MNEs in the Lao PDR</vt:lpstr>
      <vt:lpstr>FSAs (expertise and technology)</vt:lpstr>
      <vt:lpstr>FSAs (products/services and market capabilities)</vt:lpstr>
      <vt:lpstr>FSAs (networks and relationships)</vt:lpstr>
      <vt:lpstr>FSAs (organizational structure and business culture)</vt:lpstr>
      <vt:lpstr>Home country CSAs (location proximity)</vt:lpstr>
      <vt:lpstr>Home country CSAs (language and cultural proximity)</vt:lpstr>
      <vt:lpstr>Home country CSAs (institutional proximity)</vt:lpstr>
      <vt:lpstr>Home country CSAs (institutional proximity)</vt:lpstr>
      <vt:lpstr>Home country CSAs (Thailand outward FDI policy)</vt:lpstr>
      <vt:lpstr>Home country CSAs (trade and investment agreement)</vt:lpstr>
      <vt:lpstr>Host country CSAs (market opportunity)</vt:lpstr>
      <vt:lpstr>Host country CSAs (rules and regulations)</vt:lpstr>
      <vt:lpstr>Host country CSAs (factor markets)</vt:lpstr>
      <vt:lpstr>Host country CSAs (factor markets)</vt:lpstr>
      <vt:lpstr>Host country CSAs (factor markets)</vt:lpstr>
      <vt:lpstr>Host country CSAs (factor markets)</vt:lpstr>
      <vt:lpstr>Host country CSAs (attitude of Lao people toward Thai products and Thai investors)</vt:lpstr>
      <vt:lpstr>Host country CSAs (infrastructure and logistics)</vt:lpstr>
      <vt:lpstr>Preliminary policy recommendations for Thai government</vt:lpstr>
      <vt:lpstr>Preliminary policy recommendations for the Lao PDR government</vt:lpstr>
      <vt:lpstr>Preliminary policy recommendations for the Lao PDR government</vt:lpstr>
      <vt:lpstr>Preliminary policy recommendations for the Lao PDR government</vt:lpstr>
      <vt:lpstr>Preliminary policy recommendations for the Lao PDR government</vt:lpstr>
      <vt:lpstr>Preliminary policy recommendations for the Lao PDR government</vt:lpstr>
      <vt:lpstr>Preliminary policy recommendations for the Lao PDR government</vt:lpstr>
      <vt:lpstr>Preliminary policy recommendations for Thai MNEs</vt:lpstr>
      <vt:lpstr>PowerPoint Presentation</vt:lpstr>
    </vt:vector>
  </TitlesOfParts>
  <Company>Toshiba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Outward FDI of Thai MNEs in the Loa PDR: Trends, Motives, and Determinants</dc:title>
  <dc:creator>Toshiba</dc:creator>
  <cp:lastModifiedBy>macbook 2015</cp:lastModifiedBy>
  <cp:revision>384</cp:revision>
  <dcterms:created xsi:type="dcterms:W3CDTF">2012-09-19T17:52:13Z</dcterms:created>
  <dcterms:modified xsi:type="dcterms:W3CDTF">2015-06-09T10:27:41Z</dcterms:modified>
</cp:coreProperties>
</file>