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257" r:id="rId2"/>
    <p:sldId id="258" r:id="rId3"/>
    <p:sldId id="289" r:id="rId4"/>
    <p:sldId id="290" r:id="rId5"/>
    <p:sldId id="291" r:id="rId6"/>
    <p:sldId id="260" r:id="rId7"/>
    <p:sldId id="265" r:id="rId8"/>
    <p:sldId id="266" r:id="rId9"/>
    <p:sldId id="267" r:id="rId10"/>
    <p:sldId id="269" r:id="rId11"/>
    <p:sldId id="292" r:id="rId12"/>
    <p:sldId id="270" r:id="rId13"/>
    <p:sldId id="288" r:id="rId14"/>
    <p:sldId id="271" r:id="rId15"/>
    <p:sldId id="280" r:id="rId16"/>
    <p:sldId id="277" r:id="rId17"/>
    <p:sldId id="282" r:id="rId18"/>
    <p:sldId id="273" r:id="rId19"/>
    <p:sldId id="296" r:id="rId20"/>
    <p:sldId id="281" r:id="rId21"/>
    <p:sldId id="279" r:id="rId22"/>
    <p:sldId id="263" r:id="rId23"/>
    <p:sldId id="302" r:id="rId24"/>
    <p:sldId id="298" r:id="rId25"/>
    <p:sldId id="300" r:id="rId26"/>
    <p:sldId id="301" r:id="rId27"/>
    <p:sldId id="293" r:id="rId28"/>
    <p:sldId id="294" r:id="rId29"/>
    <p:sldId id="264" r:id="rId30"/>
    <p:sldId id="285" r:id="rId31"/>
    <p:sldId id="284" r:id="rId32"/>
    <p:sldId id="286" r:id="rId33"/>
  </p:sldIdLst>
  <p:sldSz cx="9144000" cy="6858000" type="screen4x3"/>
  <p:notesSz cx="6761163" cy="9856788"/>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3399"/>
    <a:srgbClr val="99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0" d="100"/>
          <a:sy n="70" d="100"/>
        </p:scale>
        <p:origin x="-2814" y="-96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8AFE99-97BA-4227-8CB2-9C2BB4664E99}" type="doc">
      <dgm:prSet loTypeId="urn:microsoft.com/office/officeart/2005/8/layout/process1" loCatId="process" qsTypeId="urn:microsoft.com/office/officeart/2005/8/quickstyle/3d1" qsCatId="3D" csTypeId="urn:microsoft.com/office/officeart/2005/8/colors/colorful1#1" csCatId="colorful" phldr="1"/>
      <dgm:spPr/>
    </dgm:pt>
    <dgm:pt modelId="{ED4908F4-C0D0-482C-A9DE-61DD12307499}">
      <dgm:prSet phldrT="[ข้อความ]" custT="1"/>
      <dgm:spPr/>
      <dgm:t>
        <a:bodyPr/>
        <a:lstStyle/>
        <a:p>
          <a:r>
            <a:rPr lang="en-US" sz="1800" dirty="0" smtClean="0">
              <a:solidFill>
                <a:schemeClr val="accent1">
                  <a:lumMod val="50000"/>
                </a:schemeClr>
              </a:solidFill>
            </a:rPr>
            <a:t>Overview</a:t>
          </a:r>
          <a:endParaRPr lang="th-TH" sz="1800" dirty="0">
            <a:solidFill>
              <a:schemeClr val="accent1">
                <a:lumMod val="50000"/>
              </a:schemeClr>
            </a:solidFill>
          </a:endParaRPr>
        </a:p>
      </dgm:t>
    </dgm:pt>
    <dgm:pt modelId="{DC21BB30-2427-424D-A836-8EFF2A482A6E}" type="parTrans" cxnId="{BE0ADD0B-5535-446D-91E6-102758AA58DC}">
      <dgm:prSet/>
      <dgm:spPr/>
      <dgm:t>
        <a:bodyPr/>
        <a:lstStyle/>
        <a:p>
          <a:endParaRPr lang="th-TH">
            <a:solidFill>
              <a:schemeClr val="accent1">
                <a:lumMod val="50000"/>
              </a:schemeClr>
            </a:solidFill>
          </a:endParaRPr>
        </a:p>
      </dgm:t>
    </dgm:pt>
    <dgm:pt modelId="{3922798A-70C0-4449-83EF-EFB8C9C0B3B0}" type="sibTrans" cxnId="{BE0ADD0B-5535-446D-91E6-102758AA58DC}">
      <dgm:prSet/>
      <dgm:spPr/>
      <dgm:t>
        <a:bodyPr/>
        <a:lstStyle/>
        <a:p>
          <a:endParaRPr lang="th-TH">
            <a:solidFill>
              <a:schemeClr val="accent1">
                <a:lumMod val="50000"/>
              </a:schemeClr>
            </a:solidFill>
          </a:endParaRPr>
        </a:p>
      </dgm:t>
    </dgm:pt>
    <dgm:pt modelId="{D88DD9CE-A83B-41A5-B9CA-40F05F47D3DC}">
      <dgm:prSet phldrT="[ข้อความ]" custT="1"/>
      <dgm:spPr/>
      <dgm:t>
        <a:bodyPr/>
        <a:lstStyle/>
        <a:p>
          <a:r>
            <a:rPr lang="en-US" sz="1800" dirty="0" smtClean="0">
              <a:solidFill>
                <a:schemeClr val="accent1">
                  <a:lumMod val="50000"/>
                </a:schemeClr>
              </a:solidFill>
            </a:rPr>
            <a:t>Cause</a:t>
          </a:r>
          <a:endParaRPr lang="th-TH" sz="1800" dirty="0">
            <a:solidFill>
              <a:schemeClr val="accent1">
                <a:lumMod val="50000"/>
              </a:schemeClr>
            </a:solidFill>
          </a:endParaRPr>
        </a:p>
      </dgm:t>
    </dgm:pt>
    <dgm:pt modelId="{B5FA4D49-5DB2-4BAF-81B7-CA4837095659}" type="parTrans" cxnId="{4821643E-B97E-45B9-8951-C0461015F353}">
      <dgm:prSet/>
      <dgm:spPr/>
      <dgm:t>
        <a:bodyPr/>
        <a:lstStyle/>
        <a:p>
          <a:endParaRPr lang="th-TH">
            <a:solidFill>
              <a:schemeClr val="accent1">
                <a:lumMod val="50000"/>
              </a:schemeClr>
            </a:solidFill>
          </a:endParaRPr>
        </a:p>
      </dgm:t>
    </dgm:pt>
    <dgm:pt modelId="{083650F7-A4C4-44FB-8039-F8A62A7983AC}" type="sibTrans" cxnId="{4821643E-B97E-45B9-8951-C0461015F353}">
      <dgm:prSet/>
      <dgm:spPr/>
      <dgm:t>
        <a:bodyPr/>
        <a:lstStyle/>
        <a:p>
          <a:endParaRPr lang="th-TH">
            <a:solidFill>
              <a:schemeClr val="accent1">
                <a:lumMod val="50000"/>
              </a:schemeClr>
            </a:solidFill>
          </a:endParaRPr>
        </a:p>
      </dgm:t>
    </dgm:pt>
    <dgm:pt modelId="{100AA74B-A733-4148-9303-3BBA37FC90E4}">
      <dgm:prSet phldrT="[ข้อความ]" custT="1"/>
      <dgm:spPr/>
      <dgm:t>
        <a:bodyPr/>
        <a:lstStyle/>
        <a:p>
          <a:r>
            <a:rPr lang="en-US" sz="1800" dirty="0" smtClean="0">
              <a:solidFill>
                <a:schemeClr val="accent1">
                  <a:lumMod val="50000"/>
                </a:schemeClr>
              </a:solidFill>
            </a:rPr>
            <a:t>Impact</a:t>
          </a:r>
          <a:endParaRPr lang="th-TH" sz="1800" dirty="0">
            <a:solidFill>
              <a:schemeClr val="accent1">
                <a:lumMod val="50000"/>
              </a:schemeClr>
            </a:solidFill>
          </a:endParaRPr>
        </a:p>
      </dgm:t>
    </dgm:pt>
    <dgm:pt modelId="{96FE7831-290F-4B6C-9D4F-D48EAC6A1863}" type="parTrans" cxnId="{0C1D5B72-CE6E-4E10-B6B4-EF8916F8DDD1}">
      <dgm:prSet/>
      <dgm:spPr/>
      <dgm:t>
        <a:bodyPr/>
        <a:lstStyle/>
        <a:p>
          <a:endParaRPr lang="th-TH">
            <a:solidFill>
              <a:schemeClr val="accent1">
                <a:lumMod val="50000"/>
              </a:schemeClr>
            </a:solidFill>
          </a:endParaRPr>
        </a:p>
      </dgm:t>
    </dgm:pt>
    <dgm:pt modelId="{6B037A98-48EF-47BF-AC03-37B275407228}" type="sibTrans" cxnId="{0C1D5B72-CE6E-4E10-B6B4-EF8916F8DDD1}">
      <dgm:prSet/>
      <dgm:spPr/>
      <dgm:t>
        <a:bodyPr/>
        <a:lstStyle/>
        <a:p>
          <a:endParaRPr lang="th-TH">
            <a:solidFill>
              <a:schemeClr val="accent1">
                <a:lumMod val="50000"/>
              </a:schemeClr>
            </a:solidFill>
          </a:endParaRPr>
        </a:p>
      </dgm:t>
    </dgm:pt>
    <dgm:pt modelId="{62B858AD-4B50-486F-A420-A9B69704B522}">
      <dgm:prSet phldrT="[ข้อความ]" custT="1"/>
      <dgm:spPr/>
      <dgm:t>
        <a:bodyPr/>
        <a:lstStyle/>
        <a:p>
          <a:r>
            <a:rPr lang="en-US" sz="1800" dirty="0" smtClean="0">
              <a:solidFill>
                <a:schemeClr val="accent1">
                  <a:lumMod val="50000"/>
                </a:schemeClr>
              </a:solidFill>
            </a:rPr>
            <a:t>Solution and analysis</a:t>
          </a:r>
          <a:endParaRPr lang="th-TH" sz="1800" dirty="0">
            <a:solidFill>
              <a:schemeClr val="accent1">
                <a:lumMod val="50000"/>
              </a:schemeClr>
            </a:solidFill>
          </a:endParaRPr>
        </a:p>
      </dgm:t>
    </dgm:pt>
    <dgm:pt modelId="{DA914531-84B2-44EF-9996-6A5853883A64}" type="parTrans" cxnId="{059F9BFE-BE24-4C93-BA59-B9183FD07501}">
      <dgm:prSet/>
      <dgm:spPr/>
      <dgm:t>
        <a:bodyPr/>
        <a:lstStyle/>
        <a:p>
          <a:endParaRPr lang="th-TH">
            <a:solidFill>
              <a:schemeClr val="accent1">
                <a:lumMod val="50000"/>
              </a:schemeClr>
            </a:solidFill>
          </a:endParaRPr>
        </a:p>
      </dgm:t>
    </dgm:pt>
    <dgm:pt modelId="{2509870E-3591-4CD0-B7B9-DA7E5DBC3053}" type="sibTrans" cxnId="{059F9BFE-BE24-4C93-BA59-B9183FD07501}">
      <dgm:prSet/>
      <dgm:spPr/>
      <dgm:t>
        <a:bodyPr/>
        <a:lstStyle/>
        <a:p>
          <a:endParaRPr lang="th-TH">
            <a:solidFill>
              <a:schemeClr val="accent1">
                <a:lumMod val="50000"/>
              </a:schemeClr>
            </a:solidFill>
          </a:endParaRPr>
        </a:p>
      </dgm:t>
    </dgm:pt>
    <dgm:pt modelId="{E22326CA-BD19-4D30-AEB5-550FDEF4A2C2}">
      <dgm:prSet phldrT="[ข้อความ]" custT="1"/>
      <dgm:spPr/>
      <dgm:t>
        <a:bodyPr/>
        <a:lstStyle/>
        <a:p>
          <a:r>
            <a:rPr lang="en-US" sz="1050" dirty="0" smtClean="0">
              <a:solidFill>
                <a:schemeClr val="accent1">
                  <a:lumMod val="50000"/>
                </a:schemeClr>
              </a:solidFill>
            </a:rPr>
            <a:t>Recommendation</a:t>
          </a:r>
          <a:endParaRPr lang="th-TH" sz="1050" dirty="0">
            <a:solidFill>
              <a:schemeClr val="accent1">
                <a:lumMod val="50000"/>
              </a:schemeClr>
            </a:solidFill>
          </a:endParaRPr>
        </a:p>
      </dgm:t>
    </dgm:pt>
    <dgm:pt modelId="{E8DCDF08-FCB8-4C4F-882D-B9FEA654F47F}" type="parTrans" cxnId="{F3B616F9-15D9-43E0-AF95-5C9C48E965CA}">
      <dgm:prSet/>
      <dgm:spPr/>
      <dgm:t>
        <a:bodyPr/>
        <a:lstStyle/>
        <a:p>
          <a:endParaRPr lang="th-TH"/>
        </a:p>
      </dgm:t>
    </dgm:pt>
    <dgm:pt modelId="{B52BA3CE-2003-41A0-B41D-3CE415C9DDBF}" type="sibTrans" cxnId="{F3B616F9-15D9-43E0-AF95-5C9C48E965CA}">
      <dgm:prSet/>
      <dgm:spPr/>
      <dgm:t>
        <a:bodyPr/>
        <a:lstStyle/>
        <a:p>
          <a:endParaRPr lang="th-TH"/>
        </a:p>
      </dgm:t>
    </dgm:pt>
    <dgm:pt modelId="{B98D517C-CF63-43CC-8012-7C768A3E3E9D}" type="pres">
      <dgm:prSet presAssocID="{CE8AFE99-97BA-4227-8CB2-9C2BB4664E99}" presName="Name0" presStyleCnt="0">
        <dgm:presLayoutVars>
          <dgm:dir/>
          <dgm:resizeHandles val="exact"/>
        </dgm:presLayoutVars>
      </dgm:prSet>
      <dgm:spPr/>
    </dgm:pt>
    <dgm:pt modelId="{943BE692-3EA3-4077-8CBD-1E8ACB31CDAF}" type="pres">
      <dgm:prSet presAssocID="{ED4908F4-C0D0-482C-A9DE-61DD12307499}" presName="node" presStyleLbl="node1" presStyleIdx="0" presStyleCnt="5">
        <dgm:presLayoutVars>
          <dgm:bulletEnabled val="1"/>
        </dgm:presLayoutVars>
      </dgm:prSet>
      <dgm:spPr/>
      <dgm:t>
        <a:bodyPr/>
        <a:lstStyle/>
        <a:p>
          <a:endParaRPr lang="th-TH"/>
        </a:p>
      </dgm:t>
    </dgm:pt>
    <dgm:pt modelId="{3C2719CC-0BAE-4FFE-99D8-ADC1DF20284B}" type="pres">
      <dgm:prSet presAssocID="{3922798A-70C0-4449-83EF-EFB8C9C0B3B0}" presName="sibTrans" presStyleLbl="sibTrans2D1" presStyleIdx="0" presStyleCnt="4"/>
      <dgm:spPr/>
      <dgm:t>
        <a:bodyPr/>
        <a:lstStyle/>
        <a:p>
          <a:endParaRPr lang="th-TH"/>
        </a:p>
      </dgm:t>
    </dgm:pt>
    <dgm:pt modelId="{A9BB345D-2B2E-4B37-8A9D-704D06785037}" type="pres">
      <dgm:prSet presAssocID="{3922798A-70C0-4449-83EF-EFB8C9C0B3B0}" presName="connectorText" presStyleLbl="sibTrans2D1" presStyleIdx="0" presStyleCnt="4"/>
      <dgm:spPr/>
      <dgm:t>
        <a:bodyPr/>
        <a:lstStyle/>
        <a:p>
          <a:endParaRPr lang="th-TH"/>
        </a:p>
      </dgm:t>
    </dgm:pt>
    <dgm:pt modelId="{58B50A65-66CD-42B7-920E-EA3E5480BD99}" type="pres">
      <dgm:prSet presAssocID="{D88DD9CE-A83B-41A5-B9CA-40F05F47D3DC}" presName="node" presStyleLbl="node1" presStyleIdx="1" presStyleCnt="5">
        <dgm:presLayoutVars>
          <dgm:bulletEnabled val="1"/>
        </dgm:presLayoutVars>
      </dgm:prSet>
      <dgm:spPr/>
      <dgm:t>
        <a:bodyPr/>
        <a:lstStyle/>
        <a:p>
          <a:endParaRPr lang="th-TH"/>
        </a:p>
      </dgm:t>
    </dgm:pt>
    <dgm:pt modelId="{178AB3ED-2264-4A9F-882B-D9B8D907B92F}" type="pres">
      <dgm:prSet presAssocID="{083650F7-A4C4-44FB-8039-F8A62A7983AC}" presName="sibTrans" presStyleLbl="sibTrans2D1" presStyleIdx="1" presStyleCnt="4"/>
      <dgm:spPr/>
      <dgm:t>
        <a:bodyPr/>
        <a:lstStyle/>
        <a:p>
          <a:endParaRPr lang="th-TH"/>
        </a:p>
      </dgm:t>
    </dgm:pt>
    <dgm:pt modelId="{38F26DA0-EAFE-43D1-9D70-18D3802C3329}" type="pres">
      <dgm:prSet presAssocID="{083650F7-A4C4-44FB-8039-F8A62A7983AC}" presName="connectorText" presStyleLbl="sibTrans2D1" presStyleIdx="1" presStyleCnt="4"/>
      <dgm:spPr/>
      <dgm:t>
        <a:bodyPr/>
        <a:lstStyle/>
        <a:p>
          <a:endParaRPr lang="th-TH"/>
        </a:p>
      </dgm:t>
    </dgm:pt>
    <dgm:pt modelId="{12D73F34-B568-4634-B387-ACBF8991928D}" type="pres">
      <dgm:prSet presAssocID="{100AA74B-A733-4148-9303-3BBA37FC90E4}" presName="node" presStyleLbl="node1" presStyleIdx="2" presStyleCnt="5">
        <dgm:presLayoutVars>
          <dgm:bulletEnabled val="1"/>
        </dgm:presLayoutVars>
      </dgm:prSet>
      <dgm:spPr/>
      <dgm:t>
        <a:bodyPr/>
        <a:lstStyle/>
        <a:p>
          <a:endParaRPr lang="th-TH"/>
        </a:p>
      </dgm:t>
    </dgm:pt>
    <dgm:pt modelId="{DB08B223-368F-4D56-B8D2-16E346BACA1A}" type="pres">
      <dgm:prSet presAssocID="{6B037A98-48EF-47BF-AC03-37B275407228}" presName="sibTrans" presStyleLbl="sibTrans2D1" presStyleIdx="2" presStyleCnt="4"/>
      <dgm:spPr/>
      <dgm:t>
        <a:bodyPr/>
        <a:lstStyle/>
        <a:p>
          <a:endParaRPr lang="th-TH"/>
        </a:p>
      </dgm:t>
    </dgm:pt>
    <dgm:pt modelId="{DB3C71B3-C1C7-41C2-823B-E2F40FF8AA3F}" type="pres">
      <dgm:prSet presAssocID="{6B037A98-48EF-47BF-AC03-37B275407228}" presName="connectorText" presStyleLbl="sibTrans2D1" presStyleIdx="2" presStyleCnt="4"/>
      <dgm:spPr/>
      <dgm:t>
        <a:bodyPr/>
        <a:lstStyle/>
        <a:p>
          <a:endParaRPr lang="th-TH"/>
        </a:p>
      </dgm:t>
    </dgm:pt>
    <dgm:pt modelId="{02D05AEE-D789-44C7-A7CD-9177F8B2160F}" type="pres">
      <dgm:prSet presAssocID="{62B858AD-4B50-486F-A420-A9B69704B522}" presName="node" presStyleLbl="node1" presStyleIdx="3" presStyleCnt="5">
        <dgm:presLayoutVars>
          <dgm:bulletEnabled val="1"/>
        </dgm:presLayoutVars>
      </dgm:prSet>
      <dgm:spPr/>
      <dgm:t>
        <a:bodyPr/>
        <a:lstStyle/>
        <a:p>
          <a:endParaRPr lang="th-TH"/>
        </a:p>
      </dgm:t>
    </dgm:pt>
    <dgm:pt modelId="{17CBD7B0-6E5C-4D21-81FC-E6097FB68210}" type="pres">
      <dgm:prSet presAssocID="{2509870E-3591-4CD0-B7B9-DA7E5DBC3053}" presName="sibTrans" presStyleLbl="sibTrans2D1" presStyleIdx="3" presStyleCnt="4"/>
      <dgm:spPr/>
      <dgm:t>
        <a:bodyPr/>
        <a:lstStyle/>
        <a:p>
          <a:endParaRPr lang="th-TH"/>
        </a:p>
      </dgm:t>
    </dgm:pt>
    <dgm:pt modelId="{74E88137-337A-49A8-9F6F-9B6A45C390FE}" type="pres">
      <dgm:prSet presAssocID="{2509870E-3591-4CD0-B7B9-DA7E5DBC3053}" presName="connectorText" presStyleLbl="sibTrans2D1" presStyleIdx="3" presStyleCnt="4"/>
      <dgm:spPr/>
      <dgm:t>
        <a:bodyPr/>
        <a:lstStyle/>
        <a:p>
          <a:endParaRPr lang="th-TH"/>
        </a:p>
      </dgm:t>
    </dgm:pt>
    <dgm:pt modelId="{78E00114-F728-42A1-B2B6-6AF8AA2CB319}" type="pres">
      <dgm:prSet presAssocID="{E22326CA-BD19-4D30-AEB5-550FDEF4A2C2}" presName="node" presStyleLbl="node1" presStyleIdx="4" presStyleCnt="5">
        <dgm:presLayoutVars>
          <dgm:bulletEnabled val="1"/>
        </dgm:presLayoutVars>
      </dgm:prSet>
      <dgm:spPr/>
      <dgm:t>
        <a:bodyPr/>
        <a:lstStyle/>
        <a:p>
          <a:endParaRPr lang="th-TH"/>
        </a:p>
      </dgm:t>
    </dgm:pt>
  </dgm:ptLst>
  <dgm:cxnLst>
    <dgm:cxn modelId="{9E42E28A-E6FA-4819-BE2E-71C0F9618BC4}" type="presOf" srcId="{E22326CA-BD19-4D30-AEB5-550FDEF4A2C2}" destId="{78E00114-F728-42A1-B2B6-6AF8AA2CB319}" srcOrd="0" destOrd="0" presId="urn:microsoft.com/office/officeart/2005/8/layout/process1"/>
    <dgm:cxn modelId="{242CD4F8-1D91-478A-A746-731B6600B5E2}" type="presOf" srcId="{3922798A-70C0-4449-83EF-EFB8C9C0B3B0}" destId="{3C2719CC-0BAE-4FFE-99D8-ADC1DF20284B}" srcOrd="0" destOrd="0" presId="urn:microsoft.com/office/officeart/2005/8/layout/process1"/>
    <dgm:cxn modelId="{992C510F-D79E-4E66-B909-AF74837FC6D1}" type="presOf" srcId="{6B037A98-48EF-47BF-AC03-37B275407228}" destId="{DB08B223-368F-4D56-B8D2-16E346BACA1A}" srcOrd="0" destOrd="0" presId="urn:microsoft.com/office/officeart/2005/8/layout/process1"/>
    <dgm:cxn modelId="{F3B616F9-15D9-43E0-AF95-5C9C48E965CA}" srcId="{CE8AFE99-97BA-4227-8CB2-9C2BB4664E99}" destId="{E22326CA-BD19-4D30-AEB5-550FDEF4A2C2}" srcOrd="4" destOrd="0" parTransId="{E8DCDF08-FCB8-4C4F-882D-B9FEA654F47F}" sibTransId="{B52BA3CE-2003-41A0-B41D-3CE415C9DDBF}"/>
    <dgm:cxn modelId="{D7785431-F8AA-4831-BCFC-DABAFB836C7D}" type="presOf" srcId="{6B037A98-48EF-47BF-AC03-37B275407228}" destId="{DB3C71B3-C1C7-41C2-823B-E2F40FF8AA3F}" srcOrd="1" destOrd="0" presId="urn:microsoft.com/office/officeart/2005/8/layout/process1"/>
    <dgm:cxn modelId="{3C06C010-E571-4AF4-87DA-111EF1BA6AF8}" type="presOf" srcId="{2509870E-3591-4CD0-B7B9-DA7E5DBC3053}" destId="{74E88137-337A-49A8-9F6F-9B6A45C390FE}" srcOrd="1" destOrd="0" presId="urn:microsoft.com/office/officeart/2005/8/layout/process1"/>
    <dgm:cxn modelId="{34177280-E2CB-49C4-93B7-E837302D6048}" type="presOf" srcId="{3922798A-70C0-4449-83EF-EFB8C9C0B3B0}" destId="{A9BB345D-2B2E-4B37-8A9D-704D06785037}" srcOrd="1" destOrd="0" presId="urn:microsoft.com/office/officeart/2005/8/layout/process1"/>
    <dgm:cxn modelId="{CB4E2337-D918-4D6F-8ED1-022EE0B71696}" type="presOf" srcId="{ED4908F4-C0D0-482C-A9DE-61DD12307499}" destId="{943BE692-3EA3-4077-8CBD-1E8ACB31CDAF}" srcOrd="0" destOrd="0" presId="urn:microsoft.com/office/officeart/2005/8/layout/process1"/>
    <dgm:cxn modelId="{8D26C51A-1B8C-4A10-BC17-E1E93497434D}" type="presOf" srcId="{62B858AD-4B50-486F-A420-A9B69704B522}" destId="{02D05AEE-D789-44C7-A7CD-9177F8B2160F}" srcOrd="0" destOrd="0" presId="urn:microsoft.com/office/officeart/2005/8/layout/process1"/>
    <dgm:cxn modelId="{0C1D5B72-CE6E-4E10-B6B4-EF8916F8DDD1}" srcId="{CE8AFE99-97BA-4227-8CB2-9C2BB4664E99}" destId="{100AA74B-A733-4148-9303-3BBA37FC90E4}" srcOrd="2" destOrd="0" parTransId="{96FE7831-290F-4B6C-9D4F-D48EAC6A1863}" sibTransId="{6B037A98-48EF-47BF-AC03-37B275407228}"/>
    <dgm:cxn modelId="{D75ACA1E-E8BC-4CB0-8AD9-EDAC41FE1C87}" type="presOf" srcId="{083650F7-A4C4-44FB-8039-F8A62A7983AC}" destId="{38F26DA0-EAFE-43D1-9D70-18D3802C3329}" srcOrd="1" destOrd="0" presId="urn:microsoft.com/office/officeart/2005/8/layout/process1"/>
    <dgm:cxn modelId="{4821643E-B97E-45B9-8951-C0461015F353}" srcId="{CE8AFE99-97BA-4227-8CB2-9C2BB4664E99}" destId="{D88DD9CE-A83B-41A5-B9CA-40F05F47D3DC}" srcOrd="1" destOrd="0" parTransId="{B5FA4D49-5DB2-4BAF-81B7-CA4837095659}" sibTransId="{083650F7-A4C4-44FB-8039-F8A62A7983AC}"/>
    <dgm:cxn modelId="{D6138589-7ECB-4D96-ABD6-00E918D4A27F}" type="presOf" srcId="{2509870E-3591-4CD0-B7B9-DA7E5DBC3053}" destId="{17CBD7B0-6E5C-4D21-81FC-E6097FB68210}" srcOrd="0" destOrd="0" presId="urn:microsoft.com/office/officeart/2005/8/layout/process1"/>
    <dgm:cxn modelId="{BE0ADD0B-5535-446D-91E6-102758AA58DC}" srcId="{CE8AFE99-97BA-4227-8CB2-9C2BB4664E99}" destId="{ED4908F4-C0D0-482C-A9DE-61DD12307499}" srcOrd="0" destOrd="0" parTransId="{DC21BB30-2427-424D-A836-8EFF2A482A6E}" sibTransId="{3922798A-70C0-4449-83EF-EFB8C9C0B3B0}"/>
    <dgm:cxn modelId="{87E5BBF1-F495-4969-80B7-ABE016B8D84A}" type="presOf" srcId="{CE8AFE99-97BA-4227-8CB2-9C2BB4664E99}" destId="{B98D517C-CF63-43CC-8012-7C768A3E3E9D}" srcOrd="0" destOrd="0" presId="urn:microsoft.com/office/officeart/2005/8/layout/process1"/>
    <dgm:cxn modelId="{A9961617-C3EC-4970-BEA1-7C60F3C4BB22}" type="presOf" srcId="{100AA74B-A733-4148-9303-3BBA37FC90E4}" destId="{12D73F34-B568-4634-B387-ACBF8991928D}" srcOrd="0" destOrd="0" presId="urn:microsoft.com/office/officeart/2005/8/layout/process1"/>
    <dgm:cxn modelId="{059F9BFE-BE24-4C93-BA59-B9183FD07501}" srcId="{CE8AFE99-97BA-4227-8CB2-9C2BB4664E99}" destId="{62B858AD-4B50-486F-A420-A9B69704B522}" srcOrd="3" destOrd="0" parTransId="{DA914531-84B2-44EF-9996-6A5853883A64}" sibTransId="{2509870E-3591-4CD0-B7B9-DA7E5DBC3053}"/>
    <dgm:cxn modelId="{4566EBF0-4803-459B-ACFC-51765333C8C3}" type="presOf" srcId="{D88DD9CE-A83B-41A5-B9CA-40F05F47D3DC}" destId="{58B50A65-66CD-42B7-920E-EA3E5480BD99}" srcOrd="0" destOrd="0" presId="urn:microsoft.com/office/officeart/2005/8/layout/process1"/>
    <dgm:cxn modelId="{582A749D-1D48-4364-A64F-DF0EF6583D14}" type="presOf" srcId="{083650F7-A4C4-44FB-8039-F8A62A7983AC}" destId="{178AB3ED-2264-4A9F-882B-D9B8D907B92F}" srcOrd="0" destOrd="0" presId="urn:microsoft.com/office/officeart/2005/8/layout/process1"/>
    <dgm:cxn modelId="{324E2AA2-8364-4BD3-B7F8-B6222AD85A89}" type="presParOf" srcId="{B98D517C-CF63-43CC-8012-7C768A3E3E9D}" destId="{943BE692-3EA3-4077-8CBD-1E8ACB31CDAF}" srcOrd="0" destOrd="0" presId="urn:microsoft.com/office/officeart/2005/8/layout/process1"/>
    <dgm:cxn modelId="{56D1F870-08A1-49D3-845E-5011EAF5DCCD}" type="presParOf" srcId="{B98D517C-CF63-43CC-8012-7C768A3E3E9D}" destId="{3C2719CC-0BAE-4FFE-99D8-ADC1DF20284B}" srcOrd="1" destOrd="0" presId="urn:microsoft.com/office/officeart/2005/8/layout/process1"/>
    <dgm:cxn modelId="{D2022F13-4F1C-4643-BF9A-A9DFA7A2B69D}" type="presParOf" srcId="{3C2719CC-0BAE-4FFE-99D8-ADC1DF20284B}" destId="{A9BB345D-2B2E-4B37-8A9D-704D06785037}" srcOrd="0" destOrd="0" presId="urn:microsoft.com/office/officeart/2005/8/layout/process1"/>
    <dgm:cxn modelId="{D256985A-732D-4BDE-AEFB-1B7E2A749A49}" type="presParOf" srcId="{B98D517C-CF63-43CC-8012-7C768A3E3E9D}" destId="{58B50A65-66CD-42B7-920E-EA3E5480BD99}" srcOrd="2" destOrd="0" presId="urn:microsoft.com/office/officeart/2005/8/layout/process1"/>
    <dgm:cxn modelId="{A40E9ECD-D195-4F3E-BA17-C8A19061B6AB}" type="presParOf" srcId="{B98D517C-CF63-43CC-8012-7C768A3E3E9D}" destId="{178AB3ED-2264-4A9F-882B-D9B8D907B92F}" srcOrd="3" destOrd="0" presId="urn:microsoft.com/office/officeart/2005/8/layout/process1"/>
    <dgm:cxn modelId="{DF58C7B8-CE9E-451E-9DAE-0CC9D7D0F884}" type="presParOf" srcId="{178AB3ED-2264-4A9F-882B-D9B8D907B92F}" destId="{38F26DA0-EAFE-43D1-9D70-18D3802C3329}" srcOrd="0" destOrd="0" presId="urn:microsoft.com/office/officeart/2005/8/layout/process1"/>
    <dgm:cxn modelId="{149A861D-FB3F-4675-8098-7B706E1358B3}" type="presParOf" srcId="{B98D517C-CF63-43CC-8012-7C768A3E3E9D}" destId="{12D73F34-B568-4634-B387-ACBF8991928D}" srcOrd="4" destOrd="0" presId="urn:microsoft.com/office/officeart/2005/8/layout/process1"/>
    <dgm:cxn modelId="{D72B671B-0EAF-4BEA-A857-D57D449B2D85}" type="presParOf" srcId="{B98D517C-CF63-43CC-8012-7C768A3E3E9D}" destId="{DB08B223-368F-4D56-B8D2-16E346BACA1A}" srcOrd="5" destOrd="0" presId="urn:microsoft.com/office/officeart/2005/8/layout/process1"/>
    <dgm:cxn modelId="{C6C41B9B-1F16-40C8-93F5-21D255EAE50D}" type="presParOf" srcId="{DB08B223-368F-4D56-B8D2-16E346BACA1A}" destId="{DB3C71B3-C1C7-41C2-823B-E2F40FF8AA3F}" srcOrd="0" destOrd="0" presId="urn:microsoft.com/office/officeart/2005/8/layout/process1"/>
    <dgm:cxn modelId="{1B79DB30-C950-4C4F-83D9-1FC0EF5CC486}" type="presParOf" srcId="{B98D517C-CF63-43CC-8012-7C768A3E3E9D}" destId="{02D05AEE-D789-44C7-A7CD-9177F8B2160F}" srcOrd="6" destOrd="0" presId="urn:microsoft.com/office/officeart/2005/8/layout/process1"/>
    <dgm:cxn modelId="{DD3775AB-B64E-4DB1-A15E-615A0F6B3425}" type="presParOf" srcId="{B98D517C-CF63-43CC-8012-7C768A3E3E9D}" destId="{17CBD7B0-6E5C-4D21-81FC-E6097FB68210}" srcOrd="7" destOrd="0" presId="urn:microsoft.com/office/officeart/2005/8/layout/process1"/>
    <dgm:cxn modelId="{276FFD36-8731-49EE-8C71-2C8403DA9583}" type="presParOf" srcId="{17CBD7B0-6E5C-4D21-81FC-E6097FB68210}" destId="{74E88137-337A-49A8-9F6F-9B6A45C390FE}" srcOrd="0" destOrd="0" presId="urn:microsoft.com/office/officeart/2005/8/layout/process1"/>
    <dgm:cxn modelId="{0ACC5F66-EBF2-4E20-912E-32AD4EFE03CA}" type="presParOf" srcId="{B98D517C-CF63-43CC-8012-7C768A3E3E9D}" destId="{78E00114-F728-42A1-B2B6-6AF8AA2CB319}" srcOrd="8" destOrd="0" presId="urn:microsoft.com/office/officeart/2005/8/layout/process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3BE692-3EA3-4077-8CBD-1E8ACB31CDAF}">
      <dsp:nvSpPr>
        <dsp:cNvPr id="0" name=""/>
        <dsp:cNvSpPr/>
      </dsp:nvSpPr>
      <dsp:spPr>
        <a:xfrm>
          <a:off x="3937" y="1069749"/>
          <a:ext cx="1220760" cy="972793"/>
        </a:xfrm>
        <a:prstGeom prst="roundRect">
          <a:avLst>
            <a:gd name="adj" fmla="val 10000"/>
          </a:avLst>
        </a:prstGeom>
        <a:gradFill rotWithShape="0">
          <a:gsLst>
            <a:gs pos="0">
              <a:schemeClr val="accent2">
                <a:hueOff val="0"/>
                <a:satOff val="0"/>
                <a:lumOff val="0"/>
                <a:alphaOff val="0"/>
                <a:shade val="70000"/>
                <a:satMod val="150000"/>
              </a:schemeClr>
            </a:gs>
            <a:gs pos="34000">
              <a:schemeClr val="accent2">
                <a:hueOff val="0"/>
                <a:satOff val="0"/>
                <a:lumOff val="0"/>
                <a:alphaOff val="0"/>
                <a:shade val="70000"/>
                <a:satMod val="140000"/>
              </a:schemeClr>
            </a:gs>
            <a:gs pos="70000">
              <a:schemeClr val="accent2">
                <a:hueOff val="0"/>
                <a:satOff val="0"/>
                <a:lumOff val="0"/>
                <a:alphaOff val="0"/>
                <a:tint val="100000"/>
                <a:shade val="90000"/>
                <a:satMod val="140000"/>
              </a:schemeClr>
            </a:gs>
            <a:gs pos="100000">
              <a:schemeClr val="accent2">
                <a:hueOff val="0"/>
                <a:satOff val="0"/>
                <a:lumOff val="0"/>
                <a:alphaOff val="0"/>
                <a:tint val="100000"/>
                <a:shade val="100000"/>
                <a:satMod val="10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solidFill>
                <a:schemeClr val="accent1">
                  <a:lumMod val="50000"/>
                </a:schemeClr>
              </a:solidFill>
            </a:rPr>
            <a:t>Overview</a:t>
          </a:r>
          <a:endParaRPr lang="th-TH" sz="1800" kern="1200" dirty="0">
            <a:solidFill>
              <a:schemeClr val="accent1">
                <a:lumMod val="50000"/>
              </a:schemeClr>
            </a:solidFill>
          </a:endParaRPr>
        </a:p>
      </dsp:txBody>
      <dsp:txXfrm>
        <a:off x="32429" y="1098241"/>
        <a:ext cx="1163776" cy="915809"/>
      </dsp:txXfrm>
    </dsp:sp>
    <dsp:sp modelId="{3C2719CC-0BAE-4FFE-99D8-ADC1DF20284B}">
      <dsp:nvSpPr>
        <dsp:cNvPr id="0" name=""/>
        <dsp:cNvSpPr/>
      </dsp:nvSpPr>
      <dsp:spPr>
        <a:xfrm>
          <a:off x="1346774" y="1404772"/>
          <a:ext cx="258801" cy="302748"/>
        </a:xfrm>
        <a:prstGeom prst="rightArrow">
          <a:avLst>
            <a:gd name="adj1" fmla="val 60000"/>
            <a:gd name="adj2" fmla="val 50000"/>
          </a:avLst>
        </a:prstGeom>
        <a:gradFill rotWithShape="0">
          <a:gsLst>
            <a:gs pos="0">
              <a:schemeClr val="accent2">
                <a:hueOff val="0"/>
                <a:satOff val="0"/>
                <a:lumOff val="0"/>
                <a:alphaOff val="0"/>
                <a:shade val="70000"/>
                <a:satMod val="150000"/>
              </a:schemeClr>
            </a:gs>
            <a:gs pos="34000">
              <a:schemeClr val="accent2">
                <a:hueOff val="0"/>
                <a:satOff val="0"/>
                <a:lumOff val="0"/>
                <a:alphaOff val="0"/>
                <a:shade val="70000"/>
                <a:satMod val="140000"/>
              </a:schemeClr>
            </a:gs>
            <a:gs pos="70000">
              <a:schemeClr val="accent2">
                <a:hueOff val="0"/>
                <a:satOff val="0"/>
                <a:lumOff val="0"/>
                <a:alphaOff val="0"/>
                <a:tint val="100000"/>
                <a:shade val="90000"/>
                <a:satMod val="140000"/>
              </a:schemeClr>
            </a:gs>
            <a:gs pos="100000">
              <a:schemeClr val="accent2">
                <a:hueOff val="0"/>
                <a:satOff val="0"/>
                <a:lumOff val="0"/>
                <a:alphaOff val="0"/>
                <a:tint val="100000"/>
                <a:shade val="100000"/>
                <a:satMod val="10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th-TH" sz="1100" kern="1200">
            <a:solidFill>
              <a:schemeClr val="accent1">
                <a:lumMod val="50000"/>
              </a:schemeClr>
            </a:solidFill>
          </a:endParaRPr>
        </a:p>
      </dsp:txBody>
      <dsp:txXfrm>
        <a:off x="1346774" y="1465322"/>
        <a:ext cx="181161" cy="181648"/>
      </dsp:txXfrm>
    </dsp:sp>
    <dsp:sp modelId="{58B50A65-66CD-42B7-920E-EA3E5480BD99}">
      <dsp:nvSpPr>
        <dsp:cNvPr id="0" name=""/>
        <dsp:cNvSpPr/>
      </dsp:nvSpPr>
      <dsp:spPr>
        <a:xfrm>
          <a:off x="1713002" y="1069749"/>
          <a:ext cx="1220760" cy="972793"/>
        </a:xfrm>
        <a:prstGeom prst="roundRect">
          <a:avLst>
            <a:gd name="adj" fmla="val 10000"/>
          </a:avLst>
        </a:prstGeom>
        <a:gradFill rotWithShape="0">
          <a:gsLst>
            <a:gs pos="0">
              <a:schemeClr val="accent3">
                <a:hueOff val="0"/>
                <a:satOff val="0"/>
                <a:lumOff val="0"/>
                <a:alphaOff val="0"/>
                <a:shade val="70000"/>
                <a:satMod val="150000"/>
              </a:schemeClr>
            </a:gs>
            <a:gs pos="34000">
              <a:schemeClr val="accent3">
                <a:hueOff val="0"/>
                <a:satOff val="0"/>
                <a:lumOff val="0"/>
                <a:alphaOff val="0"/>
                <a:shade val="70000"/>
                <a:satMod val="140000"/>
              </a:schemeClr>
            </a:gs>
            <a:gs pos="70000">
              <a:schemeClr val="accent3">
                <a:hueOff val="0"/>
                <a:satOff val="0"/>
                <a:lumOff val="0"/>
                <a:alphaOff val="0"/>
                <a:tint val="100000"/>
                <a:shade val="90000"/>
                <a:satMod val="140000"/>
              </a:schemeClr>
            </a:gs>
            <a:gs pos="100000">
              <a:schemeClr val="accent3">
                <a:hueOff val="0"/>
                <a:satOff val="0"/>
                <a:lumOff val="0"/>
                <a:alphaOff val="0"/>
                <a:tint val="100000"/>
                <a:shade val="100000"/>
                <a:satMod val="10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solidFill>
                <a:schemeClr val="accent1">
                  <a:lumMod val="50000"/>
                </a:schemeClr>
              </a:solidFill>
            </a:rPr>
            <a:t>Cause</a:t>
          </a:r>
          <a:endParaRPr lang="th-TH" sz="1800" kern="1200" dirty="0">
            <a:solidFill>
              <a:schemeClr val="accent1">
                <a:lumMod val="50000"/>
              </a:schemeClr>
            </a:solidFill>
          </a:endParaRPr>
        </a:p>
      </dsp:txBody>
      <dsp:txXfrm>
        <a:off x="1741494" y="1098241"/>
        <a:ext cx="1163776" cy="915809"/>
      </dsp:txXfrm>
    </dsp:sp>
    <dsp:sp modelId="{178AB3ED-2264-4A9F-882B-D9B8D907B92F}">
      <dsp:nvSpPr>
        <dsp:cNvPr id="0" name=""/>
        <dsp:cNvSpPr/>
      </dsp:nvSpPr>
      <dsp:spPr>
        <a:xfrm>
          <a:off x="3055839" y="1404772"/>
          <a:ext cx="258801" cy="302748"/>
        </a:xfrm>
        <a:prstGeom prst="rightArrow">
          <a:avLst>
            <a:gd name="adj1" fmla="val 60000"/>
            <a:gd name="adj2" fmla="val 50000"/>
          </a:avLst>
        </a:prstGeom>
        <a:gradFill rotWithShape="0">
          <a:gsLst>
            <a:gs pos="0">
              <a:schemeClr val="accent3">
                <a:hueOff val="0"/>
                <a:satOff val="0"/>
                <a:lumOff val="0"/>
                <a:alphaOff val="0"/>
                <a:shade val="70000"/>
                <a:satMod val="150000"/>
              </a:schemeClr>
            </a:gs>
            <a:gs pos="34000">
              <a:schemeClr val="accent3">
                <a:hueOff val="0"/>
                <a:satOff val="0"/>
                <a:lumOff val="0"/>
                <a:alphaOff val="0"/>
                <a:shade val="70000"/>
                <a:satMod val="140000"/>
              </a:schemeClr>
            </a:gs>
            <a:gs pos="70000">
              <a:schemeClr val="accent3">
                <a:hueOff val="0"/>
                <a:satOff val="0"/>
                <a:lumOff val="0"/>
                <a:alphaOff val="0"/>
                <a:tint val="100000"/>
                <a:shade val="90000"/>
                <a:satMod val="140000"/>
              </a:schemeClr>
            </a:gs>
            <a:gs pos="100000">
              <a:schemeClr val="accent3">
                <a:hueOff val="0"/>
                <a:satOff val="0"/>
                <a:lumOff val="0"/>
                <a:alphaOff val="0"/>
                <a:tint val="100000"/>
                <a:shade val="100000"/>
                <a:satMod val="10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th-TH" sz="1100" kern="1200">
            <a:solidFill>
              <a:schemeClr val="accent1">
                <a:lumMod val="50000"/>
              </a:schemeClr>
            </a:solidFill>
          </a:endParaRPr>
        </a:p>
      </dsp:txBody>
      <dsp:txXfrm>
        <a:off x="3055839" y="1465322"/>
        <a:ext cx="181161" cy="181648"/>
      </dsp:txXfrm>
    </dsp:sp>
    <dsp:sp modelId="{12D73F34-B568-4634-B387-ACBF8991928D}">
      <dsp:nvSpPr>
        <dsp:cNvPr id="0" name=""/>
        <dsp:cNvSpPr/>
      </dsp:nvSpPr>
      <dsp:spPr>
        <a:xfrm>
          <a:off x="3422067" y="1069749"/>
          <a:ext cx="1220760" cy="972793"/>
        </a:xfrm>
        <a:prstGeom prst="roundRect">
          <a:avLst>
            <a:gd name="adj" fmla="val 10000"/>
          </a:avLst>
        </a:prstGeom>
        <a:gradFill rotWithShape="0">
          <a:gsLst>
            <a:gs pos="0">
              <a:schemeClr val="accent4">
                <a:hueOff val="0"/>
                <a:satOff val="0"/>
                <a:lumOff val="0"/>
                <a:alphaOff val="0"/>
                <a:shade val="70000"/>
                <a:satMod val="150000"/>
              </a:schemeClr>
            </a:gs>
            <a:gs pos="34000">
              <a:schemeClr val="accent4">
                <a:hueOff val="0"/>
                <a:satOff val="0"/>
                <a:lumOff val="0"/>
                <a:alphaOff val="0"/>
                <a:shade val="70000"/>
                <a:satMod val="140000"/>
              </a:schemeClr>
            </a:gs>
            <a:gs pos="70000">
              <a:schemeClr val="accent4">
                <a:hueOff val="0"/>
                <a:satOff val="0"/>
                <a:lumOff val="0"/>
                <a:alphaOff val="0"/>
                <a:tint val="100000"/>
                <a:shade val="90000"/>
                <a:satMod val="140000"/>
              </a:schemeClr>
            </a:gs>
            <a:gs pos="100000">
              <a:schemeClr val="accent4">
                <a:hueOff val="0"/>
                <a:satOff val="0"/>
                <a:lumOff val="0"/>
                <a:alphaOff val="0"/>
                <a:tint val="100000"/>
                <a:shade val="100000"/>
                <a:satMod val="10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solidFill>
                <a:schemeClr val="accent1">
                  <a:lumMod val="50000"/>
                </a:schemeClr>
              </a:solidFill>
            </a:rPr>
            <a:t>Impact</a:t>
          </a:r>
          <a:endParaRPr lang="th-TH" sz="1800" kern="1200" dirty="0">
            <a:solidFill>
              <a:schemeClr val="accent1">
                <a:lumMod val="50000"/>
              </a:schemeClr>
            </a:solidFill>
          </a:endParaRPr>
        </a:p>
      </dsp:txBody>
      <dsp:txXfrm>
        <a:off x="3450559" y="1098241"/>
        <a:ext cx="1163776" cy="915809"/>
      </dsp:txXfrm>
    </dsp:sp>
    <dsp:sp modelId="{DB08B223-368F-4D56-B8D2-16E346BACA1A}">
      <dsp:nvSpPr>
        <dsp:cNvPr id="0" name=""/>
        <dsp:cNvSpPr/>
      </dsp:nvSpPr>
      <dsp:spPr>
        <a:xfrm>
          <a:off x="4764904" y="1404772"/>
          <a:ext cx="258801" cy="302748"/>
        </a:xfrm>
        <a:prstGeom prst="rightArrow">
          <a:avLst>
            <a:gd name="adj1" fmla="val 60000"/>
            <a:gd name="adj2" fmla="val 50000"/>
          </a:avLst>
        </a:prstGeom>
        <a:gradFill rotWithShape="0">
          <a:gsLst>
            <a:gs pos="0">
              <a:schemeClr val="accent4">
                <a:hueOff val="0"/>
                <a:satOff val="0"/>
                <a:lumOff val="0"/>
                <a:alphaOff val="0"/>
                <a:shade val="70000"/>
                <a:satMod val="150000"/>
              </a:schemeClr>
            </a:gs>
            <a:gs pos="34000">
              <a:schemeClr val="accent4">
                <a:hueOff val="0"/>
                <a:satOff val="0"/>
                <a:lumOff val="0"/>
                <a:alphaOff val="0"/>
                <a:shade val="70000"/>
                <a:satMod val="140000"/>
              </a:schemeClr>
            </a:gs>
            <a:gs pos="70000">
              <a:schemeClr val="accent4">
                <a:hueOff val="0"/>
                <a:satOff val="0"/>
                <a:lumOff val="0"/>
                <a:alphaOff val="0"/>
                <a:tint val="100000"/>
                <a:shade val="90000"/>
                <a:satMod val="140000"/>
              </a:schemeClr>
            </a:gs>
            <a:gs pos="100000">
              <a:schemeClr val="accent4">
                <a:hueOff val="0"/>
                <a:satOff val="0"/>
                <a:lumOff val="0"/>
                <a:alphaOff val="0"/>
                <a:tint val="100000"/>
                <a:shade val="100000"/>
                <a:satMod val="10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th-TH" sz="1100" kern="1200">
            <a:solidFill>
              <a:schemeClr val="accent1">
                <a:lumMod val="50000"/>
              </a:schemeClr>
            </a:solidFill>
          </a:endParaRPr>
        </a:p>
      </dsp:txBody>
      <dsp:txXfrm>
        <a:off x="4764904" y="1465322"/>
        <a:ext cx="181161" cy="181648"/>
      </dsp:txXfrm>
    </dsp:sp>
    <dsp:sp modelId="{02D05AEE-D789-44C7-A7CD-9177F8B2160F}">
      <dsp:nvSpPr>
        <dsp:cNvPr id="0" name=""/>
        <dsp:cNvSpPr/>
      </dsp:nvSpPr>
      <dsp:spPr>
        <a:xfrm>
          <a:off x="5131132" y="1069749"/>
          <a:ext cx="1220760" cy="972793"/>
        </a:xfrm>
        <a:prstGeom prst="roundRect">
          <a:avLst>
            <a:gd name="adj" fmla="val 10000"/>
          </a:avLst>
        </a:prstGeom>
        <a:gradFill rotWithShape="0">
          <a:gsLst>
            <a:gs pos="0">
              <a:schemeClr val="accent5">
                <a:hueOff val="0"/>
                <a:satOff val="0"/>
                <a:lumOff val="0"/>
                <a:alphaOff val="0"/>
                <a:shade val="70000"/>
                <a:satMod val="150000"/>
              </a:schemeClr>
            </a:gs>
            <a:gs pos="34000">
              <a:schemeClr val="accent5">
                <a:hueOff val="0"/>
                <a:satOff val="0"/>
                <a:lumOff val="0"/>
                <a:alphaOff val="0"/>
                <a:shade val="70000"/>
                <a:satMod val="140000"/>
              </a:schemeClr>
            </a:gs>
            <a:gs pos="70000">
              <a:schemeClr val="accent5">
                <a:hueOff val="0"/>
                <a:satOff val="0"/>
                <a:lumOff val="0"/>
                <a:alphaOff val="0"/>
                <a:tint val="100000"/>
                <a:shade val="90000"/>
                <a:satMod val="140000"/>
              </a:schemeClr>
            </a:gs>
            <a:gs pos="100000">
              <a:schemeClr val="accent5">
                <a:hueOff val="0"/>
                <a:satOff val="0"/>
                <a:lumOff val="0"/>
                <a:alphaOff val="0"/>
                <a:tint val="100000"/>
                <a:shade val="100000"/>
                <a:satMod val="10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solidFill>
                <a:schemeClr val="accent1">
                  <a:lumMod val="50000"/>
                </a:schemeClr>
              </a:solidFill>
            </a:rPr>
            <a:t>Solution and analysis</a:t>
          </a:r>
          <a:endParaRPr lang="th-TH" sz="1800" kern="1200" dirty="0">
            <a:solidFill>
              <a:schemeClr val="accent1">
                <a:lumMod val="50000"/>
              </a:schemeClr>
            </a:solidFill>
          </a:endParaRPr>
        </a:p>
      </dsp:txBody>
      <dsp:txXfrm>
        <a:off x="5159624" y="1098241"/>
        <a:ext cx="1163776" cy="915809"/>
      </dsp:txXfrm>
    </dsp:sp>
    <dsp:sp modelId="{17CBD7B0-6E5C-4D21-81FC-E6097FB68210}">
      <dsp:nvSpPr>
        <dsp:cNvPr id="0" name=""/>
        <dsp:cNvSpPr/>
      </dsp:nvSpPr>
      <dsp:spPr>
        <a:xfrm>
          <a:off x="6473969" y="1404772"/>
          <a:ext cx="258801" cy="302748"/>
        </a:xfrm>
        <a:prstGeom prst="rightArrow">
          <a:avLst>
            <a:gd name="adj1" fmla="val 60000"/>
            <a:gd name="adj2" fmla="val 50000"/>
          </a:avLst>
        </a:prstGeom>
        <a:gradFill rotWithShape="0">
          <a:gsLst>
            <a:gs pos="0">
              <a:schemeClr val="accent5">
                <a:hueOff val="0"/>
                <a:satOff val="0"/>
                <a:lumOff val="0"/>
                <a:alphaOff val="0"/>
                <a:shade val="70000"/>
                <a:satMod val="150000"/>
              </a:schemeClr>
            </a:gs>
            <a:gs pos="34000">
              <a:schemeClr val="accent5">
                <a:hueOff val="0"/>
                <a:satOff val="0"/>
                <a:lumOff val="0"/>
                <a:alphaOff val="0"/>
                <a:shade val="70000"/>
                <a:satMod val="140000"/>
              </a:schemeClr>
            </a:gs>
            <a:gs pos="70000">
              <a:schemeClr val="accent5">
                <a:hueOff val="0"/>
                <a:satOff val="0"/>
                <a:lumOff val="0"/>
                <a:alphaOff val="0"/>
                <a:tint val="100000"/>
                <a:shade val="90000"/>
                <a:satMod val="140000"/>
              </a:schemeClr>
            </a:gs>
            <a:gs pos="100000">
              <a:schemeClr val="accent5">
                <a:hueOff val="0"/>
                <a:satOff val="0"/>
                <a:lumOff val="0"/>
                <a:alphaOff val="0"/>
                <a:tint val="100000"/>
                <a:shade val="100000"/>
                <a:satMod val="10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th-TH" sz="1100" kern="1200">
            <a:solidFill>
              <a:schemeClr val="accent1">
                <a:lumMod val="50000"/>
              </a:schemeClr>
            </a:solidFill>
          </a:endParaRPr>
        </a:p>
      </dsp:txBody>
      <dsp:txXfrm>
        <a:off x="6473969" y="1465322"/>
        <a:ext cx="181161" cy="181648"/>
      </dsp:txXfrm>
    </dsp:sp>
    <dsp:sp modelId="{78E00114-F728-42A1-B2B6-6AF8AA2CB319}">
      <dsp:nvSpPr>
        <dsp:cNvPr id="0" name=""/>
        <dsp:cNvSpPr/>
      </dsp:nvSpPr>
      <dsp:spPr>
        <a:xfrm>
          <a:off x="6840197" y="1069749"/>
          <a:ext cx="1220760" cy="972793"/>
        </a:xfrm>
        <a:prstGeom prst="roundRect">
          <a:avLst>
            <a:gd name="adj" fmla="val 10000"/>
          </a:avLst>
        </a:prstGeom>
        <a:gradFill rotWithShape="0">
          <a:gsLst>
            <a:gs pos="0">
              <a:schemeClr val="accent6">
                <a:hueOff val="0"/>
                <a:satOff val="0"/>
                <a:lumOff val="0"/>
                <a:alphaOff val="0"/>
                <a:shade val="70000"/>
                <a:satMod val="150000"/>
              </a:schemeClr>
            </a:gs>
            <a:gs pos="34000">
              <a:schemeClr val="accent6">
                <a:hueOff val="0"/>
                <a:satOff val="0"/>
                <a:lumOff val="0"/>
                <a:alphaOff val="0"/>
                <a:shade val="70000"/>
                <a:satMod val="140000"/>
              </a:schemeClr>
            </a:gs>
            <a:gs pos="70000">
              <a:schemeClr val="accent6">
                <a:hueOff val="0"/>
                <a:satOff val="0"/>
                <a:lumOff val="0"/>
                <a:alphaOff val="0"/>
                <a:tint val="100000"/>
                <a:shade val="90000"/>
                <a:satMod val="140000"/>
              </a:schemeClr>
            </a:gs>
            <a:gs pos="100000">
              <a:schemeClr val="accent6">
                <a:hueOff val="0"/>
                <a:satOff val="0"/>
                <a:lumOff val="0"/>
                <a:alphaOff val="0"/>
                <a:tint val="100000"/>
                <a:shade val="100000"/>
                <a:satMod val="10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n-US" sz="1050" kern="1200" dirty="0" smtClean="0">
              <a:solidFill>
                <a:schemeClr val="accent1">
                  <a:lumMod val="50000"/>
                </a:schemeClr>
              </a:solidFill>
            </a:rPr>
            <a:t>Recommendation</a:t>
          </a:r>
          <a:endParaRPr lang="th-TH" sz="1050" kern="1200" dirty="0">
            <a:solidFill>
              <a:schemeClr val="accent1">
                <a:lumMod val="50000"/>
              </a:schemeClr>
            </a:solidFill>
          </a:endParaRPr>
        </a:p>
      </dsp:txBody>
      <dsp:txXfrm>
        <a:off x="6868689" y="1098241"/>
        <a:ext cx="1163776" cy="915809"/>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หัวกระดาษ 1"/>
          <p:cNvSpPr>
            <a:spLocks noGrp="1"/>
          </p:cNvSpPr>
          <p:nvPr>
            <p:ph type="hdr" sz="quarter"/>
          </p:nvPr>
        </p:nvSpPr>
        <p:spPr>
          <a:xfrm>
            <a:off x="0" y="0"/>
            <a:ext cx="2929837" cy="492839"/>
          </a:xfrm>
          <a:prstGeom prst="rect">
            <a:avLst/>
          </a:prstGeom>
        </p:spPr>
        <p:txBody>
          <a:bodyPr vert="horz" lIns="91440" tIns="45720" rIns="91440" bIns="45720" rtlCol="0"/>
          <a:lstStyle>
            <a:lvl1pPr algn="l">
              <a:defRPr sz="1200"/>
            </a:lvl1pPr>
          </a:lstStyle>
          <a:p>
            <a:endParaRPr lang="th-TH"/>
          </a:p>
        </p:txBody>
      </p:sp>
      <p:sp>
        <p:nvSpPr>
          <p:cNvPr id="3" name="ตัวแทนวันที่ 2"/>
          <p:cNvSpPr>
            <a:spLocks noGrp="1"/>
          </p:cNvSpPr>
          <p:nvPr>
            <p:ph type="dt" idx="1"/>
          </p:nvPr>
        </p:nvSpPr>
        <p:spPr>
          <a:xfrm>
            <a:off x="3829761" y="0"/>
            <a:ext cx="2929837" cy="492839"/>
          </a:xfrm>
          <a:prstGeom prst="rect">
            <a:avLst/>
          </a:prstGeom>
        </p:spPr>
        <p:txBody>
          <a:bodyPr vert="horz" lIns="91440" tIns="45720" rIns="91440" bIns="45720" rtlCol="0"/>
          <a:lstStyle>
            <a:lvl1pPr algn="r">
              <a:defRPr sz="1200"/>
            </a:lvl1pPr>
          </a:lstStyle>
          <a:p>
            <a:fld id="{009D3639-56DA-4CA5-95F1-CEE02DE89F41}" type="datetimeFigureOut">
              <a:rPr lang="th-TH" smtClean="0"/>
              <a:pPr/>
              <a:t>30/11/56</a:t>
            </a:fld>
            <a:endParaRPr lang="th-TH"/>
          </a:p>
        </p:txBody>
      </p:sp>
      <p:sp>
        <p:nvSpPr>
          <p:cNvPr id="4" name="ตัวแทนรูปบนภาพนิ่ง 3"/>
          <p:cNvSpPr>
            <a:spLocks noGrp="1" noRot="1" noChangeAspect="1"/>
          </p:cNvSpPr>
          <p:nvPr>
            <p:ph type="sldImg" idx="2"/>
          </p:nvPr>
        </p:nvSpPr>
        <p:spPr>
          <a:xfrm>
            <a:off x="917575" y="739775"/>
            <a:ext cx="4926013" cy="36957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แทนบันทึกย่อ 4"/>
          <p:cNvSpPr>
            <a:spLocks noGrp="1"/>
          </p:cNvSpPr>
          <p:nvPr>
            <p:ph type="body" sz="quarter" idx="3"/>
          </p:nvPr>
        </p:nvSpPr>
        <p:spPr>
          <a:xfrm>
            <a:off x="676117" y="4681974"/>
            <a:ext cx="5408930" cy="4435555"/>
          </a:xfrm>
          <a:prstGeom prst="rect">
            <a:avLst/>
          </a:prstGeom>
        </p:spPr>
        <p:txBody>
          <a:bodyPr vert="horz" lIns="91440" tIns="45720" rIns="91440" bIns="45720" rtlCol="0"/>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แทนท้ายกระดาษ 5"/>
          <p:cNvSpPr>
            <a:spLocks noGrp="1"/>
          </p:cNvSpPr>
          <p:nvPr>
            <p:ph type="ftr" sz="quarter" idx="4"/>
          </p:nvPr>
        </p:nvSpPr>
        <p:spPr>
          <a:xfrm>
            <a:off x="0" y="9362238"/>
            <a:ext cx="2929837" cy="492839"/>
          </a:xfrm>
          <a:prstGeom prst="rect">
            <a:avLst/>
          </a:prstGeom>
        </p:spPr>
        <p:txBody>
          <a:bodyPr vert="horz" lIns="91440" tIns="45720" rIns="91440" bIns="45720" rtlCol="0" anchor="b"/>
          <a:lstStyle>
            <a:lvl1pPr algn="l">
              <a:defRPr sz="1200"/>
            </a:lvl1pPr>
          </a:lstStyle>
          <a:p>
            <a:endParaRPr lang="th-TH"/>
          </a:p>
        </p:txBody>
      </p:sp>
      <p:sp>
        <p:nvSpPr>
          <p:cNvPr id="7" name="ตัวแทนหมายเลขภาพนิ่ง 6"/>
          <p:cNvSpPr>
            <a:spLocks noGrp="1"/>
          </p:cNvSpPr>
          <p:nvPr>
            <p:ph type="sldNum" sz="quarter" idx="5"/>
          </p:nvPr>
        </p:nvSpPr>
        <p:spPr>
          <a:xfrm>
            <a:off x="3829761" y="9362238"/>
            <a:ext cx="2929837" cy="492839"/>
          </a:xfrm>
          <a:prstGeom prst="rect">
            <a:avLst/>
          </a:prstGeom>
        </p:spPr>
        <p:txBody>
          <a:bodyPr vert="horz" lIns="91440" tIns="45720" rIns="91440" bIns="45720" rtlCol="0" anchor="b"/>
          <a:lstStyle>
            <a:lvl1pPr algn="r">
              <a:defRPr sz="1200"/>
            </a:lvl1pPr>
          </a:lstStyle>
          <a:p>
            <a:fld id="{687A288B-47B5-475D-B621-F5252B26C414}" type="slidenum">
              <a:rPr lang="th-TH" smtClean="0"/>
              <a:pPr/>
              <a:t>‹#›</a:t>
            </a:fld>
            <a:endParaRPr lang="th-TH"/>
          </a:p>
        </p:txBody>
      </p:sp>
    </p:spTree>
    <p:extLst>
      <p:ext uri="{BB962C8B-B14F-4D97-AF65-F5344CB8AC3E}">
        <p14:creationId xmlns:p14="http://schemas.microsoft.com/office/powerpoint/2010/main" xmlns="" val="3741280230"/>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th-TH" smtClean="0"/>
              <a:t>คลิกเพื่อแก้ไขลักษณะชื่อเรื่องต้นแบบ</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en-US" dirty="0"/>
          </a:p>
        </p:txBody>
      </p:sp>
      <p:sp>
        <p:nvSpPr>
          <p:cNvPr id="4" name="Date Placeholder 3"/>
          <p:cNvSpPr>
            <a:spLocks noGrp="1"/>
          </p:cNvSpPr>
          <p:nvPr>
            <p:ph type="dt" sz="half" idx="10"/>
          </p:nvPr>
        </p:nvSpPr>
        <p:spPr/>
        <p:txBody>
          <a:bodyPr/>
          <a:lstStyle/>
          <a:p>
            <a:fld id="{1DC63C2B-624B-4A23-8B34-63FEA75E2C46}" type="datetimeFigureOut">
              <a:rPr lang="th-TH" smtClean="0"/>
              <a:pPr/>
              <a:t>30/11/56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6CEB5BB-51F7-4A50-B8FE-E28AF1B23965}" type="slidenum">
              <a:rPr lang="th-TH" smtClean="0"/>
              <a:pPr/>
              <a:t>‹#›</a:t>
            </a:fld>
            <a:endParaRPr lang="th-TH"/>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Content Placeholder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4" name="Date Placeholder 3"/>
          <p:cNvSpPr>
            <a:spLocks noGrp="1"/>
          </p:cNvSpPr>
          <p:nvPr>
            <p:ph type="dt" sz="half" idx="10"/>
          </p:nvPr>
        </p:nvSpPr>
        <p:spPr/>
        <p:txBody>
          <a:bodyPr/>
          <a:lstStyle/>
          <a:p>
            <a:fld id="{1DC63C2B-624B-4A23-8B34-63FEA75E2C46}" type="datetimeFigureOut">
              <a:rPr lang="th-TH" smtClean="0"/>
              <a:pPr/>
              <a:t>30/11/56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6CEB5BB-51F7-4A50-B8FE-E28AF1B23965}"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th-TH" smtClean="0"/>
              <a:t>คลิกเพื่อแก้ไขลักษณะชื่อเรื่องต้นแบบ</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Date Placeholder 3"/>
          <p:cNvSpPr>
            <a:spLocks noGrp="1"/>
          </p:cNvSpPr>
          <p:nvPr>
            <p:ph type="dt" sz="half" idx="10"/>
          </p:nvPr>
        </p:nvSpPr>
        <p:spPr/>
        <p:txBody>
          <a:bodyPr/>
          <a:lstStyle/>
          <a:p>
            <a:fld id="{1DC63C2B-624B-4A23-8B34-63FEA75E2C46}" type="datetimeFigureOut">
              <a:rPr lang="th-TH" smtClean="0"/>
              <a:pPr/>
              <a:t>30/11/56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6CEB5BB-51F7-4A50-B8FE-E28AF1B23965}" type="slidenum">
              <a:rPr lang="th-TH" smtClean="0"/>
              <a:pPr/>
              <a:t>‹#›</a:t>
            </a:fld>
            <a:endParaRPr lang="th-TH"/>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5" name="Date Placeholder 4"/>
          <p:cNvSpPr>
            <a:spLocks noGrp="1"/>
          </p:cNvSpPr>
          <p:nvPr>
            <p:ph type="dt" sz="half" idx="10"/>
          </p:nvPr>
        </p:nvSpPr>
        <p:spPr/>
        <p:txBody>
          <a:bodyPr/>
          <a:lstStyle/>
          <a:p>
            <a:fld id="{1DC63C2B-624B-4A23-8B34-63FEA75E2C46}" type="datetimeFigureOut">
              <a:rPr lang="th-TH" smtClean="0"/>
              <a:pPr/>
              <a:t>30/11/56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16CEB5BB-51F7-4A50-B8FE-E28AF1B23965}"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h-TH" smtClean="0"/>
              <a:t>คลิกเพื่อแก้ไขลักษณะชื่อเรื่องต้นแบบ</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7" name="Date Placeholder 6"/>
          <p:cNvSpPr>
            <a:spLocks noGrp="1"/>
          </p:cNvSpPr>
          <p:nvPr>
            <p:ph type="dt" sz="half" idx="10"/>
          </p:nvPr>
        </p:nvSpPr>
        <p:spPr/>
        <p:txBody>
          <a:bodyPr/>
          <a:lstStyle/>
          <a:p>
            <a:fld id="{1DC63C2B-624B-4A23-8B34-63FEA75E2C46}" type="datetimeFigureOut">
              <a:rPr lang="th-TH" smtClean="0"/>
              <a:pPr/>
              <a:t>30/11/56</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16CEB5BB-51F7-4A50-B8FE-E28AF1B23965}" type="slidenum">
              <a:rPr lang="th-TH" smtClean="0"/>
              <a:pPr/>
              <a:t>‹#›</a:t>
            </a:fld>
            <a:endParaRPr lang="th-TH"/>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Date Placeholder 2"/>
          <p:cNvSpPr>
            <a:spLocks noGrp="1"/>
          </p:cNvSpPr>
          <p:nvPr>
            <p:ph type="dt" sz="half" idx="10"/>
          </p:nvPr>
        </p:nvSpPr>
        <p:spPr/>
        <p:txBody>
          <a:bodyPr/>
          <a:lstStyle/>
          <a:p>
            <a:fld id="{1DC63C2B-624B-4A23-8B34-63FEA75E2C46}" type="datetimeFigureOut">
              <a:rPr lang="th-TH" smtClean="0"/>
              <a:pPr/>
              <a:t>30/11/56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16CEB5BB-51F7-4A50-B8FE-E28AF1B23965}"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C63C2B-624B-4A23-8B34-63FEA75E2C46}" type="datetimeFigureOut">
              <a:rPr lang="th-TH" smtClean="0"/>
              <a:pPr/>
              <a:t>30/11/56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16CEB5BB-51F7-4A50-B8FE-E28AF1B23965}"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th-TH" smtClean="0"/>
              <a:t>คลิกเพื่อแก้ไขลักษณะชื่อเรื่องต้นแบบ</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Date Placeholder 4"/>
          <p:cNvSpPr>
            <a:spLocks noGrp="1"/>
          </p:cNvSpPr>
          <p:nvPr>
            <p:ph type="dt" sz="half" idx="10"/>
          </p:nvPr>
        </p:nvSpPr>
        <p:spPr/>
        <p:txBody>
          <a:bodyPr/>
          <a:lstStyle/>
          <a:p>
            <a:fld id="{1DC63C2B-624B-4A23-8B34-63FEA75E2C46}" type="datetimeFigureOut">
              <a:rPr lang="th-TH" smtClean="0"/>
              <a:pPr/>
              <a:t>30/11/56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16CEB5BB-51F7-4A50-B8FE-E28AF1B23965}" type="slidenum">
              <a:rPr lang="th-TH" smtClean="0"/>
              <a:pPr/>
              <a:t>‹#›</a:t>
            </a:fld>
            <a:endParaRPr lang="th-TH"/>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th-TH" smtClean="0"/>
              <a:t>คลิกเพื่อแก้ไขลักษณะชื่อเรื่องต้นแบบ</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h-TH" smtClean="0"/>
              <a:t>คลิกไอคอนเพื่อเพิ่มรูปภาพ</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Date Placeholder 4"/>
          <p:cNvSpPr>
            <a:spLocks noGrp="1"/>
          </p:cNvSpPr>
          <p:nvPr>
            <p:ph type="dt" sz="half" idx="10"/>
          </p:nvPr>
        </p:nvSpPr>
        <p:spPr/>
        <p:txBody>
          <a:bodyPr/>
          <a:lstStyle/>
          <a:p>
            <a:fld id="{1DC63C2B-624B-4A23-8B34-63FEA75E2C46}" type="datetimeFigureOut">
              <a:rPr lang="th-TH" smtClean="0"/>
              <a:pPr/>
              <a:t>30/11/56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16CEB5BB-51F7-4A50-B8FE-E28AF1B23965}"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Vertical Text Placeholder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4" name="Date Placeholder 3"/>
          <p:cNvSpPr>
            <a:spLocks noGrp="1"/>
          </p:cNvSpPr>
          <p:nvPr>
            <p:ph type="dt" sz="half" idx="10"/>
          </p:nvPr>
        </p:nvSpPr>
        <p:spPr/>
        <p:txBody>
          <a:bodyPr/>
          <a:lstStyle/>
          <a:p>
            <a:fld id="{1DC63C2B-624B-4A23-8B34-63FEA75E2C46}" type="datetimeFigureOut">
              <a:rPr lang="th-TH" smtClean="0"/>
              <a:pPr/>
              <a:t>30/11/56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6CEB5BB-51F7-4A50-B8FE-E28AF1B23965}"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th-TH" smtClean="0"/>
              <a:t>คลิกเพื่อแก้ไขลักษณะชื่อเรื่องต้นแบบ</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4" name="Date Placeholder 3"/>
          <p:cNvSpPr>
            <a:spLocks noGrp="1"/>
          </p:cNvSpPr>
          <p:nvPr>
            <p:ph type="dt" sz="half" idx="10"/>
          </p:nvPr>
        </p:nvSpPr>
        <p:spPr/>
        <p:txBody>
          <a:bodyPr/>
          <a:lstStyle/>
          <a:p>
            <a:fld id="{1DC63C2B-624B-4A23-8B34-63FEA75E2C46}" type="datetimeFigureOut">
              <a:rPr lang="th-TH" smtClean="0"/>
              <a:pPr/>
              <a:t>30/11/56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6CEB5BB-51F7-4A50-B8FE-E28AF1B23965}"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1DC63C2B-624B-4A23-8B34-63FEA75E2C46}" type="datetimeFigureOut">
              <a:rPr lang="th-TH" smtClean="0"/>
              <a:pPr/>
              <a:t>30/11/56</a:t>
            </a:fld>
            <a:endParaRPr lang="th-TH"/>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th-TH"/>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16CEB5BB-51F7-4A50-B8FE-E28AF1B23965}"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microsoft.com/office/2007/relationships/diagramDrawing" Target="../diagrams/drawing1.xml"/><Relationship Id="rId4" Type="http://schemas.openxmlformats.org/officeDocument/2006/relationships/diagramLayout" Target="../diagrams/layout1.xml"/><Relationship Id="rId9" Type="http://schemas.microsoft.com/office/2007/relationships/hdphoto" Target="../media/hdphoto1.wdp"/></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2.xml"/><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7" Type="http://schemas.microsoft.com/office/2007/relationships/hdphoto" Target="../media/hdphoto4.wdp"/><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5.png"/><Relationship Id="rId5" Type="http://schemas.microsoft.com/office/2007/relationships/hdphoto" Target="../media/hdphoto3.wdp"/><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7" Type="http://schemas.microsoft.com/office/2007/relationships/hdphoto" Target="../media/hdphoto4.wdp"/><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5.png"/><Relationship Id="rId5" Type="http://schemas.microsoft.com/office/2007/relationships/hdphoto" Target="../media/hdphoto3.wdp"/><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9000" b="-19000"/>
          </a:stretch>
        </a:blipFill>
        <a:effectLst/>
      </p:bgPr>
    </p:bg>
    <p:spTree>
      <p:nvGrpSpPr>
        <p:cNvPr id="1" name=""/>
        <p:cNvGrpSpPr/>
        <p:nvPr/>
      </p:nvGrpSpPr>
      <p:grpSpPr>
        <a:xfrm>
          <a:off x="0" y="0"/>
          <a:ext cx="0" cy="0"/>
          <a:chOff x="0" y="0"/>
          <a:chExt cx="0" cy="0"/>
        </a:xfrm>
      </p:grpSpPr>
      <p:sp>
        <p:nvSpPr>
          <p:cNvPr id="2" name="ชื่อเรื่อง 1"/>
          <p:cNvSpPr>
            <a:spLocks noGrp="1"/>
          </p:cNvSpPr>
          <p:nvPr>
            <p:ph type="ctrTitle"/>
          </p:nvPr>
        </p:nvSpPr>
        <p:spPr>
          <a:gradFill>
            <a:gsLst>
              <a:gs pos="0">
                <a:schemeClr val="accent5">
                  <a:shade val="70000"/>
                  <a:satMod val="150000"/>
                  <a:alpha val="50000"/>
                </a:schemeClr>
              </a:gs>
              <a:gs pos="34000">
                <a:schemeClr val="accent5">
                  <a:shade val="70000"/>
                  <a:satMod val="140000"/>
                  <a:alpha val="80000"/>
                </a:schemeClr>
              </a:gs>
              <a:gs pos="70000">
                <a:schemeClr val="accent5">
                  <a:tint val="100000"/>
                  <a:shade val="90000"/>
                  <a:satMod val="140000"/>
                </a:schemeClr>
              </a:gs>
              <a:gs pos="100000">
                <a:schemeClr val="accent5">
                  <a:tint val="100000"/>
                  <a:shade val="100000"/>
                  <a:satMod val="100000"/>
                </a:schemeClr>
              </a:gs>
            </a:gsLst>
          </a:gradFill>
        </p:spPr>
        <p:style>
          <a:lnRef idx="0">
            <a:schemeClr val="accent5"/>
          </a:lnRef>
          <a:fillRef idx="3">
            <a:schemeClr val="accent5"/>
          </a:fillRef>
          <a:effectRef idx="3">
            <a:schemeClr val="accent5"/>
          </a:effectRef>
          <a:fontRef idx="minor">
            <a:schemeClr val="lt1"/>
          </a:fontRef>
        </p:style>
        <p:txBody>
          <a:bodyPr>
            <a:sp3d extrusionH="57150">
              <a:bevelT w="38100" h="38100"/>
            </a:sp3d>
          </a:bodyPr>
          <a:lstStyle/>
          <a:p>
            <a:r>
              <a:rPr lang="en-US" sz="4000" b="1" dirty="0" smtClean="0">
                <a:ln w="10160">
                  <a:solidFill>
                    <a:schemeClr val="accent1"/>
                  </a:solidFill>
                  <a:prstDash val="solid"/>
                </a:ln>
                <a:solidFill>
                  <a:srgbClr val="FFFFFF"/>
                </a:solidFill>
                <a:effectLst>
                  <a:outerShdw blurRad="38100" dist="32000" dir="5400000" algn="tl">
                    <a:srgbClr val="000000">
                      <a:alpha val="30000"/>
                    </a:srgbClr>
                  </a:outerShdw>
                </a:effectLst>
              </a:rPr>
              <a:t>1997 Crisis of Financial Institutions in Thailand</a:t>
            </a:r>
            <a:endParaRPr lang="th-TH" sz="4000" b="1"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Tree>
    <p:extLst>
      <p:ext uri="{BB962C8B-B14F-4D97-AF65-F5344CB8AC3E}">
        <p14:creationId xmlns:p14="http://schemas.microsoft.com/office/powerpoint/2010/main" xmlns="" val="25088839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สี่เหลี่ยมผืนผ้า 3"/>
          <p:cNvSpPr/>
          <p:nvPr/>
        </p:nvSpPr>
        <p:spPr>
          <a:xfrm>
            <a:off x="539552" y="866329"/>
            <a:ext cx="2369559"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Outline</a:t>
            </a:r>
            <a:endParaRPr lang="th-TH"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aphicFrame>
        <p:nvGraphicFramePr>
          <p:cNvPr id="5" name="ไดอะแกรม 4"/>
          <p:cNvGraphicFramePr/>
          <p:nvPr>
            <p:extLst>
              <p:ext uri="{D42A27DB-BD31-4B8C-83A1-F6EECF244321}">
                <p14:modId xmlns:p14="http://schemas.microsoft.com/office/powerpoint/2010/main" xmlns="" val="181392362"/>
              </p:ext>
            </p:extLst>
          </p:nvPr>
        </p:nvGraphicFramePr>
        <p:xfrm>
          <a:off x="539552" y="1700808"/>
          <a:ext cx="8064896" cy="31122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สี่เหลี่ยมผืนผ้า 5"/>
          <p:cNvSpPr/>
          <p:nvPr/>
        </p:nvSpPr>
        <p:spPr>
          <a:xfrm>
            <a:off x="514892" y="2046620"/>
            <a:ext cx="8089556" cy="446276"/>
          </a:xfrm>
          <a:prstGeom prst="rect">
            <a:avLst/>
          </a:prstGeom>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23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1997 Crisis of Financial Institutions in Thailand</a:t>
            </a:r>
            <a:endParaRPr lang="th-TH" sz="23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pic>
        <p:nvPicPr>
          <p:cNvPr id="6148" name="Picture 4" descr="http://3.bp.blogspot.com/-ZKbQ_3Uf4ZI/UOoF6jtAkQI/AAAAAAAADYo/OO5v2LE91gI/s1600/crisis.jpg"/>
          <p:cNvPicPr>
            <a:picLocks noChangeAspect="1" noChangeArrowheads="1"/>
          </p:cNvPicPr>
          <p:nvPr/>
        </p:nvPicPr>
        <p:blipFill>
          <a:blip r:embed="rId7" cstate="print">
            <a:extLst>
              <a:ext uri="{BEBA8EAE-BF5A-486C-A8C5-ECC9F3942E4B}">
                <a14:imgProps xmlns:a14="http://schemas.microsoft.com/office/drawing/2010/main" xmlns="">
                  <a14:imgLayer r:embed="rId9">
                    <a14:imgEffect>
                      <a14:backgroundRemoval t="3180" b="100000" l="4000" r="100000"/>
                    </a14:imgEffect>
                  </a14:imgLayer>
                </a14:imgProps>
              </a:ext>
              <a:ext uri="{28A0092B-C50C-407E-A947-70E740481C1C}">
                <a14:useLocalDpi xmlns:a14="http://schemas.microsoft.com/office/drawing/2010/main" xmlns="" val="0"/>
              </a:ext>
            </a:extLst>
          </a:blip>
          <a:srcRect/>
          <a:stretch>
            <a:fillRect/>
          </a:stretch>
        </p:blipFill>
        <p:spPr bwMode="auto">
          <a:xfrm>
            <a:off x="2909111" y="4149080"/>
            <a:ext cx="3096344" cy="219254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4139646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Tree>
    <p:extLst>
      <p:ext uri="{BB962C8B-B14F-4D97-AF65-F5344CB8AC3E}">
        <p14:creationId xmlns:p14="http://schemas.microsoft.com/office/powerpoint/2010/main" xmlns="" val="29783902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b="1" u="sng" dirty="0" smtClean="0"/>
              <a:t>Pre-crisis</a:t>
            </a:r>
            <a:endParaRPr lang="en-US" dirty="0"/>
          </a:p>
        </p:txBody>
      </p:sp>
      <p:sp>
        <p:nvSpPr>
          <p:cNvPr id="5" name="Content Placeholder 4"/>
          <p:cNvSpPr>
            <a:spLocks noGrp="1"/>
          </p:cNvSpPr>
          <p:nvPr>
            <p:ph idx="1"/>
          </p:nvPr>
        </p:nvSpPr>
        <p:spPr>
          <a:xfrm>
            <a:off x="457200" y="1600200"/>
            <a:ext cx="5266928" cy="4876800"/>
          </a:xfrm>
        </p:spPr>
        <p:txBody>
          <a:bodyPr/>
          <a:lstStyle/>
          <a:p>
            <a:r>
              <a:rPr lang="en-US" dirty="0" smtClean="0"/>
              <a:t>Thailand is a </a:t>
            </a:r>
            <a:r>
              <a:rPr lang="en-US" dirty="0"/>
              <a:t>p</a:t>
            </a:r>
            <a:r>
              <a:rPr lang="en-US" dirty="0" smtClean="0"/>
              <a:t>rominent </a:t>
            </a:r>
            <a:r>
              <a:rPr lang="en-US" dirty="0"/>
              <a:t>economy with around 9% growth </a:t>
            </a:r>
            <a:r>
              <a:rPr lang="en-US" dirty="0" smtClean="0"/>
              <a:t>rates</a:t>
            </a:r>
          </a:p>
          <a:p>
            <a:pPr marL="0" indent="0">
              <a:buNone/>
            </a:pPr>
            <a:endParaRPr lang="en-US" dirty="0"/>
          </a:p>
          <a:p>
            <a:r>
              <a:rPr lang="en-US" dirty="0"/>
              <a:t>High interest rate induced foreign capital flows</a:t>
            </a:r>
            <a:r>
              <a:rPr lang="en-US" dirty="0" smtClean="0"/>
              <a:t>.</a:t>
            </a:r>
          </a:p>
          <a:p>
            <a:endParaRPr lang="en-US" dirty="0"/>
          </a:p>
          <a:p>
            <a:r>
              <a:rPr lang="en-US" dirty="0"/>
              <a:t>Pegged exchange rate encouraged external borrowing</a:t>
            </a:r>
            <a:r>
              <a:rPr lang="en-US" dirty="0" smtClean="0"/>
              <a:t>.</a:t>
            </a:r>
          </a:p>
          <a:p>
            <a:endParaRPr lang="en-US" dirty="0"/>
          </a:p>
          <a:p>
            <a:r>
              <a:rPr lang="en-US" dirty="0"/>
              <a:t>Real estate sector was booming.</a:t>
            </a:r>
          </a:p>
          <a:p>
            <a:endParaRPr lang="en-US" dirty="0"/>
          </a:p>
        </p:txBody>
      </p:sp>
      <p:pic>
        <p:nvPicPr>
          <p:cNvPr id="12290" name="Picture 2"/>
          <p:cNvPicPr>
            <a:picLocks noChangeAspect="1" noChangeArrowheads="1"/>
          </p:cNvPicPr>
          <p:nvPr/>
        </p:nvPicPr>
        <p:blipFill>
          <a:blip r:embed="rId3">
            <a:extLst>
              <a:ext uri="{BEBA8EAE-BF5A-486C-A8C5-ECC9F3942E4B}">
                <a14:imgProps xmlns:a14="http://schemas.microsoft.com/office/drawing/2010/main" xmlns="">
                  <a14:imgLayer r:embed="rId4">
                    <a14:imgEffect>
                      <a14:backgroundRemoval t="920" b="100000" l="1688" r="100000"/>
                    </a14:imgEffect>
                  </a14:imgLayer>
                </a14:imgProps>
              </a:ext>
              <a:ext uri="{28A0092B-C50C-407E-A947-70E740481C1C}">
                <a14:useLocalDpi xmlns:a14="http://schemas.microsoft.com/office/drawing/2010/main" xmlns="" val="0"/>
              </a:ext>
            </a:extLst>
          </a:blip>
          <a:srcRect/>
          <a:stretch>
            <a:fillRect/>
          </a:stretch>
        </p:blipFill>
        <p:spPr bwMode="auto">
          <a:xfrm>
            <a:off x="6058991" y="1700808"/>
            <a:ext cx="2257425" cy="41433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7942426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u="sng" dirty="0"/>
              <a:t>Crisis </a:t>
            </a:r>
            <a:r>
              <a:rPr lang="en-US" b="1" u="sng" dirty="0" smtClean="0"/>
              <a:t>started</a:t>
            </a:r>
            <a:endParaRPr lang="en-US" dirty="0"/>
          </a:p>
        </p:txBody>
      </p:sp>
      <p:sp>
        <p:nvSpPr>
          <p:cNvPr id="3" name="Content Placeholder 2"/>
          <p:cNvSpPr>
            <a:spLocks noGrp="1"/>
          </p:cNvSpPr>
          <p:nvPr>
            <p:ph idx="1"/>
          </p:nvPr>
        </p:nvSpPr>
        <p:spPr/>
        <p:txBody>
          <a:bodyPr>
            <a:normAutofit lnSpcReduction="10000"/>
          </a:bodyPr>
          <a:lstStyle/>
          <a:p>
            <a:r>
              <a:rPr lang="en-US" dirty="0"/>
              <a:t>Asset price began to collapse</a:t>
            </a:r>
          </a:p>
          <a:p>
            <a:pPr lvl="2"/>
            <a:r>
              <a:rPr lang="en-US" dirty="0"/>
              <a:t>Causing individuals and companies to default</a:t>
            </a:r>
          </a:p>
          <a:p>
            <a:pPr lvl="2"/>
            <a:r>
              <a:rPr lang="en-US" dirty="0"/>
              <a:t>Panic among lenders – led to withdrawal of funds</a:t>
            </a:r>
          </a:p>
          <a:p>
            <a:r>
              <a:rPr lang="en-US" dirty="0"/>
              <a:t>Pressure on exchange rate to depreciate</a:t>
            </a:r>
          </a:p>
          <a:p>
            <a:r>
              <a:rPr lang="en-US" dirty="0"/>
              <a:t>Government tried to buy the excess baht currency to maintain the peg exchange </a:t>
            </a:r>
            <a:r>
              <a:rPr lang="en-US" dirty="0" smtClean="0"/>
              <a:t>rate. </a:t>
            </a:r>
          </a:p>
          <a:p>
            <a:pPr lvl="2"/>
            <a:r>
              <a:rPr lang="en-US" dirty="0" smtClean="0"/>
              <a:t>However, the </a:t>
            </a:r>
            <a:r>
              <a:rPr lang="en-US" dirty="0"/>
              <a:t>capital flight had not stopped.</a:t>
            </a:r>
          </a:p>
          <a:p>
            <a:r>
              <a:rPr lang="en-US" b="1" u="sng" dirty="0"/>
              <a:t>On July 2</a:t>
            </a:r>
            <a:r>
              <a:rPr lang="en-US" b="1" u="sng" baseline="30000" dirty="0"/>
              <a:t>nd</a:t>
            </a:r>
            <a:r>
              <a:rPr lang="en-US" b="1" u="sng" dirty="0"/>
              <a:t>, 1997</a:t>
            </a:r>
            <a:r>
              <a:rPr lang="en-US" dirty="0"/>
              <a:t>, Thai government allowed currency to float</a:t>
            </a:r>
          </a:p>
          <a:p>
            <a:pPr lvl="2"/>
            <a:r>
              <a:rPr lang="en-US" dirty="0"/>
              <a:t>Sharp depreciation</a:t>
            </a:r>
          </a:p>
          <a:p>
            <a:pPr lvl="2"/>
            <a:r>
              <a:rPr lang="en-US" dirty="0"/>
              <a:t>Further increasing debt obligation and worsening the crisis.</a:t>
            </a:r>
          </a:p>
          <a:p>
            <a:r>
              <a:rPr lang="en-US" dirty="0"/>
              <a:t>Crisis in Thailand spread to other countries: Indonesia, Malaysia, Philippines etc.</a:t>
            </a:r>
          </a:p>
          <a:p>
            <a:endParaRPr lang="en-US" dirty="0"/>
          </a:p>
        </p:txBody>
      </p:sp>
      <p:pic>
        <p:nvPicPr>
          <p:cNvPr id="13315"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588224" y="764704"/>
            <a:ext cx="2088232" cy="20882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9162753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b="1" i="1" dirty="0" smtClean="0"/>
              <a:t>Cause</a:t>
            </a:r>
            <a:r>
              <a:rPr lang="en-US" dirty="0" smtClean="0"/>
              <a:t> of the crisis</a:t>
            </a:r>
            <a:endParaRPr lang="th-TH" dirty="0"/>
          </a:p>
        </p:txBody>
      </p:sp>
    </p:spTree>
    <p:extLst>
      <p:ext uri="{BB962C8B-B14F-4D97-AF65-F5344CB8AC3E}">
        <p14:creationId xmlns:p14="http://schemas.microsoft.com/office/powerpoint/2010/main" xmlns="" val="41176323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Cause</a:t>
            </a:r>
            <a:endParaRPr lang="en-US" dirty="0"/>
          </a:p>
        </p:txBody>
      </p:sp>
      <p:sp>
        <p:nvSpPr>
          <p:cNvPr id="5" name="Content Placeholder 4"/>
          <p:cNvSpPr>
            <a:spLocks noGrp="1"/>
          </p:cNvSpPr>
          <p:nvPr>
            <p:ph idx="1"/>
          </p:nvPr>
        </p:nvSpPr>
        <p:spPr>
          <a:xfrm>
            <a:off x="457200" y="1600200"/>
            <a:ext cx="8147248" cy="3701008"/>
          </a:xfrm>
          <a:solidFill>
            <a:schemeClr val="accent1">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a:noAutofit/>
          </a:bodyPr>
          <a:lstStyle/>
          <a:p>
            <a:pPr lvl="2">
              <a:lnSpc>
                <a:spcPct val="150000"/>
              </a:lnSpc>
              <a:buClr>
                <a:schemeClr val="bg1"/>
              </a:buClr>
            </a:pPr>
            <a:r>
              <a:rPr lang="en-US" sz="2800" dirty="0"/>
              <a:t>Massive current account </a:t>
            </a:r>
            <a:r>
              <a:rPr lang="en-US" sz="2800" dirty="0" smtClean="0"/>
              <a:t>deficit</a:t>
            </a:r>
          </a:p>
          <a:p>
            <a:pPr lvl="2">
              <a:lnSpc>
                <a:spcPct val="150000"/>
              </a:lnSpc>
              <a:buClr>
                <a:schemeClr val="bg1"/>
              </a:buClr>
            </a:pPr>
            <a:r>
              <a:rPr lang="en-US" sz="2800" dirty="0" smtClean="0"/>
              <a:t>Financial liberalization and inflows </a:t>
            </a:r>
            <a:r>
              <a:rPr lang="en-US" sz="2800" dirty="0"/>
              <a:t>of short-term foreign </a:t>
            </a:r>
            <a:r>
              <a:rPr lang="en-US" sz="2800" dirty="0" smtClean="0"/>
              <a:t>capital</a:t>
            </a:r>
          </a:p>
          <a:p>
            <a:pPr lvl="2">
              <a:lnSpc>
                <a:spcPct val="150000"/>
              </a:lnSpc>
              <a:buClr>
                <a:schemeClr val="bg1"/>
              </a:buClr>
            </a:pPr>
            <a:r>
              <a:rPr lang="en-US" sz="2800" dirty="0"/>
              <a:t>Weakness in Thai financial </a:t>
            </a:r>
            <a:r>
              <a:rPr lang="en-US" sz="2800" dirty="0" smtClean="0"/>
              <a:t>sector</a:t>
            </a:r>
          </a:p>
          <a:p>
            <a:pPr lvl="2">
              <a:lnSpc>
                <a:spcPct val="150000"/>
              </a:lnSpc>
              <a:buClr>
                <a:schemeClr val="bg1"/>
              </a:buClr>
            </a:pPr>
            <a:r>
              <a:rPr lang="en-US" sz="2800" dirty="0" smtClean="0"/>
              <a:t>Speculative </a:t>
            </a:r>
            <a:r>
              <a:rPr lang="en-US" sz="2800" dirty="0"/>
              <a:t>attack on Baht </a:t>
            </a:r>
            <a:r>
              <a:rPr lang="en-US" sz="2800" dirty="0" smtClean="0"/>
              <a:t>currency</a:t>
            </a: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452320" y="5668304"/>
            <a:ext cx="1691680" cy="123306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0" y="5661248"/>
            <a:ext cx="7448105" cy="125554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8307669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Massive current account deficit</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xmlns="" val="2979068697"/>
              </p:ext>
            </p:extLst>
          </p:nvPr>
        </p:nvGraphicFramePr>
        <p:xfrm>
          <a:off x="5436096" y="1628803"/>
          <a:ext cx="2808312" cy="1872208"/>
        </p:xfrm>
        <a:graphic>
          <a:graphicData uri="http://schemas.openxmlformats.org/drawingml/2006/table">
            <a:tbl>
              <a:tblPr>
                <a:tableStyleId>{35758FB7-9AC5-4552-8A53-C91805E547FA}</a:tableStyleId>
              </a:tblPr>
              <a:tblGrid>
                <a:gridCol w="955823"/>
                <a:gridCol w="1852489"/>
              </a:tblGrid>
              <a:tr h="345432">
                <a:tc>
                  <a:txBody>
                    <a:bodyPr/>
                    <a:lstStyle/>
                    <a:p>
                      <a:pPr algn="ctr" fontAlgn="b"/>
                      <a:r>
                        <a:rPr lang="en-US" sz="1100" u="none" strike="noStrike" dirty="0">
                          <a:effectLst/>
                        </a:rPr>
                        <a:t>Year</a:t>
                      </a:r>
                      <a:endParaRPr lang="en-US" sz="1100" b="0" i="0" u="none" strike="noStrike" dirty="0">
                        <a:solidFill>
                          <a:srgbClr val="000000"/>
                        </a:solidFill>
                        <a:effectLst/>
                        <a:latin typeface="Calibri"/>
                      </a:endParaRPr>
                    </a:p>
                  </a:txBody>
                  <a:tcPr marL="9525" marR="9525" marT="9525" marB="0" anchor="b"/>
                </a:tc>
                <a:tc>
                  <a:txBody>
                    <a:bodyPr/>
                    <a:lstStyle/>
                    <a:p>
                      <a:pPr algn="ctr" fontAlgn="b"/>
                      <a:r>
                        <a:rPr lang="en-US" sz="1100" u="none" strike="noStrike" dirty="0">
                          <a:effectLst/>
                        </a:rPr>
                        <a:t>Current Account </a:t>
                      </a:r>
                      <a:r>
                        <a:rPr lang="en-US" sz="1100" u="none" strike="noStrike" dirty="0" smtClean="0">
                          <a:effectLst/>
                        </a:rPr>
                        <a:t/>
                      </a:r>
                      <a:br>
                        <a:rPr lang="en-US" sz="1100" u="none" strike="noStrike" dirty="0" smtClean="0">
                          <a:effectLst/>
                        </a:rPr>
                      </a:br>
                      <a:r>
                        <a:rPr lang="en-US" sz="1100" u="none" strike="noStrike" dirty="0" smtClean="0">
                          <a:effectLst/>
                        </a:rPr>
                        <a:t>(%</a:t>
                      </a:r>
                      <a:r>
                        <a:rPr lang="en-US" sz="1100" u="none" strike="noStrike" dirty="0">
                          <a:effectLst/>
                        </a:rPr>
                        <a:t>of GDP)</a:t>
                      </a:r>
                      <a:endParaRPr lang="en-US" sz="1100" b="0" i="0" u="none" strike="noStrike" dirty="0">
                        <a:solidFill>
                          <a:srgbClr val="000000"/>
                        </a:solidFill>
                        <a:effectLst/>
                        <a:latin typeface="Calibri"/>
                      </a:endParaRPr>
                    </a:p>
                  </a:txBody>
                  <a:tcPr marL="9525" marR="9525" marT="9525" marB="0" anchor="b"/>
                </a:tc>
              </a:tr>
              <a:tr h="190847">
                <a:tc>
                  <a:txBody>
                    <a:bodyPr/>
                    <a:lstStyle/>
                    <a:p>
                      <a:pPr algn="ctr" fontAlgn="b"/>
                      <a:r>
                        <a:rPr lang="en-US" sz="1100" u="none" strike="noStrike">
                          <a:effectLst/>
                        </a:rPr>
                        <a:t>1990</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-8.5</a:t>
                      </a:r>
                      <a:endParaRPr lang="en-US" sz="1100" b="0" i="0" u="none" strike="noStrike">
                        <a:solidFill>
                          <a:srgbClr val="000000"/>
                        </a:solidFill>
                        <a:effectLst/>
                        <a:latin typeface="Calibri"/>
                      </a:endParaRPr>
                    </a:p>
                  </a:txBody>
                  <a:tcPr marL="9525" marR="9525" marT="9525" marB="0" anchor="b"/>
                </a:tc>
              </a:tr>
              <a:tr h="190847">
                <a:tc>
                  <a:txBody>
                    <a:bodyPr/>
                    <a:lstStyle/>
                    <a:p>
                      <a:pPr algn="ctr" fontAlgn="b"/>
                      <a:r>
                        <a:rPr lang="en-US" sz="1100" u="none" strike="noStrike">
                          <a:effectLst/>
                        </a:rPr>
                        <a:t>1991</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-7.71</a:t>
                      </a:r>
                      <a:endParaRPr lang="en-US" sz="1100" b="0" i="0" u="none" strike="noStrike">
                        <a:solidFill>
                          <a:srgbClr val="000000"/>
                        </a:solidFill>
                        <a:effectLst/>
                        <a:latin typeface="Calibri"/>
                      </a:endParaRPr>
                    </a:p>
                  </a:txBody>
                  <a:tcPr marL="9525" marR="9525" marT="9525" marB="0" anchor="b"/>
                </a:tc>
              </a:tr>
              <a:tr h="190847">
                <a:tc>
                  <a:txBody>
                    <a:bodyPr/>
                    <a:lstStyle/>
                    <a:p>
                      <a:pPr algn="ctr" fontAlgn="b"/>
                      <a:r>
                        <a:rPr lang="en-US" sz="1100" u="none" strike="noStrike">
                          <a:effectLst/>
                        </a:rPr>
                        <a:t>1992</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-5.66</a:t>
                      </a:r>
                      <a:endParaRPr lang="en-US" sz="1100" b="0" i="0" u="none" strike="noStrike">
                        <a:solidFill>
                          <a:srgbClr val="000000"/>
                        </a:solidFill>
                        <a:effectLst/>
                        <a:latin typeface="Calibri"/>
                      </a:endParaRPr>
                    </a:p>
                  </a:txBody>
                  <a:tcPr marL="9525" marR="9525" marT="9525" marB="0" anchor="b"/>
                </a:tc>
              </a:tr>
              <a:tr h="190847">
                <a:tc>
                  <a:txBody>
                    <a:bodyPr/>
                    <a:lstStyle/>
                    <a:p>
                      <a:pPr algn="ctr" fontAlgn="b"/>
                      <a:r>
                        <a:rPr lang="en-US" sz="1100" u="none" strike="noStrike">
                          <a:effectLst/>
                        </a:rPr>
                        <a:t>1993</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-5.08</a:t>
                      </a:r>
                      <a:endParaRPr lang="en-US" sz="1100" b="0" i="0" u="none" strike="noStrike">
                        <a:solidFill>
                          <a:srgbClr val="000000"/>
                        </a:solidFill>
                        <a:effectLst/>
                        <a:latin typeface="Calibri"/>
                      </a:endParaRPr>
                    </a:p>
                  </a:txBody>
                  <a:tcPr marL="9525" marR="9525" marT="9525" marB="0" anchor="b"/>
                </a:tc>
              </a:tr>
              <a:tr h="190847">
                <a:tc>
                  <a:txBody>
                    <a:bodyPr/>
                    <a:lstStyle/>
                    <a:p>
                      <a:pPr algn="ctr" fontAlgn="b"/>
                      <a:r>
                        <a:rPr lang="en-US" sz="1100" u="none" strike="noStrike">
                          <a:effectLst/>
                        </a:rPr>
                        <a:t>1994</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-5.6</a:t>
                      </a:r>
                      <a:endParaRPr lang="en-US" sz="1100" b="0" i="0" u="none" strike="noStrike">
                        <a:solidFill>
                          <a:srgbClr val="000000"/>
                        </a:solidFill>
                        <a:effectLst/>
                        <a:latin typeface="Calibri"/>
                      </a:endParaRPr>
                    </a:p>
                  </a:txBody>
                  <a:tcPr marL="9525" marR="9525" marT="9525" marB="0" anchor="b"/>
                </a:tc>
              </a:tr>
              <a:tr h="190847">
                <a:tc>
                  <a:txBody>
                    <a:bodyPr/>
                    <a:lstStyle/>
                    <a:p>
                      <a:pPr algn="ctr" fontAlgn="b"/>
                      <a:r>
                        <a:rPr lang="en-US" sz="1100" u="none" strike="noStrike">
                          <a:effectLst/>
                        </a:rPr>
                        <a:t>1995</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-8.06</a:t>
                      </a:r>
                      <a:endParaRPr lang="en-US" sz="1100" b="0" i="0" u="none" strike="noStrike">
                        <a:solidFill>
                          <a:srgbClr val="000000"/>
                        </a:solidFill>
                        <a:effectLst/>
                        <a:latin typeface="Calibri"/>
                      </a:endParaRPr>
                    </a:p>
                  </a:txBody>
                  <a:tcPr marL="9525" marR="9525" marT="9525" marB="0" anchor="b"/>
                </a:tc>
              </a:tr>
              <a:tr h="190847">
                <a:tc>
                  <a:txBody>
                    <a:bodyPr/>
                    <a:lstStyle/>
                    <a:p>
                      <a:pPr algn="ctr" fontAlgn="b"/>
                      <a:r>
                        <a:rPr lang="en-US" sz="1100" u="none" strike="noStrike" dirty="0">
                          <a:effectLst/>
                        </a:rPr>
                        <a:t>1996</a:t>
                      </a:r>
                      <a:endParaRPr lang="en-US" sz="1100" b="0" i="0" u="none" strike="noStrike" dirty="0">
                        <a:solidFill>
                          <a:srgbClr val="000000"/>
                        </a:solidFill>
                        <a:effectLst/>
                        <a:latin typeface="Calibri"/>
                      </a:endParaRPr>
                    </a:p>
                  </a:txBody>
                  <a:tcPr marL="9525" marR="9525" marT="9525" marB="0" anchor="b"/>
                </a:tc>
                <a:tc>
                  <a:txBody>
                    <a:bodyPr/>
                    <a:lstStyle/>
                    <a:p>
                      <a:pPr algn="ctr" fontAlgn="b"/>
                      <a:r>
                        <a:rPr lang="en-US" sz="1100" u="none" strike="noStrike">
                          <a:effectLst/>
                        </a:rPr>
                        <a:t>-8.1</a:t>
                      </a:r>
                      <a:endParaRPr lang="en-US" sz="1100" b="0" i="0" u="none" strike="noStrike">
                        <a:solidFill>
                          <a:srgbClr val="000000"/>
                        </a:solidFill>
                        <a:effectLst/>
                        <a:latin typeface="Calibri"/>
                      </a:endParaRPr>
                    </a:p>
                  </a:txBody>
                  <a:tcPr marL="9525" marR="9525" marT="9525" marB="0" anchor="b"/>
                </a:tc>
              </a:tr>
              <a:tr h="190847">
                <a:tc>
                  <a:txBody>
                    <a:bodyPr/>
                    <a:lstStyle/>
                    <a:p>
                      <a:pPr algn="ctr" fontAlgn="b"/>
                      <a:r>
                        <a:rPr lang="en-US" sz="1100" u="none" strike="noStrike" dirty="0">
                          <a:effectLst/>
                        </a:rPr>
                        <a:t>1997</a:t>
                      </a:r>
                      <a:endParaRPr lang="en-US" sz="1100" b="0" i="0" u="none" strike="noStrike" dirty="0">
                        <a:solidFill>
                          <a:srgbClr val="000000"/>
                        </a:solidFill>
                        <a:effectLst/>
                        <a:latin typeface="Calibri"/>
                      </a:endParaRPr>
                    </a:p>
                  </a:txBody>
                  <a:tcPr marL="9525" marR="9525" marT="9525" marB="0" anchor="b"/>
                </a:tc>
                <a:tc>
                  <a:txBody>
                    <a:bodyPr/>
                    <a:lstStyle/>
                    <a:p>
                      <a:pPr algn="ctr" fontAlgn="b"/>
                      <a:r>
                        <a:rPr lang="en-US" sz="1100" u="none" strike="noStrike" dirty="0">
                          <a:effectLst/>
                        </a:rPr>
                        <a:t>-1.9</a:t>
                      </a:r>
                      <a:endParaRPr lang="en-US" sz="1100" b="0" i="0" u="none" strike="noStrike" dirty="0">
                        <a:solidFill>
                          <a:srgbClr val="000000"/>
                        </a:solidFill>
                        <a:effectLst/>
                        <a:latin typeface="Calibri"/>
                      </a:endParaRPr>
                    </a:p>
                  </a:txBody>
                  <a:tcPr marL="9525" marR="9525" marT="9525" marB="0" anchor="b"/>
                </a:tc>
              </a:tr>
            </a:tbl>
          </a:graphicData>
        </a:graphic>
      </p:graphicFrame>
      <p:sp>
        <p:nvSpPr>
          <p:cNvPr id="5" name="TextBox 4"/>
          <p:cNvSpPr txBox="1"/>
          <p:nvPr/>
        </p:nvSpPr>
        <p:spPr>
          <a:xfrm>
            <a:off x="323528" y="1556792"/>
            <a:ext cx="4536504" cy="4832092"/>
          </a:xfrm>
          <a:prstGeom prst="rect">
            <a:avLst/>
          </a:prstGeom>
          <a:noFill/>
        </p:spPr>
        <p:txBody>
          <a:bodyPr wrap="square" rtlCol="0">
            <a:spAutoFit/>
          </a:bodyPr>
          <a:lstStyle/>
          <a:p>
            <a:pPr marL="457200" indent="-457200">
              <a:buFont typeface="Arial" pitchFamily="34" charset="0"/>
              <a:buChar char="•"/>
            </a:pPr>
            <a:r>
              <a:rPr lang="en-US" sz="2000" dirty="0" smtClean="0"/>
              <a:t>Thailand had </a:t>
            </a:r>
            <a:r>
              <a:rPr lang="en-US" sz="2000" b="1" dirty="0" smtClean="0"/>
              <a:t>persistent current account deficit</a:t>
            </a:r>
            <a:r>
              <a:rPr lang="en-US" sz="2000" dirty="0" smtClean="0"/>
              <a:t> ranging from -8.10% to-5.08% of GDP since 1990.</a:t>
            </a:r>
            <a:br>
              <a:rPr lang="en-US" sz="2000" dirty="0" smtClean="0"/>
            </a:br>
            <a:r>
              <a:rPr lang="en-US" sz="800" dirty="0" smtClean="0"/>
              <a:t> </a:t>
            </a:r>
            <a:endParaRPr lang="en-US" sz="2000" dirty="0" smtClean="0"/>
          </a:p>
          <a:p>
            <a:pPr marL="457200" indent="-457200">
              <a:buFont typeface="Arial" pitchFamily="34" charset="0"/>
              <a:buChar char="•"/>
            </a:pPr>
            <a:r>
              <a:rPr lang="en-US" sz="2000" u="sng" dirty="0" smtClean="0"/>
              <a:t>Reason</a:t>
            </a:r>
          </a:p>
          <a:p>
            <a:pPr marL="914400" lvl="1" indent="-457200">
              <a:buFont typeface="+mj-lt"/>
              <a:buAutoNum type="arabicPeriod"/>
            </a:pPr>
            <a:r>
              <a:rPr lang="en-US" sz="2000" dirty="0"/>
              <a:t>c</a:t>
            </a:r>
            <a:r>
              <a:rPr lang="en-US" sz="2000" dirty="0" smtClean="0"/>
              <a:t>ould not </a:t>
            </a:r>
            <a:r>
              <a:rPr lang="en-US" sz="2000" dirty="0"/>
              <a:t>adjust fast enough to absorb the rise in labor cost</a:t>
            </a:r>
            <a:r>
              <a:rPr lang="en-US" sz="2000" dirty="0" smtClean="0"/>
              <a:t>.</a:t>
            </a:r>
          </a:p>
          <a:p>
            <a:pPr marL="914400" lvl="1" indent="-457200">
              <a:buFont typeface="+mj-lt"/>
              <a:buAutoNum type="arabicPeriod"/>
            </a:pPr>
            <a:r>
              <a:rPr lang="en-US" sz="2000" dirty="0"/>
              <a:t>export declined due to an increasing competition from other </a:t>
            </a:r>
            <a:r>
              <a:rPr lang="en-US" sz="2000" dirty="0" smtClean="0"/>
              <a:t>countries </a:t>
            </a:r>
            <a:r>
              <a:rPr lang="en-US" sz="800" dirty="0" smtClean="0"/>
              <a:t> </a:t>
            </a:r>
            <a:endParaRPr lang="en-US" sz="2000" dirty="0" smtClean="0"/>
          </a:p>
          <a:p>
            <a:endParaRPr lang="en-US" sz="800" dirty="0" smtClean="0"/>
          </a:p>
          <a:p>
            <a:pPr marL="457200" indent="-457200">
              <a:buFont typeface="Arial" pitchFamily="34" charset="0"/>
              <a:buChar char="•"/>
            </a:pPr>
            <a:r>
              <a:rPr lang="en-US" sz="2000" dirty="0" smtClean="0"/>
              <a:t>Need to </a:t>
            </a:r>
            <a:r>
              <a:rPr lang="en-US" sz="2000" b="1" dirty="0" smtClean="0"/>
              <a:t>rely on the foreign capital </a:t>
            </a:r>
            <a:r>
              <a:rPr lang="en-US" sz="2000" dirty="0" smtClean="0"/>
              <a:t>to tackle with the massive current account deficit.</a:t>
            </a:r>
            <a:endParaRPr lang="en-US" sz="2000" dirty="0"/>
          </a:p>
        </p:txBody>
      </p:sp>
      <p:sp>
        <p:nvSpPr>
          <p:cNvPr id="7" name="TextBox 6"/>
          <p:cNvSpPr txBox="1"/>
          <p:nvPr/>
        </p:nvSpPr>
        <p:spPr>
          <a:xfrm>
            <a:off x="5436096" y="3532532"/>
            <a:ext cx="3240360" cy="276999"/>
          </a:xfrm>
          <a:prstGeom prst="rect">
            <a:avLst/>
          </a:prstGeom>
          <a:noFill/>
        </p:spPr>
        <p:txBody>
          <a:bodyPr wrap="square" rtlCol="0">
            <a:spAutoFit/>
          </a:bodyPr>
          <a:lstStyle/>
          <a:p>
            <a:r>
              <a:rPr lang="en-US" sz="1200" dirty="0" smtClean="0"/>
              <a:t>Source: IMF</a:t>
            </a:r>
            <a:endParaRPr lang="en-US" sz="1200" dirty="0"/>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076056" y="3862780"/>
            <a:ext cx="3600400" cy="27242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0" name="สี่เหลี่ยมผืนผ้า 3"/>
          <p:cNvSpPr/>
          <p:nvPr/>
        </p:nvSpPr>
        <p:spPr>
          <a:xfrm>
            <a:off x="7740352" y="97468"/>
            <a:ext cx="1297150" cy="523220"/>
          </a:xfrm>
          <a:prstGeom prst="rect">
            <a:avLst/>
          </a:prstGeom>
        </p:spPr>
        <p:style>
          <a:lnRef idx="1">
            <a:schemeClr val="accent5"/>
          </a:lnRef>
          <a:fillRef idx="3">
            <a:schemeClr val="accent5"/>
          </a:fillRef>
          <a:effectRef idx="2">
            <a:schemeClr val="accent5"/>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b="1" cap="none" spc="50" dirty="0" smtClean="0">
                <a:ln w="11430"/>
                <a:solidFill>
                  <a:schemeClr val="bg2">
                    <a:lumMod val="50000"/>
                  </a:schemeClr>
                </a:solidFill>
                <a:effectLst>
                  <a:outerShdw blurRad="76200" dist="50800" dir="5400000" algn="tl" rotWithShape="0">
                    <a:srgbClr val="000000">
                      <a:alpha val="65000"/>
                    </a:srgbClr>
                  </a:outerShdw>
                </a:effectLst>
              </a:rPr>
              <a:t>Cause</a:t>
            </a:r>
            <a:endParaRPr lang="th-TH" b="1" cap="none" spc="50" dirty="0">
              <a:ln w="11430"/>
              <a:solidFill>
                <a:schemeClr val="bg2">
                  <a:lumMod val="50000"/>
                </a:schemeClr>
              </a:soli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xmlns="" val="19787602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638200"/>
            <a:ext cx="8229600" cy="990600"/>
          </a:xfrm>
        </p:spPr>
        <p:txBody>
          <a:bodyPr>
            <a:normAutofit fontScale="90000"/>
          </a:bodyPr>
          <a:lstStyle/>
          <a:p>
            <a:pPr algn="ctr"/>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Financial liberalization and inflows of short-term foreign capital</a:t>
            </a:r>
            <a:endParaRPr lang="en-US" dirty="0"/>
          </a:p>
        </p:txBody>
      </p:sp>
      <p:sp>
        <p:nvSpPr>
          <p:cNvPr id="9" name="TextBox 8"/>
          <p:cNvSpPr txBox="1"/>
          <p:nvPr/>
        </p:nvSpPr>
        <p:spPr>
          <a:xfrm>
            <a:off x="179512" y="1868046"/>
            <a:ext cx="8712968" cy="4801314"/>
          </a:xfrm>
          <a:prstGeom prst="rect">
            <a:avLst/>
          </a:prstGeom>
          <a:noFill/>
        </p:spPr>
        <p:txBody>
          <a:bodyPr wrap="square" rtlCol="0">
            <a:spAutoFit/>
          </a:bodyPr>
          <a:lstStyle/>
          <a:p>
            <a:pPr marL="342900" indent="-342900">
              <a:buFont typeface="Arial" pitchFamily="34" charset="0"/>
              <a:buChar char="•"/>
            </a:pPr>
            <a:r>
              <a:rPr lang="en-US" sz="1800" dirty="0" smtClean="0"/>
              <a:t>There was </a:t>
            </a:r>
            <a:r>
              <a:rPr lang="en-US" sz="1800" dirty="0"/>
              <a:t>a </a:t>
            </a:r>
            <a:r>
              <a:rPr lang="en-US" sz="1800" b="1" dirty="0"/>
              <a:t>large amount of short-term capital flow </a:t>
            </a:r>
            <a:r>
              <a:rPr lang="en-US" sz="1800" dirty="0"/>
              <a:t>into Thailand</a:t>
            </a:r>
            <a:r>
              <a:rPr lang="en-US" sz="1800" dirty="0" smtClean="0"/>
              <a:t>.</a:t>
            </a:r>
          </a:p>
          <a:p>
            <a:endParaRPr lang="en-US" sz="1800" dirty="0" smtClean="0"/>
          </a:p>
          <a:p>
            <a:pPr marL="342900" indent="-342900">
              <a:buFont typeface="Arial" pitchFamily="34" charset="0"/>
              <a:buChar char="•"/>
            </a:pPr>
            <a:r>
              <a:rPr lang="en-US" sz="1800" b="1" u="sng" dirty="0" smtClean="0"/>
              <a:t>Why Thailand become attractive to a magnitude of capital inflow?</a:t>
            </a:r>
          </a:p>
          <a:p>
            <a:r>
              <a:rPr lang="en-US" sz="1800" dirty="0" smtClean="0"/>
              <a:t>	= high </a:t>
            </a:r>
            <a:r>
              <a:rPr lang="en-US" sz="1800" dirty="0"/>
              <a:t>interest </a:t>
            </a:r>
            <a:r>
              <a:rPr lang="en-US" sz="1800" dirty="0" smtClean="0"/>
              <a:t>rate + pegged </a:t>
            </a:r>
            <a:r>
              <a:rPr lang="en-US" sz="1800" dirty="0"/>
              <a:t>exchange rate </a:t>
            </a:r>
            <a:r>
              <a:rPr lang="en-US" sz="1800" dirty="0" smtClean="0"/>
              <a:t>system</a:t>
            </a:r>
            <a:br>
              <a:rPr lang="en-US" sz="1800" dirty="0" smtClean="0"/>
            </a:br>
            <a:r>
              <a:rPr lang="en-US" sz="1800" dirty="0" smtClean="0"/>
              <a:t>	+ </a:t>
            </a:r>
            <a:r>
              <a:rPr lang="en-US" sz="1800" dirty="0"/>
              <a:t>financial </a:t>
            </a:r>
            <a:r>
              <a:rPr lang="en-US" sz="1800" dirty="0" smtClean="0"/>
              <a:t>liberalization</a:t>
            </a:r>
          </a:p>
          <a:p>
            <a:endParaRPr lang="en-US" sz="1800" dirty="0" smtClean="0"/>
          </a:p>
          <a:p>
            <a:pPr marL="342900" indent="-342900">
              <a:buFont typeface="Arial" pitchFamily="34" charset="0"/>
              <a:buChar char="•"/>
            </a:pPr>
            <a:r>
              <a:rPr lang="en-US" sz="1800" b="1" u="sng" dirty="0" smtClean="0"/>
              <a:t>Why the capital flow are key implication to the crisis?</a:t>
            </a:r>
          </a:p>
          <a:p>
            <a:pPr marL="914400" lvl="1" indent="-457200">
              <a:buFont typeface="Arial" pitchFamily="34" charset="0"/>
              <a:buChar char="•"/>
            </a:pPr>
            <a:r>
              <a:rPr lang="en-US" sz="1800" dirty="0" smtClean="0"/>
              <a:t>Part of the inflow </a:t>
            </a:r>
            <a:r>
              <a:rPr lang="en-US" sz="1800" dirty="0"/>
              <a:t>was loaned to </a:t>
            </a:r>
            <a:r>
              <a:rPr lang="en-US" sz="1800" dirty="0" smtClean="0"/>
              <a:t>the </a:t>
            </a:r>
            <a:r>
              <a:rPr lang="en-US" sz="1800" dirty="0"/>
              <a:t>Bangkok International Banking Facility </a:t>
            </a:r>
            <a:r>
              <a:rPr lang="en-US" sz="1800" dirty="0" smtClean="0"/>
              <a:t>(</a:t>
            </a:r>
            <a:r>
              <a:rPr lang="en-US" sz="1800" b="1" dirty="0" smtClean="0"/>
              <a:t>BIBF) </a:t>
            </a:r>
            <a:r>
              <a:rPr lang="en-US" sz="1800" dirty="0" smtClean="0"/>
              <a:t>which</a:t>
            </a:r>
            <a:r>
              <a:rPr lang="en-US" sz="1800" b="1" dirty="0" smtClean="0"/>
              <a:t> </a:t>
            </a:r>
            <a:r>
              <a:rPr lang="en-US" sz="1800" dirty="0"/>
              <a:t>was established in </a:t>
            </a:r>
            <a:r>
              <a:rPr lang="en-US" sz="1800" dirty="0" smtClean="0"/>
              <a:t>1992</a:t>
            </a:r>
            <a:r>
              <a:rPr lang="en-US" sz="1800" dirty="0"/>
              <a:t> </a:t>
            </a:r>
            <a:r>
              <a:rPr lang="en-US" sz="1800" dirty="0" smtClean="0"/>
              <a:t>as </a:t>
            </a:r>
            <a:r>
              <a:rPr lang="en-US" sz="1800" dirty="0"/>
              <a:t>part of </a:t>
            </a:r>
            <a:r>
              <a:rPr lang="en-US" sz="1800" dirty="0" smtClean="0"/>
              <a:t>the </a:t>
            </a:r>
            <a:r>
              <a:rPr lang="en-US" sz="1800" dirty="0"/>
              <a:t>financial liberalization </a:t>
            </a:r>
            <a:r>
              <a:rPr lang="en-US" sz="1800" dirty="0" smtClean="0"/>
              <a:t>package.</a:t>
            </a:r>
          </a:p>
          <a:p>
            <a:pPr marL="914400" lvl="1" indent="-457200">
              <a:buFont typeface="Arial" pitchFamily="34" charset="0"/>
              <a:buChar char="•"/>
            </a:pPr>
            <a:r>
              <a:rPr lang="en-US" sz="1800" dirty="0" smtClean="0"/>
              <a:t>The BIBF made it possible to </a:t>
            </a:r>
            <a:r>
              <a:rPr lang="en-US" sz="1800" b="1" dirty="0" smtClean="0"/>
              <a:t>borrow in foreign currencies from abroad and lend money in Thailand</a:t>
            </a:r>
            <a:r>
              <a:rPr lang="en-US" sz="1800" dirty="0" smtClean="0"/>
              <a:t>.</a:t>
            </a:r>
          </a:p>
          <a:p>
            <a:pPr marL="914400" lvl="1" indent="-457200">
              <a:buFont typeface="Arial" pitchFamily="34" charset="0"/>
              <a:buChar char="•"/>
            </a:pPr>
            <a:r>
              <a:rPr lang="en-US" sz="1800" dirty="0" smtClean="0"/>
              <a:t>Due to high interest rate in Thailand and fixed exchange rate regime, domestic borrowers were eager to borrow abroad because this money was cheaper and people think that they have no currency risk. </a:t>
            </a:r>
          </a:p>
          <a:p>
            <a:pPr marL="914400" lvl="1" indent="-457200">
              <a:buFont typeface="Arial" pitchFamily="34" charset="0"/>
              <a:buChar char="•"/>
            </a:pPr>
            <a:r>
              <a:rPr lang="en-US" sz="1800" dirty="0" smtClean="0"/>
              <a:t>So, there is </a:t>
            </a:r>
            <a:r>
              <a:rPr lang="en-US" sz="1800" b="1" dirty="0" smtClean="0"/>
              <a:t>excessive investment </a:t>
            </a:r>
            <a:r>
              <a:rPr lang="en-US" sz="1800" dirty="0" smtClean="0"/>
              <a:t>and </a:t>
            </a:r>
            <a:r>
              <a:rPr lang="en-US" sz="1800" b="1" dirty="0" smtClean="0"/>
              <a:t>off-shore borrowing</a:t>
            </a:r>
            <a:r>
              <a:rPr lang="en-US" sz="1800" dirty="0" smtClean="0"/>
              <a:t>. The </a:t>
            </a:r>
            <a:r>
              <a:rPr lang="en-US" sz="1800" dirty="0"/>
              <a:t>amount of </a:t>
            </a:r>
            <a:r>
              <a:rPr lang="en-US" sz="1800" b="1" dirty="0"/>
              <a:t>foreign debt in Thailand increased</a:t>
            </a:r>
            <a:r>
              <a:rPr lang="en-US" sz="1800" dirty="0"/>
              <a:t> significantly</a:t>
            </a:r>
            <a:r>
              <a:rPr lang="en-US" sz="1800" dirty="0" smtClean="0"/>
              <a:t>.</a:t>
            </a:r>
          </a:p>
        </p:txBody>
      </p:sp>
      <p:sp>
        <p:nvSpPr>
          <p:cNvPr id="12" name="สี่เหลี่ยมผืนผ้า 3"/>
          <p:cNvSpPr/>
          <p:nvPr/>
        </p:nvSpPr>
        <p:spPr>
          <a:xfrm>
            <a:off x="7740352" y="97468"/>
            <a:ext cx="1297150" cy="523220"/>
          </a:xfrm>
          <a:prstGeom prst="rect">
            <a:avLst/>
          </a:prstGeom>
        </p:spPr>
        <p:style>
          <a:lnRef idx="1">
            <a:schemeClr val="accent5"/>
          </a:lnRef>
          <a:fillRef idx="3">
            <a:schemeClr val="accent5"/>
          </a:fillRef>
          <a:effectRef idx="2">
            <a:schemeClr val="accent5"/>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b="1" cap="none" spc="50" dirty="0" smtClean="0">
                <a:ln w="11430"/>
                <a:solidFill>
                  <a:schemeClr val="bg2">
                    <a:lumMod val="50000"/>
                  </a:schemeClr>
                </a:solidFill>
                <a:effectLst>
                  <a:outerShdw blurRad="76200" dist="50800" dir="5400000" algn="tl" rotWithShape="0">
                    <a:srgbClr val="000000">
                      <a:alpha val="65000"/>
                    </a:srgbClr>
                  </a:outerShdw>
                </a:effectLst>
              </a:rPr>
              <a:t>Cause</a:t>
            </a:r>
            <a:endParaRPr lang="th-TH" b="1" cap="none" spc="50" dirty="0">
              <a:ln w="11430"/>
              <a:solidFill>
                <a:schemeClr val="bg2">
                  <a:lumMod val="50000"/>
                </a:schemeClr>
              </a:soli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xmlns="" val="1865772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Weakness in Thai financial sector</a:t>
            </a:r>
            <a:endParaRPr lang="en-US" dirty="0"/>
          </a:p>
        </p:txBody>
      </p:sp>
      <p:sp>
        <p:nvSpPr>
          <p:cNvPr id="3" name="Content Placeholder 2"/>
          <p:cNvSpPr>
            <a:spLocks noGrp="1"/>
          </p:cNvSpPr>
          <p:nvPr>
            <p:ph idx="1"/>
          </p:nvPr>
        </p:nvSpPr>
        <p:spPr>
          <a:xfrm>
            <a:off x="251520" y="1720552"/>
            <a:ext cx="8424936" cy="5164832"/>
          </a:xfrm>
        </p:spPr>
        <p:txBody>
          <a:bodyPr>
            <a:normAutofit/>
          </a:bodyPr>
          <a:lstStyle/>
          <a:p>
            <a:pPr>
              <a:lnSpc>
                <a:spcPct val="120000"/>
              </a:lnSpc>
            </a:pPr>
            <a:r>
              <a:rPr lang="en-US" sz="1900" b="1" u="sng" dirty="0" smtClean="0"/>
              <a:t>How?</a:t>
            </a:r>
            <a:endParaRPr lang="en-US" sz="1900" dirty="0"/>
          </a:p>
          <a:p>
            <a:pPr marL="0" indent="0">
              <a:lnSpc>
                <a:spcPct val="120000"/>
              </a:lnSpc>
              <a:buNone/>
            </a:pPr>
            <a:r>
              <a:rPr lang="en-US" sz="1800" dirty="0" smtClean="0">
                <a:sym typeface="Wingdings" pitchFamily="2" charset="2"/>
              </a:rPr>
              <a:t>1. </a:t>
            </a:r>
            <a:r>
              <a:rPr lang="en-US" sz="1800" b="1" dirty="0" smtClean="0"/>
              <a:t>investment misallocation</a:t>
            </a:r>
            <a:endParaRPr lang="en-US" sz="1800" dirty="0"/>
          </a:p>
          <a:p>
            <a:pPr marL="0" indent="0">
              <a:lnSpc>
                <a:spcPct val="120000"/>
              </a:lnSpc>
              <a:buNone/>
            </a:pPr>
            <a:r>
              <a:rPr lang="en-US" sz="1800" dirty="0" smtClean="0"/>
              <a:t>: financial sector invested (lent) too much </a:t>
            </a:r>
            <a:br>
              <a:rPr lang="en-US" sz="1800" dirty="0" smtClean="0"/>
            </a:br>
            <a:r>
              <a:rPr lang="en-US" sz="1800" dirty="0" smtClean="0"/>
              <a:t>to the real </a:t>
            </a:r>
            <a:r>
              <a:rPr lang="en-US" sz="1800" dirty="0"/>
              <a:t>estate investment which </a:t>
            </a:r>
            <a:r>
              <a:rPr lang="en-US" sz="1800" dirty="0" smtClean="0"/>
              <a:t>did not</a:t>
            </a:r>
            <a:br>
              <a:rPr lang="en-US" sz="1800" dirty="0" smtClean="0"/>
            </a:br>
            <a:r>
              <a:rPr lang="en-US" sz="1800" dirty="0" smtClean="0"/>
              <a:t>contribute to </a:t>
            </a:r>
            <a:r>
              <a:rPr lang="en-US" sz="1800" dirty="0"/>
              <a:t>higher </a:t>
            </a:r>
            <a:r>
              <a:rPr lang="en-US" sz="1800" dirty="0" smtClean="0"/>
              <a:t>productivity.</a:t>
            </a:r>
          </a:p>
          <a:p>
            <a:pPr marL="0" indent="0">
              <a:lnSpc>
                <a:spcPct val="120000"/>
              </a:lnSpc>
              <a:buNone/>
            </a:pPr>
            <a:r>
              <a:rPr lang="en-US" sz="1800" dirty="0" smtClean="0"/>
              <a:t>2. </a:t>
            </a:r>
            <a:r>
              <a:rPr lang="en-US" sz="1800" b="1" dirty="0" smtClean="0"/>
              <a:t>Lack of rules and adequate supervision of financial system </a:t>
            </a:r>
            <a:r>
              <a:rPr lang="en-US" sz="1800" dirty="0" smtClean="0"/>
              <a:t/>
            </a:r>
            <a:br>
              <a:rPr lang="en-US" sz="1800" dirty="0" smtClean="0"/>
            </a:br>
            <a:r>
              <a:rPr lang="en-US" sz="1800" dirty="0" smtClean="0"/>
              <a:t>r: BOT failed to implement strict prudential regulation and credit control on financial institution.</a:t>
            </a:r>
            <a:endParaRPr lang="en-US" sz="1900" dirty="0" smtClean="0"/>
          </a:p>
          <a:p>
            <a:pPr marL="0" indent="0">
              <a:lnSpc>
                <a:spcPct val="150000"/>
              </a:lnSpc>
              <a:buNone/>
            </a:pPr>
            <a:r>
              <a:rPr lang="en-US" sz="800" b="1" dirty="0"/>
              <a:t> </a:t>
            </a:r>
            <a:endParaRPr lang="en-US" sz="1000" b="1" dirty="0" smtClean="0"/>
          </a:p>
          <a:p>
            <a:r>
              <a:rPr lang="en-US" sz="1800" dirty="0" smtClean="0"/>
              <a:t>Since part of the </a:t>
            </a:r>
            <a:r>
              <a:rPr lang="en-US" sz="1800" dirty="0"/>
              <a:t>capital inflows were channeled to the </a:t>
            </a:r>
            <a:r>
              <a:rPr lang="en-US" sz="1800" b="1" dirty="0"/>
              <a:t>real estate sector</a:t>
            </a:r>
            <a:r>
              <a:rPr lang="en-US" sz="1800" dirty="0" smtClean="0"/>
              <a:t>,</a:t>
            </a:r>
            <a:br>
              <a:rPr lang="en-US" sz="1800" dirty="0" smtClean="0"/>
            </a:br>
            <a:r>
              <a:rPr lang="en-US" sz="1800" dirty="0" smtClean="0"/>
              <a:t>it </a:t>
            </a:r>
            <a:r>
              <a:rPr lang="en-US" sz="1800" dirty="0"/>
              <a:t>generated an </a:t>
            </a:r>
            <a:r>
              <a:rPr lang="en-US" sz="1800" b="1" dirty="0"/>
              <a:t>asset </a:t>
            </a:r>
            <a:r>
              <a:rPr lang="en-US" sz="1800" b="1" dirty="0" smtClean="0"/>
              <a:t>bubble</a:t>
            </a:r>
            <a:r>
              <a:rPr lang="en-US" sz="1800" dirty="0" smtClean="0"/>
              <a:t>.</a:t>
            </a:r>
          </a:p>
          <a:p>
            <a:r>
              <a:rPr lang="en-US" sz="1800" dirty="0" smtClean="0"/>
              <a:t>When the asset price began to collapse, many companies defaulted.</a:t>
            </a:r>
          </a:p>
          <a:p>
            <a:r>
              <a:rPr lang="en-US" sz="1800" dirty="0" smtClean="0"/>
              <a:t>Ultimately</a:t>
            </a:r>
            <a:r>
              <a:rPr lang="en-US" sz="1800" dirty="0"/>
              <a:t>, the bubble posed a serious problem </a:t>
            </a:r>
            <a:r>
              <a:rPr lang="en-US" sz="1800" dirty="0" smtClean="0"/>
              <a:t>of </a:t>
            </a:r>
            <a:r>
              <a:rPr lang="en-US" sz="1800" b="1" dirty="0" smtClean="0"/>
              <a:t>non-performing </a:t>
            </a:r>
            <a:r>
              <a:rPr lang="en-US" sz="1800" b="1" dirty="0"/>
              <a:t>loan</a:t>
            </a:r>
            <a:r>
              <a:rPr lang="en-US" sz="1800" dirty="0"/>
              <a:t> to the financial institution when it collapsed.</a:t>
            </a:r>
          </a:p>
        </p:txBody>
      </p:sp>
      <p:sp>
        <p:nvSpPr>
          <p:cNvPr id="4" name="สี่เหลี่ยมผืนผ้า 3"/>
          <p:cNvSpPr/>
          <p:nvPr/>
        </p:nvSpPr>
        <p:spPr>
          <a:xfrm>
            <a:off x="7740352" y="97468"/>
            <a:ext cx="1297150" cy="523220"/>
          </a:xfrm>
          <a:prstGeom prst="rect">
            <a:avLst/>
          </a:prstGeom>
        </p:spPr>
        <p:style>
          <a:lnRef idx="1">
            <a:schemeClr val="accent5"/>
          </a:lnRef>
          <a:fillRef idx="3">
            <a:schemeClr val="accent5"/>
          </a:fillRef>
          <a:effectRef idx="2">
            <a:schemeClr val="accent5"/>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b="1" cap="none" spc="50" dirty="0" smtClean="0">
                <a:ln w="11430"/>
                <a:solidFill>
                  <a:schemeClr val="bg2">
                    <a:lumMod val="50000"/>
                  </a:schemeClr>
                </a:solidFill>
                <a:effectLst>
                  <a:outerShdw blurRad="76200" dist="50800" dir="5400000" algn="tl" rotWithShape="0">
                    <a:srgbClr val="000000">
                      <a:alpha val="65000"/>
                    </a:srgbClr>
                  </a:outerShdw>
                </a:effectLst>
              </a:rPr>
              <a:t>Cause</a:t>
            </a:r>
            <a:endParaRPr lang="th-TH" b="1" cap="none" spc="50" dirty="0">
              <a:ln w="11430"/>
              <a:solidFill>
                <a:schemeClr val="bg2">
                  <a:lumMod val="50000"/>
                </a:schemeClr>
              </a:solidFill>
              <a:effectLst>
                <a:outerShdw blurRad="76200" dist="50800" dir="5400000" algn="tl" rotWithShape="0">
                  <a:srgbClr val="000000">
                    <a:alpha val="65000"/>
                  </a:srgbClr>
                </a:outerShdw>
              </a:effectLst>
            </a:endParaRPr>
          </a:p>
        </p:txBody>
      </p:sp>
      <p:pic>
        <p:nvPicPr>
          <p:cNvPr id="8193" name="Picture 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076056" y="1484784"/>
            <a:ext cx="3600400" cy="17631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4340360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Weakness in Thai financial sector</a:t>
            </a:r>
            <a:endParaRPr lang="en-US" dirty="0"/>
          </a:p>
        </p:txBody>
      </p:sp>
      <p:sp>
        <p:nvSpPr>
          <p:cNvPr id="4" name="Rectangle 3"/>
          <p:cNvSpPr/>
          <p:nvPr/>
        </p:nvSpPr>
        <p:spPr>
          <a:xfrm>
            <a:off x="1151834" y="2721694"/>
            <a:ext cx="6840335" cy="923330"/>
          </a:xfrm>
          <a:prstGeom prst="rect">
            <a:avLst/>
          </a:prstGeom>
          <a:noFill/>
        </p:spPr>
        <p:txBody>
          <a:bodyPr wrap="none" lIns="91440" tIns="45720" rIns="91440" bIns="45720">
            <a:spAutoFit/>
          </a:bodyPr>
          <a:lstStyle/>
          <a:p>
            <a:pPr algn="ctr"/>
            <a:r>
              <a:rPr lang="en-US" sz="5400" b="1" spc="300" dirty="0" err="1"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Somprasong</a:t>
            </a:r>
            <a:r>
              <a:rPr lang="en-US" sz="5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Land</a:t>
            </a:r>
            <a:endParaRPr lang="en-US"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5" name="Rectangle 4"/>
          <p:cNvSpPr/>
          <p:nvPr/>
        </p:nvSpPr>
        <p:spPr>
          <a:xfrm>
            <a:off x="2190579" y="4377878"/>
            <a:ext cx="4762843" cy="923330"/>
          </a:xfrm>
          <a:prstGeom prst="rect">
            <a:avLst/>
          </a:prstGeom>
          <a:noFill/>
        </p:spPr>
        <p:txBody>
          <a:bodyPr wrap="none" lIns="91440" tIns="45720" rIns="91440" bIns="45720">
            <a:spAutoFit/>
          </a:bodyPr>
          <a:lstStyle/>
          <a:p>
            <a:pPr algn="ctr"/>
            <a:r>
              <a:rPr lang="en-US" sz="5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Finance One</a:t>
            </a:r>
            <a:endParaRPr lang="en-US"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6" name="Rectangle 5"/>
          <p:cNvSpPr/>
          <p:nvPr/>
        </p:nvSpPr>
        <p:spPr>
          <a:xfrm>
            <a:off x="251520" y="1916832"/>
            <a:ext cx="3170604" cy="400110"/>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20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Obvious example</a:t>
            </a:r>
            <a:endParaRPr lang="en-US" sz="20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extLst>
      <p:ext uri="{BB962C8B-B14F-4D97-AF65-F5344CB8AC3E}">
        <p14:creationId xmlns:p14="http://schemas.microsoft.com/office/powerpoint/2010/main" xmlns="" val="19796601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507288" cy="990600"/>
          </a:xfrm>
        </p:spPr>
        <p:txBody>
          <a:bodyPr>
            <a:normAutofit fontScale="90000"/>
          </a:bodyPr>
          <a:lstStyle/>
          <a:p>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Speculative attack on Baht currency</a:t>
            </a:r>
            <a:endParaRPr lang="en-US" dirty="0"/>
          </a:p>
        </p:txBody>
      </p:sp>
      <p:sp>
        <p:nvSpPr>
          <p:cNvPr id="3" name="Content Placeholder 2"/>
          <p:cNvSpPr>
            <a:spLocks noGrp="1"/>
          </p:cNvSpPr>
          <p:nvPr>
            <p:ph idx="1"/>
          </p:nvPr>
        </p:nvSpPr>
        <p:spPr>
          <a:xfrm>
            <a:off x="457200" y="1744216"/>
            <a:ext cx="5266928" cy="4565104"/>
          </a:xfrm>
        </p:spPr>
        <p:txBody>
          <a:bodyPr>
            <a:normAutofit fontScale="92500" lnSpcReduction="10000"/>
          </a:bodyPr>
          <a:lstStyle/>
          <a:p>
            <a:r>
              <a:rPr lang="en-US" dirty="0"/>
              <a:t>Against this background, the market viewed that Thai foreign exchange rate regime was unsustainable. </a:t>
            </a:r>
            <a:endParaRPr lang="en-US" dirty="0" smtClean="0"/>
          </a:p>
          <a:p>
            <a:endParaRPr lang="en-US" dirty="0" smtClean="0"/>
          </a:p>
          <a:p>
            <a:r>
              <a:rPr lang="en-US" dirty="0" smtClean="0"/>
              <a:t>Many </a:t>
            </a:r>
            <a:r>
              <a:rPr lang="en-US" dirty="0"/>
              <a:t>foreign speculators </a:t>
            </a:r>
            <a:r>
              <a:rPr lang="en-US" dirty="0" smtClean="0"/>
              <a:t>leading by </a:t>
            </a:r>
            <a:r>
              <a:rPr lang="en-US" b="1" dirty="0"/>
              <a:t>George Soros </a:t>
            </a:r>
            <a:r>
              <a:rPr lang="en-US" dirty="0"/>
              <a:t>attacked Thai baht by </a:t>
            </a:r>
            <a:r>
              <a:rPr lang="en-US" b="1" dirty="0"/>
              <a:t>short selling </a:t>
            </a:r>
            <a:r>
              <a:rPr lang="en-US" dirty="0"/>
              <a:t>Thai baht. </a:t>
            </a:r>
            <a:endParaRPr lang="en-US" dirty="0" smtClean="0"/>
          </a:p>
          <a:p>
            <a:endParaRPr lang="en-US" dirty="0" smtClean="0"/>
          </a:p>
          <a:p>
            <a:r>
              <a:rPr lang="en-US" dirty="0" smtClean="0"/>
              <a:t>Baht fell or depreciated. </a:t>
            </a:r>
          </a:p>
          <a:p>
            <a:endParaRPr lang="en-US" dirty="0" smtClean="0"/>
          </a:p>
          <a:p>
            <a:r>
              <a:rPr lang="en-US" dirty="0" smtClean="0"/>
              <a:t>BOT </a:t>
            </a:r>
            <a:r>
              <a:rPr lang="en-US" dirty="0"/>
              <a:t>used the foreign reserves to defend against the speculative attack and finally </a:t>
            </a:r>
            <a:r>
              <a:rPr lang="en-US" b="1" dirty="0"/>
              <a:t>ran out of foreign reserve</a:t>
            </a:r>
            <a:r>
              <a:rPr lang="en-US" dirty="0"/>
              <a:t>.</a:t>
            </a:r>
          </a:p>
        </p:txBody>
      </p:sp>
      <p:sp>
        <p:nvSpPr>
          <p:cNvPr id="4" name="สี่เหลี่ยมผืนผ้า 3"/>
          <p:cNvSpPr/>
          <p:nvPr/>
        </p:nvSpPr>
        <p:spPr>
          <a:xfrm>
            <a:off x="7740352" y="97468"/>
            <a:ext cx="1297150" cy="523220"/>
          </a:xfrm>
          <a:prstGeom prst="rect">
            <a:avLst/>
          </a:prstGeom>
        </p:spPr>
        <p:style>
          <a:lnRef idx="1">
            <a:schemeClr val="accent5"/>
          </a:lnRef>
          <a:fillRef idx="3">
            <a:schemeClr val="accent5"/>
          </a:fillRef>
          <a:effectRef idx="2">
            <a:schemeClr val="accent5"/>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b="1" cap="none" spc="50" dirty="0" smtClean="0">
                <a:ln w="11430"/>
                <a:solidFill>
                  <a:schemeClr val="bg2">
                    <a:lumMod val="50000"/>
                  </a:schemeClr>
                </a:solidFill>
                <a:effectLst>
                  <a:outerShdw blurRad="76200" dist="50800" dir="5400000" algn="tl" rotWithShape="0">
                    <a:srgbClr val="000000">
                      <a:alpha val="65000"/>
                    </a:srgbClr>
                  </a:outerShdw>
                </a:effectLst>
              </a:rPr>
              <a:t>Cause</a:t>
            </a:r>
            <a:endParaRPr lang="th-TH" b="1" cap="none" spc="50" dirty="0">
              <a:ln w="11430"/>
              <a:solidFill>
                <a:schemeClr val="bg2">
                  <a:lumMod val="50000"/>
                </a:schemeClr>
              </a:solidFill>
              <a:effectLst>
                <a:outerShdw blurRad="76200" dist="50800" dir="5400000" algn="tl" rotWithShape="0">
                  <a:srgbClr val="000000">
                    <a:alpha val="65000"/>
                  </a:srgbClr>
                </a:outerShdw>
              </a:effectLst>
            </a:endParaRPr>
          </a:p>
        </p:txBody>
      </p:sp>
      <p:pic>
        <p:nvPicPr>
          <p:cNvPr id="7169" name="Picture 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796136" y="2348880"/>
            <a:ext cx="2808312" cy="23255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658370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07504" y="1484784"/>
            <a:ext cx="8928992" cy="52565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Title 1"/>
          <p:cNvSpPr txBox="1">
            <a:spLocks/>
          </p:cNvSpPr>
          <p:nvPr/>
        </p:nvSpPr>
        <p:spPr>
          <a:xfrm>
            <a:off x="457200" y="533400"/>
            <a:ext cx="8507288" cy="990600"/>
          </a:xfrm>
          <a:prstGeom prst="rect">
            <a:avLst/>
          </a:prstGeom>
        </p:spPr>
        <p:txBody>
          <a:bodyPr>
            <a:normAutofit fontScale="90000"/>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en-US"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Speculative attack on Baht currency</a:t>
            </a:r>
            <a:endParaRPr lang="en-US" dirty="0"/>
          </a:p>
        </p:txBody>
      </p:sp>
      <p:pic>
        <p:nvPicPr>
          <p:cNvPr id="6" name="Picture 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763688" y="1916832"/>
            <a:ext cx="2808312" cy="2325571"/>
          </a:xfrm>
          <a:prstGeom prst="ellipse">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209987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i="1" dirty="0" smtClean="0"/>
              <a:t>Impact</a:t>
            </a:r>
            <a:r>
              <a:rPr lang="en-US" dirty="0" smtClean="0"/>
              <a:t> from </a:t>
            </a:r>
            <a:r>
              <a:rPr lang="en-US" dirty="0"/>
              <a:t>the crisis</a:t>
            </a:r>
          </a:p>
        </p:txBody>
      </p:sp>
    </p:spTree>
    <p:extLst>
      <p:ext uri="{BB962C8B-B14F-4D97-AF65-F5344CB8AC3E}">
        <p14:creationId xmlns:p14="http://schemas.microsoft.com/office/powerpoint/2010/main" xmlns="" val="20367744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b="1"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Impact</a:t>
            </a:r>
            <a:endParaRPr lang="en-US" b="1"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Content Placeholder 4"/>
          <p:cNvSpPr>
            <a:spLocks noGrp="1"/>
          </p:cNvSpPr>
          <p:nvPr>
            <p:ph idx="1"/>
          </p:nvPr>
        </p:nvSpPr>
        <p:spPr>
          <a:xfrm>
            <a:off x="457200" y="1600200"/>
            <a:ext cx="8229600" cy="2836912"/>
          </a:xfrm>
          <a:solidFill>
            <a:schemeClr val="accent5"/>
          </a:solidFill>
        </p:spPr>
        <p:style>
          <a:lnRef idx="2">
            <a:schemeClr val="accent5">
              <a:shade val="50000"/>
            </a:schemeClr>
          </a:lnRef>
          <a:fillRef idx="1">
            <a:schemeClr val="accent5"/>
          </a:fillRef>
          <a:effectRef idx="0">
            <a:schemeClr val="accent5"/>
          </a:effectRef>
          <a:fontRef idx="minor">
            <a:schemeClr val="lt1"/>
          </a:fontRef>
        </p:style>
        <p:txBody>
          <a:bodyPr>
            <a:normAutofit/>
          </a:bodyPr>
          <a:lstStyle/>
          <a:p>
            <a:pPr lvl="2">
              <a:buClr>
                <a:schemeClr val="bg1"/>
              </a:buClr>
            </a:pPr>
            <a:r>
              <a:rPr lang="en-US" sz="2400" dirty="0">
                <a:cs typeface="Times New Roman" pitchFamily="18" charset="0"/>
              </a:rPr>
              <a:t>Depreciation of exchange </a:t>
            </a:r>
            <a:r>
              <a:rPr lang="en-US" sz="2400" dirty="0" smtClean="0">
                <a:cs typeface="Times New Roman" pitchFamily="18" charset="0"/>
              </a:rPr>
              <a:t>rates</a:t>
            </a:r>
          </a:p>
          <a:p>
            <a:pPr lvl="2">
              <a:buClr>
                <a:schemeClr val="bg1"/>
              </a:buClr>
            </a:pPr>
            <a:r>
              <a:rPr lang="en-US" sz="2400" dirty="0" smtClean="0">
                <a:cs typeface="Times New Roman" pitchFamily="18" charset="0"/>
              </a:rPr>
              <a:t>Massive rise in external debt</a:t>
            </a:r>
          </a:p>
          <a:p>
            <a:pPr lvl="2">
              <a:buClr>
                <a:schemeClr val="bg1"/>
              </a:buClr>
            </a:pPr>
            <a:r>
              <a:rPr lang="en-US" sz="2400" dirty="0">
                <a:cs typeface="Times New Roman" pitchFamily="18" charset="0"/>
              </a:rPr>
              <a:t>Economic </a:t>
            </a:r>
            <a:r>
              <a:rPr lang="en-US" sz="2400" dirty="0" smtClean="0">
                <a:cs typeface="Times New Roman" pitchFamily="18" charset="0"/>
              </a:rPr>
              <a:t>recessions</a:t>
            </a:r>
          </a:p>
          <a:p>
            <a:pPr lvl="2">
              <a:buClr>
                <a:schemeClr val="bg1"/>
              </a:buClr>
            </a:pPr>
            <a:r>
              <a:rPr lang="en-US" sz="2400" dirty="0">
                <a:cs typeface="Times New Roman" pitchFamily="18" charset="0"/>
              </a:rPr>
              <a:t>Stock markets collapses</a:t>
            </a:r>
          </a:p>
          <a:p>
            <a:pPr lvl="2">
              <a:buClr>
                <a:schemeClr val="bg1"/>
              </a:buClr>
            </a:pPr>
            <a:r>
              <a:rPr lang="en-US" sz="2400" b="1" u="sng" dirty="0" smtClean="0">
                <a:cs typeface="Times New Roman" pitchFamily="18" charset="0"/>
              </a:rPr>
              <a:t>Financial institution crisis</a:t>
            </a:r>
            <a:endParaRPr lang="en-US" sz="2400" b="1" u="sng" dirty="0">
              <a:cs typeface="Times New Roman" pitchFamily="18" charset="0"/>
            </a:endParaRPr>
          </a:p>
          <a:p>
            <a:pPr lvl="2">
              <a:buClr>
                <a:schemeClr val="bg1"/>
              </a:buClr>
            </a:pPr>
            <a:r>
              <a:rPr lang="en-US" sz="2400" dirty="0" smtClean="0"/>
              <a:t>Contagion: the </a:t>
            </a:r>
            <a:r>
              <a:rPr lang="en-US" sz="2400" dirty="0"/>
              <a:t>A</a:t>
            </a:r>
            <a:r>
              <a:rPr lang="en-US" sz="2400" dirty="0" smtClean="0"/>
              <a:t>sian financial crisis</a:t>
            </a:r>
            <a:endParaRPr lang="en-US" sz="2400" dirty="0"/>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5200722"/>
            <a:ext cx="2987824" cy="174451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4">
            <a:extLst>
              <a:ext uri="{BEBA8EAE-BF5A-486C-A8C5-ECC9F3942E4B}">
                <a14:imgProps xmlns:a14="http://schemas.microsoft.com/office/drawing/2010/main" xmlns="">
                  <a14:imgLayer r:embed="rId5">
                    <a14:imgEffect>
                      <a14:artisticPaintStrokes/>
                    </a14:imgEffect>
                    <a14:imgEffect>
                      <a14:brightnessContrast bright="-20000" contrast="40000"/>
                    </a14:imgEffect>
                  </a14:imgLayer>
                </a14:imgProps>
              </a:ext>
              <a:ext uri="{28A0092B-C50C-407E-A947-70E740481C1C}">
                <a14:useLocalDpi xmlns:a14="http://schemas.microsoft.com/office/drawing/2010/main" xmlns="" val="0"/>
              </a:ext>
            </a:extLst>
          </a:blip>
          <a:srcRect/>
          <a:stretch>
            <a:fillRect/>
          </a:stretch>
        </p:blipFill>
        <p:spPr bwMode="auto">
          <a:xfrm>
            <a:off x="2987824" y="5191593"/>
            <a:ext cx="3096342" cy="17536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a:blip r:embed="rId6">
            <a:extLst>
              <a:ext uri="{BEBA8EAE-BF5A-486C-A8C5-ECC9F3942E4B}">
                <a14:imgProps xmlns:a14="http://schemas.microsoft.com/office/drawing/2010/main" xmlns="">
                  <a14:imgLayer r:embed="rId7">
                    <a14:imgEffect>
                      <a14:artisticPaintBrush/>
                    </a14:imgEffect>
                  </a14:imgLayer>
                </a14:imgProps>
              </a:ext>
              <a:ext uri="{28A0092B-C50C-407E-A947-70E740481C1C}">
                <a14:useLocalDpi xmlns:a14="http://schemas.microsoft.com/office/drawing/2010/main" xmlns="" val="0"/>
              </a:ext>
            </a:extLst>
          </a:blip>
          <a:srcRect/>
          <a:stretch>
            <a:fillRect/>
          </a:stretch>
        </p:blipFill>
        <p:spPr bwMode="auto">
          <a:xfrm>
            <a:off x="6084167" y="5189020"/>
            <a:ext cx="3063965" cy="2143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1012426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600" b="1" dirty="0" smtClean="0"/>
              <a:t>Currency devaluation</a:t>
            </a:r>
            <a:endParaRPr lang="en-US" sz="3600" b="1" dirty="0"/>
          </a:p>
        </p:txBody>
      </p:sp>
      <p:pic>
        <p:nvPicPr>
          <p:cNvPr id="6"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53715" y="2780928"/>
            <a:ext cx="8050733" cy="38164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extBox 6"/>
          <p:cNvSpPr txBox="1"/>
          <p:nvPr/>
        </p:nvSpPr>
        <p:spPr>
          <a:xfrm>
            <a:off x="467544" y="1484784"/>
            <a:ext cx="8424936" cy="1477328"/>
          </a:xfrm>
          <a:prstGeom prst="rect">
            <a:avLst/>
          </a:prstGeom>
          <a:noFill/>
        </p:spPr>
        <p:txBody>
          <a:bodyPr wrap="square" rtlCol="0">
            <a:spAutoFit/>
          </a:bodyPr>
          <a:lstStyle/>
          <a:p>
            <a:pPr marL="342900" indent="-342900">
              <a:buFont typeface="Arial" pitchFamily="34" charset="0"/>
              <a:buChar char="•"/>
            </a:pPr>
            <a:r>
              <a:rPr lang="en-US" sz="1800" b="1" dirty="0"/>
              <a:t>Highly depreciated </a:t>
            </a:r>
            <a:r>
              <a:rPr lang="en-US" sz="1800" dirty="0"/>
              <a:t>baht because the lack of confidence in Thai </a:t>
            </a:r>
            <a:r>
              <a:rPr lang="en-US" sz="1800" dirty="0" smtClean="0"/>
              <a:t>economy.</a:t>
            </a:r>
          </a:p>
          <a:p>
            <a:pPr marL="342900" indent="-342900">
              <a:buFont typeface="Arial" pitchFamily="34" charset="0"/>
              <a:buChar char="•"/>
            </a:pPr>
            <a:r>
              <a:rPr lang="en-US" sz="1800" dirty="0" smtClean="0"/>
              <a:t>Before </a:t>
            </a:r>
            <a:r>
              <a:rPr lang="en-US" sz="1800" dirty="0"/>
              <a:t>the crisis, The baht was </a:t>
            </a:r>
            <a:r>
              <a:rPr lang="en-US" sz="1800" b="1" dirty="0"/>
              <a:t>pegged at 25 </a:t>
            </a:r>
            <a:r>
              <a:rPr lang="en-US" sz="1800" dirty="0"/>
              <a:t>to the US dollar</a:t>
            </a:r>
            <a:r>
              <a:rPr lang="en-US" sz="1800" dirty="0" smtClean="0"/>
              <a:t>.</a:t>
            </a:r>
          </a:p>
          <a:p>
            <a:pPr marL="342900" indent="-342900">
              <a:buFont typeface="Arial" pitchFamily="34" charset="0"/>
              <a:buChar char="•"/>
            </a:pPr>
            <a:r>
              <a:rPr lang="en-US" sz="1800" dirty="0" smtClean="0"/>
              <a:t>After the crisis, baht is devalued and reached the lowest point of </a:t>
            </a:r>
            <a:r>
              <a:rPr lang="en-US" sz="1800" b="1" dirty="0" smtClean="0"/>
              <a:t>56 baht per USD.</a:t>
            </a:r>
            <a:endParaRPr lang="en-US" sz="1800" b="1" dirty="0"/>
          </a:p>
          <a:p>
            <a:endParaRPr lang="en-US" sz="1800" dirty="0"/>
          </a:p>
        </p:txBody>
      </p:sp>
      <p:sp>
        <p:nvSpPr>
          <p:cNvPr id="8" name="สี่เหลี่ยมผืนผ้า 3"/>
          <p:cNvSpPr/>
          <p:nvPr/>
        </p:nvSpPr>
        <p:spPr>
          <a:xfrm>
            <a:off x="7308304" y="418429"/>
            <a:ext cx="1710725" cy="646331"/>
          </a:xfrm>
          <a:prstGeom prst="rect">
            <a:avLst/>
          </a:prstGeom>
        </p:spPr>
        <p:style>
          <a:lnRef idx="3">
            <a:schemeClr val="lt1"/>
          </a:lnRef>
          <a:fillRef idx="1">
            <a:schemeClr val="accent5"/>
          </a:fillRef>
          <a:effectRef idx="1">
            <a:schemeClr val="accent5"/>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Impact</a:t>
            </a:r>
            <a:endParaRPr lang="th-TH"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xmlns="" val="41508622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t>Massive rise in external debt</a:t>
            </a:r>
            <a:endParaRPr lang="en-US" sz="3600" b="1" dirty="0"/>
          </a:p>
        </p:txBody>
      </p:sp>
      <p:pic>
        <p:nvPicPr>
          <p:cNvPr id="4" name="Picture 2"/>
          <p:cNvPicPr>
            <a:picLocks noGrp="1" noChangeAspect="1" noChangeArrowheads="1"/>
          </p:cNvPicPr>
          <p:nvPr>
            <p:ph idx="1"/>
          </p:nvPr>
        </p:nvPicPr>
        <p:blipFill>
          <a:blip r:embed="rId3">
            <a:extLst>
              <a:ext uri="{28A0092B-C50C-407E-A947-70E740481C1C}">
                <a14:useLocalDpi xmlns:a14="http://schemas.microsoft.com/office/drawing/2010/main" xmlns="" val="0"/>
              </a:ext>
            </a:extLst>
          </a:blip>
          <a:srcRect/>
          <a:stretch>
            <a:fillRect/>
          </a:stretch>
        </p:blipFill>
        <p:spPr bwMode="auto">
          <a:xfrm>
            <a:off x="4506986" y="3068960"/>
            <a:ext cx="4457502" cy="35742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angle 4"/>
          <p:cNvSpPr/>
          <p:nvPr/>
        </p:nvSpPr>
        <p:spPr>
          <a:xfrm>
            <a:off x="467544" y="1447616"/>
            <a:ext cx="8352928" cy="1477328"/>
          </a:xfrm>
          <a:prstGeom prst="rect">
            <a:avLst/>
          </a:prstGeom>
        </p:spPr>
        <p:txBody>
          <a:bodyPr wrap="square">
            <a:spAutoFit/>
          </a:bodyPr>
          <a:lstStyle/>
          <a:p>
            <a:pPr marL="342900" indent="-342900">
              <a:buFont typeface="Arial" pitchFamily="34" charset="0"/>
              <a:buChar char="•"/>
            </a:pPr>
            <a:r>
              <a:rPr lang="en-US" sz="1800" b="1" dirty="0"/>
              <a:t>Massive increase in external debt </a:t>
            </a:r>
            <a:r>
              <a:rPr lang="en-US" sz="1800" dirty="0"/>
              <a:t>burden due to high dependency on foreign capital and deeply depreciated </a:t>
            </a:r>
            <a:r>
              <a:rPr lang="en-US" sz="1800" dirty="0" smtClean="0"/>
              <a:t>baht.</a:t>
            </a:r>
          </a:p>
          <a:p>
            <a:pPr marL="342900" indent="-342900">
              <a:buFont typeface="Arial" pitchFamily="34" charset="0"/>
              <a:buChar char="•"/>
            </a:pPr>
            <a:r>
              <a:rPr lang="en-US" sz="1800" dirty="0" smtClean="0"/>
              <a:t>The </a:t>
            </a:r>
            <a:r>
              <a:rPr lang="en-US" sz="1800" b="1" dirty="0"/>
              <a:t>external debt </a:t>
            </a:r>
            <a:r>
              <a:rPr lang="en-US" sz="1800" dirty="0"/>
              <a:t>increased from 40 billion USD in 1992 to 80 billion USD in March </a:t>
            </a:r>
            <a:r>
              <a:rPr lang="en-US" sz="1800" dirty="0" smtClean="0"/>
              <a:t>1997. The </a:t>
            </a:r>
            <a:r>
              <a:rPr lang="en-US" sz="1800" dirty="0"/>
              <a:t>total outstanding </a:t>
            </a:r>
            <a:r>
              <a:rPr lang="en-US" sz="1800" b="1" dirty="0"/>
              <a:t>debt as a share of GDP </a:t>
            </a:r>
            <a:r>
              <a:rPr lang="en-US" sz="1800" dirty="0"/>
              <a:t>increased from 35% in 1990 to 65% in 1996, showing in the figure 2</a:t>
            </a:r>
            <a:r>
              <a:rPr lang="en-US" sz="1800" dirty="0" smtClean="0"/>
              <a:t>.</a:t>
            </a:r>
            <a:endParaRPr lang="en-US" sz="1800" dirty="0"/>
          </a:p>
        </p:txBody>
      </p:sp>
      <p:sp>
        <p:nvSpPr>
          <p:cNvPr id="6" name="สี่เหลี่ยมผืนผ้า 3"/>
          <p:cNvSpPr/>
          <p:nvPr/>
        </p:nvSpPr>
        <p:spPr>
          <a:xfrm>
            <a:off x="7308304" y="418429"/>
            <a:ext cx="1710725" cy="646331"/>
          </a:xfrm>
          <a:prstGeom prst="rect">
            <a:avLst/>
          </a:prstGeom>
        </p:spPr>
        <p:style>
          <a:lnRef idx="3">
            <a:schemeClr val="lt1"/>
          </a:lnRef>
          <a:fillRef idx="1">
            <a:schemeClr val="accent5"/>
          </a:fillRef>
          <a:effectRef idx="1">
            <a:schemeClr val="accent5"/>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Impact</a:t>
            </a:r>
            <a:endParaRPr lang="th-TH"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7" name="Picture 5"/>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02530" y="3068960"/>
            <a:ext cx="3924137" cy="3600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6046202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p:txBody>
          <a:bodyPr/>
          <a:lstStyle/>
          <a:p>
            <a:r>
              <a:rPr lang="th-TH" b="1" dirty="0"/>
              <a:t>Domestic Economy</a:t>
            </a:r>
          </a:p>
        </p:txBody>
      </p:sp>
      <p:sp>
        <p:nvSpPr>
          <p:cNvPr id="8194" name="Rectangle 2"/>
          <p:cNvSpPr>
            <a:spLocks noGrp="1" noChangeArrowheads="1"/>
          </p:cNvSpPr>
          <p:nvPr>
            <p:ph type="body" idx="1"/>
          </p:nvPr>
        </p:nvSpPr>
        <p:spPr>
          <a:xfrm>
            <a:off x="457200" y="1412776"/>
            <a:ext cx="4114800" cy="2764904"/>
          </a:xfrm>
        </p:spPr>
        <p:txBody>
          <a:bodyPr>
            <a:normAutofit lnSpcReduction="10000"/>
          </a:bodyPr>
          <a:lstStyle/>
          <a:p>
            <a:pPr marL="0" indent="0" defTabSz="357175">
              <a:spcBef>
                <a:spcPts val="1828"/>
              </a:spcBef>
              <a:buSzPct val="125000"/>
              <a:buNone/>
            </a:pPr>
            <a:r>
              <a:rPr lang="en-US" sz="1800" b="1" u="sng" dirty="0" smtClean="0">
                <a:ea typeface="Helvetica Neue" charset="0"/>
                <a:cs typeface="Helvetica Neue" charset="0"/>
                <a:sym typeface="Helvetica Neue" charset="0"/>
              </a:rPr>
              <a:t>Economic recession</a:t>
            </a:r>
          </a:p>
          <a:p>
            <a:pPr marL="200911" indent="-200911" defTabSz="357175">
              <a:spcBef>
                <a:spcPts val="1828"/>
              </a:spcBef>
              <a:buSzPct val="125000"/>
              <a:buFontTx/>
              <a:buChar char="•"/>
            </a:pPr>
            <a:r>
              <a:rPr lang="th-TH" sz="1500" dirty="0" smtClean="0">
                <a:ea typeface="Helvetica Neue" charset="0"/>
                <a:cs typeface="Helvetica Neue" charset="0"/>
                <a:sym typeface="Helvetica Neue" charset="0"/>
              </a:rPr>
              <a:t>Small </a:t>
            </a:r>
            <a:r>
              <a:rPr lang="th-TH" sz="1500" dirty="0">
                <a:ea typeface="Helvetica Neue" charset="0"/>
                <a:cs typeface="Helvetica Neue" charset="0"/>
                <a:sym typeface="Helvetica Neue" charset="0"/>
              </a:rPr>
              <a:t>domestic demand due to have less </a:t>
            </a:r>
            <a:r>
              <a:rPr lang="en-US" sz="1500" dirty="0" smtClean="0">
                <a:ea typeface="Helvetica Neue" charset="0"/>
                <a:cs typeface="Helvetica Neue" charset="0"/>
                <a:sym typeface="Helvetica Neue" charset="0"/>
              </a:rPr>
              <a:t/>
            </a:r>
            <a:br>
              <a:rPr lang="en-US" sz="1500" dirty="0" smtClean="0">
                <a:ea typeface="Helvetica Neue" charset="0"/>
                <a:cs typeface="Helvetica Neue" charset="0"/>
                <a:sym typeface="Helvetica Neue" charset="0"/>
              </a:rPr>
            </a:br>
            <a:r>
              <a:rPr lang="th-TH" sz="1500" dirty="0" smtClean="0">
                <a:ea typeface="Helvetica Neue" charset="0"/>
                <a:cs typeface="Helvetica Neue" charset="0"/>
                <a:sym typeface="Helvetica Neue" charset="0"/>
              </a:rPr>
              <a:t>purchasing power</a:t>
            </a:r>
            <a:endParaRPr lang="th-TH" sz="1500" dirty="0">
              <a:ea typeface="Helvetica Neue" charset="0"/>
              <a:cs typeface="Helvetica Neue" charset="0"/>
              <a:sym typeface="Helvetica Neue" charset="0"/>
            </a:endParaRPr>
          </a:p>
          <a:p>
            <a:pPr marL="200911" indent="-200911" defTabSz="357175">
              <a:spcBef>
                <a:spcPts val="1828"/>
              </a:spcBef>
              <a:buSzPct val="125000"/>
              <a:buFontTx/>
              <a:buChar char="•"/>
            </a:pPr>
            <a:r>
              <a:rPr lang="th-TH" sz="1500" dirty="0">
                <a:ea typeface="Helvetica Neue" charset="0"/>
                <a:cs typeface="Helvetica Neue" charset="0"/>
                <a:sym typeface="Helvetica Neue" charset="0"/>
              </a:rPr>
              <a:t>Higher unemployment </a:t>
            </a:r>
            <a:r>
              <a:rPr lang="th-TH" sz="1500" dirty="0" smtClean="0">
                <a:ea typeface="Helvetica Neue" charset="0"/>
                <a:cs typeface="Helvetica Neue" charset="0"/>
                <a:sym typeface="Helvetica Neue" charset="0"/>
              </a:rPr>
              <a:t>rate</a:t>
            </a:r>
            <a:endParaRPr lang="th-TH" sz="1500" dirty="0">
              <a:ea typeface="Helvetica Neue" charset="0"/>
              <a:cs typeface="Helvetica Neue" charset="0"/>
              <a:sym typeface="Helvetica Neue" charset="0"/>
            </a:endParaRPr>
          </a:p>
          <a:p>
            <a:pPr marL="200911" indent="-200911" defTabSz="357175">
              <a:spcBef>
                <a:spcPts val="1828"/>
              </a:spcBef>
              <a:buSzPct val="125000"/>
              <a:buFontTx/>
              <a:buChar char="•"/>
            </a:pPr>
            <a:r>
              <a:rPr lang="th-TH" sz="1500" dirty="0">
                <a:ea typeface="Helvetica Neue" charset="0"/>
                <a:cs typeface="Helvetica Neue" charset="0"/>
                <a:sym typeface="Helvetica Neue" charset="0"/>
              </a:rPr>
              <a:t>Less GDP per </a:t>
            </a:r>
            <a:r>
              <a:rPr lang="th-TH" sz="1500" dirty="0" smtClean="0">
                <a:ea typeface="Helvetica Neue" charset="0"/>
                <a:cs typeface="Helvetica Neue" charset="0"/>
                <a:sym typeface="Helvetica Neue" charset="0"/>
              </a:rPr>
              <a:t>capita</a:t>
            </a:r>
            <a:endParaRPr lang="th-TH" sz="1500" dirty="0">
              <a:ea typeface="Helvetica Neue" charset="0"/>
              <a:cs typeface="Helvetica Neue" charset="0"/>
              <a:sym typeface="Helvetica Neue" charset="0"/>
            </a:endParaRPr>
          </a:p>
          <a:p>
            <a:pPr marL="200911" indent="-200911" defTabSz="357175">
              <a:spcBef>
                <a:spcPts val="1828"/>
              </a:spcBef>
              <a:buSzPct val="125000"/>
              <a:buFontTx/>
              <a:buChar char="•"/>
            </a:pPr>
            <a:r>
              <a:rPr lang="th-TH" sz="1500" dirty="0">
                <a:ea typeface="Helvetica Neue" charset="0"/>
                <a:cs typeface="Helvetica Neue" charset="0"/>
                <a:sym typeface="Helvetica Neue" charset="0"/>
              </a:rPr>
              <a:t>Less social </a:t>
            </a:r>
            <a:r>
              <a:rPr lang="th-TH" sz="1500" dirty="0" smtClean="0">
                <a:ea typeface="Helvetica Neue" charset="0"/>
                <a:cs typeface="Helvetica Neue" charset="0"/>
                <a:sym typeface="Helvetica Neue" charset="0"/>
              </a:rPr>
              <a:t>welfare</a:t>
            </a:r>
            <a:endParaRPr lang="th-TH" sz="1500" dirty="0">
              <a:ea typeface="Helvetica Neue" charset="0"/>
              <a:cs typeface="Helvetica Neue" charset="0"/>
              <a:sym typeface="Helvetica Neue" charset="0"/>
            </a:endParaRPr>
          </a:p>
          <a:p>
            <a:pPr marL="200911" indent="-200911" defTabSz="357175">
              <a:spcBef>
                <a:spcPts val="1828"/>
              </a:spcBef>
              <a:buSzPct val="125000"/>
              <a:buFontTx/>
              <a:buChar char="•"/>
            </a:pPr>
            <a:r>
              <a:rPr lang="th-TH" sz="1500" dirty="0">
                <a:ea typeface="Helvetica Neue" charset="0"/>
                <a:cs typeface="Helvetica Neue" charset="0"/>
                <a:sym typeface="Helvetica Neue" charset="0"/>
              </a:rPr>
              <a:t>Slow in country economic improvement</a:t>
            </a:r>
            <a:endParaRPr lang="th-TH" dirty="0"/>
          </a:p>
        </p:txBody>
      </p:sp>
      <p:pic>
        <p:nvPicPr>
          <p:cNvPr id="8195" name="Picture 3" descr="5_asian_contagion.gi.jpg"/>
          <p:cNvPicPr>
            <a:picLocks noChangeAspect="1"/>
          </p:cNvPicPr>
          <p:nvPr/>
        </p:nvPicPr>
        <p:blipFill>
          <a:blip r:embed="rId3">
            <a:extLst>
              <a:ext uri="{28A0092B-C50C-407E-A947-70E740481C1C}">
                <a14:useLocalDpi xmlns:a14="http://schemas.microsoft.com/office/drawing/2010/main" xmlns="" val="0"/>
              </a:ext>
            </a:extLst>
          </a:blip>
          <a:srcRect b="29544"/>
          <a:stretch>
            <a:fillRect/>
          </a:stretch>
        </p:blipFill>
        <p:spPr bwMode="auto">
          <a:xfrm>
            <a:off x="5148064" y="1683983"/>
            <a:ext cx="2975148" cy="213977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graphicFrame>
        <p:nvGraphicFramePr>
          <p:cNvPr id="6" name="Content Placeholder 5"/>
          <p:cNvGraphicFramePr>
            <a:graphicFrameLocks/>
          </p:cNvGraphicFramePr>
          <p:nvPr>
            <p:extLst>
              <p:ext uri="{D42A27DB-BD31-4B8C-83A1-F6EECF244321}">
                <p14:modId xmlns:p14="http://schemas.microsoft.com/office/powerpoint/2010/main" xmlns="" val="4238618450"/>
              </p:ext>
            </p:extLst>
          </p:nvPr>
        </p:nvGraphicFramePr>
        <p:xfrm>
          <a:off x="271463" y="4231040"/>
          <a:ext cx="8637587" cy="2438320"/>
        </p:xfrm>
        <a:graphic>
          <a:graphicData uri="http://schemas.openxmlformats.org/drawingml/2006/table">
            <a:tbl>
              <a:tblPr firstRow="1" bandRow="1">
                <a:tableStyleId>{5C22544A-7EE6-4342-B048-85BDC9FD1C3A}</a:tableStyleId>
              </a:tblPr>
              <a:tblGrid>
                <a:gridCol w="3826563"/>
                <a:gridCol w="1157396"/>
                <a:gridCol w="1261569"/>
                <a:gridCol w="1248003"/>
                <a:gridCol w="1144056"/>
              </a:tblGrid>
              <a:tr h="266553">
                <a:tc>
                  <a:txBody>
                    <a:bodyPr/>
                    <a:lstStyle/>
                    <a:p>
                      <a:endParaRPr lang="en-US" sz="1400" dirty="0"/>
                    </a:p>
                  </a:txBody>
                  <a:tcPr marL="91446" marR="91446" marT="45715" marB="45715"/>
                </a:tc>
                <a:tc>
                  <a:txBody>
                    <a:bodyPr/>
                    <a:lstStyle/>
                    <a:p>
                      <a:r>
                        <a:rPr lang="en-US" sz="1400" dirty="0" smtClean="0"/>
                        <a:t>1996</a:t>
                      </a:r>
                      <a:endParaRPr lang="en-US" sz="1400" dirty="0"/>
                    </a:p>
                  </a:txBody>
                  <a:tcPr marL="91446" marR="91446" marT="45715" marB="45715"/>
                </a:tc>
                <a:tc>
                  <a:txBody>
                    <a:bodyPr/>
                    <a:lstStyle/>
                    <a:p>
                      <a:r>
                        <a:rPr lang="en-US" sz="1400" dirty="0" smtClean="0"/>
                        <a:t>1997</a:t>
                      </a:r>
                      <a:endParaRPr lang="en-US" sz="1400" dirty="0"/>
                    </a:p>
                  </a:txBody>
                  <a:tcPr marL="91446" marR="91446" marT="45715" marB="45715"/>
                </a:tc>
                <a:tc>
                  <a:txBody>
                    <a:bodyPr/>
                    <a:lstStyle/>
                    <a:p>
                      <a:r>
                        <a:rPr lang="en-US" sz="1400" dirty="0" smtClean="0"/>
                        <a:t>1998</a:t>
                      </a:r>
                      <a:endParaRPr lang="en-US" sz="1400" dirty="0"/>
                    </a:p>
                  </a:txBody>
                  <a:tcPr marL="91446" marR="91446" marT="45715" marB="45715"/>
                </a:tc>
                <a:tc>
                  <a:txBody>
                    <a:bodyPr/>
                    <a:lstStyle/>
                    <a:p>
                      <a:r>
                        <a:rPr lang="en-US" sz="1400" dirty="0" smtClean="0"/>
                        <a:t>1999</a:t>
                      </a:r>
                      <a:endParaRPr lang="en-US" sz="1400" dirty="0"/>
                    </a:p>
                  </a:txBody>
                  <a:tcPr marL="91446" marR="91446" marT="45715" marB="45715"/>
                </a:tc>
              </a:tr>
              <a:tr h="266553">
                <a:tc>
                  <a:txBody>
                    <a:bodyPr/>
                    <a:lstStyle/>
                    <a:p>
                      <a:r>
                        <a:rPr lang="en-US" sz="1400" kern="1200" baseline="0" dirty="0" smtClean="0">
                          <a:solidFill>
                            <a:schemeClr val="dk1"/>
                          </a:solidFill>
                          <a:latin typeface="+mn-lt"/>
                          <a:ea typeface="+mn-ea"/>
                          <a:cs typeface="+mn-cs"/>
                        </a:rPr>
                        <a:t>Real GDP Growth</a:t>
                      </a:r>
                      <a:endParaRPr lang="en-US" sz="1400" dirty="0"/>
                    </a:p>
                  </a:txBody>
                  <a:tcPr marL="91446" marR="91446" marT="45715" marB="45715"/>
                </a:tc>
                <a:tc>
                  <a:txBody>
                    <a:bodyPr/>
                    <a:lstStyle/>
                    <a:p>
                      <a:r>
                        <a:rPr lang="en-US" sz="1400" dirty="0" smtClean="0"/>
                        <a:t>5.9</a:t>
                      </a:r>
                      <a:endParaRPr lang="en-US" sz="1400" dirty="0"/>
                    </a:p>
                  </a:txBody>
                  <a:tcPr marL="91446" marR="91446" marT="45715" marB="45715"/>
                </a:tc>
                <a:tc>
                  <a:txBody>
                    <a:bodyPr/>
                    <a:lstStyle/>
                    <a:p>
                      <a:r>
                        <a:rPr lang="en-US" sz="1400" dirty="0" smtClean="0"/>
                        <a:t>-1.4</a:t>
                      </a:r>
                      <a:endParaRPr lang="en-US" sz="1400" dirty="0"/>
                    </a:p>
                  </a:txBody>
                  <a:tcPr marL="91446" marR="91446" marT="45715" marB="45715"/>
                </a:tc>
                <a:tc>
                  <a:txBody>
                    <a:bodyPr/>
                    <a:lstStyle/>
                    <a:p>
                      <a:r>
                        <a:rPr lang="en-US" sz="1400" dirty="0" smtClean="0"/>
                        <a:t>-10.3</a:t>
                      </a:r>
                      <a:endParaRPr lang="en-US" sz="1400" dirty="0"/>
                    </a:p>
                  </a:txBody>
                  <a:tcPr marL="91446" marR="91446" marT="45715" marB="45715"/>
                </a:tc>
                <a:tc>
                  <a:txBody>
                    <a:bodyPr/>
                    <a:lstStyle/>
                    <a:p>
                      <a:r>
                        <a:rPr lang="en-US" sz="1400" dirty="0" smtClean="0"/>
                        <a:t>4.4</a:t>
                      </a:r>
                      <a:endParaRPr lang="en-US" sz="1400" dirty="0"/>
                    </a:p>
                  </a:txBody>
                  <a:tcPr marL="91446" marR="91446" marT="45715" marB="45715"/>
                </a:tc>
              </a:tr>
              <a:tr h="266553">
                <a:tc>
                  <a:txBody>
                    <a:bodyPr/>
                    <a:lstStyle/>
                    <a:p>
                      <a:r>
                        <a:rPr lang="en-US" sz="1400" kern="1200" baseline="0" dirty="0" smtClean="0">
                          <a:solidFill>
                            <a:schemeClr val="dk1"/>
                          </a:solidFill>
                          <a:latin typeface="+mn-lt"/>
                          <a:ea typeface="+mn-ea"/>
                          <a:cs typeface="+mn-cs"/>
                        </a:rPr>
                        <a:t>GDP ($</a:t>
                      </a:r>
                      <a:r>
                        <a:rPr lang="en-US" sz="1400" kern="1200" baseline="0" dirty="0" err="1" smtClean="0">
                          <a:solidFill>
                            <a:schemeClr val="dk1"/>
                          </a:solidFill>
                          <a:latin typeface="+mn-lt"/>
                          <a:ea typeface="+mn-ea"/>
                          <a:cs typeface="+mn-cs"/>
                        </a:rPr>
                        <a:t>bln</a:t>
                      </a:r>
                      <a:r>
                        <a:rPr lang="en-US" sz="1400" kern="1200" baseline="0" dirty="0" smtClean="0">
                          <a:solidFill>
                            <a:schemeClr val="dk1"/>
                          </a:solidFill>
                          <a:latin typeface="+mn-lt"/>
                          <a:ea typeface="+mn-ea"/>
                          <a:cs typeface="+mn-cs"/>
                        </a:rPr>
                        <a:t>)</a:t>
                      </a:r>
                      <a:endParaRPr lang="en-US" sz="1400" dirty="0"/>
                    </a:p>
                  </a:txBody>
                  <a:tcPr marL="91446" marR="91446" marT="45715" marB="45715"/>
                </a:tc>
                <a:tc>
                  <a:txBody>
                    <a:bodyPr/>
                    <a:lstStyle/>
                    <a:p>
                      <a:r>
                        <a:rPr lang="en-US" sz="1400" dirty="0" smtClean="0"/>
                        <a:t>182</a:t>
                      </a:r>
                      <a:endParaRPr lang="en-US" sz="1400" dirty="0"/>
                    </a:p>
                  </a:txBody>
                  <a:tcPr marL="91446" marR="91446" marT="45715" marB="45715"/>
                </a:tc>
                <a:tc>
                  <a:txBody>
                    <a:bodyPr/>
                    <a:lstStyle/>
                    <a:p>
                      <a:r>
                        <a:rPr lang="en-US" sz="1400" dirty="0" smtClean="0"/>
                        <a:t>151</a:t>
                      </a:r>
                      <a:endParaRPr lang="en-US" sz="1400" dirty="0"/>
                    </a:p>
                  </a:txBody>
                  <a:tcPr marL="91446" marR="91446" marT="45715" marB="45715"/>
                </a:tc>
                <a:tc>
                  <a:txBody>
                    <a:bodyPr/>
                    <a:lstStyle/>
                    <a:p>
                      <a:r>
                        <a:rPr lang="en-US" sz="1400" dirty="0" smtClean="0"/>
                        <a:t>112</a:t>
                      </a:r>
                      <a:endParaRPr lang="en-US" sz="1400" dirty="0"/>
                    </a:p>
                  </a:txBody>
                  <a:tcPr marL="91446" marR="91446" marT="45715" marB="45715"/>
                </a:tc>
                <a:tc>
                  <a:txBody>
                    <a:bodyPr/>
                    <a:lstStyle/>
                    <a:p>
                      <a:r>
                        <a:rPr lang="en-US" sz="1400" dirty="0" smtClean="0"/>
                        <a:t>123</a:t>
                      </a:r>
                      <a:endParaRPr lang="en-US" sz="1400" dirty="0"/>
                    </a:p>
                  </a:txBody>
                  <a:tcPr marL="91446" marR="91446" marT="45715" marB="45715"/>
                </a:tc>
              </a:tr>
              <a:tr h="266553">
                <a:tc>
                  <a:txBody>
                    <a:bodyPr/>
                    <a:lstStyle/>
                    <a:p>
                      <a:r>
                        <a:rPr lang="en-US" sz="1400" kern="1200" baseline="0" dirty="0" smtClean="0">
                          <a:solidFill>
                            <a:schemeClr val="dk1"/>
                          </a:solidFill>
                          <a:latin typeface="+mn-lt"/>
                          <a:ea typeface="+mn-ea"/>
                          <a:cs typeface="+mn-cs"/>
                        </a:rPr>
                        <a:t>Per capita GDP</a:t>
                      </a:r>
                      <a:endParaRPr lang="en-US" sz="1400" dirty="0"/>
                    </a:p>
                  </a:txBody>
                  <a:tcPr marL="91446" marR="91446" marT="45715" marB="45715"/>
                </a:tc>
                <a:tc>
                  <a:txBody>
                    <a:bodyPr/>
                    <a:lstStyle/>
                    <a:p>
                      <a:r>
                        <a:rPr lang="en-US" sz="1400" dirty="0" smtClean="0"/>
                        <a:t>6741</a:t>
                      </a:r>
                      <a:endParaRPr lang="en-US" sz="1400" dirty="0"/>
                    </a:p>
                  </a:txBody>
                  <a:tcPr marL="91446" marR="91446" marT="45715" marB="45715"/>
                </a:tc>
                <a:tc>
                  <a:txBody>
                    <a:bodyPr/>
                    <a:lstStyle/>
                    <a:p>
                      <a:r>
                        <a:rPr lang="en-US" sz="1400" dirty="0" smtClean="0"/>
                        <a:t>6580</a:t>
                      </a:r>
                      <a:endParaRPr lang="en-US" sz="1400" dirty="0"/>
                    </a:p>
                  </a:txBody>
                  <a:tcPr marL="91446" marR="91446" marT="45715" marB="45715"/>
                </a:tc>
                <a:tc>
                  <a:txBody>
                    <a:bodyPr/>
                    <a:lstStyle/>
                    <a:p>
                      <a:r>
                        <a:rPr lang="en-US" sz="1400" dirty="0" smtClean="0"/>
                        <a:t>5817</a:t>
                      </a:r>
                      <a:endParaRPr lang="en-US" sz="1400" dirty="0"/>
                    </a:p>
                  </a:txBody>
                  <a:tcPr marL="91446" marR="91446" marT="45715" marB="45715"/>
                </a:tc>
                <a:tc>
                  <a:txBody>
                    <a:bodyPr/>
                    <a:lstStyle/>
                    <a:p>
                      <a:r>
                        <a:rPr lang="en-US" sz="1400" dirty="0" smtClean="0"/>
                        <a:t>6094</a:t>
                      </a:r>
                      <a:endParaRPr lang="en-US" sz="1400" dirty="0"/>
                    </a:p>
                  </a:txBody>
                  <a:tcPr marL="91446" marR="91446" marT="45715" marB="45715"/>
                </a:tc>
              </a:tr>
              <a:tr h="266553">
                <a:tc>
                  <a:txBody>
                    <a:bodyPr/>
                    <a:lstStyle/>
                    <a:p>
                      <a:r>
                        <a:rPr lang="en-US" sz="1400" kern="1200" baseline="0" dirty="0" smtClean="0">
                          <a:solidFill>
                            <a:schemeClr val="dk1"/>
                          </a:solidFill>
                          <a:latin typeface="+mn-lt"/>
                          <a:ea typeface="+mn-ea"/>
                          <a:cs typeface="+mn-cs"/>
                        </a:rPr>
                        <a:t>Unemployment</a:t>
                      </a:r>
                      <a:endParaRPr lang="en-US" sz="1400" dirty="0"/>
                    </a:p>
                  </a:txBody>
                  <a:tcPr marL="91446" marR="91446" marT="45715" marB="45715"/>
                </a:tc>
                <a:tc>
                  <a:txBody>
                    <a:bodyPr/>
                    <a:lstStyle/>
                    <a:p>
                      <a:r>
                        <a:rPr lang="en-US" sz="1400" dirty="0" smtClean="0"/>
                        <a:t>3.5</a:t>
                      </a:r>
                      <a:endParaRPr lang="en-US" sz="1400" dirty="0"/>
                    </a:p>
                  </a:txBody>
                  <a:tcPr marL="91446" marR="91446" marT="45715" marB="45715"/>
                </a:tc>
                <a:tc>
                  <a:txBody>
                    <a:bodyPr/>
                    <a:lstStyle/>
                    <a:p>
                      <a:r>
                        <a:rPr lang="en-US" sz="1400" dirty="0" smtClean="0"/>
                        <a:t>3.2</a:t>
                      </a:r>
                      <a:endParaRPr lang="en-US" sz="1400" dirty="0"/>
                    </a:p>
                  </a:txBody>
                  <a:tcPr marL="91446" marR="91446" marT="45715" marB="45715"/>
                </a:tc>
                <a:tc>
                  <a:txBody>
                    <a:bodyPr/>
                    <a:lstStyle/>
                    <a:p>
                      <a:r>
                        <a:rPr lang="en-US" sz="1400" dirty="0" smtClean="0"/>
                        <a:t>7.3</a:t>
                      </a:r>
                      <a:endParaRPr lang="en-US" sz="1400" dirty="0"/>
                    </a:p>
                  </a:txBody>
                  <a:tcPr marL="91446" marR="91446" marT="45715" marB="45715"/>
                </a:tc>
                <a:tc>
                  <a:txBody>
                    <a:bodyPr/>
                    <a:lstStyle/>
                    <a:p>
                      <a:r>
                        <a:rPr lang="en-US" sz="1400" dirty="0" smtClean="0"/>
                        <a:t>6.2</a:t>
                      </a:r>
                      <a:endParaRPr lang="en-US" sz="1400" dirty="0"/>
                    </a:p>
                  </a:txBody>
                  <a:tcPr marL="91446" marR="91446" marT="45715" marB="45715"/>
                </a:tc>
              </a:tr>
              <a:tr h="266553">
                <a:tc>
                  <a:txBody>
                    <a:bodyPr/>
                    <a:lstStyle/>
                    <a:p>
                      <a:r>
                        <a:rPr lang="en-US" sz="1400" kern="1200" baseline="0" dirty="0" smtClean="0">
                          <a:solidFill>
                            <a:schemeClr val="dk1"/>
                          </a:solidFill>
                          <a:latin typeface="+mn-lt"/>
                          <a:ea typeface="+mn-ea"/>
                          <a:cs typeface="+mn-cs"/>
                        </a:rPr>
                        <a:t>Export</a:t>
                      </a:r>
                      <a:endParaRPr lang="en-US" sz="1400" dirty="0"/>
                    </a:p>
                  </a:txBody>
                  <a:tcPr marL="91446" marR="91446" marT="45715" marB="45715"/>
                </a:tc>
                <a:tc>
                  <a:txBody>
                    <a:bodyPr/>
                    <a:lstStyle/>
                    <a:p>
                      <a:r>
                        <a:rPr lang="en-US" sz="1400" dirty="0" smtClean="0"/>
                        <a:t>56.0</a:t>
                      </a:r>
                      <a:endParaRPr lang="en-US" sz="1400" dirty="0"/>
                    </a:p>
                  </a:txBody>
                  <a:tcPr marL="91446" marR="91446" marT="45715" marB="45715"/>
                </a:tc>
                <a:tc>
                  <a:txBody>
                    <a:bodyPr/>
                    <a:lstStyle/>
                    <a:p>
                      <a:r>
                        <a:rPr lang="en-US" sz="1400" dirty="0" smtClean="0"/>
                        <a:t>58.4</a:t>
                      </a:r>
                      <a:endParaRPr lang="en-US" sz="1400" dirty="0"/>
                    </a:p>
                  </a:txBody>
                  <a:tcPr marL="91446" marR="91446" marT="45715" marB="45715"/>
                </a:tc>
                <a:tc>
                  <a:txBody>
                    <a:bodyPr/>
                    <a:lstStyle/>
                    <a:p>
                      <a:r>
                        <a:rPr lang="en-US" sz="1400" dirty="0" smtClean="0"/>
                        <a:t>54.5</a:t>
                      </a:r>
                      <a:endParaRPr lang="en-US" sz="1400" dirty="0"/>
                    </a:p>
                  </a:txBody>
                  <a:tcPr marL="91446" marR="91446" marT="45715" marB="45715"/>
                </a:tc>
                <a:tc>
                  <a:txBody>
                    <a:bodyPr/>
                    <a:lstStyle/>
                    <a:p>
                      <a:r>
                        <a:rPr lang="en-US" sz="1400" dirty="0" smtClean="0"/>
                        <a:t>58.5</a:t>
                      </a:r>
                      <a:endParaRPr lang="en-US" sz="1400" dirty="0"/>
                    </a:p>
                  </a:txBody>
                  <a:tcPr marL="91446" marR="91446" marT="45715" marB="45715"/>
                </a:tc>
              </a:tr>
              <a:tr h="266553">
                <a:tc>
                  <a:txBody>
                    <a:bodyPr/>
                    <a:lstStyle/>
                    <a:p>
                      <a:r>
                        <a:rPr lang="en-US" sz="1400" kern="1200" baseline="0" dirty="0" smtClean="0">
                          <a:solidFill>
                            <a:schemeClr val="dk1"/>
                          </a:solidFill>
                          <a:latin typeface="+mn-lt"/>
                          <a:ea typeface="+mn-ea"/>
                          <a:cs typeface="+mn-cs"/>
                        </a:rPr>
                        <a:t>Import</a:t>
                      </a:r>
                      <a:endParaRPr lang="en-US" sz="1400" dirty="0"/>
                    </a:p>
                  </a:txBody>
                  <a:tcPr marL="91446" marR="91446" marT="45715" marB="45715"/>
                </a:tc>
                <a:tc>
                  <a:txBody>
                    <a:bodyPr/>
                    <a:lstStyle/>
                    <a:p>
                      <a:r>
                        <a:rPr lang="en-US" sz="1400" dirty="0" smtClean="0"/>
                        <a:t>72.2</a:t>
                      </a:r>
                      <a:endParaRPr lang="en-US" sz="1400" dirty="0"/>
                    </a:p>
                  </a:txBody>
                  <a:tcPr marL="91446" marR="91446" marT="45715" marB="45715"/>
                </a:tc>
                <a:tc>
                  <a:txBody>
                    <a:bodyPr/>
                    <a:lstStyle/>
                    <a:p>
                      <a:r>
                        <a:rPr lang="en-US" sz="1400" dirty="0" smtClean="0"/>
                        <a:t>63.3</a:t>
                      </a:r>
                      <a:endParaRPr lang="en-US" sz="1400" dirty="0"/>
                    </a:p>
                  </a:txBody>
                  <a:tcPr marL="91446" marR="91446" marT="45715" marB="45715"/>
                </a:tc>
                <a:tc>
                  <a:txBody>
                    <a:bodyPr/>
                    <a:lstStyle/>
                    <a:p>
                      <a:r>
                        <a:rPr lang="en-US" sz="1400" dirty="0" smtClean="0"/>
                        <a:t>42.4</a:t>
                      </a:r>
                      <a:endParaRPr lang="en-US" sz="1400" dirty="0"/>
                    </a:p>
                  </a:txBody>
                  <a:tcPr marL="91446" marR="91446" marT="45715" marB="45715"/>
                </a:tc>
                <a:tc>
                  <a:txBody>
                    <a:bodyPr/>
                    <a:lstStyle/>
                    <a:p>
                      <a:r>
                        <a:rPr lang="en-US" sz="1400" dirty="0" smtClean="0"/>
                        <a:t>49.9</a:t>
                      </a:r>
                      <a:endParaRPr lang="en-US" sz="1400" dirty="0"/>
                    </a:p>
                  </a:txBody>
                  <a:tcPr marL="91446" marR="91446" marT="45715" marB="45715"/>
                </a:tc>
              </a:tr>
              <a:tr h="266553">
                <a:tc>
                  <a:txBody>
                    <a:bodyPr/>
                    <a:lstStyle/>
                    <a:p>
                      <a:r>
                        <a:rPr lang="en-US" sz="1400" kern="1200" baseline="0" dirty="0" smtClean="0">
                          <a:solidFill>
                            <a:schemeClr val="dk1"/>
                          </a:solidFill>
                          <a:latin typeface="+mn-lt"/>
                          <a:ea typeface="+mn-ea"/>
                          <a:cs typeface="+mn-cs"/>
                        </a:rPr>
                        <a:t>Current Acct. Balance</a:t>
                      </a:r>
                      <a:endParaRPr lang="en-US" sz="1400" dirty="0"/>
                    </a:p>
                  </a:txBody>
                  <a:tcPr marL="91446" marR="91446" marT="45715" marB="45715"/>
                </a:tc>
                <a:tc>
                  <a:txBody>
                    <a:bodyPr/>
                    <a:lstStyle/>
                    <a:p>
                      <a:r>
                        <a:rPr lang="en-US" sz="1400" dirty="0" smtClean="0"/>
                        <a:t>-6.2</a:t>
                      </a:r>
                      <a:endParaRPr lang="en-US" sz="1400" dirty="0"/>
                    </a:p>
                  </a:txBody>
                  <a:tcPr marL="91446" marR="91446" marT="45715" marB="45715"/>
                </a:tc>
                <a:tc>
                  <a:txBody>
                    <a:bodyPr/>
                    <a:lstStyle/>
                    <a:p>
                      <a:r>
                        <a:rPr lang="en-US" sz="1400" dirty="0" smtClean="0"/>
                        <a:t>-4.9</a:t>
                      </a:r>
                      <a:endParaRPr lang="en-US" sz="1400" dirty="0"/>
                    </a:p>
                  </a:txBody>
                  <a:tcPr marL="91446" marR="91446" marT="45715" marB="45715"/>
                </a:tc>
                <a:tc>
                  <a:txBody>
                    <a:bodyPr/>
                    <a:lstStyle/>
                    <a:p>
                      <a:r>
                        <a:rPr lang="en-US" sz="1400" dirty="0" smtClean="0"/>
                        <a:t>+2.1</a:t>
                      </a:r>
                      <a:endParaRPr lang="en-US" sz="1400" dirty="0"/>
                    </a:p>
                  </a:txBody>
                  <a:tcPr marL="91446" marR="91446" marT="45715" marB="45715"/>
                </a:tc>
                <a:tc>
                  <a:txBody>
                    <a:bodyPr/>
                    <a:lstStyle/>
                    <a:p>
                      <a:r>
                        <a:rPr lang="en-US" sz="1400" dirty="0" smtClean="0"/>
                        <a:t>+8.6</a:t>
                      </a:r>
                      <a:endParaRPr lang="en-US" sz="1400" dirty="0"/>
                    </a:p>
                  </a:txBody>
                  <a:tcPr marL="91446" marR="91446" marT="45715" marB="45715"/>
                </a:tc>
              </a:tr>
            </a:tbl>
          </a:graphicData>
        </a:graphic>
      </p:graphicFrame>
      <p:sp>
        <p:nvSpPr>
          <p:cNvPr id="7" name="สี่เหลี่ยมผืนผ้า 3"/>
          <p:cNvSpPr/>
          <p:nvPr/>
        </p:nvSpPr>
        <p:spPr>
          <a:xfrm>
            <a:off x="7308304" y="418429"/>
            <a:ext cx="1710725" cy="646331"/>
          </a:xfrm>
          <a:prstGeom prst="rect">
            <a:avLst/>
          </a:prstGeom>
        </p:spPr>
        <p:style>
          <a:lnRef idx="3">
            <a:schemeClr val="lt1"/>
          </a:lnRef>
          <a:fillRef idx="1">
            <a:schemeClr val="accent5"/>
          </a:fillRef>
          <a:effectRef idx="1">
            <a:schemeClr val="accent5"/>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Impact</a:t>
            </a:r>
            <a:endParaRPr lang="th-TH"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xmlns="" val="303182315"/>
      </p:ext>
    </p:extLst>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Rectangle 1"/>
          <p:cNvSpPr txBox="1">
            <a:spLocks noChangeArrowheads="1"/>
          </p:cNvSpPr>
          <p:nvPr/>
        </p:nvSpPr>
        <p:spPr>
          <a:xfrm>
            <a:off x="302840" y="548680"/>
            <a:ext cx="8229600" cy="79208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th-TH" b="1" dirty="0" smtClean="0"/>
              <a:t>Equity Market</a:t>
            </a:r>
            <a:endParaRPr lang="th-TH" b="1" dirty="0"/>
          </a:p>
        </p:txBody>
      </p:sp>
      <p:sp>
        <p:nvSpPr>
          <p:cNvPr id="5" name="Rectangle 4"/>
          <p:cNvSpPr/>
          <p:nvPr/>
        </p:nvSpPr>
        <p:spPr>
          <a:xfrm>
            <a:off x="395536" y="1558533"/>
            <a:ext cx="7704856" cy="646331"/>
          </a:xfrm>
          <a:prstGeom prst="rect">
            <a:avLst/>
          </a:prstGeom>
        </p:spPr>
        <p:txBody>
          <a:bodyPr wrap="square">
            <a:spAutoFit/>
          </a:bodyPr>
          <a:lstStyle/>
          <a:p>
            <a:pPr marL="342900" indent="-342900">
              <a:buFont typeface="Arial" pitchFamily="34" charset="0"/>
              <a:buChar char="•"/>
            </a:pPr>
            <a:r>
              <a:rPr lang="en-US" sz="1800" dirty="0"/>
              <a:t>E</a:t>
            </a:r>
            <a:r>
              <a:rPr lang="th-TH" sz="1800" dirty="0"/>
              <a:t>xperience</a:t>
            </a:r>
            <a:r>
              <a:rPr lang="en-US" sz="1800" dirty="0"/>
              <a:t>d a</a:t>
            </a:r>
            <a:r>
              <a:rPr lang="th-TH" sz="1800" dirty="0"/>
              <a:t> </a:t>
            </a:r>
            <a:r>
              <a:rPr lang="th-TH" sz="1800" b="1" dirty="0"/>
              <a:t>sharp </a:t>
            </a:r>
            <a:r>
              <a:rPr lang="th-TH" sz="1800" b="1" dirty="0" smtClean="0"/>
              <a:t>fall </a:t>
            </a:r>
            <a:r>
              <a:rPr lang="th-TH" sz="1800" b="1" dirty="0"/>
              <a:t>in </a:t>
            </a:r>
            <a:r>
              <a:rPr lang="th-TH" sz="1800" b="1" dirty="0" smtClean="0"/>
              <a:t>stock</a:t>
            </a:r>
            <a:r>
              <a:rPr lang="en-US" sz="1800" b="1" dirty="0"/>
              <a:t> </a:t>
            </a:r>
            <a:r>
              <a:rPr lang="th-TH" sz="1800" b="1" dirty="0" smtClean="0"/>
              <a:t>market</a:t>
            </a:r>
            <a:endParaRPr lang="en-US" sz="1800" b="1" dirty="0" smtClean="0"/>
          </a:p>
          <a:p>
            <a:pPr marL="342900" indent="-342900">
              <a:buFont typeface="Arial" pitchFamily="34" charset="0"/>
              <a:buChar char="•"/>
            </a:pPr>
            <a:r>
              <a:rPr lang="en-US" sz="1800" dirty="0" smtClean="0"/>
              <a:t>SET index went down over 70%</a:t>
            </a:r>
            <a:endParaRPr lang="th-TH" sz="1800" dirty="0"/>
          </a:p>
        </p:txBody>
      </p:sp>
      <p:pic>
        <p:nvPicPr>
          <p:cNvPr id="6" name="Picture 4" descr="set.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572394" y="2420888"/>
            <a:ext cx="5807918" cy="35746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7" name="สี่เหลี่ยมผืนผ้า 3"/>
          <p:cNvSpPr/>
          <p:nvPr/>
        </p:nvSpPr>
        <p:spPr>
          <a:xfrm>
            <a:off x="7308304" y="418429"/>
            <a:ext cx="1710725" cy="646331"/>
          </a:xfrm>
          <a:prstGeom prst="rect">
            <a:avLst/>
          </a:prstGeom>
        </p:spPr>
        <p:style>
          <a:lnRef idx="3">
            <a:schemeClr val="lt1"/>
          </a:lnRef>
          <a:fillRef idx="1">
            <a:schemeClr val="accent5"/>
          </a:fillRef>
          <a:effectRef idx="1">
            <a:schemeClr val="accent5"/>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Impact</a:t>
            </a:r>
            <a:endParaRPr lang="th-TH"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xmlns="" val="680558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13184" y="685329"/>
            <a:ext cx="8229600" cy="990600"/>
          </a:xfrm>
        </p:spPr>
        <p:txBody>
          <a:bodyPr>
            <a:normAutofit/>
          </a:bodyPr>
          <a:lstStyle/>
          <a:p>
            <a:r>
              <a:rPr lang="en-US" sz="3600" b="1" dirty="0"/>
              <a:t>Financial institution </a:t>
            </a:r>
            <a:r>
              <a:rPr lang="en-US" sz="3600" b="1" dirty="0" smtClean="0"/>
              <a:t>crisis</a:t>
            </a:r>
            <a:endParaRPr lang="en-US" sz="3600" b="1" dirty="0"/>
          </a:p>
        </p:txBody>
      </p:sp>
      <p:sp>
        <p:nvSpPr>
          <p:cNvPr id="3" name="Content Placeholder 2"/>
          <p:cNvSpPr>
            <a:spLocks noGrp="1"/>
          </p:cNvSpPr>
          <p:nvPr>
            <p:ph idx="1"/>
          </p:nvPr>
        </p:nvSpPr>
        <p:spPr>
          <a:xfrm>
            <a:off x="313184" y="1752128"/>
            <a:ext cx="4834880" cy="4701207"/>
          </a:xfrm>
        </p:spPr>
        <p:txBody>
          <a:bodyPr>
            <a:normAutofit/>
          </a:bodyPr>
          <a:lstStyle/>
          <a:p>
            <a:r>
              <a:rPr lang="en-US" sz="1800" dirty="0" smtClean="0"/>
              <a:t>The cheaper baht made foreign debts more expensive in baht terms for both bank and non bank with foreign debt.</a:t>
            </a:r>
            <a:endParaRPr lang="en-US" sz="1800" dirty="0"/>
          </a:p>
          <a:p>
            <a:r>
              <a:rPr lang="en-US" sz="1800" dirty="0" smtClean="0"/>
              <a:t>So it badly affected their balance sheet and leading to </a:t>
            </a:r>
            <a:r>
              <a:rPr lang="en-US" sz="1800" b="1" dirty="0" smtClean="0"/>
              <a:t>lending reduction </a:t>
            </a:r>
            <a:r>
              <a:rPr lang="en-US" sz="1800" dirty="0" smtClean="0"/>
              <a:t>and </a:t>
            </a:r>
            <a:r>
              <a:rPr lang="en-US" sz="1800" b="1" dirty="0" smtClean="0"/>
              <a:t>financial chaos</a:t>
            </a:r>
          </a:p>
          <a:p>
            <a:pPr marL="0" indent="0">
              <a:buNone/>
            </a:pPr>
            <a:endParaRPr lang="en-US" sz="1800" dirty="0" smtClean="0"/>
          </a:p>
          <a:p>
            <a:r>
              <a:rPr lang="en-US" sz="1800" dirty="0" smtClean="0"/>
              <a:t>Collapse </a:t>
            </a:r>
            <a:r>
              <a:rPr lang="en-US" sz="1800" dirty="0"/>
              <a:t>of insolvent </a:t>
            </a:r>
            <a:r>
              <a:rPr lang="en-US" sz="1800" dirty="0" smtClean="0"/>
              <a:t>financial institutions</a:t>
            </a:r>
            <a:endParaRPr lang="en-US" sz="1800" dirty="0"/>
          </a:p>
          <a:p>
            <a:r>
              <a:rPr lang="en-US" sz="1800" dirty="0" smtClean="0"/>
              <a:t>Remaining financial institutions </a:t>
            </a:r>
            <a:r>
              <a:rPr lang="en-US" sz="1800" dirty="0"/>
              <a:t>suffering </a:t>
            </a:r>
            <a:r>
              <a:rPr lang="en-US" sz="1800" dirty="0" smtClean="0"/>
              <a:t/>
            </a:r>
            <a:br>
              <a:rPr lang="en-US" sz="1800" dirty="0" smtClean="0"/>
            </a:br>
            <a:r>
              <a:rPr lang="en-US" sz="1800" dirty="0" smtClean="0"/>
              <a:t>from financial </a:t>
            </a:r>
            <a:r>
              <a:rPr lang="en-US" sz="1800" dirty="0"/>
              <a:t>panic</a:t>
            </a:r>
          </a:p>
          <a:p>
            <a:r>
              <a:rPr lang="en-US" sz="1800" dirty="0" smtClean="0"/>
              <a:t>Liquidity </a:t>
            </a:r>
            <a:r>
              <a:rPr lang="en-US" sz="1800" dirty="0"/>
              <a:t>crunch</a:t>
            </a:r>
          </a:p>
          <a:p>
            <a:r>
              <a:rPr lang="en-US" sz="1800" dirty="0" smtClean="0"/>
              <a:t>Rising </a:t>
            </a:r>
            <a:r>
              <a:rPr lang="en-US" sz="1800" dirty="0"/>
              <a:t>NPLs</a:t>
            </a:r>
          </a:p>
          <a:p>
            <a:endParaRPr lang="en-US" sz="1800" dirty="0" smtClean="0"/>
          </a:p>
          <a:p>
            <a:endParaRPr lang="en-US" sz="18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148064" y="2204864"/>
            <a:ext cx="3790550" cy="34563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8" name="สี่เหลี่ยมผืนผ้า 3"/>
          <p:cNvSpPr/>
          <p:nvPr/>
        </p:nvSpPr>
        <p:spPr>
          <a:xfrm>
            <a:off x="7308304" y="418429"/>
            <a:ext cx="1710725" cy="646331"/>
          </a:xfrm>
          <a:prstGeom prst="rect">
            <a:avLst/>
          </a:prstGeom>
        </p:spPr>
        <p:style>
          <a:lnRef idx="3">
            <a:schemeClr val="lt1"/>
          </a:lnRef>
          <a:fillRef idx="1">
            <a:schemeClr val="accent5"/>
          </a:fillRef>
          <a:effectRef idx="1">
            <a:schemeClr val="accent5"/>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Impact</a:t>
            </a:r>
            <a:endParaRPr lang="th-TH"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xmlns="" val="30375677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947305" y="1396916"/>
            <a:ext cx="5017183" cy="52724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Rectangle 3"/>
          <p:cNvSpPr/>
          <p:nvPr/>
        </p:nvSpPr>
        <p:spPr>
          <a:xfrm>
            <a:off x="107504" y="1340769"/>
            <a:ext cx="3816424" cy="1754326"/>
          </a:xfrm>
          <a:prstGeom prst="rect">
            <a:avLst/>
          </a:prstGeom>
        </p:spPr>
        <p:txBody>
          <a:bodyPr wrap="square">
            <a:spAutoFit/>
          </a:bodyPr>
          <a:lstStyle/>
          <a:p>
            <a:pPr marL="342900" indent="-342900">
              <a:buFont typeface="Arial" pitchFamily="34" charset="0"/>
              <a:buChar char="•"/>
            </a:pPr>
            <a:r>
              <a:rPr lang="en-US" sz="1800" dirty="0"/>
              <a:t>Thai crisis spreads </a:t>
            </a:r>
            <a:r>
              <a:rPr lang="en-US" sz="1800" dirty="0" smtClean="0"/>
              <a:t>quickly </a:t>
            </a:r>
            <a:r>
              <a:rPr lang="en-US" sz="1800" dirty="0"/>
              <a:t>from </a:t>
            </a:r>
            <a:r>
              <a:rPr lang="en-US" sz="1800" dirty="0" smtClean="0"/>
              <a:t/>
            </a:r>
            <a:br>
              <a:rPr lang="en-US" sz="1800" dirty="0" smtClean="0"/>
            </a:br>
            <a:r>
              <a:rPr lang="en-US" sz="1800" dirty="0" smtClean="0"/>
              <a:t>Thailand to </a:t>
            </a:r>
            <a:r>
              <a:rPr lang="en-US" sz="1800" dirty="0"/>
              <a:t>other </a:t>
            </a:r>
            <a:r>
              <a:rPr lang="en-US" sz="1800" dirty="0" smtClean="0"/>
              <a:t>countries </a:t>
            </a:r>
            <a:br>
              <a:rPr lang="en-US" sz="1800" dirty="0" smtClean="0"/>
            </a:br>
            <a:r>
              <a:rPr lang="en-US" sz="1800" dirty="0" smtClean="0"/>
              <a:t>in </a:t>
            </a:r>
            <a:r>
              <a:rPr lang="en-US" sz="1800" dirty="0"/>
              <a:t>the </a:t>
            </a:r>
            <a:r>
              <a:rPr lang="en-US" sz="1800" dirty="0" smtClean="0"/>
              <a:t>region </a:t>
            </a:r>
          </a:p>
          <a:p>
            <a:pPr marL="342900" indent="-342900">
              <a:buFont typeface="Arial" pitchFamily="34" charset="0"/>
              <a:buChar char="•"/>
            </a:pPr>
            <a:r>
              <a:rPr lang="en-US" sz="1800" dirty="0" smtClean="0"/>
              <a:t>including Malaysia, Indonesia</a:t>
            </a:r>
            <a:r>
              <a:rPr lang="en-US" sz="1800" dirty="0"/>
              <a:t>, </a:t>
            </a:r>
            <a:r>
              <a:rPr lang="en-US" sz="1800" dirty="0" smtClean="0"/>
              <a:t/>
            </a:r>
            <a:br>
              <a:rPr lang="en-US" sz="1800" dirty="0" smtClean="0"/>
            </a:br>
            <a:r>
              <a:rPr lang="en-US" sz="1800" dirty="0" smtClean="0"/>
              <a:t>Philippines </a:t>
            </a:r>
            <a:r>
              <a:rPr lang="en-US" sz="1800" dirty="0"/>
              <a:t>, South Korea </a:t>
            </a:r>
            <a:r>
              <a:rPr lang="en-US" sz="1800" dirty="0" smtClean="0"/>
              <a:t/>
            </a:r>
            <a:br>
              <a:rPr lang="en-US" sz="1800" dirty="0" smtClean="0"/>
            </a:br>
            <a:r>
              <a:rPr lang="en-US" sz="1800" dirty="0" smtClean="0"/>
              <a:t>and </a:t>
            </a:r>
            <a:r>
              <a:rPr lang="en-US" sz="1800" dirty="0"/>
              <a:t>Japan. </a:t>
            </a:r>
          </a:p>
        </p:txBody>
      </p:sp>
      <p:sp>
        <p:nvSpPr>
          <p:cNvPr id="5" name="Down Arrow 4"/>
          <p:cNvSpPr/>
          <p:nvPr/>
        </p:nvSpPr>
        <p:spPr>
          <a:xfrm>
            <a:off x="1763688" y="3356993"/>
            <a:ext cx="576064" cy="5040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Explosion 1 7"/>
          <p:cNvSpPr/>
          <p:nvPr/>
        </p:nvSpPr>
        <p:spPr>
          <a:xfrm>
            <a:off x="446724" y="3748235"/>
            <a:ext cx="3137983" cy="2417069"/>
          </a:xfrm>
          <a:prstGeom prst="irregularSeal1">
            <a:avLst/>
          </a:prstGeom>
          <a:solidFill>
            <a:srgbClr val="FFFF00"/>
          </a:solidFill>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sz="2000" b="1" dirty="0" smtClean="0">
                <a:solidFill>
                  <a:srgbClr val="FF0000"/>
                </a:solidFill>
                <a:latin typeface="Algerian" pitchFamily="82" charset="0"/>
              </a:rPr>
              <a:t>Asian Financial Crisis</a:t>
            </a:r>
            <a:endParaRPr lang="en-US" sz="2000" b="1" dirty="0">
              <a:solidFill>
                <a:srgbClr val="FF0000"/>
              </a:solidFill>
              <a:latin typeface="Algerian" pitchFamily="82" charset="0"/>
            </a:endParaRPr>
          </a:p>
        </p:txBody>
      </p:sp>
      <p:sp>
        <p:nvSpPr>
          <p:cNvPr id="9" name="Rectangle 1"/>
          <p:cNvSpPr txBox="1">
            <a:spLocks noChangeArrowheads="1"/>
          </p:cNvSpPr>
          <p:nvPr/>
        </p:nvSpPr>
        <p:spPr>
          <a:xfrm>
            <a:off x="251520" y="620688"/>
            <a:ext cx="3672408" cy="79208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en-US" b="1" dirty="0" smtClean="0"/>
              <a:t>Contagion</a:t>
            </a:r>
            <a:endParaRPr lang="th-TH" b="1" dirty="0"/>
          </a:p>
        </p:txBody>
      </p:sp>
      <p:sp>
        <p:nvSpPr>
          <p:cNvPr id="10" name="สี่เหลี่ยมผืนผ้า 3"/>
          <p:cNvSpPr/>
          <p:nvPr/>
        </p:nvSpPr>
        <p:spPr>
          <a:xfrm>
            <a:off x="7308304" y="418429"/>
            <a:ext cx="1710725" cy="646331"/>
          </a:xfrm>
          <a:prstGeom prst="rect">
            <a:avLst/>
          </a:prstGeom>
        </p:spPr>
        <p:style>
          <a:lnRef idx="3">
            <a:schemeClr val="lt1"/>
          </a:lnRef>
          <a:fillRef idx="1">
            <a:schemeClr val="accent5"/>
          </a:fillRef>
          <a:effectRef idx="1">
            <a:schemeClr val="accent5"/>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Impact</a:t>
            </a:r>
            <a:endParaRPr lang="th-TH"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xmlns="" val="3754525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51"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770" decel="100000"/>
                                        <p:tgtEl>
                                          <p:spTgt spid="8"/>
                                        </p:tgtEl>
                                      </p:cBhvr>
                                    </p:animEffect>
                                    <p:animScale>
                                      <p:cBhvr>
                                        <p:cTn id="11" dur="770" decel="100000"/>
                                        <p:tgtEl>
                                          <p:spTgt spid="8"/>
                                        </p:tgtEl>
                                      </p:cBhvr>
                                      <p:from x="10000" y="10000"/>
                                      <p:to x="200000" y="450000"/>
                                    </p:animScale>
                                    <p:animScale>
                                      <p:cBhvr>
                                        <p:cTn id="12" dur="1230" accel="100000" fill="hold">
                                          <p:stCondLst>
                                            <p:cond delay="770"/>
                                          </p:stCondLst>
                                        </p:cTn>
                                        <p:tgtEl>
                                          <p:spTgt spid="8"/>
                                        </p:tgtEl>
                                      </p:cBhvr>
                                      <p:from x="200000" y="450000"/>
                                      <p:to x="100000" y="100000"/>
                                    </p:animScale>
                                    <p:set>
                                      <p:cBhvr>
                                        <p:cTn id="13" dur="770" fill="hold"/>
                                        <p:tgtEl>
                                          <p:spTgt spid="8"/>
                                        </p:tgtEl>
                                        <p:attrNameLst>
                                          <p:attrName>ppt_x</p:attrName>
                                        </p:attrNameLst>
                                      </p:cBhvr>
                                      <p:to>
                                        <p:strVal val="(0.5)"/>
                                      </p:to>
                                    </p:set>
                                    <p:anim from="(0.5)" to="(#ppt_x)" calcmode="lin" valueType="num">
                                      <p:cBhvr>
                                        <p:cTn id="14" dur="1230" accel="100000" fill="hold">
                                          <p:stCondLst>
                                            <p:cond delay="770"/>
                                          </p:stCondLst>
                                        </p:cTn>
                                        <p:tgtEl>
                                          <p:spTgt spid="8"/>
                                        </p:tgtEl>
                                        <p:attrNameLst>
                                          <p:attrName>ppt_x</p:attrName>
                                        </p:attrNameLst>
                                      </p:cBhvr>
                                    </p:anim>
                                    <p:set>
                                      <p:cBhvr>
                                        <p:cTn id="15" dur="770" fill="hold"/>
                                        <p:tgtEl>
                                          <p:spTgt spid="8"/>
                                        </p:tgtEl>
                                        <p:attrNameLst>
                                          <p:attrName>ppt_y</p:attrName>
                                        </p:attrNameLst>
                                      </p:cBhvr>
                                      <p:to>
                                        <p:strVal val="(#ppt_y+0.4)"/>
                                      </p:to>
                                    </p:set>
                                    <p:anim from="(#ppt_y+0.4)" to="(#ppt_y)" calcmode="lin" valueType="num">
                                      <p:cBhvr>
                                        <p:cTn id="16" dur="1230" accel="100000" fill="hold">
                                          <p:stCondLst>
                                            <p:cond delay="770"/>
                                          </p:stCondLst>
                                        </p:cTn>
                                        <p:tgtEl>
                                          <p:spTgt spid="8"/>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b="1" i="1" dirty="0" smtClean="0"/>
              <a:t>Solution </a:t>
            </a:r>
            <a:r>
              <a:rPr lang="en-US" dirty="0" smtClean="0"/>
              <a:t>to the crisis</a:t>
            </a:r>
            <a:endParaRPr lang="th-TH" dirty="0"/>
          </a:p>
        </p:txBody>
      </p:sp>
    </p:spTree>
    <p:extLst>
      <p:ext uri="{BB962C8B-B14F-4D97-AF65-F5344CB8AC3E}">
        <p14:creationId xmlns:p14="http://schemas.microsoft.com/office/powerpoint/2010/main" xmlns="" val="18466453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b="1"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Solution</a:t>
            </a:r>
            <a:endParaRPr lang="en-US" b="1"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Content Placeholder 4"/>
          <p:cNvSpPr>
            <a:spLocks noGrp="1"/>
          </p:cNvSpPr>
          <p:nvPr>
            <p:ph idx="1"/>
          </p:nvPr>
        </p:nvSpPr>
        <p:spPr>
          <a:xfrm>
            <a:off x="457200" y="1600200"/>
            <a:ext cx="8229600" cy="2836912"/>
          </a:xfrm>
          <a:solidFill>
            <a:schemeClr val="accent5"/>
          </a:solidFill>
        </p:spPr>
        <p:style>
          <a:lnRef idx="2">
            <a:schemeClr val="accent5">
              <a:shade val="50000"/>
            </a:schemeClr>
          </a:lnRef>
          <a:fillRef idx="1">
            <a:schemeClr val="accent5"/>
          </a:fillRef>
          <a:effectRef idx="0">
            <a:schemeClr val="accent5"/>
          </a:effectRef>
          <a:fontRef idx="minor">
            <a:schemeClr val="lt1"/>
          </a:fontRef>
        </p:style>
        <p:txBody>
          <a:bodyPr>
            <a:normAutofit/>
          </a:bodyPr>
          <a:lstStyle/>
          <a:p>
            <a:pPr lvl="2">
              <a:buClr>
                <a:schemeClr val="bg1"/>
              </a:buClr>
            </a:pPr>
            <a:endParaRPr lang="en-US" sz="2400" dirty="0" smtClean="0"/>
          </a:p>
          <a:p>
            <a:pPr lvl="2">
              <a:buClr>
                <a:schemeClr val="bg1"/>
              </a:buClr>
            </a:pPr>
            <a:r>
              <a:rPr lang="en-US" sz="2400" dirty="0" smtClean="0"/>
              <a:t>FIDF</a:t>
            </a:r>
          </a:p>
          <a:p>
            <a:pPr lvl="2">
              <a:buClr>
                <a:schemeClr val="bg1"/>
              </a:buClr>
            </a:pPr>
            <a:r>
              <a:rPr lang="en-US" sz="2400" dirty="0" smtClean="0"/>
              <a:t>Floating exchange rate</a:t>
            </a:r>
          </a:p>
          <a:p>
            <a:pPr lvl="2">
              <a:buClr>
                <a:schemeClr val="bg1"/>
              </a:buClr>
            </a:pPr>
            <a:r>
              <a:rPr lang="en-US" sz="2400" dirty="0" smtClean="0"/>
              <a:t>IMF assistance</a:t>
            </a:r>
          </a:p>
          <a:p>
            <a:pPr lvl="2">
              <a:buClr>
                <a:schemeClr val="bg1"/>
              </a:buClr>
            </a:pPr>
            <a:r>
              <a:rPr lang="en-US" sz="2400" dirty="0" smtClean="0"/>
              <a:t>Financial restructuring: IMF + further </a:t>
            </a:r>
            <a:endParaRPr lang="en-US" sz="2400" dirty="0"/>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5200722"/>
            <a:ext cx="2987824" cy="174451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4">
            <a:extLst>
              <a:ext uri="{BEBA8EAE-BF5A-486C-A8C5-ECC9F3942E4B}">
                <a14:imgProps xmlns:a14="http://schemas.microsoft.com/office/drawing/2010/main" xmlns="">
                  <a14:imgLayer r:embed="rId5">
                    <a14:imgEffect>
                      <a14:artisticPaintStrokes/>
                    </a14:imgEffect>
                    <a14:imgEffect>
                      <a14:brightnessContrast bright="-20000" contrast="40000"/>
                    </a14:imgEffect>
                  </a14:imgLayer>
                </a14:imgProps>
              </a:ext>
              <a:ext uri="{28A0092B-C50C-407E-A947-70E740481C1C}">
                <a14:useLocalDpi xmlns:a14="http://schemas.microsoft.com/office/drawing/2010/main" xmlns="" val="0"/>
              </a:ext>
            </a:extLst>
          </a:blip>
          <a:srcRect/>
          <a:stretch>
            <a:fillRect/>
          </a:stretch>
        </p:blipFill>
        <p:spPr bwMode="auto">
          <a:xfrm>
            <a:off x="2987824" y="5191593"/>
            <a:ext cx="3096342" cy="17536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a:blip r:embed="rId6">
            <a:extLst>
              <a:ext uri="{BEBA8EAE-BF5A-486C-A8C5-ECC9F3942E4B}">
                <a14:imgProps xmlns:a14="http://schemas.microsoft.com/office/drawing/2010/main" xmlns="">
                  <a14:imgLayer r:embed="rId7">
                    <a14:imgEffect>
                      <a14:artisticPaintBrush/>
                    </a14:imgEffect>
                  </a14:imgLayer>
                </a14:imgProps>
              </a:ext>
              <a:ext uri="{28A0092B-C50C-407E-A947-70E740481C1C}">
                <a14:useLocalDpi xmlns:a14="http://schemas.microsoft.com/office/drawing/2010/main" xmlns="" val="0"/>
              </a:ext>
            </a:extLst>
          </a:blip>
          <a:srcRect/>
          <a:stretch>
            <a:fillRect/>
          </a:stretch>
        </p:blipFill>
        <p:spPr bwMode="auto">
          <a:xfrm>
            <a:off x="6084167" y="5189020"/>
            <a:ext cx="3063965" cy="2143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6797563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1. </a:t>
            </a:r>
            <a:r>
              <a:rPr lang="en-US" b="1" dirty="0" smtClean="0"/>
              <a:t>FIDF</a:t>
            </a:r>
            <a:endParaRPr lang="en-US" b="1" dirty="0"/>
          </a:p>
        </p:txBody>
      </p:sp>
      <p:sp>
        <p:nvSpPr>
          <p:cNvPr id="3" name="Content Placeholder 2"/>
          <p:cNvSpPr>
            <a:spLocks noGrp="1"/>
          </p:cNvSpPr>
          <p:nvPr>
            <p:ph idx="1"/>
          </p:nvPr>
        </p:nvSpPr>
        <p:spPr/>
        <p:txBody>
          <a:bodyPr>
            <a:normAutofit/>
          </a:bodyPr>
          <a:lstStyle/>
          <a:p>
            <a:pPr>
              <a:buFontTx/>
              <a:buChar char="•"/>
            </a:pPr>
            <a:r>
              <a:rPr lang="en-US" b="1" dirty="0" smtClean="0">
                <a:solidFill>
                  <a:srgbClr val="FF0000"/>
                </a:solidFill>
                <a:latin typeface="Times New Roman" pitchFamily="18" charset="0"/>
                <a:cs typeface="Times New Roman" pitchFamily="18" charset="0"/>
              </a:rPr>
              <a:t>Cause</a:t>
            </a:r>
          </a:p>
          <a:p>
            <a:pPr marL="0" indent="0">
              <a:buNone/>
            </a:pPr>
            <a:r>
              <a:rPr lang="en-US" b="1" dirty="0">
                <a:solidFill>
                  <a:srgbClr val="FF0000"/>
                </a:solidFill>
                <a:latin typeface="Times New Roman" pitchFamily="18" charset="0"/>
                <a:cs typeface="Times New Roman" pitchFamily="18" charset="0"/>
              </a:rPr>
              <a:t>	</a:t>
            </a:r>
            <a:r>
              <a:rPr lang="en-US" b="1" dirty="0" smtClean="0">
                <a:latin typeface="Times New Roman" pitchFamily="18" charset="0"/>
                <a:cs typeface="Times New Roman" pitchFamily="18" charset="0"/>
              </a:rPr>
              <a:t>Many </a:t>
            </a:r>
            <a:r>
              <a:rPr lang="en-US" b="1" dirty="0">
                <a:latin typeface="Times New Roman" pitchFamily="18" charset="0"/>
                <a:cs typeface="Times New Roman" pitchFamily="18" charset="0"/>
              </a:rPr>
              <a:t>finance companies were “suspended”, causing panic of deposit </a:t>
            </a:r>
            <a:r>
              <a:rPr lang="en-US" b="1" dirty="0" smtClean="0">
                <a:latin typeface="Times New Roman" pitchFamily="18" charset="0"/>
                <a:cs typeface="Times New Roman" pitchFamily="18" charset="0"/>
              </a:rPr>
              <a:t>withdrawals</a:t>
            </a:r>
          </a:p>
          <a:p>
            <a:pPr>
              <a:buFontTx/>
              <a:buChar char="•"/>
            </a:pPr>
            <a:r>
              <a:rPr lang="en-US" b="1" dirty="0" smtClean="0">
                <a:solidFill>
                  <a:srgbClr val="FF0000"/>
                </a:solidFill>
                <a:latin typeface="Times New Roman" pitchFamily="18" charset="0"/>
                <a:cs typeface="Times New Roman" pitchFamily="18" charset="0"/>
              </a:rPr>
              <a:t>Solve</a:t>
            </a:r>
            <a:endParaRPr lang="th-TH" b="1" dirty="0">
              <a:solidFill>
                <a:srgbClr val="FF0000"/>
              </a:solidFill>
              <a:latin typeface="Times New Roman" pitchFamily="18" charset="0"/>
              <a:cs typeface="Times New Roman" pitchFamily="18" charset="0"/>
            </a:endParaRPr>
          </a:p>
          <a:p>
            <a:pPr marL="0" indent="0">
              <a:buNone/>
            </a:pPr>
            <a:r>
              <a:rPr lang="en-US" b="1" dirty="0" smtClean="0">
                <a:solidFill>
                  <a:srgbClr val="990000"/>
                </a:solidFill>
                <a:latin typeface="Times New Roman" pitchFamily="18" charset="0"/>
                <a:cs typeface="Times New Roman" pitchFamily="18" charset="0"/>
              </a:rPr>
              <a:t>	</a:t>
            </a:r>
            <a:r>
              <a:rPr lang="en-US" b="1" dirty="0" smtClean="0">
                <a:latin typeface="Times New Roman" pitchFamily="18" charset="0"/>
                <a:cs typeface="Times New Roman" pitchFamily="18" charset="0"/>
              </a:rPr>
              <a:t>BOT  </a:t>
            </a:r>
            <a:r>
              <a:rPr lang="en-US" b="1" dirty="0">
                <a:latin typeface="Times New Roman" pitchFamily="18" charset="0"/>
                <a:cs typeface="Times New Roman" pitchFamily="18" charset="0"/>
              </a:rPr>
              <a:t>used the “Financial Institution Development Fund” (FIDF) </a:t>
            </a:r>
            <a:r>
              <a:rPr lang="en-US" b="1" dirty="0" smtClean="0">
                <a:latin typeface="Times New Roman" pitchFamily="18" charset="0"/>
                <a:cs typeface="Times New Roman" pitchFamily="18" charset="0"/>
              </a:rPr>
              <a:t>to provide the liquidity for the troubled finance companies because funds began to fell institutions that were perceived as weak.  </a:t>
            </a:r>
            <a:r>
              <a:rPr lang="en-US" b="1" dirty="0">
                <a:latin typeface="Times New Roman" pitchFamily="18" charset="0"/>
                <a:cs typeface="Times New Roman" pitchFamily="18" charset="0"/>
              </a:rPr>
              <a:t>but failed and most finance companies were finally </a:t>
            </a:r>
            <a:r>
              <a:rPr lang="en-US" b="1" dirty="0" smtClean="0">
                <a:latin typeface="Times New Roman" pitchFamily="18" charset="0"/>
                <a:cs typeface="Times New Roman" pitchFamily="18" charset="0"/>
              </a:rPr>
              <a:t>closed</a:t>
            </a:r>
          </a:p>
          <a:p>
            <a:r>
              <a:rPr lang="en-US" b="1" dirty="0" smtClean="0">
                <a:solidFill>
                  <a:srgbClr val="FF0000"/>
                </a:solidFill>
                <a:latin typeface="Times New Roman" pitchFamily="18" charset="0"/>
                <a:cs typeface="Times New Roman" pitchFamily="18" charset="0"/>
              </a:rPr>
              <a:t>Result</a:t>
            </a:r>
          </a:p>
          <a:p>
            <a:pPr marL="0" indent="0">
              <a:buNone/>
            </a:pPr>
            <a:r>
              <a:rPr lang="en-US" b="1" dirty="0">
                <a:solidFill>
                  <a:srgbClr val="990000"/>
                </a:solidFill>
                <a:latin typeface="Times New Roman" pitchFamily="18" charset="0"/>
                <a:cs typeface="Times New Roman" pitchFamily="18" charset="0"/>
              </a:rPr>
              <a:t>	 </a:t>
            </a:r>
            <a:r>
              <a:rPr lang="en-US" b="1" dirty="0">
                <a:latin typeface="Times New Roman" pitchFamily="18" charset="0"/>
                <a:cs typeface="Times New Roman" pitchFamily="18" charset="0"/>
              </a:rPr>
              <a:t>failed and most finance companies were finally closed</a:t>
            </a:r>
            <a:endParaRPr lang="en-US" b="1" dirty="0" smtClean="0">
              <a:latin typeface="Times New Roman" pitchFamily="18" charset="0"/>
              <a:cs typeface="Times New Roman" pitchFamily="18" charset="0"/>
            </a:endParaRPr>
          </a:p>
          <a:p>
            <a:pPr>
              <a:buFontTx/>
              <a:buChar char="•"/>
            </a:pPr>
            <a:endParaRPr lang="en-US" b="1" dirty="0">
              <a:solidFill>
                <a:srgbClr val="99000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30769681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2</a:t>
            </a:r>
            <a:r>
              <a:rPr lang="en-US" b="1" dirty="0" smtClean="0"/>
              <a:t>. Floating exchange rate</a:t>
            </a:r>
            <a:endParaRPr lang="en-US" b="1" dirty="0"/>
          </a:p>
        </p:txBody>
      </p:sp>
      <p:sp>
        <p:nvSpPr>
          <p:cNvPr id="3" name="Content Placeholder 2"/>
          <p:cNvSpPr>
            <a:spLocks noGrp="1"/>
          </p:cNvSpPr>
          <p:nvPr>
            <p:ph idx="1"/>
          </p:nvPr>
        </p:nvSpPr>
        <p:spPr/>
        <p:txBody>
          <a:bodyPr/>
          <a:lstStyle/>
          <a:p>
            <a:r>
              <a:rPr lang="en-US" b="1" dirty="0" smtClean="0">
                <a:solidFill>
                  <a:srgbClr val="FF0000"/>
                </a:solidFill>
              </a:rPr>
              <a:t>Cause </a:t>
            </a:r>
          </a:p>
          <a:p>
            <a:pPr marL="0" indent="0">
              <a:buNone/>
            </a:pPr>
            <a:r>
              <a:rPr lang="en-US" b="1" dirty="0"/>
              <a:t>	</a:t>
            </a:r>
            <a:r>
              <a:rPr lang="en-US" b="1" dirty="0" smtClean="0"/>
              <a:t>speculative attack on Thai baht leaded to a depletion on Thai foreign reserve.</a:t>
            </a:r>
          </a:p>
          <a:p>
            <a:r>
              <a:rPr lang="en-US" b="1" dirty="0" smtClean="0">
                <a:solidFill>
                  <a:srgbClr val="FF0000"/>
                </a:solidFill>
              </a:rPr>
              <a:t>Solution</a:t>
            </a:r>
          </a:p>
          <a:p>
            <a:pPr marL="0" indent="0">
              <a:buNone/>
            </a:pPr>
            <a:r>
              <a:rPr lang="en-US" b="1" dirty="0"/>
              <a:t>	</a:t>
            </a:r>
            <a:r>
              <a:rPr lang="en-US" b="1" dirty="0" smtClean="0"/>
              <a:t>floating exchange rate</a:t>
            </a:r>
            <a:endParaRPr lang="en-US" b="1"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627784" y="3938529"/>
            <a:ext cx="4060444" cy="23707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0640295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3</a:t>
            </a:r>
            <a:r>
              <a:rPr lang="en-US" b="1" dirty="0" smtClean="0"/>
              <a:t>. IMF assistance</a:t>
            </a:r>
            <a:endParaRPr lang="en-US" b="1" dirty="0"/>
          </a:p>
        </p:txBody>
      </p:sp>
      <p:sp>
        <p:nvSpPr>
          <p:cNvPr id="3" name="Content Placeholder 2"/>
          <p:cNvSpPr>
            <a:spLocks noGrp="1"/>
          </p:cNvSpPr>
          <p:nvPr>
            <p:ph idx="1"/>
          </p:nvPr>
        </p:nvSpPr>
        <p:spPr/>
        <p:txBody>
          <a:bodyPr/>
          <a:lstStyle/>
          <a:p>
            <a:r>
              <a:rPr lang="en-US" u="sng" dirty="0"/>
              <a:t>IMF assistance to Thailand during the crisis</a:t>
            </a:r>
          </a:p>
          <a:p>
            <a:pPr marL="0" indent="0">
              <a:buNone/>
            </a:pPr>
            <a:r>
              <a:rPr lang="en-US" dirty="0" smtClean="0"/>
              <a:t>	= Financial Support</a:t>
            </a:r>
            <a:r>
              <a:rPr lang="en-US" dirty="0"/>
              <a:t> </a:t>
            </a:r>
            <a:r>
              <a:rPr lang="en-US" dirty="0" smtClean="0"/>
              <a:t>in the total USD </a:t>
            </a:r>
            <a:r>
              <a:rPr lang="en-US" dirty="0"/>
              <a:t>17.2 </a:t>
            </a:r>
            <a:r>
              <a:rPr lang="en-US" dirty="0" smtClean="0"/>
              <a:t>Billion</a:t>
            </a:r>
          </a:p>
          <a:p>
            <a:r>
              <a:rPr lang="en-US" dirty="0" smtClean="0"/>
              <a:t>There are </a:t>
            </a:r>
            <a:r>
              <a:rPr lang="en-US" b="1" dirty="0" smtClean="0">
                <a:solidFill>
                  <a:srgbClr val="FF0000"/>
                </a:solidFill>
              </a:rPr>
              <a:t>5 restriction</a:t>
            </a:r>
            <a:r>
              <a:rPr lang="en-US" b="1" dirty="0" smtClean="0"/>
              <a:t> </a:t>
            </a:r>
            <a:r>
              <a:rPr lang="en-US" dirty="0" smtClean="0"/>
              <a:t>in exchange of the loan.</a:t>
            </a:r>
          </a:p>
          <a:p>
            <a:pPr lvl="2"/>
            <a:r>
              <a:rPr lang="en-US" sz="2400" dirty="0"/>
              <a:t>Reducing government spending </a:t>
            </a:r>
          </a:p>
          <a:p>
            <a:pPr lvl="2"/>
            <a:r>
              <a:rPr lang="en-US" sz="2400" dirty="0"/>
              <a:t>Increasing tax</a:t>
            </a:r>
          </a:p>
          <a:p>
            <a:pPr lvl="2"/>
            <a:r>
              <a:rPr lang="en-US" sz="2400" dirty="0"/>
              <a:t>Encouraging privatization on SOEs</a:t>
            </a:r>
          </a:p>
          <a:p>
            <a:pPr lvl="2"/>
            <a:r>
              <a:rPr lang="en-US" sz="2400" dirty="0"/>
              <a:t>Increasing interest rate</a:t>
            </a:r>
          </a:p>
          <a:p>
            <a:pPr lvl="2"/>
            <a:r>
              <a:rPr lang="en-US" sz="2400" b="1" dirty="0">
                <a:solidFill>
                  <a:srgbClr val="FF0000"/>
                </a:solidFill>
              </a:rPr>
              <a:t>Restructuring financial </a:t>
            </a:r>
            <a:r>
              <a:rPr lang="en-US" sz="2400" b="1" dirty="0" smtClean="0">
                <a:solidFill>
                  <a:srgbClr val="FF0000"/>
                </a:solidFill>
              </a:rPr>
              <a:t>sector</a:t>
            </a:r>
            <a:endParaRPr lang="en-US" b="1" dirty="0">
              <a:solidFill>
                <a:srgbClr val="FF0000"/>
              </a:solidFill>
            </a:endParaRPr>
          </a:p>
          <a:p>
            <a:endParaRPr lang="en-US" dirty="0"/>
          </a:p>
        </p:txBody>
      </p:sp>
    </p:spTree>
    <p:extLst>
      <p:ext uri="{BB962C8B-B14F-4D97-AF65-F5344CB8AC3E}">
        <p14:creationId xmlns:p14="http://schemas.microsoft.com/office/powerpoint/2010/main" xmlns="" val="40408183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b="1" dirty="0" smtClean="0"/>
              <a:t>IMF: financial </a:t>
            </a:r>
            <a:r>
              <a:rPr lang="en-US" sz="3400" b="1" dirty="0"/>
              <a:t>sector </a:t>
            </a:r>
            <a:r>
              <a:rPr lang="en-US" sz="3400" b="1" dirty="0" smtClean="0"/>
              <a:t>restructuring</a:t>
            </a:r>
            <a:endParaRPr lang="en-US" sz="3400" b="1" dirty="0"/>
          </a:p>
        </p:txBody>
      </p:sp>
      <p:sp>
        <p:nvSpPr>
          <p:cNvPr id="3" name="Content Placeholder 2"/>
          <p:cNvSpPr>
            <a:spLocks noGrp="1"/>
          </p:cNvSpPr>
          <p:nvPr>
            <p:ph idx="1"/>
          </p:nvPr>
        </p:nvSpPr>
        <p:spPr/>
        <p:txBody>
          <a:bodyPr/>
          <a:lstStyle/>
          <a:p>
            <a:r>
              <a:rPr lang="en-US" dirty="0" smtClean="0">
                <a:solidFill>
                  <a:srgbClr val="FF0000"/>
                </a:solidFill>
              </a:rPr>
              <a:t>Liquidation </a:t>
            </a:r>
            <a:r>
              <a:rPr lang="en-US" dirty="0">
                <a:solidFill>
                  <a:srgbClr val="FF0000"/>
                </a:solidFill>
              </a:rPr>
              <a:t>of 56 insolvent finance companies</a:t>
            </a:r>
          </a:p>
          <a:p>
            <a:r>
              <a:rPr lang="en-US" dirty="0" smtClean="0"/>
              <a:t>Recapitalization </a:t>
            </a:r>
            <a:r>
              <a:rPr lang="en-US" dirty="0"/>
              <a:t>of banking system</a:t>
            </a:r>
          </a:p>
          <a:p>
            <a:r>
              <a:rPr lang="en-US" dirty="0"/>
              <a:t>I</a:t>
            </a:r>
            <a:r>
              <a:rPr lang="en-US" dirty="0" smtClean="0"/>
              <a:t>ssuance </a:t>
            </a:r>
            <a:r>
              <a:rPr lang="en-US" dirty="0"/>
              <a:t>of Baht 500 billion in bonds to help </a:t>
            </a:r>
            <a:r>
              <a:rPr lang="en-US" dirty="0" smtClean="0"/>
              <a:t>Financial </a:t>
            </a:r>
            <a:r>
              <a:rPr lang="en-US" dirty="0"/>
              <a:t>Institution Development Fund</a:t>
            </a:r>
          </a:p>
          <a:p>
            <a:r>
              <a:rPr lang="en-US" dirty="0" smtClean="0">
                <a:solidFill>
                  <a:srgbClr val="FF0000"/>
                </a:solidFill>
              </a:rPr>
              <a:t>Stringent </a:t>
            </a:r>
            <a:r>
              <a:rPr lang="en-US" dirty="0">
                <a:solidFill>
                  <a:srgbClr val="FF0000"/>
                </a:solidFill>
              </a:rPr>
              <a:t>rules and regulations on banking system</a:t>
            </a:r>
          </a:p>
          <a:p>
            <a:r>
              <a:rPr lang="en-US" dirty="0" smtClean="0"/>
              <a:t>Corporate </a:t>
            </a:r>
            <a:r>
              <a:rPr lang="en-US" dirty="0"/>
              <a:t>debt restructuring</a:t>
            </a:r>
          </a:p>
          <a:p>
            <a:r>
              <a:rPr lang="en-US" dirty="0" smtClean="0"/>
              <a:t>Giving </a:t>
            </a:r>
            <a:r>
              <a:rPr lang="en-US" dirty="0"/>
              <a:t>full guarantee of all depositors and </a:t>
            </a:r>
            <a:r>
              <a:rPr lang="en-US" dirty="0" smtClean="0"/>
              <a:t>creditors </a:t>
            </a:r>
            <a:endParaRPr lang="en-US" dirty="0"/>
          </a:p>
          <a:p>
            <a:endParaRPr lang="en-US" dirty="0" smtClean="0"/>
          </a:p>
          <a:p>
            <a:r>
              <a:rPr lang="en-US" b="1" u="sng" dirty="0">
                <a:solidFill>
                  <a:srgbClr val="FF3399"/>
                </a:solidFill>
              </a:rPr>
              <a:t>aimed to</a:t>
            </a:r>
            <a:r>
              <a:rPr lang="en-US" dirty="0">
                <a:solidFill>
                  <a:srgbClr val="FF3399"/>
                </a:solidFill>
              </a:rPr>
              <a:t> </a:t>
            </a:r>
            <a:r>
              <a:rPr lang="en-US" dirty="0"/>
              <a:t>strengthen the banking system </a:t>
            </a:r>
            <a:r>
              <a:rPr lang="en-US" dirty="0" smtClean="0"/>
              <a:t>by </a:t>
            </a:r>
            <a:r>
              <a:rPr lang="en-US" dirty="0"/>
              <a:t>closing possible loopholes on facilitating new </a:t>
            </a:r>
            <a:r>
              <a:rPr lang="en-US" dirty="0" smtClean="0"/>
              <a:t>credits </a:t>
            </a:r>
            <a:r>
              <a:rPr lang="en-US" dirty="0"/>
              <a:t>by hurting as least people as possible</a:t>
            </a:r>
          </a:p>
          <a:p>
            <a:endParaRPr lang="en-US" dirty="0"/>
          </a:p>
        </p:txBody>
      </p:sp>
    </p:spTree>
    <p:extLst>
      <p:ext uri="{BB962C8B-B14F-4D97-AF65-F5344CB8AC3E}">
        <p14:creationId xmlns:p14="http://schemas.microsoft.com/office/powerpoint/2010/main" xmlns="" val="97109029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544616"/>
          </a:xfrm>
        </p:spPr>
        <p:txBody>
          <a:bodyPr>
            <a:normAutofit/>
          </a:bodyPr>
          <a:lstStyle/>
          <a:p>
            <a:pPr marL="0" indent="0">
              <a:buNone/>
            </a:pPr>
            <a:r>
              <a:rPr lang="en-US" sz="2600" b="1" u="sng" dirty="0"/>
              <a:t>Further Comprehensive Financial and </a:t>
            </a:r>
            <a:r>
              <a:rPr lang="en-US" sz="2600" b="1" u="sng" dirty="0" smtClean="0"/>
              <a:t>Corporate </a:t>
            </a:r>
            <a:r>
              <a:rPr lang="en-US" sz="2600" b="1" u="sng" dirty="0"/>
              <a:t>Debt Restructuring</a:t>
            </a:r>
          </a:p>
          <a:p>
            <a:pPr marL="0" indent="0">
              <a:buNone/>
            </a:pPr>
            <a:endParaRPr lang="en-US" dirty="0" smtClean="0"/>
          </a:p>
          <a:p>
            <a:r>
              <a:rPr lang="en-US" dirty="0" smtClean="0"/>
              <a:t>Encouragement </a:t>
            </a:r>
            <a:r>
              <a:rPr lang="en-US" dirty="0"/>
              <a:t>of commercial bank </a:t>
            </a:r>
            <a:r>
              <a:rPr lang="en-US" dirty="0" smtClean="0"/>
              <a:t>and financial </a:t>
            </a:r>
            <a:r>
              <a:rPr lang="en-US" dirty="0"/>
              <a:t>institution </a:t>
            </a:r>
            <a:r>
              <a:rPr lang="en-US" dirty="0" smtClean="0"/>
              <a:t>consolidation</a:t>
            </a:r>
          </a:p>
          <a:p>
            <a:pPr marL="0" indent="0">
              <a:buNone/>
            </a:pPr>
            <a:endParaRPr lang="en-US" dirty="0"/>
          </a:p>
          <a:p>
            <a:r>
              <a:rPr lang="en-US" dirty="0" smtClean="0"/>
              <a:t>Creation </a:t>
            </a:r>
            <a:r>
              <a:rPr lang="en-US" dirty="0"/>
              <a:t>of asset management </a:t>
            </a:r>
            <a:r>
              <a:rPr lang="en-US" dirty="0" smtClean="0"/>
              <a:t>corporations</a:t>
            </a:r>
          </a:p>
          <a:p>
            <a:pPr marL="0" indent="0">
              <a:buNone/>
            </a:pPr>
            <a:r>
              <a:rPr lang="en-US" dirty="0">
                <a:solidFill>
                  <a:srgbClr val="00B050"/>
                </a:solidFill>
                <a:latin typeface="Times New Roman" pitchFamily="18" charset="0"/>
                <a:cs typeface="Times New Roman" pitchFamily="18" charset="0"/>
                <a:sym typeface="Wingdings" pitchFamily="2" charset="2"/>
              </a:rPr>
              <a:t>	</a:t>
            </a:r>
            <a:r>
              <a:rPr lang="en-US" dirty="0" smtClean="0">
                <a:latin typeface="Times New Roman" pitchFamily="18" charset="0"/>
                <a:cs typeface="Times New Roman" pitchFamily="18" charset="0"/>
                <a:sym typeface="Wingdings" pitchFamily="2" charset="2"/>
              </a:rPr>
              <a:t> </a:t>
            </a:r>
            <a:r>
              <a:rPr lang="en-US" b="1" u="sng" dirty="0" smtClean="0">
                <a:latin typeface="Times New Roman" pitchFamily="18" charset="0"/>
                <a:cs typeface="Times New Roman" pitchFamily="18" charset="0"/>
                <a:sym typeface="Wingdings" pitchFamily="2" charset="2"/>
              </a:rPr>
              <a:t>Thai </a:t>
            </a:r>
            <a:r>
              <a:rPr lang="en-US" b="1" u="sng" dirty="0">
                <a:latin typeface="Times New Roman" pitchFamily="18" charset="0"/>
                <a:cs typeface="Times New Roman" pitchFamily="18" charset="0"/>
                <a:sym typeface="Wingdings" pitchFamily="2" charset="2"/>
              </a:rPr>
              <a:t>Asset Management Corporation (TAMC)</a:t>
            </a:r>
          </a:p>
          <a:p>
            <a:pPr marL="0" lvl="1" indent="0">
              <a:buNone/>
            </a:pPr>
            <a:r>
              <a:rPr lang="en-US" sz="2400" b="1" dirty="0">
                <a:latin typeface="Times New Roman" pitchFamily="18" charset="0"/>
                <a:cs typeface="Times New Roman" pitchFamily="18" charset="0"/>
                <a:sym typeface="Wingdings" pitchFamily="2" charset="2"/>
              </a:rPr>
              <a:t>	: set up in 2001 to buy multi-creditor NPLs from state-owned banks, using government bonds, to facilitate debt repayment and improve banks’ financial position </a:t>
            </a:r>
          </a:p>
          <a:p>
            <a:endParaRPr lang="en-US" dirty="0"/>
          </a:p>
          <a:p>
            <a:r>
              <a:rPr lang="en-US" dirty="0" smtClean="0"/>
              <a:t>More </a:t>
            </a:r>
            <a:r>
              <a:rPr lang="en-US" dirty="0"/>
              <a:t>regulation on new bankruptcy law </a:t>
            </a:r>
            <a:r>
              <a:rPr lang="en-US" dirty="0" smtClean="0"/>
              <a:t>and </a:t>
            </a:r>
            <a:r>
              <a:rPr lang="en-US" dirty="0"/>
              <a:t>foreclosure</a:t>
            </a:r>
          </a:p>
          <a:p>
            <a:endParaRPr lang="en-US" dirty="0"/>
          </a:p>
        </p:txBody>
      </p:sp>
    </p:spTree>
    <p:extLst>
      <p:ext uri="{BB962C8B-B14F-4D97-AF65-F5344CB8AC3E}">
        <p14:creationId xmlns:p14="http://schemas.microsoft.com/office/powerpoint/2010/main" xmlns="" val="35383158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Analysis on solution</a:t>
            </a:r>
            <a:endParaRPr lang="th-TH" dirty="0"/>
          </a:p>
        </p:txBody>
      </p:sp>
      <p:sp>
        <p:nvSpPr>
          <p:cNvPr id="4" name="ตัวแทนเนื้อหา 3"/>
          <p:cNvSpPr>
            <a:spLocks noGrp="1"/>
          </p:cNvSpPr>
          <p:nvPr>
            <p:ph idx="1"/>
          </p:nvPr>
        </p:nvSpPr>
        <p:spPr/>
        <p:txBody>
          <a:bodyPr>
            <a:normAutofit/>
          </a:bodyPr>
          <a:lstStyle/>
          <a:p>
            <a:pPr marL="457200" lvl="0" indent="-457200">
              <a:buFont typeface="+mj-lt"/>
              <a:buAutoNum type="arabicPeriod"/>
            </a:pPr>
            <a:r>
              <a:rPr lang="en-US" dirty="0" err="1"/>
              <a:t>Contractionary</a:t>
            </a:r>
            <a:r>
              <a:rPr lang="en-US" dirty="0"/>
              <a:t> fiscal policies (↓G, ↑T, encourage privatization of SOEs)</a:t>
            </a:r>
          </a:p>
          <a:p>
            <a:pPr lvl="2"/>
            <a:r>
              <a:rPr lang="en-US" dirty="0"/>
              <a:t>reducing social safety net</a:t>
            </a:r>
          </a:p>
          <a:p>
            <a:pPr lvl="2"/>
            <a:r>
              <a:rPr lang="en-US" dirty="0"/>
              <a:t>time and administrative lag on fiscal policies</a:t>
            </a:r>
          </a:p>
          <a:p>
            <a:pPr marL="457200" lvl="0" indent="-457200">
              <a:buFont typeface="+mj-lt"/>
              <a:buAutoNum type="arabicPeriod"/>
            </a:pPr>
            <a:r>
              <a:rPr lang="en-US" dirty="0" err="1"/>
              <a:t>Contractionary</a:t>
            </a:r>
            <a:r>
              <a:rPr lang="en-US" dirty="0"/>
              <a:t> monetary policies (↑i) </a:t>
            </a:r>
          </a:p>
          <a:p>
            <a:pPr lvl="2"/>
            <a:r>
              <a:rPr lang="en-US" dirty="0"/>
              <a:t>Unable to stop capital outflow due to lack of confidence </a:t>
            </a:r>
          </a:p>
          <a:p>
            <a:pPr marL="457200" indent="-457200">
              <a:buFont typeface="+mj-lt"/>
              <a:buAutoNum type="arabicPeriod"/>
            </a:pPr>
            <a:r>
              <a:rPr lang="en-US" b="1" u="sng" dirty="0"/>
              <a:t>↓G and ↑i </a:t>
            </a:r>
            <a:endParaRPr lang="en-US" b="1" u="sng" dirty="0" smtClean="0"/>
          </a:p>
          <a:p>
            <a:pPr lvl="2"/>
            <a:r>
              <a:rPr lang="en-US" dirty="0" smtClean="0"/>
              <a:t>GDP</a:t>
            </a:r>
            <a:r>
              <a:rPr lang="en-US" dirty="0"/>
              <a:t>↓</a:t>
            </a:r>
          </a:p>
          <a:p>
            <a:pPr lvl="2"/>
            <a:r>
              <a:rPr lang="en-US" dirty="0"/>
              <a:t>NPLs↑</a:t>
            </a:r>
          </a:p>
          <a:p>
            <a:pPr lvl="2"/>
            <a:r>
              <a:rPr lang="en-US" dirty="0"/>
              <a:t>Bankruptcy </a:t>
            </a:r>
          </a:p>
          <a:p>
            <a:pPr lvl="2"/>
            <a:r>
              <a:rPr lang="en-US" dirty="0"/>
              <a:t>Unemployment↑</a:t>
            </a:r>
          </a:p>
          <a:p>
            <a:pPr marL="457200" lvl="0" indent="-457200">
              <a:buFont typeface="+mj-lt"/>
              <a:buAutoNum type="arabicPeriod"/>
            </a:pPr>
            <a:r>
              <a:rPr lang="en-US" b="1" u="sng" dirty="0"/>
              <a:t>Regulation in too short time </a:t>
            </a:r>
            <a:r>
              <a:rPr lang="en-US" b="1" u="sng" dirty="0" smtClean="0"/>
              <a:t>frame</a:t>
            </a:r>
          </a:p>
          <a:p>
            <a:pPr marL="274320" lvl="1" indent="0">
              <a:buNone/>
            </a:pPr>
            <a:r>
              <a:rPr lang="en-US" dirty="0" smtClean="0">
                <a:sym typeface="Wingdings"/>
              </a:rPr>
              <a:t></a:t>
            </a:r>
            <a:r>
              <a:rPr lang="en-US" dirty="0" smtClean="0"/>
              <a:t> </a:t>
            </a:r>
            <a:r>
              <a:rPr lang="en-US" dirty="0"/>
              <a:t>shock in business sector </a:t>
            </a:r>
            <a:r>
              <a:rPr lang="en-US" dirty="0">
                <a:sym typeface="Wingdings"/>
              </a:rPr>
              <a:t></a:t>
            </a:r>
            <a:r>
              <a:rPr lang="en-US" dirty="0"/>
              <a:t> credit crunch and more NPLs </a:t>
            </a:r>
          </a:p>
          <a:p>
            <a:endParaRPr lang="th-TH" dirty="0"/>
          </a:p>
        </p:txBody>
      </p:sp>
    </p:spTree>
    <p:extLst>
      <p:ext uri="{BB962C8B-B14F-4D97-AF65-F5344CB8AC3E}">
        <p14:creationId xmlns:p14="http://schemas.microsoft.com/office/powerpoint/2010/main" xmlns="" val="3165072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Recommendation</a:t>
            </a:r>
            <a:endParaRPr lang="th-TH" dirty="0"/>
          </a:p>
        </p:txBody>
      </p:sp>
    </p:spTree>
    <p:extLst>
      <p:ext uri="{BB962C8B-B14F-4D97-AF65-F5344CB8AC3E}">
        <p14:creationId xmlns:p14="http://schemas.microsoft.com/office/powerpoint/2010/main" xmlns="" val="333262923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Recommendations</a:t>
            </a:r>
            <a:endParaRPr lang="en-US" b="1" dirty="0"/>
          </a:p>
        </p:txBody>
      </p:sp>
      <p:sp>
        <p:nvSpPr>
          <p:cNvPr id="3" name="Content Placeholder 2"/>
          <p:cNvSpPr>
            <a:spLocks noGrp="1"/>
          </p:cNvSpPr>
          <p:nvPr>
            <p:ph idx="1"/>
          </p:nvPr>
        </p:nvSpPr>
        <p:spPr>
          <a:xfrm>
            <a:off x="457200" y="1484784"/>
            <a:ext cx="8229600" cy="5257800"/>
          </a:xfrm>
        </p:spPr>
        <p:txBody>
          <a:bodyPr>
            <a:normAutofit lnSpcReduction="10000"/>
          </a:bodyPr>
          <a:lstStyle/>
          <a:p>
            <a:pPr marL="457200" lvl="0" indent="-457200">
              <a:buFont typeface="+mj-lt"/>
              <a:buAutoNum type="arabicPeriod"/>
            </a:pPr>
            <a:r>
              <a:rPr lang="en-US" dirty="0" smtClean="0"/>
              <a:t>Watching </a:t>
            </a:r>
            <a:r>
              <a:rPr lang="en-US" dirty="0"/>
              <a:t>the degree of openness of the country</a:t>
            </a:r>
          </a:p>
          <a:p>
            <a:pPr lvl="2"/>
            <a:r>
              <a:rPr lang="en-US" sz="2200" dirty="0"/>
              <a:t>The degree of openness should be appropriate such that can maximize the country’s benefits </a:t>
            </a:r>
          </a:p>
          <a:p>
            <a:pPr marL="457200" lvl="0" indent="-457200">
              <a:buFont typeface="+mj-lt"/>
              <a:buAutoNum type="arabicPeriod"/>
            </a:pPr>
            <a:r>
              <a:rPr lang="en-US" dirty="0" smtClean="0"/>
              <a:t>Beware of the Financial </a:t>
            </a:r>
            <a:r>
              <a:rPr lang="en-US" dirty="0"/>
              <a:t>liberalization</a:t>
            </a:r>
          </a:p>
          <a:p>
            <a:pPr lvl="2"/>
            <a:r>
              <a:rPr lang="en-US" sz="2200" dirty="0" smtClean="0"/>
              <a:t>Fast jump to the financial liberalization would lead to economic instability. </a:t>
            </a:r>
          </a:p>
          <a:p>
            <a:pPr lvl="2"/>
            <a:r>
              <a:rPr lang="en-US" sz="2200" dirty="0" smtClean="0"/>
              <a:t>So, need </a:t>
            </a:r>
            <a:r>
              <a:rPr lang="en-US" sz="2200" dirty="0"/>
              <a:t>to prepare in order to deal with the </a:t>
            </a:r>
            <a:r>
              <a:rPr lang="en-US" sz="2200" dirty="0" smtClean="0"/>
              <a:t>speculators</a:t>
            </a:r>
          </a:p>
          <a:p>
            <a:pPr marL="457200" lvl="0" indent="-457200">
              <a:buFont typeface="+mj-lt"/>
              <a:buAutoNum type="arabicPeriod"/>
            </a:pPr>
            <a:r>
              <a:rPr lang="en-US" dirty="0"/>
              <a:t>Managing on investment (Quantity </a:t>
            </a:r>
            <a:r>
              <a:rPr lang="en-US" dirty="0" err="1"/>
              <a:t>vs</a:t>
            </a:r>
            <a:r>
              <a:rPr lang="en-US" dirty="0"/>
              <a:t> Quality)</a:t>
            </a:r>
          </a:p>
          <a:p>
            <a:pPr lvl="2"/>
            <a:r>
              <a:rPr lang="en-US" sz="2200" dirty="0"/>
              <a:t>Consider both quantity and quality </a:t>
            </a:r>
          </a:p>
          <a:p>
            <a:pPr lvl="2"/>
            <a:r>
              <a:rPr lang="en-US" sz="2200" dirty="0"/>
              <a:t>High quantity doesn’t mean high </a:t>
            </a:r>
            <a:r>
              <a:rPr lang="en-US" sz="2200" dirty="0" smtClean="0"/>
              <a:t>quality</a:t>
            </a:r>
            <a:endParaRPr lang="en-US" dirty="0" smtClean="0"/>
          </a:p>
          <a:p>
            <a:pPr marL="457200" lvl="0" indent="-457200">
              <a:buFont typeface="+mj-lt"/>
              <a:buAutoNum type="arabicPeriod"/>
            </a:pPr>
            <a:r>
              <a:rPr lang="en-US" dirty="0" smtClean="0"/>
              <a:t>Reducing </a:t>
            </a:r>
            <a:r>
              <a:rPr lang="en-US" dirty="0"/>
              <a:t>external finance dependency &amp; increase self-reliance </a:t>
            </a:r>
            <a:endParaRPr lang="en-US" dirty="0" smtClean="0"/>
          </a:p>
          <a:p>
            <a:pPr marL="457200" indent="-457200">
              <a:buFont typeface="+mj-lt"/>
              <a:buAutoNum type="arabicPeriod"/>
            </a:pPr>
            <a:r>
              <a:rPr lang="en-US" dirty="0"/>
              <a:t>Central bank </a:t>
            </a:r>
            <a:r>
              <a:rPr lang="en-US" dirty="0" smtClean="0"/>
              <a:t>restructuring + </a:t>
            </a:r>
            <a:r>
              <a:rPr lang="en-US" dirty="0"/>
              <a:t>tighten controls over bank and financial institutions. </a:t>
            </a:r>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702743" y="548680"/>
            <a:ext cx="1189737" cy="1034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1591310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Q&amp;A</a:t>
            </a:r>
            <a:endParaRPr lang="en-US" dirty="0"/>
          </a:p>
        </p:txBody>
      </p:sp>
    </p:spTree>
    <p:extLst>
      <p:ext uri="{BB962C8B-B14F-4D97-AF65-F5344CB8AC3E}">
        <p14:creationId xmlns:p14="http://schemas.microsoft.com/office/powerpoint/2010/main" xmlns="" val="41982456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ความชัดเจน">
  <a:themeElements>
    <a:clrScheme name="ไหลเวียน">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แบบคลาสสิก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ความชัดเจน">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592</TotalTime>
  <Words>939</Words>
  <Application>Microsoft Office PowerPoint</Application>
  <PresentationFormat>นำเสนอทางหน้าจอ (4:3)</PresentationFormat>
  <Paragraphs>251</Paragraphs>
  <Slides>32</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32</vt:i4>
      </vt:variant>
    </vt:vector>
  </HeadingPairs>
  <TitlesOfParts>
    <vt:vector size="33" baseType="lpstr">
      <vt:lpstr>ความชัดเจน</vt:lpstr>
      <vt:lpstr>1997 Crisis of Financial Institutions in Thailand</vt:lpstr>
      <vt:lpstr>ภาพนิ่ง 2</vt:lpstr>
      <vt:lpstr>Overview</vt:lpstr>
      <vt:lpstr>Pre-crisis</vt:lpstr>
      <vt:lpstr>Crisis started</vt:lpstr>
      <vt:lpstr>Cause of the crisis</vt:lpstr>
      <vt:lpstr>Cause</vt:lpstr>
      <vt:lpstr>Massive current account deficit</vt:lpstr>
      <vt:lpstr>Financial liberalization and inflows of short-term foreign capital</vt:lpstr>
      <vt:lpstr>Weakness in Thai financial sector</vt:lpstr>
      <vt:lpstr>Weakness in Thai financial sector</vt:lpstr>
      <vt:lpstr>Speculative attack on Baht currency</vt:lpstr>
      <vt:lpstr>ภาพนิ่ง 13</vt:lpstr>
      <vt:lpstr>Impact from the crisis</vt:lpstr>
      <vt:lpstr>Impact</vt:lpstr>
      <vt:lpstr>Currency devaluation</vt:lpstr>
      <vt:lpstr>Massive rise in external debt</vt:lpstr>
      <vt:lpstr>Domestic Economy</vt:lpstr>
      <vt:lpstr>ภาพนิ่ง 19</vt:lpstr>
      <vt:lpstr>Financial institution crisis</vt:lpstr>
      <vt:lpstr>ภาพนิ่ง 21</vt:lpstr>
      <vt:lpstr>Solution to the crisis</vt:lpstr>
      <vt:lpstr>Solution</vt:lpstr>
      <vt:lpstr>1. FIDF</vt:lpstr>
      <vt:lpstr>2. Floating exchange rate</vt:lpstr>
      <vt:lpstr>3. IMF assistance</vt:lpstr>
      <vt:lpstr>IMF: financial sector restructuring</vt:lpstr>
      <vt:lpstr>ภาพนิ่ง 28</vt:lpstr>
      <vt:lpstr>Analysis on solution</vt:lpstr>
      <vt:lpstr>Recommendation</vt:lpstr>
      <vt:lpstr>Recommendations</vt:lpstr>
      <vt:lpstr>Q&amp;A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1997 Crisis of Financial Institutions in Thailand</dc:title>
  <dc:creator>staff</dc:creator>
  <cp:lastModifiedBy>SVC</cp:lastModifiedBy>
  <cp:revision>90</cp:revision>
  <dcterms:created xsi:type="dcterms:W3CDTF">2013-11-27T12:48:32Z</dcterms:created>
  <dcterms:modified xsi:type="dcterms:W3CDTF">2013-11-30T05:19:51Z</dcterms:modified>
</cp:coreProperties>
</file>