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2" r:id="rId1"/>
  </p:sldMasterIdLst>
  <p:notesMasterIdLst>
    <p:notesMasterId r:id="rId39"/>
  </p:notesMasterIdLst>
  <p:handoutMasterIdLst>
    <p:handoutMasterId r:id="rId40"/>
  </p:handoutMasterIdLst>
  <p:sldIdLst>
    <p:sldId id="295" r:id="rId2"/>
    <p:sldId id="446" r:id="rId3"/>
    <p:sldId id="447" r:id="rId4"/>
    <p:sldId id="516" r:id="rId5"/>
    <p:sldId id="523" r:id="rId6"/>
    <p:sldId id="524" r:id="rId7"/>
    <p:sldId id="517" r:id="rId8"/>
    <p:sldId id="518" r:id="rId9"/>
    <p:sldId id="519" r:id="rId10"/>
    <p:sldId id="491" r:id="rId11"/>
    <p:sldId id="492" r:id="rId12"/>
    <p:sldId id="525" r:id="rId13"/>
    <p:sldId id="493" r:id="rId14"/>
    <p:sldId id="457" r:id="rId15"/>
    <p:sldId id="494" r:id="rId16"/>
    <p:sldId id="526" r:id="rId17"/>
    <p:sldId id="495" r:id="rId18"/>
    <p:sldId id="520" r:id="rId19"/>
    <p:sldId id="527" r:id="rId20"/>
    <p:sldId id="469" r:id="rId21"/>
    <p:sldId id="521" r:id="rId22"/>
    <p:sldId id="470" r:id="rId23"/>
    <p:sldId id="471" r:id="rId24"/>
    <p:sldId id="472" r:id="rId25"/>
    <p:sldId id="498" r:id="rId26"/>
    <p:sldId id="500" r:id="rId27"/>
    <p:sldId id="503" r:id="rId28"/>
    <p:sldId id="522" r:id="rId29"/>
    <p:sldId id="507" r:id="rId30"/>
    <p:sldId id="479" r:id="rId31"/>
    <p:sldId id="486" r:id="rId32"/>
    <p:sldId id="509" r:id="rId33"/>
    <p:sldId id="528" r:id="rId34"/>
    <p:sldId id="529" r:id="rId35"/>
    <p:sldId id="530" r:id="rId36"/>
    <p:sldId id="510" r:id="rId37"/>
    <p:sldId id="512" r:id="rId38"/>
  </p:sldIdLst>
  <p:sldSz cx="9144000" cy="6858000" type="screen4x3"/>
  <p:notesSz cx="9144000" cy="6858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showPr>
  <p:clrMru>
    <a:srgbClr val="D9B28B"/>
    <a:srgbClr val="00664B"/>
    <a:srgbClr val="000000"/>
    <a:srgbClr val="ECECEC"/>
    <a:srgbClr val="777777"/>
    <a:srgbClr val="AC1CC0"/>
    <a:srgbClr val="EEFC11"/>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37" autoAdjust="0"/>
    <p:restoredTop sz="94636" autoAdjust="0"/>
  </p:normalViewPr>
  <p:slideViewPr>
    <p:cSldViewPr>
      <p:cViewPr>
        <p:scale>
          <a:sx n="75" d="100"/>
          <a:sy n="75" d="100"/>
        </p:scale>
        <p:origin x="-498"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28" d="100"/>
          <a:sy n="28" d="100"/>
        </p:scale>
        <p:origin x="-1266" y="-78"/>
      </p:cViewPr>
      <p:guideLst>
        <p:guide orient="horz" pos="2160"/>
        <p:guide pos="288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3962400" cy="3429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t" anchorCtr="0" compatLnSpc="1">
            <a:prstTxWarp prst="textNoShape">
              <a:avLst/>
            </a:prstTxWarp>
          </a:bodyPr>
          <a:lstStyle>
            <a:lvl1pPr eaLnBrk="0" hangingPunct="0">
              <a:defRPr sz="1000" i="1">
                <a:cs typeface="+mn-cs"/>
              </a:defRPr>
            </a:lvl1pPr>
          </a:lstStyle>
          <a:p>
            <a:pPr>
              <a:defRPr/>
            </a:pPr>
            <a:endParaRPr lang="en-US"/>
          </a:p>
        </p:txBody>
      </p:sp>
      <p:sp>
        <p:nvSpPr>
          <p:cNvPr id="3075" name="Rectangle 3"/>
          <p:cNvSpPr>
            <a:spLocks noGrp="1" noChangeArrowheads="1"/>
          </p:cNvSpPr>
          <p:nvPr>
            <p:ph type="dt" sz="quarter" idx="1"/>
          </p:nvPr>
        </p:nvSpPr>
        <p:spPr bwMode="auto">
          <a:xfrm>
            <a:off x="5181600" y="0"/>
            <a:ext cx="3962400" cy="3429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t" anchorCtr="0" compatLnSpc="1">
            <a:prstTxWarp prst="textNoShape">
              <a:avLst/>
            </a:prstTxWarp>
          </a:bodyPr>
          <a:lstStyle>
            <a:lvl1pPr algn="r" eaLnBrk="0" hangingPunct="0">
              <a:defRPr sz="1000" i="1">
                <a:cs typeface="+mn-cs"/>
              </a:defRPr>
            </a:lvl1pPr>
          </a:lstStyle>
          <a:p>
            <a:pPr>
              <a:defRPr/>
            </a:pPr>
            <a:endParaRPr lang="en-US"/>
          </a:p>
        </p:txBody>
      </p:sp>
      <p:sp>
        <p:nvSpPr>
          <p:cNvPr id="3076" name="Rectangle 4"/>
          <p:cNvSpPr>
            <a:spLocks noGrp="1" noChangeArrowheads="1"/>
          </p:cNvSpPr>
          <p:nvPr>
            <p:ph type="ftr" sz="quarter" idx="2"/>
          </p:nvPr>
        </p:nvSpPr>
        <p:spPr bwMode="auto">
          <a:xfrm>
            <a:off x="0" y="6515100"/>
            <a:ext cx="3962400" cy="3429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b" anchorCtr="0" compatLnSpc="1">
            <a:prstTxWarp prst="textNoShape">
              <a:avLst/>
            </a:prstTxWarp>
          </a:bodyPr>
          <a:lstStyle>
            <a:lvl1pPr eaLnBrk="0" hangingPunct="0">
              <a:defRPr sz="1000" i="1">
                <a:cs typeface="+mn-cs"/>
              </a:defRPr>
            </a:lvl1pPr>
          </a:lstStyle>
          <a:p>
            <a:pPr>
              <a:defRPr/>
            </a:pPr>
            <a:endParaRPr lang="en-US"/>
          </a:p>
        </p:txBody>
      </p:sp>
      <p:sp>
        <p:nvSpPr>
          <p:cNvPr id="3077" name="Rectangle 5"/>
          <p:cNvSpPr>
            <a:spLocks noGrp="1" noChangeArrowheads="1"/>
          </p:cNvSpPr>
          <p:nvPr>
            <p:ph type="sldNum" sz="quarter" idx="3"/>
          </p:nvPr>
        </p:nvSpPr>
        <p:spPr bwMode="auto">
          <a:xfrm>
            <a:off x="5181600" y="6515100"/>
            <a:ext cx="3962400" cy="3429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b" anchorCtr="0" compatLnSpc="1">
            <a:prstTxWarp prst="textNoShape">
              <a:avLst/>
            </a:prstTxWarp>
          </a:bodyPr>
          <a:lstStyle>
            <a:lvl1pPr algn="r" eaLnBrk="0" hangingPunct="0">
              <a:defRPr sz="1000" i="1">
                <a:cs typeface="+mn-cs"/>
              </a:defRPr>
            </a:lvl1pPr>
          </a:lstStyle>
          <a:p>
            <a:pPr>
              <a:defRPr/>
            </a:pPr>
            <a:fld id="{5A92B24D-CB5C-45E9-9D0D-7AC1C82C0241}"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3962400" cy="3429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t" anchorCtr="0" compatLnSpc="1">
            <a:prstTxWarp prst="textNoShape">
              <a:avLst/>
            </a:prstTxWarp>
          </a:bodyPr>
          <a:lstStyle>
            <a:lvl1pPr eaLnBrk="0" hangingPunct="0">
              <a:defRPr sz="1000" i="1">
                <a:latin typeface="Times New Roman" pitchFamily="18" charset="0"/>
                <a:cs typeface="+mn-cs"/>
              </a:defRPr>
            </a:lvl1pPr>
          </a:lstStyle>
          <a:p>
            <a:pPr>
              <a:defRPr/>
            </a:pPr>
            <a:endParaRPr lang="en-US"/>
          </a:p>
        </p:txBody>
      </p:sp>
      <p:sp>
        <p:nvSpPr>
          <p:cNvPr id="2051" name="Rectangle 3"/>
          <p:cNvSpPr>
            <a:spLocks noGrp="1" noChangeArrowheads="1"/>
          </p:cNvSpPr>
          <p:nvPr>
            <p:ph type="dt" idx="1"/>
          </p:nvPr>
        </p:nvSpPr>
        <p:spPr bwMode="auto">
          <a:xfrm>
            <a:off x="5181600" y="0"/>
            <a:ext cx="3962400" cy="3429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t" anchorCtr="0" compatLnSpc="1">
            <a:prstTxWarp prst="textNoShape">
              <a:avLst/>
            </a:prstTxWarp>
          </a:bodyPr>
          <a:lstStyle>
            <a:lvl1pPr algn="r" eaLnBrk="0" hangingPunct="0">
              <a:defRPr sz="1000" i="1">
                <a:latin typeface="Times New Roman" pitchFamily="18" charset="0"/>
                <a:cs typeface="+mn-cs"/>
              </a:defRPr>
            </a:lvl1pPr>
          </a:lstStyle>
          <a:p>
            <a:pPr>
              <a:defRPr/>
            </a:pPr>
            <a:endParaRPr lang="en-US"/>
          </a:p>
        </p:txBody>
      </p:sp>
      <p:sp>
        <p:nvSpPr>
          <p:cNvPr id="2052" name="Rectangle 4"/>
          <p:cNvSpPr>
            <a:spLocks noGrp="1" noChangeArrowheads="1"/>
          </p:cNvSpPr>
          <p:nvPr>
            <p:ph type="ftr" sz="quarter" idx="4"/>
          </p:nvPr>
        </p:nvSpPr>
        <p:spPr bwMode="auto">
          <a:xfrm>
            <a:off x="0" y="6515100"/>
            <a:ext cx="3962400" cy="3429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b" anchorCtr="0" compatLnSpc="1">
            <a:prstTxWarp prst="textNoShape">
              <a:avLst/>
            </a:prstTxWarp>
          </a:bodyPr>
          <a:lstStyle>
            <a:lvl1pPr eaLnBrk="0" hangingPunct="0">
              <a:defRPr sz="1000" i="1">
                <a:latin typeface="Times New Roman" pitchFamily="18" charset="0"/>
                <a:cs typeface="+mn-cs"/>
              </a:defRPr>
            </a:lvl1pPr>
          </a:lstStyle>
          <a:p>
            <a:pPr>
              <a:defRPr/>
            </a:pPr>
            <a:endParaRPr lang="en-US"/>
          </a:p>
        </p:txBody>
      </p:sp>
      <p:sp>
        <p:nvSpPr>
          <p:cNvPr id="2053" name="Rectangle 5"/>
          <p:cNvSpPr>
            <a:spLocks noGrp="1" noChangeArrowheads="1"/>
          </p:cNvSpPr>
          <p:nvPr>
            <p:ph type="sldNum" sz="quarter" idx="5"/>
          </p:nvPr>
        </p:nvSpPr>
        <p:spPr bwMode="auto">
          <a:xfrm>
            <a:off x="5181600" y="6515100"/>
            <a:ext cx="3962400" cy="342900"/>
          </a:xfrm>
          <a:prstGeom prst="rect">
            <a:avLst/>
          </a:prstGeom>
          <a:noFill/>
          <a:ln>
            <a:noFill/>
          </a:ln>
          <a:effectLst/>
          <a:extLst>
            <a:ext uri="{909E8E84-426E-40DD-AFC4-6F175D3DCCD1}"/>
            <a:ext uri="{91240B29-F687-4F45-9708-019B960494DF}"/>
            <a:ext uri="{AF507438-7753-43E0-B8FC-AC1667EBCBE1}"/>
          </a:extLst>
        </p:spPr>
        <p:txBody>
          <a:bodyPr vert="horz" wrap="square" lIns="19050" tIns="0" rIns="19050" bIns="0" numCol="1" anchor="b" anchorCtr="0" compatLnSpc="1">
            <a:prstTxWarp prst="textNoShape">
              <a:avLst/>
            </a:prstTxWarp>
          </a:bodyPr>
          <a:lstStyle>
            <a:lvl1pPr algn="r" eaLnBrk="0" hangingPunct="0">
              <a:defRPr sz="1000" i="1">
                <a:latin typeface="Times New Roman" pitchFamily="18" charset="0"/>
                <a:cs typeface="+mn-cs"/>
              </a:defRPr>
            </a:lvl1pPr>
          </a:lstStyle>
          <a:p>
            <a:pPr>
              <a:defRPr/>
            </a:pPr>
            <a:fld id="{9FF30A66-E52D-4918-9533-6A0E73C23E45}" type="slidenum">
              <a:rPr lang="en-US"/>
              <a:pPr>
                <a:defRPr/>
              </a:pPr>
              <a:t>‹#›</a:t>
            </a:fld>
            <a:endParaRPr lang="en-US"/>
          </a:p>
        </p:txBody>
      </p:sp>
      <p:sp>
        <p:nvSpPr>
          <p:cNvPr id="2054" name="Rectangle 6"/>
          <p:cNvSpPr>
            <a:spLocks noGrp="1" noChangeArrowheads="1"/>
          </p:cNvSpPr>
          <p:nvPr>
            <p:ph type="body" sz="quarter" idx="3"/>
          </p:nvPr>
        </p:nvSpPr>
        <p:spPr bwMode="auto">
          <a:xfrm>
            <a:off x="1219200" y="3257550"/>
            <a:ext cx="6705600" cy="3086100"/>
          </a:xfrm>
          <a:prstGeom prst="rect">
            <a:avLst/>
          </a:prstGeom>
          <a:noFill/>
          <a:ln>
            <a:noFill/>
          </a:ln>
          <a:effectLst/>
          <a:extLst>
            <a:ext uri="{909E8E84-426E-40DD-AFC4-6F175D3DCCD1}"/>
            <a:ext uri="{91240B29-F687-4F45-9708-019B960494DF}"/>
            <a:ext uri="{AF507438-7753-43E0-B8FC-AC1667EBCBE1}"/>
          </a:extLst>
        </p:spPr>
        <p:txBody>
          <a:bodyPr vert="horz" wrap="square" lIns="92075" tIns="46038" rIns="92075" bIns="46038" numCol="1" anchor="t" anchorCtr="0" compatLnSpc="1">
            <a:prstTxWarp prst="textNoShape">
              <a:avLst/>
            </a:prstTxWarp>
          </a:bodyPr>
          <a:lstStyle/>
          <a:p>
            <a:pPr lvl="0"/>
            <a:r>
              <a:rPr lang="en-US" noProof="0" smtClean="0"/>
              <a:t>Click to edit Master notes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5367" name="Rectangle 7"/>
          <p:cNvSpPr>
            <a:spLocks noGrp="1" noRot="1" noChangeAspect="1" noChangeArrowheads="1" noTextEdit="1"/>
          </p:cNvSpPr>
          <p:nvPr>
            <p:ph type="sldImg" idx="2"/>
          </p:nvPr>
        </p:nvSpPr>
        <p:spPr bwMode="auto">
          <a:xfrm>
            <a:off x="2863850" y="519113"/>
            <a:ext cx="3416300" cy="2562225"/>
          </a:xfrm>
          <a:prstGeom prst="rect">
            <a:avLst/>
          </a:prstGeom>
          <a:noFill/>
          <a:ln w="12700">
            <a:solidFill>
              <a:schemeClr val="tx1"/>
            </a:solidFill>
            <a:miter lim="800000"/>
            <a:headEnd/>
            <a:tailEnd/>
          </a:ln>
        </p:spPr>
      </p:sp>
      <p:sp>
        <p:nvSpPr>
          <p:cNvPr id="2056" name="Rectangle 8"/>
          <p:cNvSpPr>
            <a:spLocks noChangeArrowheads="1"/>
          </p:cNvSpPr>
          <p:nvPr/>
        </p:nvSpPr>
        <p:spPr bwMode="auto">
          <a:xfrm>
            <a:off x="8520113" y="6561138"/>
            <a:ext cx="533400" cy="228600"/>
          </a:xfrm>
          <a:prstGeom prst="rect">
            <a:avLst/>
          </a:prstGeom>
          <a:noFill/>
          <a:ln>
            <a:noFill/>
          </a:ln>
          <a:effectLst/>
          <a:extLst>
            <a:ext uri="{909E8E84-426E-40DD-AFC4-6F175D3DCCD1}"/>
            <a:ext uri="{91240B29-F687-4F45-9708-019B960494DF}"/>
            <a:ext uri="{AF507438-7753-43E0-B8FC-AC1667EBCBE1}"/>
          </a:extLst>
        </p:spPr>
        <p:txBody>
          <a:bodyPr wrap="none" lIns="92075" tIns="46038" rIns="92075" bIns="46038" anchor="ctr">
            <a:spAutoFit/>
          </a:bodyPr>
          <a:lstStyle/>
          <a:p>
            <a:pPr algn="r" eaLnBrk="0" hangingPunct="0">
              <a:defRPr/>
            </a:pPr>
            <a:fld id="{4786CF8E-5DE8-4CD5-BF45-CCB5D1689DB0}" type="slidenum">
              <a:rPr lang="en-US" sz="1400" i="1">
                <a:effectLst>
                  <a:outerShdw blurRad="38100" dist="38100" dir="2700000" algn="tl">
                    <a:srgbClr val="C0C0C0"/>
                  </a:outerShdw>
                </a:effectLst>
                <a:cs typeface="+mn-cs"/>
              </a:rPr>
              <a:pPr algn="r" eaLnBrk="0" hangingPunct="0">
                <a:defRPr/>
              </a:pPr>
              <a:t>‹#›</a:t>
            </a:fld>
            <a:endParaRPr lang="en-US" sz="1400" i="1">
              <a:effectLst>
                <a:outerShdw blurRad="38100" dist="38100" dir="2700000" algn="tl">
                  <a:srgbClr val="C0C0C0"/>
                </a:outerShdw>
              </a:effectLst>
              <a:cs typeface="+mn-cs"/>
            </a:endParaRP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Rectangle 5"/>
          <p:cNvSpPr>
            <a:spLocks noGrp="1" noChangeArrowheads="1"/>
          </p:cNvSpPr>
          <p:nvPr>
            <p:ph type="sldNum" sz="quarter" idx="5"/>
          </p:nvPr>
        </p:nvSpPr>
        <p:spPr>
          <a:noFill/>
          <a:ln>
            <a:miter lim="800000"/>
            <a:headEnd/>
            <a:tailEnd/>
          </a:ln>
        </p:spPr>
        <p:txBody>
          <a:bodyPr/>
          <a:lstStyle/>
          <a:p>
            <a:fld id="{0497BDF7-BE3B-4865-BFEC-2DC87869938D}" type="slidenum">
              <a:rPr lang="en-US" smtClean="0">
                <a:cs typeface="Arial" charset="0"/>
              </a:rPr>
              <a:pPr/>
              <a:t>1</a:t>
            </a:fld>
            <a:endParaRPr lang="en-US" smtClean="0">
              <a:cs typeface="Arial" charset="0"/>
            </a:endParaRPr>
          </a:p>
        </p:txBody>
      </p:sp>
      <p:sp>
        <p:nvSpPr>
          <p:cNvPr id="18434" name="Rectangle 2"/>
          <p:cNvSpPr>
            <a:spLocks noGrp="1" noRot="1" noChangeAspect="1" noChangeArrowheads="1" noTextEdit="1"/>
          </p:cNvSpPr>
          <p:nvPr>
            <p:ph type="sldImg"/>
          </p:nvPr>
        </p:nvSpPr>
        <p:spPr>
          <a:ln/>
        </p:spPr>
      </p:sp>
      <p:sp>
        <p:nvSpPr>
          <p:cNvPr id="18435" name="Rectangle 3"/>
          <p:cNvSpPr>
            <a:spLocks noGrp="1" noChangeArrowheads="1"/>
          </p:cNvSpPr>
          <p:nvPr>
            <p:ph type="body" idx="1"/>
          </p:nvPr>
        </p:nvSpPr>
        <p:spPr>
          <a:noFill/>
        </p:spPr>
        <p:txBody>
          <a:bodyPr/>
          <a:lstStyle/>
          <a:p>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Image Placeholder 1"/>
          <p:cNvSpPr>
            <a:spLocks noGrp="1" noRot="1" noChangeAspect="1"/>
          </p:cNvSpPr>
          <p:nvPr>
            <p:ph type="sldImg"/>
          </p:nvPr>
        </p:nvSpPr>
        <p:spPr>
          <a:ln/>
        </p:spPr>
      </p:sp>
      <p:sp>
        <p:nvSpPr>
          <p:cNvPr id="27650" name="Notes Placeholder 2"/>
          <p:cNvSpPr>
            <a:spLocks noGrp="1"/>
          </p:cNvSpPr>
          <p:nvPr>
            <p:ph type="body" idx="1"/>
          </p:nvPr>
        </p:nvSpPr>
        <p:spPr>
          <a:noFill/>
        </p:spPr>
        <p:txBody>
          <a:bodyPr/>
          <a:lstStyle/>
          <a:p>
            <a:endParaRPr lang="en-US" smtClean="0"/>
          </a:p>
        </p:txBody>
      </p:sp>
      <p:sp>
        <p:nvSpPr>
          <p:cNvPr id="27651" name="Slide Number Placeholder 3"/>
          <p:cNvSpPr>
            <a:spLocks noGrp="1"/>
          </p:cNvSpPr>
          <p:nvPr>
            <p:ph type="sldNum" sz="quarter" idx="5"/>
          </p:nvPr>
        </p:nvSpPr>
        <p:spPr>
          <a:noFill/>
          <a:ln>
            <a:miter lim="800000"/>
            <a:headEnd/>
            <a:tailEnd/>
          </a:ln>
        </p:spPr>
        <p:txBody>
          <a:bodyPr/>
          <a:lstStyle/>
          <a:p>
            <a:fld id="{7FEFC659-8A40-44BC-B9E1-420353AD7ACE}" type="slidenum">
              <a:rPr lang="en-US" smtClean="0">
                <a:cs typeface="Arial" charset="0"/>
              </a:rPr>
              <a:pPr/>
              <a:t>9</a:t>
            </a:fld>
            <a:endParaRPr lang="en-US" smtClean="0">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Slide Image Placeholder 1"/>
          <p:cNvSpPr>
            <a:spLocks noGrp="1" noRot="1" noChangeAspect="1"/>
          </p:cNvSpPr>
          <p:nvPr>
            <p:ph type="sldImg"/>
          </p:nvPr>
        </p:nvSpPr>
        <p:spPr>
          <a:ln/>
        </p:spPr>
      </p:sp>
      <p:sp>
        <p:nvSpPr>
          <p:cNvPr id="36866" name="Notes Placeholder 2"/>
          <p:cNvSpPr>
            <a:spLocks noGrp="1"/>
          </p:cNvSpPr>
          <p:nvPr>
            <p:ph type="body" idx="1"/>
          </p:nvPr>
        </p:nvSpPr>
        <p:spPr>
          <a:noFill/>
        </p:spPr>
        <p:txBody>
          <a:bodyPr/>
          <a:lstStyle/>
          <a:p>
            <a:endParaRPr lang="en-US" smtClean="0"/>
          </a:p>
        </p:txBody>
      </p:sp>
      <p:sp>
        <p:nvSpPr>
          <p:cNvPr id="36867" name="Slide Number Placeholder 3"/>
          <p:cNvSpPr>
            <a:spLocks noGrp="1"/>
          </p:cNvSpPr>
          <p:nvPr>
            <p:ph type="sldNum" sz="quarter" idx="5"/>
          </p:nvPr>
        </p:nvSpPr>
        <p:spPr>
          <a:noFill/>
          <a:ln>
            <a:miter lim="800000"/>
            <a:headEnd/>
            <a:tailEnd/>
          </a:ln>
        </p:spPr>
        <p:txBody>
          <a:bodyPr/>
          <a:lstStyle/>
          <a:p>
            <a:fld id="{19482AC0-7925-495B-982E-883D460F1F3C}" type="slidenum">
              <a:rPr lang="en-US" smtClean="0">
                <a:cs typeface="Arial" charset="0"/>
              </a:rPr>
              <a:pPr/>
              <a:t>17</a:t>
            </a:fld>
            <a:endParaRPr lang="en-US" smtClean="0">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Slide Image Placeholder 1"/>
          <p:cNvSpPr>
            <a:spLocks noGrp="1" noRot="1" noChangeAspect="1"/>
          </p:cNvSpPr>
          <p:nvPr>
            <p:ph type="sldImg"/>
          </p:nvPr>
        </p:nvSpPr>
        <p:spPr>
          <a:ln/>
        </p:spPr>
      </p:sp>
      <p:sp>
        <p:nvSpPr>
          <p:cNvPr id="41986" name="Notes Placeholder 2"/>
          <p:cNvSpPr>
            <a:spLocks noGrp="1"/>
          </p:cNvSpPr>
          <p:nvPr>
            <p:ph type="body" idx="1"/>
          </p:nvPr>
        </p:nvSpPr>
        <p:spPr>
          <a:noFill/>
        </p:spPr>
        <p:txBody>
          <a:bodyPr/>
          <a:lstStyle/>
          <a:p>
            <a:endParaRPr lang="en-US" smtClean="0"/>
          </a:p>
        </p:txBody>
      </p:sp>
      <p:sp>
        <p:nvSpPr>
          <p:cNvPr id="41987" name="Slide Number Placeholder 3"/>
          <p:cNvSpPr>
            <a:spLocks noGrp="1"/>
          </p:cNvSpPr>
          <p:nvPr>
            <p:ph type="sldNum" sz="quarter" idx="5"/>
          </p:nvPr>
        </p:nvSpPr>
        <p:spPr>
          <a:noFill/>
          <a:ln>
            <a:miter lim="800000"/>
            <a:headEnd/>
            <a:tailEnd/>
          </a:ln>
        </p:spPr>
        <p:txBody>
          <a:bodyPr/>
          <a:lstStyle/>
          <a:p>
            <a:fld id="{3B59E54B-9535-4893-92C7-291E443F6B3C}" type="slidenum">
              <a:rPr lang="en-US" smtClean="0">
                <a:cs typeface="Arial" charset="0"/>
              </a:rPr>
              <a:pPr/>
              <a:t>21</a:t>
            </a:fld>
            <a:endParaRPr lang="en-US" smtClean="0">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bg bwMode="ltGray">
      <p:bgPr>
        <a:solidFill>
          <a:srgbClr val="335D3C"/>
        </a:solidFill>
        <a:effectLst/>
      </p:bgPr>
    </p:bg>
    <p:spTree>
      <p:nvGrpSpPr>
        <p:cNvPr id="1" name=""/>
        <p:cNvGrpSpPr/>
        <p:nvPr/>
      </p:nvGrpSpPr>
      <p:grpSpPr>
        <a:xfrm>
          <a:off x="0" y="0"/>
          <a:ext cx="0" cy="0"/>
          <a:chOff x="0" y="0"/>
          <a:chExt cx="0" cy="0"/>
        </a:xfrm>
      </p:grpSpPr>
      <p:sp>
        <p:nvSpPr>
          <p:cNvPr id="4" name="Rectangle 29"/>
          <p:cNvSpPr>
            <a:spLocks noChangeArrowheads="1"/>
          </p:cNvSpPr>
          <p:nvPr/>
        </p:nvSpPr>
        <p:spPr bwMode="invGray">
          <a:xfrm>
            <a:off x="0" y="0"/>
            <a:ext cx="9144000" cy="1524000"/>
          </a:xfrm>
          <a:prstGeom prst="rect">
            <a:avLst/>
          </a:prstGeom>
          <a:solidFill>
            <a:srgbClr val="00664B"/>
          </a:solidFill>
          <a:ln>
            <a:noFill/>
          </a:ln>
          <a:extLst>
            <a:ext uri="{91240B29-F687-4F45-9708-019B960494DF}"/>
          </a:extLst>
        </p:spPr>
        <p:txBody>
          <a:bodyPr wrap="none" anchor="ctr"/>
          <a:lstStyle/>
          <a:p>
            <a:pPr eaLnBrk="0" hangingPunct="0">
              <a:defRPr/>
            </a:pPr>
            <a:endParaRPr lang="en-US">
              <a:cs typeface="+mn-cs"/>
            </a:endParaRPr>
          </a:p>
        </p:txBody>
      </p:sp>
      <p:grpSp>
        <p:nvGrpSpPr>
          <p:cNvPr id="5" name="Group 30"/>
          <p:cNvGrpSpPr>
            <a:grpSpLocks/>
          </p:cNvGrpSpPr>
          <p:nvPr/>
        </p:nvGrpSpPr>
        <p:grpSpPr bwMode="auto">
          <a:xfrm>
            <a:off x="0" y="0"/>
            <a:ext cx="9158288" cy="6858000"/>
            <a:chOff x="0" y="0"/>
            <a:chExt cx="5769" cy="4320"/>
          </a:xfrm>
        </p:grpSpPr>
        <p:sp>
          <p:nvSpPr>
            <p:cNvPr id="6" name="AutoShape 31"/>
            <p:cNvSpPr>
              <a:spLocks noChangeArrowheads="1"/>
            </p:cNvSpPr>
            <p:nvPr userDrawn="1"/>
          </p:nvSpPr>
          <p:spPr bwMode="gray">
            <a:xfrm>
              <a:off x="24" y="24"/>
              <a:ext cx="5718" cy="4272"/>
            </a:xfrm>
            <a:prstGeom prst="roundRect">
              <a:avLst>
                <a:gd name="adj" fmla="val 6014"/>
              </a:avLst>
            </a:prstGeom>
            <a:noFill/>
            <a:ln w="76200">
              <a:solidFill>
                <a:schemeClr val="tx1"/>
              </a:solidFill>
              <a:round/>
              <a:headEnd/>
              <a:tailEnd/>
            </a:ln>
            <a:extLst>
              <a:ext uri="{909E8E84-426E-40DD-AFC4-6F175D3DCCD1}"/>
            </a:extLst>
          </p:spPr>
          <p:txBody>
            <a:bodyPr wrap="none" anchor="ctr"/>
            <a:lstStyle/>
            <a:p>
              <a:pPr eaLnBrk="0" hangingPunct="0">
                <a:defRPr/>
              </a:pPr>
              <a:endParaRPr lang="en-US">
                <a:cs typeface="+mn-cs"/>
              </a:endParaRPr>
            </a:p>
          </p:txBody>
        </p:sp>
        <p:sp>
          <p:nvSpPr>
            <p:cNvPr id="7" name="Freeform 32"/>
            <p:cNvSpPr>
              <a:spLocks/>
            </p:cNvSpPr>
            <p:nvPr userDrawn="1"/>
          </p:nvSpPr>
          <p:spPr bwMode="gray">
            <a:xfrm>
              <a:off x="0" y="0"/>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sp>
          <p:nvSpPr>
            <p:cNvPr id="8" name="Freeform 33"/>
            <p:cNvSpPr>
              <a:spLocks/>
            </p:cNvSpPr>
            <p:nvPr userDrawn="1"/>
          </p:nvSpPr>
          <p:spPr bwMode="gray">
            <a:xfrm rot="10800000">
              <a:off x="5481"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sp>
          <p:nvSpPr>
            <p:cNvPr id="9" name="Freeform 34"/>
            <p:cNvSpPr>
              <a:spLocks/>
            </p:cNvSpPr>
            <p:nvPr userDrawn="1"/>
          </p:nvSpPr>
          <p:spPr bwMode="gray">
            <a:xfrm rot="5400000">
              <a:off x="5481" y="0"/>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sp>
          <p:nvSpPr>
            <p:cNvPr id="10" name="Freeform 35"/>
            <p:cNvSpPr>
              <a:spLocks/>
            </p:cNvSpPr>
            <p:nvPr userDrawn="1"/>
          </p:nvSpPr>
          <p:spPr bwMode="gray">
            <a:xfrm rot="-5400000">
              <a:off x="0"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grpSp>
      <p:pic>
        <p:nvPicPr>
          <p:cNvPr id="11" name="Picture 43" descr="NYSE"/>
          <p:cNvPicPr>
            <a:picLocks noChangeAspect="1" noChangeArrowheads="1"/>
          </p:cNvPicPr>
          <p:nvPr/>
        </p:nvPicPr>
        <p:blipFill>
          <a:blip r:embed="rId2"/>
          <a:srcRect/>
          <a:stretch>
            <a:fillRect/>
          </a:stretch>
        </p:blipFill>
        <p:spPr bwMode="auto">
          <a:xfrm>
            <a:off x="685800" y="1635125"/>
            <a:ext cx="7924800" cy="4813300"/>
          </a:xfrm>
          <a:prstGeom prst="rect">
            <a:avLst/>
          </a:prstGeom>
          <a:noFill/>
          <a:ln w="9525">
            <a:noFill/>
            <a:miter lim="800000"/>
            <a:headEnd/>
            <a:tailEnd/>
          </a:ln>
        </p:spPr>
      </p:pic>
      <p:sp>
        <p:nvSpPr>
          <p:cNvPr id="456740" name="Rectangle 36"/>
          <p:cNvSpPr>
            <a:spLocks noGrp="1" noChangeArrowheads="1"/>
          </p:cNvSpPr>
          <p:nvPr>
            <p:ph type="ctrTitle"/>
          </p:nvPr>
        </p:nvSpPr>
        <p:spPr>
          <a:xfrm>
            <a:off x="1447800" y="304800"/>
            <a:ext cx="7239000" cy="1447800"/>
          </a:xfrm>
          <a:effectLst>
            <a:outerShdw dist="53882" dir="2700000" algn="ctr" rotWithShape="0">
              <a:srgbClr val="000000"/>
            </a:outerShdw>
          </a:effectLst>
        </p:spPr>
        <p:txBody>
          <a:bodyPr/>
          <a:lstStyle>
            <a:lvl1pPr>
              <a:defRPr/>
            </a:lvl1pPr>
          </a:lstStyle>
          <a:p>
            <a:r>
              <a:rPr lang="en-US" smtClean="0"/>
              <a:t>Click to edit Master title style</a:t>
            </a:r>
            <a:endParaRPr lang="en-US"/>
          </a:p>
        </p:txBody>
      </p:sp>
      <p:sp>
        <p:nvSpPr>
          <p:cNvPr id="456741" name="Rectangle 37"/>
          <p:cNvSpPr>
            <a:spLocks noGrp="1" noChangeArrowheads="1"/>
          </p:cNvSpPr>
          <p:nvPr>
            <p:ph type="subTitle" idx="1"/>
          </p:nvPr>
        </p:nvSpPr>
        <p:spPr>
          <a:xfrm>
            <a:off x="1676400" y="3124200"/>
            <a:ext cx="7162800" cy="1371600"/>
          </a:xfrm>
          <a:prstGeom prst="rect">
            <a:avLst/>
          </a:prstGeom>
        </p:spPr>
        <p:txBody>
          <a:bodyPr/>
          <a:lstStyle>
            <a:lvl1pPr marL="0" indent="0">
              <a:buFontTx/>
              <a:buNone/>
              <a:defRPr/>
            </a:lvl1pPr>
            <a:lvl2pPr marL="1090613" lvl="1" indent="285750">
              <a:defRPr/>
            </a:lvl2pPr>
          </a:lstStyle>
          <a:p>
            <a:r>
              <a:rPr lang="en-US" smtClean="0"/>
              <a:t>Click to edit Master subtitle style</a:t>
            </a:r>
            <a:endParaRPr lang="en-US"/>
          </a:p>
        </p:txBody>
      </p:sp>
      <p:sp>
        <p:nvSpPr>
          <p:cNvPr id="12" name="Rectangle 39"/>
          <p:cNvSpPr>
            <a:spLocks noGrp="1" noChangeArrowheads="1"/>
          </p:cNvSpPr>
          <p:nvPr>
            <p:ph type="ftr" sz="quarter" idx="10"/>
          </p:nvPr>
        </p:nvSpPr>
        <p:spPr/>
        <p:txBody>
          <a:bodyPr/>
          <a:lstStyle>
            <a:lvl1pPr algn="ctr">
              <a:defRPr sz="1000" smtClean="0"/>
            </a:lvl1pPr>
          </a:lstStyle>
          <a:p>
            <a:pPr>
              <a:defRPr/>
            </a:pPr>
            <a:r>
              <a:rPr lang="en-US"/>
              <a:t> © 2012 Cengage Learning.  All Rights Reserved. May not scanned, copied or duplicated, or posted to a publicly accessible website, in whole or in part.</a:t>
            </a:r>
          </a:p>
        </p:txBody>
      </p:sp>
    </p:spTree>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5" name="Rectangle 61"/>
          <p:cNvSpPr>
            <a:spLocks noGrp="1" noChangeArrowheads="1"/>
          </p:cNvSpPr>
          <p:nvPr>
            <p:ph type="sldNum" sz="quarter" idx="11"/>
          </p:nvPr>
        </p:nvSpPr>
        <p:spPr>
          <a:ln/>
        </p:spPr>
        <p:txBody>
          <a:bodyPr/>
          <a:lstStyle>
            <a:lvl1pPr>
              <a:defRPr/>
            </a:lvl1pPr>
          </a:lstStyle>
          <a:p>
            <a:pPr>
              <a:defRPr/>
            </a:pPr>
            <a:r>
              <a:rPr lang="en-US"/>
              <a:t>13-</a:t>
            </a:r>
            <a:fld id="{572EDDC9-F56E-47A1-AB00-8E2A13E7539B}"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5" name="Rectangle 61"/>
          <p:cNvSpPr>
            <a:spLocks noGrp="1" noChangeArrowheads="1"/>
          </p:cNvSpPr>
          <p:nvPr>
            <p:ph type="sldNum" sz="quarter" idx="11"/>
          </p:nvPr>
        </p:nvSpPr>
        <p:spPr>
          <a:ln/>
        </p:spPr>
        <p:txBody>
          <a:bodyPr/>
          <a:lstStyle>
            <a:lvl1pPr>
              <a:defRPr/>
            </a:lvl1pPr>
          </a:lstStyle>
          <a:p>
            <a:pPr>
              <a:defRPr/>
            </a:pPr>
            <a:r>
              <a:rPr lang="en-US"/>
              <a:t>13-</a:t>
            </a:r>
            <a:fld id="{2901C45E-BDD2-4F0A-99E0-BD8CF074B53D}"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295400"/>
            <a:ext cx="3886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953000" y="1295400"/>
            <a:ext cx="3886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6" name="Rectangle 61"/>
          <p:cNvSpPr>
            <a:spLocks noGrp="1" noChangeArrowheads="1"/>
          </p:cNvSpPr>
          <p:nvPr>
            <p:ph type="sldNum" sz="quarter" idx="11"/>
          </p:nvPr>
        </p:nvSpPr>
        <p:spPr>
          <a:ln/>
        </p:spPr>
        <p:txBody>
          <a:bodyPr/>
          <a:lstStyle>
            <a:lvl1pPr>
              <a:defRPr/>
            </a:lvl1pPr>
          </a:lstStyle>
          <a:p>
            <a:pPr>
              <a:defRPr/>
            </a:pPr>
            <a:r>
              <a:rPr lang="en-US"/>
              <a:t>13-</a:t>
            </a:r>
            <a:fld id="{88A2F8CE-914A-4E3D-8DA3-38DFEA44B9B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8" name="Rectangle 61"/>
          <p:cNvSpPr>
            <a:spLocks noGrp="1" noChangeArrowheads="1"/>
          </p:cNvSpPr>
          <p:nvPr>
            <p:ph type="sldNum" sz="quarter" idx="11"/>
          </p:nvPr>
        </p:nvSpPr>
        <p:spPr>
          <a:ln/>
        </p:spPr>
        <p:txBody>
          <a:bodyPr/>
          <a:lstStyle>
            <a:lvl1pPr>
              <a:defRPr/>
            </a:lvl1pPr>
          </a:lstStyle>
          <a:p>
            <a:pPr>
              <a:defRPr/>
            </a:pPr>
            <a:r>
              <a:rPr lang="en-US"/>
              <a:t>13-</a:t>
            </a:r>
            <a:fld id="{CFCE3F8B-9CC0-4B4D-93A4-C5C40BD8EE46}"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4" name="Rectangle 61"/>
          <p:cNvSpPr>
            <a:spLocks noGrp="1" noChangeArrowheads="1"/>
          </p:cNvSpPr>
          <p:nvPr>
            <p:ph type="sldNum" sz="quarter" idx="11"/>
          </p:nvPr>
        </p:nvSpPr>
        <p:spPr>
          <a:ln/>
        </p:spPr>
        <p:txBody>
          <a:bodyPr/>
          <a:lstStyle>
            <a:lvl1pPr>
              <a:defRPr/>
            </a:lvl1pPr>
          </a:lstStyle>
          <a:p>
            <a:pPr>
              <a:defRPr/>
            </a:pPr>
            <a:r>
              <a:rPr lang="en-US"/>
              <a:t>13-</a:t>
            </a:r>
            <a:fld id="{FDA5CDDF-00E8-4B17-8A42-9B0B39076EDA}"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3" name="Rectangle 61"/>
          <p:cNvSpPr>
            <a:spLocks noGrp="1" noChangeArrowheads="1"/>
          </p:cNvSpPr>
          <p:nvPr>
            <p:ph type="sldNum" sz="quarter" idx="11"/>
          </p:nvPr>
        </p:nvSpPr>
        <p:spPr>
          <a:ln/>
        </p:spPr>
        <p:txBody>
          <a:bodyPr/>
          <a:lstStyle>
            <a:lvl1pPr>
              <a:defRPr/>
            </a:lvl1pPr>
          </a:lstStyle>
          <a:p>
            <a:pPr>
              <a:defRPr/>
            </a:pPr>
            <a:r>
              <a:rPr lang="en-US"/>
              <a:t>13-</a:t>
            </a:r>
            <a:fld id="{145F015C-1ECC-4576-A37B-FBF324F28A50}"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6" name="Rectangle 61"/>
          <p:cNvSpPr>
            <a:spLocks noGrp="1" noChangeArrowheads="1"/>
          </p:cNvSpPr>
          <p:nvPr>
            <p:ph type="sldNum" sz="quarter" idx="11"/>
          </p:nvPr>
        </p:nvSpPr>
        <p:spPr>
          <a:ln/>
        </p:spPr>
        <p:txBody>
          <a:bodyPr/>
          <a:lstStyle>
            <a:lvl1pPr>
              <a:defRPr/>
            </a:lvl1pPr>
          </a:lstStyle>
          <a:p>
            <a:pPr>
              <a:defRPr/>
            </a:pPr>
            <a:r>
              <a:rPr lang="en-US"/>
              <a:t>13-</a:t>
            </a:r>
            <a:fld id="{364FB872-7346-44BD-A963-966EDEBCC2D0}"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6" name="Rectangle 61"/>
          <p:cNvSpPr>
            <a:spLocks noGrp="1" noChangeArrowheads="1"/>
          </p:cNvSpPr>
          <p:nvPr>
            <p:ph type="sldNum" sz="quarter" idx="11"/>
          </p:nvPr>
        </p:nvSpPr>
        <p:spPr>
          <a:ln/>
        </p:spPr>
        <p:txBody>
          <a:bodyPr/>
          <a:lstStyle>
            <a:lvl1pPr>
              <a:defRPr/>
            </a:lvl1pPr>
          </a:lstStyle>
          <a:p>
            <a:pPr>
              <a:defRPr/>
            </a:pPr>
            <a:r>
              <a:rPr lang="en-US"/>
              <a:t>13-</a:t>
            </a:r>
            <a:fld id="{65124A82-68F9-4129-A305-FFD09691F14C}"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5" name="Rectangle 61"/>
          <p:cNvSpPr>
            <a:spLocks noGrp="1" noChangeArrowheads="1"/>
          </p:cNvSpPr>
          <p:nvPr>
            <p:ph type="sldNum" sz="quarter" idx="11"/>
          </p:nvPr>
        </p:nvSpPr>
        <p:spPr>
          <a:ln/>
        </p:spPr>
        <p:txBody>
          <a:bodyPr/>
          <a:lstStyle>
            <a:lvl1pPr>
              <a:defRPr/>
            </a:lvl1pPr>
          </a:lstStyle>
          <a:p>
            <a:pPr>
              <a:defRPr/>
            </a:pPr>
            <a:r>
              <a:rPr lang="en-US"/>
              <a:t>13-</a:t>
            </a:r>
            <a:fld id="{FA18C3D7-1BA3-4CBB-A5EF-45EA98BA1E12}"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198438"/>
            <a:ext cx="2095500" cy="59737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98438"/>
            <a:ext cx="6134100" cy="59737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5" name="Rectangle 61"/>
          <p:cNvSpPr>
            <a:spLocks noGrp="1" noChangeArrowheads="1"/>
          </p:cNvSpPr>
          <p:nvPr>
            <p:ph type="sldNum" sz="quarter" idx="11"/>
          </p:nvPr>
        </p:nvSpPr>
        <p:spPr>
          <a:ln/>
        </p:spPr>
        <p:txBody>
          <a:bodyPr/>
          <a:lstStyle>
            <a:lvl1pPr>
              <a:defRPr/>
            </a:lvl1pPr>
          </a:lstStyle>
          <a:p>
            <a:pPr>
              <a:defRPr/>
            </a:pPr>
            <a:r>
              <a:rPr lang="en-US"/>
              <a:t>13-</a:t>
            </a:r>
            <a:fld id="{522C5B5D-7799-4209-BB96-22EAFBC531A9}"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98438"/>
            <a:ext cx="8229600" cy="944562"/>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295400"/>
            <a:ext cx="3886200" cy="4876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953000" y="1295400"/>
            <a:ext cx="3886200" cy="4876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6" name="Rectangle 61"/>
          <p:cNvSpPr>
            <a:spLocks noGrp="1" noChangeArrowheads="1"/>
          </p:cNvSpPr>
          <p:nvPr>
            <p:ph type="sldNum" sz="quarter" idx="11"/>
          </p:nvPr>
        </p:nvSpPr>
        <p:spPr>
          <a:ln/>
        </p:spPr>
        <p:txBody>
          <a:bodyPr/>
          <a:lstStyle>
            <a:lvl1pPr>
              <a:defRPr/>
            </a:lvl1pPr>
          </a:lstStyle>
          <a:p>
            <a:pPr>
              <a:defRPr/>
            </a:pPr>
            <a:r>
              <a:rPr lang="en-US"/>
              <a:t>13-</a:t>
            </a:r>
            <a:fld id="{4EE81727-5D66-4D11-A6DD-8295BA519347}"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98438"/>
            <a:ext cx="8229600" cy="944562"/>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295400"/>
            <a:ext cx="3886200" cy="4876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953000" y="1295400"/>
            <a:ext cx="3886200" cy="2362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953000" y="3810000"/>
            <a:ext cx="3886200" cy="2362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60"/>
          <p:cNvSpPr>
            <a:spLocks noGrp="1" noChangeArrowheads="1"/>
          </p:cNvSpPr>
          <p:nvPr>
            <p:ph type="ftr" sz="quarter" idx="10"/>
          </p:nvPr>
        </p:nvSpPr>
        <p:spPr>
          <a:ln/>
        </p:spPr>
        <p:txBody>
          <a:bodyPr/>
          <a:lstStyle>
            <a:lvl1pPr>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7" name="Rectangle 61"/>
          <p:cNvSpPr>
            <a:spLocks noGrp="1" noChangeArrowheads="1"/>
          </p:cNvSpPr>
          <p:nvPr>
            <p:ph type="sldNum" sz="quarter" idx="11"/>
          </p:nvPr>
        </p:nvSpPr>
        <p:spPr>
          <a:ln/>
        </p:spPr>
        <p:txBody>
          <a:bodyPr/>
          <a:lstStyle>
            <a:lvl1pPr>
              <a:defRPr/>
            </a:lvl1pPr>
          </a:lstStyle>
          <a:p>
            <a:pPr>
              <a:defRPr/>
            </a:pPr>
            <a:r>
              <a:rPr lang="en-US"/>
              <a:t>13-</a:t>
            </a:r>
            <a:fld id="{5D80B8FF-2249-4F32-97F8-929D77CBFE30}"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335D3C"/>
        </a:solidFill>
        <a:effectLst/>
      </p:bgPr>
    </p:bg>
    <p:spTree>
      <p:nvGrpSpPr>
        <p:cNvPr id="1" name=""/>
        <p:cNvGrpSpPr/>
        <p:nvPr/>
      </p:nvGrpSpPr>
      <p:grpSpPr>
        <a:xfrm>
          <a:off x="0" y="0"/>
          <a:ext cx="0" cy="0"/>
          <a:chOff x="0" y="0"/>
          <a:chExt cx="0" cy="0"/>
        </a:xfrm>
      </p:grpSpPr>
      <p:sp>
        <p:nvSpPr>
          <p:cNvPr id="1026" name="Rectangle 26"/>
          <p:cNvSpPr>
            <a:spLocks noChangeArrowheads="1"/>
          </p:cNvSpPr>
          <p:nvPr/>
        </p:nvSpPr>
        <p:spPr bwMode="invGray">
          <a:xfrm>
            <a:off x="0" y="0"/>
            <a:ext cx="9144000" cy="1143000"/>
          </a:xfrm>
          <a:prstGeom prst="rect">
            <a:avLst/>
          </a:prstGeom>
          <a:solidFill>
            <a:srgbClr val="00664B"/>
          </a:solidFill>
          <a:ln>
            <a:noFill/>
          </a:ln>
          <a:extLst>
            <a:ext uri="{91240B29-F687-4F45-9708-019B960494DF}"/>
          </a:extLst>
        </p:spPr>
        <p:txBody>
          <a:bodyPr wrap="none" anchor="ctr"/>
          <a:lstStyle/>
          <a:p>
            <a:pPr eaLnBrk="0" hangingPunct="0">
              <a:defRPr/>
            </a:pPr>
            <a:endParaRPr lang="en-US">
              <a:cs typeface="+mn-cs"/>
            </a:endParaRPr>
          </a:p>
        </p:txBody>
      </p:sp>
      <p:sp>
        <p:nvSpPr>
          <p:cNvPr id="1027" name="Rectangle 28"/>
          <p:cNvSpPr>
            <a:spLocks noGrp="1" noChangeArrowheads="1"/>
          </p:cNvSpPr>
          <p:nvPr>
            <p:ph type="title"/>
          </p:nvPr>
        </p:nvSpPr>
        <p:spPr bwMode="auto">
          <a:xfrm>
            <a:off x="457200" y="228600"/>
            <a:ext cx="8229600" cy="944563"/>
          </a:xfrm>
          <a:prstGeom prst="rect">
            <a:avLst/>
          </a:prstGeom>
          <a:noFill/>
          <a:ln>
            <a:noFill/>
          </a:ln>
          <a:effectLst>
            <a:outerShdw dist="45791" dir="3378596" algn="ctr" rotWithShape="0">
              <a:srgbClr val="000000"/>
            </a:outerShdw>
          </a:effectLst>
          <a:extLst>
            <a:ext uri="{909E8E84-426E-40DD-AFC4-6F175D3DCCD1}"/>
            <a:ext uri="{91240B29-F687-4F45-9708-019B960494DF}"/>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grpSp>
        <p:nvGrpSpPr>
          <p:cNvPr id="1028" name="Group 53"/>
          <p:cNvGrpSpPr>
            <a:grpSpLocks/>
          </p:cNvGrpSpPr>
          <p:nvPr/>
        </p:nvGrpSpPr>
        <p:grpSpPr bwMode="auto">
          <a:xfrm>
            <a:off x="0" y="0"/>
            <a:ext cx="9158288" cy="6858000"/>
            <a:chOff x="0" y="0"/>
            <a:chExt cx="5769" cy="4320"/>
          </a:xfrm>
        </p:grpSpPr>
        <p:sp>
          <p:nvSpPr>
            <p:cNvPr id="1058" name="AutoShape 54"/>
            <p:cNvSpPr>
              <a:spLocks noChangeArrowheads="1"/>
            </p:cNvSpPr>
            <p:nvPr userDrawn="1"/>
          </p:nvSpPr>
          <p:spPr bwMode="gray">
            <a:xfrm>
              <a:off x="24" y="24"/>
              <a:ext cx="5718" cy="4272"/>
            </a:xfrm>
            <a:prstGeom prst="roundRect">
              <a:avLst>
                <a:gd name="adj" fmla="val 6014"/>
              </a:avLst>
            </a:prstGeom>
            <a:noFill/>
            <a:ln w="76200">
              <a:solidFill>
                <a:schemeClr val="tx1"/>
              </a:solidFill>
              <a:round/>
              <a:headEnd/>
              <a:tailEnd/>
            </a:ln>
            <a:extLst>
              <a:ext uri="{909E8E84-426E-40DD-AFC4-6F175D3DCCD1}"/>
            </a:extLst>
          </p:spPr>
          <p:txBody>
            <a:bodyPr wrap="none" anchor="ctr"/>
            <a:lstStyle/>
            <a:p>
              <a:pPr eaLnBrk="0" hangingPunct="0">
                <a:defRPr/>
              </a:pPr>
              <a:endParaRPr lang="en-US">
                <a:cs typeface="+mn-cs"/>
              </a:endParaRPr>
            </a:p>
          </p:txBody>
        </p:sp>
        <p:sp>
          <p:nvSpPr>
            <p:cNvPr id="1059" name="Freeform 55"/>
            <p:cNvSpPr>
              <a:spLocks/>
            </p:cNvSpPr>
            <p:nvPr userDrawn="1"/>
          </p:nvSpPr>
          <p:spPr bwMode="gray">
            <a:xfrm>
              <a:off x="0" y="0"/>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sp>
          <p:nvSpPr>
            <p:cNvPr id="1060" name="Freeform 56"/>
            <p:cNvSpPr>
              <a:spLocks/>
            </p:cNvSpPr>
            <p:nvPr userDrawn="1"/>
          </p:nvSpPr>
          <p:spPr bwMode="gray">
            <a:xfrm rot="10800000">
              <a:off x="5481"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sp>
          <p:nvSpPr>
            <p:cNvPr id="1061" name="Freeform 57"/>
            <p:cNvSpPr>
              <a:spLocks/>
            </p:cNvSpPr>
            <p:nvPr userDrawn="1"/>
          </p:nvSpPr>
          <p:spPr bwMode="gray">
            <a:xfrm rot="5400000">
              <a:off x="5481" y="0"/>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sp>
          <p:nvSpPr>
            <p:cNvPr id="1062" name="Freeform 58"/>
            <p:cNvSpPr>
              <a:spLocks/>
            </p:cNvSpPr>
            <p:nvPr userDrawn="1"/>
          </p:nvSpPr>
          <p:spPr bwMode="gray">
            <a:xfrm rot="-5400000">
              <a:off x="0"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extLst>
          </p:spPr>
          <p:txBody>
            <a:bodyPr/>
            <a:lstStyle/>
            <a:p>
              <a:pPr eaLnBrk="0" hangingPunct="0">
                <a:defRPr/>
              </a:pPr>
              <a:endParaRPr lang="en-US">
                <a:cs typeface="+mn-cs"/>
              </a:endParaRPr>
            </a:p>
          </p:txBody>
        </p:sp>
      </p:grpSp>
      <p:sp>
        <p:nvSpPr>
          <p:cNvPr id="455740" name="Rectangle 60"/>
          <p:cNvSpPr>
            <a:spLocks noGrp="1" noChangeArrowheads="1"/>
          </p:cNvSpPr>
          <p:nvPr>
            <p:ph type="ftr" sz="quarter" idx="3"/>
          </p:nvPr>
        </p:nvSpPr>
        <p:spPr bwMode="auto">
          <a:xfrm>
            <a:off x="0" y="6477000"/>
            <a:ext cx="9144000" cy="381000"/>
          </a:xfrm>
          <a:prstGeom prst="rect">
            <a:avLst/>
          </a:prstGeom>
          <a:solidFill>
            <a:srgbClr val="00664B"/>
          </a:solidFill>
          <a:ln>
            <a:noFill/>
          </a:ln>
          <a:extLst>
            <a:ext uri="{91240B29-F687-4F45-9708-019B960494DF}"/>
          </a:extLst>
        </p:spPr>
        <p:txBody>
          <a:bodyPr vert="horz" wrap="square" lIns="91440" tIns="45720" rIns="91440" bIns="45720" numCol="1" anchor="t" anchorCtr="0" compatLnSpc="1">
            <a:prstTxWarp prst="textNoShape">
              <a:avLst/>
            </a:prstTxWarp>
          </a:bodyPr>
          <a:lstStyle>
            <a:lvl1pPr eaLnBrk="1" hangingPunct="1">
              <a:defRPr sz="1000" smtClean="0">
                <a:solidFill>
                  <a:srgbClr val="FFCC66"/>
                </a:solidFill>
                <a:cs typeface="+mn-cs"/>
              </a:defRPr>
            </a:lvl1pPr>
          </a:lstStyle>
          <a:p>
            <a:pPr>
              <a:defRPr/>
            </a:pPr>
            <a:r>
              <a:rPr lang="en-US"/>
              <a:t> © 2012 Cengage Learning.  All Rights Reserved. May not scanned, copied or duplicated, or posted to a publicly accessible website, in whole or in part.</a:t>
            </a:r>
            <a:endParaRPr lang="en-US" dirty="0"/>
          </a:p>
        </p:txBody>
      </p:sp>
      <p:sp>
        <p:nvSpPr>
          <p:cNvPr id="455741" name="Rectangle 61"/>
          <p:cNvSpPr>
            <a:spLocks noGrp="1" noChangeArrowheads="1"/>
          </p:cNvSpPr>
          <p:nvPr>
            <p:ph type="sldNum" sz="quarter" idx="4"/>
          </p:nvPr>
        </p:nvSpPr>
        <p:spPr bwMode="auto">
          <a:xfrm>
            <a:off x="8077200" y="6248400"/>
            <a:ext cx="1066800" cy="381000"/>
          </a:xfrm>
          <a:prstGeom prst="rect">
            <a:avLst/>
          </a:prstGeom>
          <a:noFill/>
          <a:ln>
            <a:noFill/>
          </a:ln>
          <a:extLst>
            <a:ext uri="{909E8E84-426E-40DD-AFC4-6F175D3DCCD1}"/>
            <a:ext uri="{91240B29-F687-4F45-9708-019B960494DF}"/>
          </a:extLst>
        </p:spPr>
        <p:txBody>
          <a:bodyPr vert="horz" wrap="square" lIns="91440" tIns="45720" rIns="91440" bIns="45720" numCol="1" anchor="t" anchorCtr="0" compatLnSpc="1">
            <a:prstTxWarp prst="textNoShape">
              <a:avLst/>
            </a:prstTxWarp>
          </a:bodyPr>
          <a:lstStyle>
            <a:lvl1pPr algn="ctr" eaLnBrk="1" hangingPunct="1">
              <a:defRPr sz="1400" smtClean="0">
                <a:solidFill>
                  <a:srgbClr val="FFCC66"/>
                </a:solidFill>
                <a:cs typeface="+mn-cs"/>
              </a:defRPr>
            </a:lvl1pPr>
          </a:lstStyle>
          <a:p>
            <a:pPr>
              <a:defRPr/>
            </a:pPr>
            <a:r>
              <a:rPr lang="en-US"/>
              <a:t>13-</a:t>
            </a:r>
            <a:fld id="{110E534D-5EFF-4A5A-9D2F-6D4039F098B5}" type="slidenum">
              <a:rPr lang="en-US"/>
              <a:pPr>
                <a:defRPr/>
              </a:pPr>
              <a:t>‹#›</a:t>
            </a:fld>
            <a:endParaRPr lang="en-US"/>
          </a:p>
        </p:txBody>
      </p:sp>
      <p:grpSp>
        <p:nvGrpSpPr>
          <p:cNvPr id="1031" name="Group 3"/>
          <p:cNvGrpSpPr>
            <a:grpSpLocks/>
          </p:cNvGrpSpPr>
          <p:nvPr/>
        </p:nvGrpSpPr>
        <p:grpSpPr bwMode="auto">
          <a:xfrm>
            <a:off x="2362200" y="1371600"/>
            <a:ext cx="5334000" cy="4953000"/>
            <a:chOff x="2789" y="890"/>
            <a:chExt cx="2722" cy="2721"/>
          </a:xfrm>
        </p:grpSpPr>
        <p:sp>
          <p:nvSpPr>
            <p:cNvPr id="1033" name="AutoShape 4"/>
            <p:cNvSpPr>
              <a:spLocks noChangeArrowheads="1"/>
            </p:cNvSpPr>
            <p:nvPr userDrawn="1"/>
          </p:nvSpPr>
          <p:spPr bwMode="ltGray">
            <a:xfrm>
              <a:off x="2789" y="894"/>
              <a:ext cx="2722" cy="2683"/>
            </a:xfrm>
            <a:custGeom>
              <a:avLst/>
              <a:gdLst>
                <a:gd name="T0" fmla="*/ 172 w 21600"/>
                <a:gd name="T1" fmla="*/ 0 h 21600"/>
                <a:gd name="T2" fmla="*/ 50 w 21600"/>
                <a:gd name="T3" fmla="*/ 49 h 21600"/>
                <a:gd name="T4" fmla="*/ 0 w 21600"/>
                <a:gd name="T5" fmla="*/ 167 h 21600"/>
                <a:gd name="T6" fmla="*/ 50 w 21600"/>
                <a:gd name="T7" fmla="*/ 285 h 21600"/>
                <a:gd name="T8" fmla="*/ 172 w 21600"/>
                <a:gd name="T9" fmla="*/ 334 h 21600"/>
                <a:gd name="T10" fmla="*/ 293 w 21600"/>
                <a:gd name="T11" fmla="*/ 285 h 21600"/>
                <a:gd name="T12" fmla="*/ 343 w 21600"/>
                <a:gd name="T13" fmla="*/ 167 h 21600"/>
                <a:gd name="T14" fmla="*/ 293 w 21600"/>
                <a:gd name="T15" fmla="*/ 49 h 21600"/>
                <a:gd name="T16" fmla="*/ 0 60000 65536"/>
                <a:gd name="T17" fmla="*/ 0 60000 65536"/>
                <a:gd name="T18" fmla="*/ 0 60000 65536"/>
                <a:gd name="T19" fmla="*/ 0 60000 65536"/>
                <a:gd name="T20" fmla="*/ 0 60000 65536"/>
                <a:gd name="T21" fmla="*/ 0 60000 65536"/>
                <a:gd name="T22" fmla="*/ 0 60000 65536"/>
                <a:gd name="T23" fmla="*/ 0 60000 65536"/>
                <a:gd name="T24" fmla="*/ 3166 w 21600"/>
                <a:gd name="T25" fmla="*/ 3163 h 21600"/>
                <a:gd name="T26" fmla="*/ 18434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20" y="10800"/>
                  </a:moveTo>
                  <a:cubicBezTo>
                    <a:pt x="320" y="16588"/>
                    <a:pt x="5012" y="21280"/>
                    <a:pt x="10800" y="21280"/>
                  </a:cubicBezTo>
                  <a:cubicBezTo>
                    <a:pt x="16588" y="21280"/>
                    <a:pt x="21280" y="16588"/>
                    <a:pt x="21280" y="10800"/>
                  </a:cubicBezTo>
                  <a:cubicBezTo>
                    <a:pt x="21280" y="5012"/>
                    <a:pt x="16588" y="320"/>
                    <a:pt x="10800" y="320"/>
                  </a:cubicBezTo>
                  <a:cubicBezTo>
                    <a:pt x="5012" y="320"/>
                    <a:pt x="320" y="5012"/>
                    <a:pt x="320" y="10800"/>
                  </a:cubicBezTo>
                  <a:close/>
                </a:path>
              </a:pathLst>
            </a:custGeom>
            <a:solidFill>
              <a:srgbClr val="10563D"/>
            </a:solidFill>
            <a:ln>
              <a:noFill/>
            </a:ln>
            <a:extLst>
              <a:ext uri="{91240B29-F687-4F45-9708-019B960494DF}"/>
            </a:extLst>
          </p:spPr>
          <p:txBody>
            <a:bodyPr wrap="none" anchor="ctr"/>
            <a:lstStyle/>
            <a:p>
              <a:pPr eaLnBrk="0" hangingPunct="0">
                <a:defRPr/>
              </a:pPr>
              <a:endParaRPr lang="en-US">
                <a:cs typeface="+mn-cs"/>
              </a:endParaRPr>
            </a:p>
          </p:txBody>
        </p:sp>
        <p:sp>
          <p:nvSpPr>
            <p:cNvPr id="1034" name="Freeform 5"/>
            <p:cNvSpPr>
              <a:spLocks/>
            </p:cNvSpPr>
            <p:nvPr userDrawn="1"/>
          </p:nvSpPr>
          <p:spPr bwMode="ltGray">
            <a:xfrm>
              <a:off x="3196" y="3082"/>
              <a:ext cx="326" cy="244"/>
            </a:xfrm>
            <a:custGeom>
              <a:avLst/>
              <a:gdLst>
                <a:gd name="T0" fmla="*/ 0 w 363"/>
                <a:gd name="T1" fmla="*/ 40 h 272"/>
                <a:gd name="T2" fmla="*/ 81 w 363"/>
                <a:gd name="T3" fmla="*/ 122 h 272"/>
                <a:gd name="T4" fmla="*/ 162 w 363"/>
                <a:gd name="T5" fmla="*/ 204 h 272"/>
                <a:gd name="T6" fmla="*/ 244 w 363"/>
                <a:gd name="T7" fmla="*/ 244 h 272"/>
                <a:gd name="T8" fmla="*/ 284 w 363"/>
                <a:gd name="T9" fmla="*/ 244 h 272"/>
                <a:gd name="T10" fmla="*/ 325 w 363"/>
                <a:gd name="T11" fmla="*/ 162 h 272"/>
                <a:gd name="T12" fmla="*/ 284 w 363"/>
                <a:gd name="T13" fmla="*/ 162 h 272"/>
                <a:gd name="T14" fmla="*/ 244 w 363"/>
                <a:gd name="T15" fmla="*/ 162 h 272"/>
                <a:gd name="T16" fmla="*/ 202 w 363"/>
                <a:gd name="T17" fmla="*/ 162 h 272"/>
                <a:gd name="T18" fmla="*/ 202 w 363"/>
                <a:gd name="T19" fmla="*/ 122 h 272"/>
                <a:gd name="T20" fmla="*/ 244 w 363"/>
                <a:gd name="T21" fmla="*/ 82 h 272"/>
                <a:gd name="T22" fmla="*/ 202 w 363"/>
                <a:gd name="T23" fmla="*/ 40 h 272"/>
                <a:gd name="T24" fmla="*/ 202 w 363"/>
                <a:gd name="T25" fmla="*/ 82 h 272"/>
                <a:gd name="T26" fmla="*/ 162 w 363"/>
                <a:gd name="T27" fmla="*/ 122 h 272"/>
                <a:gd name="T28" fmla="*/ 122 w 363"/>
                <a:gd name="T29" fmla="*/ 122 h 272"/>
                <a:gd name="T30" fmla="*/ 81 w 363"/>
                <a:gd name="T31" fmla="*/ 82 h 272"/>
                <a:gd name="T32" fmla="*/ 122 w 363"/>
                <a:gd name="T33" fmla="*/ 82 h 272"/>
                <a:gd name="T34" fmla="*/ 81 w 363"/>
                <a:gd name="T35" fmla="*/ 40 h 272"/>
                <a:gd name="T36" fmla="*/ 40 w 363"/>
                <a:gd name="T37" fmla="*/ 0 h 272"/>
                <a:gd name="T38" fmla="*/ 55 w 363"/>
                <a:gd name="T39" fmla="*/ 51 h 272"/>
                <a:gd name="T40" fmla="*/ 25 w 363"/>
                <a:gd name="T41" fmla="*/ 40 h 272"/>
                <a:gd name="T42" fmla="*/ 0 w 363"/>
                <a:gd name="T43" fmla="*/ 40 h 27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63"/>
                <a:gd name="T67" fmla="*/ 0 h 272"/>
                <a:gd name="T68" fmla="*/ 363 w 363"/>
                <a:gd name="T69" fmla="*/ 272 h 27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63" h="272">
                  <a:moveTo>
                    <a:pt x="0" y="45"/>
                  </a:moveTo>
                  <a:lnTo>
                    <a:pt x="90" y="136"/>
                  </a:lnTo>
                  <a:lnTo>
                    <a:pt x="181" y="227"/>
                  </a:lnTo>
                  <a:lnTo>
                    <a:pt x="272" y="272"/>
                  </a:lnTo>
                  <a:lnTo>
                    <a:pt x="317" y="272"/>
                  </a:lnTo>
                  <a:lnTo>
                    <a:pt x="363" y="181"/>
                  </a:lnTo>
                  <a:lnTo>
                    <a:pt x="317" y="181"/>
                  </a:lnTo>
                  <a:lnTo>
                    <a:pt x="272" y="181"/>
                  </a:lnTo>
                  <a:lnTo>
                    <a:pt x="226" y="181"/>
                  </a:lnTo>
                  <a:lnTo>
                    <a:pt x="226" y="136"/>
                  </a:lnTo>
                  <a:lnTo>
                    <a:pt x="272" y="91"/>
                  </a:lnTo>
                  <a:lnTo>
                    <a:pt x="226" y="45"/>
                  </a:lnTo>
                  <a:lnTo>
                    <a:pt x="226" y="91"/>
                  </a:lnTo>
                  <a:lnTo>
                    <a:pt x="181" y="136"/>
                  </a:lnTo>
                  <a:lnTo>
                    <a:pt x="136" y="136"/>
                  </a:lnTo>
                  <a:lnTo>
                    <a:pt x="90" y="91"/>
                  </a:lnTo>
                  <a:lnTo>
                    <a:pt x="136" y="91"/>
                  </a:lnTo>
                  <a:lnTo>
                    <a:pt x="90" y="45"/>
                  </a:lnTo>
                  <a:lnTo>
                    <a:pt x="45" y="0"/>
                  </a:lnTo>
                  <a:lnTo>
                    <a:pt x="61" y="57"/>
                  </a:lnTo>
                  <a:lnTo>
                    <a:pt x="28" y="45"/>
                  </a:lnTo>
                  <a:lnTo>
                    <a:pt x="0" y="45"/>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35" name="Freeform 6"/>
            <p:cNvSpPr>
              <a:spLocks/>
            </p:cNvSpPr>
            <p:nvPr userDrawn="1"/>
          </p:nvSpPr>
          <p:spPr bwMode="ltGray">
            <a:xfrm>
              <a:off x="3660" y="1726"/>
              <a:ext cx="420" cy="1885"/>
            </a:xfrm>
            <a:custGeom>
              <a:avLst/>
              <a:gdLst>
                <a:gd name="T0" fmla="*/ 162 w 420"/>
                <a:gd name="T1" fmla="*/ 1 h 1885"/>
                <a:gd name="T2" fmla="*/ 56 w 420"/>
                <a:gd name="T3" fmla="*/ 561 h 1885"/>
                <a:gd name="T4" fmla="*/ 122 w 420"/>
                <a:gd name="T5" fmla="*/ 1185 h 1885"/>
                <a:gd name="T6" fmla="*/ 383 w 420"/>
                <a:gd name="T7" fmla="*/ 1785 h 1885"/>
                <a:gd name="T8" fmla="*/ 343 w 420"/>
                <a:gd name="T9" fmla="*/ 1785 h 1885"/>
                <a:gd name="T10" fmla="*/ 70 w 420"/>
                <a:gd name="T11" fmla="*/ 1209 h 1885"/>
                <a:gd name="T12" fmla="*/ 15 w 420"/>
                <a:gd name="T13" fmla="*/ 487 h 1885"/>
                <a:gd name="T14" fmla="*/ 162 w 420"/>
                <a:gd name="T15" fmla="*/ 1 h 1885"/>
                <a:gd name="T16" fmla="*/ 0 60000 65536"/>
                <a:gd name="T17" fmla="*/ 0 60000 65536"/>
                <a:gd name="T18" fmla="*/ 0 60000 65536"/>
                <a:gd name="T19" fmla="*/ 0 60000 65536"/>
                <a:gd name="T20" fmla="*/ 0 60000 65536"/>
                <a:gd name="T21" fmla="*/ 0 60000 65536"/>
                <a:gd name="T22" fmla="*/ 0 60000 65536"/>
                <a:gd name="T23" fmla="*/ 0 60000 65536"/>
                <a:gd name="T24" fmla="*/ 0 w 420"/>
                <a:gd name="T25" fmla="*/ 0 h 1885"/>
                <a:gd name="T26" fmla="*/ 420 w 420"/>
                <a:gd name="T27" fmla="*/ 1885 h 188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20" h="1885">
                  <a:moveTo>
                    <a:pt x="162" y="1"/>
                  </a:moveTo>
                  <a:cubicBezTo>
                    <a:pt x="173" y="0"/>
                    <a:pt x="62" y="364"/>
                    <a:pt x="56" y="561"/>
                  </a:cubicBezTo>
                  <a:cubicBezTo>
                    <a:pt x="50" y="758"/>
                    <a:pt x="67" y="981"/>
                    <a:pt x="122" y="1185"/>
                  </a:cubicBezTo>
                  <a:cubicBezTo>
                    <a:pt x="176" y="1389"/>
                    <a:pt x="347" y="1685"/>
                    <a:pt x="383" y="1785"/>
                  </a:cubicBezTo>
                  <a:cubicBezTo>
                    <a:pt x="420" y="1885"/>
                    <a:pt x="395" y="1881"/>
                    <a:pt x="343" y="1785"/>
                  </a:cubicBezTo>
                  <a:cubicBezTo>
                    <a:pt x="291" y="1689"/>
                    <a:pt x="125" y="1425"/>
                    <a:pt x="70" y="1209"/>
                  </a:cubicBezTo>
                  <a:cubicBezTo>
                    <a:pt x="15" y="993"/>
                    <a:pt x="0" y="688"/>
                    <a:pt x="15" y="487"/>
                  </a:cubicBezTo>
                  <a:cubicBezTo>
                    <a:pt x="30" y="286"/>
                    <a:pt x="132" y="102"/>
                    <a:pt x="162" y="1"/>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36" name="Freeform 7"/>
            <p:cNvSpPr>
              <a:spLocks/>
            </p:cNvSpPr>
            <p:nvPr userDrawn="1"/>
          </p:nvSpPr>
          <p:spPr bwMode="ltGray">
            <a:xfrm>
              <a:off x="4023" y="1694"/>
              <a:ext cx="429" cy="1836"/>
            </a:xfrm>
            <a:custGeom>
              <a:avLst/>
              <a:gdLst>
                <a:gd name="T0" fmla="*/ 0 w 429"/>
                <a:gd name="T1" fmla="*/ 25 h 1836"/>
                <a:gd name="T2" fmla="*/ 375 w 429"/>
                <a:gd name="T3" fmla="*/ 1835 h 1836"/>
                <a:gd name="T4" fmla="*/ 429 w 429"/>
                <a:gd name="T5" fmla="*/ 1836 h 1836"/>
                <a:gd name="T6" fmla="*/ 37 w 429"/>
                <a:gd name="T7" fmla="*/ 0 h 1836"/>
                <a:gd name="T8" fmla="*/ 0 w 429"/>
                <a:gd name="T9" fmla="*/ 25 h 1836"/>
                <a:gd name="T10" fmla="*/ 0 60000 65536"/>
                <a:gd name="T11" fmla="*/ 0 60000 65536"/>
                <a:gd name="T12" fmla="*/ 0 60000 65536"/>
                <a:gd name="T13" fmla="*/ 0 60000 65536"/>
                <a:gd name="T14" fmla="*/ 0 60000 65536"/>
                <a:gd name="T15" fmla="*/ 0 w 429"/>
                <a:gd name="T16" fmla="*/ 0 h 1836"/>
                <a:gd name="T17" fmla="*/ 429 w 429"/>
                <a:gd name="T18" fmla="*/ 1836 h 1836"/>
              </a:gdLst>
              <a:ahLst/>
              <a:cxnLst>
                <a:cxn ang="T10">
                  <a:pos x="T0" y="T1"/>
                </a:cxn>
                <a:cxn ang="T11">
                  <a:pos x="T2" y="T3"/>
                </a:cxn>
                <a:cxn ang="T12">
                  <a:pos x="T4" y="T5"/>
                </a:cxn>
                <a:cxn ang="T13">
                  <a:pos x="T6" y="T7"/>
                </a:cxn>
                <a:cxn ang="T14">
                  <a:pos x="T8" y="T9"/>
                </a:cxn>
              </a:cxnLst>
              <a:rect l="T15" t="T16" r="T17" b="T18"/>
              <a:pathLst>
                <a:path w="429" h="1836">
                  <a:moveTo>
                    <a:pt x="0" y="25"/>
                  </a:moveTo>
                  <a:lnTo>
                    <a:pt x="375" y="1835"/>
                  </a:lnTo>
                  <a:lnTo>
                    <a:pt x="429" y="1836"/>
                  </a:lnTo>
                  <a:lnTo>
                    <a:pt x="37" y="0"/>
                  </a:lnTo>
                  <a:lnTo>
                    <a:pt x="0" y="25"/>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37" name="Freeform 8"/>
            <p:cNvSpPr>
              <a:spLocks/>
            </p:cNvSpPr>
            <p:nvPr userDrawn="1"/>
          </p:nvSpPr>
          <p:spPr bwMode="ltGray">
            <a:xfrm>
              <a:off x="4270" y="1551"/>
              <a:ext cx="600" cy="1899"/>
            </a:xfrm>
            <a:custGeom>
              <a:avLst/>
              <a:gdLst>
                <a:gd name="T0" fmla="*/ 0 w 600"/>
                <a:gd name="T1" fmla="*/ 67 h 1899"/>
                <a:gd name="T2" fmla="*/ 91 w 600"/>
                <a:gd name="T3" fmla="*/ 168 h 1899"/>
                <a:gd name="T4" fmla="*/ 347 w 600"/>
                <a:gd name="T5" fmla="*/ 552 h 1899"/>
                <a:gd name="T6" fmla="*/ 512 w 600"/>
                <a:gd name="T7" fmla="*/ 1146 h 1899"/>
                <a:gd name="T8" fmla="*/ 539 w 600"/>
                <a:gd name="T9" fmla="*/ 1612 h 1899"/>
                <a:gd name="T10" fmla="*/ 457 w 600"/>
                <a:gd name="T11" fmla="*/ 1859 h 1899"/>
                <a:gd name="T12" fmla="*/ 503 w 600"/>
                <a:gd name="T13" fmla="*/ 1850 h 1899"/>
                <a:gd name="T14" fmla="*/ 583 w 600"/>
                <a:gd name="T15" fmla="*/ 1611 h 1899"/>
                <a:gd name="T16" fmla="*/ 567 w 600"/>
                <a:gd name="T17" fmla="*/ 1146 h 1899"/>
                <a:gd name="T18" fmla="*/ 384 w 600"/>
                <a:gd name="T19" fmla="*/ 524 h 1899"/>
                <a:gd name="T20" fmla="*/ 82 w 600"/>
                <a:gd name="T21" fmla="*/ 76 h 1899"/>
                <a:gd name="T22" fmla="*/ 0 w 600"/>
                <a:gd name="T23" fmla="*/ 67 h 189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00"/>
                <a:gd name="T37" fmla="*/ 0 h 1899"/>
                <a:gd name="T38" fmla="*/ 600 w 600"/>
                <a:gd name="T39" fmla="*/ 1899 h 189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00" h="1899">
                  <a:moveTo>
                    <a:pt x="0" y="67"/>
                  </a:moveTo>
                  <a:cubicBezTo>
                    <a:pt x="2" y="82"/>
                    <a:pt x="33" y="87"/>
                    <a:pt x="91" y="168"/>
                  </a:cubicBezTo>
                  <a:cubicBezTo>
                    <a:pt x="149" y="249"/>
                    <a:pt x="277" y="389"/>
                    <a:pt x="347" y="552"/>
                  </a:cubicBezTo>
                  <a:cubicBezTo>
                    <a:pt x="417" y="715"/>
                    <a:pt x="480" y="969"/>
                    <a:pt x="512" y="1146"/>
                  </a:cubicBezTo>
                  <a:cubicBezTo>
                    <a:pt x="544" y="1323"/>
                    <a:pt x="548" y="1493"/>
                    <a:pt x="539" y="1612"/>
                  </a:cubicBezTo>
                  <a:cubicBezTo>
                    <a:pt x="530" y="1731"/>
                    <a:pt x="463" y="1819"/>
                    <a:pt x="457" y="1859"/>
                  </a:cubicBezTo>
                  <a:cubicBezTo>
                    <a:pt x="451" y="1899"/>
                    <a:pt x="482" y="1891"/>
                    <a:pt x="503" y="1850"/>
                  </a:cubicBezTo>
                  <a:cubicBezTo>
                    <a:pt x="524" y="1809"/>
                    <a:pt x="572" y="1728"/>
                    <a:pt x="583" y="1611"/>
                  </a:cubicBezTo>
                  <a:cubicBezTo>
                    <a:pt x="594" y="1494"/>
                    <a:pt x="600" y="1327"/>
                    <a:pt x="567" y="1146"/>
                  </a:cubicBezTo>
                  <a:cubicBezTo>
                    <a:pt x="534" y="965"/>
                    <a:pt x="465" y="702"/>
                    <a:pt x="384" y="524"/>
                  </a:cubicBezTo>
                  <a:cubicBezTo>
                    <a:pt x="303" y="346"/>
                    <a:pt x="146" y="152"/>
                    <a:pt x="82" y="76"/>
                  </a:cubicBezTo>
                  <a:cubicBezTo>
                    <a:pt x="18" y="0"/>
                    <a:pt x="17" y="69"/>
                    <a:pt x="0" y="67"/>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38" name="Freeform 9"/>
            <p:cNvSpPr>
              <a:spLocks/>
            </p:cNvSpPr>
            <p:nvPr userDrawn="1"/>
          </p:nvSpPr>
          <p:spPr bwMode="ltGray">
            <a:xfrm>
              <a:off x="4902" y="1753"/>
              <a:ext cx="338" cy="1494"/>
            </a:xfrm>
            <a:custGeom>
              <a:avLst/>
              <a:gdLst>
                <a:gd name="T0" fmla="*/ 26 w 338"/>
                <a:gd name="T1" fmla="*/ 73 h 1494"/>
                <a:gd name="T2" fmla="*/ 136 w 338"/>
                <a:gd name="T3" fmla="*/ 194 h 1494"/>
                <a:gd name="T4" fmla="*/ 282 w 338"/>
                <a:gd name="T5" fmla="*/ 706 h 1494"/>
                <a:gd name="T6" fmla="*/ 282 w 338"/>
                <a:gd name="T7" fmla="*/ 1118 h 1494"/>
                <a:gd name="T8" fmla="*/ 218 w 338"/>
                <a:gd name="T9" fmla="*/ 1319 h 1494"/>
                <a:gd name="T10" fmla="*/ 132 w 338"/>
                <a:gd name="T11" fmla="*/ 1475 h 1494"/>
                <a:gd name="T12" fmla="*/ 206 w 338"/>
                <a:gd name="T13" fmla="*/ 1433 h 1494"/>
                <a:gd name="T14" fmla="*/ 312 w 338"/>
                <a:gd name="T15" fmla="*/ 1163 h 1494"/>
                <a:gd name="T16" fmla="*/ 337 w 338"/>
                <a:gd name="T17" fmla="*/ 871 h 1494"/>
                <a:gd name="T18" fmla="*/ 309 w 338"/>
                <a:gd name="T19" fmla="*/ 615 h 1494"/>
                <a:gd name="T20" fmla="*/ 172 w 338"/>
                <a:gd name="T21" fmla="*/ 149 h 1494"/>
                <a:gd name="T22" fmla="*/ 34 w 338"/>
                <a:gd name="T23" fmla="*/ 23 h 1494"/>
                <a:gd name="T24" fmla="*/ 26 w 338"/>
                <a:gd name="T25" fmla="*/ 73 h 149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38"/>
                <a:gd name="T40" fmla="*/ 0 h 1494"/>
                <a:gd name="T41" fmla="*/ 338 w 338"/>
                <a:gd name="T42" fmla="*/ 1494 h 149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38" h="1494">
                  <a:moveTo>
                    <a:pt x="26" y="73"/>
                  </a:moveTo>
                  <a:cubicBezTo>
                    <a:pt x="43" y="102"/>
                    <a:pt x="93" y="88"/>
                    <a:pt x="136" y="194"/>
                  </a:cubicBezTo>
                  <a:cubicBezTo>
                    <a:pt x="179" y="300"/>
                    <a:pt x="258" y="552"/>
                    <a:pt x="282" y="706"/>
                  </a:cubicBezTo>
                  <a:cubicBezTo>
                    <a:pt x="306" y="860"/>
                    <a:pt x="293" y="1016"/>
                    <a:pt x="282" y="1118"/>
                  </a:cubicBezTo>
                  <a:cubicBezTo>
                    <a:pt x="271" y="1220"/>
                    <a:pt x="243" y="1260"/>
                    <a:pt x="218" y="1319"/>
                  </a:cubicBezTo>
                  <a:cubicBezTo>
                    <a:pt x="193" y="1378"/>
                    <a:pt x="134" y="1456"/>
                    <a:pt x="132" y="1475"/>
                  </a:cubicBezTo>
                  <a:cubicBezTo>
                    <a:pt x="130" y="1494"/>
                    <a:pt x="176" y="1485"/>
                    <a:pt x="206" y="1433"/>
                  </a:cubicBezTo>
                  <a:cubicBezTo>
                    <a:pt x="235" y="1381"/>
                    <a:pt x="290" y="1257"/>
                    <a:pt x="312" y="1163"/>
                  </a:cubicBezTo>
                  <a:cubicBezTo>
                    <a:pt x="334" y="1069"/>
                    <a:pt x="338" y="962"/>
                    <a:pt x="337" y="871"/>
                  </a:cubicBezTo>
                  <a:cubicBezTo>
                    <a:pt x="336" y="780"/>
                    <a:pt x="336" y="735"/>
                    <a:pt x="309" y="615"/>
                  </a:cubicBezTo>
                  <a:cubicBezTo>
                    <a:pt x="282" y="495"/>
                    <a:pt x="218" y="248"/>
                    <a:pt x="172" y="149"/>
                  </a:cubicBezTo>
                  <a:cubicBezTo>
                    <a:pt x="126" y="50"/>
                    <a:pt x="58" y="36"/>
                    <a:pt x="34" y="23"/>
                  </a:cubicBezTo>
                  <a:cubicBezTo>
                    <a:pt x="10" y="10"/>
                    <a:pt x="0" y="0"/>
                    <a:pt x="26" y="73"/>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39" name="Freeform 10"/>
            <p:cNvSpPr>
              <a:spLocks/>
            </p:cNvSpPr>
            <p:nvPr userDrawn="1"/>
          </p:nvSpPr>
          <p:spPr bwMode="ltGray">
            <a:xfrm>
              <a:off x="3189" y="2212"/>
              <a:ext cx="573" cy="1290"/>
            </a:xfrm>
            <a:custGeom>
              <a:avLst/>
              <a:gdLst>
                <a:gd name="T0" fmla="*/ 2 w 573"/>
                <a:gd name="T1" fmla="*/ 129 h 1290"/>
                <a:gd name="T2" fmla="*/ 48 w 573"/>
                <a:gd name="T3" fmla="*/ 65 h 1290"/>
                <a:gd name="T4" fmla="*/ 84 w 573"/>
                <a:gd name="T5" fmla="*/ 522 h 1290"/>
                <a:gd name="T6" fmla="*/ 241 w 573"/>
                <a:gd name="T7" fmla="*/ 909 h 1290"/>
                <a:gd name="T8" fmla="*/ 396 w 573"/>
                <a:gd name="T9" fmla="*/ 1106 h 1290"/>
                <a:gd name="T10" fmla="*/ 568 w 573"/>
                <a:gd name="T11" fmla="*/ 1286 h 1290"/>
                <a:gd name="T12" fmla="*/ 363 w 573"/>
                <a:gd name="T13" fmla="*/ 1130 h 1290"/>
                <a:gd name="T14" fmla="*/ 183 w 573"/>
                <a:gd name="T15" fmla="*/ 909 h 1290"/>
                <a:gd name="T16" fmla="*/ 38 w 573"/>
                <a:gd name="T17" fmla="*/ 540 h 1290"/>
                <a:gd name="T18" fmla="*/ 2 w 573"/>
                <a:gd name="T19" fmla="*/ 129 h 129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73"/>
                <a:gd name="T31" fmla="*/ 0 h 1290"/>
                <a:gd name="T32" fmla="*/ 573 w 573"/>
                <a:gd name="T33" fmla="*/ 1290 h 129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73" h="1290">
                  <a:moveTo>
                    <a:pt x="2" y="129"/>
                  </a:moveTo>
                  <a:cubicBezTo>
                    <a:pt x="4" y="50"/>
                    <a:pt x="34" y="0"/>
                    <a:pt x="48" y="65"/>
                  </a:cubicBezTo>
                  <a:cubicBezTo>
                    <a:pt x="62" y="130"/>
                    <a:pt x="52" y="381"/>
                    <a:pt x="84" y="522"/>
                  </a:cubicBezTo>
                  <a:cubicBezTo>
                    <a:pt x="116" y="663"/>
                    <a:pt x="189" y="812"/>
                    <a:pt x="241" y="909"/>
                  </a:cubicBezTo>
                  <a:cubicBezTo>
                    <a:pt x="293" y="1006"/>
                    <a:pt x="341" y="1043"/>
                    <a:pt x="396" y="1106"/>
                  </a:cubicBezTo>
                  <a:cubicBezTo>
                    <a:pt x="450" y="1169"/>
                    <a:pt x="573" y="1283"/>
                    <a:pt x="568" y="1286"/>
                  </a:cubicBezTo>
                  <a:cubicBezTo>
                    <a:pt x="562" y="1290"/>
                    <a:pt x="428" y="1193"/>
                    <a:pt x="363" y="1130"/>
                  </a:cubicBezTo>
                  <a:cubicBezTo>
                    <a:pt x="299" y="1068"/>
                    <a:pt x="237" y="1007"/>
                    <a:pt x="183" y="909"/>
                  </a:cubicBezTo>
                  <a:cubicBezTo>
                    <a:pt x="129" y="811"/>
                    <a:pt x="68" y="670"/>
                    <a:pt x="38" y="540"/>
                  </a:cubicBezTo>
                  <a:cubicBezTo>
                    <a:pt x="8" y="410"/>
                    <a:pt x="0" y="208"/>
                    <a:pt x="2" y="129"/>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0" name="Freeform 11"/>
            <p:cNvSpPr>
              <a:spLocks/>
            </p:cNvSpPr>
            <p:nvPr userDrawn="1"/>
          </p:nvSpPr>
          <p:spPr bwMode="ltGray">
            <a:xfrm>
              <a:off x="4170" y="1008"/>
              <a:ext cx="655" cy="192"/>
            </a:xfrm>
            <a:custGeom>
              <a:avLst/>
              <a:gdLst>
                <a:gd name="T0" fmla="*/ 15 w 731"/>
                <a:gd name="T1" fmla="*/ 168 h 214"/>
                <a:gd name="T2" fmla="*/ 228 w 731"/>
                <a:gd name="T3" fmla="*/ 37 h 214"/>
                <a:gd name="T4" fmla="*/ 409 w 731"/>
                <a:gd name="T5" fmla="*/ 4 h 214"/>
                <a:gd name="T6" fmla="*/ 564 w 731"/>
                <a:gd name="T7" fmla="*/ 14 h 214"/>
                <a:gd name="T8" fmla="*/ 645 w 731"/>
                <a:gd name="T9" fmla="*/ 55 h 214"/>
                <a:gd name="T10" fmla="*/ 506 w 731"/>
                <a:gd name="T11" fmla="*/ 45 h 214"/>
                <a:gd name="T12" fmla="*/ 237 w 731"/>
                <a:gd name="T13" fmla="*/ 69 h 214"/>
                <a:gd name="T14" fmla="*/ 47 w 731"/>
                <a:gd name="T15" fmla="*/ 176 h 214"/>
                <a:gd name="T16" fmla="*/ 15 w 731"/>
                <a:gd name="T17" fmla="*/ 168 h 2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1"/>
                <a:gd name="T28" fmla="*/ 0 h 214"/>
                <a:gd name="T29" fmla="*/ 731 w 731"/>
                <a:gd name="T30" fmla="*/ 214 h 21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1" h="214">
                  <a:moveTo>
                    <a:pt x="17" y="187"/>
                  </a:moveTo>
                  <a:cubicBezTo>
                    <a:pt x="0" y="176"/>
                    <a:pt x="182" y="71"/>
                    <a:pt x="255" y="41"/>
                  </a:cubicBezTo>
                  <a:cubicBezTo>
                    <a:pt x="328" y="11"/>
                    <a:pt x="394" y="8"/>
                    <a:pt x="456" y="4"/>
                  </a:cubicBezTo>
                  <a:cubicBezTo>
                    <a:pt x="518" y="0"/>
                    <a:pt x="585" y="7"/>
                    <a:pt x="629" y="16"/>
                  </a:cubicBezTo>
                  <a:cubicBezTo>
                    <a:pt x="673" y="25"/>
                    <a:pt x="731" y="55"/>
                    <a:pt x="720" y="61"/>
                  </a:cubicBezTo>
                  <a:cubicBezTo>
                    <a:pt x="709" y="67"/>
                    <a:pt x="641" y="47"/>
                    <a:pt x="565" y="50"/>
                  </a:cubicBezTo>
                  <a:cubicBezTo>
                    <a:pt x="489" y="53"/>
                    <a:pt x="349" y="53"/>
                    <a:pt x="264" y="77"/>
                  </a:cubicBezTo>
                  <a:cubicBezTo>
                    <a:pt x="179" y="101"/>
                    <a:pt x="94" y="178"/>
                    <a:pt x="53" y="196"/>
                  </a:cubicBezTo>
                  <a:cubicBezTo>
                    <a:pt x="12" y="214"/>
                    <a:pt x="24" y="189"/>
                    <a:pt x="17" y="187"/>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1" name="Freeform 12"/>
            <p:cNvSpPr>
              <a:spLocks/>
            </p:cNvSpPr>
            <p:nvPr userDrawn="1"/>
          </p:nvSpPr>
          <p:spPr bwMode="ltGray">
            <a:xfrm>
              <a:off x="4322" y="1276"/>
              <a:ext cx="504" cy="82"/>
            </a:xfrm>
            <a:custGeom>
              <a:avLst/>
              <a:gdLst>
                <a:gd name="T0" fmla="*/ 0 w 563"/>
                <a:gd name="T1" fmla="*/ 0 h 91"/>
                <a:gd name="T2" fmla="*/ 57 w 563"/>
                <a:gd name="T3" fmla="*/ 33 h 91"/>
                <a:gd name="T4" fmla="*/ 278 w 563"/>
                <a:gd name="T5" fmla="*/ 16 h 91"/>
                <a:gd name="T6" fmla="*/ 474 w 563"/>
                <a:gd name="T7" fmla="*/ 33 h 91"/>
                <a:gd name="T8" fmla="*/ 458 w 563"/>
                <a:gd name="T9" fmla="*/ 66 h 91"/>
                <a:gd name="T10" fmla="*/ 262 w 563"/>
                <a:gd name="T11" fmla="*/ 50 h 91"/>
                <a:gd name="T12" fmla="*/ 33 w 563"/>
                <a:gd name="T13" fmla="*/ 82 h 91"/>
                <a:gd name="T14" fmla="*/ 0 60000 65536"/>
                <a:gd name="T15" fmla="*/ 0 60000 65536"/>
                <a:gd name="T16" fmla="*/ 0 60000 65536"/>
                <a:gd name="T17" fmla="*/ 0 60000 65536"/>
                <a:gd name="T18" fmla="*/ 0 60000 65536"/>
                <a:gd name="T19" fmla="*/ 0 60000 65536"/>
                <a:gd name="T20" fmla="*/ 0 60000 65536"/>
                <a:gd name="T21" fmla="*/ 0 w 563"/>
                <a:gd name="T22" fmla="*/ 0 h 91"/>
                <a:gd name="T23" fmla="*/ 563 w 563"/>
                <a:gd name="T24" fmla="*/ 91 h 9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63" h="91">
                  <a:moveTo>
                    <a:pt x="0" y="0"/>
                  </a:moveTo>
                  <a:cubicBezTo>
                    <a:pt x="11" y="6"/>
                    <a:pt x="12" y="34"/>
                    <a:pt x="64" y="37"/>
                  </a:cubicBezTo>
                  <a:cubicBezTo>
                    <a:pt x="116" y="40"/>
                    <a:pt x="233" y="18"/>
                    <a:pt x="311" y="18"/>
                  </a:cubicBezTo>
                  <a:cubicBezTo>
                    <a:pt x="389" y="18"/>
                    <a:pt x="497" y="28"/>
                    <a:pt x="530" y="37"/>
                  </a:cubicBezTo>
                  <a:cubicBezTo>
                    <a:pt x="563" y="46"/>
                    <a:pt x="551" y="70"/>
                    <a:pt x="512" y="73"/>
                  </a:cubicBezTo>
                  <a:cubicBezTo>
                    <a:pt x="473" y="76"/>
                    <a:pt x="372" y="52"/>
                    <a:pt x="293" y="55"/>
                  </a:cubicBezTo>
                  <a:cubicBezTo>
                    <a:pt x="214" y="58"/>
                    <a:pt x="90" y="84"/>
                    <a:pt x="37" y="91"/>
                  </a:cubicBezTo>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2" name="Freeform 13"/>
            <p:cNvSpPr>
              <a:spLocks/>
            </p:cNvSpPr>
            <p:nvPr userDrawn="1"/>
          </p:nvSpPr>
          <p:spPr bwMode="ltGray">
            <a:xfrm>
              <a:off x="4043" y="890"/>
              <a:ext cx="204" cy="247"/>
            </a:xfrm>
            <a:custGeom>
              <a:avLst/>
              <a:gdLst>
                <a:gd name="T0" fmla="*/ 0 w 228"/>
                <a:gd name="T1" fmla="*/ 247 h 276"/>
                <a:gd name="T2" fmla="*/ 140 w 228"/>
                <a:gd name="T3" fmla="*/ 34 h 276"/>
                <a:gd name="T4" fmla="*/ 189 w 228"/>
                <a:gd name="T5" fmla="*/ 42 h 276"/>
                <a:gd name="T6" fmla="*/ 47 w 228"/>
                <a:gd name="T7" fmla="*/ 240 h 276"/>
                <a:gd name="T8" fmla="*/ 0 60000 65536"/>
                <a:gd name="T9" fmla="*/ 0 60000 65536"/>
                <a:gd name="T10" fmla="*/ 0 60000 65536"/>
                <a:gd name="T11" fmla="*/ 0 60000 65536"/>
                <a:gd name="T12" fmla="*/ 0 w 228"/>
                <a:gd name="T13" fmla="*/ 0 h 276"/>
                <a:gd name="T14" fmla="*/ 228 w 228"/>
                <a:gd name="T15" fmla="*/ 276 h 276"/>
              </a:gdLst>
              <a:ahLst/>
              <a:cxnLst>
                <a:cxn ang="T8">
                  <a:pos x="T0" y="T1"/>
                </a:cxn>
                <a:cxn ang="T9">
                  <a:pos x="T2" y="T3"/>
                </a:cxn>
                <a:cxn ang="T10">
                  <a:pos x="T4" y="T5"/>
                </a:cxn>
                <a:cxn ang="T11">
                  <a:pos x="T6" y="T7"/>
                </a:cxn>
              </a:cxnLst>
              <a:rect l="T12" t="T13" r="T14" b="T15"/>
              <a:pathLst>
                <a:path w="228" h="276">
                  <a:moveTo>
                    <a:pt x="0" y="276"/>
                  </a:moveTo>
                  <a:cubicBezTo>
                    <a:pt x="26" y="236"/>
                    <a:pt x="121" y="76"/>
                    <a:pt x="156" y="38"/>
                  </a:cubicBezTo>
                  <a:cubicBezTo>
                    <a:pt x="191" y="0"/>
                    <a:pt x="228" y="9"/>
                    <a:pt x="211" y="47"/>
                  </a:cubicBezTo>
                  <a:cubicBezTo>
                    <a:pt x="194" y="85"/>
                    <a:pt x="85" y="222"/>
                    <a:pt x="52" y="268"/>
                  </a:cubicBezTo>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3" name="Freeform 14"/>
            <p:cNvSpPr>
              <a:spLocks/>
            </p:cNvSpPr>
            <p:nvPr userDrawn="1"/>
          </p:nvSpPr>
          <p:spPr bwMode="ltGray">
            <a:xfrm>
              <a:off x="3854" y="915"/>
              <a:ext cx="66" cy="287"/>
            </a:xfrm>
            <a:custGeom>
              <a:avLst/>
              <a:gdLst>
                <a:gd name="T0" fmla="*/ 1 w 75"/>
                <a:gd name="T1" fmla="*/ 41 h 320"/>
                <a:gd name="T2" fmla="*/ 32 w 75"/>
                <a:gd name="T3" fmla="*/ 256 h 320"/>
                <a:gd name="T4" fmla="*/ 66 w 75"/>
                <a:gd name="T5" fmla="*/ 239 h 320"/>
                <a:gd name="T6" fmla="*/ 25 w 75"/>
                <a:gd name="T7" fmla="*/ 33 h 320"/>
                <a:gd name="T8" fmla="*/ 1 w 75"/>
                <a:gd name="T9" fmla="*/ 41 h 320"/>
                <a:gd name="T10" fmla="*/ 0 60000 65536"/>
                <a:gd name="T11" fmla="*/ 0 60000 65536"/>
                <a:gd name="T12" fmla="*/ 0 60000 65536"/>
                <a:gd name="T13" fmla="*/ 0 60000 65536"/>
                <a:gd name="T14" fmla="*/ 0 60000 65536"/>
                <a:gd name="T15" fmla="*/ 0 w 75"/>
                <a:gd name="T16" fmla="*/ 0 h 320"/>
                <a:gd name="T17" fmla="*/ 75 w 75"/>
                <a:gd name="T18" fmla="*/ 320 h 320"/>
              </a:gdLst>
              <a:ahLst/>
              <a:cxnLst>
                <a:cxn ang="T10">
                  <a:pos x="T0" y="T1"/>
                </a:cxn>
                <a:cxn ang="T11">
                  <a:pos x="T2" y="T3"/>
                </a:cxn>
                <a:cxn ang="T12">
                  <a:pos x="T4" y="T5"/>
                </a:cxn>
                <a:cxn ang="T13">
                  <a:pos x="T6" y="T7"/>
                </a:cxn>
                <a:cxn ang="T14">
                  <a:pos x="T8" y="T9"/>
                </a:cxn>
              </a:cxnLst>
              <a:rect l="T15" t="T16" r="T17" b="T18"/>
              <a:pathLst>
                <a:path w="75" h="320">
                  <a:moveTo>
                    <a:pt x="1" y="46"/>
                  </a:moveTo>
                  <a:cubicBezTo>
                    <a:pt x="2" y="87"/>
                    <a:pt x="24" y="248"/>
                    <a:pt x="36" y="285"/>
                  </a:cubicBezTo>
                  <a:cubicBezTo>
                    <a:pt x="50" y="320"/>
                    <a:pt x="75" y="307"/>
                    <a:pt x="74" y="266"/>
                  </a:cubicBezTo>
                  <a:cubicBezTo>
                    <a:pt x="73" y="225"/>
                    <a:pt x="40" y="74"/>
                    <a:pt x="28" y="37"/>
                  </a:cubicBezTo>
                  <a:cubicBezTo>
                    <a:pt x="16" y="0"/>
                    <a:pt x="0" y="5"/>
                    <a:pt x="1" y="46"/>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4" name="Freeform 15"/>
            <p:cNvSpPr>
              <a:spLocks/>
            </p:cNvSpPr>
            <p:nvPr userDrawn="1"/>
          </p:nvSpPr>
          <p:spPr bwMode="ltGray">
            <a:xfrm>
              <a:off x="3319" y="1736"/>
              <a:ext cx="1687" cy="607"/>
            </a:xfrm>
            <a:custGeom>
              <a:avLst/>
              <a:gdLst>
                <a:gd name="T0" fmla="*/ 85 w 1883"/>
                <a:gd name="T1" fmla="*/ 458 h 677"/>
                <a:gd name="T2" fmla="*/ 364 w 1883"/>
                <a:gd name="T3" fmla="*/ 533 h 677"/>
                <a:gd name="T4" fmla="*/ 839 w 1883"/>
                <a:gd name="T5" fmla="*/ 516 h 677"/>
                <a:gd name="T6" fmla="*/ 1281 w 1883"/>
                <a:gd name="T7" fmla="*/ 351 h 677"/>
                <a:gd name="T8" fmla="*/ 1623 w 1883"/>
                <a:gd name="T9" fmla="*/ 44 h 677"/>
                <a:gd name="T10" fmla="*/ 1665 w 1883"/>
                <a:gd name="T11" fmla="*/ 85 h 677"/>
                <a:gd name="T12" fmla="*/ 1623 w 1883"/>
                <a:gd name="T13" fmla="*/ 126 h 677"/>
                <a:gd name="T14" fmla="*/ 1298 w 1883"/>
                <a:gd name="T15" fmla="*/ 411 h 677"/>
                <a:gd name="T16" fmla="*/ 864 w 1883"/>
                <a:gd name="T17" fmla="*/ 573 h 677"/>
                <a:gd name="T18" fmla="*/ 364 w 1883"/>
                <a:gd name="T19" fmla="*/ 597 h 677"/>
                <a:gd name="T20" fmla="*/ 53 w 1883"/>
                <a:gd name="T21" fmla="*/ 516 h 677"/>
                <a:gd name="T22" fmla="*/ 44 w 1883"/>
                <a:gd name="T23" fmla="*/ 491 h 67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83"/>
                <a:gd name="T37" fmla="*/ 0 h 677"/>
                <a:gd name="T38" fmla="*/ 1883 w 1883"/>
                <a:gd name="T39" fmla="*/ 677 h 67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83" h="677">
                  <a:moveTo>
                    <a:pt x="95" y="511"/>
                  </a:moveTo>
                  <a:cubicBezTo>
                    <a:pt x="145" y="525"/>
                    <a:pt x="266" y="583"/>
                    <a:pt x="406" y="594"/>
                  </a:cubicBezTo>
                  <a:cubicBezTo>
                    <a:pt x="546" y="605"/>
                    <a:pt x="765" y="609"/>
                    <a:pt x="936" y="575"/>
                  </a:cubicBezTo>
                  <a:cubicBezTo>
                    <a:pt x="1107" y="541"/>
                    <a:pt x="1284" y="480"/>
                    <a:pt x="1430" y="392"/>
                  </a:cubicBezTo>
                  <a:cubicBezTo>
                    <a:pt x="1576" y="304"/>
                    <a:pt x="1741" y="98"/>
                    <a:pt x="1812" y="49"/>
                  </a:cubicBezTo>
                  <a:cubicBezTo>
                    <a:pt x="1883" y="0"/>
                    <a:pt x="1858" y="80"/>
                    <a:pt x="1858" y="95"/>
                  </a:cubicBezTo>
                  <a:cubicBezTo>
                    <a:pt x="1858" y="110"/>
                    <a:pt x="1880" y="79"/>
                    <a:pt x="1812" y="140"/>
                  </a:cubicBezTo>
                  <a:cubicBezTo>
                    <a:pt x="1744" y="201"/>
                    <a:pt x="1590" y="375"/>
                    <a:pt x="1449" y="458"/>
                  </a:cubicBezTo>
                  <a:cubicBezTo>
                    <a:pt x="1308" y="541"/>
                    <a:pt x="1138" y="604"/>
                    <a:pt x="964" y="639"/>
                  </a:cubicBezTo>
                  <a:cubicBezTo>
                    <a:pt x="790" y="674"/>
                    <a:pt x="557" y="677"/>
                    <a:pt x="406" y="666"/>
                  </a:cubicBezTo>
                  <a:cubicBezTo>
                    <a:pt x="255" y="655"/>
                    <a:pt x="118" y="595"/>
                    <a:pt x="59" y="575"/>
                  </a:cubicBezTo>
                  <a:cubicBezTo>
                    <a:pt x="0" y="555"/>
                    <a:pt x="51" y="554"/>
                    <a:pt x="49" y="548"/>
                  </a:cubicBezTo>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5" name="Freeform 16"/>
            <p:cNvSpPr>
              <a:spLocks/>
            </p:cNvSpPr>
            <p:nvPr userDrawn="1"/>
          </p:nvSpPr>
          <p:spPr bwMode="ltGray">
            <a:xfrm>
              <a:off x="2898" y="1874"/>
              <a:ext cx="2575" cy="1099"/>
            </a:xfrm>
            <a:custGeom>
              <a:avLst/>
              <a:gdLst>
                <a:gd name="T0" fmla="*/ 47 w 2876"/>
                <a:gd name="T1" fmla="*/ 698 h 1226"/>
                <a:gd name="T2" fmla="*/ 56 w 2876"/>
                <a:gd name="T3" fmla="*/ 706 h 1226"/>
                <a:gd name="T4" fmla="*/ 383 w 2876"/>
                <a:gd name="T5" fmla="*/ 952 h 1226"/>
                <a:gd name="T6" fmla="*/ 834 w 2876"/>
                <a:gd name="T7" fmla="*/ 1034 h 1226"/>
                <a:gd name="T8" fmla="*/ 1374 w 2876"/>
                <a:gd name="T9" fmla="*/ 1009 h 1226"/>
                <a:gd name="T10" fmla="*/ 1923 w 2876"/>
                <a:gd name="T11" fmla="*/ 813 h 1226"/>
                <a:gd name="T12" fmla="*/ 2329 w 2876"/>
                <a:gd name="T13" fmla="*/ 477 h 1226"/>
                <a:gd name="T14" fmla="*/ 2537 w 2876"/>
                <a:gd name="T15" fmla="*/ 58 h 1226"/>
                <a:gd name="T16" fmla="*/ 2562 w 2876"/>
                <a:gd name="T17" fmla="*/ 125 h 1226"/>
                <a:gd name="T18" fmla="*/ 2496 w 2876"/>
                <a:gd name="T19" fmla="*/ 305 h 1226"/>
                <a:gd name="T20" fmla="*/ 2329 w 2876"/>
                <a:gd name="T21" fmla="*/ 558 h 1226"/>
                <a:gd name="T22" fmla="*/ 1922 w 2876"/>
                <a:gd name="T23" fmla="*/ 883 h 1226"/>
                <a:gd name="T24" fmla="*/ 1391 w 2876"/>
                <a:gd name="T25" fmla="*/ 1059 h 1226"/>
                <a:gd name="T26" fmla="*/ 850 w 2876"/>
                <a:gd name="T27" fmla="*/ 1091 h 1226"/>
                <a:gd name="T28" fmla="*/ 391 w 2876"/>
                <a:gd name="T29" fmla="*/ 1009 h 1226"/>
                <a:gd name="T30" fmla="*/ 130 w 2876"/>
                <a:gd name="T31" fmla="*/ 845 h 1226"/>
                <a:gd name="T32" fmla="*/ 47 w 2876"/>
                <a:gd name="T33" fmla="*/ 698 h 122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876"/>
                <a:gd name="T52" fmla="*/ 0 h 1226"/>
                <a:gd name="T53" fmla="*/ 2876 w 2876"/>
                <a:gd name="T54" fmla="*/ 1226 h 122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876" h="1226">
                  <a:moveTo>
                    <a:pt x="53" y="779"/>
                  </a:moveTo>
                  <a:cubicBezTo>
                    <a:pt x="1" y="724"/>
                    <a:pt x="0" y="741"/>
                    <a:pt x="62" y="788"/>
                  </a:cubicBezTo>
                  <a:cubicBezTo>
                    <a:pt x="124" y="835"/>
                    <a:pt x="283" y="1001"/>
                    <a:pt x="428" y="1062"/>
                  </a:cubicBezTo>
                  <a:cubicBezTo>
                    <a:pt x="573" y="1123"/>
                    <a:pt x="747" y="1142"/>
                    <a:pt x="931" y="1153"/>
                  </a:cubicBezTo>
                  <a:cubicBezTo>
                    <a:pt x="1115" y="1164"/>
                    <a:pt x="1331" y="1167"/>
                    <a:pt x="1534" y="1126"/>
                  </a:cubicBezTo>
                  <a:cubicBezTo>
                    <a:pt x="1737" y="1085"/>
                    <a:pt x="1969" y="1006"/>
                    <a:pt x="2147" y="907"/>
                  </a:cubicBezTo>
                  <a:cubicBezTo>
                    <a:pt x="2325" y="808"/>
                    <a:pt x="2486" y="672"/>
                    <a:pt x="2600" y="532"/>
                  </a:cubicBezTo>
                  <a:cubicBezTo>
                    <a:pt x="2714" y="392"/>
                    <a:pt x="2790" y="130"/>
                    <a:pt x="2833" y="65"/>
                  </a:cubicBezTo>
                  <a:cubicBezTo>
                    <a:pt x="2876" y="0"/>
                    <a:pt x="2868" y="93"/>
                    <a:pt x="2860" y="139"/>
                  </a:cubicBezTo>
                  <a:cubicBezTo>
                    <a:pt x="2852" y="185"/>
                    <a:pt x="2830" y="260"/>
                    <a:pt x="2787" y="340"/>
                  </a:cubicBezTo>
                  <a:cubicBezTo>
                    <a:pt x="2744" y="420"/>
                    <a:pt x="2707" y="515"/>
                    <a:pt x="2600" y="622"/>
                  </a:cubicBezTo>
                  <a:cubicBezTo>
                    <a:pt x="2493" y="729"/>
                    <a:pt x="2320" y="892"/>
                    <a:pt x="2146" y="985"/>
                  </a:cubicBezTo>
                  <a:cubicBezTo>
                    <a:pt x="1972" y="1078"/>
                    <a:pt x="1752" y="1142"/>
                    <a:pt x="1553" y="1181"/>
                  </a:cubicBezTo>
                  <a:cubicBezTo>
                    <a:pt x="1354" y="1220"/>
                    <a:pt x="1135" y="1226"/>
                    <a:pt x="949" y="1217"/>
                  </a:cubicBezTo>
                  <a:cubicBezTo>
                    <a:pt x="763" y="1208"/>
                    <a:pt x="571" y="1172"/>
                    <a:pt x="437" y="1126"/>
                  </a:cubicBezTo>
                  <a:cubicBezTo>
                    <a:pt x="303" y="1080"/>
                    <a:pt x="209" y="1001"/>
                    <a:pt x="145" y="943"/>
                  </a:cubicBezTo>
                  <a:cubicBezTo>
                    <a:pt x="81" y="885"/>
                    <a:pt x="72" y="813"/>
                    <a:pt x="53" y="779"/>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6" name="Freeform 17"/>
            <p:cNvSpPr>
              <a:spLocks/>
            </p:cNvSpPr>
            <p:nvPr userDrawn="1"/>
          </p:nvSpPr>
          <p:spPr bwMode="ltGray">
            <a:xfrm>
              <a:off x="3473" y="2703"/>
              <a:ext cx="1961" cy="706"/>
            </a:xfrm>
            <a:custGeom>
              <a:avLst/>
              <a:gdLst>
                <a:gd name="T0" fmla="*/ 6 w 2189"/>
                <a:gd name="T1" fmla="*/ 582 h 788"/>
                <a:gd name="T2" fmla="*/ 128 w 2189"/>
                <a:gd name="T3" fmla="*/ 623 h 788"/>
                <a:gd name="T4" fmla="*/ 512 w 2189"/>
                <a:gd name="T5" fmla="*/ 647 h 788"/>
                <a:gd name="T6" fmla="*/ 890 w 2189"/>
                <a:gd name="T7" fmla="*/ 606 h 788"/>
                <a:gd name="T8" fmla="*/ 1372 w 2189"/>
                <a:gd name="T9" fmla="*/ 434 h 788"/>
                <a:gd name="T10" fmla="*/ 1724 w 2189"/>
                <a:gd name="T11" fmla="*/ 196 h 788"/>
                <a:gd name="T12" fmla="*/ 1938 w 2189"/>
                <a:gd name="T13" fmla="*/ 8 h 788"/>
                <a:gd name="T14" fmla="*/ 1864 w 2189"/>
                <a:gd name="T15" fmla="*/ 147 h 788"/>
                <a:gd name="T16" fmla="*/ 1700 w 2189"/>
                <a:gd name="T17" fmla="*/ 287 h 788"/>
                <a:gd name="T18" fmla="*/ 1356 w 2189"/>
                <a:gd name="T19" fmla="*/ 500 h 788"/>
                <a:gd name="T20" fmla="*/ 931 w 2189"/>
                <a:gd name="T21" fmla="*/ 655 h 788"/>
                <a:gd name="T22" fmla="*/ 529 w 2189"/>
                <a:gd name="T23" fmla="*/ 704 h 788"/>
                <a:gd name="T24" fmla="*/ 88 w 2189"/>
                <a:gd name="T25" fmla="*/ 664 h 788"/>
                <a:gd name="T26" fmla="*/ 6 w 2189"/>
                <a:gd name="T27" fmla="*/ 582 h 78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189"/>
                <a:gd name="T43" fmla="*/ 0 h 788"/>
                <a:gd name="T44" fmla="*/ 2189 w 2189"/>
                <a:gd name="T45" fmla="*/ 788 h 78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189" h="788">
                  <a:moveTo>
                    <a:pt x="7" y="650"/>
                  </a:moveTo>
                  <a:cubicBezTo>
                    <a:pt x="14" y="642"/>
                    <a:pt x="49" y="683"/>
                    <a:pt x="143" y="695"/>
                  </a:cubicBezTo>
                  <a:cubicBezTo>
                    <a:pt x="237" y="707"/>
                    <a:pt x="430" y="725"/>
                    <a:pt x="572" y="722"/>
                  </a:cubicBezTo>
                  <a:cubicBezTo>
                    <a:pt x="714" y="719"/>
                    <a:pt x="833" y="716"/>
                    <a:pt x="993" y="676"/>
                  </a:cubicBezTo>
                  <a:cubicBezTo>
                    <a:pt x="1153" y="636"/>
                    <a:pt x="1377" y="560"/>
                    <a:pt x="1532" y="484"/>
                  </a:cubicBezTo>
                  <a:cubicBezTo>
                    <a:pt x="1687" y="408"/>
                    <a:pt x="1820" y="298"/>
                    <a:pt x="1925" y="219"/>
                  </a:cubicBezTo>
                  <a:cubicBezTo>
                    <a:pt x="2030" y="140"/>
                    <a:pt x="2137" y="18"/>
                    <a:pt x="2163" y="9"/>
                  </a:cubicBezTo>
                  <a:cubicBezTo>
                    <a:pt x="2189" y="0"/>
                    <a:pt x="2125" y="112"/>
                    <a:pt x="2081" y="164"/>
                  </a:cubicBezTo>
                  <a:cubicBezTo>
                    <a:pt x="2037" y="216"/>
                    <a:pt x="1992" y="254"/>
                    <a:pt x="1898" y="320"/>
                  </a:cubicBezTo>
                  <a:cubicBezTo>
                    <a:pt x="1804" y="386"/>
                    <a:pt x="1657" y="489"/>
                    <a:pt x="1514" y="558"/>
                  </a:cubicBezTo>
                  <a:cubicBezTo>
                    <a:pt x="1371" y="627"/>
                    <a:pt x="1193" y="693"/>
                    <a:pt x="1039" y="731"/>
                  </a:cubicBezTo>
                  <a:cubicBezTo>
                    <a:pt x="885" y="769"/>
                    <a:pt x="748" y="784"/>
                    <a:pt x="591" y="786"/>
                  </a:cubicBezTo>
                  <a:cubicBezTo>
                    <a:pt x="434" y="788"/>
                    <a:pt x="195" y="764"/>
                    <a:pt x="98" y="741"/>
                  </a:cubicBezTo>
                  <a:cubicBezTo>
                    <a:pt x="1" y="718"/>
                    <a:pt x="0" y="658"/>
                    <a:pt x="7" y="650"/>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7" name="Freeform 18"/>
            <p:cNvSpPr>
              <a:spLocks/>
            </p:cNvSpPr>
            <p:nvPr userDrawn="1"/>
          </p:nvSpPr>
          <p:spPr bwMode="ltGray">
            <a:xfrm>
              <a:off x="4198" y="1089"/>
              <a:ext cx="1274" cy="1017"/>
            </a:xfrm>
            <a:custGeom>
              <a:avLst/>
              <a:gdLst>
                <a:gd name="T0" fmla="*/ 257 w 1421"/>
                <a:gd name="T1" fmla="*/ 285 h 1134"/>
                <a:gd name="T2" fmla="*/ 232 w 1421"/>
                <a:gd name="T3" fmla="*/ 264 h 1134"/>
                <a:gd name="T4" fmla="*/ 192 w 1421"/>
                <a:gd name="T5" fmla="*/ 344 h 1134"/>
                <a:gd name="T6" fmla="*/ 108 w 1421"/>
                <a:gd name="T7" fmla="*/ 379 h 1134"/>
                <a:gd name="T8" fmla="*/ 71 w 1421"/>
                <a:gd name="T9" fmla="*/ 347 h 1134"/>
                <a:gd name="T10" fmla="*/ 41 w 1421"/>
                <a:gd name="T11" fmla="*/ 377 h 1134"/>
                <a:gd name="T12" fmla="*/ 13 w 1421"/>
                <a:gd name="T13" fmla="*/ 407 h 1134"/>
                <a:gd name="T14" fmla="*/ 135 w 1421"/>
                <a:gd name="T15" fmla="*/ 407 h 1134"/>
                <a:gd name="T16" fmla="*/ 41 w 1421"/>
                <a:gd name="T17" fmla="*/ 503 h 1134"/>
                <a:gd name="T18" fmla="*/ 6 w 1421"/>
                <a:gd name="T19" fmla="*/ 587 h 1134"/>
                <a:gd name="T20" fmla="*/ 41 w 1421"/>
                <a:gd name="T21" fmla="*/ 675 h 1134"/>
                <a:gd name="T22" fmla="*/ 76 w 1421"/>
                <a:gd name="T23" fmla="*/ 713 h 1134"/>
                <a:gd name="T24" fmla="*/ 14 w 1421"/>
                <a:gd name="T25" fmla="*/ 737 h 1134"/>
                <a:gd name="T26" fmla="*/ 176 w 1421"/>
                <a:gd name="T27" fmla="*/ 718 h 1134"/>
                <a:gd name="T28" fmla="*/ 73 w 1421"/>
                <a:gd name="T29" fmla="*/ 958 h 1134"/>
                <a:gd name="T30" fmla="*/ 106 w 1421"/>
                <a:gd name="T31" fmla="*/ 987 h 1134"/>
                <a:gd name="T32" fmla="*/ 216 w 1421"/>
                <a:gd name="T33" fmla="*/ 773 h 1134"/>
                <a:gd name="T34" fmla="*/ 264 w 1421"/>
                <a:gd name="T35" fmla="*/ 732 h 1134"/>
                <a:gd name="T36" fmla="*/ 224 w 1421"/>
                <a:gd name="T37" fmla="*/ 656 h 1134"/>
                <a:gd name="T38" fmla="*/ 257 w 1421"/>
                <a:gd name="T39" fmla="*/ 691 h 1134"/>
                <a:gd name="T40" fmla="*/ 546 w 1421"/>
                <a:gd name="T41" fmla="*/ 624 h 1134"/>
                <a:gd name="T42" fmla="*/ 735 w 1421"/>
                <a:gd name="T43" fmla="*/ 726 h 1134"/>
                <a:gd name="T44" fmla="*/ 866 w 1421"/>
                <a:gd name="T45" fmla="*/ 895 h 1134"/>
                <a:gd name="T46" fmla="*/ 893 w 1421"/>
                <a:gd name="T47" fmla="*/ 864 h 1134"/>
                <a:gd name="T48" fmla="*/ 1208 w 1421"/>
                <a:gd name="T49" fmla="*/ 923 h 1134"/>
                <a:gd name="T50" fmla="*/ 1165 w 1421"/>
                <a:gd name="T51" fmla="*/ 861 h 1134"/>
                <a:gd name="T52" fmla="*/ 1197 w 1421"/>
                <a:gd name="T53" fmla="*/ 704 h 1134"/>
                <a:gd name="T54" fmla="*/ 1041 w 1421"/>
                <a:gd name="T55" fmla="*/ 409 h 1134"/>
                <a:gd name="T56" fmla="*/ 902 w 1421"/>
                <a:gd name="T57" fmla="*/ 204 h 1134"/>
                <a:gd name="T58" fmla="*/ 770 w 1421"/>
                <a:gd name="T59" fmla="*/ 89 h 1134"/>
                <a:gd name="T60" fmla="*/ 595 w 1421"/>
                <a:gd name="T61" fmla="*/ 0 h 1134"/>
                <a:gd name="T62" fmla="*/ 623 w 1421"/>
                <a:gd name="T63" fmla="*/ 82 h 1134"/>
                <a:gd name="T64" fmla="*/ 466 w 1421"/>
                <a:gd name="T65" fmla="*/ 13 h 1134"/>
                <a:gd name="T66" fmla="*/ 420 w 1421"/>
                <a:gd name="T67" fmla="*/ 83 h 1134"/>
                <a:gd name="T68" fmla="*/ 385 w 1421"/>
                <a:gd name="T69" fmla="*/ 170 h 1134"/>
                <a:gd name="T70" fmla="*/ 638 w 1421"/>
                <a:gd name="T71" fmla="*/ 210 h 1134"/>
                <a:gd name="T72" fmla="*/ 568 w 1421"/>
                <a:gd name="T73" fmla="*/ 307 h 1134"/>
                <a:gd name="T74" fmla="*/ 506 w 1421"/>
                <a:gd name="T75" fmla="*/ 326 h 1134"/>
                <a:gd name="T76" fmla="*/ 379 w 1421"/>
                <a:gd name="T77" fmla="*/ 285 h 1134"/>
                <a:gd name="T78" fmla="*/ 254 w 1421"/>
                <a:gd name="T79" fmla="*/ 210 h 11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421"/>
                <a:gd name="T121" fmla="*/ 0 h 1134"/>
                <a:gd name="T122" fmla="*/ 1421 w 1421"/>
                <a:gd name="T123" fmla="*/ 1134 h 113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421" h="1134">
                  <a:moveTo>
                    <a:pt x="287" y="273"/>
                  </a:moveTo>
                  <a:lnTo>
                    <a:pt x="287" y="318"/>
                  </a:lnTo>
                  <a:lnTo>
                    <a:pt x="253" y="336"/>
                  </a:lnTo>
                  <a:lnTo>
                    <a:pt x="259" y="294"/>
                  </a:lnTo>
                  <a:lnTo>
                    <a:pt x="223" y="318"/>
                  </a:lnTo>
                  <a:lnTo>
                    <a:pt x="214" y="384"/>
                  </a:lnTo>
                  <a:lnTo>
                    <a:pt x="154" y="396"/>
                  </a:lnTo>
                  <a:lnTo>
                    <a:pt x="121" y="423"/>
                  </a:lnTo>
                  <a:lnTo>
                    <a:pt x="85" y="423"/>
                  </a:lnTo>
                  <a:lnTo>
                    <a:pt x="79" y="387"/>
                  </a:lnTo>
                  <a:lnTo>
                    <a:pt x="46" y="387"/>
                  </a:lnTo>
                  <a:lnTo>
                    <a:pt x="46" y="420"/>
                  </a:lnTo>
                  <a:lnTo>
                    <a:pt x="13" y="426"/>
                  </a:lnTo>
                  <a:lnTo>
                    <a:pt x="15" y="454"/>
                  </a:lnTo>
                  <a:lnTo>
                    <a:pt x="60" y="454"/>
                  </a:lnTo>
                  <a:lnTo>
                    <a:pt x="151" y="454"/>
                  </a:lnTo>
                  <a:lnTo>
                    <a:pt x="105" y="545"/>
                  </a:lnTo>
                  <a:lnTo>
                    <a:pt x="46" y="561"/>
                  </a:lnTo>
                  <a:cubicBezTo>
                    <a:pt x="30" y="571"/>
                    <a:pt x="16" y="588"/>
                    <a:pt x="10" y="603"/>
                  </a:cubicBezTo>
                  <a:cubicBezTo>
                    <a:pt x="4" y="618"/>
                    <a:pt x="0" y="639"/>
                    <a:pt x="7" y="654"/>
                  </a:cubicBezTo>
                  <a:lnTo>
                    <a:pt x="49" y="693"/>
                  </a:lnTo>
                  <a:lnTo>
                    <a:pt x="46" y="753"/>
                  </a:lnTo>
                  <a:lnTo>
                    <a:pt x="76" y="762"/>
                  </a:lnTo>
                  <a:lnTo>
                    <a:pt x="85" y="795"/>
                  </a:lnTo>
                  <a:lnTo>
                    <a:pt x="46" y="792"/>
                  </a:lnTo>
                  <a:lnTo>
                    <a:pt x="16" y="822"/>
                  </a:lnTo>
                  <a:lnTo>
                    <a:pt x="121" y="837"/>
                  </a:lnTo>
                  <a:lnTo>
                    <a:pt x="196" y="801"/>
                  </a:lnTo>
                  <a:lnTo>
                    <a:pt x="166" y="975"/>
                  </a:lnTo>
                  <a:lnTo>
                    <a:pt x="82" y="1068"/>
                  </a:lnTo>
                  <a:cubicBezTo>
                    <a:pt x="65" y="1093"/>
                    <a:pt x="49" y="1116"/>
                    <a:pt x="67" y="1125"/>
                  </a:cubicBezTo>
                  <a:cubicBezTo>
                    <a:pt x="85" y="1134"/>
                    <a:pt x="101" y="1124"/>
                    <a:pt x="118" y="1101"/>
                  </a:cubicBezTo>
                  <a:lnTo>
                    <a:pt x="193" y="957"/>
                  </a:lnTo>
                  <a:lnTo>
                    <a:pt x="241" y="862"/>
                  </a:lnTo>
                  <a:lnTo>
                    <a:pt x="287" y="862"/>
                  </a:lnTo>
                  <a:lnTo>
                    <a:pt x="295" y="816"/>
                  </a:lnTo>
                  <a:lnTo>
                    <a:pt x="256" y="792"/>
                  </a:lnTo>
                  <a:lnTo>
                    <a:pt x="250" y="732"/>
                  </a:lnTo>
                  <a:lnTo>
                    <a:pt x="287" y="726"/>
                  </a:lnTo>
                  <a:lnTo>
                    <a:pt x="287" y="771"/>
                  </a:lnTo>
                  <a:lnTo>
                    <a:pt x="400" y="696"/>
                  </a:lnTo>
                  <a:cubicBezTo>
                    <a:pt x="454" y="684"/>
                    <a:pt x="550" y="687"/>
                    <a:pt x="610" y="696"/>
                  </a:cubicBezTo>
                  <a:cubicBezTo>
                    <a:pt x="670" y="705"/>
                    <a:pt x="728" y="734"/>
                    <a:pt x="763" y="753"/>
                  </a:cubicBezTo>
                  <a:cubicBezTo>
                    <a:pt x="798" y="772"/>
                    <a:pt x="801" y="784"/>
                    <a:pt x="820" y="810"/>
                  </a:cubicBezTo>
                  <a:lnTo>
                    <a:pt x="877" y="908"/>
                  </a:lnTo>
                  <a:lnTo>
                    <a:pt x="967" y="998"/>
                  </a:lnTo>
                  <a:lnTo>
                    <a:pt x="925" y="906"/>
                  </a:lnTo>
                  <a:cubicBezTo>
                    <a:pt x="930" y="900"/>
                    <a:pt x="904" y="939"/>
                    <a:pt x="997" y="963"/>
                  </a:cubicBezTo>
                  <a:cubicBezTo>
                    <a:pt x="1090" y="987"/>
                    <a:pt x="1170" y="1000"/>
                    <a:pt x="1228" y="1011"/>
                  </a:cubicBezTo>
                  <a:lnTo>
                    <a:pt x="1348" y="1029"/>
                  </a:lnTo>
                  <a:lnTo>
                    <a:pt x="1375" y="998"/>
                  </a:lnTo>
                  <a:lnTo>
                    <a:pt x="1300" y="960"/>
                  </a:lnTo>
                  <a:lnTo>
                    <a:pt x="1421" y="953"/>
                  </a:lnTo>
                  <a:lnTo>
                    <a:pt x="1336" y="785"/>
                  </a:lnTo>
                  <a:cubicBezTo>
                    <a:pt x="1307" y="722"/>
                    <a:pt x="1273" y="630"/>
                    <a:pt x="1244" y="575"/>
                  </a:cubicBezTo>
                  <a:cubicBezTo>
                    <a:pt x="1166" y="463"/>
                    <a:pt x="1188" y="486"/>
                    <a:pt x="1162" y="456"/>
                  </a:cubicBezTo>
                  <a:lnTo>
                    <a:pt x="1107" y="383"/>
                  </a:lnTo>
                  <a:lnTo>
                    <a:pt x="1007" y="227"/>
                  </a:lnTo>
                  <a:lnTo>
                    <a:pt x="924" y="154"/>
                  </a:lnTo>
                  <a:lnTo>
                    <a:pt x="860" y="99"/>
                  </a:lnTo>
                  <a:lnTo>
                    <a:pt x="709" y="0"/>
                  </a:lnTo>
                  <a:lnTo>
                    <a:pt x="664" y="0"/>
                  </a:lnTo>
                  <a:lnTo>
                    <a:pt x="730" y="81"/>
                  </a:lnTo>
                  <a:lnTo>
                    <a:pt x="695" y="91"/>
                  </a:lnTo>
                  <a:lnTo>
                    <a:pt x="634" y="24"/>
                  </a:lnTo>
                  <a:lnTo>
                    <a:pt x="520" y="15"/>
                  </a:lnTo>
                  <a:lnTo>
                    <a:pt x="493" y="51"/>
                  </a:lnTo>
                  <a:lnTo>
                    <a:pt x="469" y="93"/>
                  </a:lnTo>
                  <a:lnTo>
                    <a:pt x="436" y="153"/>
                  </a:lnTo>
                  <a:lnTo>
                    <a:pt x="430" y="189"/>
                  </a:lnTo>
                  <a:lnTo>
                    <a:pt x="706" y="186"/>
                  </a:lnTo>
                  <a:lnTo>
                    <a:pt x="712" y="234"/>
                  </a:lnTo>
                  <a:lnTo>
                    <a:pt x="628" y="291"/>
                  </a:lnTo>
                  <a:lnTo>
                    <a:pt x="634" y="342"/>
                  </a:lnTo>
                  <a:lnTo>
                    <a:pt x="574" y="399"/>
                  </a:lnTo>
                  <a:lnTo>
                    <a:pt x="565" y="363"/>
                  </a:lnTo>
                  <a:lnTo>
                    <a:pt x="505" y="366"/>
                  </a:lnTo>
                  <a:cubicBezTo>
                    <a:pt x="481" y="359"/>
                    <a:pt x="448" y="339"/>
                    <a:pt x="423" y="318"/>
                  </a:cubicBezTo>
                  <a:lnTo>
                    <a:pt x="355" y="243"/>
                  </a:lnTo>
                  <a:lnTo>
                    <a:pt x="283" y="234"/>
                  </a:lnTo>
                  <a:lnTo>
                    <a:pt x="287" y="318"/>
                  </a:lnTo>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8" name="Freeform 19"/>
            <p:cNvSpPr>
              <a:spLocks/>
            </p:cNvSpPr>
            <p:nvPr userDrawn="1"/>
          </p:nvSpPr>
          <p:spPr bwMode="ltGray">
            <a:xfrm>
              <a:off x="4408" y="1097"/>
              <a:ext cx="209" cy="188"/>
            </a:xfrm>
            <a:custGeom>
              <a:avLst/>
              <a:gdLst>
                <a:gd name="T0" fmla="*/ 16 w 233"/>
                <a:gd name="T1" fmla="*/ 158 h 210"/>
                <a:gd name="T2" fmla="*/ 0 w 233"/>
                <a:gd name="T3" fmla="*/ 180 h 210"/>
                <a:gd name="T4" fmla="*/ 70 w 233"/>
                <a:gd name="T5" fmla="*/ 188 h 210"/>
                <a:gd name="T6" fmla="*/ 118 w 233"/>
                <a:gd name="T7" fmla="*/ 183 h 210"/>
                <a:gd name="T8" fmla="*/ 132 w 233"/>
                <a:gd name="T9" fmla="*/ 164 h 210"/>
                <a:gd name="T10" fmla="*/ 137 w 233"/>
                <a:gd name="T11" fmla="*/ 99 h 210"/>
                <a:gd name="T12" fmla="*/ 209 w 233"/>
                <a:gd name="T13" fmla="*/ 73 h 210"/>
                <a:gd name="T14" fmla="*/ 143 w 233"/>
                <a:gd name="T15" fmla="*/ 0 h 210"/>
                <a:gd name="T16" fmla="*/ 148 w 233"/>
                <a:gd name="T17" fmla="*/ 43 h 210"/>
                <a:gd name="T18" fmla="*/ 110 w 233"/>
                <a:gd name="T19" fmla="*/ 51 h 210"/>
                <a:gd name="T20" fmla="*/ 105 w 233"/>
                <a:gd name="T21" fmla="*/ 78 h 210"/>
                <a:gd name="T22" fmla="*/ 48 w 233"/>
                <a:gd name="T23" fmla="*/ 70 h 210"/>
                <a:gd name="T24" fmla="*/ 51 w 233"/>
                <a:gd name="T25" fmla="*/ 142 h 210"/>
                <a:gd name="T26" fmla="*/ 16 w 233"/>
                <a:gd name="T27" fmla="*/ 158 h 21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33"/>
                <a:gd name="T43" fmla="*/ 0 h 210"/>
                <a:gd name="T44" fmla="*/ 233 w 233"/>
                <a:gd name="T45" fmla="*/ 210 h 21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33" h="210">
                  <a:moveTo>
                    <a:pt x="18" y="177"/>
                  </a:moveTo>
                  <a:lnTo>
                    <a:pt x="0" y="201"/>
                  </a:lnTo>
                  <a:lnTo>
                    <a:pt x="78" y="210"/>
                  </a:lnTo>
                  <a:lnTo>
                    <a:pt x="132" y="204"/>
                  </a:lnTo>
                  <a:lnTo>
                    <a:pt x="147" y="183"/>
                  </a:lnTo>
                  <a:lnTo>
                    <a:pt x="153" y="111"/>
                  </a:lnTo>
                  <a:lnTo>
                    <a:pt x="233" y="82"/>
                  </a:lnTo>
                  <a:lnTo>
                    <a:pt x="159" y="0"/>
                  </a:lnTo>
                  <a:lnTo>
                    <a:pt x="165" y="48"/>
                  </a:lnTo>
                  <a:lnTo>
                    <a:pt x="123" y="57"/>
                  </a:lnTo>
                  <a:lnTo>
                    <a:pt x="117" y="87"/>
                  </a:lnTo>
                  <a:cubicBezTo>
                    <a:pt x="78" y="99"/>
                    <a:pt x="61" y="65"/>
                    <a:pt x="54" y="78"/>
                  </a:cubicBezTo>
                  <a:lnTo>
                    <a:pt x="57" y="159"/>
                  </a:lnTo>
                  <a:lnTo>
                    <a:pt x="18" y="177"/>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49" name="Freeform 20"/>
            <p:cNvSpPr>
              <a:spLocks/>
            </p:cNvSpPr>
            <p:nvPr userDrawn="1"/>
          </p:nvSpPr>
          <p:spPr bwMode="ltGray">
            <a:xfrm>
              <a:off x="4043" y="1045"/>
              <a:ext cx="451" cy="348"/>
            </a:xfrm>
            <a:custGeom>
              <a:avLst/>
              <a:gdLst>
                <a:gd name="T0" fmla="*/ 87 w 504"/>
                <a:gd name="T1" fmla="*/ 329 h 388"/>
                <a:gd name="T2" fmla="*/ 127 w 504"/>
                <a:gd name="T3" fmla="*/ 329 h 388"/>
                <a:gd name="T4" fmla="*/ 207 w 504"/>
                <a:gd name="T5" fmla="*/ 302 h 388"/>
                <a:gd name="T6" fmla="*/ 234 w 504"/>
                <a:gd name="T7" fmla="*/ 302 h 388"/>
                <a:gd name="T8" fmla="*/ 271 w 504"/>
                <a:gd name="T9" fmla="*/ 305 h 388"/>
                <a:gd name="T10" fmla="*/ 290 w 504"/>
                <a:gd name="T11" fmla="*/ 329 h 388"/>
                <a:gd name="T12" fmla="*/ 290 w 504"/>
                <a:gd name="T13" fmla="*/ 289 h 388"/>
                <a:gd name="T14" fmla="*/ 330 w 504"/>
                <a:gd name="T15" fmla="*/ 248 h 388"/>
                <a:gd name="T16" fmla="*/ 370 w 504"/>
                <a:gd name="T17" fmla="*/ 248 h 388"/>
                <a:gd name="T18" fmla="*/ 290 w 504"/>
                <a:gd name="T19" fmla="*/ 207 h 388"/>
                <a:gd name="T20" fmla="*/ 260 w 504"/>
                <a:gd name="T21" fmla="*/ 248 h 388"/>
                <a:gd name="T22" fmla="*/ 168 w 504"/>
                <a:gd name="T23" fmla="*/ 248 h 388"/>
                <a:gd name="T24" fmla="*/ 208 w 504"/>
                <a:gd name="T25" fmla="*/ 207 h 388"/>
                <a:gd name="T26" fmla="*/ 208 w 504"/>
                <a:gd name="T27" fmla="*/ 166 h 388"/>
                <a:gd name="T28" fmla="*/ 249 w 504"/>
                <a:gd name="T29" fmla="*/ 166 h 388"/>
                <a:gd name="T30" fmla="*/ 287 w 504"/>
                <a:gd name="T31" fmla="*/ 146 h 388"/>
                <a:gd name="T32" fmla="*/ 352 w 504"/>
                <a:gd name="T33" fmla="*/ 181 h 388"/>
                <a:gd name="T34" fmla="*/ 392 w 504"/>
                <a:gd name="T35" fmla="*/ 144 h 388"/>
                <a:gd name="T36" fmla="*/ 413 w 504"/>
                <a:gd name="T37" fmla="*/ 95 h 388"/>
                <a:gd name="T38" fmla="*/ 408 w 504"/>
                <a:gd name="T39" fmla="*/ 74 h 388"/>
                <a:gd name="T40" fmla="*/ 451 w 504"/>
                <a:gd name="T41" fmla="*/ 60 h 388"/>
                <a:gd name="T42" fmla="*/ 448 w 504"/>
                <a:gd name="T43" fmla="*/ 30 h 388"/>
                <a:gd name="T44" fmla="*/ 416 w 504"/>
                <a:gd name="T45" fmla="*/ 9 h 388"/>
                <a:gd name="T46" fmla="*/ 317 w 504"/>
                <a:gd name="T47" fmla="*/ 9 h 388"/>
                <a:gd name="T48" fmla="*/ 199 w 504"/>
                <a:gd name="T49" fmla="*/ 65 h 388"/>
                <a:gd name="T50" fmla="*/ 174 w 504"/>
                <a:gd name="T51" fmla="*/ 92 h 388"/>
                <a:gd name="T52" fmla="*/ 132 w 504"/>
                <a:gd name="T53" fmla="*/ 95 h 388"/>
                <a:gd name="T54" fmla="*/ 72 w 504"/>
                <a:gd name="T55" fmla="*/ 117 h 388"/>
                <a:gd name="T56" fmla="*/ 59 w 504"/>
                <a:gd name="T57" fmla="*/ 133 h 388"/>
                <a:gd name="T58" fmla="*/ 47 w 504"/>
                <a:gd name="T59" fmla="*/ 166 h 388"/>
                <a:gd name="T60" fmla="*/ 47 w 504"/>
                <a:gd name="T61" fmla="*/ 207 h 388"/>
                <a:gd name="T62" fmla="*/ 13 w 504"/>
                <a:gd name="T63" fmla="*/ 216 h 388"/>
                <a:gd name="T64" fmla="*/ 13 w 504"/>
                <a:gd name="T65" fmla="*/ 305 h 388"/>
                <a:gd name="T66" fmla="*/ 48 w 504"/>
                <a:gd name="T67" fmla="*/ 305 h 388"/>
                <a:gd name="T68" fmla="*/ 54 w 504"/>
                <a:gd name="T69" fmla="*/ 267 h 388"/>
                <a:gd name="T70" fmla="*/ 132 w 504"/>
                <a:gd name="T71" fmla="*/ 270 h 388"/>
                <a:gd name="T72" fmla="*/ 118 w 504"/>
                <a:gd name="T73" fmla="*/ 297 h 388"/>
                <a:gd name="T74" fmla="*/ 78 w 504"/>
                <a:gd name="T75" fmla="*/ 302 h 388"/>
                <a:gd name="T76" fmla="*/ 87 w 504"/>
                <a:gd name="T77" fmla="*/ 329 h 3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4"/>
                <a:gd name="T118" fmla="*/ 0 h 388"/>
                <a:gd name="T119" fmla="*/ 504 w 504"/>
                <a:gd name="T120" fmla="*/ 388 h 3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4" h="388">
                  <a:moveTo>
                    <a:pt x="97" y="367"/>
                  </a:moveTo>
                  <a:lnTo>
                    <a:pt x="142" y="367"/>
                  </a:lnTo>
                  <a:cubicBezTo>
                    <a:pt x="164" y="362"/>
                    <a:pt x="180" y="340"/>
                    <a:pt x="231" y="337"/>
                  </a:cubicBezTo>
                  <a:cubicBezTo>
                    <a:pt x="282" y="334"/>
                    <a:pt x="244" y="337"/>
                    <a:pt x="261" y="337"/>
                  </a:cubicBezTo>
                  <a:lnTo>
                    <a:pt x="303" y="340"/>
                  </a:lnTo>
                  <a:lnTo>
                    <a:pt x="324" y="367"/>
                  </a:lnTo>
                  <a:lnTo>
                    <a:pt x="324" y="322"/>
                  </a:lnTo>
                  <a:lnTo>
                    <a:pt x="369" y="276"/>
                  </a:lnTo>
                  <a:lnTo>
                    <a:pt x="414" y="276"/>
                  </a:lnTo>
                  <a:lnTo>
                    <a:pt x="324" y="231"/>
                  </a:lnTo>
                  <a:lnTo>
                    <a:pt x="291" y="277"/>
                  </a:lnTo>
                  <a:lnTo>
                    <a:pt x="188" y="276"/>
                  </a:lnTo>
                  <a:lnTo>
                    <a:pt x="233" y="231"/>
                  </a:lnTo>
                  <a:lnTo>
                    <a:pt x="233" y="185"/>
                  </a:lnTo>
                  <a:lnTo>
                    <a:pt x="278" y="185"/>
                  </a:lnTo>
                  <a:lnTo>
                    <a:pt x="321" y="163"/>
                  </a:lnTo>
                  <a:lnTo>
                    <a:pt x="393" y="202"/>
                  </a:lnTo>
                  <a:lnTo>
                    <a:pt x="438" y="160"/>
                  </a:lnTo>
                  <a:lnTo>
                    <a:pt x="462" y="106"/>
                  </a:lnTo>
                  <a:lnTo>
                    <a:pt x="456" y="82"/>
                  </a:lnTo>
                  <a:lnTo>
                    <a:pt x="504" y="67"/>
                  </a:lnTo>
                  <a:lnTo>
                    <a:pt x="501" y="34"/>
                  </a:lnTo>
                  <a:lnTo>
                    <a:pt x="465" y="10"/>
                  </a:lnTo>
                  <a:cubicBezTo>
                    <a:pt x="441" y="6"/>
                    <a:pt x="394" y="0"/>
                    <a:pt x="354" y="10"/>
                  </a:cubicBezTo>
                  <a:cubicBezTo>
                    <a:pt x="306" y="13"/>
                    <a:pt x="248" y="56"/>
                    <a:pt x="222" y="73"/>
                  </a:cubicBezTo>
                  <a:lnTo>
                    <a:pt x="195" y="103"/>
                  </a:lnTo>
                  <a:lnTo>
                    <a:pt x="147" y="106"/>
                  </a:lnTo>
                  <a:lnTo>
                    <a:pt x="81" y="130"/>
                  </a:lnTo>
                  <a:cubicBezTo>
                    <a:pt x="68" y="137"/>
                    <a:pt x="71" y="139"/>
                    <a:pt x="66" y="148"/>
                  </a:cubicBezTo>
                  <a:cubicBezTo>
                    <a:pt x="61" y="157"/>
                    <a:pt x="54" y="171"/>
                    <a:pt x="52" y="185"/>
                  </a:cubicBezTo>
                  <a:cubicBezTo>
                    <a:pt x="38" y="210"/>
                    <a:pt x="58" y="222"/>
                    <a:pt x="52" y="231"/>
                  </a:cubicBezTo>
                  <a:lnTo>
                    <a:pt x="15" y="241"/>
                  </a:lnTo>
                  <a:cubicBezTo>
                    <a:pt x="9" y="259"/>
                    <a:pt x="0" y="292"/>
                    <a:pt x="15" y="340"/>
                  </a:cubicBezTo>
                  <a:cubicBezTo>
                    <a:pt x="30" y="388"/>
                    <a:pt x="46" y="347"/>
                    <a:pt x="54" y="340"/>
                  </a:cubicBezTo>
                  <a:lnTo>
                    <a:pt x="60" y="298"/>
                  </a:lnTo>
                  <a:lnTo>
                    <a:pt x="147" y="301"/>
                  </a:lnTo>
                  <a:lnTo>
                    <a:pt x="132" y="331"/>
                  </a:lnTo>
                  <a:lnTo>
                    <a:pt x="87" y="337"/>
                  </a:lnTo>
                  <a:lnTo>
                    <a:pt x="97" y="367"/>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0" name="Freeform 21"/>
            <p:cNvSpPr>
              <a:spLocks/>
            </p:cNvSpPr>
            <p:nvPr userDrawn="1"/>
          </p:nvSpPr>
          <p:spPr bwMode="ltGray">
            <a:xfrm>
              <a:off x="4118" y="960"/>
              <a:ext cx="174" cy="156"/>
            </a:xfrm>
            <a:custGeom>
              <a:avLst/>
              <a:gdLst>
                <a:gd name="T0" fmla="*/ 0 w 194"/>
                <a:gd name="T1" fmla="*/ 156 h 174"/>
                <a:gd name="T2" fmla="*/ 30 w 194"/>
                <a:gd name="T3" fmla="*/ 121 h 174"/>
                <a:gd name="T4" fmla="*/ 94 w 194"/>
                <a:gd name="T5" fmla="*/ 118 h 174"/>
                <a:gd name="T6" fmla="*/ 124 w 194"/>
                <a:gd name="T7" fmla="*/ 83 h 174"/>
                <a:gd name="T8" fmla="*/ 126 w 194"/>
                <a:gd name="T9" fmla="*/ 62 h 174"/>
                <a:gd name="T10" fmla="*/ 174 w 194"/>
                <a:gd name="T11" fmla="*/ 48 h 174"/>
                <a:gd name="T12" fmla="*/ 151 w 194"/>
                <a:gd name="T13" fmla="*/ 24 h 174"/>
                <a:gd name="T14" fmla="*/ 121 w 194"/>
                <a:gd name="T15" fmla="*/ 27 h 174"/>
                <a:gd name="T16" fmla="*/ 89 w 194"/>
                <a:gd name="T17" fmla="*/ 0 h 174"/>
                <a:gd name="T18" fmla="*/ 65 w 194"/>
                <a:gd name="T19" fmla="*/ 30 h 174"/>
                <a:gd name="T20" fmla="*/ 0 w 194"/>
                <a:gd name="T21" fmla="*/ 78 h 174"/>
                <a:gd name="T22" fmla="*/ 0 w 194"/>
                <a:gd name="T23" fmla="*/ 156 h 17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94"/>
                <a:gd name="T37" fmla="*/ 0 h 174"/>
                <a:gd name="T38" fmla="*/ 194 w 194"/>
                <a:gd name="T39" fmla="*/ 174 h 17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94" h="174">
                  <a:moveTo>
                    <a:pt x="0" y="174"/>
                  </a:moveTo>
                  <a:lnTo>
                    <a:pt x="33" y="135"/>
                  </a:lnTo>
                  <a:lnTo>
                    <a:pt x="105" y="132"/>
                  </a:lnTo>
                  <a:lnTo>
                    <a:pt x="138" y="93"/>
                  </a:lnTo>
                  <a:lnTo>
                    <a:pt x="141" y="69"/>
                  </a:lnTo>
                  <a:lnTo>
                    <a:pt x="194" y="54"/>
                  </a:lnTo>
                  <a:lnTo>
                    <a:pt x="168" y="27"/>
                  </a:lnTo>
                  <a:lnTo>
                    <a:pt x="135" y="30"/>
                  </a:lnTo>
                  <a:lnTo>
                    <a:pt x="99" y="0"/>
                  </a:lnTo>
                  <a:lnTo>
                    <a:pt x="72" y="33"/>
                  </a:lnTo>
                  <a:lnTo>
                    <a:pt x="0" y="87"/>
                  </a:lnTo>
                  <a:lnTo>
                    <a:pt x="0" y="174"/>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1" name="Freeform 22"/>
            <p:cNvSpPr>
              <a:spLocks/>
            </p:cNvSpPr>
            <p:nvPr userDrawn="1"/>
          </p:nvSpPr>
          <p:spPr bwMode="ltGray">
            <a:xfrm>
              <a:off x="2789" y="967"/>
              <a:ext cx="1460" cy="1790"/>
            </a:xfrm>
            <a:custGeom>
              <a:avLst/>
              <a:gdLst>
                <a:gd name="T0" fmla="*/ 950 w 1630"/>
                <a:gd name="T1" fmla="*/ 8 h 1996"/>
                <a:gd name="T2" fmla="*/ 777 w 1630"/>
                <a:gd name="T3" fmla="*/ 74 h 1996"/>
                <a:gd name="T4" fmla="*/ 500 w 1630"/>
                <a:gd name="T5" fmla="*/ 247 h 1996"/>
                <a:gd name="T6" fmla="*/ 238 w 1630"/>
                <a:gd name="T7" fmla="*/ 542 h 1996"/>
                <a:gd name="T8" fmla="*/ 99 w 1630"/>
                <a:gd name="T9" fmla="*/ 804 h 1996"/>
                <a:gd name="T10" fmla="*/ 9 w 1630"/>
                <a:gd name="T11" fmla="*/ 1140 h 1996"/>
                <a:gd name="T12" fmla="*/ 17 w 1630"/>
                <a:gd name="T13" fmla="*/ 1484 h 1996"/>
                <a:gd name="T14" fmla="*/ 65 w 1630"/>
                <a:gd name="T15" fmla="*/ 1602 h 1996"/>
                <a:gd name="T16" fmla="*/ 130 w 1630"/>
                <a:gd name="T17" fmla="*/ 1658 h 1996"/>
                <a:gd name="T18" fmla="*/ 170 w 1630"/>
                <a:gd name="T19" fmla="*/ 1790 h 1996"/>
                <a:gd name="T20" fmla="*/ 192 w 1630"/>
                <a:gd name="T21" fmla="*/ 1728 h 1996"/>
                <a:gd name="T22" fmla="*/ 224 w 1630"/>
                <a:gd name="T23" fmla="*/ 1631 h 1996"/>
                <a:gd name="T24" fmla="*/ 248 w 1630"/>
                <a:gd name="T25" fmla="*/ 1462 h 1996"/>
                <a:gd name="T26" fmla="*/ 339 w 1630"/>
                <a:gd name="T27" fmla="*/ 1368 h 1996"/>
                <a:gd name="T28" fmla="*/ 345 w 1630"/>
                <a:gd name="T29" fmla="*/ 1454 h 1996"/>
                <a:gd name="T30" fmla="*/ 353 w 1630"/>
                <a:gd name="T31" fmla="*/ 1521 h 1996"/>
                <a:gd name="T32" fmla="*/ 315 w 1630"/>
                <a:gd name="T33" fmla="*/ 1645 h 1996"/>
                <a:gd name="T34" fmla="*/ 425 w 1630"/>
                <a:gd name="T35" fmla="*/ 1443 h 1996"/>
                <a:gd name="T36" fmla="*/ 471 w 1630"/>
                <a:gd name="T37" fmla="*/ 1349 h 1996"/>
                <a:gd name="T38" fmla="*/ 675 w 1630"/>
                <a:gd name="T39" fmla="*/ 1351 h 1996"/>
                <a:gd name="T40" fmla="*/ 737 w 1630"/>
                <a:gd name="T41" fmla="*/ 1311 h 1996"/>
                <a:gd name="T42" fmla="*/ 716 w 1630"/>
                <a:gd name="T43" fmla="*/ 1389 h 1996"/>
                <a:gd name="T44" fmla="*/ 777 w 1630"/>
                <a:gd name="T45" fmla="*/ 1464 h 1996"/>
                <a:gd name="T46" fmla="*/ 826 w 1630"/>
                <a:gd name="T47" fmla="*/ 1311 h 1996"/>
                <a:gd name="T48" fmla="*/ 683 w 1630"/>
                <a:gd name="T49" fmla="*/ 1217 h 1996"/>
                <a:gd name="T50" fmla="*/ 584 w 1630"/>
                <a:gd name="T51" fmla="*/ 1155 h 1996"/>
                <a:gd name="T52" fmla="*/ 600 w 1630"/>
                <a:gd name="T53" fmla="*/ 1099 h 1996"/>
                <a:gd name="T54" fmla="*/ 689 w 1630"/>
                <a:gd name="T55" fmla="*/ 1058 h 1996"/>
                <a:gd name="T56" fmla="*/ 858 w 1630"/>
                <a:gd name="T57" fmla="*/ 991 h 1996"/>
                <a:gd name="T58" fmla="*/ 933 w 1630"/>
                <a:gd name="T59" fmla="*/ 1036 h 1996"/>
                <a:gd name="T60" fmla="*/ 1027 w 1630"/>
                <a:gd name="T61" fmla="*/ 1037 h 1996"/>
                <a:gd name="T62" fmla="*/ 1129 w 1630"/>
                <a:gd name="T63" fmla="*/ 1034 h 1996"/>
                <a:gd name="T64" fmla="*/ 1027 w 1630"/>
                <a:gd name="T65" fmla="*/ 1338 h 1996"/>
                <a:gd name="T66" fmla="*/ 1129 w 1630"/>
                <a:gd name="T67" fmla="*/ 1265 h 1996"/>
                <a:gd name="T68" fmla="*/ 1146 w 1630"/>
                <a:gd name="T69" fmla="*/ 1160 h 1996"/>
                <a:gd name="T70" fmla="*/ 1240 w 1630"/>
                <a:gd name="T71" fmla="*/ 1093 h 1996"/>
                <a:gd name="T72" fmla="*/ 1272 w 1630"/>
                <a:gd name="T73" fmla="*/ 1018 h 1996"/>
                <a:gd name="T74" fmla="*/ 1390 w 1630"/>
                <a:gd name="T75" fmla="*/ 1004 h 1996"/>
                <a:gd name="T76" fmla="*/ 1449 w 1630"/>
                <a:gd name="T77" fmla="*/ 934 h 1996"/>
                <a:gd name="T78" fmla="*/ 1393 w 1630"/>
                <a:gd name="T79" fmla="*/ 929 h 1996"/>
                <a:gd name="T80" fmla="*/ 1328 w 1630"/>
                <a:gd name="T81" fmla="*/ 859 h 1996"/>
                <a:gd name="T82" fmla="*/ 1191 w 1630"/>
                <a:gd name="T83" fmla="*/ 797 h 1996"/>
                <a:gd name="T84" fmla="*/ 1054 w 1630"/>
                <a:gd name="T85" fmla="*/ 819 h 1996"/>
                <a:gd name="T86" fmla="*/ 925 w 1630"/>
                <a:gd name="T87" fmla="*/ 671 h 1996"/>
                <a:gd name="T88" fmla="*/ 869 w 1630"/>
                <a:gd name="T89" fmla="*/ 649 h 1996"/>
                <a:gd name="T90" fmla="*/ 931 w 1630"/>
                <a:gd name="T91" fmla="*/ 606 h 1996"/>
                <a:gd name="T92" fmla="*/ 877 w 1630"/>
                <a:gd name="T93" fmla="*/ 566 h 1996"/>
                <a:gd name="T94" fmla="*/ 818 w 1630"/>
                <a:gd name="T95" fmla="*/ 531 h 1996"/>
                <a:gd name="T96" fmla="*/ 771 w 1630"/>
                <a:gd name="T97" fmla="*/ 466 h 1996"/>
                <a:gd name="T98" fmla="*/ 777 w 1630"/>
                <a:gd name="T99" fmla="*/ 399 h 1996"/>
                <a:gd name="T100" fmla="*/ 890 w 1630"/>
                <a:gd name="T101" fmla="*/ 431 h 1996"/>
                <a:gd name="T102" fmla="*/ 818 w 1630"/>
                <a:gd name="T103" fmla="*/ 391 h 1996"/>
                <a:gd name="T104" fmla="*/ 823 w 1630"/>
                <a:gd name="T105" fmla="*/ 351 h 1996"/>
                <a:gd name="T106" fmla="*/ 925 w 1630"/>
                <a:gd name="T107" fmla="*/ 300 h 1996"/>
                <a:gd name="T108" fmla="*/ 939 w 1630"/>
                <a:gd name="T109" fmla="*/ 248 h 1996"/>
                <a:gd name="T110" fmla="*/ 1011 w 1630"/>
                <a:gd name="T111" fmla="*/ 222 h 1996"/>
                <a:gd name="T112" fmla="*/ 1052 w 1630"/>
                <a:gd name="T113" fmla="*/ 122 h 1996"/>
                <a:gd name="T114" fmla="*/ 1057 w 1630"/>
                <a:gd name="T115" fmla="*/ 12 h 199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630"/>
                <a:gd name="T175" fmla="*/ 0 h 1996"/>
                <a:gd name="T176" fmla="*/ 1630 w 1630"/>
                <a:gd name="T177" fmla="*/ 1996 h 199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630" h="1996">
                  <a:moveTo>
                    <a:pt x="1125" y="0"/>
                  </a:moveTo>
                  <a:lnTo>
                    <a:pt x="1061" y="9"/>
                  </a:lnTo>
                  <a:lnTo>
                    <a:pt x="952" y="52"/>
                  </a:lnTo>
                  <a:lnTo>
                    <a:pt x="868" y="82"/>
                  </a:lnTo>
                  <a:lnTo>
                    <a:pt x="768" y="137"/>
                  </a:lnTo>
                  <a:lnTo>
                    <a:pt x="558" y="275"/>
                  </a:lnTo>
                  <a:lnTo>
                    <a:pt x="403" y="430"/>
                  </a:lnTo>
                  <a:lnTo>
                    <a:pt x="266" y="604"/>
                  </a:lnTo>
                  <a:cubicBezTo>
                    <a:pt x="226" y="660"/>
                    <a:pt x="189" y="720"/>
                    <a:pt x="163" y="769"/>
                  </a:cubicBezTo>
                  <a:cubicBezTo>
                    <a:pt x="135" y="828"/>
                    <a:pt x="129" y="844"/>
                    <a:pt x="110" y="896"/>
                  </a:cubicBezTo>
                  <a:lnTo>
                    <a:pt x="46" y="1079"/>
                  </a:lnTo>
                  <a:lnTo>
                    <a:pt x="10" y="1271"/>
                  </a:lnTo>
                  <a:lnTo>
                    <a:pt x="0" y="1445"/>
                  </a:lnTo>
                  <a:lnTo>
                    <a:pt x="19" y="1655"/>
                  </a:lnTo>
                  <a:lnTo>
                    <a:pt x="58" y="1735"/>
                  </a:lnTo>
                  <a:lnTo>
                    <a:pt x="73" y="1786"/>
                  </a:lnTo>
                  <a:lnTo>
                    <a:pt x="103" y="1777"/>
                  </a:lnTo>
                  <a:lnTo>
                    <a:pt x="145" y="1849"/>
                  </a:lnTo>
                  <a:lnTo>
                    <a:pt x="157" y="1957"/>
                  </a:lnTo>
                  <a:lnTo>
                    <a:pt x="190" y="1996"/>
                  </a:lnTo>
                  <a:lnTo>
                    <a:pt x="247" y="1993"/>
                  </a:lnTo>
                  <a:lnTo>
                    <a:pt x="214" y="1927"/>
                  </a:lnTo>
                  <a:lnTo>
                    <a:pt x="199" y="1834"/>
                  </a:lnTo>
                  <a:lnTo>
                    <a:pt x="250" y="1819"/>
                  </a:lnTo>
                  <a:lnTo>
                    <a:pt x="253" y="1705"/>
                  </a:lnTo>
                  <a:lnTo>
                    <a:pt x="277" y="1630"/>
                  </a:lnTo>
                  <a:lnTo>
                    <a:pt x="286" y="1591"/>
                  </a:lnTo>
                  <a:lnTo>
                    <a:pt x="379" y="1525"/>
                  </a:lnTo>
                  <a:lnTo>
                    <a:pt x="325" y="1627"/>
                  </a:lnTo>
                  <a:lnTo>
                    <a:pt x="385" y="1621"/>
                  </a:lnTo>
                  <a:lnTo>
                    <a:pt x="358" y="1666"/>
                  </a:lnTo>
                  <a:cubicBezTo>
                    <a:pt x="359" y="1678"/>
                    <a:pt x="395" y="1678"/>
                    <a:pt x="394" y="1696"/>
                  </a:cubicBezTo>
                  <a:cubicBezTo>
                    <a:pt x="393" y="1714"/>
                    <a:pt x="359" y="1754"/>
                    <a:pt x="352" y="1777"/>
                  </a:cubicBezTo>
                  <a:cubicBezTo>
                    <a:pt x="345" y="1800"/>
                    <a:pt x="330" y="1841"/>
                    <a:pt x="352" y="1834"/>
                  </a:cubicBezTo>
                  <a:cubicBezTo>
                    <a:pt x="374" y="1827"/>
                    <a:pt x="464" y="1769"/>
                    <a:pt x="484" y="1732"/>
                  </a:cubicBezTo>
                  <a:lnTo>
                    <a:pt x="475" y="1609"/>
                  </a:lnTo>
                  <a:lnTo>
                    <a:pt x="517" y="1558"/>
                  </a:lnTo>
                  <a:lnTo>
                    <a:pt x="526" y="1504"/>
                  </a:lnTo>
                  <a:lnTo>
                    <a:pt x="568" y="1570"/>
                  </a:lnTo>
                  <a:lnTo>
                    <a:pt x="754" y="1507"/>
                  </a:lnTo>
                  <a:lnTo>
                    <a:pt x="748" y="1438"/>
                  </a:lnTo>
                  <a:lnTo>
                    <a:pt x="823" y="1462"/>
                  </a:lnTo>
                  <a:lnTo>
                    <a:pt x="844" y="1513"/>
                  </a:lnTo>
                  <a:lnTo>
                    <a:pt x="799" y="1549"/>
                  </a:lnTo>
                  <a:cubicBezTo>
                    <a:pt x="793" y="1567"/>
                    <a:pt x="793" y="1585"/>
                    <a:pt x="808" y="1624"/>
                  </a:cubicBezTo>
                  <a:cubicBezTo>
                    <a:pt x="823" y="1663"/>
                    <a:pt x="859" y="1649"/>
                    <a:pt x="868" y="1633"/>
                  </a:cubicBezTo>
                  <a:lnTo>
                    <a:pt x="865" y="1528"/>
                  </a:lnTo>
                  <a:lnTo>
                    <a:pt x="922" y="1462"/>
                  </a:lnTo>
                  <a:lnTo>
                    <a:pt x="826" y="1417"/>
                  </a:lnTo>
                  <a:lnTo>
                    <a:pt x="763" y="1357"/>
                  </a:lnTo>
                  <a:lnTo>
                    <a:pt x="742" y="1300"/>
                  </a:lnTo>
                  <a:lnTo>
                    <a:pt x="652" y="1288"/>
                  </a:lnTo>
                  <a:lnTo>
                    <a:pt x="664" y="1255"/>
                  </a:lnTo>
                  <a:lnTo>
                    <a:pt x="670" y="1225"/>
                  </a:lnTo>
                  <a:lnTo>
                    <a:pt x="733" y="1222"/>
                  </a:lnTo>
                  <a:lnTo>
                    <a:pt x="769" y="1180"/>
                  </a:lnTo>
                  <a:lnTo>
                    <a:pt x="835" y="1090"/>
                  </a:lnTo>
                  <a:lnTo>
                    <a:pt x="958" y="1105"/>
                  </a:lnTo>
                  <a:lnTo>
                    <a:pt x="991" y="1153"/>
                  </a:lnTo>
                  <a:lnTo>
                    <a:pt x="1042" y="1155"/>
                  </a:lnTo>
                  <a:lnTo>
                    <a:pt x="1105" y="1090"/>
                  </a:lnTo>
                  <a:lnTo>
                    <a:pt x="1147" y="1156"/>
                  </a:lnTo>
                  <a:lnTo>
                    <a:pt x="1216" y="1132"/>
                  </a:lnTo>
                  <a:lnTo>
                    <a:pt x="1261" y="1153"/>
                  </a:lnTo>
                  <a:lnTo>
                    <a:pt x="1147" y="1360"/>
                  </a:lnTo>
                  <a:lnTo>
                    <a:pt x="1147" y="1492"/>
                  </a:lnTo>
                  <a:lnTo>
                    <a:pt x="1189" y="1492"/>
                  </a:lnTo>
                  <a:lnTo>
                    <a:pt x="1261" y="1411"/>
                  </a:lnTo>
                  <a:lnTo>
                    <a:pt x="1258" y="1327"/>
                  </a:lnTo>
                  <a:lnTo>
                    <a:pt x="1279" y="1294"/>
                  </a:lnTo>
                  <a:lnTo>
                    <a:pt x="1294" y="1243"/>
                  </a:lnTo>
                  <a:lnTo>
                    <a:pt x="1384" y="1219"/>
                  </a:lnTo>
                  <a:lnTo>
                    <a:pt x="1372" y="1162"/>
                  </a:lnTo>
                  <a:lnTo>
                    <a:pt x="1420" y="1135"/>
                  </a:lnTo>
                  <a:lnTo>
                    <a:pt x="1459" y="1117"/>
                  </a:lnTo>
                  <a:lnTo>
                    <a:pt x="1552" y="1120"/>
                  </a:lnTo>
                  <a:lnTo>
                    <a:pt x="1591" y="1063"/>
                  </a:lnTo>
                  <a:lnTo>
                    <a:pt x="1618" y="1042"/>
                  </a:lnTo>
                  <a:lnTo>
                    <a:pt x="1630" y="1024"/>
                  </a:lnTo>
                  <a:lnTo>
                    <a:pt x="1555" y="1036"/>
                  </a:lnTo>
                  <a:lnTo>
                    <a:pt x="1555" y="985"/>
                  </a:lnTo>
                  <a:lnTo>
                    <a:pt x="1483" y="958"/>
                  </a:lnTo>
                  <a:lnTo>
                    <a:pt x="1459" y="985"/>
                  </a:lnTo>
                  <a:lnTo>
                    <a:pt x="1330" y="889"/>
                  </a:lnTo>
                  <a:lnTo>
                    <a:pt x="1276" y="931"/>
                  </a:lnTo>
                  <a:lnTo>
                    <a:pt x="1177" y="913"/>
                  </a:lnTo>
                  <a:lnTo>
                    <a:pt x="1186" y="841"/>
                  </a:lnTo>
                  <a:lnTo>
                    <a:pt x="1033" y="748"/>
                  </a:lnTo>
                  <a:lnTo>
                    <a:pt x="970" y="763"/>
                  </a:lnTo>
                  <a:lnTo>
                    <a:pt x="970" y="724"/>
                  </a:lnTo>
                  <a:lnTo>
                    <a:pt x="1003" y="685"/>
                  </a:lnTo>
                  <a:lnTo>
                    <a:pt x="1039" y="676"/>
                  </a:lnTo>
                  <a:lnTo>
                    <a:pt x="1006" y="619"/>
                  </a:lnTo>
                  <a:lnTo>
                    <a:pt x="979" y="631"/>
                  </a:lnTo>
                  <a:lnTo>
                    <a:pt x="979" y="574"/>
                  </a:lnTo>
                  <a:lnTo>
                    <a:pt x="913" y="592"/>
                  </a:lnTo>
                  <a:lnTo>
                    <a:pt x="904" y="514"/>
                  </a:lnTo>
                  <a:lnTo>
                    <a:pt x="861" y="520"/>
                  </a:lnTo>
                  <a:lnTo>
                    <a:pt x="816" y="430"/>
                  </a:lnTo>
                  <a:lnTo>
                    <a:pt x="868" y="445"/>
                  </a:lnTo>
                  <a:lnTo>
                    <a:pt x="910" y="484"/>
                  </a:lnTo>
                  <a:lnTo>
                    <a:pt x="994" y="481"/>
                  </a:lnTo>
                  <a:lnTo>
                    <a:pt x="967" y="433"/>
                  </a:lnTo>
                  <a:lnTo>
                    <a:pt x="913" y="436"/>
                  </a:lnTo>
                  <a:lnTo>
                    <a:pt x="877" y="400"/>
                  </a:lnTo>
                  <a:lnTo>
                    <a:pt x="919" y="391"/>
                  </a:lnTo>
                  <a:lnTo>
                    <a:pt x="970" y="397"/>
                  </a:lnTo>
                  <a:lnTo>
                    <a:pt x="1033" y="334"/>
                  </a:lnTo>
                  <a:lnTo>
                    <a:pt x="1000" y="289"/>
                  </a:lnTo>
                  <a:lnTo>
                    <a:pt x="1048" y="277"/>
                  </a:lnTo>
                  <a:lnTo>
                    <a:pt x="1144" y="283"/>
                  </a:lnTo>
                  <a:lnTo>
                    <a:pt x="1129" y="247"/>
                  </a:lnTo>
                  <a:lnTo>
                    <a:pt x="1171" y="205"/>
                  </a:lnTo>
                  <a:lnTo>
                    <a:pt x="1174" y="136"/>
                  </a:lnTo>
                  <a:lnTo>
                    <a:pt x="1222" y="46"/>
                  </a:lnTo>
                  <a:lnTo>
                    <a:pt x="1180" y="13"/>
                  </a:lnTo>
                  <a:lnTo>
                    <a:pt x="1125" y="0"/>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2" name="Freeform 23"/>
            <p:cNvSpPr>
              <a:spLocks/>
            </p:cNvSpPr>
            <p:nvPr userDrawn="1"/>
          </p:nvSpPr>
          <p:spPr bwMode="ltGray">
            <a:xfrm>
              <a:off x="3747" y="3265"/>
              <a:ext cx="399" cy="296"/>
            </a:xfrm>
            <a:custGeom>
              <a:avLst/>
              <a:gdLst>
                <a:gd name="T0" fmla="*/ 0 w 446"/>
                <a:gd name="T1" fmla="*/ 145 h 329"/>
                <a:gd name="T2" fmla="*/ 0 w 446"/>
                <a:gd name="T3" fmla="*/ 231 h 329"/>
                <a:gd name="T4" fmla="*/ 98 w 446"/>
                <a:gd name="T5" fmla="*/ 265 h 329"/>
                <a:gd name="T6" fmla="*/ 164 w 446"/>
                <a:gd name="T7" fmla="*/ 277 h 329"/>
                <a:gd name="T8" fmla="*/ 215 w 446"/>
                <a:gd name="T9" fmla="*/ 285 h 329"/>
                <a:gd name="T10" fmla="*/ 285 w 446"/>
                <a:gd name="T11" fmla="*/ 293 h 329"/>
                <a:gd name="T12" fmla="*/ 371 w 446"/>
                <a:gd name="T13" fmla="*/ 291 h 329"/>
                <a:gd name="T14" fmla="*/ 383 w 446"/>
                <a:gd name="T15" fmla="*/ 265 h 329"/>
                <a:gd name="T16" fmla="*/ 343 w 446"/>
                <a:gd name="T17" fmla="*/ 224 h 329"/>
                <a:gd name="T18" fmla="*/ 343 w 446"/>
                <a:gd name="T19" fmla="*/ 183 h 329"/>
                <a:gd name="T20" fmla="*/ 277 w 446"/>
                <a:gd name="T21" fmla="*/ 143 h 329"/>
                <a:gd name="T22" fmla="*/ 283 w 446"/>
                <a:gd name="T23" fmla="*/ 81 h 329"/>
                <a:gd name="T24" fmla="*/ 229 w 446"/>
                <a:gd name="T25" fmla="*/ 51 h 329"/>
                <a:gd name="T26" fmla="*/ 221 w 446"/>
                <a:gd name="T27" fmla="*/ 102 h 329"/>
                <a:gd name="T28" fmla="*/ 183 w 446"/>
                <a:gd name="T29" fmla="*/ 75 h 329"/>
                <a:gd name="T30" fmla="*/ 151 w 446"/>
                <a:gd name="T31" fmla="*/ 89 h 329"/>
                <a:gd name="T32" fmla="*/ 161 w 446"/>
                <a:gd name="T33" fmla="*/ 43 h 329"/>
                <a:gd name="T34" fmla="*/ 100 w 446"/>
                <a:gd name="T35" fmla="*/ 32 h 329"/>
                <a:gd name="T36" fmla="*/ 98 w 446"/>
                <a:gd name="T37" fmla="*/ 102 h 329"/>
                <a:gd name="T38" fmla="*/ 129 w 446"/>
                <a:gd name="T39" fmla="*/ 167 h 329"/>
                <a:gd name="T40" fmla="*/ 67 w 446"/>
                <a:gd name="T41" fmla="*/ 175 h 329"/>
                <a:gd name="T42" fmla="*/ 32 w 446"/>
                <a:gd name="T43" fmla="*/ 145 h 329"/>
                <a:gd name="T44" fmla="*/ 0 w 446"/>
                <a:gd name="T45" fmla="*/ 145 h 32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46"/>
                <a:gd name="T70" fmla="*/ 0 h 329"/>
                <a:gd name="T71" fmla="*/ 446 w 446"/>
                <a:gd name="T72" fmla="*/ 329 h 32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46" h="329">
                  <a:moveTo>
                    <a:pt x="0" y="162"/>
                  </a:moveTo>
                  <a:lnTo>
                    <a:pt x="0" y="258"/>
                  </a:lnTo>
                  <a:lnTo>
                    <a:pt x="109" y="295"/>
                  </a:lnTo>
                  <a:lnTo>
                    <a:pt x="183" y="309"/>
                  </a:lnTo>
                  <a:lnTo>
                    <a:pt x="240" y="318"/>
                  </a:lnTo>
                  <a:lnTo>
                    <a:pt x="318" y="327"/>
                  </a:lnTo>
                  <a:lnTo>
                    <a:pt x="414" y="324"/>
                  </a:lnTo>
                  <a:cubicBezTo>
                    <a:pt x="432" y="319"/>
                    <a:pt x="446" y="329"/>
                    <a:pt x="427" y="295"/>
                  </a:cubicBezTo>
                  <a:cubicBezTo>
                    <a:pt x="408" y="261"/>
                    <a:pt x="389" y="265"/>
                    <a:pt x="382" y="250"/>
                  </a:cubicBezTo>
                  <a:lnTo>
                    <a:pt x="382" y="204"/>
                  </a:lnTo>
                  <a:lnTo>
                    <a:pt x="309" y="159"/>
                  </a:lnTo>
                  <a:cubicBezTo>
                    <a:pt x="298" y="140"/>
                    <a:pt x="333" y="144"/>
                    <a:pt x="315" y="90"/>
                  </a:cubicBezTo>
                  <a:cubicBezTo>
                    <a:pt x="297" y="36"/>
                    <a:pt x="266" y="53"/>
                    <a:pt x="255" y="57"/>
                  </a:cubicBezTo>
                  <a:lnTo>
                    <a:pt x="246" y="114"/>
                  </a:lnTo>
                  <a:lnTo>
                    <a:pt x="204" y="84"/>
                  </a:lnTo>
                  <a:lnTo>
                    <a:pt x="168" y="99"/>
                  </a:lnTo>
                  <a:lnTo>
                    <a:pt x="180" y="48"/>
                  </a:lnTo>
                  <a:cubicBezTo>
                    <a:pt x="171" y="38"/>
                    <a:pt x="135" y="0"/>
                    <a:pt x="111" y="36"/>
                  </a:cubicBezTo>
                  <a:cubicBezTo>
                    <a:pt x="87" y="72"/>
                    <a:pt x="104" y="89"/>
                    <a:pt x="109" y="114"/>
                  </a:cubicBezTo>
                  <a:lnTo>
                    <a:pt x="144" y="186"/>
                  </a:lnTo>
                  <a:lnTo>
                    <a:pt x="75" y="195"/>
                  </a:lnTo>
                  <a:lnTo>
                    <a:pt x="36" y="162"/>
                  </a:lnTo>
                  <a:lnTo>
                    <a:pt x="0" y="162"/>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3" name="Freeform 24"/>
            <p:cNvSpPr>
              <a:spLocks/>
            </p:cNvSpPr>
            <p:nvPr userDrawn="1"/>
          </p:nvSpPr>
          <p:spPr bwMode="ltGray">
            <a:xfrm>
              <a:off x="3653" y="3182"/>
              <a:ext cx="395" cy="131"/>
            </a:xfrm>
            <a:custGeom>
              <a:avLst/>
              <a:gdLst>
                <a:gd name="T0" fmla="*/ 5 w 441"/>
                <a:gd name="T1" fmla="*/ 70 h 146"/>
                <a:gd name="T2" fmla="*/ 54 w 441"/>
                <a:gd name="T3" fmla="*/ 127 h 146"/>
                <a:gd name="T4" fmla="*/ 151 w 441"/>
                <a:gd name="T5" fmla="*/ 99 h 146"/>
                <a:gd name="T6" fmla="*/ 193 w 441"/>
                <a:gd name="T7" fmla="*/ 59 h 146"/>
                <a:gd name="T8" fmla="*/ 233 w 441"/>
                <a:gd name="T9" fmla="*/ 99 h 146"/>
                <a:gd name="T10" fmla="*/ 271 w 441"/>
                <a:gd name="T11" fmla="*/ 89 h 146"/>
                <a:gd name="T12" fmla="*/ 314 w 441"/>
                <a:gd name="T13" fmla="*/ 99 h 146"/>
                <a:gd name="T14" fmla="*/ 314 w 441"/>
                <a:gd name="T15" fmla="*/ 57 h 146"/>
                <a:gd name="T16" fmla="*/ 344 w 441"/>
                <a:gd name="T17" fmla="*/ 27 h 146"/>
                <a:gd name="T18" fmla="*/ 360 w 441"/>
                <a:gd name="T19" fmla="*/ 54 h 146"/>
                <a:gd name="T20" fmla="*/ 384 w 441"/>
                <a:gd name="T21" fmla="*/ 16 h 146"/>
                <a:gd name="T22" fmla="*/ 339 w 441"/>
                <a:gd name="T23" fmla="*/ 0 h 146"/>
                <a:gd name="T24" fmla="*/ 273 w 441"/>
                <a:gd name="T25" fmla="*/ 57 h 146"/>
                <a:gd name="T26" fmla="*/ 212 w 441"/>
                <a:gd name="T27" fmla="*/ 11 h 146"/>
                <a:gd name="T28" fmla="*/ 172 w 441"/>
                <a:gd name="T29" fmla="*/ 48 h 146"/>
                <a:gd name="T30" fmla="*/ 129 w 441"/>
                <a:gd name="T31" fmla="*/ 67 h 146"/>
                <a:gd name="T32" fmla="*/ 116 w 441"/>
                <a:gd name="T33" fmla="*/ 75 h 146"/>
                <a:gd name="T34" fmla="*/ 97 w 441"/>
                <a:gd name="T35" fmla="*/ 70 h 146"/>
                <a:gd name="T36" fmla="*/ 54 w 441"/>
                <a:gd name="T37" fmla="*/ 48 h 146"/>
                <a:gd name="T38" fmla="*/ 5 w 441"/>
                <a:gd name="T39" fmla="*/ 70 h 14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41"/>
                <a:gd name="T61" fmla="*/ 0 h 146"/>
                <a:gd name="T62" fmla="*/ 441 w 441"/>
                <a:gd name="T63" fmla="*/ 146 h 14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41" h="146">
                  <a:moveTo>
                    <a:pt x="6" y="78"/>
                  </a:moveTo>
                  <a:cubicBezTo>
                    <a:pt x="0" y="90"/>
                    <a:pt x="33" y="136"/>
                    <a:pt x="60" y="141"/>
                  </a:cubicBezTo>
                  <a:cubicBezTo>
                    <a:pt x="87" y="146"/>
                    <a:pt x="143" y="123"/>
                    <a:pt x="169" y="110"/>
                  </a:cubicBezTo>
                  <a:lnTo>
                    <a:pt x="216" y="66"/>
                  </a:lnTo>
                  <a:lnTo>
                    <a:pt x="260" y="110"/>
                  </a:lnTo>
                  <a:lnTo>
                    <a:pt x="303" y="99"/>
                  </a:lnTo>
                  <a:lnTo>
                    <a:pt x="351" y="110"/>
                  </a:lnTo>
                  <a:lnTo>
                    <a:pt x="351" y="64"/>
                  </a:lnTo>
                  <a:lnTo>
                    <a:pt x="384" y="30"/>
                  </a:lnTo>
                  <a:cubicBezTo>
                    <a:pt x="392" y="29"/>
                    <a:pt x="363" y="66"/>
                    <a:pt x="402" y="60"/>
                  </a:cubicBezTo>
                  <a:cubicBezTo>
                    <a:pt x="441" y="54"/>
                    <a:pt x="433" y="28"/>
                    <a:pt x="429" y="18"/>
                  </a:cubicBezTo>
                  <a:lnTo>
                    <a:pt x="378" y="0"/>
                  </a:lnTo>
                  <a:lnTo>
                    <a:pt x="305" y="64"/>
                  </a:lnTo>
                  <a:lnTo>
                    <a:pt x="237" y="12"/>
                  </a:lnTo>
                  <a:lnTo>
                    <a:pt x="192" y="54"/>
                  </a:lnTo>
                  <a:lnTo>
                    <a:pt x="144" y="75"/>
                  </a:lnTo>
                  <a:lnTo>
                    <a:pt x="129" y="84"/>
                  </a:lnTo>
                  <a:lnTo>
                    <a:pt x="108" y="78"/>
                  </a:lnTo>
                  <a:cubicBezTo>
                    <a:pt x="97" y="73"/>
                    <a:pt x="99" y="60"/>
                    <a:pt x="60" y="54"/>
                  </a:cubicBezTo>
                  <a:cubicBezTo>
                    <a:pt x="21" y="48"/>
                    <a:pt x="17" y="73"/>
                    <a:pt x="6" y="78"/>
                  </a:cubicBez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4" name="Freeform 25"/>
            <p:cNvSpPr>
              <a:spLocks/>
            </p:cNvSpPr>
            <p:nvPr userDrawn="1"/>
          </p:nvSpPr>
          <p:spPr bwMode="ltGray">
            <a:xfrm>
              <a:off x="2944" y="2778"/>
              <a:ext cx="134" cy="178"/>
            </a:xfrm>
            <a:custGeom>
              <a:avLst/>
              <a:gdLst>
                <a:gd name="T0" fmla="*/ 0 w 150"/>
                <a:gd name="T1" fmla="*/ 0 h 198"/>
                <a:gd name="T2" fmla="*/ 13 w 150"/>
                <a:gd name="T3" fmla="*/ 57 h 198"/>
                <a:gd name="T4" fmla="*/ 40 w 150"/>
                <a:gd name="T5" fmla="*/ 108 h 198"/>
                <a:gd name="T6" fmla="*/ 80 w 150"/>
                <a:gd name="T7" fmla="*/ 167 h 198"/>
                <a:gd name="T8" fmla="*/ 110 w 150"/>
                <a:gd name="T9" fmla="*/ 178 h 198"/>
                <a:gd name="T10" fmla="*/ 134 w 150"/>
                <a:gd name="T11" fmla="*/ 146 h 198"/>
                <a:gd name="T12" fmla="*/ 102 w 150"/>
                <a:gd name="T13" fmla="*/ 146 h 198"/>
                <a:gd name="T14" fmla="*/ 99 w 150"/>
                <a:gd name="T15" fmla="*/ 92 h 198"/>
                <a:gd name="T16" fmla="*/ 70 w 150"/>
                <a:gd name="T17" fmla="*/ 76 h 198"/>
                <a:gd name="T18" fmla="*/ 88 w 150"/>
                <a:gd name="T19" fmla="*/ 19 h 198"/>
                <a:gd name="T20" fmla="*/ 43 w 150"/>
                <a:gd name="T21" fmla="*/ 32 h 198"/>
                <a:gd name="T22" fmla="*/ 0 w 150"/>
                <a:gd name="T23" fmla="*/ 0 h 19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50"/>
                <a:gd name="T37" fmla="*/ 0 h 198"/>
                <a:gd name="T38" fmla="*/ 150 w 150"/>
                <a:gd name="T39" fmla="*/ 198 h 19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50" h="198">
                  <a:moveTo>
                    <a:pt x="0" y="0"/>
                  </a:moveTo>
                  <a:lnTo>
                    <a:pt x="15" y="63"/>
                  </a:lnTo>
                  <a:lnTo>
                    <a:pt x="45" y="120"/>
                  </a:lnTo>
                  <a:lnTo>
                    <a:pt x="90" y="186"/>
                  </a:lnTo>
                  <a:lnTo>
                    <a:pt x="123" y="198"/>
                  </a:lnTo>
                  <a:lnTo>
                    <a:pt x="150" y="162"/>
                  </a:lnTo>
                  <a:lnTo>
                    <a:pt x="114" y="162"/>
                  </a:lnTo>
                  <a:lnTo>
                    <a:pt x="111" y="102"/>
                  </a:lnTo>
                  <a:lnTo>
                    <a:pt x="78" y="84"/>
                  </a:lnTo>
                  <a:lnTo>
                    <a:pt x="99" y="21"/>
                  </a:lnTo>
                  <a:lnTo>
                    <a:pt x="48" y="36"/>
                  </a:lnTo>
                  <a:lnTo>
                    <a:pt x="0" y="0"/>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5" name="Freeform 26"/>
            <p:cNvSpPr>
              <a:spLocks/>
            </p:cNvSpPr>
            <p:nvPr userDrawn="1"/>
          </p:nvSpPr>
          <p:spPr bwMode="ltGray">
            <a:xfrm>
              <a:off x="3074" y="2697"/>
              <a:ext cx="80" cy="263"/>
            </a:xfrm>
            <a:custGeom>
              <a:avLst/>
              <a:gdLst>
                <a:gd name="T0" fmla="*/ 50 w 90"/>
                <a:gd name="T1" fmla="*/ 0 h 293"/>
                <a:gd name="T2" fmla="*/ 26 w 90"/>
                <a:gd name="T3" fmla="*/ 70 h 293"/>
                <a:gd name="T4" fmla="*/ 2 w 90"/>
                <a:gd name="T5" fmla="*/ 100 h 293"/>
                <a:gd name="T6" fmla="*/ 0 w 90"/>
                <a:gd name="T7" fmla="*/ 141 h 293"/>
                <a:gd name="T8" fmla="*/ 31 w 90"/>
                <a:gd name="T9" fmla="*/ 145 h 293"/>
                <a:gd name="T10" fmla="*/ 40 w 90"/>
                <a:gd name="T11" fmla="*/ 181 h 293"/>
                <a:gd name="T12" fmla="*/ 15 w 90"/>
                <a:gd name="T13" fmla="*/ 207 h 293"/>
                <a:gd name="T14" fmla="*/ 58 w 90"/>
                <a:gd name="T15" fmla="*/ 261 h 293"/>
                <a:gd name="T16" fmla="*/ 80 w 90"/>
                <a:gd name="T17" fmla="*/ 263 h 293"/>
                <a:gd name="T18" fmla="*/ 55 w 90"/>
                <a:gd name="T19" fmla="*/ 234 h 293"/>
                <a:gd name="T20" fmla="*/ 63 w 90"/>
                <a:gd name="T21" fmla="*/ 159 h 293"/>
                <a:gd name="T22" fmla="*/ 40 w 90"/>
                <a:gd name="T23" fmla="*/ 141 h 293"/>
                <a:gd name="T24" fmla="*/ 26 w 90"/>
                <a:gd name="T25" fmla="*/ 116 h 293"/>
                <a:gd name="T26" fmla="*/ 50 w 90"/>
                <a:gd name="T27" fmla="*/ 83 h 293"/>
                <a:gd name="T28" fmla="*/ 80 w 90"/>
                <a:gd name="T29" fmla="*/ 59 h 293"/>
                <a:gd name="T30" fmla="*/ 50 w 90"/>
                <a:gd name="T31" fmla="*/ 0 h 29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90"/>
                <a:gd name="T49" fmla="*/ 0 h 293"/>
                <a:gd name="T50" fmla="*/ 90 w 90"/>
                <a:gd name="T51" fmla="*/ 293 h 29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90" h="293">
                  <a:moveTo>
                    <a:pt x="56" y="0"/>
                  </a:moveTo>
                  <a:lnTo>
                    <a:pt x="29" y="78"/>
                  </a:lnTo>
                  <a:lnTo>
                    <a:pt x="2" y="111"/>
                  </a:lnTo>
                  <a:lnTo>
                    <a:pt x="0" y="157"/>
                  </a:lnTo>
                  <a:lnTo>
                    <a:pt x="35" y="162"/>
                  </a:lnTo>
                  <a:lnTo>
                    <a:pt x="45" y="202"/>
                  </a:lnTo>
                  <a:lnTo>
                    <a:pt x="17" y="231"/>
                  </a:lnTo>
                  <a:lnTo>
                    <a:pt x="65" y="291"/>
                  </a:lnTo>
                  <a:lnTo>
                    <a:pt x="90" y="293"/>
                  </a:lnTo>
                  <a:lnTo>
                    <a:pt x="62" y="261"/>
                  </a:lnTo>
                  <a:lnTo>
                    <a:pt x="71" y="177"/>
                  </a:lnTo>
                  <a:lnTo>
                    <a:pt x="45" y="157"/>
                  </a:lnTo>
                  <a:lnTo>
                    <a:pt x="29" y="129"/>
                  </a:lnTo>
                  <a:lnTo>
                    <a:pt x="56" y="93"/>
                  </a:lnTo>
                  <a:lnTo>
                    <a:pt x="90" y="66"/>
                  </a:lnTo>
                  <a:lnTo>
                    <a:pt x="56" y="0"/>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6" name="Freeform 27"/>
            <p:cNvSpPr>
              <a:spLocks/>
            </p:cNvSpPr>
            <p:nvPr userDrawn="1"/>
          </p:nvSpPr>
          <p:spPr bwMode="ltGray">
            <a:xfrm>
              <a:off x="3194" y="2490"/>
              <a:ext cx="258" cy="223"/>
            </a:xfrm>
            <a:custGeom>
              <a:avLst/>
              <a:gdLst>
                <a:gd name="T0" fmla="*/ 0 w 288"/>
                <a:gd name="T1" fmla="*/ 224 h 249"/>
                <a:gd name="T2" fmla="*/ 11 w 288"/>
                <a:gd name="T3" fmla="*/ 192 h 249"/>
                <a:gd name="T4" fmla="*/ 59 w 288"/>
                <a:gd name="T5" fmla="*/ 194 h 249"/>
                <a:gd name="T6" fmla="*/ 62 w 288"/>
                <a:gd name="T7" fmla="*/ 162 h 249"/>
                <a:gd name="T8" fmla="*/ 140 w 288"/>
                <a:gd name="T9" fmla="*/ 132 h 249"/>
                <a:gd name="T10" fmla="*/ 164 w 288"/>
                <a:gd name="T11" fmla="*/ 145 h 249"/>
                <a:gd name="T12" fmla="*/ 153 w 288"/>
                <a:gd name="T13" fmla="*/ 13 h 249"/>
                <a:gd name="T14" fmla="*/ 204 w 288"/>
                <a:gd name="T15" fmla="*/ 0 h 249"/>
                <a:gd name="T16" fmla="*/ 258 w 288"/>
                <a:gd name="T17" fmla="*/ 40 h 249"/>
                <a:gd name="T18" fmla="*/ 220 w 288"/>
                <a:gd name="T19" fmla="*/ 35 h 249"/>
                <a:gd name="T20" fmla="*/ 196 w 288"/>
                <a:gd name="T21" fmla="*/ 57 h 249"/>
                <a:gd name="T22" fmla="*/ 218 w 288"/>
                <a:gd name="T23" fmla="*/ 135 h 249"/>
                <a:gd name="T24" fmla="*/ 164 w 288"/>
                <a:gd name="T25" fmla="*/ 185 h 249"/>
                <a:gd name="T26" fmla="*/ 0 w 288"/>
                <a:gd name="T27" fmla="*/ 224 h 24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88"/>
                <a:gd name="T43" fmla="*/ 0 h 249"/>
                <a:gd name="T44" fmla="*/ 288 w 288"/>
                <a:gd name="T45" fmla="*/ 249 h 24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88" h="249">
                  <a:moveTo>
                    <a:pt x="0" y="249"/>
                  </a:moveTo>
                  <a:lnTo>
                    <a:pt x="12" y="213"/>
                  </a:lnTo>
                  <a:lnTo>
                    <a:pt x="66" y="216"/>
                  </a:lnTo>
                  <a:lnTo>
                    <a:pt x="69" y="180"/>
                  </a:lnTo>
                  <a:lnTo>
                    <a:pt x="156" y="147"/>
                  </a:lnTo>
                  <a:lnTo>
                    <a:pt x="183" y="161"/>
                  </a:lnTo>
                  <a:lnTo>
                    <a:pt x="171" y="15"/>
                  </a:lnTo>
                  <a:lnTo>
                    <a:pt x="228" y="0"/>
                  </a:lnTo>
                  <a:lnTo>
                    <a:pt x="288" y="45"/>
                  </a:lnTo>
                  <a:lnTo>
                    <a:pt x="246" y="39"/>
                  </a:lnTo>
                  <a:lnTo>
                    <a:pt x="219" y="63"/>
                  </a:lnTo>
                  <a:lnTo>
                    <a:pt x="243" y="150"/>
                  </a:lnTo>
                  <a:lnTo>
                    <a:pt x="183" y="206"/>
                  </a:lnTo>
                  <a:lnTo>
                    <a:pt x="0" y="249"/>
                  </a:lnTo>
                  <a:close/>
                </a:path>
              </a:pathLst>
            </a:custGeom>
            <a:solidFill>
              <a:srgbClr val="10563D"/>
            </a:solidFill>
            <a:ln>
              <a:noFill/>
            </a:ln>
            <a:extLst>
              <a:ext uri="{91240B29-F687-4F45-9708-019B960494DF}"/>
            </a:extLst>
          </p:spPr>
          <p:txBody>
            <a:bodyPr/>
            <a:lstStyle/>
            <a:p>
              <a:pPr eaLnBrk="0" hangingPunct="0">
                <a:defRPr/>
              </a:pPr>
              <a:endParaRPr lang="en-US">
                <a:cs typeface="+mn-cs"/>
              </a:endParaRPr>
            </a:p>
          </p:txBody>
        </p:sp>
        <p:sp>
          <p:nvSpPr>
            <p:cNvPr id="1057" name="AutoShape 28"/>
            <p:cNvSpPr>
              <a:spLocks noChangeArrowheads="1"/>
            </p:cNvSpPr>
            <p:nvPr userDrawn="1"/>
          </p:nvSpPr>
          <p:spPr bwMode="ltGray">
            <a:xfrm rot="10800000">
              <a:off x="3561" y="1130"/>
              <a:ext cx="812" cy="610"/>
            </a:xfrm>
            <a:custGeom>
              <a:avLst/>
              <a:gdLst>
                <a:gd name="T0" fmla="*/ 15 w 21600"/>
                <a:gd name="T1" fmla="*/ 0 h 21600"/>
                <a:gd name="T2" fmla="*/ 4 w 21600"/>
                <a:gd name="T3" fmla="*/ 3 h 21600"/>
                <a:gd name="T4" fmla="*/ 0 w 21600"/>
                <a:gd name="T5" fmla="*/ 9 h 21600"/>
                <a:gd name="T6" fmla="*/ 4 w 21600"/>
                <a:gd name="T7" fmla="*/ 15 h 21600"/>
                <a:gd name="T8" fmla="*/ 15 w 21600"/>
                <a:gd name="T9" fmla="*/ 17 h 21600"/>
                <a:gd name="T10" fmla="*/ 26 w 21600"/>
                <a:gd name="T11" fmla="*/ 15 h 21600"/>
                <a:gd name="T12" fmla="*/ 31 w 21600"/>
                <a:gd name="T13" fmla="*/ 9 h 21600"/>
                <a:gd name="T14" fmla="*/ 26 w 21600"/>
                <a:gd name="T15" fmla="*/ 3 h 21600"/>
                <a:gd name="T16" fmla="*/ 0 60000 65536"/>
                <a:gd name="T17" fmla="*/ 0 60000 65536"/>
                <a:gd name="T18" fmla="*/ 0 60000 65536"/>
                <a:gd name="T19" fmla="*/ 0 60000 65536"/>
                <a:gd name="T20" fmla="*/ 0 60000 65536"/>
                <a:gd name="T21" fmla="*/ 0 60000 65536"/>
                <a:gd name="T22" fmla="*/ 0 60000 65536"/>
                <a:gd name="T23" fmla="*/ 0 60000 65536"/>
                <a:gd name="T24" fmla="*/ 3166 w 21600"/>
                <a:gd name="T25" fmla="*/ 3151 h 21600"/>
                <a:gd name="T26" fmla="*/ 18434 w 21600"/>
                <a:gd name="T27" fmla="*/ 18449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492" y="10800"/>
                  </a:moveTo>
                  <a:cubicBezTo>
                    <a:pt x="1492" y="15941"/>
                    <a:pt x="5659" y="20108"/>
                    <a:pt x="10800" y="20108"/>
                  </a:cubicBezTo>
                  <a:cubicBezTo>
                    <a:pt x="15941" y="20108"/>
                    <a:pt x="20108" y="15941"/>
                    <a:pt x="20108" y="10800"/>
                  </a:cubicBezTo>
                  <a:cubicBezTo>
                    <a:pt x="20108" y="5659"/>
                    <a:pt x="15941" y="1492"/>
                    <a:pt x="10800" y="1492"/>
                  </a:cubicBezTo>
                  <a:cubicBezTo>
                    <a:pt x="5659" y="1492"/>
                    <a:pt x="1492" y="5659"/>
                    <a:pt x="1492" y="10800"/>
                  </a:cubicBezTo>
                  <a:close/>
                </a:path>
              </a:pathLst>
            </a:custGeom>
            <a:solidFill>
              <a:srgbClr val="10563D"/>
            </a:solidFill>
            <a:ln>
              <a:noFill/>
            </a:ln>
            <a:extLst>
              <a:ext uri="{91240B29-F687-4F45-9708-019B960494DF}"/>
            </a:extLst>
          </p:spPr>
          <p:txBody>
            <a:bodyPr rot="10800000" wrap="none" anchor="ctr"/>
            <a:lstStyle/>
            <a:p>
              <a:pPr eaLnBrk="0" hangingPunct="0">
                <a:defRPr/>
              </a:pPr>
              <a:endParaRPr lang="en-US">
                <a:cs typeface="+mn-cs"/>
              </a:endParaRPr>
            </a:p>
          </p:txBody>
        </p:sp>
      </p:grpSp>
      <p:sp>
        <p:nvSpPr>
          <p:cNvPr id="455742" name="Rectangle 62"/>
          <p:cNvSpPr>
            <a:spLocks noGrp="1" noChangeArrowheads="1"/>
          </p:cNvSpPr>
          <p:nvPr>
            <p:ph type="body" idx="1"/>
          </p:nvPr>
        </p:nvSpPr>
        <p:spPr bwMode="auto">
          <a:xfrm>
            <a:off x="457200" y="1295400"/>
            <a:ext cx="8458200" cy="4876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76" r:id="rId1"/>
    <p:sldLayoutId id="2147483675" r:id="rId2"/>
    <p:sldLayoutId id="2147483674" r:id="rId3"/>
    <p:sldLayoutId id="2147483673" r:id="rId4"/>
    <p:sldLayoutId id="2147483672" r:id="rId5"/>
    <p:sldLayoutId id="2147483671" r:id="rId6"/>
    <p:sldLayoutId id="2147483670" r:id="rId7"/>
    <p:sldLayoutId id="2147483669" r:id="rId8"/>
    <p:sldLayoutId id="2147483668" r:id="rId9"/>
    <p:sldLayoutId id="2147483667" r:id="rId10"/>
    <p:sldLayoutId id="2147483666" r:id="rId11"/>
    <p:sldLayoutId id="2147483665" r:id="rId12"/>
    <p:sldLayoutId id="2147483664" r:id="rId13"/>
  </p:sldLayoutIdLst>
  <p:timing>
    <p:tnLst>
      <p:par>
        <p:cTn id="1" dur="indefinite" restart="never" nodeType="tmRoot"/>
      </p:par>
    </p:tnLst>
  </p:timing>
  <p:hf hdr="0" dt="0"/>
  <p:txStyles>
    <p:titleStyle>
      <a:lvl1pPr algn="ctr" rtl="0" fontAlgn="base">
        <a:spcBef>
          <a:spcPct val="0"/>
        </a:spcBef>
        <a:spcAft>
          <a:spcPct val="0"/>
        </a:spcAft>
        <a:defRPr sz="3600">
          <a:solidFill>
            <a:srgbClr val="FFCC66"/>
          </a:solidFill>
          <a:latin typeface="+mj-lt"/>
          <a:ea typeface="+mj-ea"/>
          <a:cs typeface="+mj-cs"/>
        </a:defRPr>
      </a:lvl1pPr>
      <a:lvl2pPr algn="ctr" rtl="0" fontAlgn="base">
        <a:spcBef>
          <a:spcPct val="0"/>
        </a:spcBef>
        <a:spcAft>
          <a:spcPct val="0"/>
        </a:spcAft>
        <a:defRPr sz="3600">
          <a:solidFill>
            <a:srgbClr val="FFCC66"/>
          </a:solidFill>
          <a:latin typeface="Arial" pitchFamily="34" charset="0"/>
        </a:defRPr>
      </a:lvl2pPr>
      <a:lvl3pPr algn="ctr" rtl="0" fontAlgn="base">
        <a:spcBef>
          <a:spcPct val="0"/>
        </a:spcBef>
        <a:spcAft>
          <a:spcPct val="0"/>
        </a:spcAft>
        <a:defRPr sz="3600">
          <a:solidFill>
            <a:srgbClr val="FFCC66"/>
          </a:solidFill>
          <a:latin typeface="Arial" pitchFamily="34" charset="0"/>
        </a:defRPr>
      </a:lvl3pPr>
      <a:lvl4pPr algn="ctr" rtl="0" fontAlgn="base">
        <a:spcBef>
          <a:spcPct val="0"/>
        </a:spcBef>
        <a:spcAft>
          <a:spcPct val="0"/>
        </a:spcAft>
        <a:defRPr sz="3600">
          <a:solidFill>
            <a:srgbClr val="FFCC66"/>
          </a:solidFill>
          <a:latin typeface="Arial" pitchFamily="34" charset="0"/>
        </a:defRPr>
      </a:lvl4pPr>
      <a:lvl5pPr algn="ctr" rtl="0" fontAlgn="base">
        <a:spcBef>
          <a:spcPct val="0"/>
        </a:spcBef>
        <a:spcAft>
          <a:spcPct val="0"/>
        </a:spcAft>
        <a:defRPr sz="3600">
          <a:solidFill>
            <a:srgbClr val="FFCC66"/>
          </a:solidFill>
          <a:latin typeface="Arial" pitchFamily="34" charset="0"/>
        </a:defRPr>
      </a:lvl5pPr>
      <a:lvl6pPr marL="457200" algn="ctr" rtl="0" eaLnBrk="1" fontAlgn="base" hangingPunct="1">
        <a:spcBef>
          <a:spcPct val="0"/>
        </a:spcBef>
        <a:spcAft>
          <a:spcPct val="0"/>
        </a:spcAft>
        <a:defRPr sz="3600">
          <a:solidFill>
            <a:schemeClr val="tx2"/>
          </a:solidFill>
          <a:latin typeface="Arial" pitchFamily="34" charset="0"/>
        </a:defRPr>
      </a:lvl6pPr>
      <a:lvl7pPr marL="914400" algn="ctr" rtl="0" eaLnBrk="1" fontAlgn="base" hangingPunct="1">
        <a:spcBef>
          <a:spcPct val="0"/>
        </a:spcBef>
        <a:spcAft>
          <a:spcPct val="0"/>
        </a:spcAft>
        <a:defRPr sz="3600">
          <a:solidFill>
            <a:schemeClr val="tx2"/>
          </a:solidFill>
          <a:latin typeface="Arial" pitchFamily="34" charset="0"/>
        </a:defRPr>
      </a:lvl7pPr>
      <a:lvl8pPr marL="1371600" algn="ctr" rtl="0" eaLnBrk="1" fontAlgn="base" hangingPunct="1">
        <a:spcBef>
          <a:spcPct val="0"/>
        </a:spcBef>
        <a:spcAft>
          <a:spcPct val="0"/>
        </a:spcAft>
        <a:defRPr sz="3600">
          <a:solidFill>
            <a:schemeClr val="tx2"/>
          </a:solidFill>
          <a:latin typeface="Arial" pitchFamily="34" charset="0"/>
        </a:defRPr>
      </a:lvl8pPr>
      <a:lvl9pPr marL="1828800" algn="ctr" rtl="0" eaLnBrk="1" fontAlgn="base" hangingPunct="1">
        <a:spcBef>
          <a:spcPct val="0"/>
        </a:spcBef>
        <a:spcAft>
          <a:spcPct val="0"/>
        </a:spcAft>
        <a:defRPr sz="3600">
          <a:solidFill>
            <a:schemeClr val="tx2"/>
          </a:solidFill>
          <a:latin typeface="Arial" pitchFamily="34" charset="0"/>
        </a:defRPr>
      </a:lvl9pPr>
    </p:titleStyle>
    <p:bodyStyle>
      <a:lvl1pPr marL="341313" indent="-341313" algn="l" rtl="0" fontAlgn="base">
        <a:spcBef>
          <a:spcPct val="20000"/>
        </a:spcBef>
        <a:spcAft>
          <a:spcPct val="0"/>
        </a:spcAft>
        <a:buChar char="•"/>
        <a:defRPr sz="2800">
          <a:solidFill>
            <a:schemeClr val="tx1"/>
          </a:solidFill>
          <a:latin typeface="+mn-lt"/>
          <a:ea typeface="+mn-ea"/>
          <a:cs typeface="+mn-cs"/>
        </a:defRPr>
      </a:lvl1pPr>
      <a:lvl2pPr marL="804863" indent="-287338" algn="l" rtl="0" fontAlgn="base">
        <a:spcBef>
          <a:spcPct val="20000"/>
        </a:spcBef>
        <a:spcAft>
          <a:spcPct val="0"/>
        </a:spcAft>
        <a:buChar char="–"/>
        <a:defRPr sz="2400">
          <a:solidFill>
            <a:schemeClr val="tx1"/>
          </a:solidFill>
          <a:latin typeface="+mn-lt"/>
        </a:defRPr>
      </a:lvl2pPr>
      <a:lvl3pPr marL="1138238" indent="-219075" algn="l" rtl="0" fontAlgn="base">
        <a:spcBef>
          <a:spcPct val="20000"/>
        </a:spcBef>
        <a:spcAft>
          <a:spcPct val="0"/>
        </a:spcAft>
        <a:buChar char="•"/>
        <a:defRPr sz="2200">
          <a:solidFill>
            <a:schemeClr val="tx1"/>
          </a:solidFill>
          <a:latin typeface="+mn-lt"/>
        </a:defRPr>
      </a:lvl3pPr>
      <a:lvl4pPr marL="1539875" indent="-287338" algn="l" rtl="0" fontAlgn="base">
        <a:spcBef>
          <a:spcPct val="20000"/>
        </a:spcBef>
        <a:spcAft>
          <a:spcPct val="0"/>
        </a:spcAft>
        <a:buChar char="–"/>
        <a:defRPr sz="2000">
          <a:solidFill>
            <a:schemeClr val="tx1"/>
          </a:solidFill>
          <a:latin typeface="+mn-lt"/>
        </a:defRPr>
      </a:lvl4pPr>
      <a:lvl5pPr marL="1885950" indent="-231775" algn="l" rtl="0" fontAlgn="base">
        <a:spcBef>
          <a:spcPct val="20000"/>
        </a:spcBef>
        <a:spcAft>
          <a:spcPct val="0"/>
        </a:spcAft>
        <a:buChar char="»"/>
        <a:defRPr sz="2000">
          <a:solidFill>
            <a:schemeClr val="tx1"/>
          </a:solidFill>
          <a:latin typeface="+mn-lt"/>
        </a:defRPr>
      </a:lvl5pPr>
      <a:lvl6pPr marL="2343150" indent="-231775" algn="l" rtl="0" eaLnBrk="1" fontAlgn="base" hangingPunct="1">
        <a:spcBef>
          <a:spcPct val="20000"/>
        </a:spcBef>
        <a:spcAft>
          <a:spcPct val="0"/>
        </a:spcAft>
        <a:buChar char="»"/>
        <a:defRPr sz="2000">
          <a:solidFill>
            <a:schemeClr val="tx1"/>
          </a:solidFill>
          <a:latin typeface="+mn-lt"/>
        </a:defRPr>
      </a:lvl6pPr>
      <a:lvl7pPr marL="2800350" indent="-231775" algn="l" rtl="0" eaLnBrk="1" fontAlgn="base" hangingPunct="1">
        <a:spcBef>
          <a:spcPct val="20000"/>
        </a:spcBef>
        <a:spcAft>
          <a:spcPct val="0"/>
        </a:spcAft>
        <a:buChar char="»"/>
        <a:defRPr sz="2000">
          <a:solidFill>
            <a:schemeClr val="tx1"/>
          </a:solidFill>
          <a:latin typeface="+mn-lt"/>
        </a:defRPr>
      </a:lvl7pPr>
      <a:lvl8pPr marL="3257550" indent="-231775" algn="l" rtl="0" eaLnBrk="1" fontAlgn="base" hangingPunct="1">
        <a:spcBef>
          <a:spcPct val="20000"/>
        </a:spcBef>
        <a:spcAft>
          <a:spcPct val="0"/>
        </a:spcAft>
        <a:buChar char="»"/>
        <a:defRPr sz="2000">
          <a:solidFill>
            <a:schemeClr val="tx1"/>
          </a:solidFill>
          <a:latin typeface="+mn-lt"/>
        </a:defRPr>
      </a:lvl8pPr>
      <a:lvl9pPr marL="3714750" indent="-231775"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hyperlink" Target="http://healthcaredistribution.org/" TargetMode="External"/><Relationship Id="rId2" Type="http://schemas.openxmlformats.org/officeDocument/2006/relationships/hyperlink" Target="http://www.lf.com/" TargetMode="External"/><Relationship Id="rId1" Type="http://schemas.openxmlformats.org/officeDocument/2006/relationships/slideLayout" Target="../slideLayouts/slideLayout6.xml"/><Relationship Id="rId6" Type="http://schemas.openxmlformats.org/officeDocument/2006/relationships/hyperlink" Target="http://www.nacds.org/" TargetMode="External"/><Relationship Id="rId5" Type="http://schemas.openxmlformats.org/officeDocument/2006/relationships/hyperlink" Target="http://valuationrespurces.com/" TargetMode="External"/><Relationship Id="rId4" Type="http://schemas.openxmlformats.org/officeDocument/2006/relationships/hyperlink" Target="http://retailindustry.abou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14"/>
          <p:cNvSpPr>
            <a:spLocks noChangeArrowheads="1"/>
          </p:cNvSpPr>
          <p:nvPr/>
        </p:nvSpPr>
        <p:spPr bwMode="auto">
          <a:xfrm>
            <a:off x="0" y="0"/>
            <a:ext cx="9144000" cy="3825875"/>
          </a:xfrm>
          <a:prstGeom prst="rect">
            <a:avLst/>
          </a:prstGeom>
          <a:noFill/>
          <a:ln w="9525">
            <a:noFill/>
            <a:miter lim="800000"/>
            <a:headEnd/>
            <a:tailEnd/>
          </a:ln>
        </p:spPr>
        <p:txBody>
          <a:bodyPr lIns="92075" tIns="46038" rIns="92075" bIns="46038" anchor="b"/>
          <a:lstStyle/>
          <a:p>
            <a:pPr eaLnBrk="0" hangingPunct="0"/>
            <a:endParaRPr lang="en-US" sz="2400"/>
          </a:p>
        </p:txBody>
      </p:sp>
      <p:sp>
        <p:nvSpPr>
          <p:cNvPr id="17410" name="Text Box 17"/>
          <p:cNvSpPr txBox="1">
            <a:spLocks noChangeArrowheads="1"/>
          </p:cNvSpPr>
          <p:nvPr/>
        </p:nvSpPr>
        <p:spPr bwMode="auto">
          <a:xfrm>
            <a:off x="0" y="4295775"/>
            <a:ext cx="8153400" cy="695325"/>
          </a:xfrm>
          <a:prstGeom prst="rect">
            <a:avLst/>
          </a:prstGeom>
          <a:noFill/>
          <a:ln w="9525">
            <a:noFill/>
            <a:miter lim="800000"/>
            <a:headEnd/>
            <a:tailEnd/>
          </a:ln>
        </p:spPr>
        <p:txBody>
          <a:bodyPr>
            <a:spAutoFit/>
          </a:bodyPr>
          <a:lstStyle/>
          <a:p>
            <a:pPr eaLnBrk="0" hangingPunct="0">
              <a:lnSpc>
                <a:spcPct val="110000"/>
              </a:lnSpc>
            </a:pPr>
            <a:endParaRPr lang="en-US"/>
          </a:p>
          <a:p>
            <a:pPr eaLnBrk="0" hangingPunct="0">
              <a:lnSpc>
                <a:spcPct val="110000"/>
              </a:lnSpc>
            </a:pPr>
            <a:endParaRPr lang="en-US"/>
          </a:p>
        </p:txBody>
      </p:sp>
      <p:sp>
        <p:nvSpPr>
          <p:cNvPr id="17411" name="Text Box 25"/>
          <p:cNvSpPr txBox="1">
            <a:spLocks noChangeArrowheads="1"/>
          </p:cNvSpPr>
          <p:nvPr/>
        </p:nvSpPr>
        <p:spPr bwMode="auto">
          <a:xfrm>
            <a:off x="2346325" y="4379913"/>
            <a:ext cx="3825875" cy="366712"/>
          </a:xfrm>
          <a:prstGeom prst="rect">
            <a:avLst/>
          </a:prstGeom>
          <a:noFill/>
          <a:ln w="9525">
            <a:noFill/>
            <a:miter lim="800000"/>
            <a:headEnd/>
            <a:tailEnd/>
          </a:ln>
        </p:spPr>
        <p:txBody>
          <a:bodyPr>
            <a:spAutoFit/>
          </a:bodyPr>
          <a:lstStyle/>
          <a:p>
            <a:endParaRPr lang="en-US"/>
          </a:p>
        </p:txBody>
      </p:sp>
      <p:sp>
        <p:nvSpPr>
          <p:cNvPr id="17412" name="Text Box 28"/>
          <p:cNvSpPr txBox="1">
            <a:spLocks noChangeArrowheads="1"/>
          </p:cNvSpPr>
          <p:nvPr/>
        </p:nvSpPr>
        <p:spPr bwMode="auto">
          <a:xfrm>
            <a:off x="1828800" y="3505200"/>
            <a:ext cx="5654675" cy="366713"/>
          </a:xfrm>
          <a:prstGeom prst="rect">
            <a:avLst/>
          </a:prstGeom>
          <a:noFill/>
          <a:ln w="9525">
            <a:noFill/>
            <a:miter lim="800000"/>
            <a:headEnd/>
            <a:tailEnd/>
          </a:ln>
        </p:spPr>
        <p:txBody>
          <a:bodyPr>
            <a:spAutoFit/>
          </a:bodyPr>
          <a:lstStyle/>
          <a:p>
            <a:endParaRPr lang="en-US"/>
          </a:p>
        </p:txBody>
      </p:sp>
      <p:sp>
        <p:nvSpPr>
          <p:cNvPr id="17413"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17414" name="Line 1038"/>
          <p:cNvSpPr>
            <a:spLocks noChangeShapeType="1"/>
          </p:cNvSpPr>
          <p:nvPr/>
        </p:nvSpPr>
        <p:spPr bwMode="auto">
          <a:xfrm>
            <a:off x="1600200" y="1511300"/>
            <a:ext cx="5943600" cy="0"/>
          </a:xfrm>
          <a:prstGeom prst="line">
            <a:avLst/>
          </a:prstGeom>
          <a:noFill/>
          <a:ln w="25400">
            <a:solidFill>
              <a:srgbClr val="FFCC66"/>
            </a:solidFill>
            <a:round/>
            <a:headEnd/>
            <a:tailEnd/>
          </a:ln>
        </p:spPr>
        <p:txBody>
          <a:bodyPr/>
          <a:lstStyle/>
          <a:p>
            <a:endParaRPr lang="en-US"/>
          </a:p>
        </p:txBody>
      </p:sp>
      <p:sp>
        <p:nvSpPr>
          <p:cNvPr id="15" name="Rectangle 1032"/>
          <p:cNvSpPr>
            <a:spLocks noGrp="1" noChangeArrowheads="1"/>
          </p:cNvSpPr>
          <p:nvPr>
            <p:ph type="ctrTitle"/>
          </p:nvPr>
        </p:nvSpPr>
        <p:spPr>
          <a:xfrm>
            <a:off x="152400" y="152400"/>
            <a:ext cx="8991600" cy="1295400"/>
          </a:xfrm>
        </p:spPr>
        <p:txBody>
          <a:bodyPr/>
          <a:lstStyle/>
          <a:p>
            <a:pPr>
              <a:defRPr/>
            </a:pPr>
            <a:r>
              <a:rPr lang="en-US" b="1" dirty="0" smtClean="0"/>
              <a:t>Chapter 13: </a:t>
            </a:r>
            <a:r>
              <a:rPr lang="en-US" b="1" dirty="0"/>
              <a:t>Industry </a:t>
            </a:r>
            <a:r>
              <a:rPr lang="en-US" b="1" dirty="0" smtClean="0"/>
              <a:t>Analysis</a:t>
            </a:r>
          </a:p>
        </p:txBody>
      </p:sp>
      <p:sp>
        <p:nvSpPr>
          <p:cNvPr id="9" name="Rounded Rectangle 8"/>
          <p:cNvSpPr/>
          <p:nvPr/>
        </p:nvSpPr>
        <p:spPr bwMode="auto">
          <a:xfrm>
            <a:off x="1524000" y="2133600"/>
            <a:ext cx="6096000" cy="3048000"/>
          </a:xfrm>
          <a:prstGeom prst="roundRect">
            <a:avLst/>
          </a:prstGeom>
          <a:solidFill>
            <a:srgbClr val="00664B"/>
          </a:solidFill>
          <a:ln w="12700" cap="flat" cmpd="sng" algn="ctr">
            <a:solidFill>
              <a:srgbClr val="00664B"/>
            </a:solidFill>
            <a:prstDash val="solid"/>
            <a:round/>
            <a:headEnd type="none" w="sm" len="sm"/>
            <a:tailEnd type="none" w="sm" len="sm"/>
          </a:ln>
          <a:effectLst/>
        </p:spPr>
        <p:txBody>
          <a:bodyP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mn-cs"/>
              </a:defRPr>
            </a:lvl1pPr>
            <a:lvl2pPr marL="457200" algn="l" rtl="0" eaLnBrk="0" fontAlgn="base" hangingPunct="0">
              <a:spcBef>
                <a:spcPct val="0"/>
              </a:spcBef>
              <a:spcAft>
                <a:spcPct val="0"/>
              </a:spcAft>
              <a:defRPr kern="1200">
                <a:solidFill>
                  <a:schemeClr val="tx1"/>
                </a:solidFill>
                <a:latin typeface="Arial" pitchFamily="34" charset="0"/>
                <a:ea typeface="+mn-ea"/>
                <a:cs typeface="+mn-cs"/>
              </a:defRPr>
            </a:lvl2pPr>
            <a:lvl3pPr marL="914400" algn="l" rtl="0" eaLnBrk="0" fontAlgn="base" hangingPunct="0">
              <a:spcBef>
                <a:spcPct val="0"/>
              </a:spcBef>
              <a:spcAft>
                <a:spcPct val="0"/>
              </a:spcAft>
              <a:defRPr kern="1200">
                <a:solidFill>
                  <a:schemeClr val="tx1"/>
                </a:solidFill>
                <a:latin typeface="Arial"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pPr algn="ctr">
              <a:defRPr/>
            </a:pPr>
            <a:r>
              <a:rPr lang="en-US" sz="3200" dirty="0" smtClean="0">
                <a:solidFill>
                  <a:srgbClr val="DFBE9D"/>
                </a:solidFill>
                <a:latin typeface="Bookman Old Style" pitchFamily="18" charset="0"/>
              </a:rPr>
              <a:t> </a:t>
            </a:r>
            <a:r>
              <a:rPr lang="en-US" sz="3200" dirty="0" smtClean="0">
                <a:solidFill>
                  <a:srgbClr val="DFBE9D"/>
                </a:solidFill>
                <a:effectLst>
                  <a:outerShdw blurRad="38100" dist="38100" dir="2700000" algn="tl">
                    <a:srgbClr val="000000">
                      <a:alpha val="43137"/>
                    </a:srgbClr>
                  </a:outerShdw>
                </a:effectLst>
                <a:latin typeface="Bookman Old Style" pitchFamily="18" charset="0"/>
              </a:rPr>
              <a:t>Analysis of Investments </a:t>
            </a:r>
            <a:r>
              <a:rPr lang="en-US" sz="3600" dirty="0" smtClean="0">
                <a:solidFill>
                  <a:srgbClr val="800000"/>
                </a:solidFill>
                <a:effectLst>
                  <a:outerShdw blurRad="38100" dist="38100" dir="2700000" algn="tl">
                    <a:srgbClr val="000000">
                      <a:alpha val="43137"/>
                    </a:srgbClr>
                  </a:outerShdw>
                </a:effectLst>
                <a:latin typeface="FrankRuehl" pitchFamily="34" charset="-79"/>
                <a:cs typeface="FrankRuehl" pitchFamily="34" charset="-79"/>
              </a:rPr>
              <a:t>&amp;</a:t>
            </a:r>
          </a:p>
          <a:p>
            <a:pPr algn="ctr">
              <a:defRPr/>
            </a:pPr>
            <a:r>
              <a:rPr lang="en-US" sz="3200" dirty="0" smtClean="0">
                <a:solidFill>
                  <a:srgbClr val="DFBE9D"/>
                </a:solidFill>
                <a:effectLst>
                  <a:outerShdw blurRad="38100" dist="38100" dir="2700000" algn="tl">
                    <a:srgbClr val="000000">
                      <a:alpha val="43137"/>
                    </a:srgbClr>
                  </a:outerShdw>
                </a:effectLst>
                <a:latin typeface="Bookman Old Style" pitchFamily="18" charset="0"/>
              </a:rPr>
              <a:t> Management of Portfolios </a:t>
            </a:r>
          </a:p>
          <a:p>
            <a:pPr>
              <a:defRPr/>
            </a:pPr>
            <a:r>
              <a:rPr lang="en-US" dirty="0" smtClean="0">
                <a:solidFill>
                  <a:srgbClr val="DFBE9D"/>
                </a:solidFill>
                <a:cs typeface="Arial" pitchFamily="34" charset="0"/>
              </a:rPr>
              <a:t>				</a:t>
            </a:r>
            <a:r>
              <a:rPr lang="en-US" dirty="0" smtClean="0">
                <a:solidFill>
                  <a:schemeClr val="bg2">
                    <a:lumMod val="60000"/>
                    <a:lumOff val="40000"/>
                  </a:schemeClr>
                </a:solidFill>
                <a:cs typeface="Arial" pitchFamily="34" charset="0"/>
              </a:rPr>
              <a:t>10</a:t>
            </a:r>
            <a:r>
              <a:rPr lang="en-US" baseline="30000" dirty="0" smtClean="0">
                <a:solidFill>
                  <a:schemeClr val="bg2">
                    <a:lumMod val="60000"/>
                    <a:lumOff val="40000"/>
                  </a:schemeClr>
                </a:solidFill>
                <a:cs typeface="Arial" pitchFamily="34" charset="0"/>
              </a:rPr>
              <a:t>TH</a:t>
            </a:r>
            <a:r>
              <a:rPr lang="en-US" dirty="0" smtClean="0">
                <a:solidFill>
                  <a:schemeClr val="bg2">
                    <a:lumMod val="60000"/>
                    <a:lumOff val="40000"/>
                  </a:schemeClr>
                </a:solidFill>
                <a:cs typeface="Arial" pitchFamily="34" charset="0"/>
              </a:rPr>
              <a:t> EDITION</a:t>
            </a:r>
          </a:p>
          <a:p>
            <a:pPr>
              <a:defRPr/>
            </a:pPr>
            <a:endParaRPr lang="en-US" dirty="0" smtClean="0">
              <a:solidFill>
                <a:srgbClr val="DFBE9D"/>
              </a:solidFill>
              <a:latin typeface="Bookman Old Style" pitchFamily="18" charset="0"/>
            </a:endParaRPr>
          </a:p>
          <a:p>
            <a:pPr>
              <a:defRPr/>
            </a:pPr>
            <a:endParaRPr lang="en-US" dirty="0" smtClean="0">
              <a:solidFill>
                <a:srgbClr val="DFBE9D"/>
              </a:solidFill>
              <a:latin typeface="Bookman Old Style" pitchFamily="18" charset="0"/>
            </a:endParaRPr>
          </a:p>
          <a:p>
            <a:pPr>
              <a:defRPr/>
            </a:pPr>
            <a:endParaRPr lang="en-US" dirty="0" smtClean="0">
              <a:solidFill>
                <a:srgbClr val="DFBE9D"/>
              </a:solidFill>
              <a:latin typeface="Bookman Old Style" pitchFamily="18" charset="0"/>
            </a:endParaRPr>
          </a:p>
          <a:p>
            <a:pPr algn="r">
              <a:defRPr/>
            </a:pPr>
            <a:r>
              <a:rPr lang="en-US" sz="2400" dirty="0" smtClean="0">
                <a:solidFill>
                  <a:srgbClr val="DFBE9D"/>
                </a:solidFill>
                <a:effectLst>
                  <a:outerShdw blurRad="38100" dist="38100" dir="2700000" algn="tl">
                    <a:srgbClr val="000000">
                      <a:alpha val="43137"/>
                    </a:srgbClr>
                  </a:outerShdw>
                </a:effectLst>
                <a:latin typeface="Bookman Old Style" pitchFamily="18" charset="0"/>
              </a:rPr>
              <a:t>Reilly </a:t>
            </a:r>
            <a:r>
              <a:rPr lang="en-US" sz="3200" dirty="0" smtClean="0">
                <a:solidFill>
                  <a:schemeClr val="bg2">
                    <a:lumMod val="60000"/>
                    <a:lumOff val="40000"/>
                  </a:schemeClr>
                </a:solidFill>
                <a:effectLst>
                  <a:outerShdw blurRad="38100" dist="38100" dir="2700000" algn="tl">
                    <a:srgbClr val="000000">
                      <a:alpha val="43137"/>
                    </a:srgbClr>
                  </a:outerShdw>
                </a:effectLst>
                <a:latin typeface="FrankRuehl" pitchFamily="34" charset="-79"/>
                <a:cs typeface="FrankRuehl" pitchFamily="34" charset="-79"/>
              </a:rPr>
              <a:t>&amp;</a:t>
            </a:r>
            <a:r>
              <a:rPr lang="en-US" sz="2400" dirty="0" smtClean="0">
                <a:solidFill>
                  <a:schemeClr val="bg2">
                    <a:lumMod val="60000"/>
                    <a:lumOff val="40000"/>
                  </a:schemeClr>
                </a:solidFill>
                <a:effectLst>
                  <a:outerShdw blurRad="38100" dist="38100" dir="2700000" algn="tl">
                    <a:srgbClr val="000000">
                      <a:alpha val="43137"/>
                    </a:srgbClr>
                  </a:outerShdw>
                </a:effectLst>
                <a:latin typeface="FrankRuehl" pitchFamily="34" charset="-79"/>
                <a:cs typeface="FrankRuehl" pitchFamily="34" charset="-79"/>
              </a:rPr>
              <a:t> </a:t>
            </a:r>
            <a:r>
              <a:rPr lang="en-US" sz="2400" dirty="0" smtClean="0">
                <a:solidFill>
                  <a:srgbClr val="DFBE9D"/>
                </a:solidFill>
                <a:effectLst>
                  <a:outerShdw blurRad="38100" dist="38100" dir="2700000" algn="tl">
                    <a:srgbClr val="000000">
                      <a:alpha val="43137"/>
                    </a:srgbClr>
                  </a:outerShdw>
                </a:effectLst>
                <a:latin typeface="Bookman Old Style" pitchFamily="18" charset="0"/>
              </a:rPr>
              <a:t>Brown</a:t>
            </a:r>
          </a:p>
          <a:p>
            <a:pPr>
              <a:defRPr/>
            </a:pPr>
            <a:endParaRPr lang="en-US" dirty="0" smtClean="0"/>
          </a:p>
          <a:p>
            <a:pPr>
              <a:defRPr/>
            </a:pPr>
            <a:endParaRPr lang="en-US" dirty="0" smtClean="0"/>
          </a:p>
          <a:p>
            <a:pPr>
              <a:defRPr/>
            </a:pPr>
            <a:endParaRPr lang="en-US" dirty="0" smtClean="0"/>
          </a:p>
        </p:txBody>
      </p:sp>
      <p:cxnSp>
        <p:nvCxnSpPr>
          <p:cNvPr id="17417" name="Straight Connector 10"/>
          <p:cNvCxnSpPr>
            <a:cxnSpLocks noChangeShapeType="1"/>
          </p:cNvCxnSpPr>
          <p:nvPr/>
        </p:nvCxnSpPr>
        <p:spPr bwMode="auto">
          <a:xfrm>
            <a:off x="1524000" y="3505200"/>
            <a:ext cx="3886200" cy="0"/>
          </a:xfrm>
          <a:prstGeom prst="line">
            <a:avLst/>
          </a:prstGeom>
          <a:noFill/>
          <a:ln w="12700" algn="ctr">
            <a:solidFill>
              <a:srgbClr val="D9B28B"/>
            </a:solidFill>
            <a:round/>
            <a:headEnd type="none" w="sm" len="sm"/>
            <a:tailEnd type="none" w="sm" len="sm"/>
          </a:ln>
        </p:spPr>
      </p:cxnSp>
      <p:cxnSp>
        <p:nvCxnSpPr>
          <p:cNvPr id="17418" name="Straight Connector 13"/>
          <p:cNvCxnSpPr>
            <a:cxnSpLocks noChangeShapeType="1"/>
          </p:cNvCxnSpPr>
          <p:nvPr/>
        </p:nvCxnSpPr>
        <p:spPr bwMode="auto">
          <a:xfrm>
            <a:off x="6858000" y="3505200"/>
            <a:ext cx="762000" cy="0"/>
          </a:xfrm>
          <a:prstGeom prst="line">
            <a:avLst/>
          </a:prstGeom>
          <a:noFill/>
          <a:ln w="12700" algn="ctr">
            <a:solidFill>
              <a:srgbClr val="D9B28B"/>
            </a:solidFill>
            <a:round/>
            <a:headEnd type="none" w="sm" len="sm"/>
            <a:tailEnd type="none" w="sm" len="sm"/>
          </a:ln>
        </p:spPr>
      </p:cxn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2850" name="Rectangle 2"/>
          <p:cNvSpPr>
            <a:spLocks noGrp="1" noChangeArrowheads="1"/>
          </p:cNvSpPr>
          <p:nvPr>
            <p:ph type="title"/>
          </p:nvPr>
        </p:nvSpPr>
        <p:spPr/>
        <p:txBody>
          <a:bodyPr/>
          <a:lstStyle/>
          <a:p>
            <a:pPr>
              <a:defRPr/>
            </a:pPr>
            <a:r>
              <a:rPr lang="en-US" b="1"/>
              <a:t>Why Do Industry Analysis?</a:t>
            </a:r>
          </a:p>
        </p:txBody>
      </p:sp>
      <p:sp>
        <p:nvSpPr>
          <p:cNvPr id="19458" name="Rectangle 3"/>
          <p:cNvSpPr>
            <a:spLocks noGrp="1" noChangeArrowheads="1"/>
          </p:cNvSpPr>
          <p:nvPr>
            <p:ph idx="1"/>
          </p:nvPr>
        </p:nvSpPr>
        <p:spPr/>
        <p:txBody>
          <a:bodyPr/>
          <a:lstStyle/>
          <a:p>
            <a:r>
              <a:rPr lang="en-US" smtClean="0"/>
              <a:t>The Purpose:</a:t>
            </a:r>
          </a:p>
          <a:p>
            <a:pPr lvl="1"/>
            <a:r>
              <a:rPr lang="en-US" smtClean="0"/>
              <a:t>Help find profitable investment opportunities</a:t>
            </a:r>
          </a:p>
          <a:p>
            <a:pPr lvl="1"/>
            <a:r>
              <a:rPr lang="en-US" smtClean="0"/>
              <a:t>Part of the three-step, top-down plan for valuing individual companies and selecting stocks for a portfolio</a:t>
            </a:r>
          </a:p>
          <a:p>
            <a:r>
              <a:rPr lang="en-US" smtClean="0"/>
              <a:t>What Do We Learn From Industry Analysis?</a:t>
            </a:r>
          </a:p>
          <a:p>
            <a:pPr lvl="1"/>
            <a:r>
              <a:rPr lang="en-US" smtClean="0"/>
              <a:t>Is there a difference between the returns for alternative industries during specific time periods?</a:t>
            </a:r>
          </a:p>
          <a:p>
            <a:pPr lvl="1"/>
            <a:r>
              <a:rPr lang="en-US" smtClean="0"/>
              <a:t>Do firms within an industry show consistent performance over time?</a:t>
            </a:r>
          </a:p>
          <a:p>
            <a:pPr lvl="1"/>
            <a:endParaRPr lang="en-US" smtClean="0"/>
          </a:p>
        </p:txBody>
      </p:sp>
      <p:sp>
        <p:nvSpPr>
          <p:cNvPr id="19459" name="Slide Number Placeholder 5"/>
          <p:cNvSpPr>
            <a:spLocks noGrp="1"/>
          </p:cNvSpPr>
          <p:nvPr>
            <p:ph type="sldNum" sz="quarter" idx="11"/>
          </p:nvPr>
        </p:nvSpPr>
        <p:spPr>
          <a:noFill/>
          <a:ln>
            <a:miter lim="800000"/>
            <a:headEnd/>
            <a:tailEnd/>
          </a:ln>
        </p:spPr>
        <p:txBody>
          <a:bodyPr/>
          <a:lstStyle/>
          <a:p>
            <a:r>
              <a:rPr lang="en-US">
                <a:cs typeface="Arial" charset="0"/>
              </a:rPr>
              <a:t>13-</a:t>
            </a:r>
            <a:fld id="{08F07BFA-2130-422C-8199-72BF0ED4EF3D}" type="slidenum">
              <a:rPr lang="en-US">
                <a:cs typeface="Arial" charset="0"/>
              </a:rPr>
              <a:pPr/>
              <a:t>2</a:t>
            </a:fld>
            <a:endParaRPr lang="en-US">
              <a:cs typeface="Arial" charset="0"/>
            </a:endParaRPr>
          </a:p>
        </p:txBody>
      </p:sp>
      <p:sp>
        <p:nvSpPr>
          <p:cNvPr id="19460"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3878" name="Rectangle 6"/>
          <p:cNvSpPr>
            <a:spLocks noGrp="1" noChangeArrowheads="1"/>
          </p:cNvSpPr>
          <p:nvPr>
            <p:ph type="title"/>
          </p:nvPr>
        </p:nvSpPr>
        <p:spPr/>
        <p:txBody>
          <a:bodyPr/>
          <a:lstStyle/>
          <a:p>
            <a:pPr>
              <a:defRPr/>
            </a:pPr>
            <a:r>
              <a:rPr lang="en-US" b="1"/>
              <a:t>Why Do Industry Analysis?</a:t>
            </a:r>
          </a:p>
        </p:txBody>
      </p:sp>
      <p:sp>
        <p:nvSpPr>
          <p:cNvPr id="20482" name="Rectangle 3"/>
          <p:cNvSpPr>
            <a:spLocks noGrp="1" noChangeArrowheads="1"/>
          </p:cNvSpPr>
          <p:nvPr>
            <p:ph idx="1"/>
          </p:nvPr>
        </p:nvSpPr>
        <p:spPr/>
        <p:txBody>
          <a:bodyPr/>
          <a:lstStyle/>
          <a:p>
            <a:pPr lvl="1">
              <a:lnSpc>
                <a:spcPct val="110000"/>
              </a:lnSpc>
            </a:pPr>
            <a:r>
              <a:rPr lang="en-US" smtClean="0"/>
              <a:t>Will an industry that performs well in one period continue to perform well in the future?  That is, can we use past relationships between the market and an individual industry to predict future trends for the industry?</a:t>
            </a:r>
          </a:p>
          <a:p>
            <a:pPr lvl="1">
              <a:lnSpc>
                <a:spcPct val="110000"/>
              </a:lnSpc>
            </a:pPr>
            <a:r>
              <a:rPr lang="en-US" smtClean="0"/>
              <a:t>Is  there a difference in the risk for alternative industries?</a:t>
            </a:r>
          </a:p>
          <a:p>
            <a:pPr lvl="1">
              <a:lnSpc>
                <a:spcPct val="110000"/>
              </a:lnSpc>
            </a:pPr>
            <a:r>
              <a:rPr lang="en-US" smtClean="0"/>
              <a:t>Does the risk for individual industries vary or does it remain relatively constant over time?</a:t>
            </a:r>
          </a:p>
          <a:p>
            <a:pPr lvl="1">
              <a:lnSpc>
                <a:spcPct val="110000"/>
              </a:lnSpc>
            </a:pPr>
            <a:endParaRPr lang="en-US" smtClean="0"/>
          </a:p>
        </p:txBody>
      </p:sp>
      <p:sp>
        <p:nvSpPr>
          <p:cNvPr id="20483" name="Slide Number Placeholder 5"/>
          <p:cNvSpPr>
            <a:spLocks noGrp="1"/>
          </p:cNvSpPr>
          <p:nvPr>
            <p:ph type="sldNum" sz="quarter" idx="11"/>
          </p:nvPr>
        </p:nvSpPr>
        <p:spPr>
          <a:noFill/>
          <a:ln>
            <a:miter lim="800000"/>
            <a:headEnd/>
            <a:tailEnd/>
          </a:ln>
        </p:spPr>
        <p:txBody>
          <a:bodyPr/>
          <a:lstStyle/>
          <a:p>
            <a:r>
              <a:rPr lang="en-US">
                <a:cs typeface="Arial" charset="0"/>
              </a:rPr>
              <a:t>13-</a:t>
            </a:r>
            <a:fld id="{BB2D5DCF-C08A-42F5-A643-FD2BADB20386}" type="slidenum">
              <a:rPr lang="en-US">
                <a:cs typeface="Arial" charset="0"/>
              </a:rPr>
              <a:pPr/>
              <a:t>3</a:t>
            </a:fld>
            <a:endParaRPr lang="en-US">
              <a:cs typeface="Arial" charset="0"/>
            </a:endParaRPr>
          </a:p>
        </p:txBody>
      </p:sp>
      <p:sp>
        <p:nvSpPr>
          <p:cNvPr id="20484"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0611" name="Rectangle 3"/>
          <p:cNvSpPr>
            <a:spLocks noGrp="1" noChangeArrowheads="1"/>
          </p:cNvSpPr>
          <p:nvPr>
            <p:ph type="title"/>
          </p:nvPr>
        </p:nvSpPr>
        <p:spPr/>
        <p:txBody>
          <a:bodyPr/>
          <a:lstStyle/>
          <a:p>
            <a:pPr>
              <a:defRPr/>
            </a:pPr>
            <a:r>
              <a:rPr lang="en-US" b="1"/>
              <a:t>Why Do Industry Analysis?</a:t>
            </a:r>
          </a:p>
        </p:txBody>
      </p:sp>
      <p:sp>
        <p:nvSpPr>
          <p:cNvPr id="21506" name="Rectangle 2"/>
          <p:cNvSpPr>
            <a:spLocks noGrp="1" noChangeArrowheads="1"/>
          </p:cNvSpPr>
          <p:nvPr>
            <p:ph idx="1"/>
          </p:nvPr>
        </p:nvSpPr>
        <p:spPr/>
        <p:txBody>
          <a:bodyPr/>
          <a:lstStyle/>
          <a:p>
            <a:pPr eaLnBrk="0" hangingPunct="0">
              <a:lnSpc>
                <a:spcPct val="110000"/>
              </a:lnSpc>
            </a:pPr>
            <a:r>
              <a:rPr lang="en-US" smtClean="0"/>
              <a:t>Cross-Sectional Industry Performance </a:t>
            </a:r>
          </a:p>
          <a:p>
            <a:pPr lvl="1">
              <a:lnSpc>
                <a:spcPct val="110000"/>
              </a:lnSpc>
            </a:pPr>
            <a:r>
              <a:rPr lang="en-US" smtClean="0"/>
              <a:t>Wide dispersion in rates of return in different industries</a:t>
            </a:r>
          </a:p>
          <a:p>
            <a:pPr lvl="1">
              <a:lnSpc>
                <a:spcPct val="110000"/>
              </a:lnSpc>
            </a:pPr>
            <a:r>
              <a:rPr lang="en-US" smtClean="0"/>
              <a:t>Performance varies from year to year</a:t>
            </a:r>
          </a:p>
          <a:p>
            <a:pPr lvl="1">
              <a:lnSpc>
                <a:spcPct val="110000"/>
              </a:lnSpc>
            </a:pPr>
            <a:r>
              <a:rPr lang="en-US" smtClean="0"/>
              <a:t>These results imply that industry analysis is important and necessary to uncover these substantial performance differences—that is, it helps identify both unprofitable and profitable opportunities</a:t>
            </a:r>
          </a:p>
          <a:p>
            <a:pPr lvl="1">
              <a:lnSpc>
                <a:spcPct val="110000"/>
              </a:lnSpc>
            </a:pPr>
            <a:r>
              <a:rPr lang="en-US" smtClean="0"/>
              <a:t>See Exhibits 13.1 and 13.2</a:t>
            </a:r>
          </a:p>
          <a:p>
            <a:pPr lvl="1">
              <a:lnSpc>
                <a:spcPct val="110000"/>
              </a:lnSpc>
            </a:pPr>
            <a:endParaRPr lang="en-US" smtClean="0"/>
          </a:p>
        </p:txBody>
      </p:sp>
      <p:sp>
        <p:nvSpPr>
          <p:cNvPr id="21507" name="Slide Number Placeholder 5"/>
          <p:cNvSpPr>
            <a:spLocks noGrp="1"/>
          </p:cNvSpPr>
          <p:nvPr>
            <p:ph type="sldNum" sz="quarter" idx="11"/>
          </p:nvPr>
        </p:nvSpPr>
        <p:spPr>
          <a:noFill/>
          <a:ln>
            <a:miter lim="800000"/>
            <a:headEnd/>
            <a:tailEnd/>
          </a:ln>
        </p:spPr>
        <p:txBody>
          <a:bodyPr/>
          <a:lstStyle/>
          <a:p>
            <a:r>
              <a:rPr lang="en-US">
                <a:cs typeface="Arial" charset="0"/>
              </a:rPr>
              <a:t>13-</a:t>
            </a:r>
            <a:fld id="{7E042B1E-489D-4709-B042-9E1F44A5AFAB}" type="slidenum">
              <a:rPr lang="en-US">
                <a:cs typeface="Arial" charset="0"/>
              </a:rPr>
              <a:pPr/>
              <a:t>4</a:t>
            </a:fld>
            <a:endParaRPr lang="en-US">
              <a:cs typeface="Arial" charset="0"/>
            </a:endParaRPr>
          </a:p>
        </p:txBody>
      </p:sp>
      <p:sp>
        <p:nvSpPr>
          <p:cNvPr id="2150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smtClean="0"/>
              <a:t>Exhibit 13.1</a:t>
            </a:r>
            <a:endParaRPr lang="en-US" b="1" dirty="0"/>
          </a:p>
        </p:txBody>
      </p:sp>
      <p:sp>
        <p:nvSpPr>
          <p:cNvPr id="22530"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22531" name="Slide Number Placeholder 3"/>
          <p:cNvSpPr>
            <a:spLocks noGrp="1"/>
          </p:cNvSpPr>
          <p:nvPr>
            <p:ph type="sldNum" sz="quarter" idx="11"/>
          </p:nvPr>
        </p:nvSpPr>
        <p:spPr>
          <a:noFill/>
          <a:ln>
            <a:miter lim="800000"/>
            <a:headEnd/>
            <a:tailEnd/>
          </a:ln>
        </p:spPr>
        <p:txBody>
          <a:bodyPr/>
          <a:lstStyle/>
          <a:p>
            <a:r>
              <a:rPr lang="en-US">
                <a:cs typeface="Arial" charset="0"/>
              </a:rPr>
              <a:t>13-</a:t>
            </a:r>
            <a:fld id="{430BC3D7-E032-412E-841E-DBB9A7E24BA0}" type="slidenum">
              <a:rPr lang="en-US">
                <a:cs typeface="Arial" charset="0"/>
              </a:rPr>
              <a:pPr/>
              <a:t>5</a:t>
            </a:fld>
            <a:endParaRPr lang="en-US">
              <a:cs typeface="Arial" charset="0"/>
            </a:endParaRPr>
          </a:p>
        </p:txBody>
      </p:sp>
      <p:pic>
        <p:nvPicPr>
          <p:cNvPr id="22532" name="Picture 2" descr="C:\LB-FIN650\LB-FIN650Edit\JPG files of exhibits\Ch 13\Reilly10e_Exhibit13-01.jpg"/>
          <p:cNvPicPr>
            <a:picLocks noChangeAspect="1" noChangeArrowheads="1"/>
          </p:cNvPicPr>
          <p:nvPr/>
        </p:nvPicPr>
        <p:blipFill>
          <a:blip r:embed="rId2"/>
          <a:srcRect/>
          <a:stretch>
            <a:fillRect/>
          </a:stretch>
        </p:blipFill>
        <p:spPr bwMode="auto">
          <a:xfrm>
            <a:off x="533400" y="1295400"/>
            <a:ext cx="8235950" cy="4114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t>Exhibit </a:t>
            </a:r>
            <a:r>
              <a:rPr lang="en-US" b="1" dirty="0" smtClean="0"/>
              <a:t>13.2</a:t>
            </a:r>
            <a:endParaRPr lang="en-US" dirty="0"/>
          </a:p>
        </p:txBody>
      </p:sp>
      <p:sp>
        <p:nvSpPr>
          <p:cNvPr id="23554"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23555" name="Slide Number Placeholder 3"/>
          <p:cNvSpPr>
            <a:spLocks noGrp="1"/>
          </p:cNvSpPr>
          <p:nvPr>
            <p:ph type="sldNum" sz="quarter" idx="11"/>
          </p:nvPr>
        </p:nvSpPr>
        <p:spPr>
          <a:noFill/>
          <a:ln>
            <a:miter lim="800000"/>
            <a:headEnd/>
            <a:tailEnd/>
          </a:ln>
        </p:spPr>
        <p:txBody>
          <a:bodyPr/>
          <a:lstStyle/>
          <a:p>
            <a:r>
              <a:rPr lang="en-US">
                <a:cs typeface="Arial" charset="0"/>
              </a:rPr>
              <a:t>13-</a:t>
            </a:r>
            <a:fld id="{3B45AE36-E0D6-494C-9CF0-5BC68D59E07D}" type="slidenum">
              <a:rPr lang="en-US">
                <a:cs typeface="Arial" charset="0"/>
              </a:rPr>
              <a:pPr/>
              <a:t>6</a:t>
            </a:fld>
            <a:endParaRPr lang="en-US">
              <a:cs typeface="Arial" charset="0"/>
            </a:endParaRPr>
          </a:p>
        </p:txBody>
      </p:sp>
      <p:pic>
        <p:nvPicPr>
          <p:cNvPr id="23556" name="Picture 2" descr="C:\LB-FIN650\LB-FIN650Edit\JPG files of exhibits\Ch 13\Reilly10e_Exhibit13-02.jpg"/>
          <p:cNvPicPr>
            <a:picLocks noChangeAspect="1" noChangeArrowheads="1"/>
          </p:cNvPicPr>
          <p:nvPr/>
        </p:nvPicPr>
        <p:blipFill>
          <a:blip r:embed="rId2"/>
          <a:srcRect/>
          <a:stretch>
            <a:fillRect/>
          </a:stretch>
        </p:blipFill>
        <p:spPr bwMode="auto">
          <a:xfrm>
            <a:off x="304800" y="1295400"/>
            <a:ext cx="8523288" cy="3886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1635" name="Rectangle 3"/>
          <p:cNvSpPr>
            <a:spLocks noGrp="1" noChangeArrowheads="1"/>
          </p:cNvSpPr>
          <p:nvPr>
            <p:ph type="title"/>
          </p:nvPr>
        </p:nvSpPr>
        <p:spPr/>
        <p:txBody>
          <a:bodyPr/>
          <a:lstStyle/>
          <a:p>
            <a:pPr>
              <a:defRPr/>
            </a:pPr>
            <a:r>
              <a:rPr lang="en-US" b="1"/>
              <a:t>Why Do Industry Analysis?</a:t>
            </a:r>
          </a:p>
        </p:txBody>
      </p:sp>
      <p:sp>
        <p:nvSpPr>
          <p:cNvPr id="24578" name="Rectangle 2"/>
          <p:cNvSpPr>
            <a:spLocks noGrp="1" noChangeArrowheads="1"/>
          </p:cNvSpPr>
          <p:nvPr>
            <p:ph idx="1"/>
          </p:nvPr>
        </p:nvSpPr>
        <p:spPr/>
        <p:txBody>
          <a:bodyPr/>
          <a:lstStyle/>
          <a:p>
            <a:pPr eaLnBrk="0" hangingPunct="0">
              <a:lnSpc>
                <a:spcPct val="110000"/>
              </a:lnSpc>
            </a:pPr>
            <a:r>
              <a:rPr lang="en-US" smtClean="0"/>
              <a:t>Industry Performance over Time</a:t>
            </a:r>
          </a:p>
          <a:p>
            <a:pPr lvl="1"/>
            <a:r>
              <a:rPr lang="en-US" smtClean="0"/>
              <a:t>Research shows that there is </a:t>
            </a:r>
            <a:r>
              <a:rPr lang="en-US" i="1" smtClean="0"/>
              <a:t>almost no association </a:t>
            </a:r>
            <a:r>
              <a:rPr lang="en-US" smtClean="0"/>
              <a:t>in individual industry performance year to year or over sequential rising or falling markets</a:t>
            </a:r>
          </a:p>
          <a:p>
            <a:pPr lvl="1"/>
            <a:r>
              <a:rPr lang="en-US" smtClean="0"/>
              <a:t>Variables that affect industry performance change over time</a:t>
            </a:r>
          </a:p>
          <a:p>
            <a:r>
              <a:rPr lang="en-US" smtClean="0"/>
              <a:t>Performance of  Companies within an Industry</a:t>
            </a:r>
          </a:p>
          <a:p>
            <a:pPr lvl="1"/>
            <a:r>
              <a:rPr lang="en-US" smtClean="0"/>
              <a:t>There is </a:t>
            </a:r>
            <a:r>
              <a:rPr lang="en-US" i="1" smtClean="0"/>
              <a:t>wide dispersion</a:t>
            </a:r>
            <a:r>
              <a:rPr lang="en-US" smtClean="0"/>
              <a:t> in the performance of companies </a:t>
            </a:r>
            <a:r>
              <a:rPr lang="en-US" i="1" smtClean="0"/>
              <a:t>within</a:t>
            </a:r>
            <a:r>
              <a:rPr lang="en-US" smtClean="0"/>
              <a:t> an industry</a:t>
            </a:r>
          </a:p>
          <a:p>
            <a:pPr lvl="1"/>
            <a:r>
              <a:rPr lang="en-US" smtClean="0"/>
              <a:t>This reinforces the need for company analysis in addition to industry analysis</a:t>
            </a:r>
          </a:p>
          <a:p>
            <a:endParaRPr lang="en-US" smtClean="0"/>
          </a:p>
        </p:txBody>
      </p:sp>
      <p:sp>
        <p:nvSpPr>
          <p:cNvPr id="24579" name="Slide Number Placeholder 5"/>
          <p:cNvSpPr>
            <a:spLocks noGrp="1"/>
          </p:cNvSpPr>
          <p:nvPr>
            <p:ph type="sldNum" sz="quarter" idx="11"/>
          </p:nvPr>
        </p:nvSpPr>
        <p:spPr>
          <a:noFill/>
          <a:ln>
            <a:miter lim="800000"/>
            <a:headEnd/>
            <a:tailEnd/>
          </a:ln>
        </p:spPr>
        <p:txBody>
          <a:bodyPr/>
          <a:lstStyle/>
          <a:p>
            <a:r>
              <a:rPr lang="en-US">
                <a:cs typeface="Arial" charset="0"/>
              </a:rPr>
              <a:t>13-</a:t>
            </a:r>
            <a:fld id="{FB87B767-3DF4-4199-A9EB-39F064C8997E}" type="slidenum">
              <a:rPr lang="en-US">
                <a:cs typeface="Arial" charset="0"/>
              </a:rPr>
              <a:pPr/>
              <a:t>7</a:t>
            </a:fld>
            <a:endParaRPr lang="en-US">
              <a:cs typeface="Arial" charset="0"/>
            </a:endParaRPr>
          </a:p>
        </p:txBody>
      </p:sp>
      <p:sp>
        <p:nvSpPr>
          <p:cNvPr id="24580"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2659" name="Rectangle 3"/>
          <p:cNvSpPr>
            <a:spLocks noGrp="1" noChangeArrowheads="1"/>
          </p:cNvSpPr>
          <p:nvPr>
            <p:ph type="title"/>
          </p:nvPr>
        </p:nvSpPr>
        <p:spPr/>
        <p:txBody>
          <a:bodyPr/>
          <a:lstStyle/>
          <a:p>
            <a:pPr>
              <a:defRPr/>
            </a:pPr>
            <a:r>
              <a:rPr lang="en-US" b="1"/>
              <a:t>Why Do Industry Analysis?</a:t>
            </a:r>
          </a:p>
        </p:txBody>
      </p:sp>
      <p:sp>
        <p:nvSpPr>
          <p:cNvPr id="25602" name="Rectangle 2"/>
          <p:cNvSpPr>
            <a:spLocks noGrp="1" noChangeArrowheads="1"/>
          </p:cNvSpPr>
          <p:nvPr>
            <p:ph idx="1"/>
          </p:nvPr>
        </p:nvSpPr>
        <p:spPr/>
        <p:txBody>
          <a:bodyPr/>
          <a:lstStyle/>
          <a:p>
            <a:pPr eaLnBrk="0" hangingPunct="0">
              <a:lnSpc>
                <a:spcPct val="110000"/>
              </a:lnSpc>
            </a:pPr>
            <a:r>
              <a:rPr lang="en-US" smtClean="0"/>
              <a:t>Differences in Industry Risk </a:t>
            </a:r>
          </a:p>
          <a:p>
            <a:pPr lvl="1">
              <a:lnSpc>
                <a:spcPct val="110000"/>
              </a:lnSpc>
            </a:pPr>
            <a:r>
              <a:rPr lang="en-US" smtClean="0"/>
              <a:t>Empirical studies have found </a:t>
            </a:r>
            <a:r>
              <a:rPr lang="en-US" i="1" smtClean="0"/>
              <a:t>a wide range of risk</a:t>
            </a:r>
            <a:r>
              <a:rPr lang="en-US" smtClean="0"/>
              <a:t> among different industries at a point in time, and that differences in industry risk typically widened during rising and falling markets</a:t>
            </a:r>
          </a:p>
          <a:p>
            <a:pPr lvl="1">
              <a:lnSpc>
                <a:spcPct val="110000"/>
              </a:lnSpc>
            </a:pPr>
            <a:r>
              <a:rPr lang="en-US" smtClean="0"/>
              <a:t>Although risk measures for different industries have shown substantial dispersion during a period of time, individual industries’ risk measures are stable over time</a:t>
            </a:r>
          </a:p>
          <a:p>
            <a:pPr>
              <a:lnSpc>
                <a:spcPct val="110000"/>
              </a:lnSpc>
            </a:pPr>
            <a:endParaRPr lang="en-US" smtClean="0"/>
          </a:p>
        </p:txBody>
      </p:sp>
      <p:sp>
        <p:nvSpPr>
          <p:cNvPr id="25603" name="Slide Number Placeholder 5"/>
          <p:cNvSpPr>
            <a:spLocks noGrp="1"/>
          </p:cNvSpPr>
          <p:nvPr>
            <p:ph type="sldNum" sz="quarter" idx="11"/>
          </p:nvPr>
        </p:nvSpPr>
        <p:spPr>
          <a:noFill/>
          <a:ln>
            <a:miter lim="800000"/>
            <a:headEnd/>
            <a:tailEnd/>
          </a:ln>
        </p:spPr>
        <p:txBody>
          <a:bodyPr/>
          <a:lstStyle/>
          <a:p>
            <a:r>
              <a:rPr lang="en-US">
                <a:cs typeface="Arial" charset="0"/>
              </a:rPr>
              <a:t>13-</a:t>
            </a:r>
            <a:fld id="{C5FA76F7-A2FE-4ED5-BEC5-F60373523B07}" type="slidenum">
              <a:rPr lang="en-US">
                <a:cs typeface="Arial" charset="0"/>
              </a:rPr>
              <a:pPr/>
              <a:t>8</a:t>
            </a:fld>
            <a:endParaRPr lang="en-US">
              <a:cs typeface="Arial" charset="0"/>
            </a:endParaRPr>
          </a:p>
        </p:txBody>
      </p:sp>
      <p:sp>
        <p:nvSpPr>
          <p:cNvPr id="25604"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83" name="Rectangle 3"/>
          <p:cNvSpPr>
            <a:spLocks noGrp="1" noChangeArrowheads="1"/>
          </p:cNvSpPr>
          <p:nvPr>
            <p:ph type="title"/>
          </p:nvPr>
        </p:nvSpPr>
        <p:spPr/>
        <p:txBody>
          <a:bodyPr/>
          <a:lstStyle/>
          <a:p>
            <a:pPr>
              <a:defRPr/>
            </a:pPr>
            <a:r>
              <a:rPr lang="en-US" b="1" dirty="0"/>
              <a:t>Why Do Industry Analysis?</a:t>
            </a:r>
          </a:p>
        </p:txBody>
      </p:sp>
      <p:sp>
        <p:nvSpPr>
          <p:cNvPr id="26626" name="Rectangle 2"/>
          <p:cNvSpPr>
            <a:spLocks noGrp="1" noChangeArrowheads="1"/>
          </p:cNvSpPr>
          <p:nvPr>
            <p:ph idx="1"/>
          </p:nvPr>
        </p:nvSpPr>
        <p:spPr>
          <a:xfrm>
            <a:off x="914400" y="1295400"/>
            <a:ext cx="8229600" cy="4876800"/>
          </a:xfrm>
        </p:spPr>
        <p:txBody>
          <a:bodyPr/>
          <a:lstStyle/>
          <a:p>
            <a:pPr eaLnBrk="0" hangingPunct="0">
              <a:lnSpc>
                <a:spcPct val="110000"/>
              </a:lnSpc>
            </a:pPr>
            <a:r>
              <a:rPr lang="en-US" smtClean="0"/>
              <a:t>Industry Analysis Process</a:t>
            </a:r>
          </a:p>
          <a:p>
            <a:pPr lvl="1">
              <a:lnSpc>
                <a:spcPct val="110000"/>
              </a:lnSpc>
            </a:pPr>
            <a:r>
              <a:rPr lang="en-US" smtClean="0"/>
              <a:t>The industry analysis process is similar to the analysis of the economy and the aggregate equity market</a:t>
            </a:r>
          </a:p>
          <a:p>
            <a:pPr lvl="1">
              <a:lnSpc>
                <a:spcPct val="110000"/>
              </a:lnSpc>
            </a:pPr>
            <a:r>
              <a:rPr lang="en-US" smtClean="0"/>
              <a:t>The Macroanalysis of the Industry</a:t>
            </a:r>
          </a:p>
          <a:p>
            <a:pPr lvl="2">
              <a:buFont typeface="Wingdings" pitchFamily="2" charset="2"/>
              <a:buChar char="§"/>
            </a:pPr>
            <a:r>
              <a:rPr lang="en-US" smtClean="0"/>
              <a:t>The business cycle and industry sectors</a:t>
            </a:r>
          </a:p>
          <a:p>
            <a:pPr lvl="2">
              <a:buFont typeface="Wingdings" pitchFamily="2" charset="2"/>
              <a:buChar char="§"/>
            </a:pPr>
            <a:r>
              <a:rPr lang="en-US" smtClean="0"/>
              <a:t>Structural economic changes &amp; alternative industries</a:t>
            </a:r>
          </a:p>
          <a:p>
            <a:pPr lvl="2">
              <a:buFont typeface="Wingdings" pitchFamily="2" charset="2"/>
              <a:buChar char="§"/>
            </a:pPr>
            <a:r>
              <a:rPr lang="en-US" smtClean="0"/>
              <a:t>Evaluating an industry’s life cycle</a:t>
            </a:r>
          </a:p>
          <a:p>
            <a:pPr lvl="2">
              <a:buFont typeface="Wingdings" pitchFamily="2" charset="2"/>
              <a:buChar char="§"/>
            </a:pPr>
            <a:r>
              <a:rPr lang="en-US" smtClean="0"/>
              <a:t>Analysis of the competitive environment in an industry</a:t>
            </a:r>
          </a:p>
          <a:p>
            <a:pPr lvl="1">
              <a:lnSpc>
                <a:spcPct val="110000"/>
              </a:lnSpc>
            </a:pPr>
            <a:r>
              <a:rPr lang="en-US" smtClean="0"/>
              <a:t>The Microvaluation of the Industry</a:t>
            </a:r>
          </a:p>
          <a:p>
            <a:pPr lvl="2">
              <a:lnSpc>
                <a:spcPct val="110000"/>
              </a:lnSpc>
              <a:buFont typeface="Wingdings" pitchFamily="2" charset="2"/>
              <a:buChar char="§"/>
            </a:pPr>
            <a:r>
              <a:rPr lang="en-US" smtClean="0"/>
              <a:t>Various valuation techniques</a:t>
            </a:r>
          </a:p>
        </p:txBody>
      </p:sp>
      <p:sp>
        <p:nvSpPr>
          <p:cNvPr id="26627" name="Slide Number Placeholder 5"/>
          <p:cNvSpPr>
            <a:spLocks noGrp="1"/>
          </p:cNvSpPr>
          <p:nvPr>
            <p:ph type="sldNum" sz="quarter" idx="11"/>
          </p:nvPr>
        </p:nvSpPr>
        <p:spPr>
          <a:noFill/>
          <a:ln>
            <a:miter lim="800000"/>
            <a:headEnd/>
            <a:tailEnd/>
          </a:ln>
        </p:spPr>
        <p:txBody>
          <a:bodyPr/>
          <a:lstStyle/>
          <a:p>
            <a:r>
              <a:rPr lang="en-US">
                <a:cs typeface="Arial" charset="0"/>
              </a:rPr>
              <a:t>13-</a:t>
            </a:r>
            <a:fld id="{B5F6E25A-9ACA-4D2D-8F93-9AE8B01623A4}" type="slidenum">
              <a:rPr lang="en-US">
                <a:cs typeface="Arial" charset="0"/>
              </a:rPr>
              <a:pPr/>
              <a:t>9</a:t>
            </a:fld>
            <a:endParaRPr lang="en-US">
              <a:cs typeface="Arial" charset="0"/>
            </a:endParaRPr>
          </a:p>
        </p:txBody>
      </p:sp>
      <p:sp>
        <p:nvSpPr>
          <p:cNvPr id="2662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5314" name="Rectangle 2"/>
          <p:cNvSpPr>
            <a:spLocks noGrp="1" noChangeArrowheads="1"/>
          </p:cNvSpPr>
          <p:nvPr>
            <p:ph type="title"/>
          </p:nvPr>
        </p:nvSpPr>
        <p:spPr>
          <a:xfrm>
            <a:off x="457200" y="198438"/>
            <a:ext cx="8458200" cy="868362"/>
          </a:xfrm>
        </p:spPr>
        <p:txBody>
          <a:bodyPr/>
          <a:lstStyle/>
          <a:p>
            <a:pPr>
              <a:defRPr/>
            </a:pPr>
            <a:r>
              <a:rPr lang="en-US" b="1">
                <a:cs typeface="Times New Roman" pitchFamily="18" charset="0"/>
              </a:rPr>
              <a:t>Business Cycle and Industry Sectors</a:t>
            </a:r>
          </a:p>
        </p:txBody>
      </p:sp>
      <p:sp>
        <p:nvSpPr>
          <p:cNvPr id="28674" name="Slide Number Placeholder 4"/>
          <p:cNvSpPr>
            <a:spLocks noGrp="1"/>
          </p:cNvSpPr>
          <p:nvPr>
            <p:ph type="sldNum" sz="quarter" idx="11"/>
          </p:nvPr>
        </p:nvSpPr>
        <p:spPr>
          <a:noFill/>
          <a:ln>
            <a:miter lim="800000"/>
            <a:headEnd/>
            <a:tailEnd/>
          </a:ln>
        </p:spPr>
        <p:txBody>
          <a:bodyPr/>
          <a:lstStyle/>
          <a:p>
            <a:r>
              <a:rPr lang="en-US">
                <a:cs typeface="Arial" charset="0"/>
              </a:rPr>
              <a:t>13-</a:t>
            </a:r>
            <a:fld id="{8F3E0CB7-6CEE-4834-B4DD-B0438E7506BB}" type="slidenum">
              <a:rPr lang="en-US">
                <a:cs typeface="Arial" charset="0"/>
              </a:rPr>
              <a:pPr/>
              <a:t>10</a:t>
            </a:fld>
            <a:endParaRPr lang="en-US">
              <a:cs typeface="Arial" charset="0"/>
            </a:endParaRPr>
          </a:p>
        </p:txBody>
      </p:sp>
      <p:sp>
        <p:nvSpPr>
          <p:cNvPr id="28675" name="Rectangle 3"/>
          <p:cNvSpPr>
            <a:spLocks noGrp="1" noChangeArrowheads="1"/>
          </p:cNvSpPr>
          <p:nvPr>
            <p:ph type="body" idx="4294967295"/>
          </p:nvPr>
        </p:nvSpPr>
        <p:spPr>
          <a:xfrm>
            <a:off x="1219200" y="1295400"/>
            <a:ext cx="7924800" cy="4876800"/>
          </a:xfrm>
        </p:spPr>
        <p:txBody>
          <a:bodyPr/>
          <a:lstStyle/>
          <a:p>
            <a:r>
              <a:rPr lang="en-US" smtClean="0">
                <a:cs typeface="Times New Roman" pitchFamily="18" charset="0"/>
              </a:rPr>
              <a:t>Economic trends can and do affect industry performance</a:t>
            </a:r>
          </a:p>
          <a:p>
            <a:r>
              <a:rPr lang="en-US" smtClean="0">
                <a:cs typeface="Times New Roman" pitchFamily="18" charset="0"/>
              </a:rPr>
              <a:t>By identifying and monitoring key assumptions and variables, we can monitor the economy and gauge the implications of new information on our economic outlook and industry analysis</a:t>
            </a:r>
            <a:r>
              <a:rPr lang="en-US" smtClean="0"/>
              <a:t>  </a:t>
            </a:r>
          </a:p>
        </p:txBody>
      </p:sp>
      <p:sp>
        <p:nvSpPr>
          <p:cNvPr id="28676"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7368" name="Rectangle 8"/>
          <p:cNvSpPr>
            <a:spLocks noGrp="1" noChangeArrowheads="1"/>
          </p:cNvSpPr>
          <p:nvPr>
            <p:ph type="title"/>
          </p:nvPr>
        </p:nvSpPr>
        <p:spPr>
          <a:xfrm>
            <a:off x="457200" y="198438"/>
            <a:ext cx="8458200" cy="868362"/>
          </a:xfrm>
        </p:spPr>
        <p:txBody>
          <a:bodyPr/>
          <a:lstStyle/>
          <a:p>
            <a:pPr>
              <a:defRPr/>
            </a:pPr>
            <a:r>
              <a:rPr lang="en-US" b="1"/>
              <a:t>Business Cycle and Industry Sectors</a:t>
            </a:r>
          </a:p>
        </p:txBody>
      </p:sp>
      <p:sp>
        <p:nvSpPr>
          <p:cNvPr id="29698" name="Slide Number Placeholder 4"/>
          <p:cNvSpPr>
            <a:spLocks noGrp="1"/>
          </p:cNvSpPr>
          <p:nvPr>
            <p:ph type="sldNum" sz="quarter" idx="11"/>
          </p:nvPr>
        </p:nvSpPr>
        <p:spPr>
          <a:noFill/>
          <a:ln>
            <a:miter lim="800000"/>
            <a:headEnd/>
            <a:tailEnd/>
          </a:ln>
        </p:spPr>
        <p:txBody>
          <a:bodyPr/>
          <a:lstStyle/>
          <a:p>
            <a:r>
              <a:rPr lang="en-US">
                <a:cs typeface="Arial" charset="0"/>
              </a:rPr>
              <a:t>13-</a:t>
            </a:r>
            <a:fld id="{D7FAFE03-61F7-4F16-B5D0-E7655149B48A}" type="slidenum">
              <a:rPr lang="en-US">
                <a:cs typeface="Arial" charset="0"/>
              </a:rPr>
              <a:pPr/>
              <a:t>11</a:t>
            </a:fld>
            <a:endParaRPr lang="en-US">
              <a:cs typeface="Arial" charset="0"/>
            </a:endParaRPr>
          </a:p>
        </p:txBody>
      </p:sp>
      <p:sp>
        <p:nvSpPr>
          <p:cNvPr id="29699" name="Rectangle 3"/>
          <p:cNvSpPr>
            <a:spLocks noGrp="1" noChangeArrowheads="1"/>
          </p:cNvSpPr>
          <p:nvPr>
            <p:ph type="body" idx="4294967295"/>
          </p:nvPr>
        </p:nvSpPr>
        <p:spPr>
          <a:xfrm>
            <a:off x="914400" y="1295400"/>
            <a:ext cx="7924800" cy="4876800"/>
          </a:xfrm>
        </p:spPr>
        <p:txBody>
          <a:bodyPr/>
          <a:lstStyle/>
          <a:p>
            <a:r>
              <a:rPr lang="en-US" smtClean="0">
                <a:cs typeface="Times New Roman" pitchFamily="18" charset="0"/>
              </a:rPr>
              <a:t>Cyclical or Structural Changes</a:t>
            </a:r>
          </a:p>
          <a:p>
            <a:pPr lvl="1"/>
            <a:r>
              <a:rPr lang="en-US" smtClean="0">
                <a:cs typeface="Times New Roman" pitchFamily="18" charset="0"/>
              </a:rPr>
              <a:t>Cyclical changes in the economy arise from the ups and downs of the business cycle</a:t>
            </a:r>
          </a:p>
          <a:p>
            <a:pPr lvl="1"/>
            <a:r>
              <a:rPr lang="en-US" smtClean="0">
                <a:cs typeface="Times New Roman" pitchFamily="18" charset="0"/>
              </a:rPr>
              <a:t>Structure changes occur when the economy undergoes a major change in organization or how it functions</a:t>
            </a:r>
            <a:endParaRPr lang="en-US" sz="2000" smtClean="0">
              <a:cs typeface="Times New Roman" pitchFamily="18" charset="0"/>
            </a:endParaRPr>
          </a:p>
          <a:p>
            <a:r>
              <a:rPr lang="en-US" smtClean="0">
                <a:cs typeface="Times New Roman" pitchFamily="18" charset="0"/>
              </a:rPr>
              <a:t>Rotation strategy is when one switches from one industry group to another over the course of a business cycle</a:t>
            </a:r>
            <a:r>
              <a:rPr lang="en-US" sz="2400" smtClean="0">
                <a:cs typeface="Times New Roman" pitchFamily="18" charset="0"/>
              </a:rPr>
              <a:t> </a:t>
            </a:r>
          </a:p>
          <a:p>
            <a:r>
              <a:rPr lang="en-US" smtClean="0">
                <a:cs typeface="Times New Roman" pitchFamily="18" charset="0"/>
              </a:rPr>
              <a:t>See Exhibit 13.3</a:t>
            </a:r>
            <a:endParaRPr lang="en-US" smtClean="0"/>
          </a:p>
        </p:txBody>
      </p:sp>
      <p:sp>
        <p:nvSpPr>
          <p:cNvPr id="29700"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t>Exhibit </a:t>
            </a:r>
            <a:r>
              <a:rPr lang="en-US" b="1" dirty="0" smtClean="0"/>
              <a:t>13.3</a:t>
            </a:r>
            <a:endParaRPr lang="en-US" dirty="0"/>
          </a:p>
        </p:txBody>
      </p:sp>
      <p:sp>
        <p:nvSpPr>
          <p:cNvPr id="30722"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30723" name="Slide Number Placeholder 3"/>
          <p:cNvSpPr>
            <a:spLocks noGrp="1"/>
          </p:cNvSpPr>
          <p:nvPr>
            <p:ph type="sldNum" sz="quarter" idx="11"/>
          </p:nvPr>
        </p:nvSpPr>
        <p:spPr>
          <a:noFill/>
          <a:ln>
            <a:miter lim="800000"/>
            <a:headEnd/>
            <a:tailEnd/>
          </a:ln>
        </p:spPr>
        <p:txBody>
          <a:bodyPr/>
          <a:lstStyle/>
          <a:p>
            <a:r>
              <a:rPr lang="en-US">
                <a:cs typeface="Arial" charset="0"/>
              </a:rPr>
              <a:t>13-</a:t>
            </a:r>
            <a:fld id="{CDBB3882-DAB0-4958-A9DC-3D9043DD0DE7}" type="slidenum">
              <a:rPr lang="en-US">
                <a:cs typeface="Arial" charset="0"/>
              </a:rPr>
              <a:pPr/>
              <a:t>12</a:t>
            </a:fld>
            <a:endParaRPr lang="en-US">
              <a:cs typeface="Arial" charset="0"/>
            </a:endParaRPr>
          </a:p>
        </p:txBody>
      </p:sp>
      <p:pic>
        <p:nvPicPr>
          <p:cNvPr id="30724" name="Picture 2" descr="C:\LB-FIN650\LB-FIN650Edit\JPG files of exhibits\Ch 13\Reilly10e_Exhibit13-03.jpg"/>
          <p:cNvPicPr>
            <a:picLocks noChangeAspect="1" noChangeArrowheads="1"/>
          </p:cNvPicPr>
          <p:nvPr/>
        </p:nvPicPr>
        <p:blipFill>
          <a:blip r:embed="rId2"/>
          <a:srcRect/>
          <a:stretch>
            <a:fillRect/>
          </a:stretch>
        </p:blipFill>
        <p:spPr bwMode="auto">
          <a:xfrm>
            <a:off x="609600" y="1371600"/>
            <a:ext cx="8012113" cy="3657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9416" name="Rectangle 8"/>
          <p:cNvSpPr>
            <a:spLocks noGrp="1" noChangeArrowheads="1"/>
          </p:cNvSpPr>
          <p:nvPr>
            <p:ph type="title"/>
          </p:nvPr>
        </p:nvSpPr>
        <p:spPr>
          <a:xfrm>
            <a:off x="457200" y="198438"/>
            <a:ext cx="8458200" cy="868362"/>
          </a:xfrm>
        </p:spPr>
        <p:txBody>
          <a:bodyPr/>
          <a:lstStyle/>
          <a:p>
            <a:pPr>
              <a:defRPr/>
            </a:pPr>
            <a:r>
              <a:rPr lang="en-US" b="1"/>
              <a:t>Business Cycle and Industry Sectors</a:t>
            </a:r>
          </a:p>
        </p:txBody>
      </p:sp>
      <p:sp>
        <p:nvSpPr>
          <p:cNvPr id="31746" name="Slide Number Placeholder 4"/>
          <p:cNvSpPr>
            <a:spLocks noGrp="1"/>
          </p:cNvSpPr>
          <p:nvPr>
            <p:ph type="sldNum" sz="quarter" idx="11"/>
          </p:nvPr>
        </p:nvSpPr>
        <p:spPr>
          <a:noFill/>
          <a:ln>
            <a:miter lim="800000"/>
            <a:headEnd/>
            <a:tailEnd/>
          </a:ln>
        </p:spPr>
        <p:txBody>
          <a:bodyPr/>
          <a:lstStyle/>
          <a:p>
            <a:r>
              <a:rPr lang="en-US">
                <a:cs typeface="Arial" charset="0"/>
              </a:rPr>
              <a:t>13-</a:t>
            </a:r>
            <a:fld id="{D42E89A2-0E0F-473D-8BE2-C0D6F40130BB}" type="slidenum">
              <a:rPr lang="en-US">
                <a:cs typeface="Arial" charset="0"/>
              </a:rPr>
              <a:pPr/>
              <a:t>13</a:t>
            </a:fld>
            <a:endParaRPr lang="en-US">
              <a:cs typeface="Arial" charset="0"/>
            </a:endParaRPr>
          </a:p>
        </p:txBody>
      </p:sp>
      <p:sp>
        <p:nvSpPr>
          <p:cNvPr id="31747" name="Rectangle 3"/>
          <p:cNvSpPr>
            <a:spLocks noGrp="1" noChangeArrowheads="1"/>
          </p:cNvSpPr>
          <p:nvPr>
            <p:ph type="body" idx="4294967295"/>
          </p:nvPr>
        </p:nvSpPr>
        <p:spPr>
          <a:xfrm>
            <a:off x="914400" y="1295400"/>
            <a:ext cx="8077200" cy="5181600"/>
          </a:xfrm>
        </p:spPr>
        <p:txBody>
          <a:bodyPr/>
          <a:lstStyle/>
          <a:p>
            <a:r>
              <a:rPr lang="en-US" smtClean="0">
                <a:cs typeface="Times New Roman" pitchFamily="18" charset="0"/>
              </a:rPr>
              <a:t>Economic Variables and Different Industries</a:t>
            </a:r>
          </a:p>
          <a:p>
            <a:pPr lvl="1"/>
            <a:r>
              <a:rPr lang="en-US" smtClean="0">
                <a:cs typeface="Times New Roman" pitchFamily="18" charset="0"/>
              </a:rPr>
              <a:t>Inflation</a:t>
            </a:r>
          </a:p>
          <a:p>
            <a:pPr lvl="2">
              <a:buFont typeface="Wingdings" pitchFamily="2" charset="2"/>
              <a:buChar char="§"/>
            </a:pPr>
            <a:r>
              <a:rPr lang="en-US" smtClean="0"/>
              <a:t>Higher inflation is generally negative for stocks</a:t>
            </a:r>
            <a:endParaRPr lang="en-US" smtClean="0">
              <a:cs typeface="Times New Roman" pitchFamily="18" charset="0"/>
            </a:endParaRPr>
          </a:p>
          <a:p>
            <a:pPr lvl="1"/>
            <a:r>
              <a:rPr lang="en-US" smtClean="0">
                <a:cs typeface="Times New Roman" pitchFamily="18" charset="0"/>
              </a:rPr>
              <a:t>Interest Rates</a:t>
            </a:r>
          </a:p>
          <a:p>
            <a:pPr lvl="2">
              <a:buFont typeface="Wingdings" pitchFamily="2" charset="2"/>
              <a:buChar char="§"/>
            </a:pPr>
            <a:r>
              <a:rPr lang="en-US" smtClean="0">
                <a:cs typeface="Times New Roman" pitchFamily="18" charset="0"/>
              </a:rPr>
              <a:t>For example, financial and housing industries will be adversely affected by high interest rates</a:t>
            </a:r>
          </a:p>
          <a:p>
            <a:pPr lvl="1"/>
            <a:r>
              <a:rPr lang="en-US" smtClean="0">
                <a:cs typeface="Times New Roman" pitchFamily="18" charset="0"/>
              </a:rPr>
              <a:t>International Economics</a:t>
            </a:r>
          </a:p>
          <a:p>
            <a:pPr lvl="2">
              <a:buFont typeface="Wingdings" pitchFamily="2" charset="2"/>
              <a:buChar char="§"/>
            </a:pPr>
            <a:r>
              <a:rPr lang="en-US" smtClean="0"/>
              <a:t>Economic growth in world regions or specific countries benefits industries with a large presence in the areas</a:t>
            </a:r>
            <a:endParaRPr lang="en-US" smtClean="0">
              <a:cs typeface="Times New Roman" pitchFamily="18" charset="0"/>
            </a:endParaRPr>
          </a:p>
          <a:p>
            <a:pPr lvl="1"/>
            <a:r>
              <a:rPr lang="en-US" smtClean="0">
                <a:cs typeface="Times New Roman" pitchFamily="18" charset="0"/>
              </a:rPr>
              <a:t>Consumer Sentiment  </a:t>
            </a:r>
          </a:p>
          <a:p>
            <a:pPr lvl="2">
              <a:buFont typeface="Wingdings" pitchFamily="2" charset="2"/>
              <a:buChar char="§"/>
            </a:pPr>
            <a:r>
              <a:rPr lang="en-US" smtClean="0"/>
              <a:t>The performance of consumer cyclical industries will be affected by changes in consumer sentiment</a:t>
            </a:r>
          </a:p>
        </p:txBody>
      </p:sp>
      <p:sp>
        <p:nvSpPr>
          <p:cNvPr id="3174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4114" name="Rectangle 2"/>
          <p:cNvSpPr>
            <a:spLocks noGrp="1" noChangeArrowheads="1"/>
          </p:cNvSpPr>
          <p:nvPr>
            <p:ph type="title"/>
          </p:nvPr>
        </p:nvSpPr>
        <p:spPr>
          <a:xfrm>
            <a:off x="457200" y="152400"/>
            <a:ext cx="8153400" cy="990600"/>
          </a:xfrm>
        </p:spPr>
        <p:txBody>
          <a:bodyPr/>
          <a:lstStyle/>
          <a:p>
            <a:pPr>
              <a:lnSpc>
                <a:spcPct val="90000"/>
              </a:lnSpc>
              <a:defRPr/>
            </a:pPr>
            <a:r>
              <a:rPr lang="en-US" sz="3200" b="1"/>
              <a:t>Structural Economic Changes and Alternative Industries</a:t>
            </a:r>
          </a:p>
        </p:txBody>
      </p:sp>
      <p:sp>
        <p:nvSpPr>
          <p:cNvPr id="32770" name="Rectangle 3"/>
          <p:cNvSpPr>
            <a:spLocks noGrp="1" noChangeArrowheads="1"/>
          </p:cNvSpPr>
          <p:nvPr>
            <p:ph idx="1"/>
          </p:nvPr>
        </p:nvSpPr>
        <p:spPr>
          <a:xfrm>
            <a:off x="914400" y="1219200"/>
            <a:ext cx="8001000" cy="4876800"/>
          </a:xfrm>
        </p:spPr>
        <p:txBody>
          <a:bodyPr/>
          <a:lstStyle/>
          <a:p>
            <a:pPr>
              <a:lnSpc>
                <a:spcPct val="110000"/>
              </a:lnSpc>
            </a:pPr>
            <a:r>
              <a:rPr lang="en-US" smtClean="0"/>
              <a:t>Social Influences</a:t>
            </a:r>
          </a:p>
          <a:p>
            <a:pPr lvl="1">
              <a:lnSpc>
                <a:spcPct val="110000"/>
              </a:lnSpc>
            </a:pPr>
            <a:r>
              <a:rPr lang="en-US" smtClean="0"/>
              <a:t>Demographics</a:t>
            </a:r>
          </a:p>
          <a:p>
            <a:pPr lvl="1">
              <a:lnSpc>
                <a:spcPct val="110000"/>
              </a:lnSpc>
            </a:pPr>
            <a:r>
              <a:rPr lang="en-US" smtClean="0"/>
              <a:t>Lifestyles</a:t>
            </a:r>
          </a:p>
          <a:p>
            <a:pPr>
              <a:lnSpc>
                <a:spcPct val="110000"/>
              </a:lnSpc>
            </a:pPr>
            <a:r>
              <a:rPr lang="en-US" smtClean="0"/>
              <a:t>Technology</a:t>
            </a:r>
          </a:p>
          <a:p>
            <a:pPr>
              <a:lnSpc>
                <a:spcPct val="110000"/>
              </a:lnSpc>
            </a:pPr>
            <a:r>
              <a:rPr lang="en-US" smtClean="0"/>
              <a:t>Politics and Regulations</a:t>
            </a:r>
          </a:p>
          <a:p>
            <a:pPr lvl="1">
              <a:lnSpc>
                <a:spcPct val="110000"/>
              </a:lnSpc>
            </a:pPr>
            <a:r>
              <a:rPr lang="en-US" smtClean="0"/>
              <a:t>Economic reasoning</a:t>
            </a:r>
          </a:p>
          <a:p>
            <a:pPr lvl="1">
              <a:lnSpc>
                <a:spcPct val="110000"/>
              </a:lnSpc>
            </a:pPr>
            <a:r>
              <a:rPr lang="en-US" smtClean="0"/>
              <a:t>Fairness</a:t>
            </a:r>
          </a:p>
          <a:p>
            <a:pPr lvl="1">
              <a:lnSpc>
                <a:spcPct val="110000"/>
              </a:lnSpc>
            </a:pPr>
            <a:r>
              <a:rPr lang="en-US" smtClean="0"/>
              <a:t>Regulatory changes affect numerous industries</a:t>
            </a:r>
          </a:p>
          <a:p>
            <a:pPr lvl="1">
              <a:lnSpc>
                <a:spcPct val="110000"/>
              </a:lnSpc>
            </a:pPr>
            <a:r>
              <a:rPr lang="en-US" smtClean="0"/>
              <a:t>Regulations affect international commerce</a:t>
            </a:r>
          </a:p>
        </p:txBody>
      </p:sp>
      <p:sp>
        <p:nvSpPr>
          <p:cNvPr id="32771" name="Slide Number Placeholder 5"/>
          <p:cNvSpPr>
            <a:spLocks noGrp="1"/>
          </p:cNvSpPr>
          <p:nvPr>
            <p:ph type="sldNum" sz="quarter" idx="11"/>
          </p:nvPr>
        </p:nvSpPr>
        <p:spPr>
          <a:noFill/>
          <a:ln>
            <a:miter lim="800000"/>
            <a:headEnd/>
            <a:tailEnd/>
          </a:ln>
        </p:spPr>
        <p:txBody>
          <a:bodyPr/>
          <a:lstStyle/>
          <a:p>
            <a:r>
              <a:rPr lang="en-US">
                <a:cs typeface="Arial" charset="0"/>
              </a:rPr>
              <a:t>13-</a:t>
            </a:r>
            <a:fld id="{FF0C893A-B2FD-420E-8A83-2135CFFABCAE}" type="slidenum">
              <a:rPr lang="en-US">
                <a:cs typeface="Arial" charset="0"/>
              </a:rPr>
              <a:pPr/>
              <a:t>14</a:t>
            </a:fld>
            <a:endParaRPr lang="en-US">
              <a:cs typeface="Arial" charset="0"/>
            </a:endParaRPr>
          </a:p>
        </p:txBody>
      </p:sp>
      <p:sp>
        <p:nvSpPr>
          <p:cNvPr id="32772"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82" name="Rectangle 2"/>
          <p:cNvSpPr>
            <a:spLocks noGrp="1" noChangeArrowheads="1"/>
          </p:cNvSpPr>
          <p:nvPr>
            <p:ph type="title"/>
          </p:nvPr>
        </p:nvSpPr>
        <p:spPr/>
        <p:txBody>
          <a:bodyPr/>
          <a:lstStyle/>
          <a:p>
            <a:pPr>
              <a:defRPr/>
            </a:pPr>
            <a:r>
              <a:rPr lang="en-US" b="1">
                <a:cs typeface="Times New Roman" pitchFamily="18" charset="0"/>
              </a:rPr>
              <a:t>Evaluating the Industry Life Cycle</a:t>
            </a:r>
          </a:p>
        </p:txBody>
      </p:sp>
      <p:sp>
        <p:nvSpPr>
          <p:cNvPr id="33794" name="Rectangle 3"/>
          <p:cNvSpPr>
            <a:spLocks noGrp="1" noChangeArrowheads="1"/>
          </p:cNvSpPr>
          <p:nvPr>
            <p:ph idx="1"/>
          </p:nvPr>
        </p:nvSpPr>
        <p:spPr>
          <a:xfrm>
            <a:off x="990600" y="1219200"/>
            <a:ext cx="7924800" cy="4848225"/>
          </a:xfrm>
        </p:spPr>
        <p:txBody>
          <a:bodyPr/>
          <a:lstStyle/>
          <a:p>
            <a:r>
              <a:rPr lang="en-US" smtClean="0"/>
              <a:t>When predicting the industry sales and trends in profitability, an insightful analysis is to view the industry over time in different stages</a:t>
            </a:r>
          </a:p>
          <a:p>
            <a:r>
              <a:rPr lang="en-US" smtClean="0"/>
              <a:t>The Five-Stage Model</a:t>
            </a:r>
            <a:endParaRPr lang="en-US" sz="3200" smtClean="0">
              <a:cs typeface="Times New Roman" pitchFamily="18" charset="0"/>
            </a:endParaRPr>
          </a:p>
          <a:p>
            <a:pPr lvl="1"/>
            <a:r>
              <a:rPr lang="en-US" smtClean="0"/>
              <a:t>Pioneering development</a:t>
            </a:r>
          </a:p>
          <a:p>
            <a:pPr lvl="1"/>
            <a:r>
              <a:rPr lang="en-US" smtClean="0"/>
              <a:t>Rapidly accelerating industry growth</a:t>
            </a:r>
          </a:p>
          <a:p>
            <a:pPr lvl="1"/>
            <a:r>
              <a:rPr lang="en-US" smtClean="0"/>
              <a:t>Mature industry growth</a:t>
            </a:r>
          </a:p>
          <a:p>
            <a:pPr lvl="1"/>
            <a:r>
              <a:rPr lang="en-US" smtClean="0"/>
              <a:t>Stabilization and market maturity</a:t>
            </a:r>
          </a:p>
          <a:p>
            <a:pPr lvl="1"/>
            <a:r>
              <a:rPr lang="en-US" smtClean="0"/>
              <a:t>Deceleration of growth and decline</a:t>
            </a:r>
          </a:p>
          <a:p>
            <a:r>
              <a:rPr lang="en-US" smtClean="0"/>
              <a:t>See Exhibit 13.4</a:t>
            </a:r>
          </a:p>
        </p:txBody>
      </p:sp>
      <p:sp>
        <p:nvSpPr>
          <p:cNvPr id="33795" name="Slide Number Placeholder 5"/>
          <p:cNvSpPr>
            <a:spLocks noGrp="1"/>
          </p:cNvSpPr>
          <p:nvPr>
            <p:ph type="sldNum" sz="quarter" idx="11"/>
          </p:nvPr>
        </p:nvSpPr>
        <p:spPr>
          <a:noFill/>
          <a:ln>
            <a:miter lim="800000"/>
            <a:headEnd/>
            <a:tailEnd/>
          </a:ln>
        </p:spPr>
        <p:txBody>
          <a:bodyPr/>
          <a:lstStyle/>
          <a:p>
            <a:r>
              <a:rPr lang="en-US">
                <a:cs typeface="Arial" charset="0"/>
              </a:rPr>
              <a:t>13-</a:t>
            </a:r>
            <a:fld id="{DA70128B-6DDF-447A-84C3-2A93806852CB}" type="slidenum">
              <a:rPr lang="en-US">
                <a:cs typeface="Arial" charset="0"/>
              </a:rPr>
              <a:pPr/>
              <a:t>15</a:t>
            </a:fld>
            <a:endParaRPr lang="en-US">
              <a:cs typeface="Arial" charset="0"/>
            </a:endParaRPr>
          </a:p>
        </p:txBody>
      </p:sp>
      <p:sp>
        <p:nvSpPr>
          <p:cNvPr id="33796"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t>Exhibit </a:t>
            </a:r>
            <a:r>
              <a:rPr lang="en-US" b="1" dirty="0" smtClean="0"/>
              <a:t>13.4</a:t>
            </a:r>
            <a:endParaRPr lang="en-US" dirty="0"/>
          </a:p>
        </p:txBody>
      </p:sp>
      <p:sp>
        <p:nvSpPr>
          <p:cNvPr id="34818"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34819" name="Slide Number Placeholder 3"/>
          <p:cNvSpPr>
            <a:spLocks noGrp="1"/>
          </p:cNvSpPr>
          <p:nvPr>
            <p:ph type="sldNum" sz="quarter" idx="11"/>
          </p:nvPr>
        </p:nvSpPr>
        <p:spPr>
          <a:noFill/>
          <a:ln>
            <a:miter lim="800000"/>
            <a:headEnd/>
            <a:tailEnd/>
          </a:ln>
        </p:spPr>
        <p:txBody>
          <a:bodyPr/>
          <a:lstStyle/>
          <a:p>
            <a:r>
              <a:rPr lang="en-US">
                <a:cs typeface="Arial" charset="0"/>
              </a:rPr>
              <a:t>13-</a:t>
            </a:r>
            <a:fld id="{D894204C-E6CC-4245-8060-28575A4EDD86}" type="slidenum">
              <a:rPr lang="en-US">
                <a:cs typeface="Arial" charset="0"/>
              </a:rPr>
              <a:pPr/>
              <a:t>16</a:t>
            </a:fld>
            <a:endParaRPr lang="en-US">
              <a:cs typeface="Arial" charset="0"/>
            </a:endParaRPr>
          </a:p>
        </p:txBody>
      </p:sp>
      <p:pic>
        <p:nvPicPr>
          <p:cNvPr id="34820" name="Picture 3" descr="C:\LB-FIN650\LB-FIN650Edit\JPG files of exhibits\Ch 13\Reilly10e_Exhibit13-04.jpg"/>
          <p:cNvPicPr>
            <a:picLocks noChangeAspect="1" noChangeArrowheads="1"/>
          </p:cNvPicPr>
          <p:nvPr/>
        </p:nvPicPr>
        <p:blipFill>
          <a:blip r:embed="rId2"/>
          <a:srcRect/>
          <a:stretch>
            <a:fillRect/>
          </a:stretch>
        </p:blipFill>
        <p:spPr bwMode="auto">
          <a:xfrm>
            <a:off x="1143000" y="1143000"/>
            <a:ext cx="6781800" cy="51546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5554" name="Rectangle 2"/>
          <p:cNvSpPr>
            <a:spLocks noGrp="1" noChangeArrowheads="1"/>
          </p:cNvSpPr>
          <p:nvPr>
            <p:ph type="title"/>
          </p:nvPr>
        </p:nvSpPr>
        <p:spPr/>
        <p:txBody>
          <a:bodyPr/>
          <a:lstStyle/>
          <a:p>
            <a:pPr>
              <a:defRPr/>
            </a:pPr>
            <a:r>
              <a:rPr lang="en-US" b="1">
                <a:cs typeface="Times New Roman" pitchFamily="18" charset="0"/>
              </a:rPr>
              <a:t>Analysis of Industry Competition</a:t>
            </a:r>
          </a:p>
        </p:txBody>
      </p:sp>
      <p:sp>
        <p:nvSpPr>
          <p:cNvPr id="35842" name="Rectangle 3"/>
          <p:cNvSpPr>
            <a:spLocks noGrp="1" noChangeArrowheads="1"/>
          </p:cNvSpPr>
          <p:nvPr>
            <p:ph idx="1"/>
          </p:nvPr>
        </p:nvSpPr>
        <p:spPr/>
        <p:txBody>
          <a:bodyPr/>
          <a:lstStyle/>
          <a:p>
            <a:pPr>
              <a:lnSpc>
                <a:spcPct val="90000"/>
              </a:lnSpc>
            </a:pPr>
            <a:r>
              <a:rPr lang="en-US" smtClean="0">
                <a:cs typeface="Times New Roman" pitchFamily="18" charset="0"/>
              </a:rPr>
              <a:t>Competition and Expected Industry Returns</a:t>
            </a:r>
          </a:p>
          <a:p>
            <a:pPr lvl="1">
              <a:lnSpc>
                <a:spcPct val="110000"/>
              </a:lnSpc>
            </a:pPr>
            <a:r>
              <a:rPr lang="en-US" smtClean="0">
                <a:cs typeface="Times New Roman" pitchFamily="18" charset="0"/>
              </a:rPr>
              <a:t>Porter’s concept of competitive strategy is described as the search by a firm for a favorable competitive position in an industry</a:t>
            </a:r>
          </a:p>
          <a:p>
            <a:pPr lvl="1">
              <a:lnSpc>
                <a:spcPct val="110000"/>
              </a:lnSpc>
            </a:pPr>
            <a:r>
              <a:rPr lang="en-US" smtClean="0">
                <a:cs typeface="Times New Roman" pitchFamily="18" charset="0"/>
              </a:rPr>
              <a:t>To create a profitable competitive strategy, a firm must first examine the basic competitive structure of its industry</a:t>
            </a:r>
          </a:p>
          <a:p>
            <a:pPr lvl="1">
              <a:lnSpc>
                <a:spcPct val="110000"/>
              </a:lnSpc>
            </a:pPr>
            <a:r>
              <a:rPr lang="en-US" smtClean="0">
                <a:cs typeface="Times New Roman" pitchFamily="18" charset="0"/>
              </a:rPr>
              <a:t>The potential profitability of a firm is heavily influenced by the profitability of its industry </a:t>
            </a:r>
            <a:r>
              <a:rPr lang="en-US" smtClean="0"/>
              <a:t>   </a:t>
            </a:r>
          </a:p>
        </p:txBody>
      </p:sp>
      <p:sp>
        <p:nvSpPr>
          <p:cNvPr id="35843" name="Slide Number Placeholder 5"/>
          <p:cNvSpPr>
            <a:spLocks noGrp="1"/>
          </p:cNvSpPr>
          <p:nvPr>
            <p:ph type="sldNum" sz="quarter" idx="11"/>
          </p:nvPr>
        </p:nvSpPr>
        <p:spPr>
          <a:noFill/>
          <a:ln>
            <a:miter lim="800000"/>
            <a:headEnd/>
            <a:tailEnd/>
          </a:ln>
        </p:spPr>
        <p:txBody>
          <a:bodyPr/>
          <a:lstStyle/>
          <a:p>
            <a:r>
              <a:rPr lang="en-US">
                <a:cs typeface="Arial" charset="0"/>
              </a:rPr>
              <a:t>13-</a:t>
            </a:r>
            <a:fld id="{65247C2D-21F0-41A6-8364-ADF5E54856EC}" type="slidenum">
              <a:rPr lang="en-US">
                <a:cs typeface="Arial" charset="0"/>
              </a:rPr>
              <a:pPr/>
              <a:t>17</a:t>
            </a:fld>
            <a:endParaRPr lang="en-US">
              <a:cs typeface="Arial" charset="0"/>
            </a:endParaRPr>
          </a:p>
        </p:txBody>
      </p:sp>
      <p:sp>
        <p:nvSpPr>
          <p:cNvPr id="35844"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5730" name="Rectangle 2"/>
          <p:cNvSpPr>
            <a:spLocks noGrp="1" noChangeArrowheads="1"/>
          </p:cNvSpPr>
          <p:nvPr>
            <p:ph type="title"/>
          </p:nvPr>
        </p:nvSpPr>
        <p:spPr/>
        <p:txBody>
          <a:bodyPr/>
          <a:lstStyle/>
          <a:p>
            <a:pPr>
              <a:defRPr/>
            </a:pPr>
            <a:r>
              <a:rPr lang="en-US" b="1">
                <a:cs typeface="Times New Roman" pitchFamily="18" charset="0"/>
              </a:rPr>
              <a:t>Analysis of Industry Competition</a:t>
            </a:r>
          </a:p>
        </p:txBody>
      </p:sp>
      <p:sp>
        <p:nvSpPr>
          <p:cNvPr id="37890" name="Rectangle 3"/>
          <p:cNvSpPr>
            <a:spLocks noGrp="1" noChangeArrowheads="1"/>
          </p:cNvSpPr>
          <p:nvPr>
            <p:ph idx="1"/>
          </p:nvPr>
        </p:nvSpPr>
        <p:spPr>
          <a:xfrm>
            <a:off x="914400" y="1219200"/>
            <a:ext cx="7848600" cy="5105400"/>
          </a:xfrm>
        </p:spPr>
        <p:txBody>
          <a:bodyPr/>
          <a:lstStyle/>
          <a:p>
            <a:r>
              <a:rPr lang="en-US" smtClean="0"/>
              <a:t>Porter’s Competitive Forces (Exhibit 13.5)</a:t>
            </a:r>
          </a:p>
          <a:p>
            <a:pPr lvl="1"/>
            <a:r>
              <a:rPr lang="en-US" smtClean="0"/>
              <a:t>Rivalry among existing competitors</a:t>
            </a:r>
          </a:p>
          <a:p>
            <a:pPr lvl="2">
              <a:buFont typeface="Wingdings" pitchFamily="2" charset="2"/>
              <a:buChar char="§"/>
            </a:pPr>
            <a:r>
              <a:rPr lang="en-US" smtClean="0"/>
              <a:t>More rivalry means intense competition</a:t>
            </a:r>
          </a:p>
          <a:p>
            <a:pPr lvl="1"/>
            <a:r>
              <a:rPr lang="en-US" smtClean="0"/>
              <a:t>Threat of new entrants</a:t>
            </a:r>
          </a:p>
          <a:p>
            <a:pPr lvl="2">
              <a:buFont typeface="Wingdings" pitchFamily="2" charset="2"/>
              <a:buChar char="§"/>
            </a:pPr>
            <a:r>
              <a:rPr lang="en-US" smtClean="0"/>
              <a:t>Are there barriers to entry?</a:t>
            </a:r>
          </a:p>
          <a:p>
            <a:pPr lvl="1"/>
            <a:r>
              <a:rPr lang="en-US" smtClean="0"/>
              <a:t>Threat of substitute products</a:t>
            </a:r>
          </a:p>
          <a:p>
            <a:pPr lvl="2">
              <a:buFont typeface="Wingdings" pitchFamily="2" charset="2"/>
              <a:buChar char="§"/>
            </a:pPr>
            <a:r>
              <a:rPr lang="en-US" smtClean="0"/>
              <a:t>Substitute products limit the profit potential of an industry</a:t>
            </a:r>
          </a:p>
          <a:p>
            <a:pPr lvl="1"/>
            <a:r>
              <a:rPr lang="en-US" smtClean="0"/>
              <a:t>Bargaining power of buyers</a:t>
            </a:r>
          </a:p>
          <a:p>
            <a:pPr lvl="2">
              <a:buFont typeface="Wingdings" pitchFamily="2" charset="2"/>
              <a:buChar char="§"/>
            </a:pPr>
            <a:r>
              <a:rPr lang="en-US" smtClean="0"/>
              <a:t>Volume discounts, quality demands</a:t>
            </a:r>
          </a:p>
          <a:p>
            <a:pPr lvl="1"/>
            <a:r>
              <a:rPr lang="en-US" smtClean="0"/>
              <a:t>Bargaining power of suppliers</a:t>
            </a:r>
          </a:p>
          <a:p>
            <a:pPr lvl="2">
              <a:buFont typeface="Wingdings" pitchFamily="2" charset="2"/>
              <a:buChar char="§"/>
            </a:pPr>
            <a:r>
              <a:rPr lang="en-US" smtClean="0"/>
              <a:t>Can suppliers increase prices or reduce quality?</a:t>
            </a:r>
          </a:p>
        </p:txBody>
      </p:sp>
      <p:sp>
        <p:nvSpPr>
          <p:cNvPr id="37891" name="Slide Number Placeholder 5"/>
          <p:cNvSpPr>
            <a:spLocks noGrp="1"/>
          </p:cNvSpPr>
          <p:nvPr>
            <p:ph type="sldNum" sz="quarter" idx="11"/>
          </p:nvPr>
        </p:nvSpPr>
        <p:spPr>
          <a:noFill/>
          <a:ln>
            <a:miter lim="800000"/>
            <a:headEnd/>
            <a:tailEnd/>
          </a:ln>
        </p:spPr>
        <p:txBody>
          <a:bodyPr/>
          <a:lstStyle/>
          <a:p>
            <a:r>
              <a:rPr lang="en-US">
                <a:cs typeface="Arial" charset="0"/>
              </a:rPr>
              <a:t>13-</a:t>
            </a:r>
            <a:fld id="{7234BF91-757E-4EBD-8238-6F8F921A2BD3}" type="slidenum">
              <a:rPr lang="en-US">
                <a:cs typeface="Arial" charset="0"/>
              </a:rPr>
              <a:pPr/>
              <a:t>18</a:t>
            </a:fld>
            <a:endParaRPr lang="en-US">
              <a:cs typeface="Arial" charset="0"/>
            </a:endParaRPr>
          </a:p>
        </p:txBody>
      </p:sp>
      <p:sp>
        <p:nvSpPr>
          <p:cNvPr id="37892"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t>Exhibit </a:t>
            </a:r>
            <a:r>
              <a:rPr lang="en-US" b="1" dirty="0" smtClean="0"/>
              <a:t>13.5</a:t>
            </a:r>
            <a:endParaRPr lang="en-US" dirty="0"/>
          </a:p>
        </p:txBody>
      </p:sp>
      <p:sp>
        <p:nvSpPr>
          <p:cNvPr id="38914"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38915" name="Slide Number Placeholder 3"/>
          <p:cNvSpPr>
            <a:spLocks noGrp="1"/>
          </p:cNvSpPr>
          <p:nvPr>
            <p:ph type="sldNum" sz="quarter" idx="11"/>
          </p:nvPr>
        </p:nvSpPr>
        <p:spPr>
          <a:noFill/>
          <a:ln>
            <a:miter lim="800000"/>
            <a:headEnd/>
            <a:tailEnd/>
          </a:ln>
        </p:spPr>
        <p:txBody>
          <a:bodyPr/>
          <a:lstStyle/>
          <a:p>
            <a:r>
              <a:rPr lang="en-US">
                <a:cs typeface="Arial" charset="0"/>
              </a:rPr>
              <a:t>13-</a:t>
            </a:r>
            <a:fld id="{3E03C676-F134-411C-B392-4A37C8B27575}" type="slidenum">
              <a:rPr lang="en-US">
                <a:cs typeface="Arial" charset="0"/>
              </a:rPr>
              <a:pPr/>
              <a:t>19</a:t>
            </a:fld>
            <a:endParaRPr lang="en-US">
              <a:cs typeface="Arial" charset="0"/>
            </a:endParaRPr>
          </a:p>
        </p:txBody>
      </p:sp>
      <p:pic>
        <p:nvPicPr>
          <p:cNvPr id="38916" name="Picture 2" descr="C:\LB-FIN650\LB-FIN650Edit\JPG files of exhibits\Ch 13\Reilly10e_Exhibit13-05.jpg"/>
          <p:cNvPicPr>
            <a:picLocks noChangeAspect="1" noChangeArrowheads="1"/>
          </p:cNvPicPr>
          <p:nvPr/>
        </p:nvPicPr>
        <p:blipFill>
          <a:blip r:embed="rId2"/>
          <a:srcRect/>
          <a:stretch>
            <a:fillRect/>
          </a:stretch>
        </p:blipFill>
        <p:spPr bwMode="auto">
          <a:xfrm>
            <a:off x="1371600" y="1219200"/>
            <a:ext cx="6553200" cy="5229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546" name="Rectangle 2"/>
          <p:cNvSpPr>
            <a:spLocks noGrp="1" noChangeArrowheads="1"/>
          </p:cNvSpPr>
          <p:nvPr>
            <p:ph type="title"/>
          </p:nvPr>
        </p:nvSpPr>
        <p:spPr>
          <a:xfrm>
            <a:off x="0" y="228600"/>
            <a:ext cx="9144000" cy="762000"/>
          </a:xfrm>
        </p:spPr>
        <p:txBody>
          <a:bodyPr/>
          <a:lstStyle/>
          <a:p>
            <a:pPr>
              <a:defRPr/>
            </a:pPr>
            <a:r>
              <a:rPr lang="en-US" b="1"/>
              <a:t>Estimating Industry Rates of Return</a:t>
            </a:r>
          </a:p>
        </p:txBody>
      </p:sp>
      <p:sp>
        <p:nvSpPr>
          <p:cNvPr id="39938" name="Rectangle 3"/>
          <p:cNvSpPr>
            <a:spLocks noGrp="1" noChangeArrowheads="1"/>
          </p:cNvSpPr>
          <p:nvPr>
            <p:ph idx="1"/>
          </p:nvPr>
        </p:nvSpPr>
        <p:spPr>
          <a:xfrm>
            <a:off x="914400" y="1219200"/>
            <a:ext cx="7848600" cy="5181600"/>
          </a:xfrm>
        </p:spPr>
        <p:txBody>
          <a:bodyPr/>
          <a:lstStyle/>
          <a:p>
            <a:r>
              <a:rPr lang="en-US" smtClean="0"/>
              <a:t>Do we go about valuing an industry?</a:t>
            </a:r>
          </a:p>
          <a:p>
            <a:r>
              <a:rPr lang="en-US" smtClean="0"/>
              <a:t>Present value using required rate of return for the equity in the industry</a:t>
            </a:r>
          </a:p>
          <a:p>
            <a:r>
              <a:rPr lang="en-US" smtClean="0"/>
              <a:t>Two-step P/E ratio approach uses expected value at the end of investment horizon and compute the expected dividend return during the period</a:t>
            </a:r>
          </a:p>
          <a:p>
            <a:r>
              <a:rPr lang="en-US" smtClean="0"/>
              <a:t>Estimating required rate of return and growth rates are the key</a:t>
            </a:r>
          </a:p>
          <a:p>
            <a:endParaRPr lang="en-US" smtClean="0"/>
          </a:p>
        </p:txBody>
      </p:sp>
      <p:sp>
        <p:nvSpPr>
          <p:cNvPr id="39939" name="Slide Number Placeholder 5"/>
          <p:cNvSpPr>
            <a:spLocks noGrp="1"/>
          </p:cNvSpPr>
          <p:nvPr>
            <p:ph type="sldNum" sz="quarter" idx="11"/>
          </p:nvPr>
        </p:nvSpPr>
        <p:spPr>
          <a:noFill/>
          <a:ln>
            <a:miter lim="800000"/>
            <a:headEnd/>
            <a:tailEnd/>
          </a:ln>
        </p:spPr>
        <p:txBody>
          <a:bodyPr/>
          <a:lstStyle/>
          <a:p>
            <a:r>
              <a:rPr lang="en-US">
                <a:cs typeface="Arial" charset="0"/>
              </a:rPr>
              <a:t>13-</a:t>
            </a:r>
            <a:fld id="{07A3794E-42C5-4355-9D18-6467093CFAC1}" type="slidenum">
              <a:rPr lang="en-US">
                <a:cs typeface="Arial" charset="0"/>
              </a:rPr>
              <a:pPr/>
              <a:t>20</a:t>
            </a:fld>
            <a:endParaRPr lang="en-US">
              <a:cs typeface="Arial" charset="0"/>
            </a:endParaRPr>
          </a:p>
        </p:txBody>
      </p:sp>
      <p:sp>
        <p:nvSpPr>
          <p:cNvPr id="39940"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6754" name="Rectangle 2"/>
          <p:cNvSpPr>
            <a:spLocks noGrp="1" noChangeArrowheads="1"/>
          </p:cNvSpPr>
          <p:nvPr>
            <p:ph type="title"/>
          </p:nvPr>
        </p:nvSpPr>
        <p:spPr>
          <a:xfrm>
            <a:off x="0" y="228600"/>
            <a:ext cx="9144000" cy="762000"/>
          </a:xfrm>
        </p:spPr>
        <p:txBody>
          <a:bodyPr/>
          <a:lstStyle/>
          <a:p>
            <a:pPr>
              <a:defRPr/>
            </a:pPr>
            <a:r>
              <a:rPr lang="en-US" b="1"/>
              <a:t>Estimating Industry Rates of Return</a:t>
            </a:r>
          </a:p>
        </p:txBody>
      </p:sp>
      <p:sp>
        <p:nvSpPr>
          <p:cNvPr id="40962" name="Rectangle 3"/>
          <p:cNvSpPr>
            <a:spLocks noGrp="1" noChangeArrowheads="1"/>
          </p:cNvSpPr>
          <p:nvPr>
            <p:ph idx="1"/>
          </p:nvPr>
        </p:nvSpPr>
        <p:spPr>
          <a:xfrm>
            <a:off x="990600" y="1219200"/>
            <a:ext cx="7924800" cy="5257800"/>
          </a:xfrm>
        </p:spPr>
        <p:txBody>
          <a:bodyPr/>
          <a:lstStyle/>
          <a:p>
            <a:r>
              <a:rPr lang="en-US" smtClean="0"/>
              <a:t>Valuation using the reduced form DDM</a:t>
            </a:r>
          </a:p>
        </p:txBody>
      </p:sp>
      <p:sp>
        <p:nvSpPr>
          <p:cNvPr id="40963" name="Slide Number Placeholder 5"/>
          <p:cNvSpPr>
            <a:spLocks noGrp="1"/>
          </p:cNvSpPr>
          <p:nvPr>
            <p:ph type="sldNum" sz="quarter" idx="11"/>
          </p:nvPr>
        </p:nvSpPr>
        <p:spPr>
          <a:noFill/>
          <a:ln>
            <a:miter lim="800000"/>
            <a:headEnd/>
            <a:tailEnd/>
          </a:ln>
        </p:spPr>
        <p:txBody>
          <a:bodyPr/>
          <a:lstStyle/>
          <a:p>
            <a:r>
              <a:rPr lang="en-US">
                <a:cs typeface="Arial" charset="0"/>
              </a:rPr>
              <a:t>13-</a:t>
            </a:r>
            <a:fld id="{18B198C0-F0E2-4D9F-8F90-6D399E93D030}" type="slidenum">
              <a:rPr lang="en-US">
                <a:cs typeface="Arial" charset="0"/>
              </a:rPr>
              <a:pPr/>
              <a:t>21</a:t>
            </a:fld>
            <a:endParaRPr lang="en-US">
              <a:cs typeface="Arial" charset="0"/>
            </a:endParaRPr>
          </a:p>
        </p:txBody>
      </p:sp>
      <p:sp>
        <p:nvSpPr>
          <p:cNvPr id="586757" name="Text Box 5"/>
          <p:cNvSpPr txBox="1">
            <a:spLocks noChangeArrowheads="1"/>
          </p:cNvSpPr>
          <p:nvPr/>
        </p:nvSpPr>
        <p:spPr bwMode="auto">
          <a:xfrm>
            <a:off x="1447800" y="3276600"/>
            <a:ext cx="7315200" cy="2678113"/>
          </a:xfrm>
          <a:prstGeom prst="rect">
            <a:avLst/>
          </a:prstGeom>
          <a:noFill/>
          <a:ln w="9525">
            <a:noFill/>
            <a:miter lim="800000"/>
            <a:headEnd/>
            <a:tailEnd/>
          </a:ln>
        </p:spPr>
        <p:txBody>
          <a:bodyPr>
            <a:spAutoFit/>
          </a:bodyPr>
          <a:lstStyle/>
          <a:p>
            <a:pPr marL="342900" indent="-342900" eaLnBrk="0" hangingPunct="0">
              <a:lnSpc>
                <a:spcPct val="110000"/>
              </a:lnSpc>
              <a:spcBef>
                <a:spcPct val="20000"/>
              </a:spcBef>
            </a:pPr>
            <a:r>
              <a:rPr lang="en-US" sz="2000" i="1"/>
              <a:t>where:</a:t>
            </a:r>
          </a:p>
          <a:p>
            <a:pPr marL="342900" indent="-342900" eaLnBrk="0" hangingPunct="0">
              <a:lnSpc>
                <a:spcPct val="110000"/>
              </a:lnSpc>
              <a:spcBef>
                <a:spcPct val="20000"/>
              </a:spcBef>
            </a:pPr>
            <a:r>
              <a:rPr lang="en-US" sz="2000" i="1"/>
              <a:t>	P</a:t>
            </a:r>
            <a:r>
              <a:rPr lang="en-US" sz="2000" i="1" baseline="-25000"/>
              <a:t>i</a:t>
            </a:r>
            <a:r>
              <a:rPr lang="en-US" sz="2000"/>
              <a:t> = the price of industry </a:t>
            </a:r>
            <a:r>
              <a:rPr lang="en-US" sz="2000" i="1"/>
              <a:t>i</a:t>
            </a:r>
            <a:r>
              <a:rPr lang="en-US" sz="2000"/>
              <a:t> at time </a:t>
            </a:r>
            <a:r>
              <a:rPr lang="en-US" sz="2000" i="1"/>
              <a:t>t</a:t>
            </a:r>
          </a:p>
          <a:p>
            <a:pPr marL="342900" indent="-342900" eaLnBrk="0" hangingPunct="0">
              <a:lnSpc>
                <a:spcPct val="110000"/>
              </a:lnSpc>
              <a:spcBef>
                <a:spcPct val="20000"/>
              </a:spcBef>
            </a:pPr>
            <a:r>
              <a:rPr lang="en-US" sz="2000" i="1"/>
              <a:t>	D</a:t>
            </a:r>
            <a:r>
              <a:rPr lang="en-US" sz="2000" baseline="-25000"/>
              <a:t>1</a:t>
            </a:r>
            <a:r>
              <a:rPr lang="en-US" sz="2000"/>
              <a:t> = the expected dividend for industry </a:t>
            </a:r>
            <a:r>
              <a:rPr lang="en-US" sz="2000" i="1"/>
              <a:t>i</a:t>
            </a:r>
            <a:r>
              <a:rPr lang="en-US" sz="2000"/>
              <a:t> in period 1 		equal to </a:t>
            </a:r>
            <a:r>
              <a:rPr lang="en-US" sz="2000" i="1"/>
              <a:t>D</a:t>
            </a:r>
            <a:r>
              <a:rPr lang="en-US" sz="2000" i="1" baseline="-25000"/>
              <a:t>0</a:t>
            </a:r>
            <a:r>
              <a:rPr lang="en-US" sz="2000" i="1"/>
              <a:t>(</a:t>
            </a:r>
            <a:r>
              <a:rPr lang="en-US" sz="2000"/>
              <a:t>1</a:t>
            </a:r>
            <a:r>
              <a:rPr lang="en-US" sz="2000" i="1"/>
              <a:t>+g)</a:t>
            </a:r>
          </a:p>
          <a:p>
            <a:pPr marL="342900" indent="-342900" eaLnBrk="0" hangingPunct="0">
              <a:lnSpc>
                <a:spcPct val="110000"/>
              </a:lnSpc>
              <a:spcBef>
                <a:spcPct val="20000"/>
              </a:spcBef>
            </a:pPr>
            <a:r>
              <a:rPr lang="en-US" sz="2000" i="1"/>
              <a:t>	k = </a:t>
            </a:r>
            <a:r>
              <a:rPr lang="en-US" sz="2000"/>
              <a:t>the required rate of return on the equity for industry </a:t>
            </a:r>
            <a:r>
              <a:rPr lang="en-US" sz="2000" i="1"/>
              <a:t>i</a:t>
            </a:r>
          </a:p>
          <a:p>
            <a:pPr marL="342900" indent="-342900" eaLnBrk="0" hangingPunct="0">
              <a:lnSpc>
                <a:spcPct val="110000"/>
              </a:lnSpc>
              <a:spcBef>
                <a:spcPct val="20000"/>
              </a:spcBef>
            </a:pPr>
            <a:r>
              <a:rPr lang="en-US" sz="2000" i="1"/>
              <a:t>	g</a:t>
            </a:r>
            <a:r>
              <a:rPr lang="en-US" sz="2000"/>
              <a:t> = the expected long-run growth rate of earnings and 	dividend for industry </a:t>
            </a:r>
            <a:r>
              <a:rPr lang="en-US" sz="2000" i="1"/>
              <a:t>i</a:t>
            </a:r>
            <a:endParaRPr lang="en-US" sz="2000"/>
          </a:p>
        </p:txBody>
      </p:sp>
      <p:sp>
        <p:nvSpPr>
          <p:cNvPr id="40965" name="AutoShape 6"/>
          <p:cNvSpPr>
            <a:spLocks noChangeAspect="1" noChangeArrowheads="1" noTextEdit="1"/>
          </p:cNvSpPr>
          <p:nvPr/>
        </p:nvSpPr>
        <p:spPr bwMode="auto">
          <a:xfrm>
            <a:off x="2514600" y="1905000"/>
            <a:ext cx="2057400" cy="1331913"/>
          </a:xfrm>
          <a:prstGeom prst="rect">
            <a:avLst/>
          </a:prstGeom>
          <a:noFill/>
          <a:ln w="9525">
            <a:noFill/>
            <a:miter lim="800000"/>
            <a:headEnd/>
            <a:tailEnd/>
          </a:ln>
        </p:spPr>
        <p:txBody>
          <a:bodyPr/>
          <a:lstStyle/>
          <a:p>
            <a:endParaRPr lang="en-US"/>
          </a:p>
        </p:txBody>
      </p:sp>
      <p:grpSp>
        <p:nvGrpSpPr>
          <p:cNvPr id="40966" name="Group 18"/>
          <p:cNvGrpSpPr>
            <a:grpSpLocks/>
          </p:cNvGrpSpPr>
          <p:nvPr/>
        </p:nvGrpSpPr>
        <p:grpSpPr bwMode="auto">
          <a:xfrm>
            <a:off x="2895600" y="1935163"/>
            <a:ext cx="1719263" cy="1139825"/>
            <a:chOff x="1824" y="1219"/>
            <a:chExt cx="1083" cy="718"/>
          </a:xfrm>
        </p:grpSpPr>
        <p:sp>
          <p:nvSpPr>
            <p:cNvPr id="40968" name="Line 8"/>
            <p:cNvSpPr>
              <a:spLocks noChangeShapeType="1"/>
            </p:cNvSpPr>
            <p:nvPr/>
          </p:nvSpPr>
          <p:spPr bwMode="auto">
            <a:xfrm>
              <a:off x="2304" y="1584"/>
              <a:ext cx="603" cy="1"/>
            </a:xfrm>
            <a:prstGeom prst="line">
              <a:avLst/>
            </a:prstGeom>
            <a:noFill/>
            <a:ln w="20638">
              <a:solidFill>
                <a:schemeClr val="tx1"/>
              </a:solidFill>
              <a:round/>
              <a:headEnd/>
              <a:tailEnd/>
            </a:ln>
          </p:spPr>
          <p:txBody>
            <a:bodyPr/>
            <a:lstStyle/>
            <a:p>
              <a:endParaRPr lang="en-US"/>
            </a:p>
          </p:txBody>
        </p:sp>
        <p:sp>
          <p:nvSpPr>
            <p:cNvPr id="40969" name="Rectangle 9"/>
            <p:cNvSpPr>
              <a:spLocks noChangeArrowheads="1"/>
            </p:cNvSpPr>
            <p:nvPr/>
          </p:nvSpPr>
          <p:spPr bwMode="auto">
            <a:xfrm>
              <a:off x="2749" y="1572"/>
              <a:ext cx="152" cy="365"/>
            </a:xfrm>
            <a:prstGeom prst="rect">
              <a:avLst/>
            </a:prstGeom>
            <a:noFill/>
            <a:ln w="9525">
              <a:noFill/>
              <a:miter lim="800000"/>
              <a:headEnd/>
              <a:tailEnd/>
            </a:ln>
          </p:spPr>
          <p:txBody>
            <a:bodyPr wrap="none" lIns="0" tIns="0" rIns="0" bIns="0">
              <a:spAutoFit/>
            </a:bodyPr>
            <a:lstStyle/>
            <a:p>
              <a:pPr eaLnBrk="0" hangingPunct="0"/>
              <a:r>
                <a:rPr lang="en-US" sz="3800" i="1">
                  <a:latin typeface="Times New Roman" pitchFamily="18" charset="0"/>
                </a:rPr>
                <a:t>g</a:t>
              </a:r>
              <a:endParaRPr lang="en-US"/>
            </a:p>
          </p:txBody>
        </p:sp>
        <p:sp>
          <p:nvSpPr>
            <p:cNvPr id="40970" name="Rectangle 10"/>
            <p:cNvSpPr>
              <a:spLocks noChangeArrowheads="1"/>
            </p:cNvSpPr>
            <p:nvPr/>
          </p:nvSpPr>
          <p:spPr bwMode="auto">
            <a:xfrm>
              <a:off x="2339" y="1572"/>
              <a:ext cx="135" cy="365"/>
            </a:xfrm>
            <a:prstGeom prst="rect">
              <a:avLst/>
            </a:prstGeom>
            <a:noFill/>
            <a:ln w="9525">
              <a:noFill/>
              <a:miter lim="800000"/>
              <a:headEnd/>
              <a:tailEnd/>
            </a:ln>
          </p:spPr>
          <p:txBody>
            <a:bodyPr wrap="none" lIns="0" tIns="0" rIns="0" bIns="0">
              <a:spAutoFit/>
            </a:bodyPr>
            <a:lstStyle/>
            <a:p>
              <a:pPr eaLnBrk="0" hangingPunct="0"/>
              <a:r>
                <a:rPr lang="en-US" sz="3800" i="1">
                  <a:latin typeface="Times New Roman" pitchFamily="18" charset="0"/>
                </a:rPr>
                <a:t>k</a:t>
              </a:r>
              <a:endParaRPr lang="en-US"/>
            </a:p>
          </p:txBody>
        </p:sp>
        <p:sp>
          <p:nvSpPr>
            <p:cNvPr id="40971" name="Rectangle 11"/>
            <p:cNvSpPr>
              <a:spLocks noChangeArrowheads="1"/>
            </p:cNvSpPr>
            <p:nvPr/>
          </p:nvSpPr>
          <p:spPr bwMode="auto">
            <a:xfrm>
              <a:off x="2490" y="1219"/>
              <a:ext cx="220" cy="365"/>
            </a:xfrm>
            <a:prstGeom prst="rect">
              <a:avLst/>
            </a:prstGeom>
            <a:noFill/>
            <a:ln w="9525">
              <a:noFill/>
              <a:miter lim="800000"/>
              <a:headEnd/>
              <a:tailEnd/>
            </a:ln>
          </p:spPr>
          <p:txBody>
            <a:bodyPr wrap="none" lIns="0" tIns="0" rIns="0" bIns="0">
              <a:spAutoFit/>
            </a:bodyPr>
            <a:lstStyle/>
            <a:p>
              <a:pPr eaLnBrk="0" hangingPunct="0"/>
              <a:r>
                <a:rPr lang="en-US" sz="3800" i="1">
                  <a:latin typeface="Times New Roman" pitchFamily="18" charset="0"/>
                </a:rPr>
                <a:t>D</a:t>
              </a:r>
              <a:endParaRPr lang="en-US"/>
            </a:p>
          </p:txBody>
        </p:sp>
        <p:sp>
          <p:nvSpPr>
            <p:cNvPr id="40972" name="Rectangle 12"/>
            <p:cNvSpPr>
              <a:spLocks noChangeArrowheads="1"/>
            </p:cNvSpPr>
            <p:nvPr/>
          </p:nvSpPr>
          <p:spPr bwMode="auto">
            <a:xfrm>
              <a:off x="1824" y="1377"/>
              <a:ext cx="186" cy="365"/>
            </a:xfrm>
            <a:prstGeom prst="rect">
              <a:avLst/>
            </a:prstGeom>
            <a:noFill/>
            <a:ln w="9525">
              <a:noFill/>
              <a:miter lim="800000"/>
              <a:headEnd/>
              <a:tailEnd/>
            </a:ln>
          </p:spPr>
          <p:txBody>
            <a:bodyPr wrap="none" lIns="0" tIns="0" rIns="0" bIns="0">
              <a:spAutoFit/>
            </a:bodyPr>
            <a:lstStyle/>
            <a:p>
              <a:pPr eaLnBrk="0" hangingPunct="0"/>
              <a:r>
                <a:rPr lang="en-US" sz="3800" i="1">
                  <a:latin typeface="Times New Roman" pitchFamily="18" charset="0"/>
                </a:rPr>
                <a:t>P</a:t>
              </a:r>
              <a:endParaRPr lang="en-US"/>
            </a:p>
          </p:txBody>
        </p:sp>
        <p:sp>
          <p:nvSpPr>
            <p:cNvPr id="40973" name="Rectangle 13"/>
            <p:cNvSpPr>
              <a:spLocks noChangeArrowheads="1"/>
            </p:cNvSpPr>
            <p:nvPr/>
          </p:nvSpPr>
          <p:spPr bwMode="auto">
            <a:xfrm>
              <a:off x="1951" y="1532"/>
              <a:ext cx="49" cy="211"/>
            </a:xfrm>
            <a:prstGeom prst="rect">
              <a:avLst/>
            </a:prstGeom>
            <a:noFill/>
            <a:ln w="9525">
              <a:noFill/>
              <a:miter lim="800000"/>
              <a:headEnd/>
              <a:tailEnd/>
            </a:ln>
          </p:spPr>
          <p:txBody>
            <a:bodyPr wrap="none" lIns="0" tIns="0" rIns="0" bIns="0">
              <a:spAutoFit/>
            </a:bodyPr>
            <a:lstStyle/>
            <a:p>
              <a:pPr eaLnBrk="0" hangingPunct="0"/>
              <a:r>
                <a:rPr lang="en-US" sz="2200" i="1">
                  <a:latin typeface="Times New Roman" pitchFamily="18" charset="0"/>
                </a:rPr>
                <a:t>i</a:t>
              </a:r>
              <a:endParaRPr lang="en-US"/>
            </a:p>
          </p:txBody>
        </p:sp>
        <p:sp>
          <p:nvSpPr>
            <p:cNvPr id="40974" name="Rectangle 14"/>
            <p:cNvSpPr>
              <a:spLocks noChangeArrowheads="1"/>
            </p:cNvSpPr>
            <p:nvPr/>
          </p:nvSpPr>
          <p:spPr bwMode="auto">
            <a:xfrm>
              <a:off x="2533" y="1543"/>
              <a:ext cx="167" cy="365"/>
            </a:xfrm>
            <a:prstGeom prst="rect">
              <a:avLst/>
            </a:prstGeom>
            <a:noFill/>
            <a:ln w="9525">
              <a:noFill/>
              <a:miter lim="800000"/>
              <a:headEnd/>
              <a:tailEnd/>
            </a:ln>
          </p:spPr>
          <p:txBody>
            <a:bodyPr wrap="none" lIns="0" tIns="0" rIns="0" bIns="0">
              <a:spAutoFit/>
            </a:bodyPr>
            <a:lstStyle/>
            <a:p>
              <a:pPr eaLnBrk="0" hangingPunct="0"/>
              <a:r>
                <a:rPr lang="en-US" sz="3800">
                  <a:latin typeface="Symbol" pitchFamily="18" charset="2"/>
                </a:rPr>
                <a:t>-</a:t>
              </a:r>
              <a:endParaRPr lang="en-US"/>
            </a:p>
          </p:txBody>
        </p:sp>
        <p:sp>
          <p:nvSpPr>
            <p:cNvPr id="40975" name="Rectangle 15"/>
            <p:cNvSpPr>
              <a:spLocks noChangeArrowheads="1"/>
            </p:cNvSpPr>
            <p:nvPr/>
          </p:nvSpPr>
          <p:spPr bwMode="auto">
            <a:xfrm>
              <a:off x="2095" y="1348"/>
              <a:ext cx="167" cy="365"/>
            </a:xfrm>
            <a:prstGeom prst="rect">
              <a:avLst/>
            </a:prstGeom>
            <a:noFill/>
            <a:ln w="9525">
              <a:noFill/>
              <a:miter lim="800000"/>
              <a:headEnd/>
              <a:tailEnd/>
            </a:ln>
          </p:spPr>
          <p:txBody>
            <a:bodyPr wrap="none" lIns="0" tIns="0" rIns="0" bIns="0">
              <a:spAutoFit/>
            </a:bodyPr>
            <a:lstStyle/>
            <a:p>
              <a:pPr eaLnBrk="0" hangingPunct="0"/>
              <a:r>
                <a:rPr lang="en-US" sz="3800">
                  <a:latin typeface="Symbol" pitchFamily="18" charset="2"/>
                </a:rPr>
                <a:t>=</a:t>
              </a:r>
              <a:endParaRPr lang="en-US"/>
            </a:p>
          </p:txBody>
        </p:sp>
        <p:sp>
          <p:nvSpPr>
            <p:cNvPr id="40976" name="Rectangle 16"/>
            <p:cNvSpPr>
              <a:spLocks noChangeArrowheads="1"/>
            </p:cNvSpPr>
            <p:nvPr/>
          </p:nvSpPr>
          <p:spPr bwMode="auto">
            <a:xfrm>
              <a:off x="2669" y="1373"/>
              <a:ext cx="88" cy="211"/>
            </a:xfrm>
            <a:prstGeom prst="rect">
              <a:avLst/>
            </a:prstGeom>
            <a:noFill/>
            <a:ln w="9525">
              <a:noFill/>
              <a:miter lim="800000"/>
              <a:headEnd/>
              <a:tailEnd/>
            </a:ln>
          </p:spPr>
          <p:txBody>
            <a:bodyPr wrap="none" lIns="0" tIns="0" rIns="0" bIns="0">
              <a:spAutoFit/>
            </a:bodyPr>
            <a:lstStyle/>
            <a:p>
              <a:pPr eaLnBrk="0" hangingPunct="0"/>
              <a:r>
                <a:rPr lang="en-US" sz="2200">
                  <a:latin typeface="Times New Roman" pitchFamily="18" charset="0"/>
                </a:rPr>
                <a:t>1</a:t>
              </a:r>
              <a:endParaRPr lang="en-US"/>
            </a:p>
          </p:txBody>
        </p:sp>
      </p:grpSp>
      <p:sp>
        <p:nvSpPr>
          <p:cNvPr id="40967"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8675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86757">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86757">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86757">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8675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6757"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3575" name="Rectangle 7"/>
          <p:cNvSpPr>
            <a:spLocks noGrp="1" noChangeArrowheads="1"/>
          </p:cNvSpPr>
          <p:nvPr>
            <p:ph type="title"/>
          </p:nvPr>
        </p:nvSpPr>
        <p:spPr>
          <a:xfrm>
            <a:off x="0" y="228600"/>
            <a:ext cx="9144000" cy="762000"/>
          </a:xfrm>
        </p:spPr>
        <p:txBody>
          <a:bodyPr/>
          <a:lstStyle/>
          <a:p>
            <a:pPr>
              <a:defRPr/>
            </a:pPr>
            <a:r>
              <a:rPr lang="en-US" b="1"/>
              <a:t>Estimating Industry Rates of Return</a:t>
            </a:r>
          </a:p>
        </p:txBody>
      </p:sp>
      <p:sp>
        <p:nvSpPr>
          <p:cNvPr id="43010" name="Rectangle 3"/>
          <p:cNvSpPr>
            <a:spLocks noGrp="1" noChangeArrowheads="1"/>
          </p:cNvSpPr>
          <p:nvPr>
            <p:ph idx="1"/>
          </p:nvPr>
        </p:nvSpPr>
        <p:spPr>
          <a:xfrm>
            <a:off x="914400" y="1219200"/>
            <a:ext cx="8001000" cy="5105400"/>
          </a:xfrm>
        </p:spPr>
        <p:txBody>
          <a:bodyPr/>
          <a:lstStyle/>
          <a:p>
            <a:r>
              <a:rPr lang="en-US" smtClean="0"/>
              <a:t>Estimating the Required Rate of Return </a:t>
            </a:r>
            <a:r>
              <a:rPr lang="en-US" i="1" smtClean="0"/>
              <a:t>(k)</a:t>
            </a:r>
            <a:endParaRPr lang="en-US" smtClean="0"/>
          </a:p>
          <a:p>
            <a:pPr lvl="1"/>
            <a:r>
              <a:rPr lang="en-US" smtClean="0"/>
              <a:t>Influenced by the risk-free rate</a:t>
            </a:r>
          </a:p>
          <a:p>
            <a:pPr lvl="1"/>
            <a:r>
              <a:rPr lang="en-US" smtClean="0"/>
              <a:t>Expected inflation rate</a:t>
            </a:r>
          </a:p>
          <a:p>
            <a:pPr lvl="1"/>
            <a:r>
              <a:rPr lang="en-US" smtClean="0"/>
              <a:t>Risk premium for the industry versus the market</a:t>
            </a:r>
          </a:p>
          <a:p>
            <a:pPr lvl="2">
              <a:buFont typeface="Wingdings" pitchFamily="2" charset="2"/>
              <a:buChar char="§"/>
            </a:pPr>
            <a:r>
              <a:rPr lang="en-US" b="1" smtClean="0"/>
              <a:t>business risk (BR)</a:t>
            </a:r>
          </a:p>
          <a:p>
            <a:pPr lvl="2">
              <a:buFont typeface="Wingdings" pitchFamily="2" charset="2"/>
              <a:buChar char="§"/>
            </a:pPr>
            <a:r>
              <a:rPr lang="en-US" b="1" smtClean="0"/>
              <a:t>financial risk (FR)</a:t>
            </a:r>
          </a:p>
          <a:p>
            <a:pPr lvl="2">
              <a:buFont typeface="Wingdings" pitchFamily="2" charset="2"/>
              <a:buChar char="§"/>
            </a:pPr>
            <a:r>
              <a:rPr lang="en-US" b="1" smtClean="0"/>
              <a:t>liquidity risk (LR)</a:t>
            </a:r>
          </a:p>
          <a:p>
            <a:pPr lvl="2">
              <a:buFont typeface="Wingdings" pitchFamily="2" charset="2"/>
              <a:buChar char="§"/>
            </a:pPr>
            <a:r>
              <a:rPr lang="en-US" b="1" smtClean="0"/>
              <a:t>exchange rate risk (ERR)</a:t>
            </a:r>
          </a:p>
          <a:p>
            <a:pPr lvl="2">
              <a:buFont typeface="Wingdings" pitchFamily="2" charset="2"/>
              <a:buChar char="§"/>
            </a:pPr>
            <a:r>
              <a:rPr lang="en-US" b="1" smtClean="0"/>
              <a:t>country political risk (CR)</a:t>
            </a:r>
            <a:endParaRPr lang="en-US" smtClean="0"/>
          </a:p>
          <a:p>
            <a:pPr lvl="1"/>
            <a:r>
              <a:rPr lang="en-US" smtClean="0"/>
              <a:t>Or compare systematic risk (beta) for the industry to the market beta of 1.0</a:t>
            </a:r>
          </a:p>
        </p:txBody>
      </p:sp>
      <p:sp>
        <p:nvSpPr>
          <p:cNvPr id="43011" name="Slide Number Placeholder 5"/>
          <p:cNvSpPr>
            <a:spLocks noGrp="1"/>
          </p:cNvSpPr>
          <p:nvPr>
            <p:ph type="sldNum" sz="quarter" idx="11"/>
          </p:nvPr>
        </p:nvSpPr>
        <p:spPr>
          <a:noFill/>
          <a:ln>
            <a:miter lim="800000"/>
            <a:headEnd/>
            <a:tailEnd/>
          </a:ln>
        </p:spPr>
        <p:txBody>
          <a:bodyPr/>
          <a:lstStyle/>
          <a:p>
            <a:r>
              <a:rPr lang="en-US">
                <a:cs typeface="Arial" charset="0"/>
              </a:rPr>
              <a:t>13-</a:t>
            </a:r>
            <a:fld id="{EF3832CA-A03F-4D4B-BFDE-31E9329806F4}" type="slidenum">
              <a:rPr lang="en-US">
                <a:cs typeface="Arial" charset="0"/>
              </a:rPr>
              <a:pPr/>
              <a:t>22</a:t>
            </a:fld>
            <a:endParaRPr lang="en-US">
              <a:cs typeface="Arial" charset="0"/>
            </a:endParaRPr>
          </a:p>
        </p:txBody>
      </p:sp>
      <p:sp>
        <p:nvSpPr>
          <p:cNvPr id="43012"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4598" name="Rectangle 6"/>
          <p:cNvSpPr>
            <a:spLocks noGrp="1" noChangeArrowheads="1"/>
          </p:cNvSpPr>
          <p:nvPr>
            <p:ph type="title"/>
          </p:nvPr>
        </p:nvSpPr>
        <p:spPr>
          <a:xfrm>
            <a:off x="381000" y="228600"/>
            <a:ext cx="8534400" cy="762000"/>
          </a:xfrm>
        </p:spPr>
        <p:txBody>
          <a:bodyPr/>
          <a:lstStyle/>
          <a:p>
            <a:pPr>
              <a:defRPr/>
            </a:pPr>
            <a:r>
              <a:rPr lang="en-US" b="1"/>
              <a:t>Estimating Industry Rates of Return</a:t>
            </a:r>
          </a:p>
        </p:txBody>
      </p:sp>
      <p:sp>
        <p:nvSpPr>
          <p:cNvPr id="44034" name="Rectangle 3"/>
          <p:cNvSpPr>
            <a:spLocks noGrp="1" noChangeArrowheads="1"/>
          </p:cNvSpPr>
          <p:nvPr>
            <p:ph idx="1"/>
          </p:nvPr>
        </p:nvSpPr>
        <p:spPr>
          <a:xfrm>
            <a:off x="990600" y="1219200"/>
            <a:ext cx="7924800" cy="5105400"/>
          </a:xfrm>
        </p:spPr>
        <p:txBody>
          <a:bodyPr/>
          <a:lstStyle/>
          <a:p>
            <a:pPr>
              <a:lnSpc>
                <a:spcPct val="110000"/>
              </a:lnSpc>
            </a:pPr>
            <a:r>
              <a:rPr lang="en-US" sz="3200" smtClean="0"/>
              <a:t>Estimating the Expected Growth Rate (</a:t>
            </a:r>
            <a:r>
              <a:rPr lang="en-US" sz="3200" i="1" smtClean="0"/>
              <a:t>g</a:t>
            </a:r>
            <a:r>
              <a:rPr lang="en-US" sz="3200" smtClean="0"/>
              <a:t>)</a:t>
            </a:r>
          </a:p>
          <a:p>
            <a:pPr lvl="1">
              <a:lnSpc>
                <a:spcPct val="110000"/>
              </a:lnSpc>
            </a:pPr>
            <a:r>
              <a:rPr lang="en-US" smtClean="0"/>
              <a:t>Earnings and dividend growth are determined by the retention rate and the return on equity</a:t>
            </a:r>
          </a:p>
          <a:p>
            <a:pPr lvl="1">
              <a:lnSpc>
                <a:spcPct val="110000"/>
              </a:lnSpc>
            </a:pPr>
            <a:r>
              <a:rPr lang="en-US" smtClean="0"/>
              <a:t>Earnings retention rate of industry compared to the overall market</a:t>
            </a:r>
          </a:p>
          <a:p>
            <a:pPr lvl="1">
              <a:lnSpc>
                <a:spcPct val="110000"/>
              </a:lnSpc>
            </a:pPr>
            <a:r>
              <a:rPr lang="en-US" smtClean="0"/>
              <a:t>Return on equity is a function of </a:t>
            </a:r>
          </a:p>
          <a:p>
            <a:pPr lvl="2">
              <a:lnSpc>
                <a:spcPct val="110000"/>
              </a:lnSpc>
              <a:buFont typeface="Wingdings" pitchFamily="2" charset="2"/>
              <a:buChar char="§"/>
            </a:pPr>
            <a:r>
              <a:rPr lang="en-US" sz="2400" smtClean="0"/>
              <a:t>the net profit margin</a:t>
            </a:r>
          </a:p>
          <a:p>
            <a:pPr lvl="2">
              <a:lnSpc>
                <a:spcPct val="110000"/>
              </a:lnSpc>
              <a:buFont typeface="Wingdings" pitchFamily="2" charset="2"/>
              <a:buChar char="§"/>
            </a:pPr>
            <a:r>
              <a:rPr lang="en-US" sz="2400" smtClean="0"/>
              <a:t>total asset turnover</a:t>
            </a:r>
          </a:p>
          <a:p>
            <a:pPr lvl="2">
              <a:lnSpc>
                <a:spcPct val="110000"/>
              </a:lnSpc>
              <a:buFont typeface="Wingdings" pitchFamily="2" charset="2"/>
              <a:buChar char="§"/>
            </a:pPr>
            <a:r>
              <a:rPr lang="en-US" sz="2400" smtClean="0"/>
              <a:t>a measure of financial leverage</a:t>
            </a:r>
          </a:p>
        </p:txBody>
      </p:sp>
      <p:sp>
        <p:nvSpPr>
          <p:cNvPr id="44035" name="Slide Number Placeholder 5"/>
          <p:cNvSpPr>
            <a:spLocks noGrp="1"/>
          </p:cNvSpPr>
          <p:nvPr>
            <p:ph type="sldNum" sz="quarter" idx="11"/>
          </p:nvPr>
        </p:nvSpPr>
        <p:spPr>
          <a:noFill/>
          <a:ln>
            <a:miter lim="800000"/>
            <a:headEnd/>
            <a:tailEnd/>
          </a:ln>
        </p:spPr>
        <p:txBody>
          <a:bodyPr/>
          <a:lstStyle/>
          <a:p>
            <a:r>
              <a:rPr lang="en-US">
                <a:cs typeface="Arial" charset="0"/>
              </a:rPr>
              <a:t>13-</a:t>
            </a:r>
            <a:fld id="{D8F96D9D-67AC-47EE-BC7D-EF7BC61CE4D1}" type="slidenum">
              <a:rPr lang="en-US">
                <a:cs typeface="Arial" charset="0"/>
              </a:rPr>
              <a:pPr/>
              <a:t>23</a:t>
            </a:fld>
            <a:endParaRPr lang="en-US">
              <a:cs typeface="Arial" charset="0"/>
            </a:endParaRPr>
          </a:p>
        </p:txBody>
      </p:sp>
      <p:sp>
        <p:nvSpPr>
          <p:cNvPr id="44036"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7666" name="Rectangle 2"/>
          <p:cNvSpPr>
            <a:spLocks noGrp="1" noChangeArrowheads="1"/>
          </p:cNvSpPr>
          <p:nvPr>
            <p:ph type="title"/>
          </p:nvPr>
        </p:nvSpPr>
        <p:spPr>
          <a:xfrm>
            <a:off x="0" y="152400"/>
            <a:ext cx="9144000" cy="914400"/>
          </a:xfrm>
        </p:spPr>
        <p:txBody>
          <a:bodyPr/>
          <a:lstStyle/>
          <a:p>
            <a:pPr>
              <a:defRPr/>
            </a:pPr>
            <a:r>
              <a:rPr lang="en-US" sz="3200" b="1"/>
              <a:t>Industry Valuation Using the Free Cash Flow to Equity (FCFE) Model</a:t>
            </a:r>
          </a:p>
        </p:txBody>
      </p:sp>
      <p:sp>
        <p:nvSpPr>
          <p:cNvPr id="45058" name="Rectangle 3"/>
          <p:cNvSpPr>
            <a:spLocks noGrp="1" noChangeArrowheads="1"/>
          </p:cNvSpPr>
          <p:nvPr>
            <p:ph idx="1"/>
          </p:nvPr>
        </p:nvSpPr>
        <p:spPr>
          <a:xfrm>
            <a:off x="914400" y="1371600"/>
            <a:ext cx="8001000" cy="5105400"/>
          </a:xfrm>
        </p:spPr>
        <p:txBody>
          <a:bodyPr/>
          <a:lstStyle/>
          <a:p>
            <a:r>
              <a:rPr lang="en-US" smtClean="0"/>
              <a:t>FCFE is defined as follows:</a:t>
            </a:r>
          </a:p>
          <a:p>
            <a:pPr lvl="1">
              <a:lnSpc>
                <a:spcPct val="60000"/>
              </a:lnSpc>
              <a:buFontTx/>
              <a:buNone/>
            </a:pPr>
            <a:endParaRPr lang="en-US" sz="2800" smtClean="0"/>
          </a:p>
          <a:p>
            <a:pPr lvl="1">
              <a:buFontTx/>
              <a:buNone/>
            </a:pPr>
            <a:r>
              <a:rPr lang="en-US" sz="2800" smtClean="0"/>
              <a:t>FCFE=</a:t>
            </a:r>
          </a:p>
          <a:p>
            <a:pPr lvl="1">
              <a:buFontTx/>
              <a:buNone/>
            </a:pPr>
            <a:r>
              <a:rPr lang="en-US" sz="2800" smtClean="0"/>
              <a:t>	Net income</a:t>
            </a:r>
          </a:p>
          <a:p>
            <a:pPr lvl="1">
              <a:buFontTx/>
              <a:buNone/>
            </a:pPr>
            <a:r>
              <a:rPr lang="en-US" sz="2800" smtClean="0"/>
              <a:t>	+ Depreciation</a:t>
            </a:r>
          </a:p>
          <a:p>
            <a:pPr lvl="1">
              <a:buFontTx/>
              <a:buNone/>
            </a:pPr>
            <a:r>
              <a:rPr lang="en-US" sz="2800" smtClean="0"/>
              <a:t>	-  Capital expenditures</a:t>
            </a:r>
          </a:p>
          <a:p>
            <a:pPr lvl="1">
              <a:buFontTx/>
              <a:buNone/>
            </a:pPr>
            <a:r>
              <a:rPr lang="en-US" sz="2800" smtClean="0"/>
              <a:t>	-  </a:t>
            </a:r>
            <a:r>
              <a:rPr lang="en-US" sz="2800" smtClean="0">
                <a:latin typeface="Symbol" pitchFamily="18" charset="2"/>
              </a:rPr>
              <a:t>D</a:t>
            </a:r>
            <a:r>
              <a:rPr lang="en-US" sz="2800" smtClean="0"/>
              <a:t> in working capital</a:t>
            </a:r>
          </a:p>
          <a:p>
            <a:pPr lvl="1">
              <a:buFontTx/>
              <a:buNone/>
            </a:pPr>
            <a:r>
              <a:rPr lang="en-US" sz="2800" smtClean="0"/>
              <a:t>	-  Principal debt repayments</a:t>
            </a:r>
          </a:p>
          <a:p>
            <a:pPr lvl="1">
              <a:buFontTx/>
              <a:buNone/>
            </a:pPr>
            <a:r>
              <a:rPr lang="en-US" sz="2800" smtClean="0"/>
              <a:t>	+ New debt issues</a:t>
            </a:r>
            <a:endParaRPr lang="en-US" sz="2800" b="1" smtClean="0"/>
          </a:p>
        </p:txBody>
      </p:sp>
      <p:sp>
        <p:nvSpPr>
          <p:cNvPr id="45059" name="Slide Number Placeholder 5"/>
          <p:cNvSpPr>
            <a:spLocks noGrp="1"/>
          </p:cNvSpPr>
          <p:nvPr>
            <p:ph type="sldNum" sz="quarter" idx="11"/>
          </p:nvPr>
        </p:nvSpPr>
        <p:spPr>
          <a:noFill/>
          <a:ln>
            <a:miter lim="800000"/>
            <a:headEnd/>
            <a:tailEnd/>
          </a:ln>
        </p:spPr>
        <p:txBody>
          <a:bodyPr/>
          <a:lstStyle/>
          <a:p>
            <a:r>
              <a:rPr lang="en-US">
                <a:cs typeface="Arial" charset="0"/>
              </a:rPr>
              <a:t>13-</a:t>
            </a:r>
            <a:fld id="{15B82233-9352-4F4B-A7EB-0EF110C65DF5}" type="slidenum">
              <a:rPr lang="en-US">
                <a:cs typeface="Arial" charset="0"/>
              </a:rPr>
              <a:pPr/>
              <a:t>24</a:t>
            </a:fld>
            <a:endParaRPr lang="en-US">
              <a:cs typeface="Arial" charset="0"/>
            </a:endParaRPr>
          </a:p>
        </p:txBody>
      </p:sp>
      <p:sp>
        <p:nvSpPr>
          <p:cNvPr id="45060"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9655" name="Rectangle 7"/>
          <p:cNvSpPr>
            <a:spLocks noGrp="1" noChangeArrowheads="1"/>
          </p:cNvSpPr>
          <p:nvPr>
            <p:ph type="title"/>
          </p:nvPr>
        </p:nvSpPr>
        <p:spPr>
          <a:xfrm>
            <a:off x="0" y="152400"/>
            <a:ext cx="9144000" cy="838200"/>
          </a:xfrm>
        </p:spPr>
        <p:txBody>
          <a:bodyPr/>
          <a:lstStyle/>
          <a:p>
            <a:pPr>
              <a:defRPr/>
            </a:pPr>
            <a:r>
              <a:rPr lang="en-US" sz="3200" b="1"/>
              <a:t>Industry Valuation Using the Free Cash Flow to Equity (FCFE) Model</a:t>
            </a:r>
          </a:p>
        </p:txBody>
      </p:sp>
      <p:sp>
        <p:nvSpPr>
          <p:cNvPr id="46082" name="Slide Number Placeholder 4"/>
          <p:cNvSpPr>
            <a:spLocks noGrp="1"/>
          </p:cNvSpPr>
          <p:nvPr>
            <p:ph type="sldNum" sz="quarter" idx="11"/>
          </p:nvPr>
        </p:nvSpPr>
        <p:spPr>
          <a:noFill/>
          <a:ln>
            <a:miter lim="800000"/>
            <a:headEnd/>
            <a:tailEnd/>
          </a:ln>
        </p:spPr>
        <p:txBody>
          <a:bodyPr/>
          <a:lstStyle/>
          <a:p>
            <a:r>
              <a:rPr lang="en-US">
                <a:cs typeface="Arial" charset="0"/>
              </a:rPr>
              <a:t>13-</a:t>
            </a:r>
            <a:fld id="{54273E7F-D5C8-4119-80CB-9BD635F177A2}" type="slidenum">
              <a:rPr lang="en-US">
                <a:cs typeface="Arial" charset="0"/>
              </a:rPr>
              <a:pPr/>
              <a:t>25</a:t>
            </a:fld>
            <a:endParaRPr lang="en-US">
              <a:cs typeface="Arial" charset="0"/>
            </a:endParaRPr>
          </a:p>
        </p:txBody>
      </p:sp>
      <p:sp>
        <p:nvSpPr>
          <p:cNvPr id="46083" name="Rectangle 3"/>
          <p:cNvSpPr>
            <a:spLocks noGrp="1" noChangeArrowheads="1"/>
          </p:cNvSpPr>
          <p:nvPr>
            <p:ph type="body" idx="4294967295"/>
          </p:nvPr>
        </p:nvSpPr>
        <p:spPr>
          <a:xfrm>
            <a:off x="1371600" y="1219200"/>
            <a:ext cx="7772400" cy="4953000"/>
          </a:xfrm>
        </p:spPr>
        <p:txBody>
          <a:bodyPr/>
          <a:lstStyle/>
          <a:p>
            <a:pPr>
              <a:lnSpc>
                <a:spcPct val="90000"/>
              </a:lnSpc>
            </a:pPr>
            <a:r>
              <a:rPr lang="en-US" smtClean="0"/>
              <a:t>The Constant Growth FCFE Model</a:t>
            </a:r>
          </a:p>
          <a:p>
            <a:pPr>
              <a:lnSpc>
                <a:spcPct val="90000"/>
              </a:lnSpc>
            </a:pPr>
            <a:endParaRPr lang="en-US" smtClean="0"/>
          </a:p>
          <a:p>
            <a:pPr>
              <a:lnSpc>
                <a:spcPct val="90000"/>
              </a:lnSpc>
              <a:buFontTx/>
              <a:buNone/>
            </a:pPr>
            <a:endParaRPr lang="en-US" smtClean="0"/>
          </a:p>
          <a:p>
            <a:pPr>
              <a:lnSpc>
                <a:spcPct val="90000"/>
              </a:lnSpc>
            </a:pPr>
            <a:endParaRPr lang="en-US" smtClean="0"/>
          </a:p>
          <a:p>
            <a:pPr>
              <a:lnSpc>
                <a:spcPct val="90000"/>
              </a:lnSpc>
            </a:pPr>
            <a:endParaRPr lang="en-US" smtClean="0"/>
          </a:p>
          <a:p>
            <a:pPr>
              <a:lnSpc>
                <a:spcPct val="50000"/>
              </a:lnSpc>
            </a:pPr>
            <a:r>
              <a:rPr lang="en-US" smtClean="0">
                <a:cs typeface="Times New Roman" pitchFamily="18" charset="0"/>
              </a:rPr>
              <a:t>The Two-Stage Growth FCFE Model</a:t>
            </a:r>
            <a:r>
              <a:rPr lang="en-US" smtClean="0"/>
              <a:t> </a:t>
            </a:r>
          </a:p>
          <a:p>
            <a:pPr lvl="1">
              <a:lnSpc>
                <a:spcPct val="120000"/>
              </a:lnSpc>
            </a:pPr>
            <a:r>
              <a:rPr lang="en-US" smtClean="0"/>
              <a:t>The two-stage model is similar to the two-stage DDM model</a:t>
            </a:r>
          </a:p>
          <a:p>
            <a:pPr lvl="1">
              <a:lnSpc>
                <a:spcPct val="120000"/>
              </a:lnSpc>
            </a:pPr>
            <a:r>
              <a:rPr lang="en-US" smtClean="0"/>
              <a:t>IN the second stage, FCFE is assumed to grow at a constant rate, normally lower than that in the first stage period</a:t>
            </a:r>
          </a:p>
          <a:p>
            <a:pPr lvl="1">
              <a:lnSpc>
                <a:spcPct val="120000"/>
              </a:lnSpc>
            </a:pPr>
            <a:endParaRPr lang="en-US" smtClean="0"/>
          </a:p>
        </p:txBody>
      </p:sp>
      <p:grpSp>
        <p:nvGrpSpPr>
          <p:cNvPr id="46084" name="Group 18"/>
          <p:cNvGrpSpPr>
            <a:grpSpLocks/>
          </p:cNvGrpSpPr>
          <p:nvPr/>
        </p:nvGrpSpPr>
        <p:grpSpPr bwMode="auto">
          <a:xfrm>
            <a:off x="2743200" y="1905000"/>
            <a:ext cx="2362200" cy="1209675"/>
            <a:chOff x="1728" y="1104"/>
            <a:chExt cx="1488" cy="762"/>
          </a:xfrm>
        </p:grpSpPr>
        <p:sp>
          <p:nvSpPr>
            <p:cNvPr id="46086" name="AutoShape 8"/>
            <p:cNvSpPr>
              <a:spLocks noChangeAspect="1" noChangeArrowheads="1" noTextEdit="1"/>
            </p:cNvSpPr>
            <p:nvPr/>
          </p:nvSpPr>
          <p:spPr bwMode="auto">
            <a:xfrm>
              <a:off x="1728" y="1104"/>
              <a:ext cx="1488" cy="762"/>
            </a:xfrm>
            <a:prstGeom prst="rect">
              <a:avLst/>
            </a:prstGeom>
            <a:noFill/>
            <a:ln w="9525">
              <a:noFill/>
              <a:miter lim="800000"/>
              <a:headEnd/>
              <a:tailEnd/>
            </a:ln>
          </p:spPr>
          <p:txBody>
            <a:bodyPr/>
            <a:lstStyle/>
            <a:p>
              <a:endParaRPr lang="en-US"/>
            </a:p>
          </p:txBody>
        </p:sp>
        <p:sp>
          <p:nvSpPr>
            <p:cNvPr id="46087" name="Line 10"/>
            <p:cNvSpPr>
              <a:spLocks noChangeShapeType="1"/>
            </p:cNvSpPr>
            <p:nvPr/>
          </p:nvSpPr>
          <p:spPr bwMode="auto">
            <a:xfrm>
              <a:off x="2275" y="1473"/>
              <a:ext cx="877" cy="1"/>
            </a:xfrm>
            <a:prstGeom prst="line">
              <a:avLst/>
            </a:prstGeom>
            <a:noFill/>
            <a:ln w="19050">
              <a:solidFill>
                <a:schemeClr val="tx1"/>
              </a:solidFill>
              <a:round/>
              <a:headEnd/>
              <a:tailEnd/>
            </a:ln>
          </p:spPr>
          <p:txBody>
            <a:bodyPr/>
            <a:lstStyle/>
            <a:p>
              <a:endParaRPr lang="en-US"/>
            </a:p>
          </p:txBody>
        </p:sp>
        <p:sp>
          <p:nvSpPr>
            <p:cNvPr id="46088" name="Rectangle 11"/>
            <p:cNvSpPr>
              <a:spLocks noChangeArrowheads="1"/>
            </p:cNvSpPr>
            <p:nvPr/>
          </p:nvSpPr>
          <p:spPr bwMode="auto">
            <a:xfrm>
              <a:off x="2848" y="1512"/>
              <a:ext cx="140" cy="336"/>
            </a:xfrm>
            <a:prstGeom prst="rect">
              <a:avLst/>
            </a:prstGeom>
            <a:noFill/>
            <a:ln w="9525">
              <a:noFill/>
              <a:miter lim="800000"/>
              <a:headEnd/>
              <a:tailEnd/>
            </a:ln>
          </p:spPr>
          <p:txBody>
            <a:bodyPr wrap="none" lIns="0" tIns="0" rIns="0" bIns="0">
              <a:spAutoFit/>
            </a:bodyPr>
            <a:lstStyle/>
            <a:p>
              <a:pPr eaLnBrk="0" hangingPunct="0"/>
              <a:r>
                <a:rPr lang="en-US" sz="3500" i="1">
                  <a:latin typeface="Times New Roman" pitchFamily="18" charset="0"/>
                </a:rPr>
                <a:t>g</a:t>
              </a:r>
              <a:endParaRPr lang="en-US"/>
            </a:p>
          </p:txBody>
        </p:sp>
        <p:sp>
          <p:nvSpPr>
            <p:cNvPr id="46089" name="Rectangle 12"/>
            <p:cNvSpPr>
              <a:spLocks noChangeArrowheads="1"/>
            </p:cNvSpPr>
            <p:nvPr/>
          </p:nvSpPr>
          <p:spPr bwMode="auto">
            <a:xfrm>
              <a:off x="2415" y="1512"/>
              <a:ext cx="124" cy="336"/>
            </a:xfrm>
            <a:prstGeom prst="rect">
              <a:avLst/>
            </a:prstGeom>
            <a:noFill/>
            <a:ln w="9525">
              <a:noFill/>
              <a:miter lim="800000"/>
              <a:headEnd/>
              <a:tailEnd/>
            </a:ln>
          </p:spPr>
          <p:txBody>
            <a:bodyPr wrap="none" lIns="0" tIns="0" rIns="0" bIns="0">
              <a:spAutoFit/>
            </a:bodyPr>
            <a:lstStyle/>
            <a:p>
              <a:pPr eaLnBrk="0" hangingPunct="0"/>
              <a:r>
                <a:rPr lang="en-US" sz="3500" i="1">
                  <a:latin typeface="Times New Roman" pitchFamily="18" charset="0"/>
                </a:rPr>
                <a:t>k</a:t>
              </a:r>
              <a:endParaRPr lang="en-US"/>
            </a:p>
          </p:txBody>
        </p:sp>
        <p:sp>
          <p:nvSpPr>
            <p:cNvPr id="46090" name="Rectangle 13"/>
            <p:cNvSpPr>
              <a:spLocks noChangeArrowheads="1"/>
            </p:cNvSpPr>
            <p:nvPr/>
          </p:nvSpPr>
          <p:spPr bwMode="auto">
            <a:xfrm>
              <a:off x="2305" y="1121"/>
              <a:ext cx="700" cy="336"/>
            </a:xfrm>
            <a:prstGeom prst="rect">
              <a:avLst/>
            </a:prstGeom>
            <a:noFill/>
            <a:ln w="9525">
              <a:noFill/>
              <a:miter lim="800000"/>
              <a:headEnd/>
              <a:tailEnd/>
            </a:ln>
          </p:spPr>
          <p:txBody>
            <a:bodyPr wrap="none" lIns="0" tIns="0" rIns="0" bIns="0">
              <a:spAutoFit/>
            </a:bodyPr>
            <a:lstStyle/>
            <a:p>
              <a:pPr eaLnBrk="0" hangingPunct="0"/>
              <a:r>
                <a:rPr lang="en-US" sz="3500" i="1">
                  <a:latin typeface="Times New Roman" pitchFamily="18" charset="0"/>
                </a:rPr>
                <a:t>FCFE</a:t>
              </a:r>
              <a:endParaRPr lang="en-US"/>
            </a:p>
          </p:txBody>
        </p:sp>
        <p:sp>
          <p:nvSpPr>
            <p:cNvPr id="46091" name="Rectangle 14"/>
            <p:cNvSpPr>
              <a:spLocks noChangeArrowheads="1"/>
            </p:cNvSpPr>
            <p:nvPr/>
          </p:nvSpPr>
          <p:spPr bwMode="auto">
            <a:xfrm>
              <a:off x="1745" y="1296"/>
              <a:ext cx="171" cy="336"/>
            </a:xfrm>
            <a:prstGeom prst="rect">
              <a:avLst/>
            </a:prstGeom>
            <a:noFill/>
            <a:ln w="9525">
              <a:noFill/>
              <a:miter lim="800000"/>
              <a:headEnd/>
              <a:tailEnd/>
            </a:ln>
          </p:spPr>
          <p:txBody>
            <a:bodyPr wrap="none" lIns="0" tIns="0" rIns="0" bIns="0">
              <a:spAutoFit/>
            </a:bodyPr>
            <a:lstStyle/>
            <a:p>
              <a:pPr eaLnBrk="0" hangingPunct="0"/>
              <a:r>
                <a:rPr lang="en-US" sz="3500" i="1">
                  <a:latin typeface="Times New Roman" pitchFamily="18" charset="0"/>
                </a:rPr>
                <a:t>V</a:t>
              </a:r>
              <a:endParaRPr lang="en-US"/>
            </a:p>
          </p:txBody>
        </p:sp>
        <p:sp>
          <p:nvSpPr>
            <p:cNvPr id="46092" name="Rectangle 15"/>
            <p:cNvSpPr>
              <a:spLocks noChangeArrowheads="1"/>
            </p:cNvSpPr>
            <p:nvPr/>
          </p:nvSpPr>
          <p:spPr bwMode="auto">
            <a:xfrm>
              <a:off x="2620" y="1480"/>
              <a:ext cx="154" cy="336"/>
            </a:xfrm>
            <a:prstGeom prst="rect">
              <a:avLst/>
            </a:prstGeom>
            <a:noFill/>
            <a:ln w="9525">
              <a:noFill/>
              <a:miter lim="800000"/>
              <a:headEnd/>
              <a:tailEnd/>
            </a:ln>
          </p:spPr>
          <p:txBody>
            <a:bodyPr wrap="none" lIns="0" tIns="0" rIns="0" bIns="0">
              <a:spAutoFit/>
            </a:bodyPr>
            <a:lstStyle/>
            <a:p>
              <a:pPr eaLnBrk="0" hangingPunct="0"/>
              <a:r>
                <a:rPr lang="en-US" sz="3500">
                  <a:latin typeface="Symbol" pitchFamily="18" charset="2"/>
                </a:rPr>
                <a:t>-</a:t>
              </a:r>
              <a:endParaRPr lang="en-US"/>
            </a:p>
          </p:txBody>
        </p:sp>
        <p:sp>
          <p:nvSpPr>
            <p:cNvPr id="46093" name="Rectangle 16"/>
            <p:cNvSpPr>
              <a:spLocks noChangeArrowheads="1"/>
            </p:cNvSpPr>
            <p:nvPr/>
          </p:nvSpPr>
          <p:spPr bwMode="auto">
            <a:xfrm>
              <a:off x="2038" y="1264"/>
              <a:ext cx="154" cy="336"/>
            </a:xfrm>
            <a:prstGeom prst="rect">
              <a:avLst/>
            </a:prstGeom>
            <a:noFill/>
            <a:ln w="9525">
              <a:noFill/>
              <a:miter lim="800000"/>
              <a:headEnd/>
              <a:tailEnd/>
            </a:ln>
          </p:spPr>
          <p:txBody>
            <a:bodyPr wrap="none" lIns="0" tIns="0" rIns="0" bIns="0">
              <a:spAutoFit/>
            </a:bodyPr>
            <a:lstStyle/>
            <a:p>
              <a:pPr eaLnBrk="0" hangingPunct="0"/>
              <a:r>
                <a:rPr lang="en-US" sz="3500">
                  <a:latin typeface="Symbol" pitchFamily="18" charset="2"/>
                </a:rPr>
                <a:t>=</a:t>
              </a:r>
              <a:endParaRPr lang="en-US"/>
            </a:p>
          </p:txBody>
        </p:sp>
        <p:sp>
          <p:nvSpPr>
            <p:cNvPr id="46094" name="Rectangle 17"/>
            <p:cNvSpPr>
              <a:spLocks noChangeArrowheads="1"/>
            </p:cNvSpPr>
            <p:nvPr/>
          </p:nvSpPr>
          <p:spPr bwMode="auto">
            <a:xfrm>
              <a:off x="3034" y="1292"/>
              <a:ext cx="80" cy="192"/>
            </a:xfrm>
            <a:prstGeom prst="rect">
              <a:avLst/>
            </a:prstGeom>
            <a:noFill/>
            <a:ln w="9525">
              <a:noFill/>
              <a:miter lim="800000"/>
              <a:headEnd/>
              <a:tailEnd/>
            </a:ln>
          </p:spPr>
          <p:txBody>
            <a:bodyPr wrap="none" lIns="0" tIns="0" rIns="0" bIns="0">
              <a:spAutoFit/>
            </a:bodyPr>
            <a:lstStyle/>
            <a:p>
              <a:pPr eaLnBrk="0" hangingPunct="0"/>
              <a:r>
                <a:rPr lang="en-US" sz="2000">
                  <a:latin typeface="Times New Roman" pitchFamily="18" charset="0"/>
                </a:rPr>
                <a:t>1</a:t>
              </a:r>
              <a:endParaRPr lang="en-US"/>
            </a:p>
          </p:txBody>
        </p:sp>
      </p:grpSp>
      <p:sp>
        <p:nvSpPr>
          <p:cNvPr id="46085"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4770" name="Rectangle 2"/>
          <p:cNvSpPr>
            <a:spLocks noGrp="1" noChangeArrowheads="1"/>
          </p:cNvSpPr>
          <p:nvPr>
            <p:ph type="title"/>
          </p:nvPr>
        </p:nvSpPr>
        <p:spPr>
          <a:xfrm>
            <a:off x="0" y="152400"/>
            <a:ext cx="9144000" cy="914400"/>
          </a:xfrm>
        </p:spPr>
        <p:txBody>
          <a:bodyPr/>
          <a:lstStyle/>
          <a:p>
            <a:pPr>
              <a:defRPr/>
            </a:pPr>
            <a:r>
              <a:rPr lang="en-US" b="1"/>
              <a:t>The Earnings Multiple Technique</a:t>
            </a:r>
          </a:p>
        </p:txBody>
      </p:sp>
      <p:sp>
        <p:nvSpPr>
          <p:cNvPr id="47106" name="Rectangle 3"/>
          <p:cNvSpPr>
            <a:spLocks noGrp="1" noChangeArrowheads="1"/>
          </p:cNvSpPr>
          <p:nvPr>
            <p:ph idx="1"/>
          </p:nvPr>
        </p:nvSpPr>
        <p:spPr>
          <a:xfrm>
            <a:off x="914400" y="1219200"/>
            <a:ext cx="7848600" cy="5181600"/>
          </a:xfrm>
        </p:spPr>
        <p:txBody>
          <a:bodyPr/>
          <a:lstStyle/>
          <a:p>
            <a:pPr>
              <a:lnSpc>
                <a:spcPct val="90000"/>
              </a:lnSpc>
            </a:pPr>
            <a:r>
              <a:rPr lang="en-US" sz="2400" smtClean="0"/>
              <a:t>Estimating Earnings per Share</a:t>
            </a:r>
          </a:p>
          <a:p>
            <a:pPr lvl="1">
              <a:lnSpc>
                <a:spcPct val="90000"/>
              </a:lnSpc>
            </a:pPr>
            <a:r>
              <a:rPr lang="en-US" smtClean="0"/>
              <a:t>Start with forecasting sales per share</a:t>
            </a:r>
          </a:p>
          <a:p>
            <a:pPr lvl="2">
              <a:buFont typeface="Wingdings" pitchFamily="2" charset="2"/>
              <a:buChar char="§"/>
            </a:pPr>
            <a:r>
              <a:rPr lang="en-US" smtClean="0"/>
              <a:t>Time series analysis</a:t>
            </a:r>
          </a:p>
          <a:p>
            <a:pPr lvl="2">
              <a:lnSpc>
                <a:spcPct val="90000"/>
              </a:lnSpc>
              <a:buFont typeface="Wingdings" pitchFamily="2" charset="2"/>
              <a:buChar char="§"/>
            </a:pPr>
            <a:r>
              <a:rPr lang="en-US" smtClean="0"/>
              <a:t>Input-output analysis</a:t>
            </a:r>
          </a:p>
          <a:p>
            <a:pPr lvl="2">
              <a:lnSpc>
                <a:spcPct val="90000"/>
              </a:lnSpc>
              <a:buFont typeface="Wingdings" pitchFamily="2" charset="2"/>
              <a:buChar char="§"/>
            </a:pPr>
            <a:r>
              <a:rPr lang="en-US" smtClean="0"/>
              <a:t>Industry-economy relationship</a:t>
            </a:r>
          </a:p>
          <a:p>
            <a:pPr lvl="1">
              <a:lnSpc>
                <a:spcPct val="110000"/>
              </a:lnSpc>
            </a:pPr>
            <a:r>
              <a:rPr lang="en-US" smtClean="0"/>
              <a:t>Earnings forecasting and analysis of industry competition</a:t>
            </a:r>
          </a:p>
          <a:p>
            <a:pPr lvl="2">
              <a:buFont typeface="Wingdings" pitchFamily="2" charset="2"/>
              <a:buChar char="§"/>
            </a:pPr>
            <a:r>
              <a:rPr lang="en-US" smtClean="0"/>
              <a:t>Competitive strategy</a:t>
            </a:r>
          </a:p>
          <a:p>
            <a:pPr lvl="2">
              <a:buFont typeface="Wingdings" pitchFamily="2" charset="2"/>
              <a:buChar char="§"/>
            </a:pPr>
            <a:r>
              <a:rPr lang="en-US" smtClean="0"/>
              <a:t>Competitive environment</a:t>
            </a:r>
          </a:p>
          <a:p>
            <a:pPr lvl="2">
              <a:buFont typeface="Wingdings" pitchFamily="2" charset="2"/>
              <a:buChar char="§"/>
            </a:pPr>
            <a:r>
              <a:rPr lang="en-US" smtClean="0"/>
              <a:t>Industry operating profit margin</a:t>
            </a:r>
          </a:p>
          <a:p>
            <a:pPr lvl="2">
              <a:buFont typeface="Wingdings" pitchFamily="2" charset="2"/>
              <a:buChar char="§"/>
            </a:pPr>
            <a:r>
              <a:rPr lang="en-US" smtClean="0"/>
              <a:t>Industry earnings estimate</a:t>
            </a:r>
          </a:p>
          <a:p>
            <a:pPr lvl="2">
              <a:buFont typeface="Wingdings" pitchFamily="2" charset="2"/>
              <a:buChar char="§"/>
            </a:pPr>
            <a:r>
              <a:rPr lang="en-US" smtClean="0"/>
              <a:t>Industry earnings multiplier</a:t>
            </a:r>
          </a:p>
        </p:txBody>
      </p:sp>
      <p:sp>
        <p:nvSpPr>
          <p:cNvPr id="47107" name="Slide Number Placeholder 5"/>
          <p:cNvSpPr>
            <a:spLocks noGrp="1"/>
          </p:cNvSpPr>
          <p:nvPr>
            <p:ph type="sldNum" sz="quarter" idx="11"/>
          </p:nvPr>
        </p:nvSpPr>
        <p:spPr>
          <a:noFill/>
          <a:ln>
            <a:miter lim="800000"/>
            <a:headEnd/>
            <a:tailEnd/>
          </a:ln>
        </p:spPr>
        <p:txBody>
          <a:bodyPr/>
          <a:lstStyle/>
          <a:p>
            <a:r>
              <a:rPr lang="en-US">
                <a:cs typeface="Arial" charset="0"/>
              </a:rPr>
              <a:t>13-</a:t>
            </a:r>
            <a:fld id="{7CB62717-0246-45A0-B8E5-419BE88C86A0}" type="slidenum">
              <a:rPr lang="en-US">
                <a:cs typeface="Arial" charset="0"/>
              </a:rPr>
              <a:pPr/>
              <a:t>26</a:t>
            </a:fld>
            <a:endParaRPr lang="en-US">
              <a:cs typeface="Arial" charset="0"/>
            </a:endParaRPr>
          </a:p>
        </p:txBody>
      </p:sp>
      <p:sp>
        <p:nvSpPr>
          <p:cNvPr id="4710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7842" name="Rectangle 2"/>
          <p:cNvSpPr>
            <a:spLocks noGrp="1" noChangeArrowheads="1"/>
          </p:cNvSpPr>
          <p:nvPr>
            <p:ph type="title"/>
          </p:nvPr>
        </p:nvSpPr>
        <p:spPr>
          <a:xfrm>
            <a:off x="0" y="152400"/>
            <a:ext cx="9144000" cy="1143000"/>
          </a:xfrm>
        </p:spPr>
        <p:txBody>
          <a:bodyPr/>
          <a:lstStyle/>
          <a:p>
            <a:pPr>
              <a:defRPr/>
            </a:pPr>
            <a:r>
              <a:rPr lang="en-US" b="1"/>
              <a:t>Industry Profit Margin Forecast</a:t>
            </a:r>
          </a:p>
        </p:txBody>
      </p:sp>
      <p:sp>
        <p:nvSpPr>
          <p:cNvPr id="48130" name="Rectangle 3"/>
          <p:cNvSpPr>
            <a:spLocks noGrp="1" noChangeArrowheads="1"/>
          </p:cNvSpPr>
          <p:nvPr>
            <p:ph idx="1"/>
          </p:nvPr>
        </p:nvSpPr>
        <p:spPr>
          <a:xfrm>
            <a:off x="990600" y="1219200"/>
            <a:ext cx="7924800" cy="5105400"/>
          </a:xfrm>
        </p:spPr>
        <p:txBody>
          <a:bodyPr/>
          <a:lstStyle/>
          <a:p>
            <a:r>
              <a:rPr lang="en-US" smtClean="0"/>
              <a:t>The Components of Net Profit Margin</a:t>
            </a:r>
          </a:p>
          <a:p>
            <a:pPr lvl="1"/>
            <a:r>
              <a:rPr lang="en-US" smtClean="0"/>
              <a:t>Industry’s operating profit margin </a:t>
            </a:r>
            <a:r>
              <a:rPr lang="en-US" sz="2800" smtClean="0"/>
              <a:t>(</a:t>
            </a:r>
            <a:r>
              <a:rPr lang="en-US" smtClean="0"/>
              <a:t>EBITDA / Sales)</a:t>
            </a:r>
          </a:p>
          <a:p>
            <a:pPr lvl="2">
              <a:buFont typeface="Wingdings" pitchFamily="2" charset="2"/>
              <a:buChar char="§"/>
            </a:pPr>
            <a:r>
              <a:rPr lang="en-US" smtClean="0"/>
              <a:t>Regression analysis</a:t>
            </a:r>
          </a:p>
          <a:p>
            <a:pPr lvl="2">
              <a:buFont typeface="Wingdings" pitchFamily="2" charset="2"/>
              <a:buChar char="§"/>
            </a:pPr>
            <a:r>
              <a:rPr lang="en-US" smtClean="0"/>
              <a:t>Time series analysis</a:t>
            </a:r>
          </a:p>
          <a:p>
            <a:pPr lvl="2">
              <a:buFont typeface="Wingdings" pitchFamily="2" charset="2"/>
              <a:buChar char="§"/>
            </a:pPr>
            <a:r>
              <a:rPr lang="en-US" smtClean="0"/>
              <a:t>Long-term consideration including competitive structure</a:t>
            </a:r>
          </a:p>
          <a:p>
            <a:pPr lvl="1"/>
            <a:r>
              <a:rPr lang="en-US" smtClean="0"/>
              <a:t>Depreciation expense</a:t>
            </a:r>
          </a:p>
          <a:p>
            <a:pPr lvl="2">
              <a:buFont typeface="Wingdings" pitchFamily="2" charset="2"/>
              <a:buChar char="§"/>
            </a:pPr>
            <a:r>
              <a:rPr lang="en-US" smtClean="0"/>
              <a:t>Generally increasing time series</a:t>
            </a:r>
          </a:p>
          <a:p>
            <a:pPr lvl="2">
              <a:buFont typeface="Wingdings" pitchFamily="2" charset="2"/>
              <a:buChar char="§"/>
            </a:pPr>
            <a:r>
              <a:rPr lang="en-US" smtClean="0"/>
              <a:t>Specific estimate technique using the depreciation expense/PPE ratio</a:t>
            </a:r>
          </a:p>
          <a:p>
            <a:pPr lvl="2">
              <a:buFont typeface="Wingdings" pitchFamily="2" charset="2"/>
              <a:buChar char="§"/>
            </a:pPr>
            <a:r>
              <a:rPr lang="en-US" smtClean="0"/>
              <a:t>Subtract depreciation from operating profit margin to determine industry’s net before interest and taxes</a:t>
            </a:r>
          </a:p>
          <a:p>
            <a:endParaRPr lang="en-US" smtClean="0"/>
          </a:p>
        </p:txBody>
      </p:sp>
      <p:sp>
        <p:nvSpPr>
          <p:cNvPr id="48131" name="Slide Number Placeholder 5"/>
          <p:cNvSpPr>
            <a:spLocks noGrp="1"/>
          </p:cNvSpPr>
          <p:nvPr>
            <p:ph type="sldNum" sz="quarter" idx="11"/>
          </p:nvPr>
        </p:nvSpPr>
        <p:spPr>
          <a:noFill/>
          <a:ln>
            <a:miter lim="800000"/>
            <a:headEnd/>
            <a:tailEnd/>
          </a:ln>
        </p:spPr>
        <p:txBody>
          <a:bodyPr/>
          <a:lstStyle/>
          <a:p>
            <a:r>
              <a:rPr lang="en-US">
                <a:cs typeface="Arial" charset="0"/>
              </a:rPr>
              <a:t>13-</a:t>
            </a:r>
            <a:fld id="{3C58DFBE-EDD3-42BA-8089-B294D42731A8}" type="slidenum">
              <a:rPr lang="en-US">
                <a:cs typeface="Arial" charset="0"/>
              </a:rPr>
              <a:pPr/>
              <a:t>27</a:t>
            </a:fld>
            <a:endParaRPr lang="en-US">
              <a:cs typeface="Arial" charset="0"/>
            </a:endParaRPr>
          </a:p>
        </p:txBody>
      </p:sp>
      <p:sp>
        <p:nvSpPr>
          <p:cNvPr id="48132"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8802" name="Rectangle 2"/>
          <p:cNvSpPr>
            <a:spLocks noGrp="1" noChangeArrowheads="1"/>
          </p:cNvSpPr>
          <p:nvPr>
            <p:ph type="title"/>
          </p:nvPr>
        </p:nvSpPr>
        <p:spPr>
          <a:xfrm>
            <a:off x="0" y="152400"/>
            <a:ext cx="9144000" cy="1143000"/>
          </a:xfrm>
        </p:spPr>
        <p:txBody>
          <a:bodyPr/>
          <a:lstStyle/>
          <a:p>
            <a:pPr>
              <a:defRPr/>
            </a:pPr>
            <a:r>
              <a:rPr lang="en-US" b="1"/>
              <a:t>Industry Profit Margin Forecast</a:t>
            </a:r>
          </a:p>
        </p:txBody>
      </p:sp>
      <p:sp>
        <p:nvSpPr>
          <p:cNvPr id="49154" name="Rectangle 3"/>
          <p:cNvSpPr>
            <a:spLocks noGrp="1" noChangeArrowheads="1"/>
          </p:cNvSpPr>
          <p:nvPr>
            <p:ph idx="1"/>
          </p:nvPr>
        </p:nvSpPr>
        <p:spPr>
          <a:xfrm>
            <a:off x="838200" y="1219200"/>
            <a:ext cx="7924800" cy="5105400"/>
          </a:xfrm>
        </p:spPr>
        <p:txBody>
          <a:bodyPr/>
          <a:lstStyle/>
          <a:p>
            <a:pPr lvl="1"/>
            <a:r>
              <a:rPr lang="en-US" smtClean="0"/>
              <a:t>Interest expense </a:t>
            </a:r>
          </a:p>
          <a:p>
            <a:pPr lvl="2">
              <a:lnSpc>
                <a:spcPct val="90000"/>
              </a:lnSpc>
              <a:buFont typeface="Wingdings" pitchFamily="2" charset="2"/>
              <a:buChar char="§"/>
            </a:pPr>
            <a:r>
              <a:rPr lang="en-US" smtClean="0"/>
              <a:t>Calculate the annual total asset turnover (TATO)</a:t>
            </a:r>
          </a:p>
          <a:p>
            <a:pPr lvl="2">
              <a:lnSpc>
                <a:spcPct val="90000"/>
              </a:lnSpc>
              <a:buFont typeface="Wingdings" pitchFamily="2" charset="2"/>
              <a:buChar char="§"/>
            </a:pPr>
            <a:r>
              <a:rPr lang="en-US" smtClean="0"/>
              <a:t>Use your current sales estimate and an estimate of TATO to estimate total assets next year</a:t>
            </a:r>
          </a:p>
          <a:p>
            <a:pPr lvl="2">
              <a:lnSpc>
                <a:spcPct val="90000"/>
              </a:lnSpc>
              <a:buFont typeface="Wingdings" pitchFamily="2" charset="2"/>
              <a:buChar char="§"/>
            </a:pPr>
            <a:r>
              <a:rPr lang="en-US" smtClean="0"/>
              <a:t>Calculate the annual long-term (interest bearing) debt as a percent of total assets</a:t>
            </a:r>
          </a:p>
          <a:p>
            <a:pPr lvl="2">
              <a:lnSpc>
                <a:spcPct val="90000"/>
              </a:lnSpc>
              <a:buFont typeface="Wingdings" pitchFamily="2" charset="2"/>
              <a:buChar char="§"/>
            </a:pPr>
            <a:r>
              <a:rPr lang="en-US" smtClean="0"/>
              <a:t>Estimate long-term debt for the next year</a:t>
            </a:r>
          </a:p>
          <a:p>
            <a:pPr lvl="2">
              <a:lnSpc>
                <a:spcPct val="90000"/>
              </a:lnSpc>
              <a:buFont typeface="Wingdings" pitchFamily="2" charset="2"/>
              <a:buChar char="§"/>
            </a:pPr>
            <a:r>
              <a:rPr lang="en-US" smtClean="0"/>
              <a:t>Calculate the annual interest cost as a percent of long-term debt and analyze the trend</a:t>
            </a:r>
          </a:p>
          <a:p>
            <a:pPr lvl="2">
              <a:lnSpc>
                <a:spcPct val="90000"/>
              </a:lnSpc>
              <a:buFont typeface="Wingdings" pitchFamily="2" charset="2"/>
              <a:buChar char="§"/>
            </a:pPr>
            <a:r>
              <a:rPr lang="en-US" smtClean="0"/>
              <a:t>Estimate next year’s interest cost of debt for this industry based upon your prior estimate of market yields</a:t>
            </a:r>
          </a:p>
          <a:p>
            <a:pPr lvl="2">
              <a:lnSpc>
                <a:spcPct val="90000"/>
              </a:lnSpc>
              <a:buFont typeface="Wingdings" pitchFamily="2" charset="2"/>
              <a:buChar char="§"/>
            </a:pPr>
            <a:r>
              <a:rPr lang="en-US" smtClean="0"/>
              <a:t>Estimate interest expense based on the following estimates: (Interest Cost of Debt) (Outstanding Long-Term Debt)</a:t>
            </a:r>
          </a:p>
          <a:p>
            <a:pPr lvl="2"/>
            <a:endParaRPr lang="en-US" smtClean="0"/>
          </a:p>
        </p:txBody>
      </p:sp>
      <p:sp>
        <p:nvSpPr>
          <p:cNvPr id="49155" name="Slide Number Placeholder 5"/>
          <p:cNvSpPr>
            <a:spLocks noGrp="1"/>
          </p:cNvSpPr>
          <p:nvPr>
            <p:ph type="sldNum" sz="quarter" idx="11"/>
          </p:nvPr>
        </p:nvSpPr>
        <p:spPr>
          <a:noFill/>
          <a:ln>
            <a:miter lim="800000"/>
            <a:headEnd/>
            <a:tailEnd/>
          </a:ln>
        </p:spPr>
        <p:txBody>
          <a:bodyPr/>
          <a:lstStyle/>
          <a:p>
            <a:r>
              <a:rPr lang="en-US">
                <a:cs typeface="Arial" charset="0"/>
              </a:rPr>
              <a:t>13-</a:t>
            </a:r>
            <a:fld id="{1D687BFE-BD81-4CD4-A7B6-F10D118057D5}" type="slidenum">
              <a:rPr lang="en-US">
                <a:cs typeface="Arial" charset="0"/>
              </a:rPr>
              <a:pPr/>
              <a:t>28</a:t>
            </a:fld>
            <a:endParaRPr lang="en-US">
              <a:cs typeface="Arial" charset="0"/>
            </a:endParaRPr>
          </a:p>
        </p:txBody>
      </p:sp>
      <p:sp>
        <p:nvSpPr>
          <p:cNvPr id="49156"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1938" name="Rectangle 2"/>
          <p:cNvSpPr>
            <a:spLocks noGrp="1" noChangeArrowheads="1"/>
          </p:cNvSpPr>
          <p:nvPr>
            <p:ph type="title"/>
          </p:nvPr>
        </p:nvSpPr>
        <p:spPr>
          <a:xfrm>
            <a:off x="0" y="152400"/>
            <a:ext cx="9144000" cy="1143000"/>
          </a:xfrm>
        </p:spPr>
        <p:txBody>
          <a:bodyPr/>
          <a:lstStyle/>
          <a:p>
            <a:pPr>
              <a:defRPr/>
            </a:pPr>
            <a:r>
              <a:rPr lang="en-US" b="1"/>
              <a:t>Industry Profit Margin Forecast</a:t>
            </a:r>
          </a:p>
        </p:txBody>
      </p:sp>
      <p:sp>
        <p:nvSpPr>
          <p:cNvPr id="50178" name="Rectangle 3"/>
          <p:cNvSpPr>
            <a:spLocks noGrp="1" noChangeArrowheads="1"/>
          </p:cNvSpPr>
          <p:nvPr>
            <p:ph idx="1"/>
          </p:nvPr>
        </p:nvSpPr>
        <p:spPr>
          <a:xfrm>
            <a:off x="990600" y="1219200"/>
            <a:ext cx="7924800" cy="5105400"/>
          </a:xfrm>
        </p:spPr>
        <p:txBody>
          <a:bodyPr/>
          <a:lstStyle/>
          <a:p>
            <a:r>
              <a:rPr lang="en-US" smtClean="0"/>
              <a:t>Tax rate</a:t>
            </a:r>
          </a:p>
          <a:p>
            <a:pPr lvl="1"/>
            <a:r>
              <a:rPr lang="en-US" smtClean="0"/>
              <a:t>Regression analysis</a:t>
            </a:r>
          </a:p>
          <a:p>
            <a:pPr lvl="1"/>
            <a:r>
              <a:rPr lang="en-US" smtClean="0"/>
              <a:t>Time series plot</a:t>
            </a:r>
          </a:p>
          <a:p>
            <a:pPr lvl="1"/>
            <a:r>
              <a:rPr lang="en-US" smtClean="0"/>
              <a:t>After estimating the tax rate, multiply the EBT per  share value by (1 - tax rate) to estimate earnings per share</a:t>
            </a:r>
          </a:p>
          <a:p>
            <a:pPr lvl="1"/>
            <a:r>
              <a:rPr lang="en-US" smtClean="0"/>
              <a:t>Derive an estimate of industry’s net profit margin as a check on your EPS estimate</a:t>
            </a:r>
          </a:p>
        </p:txBody>
      </p:sp>
      <p:sp>
        <p:nvSpPr>
          <p:cNvPr id="50179" name="Slide Number Placeholder 5"/>
          <p:cNvSpPr>
            <a:spLocks noGrp="1"/>
          </p:cNvSpPr>
          <p:nvPr>
            <p:ph type="sldNum" sz="quarter" idx="11"/>
          </p:nvPr>
        </p:nvSpPr>
        <p:spPr>
          <a:noFill/>
          <a:ln>
            <a:miter lim="800000"/>
            <a:headEnd/>
            <a:tailEnd/>
          </a:ln>
        </p:spPr>
        <p:txBody>
          <a:bodyPr/>
          <a:lstStyle/>
          <a:p>
            <a:r>
              <a:rPr lang="en-US">
                <a:cs typeface="Arial" charset="0"/>
              </a:rPr>
              <a:t>13-</a:t>
            </a:r>
            <a:fld id="{CD5D51E0-941D-49C2-8D07-6C6C896F4E63}" type="slidenum">
              <a:rPr lang="en-US">
                <a:cs typeface="Arial" charset="0"/>
              </a:rPr>
              <a:pPr/>
              <a:t>29</a:t>
            </a:fld>
            <a:endParaRPr lang="en-US">
              <a:cs typeface="Arial" charset="0"/>
            </a:endParaRPr>
          </a:p>
        </p:txBody>
      </p:sp>
      <p:sp>
        <p:nvSpPr>
          <p:cNvPr id="50180"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6882" name="Rectangle 2"/>
          <p:cNvSpPr>
            <a:spLocks noGrp="1" noChangeArrowheads="1"/>
          </p:cNvSpPr>
          <p:nvPr>
            <p:ph type="title"/>
          </p:nvPr>
        </p:nvSpPr>
        <p:spPr>
          <a:xfrm>
            <a:off x="0" y="152400"/>
            <a:ext cx="9144000" cy="914400"/>
          </a:xfrm>
        </p:spPr>
        <p:txBody>
          <a:bodyPr/>
          <a:lstStyle/>
          <a:p>
            <a:pPr>
              <a:lnSpc>
                <a:spcPct val="80000"/>
              </a:lnSpc>
              <a:defRPr/>
            </a:pPr>
            <a:r>
              <a:rPr lang="en-US" b="1" dirty="0"/>
              <a:t>Estimating an Industry Earnings Multiplier</a:t>
            </a:r>
          </a:p>
        </p:txBody>
      </p:sp>
      <p:sp>
        <p:nvSpPr>
          <p:cNvPr id="51202" name="Rectangle 3"/>
          <p:cNvSpPr>
            <a:spLocks noGrp="1" noChangeArrowheads="1"/>
          </p:cNvSpPr>
          <p:nvPr>
            <p:ph idx="1"/>
          </p:nvPr>
        </p:nvSpPr>
        <p:spPr>
          <a:xfrm>
            <a:off x="990600" y="1219200"/>
            <a:ext cx="7924800" cy="5105400"/>
          </a:xfrm>
        </p:spPr>
        <p:txBody>
          <a:bodyPr/>
          <a:lstStyle/>
          <a:p>
            <a:pPr>
              <a:lnSpc>
                <a:spcPct val="110000"/>
              </a:lnSpc>
            </a:pPr>
            <a:r>
              <a:rPr lang="en-US" smtClean="0"/>
              <a:t>Macroanalysis</a:t>
            </a:r>
          </a:p>
          <a:p>
            <a:pPr lvl="1">
              <a:lnSpc>
                <a:spcPct val="110000"/>
              </a:lnSpc>
            </a:pPr>
            <a:r>
              <a:rPr lang="en-US" smtClean="0"/>
              <a:t>relationship between multiplier for the industry and the market</a:t>
            </a:r>
          </a:p>
          <a:p>
            <a:pPr lvl="1">
              <a:lnSpc>
                <a:spcPct val="110000"/>
              </a:lnSpc>
            </a:pPr>
            <a:r>
              <a:rPr lang="en-US" smtClean="0"/>
              <a:t>variables that influence the multiplier:</a:t>
            </a:r>
          </a:p>
          <a:p>
            <a:pPr lvl="2">
              <a:lnSpc>
                <a:spcPct val="110000"/>
              </a:lnSpc>
              <a:buFont typeface="Wingdings" pitchFamily="2" charset="2"/>
              <a:buChar char="§"/>
            </a:pPr>
            <a:r>
              <a:rPr lang="en-US" smtClean="0"/>
              <a:t>required rate of return (k): </a:t>
            </a:r>
            <a:r>
              <a:rPr lang="en-US" sz="2600" smtClean="0"/>
              <a:t>function of the nominal risk-free rate plus a risk premium</a:t>
            </a:r>
          </a:p>
          <a:p>
            <a:pPr lvl="2">
              <a:lnSpc>
                <a:spcPct val="110000"/>
              </a:lnSpc>
              <a:buFont typeface="Wingdings" pitchFamily="2" charset="2"/>
              <a:buChar char="§"/>
            </a:pPr>
            <a:r>
              <a:rPr lang="en-US" smtClean="0"/>
              <a:t>expected growth rate of earnings and dividend</a:t>
            </a:r>
          </a:p>
          <a:p>
            <a:pPr lvl="2">
              <a:lnSpc>
                <a:spcPct val="110000"/>
              </a:lnSpc>
              <a:buFont typeface="Wingdings" pitchFamily="2" charset="2"/>
              <a:buChar char="§"/>
            </a:pPr>
            <a:r>
              <a:rPr lang="en-US" smtClean="0"/>
              <a:t>dividend payout ratio</a:t>
            </a:r>
          </a:p>
        </p:txBody>
      </p:sp>
      <p:sp>
        <p:nvSpPr>
          <p:cNvPr id="51203" name="Slide Number Placeholder 5"/>
          <p:cNvSpPr>
            <a:spLocks noGrp="1"/>
          </p:cNvSpPr>
          <p:nvPr>
            <p:ph type="sldNum" sz="quarter" idx="11"/>
          </p:nvPr>
        </p:nvSpPr>
        <p:spPr>
          <a:noFill/>
          <a:ln>
            <a:miter lim="800000"/>
            <a:headEnd/>
            <a:tailEnd/>
          </a:ln>
        </p:spPr>
        <p:txBody>
          <a:bodyPr/>
          <a:lstStyle/>
          <a:p>
            <a:r>
              <a:rPr lang="en-US">
                <a:cs typeface="Arial" charset="0"/>
              </a:rPr>
              <a:t>13-</a:t>
            </a:r>
            <a:fld id="{A7A27FB0-2B0B-4A00-BF3E-0A295CEA0532}" type="slidenum">
              <a:rPr lang="en-US">
                <a:cs typeface="Arial" charset="0"/>
              </a:rPr>
              <a:pPr/>
              <a:t>30</a:t>
            </a:fld>
            <a:endParaRPr lang="en-US">
              <a:cs typeface="Arial" charset="0"/>
            </a:endParaRPr>
          </a:p>
        </p:txBody>
      </p:sp>
      <p:sp>
        <p:nvSpPr>
          <p:cNvPr id="51204"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4054" name="Rectangle 6"/>
          <p:cNvSpPr>
            <a:spLocks noGrp="1" noChangeArrowheads="1"/>
          </p:cNvSpPr>
          <p:nvPr>
            <p:ph type="title"/>
          </p:nvPr>
        </p:nvSpPr>
        <p:spPr>
          <a:xfrm>
            <a:off x="0" y="152400"/>
            <a:ext cx="9144000" cy="914400"/>
          </a:xfrm>
        </p:spPr>
        <p:txBody>
          <a:bodyPr/>
          <a:lstStyle/>
          <a:p>
            <a:pPr>
              <a:lnSpc>
                <a:spcPct val="80000"/>
              </a:lnSpc>
              <a:defRPr/>
            </a:pPr>
            <a:r>
              <a:rPr lang="en-US" b="1"/>
              <a:t>Estimating an Industry Earnings Multiplier</a:t>
            </a:r>
          </a:p>
        </p:txBody>
      </p:sp>
      <p:sp>
        <p:nvSpPr>
          <p:cNvPr id="52226" name="Rectangle 3"/>
          <p:cNvSpPr>
            <a:spLocks noGrp="1" noChangeArrowheads="1"/>
          </p:cNvSpPr>
          <p:nvPr>
            <p:ph idx="1"/>
          </p:nvPr>
        </p:nvSpPr>
        <p:spPr>
          <a:xfrm>
            <a:off x="914400" y="1143000"/>
            <a:ext cx="8001000" cy="5105400"/>
          </a:xfrm>
        </p:spPr>
        <p:txBody>
          <a:bodyPr/>
          <a:lstStyle/>
          <a:p>
            <a:pPr>
              <a:lnSpc>
                <a:spcPct val="90000"/>
              </a:lnSpc>
            </a:pPr>
            <a:r>
              <a:rPr lang="en-US" smtClean="0"/>
              <a:t>Microanalysis</a:t>
            </a:r>
          </a:p>
          <a:p>
            <a:pPr lvl="1">
              <a:lnSpc>
                <a:spcPct val="110000"/>
              </a:lnSpc>
            </a:pPr>
            <a:r>
              <a:rPr lang="en-US" smtClean="0"/>
              <a:t>Estimate the variables that influence the industry earnings multiplier and compare them to the comparable values for the market P/E</a:t>
            </a:r>
          </a:p>
          <a:p>
            <a:pPr lvl="1">
              <a:lnSpc>
                <a:spcPct val="110000"/>
              </a:lnSpc>
            </a:pPr>
            <a:r>
              <a:rPr lang="en-US" smtClean="0"/>
              <a:t>Industry  multiplier versus the market multiplier</a:t>
            </a:r>
          </a:p>
          <a:p>
            <a:pPr lvl="1">
              <a:lnSpc>
                <a:spcPct val="110000"/>
              </a:lnSpc>
            </a:pPr>
            <a:r>
              <a:rPr lang="en-US" smtClean="0"/>
              <a:t>Comparing dividend-payout ratios</a:t>
            </a:r>
          </a:p>
          <a:p>
            <a:pPr lvl="1">
              <a:lnSpc>
                <a:spcPct val="110000"/>
              </a:lnSpc>
            </a:pPr>
            <a:r>
              <a:rPr lang="en-US" smtClean="0"/>
              <a:t>Estimating the required rate of return (k)</a:t>
            </a:r>
          </a:p>
          <a:p>
            <a:pPr lvl="1">
              <a:lnSpc>
                <a:spcPct val="110000"/>
              </a:lnSpc>
            </a:pPr>
            <a:r>
              <a:rPr lang="en-US" smtClean="0"/>
              <a:t>Estimating the expected growth rate (g)</a:t>
            </a:r>
          </a:p>
          <a:p>
            <a:pPr lvl="2">
              <a:lnSpc>
                <a:spcPct val="110000"/>
              </a:lnSpc>
              <a:buFontTx/>
              <a:buNone/>
            </a:pPr>
            <a:r>
              <a:rPr lang="en-US" sz="2400" smtClean="0"/>
              <a:t>g = Retention Rate (b) X Return on Equity (ROE)</a:t>
            </a:r>
          </a:p>
          <a:p>
            <a:pPr lvl="2">
              <a:lnSpc>
                <a:spcPct val="110000"/>
              </a:lnSpc>
              <a:buFontTx/>
              <a:buNone/>
            </a:pPr>
            <a:r>
              <a:rPr lang="en-US" sz="2400" smtClean="0"/>
              <a:t>   = (b) X (ROE)</a:t>
            </a:r>
          </a:p>
        </p:txBody>
      </p:sp>
      <p:sp>
        <p:nvSpPr>
          <p:cNvPr id="52227" name="Slide Number Placeholder 5"/>
          <p:cNvSpPr>
            <a:spLocks noGrp="1"/>
          </p:cNvSpPr>
          <p:nvPr>
            <p:ph type="sldNum" sz="quarter" idx="11"/>
          </p:nvPr>
        </p:nvSpPr>
        <p:spPr>
          <a:noFill/>
          <a:ln>
            <a:miter lim="800000"/>
            <a:headEnd/>
            <a:tailEnd/>
          </a:ln>
        </p:spPr>
        <p:txBody>
          <a:bodyPr/>
          <a:lstStyle/>
          <a:p>
            <a:r>
              <a:rPr lang="en-US">
                <a:cs typeface="Arial" charset="0"/>
              </a:rPr>
              <a:t>13-</a:t>
            </a:r>
            <a:fld id="{300C5DA6-BE0E-418D-83D5-084EBBE8F06D}" type="slidenum">
              <a:rPr lang="en-US">
                <a:cs typeface="Arial" charset="0"/>
              </a:rPr>
              <a:pPr/>
              <a:t>31</a:t>
            </a:fld>
            <a:endParaRPr lang="en-US">
              <a:cs typeface="Arial" charset="0"/>
            </a:endParaRPr>
          </a:p>
        </p:txBody>
      </p:sp>
      <p:sp>
        <p:nvSpPr>
          <p:cNvPr id="5222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986" name="Rectangle 2"/>
          <p:cNvSpPr>
            <a:spLocks noGrp="1" noChangeArrowheads="1"/>
          </p:cNvSpPr>
          <p:nvPr>
            <p:ph type="title"/>
          </p:nvPr>
        </p:nvSpPr>
        <p:spPr>
          <a:xfrm>
            <a:off x="0" y="152400"/>
            <a:ext cx="9144000" cy="1143000"/>
          </a:xfrm>
        </p:spPr>
        <p:txBody>
          <a:bodyPr/>
          <a:lstStyle/>
          <a:p>
            <a:pPr>
              <a:defRPr/>
            </a:pPr>
            <a:r>
              <a:rPr lang="en-US" b="1"/>
              <a:t>Other Relative Valuation Ratios</a:t>
            </a:r>
            <a:r>
              <a:rPr lang="en-US"/>
              <a:t> </a:t>
            </a:r>
          </a:p>
        </p:txBody>
      </p:sp>
      <p:sp>
        <p:nvSpPr>
          <p:cNvPr id="53250" name="Rectangle 3"/>
          <p:cNvSpPr>
            <a:spLocks noGrp="1" noChangeArrowheads="1"/>
          </p:cNvSpPr>
          <p:nvPr>
            <p:ph idx="1"/>
          </p:nvPr>
        </p:nvSpPr>
        <p:spPr>
          <a:xfrm>
            <a:off x="914400" y="1219200"/>
            <a:ext cx="8001000" cy="5105400"/>
          </a:xfrm>
        </p:spPr>
        <p:txBody>
          <a:bodyPr/>
          <a:lstStyle/>
          <a:p>
            <a:r>
              <a:rPr lang="en-US" smtClean="0"/>
              <a:t>Price-to-book value ratios (P/BV)</a:t>
            </a:r>
          </a:p>
          <a:p>
            <a:pPr lvl="1"/>
            <a:r>
              <a:rPr lang="en-US" smtClean="0"/>
              <a:t>See Exhibit 13.24</a:t>
            </a:r>
          </a:p>
          <a:p>
            <a:r>
              <a:rPr lang="en-US" smtClean="0"/>
              <a:t>Price-to-cash flow ratios (P/CF)</a:t>
            </a:r>
          </a:p>
          <a:p>
            <a:pPr lvl="1"/>
            <a:r>
              <a:rPr lang="en-US" smtClean="0"/>
              <a:t>See Exhibit 13.25</a:t>
            </a:r>
          </a:p>
          <a:p>
            <a:r>
              <a:rPr lang="en-US" smtClean="0"/>
              <a:t>Price-to-sales ratios (P/S)</a:t>
            </a:r>
          </a:p>
          <a:p>
            <a:pPr lvl="1"/>
            <a:r>
              <a:rPr lang="en-US" smtClean="0"/>
              <a:t>See Exhibit 13.26</a:t>
            </a:r>
          </a:p>
        </p:txBody>
      </p:sp>
      <p:sp>
        <p:nvSpPr>
          <p:cNvPr id="53251" name="Slide Number Placeholder 5"/>
          <p:cNvSpPr>
            <a:spLocks noGrp="1"/>
          </p:cNvSpPr>
          <p:nvPr>
            <p:ph type="sldNum" sz="quarter" idx="11"/>
          </p:nvPr>
        </p:nvSpPr>
        <p:spPr>
          <a:noFill/>
          <a:ln>
            <a:miter lim="800000"/>
            <a:headEnd/>
            <a:tailEnd/>
          </a:ln>
        </p:spPr>
        <p:txBody>
          <a:bodyPr/>
          <a:lstStyle/>
          <a:p>
            <a:r>
              <a:rPr lang="en-US">
                <a:cs typeface="Arial" charset="0"/>
              </a:rPr>
              <a:t>13-</a:t>
            </a:r>
            <a:fld id="{6BDDDCB0-2CC8-4803-B1A6-2917D14CDA06}" type="slidenum">
              <a:rPr lang="en-US">
                <a:cs typeface="Arial" charset="0"/>
              </a:rPr>
              <a:pPr/>
              <a:t>32</a:t>
            </a:fld>
            <a:endParaRPr lang="en-US">
              <a:cs typeface="Arial" charset="0"/>
            </a:endParaRPr>
          </a:p>
        </p:txBody>
      </p:sp>
      <p:sp>
        <p:nvSpPr>
          <p:cNvPr id="53252"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t>Exhibit </a:t>
            </a:r>
            <a:r>
              <a:rPr lang="en-US" b="1" dirty="0" smtClean="0"/>
              <a:t>13.24</a:t>
            </a:r>
            <a:endParaRPr lang="en-US" dirty="0"/>
          </a:p>
        </p:txBody>
      </p:sp>
      <p:sp>
        <p:nvSpPr>
          <p:cNvPr id="54274"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54275" name="Slide Number Placeholder 3"/>
          <p:cNvSpPr>
            <a:spLocks noGrp="1"/>
          </p:cNvSpPr>
          <p:nvPr>
            <p:ph type="sldNum" sz="quarter" idx="11"/>
          </p:nvPr>
        </p:nvSpPr>
        <p:spPr>
          <a:noFill/>
          <a:ln>
            <a:miter lim="800000"/>
            <a:headEnd/>
            <a:tailEnd/>
          </a:ln>
        </p:spPr>
        <p:txBody>
          <a:bodyPr/>
          <a:lstStyle/>
          <a:p>
            <a:r>
              <a:rPr lang="en-US">
                <a:cs typeface="Arial" charset="0"/>
              </a:rPr>
              <a:t>13-</a:t>
            </a:r>
            <a:fld id="{5C0466F7-8D2C-4F8B-BB5A-D0B906AB1831}" type="slidenum">
              <a:rPr lang="en-US">
                <a:cs typeface="Arial" charset="0"/>
              </a:rPr>
              <a:pPr/>
              <a:t>33</a:t>
            </a:fld>
            <a:endParaRPr lang="en-US">
              <a:cs typeface="Arial" charset="0"/>
            </a:endParaRPr>
          </a:p>
        </p:txBody>
      </p:sp>
      <p:pic>
        <p:nvPicPr>
          <p:cNvPr id="54276" name="Picture 2" descr="C:\LB-FIN650\LB-FIN650Edit\JPG files of exhibits\Ch 13\Reilly10e_Exhibit13-24.jpg"/>
          <p:cNvPicPr>
            <a:picLocks noChangeAspect="1" noChangeArrowheads="1"/>
          </p:cNvPicPr>
          <p:nvPr/>
        </p:nvPicPr>
        <p:blipFill>
          <a:blip r:embed="rId2"/>
          <a:srcRect/>
          <a:stretch>
            <a:fillRect/>
          </a:stretch>
        </p:blipFill>
        <p:spPr bwMode="auto">
          <a:xfrm>
            <a:off x="838200" y="1219200"/>
            <a:ext cx="7620000" cy="4953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dirty="0"/>
              <a:t>Exhibit </a:t>
            </a:r>
            <a:r>
              <a:rPr lang="en-US" b="1" dirty="0" smtClean="0"/>
              <a:t>13.25</a:t>
            </a:r>
            <a:endParaRPr lang="en-US" dirty="0"/>
          </a:p>
        </p:txBody>
      </p:sp>
      <p:sp>
        <p:nvSpPr>
          <p:cNvPr id="55298"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55299" name="Slide Number Placeholder 3"/>
          <p:cNvSpPr>
            <a:spLocks noGrp="1"/>
          </p:cNvSpPr>
          <p:nvPr>
            <p:ph type="sldNum" sz="quarter" idx="11"/>
          </p:nvPr>
        </p:nvSpPr>
        <p:spPr>
          <a:noFill/>
          <a:ln>
            <a:miter lim="800000"/>
            <a:headEnd/>
            <a:tailEnd/>
          </a:ln>
        </p:spPr>
        <p:txBody>
          <a:bodyPr/>
          <a:lstStyle/>
          <a:p>
            <a:r>
              <a:rPr lang="en-US">
                <a:cs typeface="Arial" charset="0"/>
              </a:rPr>
              <a:t>13-</a:t>
            </a:r>
            <a:fld id="{AE354BD1-CA94-4316-B2F9-ADDEF64C5231}" type="slidenum">
              <a:rPr lang="en-US">
                <a:cs typeface="Arial" charset="0"/>
              </a:rPr>
              <a:pPr/>
              <a:t>34</a:t>
            </a:fld>
            <a:endParaRPr lang="en-US">
              <a:cs typeface="Arial" charset="0"/>
            </a:endParaRPr>
          </a:p>
        </p:txBody>
      </p:sp>
      <p:pic>
        <p:nvPicPr>
          <p:cNvPr id="55300" name="Picture 2" descr="C:\LB-FIN650\LB-FIN650Edit\JPG files of exhibits\Ch 13\Reilly10e_Exhibit13-25.jpg"/>
          <p:cNvPicPr>
            <a:picLocks noChangeAspect="1" noChangeArrowheads="1"/>
          </p:cNvPicPr>
          <p:nvPr/>
        </p:nvPicPr>
        <p:blipFill>
          <a:blip r:embed="rId2"/>
          <a:srcRect/>
          <a:stretch>
            <a:fillRect/>
          </a:stretch>
        </p:blipFill>
        <p:spPr bwMode="auto">
          <a:xfrm>
            <a:off x="838200" y="1219200"/>
            <a:ext cx="7391400" cy="4705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b="1" smtClean="0"/>
              <a:t>Exhibit 13.26</a:t>
            </a:r>
            <a:endParaRPr lang="en-US" dirty="0"/>
          </a:p>
        </p:txBody>
      </p:sp>
      <p:sp>
        <p:nvSpPr>
          <p:cNvPr id="56322" name="Footer Placeholder 2"/>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
        <p:nvSpPr>
          <p:cNvPr id="56323" name="Slide Number Placeholder 3"/>
          <p:cNvSpPr>
            <a:spLocks noGrp="1"/>
          </p:cNvSpPr>
          <p:nvPr>
            <p:ph type="sldNum" sz="quarter" idx="11"/>
          </p:nvPr>
        </p:nvSpPr>
        <p:spPr>
          <a:noFill/>
          <a:ln>
            <a:miter lim="800000"/>
            <a:headEnd/>
            <a:tailEnd/>
          </a:ln>
        </p:spPr>
        <p:txBody>
          <a:bodyPr/>
          <a:lstStyle/>
          <a:p>
            <a:r>
              <a:rPr lang="en-US">
                <a:cs typeface="Arial" charset="0"/>
              </a:rPr>
              <a:t>13-</a:t>
            </a:r>
            <a:fld id="{01F8C4A3-FE7B-4AA5-A212-60EAA33970EA}" type="slidenum">
              <a:rPr lang="en-US">
                <a:cs typeface="Arial" charset="0"/>
              </a:rPr>
              <a:pPr/>
              <a:t>35</a:t>
            </a:fld>
            <a:endParaRPr lang="en-US">
              <a:cs typeface="Arial" charset="0"/>
            </a:endParaRPr>
          </a:p>
        </p:txBody>
      </p:sp>
      <p:pic>
        <p:nvPicPr>
          <p:cNvPr id="56324" name="Picture 2" descr="C:\LB-FIN650\LB-FIN650Edit\JPG files of exhibits\Ch 13\Reilly10e_Exhibit13-26.jpg"/>
          <p:cNvPicPr>
            <a:picLocks noChangeAspect="1" noChangeArrowheads="1"/>
          </p:cNvPicPr>
          <p:nvPr/>
        </p:nvPicPr>
        <p:blipFill>
          <a:blip r:embed="rId2"/>
          <a:srcRect/>
          <a:stretch>
            <a:fillRect/>
          </a:stretch>
        </p:blipFill>
        <p:spPr bwMode="auto">
          <a:xfrm>
            <a:off x="762000" y="1219200"/>
            <a:ext cx="7646988" cy="4953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5010" name="Rectangle 2"/>
          <p:cNvSpPr>
            <a:spLocks noGrp="1" noChangeArrowheads="1"/>
          </p:cNvSpPr>
          <p:nvPr>
            <p:ph type="title"/>
          </p:nvPr>
        </p:nvSpPr>
        <p:spPr/>
        <p:txBody>
          <a:bodyPr/>
          <a:lstStyle/>
          <a:p>
            <a:pPr>
              <a:defRPr/>
            </a:pPr>
            <a:r>
              <a:rPr lang="en-US" b="1"/>
              <a:t>Global Industry Analysis</a:t>
            </a:r>
          </a:p>
        </p:txBody>
      </p:sp>
      <p:sp>
        <p:nvSpPr>
          <p:cNvPr id="57346" name="Slide Number Placeholder 4"/>
          <p:cNvSpPr>
            <a:spLocks noGrp="1"/>
          </p:cNvSpPr>
          <p:nvPr>
            <p:ph type="sldNum" sz="quarter" idx="11"/>
          </p:nvPr>
        </p:nvSpPr>
        <p:spPr>
          <a:noFill/>
          <a:ln>
            <a:miter lim="800000"/>
            <a:headEnd/>
            <a:tailEnd/>
          </a:ln>
        </p:spPr>
        <p:txBody>
          <a:bodyPr/>
          <a:lstStyle/>
          <a:p>
            <a:r>
              <a:rPr lang="en-US">
                <a:cs typeface="Arial" charset="0"/>
              </a:rPr>
              <a:t>13-</a:t>
            </a:r>
            <a:fld id="{10E67A85-DEC6-45B8-B8C5-39BBDA96ECD4}" type="slidenum">
              <a:rPr lang="en-US">
                <a:cs typeface="Arial" charset="0"/>
              </a:rPr>
              <a:pPr/>
              <a:t>36</a:t>
            </a:fld>
            <a:endParaRPr lang="en-US">
              <a:cs typeface="Arial" charset="0"/>
            </a:endParaRPr>
          </a:p>
        </p:txBody>
      </p:sp>
      <p:sp>
        <p:nvSpPr>
          <p:cNvPr id="57347" name="Rectangle 3"/>
          <p:cNvSpPr>
            <a:spLocks noGrp="1" noChangeArrowheads="1"/>
          </p:cNvSpPr>
          <p:nvPr>
            <p:ph type="body" idx="4294967295"/>
          </p:nvPr>
        </p:nvSpPr>
        <p:spPr>
          <a:xfrm>
            <a:off x="838200" y="1295400"/>
            <a:ext cx="7924800" cy="4876800"/>
          </a:xfrm>
        </p:spPr>
        <p:txBody>
          <a:bodyPr/>
          <a:lstStyle/>
          <a:p>
            <a:pPr>
              <a:lnSpc>
                <a:spcPct val="90000"/>
              </a:lnSpc>
            </a:pPr>
            <a:r>
              <a:rPr lang="en-US" smtClean="0">
                <a:cs typeface="Times New Roman" pitchFamily="18" charset="0"/>
              </a:rPr>
              <a:t>The macroeconomic environment in the major producing and consuming countries for this industry</a:t>
            </a:r>
          </a:p>
          <a:p>
            <a:pPr>
              <a:lnSpc>
                <a:spcPct val="90000"/>
              </a:lnSpc>
            </a:pPr>
            <a:r>
              <a:rPr lang="en-US" smtClean="0">
                <a:cs typeface="Times New Roman" pitchFamily="18" charset="0"/>
              </a:rPr>
              <a:t>An overall analysis of the significant companies in the industry and the products they produce</a:t>
            </a:r>
          </a:p>
          <a:p>
            <a:pPr>
              <a:lnSpc>
                <a:spcPct val="90000"/>
              </a:lnSpc>
            </a:pPr>
            <a:r>
              <a:rPr lang="en-US" smtClean="0">
                <a:cs typeface="Times New Roman" pitchFamily="18" charset="0"/>
              </a:rPr>
              <a:t>What are the accounting differences by country and how do these differences impact the relative valuation ratios?</a:t>
            </a:r>
          </a:p>
          <a:p>
            <a:pPr>
              <a:lnSpc>
                <a:spcPct val="90000"/>
              </a:lnSpc>
            </a:pPr>
            <a:r>
              <a:rPr lang="en-US" smtClean="0">
                <a:cs typeface="Times New Roman" pitchFamily="18" charset="0"/>
              </a:rPr>
              <a:t>What is the effect of currency exchange rate trends for the major countries?</a:t>
            </a:r>
          </a:p>
          <a:p>
            <a:pPr>
              <a:lnSpc>
                <a:spcPct val="90000"/>
              </a:lnSpc>
              <a:buFontTx/>
              <a:buNone/>
            </a:pPr>
            <a:r>
              <a:rPr lang="en-US" smtClean="0"/>
              <a:t>  </a:t>
            </a:r>
          </a:p>
        </p:txBody>
      </p:sp>
      <p:sp>
        <p:nvSpPr>
          <p:cNvPr id="57348"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1154" name="Rectangle 2"/>
          <p:cNvSpPr>
            <a:spLocks noGrp="1" noChangeArrowheads="1"/>
          </p:cNvSpPr>
          <p:nvPr>
            <p:ph type="title"/>
          </p:nvPr>
        </p:nvSpPr>
        <p:spPr/>
        <p:txBody>
          <a:bodyPr/>
          <a:lstStyle/>
          <a:p>
            <a:pPr>
              <a:defRPr/>
            </a:pPr>
            <a:r>
              <a:rPr lang="en-US" b="1"/>
              <a:t>The Internet Investments Online</a:t>
            </a:r>
          </a:p>
        </p:txBody>
      </p:sp>
      <p:sp>
        <p:nvSpPr>
          <p:cNvPr id="58370" name="Slide Number Placeholder 4"/>
          <p:cNvSpPr>
            <a:spLocks noGrp="1"/>
          </p:cNvSpPr>
          <p:nvPr>
            <p:ph type="sldNum" sz="quarter" idx="11"/>
          </p:nvPr>
        </p:nvSpPr>
        <p:spPr>
          <a:noFill/>
          <a:ln>
            <a:miter lim="800000"/>
            <a:headEnd/>
            <a:tailEnd/>
          </a:ln>
        </p:spPr>
        <p:txBody>
          <a:bodyPr/>
          <a:lstStyle/>
          <a:p>
            <a:r>
              <a:rPr lang="en-US">
                <a:cs typeface="Arial" charset="0"/>
              </a:rPr>
              <a:t>13-</a:t>
            </a:r>
            <a:fld id="{19F58B29-6811-4BCF-8EEF-43331795E2C6}" type="slidenum">
              <a:rPr lang="en-US">
                <a:cs typeface="Arial" charset="0"/>
              </a:rPr>
              <a:pPr/>
              <a:t>37</a:t>
            </a:fld>
            <a:endParaRPr lang="en-US">
              <a:cs typeface="Arial" charset="0"/>
            </a:endParaRPr>
          </a:p>
        </p:txBody>
      </p:sp>
      <p:sp>
        <p:nvSpPr>
          <p:cNvPr id="58371" name="Rectangle 3"/>
          <p:cNvSpPr>
            <a:spLocks noGrp="1" noChangeArrowheads="1"/>
          </p:cNvSpPr>
          <p:nvPr>
            <p:ph type="body" idx="4294967295"/>
          </p:nvPr>
        </p:nvSpPr>
        <p:spPr>
          <a:xfrm>
            <a:off x="1219200" y="1295400"/>
            <a:ext cx="7924800" cy="4514850"/>
          </a:xfrm>
        </p:spPr>
        <p:txBody>
          <a:bodyPr/>
          <a:lstStyle/>
          <a:p>
            <a:pPr>
              <a:lnSpc>
                <a:spcPct val="90000"/>
              </a:lnSpc>
            </a:pPr>
            <a:r>
              <a:rPr lang="en-US" sz="2400" smtClean="0">
                <a:hlinkClick r:id="rId2"/>
              </a:rPr>
              <a:t>http://www.lf.com</a:t>
            </a:r>
            <a:endParaRPr lang="en-US" sz="2400" smtClean="0"/>
          </a:p>
          <a:p>
            <a:pPr>
              <a:lnSpc>
                <a:spcPct val="90000"/>
              </a:lnSpc>
            </a:pPr>
            <a:r>
              <a:rPr lang="en-US" sz="2400" smtClean="0">
                <a:hlinkClick r:id="rId3"/>
              </a:rPr>
              <a:t>http://healthcaredistribution.org</a:t>
            </a:r>
            <a:endParaRPr lang="en-US" sz="2400" smtClean="0"/>
          </a:p>
          <a:p>
            <a:pPr>
              <a:lnSpc>
                <a:spcPct val="90000"/>
              </a:lnSpc>
            </a:pPr>
            <a:r>
              <a:rPr lang="en-US" sz="2400" smtClean="0">
                <a:hlinkClick r:id="rId4"/>
              </a:rPr>
              <a:t>http://retailindustry.about.com</a:t>
            </a:r>
            <a:endParaRPr lang="en-US" sz="2400" smtClean="0"/>
          </a:p>
          <a:p>
            <a:pPr>
              <a:lnSpc>
                <a:spcPct val="90000"/>
              </a:lnSpc>
            </a:pPr>
            <a:r>
              <a:rPr lang="en-US" sz="2400" smtClean="0">
                <a:hlinkClick r:id="rId5"/>
              </a:rPr>
              <a:t>http://valuationrespurces.com</a:t>
            </a:r>
            <a:endParaRPr lang="en-US" sz="2400" smtClean="0"/>
          </a:p>
          <a:p>
            <a:pPr>
              <a:lnSpc>
                <a:spcPct val="90000"/>
              </a:lnSpc>
            </a:pPr>
            <a:r>
              <a:rPr lang="en-US" sz="2400" smtClean="0">
                <a:hlinkClick r:id="rId6"/>
              </a:rPr>
              <a:t>http://www.nacds.org</a:t>
            </a:r>
            <a:endParaRPr lang="en-US" sz="2400" smtClean="0"/>
          </a:p>
          <a:p>
            <a:pPr>
              <a:lnSpc>
                <a:spcPct val="90000"/>
              </a:lnSpc>
            </a:pPr>
            <a:endParaRPr lang="en-US" sz="2400" smtClean="0"/>
          </a:p>
          <a:p>
            <a:pPr>
              <a:lnSpc>
                <a:spcPct val="90000"/>
              </a:lnSpc>
            </a:pPr>
            <a:endParaRPr lang="en-US" sz="2400" smtClean="0"/>
          </a:p>
          <a:p>
            <a:pPr>
              <a:lnSpc>
                <a:spcPct val="90000"/>
              </a:lnSpc>
            </a:pPr>
            <a:endParaRPr lang="en-US" sz="2400" smtClean="0"/>
          </a:p>
        </p:txBody>
      </p:sp>
      <p:sp>
        <p:nvSpPr>
          <p:cNvPr id="58372" name="Footer Placeholder 1"/>
          <p:cNvSpPr>
            <a:spLocks noGrp="1"/>
          </p:cNvSpPr>
          <p:nvPr>
            <p:ph type="ftr" sz="quarter" idx="10"/>
          </p:nvPr>
        </p:nvSpPr>
        <p:spPr>
          <a:ln>
            <a:miter lim="800000"/>
            <a:headEnd/>
            <a:tailEnd/>
          </a:ln>
        </p:spPr>
        <p:txBody>
          <a:bodyPr/>
          <a:lstStyle/>
          <a:p>
            <a:r>
              <a:rPr lang="en-US">
                <a:cs typeface="Arial" charset="0"/>
              </a:rPr>
              <a:t> © 2012 Cengage Learning.  All Rights Reserved. May not scanned, copied or duplicated, or posted to a publicly accessible website, in whole or in part.</a:t>
            </a:r>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SampleChapter5.YulongMa">
  <a:themeElements>
    <a:clrScheme name="SampleChapter5.YulongMa 2">
      <a:dk1>
        <a:srgbClr val="0F3D6B"/>
      </a:dk1>
      <a:lt1>
        <a:srgbClr val="FFFFFF"/>
      </a:lt1>
      <a:dk2>
        <a:srgbClr val="026E94"/>
      </a:dk2>
      <a:lt2>
        <a:srgbClr val="CCFFFF"/>
      </a:lt2>
      <a:accent1>
        <a:srgbClr val="0066CC"/>
      </a:accent1>
      <a:accent2>
        <a:srgbClr val="71B517"/>
      </a:accent2>
      <a:accent3>
        <a:srgbClr val="AABAC8"/>
      </a:accent3>
      <a:accent4>
        <a:srgbClr val="DADADA"/>
      </a:accent4>
      <a:accent5>
        <a:srgbClr val="AAB8E2"/>
      </a:accent5>
      <a:accent6>
        <a:srgbClr val="66A414"/>
      </a:accent6>
      <a:hlink>
        <a:srgbClr val="4C9CE4"/>
      </a:hlink>
      <a:folHlink>
        <a:srgbClr val="5976D3"/>
      </a:folHlink>
    </a:clrScheme>
    <a:fontScheme name="SampleChapter5.YulongM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SampleChapter5.YulongMa 1">
        <a:dk1>
          <a:srgbClr val="0D6475"/>
        </a:dk1>
        <a:lt1>
          <a:srgbClr val="FFFFFF"/>
        </a:lt1>
        <a:dk2>
          <a:srgbClr val="007976"/>
        </a:dk2>
        <a:lt2>
          <a:srgbClr val="ECEEA2"/>
        </a:lt2>
        <a:accent1>
          <a:srgbClr val="BE9932"/>
        </a:accent1>
        <a:accent2>
          <a:srgbClr val="249258"/>
        </a:accent2>
        <a:accent3>
          <a:srgbClr val="AABEBD"/>
        </a:accent3>
        <a:accent4>
          <a:srgbClr val="DADADA"/>
        </a:accent4>
        <a:accent5>
          <a:srgbClr val="DBCAAD"/>
        </a:accent5>
        <a:accent6>
          <a:srgbClr val="20844F"/>
        </a:accent6>
        <a:hlink>
          <a:srgbClr val="2C5FC4"/>
        </a:hlink>
        <a:folHlink>
          <a:srgbClr val="905FDF"/>
        </a:folHlink>
      </a:clrScheme>
      <a:clrMap bg1="dk2" tx1="lt1" bg2="dk1" tx2="lt2" accent1="accent1" accent2="accent2" accent3="accent3" accent4="accent4" accent5="accent5" accent6="accent6" hlink="hlink" folHlink="folHlink"/>
    </a:extraClrScheme>
    <a:extraClrScheme>
      <a:clrScheme name="SampleChapter5.YulongMa 2">
        <a:dk1>
          <a:srgbClr val="0F3D6B"/>
        </a:dk1>
        <a:lt1>
          <a:srgbClr val="FFFFFF"/>
        </a:lt1>
        <a:dk2>
          <a:srgbClr val="026E94"/>
        </a:dk2>
        <a:lt2>
          <a:srgbClr val="CCFFFF"/>
        </a:lt2>
        <a:accent1>
          <a:srgbClr val="0066CC"/>
        </a:accent1>
        <a:accent2>
          <a:srgbClr val="71B517"/>
        </a:accent2>
        <a:accent3>
          <a:srgbClr val="AABAC8"/>
        </a:accent3>
        <a:accent4>
          <a:srgbClr val="DADADA"/>
        </a:accent4>
        <a:accent5>
          <a:srgbClr val="AAB8E2"/>
        </a:accent5>
        <a:accent6>
          <a:srgbClr val="66A414"/>
        </a:accent6>
        <a:hlink>
          <a:srgbClr val="4C9CE4"/>
        </a:hlink>
        <a:folHlink>
          <a:srgbClr val="5976D3"/>
        </a:folHlink>
      </a:clrScheme>
      <a:clrMap bg1="dk2" tx1="lt1" bg2="dk1" tx2="lt2" accent1="accent1" accent2="accent2" accent3="accent3" accent4="accent4" accent5="accent5" accent6="accent6" hlink="hlink" folHlink="folHlink"/>
    </a:extraClrScheme>
    <a:extraClrScheme>
      <a:clrScheme name="SampleChapter5.YulongMa 3">
        <a:dk1>
          <a:srgbClr val="204376"/>
        </a:dk1>
        <a:lt1>
          <a:srgbClr val="FFFFFF"/>
        </a:lt1>
        <a:dk2>
          <a:srgbClr val="2365BD"/>
        </a:dk2>
        <a:lt2>
          <a:srgbClr val="DDDDDD"/>
        </a:lt2>
        <a:accent1>
          <a:srgbClr val="4981E7"/>
        </a:accent1>
        <a:accent2>
          <a:srgbClr val="8DD9FF"/>
        </a:accent2>
        <a:accent3>
          <a:srgbClr val="ACB8DB"/>
        </a:accent3>
        <a:accent4>
          <a:srgbClr val="DADADA"/>
        </a:accent4>
        <a:accent5>
          <a:srgbClr val="B1C1F1"/>
        </a:accent5>
        <a:accent6>
          <a:srgbClr val="7FC4E7"/>
        </a:accent6>
        <a:hlink>
          <a:srgbClr val="9999FF"/>
        </a:hlink>
        <a:folHlink>
          <a:srgbClr val="336699"/>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Chapter 1-Test</Template>
  <TotalTime>4387</TotalTime>
  <Pages>8</Pages>
  <Words>2464</Words>
  <Application>Microsoft Office PowerPoint</Application>
  <PresentationFormat>On-screen Show (4:3)</PresentationFormat>
  <Paragraphs>325</Paragraphs>
  <Slides>37</Slides>
  <Notes>4</Notes>
  <HiddenSlides>0</HiddenSlides>
  <MMClips>0</MMClips>
  <ScaleCrop>false</ScaleCrop>
  <HeadingPairs>
    <vt:vector size="6" baseType="variant">
      <vt:variant>
        <vt:lpstr>Fonts Used</vt:lpstr>
      </vt:variant>
      <vt:variant>
        <vt:i4>6</vt:i4>
      </vt:variant>
      <vt:variant>
        <vt:lpstr>Design Template</vt:lpstr>
      </vt:variant>
      <vt:variant>
        <vt:i4>2</vt:i4>
      </vt:variant>
      <vt:variant>
        <vt:lpstr>Slide Titles</vt:lpstr>
      </vt:variant>
      <vt:variant>
        <vt:i4>37</vt:i4>
      </vt:variant>
    </vt:vector>
  </HeadingPairs>
  <TitlesOfParts>
    <vt:vector size="45" baseType="lpstr">
      <vt:lpstr>Arial</vt:lpstr>
      <vt:lpstr>Times New Roman</vt:lpstr>
      <vt:lpstr>Bookman Old Style</vt:lpstr>
      <vt:lpstr>FrankRuehl</vt:lpstr>
      <vt:lpstr>Wingdings</vt:lpstr>
      <vt:lpstr>Symbol</vt:lpstr>
      <vt:lpstr>SampleChapter5.YulongMa</vt:lpstr>
      <vt:lpstr>SampleChapter5.YulongMa</vt:lpstr>
      <vt:lpstr>Chapter 13: Industry Analysis</vt:lpstr>
      <vt:lpstr>Why Do Industry Analysis?</vt:lpstr>
      <vt:lpstr>Why Do Industry Analysis?</vt:lpstr>
      <vt:lpstr>Why Do Industry Analysis?</vt:lpstr>
      <vt:lpstr>Exhibit 13.1</vt:lpstr>
      <vt:lpstr>Exhibit 13.2</vt:lpstr>
      <vt:lpstr>Why Do Industry Analysis?</vt:lpstr>
      <vt:lpstr>Why Do Industry Analysis?</vt:lpstr>
      <vt:lpstr>Why Do Industry Analysis?</vt:lpstr>
      <vt:lpstr>Business Cycle and Industry Sectors</vt:lpstr>
      <vt:lpstr>Business Cycle and Industry Sectors</vt:lpstr>
      <vt:lpstr>Exhibit 13.3</vt:lpstr>
      <vt:lpstr>Business Cycle and Industry Sectors</vt:lpstr>
      <vt:lpstr>Structural Economic Changes and Alternative Industries</vt:lpstr>
      <vt:lpstr>Evaluating the Industry Life Cycle</vt:lpstr>
      <vt:lpstr>Exhibit 13.4</vt:lpstr>
      <vt:lpstr>Analysis of Industry Competition</vt:lpstr>
      <vt:lpstr>Analysis of Industry Competition</vt:lpstr>
      <vt:lpstr>Exhibit 13.5</vt:lpstr>
      <vt:lpstr>Estimating Industry Rates of Return</vt:lpstr>
      <vt:lpstr>Estimating Industry Rates of Return</vt:lpstr>
      <vt:lpstr>Estimating Industry Rates of Return</vt:lpstr>
      <vt:lpstr>Estimating Industry Rates of Return</vt:lpstr>
      <vt:lpstr>Industry Valuation Using the Free Cash Flow to Equity (FCFE) Model</vt:lpstr>
      <vt:lpstr>Industry Valuation Using the Free Cash Flow to Equity (FCFE) Model</vt:lpstr>
      <vt:lpstr>The Earnings Multiple Technique</vt:lpstr>
      <vt:lpstr>Industry Profit Margin Forecast</vt:lpstr>
      <vt:lpstr>Industry Profit Margin Forecast</vt:lpstr>
      <vt:lpstr>Industry Profit Margin Forecast</vt:lpstr>
      <vt:lpstr>Estimating an Industry Earnings Multiplier</vt:lpstr>
      <vt:lpstr>Estimating an Industry Earnings Multiplier</vt:lpstr>
      <vt:lpstr>Other Relative Valuation Ratios </vt:lpstr>
      <vt:lpstr>Exhibit 13.24</vt:lpstr>
      <vt:lpstr>Exhibit 13.25</vt:lpstr>
      <vt:lpstr>Exhibit 13.26</vt:lpstr>
      <vt:lpstr>Global Industry Analysis</vt:lpstr>
      <vt:lpstr>The Internet Investments Online</vt:lpstr>
    </vt:vector>
  </TitlesOfParts>
  <Company>Harcourt, Inc.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Presentation to accompany Investment Analysis &amp; Portfolio Management, 6e</dc:title>
  <dc:subject>Industry Analysis</dc:subject>
  <dc:creator>Frank K. Reilly &amp; Keith C. Brown</dc:creator>
  <cp:keywords>Lecture</cp:keywords>
  <dc:description/>
  <cp:lastModifiedBy>1192541</cp:lastModifiedBy>
  <cp:revision>154</cp:revision>
  <cp:lastPrinted>1998-08-13T04:13:10Z</cp:lastPrinted>
  <dcterms:created xsi:type="dcterms:W3CDTF">1998-08-11T03:08:43Z</dcterms:created>
  <dcterms:modified xsi:type="dcterms:W3CDTF">2012-11-09T04:02:11Z</dcterms:modified>
  <cp:category>Finance</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ublisher">
    <vt:lpwstr>Harcourt, Inc.</vt:lpwstr>
  </property>
  <property fmtid="{D5CDD505-2E9C-101B-9397-08002B2CF9AE}" pid="3" name="Editor">
    <vt:lpwstr>Terri House</vt:lpwstr>
  </property>
  <property fmtid="{D5CDD505-2E9C-101B-9397-08002B2CF9AE}" pid="4" name="Project">
    <vt:lpwstr>Lecture Presentation Software</vt:lpwstr>
  </property>
  <property fmtid="{D5CDD505-2E9C-101B-9397-08002B2CF9AE}" pid="5" name="Language">
    <vt:lpwstr>English</vt:lpwstr>
  </property>
</Properties>
</file>