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70" r:id="rId3"/>
    <p:sldId id="257" r:id="rId4"/>
    <p:sldId id="264" r:id="rId5"/>
    <p:sldId id="269" r:id="rId6"/>
    <p:sldId id="258" r:id="rId7"/>
    <p:sldId id="261" r:id="rId8"/>
    <p:sldId id="262" r:id="rId9"/>
    <p:sldId id="263" r:id="rId10"/>
    <p:sldId id="267" r:id="rId11"/>
    <p:sldId id="259" r:id="rId12"/>
    <p:sldId id="265" r:id="rId13"/>
    <p:sldId id="266" r:id="rId14"/>
    <p:sldId id="268"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77"/>
    <p:restoredTop sz="84094" autoAdjust="0"/>
  </p:normalViewPr>
  <p:slideViewPr>
    <p:cSldViewPr snapToGrid="0" snapToObjects="1">
      <p:cViewPr varScale="1">
        <p:scale>
          <a:sx n="102" d="100"/>
          <a:sy n="102" d="100"/>
        </p:scale>
        <p:origin x="176" y="24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0314EA-3794-614C-A0E1-4B0918771BE1}" type="datetimeFigureOut">
              <a:rPr lang="en-US" smtClean="0"/>
              <a:t>1/14/19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8E2B20-C5BD-7749-A31B-034F49E9C411}" type="slidenum">
              <a:rPr lang="en-US" smtClean="0"/>
              <a:t>‹#›</a:t>
            </a:fld>
            <a:endParaRPr lang="en-US"/>
          </a:p>
        </p:txBody>
      </p:sp>
    </p:spTree>
    <p:extLst>
      <p:ext uri="{BB962C8B-B14F-4D97-AF65-F5344CB8AC3E}">
        <p14:creationId xmlns:p14="http://schemas.microsoft.com/office/powerpoint/2010/main" val="175075281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mn-lt"/>
                <a:ea typeface="+mn-ea"/>
                <a:cs typeface="+mn-cs"/>
              </a:rPr>
              <a:t>J. Edward Taylor</a:t>
            </a:r>
            <a:endParaRPr lang="en-US" dirty="0"/>
          </a:p>
        </p:txBody>
      </p:sp>
      <p:sp>
        <p:nvSpPr>
          <p:cNvPr id="4" name="Slide Number Placeholder 3"/>
          <p:cNvSpPr>
            <a:spLocks noGrp="1"/>
          </p:cNvSpPr>
          <p:nvPr>
            <p:ph type="sldNum" sz="quarter" idx="10"/>
          </p:nvPr>
        </p:nvSpPr>
        <p:spPr/>
        <p:txBody>
          <a:bodyPr/>
          <a:lstStyle/>
          <a:p>
            <a:fld id="{DA8E2B20-C5BD-7749-A31B-034F49E9C411}" type="slidenum">
              <a:rPr lang="en-US" smtClean="0"/>
              <a:t>2</a:t>
            </a:fld>
            <a:endParaRPr lang="en-US"/>
          </a:p>
        </p:txBody>
      </p:sp>
    </p:spTree>
    <p:extLst>
      <p:ext uri="{BB962C8B-B14F-4D97-AF65-F5344CB8AC3E}">
        <p14:creationId xmlns:p14="http://schemas.microsoft.com/office/powerpoint/2010/main" val="4188765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poorest 40% of</a:t>
            </a:r>
            <a:r>
              <a:rPr lang="en-US" baseline="0" dirty="0"/>
              <a:t> the population earn 8% of overall income while the richest 20% earn more than half of total income.</a:t>
            </a:r>
            <a:endParaRPr lang="en-US" dirty="0"/>
          </a:p>
        </p:txBody>
      </p:sp>
      <p:sp>
        <p:nvSpPr>
          <p:cNvPr id="4" name="Slide Number Placeholder 3"/>
          <p:cNvSpPr>
            <a:spLocks noGrp="1"/>
          </p:cNvSpPr>
          <p:nvPr>
            <p:ph type="sldNum" sz="quarter" idx="10"/>
          </p:nvPr>
        </p:nvSpPr>
        <p:spPr/>
        <p:txBody>
          <a:bodyPr/>
          <a:lstStyle/>
          <a:p>
            <a:fld id="{DA8E2B20-C5BD-7749-A31B-034F49E9C411}" type="slidenum">
              <a:rPr lang="en-US" smtClean="0"/>
              <a:t>3</a:t>
            </a:fld>
            <a:endParaRPr lang="en-US"/>
          </a:p>
        </p:txBody>
      </p:sp>
    </p:spTree>
    <p:extLst>
      <p:ext uri="{BB962C8B-B14F-4D97-AF65-F5344CB8AC3E}">
        <p14:creationId xmlns:p14="http://schemas.microsoft.com/office/powerpoint/2010/main" val="8844179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less weight to higher incomes:</a:t>
            </a:r>
            <a:r>
              <a:rPr lang="en-US" baseline="0" dirty="0"/>
              <a:t> diminishing marginal utility to higher incomes</a:t>
            </a:r>
          </a:p>
          <a:p>
            <a:r>
              <a:rPr lang="en-US" baseline="0" dirty="0"/>
              <a:t>problem with HDI**</a:t>
            </a:r>
            <a:endParaRPr lang="en-US" dirty="0"/>
          </a:p>
        </p:txBody>
      </p:sp>
      <p:sp>
        <p:nvSpPr>
          <p:cNvPr id="4" name="Slide Number Placeholder 3"/>
          <p:cNvSpPr>
            <a:spLocks noGrp="1"/>
          </p:cNvSpPr>
          <p:nvPr>
            <p:ph type="sldNum" sz="quarter" idx="10"/>
          </p:nvPr>
        </p:nvSpPr>
        <p:spPr/>
        <p:txBody>
          <a:bodyPr/>
          <a:lstStyle/>
          <a:p>
            <a:fld id="{DA8E2B20-C5BD-7749-A31B-034F49E9C411}" type="slidenum">
              <a:rPr lang="en-US" smtClean="0"/>
              <a:t>4</a:t>
            </a:fld>
            <a:endParaRPr lang="en-US"/>
          </a:p>
        </p:txBody>
      </p:sp>
    </p:spTree>
    <p:extLst>
      <p:ext uri="{BB962C8B-B14F-4D97-AF65-F5344CB8AC3E}">
        <p14:creationId xmlns:p14="http://schemas.microsoft.com/office/powerpoint/2010/main" val="8844179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Arial" charset="0"/>
                <a:ea typeface="ＭＳ Ｐゴシック" charset="0"/>
                <a:cs typeface="ＭＳ Ｐゴシック" charset="0"/>
              </a:defRPr>
            </a:lvl1pPr>
            <a:lvl2pPr marL="37931725" indent="-37474525">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fld id="{64CACCBB-AD3C-E147-B607-EEF4BA4A9765}" type="slidenum">
              <a:rPr lang="en-US" sz="1200"/>
              <a:pPr/>
              <a:t>5</a:t>
            </a:fld>
            <a:endParaRPr lang="en-US" sz="120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r>
              <a:rPr lang="en-US" dirty="0">
                <a:latin typeface="Arial" charset="0"/>
                <a:ea typeface="ＭＳ Ｐゴシック" charset="0"/>
                <a:cs typeface="ＭＳ Ｐゴシック" charset="0"/>
              </a:rPr>
              <a:t>Is the HDI enough to measure a country</a:t>
            </a:r>
            <a:r>
              <a:rPr lang="ja-JP" altLang="en-US" dirty="0">
                <a:latin typeface="Arial" charset="0"/>
                <a:ea typeface="ＭＳ Ｐゴシック" charset="0"/>
                <a:cs typeface="ＭＳ Ｐゴシック" charset="0"/>
              </a:rPr>
              <a:t>’</a:t>
            </a:r>
            <a:r>
              <a:rPr lang="en-US" dirty="0">
                <a:latin typeface="Arial" charset="0"/>
                <a:ea typeface="ＭＳ Ｐゴシック" charset="0"/>
                <a:cs typeface="ＭＳ Ｐゴシック" charset="0"/>
              </a:rPr>
              <a:t>s level of development?  </a:t>
            </a:r>
          </a:p>
          <a:p>
            <a:pPr eaLnBrk="1" hangingPunct="1"/>
            <a:r>
              <a:rPr lang="en-US" dirty="0">
                <a:latin typeface="Arial" charset="0"/>
                <a:ea typeface="ＭＳ Ｐゴシック" charset="0"/>
                <a:cs typeface="ＭＳ Ｐゴシック" charset="0"/>
              </a:rPr>
              <a:t>According to the UNDP website, the answer is no, but: http://</a:t>
            </a:r>
            <a:r>
              <a:rPr lang="en-US" dirty="0" err="1">
                <a:latin typeface="Arial" charset="0"/>
                <a:ea typeface="ＭＳ Ｐゴシック" charset="0"/>
                <a:cs typeface="ＭＳ Ｐゴシック" charset="0"/>
              </a:rPr>
              <a:t>hdr.undp.org</a:t>
            </a:r>
            <a:r>
              <a:rPr lang="en-US" dirty="0">
                <a:latin typeface="Arial" charset="0"/>
                <a:ea typeface="ＭＳ Ｐゴシック" charset="0"/>
                <a:cs typeface="ＭＳ Ｐゴシック" charset="0"/>
              </a:rPr>
              <a:t>/</a:t>
            </a:r>
            <a:r>
              <a:rPr lang="en-US" dirty="0" err="1">
                <a:latin typeface="Arial" charset="0"/>
                <a:ea typeface="ＭＳ Ｐゴシック" charset="0"/>
                <a:cs typeface="ＭＳ Ｐゴシック" charset="0"/>
              </a:rPr>
              <a:t>en</a:t>
            </a:r>
            <a:r>
              <a:rPr lang="en-US" dirty="0">
                <a:latin typeface="Arial" charset="0"/>
                <a:ea typeface="ＭＳ Ｐゴシック" charset="0"/>
                <a:cs typeface="ＭＳ Ｐゴシック" charset="0"/>
              </a:rPr>
              <a:t>/statistics/</a:t>
            </a:r>
            <a:r>
              <a:rPr lang="en-US" dirty="0" err="1">
                <a:latin typeface="Arial" charset="0"/>
                <a:ea typeface="ＭＳ Ｐゴシック" charset="0"/>
                <a:cs typeface="ＭＳ Ｐゴシック" charset="0"/>
              </a:rPr>
              <a:t>faq</a:t>
            </a:r>
            <a:r>
              <a:rPr lang="en-US" dirty="0">
                <a:latin typeface="Arial" charset="0"/>
                <a:ea typeface="ＭＳ Ｐゴシック" charset="0"/>
                <a:cs typeface="ＭＳ Ｐゴシック" charset="0"/>
              </a:rPr>
              <a:t>/question,70,en.html</a:t>
            </a:r>
          </a:p>
          <a:p>
            <a:pPr eaLnBrk="1" hangingPunct="1"/>
            <a:endParaRPr lang="en-US" dirty="0">
              <a:latin typeface="Arial" charset="0"/>
              <a:ea typeface="ＭＳ Ｐゴシック" charset="0"/>
              <a:cs typeface="ＭＳ Ｐゴシック" charset="0"/>
            </a:endParaRPr>
          </a:p>
          <a:p>
            <a:pPr eaLnBrk="1" hangingPunct="1"/>
            <a:r>
              <a:rPr lang="en-US" dirty="0">
                <a:latin typeface="Arial" charset="0"/>
                <a:ea typeface="ＭＳ Ｐゴシック" charset="0"/>
                <a:cs typeface="ＭＳ Ｐゴシック" charset="0"/>
              </a:rPr>
              <a:t>But HDI is definitely better than GDP.</a:t>
            </a:r>
          </a:p>
          <a:p>
            <a:pPr eaLnBrk="1" hangingPunct="1"/>
            <a:endParaRPr lang="en-US" dirty="0">
              <a:latin typeface="Arial" charset="0"/>
              <a:ea typeface="ＭＳ Ｐゴシック" charset="0"/>
              <a:cs typeface="ＭＳ Ｐゴシック" charset="0"/>
            </a:endParaRPr>
          </a:p>
          <a:p>
            <a:pPr eaLnBrk="1" hangingPunct="1"/>
            <a:r>
              <a:rPr lang="en-US" dirty="0">
                <a:latin typeface="Arial" charset="0"/>
                <a:ea typeface="ＭＳ Ｐゴシック" charset="0"/>
                <a:cs typeface="ＭＳ Ｐゴシック" charset="0"/>
              </a:rPr>
              <a:t>http://</a:t>
            </a:r>
            <a:r>
              <a:rPr lang="en-US" dirty="0" err="1">
                <a:latin typeface="Arial" charset="0"/>
                <a:ea typeface="ＭＳ Ｐゴシック" charset="0"/>
                <a:cs typeface="ＭＳ Ｐゴシック" charset="0"/>
              </a:rPr>
              <a:t>hdr.undp.org</a:t>
            </a:r>
            <a:r>
              <a:rPr lang="en-US" dirty="0">
                <a:latin typeface="Arial" charset="0"/>
                <a:ea typeface="ＭＳ Ｐゴシック" charset="0"/>
                <a:cs typeface="ＭＳ Ｐゴシック" charset="0"/>
              </a:rPr>
              <a:t>/</a:t>
            </a:r>
            <a:r>
              <a:rPr lang="en-US" dirty="0" err="1">
                <a:latin typeface="Arial" charset="0"/>
                <a:ea typeface="ＭＳ Ｐゴシック" charset="0"/>
                <a:cs typeface="ＭＳ Ｐゴシック" charset="0"/>
              </a:rPr>
              <a:t>en</a:t>
            </a:r>
            <a:r>
              <a:rPr lang="en-US" dirty="0">
                <a:latin typeface="Arial" charset="0"/>
                <a:ea typeface="ＭＳ Ｐゴシック" charset="0"/>
                <a:cs typeface="ＭＳ Ｐゴシック" charset="0"/>
              </a:rPr>
              <a:t>/statistics/</a:t>
            </a:r>
            <a:r>
              <a:rPr lang="en-US" dirty="0" err="1">
                <a:latin typeface="Arial" charset="0"/>
                <a:ea typeface="ＭＳ Ｐゴシック" charset="0"/>
                <a:cs typeface="ＭＳ Ｐゴシック" charset="0"/>
              </a:rPr>
              <a:t>faq</a:t>
            </a:r>
            <a:r>
              <a:rPr lang="en-US" dirty="0">
                <a:latin typeface="Arial" charset="0"/>
                <a:ea typeface="ＭＳ Ｐゴシック" charset="0"/>
                <a:cs typeface="ＭＳ Ｐゴシック" charset="0"/>
              </a:rPr>
              <a:t>/question,71,en.html</a:t>
            </a:r>
          </a:p>
          <a:p>
            <a:pPr eaLnBrk="1" hangingPunct="1"/>
            <a:endParaRPr lang="en-US" dirty="0">
              <a:latin typeface="Arial" charset="0"/>
              <a:ea typeface="ＭＳ Ｐゴシック" charset="0"/>
              <a:cs typeface="ＭＳ Ｐゴシック" charset="0"/>
            </a:endParaRPr>
          </a:p>
          <a:p>
            <a:pPr eaLnBrk="1" hangingPunct="1"/>
            <a:r>
              <a:rPr lang="en-US" dirty="0">
                <a:latin typeface="Arial" charset="0"/>
                <a:ea typeface="ＭＳ Ｐゴシック" charset="0"/>
                <a:cs typeface="ＭＳ Ｐゴシック" charset="0"/>
              </a:rPr>
              <a:t>Ultimately, the concept of human development is much broader than what can be captured in the HDI, or any other composite index.  The HDI, for example, does not reflect political participation or gender inequalities. The HDI and the other composite indices can only offer a broad proxy on some of the key issues of human development.  A fuller picture of a country's level of human development requires analysis of other human development indicators and information.</a:t>
            </a:r>
          </a:p>
          <a:p>
            <a:pPr eaLnBrk="1" hangingPunct="1"/>
            <a:endParaRPr lang="en-US" dirty="0">
              <a:latin typeface="Arial" charset="0"/>
              <a:ea typeface="ＭＳ Ｐゴシック" charset="0"/>
              <a:cs typeface="ＭＳ Ｐゴシック" charset="0"/>
            </a:endParaRPr>
          </a:p>
          <a:p>
            <a:pPr eaLnBrk="1" hangingPunct="1"/>
            <a:r>
              <a:rPr lang="en-US" dirty="0">
                <a:latin typeface="Arial" charset="0"/>
                <a:ea typeface="ＭＳ Ｐゴシック" charset="0"/>
                <a:cs typeface="ＭＳ Ｐゴシック" charset="0"/>
              </a:rPr>
              <a:t>It is worth asking students what indicators they would include if they were to create their own human development index (Note: this is one of the exercises that comes at the end of this presentation).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sz="2000" dirty="0"/>
              <a:t>- From the scatter plots, as we move into the range of countries with very high per capita income, these indicators are at high levels as well (lower for infant mortality rate).</a:t>
            </a:r>
          </a:p>
          <a:p>
            <a:endParaRPr lang="en-US" dirty="0"/>
          </a:p>
          <a:p>
            <a:r>
              <a:rPr lang="en-US" dirty="0"/>
              <a:t>- The</a:t>
            </a:r>
            <a:r>
              <a:rPr lang="en-US" baseline="0" dirty="0"/>
              <a:t> idea of the scatter plot is to check the correlation between the two variables concerned</a:t>
            </a:r>
          </a:p>
          <a:p>
            <a:endParaRPr lang="en-US" baseline="0" dirty="0"/>
          </a:p>
          <a:p>
            <a:r>
              <a:rPr lang="en-US" baseline="0" dirty="0"/>
              <a:t>2</a:t>
            </a:r>
            <a:r>
              <a:rPr lang="en-US" baseline="30000" dirty="0"/>
              <a:t>nd</a:t>
            </a:r>
            <a:r>
              <a:rPr lang="en-US" baseline="0" dirty="0"/>
              <a:t> point: That’s why besides economic growth, we need to also study income distribution and the operation of various markets and institutions</a:t>
            </a:r>
          </a:p>
          <a:p>
            <a:r>
              <a:rPr lang="en-US" baseline="0" dirty="0"/>
              <a:t>*Note this is cross-sectional data!  the issues with data: panel vs. cross-sectional data vs. time series</a:t>
            </a:r>
            <a:endParaRPr lang="en-US" dirty="0"/>
          </a:p>
        </p:txBody>
      </p:sp>
      <p:sp>
        <p:nvSpPr>
          <p:cNvPr id="4" name="Slide Number Placeholder 3"/>
          <p:cNvSpPr>
            <a:spLocks noGrp="1"/>
          </p:cNvSpPr>
          <p:nvPr>
            <p:ph type="sldNum" sz="quarter" idx="10"/>
          </p:nvPr>
        </p:nvSpPr>
        <p:spPr/>
        <p:txBody>
          <a:bodyPr/>
          <a:lstStyle/>
          <a:p>
            <a:fld id="{DA8E2B20-C5BD-7749-A31B-034F49E9C411}" type="slidenum">
              <a:rPr lang="en-US" smtClean="0"/>
              <a:t>6</a:t>
            </a:fld>
            <a:endParaRPr lang="en-US"/>
          </a:p>
        </p:txBody>
      </p:sp>
    </p:spTree>
    <p:extLst>
      <p:ext uri="{BB962C8B-B14F-4D97-AF65-F5344CB8AC3E}">
        <p14:creationId xmlns:p14="http://schemas.microsoft.com/office/powerpoint/2010/main" val="8844179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economic dependence &gt;&gt; poverty, child labor, and low education.</a:t>
            </a:r>
          </a:p>
        </p:txBody>
      </p:sp>
      <p:sp>
        <p:nvSpPr>
          <p:cNvPr id="4" name="Slide Number Placeholder 3"/>
          <p:cNvSpPr>
            <a:spLocks noGrp="1"/>
          </p:cNvSpPr>
          <p:nvPr>
            <p:ph type="sldNum" sz="quarter" idx="10"/>
          </p:nvPr>
        </p:nvSpPr>
        <p:spPr/>
        <p:txBody>
          <a:bodyPr/>
          <a:lstStyle/>
          <a:p>
            <a:fld id="{DA8E2B20-C5BD-7749-A31B-034F49E9C411}" type="slidenum">
              <a:rPr lang="en-US" smtClean="0"/>
              <a:t>10</a:t>
            </a:fld>
            <a:endParaRPr lang="en-US"/>
          </a:p>
        </p:txBody>
      </p:sp>
    </p:spTree>
    <p:extLst>
      <p:ext uri="{BB962C8B-B14F-4D97-AF65-F5344CB8AC3E}">
        <p14:creationId xmlns:p14="http://schemas.microsoft.com/office/powerpoint/2010/main" val="884417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8E2B20-C5BD-7749-A31B-034F49E9C411}" type="slidenum">
              <a:rPr lang="en-US" smtClean="0"/>
              <a:t>11</a:t>
            </a:fld>
            <a:endParaRPr lang="en-US"/>
          </a:p>
        </p:txBody>
      </p:sp>
    </p:spTree>
    <p:extLst>
      <p:ext uri="{BB962C8B-B14F-4D97-AF65-F5344CB8AC3E}">
        <p14:creationId xmlns:p14="http://schemas.microsoft.com/office/powerpoint/2010/main" val="884417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60CB5A9-9E5E-4E45-A077-FD23E8677FEC}" type="datetimeFigureOut">
              <a:rPr lang="en-US" smtClean="0"/>
              <a:t>1/14/19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3684562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60CB5A9-9E5E-4E45-A077-FD23E8677FEC}" type="datetimeFigureOut">
              <a:rPr lang="en-US" smtClean="0"/>
              <a:t>1/14/19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2326126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0CB5A9-9E5E-4E45-A077-FD23E8677FEC}" type="datetimeFigureOut">
              <a:rPr lang="en-US" smtClean="0"/>
              <a:t>1/14/19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1552970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60CB5A9-9E5E-4E45-A077-FD23E8677FEC}" type="datetimeFigureOut">
              <a:rPr lang="en-US" smtClean="0"/>
              <a:t>1/14/19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2906449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60CB5A9-9E5E-4E45-A077-FD23E8677FEC}" type="datetimeFigureOut">
              <a:rPr lang="en-US" smtClean="0"/>
              <a:t>1/14/19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2042966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60CB5A9-9E5E-4E45-A077-FD23E8677FEC}" type="datetimeFigureOut">
              <a:rPr lang="en-US" smtClean="0"/>
              <a:t>1/14/19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2978860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0CB5A9-9E5E-4E45-A077-FD23E8677FEC}" type="datetimeFigureOut">
              <a:rPr lang="en-US" smtClean="0"/>
              <a:t>1/14/19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1921702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60CB5A9-9E5E-4E45-A077-FD23E8677FEC}" type="datetimeFigureOut">
              <a:rPr lang="en-US" smtClean="0"/>
              <a:t>1/14/19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40837423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60CB5A9-9E5E-4E45-A077-FD23E8677FEC}" type="datetimeFigureOut">
              <a:rPr lang="en-US" smtClean="0"/>
              <a:t>1/14/19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2142349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60CB5A9-9E5E-4E45-A077-FD23E8677FEC}" type="datetimeFigureOut">
              <a:rPr lang="en-US" smtClean="0"/>
              <a:t>1/14/19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3550227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60CB5A9-9E5E-4E45-A077-FD23E8677FEC}" type="datetimeFigureOut">
              <a:rPr lang="en-US" smtClean="0"/>
              <a:t>1/14/19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35BEA4-7E3B-F74E-BD49-9A95A597C7E0}" type="slidenum">
              <a:rPr lang="en-US" smtClean="0"/>
              <a:t>‹#›</a:t>
            </a:fld>
            <a:endParaRPr lang="en-US"/>
          </a:p>
        </p:txBody>
      </p:sp>
    </p:spTree>
    <p:extLst>
      <p:ext uri="{BB962C8B-B14F-4D97-AF65-F5344CB8AC3E}">
        <p14:creationId xmlns:p14="http://schemas.microsoft.com/office/powerpoint/2010/main" val="522298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0CB5A9-9E5E-4E45-A077-FD23E8677FEC}" type="datetimeFigureOut">
              <a:rPr lang="en-US" smtClean="0"/>
              <a:t>1/14/19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35BEA4-7E3B-F74E-BD49-9A95A597C7E0}" type="slidenum">
              <a:rPr lang="en-US" smtClean="0"/>
              <a:t>‹#›</a:t>
            </a:fld>
            <a:endParaRPr lang="en-US"/>
          </a:p>
        </p:txBody>
      </p:sp>
    </p:spTree>
    <p:extLst>
      <p:ext uri="{BB962C8B-B14F-4D97-AF65-F5344CB8AC3E}">
        <p14:creationId xmlns:p14="http://schemas.microsoft.com/office/powerpoint/2010/main" val="12670533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blogs.worldbank.org/opendata/new-country-classifications-income-level-2017-2018"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databank.worldbank.org/data/reports.aspx?source=world-development-indicators" TargetMode="External"/><Relationship Id="rId2" Type="http://schemas.openxmlformats.org/officeDocument/2006/relationships/hyperlink" Target="http://data.worldbank.org/" TargetMode="External"/><Relationship Id="rId1" Type="http://schemas.openxmlformats.org/officeDocument/2006/relationships/slideLayout" Target="../slideLayouts/slideLayout2.xml"/><Relationship Id="rId6" Type="http://schemas.openxmlformats.org/officeDocument/2006/relationships/hyperlink" Target="http://blogs.worldbank.org/opendata/should-we-continue-use-term-developing-world" TargetMode="External"/><Relationship Id="rId5" Type="http://schemas.openxmlformats.org/officeDocument/2006/relationships/hyperlink" Target="http://datatopics.worldbank.org/gender/home" TargetMode="External"/><Relationship Id="rId4" Type="http://schemas.openxmlformats.org/officeDocument/2006/relationships/hyperlink" Target="http://data.uis.unesco.org/Index.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a:t>Economic Development: Overview</a:t>
            </a:r>
          </a:p>
        </p:txBody>
      </p:sp>
      <p:sp>
        <p:nvSpPr>
          <p:cNvPr id="3" name="Subtitle 2"/>
          <p:cNvSpPr>
            <a:spLocks noGrp="1"/>
          </p:cNvSpPr>
          <p:nvPr>
            <p:ph type="subTitle" idx="1"/>
          </p:nvPr>
        </p:nvSpPr>
        <p:spPr/>
        <p:txBody>
          <a:bodyPr>
            <a:normAutofit/>
          </a:bodyPr>
          <a:lstStyle/>
          <a:p>
            <a:r>
              <a:rPr lang="en-US" sz="2400" dirty="0"/>
              <a:t>Lecture 1</a:t>
            </a:r>
          </a:p>
          <a:p>
            <a:r>
              <a:rPr lang="en-US" sz="2400" dirty="0"/>
              <a:t>EE461 – 2/2018</a:t>
            </a:r>
          </a:p>
          <a:p>
            <a:r>
              <a:rPr lang="en-US" sz="2400" dirty="0" err="1"/>
              <a:t>Chayanee</a:t>
            </a:r>
            <a:r>
              <a:rPr lang="en-US" sz="2400" dirty="0"/>
              <a:t> </a:t>
            </a:r>
            <a:r>
              <a:rPr lang="en-US" sz="2400" dirty="0" err="1"/>
              <a:t>Chawanote</a:t>
            </a:r>
            <a:endParaRPr lang="en-US" sz="2400" dirty="0"/>
          </a:p>
        </p:txBody>
      </p:sp>
    </p:spTree>
    <p:extLst>
      <p:ext uri="{BB962C8B-B14F-4D97-AF65-F5344CB8AC3E}">
        <p14:creationId xmlns:p14="http://schemas.microsoft.com/office/powerpoint/2010/main" val="27650756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What’s development?</a:t>
            </a:r>
          </a:p>
        </p:txBody>
      </p:sp>
      <p:sp>
        <p:nvSpPr>
          <p:cNvPr id="3" name="Content Placeholder 2"/>
          <p:cNvSpPr>
            <a:spLocks noGrp="1"/>
          </p:cNvSpPr>
          <p:nvPr>
            <p:ph idx="1"/>
          </p:nvPr>
        </p:nvSpPr>
        <p:spPr>
          <a:xfrm>
            <a:off x="457200" y="1586394"/>
            <a:ext cx="8229600" cy="4929914"/>
          </a:xfrm>
        </p:spPr>
        <p:txBody>
          <a:bodyPr>
            <a:normAutofit lnSpcReduction="10000"/>
          </a:bodyPr>
          <a:lstStyle/>
          <a:p>
            <a:pPr>
              <a:spcBef>
                <a:spcPts val="0"/>
              </a:spcBef>
              <a:spcAft>
                <a:spcPts val="1200"/>
              </a:spcAft>
            </a:pPr>
            <a:r>
              <a:rPr lang="en-US" sz="2300" dirty="0"/>
              <a:t>Economic development entails far-reaching changes in the structure of economies, technologies, societies, and political systems. </a:t>
            </a:r>
          </a:p>
          <a:p>
            <a:pPr>
              <a:spcBef>
                <a:spcPts val="0"/>
              </a:spcBef>
              <a:spcAft>
                <a:spcPts val="1200"/>
              </a:spcAft>
            </a:pPr>
            <a:r>
              <a:rPr lang="en-US" sz="2300" dirty="0"/>
              <a:t>Development economics is the study of economies that do not fit many of the basic assumptions underpinning economic analysis in high-income countries</a:t>
            </a:r>
          </a:p>
          <a:p>
            <a:pPr lvl="1">
              <a:spcBef>
                <a:spcPts val="0"/>
              </a:spcBef>
              <a:spcAft>
                <a:spcPts val="1200"/>
              </a:spcAft>
            </a:pPr>
            <a:r>
              <a:rPr lang="en-US" sz="2300" dirty="0"/>
              <a:t>These basic assumptions are well-functioning markets, perfect information, and low transaction costs. </a:t>
            </a:r>
          </a:p>
          <a:p>
            <a:pPr>
              <a:spcBef>
                <a:spcPts val="0"/>
              </a:spcBef>
              <a:spcAft>
                <a:spcPts val="1200"/>
              </a:spcAft>
            </a:pPr>
            <a:r>
              <a:rPr lang="en-US" sz="2300" i="1" dirty="0"/>
              <a:t>When these assumptions break down, so do the most basic welfare and policy conclusions of economics</a:t>
            </a:r>
          </a:p>
          <a:p>
            <a:pPr lvl="1">
              <a:spcBef>
                <a:spcPts val="0"/>
              </a:spcBef>
              <a:spcAft>
                <a:spcPts val="1200"/>
              </a:spcAft>
            </a:pPr>
            <a:r>
              <a:rPr lang="en-US" sz="2300" i="1" dirty="0"/>
              <a:t>Hence, we need new tools</a:t>
            </a:r>
            <a:r>
              <a:rPr lang="en-US" sz="2300" dirty="0"/>
              <a:t>.</a:t>
            </a:r>
          </a:p>
          <a:p>
            <a:pPr marL="457200" lvl="1" indent="0">
              <a:spcBef>
                <a:spcPts val="0"/>
              </a:spcBef>
              <a:spcAft>
                <a:spcPts val="1200"/>
              </a:spcAft>
              <a:buNone/>
            </a:pPr>
            <a:r>
              <a:rPr lang="en-US" sz="1800" dirty="0"/>
              <a:t>Ref: J. Edward Taylor</a:t>
            </a:r>
          </a:p>
        </p:txBody>
      </p:sp>
    </p:spTree>
    <p:extLst>
      <p:ext uri="{BB962C8B-B14F-4D97-AF65-F5344CB8AC3E}">
        <p14:creationId xmlns:p14="http://schemas.microsoft.com/office/powerpoint/2010/main" val="2880459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96627"/>
          </a:xfrm>
        </p:spPr>
        <p:txBody>
          <a:bodyPr>
            <a:normAutofit/>
          </a:bodyPr>
          <a:lstStyle/>
          <a:p>
            <a:pPr algn="l"/>
            <a:r>
              <a:rPr lang="en-US" sz="3200" dirty="0"/>
              <a:t>Measurement of economic development</a:t>
            </a:r>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val="496345356"/>
              </p:ext>
            </p:extLst>
          </p:nvPr>
        </p:nvGraphicFramePr>
        <p:xfrm>
          <a:off x="457200" y="2652378"/>
          <a:ext cx="8168124" cy="1656080"/>
        </p:xfrm>
        <a:graphic>
          <a:graphicData uri="http://schemas.openxmlformats.org/drawingml/2006/table">
            <a:tbl>
              <a:tblPr firstRow="1" bandRow="1">
                <a:tableStyleId>{5C22544A-7EE6-4342-B048-85BDC9FD1C3A}</a:tableStyleId>
              </a:tblPr>
              <a:tblGrid>
                <a:gridCol w="2042031">
                  <a:extLst>
                    <a:ext uri="{9D8B030D-6E8A-4147-A177-3AD203B41FA5}">
                      <a16:colId xmlns:a16="http://schemas.microsoft.com/office/drawing/2014/main" val="20000"/>
                    </a:ext>
                  </a:extLst>
                </a:gridCol>
                <a:gridCol w="2042031">
                  <a:extLst>
                    <a:ext uri="{9D8B030D-6E8A-4147-A177-3AD203B41FA5}">
                      <a16:colId xmlns:a16="http://schemas.microsoft.com/office/drawing/2014/main" val="20001"/>
                    </a:ext>
                  </a:extLst>
                </a:gridCol>
                <a:gridCol w="2042031">
                  <a:extLst>
                    <a:ext uri="{9D8B030D-6E8A-4147-A177-3AD203B41FA5}">
                      <a16:colId xmlns:a16="http://schemas.microsoft.com/office/drawing/2014/main" val="20002"/>
                    </a:ext>
                  </a:extLst>
                </a:gridCol>
                <a:gridCol w="2042031">
                  <a:extLst>
                    <a:ext uri="{9D8B030D-6E8A-4147-A177-3AD203B41FA5}">
                      <a16:colId xmlns:a16="http://schemas.microsoft.com/office/drawing/2014/main" val="20003"/>
                    </a:ext>
                  </a:extLst>
                </a:gridCol>
              </a:tblGrid>
              <a:tr h="370840">
                <a:tc>
                  <a:txBody>
                    <a:bodyPr/>
                    <a:lstStyle/>
                    <a:p>
                      <a:r>
                        <a:rPr lang="en-US" b="0" dirty="0"/>
                        <a:t>Country</a:t>
                      </a:r>
                    </a:p>
                  </a:txBody>
                  <a:tcPr/>
                </a:tc>
                <a:tc>
                  <a:txBody>
                    <a:bodyPr/>
                    <a:lstStyle/>
                    <a:p>
                      <a:pPr algn="ctr"/>
                      <a:r>
                        <a:rPr lang="en-US" b="0" dirty="0"/>
                        <a:t>Per capita income (1993 PPP)</a:t>
                      </a:r>
                    </a:p>
                  </a:txBody>
                  <a:tcPr/>
                </a:tc>
                <a:tc>
                  <a:txBody>
                    <a:bodyPr/>
                    <a:lstStyle/>
                    <a:p>
                      <a:pPr algn="ctr"/>
                      <a:r>
                        <a:rPr lang="en-US" b="0" dirty="0"/>
                        <a:t>Income share of  poorest 40%</a:t>
                      </a:r>
                    </a:p>
                    <a:p>
                      <a:pPr algn="ctr"/>
                      <a:endParaRPr lang="en-US" b="0" dirty="0"/>
                    </a:p>
                  </a:txBody>
                  <a:tcPr/>
                </a:tc>
                <a:tc>
                  <a:txBody>
                    <a:bodyPr/>
                    <a:lstStyle/>
                    <a:p>
                      <a:pPr algn="ctr"/>
                      <a:r>
                        <a:rPr lang="en-US" b="0" dirty="0"/>
                        <a:t>Income share of richest 20%</a:t>
                      </a:r>
                    </a:p>
                  </a:txBody>
                  <a:tcPr/>
                </a:tc>
                <a:extLst>
                  <a:ext uri="{0D108BD9-81ED-4DB2-BD59-A6C34878D82A}">
                    <a16:rowId xmlns:a16="http://schemas.microsoft.com/office/drawing/2014/main" val="10000"/>
                  </a:ext>
                </a:extLst>
              </a:tr>
              <a:tr h="370840">
                <a:tc>
                  <a:txBody>
                    <a:bodyPr/>
                    <a:lstStyle/>
                    <a:p>
                      <a:r>
                        <a:rPr lang="en-US" dirty="0"/>
                        <a:t>Sri</a:t>
                      </a:r>
                      <a:r>
                        <a:rPr lang="en-US" baseline="0" dirty="0"/>
                        <a:t> Lanka</a:t>
                      </a:r>
                      <a:endParaRPr lang="en-US" dirty="0"/>
                    </a:p>
                  </a:txBody>
                  <a:tcPr/>
                </a:tc>
                <a:tc>
                  <a:txBody>
                    <a:bodyPr/>
                    <a:lstStyle/>
                    <a:p>
                      <a:pPr algn="ctr"/>
                      <a:r>
                        <a:rPr lang="en-US" dirty="0"/>
                        <a:t>2,990</a:t>
                      </a:r>
                    </a:p>
                  </a:txBody>
                  <a:tcPr/>
                </a:tc>
                <a:tc>
                  <a:txBody>
                    <a:bodyPr/>
                    <a:lstStyle/>
                    <a:p>
                      <a:pPr algn="ctr"/>
                      <a:r>
                        <a:rPr lang="en-US" dirty="0"/>
                        <a:t>22</a:t>
                      </a:r>
                    </a:p>
                  </a:txBody>
                  <a:tcPr/>
                </a:tc>
                <a:tc>
                  <a:txBody>
                    <a:bodyPr/>
                    <a:lstStyle/>
                    <a:p>
                      <a:pPr algn="ctr"/>
                      <a:r>
                        <a:rPr lang="en-US" dirty="0"/>
                        <a:t>39</a:t>
                      </a:r>
                    </a:p>
                  </a:txBody>
                  <a:tcPr/>
                </a:tc>
                <a:extLst>
                  <a:ext uri="{0D108BD9-81ED-4DB2-BD59-A6C34878D82A}">
                    <a16:rowId xmlns:a16="http://schemas.microsoft.com/office/drawing/2014/main" val="10001"/>
                  </a:ext>
                </a:extLst>
              </a:tr>
              <a:tr h="370840">
                <a:tc>
                  <a:txBody>
                    <a:bodyPr/>
                    <a:lstStyle/>
                    <a:p>
                      <a:r>
                        <a:rPr lang="en-US" sz="1800" dirty="0"/>
                        <a:t>Guatemala</a:t>
                      </a:r>
                    </a:p>
                  </a:txBody>
                  <a:tcPr/>
                </a:tc>
                <a:tc>
                  <a:txBody>
                    <a:bodyPr/>
                    <a:lstStyle/>
                    <a:p>
                      <a:pPr algn="ctr"/>
                      <a:r>
                        <a:rPr lang="en-US" dirty="0"/>
                        <a:t>3,350</a:t>
                      </a:r>
                    </a:p>
                  </a:txBody>
                  <a:tcPr/>
                </a:tc>
                <a:tc>
                  <a:txBody>
                    <a:bodyPr/>
                    <a:lstStyle/>
                    <a:p>
                      <a:pPr algn="ctr"/>
                      <a:r>
                        <a:rPr lang="en-US" dirty="0"/>
                        <a:t>8</a:t>
                      </a:r>
                    </a:p>
                  </a:txBody>
                  <a:tcPr/>
                </a:tc>
                <a:tc>
                  <a:txBody>
                    <a:bodyPr/>
                    <a:lstStyle/>
                    <a:p>
                      <a:pPr algn="ctr"/>
                      <a:r>
                        <a:rPr lang="en-US" dirty="0"/>
                        <a:t>63</a:t>
                      </a:r>
                    </a:p>
                  </a:txBody>
                  <a:tcPr/>
                </a:tc>
                <a:extLst>
                  <a:ext uri="{0D108BD9-81ED-4DB2-BD59-A6C34878D82A}">
                    <a16:rowId xmlns:a16="http://schemas.microsoft.com/office/drawing/2014/main" val="10002"/>
                  </a:ext>
                </a:extLst>
              </a:tr>
            </a:tbl>
          </a:graphicData>
        </a:graphic>
      </p:graphicFrame>
      <p:graphicFrame>
        <p:nvGraphicFramePr>
          <p:cNvPr id="7" name="Content Placeholder 6"/>
          <p:cNvGraphicFramePr>
            <a:graphicFrameLocks noGrp="1"/>
          </p:cNvGraphicFramePr>
          <p:nvPr>
            <p:ph sz="half" idx="2"/>
            <p:extLst>
              <p:ext uri="{D42A27DB-BD31-4B8C-83A1-F6EECF244321}">
                <p14:modId xmlns:p14="http://schemas.microsoft.com/office/powerpoint/2010/main" val="1218874203"/>
              </p:ext>
            </p:extLst>
          </p:nvPr>
        </p:nvGraphicFramePr>
        <p:xfrm>
          <a:off x="397809" y="4819460"/>
          <a:ext cx="8401050" cy="1656080"/>
        </p:xfrm>
        <a:graphic>
          <a:graphicData uri="http://schemas.openxmlformats.org/drawingml/2006/table">
            <a:tbl>
              <a:tblPr firstRow="1" bandRow="1">
                <a:tableStyleId>{5C22544A-7EE6-4342-B048-85BDC9FD1C3A}</a:tableStyleId>
              </a:tblPr>
              <a:tblGrid>
                <a:gridCol w="1680210">
                  <a:extLst>
                    <a:ext uri="{9D8B030D-6E8A-4147-A177-3AD203B41FA5}">
                      <a16:colId xmlns:a16="http://schemas.microsoft.com/office/drawing/2014/main" val="20000"/>
                    </a:ext>
                  </a:extLst>
                </a:gridCol>
                <a:gridCol w="1680210">
                  <a:extLst>
                    <a:ext uri="{9D8B030D-6E8A-4147-A177-3AD203B41FA5}">
                      <a16:colId xmlns:a16="http://schemas.microsoft.com/office/drawing/2014/main" val="20001"/>
                    </a:ext>
                  </a:extLst>
                </a:gridCol>
                <a:gridCol w="1680210">
                  <a:extLst>
                    <a:ext uri="{9D8B030D-6E8A-4147-A177-3AD203B41FA5}">
                      <a16:colId xmlns:a16="http://schemas.microsoft.com/office/drawing/2014/main" val="20002"/>
                    </a:ext>
                  </a:extLst>
                </a:gridCol>
                <a:gridCol w="1680210">
                  <a:extLst>
                    <a:ext uri="{9D8B030D-6E8A-4147-A177-3AD203B41FA5}">
                      <a16:colId xmlns:a16="http://schemas.microsoft.com/office/drawing/2014/main" val="20003"/>
                    </a:ext>
                  </a:extLst>
                </a:gridCol>
                <a:gridCol w="1680210">
                  <a:extLst>
                    <a:ext uri="{9D8B030D-6E8A-4147-A177-3AD203B41FA5}">
                      <a16:colId xmlns:a16="http://schemas.microsoft.com/office/drawing/2014/main" val="20004"/>
                    </a:ext>
                  </a:extLst>
                </a:gridCol>
              </a:tblGrid>
              <a:tr h="370840">
                <a:tc>
                  <a:txBody>
                    <a:bodyPr/>
                    <a:lstStyle/>
                    <a:p>
                      <a:r>
                        <a:rPr lang="en-US" b="0" dirty="0"/>
                        <a:t>Country</a:t>
                      </a:r>
                    </a:p>
                  </a:txBody>
                  <a:tcPr/>
                </a:tc>
                <a:tc>
                  <a:txBody>
                    <a:bodyPr/>
                    <a:lstStyle/>
                    <a:p>
                      <a:pPr algn="ctr"/>
                      <a:r>
                        <a:rPr lang="en-US" b="0" dirty="0"/>
                        <a:t>Life expectancy (years)</a:t>
                      </a:r>
                    </a:p>
                  </a:txBody>
                  <a:tcPr/>
                </a:tc>
                <a:tc>
                  <a:txBody>
                    <a:bodyPr/>
                    <a:lstStyle/>
                    <a:p>
                      <a:pPr algn="ctr"/>
                      <a:r>
                        <a:rPr lang="en-US" b="0" dirty="0"/>
                        <a:t>Infant mortality rate</a:t>
                      </a:r>
                    </a:p>
                    <a:p>
                      <a:pPr algn="ctr"/>
                      <a:r>
                        <a:rPr lang="en-US" b="0" dirty="0"/>
                        <a:t>(per 1000)</a:t>
                      </a:r>
                    </a:p>
                  </a:txBody>
                  <a:tcPr/>
                </a:tc>
                <a:tc>
                  <a:txBody>
                    <a:bodyPr/>
                    <a:lstStyle/>
                    <a:p>
                      <a:pPr algn="ctr"/>
                      <a:r>
                        <a:rPr lang="en-US" b="0" dirty="0"/>
                        <a:t>Access to safe water</a:t>
                      </a:r>
                    </a:p>
                    <a:p>
                      <a:pPr algn="ctr"/>
                      <a:r>
                        <a:rPr lang="en-US" b="0" dirty="0"/>
                        <a:t>(% of pop.)</a:t>
                      </a:r>
                    </a:p>
                  </a:txBody>
                  <a:tcPr/>
                </a:tc>
                <a:tc>
                  <a:txBody>
                    <a:bodyPr/>
                    <a:lstStyle/>
                    <a:p>
                      <a:pPr algn="ctr"/>
                      <a:r>
                        <a:rPr lang="en-US" b="0" dirty="0"/>
                        <a:t>Adult literacy rate</a:t>
                      </a:r>
                    </a:p>
                    <a:p>
                      <a:pPr algn="ctr"/>
                      <a:r>
                        <a:rPr lang="en-US" b="0" dirty="0"/>
                        <a:t>(%)</a:t>
                      </a:r>
                    </a:p>
                  </a:txBody>
                  <a:tcPr/>
                </a:tc>
                <a:extLst>
                  <a:ext uri="{0D108BD9-81ED-4DB2-BD59-A6C34878D82A}">
                    <a16:rowId xmlns:a16="http://schemas.microsoft.com/office/drawing/2014/main" val="10000"/>
                  </a:ext>
                </a:extLst>
              </a:tr>
              <a:tr h="370840">
                <a:tc>
                  <a:txBody>
                    <a:bodyPr/>
                    <a:lstStyle/>
                    <a:p>
                      <a:r>
                        <a:rPr lang="en-US" dirty="0"/>
                        <a:t>Sri</a:t>
                      </a:r>
                      <a:r>
                        <a:rPr lang="en-US" baseline="0" dirty="0"/>
                        <a:t> Lanka</a:t>
                      </a:r>
                      <a:endParaRPr lang="en-US" dirty="0"/>
                    </a:p>
                  </a:txBody>
                  <a:tcPr/>
                </a:tc>
                <a:tc>
                  <a:txBody>
                    <a:bodyPr/>
                    <a:lstStyle/>
                    <a:p>
                      <a:pPr algn="ctr"/>
                      <a:r>
                        <a:rPr lang="en-US" b="0" dirty="0"/>
                        <a:t>72</a:t>
                      </a:r>
                    </a:p>
                  </a:txBody>
                  <a:tcPr/>
                </a:tc>
                <a:tc>
                  <a:txBody>
                    <a:bodyPr/>
                    <a:lstStyle/>
                    <a:p>
                      <a:pPr algn="ctr"/>
                      <a:r>
                        <a:rPr lang="en-US" b="0" dirty="0"/>
                        <a:t>18</a:t>
                      </a:r>
                    </a:p>
                  </a:txBody>
                  <a:tcPr/>
                </a:tc>
                <a:tc>
                  <a:txBody>
                    <a:bodyPr/>
                    <a:lstStyle/>
                    <a:p>
                      <a:pPr algn="ctr"/>
                      <a:r>
                        <a:rPr lang="en-US" b="0" dirty="0"/>
                        <a:t>60</a:t>
                      </a:r>
                    </a:p>
                  </a:txBody>
                  <a:tcPr/>
                </a:tc>
                <a:tc>
                  <a:txBody>
                    <a:bodyPr/>
                    <a:lstStyle/>
                    <a:p>
                      <a:pPr algn="ctr"/>
                      <a:r>
                        <a:rPr lang="en-US" b="0" dirty="0"/>
                        <a:t>89</a:t>
                      </a:r>
                    </a:p>
                  </a:txBody>
                  <a:tcPr/>
                </a:tc>
                <a:extLst>
                  <a:ext uri="{0D108BD9-81ED-4DB2-BD59-A6C34878D82A}">
                    <a16:rowId xmlns:a16="http://schemas.microsoft.com/office/drawing/2014/main" val="10001"/>
                  </a:ext>
                </a:extLst>
              </a:tr>
              <a:tr h="370840">
                <a:tc>
                  <a:txBody>
                    <a:bodyPr/>
                    <a:lstStyle/>
                    <a:p>
                      <a:r>
                        <a:rPr lang="en-US" sz="1800" dirty="0"/>
                        <a:t>Guatemala</a:t>
                      </a:r>
                    </a:p>
                  </a:txBody>
                  <a:tcPr/>
                </a:tc>
                <a:tc>
                  <a:txBody>
                    <a:bodyPr/>
                    <a:lstStyle/>
                    <a:p>
                      <a:pPr algn="ctr"/>
                      <a:r>
                        <a:rPr lang="en-US" b="0" dirty="0"/>
                        <a:t>65</a:t>
                      </a:r>
                    </a:p>
                  </a:txBody>
                  <a:tcPr/>
                </a:tc>
                <a:tc>
                  <a:txBody>
                    <a:bodyPr/>
                    <a:lstStyle/>
                    <a:p>
                      <a:pPr algn="ctr"/>
                      <a:r>
                        <a:rPr lang="en-US" b="0" dirty="0"/>
                        <a:t>48</a:t>
                      </a:r>
                    </a:p>
                  </a:txBody>
                  <a:tcPr/>
                </a:tc>
                <a:tc>
                  <a:txBody>
                    <a:bodyPr/>
                    <a:lstStyle/>
                    <a:p>
                      <a:pPr algn="ctr"/>
                      <a:r>
                        <a:rPr lang="en-US" b="0" dirty="0"/>
                        <a:t>62</a:t>
                      </a:r>
                    </a:p>
                  </a:txBody>
                  <a:tcPr/>
                </a:tc>
                <a:tc>
                  <a:txBody>
                    <a:bodyPr/>
                    <a:lstStyle/>
                    <a:p>
                      <a:pPr algn="ctr"/>
                      <a:r>
                        <a:rPr lang="en-US" b="0" dirty="0"/>
                        <a:t>54</a:t>
                      </a:r>
                    </a:p>
                  </a:txBody>
                  <a:tcPr/>
                </a:tc>
                <a:extLst>
                  <a:ext uri="{0D108BD9-81ED-4DB2-BD59-A6C34878D82A}">
                    <a16:rowId xmlns:a16="http://schemas.microsoft.com/office/drawing/2014/main" val="10002"/>
                  </a:ext>
                </a:extLst>
              </a:tr>
            </a:tbl>
          </a:graphicData>
        </a:graphic>
      </p:graphicFrame>
      <p:sp>
        <p:nvSpPr>
          <p:cNvPr id="8" name="TextBox 7"/>
          <p:cNvSpPr txBox="1"/>
          <p:nvPr/>
        </p:nvSpPr>
        <p:spPr>
          <a:xfrm>
            <a:off x="457200" y="993332"/>
            <a:ext cx="8168124" cy="1559401"/>
          </a:xfrm>
          <a:prstGeom prst="rect">
            <a:avLst/>
          </a:prstGeom>
          <a:noFill/>
        </p:spPr>
        <p:txBody>
          <a:bodyPr wrap="square" rtlCol="0">
            <a:spAutoFit/>
          </a:bodyPr>
          <a:lstStyle/>
          <a:p>
            <a:pPr>
              <a:lnSpc>
                <a:spcPct val="120000"/>
              </a:lnSpc>
            </a:pPr>
            <a:r>
              <a:rPr lang="en-US" sz="2000" dirty="0"/>
              <a:t>How do we evaluate the degree of “development”?</a:t>
            </a:r>
          </a:p>
          <a:p>
            <a:pPr>
              <a:lnSpc>
                <a:spcPct val="120000"/>
              </a:lnSpc>
            </a:pPr>
            <a:r>
              <a:rPr lang="en-US" sz="2000" dirty="0"/>
              <a:t> - levels and rates of growth of per capital income?</a:t>
            </a:r>
          </a:p>
          <a:p>
            <a:pPr>
              <a:lnSpc>
                <a:spcPct val="120000"/>
              </a:lnSpc>
            </a:pPr>
            <a:r>
              <a:rPr lang="en-US" sz="2000" dirty="0"/>
              <a:t> - distribution of income?</a:t>
            </a:r>
          </a:p>
          <a:p>
            <a:pPr>
              <a:lnSpc>
                <a:spcPct val="120000"/>
              </a:lnSpc>
            </a:pPr>
            <a:r>
              <a:rPr lang="en-US" sz="2000" dirty="0"/>
              <a:t> - Non-monetary aspects, i.e. human development? </a:t>
            </a:r>
          </a:p>
        </p:txBody>
      </p:sp>
    </p:spTree>
    <p:extLst>
      <p:ext uri="{BB962C8B-B14F-4D97-AF65-F5344CB8AC3E}">
        <p14:creationId xmlns:p14="http://schemas.microsoft.com/office/powerpoint/2010/main" val="167134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2157"/>
          </a:xfrm>
        </p:spPr>
        <p:txBody>
          <a:bodyPr>
            <a:normAutofit/>
          </a:bodyPr>
          <a:lstStyle/>
          <a:p>
            <a:pPr algn="l"/>
            <a:r>
              <a:rPr lang="en-US" sz="3200" dirty="0"/>
              <a:t>Measurement of economic development</a:t>
            </a:r>
          </a:p>
        </p:txBody>
      </p:sp>
      <p:sp>
        <p:nvSpPr>
          <p:cNvPr id="3" name="Content Placeholder 2"/>
          <p:cNvSpPr>
            <a:spLocks noGrp="1"/>
          </p:cNvSpPr>
          <p:nvPr>
            <p:ph idx="1"/>
          </p:nvPr>
        </p:nvSpPr>
        <p:spPr>
          <a:xfrm>
            <a:off x="331348" y="1119638"/>
            <a:ext cx="8592417" cy="5379371"/>
          </a:xfrm>
        </p:spPr>
        <p:txBody>
          <a:bodyPr>
            <a:normAutofit fontScale="92500" lnSpcReduction="10000"/>
          </a:bodyPr>
          <a:lstStyle/>
          <a:p>
            <a:r>
              <a:rPr lang="en-US" sz="2400" dirty="0"/>
              <a:t>Per capita gross national product = per-head value of final goods and services produced by the people of a country</a:t>
            </a:r>
          </a:p>
          <a:p>
            <a:r>
              <a:rPr lang="en-US" sz="2400" dirty="0">
                <a:hlinkClick r:id="rId3"/>
              </a:rPr>
              <a:t>https://blogs.worldbank.org/opendata/new-country-classifications-income-level-2017-2018</a:t>
            </a:r>
            <a:endParaRPr lang="en-US" sz="2400" dirty="0"/>
          </a:p>
          <a:p>
            <a:r>
              <a:rPr lang="en-US" sz="2400" dirty="0"/>
              <a:t>Middle-income countries have significantly higher inequality. Using GNP per capita as an overall development indicator might be dangerous.</a:t>
            </a:r>
          </a:p>
          <a:p>
            <a:pPr marL="457200" lvl="1" indent="0">
              <a:buNone/>
            </a:pPr>
            <a:endParaRPr lang="en-US" sz="2400" dirty="0"/>
          </a:p>
          <a:p>
            <a:r>
              <a:rPr lang="en-US" sz="2800" dirty="0"/>
              <a:t>Human Development Index (HDI)</a:t>
            </a:r>
          </a:p>
          <a:p>
            <a:pPr lvl="1"/>
            <a:r>
              <a:rPr lang="en-US" sz="2400" dirty="0"/>
              <a:t>Long and healthy life: Life expectancy at birth (reflecting infant and child mortality)</a:t>
            </a:r>
          </a:p>
          <a:p>
            <a:pPr lvl="1"/>
            <a:r>
              <a:rPr lang="en-US" sz="2400" dirty="0"/>
              <a:t>Knowledge: a weighted average of adult literacy (2/3) and enrollment rates in primary, secondary and tertiary education (1/3)</a:t>
            </a:r>
          </a:p>
          <a:p>
            <a:pPr lvl="1"/>
            <a:r>
              <a:rPr lang="en-US" sz="2400" dirty="0"/>
              <a:t>A decent standard of living: Adjusted per capita income (less weight is given to higher incomes after $5000 PPP)</a:t>
            </a:r>
          </a:p>
          <a:p>
            <a:endParaRPr lang="en-US" sz="2800" dirty="0"/>
          </a:p>
        </p:txBody>
      </p:sp>
    </p:spTree>
    <p:extLst>
      <p:ext uri="{BB962C8B-B14F-4D97-AF65-F5344CB8AC3E}">
        <p14:creationId xmlns:p14="http://schemas.microsoft.com/office/powerpoint/2010/main" val="23259879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51" name="Rectangle 7"/>
          <p:cNvSpPr>
            <a:spLocks noGrp="1" noChangeArrowheads="1"/>
          </p:cNvSpPr>
          <p:nvPr>
            <p:ph type="title"/>
          </p:nvPr>
        </p:nvSpPr>
        <p:spPr>
          <a:xfrm>
            <a:off x="457200" y="457200"/>
            <a:ext cx="8317911" cy="1143000"/>
          </a:xfrm>
        </p:spPr>
        <p:txBody>
          <a:bodyPr>
            <a:normAutofit/>
          </a:bodyPr>
          <a:lstStyle/>
          <a:p>
            <a:pPr algn="l" eaLnBrk="1" hangingPunct="1"/>
            <a:r>
              <a:rPr lang="en-US" sz="2800" dirty="0">
                <a:ea typeface="ＭＳ Ｐゴシック" charset="0"/>
                <a:cs typeface="Arial"/>
              </a:rPr>
              <a:t>Is the HDI Enough to Measure a Country’s Level of Development?</a:t>
            </a:r>
            <a:endParaRPr lang="en-US" sz="3200" dirty="0">
              <a:ea typeface="ＭＳ Ｐゴシック" charset="0"/>
              <a:cs typeface="Arial"/>
            </a:endParaRPr>
          </a:p>
        </p:txBody>
      </p:sp>
      <p:sp>
        <p:nvSpPr>
          <p:cNvPr id="31752" name="Rectangle 8"/>
          <p:cNvSpPr>
            <a:spLocks noGrp="1" noChangeArrowheads="1"/>
          </p:cNvSpPr>
          <p:nvPr>
            <p:ph type="body" idx="1"/>
          </p:nvPr>
        </p:nvSpPr>
        <p:spPr/>
        <p:txBody>
          <a:bodyPr/>
          <a:lstStyle/>
          <a:p>
            <a:pPr eaLnBrk="1" hangingPunct="1">
              <a:lnSpc>
                <a:spcPct val="90000"/>
              </a:lnSpc>
            </a:pPr>
            <a:r>
              <a:rPr lang="en-US" sz="2600" dirty="0">
                <a:ea typeface="ＭＳ Ｐゴシック" charset="0"/>
                <a:cs typeface="ＭＳ Ｐゴシック" charset="0"/>
              </a:rPr>
              <a:t>According to the UNDP, the answer is: </a:t>
            </a:r>
          </a:p>
          <a:p>
            <a:pPr eaLnBrk="1" hangingPunct="1">
              <a:lnSpc>
                <a:spcPct val="90000"/>
              </a:lnSpc>
            </a:pPr>
            <a:r>
              <a:rPr lang="en-US" sz="2600" dirty="0">
                <a:ea typeface="ＭＳ Ｐゴシック" charset="0"/>
                <a:cs typeface="ＭＳ Ｐゴシック" charset="0"/>
              </a:rPr>
              <a:t>“Not at all.” </a:t>
            </a:r>
          </a:p>
          <a:p>
            <a:pPr eaLnBrk="1" hangingPunct="1">
              <a:lnSpc>
                <a:spcPct val="90000"/>
              </a:lnSpc>
            </a:pPr>
            <a:r>
              <a:rPr lang="en-US" sz="2600" dirty="0">
                <a:ea typeface="ＭＳ Ｐゴシック" charset="0"/>
                <a:cs typeface="ＭＳ Ｐゴシック" charset="0"/>
              </a:rPr>
              <a:t>“The concept of human development is much broader than what can be captured in the HDI, or any other composite indices…”</a:t>
            </a:r>
          </a:p>
          <a:p>
            <a:pPr eaLnBrk="1" hangingPunct="1">
              <a:lnSpc>
                <a:spcPct val="90000"/>
              </a:lnSpc>
            </a:pPr>
            <a:r>
              <a:rPr lang="en-US" sz="2600" dirty="0">
                <a:ea typeface="ＭＳ Ｐゴシック" charset="0"/>
                <a:cs typeface="ＭＳ Ｐゴシック" charset="0"/>
              </a:rPr>
              <a:t>“The HDI and the other composite indices can only offer a broad proxy on some of the key the issues of human development…”</a:t>
            </a:r>
          </a:p>
          <a:p>
            <a:pPr eaLnBrk="1" hangingPunct="1">
              <a:lnSpc>
                <a:spcPct val="90000"/>
              </a:lnSpc>
            </a:pPr>
            <a:r>
              <a:rPr lang="en-US" sz="2600" dirty="0">
                <a:ea typeface="ＭＳ Ｐゴシック" charset="0"/>
                <a:cs typeface="ＭＳ Ｐゴシック" charset="0"/>
              </a:rPr>
              <a:t>“A fuller picture of a country's level of human development requires analysis of other human development indicators and information.”</a:t>
            </a:r>
            <a:endParaRPr lang="en-US" sz="2800" dirty="0">
              <a:ea typeface="ＭＳ Ｐゴシック" charset="0"/>
              <a:cs typeface="ＭＳ Ｐゴシック" charset="0"/>
            </a:endParaRPr>
          </a:p>
        </p:txBody>
      </p:sp>
    </p:spTree>
    <p:extLst>
      <p:ext uri="{BB962C8B-B14F-4D97-AF65-F5344CB8AC3E}">
        <p14:creationId xmlns:p14="http://schemas.microsoft.com/office/powerpoint/2010/main" val="30029568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175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175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175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175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175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2"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2157"/>
          </a:xfrm>
        </p:spPr>
        <p:txBody>
          <a:bodyPr>
            <a:normAutofit/>
          </a:bodyPr>
          <a:lstStyle/>
          <a:p>
            <a:pPr algn="l"/>
            <a:r>
              <a:rPr lang="en-US" sz="3200" dirty="0"/>
              <a:t>Measurement of economic development</a:t>
            </a:r>
          </a:p>
        </p:txBody>
      </p:sp>
      <p:sp>
        <p:nvSpPr>
          <p:cNvPr id="3" name="Content Placeholder 2"/>
          <p:cNvSpPr>
            <a:spLocks noGrp="1"/>
          </p:cNvSpPr>
          <p:nvPr>
            <p:ph idx="1"/>
          </p:nvPr>
        </p:nvSpPr>
        <p:spPr>
          <a:xfrm>
            <a:off x="331348" y="1131080"/>
            <a:ext cx="8592417" cy="5379371"/>
          </a:xfrm>
        </p:spPr>
        <p:txBody>
          <a:bodyPr>
            <a:normAutofit/>
          </a:bodyPr>
          <a:lstStyle/>
          <a:p>
            <a:r>
              <a:rPr lang="en-US" sz="2400" dirty="0"/>
              <a:t>How much ‘explanatory power’ per capita income has over development indicators?</a:t>
            </a:r>
          </a:p>
          <a:p>
            <a:pPr lvl="1"/>
            <a:r>
              <a:rPr lang="en-US" sz="2000" dirty="0"/>
              <a:t>life expectancy at birth</a:t>
            </a:r>
          </a:p>
          <a:p>
            <a:pPr lvl="1"/>
            <a:r>
              <a:rPr lang="en-US" sz="2000" dirty="0"/>
              <a:t>infant mortality rate</a:t>
            </a:r>
          </a:p>
          <a:p>
            <a:pPr lvl="1"/>
            <a:r>
              <a:rPr lang="en-US" sz="2000" dirty="0"/>
              <a:t>adult literacy rate</a:t>
            </a:r>
          </a:p>
          <a:p>
            <a:r>
              <a:rPr lang="en-US" sz="2400" i="1" u="sng" dirty="0"/>
              <a:t>Note</a:t>
            </a:r>
            <a:r>
              <a:rPr lang="en-US" sz="2400" i="1" dirty="0"/>
              <a:t>: correlation between the two variables only says about the direction of relationship not the direction of causation !</a:t>
            </a:r>
          </a:p>
          <a:p>
            <a:r>
              <a:rPr lang="en-US" sz="2400" dirty="0"/>
              <a:t>The relationship between per capita income and the other indicators is strong, but far from perfect as we see no smooth curves b/w variables. Why?</a:t>
            </a:r>
          </a:p>
          <a:p>
            <a:pPr lvl="1"/>
            <a:r>
              <a:rPr lang="en-US" sz="2000" dirty="0"/>
              <a:t>the distribution of per capita income</a:t>
            </a:r>
          </a:p>
          <a:p>
            <a:pPr lvl="1"/>
            <a:r>
              <a:rPr lang="en-US" sz="2000" dirty="0"/>
              <a:t>social and cultural attitudes, government policy</a:t>
            </a:r>
          </a:p>
          <a:p>
            <a:pPr lvl="1"/>
            <a:r>
              <a:rPr lang="en-US" sz="2000" dirty="0"/>
              <a:t>the operation of various markets and institutions</a:t>
            </a:r>
          </a:p>
          <a:p>
            <a:endParaRPr lang="en-US" sz="2800" dirty="0"/>
          </a:p>
        </p:txBody>
      </p:sp>
    </p:spTree>
    <p:extLst>
      <p:ext uri="{BB962C8B-B14F-4D97-AF65-F5344CB8AC3E}">
        <p14:creationId xmlns:p14="http://schemas.microsoft.com/office/powerpoint/2010/main" val="1637517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34749"/>
          </a:xfrm>
        </p:spPr>
        <p:txBody>
          <a:bodyPr>
            <a:noAutofit/>
          </a:bodyPr>
          <a:lstStyle/>
          <a:p>
            <a:r>
              <a:rPr lang="en-US" sz="2400" dirty="0"/>
              <a:t>Life expectancy and per capita income</a:t>
            </a:r>
          </a:p>
        </p:txBody>
      </p:sp>
      <p:pic>
        <p:nvPicPr>
          <p:cNvPr id="4" name="Picture 3"/>
          <p:cNvPicPr>
            <a:picLocks noChangeAspect="1"/>
          </p:cNvPicPr>
          <p:nvPr/>
        </p:nvPicPr>
        <p:blipFill>
          <a:blip r:embed="rId2"/>
          <a:stretch>
            <a:fillRect/>
          </a:stretch>
        </p:blipFill>
        <p:spPr>
          <a:xfrm>
            <a:off x="1236148" y="933908"/>
            <a:ext cx="6296952" cy="5761302"/>
          </a:xfrm>
          <a:prstGeom prst="rect">
            <a:avLst/>
          </a:prstGeom>
        </p:spPr>
      </p:pic>
    </p:spTree>
    <p:extLst>
      <p:ext uri="{BB962C8B-B14F-4D97-AF65-F5344CB8AC3E}">
        <p14:creationId xmlns:p14="http://schemas.microsoft.com/office/powerpoint/2010/main" val="23937912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34749"/>
          </a:xfrm>
        </p:spPr>
        <p:txBody>
          <a:bodyPr>
            <a:noAutofit/>
          </a:bodyPr>
          <a:lstStyle/>
          <a:p>
            <a:r>
              <a:rPr lang="en-US" sz="2400" dirty="0"/>
              <a:t>Adult literacy rates and per capita income</a:t>
            </a:r>
          </a:p>
        </p:txBody>
      </p:sp>
      <p:pic>
        <p:nvPicPr>
          <p:cNvPr id="3" name="Picture 2"/>
          <p:cNvPicPr>
            <a:picLocks noChangeAspect="1"/>
          </p:cNvPicPr>
          <p:nvPr/>
        </p:nvPicPr>
        <p:blipFill>
          <a:blip r:embed="rId2"/>
          <a:stretch>
            <a:fillRect/>
          </a:stretch>
        </p:blipFill>
        <p:spPr>
          <a:xfrm>
            <a:off x="880288" y="877956"/>
            <a:ext cx="7150857" cy="5955140"/>
          </a:xfrm>
          <a:prstGeom prst="rect">
            <a:avLst/>
          </a:prstGeom>
        </p:spPr>
      </p:pic>
    </p:spTree>
    <p:extLst>
      <p:ext uri="{BB962C8B-B14F-4D97-AF65-F5344CB8AC3E}">
        <p14:creationId xmlns:p14="http://schemas.microsoft.com/office/powerpoint/2010/main" val="3407093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34749"/>
          </a:xfrm>
        </p:spPr>
        <p:txBody>
          <a:bodyPr>
            <a:noAutofit/>
          </a:bodyPr>
          <a:lstStyle/>
          <a:p>
            <a:r>
              <a:rPr lang="en-US" sz="2400" dirty="0"/>
              <a:t>Infant mortality rates and per capita income</a:t>
            </a:r>
          </a:p>
        </p:txBody>
      </p:sp>
      <p:pic>
        <p:nvPicPr>
          <p:cNvPr id="4" name="Picture 3"/>
          <p:cNvPicPr>
            <a:picLocks noChangeAspect="1"/>
          </p:cNvPicPr>
          <p:nvPr/>
        </p:nvPicPr>
        <p:blipFill>
          <a:blip r:embed="rId2"/>
          <a:stretch>
            <a:fillRect/>
          </a:stretch>
        </p:blipFill>
        <p:spPr>
          <a:xfrm>
            <a:off x="1193578" y="915191"/>
            <a:ext cx="6962096" cy="5942809"/>
          </a:xfrm>
          <a:prstGeom prst="rect">
            <a:avLst/>
          </a:prstGeom>
        </p:spPr>
      </p:pic>
    </p:spTree>
    <p:extLst>
      <p:ext uri="{BB962C8B-B14F-4D97-AF65-F5344CB8AC3E}">
        <p14:creationId xmlns:p14="http://schemas.microsoft.com/office/powerpoint/2010/main" val="1551377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74638"/>
            <a:ext cx="8363599" cy="652157"/>
          </a:xfrm>
        </p:spPr>
        <p:txBody>
          <a:bodyPr>
            <a:normAutofit/>
          </a:bodyPr>
          <a:lstStyle/>
          <a:p>
            <a:pPr algn="l"/>
            <a:r>
              <a:rPr lang="en-US" sz="3200" dirty="0"/>
              <a:t>Structural characteristics of developing countries</a:t>
            </a:r>
          </a:p>
        </p:txBody>
      </p:sp>
      <p:sp>
        <p:nvSpPr>
          <p:cNvPr id="3" name="Content Placeholder 2"/>
          <p:cNvSpPr>
            <a:spLocks noGrp="1"/>
          </p:cNvSpPr>
          <p:nvPr>
            <p:ph idx="1"/>
          </p:nvPr>
        </p:nvSpPr>
        <p:spPr>
          <a:xfrm>
            <a:off x="331348" y="1131080"/>
            <a:ext cx="8592417" cy="5379371"/>
          </a:xfrm>
        </p:spPr>
        <p:txBody>
          <a:bodyPr>
            <a:normAutofit/>
          </a:bodyPr>
          <a:lstStyle/>
          <a:p>
            <a:r>
              <a:rPr lang="en-US" sz="2800" dirty="0"/>
              <a:t>Demographic characteristics</a:t>
            </a:r>
          </a:p>
          <a:p>
            <a:pPr lvl="1"/>
            <a:r>
              <a:rPr lang="en-US" sz="2400" dirty="0"/>
              <a:t>As development proceeds, death rates plummet downward. Birth rates often remain high before go downward. At the beginning of development process, this leads to high population growth</a:t>
            </a:r>
          </a:p>
          <a:p>
            <a:pPr lvl="1"/>
            <a:r>
              <a:rPr lang="en-US" sz="2400" dirty="0"/>
              <a:t>Why not good for high population growth (high birth rates)?</a:t>
            </a:r>
          </a:p>
          <a:p>
            <a:pPr lvl="2"/>
            <a:r>
              <a:rPr lang="en-US" sz="2000" dirty="0"/>
              <a:t>help income to grow? what if we don’t have enough endowment?</a:t>
            </a:r>
          </a:p>
          <a:p>
            <a:pPr lvl="2"/>
            <a:r>
              <a:rPr lang="en-US" sz="2000" dirty="0"/>
              <a:t>population is heavily weighted with children &gt;&gt; consequences?</a:t>
            </a:r>
          </a:p>
          <a:p>
            <a:pPr lvl="1"/>
            <a:r>
              <a:rPr lang="en-US" sz="2400" dirty="0"/>
              <a:t>Population growth rates tend to decline with increased per capita income</a:t>
            </a:r>
          </a:p>
          <a:p>
            <a:pPr lvl="1"/>
            <a:endParaRPr lang="en-US" sz="2400" dirty="0"/>
          </a:p>
        </p:txBody>
      </p:sp>
    </p:spTree>
    <p:extLst>
      <p:ext uri="{BB962C8B-B14F-4D97-AF65-F5344CB8AC3E}">
        <p14:creationId xmlns:p14="http://schemas.microsoft.com/office/powerpoint/2010/main" val="3244319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74638"/>
            <a:ext cx="8363599" cy="652157"/>
          </a:xfrm>
        </p:spPr>
        <p:txBody>
          <a:bodyPr>
            <a:normAutofit/>
          </a:bodyPr>
          <a:lstStyle/>
          <a:p>
            <a:pPr algn="l"/>
            <a:r>
              <a:rPr lang="en-US" sz="3200" dirty="0"/>
              <a:t>Structural characteristics of developing countries</a:t>
            </a:r>
          </a:p>
        </p:txBody>
      </p:sp>
      <p:sp>
        <p:nvSpPr>
          <p:cNvPr id="3" name="Content Placeholder 2"/>
          <p:cNvSpPr>
            <a:spLocks noGrp="1"/>
          </p:cNvSpPr>
          <p:nvPr>
            <p:ph idx="1"/>
          </p:nvPr>
        </p:nvSpPr>
        <p:spPr>
          <a:xfrm>
            <a:off x="331348" y="1131080"/>
            <a:ext cx="8592417" cy="5379371"/>
          </a:xfrm>
        </p:spPr>
        <p:txBody>
          <a:bodyPr>
            <a:normAutofit/>
          </a:bodyPr>
          <a:lstStyle/>
          <a:p>
            <a:r>
              <a:rPr lang="en-US" sz="2800" dirty="0"/>
              <a:t>Occupational and production structure</a:t>
            </a:r>
          </a:p>
          <a:p>
            <a:pPr lvl="1"/>
            <a:r>
              <a:rPr lang="en-US" sz="2400" dirty="0"/>
              <a:t>Agricultural activity is still the main fraction (more people in agricultural sector)</a:t>
            </a:r>
          </a:p>
          <a:p>
            <a:pPr lvl="1"/>
            <a:r>
              <a:rPr lang="en-US" sz="2400" dirty="0"/>
              <a:t>Low productivity, low value fraction in GDP</a:t>
            </a:r>
          </a:p>
          <a:p>
            <a:pPr marL="457200" lvl="1" indent="0">
              <a:buNone/>
            </a:pPr>
            <a:endParaRPr lang="en-US" sz="2400" dirty="0"/>
          </a:p>
          <a:p>
            <a:r>
              <a:rPr lang="en-US" sz="2800" dirty="0"/>
              <a:t>Rapid rural-urban migration</a:t>
            </a:r>
          </a:p>
          <a:p>
            <a:pPr lvl="1"/>
            <a:r>
              <a:rPr lang="en-US" sz="2400" dirty="0"/>
              <a:t>Rates of rural-urban migration are very high</a:t>
            </a:r>
          </a:p>
          <a:p>
            <a:pPr lvl="1"/>
            <a:r>
              <a:rPr lang="en-US" sz="2400" dirty="0"/>
              <a:t>‘Push’ from agriculture vs. ‘pull’ of urban sector</a:t>
            </a:r>
          </a:p>
          <a:p>
            <a:pPr lvl="1"/>
            <a:r>
              <a:rPr lang="en-US" sz="2400" dirty="0"/>
              <a:t>Large fraction of </a:t>
            </a:r>
            <a:r>
              <a:rPr lang="en-US" sz="2400" dirty="0" err="1"/>
              <a:t>nonrural</a:t>
            </a:r>
            <a:r>
              <a:rPr lang="en-US" sz="2400" dirty="0"/>
              <a:t> labor force is engaged in a nebulous activity called ‘services’</a:t>
            </a:r>
          </a:p>
          <a:p>
            <a:pPr lvl="2"/>
            <a:r>
              <a:rPr lang="en-US" dirty="0"/>
              <a:t>These services activities are informal, waiting positions or fall back options for laborers lacking an industrial job.</a:t>
            </a:r>
            <a:endParaRPr lang="en-US" sz="2400" dirty="0"/>
          </a:p>
        </p:txBody>
      </p:sp>
    </p:spTree>
    <p:extLst>
      <p:ext uri="{BB962C8B-B14F-4D97-AF65-F5344CB8AC3E}">
        <p14:creationId xmlns:p14="http://schemas.microsoft.com/office/powerpoint/2010/main" val="771712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34749"/>
          </a:xfrm>
        </p:spPr>
        <p:txBody>
          <a:bodyPr>
            <a:noAutofit/>
          </a:bodyPr>
          <a:lstStyle/>
          <a:p>
            <a:r>
              <a:rPr lang="en-US" sz="2400" dirty="0"/>
              <a:t>Fractions of the labor force in agriculture and per capita income</a:t>
            </a:r>
          </a:p>
        </p:txBody>
      </p:sp>
      <p:pic>
        <p:nvPicPr>
          <p:cNvPr id="3" name="Picture 2"/>
          <p:cNvPicPr>
            <a:picLocks noChangeAspect="1"/>
          </p:cNvPicPr>
          <p:nvPr/>
        </p:nvPicPr>
        <p:blipFill>
          <a:blip r:embed="rId2"/>
          <a:stretch>
            <a:fillRect/>
          </a:stretch>
        </p:blipFill>
        <p:spPr>
          <a:xfrm>
            <a:off x="668096" y="944073"/>
            <a:ext cx="8018704" cy="5536724"/>
          </a:xfrm>
          <a:prstGeom prst="rect">
            <a:avLst/>
          </a:prstGeom>
        </p:spPr>
      </p:pic>
    </p:spTree>
    <p:extLst>
      <p:ext uri="{BB962C8B-B14F-4D97-AF65-F5344CB8AC3E}">
        <p14:creationId xmlns:p14="http://schemas.microsoft.com/office/powerpoint/2010/main" val="11362909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34749"/>
          </a:xfrm>
        </p:spPr>
        <p:txBody>
          <a:bodyPr>
            <a:noAutofit/>
          </a:bodyPr>
          <a:lstStyle/>
          <a:p>
            <a:r>
              <a:rPr lang="en-US" sz="2400" dirty="0"/>
              <a:t>Nonagricultural labor in services and per capita income</a:t>
            </a:r>
          </a:p>
        </p:txBody>
      </p:sp>
      <p:pic>
        <p:nvPicPr>
          <p:cNvPr id="4" name="Picture 3"/>
          <p:cNvPicPr>
            <a:picLocks noChangeAspect="1"/>
          </p:cNvPicPr>
          <p:nvPr/>
        </p:nvPicPr>
        <p:blipFill>
          <a:blip r:embed="rId2"/>
          <a:stretch>
            <a:fillRect/>
          </a:stretch>
        </p:blipFill>
        <p:spPr>
          <a:xfrm>
            <a:off x="507004" y="809387"/>
            <a:ext cx="8043607" cy="5704127"/>
          </a:xfrm>
          <a:prstGeom prst="rect">
            <a:avLst/>
          </a:prstGeom>
        </p:spPr>
      </p:pic>
    </p:spTree>
    <p:extLst>
      <p:ext uri="{BB962C8B-B14F-4D97-AF65-F5344CB8AC3E}">
        <p14:creationId xmlns:p14="http://schemas.microsoft.com/office/powerpoint/2010/main" val="42926765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2800" dirty="0">
                <a:hlinkClick r:id="rId2"/>
              </a:rPr>
              <a:t>http://data.worldbank.org/</a:t>
            </a:r>
            <a:endParaRPr lang="en-US" sz="2800" dirty="0"/>
          </a:p>
          <a:p>
            <a:r>
              <a:rPr lang="en-US" sz="2800" dirty="0">
                <a:hlinkClick r:id="rId3"/>
              </a:rPr>
              <a:t>http://databank.worldbank.org/data/reports.aspx?source=world-development-indicators</a:t>
            </a:r>
            <a:endParaRPr lang="en-US" sz="2800" dirty="0"/>
          </a:p>
          <a:p>
            <a:r>
              <a:rPr lang="en-US" sz="2800" dirty="0">
                <a:hlinkClick r:id="rId4"/>
              </a:rPr>
              <a:t>http://data.uis.unesco.org/Index.aspx</a:t>
            </a:r>
            <a:endParaRPr lang="en-US" sz="2800" dirty="0"/>
          </a:p>
          <a:p>
            <a:r>
              <a:rPr lang="en-US" sz="2800" dirty="0">
                <a:hlinkClick r:id="rId5"/>
              </a:rPr>
              <a:t>http://datatopics.worldbank.org/gender/home</a:t>
            </a:r>
            <a:endParaRPr lang="en-US" sz="2800" dirty="0"/>
          </a:p>
          <a:p>
            <a:r>
              <a:rPr lang="en-US" sz="2800" dirty="0">
                <a:hlinkClick r:id="rId6"/>
              </a:rPr>
              <a:t>http://blogs.worldbank.org/opendata/should-we-continue-use-term-developing-world</a:t>
            </a:r>
            <a:endParaRPr lang="en-US" sz="2800" dirty="0"/>
          </a:p>
          <a:p>
            <a:endParaRPr lang="en-US" sz="2800" dirty="0"/>
          </a:p>
          <a:p>
            <a:endParaRPr lang="en-US" sz="2800" dirty="0"/>
          </a:p>
        </p:txBody>
      </p:sp>
    </p:spTree>
    <p:extLst>
      <p:ext uri="{BB962C8B-B14F-4D97-AF65-F5344CB8AC3E}">
        <p14:creationId xmlns:p14="http://schemas.microsoft.com/office/powerpoint/2010/main" val="5293431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1547</TotalTime>
  <Words>1160</Words>
  <Application>Microsoft Macintosh PowerPoint</Application>
  <PresentationFormat>On-screen Show (4:3)</PresentationFormat>
  <Paragraphs>126</Paragraphs>
  <Slides>14</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ＭＳ Ｐゴシック</vt:lpstr>
      <vt:lpstr>Arial</vt:lpstr>
      <vt:lpstr>Calibri</vt:lpstr>
      <vt:lpstr>Office Theme</vt:lpstr>
      <vt:lpstr>Economic Development: Overview</vt:lpstr>
      <vt:lpstr>What’s development?</vt:lpstr>
      <vt:lpstr>Measurement of economic development</vt:lpstr>
      <vt:lpstr>Measurement of economic development</vt:lpstr>
      <vt:lpstr>Is the HDI Enough to Measure a Country’s Level of Development?</vt:lpstr>
      <vt:lpstr>Measurement of economic development</vt:lpstr>
      <vt:lpstr>Life expectancy and per capita income</vt:lpstr>
      <vt:lpstr>Adult literacy rates and per capita income</vt:lpstr>
      <vt:lpstr>Infant mortality rates and per capita income</vt:lpstr>
      <vt:lpstr>Structural characteristics of developing countries</vt:lpstr>
      <vt:lpstr>Structural characteristics of developing countries</vt:lpstr>
      <vt:lpstr>Fractions of the labor force in agriculture and per capita income</vt:lpstr>
      <vt:lpstr>Nonagricultural labor in services and per capita income</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namtipka</dc:creator>
  <cp:lastModifiedBy>Chayanee</cp:lastModifiedBy>
  <cp:revision>53</cp:revision>
  <dcterms:created xsi:type="dcterms:W3CDTF">2014-01-19T08:23:50Z</dcterms:created>
  <dcterms:modified xsi:type="dcterms:W3CDTF">2019-01-14T02:40:05Z</dcterms:modified>
</cp:coreProperties>
</file>