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style4.xml" ContentType="application/vnd.ms-office.chartstyle+xml"/>
  <Override PartName="/ppt/charts/colors4.xml" ContentType="application/vnd.ms-office.chartcolorstyle+xml"/>
  <Override PartName="/ppt/charts/chart9.xml" ContentType="application/vnd.openxmlformats-officedocument.drawingml.chart+xml"/>
  <Override PartName="/ppt/charts/style5.xml" ContentType="application/vnd.ms-office.chartstyle+xml"/>
  <Override PartName="/ppt/charts/colors5.xml" ContentType="application/vnd.ms-office.chartcolorstyle+xml"/>
  <Override PartName="/ppt/charts/chart10.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70"/>
  </p:notesMasterIdLst>
  <p:handoutMasterIdLst>
    <p:handoutMasterId r:id="rId71"/>
  </p:handoutMasterIdLst>
  <p:sldIdLst>
    <p:sldId id="256" r:id="rId2"/>
    <p:sldId id="483" r:id="rId3"/>
    <p:sldId id="312" r:id="rId4"/>
    <p:sldId id="485" r:id="rId5"/>
    <p:sldId id="479" r:id="rId6"/>
    <p:sldId id="478" r:id="rId7"/>
    <p:sldId id="476" r:id="rId8"/>
    <p:sldId id="482" r:id="rId9"/>
    <p:sldId id="484" r:id="rId10"/>
    <p:sldId id="486" r:id="rId11"/>
    <p:sldId id="429" r:id="rId12"/>
    <p:sldId id="468" r:id="rId13"/>
    <p:sldId id="464" r:id="rId14"/>
    <p:sldId id="463" r:id="rId15"/>
    <p:sldId id="415" r:id="rId16"/>
    <p:sldId id="281" r:id="rId17"/>
    <p:sldId id="344" r:id="rId18"/>
    <p:sldId id="282" r:id="rId19"/>
    <p:sldId id="489" r:id="rId20"/>
    <p:sldId id="313" r:id="rId21"/>
    <p:sldId id="471" r:id="rId22"/>
    <p:sldId id="356" r:id="rId23"/>
    <p:sldId id="285" r:id="rId24"/>
    <p:sldId id="330" r:id="rId25"/>
    <p:sldId id="331" r:id="rId26"/>
    <p:sldId id="334" r:id="rId27"/>
    <p:sldId id="391" r:id="rId28"/>
    <p:sldId id="392" r:id="rId29"/>
    <p:sldId id="396" r:id="rId30"/>
    <p:sldId id="369" r:id="rId31"/>
    <p:sldId id="431" r:id="rId32"/>
    <p:sldId id="446" r:id="rId33"/>
    <p:sldId id="301" r:id="rId34"/>
    <p:sldId id="490" r:id="rId35"/>
    <p:sldId id="335" r:id="rId36"/>
    <p:sldId id="434" r:id="rId37"/>
    <p:sldId id="287" r:id="rId38"/>
    <p:sldId id="305" r:id="rId39"/>
    <p:sldId id="436" r:id="rId40"/>
    <p:sldId id="311" r:id="rId41"/>
    <p:sldId id="376" r:id="rId42"/>
    <p:sldId id="385" r:id="rId43"/>
    <p:sldId id="389" r:id="rId44"/>
    <p:sldId id="437" r:id="rId45"/>
    <p:sldId id="384" r:id="rId46"/>
    <p:sldId id="491" r:id="rId47"/>
    <p:sldId id="492" r:id="rId48"/>
    <p:sldId id="274" r:id="rId49"/>
    <p:sldId id="292" r:id="rId50"/>
    <p:sldId id="399" r:id="rId51"/>
    <p:sldId id="294" r:id="rId52"/>
    <p:sldId id="367" r:id="rId53"/>
    <p:sldId id="433" r:id="rId54"/>
    <p:sldId id="368" r:id="rId55"/>
    <p:sldId id="291" r:id="rId56"/>
    <p:sldId id="452" r:id="rId57"/>
    <p:sldId id="363" r:id="rId58"/>
    <p:sldId id="364" r:id="rId59"/>
    <p:sldId id="387" r:id="rId60"/>
    <p:sldId id="377" r:id="rId61"/>
    <p:sldId id="419" r:id="rId62"/>
    <p:sldId id="465" r:id="rId63"/>
    <p:sldId id="443" r:id="rId64"/>
    <p:sldId id="445" r:id="rId65"/>
    <p:sldId id="438" r:id="rId66"/>
    <p:sldId id="439" r:id="rId67"/>
    <p:sldId id="441" r:id="rId68"/>
    <p:sldId id="460" r:id="rId69"/>
  </p:sldIdLst>
  <p:sldSz cx="9144000" cy="6858000" type="screen4x3"/>
  <p:notesSz cx="10234613" cy="70993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34" autoAdjust="0"/>
    <p:restoredTop sz="94660"/>
  </p:normalViewPr>
  <p:slideViewPr>
    <p:cSldViewPr>
      <p:cViewPr>
        <p:scale>
          <a:sx n="50" d="100"/>
          <a:sy n="50" d="100"/>
        </p:scale>
        <p:origin x="1492" y="5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file:///E:\BE%20360%20August%202015\A15%20Trade%20commodity%20group%20BOT.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6.xml.rels><?xml version="1.0" encoding="UTF-8" standalone="yes"?>
<Relationships xmlns="http://schemas.openxmlformats.org/package/2006/relationships"><Relationship Id="rId1" Type="http://schemas.openxmlformats.org/officeDocument/2006/relationships/oleObject" Target="file:///E:\AAEP%20Dublin%20June%202016\usfda%202016.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H:\S%20Folder\shrimp%20market%20penetration.xlsx" TargetMode="Externa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10.xml.rels><?xml version="1.0" encoding="UTF-8" standalone="yes"?>
<Relationships xmlns="http://schemas.openxmlformats.org/package/2006/relationships"><Relationship Id="rId3" Type="http://schemas.openxmlformats.org/officeDocument/2006/relationships/oleObject" Target="file:///E:\AA%20%20K%20file%20PPs\ZExcel%20for%20K%20lectures\K15%20processed%20food.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dirty="0"/>
              <a:t>Indexes</a:t>
            </a:r>
            <a:r>
              <a:rPr lang="en-US" sz="3200" baseline="0" dirty="0"/>
              <a:t> of </a:t>
            </a:r>
            <a:r>
              <a:rPr lang="en-US" sz="3200" dirty="0"/>
              <a:t>Fishery Exports</a:t>
            </a:r>
          </a:p>
        </c:rich>
      </c:tx>
      <c:layout>
        <c:manualLayout>
          <c:xMode val="edge"/>
          <c:yMode val="edge"/>
          <c:x val="0.30949300087489068"/>
          <c:y val="5.0925925925925923E-2"/>
        </c:manualLayout>
      </c:layout>
      <c:overlay val="0"/>
      <c:spPr>
        <a:noFill/>
        <a:ln>
          <a:noFill/>
        </a:ln>
        <a:effectLst/>
      </c:spPr>
      <c:txPr>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'Fishery Index'!$B$7</c:f>
              <c:strCache>
                <c:ptCount val="1"/>
                <c:pt idx="0">
                  <c:v>Price</c:v>
                </c:pt>
              </c:strCache>
            </c:strRef>
          </c:tx>
          <c:spPr>
            <a:ln w="44450" cap="rnd" cmpd="dbl">
              <a:solidFill>
                <a:schemeClr val="accent1"/>
              </a:solidFill>
              <a:round/>
            </a:ln>
            <a:effectLst/>
          </c:spPr>
          <c:marker>
            <c:symbol val="none"/>
          </c:marker>
          <c:cat>
            <c:strRef>
              <c:f>'Fishery Index'!$C$6:$HK$6</c:f>
              <c:strCache>
                <c:ptCount val="217"/>
                <c:pt idx="0">
                  <c:v>JAN 2000 </c:v>
                </c:pt>
                <c:pt idx="1">
                  <c:v>FEB 2000 </c:v>
                </c:pt>
                <c:pt idx="2">
                  <c:v>MAR 2000 </c:v>
                </c:pt>
                <c:pt idx="3">
                  <c:v>APR 2000 </c:v>
                </c:pt>
                <c:pt idx="4">
                  <c:v>MAY 2000 </c:v>
                </c:pt>
                <c:pt idx="5">
                  <c:v>JUN 2000 </c:v>
                </c:pt>
                <c:pt idx="6">
                  <c:v>JUL 2000 </c:v>
                </c:pt>
                <c:pt idx="7">
                  <c:v>AUG 2000 </c:v>
                </c:pt>
                <c:pt idx="8">
                  <c:v>SEP 2000 </c:v>
                </c:pt>
                <c:pt idx="9">
                  <c:v>OCT 2000 </c:v>
                </c:pt>
                <c:pt idx="10">
                  <c:v>NOV 2000 </c:v>
                </c:pt>
                <c:pt idx="11">
                  <c:v>DEC 2000 </c:v>
                </c:pt>
                <c:pt idx="12">
                  <c:v>JAN 2001 </c:v>
                </c:pt>
                <c:pt idx="13">
                  <c:v>FEB 2001 </c:v>
                </c:pt>
                <c:pt idx="14">
                  <c:v>MAR 2001 </c:v>
                </c:pt>
                <c:pt idx="15">
                  <c:v>APR 2001 </c:v>
                </c:pt>
                <c:pt idx="16">
                  <c:v>MAY 2001 </c:v>
                </c:pt>
                <c:pt idx="17">
                  <c:v>JUN 2001 </c:v>
                </c:pt>
                <c:pt idx="18">
                  <c:v>JUL 2001 </c:v>
                </c:pt>
                <c:pt idx="19">
                  <c:v>AUG 2001 </c:v>
                </c:pt>
                <c:pt idx="20">
                  <c:v>SEP 2001 </c:v>
                </c:pt>
                <c:pt idx="21">
                  <c:v>OCT 2001 </c:v>
                </c:pt>
                <c:pt idx="22">
                  <c:v>NOV 2001 </c:v>
                </c:pt>
                <c:pt idx="23">
                  <c:v>DEC 2001 </c:v>
                </c:pt>
                <c:pt idx="24">
                  <c:v>JAN 2002 </c:v>
                </c:pt>
                <c:pt idx="25">
                  <c:v>FEB 2002 </c:v>
                </c:pt>
                <c:pt idx="26">
                  <c:v>MAR 2002 </c:v>
                </c:pt>
                <c:pt idx="27">
                  <c:v>APR 2002 </c:v>
                </c:pt>
                <c:pt idx="28">
                  <c:v>MAY 2002 </c:v>
                </c:pt>
                <c:pt idx="29">
                  <c:v>JUN 2002 </c:v>
                </c:pt>
                <c:pt idx="30">
                  <c:v>JUL 2002 </c:v>
                </c:pt>
                <c:pt idx="31">
                  <c:v>AUG 2002 </c:v>
                </c:pt>
                <c:pt idx="32">
                  <c:v>SEP 2002 </c:v>
                </c:pt>
                <c:pt idx="33">
                  <c:v>OCT 2002 </c:v>
                </c:pt>
                <c:pt idx="34">
                  <c:v>NOV 2002 </c:v>
                </c:pt>
                <c:pt idx="35">
                  <c:v>DEC 2002 </c:v>
                </c:pt>
                <c:pt idx="36">
                  <c:v>JAN 2003 </c:v>
                </c:pt>
                <c:pt idx="37">
                  <c:v>FEB 2003 </c:v>
                </c:pt>
                <c:pt idx="38">
                  <c:v>MAR 2003 </c:v>
                </c:pt>
                <c:pt idx="39">
                  <c:v>APR 2003 </c:v>
                </c:pt>
                <c:pt idx="40">
                  <c:v>MAY 2003 </c:v>
                </c:pt>
                <c:pt idx="41">
                  <c:v>JUN 2003 </c:v>
                </c:pt>
                <c:pt idx="42">
                  <c:v>JUL 2003 </c:v>
                </c:pt>
                <c:pt idx="43">
                  <c:v>AUG 2003 </c:v>
                </c:pt>
                <c:pt idx="44">
                  <c:v>SEP 2003 </c:v>
                </c:pt>
                <c:pt idx="45">
                  <c:v>OCT 2003 </c:v>
                </c:pt>
                <c:pt idx="46">
                  <c:v>NOV 2003 </c:v>
                </c:pt>
                <c:pt idx="47">
                  <c:v>DEC 2003 </c:v>
                </c:pt>
                <c:pt idx="48">
                  <c:v>JAN 2004 </c:v>
                </c:pt>
                <c:pt idx="49">
                  <c:v>FEB 2004 </c:v>
                </c:pt>
                <c:pt idx="50">
                  <c:v>MAR 2004 </c:v>
                </c:pt>
                <c:pt idx="51">
                  <c:v>APR 2004 </c:v>
                </c:pt>
                <c:pt idx="52">
                  <c:v>MAY 2004 </c:v>
                </c:pt>
                <c:pt idx="53">
                  <c:v>JUN 2004 </c:v>
                </c:pt>
                <c:pt idx="54">
                  <c:v>JUL 2004 </c:v>
                </c:pt>
                <c:pt idx="55">
                  <c:v>AUG 2004 </c:v>
                </c:pt>
                <c:pt idx="56">
                  <c:v>SEP 2004 </c:v>
                </c:pt>
                <c:pt idx="57">
                  <c:v>OCT 2004 </c:v>
                </c:pt>
                <c:pt idx="58">
                  <c:v>NOV 2004 </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c:v>
                </c:pt>
                <c:pt idx="109">
                  <c:v>FEB 2009 </c:v>
                </c:pt>
                <c:pt idx="110">
                  <c:v>MAR 2009 </c:v>
                </c:pt>
                <c:pt idx="111">
                  <c:v>APR 2009 </c:v>
                </c:pt>
                <c:pt idx="112">
                  <c:v>MAY 2009 </c:v>
                </c:pt>
                <c:pt idx="113">
                  <c:v>JUN 2009 </c:v>
                </c:pt>
                <c:pt idx="114">
                  <c:v>JUL 2009 </c:v>
                </c:pt>
                <c:pt idx="115">
                  <c:v>AUG 2009 </c:v>
                </c:pt>
                <c:pt idx="116">
                  <c:v>SEP 2009 </c:v>
                </c:pt>
                <c:pt idx="117">
                  <c:v>OCT 2009 </c:v>
                </c:pt>
                <c:pt idx="118">
                  <c:v>NOV 2009 </c:v>
                </c:pt>
                <c:pt idx="119">
                  <c:v>DEC 2009 </c:v>
                </c:pt>
                <c:pt idx="120">
                  <c:v>JAN 2010 </c:v>
                </c:pt>
                <c:pt idx="121">
                  <c:v>FEB 2010 </c:v>
                </c:pt>
                <c:pt idx="122">
                  <c:v>MAR 2010 </c:v>
                </c:pt>
                <c:pt idx="123">
                  <c:v>APR 2010 </c:v>
                </c:pt>
                <c:pt idx="124">
                  <c:v>MAY 2010 </c:v>
                </c:pt>
                <c:pt idx="125">
                  <c:v>JUN 2010 </c:v>
                </c:pt>
                <c:pt idx="126">
                  <c:v>JUL 2010 </c:v>
                </c:pt>
                <c:pt idx="127">
                  <c:v>AUG 2010 </c:v>
                </c:pt>
                <c:pt idx="128">
                  <c:v>SEP 2010 </c:v>
                </c:pt>
                <c:pt idx="129">
                  <c:v>OCT 2010 </c:v>
                </c:pt>
                <c:pt idx="130">
                  <c:v>NOV 2010 </c:v>
                </c:pt>
                <c:pt idx="131">
                  <c:v>DEC 2010 </c:v>
                </c:pt>
                <c:pt idx="132">
                  <c:v>JAN 2011 </c:v>
                </c:pt>
                <c:pt idx="133">
                  <c:v>FEB 2011 </c:v>
                </c:pt>
                <c:pt idx="134">
                  <c:v>MAR 2011 </c:v>
                </c:pt>
                <c:pt idx="135">
                  <c:v>APR 2011 </c:v>
                </c:pt>
                <c:pt idx="136">
                  <c:v>MAY 2011 </c:v>
                </c:pt>
                <c:pt idx="137">
                  <c:v>JUN 2011 </c:v>
                </c:pt>
                <c:pt idx="138">
                  <c:v>JUL 2011 </c:v>
                </c:pt>
                <c:pt idx="139">
                  <c:v>AUG 2011 </c:v>
                </c:pt>
                <c:pt idx="140">
                  <c:v>SEP 2011 </c:v>
                </c:pt>
                <c:pt idx="141">
                  <c:v>OCT 2011 </c:v>
                </c:pt>
                <c:pt idx="142">
                  <c:v>NOV 2011 </c:v>
                </c:pt>
                <c:pt idx="143">
                  <c:v>DEC 2011 </c:v>
                </c:pt>
                <c:pt idx="144">
                  <c:v>JAN 2012 </c:v>
                </c:pt>
                <c:pt idx="145">
                  <c:v>FEB 2012 </c:v>
                </c:pt>
                <c:pt idx="146">
                  <c:v>MAR 2012 </c:v>
                </c:pt>
                <c:pt idx="147">
                  <c:v>APR 2012 </c:v>
                </c:pt>
                <c:pt idx="148">
                  <c:v>MAY 2012 </c:v>
                </c:pt>
                <c:pt idx="149">
                  <c:v>JUN 2012 </c:v>
                </c:pt>
                <c:pt idx="150">
                  <c:v>JUL 2012 </c:v>
                </c:pt>
                <c:pt idx="151">
                  <c:v>AUG 2012 </c:v>
                </c:pt>
                <c:pt idx="152">
                  <c:v>SEP 2012 </c:v>
                </c:pt>
                <c:pt idx="153">
                  <c:v>OCT 2012 </c:v>
                </c:pt>
                <c:pt idx="154">
                  <c:v>NOV 2012 </c:v>
                </c:pt>
                <c:pt idx="155">
                  <c:v>DEC 2012 </c:v>
                </c:pt>
                <c:pt idx="156">
                  <c:v>JAN 2013 </c:v>
                </c:pt>
                <c:pt idx="157">
                  <c:v>FEB 2013 </c:v>
                </c:pt>
                <c:pt idx="158">
                  <c:v>MAR 2013 </c:v>
                </c:pt>
                <c:pt idx="159">
                  <c:v>APR 2013 </c:v>
                </c:pt>
                <c:pt idx="160">
                  <c:v>MAY 2013 </c:v>
                </c:pt>
                <c:pt idx="161">
                  <c:v>JUN 2013 </c:v>
                </c:pt>
                <c:pt idx="162">
                  <c:v>JUL 2013 </c:v>
                </c:pt>
                <c:pt idx="163">
                  <c:v>AUG 2013 </c:v>
                </c:pt>
                <c:pt idx="164">
                  <c:v>SEP 2013 </c:v>
                </c:pt>
                <c:pt idx="165">
                  <c:v>OCT 2013 </c:v>
                </c:pt>
                <c:pt idx="166">
                  <c:v>NOV 2013 </c:v>
                </c:pt>
                <c:pt idx="167">
                  <c:v>DEC 2013 </c:v>
                </c:pt>
                <c:pt idx="168">
                  <c:v>JAN 2014 </c:v>
                </c:pt>
                <c:pt idx="169">
                  <c:v>FEB 2014 </c:v>
                </c:pt>
                <c:pt idx="170">
                  <c:v>MAR 2014 </c:v>
                </c:pt>
                <c:pt idx="171">
                  <c:v>APR 2014 </c:v>
                </c:pt>
                <c:pt idx="172">
                  <c:v>MAY 2014 </c:v>
                </c:pt>
                <c:pt idx="173">
                  <c:v>JUN 2014 </c:v>
                </c:pt>
                <c:pt idx="174">
                  <c:v>JUL 2014 </c:v>
                </c:pt>
                <c:pt idx="175">
                  <c:v>AUG 2014 </c:v>
                </c:pt>
                <c:pt idx="176">
                  <c:v>SEP 2014 </c:v>
                </c:pt>
                <c:pt idx="177">
                  <c:v>OCT 2014 </c:v>
                </c:pt>
                <c:pt idx="178">
                  <c:v>NOV 2014 </c:v>
                </c:pt>
                <c:pt idx="179">
                  <c:v>DEC 2014 </c:v>
                </c:pt>
                <c:pt idx="180">
                  <c:v>JAN 2015 </c:v>
                </c:pt>
                <c:pt idx="181">
                  <c:v>FEB 2015 </c:v>
                </c:pt>
                <c:pt idx="182">
                  <c:v>MAR 2015 </c:v>
                </c:pt>
                <c:pt idx="183">
                  <c:v>APR 2015 </c:v>
                </c:pt>
                <c:pt idx="184">
                  <c:v>MAY 2015 </c:v>
                </c:pt>
                <c:pt idx="185">
                  <c:v>JUN 2015 </c:v>
                </c:pt>
                <c:pt idx="186">
                  <c:v>JUL 2015 </c:v>
                </c:pt>
                <c:pt idx="187">
                  <c:v>AUG 2015 </c:v>
                </c:pt>
                <c:pt idx="188">
                  <c:v>SEP 2015 </c:v>
                </c:pt>
                <c:pt idx="189">
                  <c:v>OCT 2015 </c:v>
                </c:pt>
                <c:pt idx="190">
                  <c:v>NOV 2015 </c:v>
                </c:pt>
                <c:pt idx="191">
                  <c:v>DEC 2015 </c:v>
                </c:pt>
                <c:pt idx="192">
                  <c:v>JAN 2016 </c:v>
                </c:pt>
                <c:pt idx="193">
                  <c:v>FEB 2016 </c:v>
                </c:pt>
                <c:pt idx="194">
                  <c:v>MAR 2016 </c:v>
                </c:pt>
                <c:pt idx="195">
                  <c:v>APR 2016 </c:v>
                </c:pt>
                <c:pt idx="196">
                  <c:v>MAY 2016 </c:v>
                </c:pt>
                <c:pt idx="197">
                  <c:v>JUN 2016 </c:v>
                </c:pt>
                <c:pt idx="198">
                  <c:v>JUL 2016 </c:v>
                </c:pt>
                <c:pt idx="199">
                  <c:v>AUG 2016 </c:v>
                </c:pt>
                <c:pt idx="200">
                  <c:v>SEP 2016 </c:v>
                </c:pt>
                <c:pt idx="201">
                  <c:v>OCT 2016 </c:v>
                </c:pt>
                <c:pt idx="202">
                  <c:v>NOV 2016 </c:v>
                </c:pt>
                <c:pt idx="203">
                  <c:v>DEC 2016 </c:v>
                </c:pt>
                <c:pt idx="204">
                  <c:v>JAN 2017 </c:v>
                </c:pt>
                <c:pt idx="205">
                  <c:v>FEB 2017 </c:v>
                </c:pt>
                <c:pt idx="206">
                  <c:v>MAR 2017 </c:v>
                </c:pt>
                <c:pt idx="207">
                  <c:v>APR 2017 </c:v>
                </c:pt>
                <c:pt idx="208">
                  <c:v>MAY 2017 </c:v>
                </c:pt>
                <c:pt idx="209">
                  <c:v>JUN 2017 </c:v>
                </c:pt>
                <c:pt idx="210">
                  <c:v>JUL 2017 </c:v>
                </c:pt>
                <c:pt idx="211">
                  <c:v>AUG 2017 </c:v>
                </c:pt>
                <c:pt idx="212">
                  <c:v>SEP 2017 </c:v>
                </c:pt>
                <c:pt idx="213">
                  <c:v>OCT 2017 </c:v>
                </c:pt>
                <c:pt idx="214">
                  <c:v>NOV 2017 </c:v>
                </c:pt>
                <c:pt idx="215">
                  <c:v>DEC 2017 </c:v>
                </c:pt>
                <c:pt idx="216">
                  <c:v>JAN 2018 </c:v>
                </c:pt>
              </c:strCache>
            </c:strRef>
          </c:cat>
          <c:val>
            <c:numRef>
              <c:f>'Fishery Index'!$C$7:$HK$7</c:f>
              <c:numCache>
                <c:formatCode>#,##0.00_);\(#,##0.00\)</c:formatCode>
                <c:ptCount val="217"/>
                <c:pt idx="0">
                  <c:v>53.02</c:v>
                </c:pt>
                <c:pt idx="1">
                  <c:v>54.63</c:v>
                </c:pt>
                <c:pt idx="2">
                  <c:v>55.94</c:v>
                </c:pt>
                <c:pt idx="3">
                  <c:v>56.02</c:v>
                </c:pt>
                <c:pt idx="4">
                  <c:v>57.18</c:v>
                </c:pt>
                <c:pt idx="5">
                  <c:v>56.79</c:v>
                </c:pt>
                <c:pt idx="6">
                  <c:v>57.66</c:v>
                </c:pt>
                <c:pt idx="7">
                  <c:v>59.66</c:v>
                </c:pt>
                <c:pt idx="8">
                  <c:v>61.6</c:v>
                </c:pt>
                <c:pt idx="9">
                  <c:v>67.11</c:v>
                </c:pt>
                <c:pt idx="10">
                  <c:v>58.82</c:v>
                </c:pt>
                <c:pt idx="11">
                  <c:v>78.77</c:v>
                </c:pt>
                <c:pt idx="12">
                  <c:v>69.72</c:v>
                </c:pt>
                <c:pt idx="13">
                  <c:v>52.23</c:v>
                </c:pt>
                <c:pt idx="14">
                  <c:v>61.31</c:v>
                </c:pt>
                <c:pt idx="15">
                  <c:v>57.79</c:v>
                </c:pt>
                <c:pt idx="16">
                  <c:v>53.95</c:v>
                </c:pt>
                <c:pt idx="17">
                  <c:v>58.38</c:v>
                </c:pt>
                <c:pt idx="18">
                  <c:v>59.62</c:v>
                </c:pt>
                <c:pt idx="19">
                  <c:v>55.13</c:v>
                </c:pt>
                <c:pt idx="20">
                  <c:v>62.71</c:v>
                </c:pt>
                <c:pt idx="21">
                  <c:v>52.04</c:v>
                </c:pt>
                <c:pt idx="22">
                  <c:v>52.34</c:v>
                </c:pt>
                <c:pt idx="23">
                  <c:v>51.87</c:v>
                </c:pt>
                <c:pt idx="24">
                  <c:v>49.02</c:v>
                </c:pt>
                <c:pt idx="25">
                  <c:v>44.78</c:v>
                </c:pt>
                <c:pt idx="26">
                  <c:v>47.86</c:v>
                </c:pt>
                <c:pt idx="27">
                  <c:v>59.7</c:v>
                </c:pt>
                <c:pt idx="28">
                  <c:v>50.72</c:v>
                </c:pt>
                <c:pt idx="29">
                  <c:v>49.69</c:v>
                </c:pt>
                <c:pt idx="30">
                  <c:v>47.41</c:v>
                </c:pt>
                <c:pt idx="31">
                  <c:v>50.54</c:v>
                </c:pt>
                <c:pt idx="32">
                  <c:v>44.24</c:v>
                </c:pt>
                <c:pt idx="33">
                  <c:v>43.38</c:v>
                </c:pt>
                <c:pt idx="34">
                  <c:v>42.91</c:v>
                </c:pt>
                <c:pt idx="35">
                  <c:v>41.01</c:v>
                </c:pt>
                <c:pt idx="36">
                  <c:v>47.75</c:v>
                </c:pt>
                <c:pt idx="37">
                  <c:v>55.71</c:v>
                </c:pt>
                <c:pt idx="38">
                  <c:v>50.85</c:v>
                </c:pt>
                <c:pt idx="39">
                  <c:v>51.84</c:v>
                </c:pt>
                <c:pt idx="40">
                  <c:v>51.86</c:v>
                </c:pt>
                <c:pt idx="41">
                  <c:v>51.48</c:v>
                </c:pt>
                <c:pt idx="42">
                  <c:v>51.61</c:v>
                </c:pt>
                <c:pt idx="43">
                  <c:v>53.79</c:v>
                </c:pt>
                <c:pt idx="44">
                  <c:v>54.67</c:v>
                </c:pt>
                <c:pt idx="45">
                  <c:v>54.43</c:v>
                </c:pt>
                <c:pt idx="46">
                  <c:v>54.85</c:v>
                </c:pt>
                <c:pt idx="47">
                  <c:v>52.08</c:v>
                </c:pt>
                <c:pt idx="48">
                  <c:v>53.79</c:v>
                </c:pt>
                <c:pt idx="49">
                  <c:v>53.4</c:v>
                </c:pt>
                <c:pt idx="50">
                  <c:v>54.11</c:v>
                </c:pt>
                <c:pt idx="51">
                  <c:v>54.46</c:v>
                </c:pt>
                <c:pt idx="52">
                  <c:v>55.31</c:v>
                </c:pt>
                <c:pt idx="53">
                  <c:v>54.05</c:v>
                </c:pt>
                <c:pt idx="54">
                  <c:v>54.42</c:v>
                </c:pt>
                <c:pt idx="55">
                  <c:v>53.64</c:v>
                </c:pt>
                <c:pt idx="56">
                  <c:v>54.08</c:v>
                </c:pt>
                <c:pt idx="57">
                  <c:v>55.45</c:v>
                </c:pt>
                <c:pt idx="58">
                  <c:v>55.57</c:v>
                </c:pt>
                <c:pt idx="59">
                  <c:v>55.61</c:v>
                </c:pt>
                <c:pt idx="60">
                  <c:v>54.97</c:v>
                </c:pt>
                <c:pt idx="61">
                  <c:v>56.05</c:v>
                </c:pt>
                <c:pt idx="62">
                  <c:v>55.37</c:v>
                </c:pt>
                <c:pt idx="63">
                  <c:v>54.88</c:v>
                </c:pt>
                <c:pt idx="64">
                  <c:v>55.69</c:v>
                </c:pt>
                <c:pt idx="65">
                  <c:v>55.75</c:v>
                </c:pt>
                <c:pt idx="66">
                  <c:v>54.21</c:v>
                </c:pt>
                <c:pt idx="67">
                  <c:v>55.62</c:v>
                </c:pt>
                <c:pt idx="68">
                  <c:v>60.27</c:v>
                </c:pt>
                <c:pt idx="69">
                  <c:v>60.33</c:v>
                </c:pt>
                <c:pt idx="70">
                  <c:v>61.58</c:v>
                </c:pt>
                <c:pt idx="71">
                  <c:v>62.45</c:v>
                </c:pt>
                <c:pt idx="72">
                  <c:v>61.38</c:v>
                </c:pt>
                <c:pt idx="73">
                  <c:v>61.47</c:v>
                </c:pt>
                <c:pt idx="74">
                  <c:v>62.51</c:v>
                </c:pt>
                <c:pt idx="75">
                  <c:v>62.8</c:v>
                </c:pt>
                <c:pt idx="76">
                  <c:v>60.56</c:v>
                </c:pt>
                <c:pt idx="77">
                  <c:v>63.89</c:v>
                </c:pt>
                <c:pt idx="78">
                  <c:v>65.3</c:v>
                </c:pt>
                <c:pt idx="79">
                  <c:v>65.52</c:v>
                </c:pt>
                <c:pt idx="80">
                  <c:v>66.5</c:v>
                </c:pt>
                <c:pt idx="81">
                  <c:v>65.930000000000007</c:v>
                </c:pt>
                <c:pt idx="82">
                  <c:v>66.08</c:v>
                </c:pt>
                <c:pt idx="83">
                  <c:v>65.73</c:v>
                </c:pt>
                <c:pt idx="84">
                  <c:v>63.29</c:v>
                </c:pt>
                <c:pt idx="85">
                  <c:v>66.62</c:v>
                </c:pt>
                <c:pt idx="86">
                  <c:v>68.03</c:v>
                </c:pt>
                <c:pt idx="87">
                  <c:v>67.2</c:v>
                </c:pt>
                <c:pt idx="88">
                  <c:v>66.78</c:v>
                </c:pt>
                <c:pt idx="89">
                  <c:v>67.69</c:v>
                </c:pt>
                <c:pt idx="90">
                  <c:v>66.849999999999994</c:v>
                </c:pt>
                <c:pt idx="91">
                  <c:v>68.23</c:v>
                </c:pt>
                <c:pt idx="92">
                  <c:v>67.09</c:v>
                </c:pt>
                <c:pt idx="93">
                  <c:v>68.37</c:v>
                </c:pt>
                <c:pt idx="94">
                  <c:v>68.61</c:v>
                </c:pt>
                <c:pt idx="95">
                  <c:v>68.180000000000007</c:v>
                </c:pt>
                <c:pt idx="96">
                  <c:v>69.849999999999994</c:v>
                </c:pt>
                <c:pt idx="97">
                  <c:v>72.31</c:v>
                </c:pt>
                <c:pt idx="98">
                  <c:v>75.040000000000006</c:v>
                </c:pt>
                <c:pt idx="99">
                  <c:v>76.25</c:v>
                </c:pt>
                <c:pt idx="100">
                  <c:v>79.92</c:v>
                </c:pt>
                <c:pt idx="101">
                  <c:v>90.32</c:v>
                </c:pt>
                <c:pt idx="102">
                  <c:v>90.64</c:v>
                </c:pt>
                <c:pt idx="103">
                  <c:v>90.04</c:v>
                </c:pt>
                <c:pt idx="104">
                  <c:v>93.02</c:v>
                </c:pt>
                <c:pt idx="105">
                  <c:v>91.84</c:v>
                </c:pt>
                <c:pt idx="106">
                  <c:v>91.44</c:v>
                </c:pt>
                <c:pt idx="107">
                  <c:v>93.55</c:v>
                </c:pt>
                <c:pt idx="108">
                  <c:v>93.71</c:v>
                </c:pt>
                <c:pt idx="109">
                  <c:v>93.66</c:v>
                </c:pt>
                <c:pt idx="110">
                  <c:v>92.68</c:v>
                </c:pt>
                <c:pt idx="111">
                  <c:v>92.89</c:v>
                </c:pt>
                <c:pt idx="112">
                  <c:v>92.44</c:v>
                </c:pt>
                <c:pt idx="113">
                  <c:v>91.96</c:v>
                </c:pt>
                <c:pt idx="114">
                  <c:v>90.84</c:v>
                </c:pt>
                <c:pt idx="115">
                  <c:v>90.89</c:v>
                </c:pt>
                <c:pt idx="116">
                  <c:v>90.97</c:v>
                </c:pt>
                <c:pt idx="117">
                  <c:v>91.69</c:v>
                </c:pt>
                <c:pt idx="118">
                  <c:v>93.38</c:v>
                </c:pt>
                <c:pt idx="119">
                  <c:v>94.06</c:v>
                </c:pt>
                <c:pt idx="120">
                  <c:v>94.03</c:v>
                </c:pt>
                <c:pt idx="121">
                  <c:v>94.19</c:v>
                </c:pt>
                <c:pt idx="122">
                  <c:v>94.2</c:v>
                </c:pt>
                <c:pt idx="123">
                  <c:v>93.81</c:v>
                </c:pt>
                <c:pt idx="124">
                  <c:v>93.91</c:v>
                </c:pt>
                <c:pt idx="125">
                  <c:v>93.81</c:v>
                </c:pt>
                <c:pt idx="126">
                  <c:v>94.26</c:v>
                </c:pt>
                <c:pt idx="127">
                  <c:v>95.07</c:v>
                </c:pt>
                <c:pt idx="128">
                  <c:v>95.43</c:v>
                </c:pt>
                <c:pt idx="129">
                  <c:v>97.96</c:v>
                </c:pt>
                <c:pt idx="130">
                  <c:v>98.19</c:v>
                </c:pt>
                <c:pt idx="131">
                  <c:v>98.52</c:v>
                </c:pt>
                <c:pt idx="132">
                  <c:v>97.99</c:v>
                </c:pt>
                <c:pt idx="133">
                  <c:v>97.93</c:v>
                </c:pt>
                <c:pt idx="134">
                  <c:v>98.06</c:v>
                </c:pt>
                <c:pt idx="135">
                  <c:v>99.01</c:v>
                </c:pt>
                <c:pt idx="136">
                  <c:v>99.06</c:v>
                </c:pt>
                <c:pt idx="137">
                  <c:v>99.67</c:v>
                </c:pt>
                <c:pt idx="138">
                  <c:v>100.82</c:v>
                </c:pt>
                <c:pt idx="139">
                  <c:v>101.88</c:v>
                </c:pt>
                <c:pt idx="140">
                  <c:v>100.39</c:v>
                </c:pt>
                <c:pt idx="141">
                  <c:v>99.02</c:v>
                </c:pt>
                <c:pt idx="142">
                  <c:v>98.91</c:v>
                </c:pt>
                <c:pt idx="143">
                  <c:v>98.8</c:v>
                </c:pt>
                <c:pt idx="144">
                  <c:v>97.81</c:v>
                </c:pt>
                <c:pt idx="145">
                  <c:v>100.22</c:v>
                </c:pt>
                <c:pt idx="146">
                  <c:v>100.84</c:v>
                </c:pt>
                <c:pt idx="147">
                  <c:v>100.08</c:v>
                </c:pt>
                <c:pt idx="148">
                  <c:v>99.49</c:v>
                </c:pt>
                <c:pt idx="149">
                  <c:v>99.72</c:v>
                </c:pt>
                <c:pt idx="150">
                  <c:v>99.4</c:v>
                </c:pt>
                <c:pt idx="151">
                  <c:v>99.69</c:v>
                </c:pt>
                <c:pt idx="152">
                  <c:v>100.28</c:v>
                </c:pt>
                <c:pt idx="153">
                  <c:v>100.57</c:v>
                </c:pt>
                <c:pt idx="154">
                  <c:v>100.71</c:v>
                </c:pt>
                <c:pt idx="155">
                  <c:v>101.13</c:v>
                </c:pt>
                <c:pt idx="156">
                  <c:v>101.93</c:v>
                </c:pt>
                <c:pt idx="157">
                  <c:v>101.27</c:v>
                </c:pt>
                <c:pt idx="158">
                  <c:v>102.45</c:v>
                </c:pt>
                <c:pt idx="159">
                  <c:v>102.67</c:v>
                </c:pt>
                <c:pt idx="160">
                  <c:v>103.35</c:v>
                </c:pt>
                <c:pt idx="161">
                  <c:v>104.77</c:v>
                </c:pt>
                <c:pt idx="162">
                  <c:v>104.07</c:v>
                </c:pt>
                <c:pt idx="163">
                  <c:v>104</c:v>
                </c:pt>
                <c:pt idx="164">
                  <c:v>104.4</c:v>
                </c:pt>
                <c:pt idx="165">
                  <c:v>105.48</c:v>
                </c:pt>
                <c:pt idx="166">
                  <c:v>106.83</c:v>
                </c:pt>
                <c:pt idx="167">
                  <c:v>106.74</c:v>
                </c:pt>
                <c:pt idx="168">
                  <c:v>107.4</c:v>
                </c:pt>
                <c:pt idx="169">
                  <c:v>106.73</c:v>
                </c:pt>
                <c:pt idx="170">
                  <c:v>105.75</c:v>
                </c:pt>
                <c:pt idx="171">
                  <c:v>106.04</c:v>
                </c:pt>
                <c:pt idx="172">
                  <c:v>106.14</c:v>
                </c:pt>
                <c:pt idx="173">
                  <c:v>105.64</c:v>
                </c:pt>
                <c:pt idx="174">
                  <c:v>106.02</c:v>
                </c:pt>
                <c:pt idx="175">
                  <c:v>106.48</c:v>
                </c:pt>
                <c:pt idx="176">
                  <c:v>105.73</c:v>
                </c:pt>
                <c:pt idx="177">
                  <c:v>104.1</c:v>
                </c:pt>
                <c:pt idx="178">
                  <c:v>104.44</c:v>
                </c:pt>
                <c:pt idx="179">
                  <c:v>104.87</c:v>
                </c:pt>
                <c:pt idx="180">
                  <c:v>104.39</c:v>
                </c:pt>
                <c:pt idx="181">
                  <c:v>105</c:v>
                </c:pt>
                <c:pt idx="182">
                  <c:v>104.22</c:v>
                </c:pt>
                <c:pt idx="183">
                  <c:v>103.66</c:v>
                </c:pt>
                <c:pt idx="184">
                  <c:v>103.49</c:v>
                </c:pt>
                <c:pt idx="185">
                  <c:v>102.97</c:v>
                </c:pt>
                <c:pt idx="186">
                  <c:v>102.72</c:v>
                </c:pt>
                <c:pt idx="187">
                  <c:v>102.27</c:v>
                </c:pt>
                <c:pt idx="188">
                  <c:v>102.14</c:v>
                </c:pt>
                <c:pt idx="189">
                  <c:v>102.18</c:v>
                </c:pt>
                <c:pt idx="190">
                  <c:v>101.63</c:v>
                </c:pt>
                <c:pt idx="191">
                  <c:v>101.87</c:v>
                </c:pt>
                <c:pt idx="192">
                  <c:v>101.64</c:v>
                </c:pt>
                <c:pt idx="193">
                  <c:v>102.75</c:v>
                </c:pt>
                <c:pt idx="194">
                  <c:v>104.82</c:v>
                </c:pt>
                <c:pt idx="195">
                  <c:v>105.24</c:v>
                </c:pt>
                <c:pt idx="196">
                  <c:v>106.28</c:v>
                </c:pt>
                <c:pt idx="197">
                  <c:v>107.32</c:v>
                </c:pt>
                <c:pt idx="198">
                  <c:v>107.77</c:v>
                </c:pt>
                <c:pt idx="199">
                  <c:v>108.77</c:v>
                </c:pt>
                <c:pt idx="200">
                  <c:v>109.76</c:v>
                </c:pt>
                <c:pt idx="201">
                  <c:v>110.85</c:v>
                </c:pt>
                <c:pt idx="202">
                  <c:v>111.51</c:v>
                </c:pt>
                <c:pt idx="203">
                  <c:v>111.59</c:v>
                </c:pt>
                <c:pt idx="204">
                  <c:v>112.05</c:v>
                </c:pt>
                <c:pt idx="205">
                  <c:v>112.57</c:v>
                </c:pt>
                <c:pt idx="206">
                  <c:v>113.13</c:v>
                </c:pt>
                <c:pt idx="207">
                  <c:v>113.92</c:v>
                </c:pt>
                <c:pt idx="208">
                  <c:v>114.28</c:v>
                </c:pt>
                <c:pt idx="209">
                  <c:v>116</c:v>
                </c:pt>
                <c:pt idx="210">
                  <c:v>116.86</c:v>
                </c:pt>
                <c:pt idx="211">
                  <c:v>118.13</c:v>
                </c:pt>
                <c:pt idx="212">
                  <c:v>119.23</c:v>
                </c:pt>
                <c:pt idx="213">
                  <c:v>118.68</c:v>
                </c:pt>
                <c:pt idx="214">
                  <c:v>120.57</c:v>
                </c:pt>
                <c:pt idx="215">
                  <c:v>121.72</c:v>
                </c:pt>
                <c:pt idx="216">
                  <c:v>122</c:v>
                </c:pt>
              </c:numCache>
            </c:numRef>
          </c:val>
          <c:smooth val="0"/>
          <c:extLst>
            <c:ext xmlns:c16="http://schemas.microsoft.com/office/drawing/2014/chart" uri="{C3380CC4-5D6E-409C-BE32-E72D297353CC}">
              <c16:uniqueId val="{00000000-EC04-43C1-AAE5-A02924347EDC}"/>
            </c:ext>
          </c:extLst>
        </c:ser>
        <c:ser>
          <c:idx val="1"/>
          <c:order val="1"/>
          <c:tx>
            <c:strRef>
              <c:f>'Fishery Index'!$B$8</c:f>
              <c:strCache>
                <c:ptCount val="1"/>
                <c:pt idx="0">
                  <c:v>Value</c:v>
                </c:pt>
              </c:strCache>
            </c:strRef>
          </c:tx>
          <c:spPr>
            <a:ln w="28575" cap="rnd">
              <a:solidFill>
                <a:srgbClr val="00B050"/>
              </a:solidFill>
              <a:prstDash val="sysDash"/>
              <a:round/>
            </a:ln>
            <a:effectLst/>
          </c:spPr>
          <c:marker>
            <c:symbol val="none"/>
          </c:marker>
          <c:cat>
            <c:strRef>
              <c:f>'Fishery Index'!$C$6:$HK$6</c:f>
              <c:strCache>
                <c:ptCount val="217"/>
                <c:pt idx="0">
                  <c:v>JAN 2000 </c:v>
                </c:pt>
                <c:pt idx="1">
                  <c:v>FEB 2000 </c:v>
                </c:pt>
                <c:pt idx="2">
                  <c:v>MAR 2000 </c:v>
                </c:pt>
                <c:pt idx="3">
                  <c:v>APR 2000 </c:v>
                </c:pt>
                <c:pt idx="4">
                  <c:v>MAY 2000 </c:v>
                </c:pt>
                <c:pt idx="5">
                  <c:v>JUN 2000 </c:v>
                </c:pt>
                <c:pt idx="6">
                  <c:v>JUL 2000 </c:v>
                </c:pt>
                <c:pt idx="7">
                  <c:v>AUG 2000 </c:v>
                </c:pt>
                <c:pt idx="8">
                  <c:v>SEP 2000 </c:v>
                </c:pt>
                <c:pt idx="9">
                  <c:v>OCT 2000 </c:v>
                </c:pt>
                <c:pt idx="10">
                  <c:v>NOV 2000 </c:v>
                </c:pt>
                <c:pt idx="11">
                  <c:v>DEC 2000 </c:v>
                </c:pt>
                <c:pt idx="12">
                  <c:v>JAN 2001 </c:v>
                </c:pt>
                <c:pt idx="13">
                  <c:v>FEB 2001 </c:v>
                </c:pt>
                <c:pt idx="14">
                  <c:v>MAR 2001 </c:v>
                </c:pt>
                <c:pt idx="15">
                  <c:v>APR 2001 </c:v>
                </c:pt>
                <c:pt idx="16">
                  <c:v>MAY 2001 </c:v>
                </c:pt>
                <c:pt idx="17">
                  <c:v>JUN 2001 </c:v>
                </c:pt>
                <c:pt idx="18">
                  <c:v>JUL 2001 </c:v>
                </c:pt>
                <c:pt idx="19">
                  <c:v>AUG 2001 </c:v>
                </c:pt>
                <c:pt idx="20">
                  <c:v>SEP 2001 </c:v>
                </c:pt>
                <c:pt idx="21">
                  <c:v>OCT 2001 </c:v>
                </c:pt>
                <c:pt idx="22">
                  <c:v>NOV 2001 </c:v>
                </c:pt>
                <c:pt idx="23">
                  <c:v>DEC 2001 </c:v>
                </c:pt>
                <c:pt idx="24">
                  <c:v>JAN 2002 </c:v>
                </c:pt>
                <c:pt idx="25">
                  <c:v>FEB 2002 </c:v>
                </c:pt>
                <c:pt idx="26">
                  <c:v>MAR 2002 </c:v>
                </c:pt>
                <c:pt idx="27">
                  <c:v>APR 2002 </c:v>
                </c:pt>
                <c:pt idx="28">
                  <c:v>MAY 2002 </c:v>
                </c:pt>
                <c:pt idx="29">
                  <c:v>JUN 2002 </c:v>
                </c:pt>
                <c:pt idx="30">
                  <c:v>JUL 2002 </c:v>
                </c:pt>
                <c:pt idx="31">
                  <c:v>AUG 2002 </c:v>
                </c:pt>
                <c:pt idx="32">
                  <c:v>SEP 2002 </c:v>
                </c:pt>
                <c:pt idx="33">
                  <c:v>OCT 2002 </c:v>
                </c:pt>
                <c:pt idx="34">
                  <c:v>NOV 2002 </c:v>
                </c:pt>
                <c:pt idx="35">
                  <c:v>DEC 2002 </c:v>
                </c:pt>
                <c:pt idx="36">
                  <c:v>JAN 2003 </c:v>
                </c:pt>
                <c:pt idx="37">
                  <c:v>FEB 2003 </c:v>
                </c:pt>
                <c:pt idx="38">
                  <c:v>MAR 2003 </c:v>
                </c:pt>
                <c:pt idx="39">
                  <c:v>APR 2003 </c:v>
                </c:pt>
                <c:pt idx="40">
                  <c:v>MAY 2003 </c:v>
                </c:pt>
                <c:pt idx="41">
                  <c:v>JUN 2003 </c:v>
                </c:pt>
                <c:pt idx="42">
                  <c:v>JUL 2003 </c:v>
                </c:pt>
                <c:pt idx="43">
                  <c:v>AUG 2003 </c:v>
                </c:pt>
                <c:pt idx="44">
                  <c:v>SEP 2003 </c:v>
                </c:pt>
                <c:pt idx="45">
                  <c:v>OCT 2003 </c:v>
                </c:pt>
                <c:pt idx="46">
                  <c:v>NOV 2003 </c:v>
                </c:pt>
                <c:pt idx="47">
                  <c:v>DEC 2003 </c:v>
                </c:pt>
                <c:pt idx="48">
                  <c:v>JAN 2004 </c:v>
                </c:pt>
                <c:pt idx="49">
                  <c:v>FEB 2004 </c:v>
                </c:pt>
                <c:pt idx="50">
                  <c:v>MAR 2004 </c:v>
                </c:pt>
                <c:pt idx="51">
                  <c:v>APR 2004 </c:v>
                </c:pt>
                <c:pt idx="52">
                  <c:v>MAY 2004 </c:v>
                </c:pt>
                <c:pt idx="53">
                  <c:v>JUN 2004 </c:v>
                </c:pt>
                <c:pt idx="54">
                  <c:v>JUL 2004 </c:v>
                </c:pt>
                <c:pt idx="55">
                  <c:v>AUG 2004 </c:v>
                </c:pt>
                <c:pt idx="56">
                  <c:v>SEP 2004 </c:v>
                </c:pt>
                <c:pt idx="57">
                  <c:v>OCT 2004 </c:v>
                </c:pt>
                <c:pt idx="58">
                  <c:v>NOV 2004 </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c:v>
                </c:pt>
                <c:pt idx="109">
                  <c:v>FEB 2009 </c:v>
                </c:pt>
                <c:pt idx="110">
                  <c:v>MAR 2009 </c:v>
                </c:pt>
                <c:pt idx="111">
                  <c:v>APR 2009 </c:v>
                </c:pt>
                <c:pt idx="112">
                  <c:v>MAY 2009 </c:v>
                </c:pt>
                <c:pt idx="113">
                  <c:v>JUN 2009 </c:v>
                </c:pt>
                <c:pt idx="114">
                  <c:v>JUL 2009 </c:v>
                </c:pt>
                <c:pt idx="115">
                  <c:v>AUG 2009 </c:v>
                </c:pt>
                <c:pt idx="116">
                  <c:v>SEP 2009 </c:v>
                </c:pt>
                <c:pt idx="117">
                  <c:v>OCT 2009 </c:v>
                </c:pt>
                <c:pt idx="118">
                  <c:v>NOV 2009 </c:v>
                </c:pt>
                <c:pt idx="119">
                  <c:v>DEC 2009 </c:v>
                </c:pt>
                <c:pt idx="120">
                  <c:v>JAN 2010 </c:v>
                </c:pt>
                <c:pt idx="121">
                  <c:v>FEB 2010 </c:v>
                </c:pt>
                <c:pt idx="122">
                  <c:v>MAR 2010 </c:v>
                </c:pt>
                <c:pt idx="123">
                  <c:v>APR 2010 </c:v>
                </c:pt>
                <c:pt idx="124">
                  <c:v>MAY 2010 </c:v>
                </c:pt>
                <c:pt idx="125">
                  <c:v>JUN 2010 </c:v>
                </c:pt>
                <c:pt idx="126">
                  <c:v>JUL 2010 </c:v>
                </c:pt>
                <c:pt idx="127">
                  <c:v>AUG 2010 </c:v>
                </c:pt>
                <c:pt idx="128">
                  <c:v>SEP 2010 </c:v>
                </c:pt>
                <c:pt idx="129">
                  <c:v>OCT 2010 </c:v>
                </c:pt>
                <c:pt idx="130">
                  <c:v>NOV 2010 </c:v>
                </c:pt>
                <c:pt idx="131">
                  <c:v>DEC 2010 </c:v>
                </c:pt>
                <c:pt idx="132">
                  <c:v>JAN 2011 </c:v>
                </c:pt>
                <c:pt idx="133">
                  <c:v>FEB 2011 </c:v>
                </c:pt>
                <c:pt idx="134">
                  <c:v>MAR 2011 </c:v>
                </c:pt>
                <c:pt idx="135">
                  <c:v>APR 2011 </c:v>
                </c:pt>
                <c:pt idx="136">
                  <c:v>MAY 2011 </c:v>
                </c:pt>
                <c:pt idx="137">
                  <c:v>JUN 2011 </c:v>
                </c:pt>
                <c:pt idx="138">
                  <c:v>JUL 2011 </c:v>
                </c:pt>
                <c:pt idx="139">
                  <c:v>AUG 2011 </c:v>
                </c:pt>
                <c:pt idx="140">
                  <c:v>SEP 2011 </c:v>
                </c:pt>
                <c:pt idx="141">
                  <c:v>OCT 2011 </c:v>
                </c:pt>
                <c:pt idx="142">
                  <c:v>NOV 2011 </c:v>
                </c:pt>
                <c:pt idx="143">
                  <c:v>DEC 2011 </c:v>
                </c:pt>
                <c:pt idx="144">
                  <c:v>JAN 2012 </c:v>
                </c:pt>
                <c:pt idx="145">
                  <c:v>FEB 2012 </c:v>
                </c:pt>
                <c:pt idx="146">
                  <c:v>MAR 2012 </c:v>
                </c:pt>
                <c:pt idx="147">
                  <c:v>APR 2012 </c:v>
                </c:pt>
                <c:pt idx="148">
                  <c:v>MAY 2012 </c:v>
                </c:pt>
                <c:pt idx="149">
                  <c:v>JUN 2012 </c:v>
                </c:pt>
                <c:pt idx="150">
                  <c:v>JUL 2012 </c:v>
                </c:pt>
                <c:pt idx="151">
                  <c:v>AUG 2012 </c:v>
                </c:pt>
                <c:pt idx="152">
                  <c:v>SEP 2012 </c:v>
                </c:pt>
                <c:pt idx="153">
                  <c:v>OCT 2012 </c:v>
                </c:pt>
                <c:pt idx="154">
                  <c:v>NOV 2012 </c:v>
                </c:pt>
                <c:pt idx="155">
                  <c:v>DEC 2012 </c:v>
                </c:pt>
                <c:pt idx="156">
                  <c:v>JAN 2013 </c:v>
                </c:pt>
                <c:pt idx="157">
                  <c:v>FEB 2013 </c:v>
                </c:pt>
                <c:pt idx="158">
                  <c:v>MAR 2013 </c:v>
                </c:pt>
                <c:pt idx="159">
                  <c:v>APR 2013 </c:v>
                </c:pt>
                <c:pt idx="160">
                  <c:v>MAY 2013 </c:v>
                </c:pt>
                <c:pt idx="161">
                  <c:v>JUN 2013 </c:v>
                </c:pt>
                <c:pt idx="162">
                  <c:v>JUL 2013 </c:v>
                </c:pt>
                <c:pt idx="163">
                  <c:v>AUG 2013 </c:v>
                </c:pt>
                <c:pt idx="164">
                  <c:v>SEP 2013 </c:v>
                </c:pt>
                <c:pt idx="165">
                  <c:v>OCT 2013 </c:v>
                </c:pt>
                <c:pt idx="166">
                  <c:v>NOV 2013 </c:v>
                </c:pt>
                <c:pt idx="167">
                  <c:v>DEC 2013 </c:v>
                </c:pt>
                <c:pt idx="168">
                  <c:v>JAN 2014 </c:v>
                </c:pt>
                <c:pt idx="169">
                  <c:v>FEB 2014 </c:v>
                </c:pt>
                <c:pt idx="170">
                  <c:v>MAR 2014 </c:v>
                </c:pt>
                <c:pt idx="171">
                  <c:v>APR 2014 </c:v>
                </c:pt>
                <c:pt idx="172">
                  <c:v>MAY 2014 </c:v>
                </c:pt>
                <c:pt idx="173">
                  <c:v>JUN 2014 </c:v>
                </c:pt>
                <c:pt idx="174">
                  <c:v>JUL 2014 </c:v>
                </c:pt>
                <c:pt idx="175">
                  <c:v>AUG 2014 </c:v>
                </c:pt>
                <c:pt idx="176">
                  <c:v>SEP 2014 </c:v>
                </c:pt>
                <c:pt idx="177">
                  <c:v>OCT 2014 </c:v>
                </c:pt>
                <c:pt idx="178">
                  <c:v>NOV 2014 </c:v>
                </c:pt>
                <c:pt idx="179">
                  <c:v>DEC 2014 </c:v>
                </c:pt>
                <c:pt idx="180">
                  <c:v>JAN 2015 </c:v>
                </c:pt>
                <c:pt idx="181">
                  <c:v>FEB 2015 </c:v>
                </c:pt>
                <c:pt idx="182">
                  <c:v>MAR 2015 </c:v>
                </c:pt>
                <c:pt idx="183">
                  <c:v>APR 2015 </c:v>
                </c:pt>
                <c:pt idx="184">
                  <c:v>MAY 2015 </c:v>
                </c:pt>
                <c:pt idx="185">
                  <c:v>JUN 2015 </c:v>
                </c:pt>
                <c:pt idx="186">
                  <c:v>JUL 2015 </c:v>
                </c:pt>
                <c:pt idx="187">
                  <c:v>AUG 2015 </c:v>
                </c:pt>
                <c:pt idx="188">
                  <c:v>SEP 2015 </c:v>
                </c:pt>
                <c:pt idx="189">
                  <c:v>OCT 2015 </c:v>
                </c:pt>
                <c:pt idx="190">
                  <c:v>NOV 2015 </c:v>
                </c:pt>
                <c:pt idx="191">
                  <c:v>DEC 2015 </c:v>
                </c:pt>
                <c:pt idx="192">
                  <c:v>JAN 2016 </c:v>
                </c:pt>
                <c:pt idx="193">
                  <c:v>FEB 2016 </c:v>
                </c:pt>
                <c:pt idx="194">
                  <c:v>MAR 2016 </c:v>
                </c:pt>
                <c:pt idx="195">
                  <c:v>APR 2016 </c:v>
                </c:pt>
                <c:pt idx="196">
                  <c:v>MAY 2016 </c:v>
                </c:pt>
                <c:pt idx="197">
                  <c:v>JUN 2016 </c:v>
                </c:pt>
                <c:pt idx="198">
                  <c:v>JUL 2016 </c:v>
                </c:pt>
                <c:pt idx="199">
                  <c:v>AUG 2016 </c:v>
                </c:pt>
                <c:pt idx="200">
                  <c:v>SEP 2016 </c:v>
                </c:pt>
                <c:pt idx="201">
                  <c:v>OCT 2016 </c:v>
                </c:pt>
                <c:pt idx="202">
                  <c:v>NOV 2016 </c:v>
                </c:pt>
                <c:pt idx="203">
                  <c:v>DEC 2016 </c:v>
                </c:pt>
                <c:pt idx="204">
                  <c:v>JAN 2017 </c:v>
                </c:pt>
                <c:pt idx="205">
                  <c:v>FEB 2017 </c:v>
                </c:pt>
                <c:pt idx="206">
                  <c:v>MAR 2017 </c:v>
                </c:pt>
                <c:pt idx="207">
                  <c:v>APR 2017 </c:v>
                </c:pt>
                <c:pt idx="208">
                  <c:v>MAY 2017 </c:v>
                </c:pt>
                <c:pt idx="209">
                  <c:v>JUN 2017 </c:v>
                </c:pt>
                <c:pt idx="210">
                  <c:v>JUL 2017 </c:v>
                </c:pt>
                <c:pt idx="211">
                  <c:v>AUG 2017 </c:v>
                </c:pt>
                <c:pt idx="212">
                  <c:v>SEP 2017 </c:v>
                </c:pt>
                <c:pt idx="213">
                  <c:v>OCT 2017 </c:v>
                </c:pt>
                <c:pt idx="214">
                  <c:v>NOV 2017 </c:v>
                </c:pt>
                <c:pt idx="215">
                  <c:v>DEC 2017 </c:v>
                </c:pt>
                <c:pt idx="216">
                  <c:v>JAN 2018 </c:v>
                </c:pt>
              </c:strCache>
            </c:strRef>
          </c:cat>
          <c:val>
            <c:numRef>
              <c:f>'Fishery Index'!$C$8:$HK$8</c:f>
              <c:numCache>
                <c:formatCode>#,##0.00_);\(#,##0.00\)</c:formatCode>
                <c:ptCount val="217"/>
                <c:pt idx="0">
                  <c:v>73.44</c:v>
                </c:pt>
                <c:pt idx="1">
                  <c:v>74.45</c:v>
                </c:pt>
                <c:pt idx="2">
                  <c:v>76.760000000000005</c:v>
                </c:pt>
                <c:pt idx="3">
                  <c:v>99.74</c:v>
                </c:pt>
                <c:pt idx="4">
                  <c:v>68.02</c:v>
                </c:pt>
                <c:pt idx="5">
                  <c:v>87.76</c:v>
                </c:pt>
                <c:pt idx="6">
                  <c:v>94.88</c:v>
                </c:pt>
                <c:pt idx="7">
                  <c:v>84.28</c:v>
                </c:pt>
                <c:pt idx="8">
                  <c:v>74.28</c:v>
                </c:pt>
                <c:pt idx="9">
                  <c:v>77.13</c:v>
                </c:pt>
                <c:pt idx="10">
                  <c:v>76.37</c:v>
                </c:pt>
                <c:pt idx="11">
                  <c:v>90.65</c:v>
                </c:pt>
                <c:pt idx="12">
                  <c:v>76.22</c:v>
                </c:pt>
                <c:pt idx="13">
                  <c:v>82.51</c:v>
                </c:pt>
                <c:pt idx="14">
                  <c:v>77.87</c:v>
                </c:pt>
                <c:pt idx="15">
                  <c:v>74.540000000000006</c:v>
                </c:pt>
                <c:pt idx="16">
                  <c:v>77.88</c:v>
                </c:pt>
                <c:pt idx="17">
                  <c:v>73.349999999999994</c:v>
                </c:pt>
                <c:pt idx="18">
                  <c:v>71.97</c:v>
                </c:pt>
                <c:pt idx="19">
                  <c:v>75.13</c:v>
                </c:pt>
                <c:pt idx="20">
                  <c:v>65.58</c:v>
                </c:pt>
                <c:pt idx="21">
                  <c:v>62.86</c:v>
                </c:pt>
                <c:pt idx="22">
                  <c:v>64.430000000000007</c:v>
                </c:pt>
                <c:pt idx="23">
                  <c:v>63.38</c:v>
                </c:pt>
                <c:pt idx="24">
                  <c:v>57.88</c:v>
                </c:pt>
                <c:pt idx="25">
                  <c:v>55.26</c:v>
                </c:pt>
                <c:pt idx="26">
                  <c:v>59.93</c:v>
                </c:pt>
                <c:pt idx="27">
                  <c:v>56.1</c:v>
                </c:pt>
                <c:pt idx="28">
                  <c:v>57.09</c:v>
                </c:pt>
                <c:pt idx="29">
                  <c:v>57.19</c:v>
                </c:pt>
                <c:pt idx="30">
                  <c:v>49.78</c:v>
                </c:pt>
                <c:pt idx="31">
                  <c:v>53.74</c:v>
                </c:pt>
                <c:pt idx="32">
                  <c:v>62.22</c:v>
                </c:pt>
                <c:pt idx="33">
                  <c:v>64.86</c:v>
                </c:pt>
                <c:pt idx="34">
                  <c:v>62.95</c:v>
                </c:pt>
                <c:pt idx="35">
                  <c:v>54.47</c:v>
                </c:pt>
                <c:pt idx="36">
                  <c:v>68.209999999999994</c:v>
                </c:pt>
                <c:pt idx="37">
                  <c:v>63.42</c:v>
                </c:pt>
                <c:pt idx="38">
                  <c:v>61.29</c:v>
                </c:pt>
                <c:pt idx="39">
                  <c:v>65.45</c:v>
                </c:pt>
                <c:pt idx="40">
                  <c:v>65.61</c:v>
                </c:pt>
                <c:pt idx="41">
                  <c:v>54.54</c:v>
                </c:pt>
                <c:pt idx="42">
                  <c:v>60.84</c:v>
                </c:pt>
                <c:pt idx="43">
                  <c:v>61.36</c:v>
                </c:pt>
                <c:pt idx="44">
                  <c:v>63.94</c:v>
                </c:pt>
                <c:pt idx="45">
                  <c:v>64.989999999999995</c:v>
                </c:pt>
                <c:pt idx="46">
                  <c:v>53.57</c:v>
                </c:pt>
                <c:pt idx="47">
                  <c:v>62.12</c:v>
                </c:pt>
                <c:pt idx="48">
                  <c:v>68.28</c:v>
                </c:pt>
                <c:pt idx="49">
                  <c:v>84.86</c:v>
                </c:pt>
                <c:pt idx="50">
                  <c:v>57.09</c:v>
                </c:pt>
                <c:pt idx="51">
                  <c:v>60.8</c:v>
                </c:pt>
                <c:pt idx="52">
                  <c:v>54.34</c:v>
                </c:pt>
                <c:pt idx="53">
                  <c:v>57.8</c:v>
                </c:pt>
                <c:pt idx="54">
                  <c:v>58.39</c:v>
                </c:pt>
                <c:pt idx="55">
                  <c:v>51.12</c:v>
                </c:pt>
                <c:pt idx="56">
                  <c:v>61.89</c:v>
                </c:pt>
                <c:pt idx="57">
                  <c:v>62.88</c:v>
                </c:pt>
                <c:pt idx="58">
                  <c:v>65.760000000000005</c:v>
                </c:pt>
                <c:pt idx="59">
                  <c:v>72.87</c:v>
                </c:pt>
                <c:pt idx="60">
                  <c:v>64.67</c:v>
                </c:pt>
                <c:pt idx="61">
                  <c:v>65.959999999999994</c:v>
                </c:pt>
                <c:pt idx="62">
                  <c:v>69.48</c:v>
                </c:pt>
                <c:pt idx="63">
                  <c:v>67.17</c:v>
                </c:pt>
                <c:pt idx="64">
                  <c:v>66.95</c:v>
                </c:pt>
                <c:pt idx="65">
                  <c:v>70.31</c:v>
                </c:pt>
                <c:pt idx="66">
                  <c:v>78.180000000000007</c:v>
                </c:pt>
                <c:pt idx="67">
                  <c:v>70.569999999999993</c:v>
                </c:pt>
                <c:pt idx="68">
                  <c:v>67.39</c:v>
                </c:pt>
                <c:pt idx="69">
                  <c:v>63.22</c:v>
                </c:pt>
                <c:pt idx="70">
                  <c:v>65.81</c:v>
                </c:pt>
                <c:pt idx="71">
                  <c:v>68.7</c:v>
                </c:pt>
                <c:pt idx="72">
                  <c:v>65.290000000000006</c:v>
                </c:pt>
                <c:pt idx="73">
                  <c:v>69.48</c:v>
                </c:pt>
                <c:pt idx="74">
                  <c:v>81.430000000000007</c:v>
                </c:pt>
                <c:pt idx="75">
                  <c:v>72.36</c:v>
                </c:pt>
                <c:pt idx="76">
                  <c:v>73.78</c:v>
                </c:pt>
                <c:pt idx="77">
                  <c:v>75.44</c:v>
                </c:pt>
                <c:pt idx="78">
                  <c:v>75.88</c:v>
                </c:pt>
                <c:pt idx="79">
                  <c:v>82.22</c:v>
                </c:pt>
                <c:pt idx="80">
                  <c:v>79.36</c:v>
                </c:pt>
                <c:pt idx="81">
                  <c:v>77.16</c:v>
                </c:pt>
                <c:pt idx="82">
                  <c:v>77.66</c:v>
                </c:pt>
                <c:pt idx="83">
                  <c:v>78.650000000000006</c:v>
                </c:pt>
                <c:pt idx="84">
                  <c:v>82.75</c:v>
                </c:pt>
                <c:pt idx="85">
                  <c:v>92.09</c:v>
                </c:pt>
                <c:pt idx="86">
                  <c:v>90.07</c:v>
                </c:pt>
                <c:pt idx="87">
                  <c:v>84.39</c:v>
                </c:pt>
                <c:pt idx="88">
                  <c:v>85.88</c:v>
                </c:pt>
                <c:pt idx="89">
                  <c:v>87.79</c:v>
                </c:pt>
                <c:pt idx="90">
                  <c:v>80.42</c:v>
                </c:pt>
                <c:pt idx="91">
                  <c:v>86.87</c:v>
                </c:pt>
                <c:pt idx="92">
                  <c:v>83.41</c:v>
                </c:pt>
                <c:pt idx="93">
                  <c:v>82.1</c:v>
                </c:pt>
                <c:pt idx="94">
                  <c:v>86.1</c:v>
                </c:pt>
                <c:pt idx="95">
                  <c:v>83.6</c:v>
                </c:pt>
                <c:pt idx="96">
                  <c:v>90.07</c:v>
                </c:pt>
                <c:pt idx="97">
                  <c:v>84.42</c:v>
                </c:pt>
                <c:pt idx="98">
                  <c:v>86.95</c:v>
                </c:pt>
                <c:pt idx="99">
                  <c:v>96.28</c:v>
                </c:pt>
                <c:pt idx="100">
                  <c:v>97.45</c:v>
                </c:pt>
                <c:pt idx="101">
                  <c:v>91.61</c:v>
                </c:pt>
                <c:pt idx="102">
                  <c:v>98.42</c:v>
                </c:pt>
                <c:pt idx="103">
                  <c:v>96.54</c:v>
                </c:pt>
                <c:pt idx="104">
                  <c:v>92.56</c:v>
                </c:pt>
                <c:pt idx="105">
                  <c:v>94.61</c:v>
                </c:pt>
                <c:pt idx="106">
                  <c:v>88.01</c:v>
                </c:pt>
                <c:pt idx="107">
                  <c:v>83.85</c:v>
                </c:pt>
                <c:pt idx="108">
                  <c:v>79.63</c:v>
                </c:pt>
                <c:pt idx="109">
                  <c:v>81.69</c:v>
                </c:pt>
                <c:pt idx="110">
                  <c:v>74.209999999999994</c:v>
                </c:pt>
                <c:pt idx="111">
                  <c:v>86.99</c:v>
                </c:pt>
                <c:pt idx="112">
                  <c:v>88.9</c:v>
                </c:pt>
                <c:pt idx="113">
                  <c:v>88.1</c:v>
                </c:pt>
                <c:pt idx="114">
                  <c:v>93.44</c:v>
                </c:pt>
                <c:pt idx="115">
                  <c:v>87.93</c:v>
                </c:pt>
                <c:pt idx="116">
                  <c:v>90.27</c:v>
                </c:pt>
                <c:pt idx="117">
                  <c:v>93.23</c:v>
                </c:pt>
                <c:pt idx="118">
                  <c:v>84.14</c:v>
                </c:pt>
                <c:pt idx="119">
                  <c:v>92.69</c:v>
                </c:pt>
                <c:pt idx="120">
                  <c:v>96.16</c:v>
                </c:pt>
                <c:pt idx="121">
                  <c:v>95.75</c:v>
                </c:pt>
                <c:pt idx="122">
                  <c:v>93.74</c:v>
                </c:pt>
                <c:pt idx="123">
                  <c:v>91.89</c:v>
                </c:pt>
                <c:pt idx="124">
                  <c:v>92.34</c:v>
                </c:pt>
                <c:pt idx="125">
                  <c:v>115.25</c:v>
                </c:pt>
                <c:pt idx="126">
                  <c:v>97.82</c:v>
                </c:pt>
                <c:pt idx="127">
                  <c:v>98.63</c:v>
                </c:pt>
                <c:pt idx="128">
                  <c:v>104.04</c:v>
                </c:pt>
                <c:pt idx="129">
                  <c:v>106.08</c:v>
                </c:pt>
                <c:pt idx="130">
                  <c:v>104.19</c:v>
                </c:pt>
                <c:pt idx="131">
                  <c:v>113.79</c:v>
                </c:pt>
                <c:pt idx="132">
                  <c:v>102</c:v>
                </c:pt>
                <c:pt idx="133">
                  <c:v>99.07</c:v>
                </c:pt>
                <c:pt idx="134">
                  <c:v>110.72</c:v>
                </c:pt>
                <c:pt idx="135">
                  <c:v>103.94</c:v>
                </c:pt>
                <c:pt idx="136">
                  <c:v>99.13</c:v>
                </c:pt>
                <c:pt idx="137">
                  <c:v>110.5</c:v>
                </c:pt>
                <c:pt idx="138">
                  <c:v>106.77</c:v>
                </c:pt>
                <c:pt idx="139">
                  <c:v>121.43</c:v>
                </c:pt>
                <c:pt idx="140">
                  <c:v>110.87</c:v>
                </c:pt>
                <c:pt idx="141">
                  <c:v>107.63</c:v>
                </c:pt>
                <c:pt idx="142">
                  <c:v>109.16</c:v>
                </c:pt>
                <c:pt idx="143">
                  <c:v>108.23</c:v>
                </c:pt>
                <c:pt idx="144">
                  <c:v>95.9</c:v>
                </c:pt>
                <c:pt idx="145">
                  <c:v>111.22</c:v>
                </c:pt>
                <c:pt idx="146">
                  <c:v>105.87</c:v>
                </c:pt>
                <c:pt idx="147">
                  <c:v>104.58</c:v>
                </c:pt>
                <c:pt idx="148">
                  <c:v>111.96</c:v>
                </c:pt>
                <c:pt idx="149">
                  <c:v>106.27</c:v>
                </c:pt>
                <c:pt idx="150">
                  <c:v>103.05</c:v>
                </c:pt>
                <c:pt idx="151">
                  <c:v>93.5</c:v>
                </c:pt>
                <c:pt idx="152">
                  <c:v>91.88</c:v>
                </c:pt>
                <c:pt idx="153">
                  <c:v>91.25</c:v>
                </c:pt>
                <c:pt idx="154">
                  <c:v>96.96</c:v>
                </c:pt>
                <c:pt idx="155">
                  <c:v>93.03</c:v>
                </c:pt>
                <c:pt idx="156">
                  <c:v>88.74</c:v>
                </c:pt>
                <c:pt idx="157">
                  <c:v>84.85</c:v>
                </c:pt>
                <c:pt idx="158">
                  <c:v>80.81</c:v>
                </c:pt>
                <c:pt idx="159">
                  <c:v>74.790000000000006</c:v>
                </c:pt>
                <c:pt idx="160">
                  <c:v>77.72</c:v>
                </c:pt>
                <c:pt idx="161">
                  <c:v>67.739999999999995</c:v>
                </c:pt>
                <c:pt idx="162">
                  <c:v>62.08</c:v>
                </c:pt>
                <c:pt idx="163">
                  <c:v>73.94</c:v>
                </c:pt>
                <c:pt idx="164">
                  <c:v>73.7</c:v>
                </c:pt>
                <c:pt idx="165">
                  <c:v>75.72</c:v>
                </c:pt>
                <c:pt idx="166">
                  <c:v>70.900000000000006</c:v>
                </c:pt>
                <c:pt idx="167">
                  <c:v>66.77</c:v>
                </c:pt>
                <c:pt idx="168">
                  <c:v>76.45</c:v>
                </c:pt>
                <c:pt idx="169">
                  <c:v>77.739999999999995</c:v>
                </c:pt>
                <c:pt idx="170">
                  <c:v>73.03</c:v>
                </c:pt>
                <c:pt idx="171">
                  <c:v>78.87</c:v>
                </c:pt>
                <c:pt idx="172">
                  <c:v>71.400000000000006</c:v>
                </c:pt>
                <c:pt idx="173">
                  <c:v>71.05</c:v>
                </c:pt>
                <c:pt idx="174">
                  <c:v>72.48</c:v>
                </c:pt>
                <c:pt idx="175">
                  <c:v>73.92</c:v>
                </c:pt>
                <c:pt idx="176">
                  <c:v>75.900000000000006</c:v>
                </c:pt>
                <c:pt idx="177">
                  <c:v>89.19</c:v>
                </c:pt>
                <c:pt idx="178">
                  <c:v>74.040000000000006</c:v>
                </c:pt>
                <c:pt idx="179">
                  <c:v>68</c:v>
                </c:pt>
                <c:pt idx="180">
                  <c:v>74.48</c:v>
                </c:pt>
                <c:pt idx="181">
                  <c:v>59.69</c:v>
                </c:pt>
                <c:pt idx="182">
                  <c:v>63.67</c:v>
                </c:pt>
                <c:pt idx="183">
                  <c:v>64.22</c:v>
                </c:pt>
                <c:pt idx="184">
                  <c:v>59.79</c:v>
                </c:pt>
                <c:pt idx="185">
                  <c:v>61.54</c:v>
                </c:pt>
                <c:pt idx="186">
                  <c:v>59.87</c:v>
                </c:pt>
                <c:pt idx="187">
                  <c:v>59.79</c:v>
                </c:pt>
                <c:pt idx="188">
                  <c:v>57.87</c:v>
                </c:pt>
                <c:pt idx="189">
                  <c:v>61.63</c:v>
                </c:pt>
                <c:pt idx="190">
                  <c:v>60.8</c:v>
                </c:pt>
                <c:pt idx="191">
                  <c:v>70.05</c:v>
                </c:pt>
                <c:pt idx="192">
                  <c:v>65.55</c:v>
                </c:pt>
                <c:pt idx="193">
                  <c:v>67.819999999999993</c:v>
                </c:pt>
                <c:pt idx="194">
                  <c:v>71.180000000000007</c:v>
                </c:pt>
                <c:pt idx="195">
                  <c:v>71.040000000000006</c:v>
                </c:pt>
                <c:pt idx="196">
                  <c:v>73.069999999999993</c:v>
                </c:pt>
                <c:pt idx="197">
                  <c:v>72.489999999999995</c:v>
                </c:pt>
                <c:pt idx="198">
                  <c:v>71.84</c:v>
                </c:pt>
                <c:pt idx="199">
                  <c:v>70.95</c:v>
                </c:pt>
                <c:pt idx="200">
                  <c:v>75.12</c:v>
                </c:pt>
                <c:pt idx="201">
                  <c:v>72.39</c:v>
                </c:pt>
                <c:pt idx="202">
                  <c:v>75.58</c:v>
                </c:pt>
                <c:pt idx="203">
                  <c:v>75.680000000000007</c:v>
                </c:pt>
                <c:pt idx="204">
                  <c:v>60.66</c:v>
                </c:pt>
                <c:pt idx="205">
                  <c:v>72.56</c:v>
                </c:pt>
                <c:pt idx="206">
                  <c:v>75.81</c:v>
                </c:pt>
                <c:pt idx="207">
                  <c:v>72.959999999999994</c:v>
                </c:pt>
                <c:pt idx="208">
                  <c:v>80.84</c:v>
                </c:pt>
                <c:pt idx="209">
                  <c:v>83.55</c:v>
                </c:pt>
                <c:pt idx="210">
                  <c:v>78.78</c:v>
                </c:pt>
                <c:pt idx="211">
                  <c:v>88.85</c:v>
                </c:pt>
                <c:pt idx="212">
                  <c:v>77.040000000000006</c:v>
                </c:pt>
                <c:pt idx="213">
                  <c:v>70.34</c:v>
                </c:pt>
                <c:pt idx="214">
                  <c:v>73.11</c:v>
                </c:pt>
                <c:pt idx="215">
                  <c:v>70.790000000000006</c:v>
                </c:pt>
                <c:pt idx="216">
                  <c:v>71.650000000000006</c:v>
                </c:pt>
              </c:numCache>
            </c:numRef>
          </c:val>
          <c:smooth val="0"/>
          <c:extLst>
            <c:ext xmlns:c16="http://schemas.microsoft.com/office/drawing/2014/chart" uri="{C3380CC4-5D6E-409C-BE32-E72D297353CC}">
              <c16:uniqueId val="{00000001-EC04-43C1-AAE5-A02924347EDC}"/>
            </c:ext>
          </c:extLst>
        </c:ser>
        <c:ser>
          <c:idx val="2"/>
          <c:order val="2"/>
          <c:tx>
            <c:strRef>
              <c:f>'Fishery Index'!$B$9</c:f>
              <c:strCache>
                <c:ptCount val="1"/>
                <c:pt idx="0">
                  <c:v> Volume</c:v>
                </c:pt>
              </c:strCache>
            </c:strRef>
          </c:tx>
          <c:spPr>
            <a:ln w="19050" cap="rnd">
              <a:solidFill>
                <a:srgbClr val="FF0000"/>
              </a:solidFill>
              <a:prstDash val="solid"/>
              <a:round/>
            </a:ln>
            <a:effectLst/>
          </c:spPr>
          <c:marker>
            <c:symbol val="none"/>
          </c:marker>
          <c:cat>
            <c:strRef>
              <c:f>'Fishery Index'!$C$6:$HK$6</c:f>
              <c:strCache>
                <c:ptCount val="217"/>
                <c:pt idx="0">
                  <c:v>JAN 2000 </c:v>
                </c:pt>
                <c:pt idx="1">
                  <c:v>FEB 2000 </c:v>
                </c:pt>
                <c:pt idx="2">
                  <c:v>MAR 2000 </c:v>
                </c:pt>
                <c:pt idx="3">
                  <c:v>APR 2000 </c:v>
                </c:pt>
                <c:pt idx="4">
                  <c:v>MAY 2000 </c:v>
                </c:pt>
                <c:pt idx="5">
                  <c:v>JUN 2000 </c:v>
                </c:pt>
                <c:pt idx="6">
                  <c:v>JUL 2000 </c:v>
                </c:pt>
                <c:pt idx="7">
                  <c:v>AUG 2000 </c:v>
                </c:pt>
                <c:pt idx="8">
                  <c:v>SEP 2000 </c:v>
                </c:pt>
                <c:pt idx="9">
                  <c:v>OCT 2000 </c:v>
                </c:pt>
                <c:pt idx="10">
                  <c:v>NOV 2000 </c:v>
                </c:pt>
                <c:pt idx="11">
                  <c:v>DEC 2000 </c:v>
                </c:pt>
                <c:pt idx="12">
                  <c:v>JAN 2001 </c:v>
                </c:pt>
                <c:pt idx="13">
                  <c:v>FEB 2001 </c:v>
                </c:pt>
                <c:pt idx="14">
                  <c:v>MAR 2001 </c:v>
                </c:pt>
                <c:pt idx="15">
                  <c:v>APR 2001 </c:v>
                </c:pt>
                <c:pt idx="16">
                  <c:v>MAY 2001 </c:v>
                </c:pt>
                <c:pt idx="17">
                  <c:v>JUN 2001 </c:v>
                </c:pt>
                <c:pt idx="18">
                  <c:v>JUL 2001 </c:v>
                </c:pt>
                <c:pt idx="19">
                  <c:v>AUG 2001 </c:v>
                </c:pt>
                <c:pt idx="20">
                  <c:v>SEP 2001 </c:v>
                </c:pt>
                <c:pt idx="21">
                  <c:v>OCT 2001 </c:v>
                </c:pt>
                <c:pt idx="22">
                  <c:v>NOV 2001 </c:v>
                </c:pt>
                <c:pt idx="23">
                  <c:v>DEC 2001 </c:v>
                </c:pt>
                <c:pt idx="24">
                  <c:v>JAN 2002 </c:v>
                </c:pt>
                <c:pt idx="25">
                  <c:v>FEB 2002 </c:v>
                </c:pt>
                <c:pt idx="26">
                  <c:v>MAR 2002 </c:v>
                </c:pt>
                <c:pt idx="27">
                  <c:v>APR 2002 </c:v>
                </c:pt>
                <c:pt idx="28">
                  <c:v>MAY 2002 </c:v>
                </c:pt>
                <c:pt idx="29">
                  <c:v>JUN 2002 </c:v>
                </c:pt>
                <c:pt idx="30">
                  <c:v>JUL 2002 </c:v>
                </c:pt>
                <c:pt idx="31">
                  <c:v>AUG 2002 </c:v>
                </c:pt>
                <c:pt idx="32">
                  <c:v>SEP 2002 </c:v>
                </c:pt>
                <c:pt idx="33">
                  <c:v>OCT 2002 </c:v>
                </c:pt>
                <c:pt idx="34">
                  <c:v>NOV 2002 </c:v>
                </c:pt>
                <c:pt idx="35">
                  <c:v>DEC 2002 </c:v>
                </c:pt>
                <c:pt idx="36">
                  <c:v>JAN 2003 </c:v>
                </c:pt>
                <c:pt idx="37">
                  <c:v>FEB 2003 </c:v>
                </c:pt>
                <c:pt idx="38">
                  <c:v>MAR 2003 </c:v>
                </c:pt>
                <c:pt idx="39">
                  <c:v>APR 2003 </c:v>
                </c:pt>
                <c:pt idx="40">
                  <c:v>MAY 2003 </c:v>
                </c:pt>
                <c:pt idx="41">
                  <c:v>JUN 2003 </c:v>
                </c:pt>
                <c:pt idx="42">
                  <c:v>JUL 2003 </c:v>
                </c:pt>
                <c:pt idx="43">
                  <c:v>AUG 2003 </c:v>
                </c:pt>
                <c:pt idx="44">
                  <c:v>SEP 2003 </c:v>
                </c:pt>
                <c:pt idx="45">
                  <c:v>OCT 2003 </c:v>
                </c:pt>
                <c:pt idx="46">
                  <c:v>NOV 2003 </c:v>
                </c:pt>
                <c:pt idx="47">
                  <c:v>DEC 2003 </c:v>
                </c:pt>
                <c:pt idx="48">
                  <c:v>JAN 2004 </c:v>
                </c:pt>
                <c:pt idx="49">
                  <c:v>FEB 2004 </c:v>
                </c:pt>
                <c:pt idx="50">
                  <c:v>MAR 2004 </c:v>
                </c:pt>
                <c:pt idx="51">
                  <c:v>APR 2004 </c:v>
                </c:pt>
                <c:pt idx="52">
                  <c:v>MAY 2004 </c:v>
                </c:pt>
                <c:pt idx="53">
                  <c:v>JUN 2004 </c:v>
                </c:pt>
                <c:pt idx="54">
                  <c:v>JUL 2004 </c:v>
                </c:pt>
                <c:pt idx="55">
                  <c:v>AUG 2004 </c:v>
                </c:pt>
                <c:pt idx="56">
                  <c:v>SEP 2004 </c:v>
                </c:pt>
                <c:pt idx="57">
                  <c:v>OCT 2004 </c:v>
                </c:pt>
                <c:pt idx="58">
                  <c:v>NOV 2004 </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c:v>
                </c:pt>
                <c:pt idx="109">
                  <c:v>FEB 2009 </c:v>
                </c:pt>
                <c:pt idx="110">
                  <c:v>MAR 2009 </c:v>
                </c:pt>
                <c:pt idx="111">
                  <c:v>APR 2009 </c:v>
                </c:pt>
                <c:pt idx="112">
                  <c:v>MAY 2009 </c:v>
                </c:pt>
                <c:pt idx="113">
                  <c:v>JUN 2009 </c:v>
                </c:pt>
                <c:pt idx="114">
                  <c:v>JUL 2009 </c:v>
                </c:pt>
                <c:pt idx="115">
                  <c:v>AUG 2009 </c:v>
                </c:pt>
                <c:pt idx="116">
                  <c:v>SEP 2009 </c:v>
                </c:pt>
                <c:pt idx="117">
                  <c:v>OCT 2009 </c:v>
                </c:pt>
                <c:pt idx="118">
                  <c:v>NOV 2009 </c:v>
                </c:pt>
                <c:pt idx="119">
                  <c:v>DEC 2009 </c:v>
                </c:pt>
                <c:pt idx="120">
                  <c:v>JAN 2010 </c:v>
                </c:pt>
                <c:pt idx="121">
                  <c:v>FEB 2010 </c:v>
                </c:pt>
                <c:pt idx="122">
                  <c:v>MAR 2010 </c:v>
                </c:pt>
                <c:pt idx="123">
                  <c:v>APR 2010 </c:v>
                </c:pt>
                <c:pt idx="124">
                  <c:v>MAY 2010 </c:v>
                </c:pt>
                <c:pt idx="125">
                  <c:v>JUN 2010 </c:v>
                </c:pt>
                <c:pt idx="126">
                  <c:v>JUL 2010 </c:v>
                </c:pt>
                <c:pt idx="127">
                  <c:v>AUG 2010 </c:v>
                </c:pt>
                <c:pt idx="128">
                  <c:v>SEP 2010 </c:v>
                </c:pt>
                <c:pt idx="129">
                  <c:v>OCT 2010 </c:v>
                </c:pt>
                <c:pt idx="130">
                  <c:v>NOV 2010 </c:v>
                </c:pt>
                <c:pt idx="131">
                  <c:v>DEC 2010 </c:v>
                </c:pt>
                <c:pt idx="132">
                  <c:v>JAN 2011 </c:v>
                </c:pt>
                <c:pt idx="133">
                  <c:v>FEB 2011 </c:v>
                </c:pt>
                <c:pt idx="134">
                  <c:v>MAR 2011 </c:v>
                </c:pt>
                <c:pt idx="135">
                  <c:v>APR 2011 </c:v>
                </c:pt>
                <c:pt idx="136">
                  <c:v>MAY 2011 </c:v>
                </c:pt>
                <c:pt idx="137">
                  <c:v>JUN 2011 </c:v>
                </c:pt>
                <c:pt idx="138">
                  <c:v>JUL 2011 </c:v>
                </c:pt>
                <c:pt idx="139">
                  <c:v>AUG 2011 </c:v>
                </c:pt>
                <c:pt idx="140">
                  <c:v>SEP 2011 </c:v>
                </c:pt>
                <c:pt idx="141">
                  <c:v>OCT 2011 </c:v>
                </c:pt>
                <c:pt idx="142">
                  <c:v>NOV 2011 </c:v>
                </c:pt>
                <c:pt idx="143">
                  <c:v>DEC 2011 </c:v>
                </c:pt>
                <c:pt idx="144">
                  <c:v>JAN 2012 </c:v>
                </c:pt>
                <c:pt idx="145">
                  <c:v>FEB 2012 </c:v>
                </c:pt>
                <c:pt idx="146">
                  <c:v>MAR 2012 </c:v>
                </c:pt>
                <c:pt idx="147">
                  <c:v>APR 2012 </c:v>
                </c:pt>
                <c:pt idx="148">
                  <c:v>MAY 2012 </c:v>
                </c:pt>
                <c:pt idx="149">
                  <c:v>JUN 2012 </c:v>
                </c:pt>
                <c:pt idx="150">
                  <c:v>JUL 2012 </c:v>
                </c:pt>
                <c:pt idx="151">
                  <c:v>AUG 2012 </c:v>
                </c:pt>
                <c:pt idx="152">
                  <c:v>SEP 2012 </c:v>
                </c:pt>
                <c:pt idx="153">
                  <c:v>OCT 2012 </c:v>
                </c:pt>
                <c:pt idx="154">
                  <c:v>NOV 2012 </c:v>
                </c:pt>
                <c:pt idx="155">
                  <c:v>DEC 2012 </c:v>
                </c:pt>
                <c:pt idx="156">
                  <c:v>JAN 2013 </c:v>
                </c:pt>
                <c:pt idx="157">
                  <c:v>FEB 2013 </c:v>
                </c:pt>
                <c:pt idx="158">
                  <c:v>MAR 2013 </c:v>
                </c:pt>
                <c:pt idx="159">
                  <c:v>APR 2013 </c:v>
                </c:pt>
                <c:pt idx="160">
                  <c:v>MAY 2013 </c:v>
                </c:pt>
                <c:pt idx="161">
                  <c:v>JUN 2013 </c:v>
                </c:pt>
                <c:pt idx="162">
                  <c:v>JUL 2013 </c:v>
                </c:pt>
                <c:pt idx="163">
                  <c:v>AUG 2013 </c:v>
                </c:pt>
                <c:pt idx="164">
                  <c:v>SEP 2013 </c:v>
                </c:pt>
                <c:pt idx="165">
                  <c:v>OCT 2013 </c:v>
                </c:pt>
                <c:pt idx="166">
                  <c:v>NOV 2013 </c:v>
                </c:pt>
                <c:pt idx="167">
                  <c:v>DEC 2013 </c:v>
                </c:pt>
                <c:pt idx="168">
                  <c:v>JAN 2014 </c:v>
                </c:pt>
                <c:pt idx="169">
                  <c:v>FEB 2014 </c:v>
                </c:pt>
                <c:pt idx="170">
                  <c:v>MAR 2014 </c:v>
                </c:pt>
                <c:pt idx="171">
                  <c:v>APR 2014 </c:v>
                </c:pt>
                <c:pt idx="172">
                  <c:v>MAY 2014 </c:v>
                </c:pt>
                <c:pt idx="173">
                  <c:v>JUN 2014 </c:v>
                </c:pt>
                <c:pt idx="174">
                  <c:v>JUL 2014 </c:v>
                </c:pt>
                <c:pt idx="175">
                  <c:v>AUG 2014 </c:v>
                </c:pt>
                <c:pt idx="176">
                  <c:v>SEP 2014 </c:v>
                </c:pt>
                <c:pt idx="177">
                  <c:v>OCT 2014 </c:v>
                </c:pt>
                <c:pt idx="178">
                  <c:v>NOV 2014 </c:v>
                </c:pt>
                <c:pt idx="179">
                  <c:v>DEC 2014 </c:v>
                </c:pt>
                <c:pt idx="180">
                  <c:v>JAN 2015 </c:v>
                </c:pt>
                <c:pt idx="181">
                  <c:v>FEB 2015 </c:v>
                </c:pt>
                <c:pt idx="182">
                  <c:v>MAR 2015 </c:v>
                </c:pt>
                <c:pt idx="183">
                  <c:v>APR 2015 </c:v>
                </c:pt>
                <c:pt idx="184">
                  <c:v>MAY 2015 </c:v>
                </c:pt>
                <c:pt idx="185">
                  <c:v>JUN 2015 </c:v>
                </c:pt>
                <c:pt idx="186">
                  <c:v>JUL 2015 </c:v>
                </c:pt>
                <c:pt idx="187">
                  <c:v>AUG 2015 </c:v>
                </c:pt>
                <c:pt idx="188">
                  <c:v>SEP 2015 </c:v>
                </c:pt>
                <c:pt idx="189">
                  <c:v>OCT 2015 </c:v>
                </c:pt>
                <c:pt idx="190">
                  <c:v>NOV 2015 </c:v>
                </c:pt>
                <c:pt idx="191">
                  <c:v>DEC 2015 </c:v>
                </c:pt>
                <c:pt idx="192">
                  <c:v>JAN 2016 </c:v>
                </c:pt>
                <c:pt idx="193">
                  <c:v>FEB 2016 </c:v>
                </c:pt>
                <c:pt idx="194">
                  <c:v>MAR 2016 </c:v>
                </c:pt>
                <c:pt idx="195">
                  <c:v>APR 2016 </c:v>
                </c:pt>
                <c:pt idx="196">
                  <c:v>MAY 2016 </c:v>
                </c:pt>
                <c:pt idx="197">
                  <c:v>JUN 2016 </c:v>
                </c:pt>
                <c:pt idx="198">
                  <c:v>JUL 2016 </c:v>
                </c:pt>
                <c:pt idx="199">
                  <c:v>AUG 2016 </c:v>
                </c:pt>
                <c:pt idx="200">
                  <c:v>SEP 2016 </c:v>
                </c:pt>
                <c:pt idx="201">
                  <c:v>OCT 2016 </c:v>
                </c:pt>
                <c:pt idx="202">
                  <c:v>NOV 2016 </c:v>
                </c:pt>
                <c:pt idx="203">
                  <c:v>DEC 2016 </c:v>
                </c:pt>
                <c:pt idx="204">
                  <c:v>JAN 2017 </c:v>
                </c:pt>
                <c:pt idx="205">
                  <c:v>FEB 2017 </c:v>
                </c:pt>
                <c:pt idx="206">
                  <c:v>MAR 2017 </c:v>
                </c:pt>
                <c:pt idx="207">
                  <c:v>APR 2017 </c:v>
                </c:pt>
                <c:pt idx="208">
                  <c:v>MAY 2017 </c:v>
                </c:pt>
                <c:pt idx="209">
                  <c:v>JUN 2017 </c:v>
                </c:pt>
                <c:pt idx="210">
                  <c:v>JUL 2017 </c:v>
                </c:pt>
                <c:pt idx="211">
                  <c:v>AUG 2017 </c:v>
                </c:pt>
                <c:pt idx="212">
                  <c:v>SEP 2017 </c:v>
                </c:pt>
                <c:pt idx="213">
                  <c:v>OCT 2017 </c:v>
                </c:pt>
                <c:pt idx="214">
                  <c:v>NOV 2017 </c:v>
                </c:pt>
                <c:pt idx="215">
                  <c:v>DEC 2017 </c:v>
                </c:pt>
                <c:pt idx="216">
                  <c:v>JAN 2018 </c:v>
                </c:pt>
              </c:strCache>
            </c:strRef>
          </c:cat>
          <c:val>
            <c:numRef>
              <c:f>'Fishery Index'!$C$9:$HK$9</c:f>
              <c:numCache>
                <c:formatCode>#,##0.00_);\(#,##0.00\)</c:formatCode>
                <c:ptCount val="217"/>
                <c:pt idx="0">
                  <c:v>137.24</c:v>
                </c:pt>
                <c:pt idx="1">
                  <c:v>135.54</c:v>
                </c:pt>
                <c:pt idx="2">
                  <c:v>136.34</c:v>
                </c:pt>
                <c:pt idx="3">
                  <c:v>186.43</c:v>
                </c:pt>
                <c:pt idx="4">
                  <c:v>119.12</c:v>
                </c:pt>
                <c:pt idx="5">
                  <c:v>156.59</c:v>
                </c:pt>
                <c:pt idx="6">
                  <c:v>168.1</c:v>
                </c:pt>
                <c:pt idx="7">
                  <c:v>140.61000000000001</c:v>
                </c:pt>
                <c:pt idx="8">
                  <c:v>124.66</c:v>
                </c:pt>
                <c:pt idx="9">
                  <c:v>114.59</c:v>
                </c:pt>
                <c:pt idx="10">
                  <c:v>125.48</c:v>
                </c:pt>
                <c:pt idx="11">
                  <c:v>114.55</c:v>
                </c:pt>
                <c:pt idx="12">
                  <c:v>108.09</c:v>
                </c:pt>
                <c:pt idx="13">
                  <c:v>158.29</c:v>
                </c:pt>
                <c:pt idx="14">
                  <c:v>126.12</c:v>
                </c:pt>
                <c:pt idx="15">
                  <c:v>134.34</c:v>
                </c:pt>
                <c:pt idx="16">
                  <c:v>144.03</c:v>
                </c:pt>
                <c:pt idx="17">
                  <c:v>127.81</c:v>
                </c:pt>
                <c:pt idx="18">
                  <c:v>122.93</c:v>
                </c:pt>
                <c:pt idx="19">
                  <c:v>136.19999999999999</c:v>
                </c:pt>
                <c:pt idx="20">
                  <c:v>107.53</c:v>
                </c:pt>
                <c:pt idx="21">
                  <c:v>120.32</c:v>
                </c:pt>
                <c:pt idx="22">
                  <c:v>119.54</c:v>
                </c:pt>
                <c:pt idx="23">
                  <c:v>121.38</c:v>
                </c:pt>
                <c:pt idx="24">
                  <c:v>116.61</c:v>
                </c:pt>
                <c:pt idx="25">
                  <c:v>124.74</c:v>
                </c:pt>
                <c:pt idx="26">
                  <c:v>124.39</c:v>
                </c:pt>
                <c:pt idx="27">
                  <c:v>96.99</c:v>
                </c:pt>
                <c:pt idx="28">
                  <c:v>111.57</c:v>
                </c:pt>
                <c:pt idx="29">
                  <c:v>117.47</c:v>
                </c:pt>
                <c:pt idx="30">
                  <c:v>106.91</c:v>
                </c:pt>
                <c:pt idx="31">
                  <c:v>106.32</c:v>
                </c:pt>
                <c:pt idx="32">
                  <c:v>143.84</c:v>
                </c:pt>
                <c:pt idx="33">
                  <c:v>148.66999999999999</c:v>
                </c:pt>
                <c:pt idx="34">
                  <c:v>144.30000000000001</c:v>
                </c:pt>
                <c:pt idx="35">
                  <c:v>131.05000000000001</c:v>
                </c:pt>
                <c:pt idx="36">
                  <c:v>141.31</c:v>
                </c:pt>
                <c:pt idx="37">
                  <c:v>115.06</c:v>
                </c:pt>
                <c:pt idx="38">
                  <c:v>119.78</c:v>
                </c:pt>
                <c:pt idx="39">
                  <c:v>129.63</c:v>
                </c:pt>
                <c:pt idx="40">
                  <c:v>124.5</c:v>
                </c:pt>
                <c:pt idx="41">
                  <c:v>107.95</c:v>
                </c:pt>
                <c:pt idx="42">
                  <c:v>120.38</c:v>
                </c:pt>
                <c:pt idx="43">
                  <c:v>114.33</c:v>
                </c:pt>
                <c:pt idx="44">
                  <c:v>118.59</c:v>
                </c:pt>
                <c:pt idx="45">
                  <c:v>118.81</c:v>
                </c:pt>
                <c:pt idx="46">
                  <c:v>97.18</c:v>
                </c:pt>
                <c:pt idx="47">
                  <c:v>116.95</c:v>
                </c:pt>
                <c:pt idx="48">
                  <c:v>125.4</c:v>
                </c:pt>
                <c:pt idx="49">
                  <c:v>161.55000000000001</c:v>
                </c:pt>
                <c:pt idx="50">
                  <c:v>104.93</c:v>
                </c:pt>
                <c:pt idx="51">
                  <c:v>113.33</c:v>
                </c:pt>
                <c:pt idx="52">
                  <c:v>96.26</c:v>
                </c:pt>
                <c:pt idx="53">
                  <c:v>108.95</c:v>
                </c:pt>
                <c:pt idx="54">
                  <c:v>109.6</c:v>
                </c:pt>
                <c:pt idx="55">
                  <c:v>95.39</c:v>
                </c:pt>
                <c:pt idx="56">
                  <c:v>115.28</c:v>
                </c:pt>
                <c:pt idx="57">
                  <c:v>112.83</c:v>
                </c:pt>
                <c:pt idx="58">
                  <c:v>118.84</c:v>
                </c:pt>
                <c:pt idx="59">
                  <c:v>128.56</c:v>
                </c:pt>
                <c:pt idx="60">
                  <c:v>116.31</c:v>
                </c:pt>
                <c:pt idx="61">
                  <c:v>119.29</c:v>
                </c:pt>
                <c:pt idx="62">
                  <c:v>124.83</c:v>
                </c:pt>
                <c:pt idx="63">
                  <c:v>123.53</c:v>
                </c:pt>
                <c:pt idx="64">
                  <c:v>117.57</c:v>
                </c:pt>
                <c:pt idx="65">
                  <c:v>127.47</c:v>
                </c:pt>
                <c:pt idx="66">
                  <c:v>147.44999999999999</c:v>
                </c:pt>
                <c:pt idx="67">
                  <c:v>127.41</c:v>
                </c:pt>
                <c:pt idx="68">
                  <c:v>112.01</c:v>
                </c:pt>
                <c:pt idx="69">
                  <c:v>104.5</c:v>
                </c:pt>
                <c:pt idx="70">
                  <c:v>107.2</c:v>
                </c:pt>
                <c:pt idx="71">
                  <c:v>108.61</c:v>
                </c:pt>
                <c:pt idx="72">
                  <c:v>105.1</c:v>
                </c:pt>
                <c:pt idx="73">
                  <c:v>114.27</c:v>
                </c:pt>
                <c:pt idx="74">
                  <c:v>130.19999999999999</c:v>
                </c:pt>
                <c:pt idx="75">
                  <c:v>115.49</c:v>
                </c:pt>
                <c:pt idx="76">
                  <c:v>119.41</c:v>
                </c:pt>
                <c:pt idx="77">
                  <c:v>118.25</c:v>
                </c:pt>
                <c:pt idx="78">
                  <c:v>118.85</c:v>
                </c:pt>
                <c:pt idx="79">
                  <c:v>125.68</c:v>
                </c:pt>
                <c:pt idx="80">
                  <c:v>119.69</c:v>
                </c:pt>
                <c:pt idx="81">
                  <c:v>116.83</c:v>
                </c:pt>
                <c:pt idx="82">
                  <c:v>117.4</c:v>
                </c:pt>
                <c:pt idx="83">
                  <c:v>119.07</c:v>
                </c:pt>
                <c:pt idx="84">
                  <c:v>129.52000000000001</c:v>
                </c:pt>
                <c:pt idx="85">
                  <c:v>138.46</c:v>
                </c:pt>
                <c:pt idx="86">
                  <c:v>132.93</c:v>
                </c:pt>
                <c:pt idx="87">
                  <c:v>126.02</c:v>
                </c:pt>
                <c:pt idx="88">
                  <c:v>126.38</c:v>
                </c:pt>
                <c:pt idx="89">
                  <c:v>128.76</c:v>
                </c:pt>
                <c:pt idx="90">
                  <c:v>122.82</c:v>
                </c:pt>
                <c:pt idx="91">
                  <c:v>127.43</c:v>
                </c:pt>
                <c:pt idx="92">
                  <c:v>124.75</c:v>
                </c:pt>
                <c:pt idx="93">
                  <c:v>120.09</c:v>
                </c:pt>
                <c:pt idx="94">
                  <c:v>124.95</c:v>
                </c:pt>
                <c:pt idx="95">
                  <c:v>122.22</c:v>
                </c:pt>
                <c:pt idx="96">
                  <c:v>127.69</c:v>
                </c:pt>
                <c:pt idx="97">
                  <c:v>116.72</c:v>
                </c:pt>
                <c:pt idx="98">
                  <c:v>117.08</c:v>
                </c:pt>
                <c:pt idx="99">
                  <c:v>126.51</c:v>
                </c:pt>
                <c:pt idx="100">
                  <c:v>120.49</c:v>
                </c:pt>
                <c:pt idx="101">
                  <c:v>100.64</c:v>
                </c:pt>
                <c:pt idx="102">
                  <c:v>110.31</c:v>
                </c:pt>
                <c:pt idx="103">
                  <c:v>106.9</c:v>
                </c:pt>
                <c:pt idx="104">
                  <c:v>99.79</c:v>
                </c:pt>
                <c:pt idx="105">
                  <c:v>103.08</c:v>
                </c:pt>
                <c:pt idx="106">
                  <c:v>95.67</c:v>
                </c:pt>
                <c:pt idx="107">
                  <c:v>89.36</c:v>
                </c:pt>
                <c:pt idx="108">
                  <c:v>84.55</c:v>
                </c:pt>
                <c:pt idx="109">
                  <c:v>87.15</c:v>
                </c:pt>
                <c:pt idx="110">
                  <c:v>81.14</c:v>
                </c:pt>
                <c:pt idx="111">
                  <c:v>93.81</c:v>
                </c:pt>
                <c:pt idx="112">
                  <c:v>95.38</c:v>
                </c:pt>
                <c:pt idx="113">
                  <c:v>95.07</c:v>
                </c:pt>
                <c:pt idx="114">
                  <c:v>103.89</c:v>
                </c:pt>
                <c:pt idx="115">
                  <c:v>96.46</c:v>
                </c:pt>
                <c:pt idx="116">
                  <c:v>99.38</c:v>
                </c:pt>
                <c:pt idx="117">
                  <c:v>101.75</c:v>
                </c:pt>
                <c:pt idx="118">
                  <c:v>89.57</c:v>
                </c:pt>
                <c:pt idx="119">
                  <c:v>98.1</c:v>
                </c:pt>
                <c:pt idx="120">
                  <c:v>102.26</c:v>
                </c:pt>
                <c:pt idx="121">
                  <c:v>101.51</c:v>
                </c:pt>
                <c:pt idx="122">
                  <c:v>101.11</c:v>
                </c:pt>
                <c:pt idx="123">
                  <c:v>97.95</c:v>
                </c:pt>
                <c:pt idx="124">
                  <c:v>97.93</c:v>
                </c:pt>
                <c:pt idx="125">
                  <c:v>122.08</c:v>
                </c:pt>
                <c:pt idx="126">
                  <c:v>104.54</c:v>
                </c:pt>
                <c:pt idx="127">
                  <c:v>103.13</c:v>
                </c:pt>
                <c:pt idx="128">
                  <c:v>109.12</c:v>
                </c:pt>
                <c:pt idx="129">
                  <c:v>108.36</c:v>
                </c:pt>
                <c:pt idx="130">
                  <c:v>105.51</c:v>
                </c:pt>
                <c:pt idx="131">
                  <c:v>114.89</c:v>
                </c:pt>
                <c:pt idx="132">
                  <c:v>104.72</c:v>
                </c:pt>
                <c:pt idx="133">
                  <c:v>101.07</c:v>
                </c:pt>
                <c:pt idx="134">
                  <c:v>114.42</c:v>
                </c:pt>
                <c:pt idx="135">
                  <c:v>104.93</c:v>
                </c:pt>
                <c:pt idx="136">
                  <c:v>99.85</c:v>
                </c:pt>
                <c:pt idx="137">
                  <c:v>110.42</c:v>
                </c:pt>
                <c:pt idx="138">
                  <c:v>106.32</c:v>
                </c:pt>
                <c:pt idx="139">
                  <c:v>118.41</c:v>
                </c:pt>
                <c:pt idx="140">
                  <c:v>110.49</c:v>
                </c:pt>
                <c:pt idx="141">
                  <c:v>108.79</c:v>
                </c:pt>
                <c:pt idx="142">
                  <c:v>109.99</c:v>
                </c:pt>
                <c:pt idx="143">
                  <c:v>108.95</c:v>
                </c:pt>
                <c:pt idx="144">
                  <c:v>98.74</c:v>
                </c:pt>
                <c:pt idx="145">
                  <c:v>110.76</c:v>
                </c:pt>
                <c:pt idx="146">
                  <c:v>106.11</c:v>
                </c:pt>
                <c:pt idx="147">
                  <c:v>104.4</c:v>
                </c:pt>
                <c:pt idx="148">
                  <c:v>112.49</c:v>
                </c:pt>
                <c:pt idx="149">
                  <c:v>106.39</c:v>
                </c:pt>
                <c:pt idx="150">
                  <c:v>103.75</c:v>
                </c:pt>
                <c:pt idx="151">
                  <c:v>93.16</c:v>
                </c:pt>
                <c:pt idx="152">
                  <c:v>91.64</c:v>
                </c:pt>
                <c:pt idx="153">
                  <c:v>90.82</c:v>
                </c:pt>
                <c:pt idx="154">
                  <c:v>96.16</c:v>
                </c:pt>
                <c:pt idx="155">
                  <c:v>91.62</c:v>
                </c:pt>
                <c:pt idx="156">
                  <c:v>87.69</c:v>
                </c:pt>
                <c:pt idx="157">
                  <c:v>83.52</c:v>
                </c:pt>
                <c:pt idx="158">
                  <c:v>79.36</c:v>
                </c:pt>
                <c:pt idx="159">
                  <c:v>72.83</c:v>
                </c:pt>
                <c:pt idx="160">
                  <c:v>75.209999999999994</c:v>
                </c:pt>
                <c:pt idx="161">
                  <c:v>64.58</c:v>
                </c:pt>
                <c:pt idx="162">
                  <c:v>59.64</c:v>
                </c:pt>
                <c:pt idx="163">
                  <c:v>70.77</c:v>
                </c:pt>
                <c:pt idx="164">
                  <c:v>70.599999999999994</c:v>
                </c:pt>
                <c:pt idx="165">
                  <c:v>71.84</c:v>
                </c:pt>
                <c:pt idx="166">
                  <c:v>66.39</c:v>
                </c:pt>
                <c:pt idx="167">
                  <c:v>62.41</c:v>
                </c:pt>
                <c:pt idx="168">
                  <c:v>71.53</c:v>
                </c:pt>
                <c:pt idx="169">
                  <c:v>72.48</c:v>
                </c:pt>
                <c:pt idx="170">
                  <c:v>69.3</c:v>
                </c:pt>
                <c:pt idx="171">
                  <c:v>74.38</c:v>
                </c:pt>
                <c:pt idx="172">
                  <c:v>67.27</c:v>
                </c:pt>
                <c:pt idx="173">
                  <c:v>67.19</c:v>
                </c:pt>
                <c:pt idx="174">
                  <c:v>68.36</c:v>
                </c:pt>
                <c:pt idx="175">
                  <c:v>69.209999999999994</c:v>
                </c:pt>
                <c:pt idx="176">
                  <c:v>71.8</c:v>
                </c:pt>
                <c:pt idx="177">
                  <c:v>85.81</c:v>
                </c:pt>
                <c:pt idx="178">
                  <c:v>70.91</c:v>
                </c:pt>
                <c:pt idx="179">
                  <c:v>64.81</c:v>
                </c:pt>
                <c:pt idx="180">
                  <c:v>71.52</c:v>
                </c:pt>
                <c:pt idx="181">
                  <c:v>56.55</c:v>
                </c:pt>
                <c:pt idx="182">
                  <c:v>61.16</c:v>
                </c:pt>
                <c:pt idx="183">
                  <c:v>61.96</c:v>
                </c:pt>
                <c:pt idx="184">
                  <c:v>57.77</c:v>
                </c:pt>
                <c:pt idx="185">
                  <c:v>59.74</c:v>
                </c:pt>
                <c:pt idx="186">
                  <c:v>58.29</c:v>
                </c:pt>
                <c:pt idx="187">
                  <c:v>58.35</c:v>
                </c:pt>
                <c:pt idx="188">
                  <c:v>56.67</c:v>
                </c:pt>
                <c:pt idx="189">
                  <c:v>60.47</c:v>
                </c:pt>
                <c:pt idx="190">
                  <c:v>59.84</c:v>
                </c:pt>
                <c:pt idx="191">
                  <c:v>68.78</c:v>
                </c:pt>
                <c:pt idx="192">
                  <c:v>64.510000000000005</c:v>
                </c:pt>
                <c:pt idx="193">
                  <c:v>65.59</c:v>
                </c:pt>
                <c:pt idx="194">
                  <c:v>67.94</c:v>
                </c:pt>
                <c:pt idx="195">
                  <c:v>67.5</c:v>
                </c:pt>
                <c:pt idx="196">
                  <c:v>68.760000000000005</c:v>
                </c:pt>
                <c:pt idx="197">
                  <c:v>67.569999999999993</c:v>
                </c:pt>
                <c:pt idx="198">
                  <c:v>66.7</c:v>
                </c:pt>
                <c:pt idx="199">
                  <c:v>65.05</c:v>
                </c:pt>
                <c:pt idx="200">
                  <c:v>68.48</c:v>
                </c:pt>
                <c:pt idx="201">
                  <c:v>65.55</c:v>
                </c:pt>
                <c:pt idx="202">
                  <c:v>67.78</c:v>
                </c:pt>
                <c:pt idx="203">
                  <c:v>67.86</c:v>
                </c:pt>
                <c:pt idx="204">
                  <c:v>54.1</c:v>
                </c:pt>
                <c:pt idx="205">
                  <c:v>63.99</c:v>
                </c:pt>
                <c:pt idx="206">
                  <c:v>67.040000000000006</c:v>
                </c:pt>
                <c:pt idx="207">
                  <c:v>64.05</c:v>
                </c:pt>
                <c:pt idx="208">
                  <c:v>70.75</c:v>
                </c:pt>
                <c:pt idx="209">
                  <c:v>72.06</c:v>
                </c:pt>
                <c:pt idx="210">
                  <c:v>67.459999999999994</c:v>
                </c:pt>
                <c:pt idx="211">
                  <c:v>74.97</c:v>
                </c:pt>
                <c:pt idx="212">
                  <c:v>64.650000000000006</c:v>
                </c:pt>
                <c:pt idx="213">
                  <c:v>59.51</c:v>
                </c:pt>
                <c:pt idx="214">
                  <c:v>60.61</c:v>
                </c:pt>
                <c:pt idx="215">
                  <c:v>58.22</c:v>
                </c:pt>
                <c:pt idx="216">
                  <c:v>58.65</c:v>
                </c:pt>
              </c:numCache>
            </c:numRef>
          </c:val>
          <c:smooth val="0"/>
          <c:extLst>
            <c:ext xmlns:c16="http://schemas.microsoft.com/office/drawing/2014/chart" uri="{C3380CC4-5D6E-409C-BE32-E72D297353CC}">
              <c16:uniqueId val="{00000002-EC04-43C1-AAE5-A02924347EDC}"/>
            </c:ext>
          </c:extLst>
        </c:ser>
        <c:dLbls>
          <c:showLegendKey val="0"/>
          <c:showVal val="0"/>
          <c:showCatName val="0"/>
          <c:showSerName val="0"/>
          <c:showPercent val="0"/>
          <c:showBubbleSize val="0"/>
        </c:dLbls>
        <c:smooth val="0"/>
        <c:axId val="587679416"/>
        <c:axId val="587677776"/>
      </c:lineChart>
      <c:catAx>
        <c:axId val="587679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587677776"/>
        <c:crosses val="autoZero"/>
        <c:auto val="1"/>
        <c:lblAlgn val="ctr"/>
        <c:lblOffset val="100"/>
        <c:noMultiLvlLbl val="0"/>
      </c:catAx>
      <c:valAx>
        <c:axId val="587677776"/>
        <c:scaling>
          <c:orientation val="minMax"/>
        </c:scaling>
        <c:delete val="0"/>
        <c:axPos val="l"/>
        <c:majorGridlines>
          <c:spPr>
            <a:ln w="9525" cap="flat" cmpd="sng" algn="ctr">
              <a:solidFill>
                <a:schemeClr val="tx1">
                  <a:lumMod val="15000"/>
                  <a:lumOff val="85000"/>
                </a:schemeClr>
              </a:solidFill>
              <a:round/>
            </a:ln>
            <a:effectLst/>
          </c:spPr>
        </c:majorGridlines>
        <c:numFmt formatCode="#,##0.00_);\(#,##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7679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Thailand's major processed food exports</a:t>
            </a:r>
          </a:p>
          <a:p>
            <a:pPr>
              <a:defRPr sz="2800"/>
            </a:pPr>
            <a:r>
              <a:rPr lang="en-US" sz="2800"/>
              <a:t>1995-2014</a:t>
            </a:r>
          </a:p>
        </c:rich>
      </c:tx>
      <c:overlay val="0"/>
      <c:spPr>
        <a:solidFill>
          <a:srgbClr val="FFFF00"/>
        </a:solidFill>
      </c:spPr>
    </c:title>
    <c:autoTitleDeleted val="0"/>
    <c:plotArea>
      <c:layout/>
      <c:lineChart>
        <c:grouping val="standard"/>
        <c:varyColors val="0"/>
        <c:ser>
          <c:idx val="0"/>
          <c:order val="0"/>
          <c:tx>
            <c:strRef>
              <c:f>'[A15 Trade commodity group BOT.xls]Sheet1'!$B$3</c:f>
              <c:strCache>
                <c:ptCount val="1"/>
                <c:pt idx="0">
                  <c:v>Fish, canned, prepared, or preserved</c:v>
                </c:pt>
              </c:strCache>
            </c:strRef>
          </c:tx>
          <c:cat>
            <c:strRef>
              <c:f>'[A15 Trade commodity group BOT.xls]Sheet1'!$C$2:$V$2</c:f>
              <c:strCache>
                <c:ptCount val="20"/>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strCache>
            </c:strRef>
          </c:cat>
          <c:val>
            <c:numRef>
              <c:f>'[A15 Trade commodity group BOT.xls]Sheet1'!$C$3:$V$3</c:f>
              <c:numCache>
                <c:formatCode>#,##0.00_);\(#,##0.00\)</c:formatCode>
                <c:ptCount val="20"/>
                <c:pt idx="0">
                  <c:v>20439.61</c:v>
                </c:pt>
                <c:pt idx="1">
                  <c:v>19238.25</c:v>
                </c:pt>
                <c:pt idx="2">
                  <c:v>26456.46</c:v>
                </c:pt>
                <c:pt idx="3">
                  <c:v>35297.089999999997</c:v>
                </c:pt>
                <c:pt idx="4">
                  <c:v>31960.31</c:v>
                </c:pt>
                <c:pt idx="5">
                  <c:v>28693.68</c:v>
                </c:pt>
                <c:pt idx="6">
                  <c:v>38176.44</c:v>
                </c:pt>
                <c:pt idx="7">
                  <c:v>39309.519999999997</c:v>
                </c:pt>
                <c:pt idx="8">
                  <c:v>45748.56</c:v>
                </c:pt>
                <c:pt idx="9">
                  <c:v>48501.2</c:v>
                </c:pt>
                <c:pt idx="10">
                  <c:v>58979.06</c:v>
                </c:pt>
                <c:pt idx="11">
                  <c:v>62508.77</c:v>
                </c:pt>
                <c:pt idx="12">
                  <c:v>62702.68</c:v>
                </c:pt>
                <c:pt idx="13">
                  <c:v>81195.56</c:v>
                </c:pt>
                <c:pt idx="14">
                  <c:v>74199.89</c:v>
                </c:pt>
                <c:pt idx="15">
                  <c:v>76218.240000000005</c:v>
                </c:pt>
                <c:pt idx="16">
                  <c:v>88627.29</c:v>
                </c:pt>
                <c:pt idx="17">
                  <c:v>106134.66</c:v>
                </c:pt>
                <c:pt idx="18">
                  <c:v>102374.71</c:v>
                </c:pt>
                <c:pt idx="19">
                  <c:v>98376.08</c:v>
                </c:pt>
              </c:numCache>
            </c:numRef>
          </c:val>
          <c:smooth val="0"/>
          <c:extLst>
            <c:ext xmlns:c16="http://schemas.microsoft.com/office/drawing/2014/chart" uri="{C3380CC4-5D6E-409C-BE32-E72D297353CC}">
              <c16:uniqueId val="{00000000-A73C-4DC1-922F-F3314DF92122}"/>
            </c:ext>
          </c:extLst>
        </c:ser>
        <c:ser>
          <c:idx val="1"/>
          <c:order val="1"/>
          <c:tx>
            <c:strRef>
              <c:f>'[A15 Trade commodity group BOT.xls]Sheet1'!$B$4</c:f>
              <c:strCache>
                <c:ptCount val="1"/>
                <c:pt idx="0">
                  <c:v>Crustaceans canned, prepared, or preserved</c:v>
                </c:pt>
              </c:strCache>
            </c:strRef>
          </c:tx>
          <c:cat>
            <c:strRef>
              <c:f>'[A15 Trade commodity group BOT.xls]Sheet1'!$C$2:$V$2</c:f>
              <c:strCache>
                <c:ptCount val="20"/>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strCache>
            </c:strRef>
          </c:cat>
          <c:val>
            <c:numRef>
              <c:f>'[A15 Trade commodity group BOT.xls]Sheet1'!$C$4:$V$4</c:f>
              <c:numCache>
                <c:formatCode>#,##0.00_);\(#,##0.00\)</c:formatCode>
                <c:ptCount val="20"/>
                <c:pt idx="0">
                  <c:v>19185.900000000001</c:v>
                </c:pt>
                <c:pt idx="1">
                  <c:v>21593.25</c:v>
                </c:pt>
                <c:pt idx="2">
                  <c:v>31878.98</c:v>
                </c:pt>
                <c:pt idx="3">
                  <c:v>42136.25</c:v>
                </c:pt>
                <c:pt idx="4">
                  <c:v>44471.8</c:v>
                </c:pt>
                <c:pt idx="5">
                  <c:v>54139.57</c:v>
                </c:pt>
                <c:pt idx="6">
                  <c:v>51189.69</c:v>
                </c:pt>
                <c:pt idx="7">
                  <c:v>47174.44</c:v>
                </c:pt>
                <c:pt idx="8">
                  <c:v>43038.22</c:v>
                </c:pt>
                <c:pt idx="9">
                  <c:v>42185.39</c:v>
                </c:pt>
                <c:pt idx="10">
                  <c:v>41258.93</c:v>
                </c:pt>
                <c:pt idx="11">
                  <c:v>50442.43</c:v>
                </c:pt>
                <c:pt idx="12">
                  <c:v>46228.47</c:v>
                </c:pt>
                <c:pt idx="13">
                  <c:v>47711.78</c:v>
                </c:pt>
                <c:pt idx="14">
                  <c:v>52457.63</c:v>
                </c:pt>
                <c:pt idx="15">
                  <c:v>53848.53</c:v>
                </c:pt>
                <c:pt idx="16">
                  <c:v>63432.66</c:v>
                </c:pt>
                <c:pt idx="17">
                  <c:v>54477.11</c:v>
                </c:pt>
                <c:pt idx="18">
                  <c:v>43032.74</c:v>
                </c:pt>
                <c:pt idx="19">
                  <c:v>39291.69</c:v>
                </c:pt>
              </c:numCache>
            </c:numRef>
          </c:val>
          <c:smooth val="0"/>
          <c:extLst>
            <c:ext xmlns:c16="http://schemas.microsoft.com/office/drawing/2014/chart" uri="{C3380CC4-5D6E-409C-BE32-E72D297353CC}">
              <c16:uniqueId val="{00000001-A73C-4DC1-922F-F3314DF92122}"/>
            </c:ext>
          </c:extLst>
        </c:ser>
        <c:ser>
          <c:idx val="2"/>
          <c:order val="2"/>
          <c:tx>
            <c:strRef>
              <c:f>'[A15 Trade commodity group BOT.xls]Sheet1'!$B$5</c:f>
              <c:strCache>
                <c:ptCount val="1"/>
                <c:pt idx="0">
                  <c:v> Meat of poultry, canned, prepared, or preserved</c:v>
                </c:pt>
              </c:strCache>
            </c:strRef>
          </c:tx>
          <c:cat>
            <c:strRef>
              <c:f>'[A15 Trade commodity group BOT.xls]Sheet1'!$C$2:$V$2</c:f>
              <c:strCache>
                <c:ptCount val="20"/>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strCache>
            </c:strRef>
          </c:cat>
          <c:val>
            <c:numRef>
              <c:f>'[A15 Trade commodity group BOT.xls]Sheet1'!$C$5:$V$5</c:f>
              <c:numCache>
                <c:formatCode>#,##0.00_);\(#,##0.00\)</c:formatCode>
                <c:ptCount val="20"/>
                <c:pt idx="0">
                  <c:v>3087.68</c:v>
                </c:pt>
                <c:pt idx="1">
                  <c:v>3371.56</c:v>
                </c:pt>
                <c:pt idx="2">
                  <c:v>4950.8599999999997</c:v>
                </c:pt>
                <c:pt idx="3">
                  <c:v>8655.1</c:v>
                </c:pt>
                <c:pt idx="4">
                  <c:v>9804.2199999999993</c:v>
                </c:pt>
                <c:pt idx="5">
                  <c:v>13374.04</c:v>
                </c:pt>
                <c:pt idx="6">
                  <c:v>16884.490000000002</c:v>
                </c:pt>
                <c:pt idx="7">
                  <c:v>18402.71</c:v>
                </c:pt>
                <c:pt idx="8">
                  <c:v>20746.91</c:v>
                </c:pt>
                <c:pt idx="9">
                  <c:v>25217.95</c:v>
                </c:pt>
                <c:pt idx="10">
                  <c:v>34063.629999999997</c:v>
                </c:pt>
                <c:pt idx="11">
                  <c:v>36224.82</c:v>
                </c:pt>
                <c:pt idx="12">
                  <c:v>39678.03</c:v>
                </c:pt>
                <c:pt idx="13">
                  <c:v>57647.54</c:v>
                </c:pt>
                <c:pt idx="14">
                  <c:v>53756.59</c:v>
                </c:pt>
                <c:pt idx="15">
                  <c:v>55601.760000000002</c:v>
                </c:pt>
                <c:pt idx="16">
                  <c:v>61823.46</c:v>
                </c:pt>
                <c:pt idx="17">
                  <c:v>65567.53</c:v>
                </c:pt>
                <c:pt idx="18">
                  <c:v>65181.97</c:v>
                </c:pt>
                <c:pt idx="19">
                  <c:v>66649.5</c:v>
                </c:pt>
              </c:numCache>
            </c:numRef>
          </c:val>
          <c:smooth val="0"/>
          <c:extLst>
            <c:ext xmlns:c16="http://schemas.microsoft.com/office/drawing/2014/chart" uri="{C3380CC4-5D6E-409C-BE32-E72D297353CC}">
              <c16:uniqueId val="{00000002-A73C-4DC1-922F-F3314DF92122}"/>
            </c:ext>
          </c:extLst>
        </c:ser>
        <c:ser>
          <c:idx val="3"/>
          <c:order val="3"/>
          <c:tx>
            <c:strRef>
              <c:f>'[A15 Trade commodity group BOT.xls]Sheet1'!$B$6</c:f>
              <c:strCache>
                <c:ptCount val="1"/>
                <c:pt idx="0">
                  <c:v>Pineapple, canned, prepared, or preserved</c:v>
                </c:pt>
              </c:strCache>
            </c:strRef>
          </c:tx>
          <c:cat>
            <c:strRef>
              <c:f>'[A15 Trade commodity group BOT.xls]Sheet1'!$C$2:$V$2</c:f>
              <c:strCache>
                <c:ptCount val="20"/>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strCache>
            </c:strRef>
          </c:cat>
          <c:val>
            <c:numRef>
              <c:f>'[A15 Trade commodity group BOT.xls]Sheet1'!$C$6:$V$6</c:f>
              <c:numCache>
                <c:formatCode>#,##0.00_);\(#,##0.00\)</c:formatCode>
                <c:ptCount val="20"/>
                <c:pt idx="0">
                  <c:v>5832.84</c:v>
                </c:pt>
                <c:pt idx="1">
                  <c:v>6689.67</c:v>
                </c:pt>
                <c:pt idx="2">
                  <c:v>6106.93</c:v>
                </c:pt>
                <c:pt idx="3">
                  <c:v>7203.07</c:v>
                </c:pt>
                <c:pt idx="4">
                  <c:v>11870.06</c:v>
                </c:pt>
                <c:pt idx="5">
                  <c:v>8493.4599999999991</c:v>
                </c:pt>
                <c:pt idx="6">
                  <c:v>9200.09</c:v>
                </c:pt>
                <c:pt idx="7">
                  <c:v>9644.91</c:v>
                </c:pt>
                <c:pt idx="8">
                  <c:v>11696.81</c:v>
                </c:pt>
                <c:pt idx="9">
                  <c:v>12144.06</c:v>
                </c:pt>
                <c:pt idx="10">
                  <c:v>13134.11</c:v>
                </c:pt>
                <c:pt idx="11">
                  <c:v>14276.51</c:v>
                </c:pt>
                <c:pt idx="12">
                  <c:v>14496.45</c:v>
                </c:pt>
                <c:pt idx="13">
                  <c:v>18740.21</c:v>
                </c:pt>
                <c:pt idx="14">
                  <c:v>15013.13</c:v>
                </c:pt>
                <c:pt idx="15">
                  <c:v>14684.2</c:v>
                </c:pt>
                <c:pt idx="16">
                  <c:v>20080.32</c:v>
                </c:pt>
                <c:pt idx="17">
                  <c:v>16872.55</c:v>
                </c:pt>
                <c:pt idx="18">
                  <c:v>15408.78</c:v>
                </c:pt>
                <c:pt idx="19">
                  <c:v>16390.22</c:v>
                </c:pt>
              </c:numCache>
            </c:numRef>
          </c:val>
          <c:smooth val="0"/>
          <c:extLst>
            <c:ext xmlns:c16="http://schemas.microsoft.com/office/drawing/2014/chart" uri="{C3380CC4-5D6E-409C-BE32-E72D297353CC}">
              <c16:uniqueId val="{00000003-A73C-4DC1-922F-F3314DF92122}"/>
            </c:ext>
          </c:extLst>
        </c:ser>
        <c:dLbls>
          <c:showLegendKey val="0"/>
          <c:showVal val="0"/>
          <c:showCatName val="0"/>
          <c:showSerName val="0"/>
          <c:showPercent val="0"/>
          <c:showBubbleSize val="0"/>
        </c:dLbls>
        <c:marker val="1"/>
        <c:smooth val="0"/>
        <c:axId val="110898176"/>
        <c:axId val="110908160"/>
      </c:lineChart>
      <c:catAx>
        <c:axId val="110898176"/>
        <c:scaling>
          <c:orientation val="minMax"/>
        </c:scaling>
        <c:delete val="0"/>
        <c:axPos val="b"/>
        <c:numFmt formatCode="General" sourceLinked="0"/>
        <c:majorTickMark val="none"/>
        <c:minorTickMark val="none"/>
        <c:tickLblPos val="nextTo"/>
        <c:txPr>
          <a:bodyPr rot="5400000" vert="horz"/>
          <a:lstStyle/>
          <a:p>
            <a:pPr>
              <a:defRPr sz="1400" b="1"/>
            </a:pPr>
            <a:endParaRPr lang="en-US"/>
          </a:p>
        </c:txPr>
        <c:crossAx val="110908160"/>
        <c:crosses val="autoZero"/>
        <c:auto val="1"/>
        <c:lblAlgn val="ctr"/>
        <c:lblOffset val="100"/>
        <c:noMultiLvlLbl val="0"/>
      </c:catAx>
      <c:valAx>
        <c:axId val="110908160"/>
        <c:scaling>
          <c:orientation val="minMax"/>
        </c:scaling>
        <c:delete val="0"/>
        <c:axPos val="l"/>
        <c:majorGridlines/>
        <c:title>
          <c:tx>
            <c:rich>
              <a:bodyPr/>
              <a:lstStyle/>
              <a:p>
                <a:pPr>
                  <a:defRPr sz="1800"/>
                </a:pPr>
                <a:r>
                  <a:rPr lang="en-US" sz="1800"/>
                  <a:t>Million baht</a:t>
                </a:r>
              </a:p>
            </c:rich>
          </c:tx>
          <c:overlay val="0"/>
        </c:title>
        <c:numFmt formatCode="#,##0" sourceLinked="0"/>
        <c:majorTickMark val="none"/>
        <c:minorTickMark val="none"/>
        <c:tickLblPos val="nextTo"/>
        <c:txPr>
          <a:bodyPr/>
          <a:lstStyle/>
          <a:p>
            <a:pPr>
              <a:defRPr sz="1600" b="1"/>
            </a:pPr>
            <a:endParaRPr lang="en-US"/>
          </a:p>
        </c:txPr>
        <c:crossAx val="110898176"/>
        <c:crosses val="autoZero"/>
        <c:crossBetween val="between"/>
      </c:valAx>
    </c:plotArea>
    <c:legend>
      <c:legendPos val="r"/>
      <c:overlay val="0"/>
      <c:txPr>
        <a:bodyPr/>
        <a:lstStyle/>
        <a:p>
          <a:pPr>
            <a:defRPr sz="1800" b="1"/>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dirty="0"/>
              <a:t>Thailand’s Broiler Production </a:t>
            </a:r>
          </a:p>
          <a:p>
            <a:pPr>
              <a:defRPr sz="2400"/>
            </a:pPr>
            <a:r>
              <a:rPr lang="en-US" sz="2400" dirty="0"/>
              <a:t>(1,000 MT)</a:t>
            </a:r>
          </a:p>
        </c:rich>
      </c:tx>
      <c:overlay val="0"/>
      <c:spPr>
        <a:solidFill>
          <a:srgbClr val="FFFF00"/>
        </a:solidFill>
      </c:spPr>
    </c:title>
    <c:autoTitleDeleted val="0"/>
    <c:plotArea>
      <c:layout/>
      <c:lineChart>
        <c:grouping val="standard"/>
        <c:varyColors val="0"/>
        <c:ser>
          <c:idx val="0"/>
          <c:order val="0"/>
          <c:tx>
            <c:strRef>
              <c:f>Sheet1!$E$6</c:f>
              <c:strCache>
                <c:ptCount val="1"/>
                <c:pt idx="0">
                  <c:v>Production (1,000 MT)</c:v>
                </c:pt>
              </c:strCache>
            </c:strRef>
          </c:tx>
          <c:spPr>
            <a:ln w="63500">
              <a:solidFill>
                <a:srgbClr val="FF0000"/>
              </a:solidFill>
            </a:ln>
          </c:spPr>
          <c:marker>
            <c:symbol val="none"/>
          </c:marker>
          <c:cat>
            <c:numRef>
              <c:f>Sheet1!$D$7:$D$47</c:f>
              <c:numCache>
                <c:formatCode>General</c:formatCode>
                <c:ptCount val="41"/>
                <c:pt idx="0">
                  <c:v>1975</c:v>
                </c:pt>
                <c:pt idx="1">
                  <c:v>1976</c:v>
                </c:pt>
                <c:pt idx="2">
                  <c:v>1977</c:v>
                </c:pt>
                <c:pt idx="3">
                  <c:v>1978</c:v>
                </c:pt>
                <c:pt idx="4">
                  <c:v>1979</c:v>
                </c:pt>
                <c:pt idx="5">
                  <c:v>1980</c:v>
                </c:pt>
                <c:pt idx="6">
                  <c:v>1981</c:v>
                </c:pt>
                <c:pt idx="7">
                  <c:v>1982</c:v>
                </c:pt>
                <c:pt idx="8">
                  <c:v>1983</c:v>
                </c:pt>
                <c:pt idx="9">
                  <c:v>1984</c:v>
                </c:pt>
                <c:pt idx="10">
                  <c:v>1985</c:v>
                </c:pt>
                <c:pt idx="11">
                  <c:v>1986</c:v>
                </c:pt>
                <c:pt idx="12">
                  <c:v>1987</c:v>
                </c:pt>
                <c:pt idx="13">
                  <c:v>1988</c:v>
                </c:pt>
                <c:pt idx="14">
                  <c:v>1989</c:v>
                </c:pt>
                <c:pt idx="15">
                  <c:v>1990</c:v>
                </c:pt>
                <c:pt idx="16">
                  <c:v>1991</c:v>
                </c:pt>
                <c:pt idx="17">
                  <c:v>1992</c:v>
                </c:pt>
                <c:pt idx="18">
                  <c:v>1993</c:v>
                </c:pt>
                <c:pt idx="19">
                  <c:v>1994</c:v>
                </c:pt>
                <c:pt idx="20">
                  <c:v>1995</c:v>
                </c:pt>
                <c:pt idx="21">
                  <c:v>1996</c:v>
                </c:pt>
                <c:pt idx="22">
                  <c:v>1997</c:v>
                </c:pt>
                <c:pt idx="23">
                  <c:v>1998</c:v>
                </c:pt>
                <c:pt idx="24">
                  <c:v>1999</c:v>
                </c:pt>
                <c:pt idx="25">
                  <c:v>2000</c:v>
                </c:pt>
                <c:pt idx="26">
                  <c:v>2001</c:v>
                </c:pt>
                <c:pt idx="27">
                  <c:v>2002</c:v>
                </c:pt>
                <c:pt idx="28">
                  <c:v>2003</c:v>
                </c:pt>
                <c:pt idx="29">
                  <c:v>2004</c:v>
                </c:pt>
                <c:pt idx="30">
                  <c:v>2005</c:v>
                </c:pt>
                <c:pt idx="31">
                  <c:v>2006</c:v>
                </c:pt>
                <c:pt idx="32">
                  <c:v>2007</c:v>
                </c:pt>
                <c:pt idx="33">
                  <c:v>2008</c:v>
                </c:pt>
                <c:pt idx="34">
                  <c:v>2009</c:v>
                </c:pt>
                <c:pt idx="35">
                  <c:v>2010</c:v>
                </c:pt>
                <c:pt idx="36">
                  <c:v>2011</c:v>
                </c:pt>
                <c:pt idx="37">
                  <c:v>2012</c:v>
                </c:pt>
                <c:pt idx="38">
                  <c:v>2013</c:v>
                </c:pt>
                <c:pt idx="39">
                  <c:v>2014</c:v>
                </c:pt>
                <c:pt idx="40">
                  <c:v>2015</c:v>
                </c:pt>
              </c:numCache>
            </c:numRef>
          </c:cat>
          <c:val>
            <c:numRef>
              <c:f>Sheet1!$E$7:$E$47</c:f>
              <c:numCache>
                <c:formatCode>General</c:formatCode>
                <c:ptCount val="41"/>
                <c:pt idx="0">
                  <c:v>61</c:v>
                </c:pt>
                <c:pt idx="1">
                  <c:v>69</c:v>
                </c:pt>
                <c:pt idx="2">
                  <c:v>109</c:v>
                </c:pt>
                <c:pt idx="3">
                  <c:v>144</c:v>
                </c:pt>
                <c:pt idx="4">
                  <c:v>179</c:v>
                </c:pt>
                <c:pt idx="5">
                  <c:v>273</c:v>
                </c:pt>
                <c:pt idx="6">
                  <c:v>275</c:v>
                </c:pt>
                <c:pt idx="7">
                  <c:v>335</c:v>
                </c:pt>
                <c:pt idx="8">
                  <c:v>375</c:v>
                </c:pt>
                <c:pt idx="9">
                  <c:v>356</c:v>
                </c:pt>
                <c:pt idx="10">
                  <c:v>393</c:v>
                </c:pt>
                <c:pt idx="11">
                  <c:v>431</c:v>
                </c:pt>
                <c:pt idx="12">
                  <c:v>464</c:v>
                </c:pt>
                <c:pt idx="13">
                  <c:v>498</c:v>
                </c:pt>
                <c:pt idx="14">
                  <c:v>538</c:v>
                </c:pt>
                <c:pt idx="15">
                  <c:v>575</c:v>
                </c:pt>
                <c:pt idx="16">
                  <c:v>630</c:v>
                </c:pt>
                <c:pt idx="17">
                  <c:v>680</c:v>
                </c:pt>
                <c:pt idx="18">
                  <c:v>650</c:v>
                </c:pt>
                <c:pt idx="19">
                  <c:v>700</c:v>
                </c:pt>
                <c:pt idx="20">
                  <c:v>780</c:v>
                </c:pt>
                <c:pt idx="21">
                  <c:v>840</c:v>
                </c:pt>
                <c:pt idx="22">
                  <c:v>900</c:v>
                </c:pt>
                <c:pt idx="23">
                  <c:v>930</c:v>
                </c:pt>
                <c:pt idx="24">
                  <c:v>980</c:v>
                </c:pt>
                <c:pt idx="25">
                  <c:v>1070</c:v>
                </c:pt>
                <c:pt idx="26">
                  <c:v>1230</c:v>
                </c:pt>
                <c:pt idx="27">
                  <c:v>1275</c:v>
                </c:pt>
                <c:pt idx="28">
                  <c:v>1340</c:v>
                </c:pt>
                <c:pt idx="29">
                  <c:v>900</c:v>
                </c:pt>
                <c:pt idx="30">
                  <c:v>950</c:v>
                </c:pt>
                <c:pt idx="31">
                  <c:v>1100</c:v>
                </c:pt>
                <c:pt idx="32">
                  <c:v>1050</c:v>
                </c:pt>
                <c:pt idx="33">
                  <c:v>1170</c:v>
                </c:pt>
                <c:pt idx="34">
                  <c:v>1200</c:v>
                </c:pt>
                <c:pt idx="35">
                  <c:v>1280</c:v>
                </c:pt>
                <c:pt idx="36">
                  <c:v>1350</c:v>
                </c:pt>
                <c:pt idx="37">
                  <c:v>1550</c:v>
                </c:pt>
                <c:pt idx="38">
                  <c:v>1500</c:v>
                </c:pt>
                <c:pt idx="39">
                  <c:v>1570</c:v>
                </c:pt>
                <c:pt idx="40">
                  <c:v>1640</c:v>
                </c:pt>
              </c:numCache>
            </c:numRef>
          </c:val>
          <c:smooth val="0"/>
          <c:extLst>
            <c:ext xmlns:c16="http://schemas.microsoft.com/office/drawing/2014/chart" uri="{C3380CC4-5D6E-409C-BE32-E72D297353CC}">
              <c16:uniqueId val="{00000000-45B2-4E82-A5BE-C4EA29AB718F}"/>
            </c:ext>
          </c:extLst>
        </c:ser>
        <c:dLbls>
          <c:showLegendKey val="0"/>
          <c:showVal val="0"/>
          <c:showCatName val="0"/>
          <c:showSerName val="0"/>
          <c:showPercent val="0"/>
          <c:showBubbleSize val="0"/>
        </c:dLbls>
        <c:smooth val="0"/>
        <c:axId val="110926848"/>
        <c:axId val="110945024"/>
      </c:lineChart>
      <c:catAx>
        <c:axId val="110926848"/>
        <c:scaling>
          <c:orientation val="minMax"/>
        </c:scaling>
        <c:delete val="0"/>
        <c:axPos val="b"/>
        <c:numFmt formatCode="General" sourceLinked="1"/>
        <c:majorTickMark val="out"/>
        <c:minorTickMark val="none"/>
        <c:tickLblPos val="nextTo"/>
        <c:crossAx val="110945024"/>
        <c:crosses val="autoZero"/>
        <c:auto val="1"/>
        <c:lblAlgn val="ctr"/>
        <c:lblOffset val="100"/>
        <c:noMultiLvlLbl val="0"/>
      </c:catAx>
      <c:valAx>
        <c:axId val="110945024"/>
        <c:scaling>
          <c:orientation val="minMax"/>
        </c:scaling>
        <c:delete val="0"/>
        <c:axPos val="l"/>
        <c:majorGridlines/>
        <c:numFmt formatCode="General" sourceLinked="1"/>
        <c:majorTickMark val="out"/>
        <c:minorTickMark val="none"/>
        <c:tickLblPos val="nextTo"/>
        <c:txPr>
          <a:bodyPr/>
          <a:lstStyle/>
          <a:p>
            <a:pPr>
              <a:defRPr sz="1600" b="1"/>
            </a:pPr>
            <a:endParaRPr lang="en-US"/>
          </a:p>
        </c:txPr>
        <c:crossAx val="110926848"/>
        <c:crosses val="autoZero"/>
        <c:crossBetween val="between"/>
      </c:valAx>
    </c:plotArea>
    <c:plotVisOnly val="1"/>
    <c:dispBlanksAs val="gap"/>
    <c:showDLblsOverMax val="0"/>
  </c:chart>
  <c:txPr>
    <a:bodyPr/>
    <a:lstStyle/>
    <a:p>
      <a:pPr>
        <a:defRPr sz="10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a:t>Exports</a:t>
            </a:r>
            <a:r>
              <a:rPr lang="en-US" sz="2400" b="1" baseline="0"/>
              <a:t> of Crustaceans</a:t>
            </a:r>
            <a:endParaRPr lang="en-US" sz="2400" b="1"/>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1"/>
          <c:order val="1"/>
          <c:tx>
            <c:strRef>
              <c:f>Sheet3!$B$3</c:f>
              <c:strCache>
                <c:ptCount val="1"/>
                <c:pt idx="0">
                  <c:v>Metric Ton</c:v>
                </c:pt>
              </c:strCache>
            </c:strRef>
          </c:tx>
          <c:spPr>
            <a:ln w="28575" cap="rnd">
              <a:solidFill>
                <a:schemeClr val="accent2"/>
              </a:solidFill>
              <a:round/>
            </a:ln>
            <a:effectLst/>
          </c:spPr>
          <c:marker>
            <c:symbol val="none"/>
          </c:marker>
          <c:cat>
            <c:strRef>
              <c:f>Sheet3!$C$1:$Y$1</c:f>
              <c:strCache>
                <c:ptCount val="23"/>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pt idx="20">
                  <c:v>2015 </c:v>
                </c:pt>
                <c:pt idx="21">
                  <c:v>2016 </c:v>
                </c:pt>
                <c:pt idx="22">
                  <c:v>2017 </c:v>
                </c:pt>
              </c:strCache>
            </c:strRef>
          </c:cat>
          <c:val>
            <c:numRef>
              <c:f>Sheet3!$C$3:$Y$3</c:f>
              <c:numCache>
                <c:formatCode>#,##0.00_);\(#,##0.00\)</c:formatCode>
                <c:ptCount val="23"/>
                <c:pt idx="0">
                  <c:v>181108.71</c:v>
                </c:pt>
                <c:pt idx="1">
                  <c:v>166469.89000000001</c:v>
                </c:pt>
                <c:pt idx="2">
                  <c:v>143332.95000000001</c:v>
                </c:pt>
                <c:pt idx="3">
                  <c:v>156989.16</c:v>
                </c:pt>
                <c:pt idx="4">
                  <c:v>144261.65</c:v>
                </c:pt>
                <c:pt idx="5">
                  <c:v>454758.95</c:v>
                </c:pt>
                <c:pt idx="6">
                  <c:v>152788.97</c:v>
                </c:pt>
                <c:pt idx="7">
                  <c:v>106450.56</c:v>
                </c:pt>
                <c:pt idx="8">
                  <c:v>127493.79</c:v>
                </c:pt>
                <c:pt idx="9">
                  <c:v>133048.07999999999</c:v>
                </c:pt>
                <c:pt idx="10">
                  <c:v>168234.48</c:v>
                </c:pt>
                <c:pt idx="11">
                  <c:v>189482.73</c:v>
                </c:pt>
                <c:pt idx="12">
                  <c:v>206970.98</c:v>
                </c:pt>
                <c:pt idx="13">
                  <c:v>206624.28</c:v>
                </c:pt>
                <c:pt idx="14">
                  <c:v>217032.78</c:v>
                </c:pt>
                <c:pt idx="15">
                  <c:v>248799.03</c:v>
                </c:pt>
                <c:pt idx="16">
                  <c:v>209795.81</c:v>
                </c:pt>
                <c:pt idx="17">
                  <c:v>191605.89</c:v>
                </c:pt>
                <c:pt idx="18">
                  <c:v>103639.1</c:v>
                </c:pt>
                <c:pt idx="19">
                  <c:v>86728.91</c:v>
                </c:pt>
                <c:pt idx="20">
                  <c:v>88552.72</c:v>
                </c:pt>
                <c:pt idx="21">
                  <c:v>128786.02</c:v>
                </c:pt>
                <c:pt idx="22">
                  <c:v>134371.26</c:v>
                </c:pt>
              </c:numCache>
            </c:numRef>
          </c:val>
          <c:smooth val="0"/>
          <c:extLst>
            <c:ext xmlns:c16="http://schemas.microsoft.com/office/drawing/2014/chart" uri="{C3380CC4-5D6E-409C-BE32-E72D297353CC}">
              <c16:uniqueId val="{00000000-99B1-413E-A8B9-D3C0B6BE0DC2}"/>
            </c:ext>
          </c:extLst>
        </c:ser>
        <c:dLbls>
          <c:showLegendKey val="0"/>
          <c:showVal val="0"/>
          <c:showCatName val="0"/>
          <c:showSerName val="0"/>
          <c:showPercent val="0"/>
          <c:showBubbleSize val="0"/>
        </c:dLbls>
        <c:marker val="1"/>
        <c:smooth val="0"/>
        <c:axId val="587628248"/>
        <c:axId val="587626936"/>
      </c:lineChart>
      <c:lineChart>
        <c:grouping val="standard"/>
        <c:varyColors val="0"/>
        <c:ser>
          <c:idx val="0"/>
          <c:order val="0"/>
          <c:tx>
            <c:strRef>
              <c:f>Sheet3!$B$2</c:f>
              <c:strCache>
                <c:ptCount val="1"/>
                <c:pt idx="0">
                  <c:v>Millon USD</c:v>
                </c:pt>
              </c:strCache>
            </c:strRef>
          </c:tx>
          <c:spPr>
            <a:ln w="66675" cap="rnd" cmpd="dbl">
              <a:solidFill>
                <a:schemeClr val="accent1"/>
              </a:solidFill>
              <a:round/>
            </a:ln>
            <a:effectLst/>
          </c:spPr>
          <c:marker>
            <c:symbol val="none"/>
          </c:marker>
          <c:cat>
            <c:strRef>
              <c:f>Sheet3!$C$1:$Y$1</c:f>
              <c:strCache>
                <c:ptCount val="23"/>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pt idx="18">
                  <c:v>2013 </c:v>
                </c:pt>
                <c:pt idx="19">
                  <c:v>2014 </c:v>
                </c:pt>
                <c:pt idx="20">
                  <c:v>2015 </c:v>
                </c:pt>
                <c:pt idx="21">
                  <c:v>2016 </c:v>
                </c:pt>
                <c:pt idx="22">
                  <c:v>2017 </c:v>
                </c:pt>
              </c:strCache>
            </c:strRef>
          </c:cat>
          <c:val>
            <c:numRef>
              <c:f>Sheet3!$C$2:$Y$2</c:f>
              <c:numCache>
                <c:formatCode>#,##0.00_);\(#,##0.00\)</c:formatCode>
                <c:ptCount val="23"/>
                <c:pt idx="0">
                  <c:v>2088.16</c:v>
                </c:pt>
                <c:pt idx="1">
                  <c:v>1759.36</c:v>
                </c:pt>
                <c:pt idx="2">
                  <c:v>1549.42</c:v>
                </c:pt>
                <c:pt idx="3">
                  <c:v>1448.09</c:v>
                </c:pt>
                <c:pt idx="4">
                  <c:v>1303.56</c:v>
                </c:pt>
                <c:pt idx="5">
                  <c:v>1552.27</c:v>
                </c:pt>
                <c:pt idx="6">
                  <c:v>1293.49</c:v>
                </c:pt>
                <c:pt idx="7">
                  <c:v>846.72</c:v>
                </c:pt>
                <c:pt idx="8">
                  <c:v>909.49</c:v>
                </c:pt>
                <c:pt idx="9">
                  <c:v>857.22</c:v>
                </c:pt>
                <c:pt idx="10">
                  <c:v>985.37</c:v>
                </c:pt>
                <c:pt idx="11">
                  <c:v>1181.1500000000001</c:v>
                </c:pt>
                <c:pt idx="12">
                  <c:v>1294.33</c:v>
                </c:pt>
                <c:pt idx="13">
                  <c:v>1349.08</c:v>
                </c:pt>
                <c:pt idx="14">
                  <c:v>1400.16</c:v>
                </c:pt>
                <c:pt idx="15">
                  <c:v>1725.21</c:v>
                </c:pt>
                <c:pt idx="16">
                  <c:v>1786.38</c:v>
                </c:pt>
                <c:pt idx="17">
                  <c:v>1531.27</c:v>
                </c:pt>
                <c:pt idx="18">
                  <c:v>1019.74</c:v>
                </c:pt>
                <c:pt idx="19">
                  <c:v>962.1</c:v>
                </c:pt>
                <c:pt idx="20">
                  <c:v>784.47</c:v>
                </c:pt>
                <c:pt idx="21">
                  <c:v>1086.52</c:v>
                </c:pt>
                <c:pt idx="22">
                  <c:v>1164.25</c:v>
                </c:pt>
              </c:numCache>
            </c:numRef>
          </c:val>
          <c:smooth val="0"/>
          <c:extLst>
            <c:ext xmlns:c16="http://schemas.microsoft.com/office/drawing/2014/chart" uri="{C3380CC4-5D6E-409C-BE32-E72D297353CC}">
              <c16:uniqueId val="{00000001-99B1-413E-A8B9-D3C0B6BE0DC2}"/>
            </c:ext>
          </c:extLst>
        </c:ser>
        <c:dLbls>
          <c:showLegendKey val="0"/>
          <c:showVal val="0"/>
          <c:showCatName val="0"/>
          <c:showSerName val="0"/>
          <c:showPercent val="0"/>
          <c:showBubbleSize val="0"/>
        </c:dLbls>
        <c:marker val="1"/>
        <c:smooth val="0"/>
        <c:axId val="582305560"/>
        <c:axId val="582338032"/>
      </c:lineChart>
      <c:catAx>
        <c:axId val="5876282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587626936"/>
        <c:crosses val="autoZero"/>
        <c:auto val="1"/>
        <c:lblAlgn val="ctr"/>
        <c:lblOffset val="100"/>
        <c:noMultiLvlLbl val="0"/>
      </c:catAx>
      <c:valAx>
        <c:axId val="587626936"/>
        <c:scaling>
          <c:orientation val="minMax"/>
        </c:scaling>
        <c:delete val="0"/>
        <c:axPos val="l"/>
        <c:majorGridlines>
          <c:spPr>
            <a:ln w="9525" cap="flat" cmpd="sng" algn="ctr">
              <a:solidFill>
                <a:schemeClr val="tx1">
                  <a:lumMod val="15000"/>
                  <a:lumOff val="85000"/>
                </a:schemeClr>
              </a:solidFill>
              <a:round/>
            </a:ln>
            <a:effectLst/>
          </c:spPr>
        </c:majorGridlines>
        <c:numFmt formatCode="#,##0.00_);\(#,##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7628248"/>
        <c:crosses val="autoZero"/>
        <c:crossBetween val="between"/>
      </c:valAx>
      <c:valAx>
        <c:axId val="582338032"/>
        <c:scaling>
          <c:orientation val="minMax"/>
        </c:scaling>
        <c:delete val="0"/>
        <c:axPos val="r"/>
        <c:numFmt formatCode="#,##0.00_);\(#,##0.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2305560"/>
        <c:crosses val="max"/>
        <c:crossBetween val="between"/>
      </c:valAx>
      <c:catAx>
        <c:axId val="582305560"/>
        <c:scaling>
          <c:orientation val="minMax"/>
        </c:scaling>
        <c:delete val="1"/>
        <c:axPos val="b"/>
        <c:numFmt formatCode="General" sourceLinked="1"/>
        <c:majorTickMark val="out"/>
        <c:minorTickMark val="none"/>
        <c:tickLblPos val="nextTo"/>
        <c:crossAx val="582338032"/>
        <c:crossesAt val="0"/>
        <c:auto val="1"/>
        <c:lblAlgn val="ctr"/>
        <c:lblOffset val="100"/>
        <c:noMultiLvlLbl val="0"/>
      </c:catAx>
      <c:spPr>
        <a:noFill/>
        <a:ln>
          <a:noFill/>
        </a:ln>
        <a:effectLst/>
      </c:spPr>
    </c:plotArea>
    <c:legend>
      <c:legendPos val="b"/>
      <c:layout>
        <c:manualLayout>
          <c:xMode val="edge"/>
          <c:yMode val="edge"/>
          <c:x val="0.28594696083781607"/>
          <c:y val="0.75997584008605867"/>
          <c:w val="0.45120838855539097"/>
          <c:h val="6.7571752299159696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a:t>Chicken and Cocoa</a:t>
            </a:r>
          </a:p>
          <a:p>
            <a:pPr>
              <a:defRPr sz="2400"/>
            </a:pPr>
            <a:r>
              <a:rPr lang="en-US" sz="2400"/>
              <a:t>(USDs</a:t>
            </a:r>
            <a:r>
              <a:rPr lang="en-US" sz="2400" baseline="0"/>
              <a:t> per kg)</a:t>
            </a:r>
            <a:endParaRPr lang="en-US" sz="2400"/>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'Chicken and Cocoa'!$C$2</c:f>
              <c:strCache>
                <c:ptCount val="1"/>
                <c:pt idx="0">
                  <c:v>Poultry (chicken)</c:v>
                </c:pt>
              </c:strCache>
            </c:strRef>
          </c:tx>
          <c:spPr>
            <a:ln w="28575" cap="rnd">
              <a:solidFill>
                <a:schemeClr val="accent1"/>
              </a:solidFill>
              <a:round/>
            </a:ln>
            <a:effectLst/>
          </c:spPr>
          <c:marker>
            <c:symbol val="none"/>
          </c:marker>
          <c:cat>
            <c:numRef>
              <c:f>'Chicken and Cocoa'!$B$3:$B$363</c:f>
              <c:numCache>
                <c:formatCode>B1mmm\-yy</c:formatCode>
                <c:ptCount val="361"/>
                <c:pt idx="0">
                  <c:v>32174</c:v>
                </c:pt>
                <c:pt idx="1">
                  <c:v>32203</c:v>
                </c:pt>
                <c:pt idx="2">
                  <c:v>32234</c:v>
                </c:pt>
                <c:pt idx="3">
                  <c:v>32264</c:v>
                </c:pt>
                <c:pt idx="4">
                  <c:v>32295</c:v>
                </c:pt>
                <c:pt idx="5">
                  <c:v>32325</c:v>
                </c:pt>
                <c:pt idx="6">
                  <c:v>32356</c:v>
                </c:pt>
                <c:pt idx="7">
                  <c:v>32387</c:v>
                </c:pt>
                <c:pt idx="8">
                  <c:v>32417</c:v>
                </c:pt>
                <c:pt idx="9">
                  <c:v>32448</c:v>
                </c:pt>
                <c:pt idx="10">
                  <c:v>32478</c:v>
                </c:pt>
                <c:pt idx="11">
                  <c:v>32509</c:v>
                </c:pt>
                <c:pt idx="12">
                  <c:v>32540</c:v>
                </c:pt>
                <c:pt idx="13">
                  <c:v>32568</c:v>
                </c:pt>
                <c:pt idx="14">
                  <c:v>32599</c:v>
                </c:pt>
                <c:pt idx="15">
                  <c:v>32629</c:v>
                </c:pt>
                <c:pt idx="16">
                  <c:v>32660</c:v>
                </c:pt>
                <c:pt idx="17">
                  <c:v>32690</c:v>
                </c:pt>
                <c:pt idx="18">
                  <c:v>32721</c:v>
                </c:pt>
                <c:pt idx="19">
                  <c:v>32752</c:v>
                </c:pt>
                <c:pt idx="20">
                  <c:v>32782</c:v>
                </c:pt>
                <c:pt idx="21">
                  <c:v>32813</c:v>
                </c:pt>
                <c:pt idx="22">
                  <c:v>32843</c:v>
                </c:pt>
                <c:pt idx="23">
                  <c:v>32874</c:v>
                </c:pt>
                <c:pt idx="24">
                  <c:v>32905</c:v>
                </c:pt>
                <c:pt idx="25">
                  <c:v>32933</c:v>
                </c:pt>
                <c:pt idx="26">
                  <c:v>32964</c:v>
                </c:pt>
                <c:pt idx="27">
                  <c:v>32994</c:v>
                </c:pt>
                <c:pt idx="28">
                  <c:v>33025</c:v>
                </c:pt>
                <c:pt idx="29">
                  <c:v>33055</c:v>
                </c:pt>
                <c:pt idx="30">
                  <c:v>33086</c:v>
                </c:pt>
                <c:pt idx="31">
                  <c:v>33117</c:v>
                </c:pt>
                <c:pt idx="32">
                  <c:v>33147</c:v>
                </c:pt>
                <c:pt idx="33">
                  <c:v>33178</c:v>
                </c:pt>
                <c:pt idx="34">
                  <c:v>33208</c:v>
                </c:pt>
                <c:pt idx="35">
                  <c:v>33239</c:v>
                </c:pt>
                <c:pt idx="36">
                  <c:v>33270</c:v>
                </c:pt>
                <c:pt idx="37">
                  <c:v>33298</c:v>
                </c:pt>
                <c:pt idx="38">
                  <c:v>33329</c:v>
                </c:pt>
                <c:pt idx="39">
                  <c:v>33359</c:v>
                </c:pt>
                <c:pt idx="40">
                  <c:v>33390</c:v>
                </c:pt>
                <c:pt idx="41">
                  <c:v>33420</c:v>
                </c:pt>
                <c:pt idx="42">
                  <c:v>33451</c:v>
                </c:pt>
                <c:pt idx="43">
                  <c:v>33482</c:v>
                </c:pt>
                <c:pt idx="44">
                  <c:v>33512</c:v>
                </c:pt>
                <c:pt idx="45">
                  <c:v>33543</c:v>
                </c:pt>
                <c:pt idx="46">
                  <c:v>33573</c:v>
                </c:pt>
                <c:pt idx="47">
                  <c:v>33604</c:v>
                </c:pt>
                <c:pt idx="48">
                  <c:v>33635</c:v>
                </c:pt>
                <c:pt idx="49">
                  <c:v>33664</c:v>
                </c:pt>
                <c:pt idx="50">
                  <c:v>33695</c:v>
                </c:pt>
                <c:pt idx="51">
                  <c:v>33725</c:v>
                </c:pt>
                <c:pt idx="52">
                  <c:v>33756</c:v>
                </c:pt>
                <c:pt idx="53">
                  <c:v>33786</c:v>
                </c:pt>
                <c:pt idx="54">
                  <c:v>33817</c:v>
                </c:pt>
                <c:pt idx="55">
                  <c:v>33848</c:v>
                </c:pt>
                <c:pt idx="56">
                  <c:v>33878</c:v>
                </c:pt>
                <c:pt idx="57">
                  <c:v>33909</c:v>
                </c:pt>
                <c:pt idx="58">
                  <c:v>33939</c:v>
                </c:pt>
                <c:pt idx="59">
                  <c:v>33970</c:v>
                </c:pt>
                <c:pt idx="60">
                  <c:v>34001</c:v>
                </c:pt>
                <c:pt idx="61">
                  <c:v>34029</c:v>
                </c:pt>
                <c:pt idx="62">
                  <c:v>34060</c:v>
                </c:pt>
                <c:pt idx="63">
                  <c:v>34090</c:v>
                </c:pt>
                <c:pt idx="64">
                  <c:v>34121</c:v>
                </c:pt>
                <c:pt idx="65">
                  <c:v>34151</c:v>
                </c:pt>
                <c:pt idx="66">
                  <c:v>34182</c:v>
                </c:pt>
                <c:pt idx="67">
                  <c:v>34213</c:v>
                </c:pt>
                <c:pt idx="68">
                  <c:v>34243</c:v>
                </c:pt>
                <c:pt idx="69">
                  <c:v>34274</c:v>
                </c:pt>
                <c:pt idx="70">
                  <c:v>34304</c:v>
                </c:pt>
                <c:pt idx="71">
                  <c:v>34335</c:v>
                </c:pt>
                <c:pt idx="72">
                  <c:v>34366</c:v>
                </c:pt>
                <c:pt idx="73">
                  <c:v>34394</c:v>
                </c:pt>
                <c:pt idx="74">
                  <c:v>34425</c:v>
                </c:pt>
                <c:pt idx="75">
                  <c:v>34455</c:v>
                </c:pt>
                <c:pt idx="76">
                  <c:v>34486</c:v>
                </c:pt>
                <c:pt idx="77">
                  <c:v>34516</c:v>
                </c:pt>
                <c:pt idx="78">
                  <c:v>34547</c:v>
                </c:pt>
                <c:pt idx="79">
                  <c:v>34578</c:v>
                </c:pt>
                <c:pt idx="80">
                  <c:v>34608</c:v>
                </c:pt>
                <c:pt idx="81">
                  <c:v>34639</c:v>
                </c:pt>
                <c:pt idx="82">
                  <c:v>34669</c:v>
                </c:pt>
                <c:pt idx="83">
                  <c:v>34700</c:v>
                </c:pt>
                <c:pt idx="84">
                  <c:v>34731</c:v>
                </c:pt>
                <c:pt idx="85">
                  <c:v>34759</c:v>
                </c:pt>
                <c:pt idx="86">
                  <c:v>34790</c:v>
                </c:pt>
                <c:pt idx="87">
                  <c:v>34820</c:v>
                </c:pt>
                <c:pt idx="88">
                  <c:v>34851</c:v>
                </c:pt>
                <c:pt idx="89">
                  <c:v>34881</c:v>
                </c:pt>
                <c:pt idx="90">
                  <c:v>34912</c:v>
                </c:pt>
                <c:pt idx="91">
                  <c:v>34943</c:v>
                </c:pt>
                <c:pt idx="92">
                  <c:v>34973</c:v>
                </c:pt>
                <c:pt idx="93">
                  <c:v>35004</c:v>
                </c:pt>
                <c:pt idx="94">
                  <c:v>35034</c:v>
                </c:pt>
                <c:pt idx="95">
                  <c:v>35065</c:v>
                </c:pt>
                <c:pt idx="96">
                  <c:v>35096</c:v>
                </c:pt>
                <c:pt idx="97">
                  <c:v>35125</c:v>
                </c:pt>
                <c:pt idx="98">
                  <c:v>35156</c:v>
                </c:pt>
                <c:pt idx="99">
                  <c:v>35186</c:v>
                </c:pt>
                <c:pt idx="100">
                  <c:v>35217</c:v>
                </c:pt>
                <c:pt idx="101">
                  <c:v>35247</c:v>
                </c:pt>
                <c:pt idx="102">
                  <c:v>35278</c:v>
                </c:pt>
                <c:pt idx="103">
                  <c:v>35309</c:v>
                </c:pt>
                <c:pt idx="104">
                  <c:v>35339</c:v>
                </c:pt>
                <c:pt idx="105">
                  <c:v>35370</c:v>
                </c:pt>
                <c:pt idx="106">
                  <c:v>35400</c:v>
                </c:pt>
                <c:pt idx="107">
                  <c:v>35431</c:v>
                </c:pt>
                <c:pt idx="108">
                  <c:v>35462</c:v>
                </c:pt>
                <c:pt idx="109">
                  <c:v>35490</c:v>
                </c:pt>
                <c:pt idx="110">
                  <c:v>35521</c:v>
                </c:pt>
                <c:pt idx="111">
                  <c:v>35551</c:v>
                </c:pt>
                <c:pt idx="112">
                  <c:v>35582</c:v>
                </c:pt>
                <c:pt idx="113">
                  <c:v>35612</c:v>
                </c:pt>
                <c:pt idx="114">
                  <c:v>35643</c:v>
                </c:pt>
                <c:pt idx="115">
                  <c:v>35674</c:v>
                </c:pt>
                <c:pt idx="116">
                  <c:v>35704</c:v>
                </c:pt>
                <c:pt idx="117">
                  <c:v>35735</c:v>
                </c:pt>
                <c:pt idx="118">
                  <c:v>35765</c:v>
                </c:pt>
                <c:pt idx="119">
                  <c:v>35796</c:v>
                </c:pt>
                <c:pt idx="120">
                  <c:v>35827</c:v>
                </c:pt>
                <c:pt idx="121">
                  <c:v>35855</c:v>
                </c:pt>
                <c:pt idx="122">
                  <c:v>35886</c:v>
                </c:pt>
                <c:pt idx="123">
                  <c:v>35916</c:v>
                </c:pt>
                <c:pt idx="124">
                  <c:v>35947</c:v>
                </c:pt>
                <c:pt idx="125">
                  <c:v>35977</c:v>
                </c:pt>
                <c:pt idx="126">
                  <c:v>36008</c:v>
                </c:pt>
                <c:pt idx="127">
                  <c:v>36039</c:v>
                </c:pt>
                <c:pt idx="128">
                  <c:v>36069</c:v>
                </c:pt>
                <c:pt idx="129">
                  <c:v>36100</c:v>
                </c:pt>
                <c:pt idx="130">
                  <c:v>36130</c:v>
                </c:pt>
                <c:pt idx="131">
                  <c:v>36161</c:v>
                </c:pt>
                <c:pt idx="132">
                  <c:v>36192</c:v>
                </c:pt>
                <c:pt idx="133">
                  <c:v>36220</c:v>
                </c:pt>
                <c:pt idx="134">
                  <c:v>36251</c:v>
                </c:pt>
                <c:pt idx="135">
                  <c:v>36281</c:v>
                </c:pt>
                <c:pt idx="136">
                  <c:v>36312</c:v>
                </c:pt>
                <c:pt idx="137">
                  <c:v>36342</c:v>
                </c:pt>
                <c:pt idx="138">
                  <c:v>36373</c:v>
                </c:pt>
                <c:pt idx="139">
                  <c:v>36404</c:v>
                </c:pt>
                <c:pt idx="140">
                  <c:v>36434</c:v>
                </c:pt>
                <c:pt idx="141">
                  <c:v>36465</c:v>
                </c:pt>
                <c:pt idx="142">
                  <c:v>36495</c:v>
                </c:pt>
                <c:pt idx="143">
                  <c:v>36526</c:v>
                </c:pt>
                <c:pt idx="144">
                  <c:v>36557</c:v>
                </c:pt>
                <c:pt idx="145">
                  <c:v>36586</c:v>
                </c:pt>
                <c:pt idx="146">
                  <c:v>36617</c:v>
                </c:pt>
                <c:pt idx="147">
                  <c:v>36647</c:v>
                </c:pt>
                <c:pt idx="148">
                  <c:v>36678</c:v>
                </c:pt>
                <c:pt idx="149">
                  <c:v>36708</c:v>
                </c:pt>
                <c:pt idx="150">
                  <c:v>36739</c:v>
                </c:pt>
                <c:pt idx="151">
                  <c:v>36770</c:v>
                </c:pt>
                <c:pt idx="152">
                  <c:v>36800</c:v>
                </c:pt>
                <c:pt idx="153">
                  <c:v>36831</c:v>
                </c:pt>
                <c:pt idx="154">
                  <c:v>36861</c:v>
                </c:pt>
                <c:pt idx="155">
                  <c:v>36892</c:v>
                </c:pt>
                <c:pt idx="156">
                  <c:v>36923</c:v>
                </c:pt>
                <c:pt idx="157">
                  <c:v>36951</c:v>
                </c:pt>
                <c:pt idx="158">
                  <c:v>36982</c:v>
                </c:pt>
                <c:pt idx="159">
                  <c:v>37012</c:v>
                </c:pt>
                <c:pt idx="160">
                  <c:v>37043</c:v>
                </c:pt>
                <c:pt idx="161">
                  <c:v>37073</c:v>
                </c:pt>
                <c:pt idx="162">
                  <c:v>37104</c:v>
                </c:pt>
                <c:pt idx="163">
                  <c:v>37135</c:v>
                </c:pt>
                <c:pt idx="164">
                  <c:v>37165</c:v>
                </c:pt>
                <c:pt idx="165">
                  <c:v>37196</c:v>
                </c:pt>
                <c:pt idx="166">
                  <c:v>37226</c:v>
                </c:pt>
                <c:pt idx="167">
                  <c:v>37257</c:v>
                </c:pt>
                <c:pt idx="168">
                  <c:v>37288</c:v>
                </c:pt>
                <c:pt idx="169">
                  <c:v>37316</c:v>
                </c:pt>
                <c:pt idx="170">
                  <c:v>37347</c:v>
                </c:pt>
                <c:pt idx="171">
                  <c:v>37377</c:v>
                </c:pt>
                <c:pt idx="172">
                  <c:v>37408</c:v>
                </c:pt>
                <c:pt idx="173">
                  <c:v>37438</c:v>
                </c:pt>
                <c:pt idx="174">
                  <c:v>37469</c:v>
                </c:pt>
                <c:pt idx="175">
                  <c:v>37500</c:v>
                </c:pt>
                <c:pt idx="176">
                  <c:v>37530</c:v>
                </c:pt>
                <c:pt idx="177">
                  <c:v>37561</c:v>
                </c:pt>
                <c:pt idx="178">
                  <c:v>37591</c:v>
                </c:pt>
                <c:pt idx="179">
                  <c:v>37622</c:v>
                </c:pt>
                <c:pt idx="180">
                  <c:v>37653</c:v>
                </c:pt>
                <c:pt idx="181">
                  <c:v>37681</c:v>
                </c:pt>
                <c:pt idx="182">
                  <c:v>37712</c:v>
                </c:pt>
                <c:pt idx="183">
                  <c:v>37742</c:v>
                </c:pt>
                <c:pt idx="184">
                  <c:v>37773</c:v>
                </c:pt>
                <c:pt idx="185">
                  <c:v>37803</c:v>
                </c:pt>
                <c:pt idx="186">
                  <c:v>37834</c:v>
                </c:pt>
                <c:pt idx="187">
                  <c:v>37865</c:v>
                </c:pt>
                <c:pt idx="188">
                  <c:v>37895</c:v>
                </c:pt>
                <c:pt idx="189">
                  <c:v>37926</c:v>
                </c:pt>
                <c:pt idx="190">
                  <c:v>37956</c:v>
                </c:pt>
                <c:pt idx="191">
                  <c:v>37987</c:v>
                </c:pt>
                <c:pt idx="192">
                  <c:v>38018</c:v>
                </c:pt>
                <c:pt idx="193">
                  <c:v>38047</c:v>
                </c:pt>
                <c:pt idx="194">
                  <c:v>38078</c:v>
                </c:pt>
                <c:pt idx="195">
                  <c:v>38108</c:v>
                </c:pt>
                <c:pt idx="196">
                  <c:v>38139</c:v>
                </c:pt>
                <c:pt idx="197">
                  <c:v>38169</c:v>
                </c:pt>
                <c:pt idx="198">
                  <c:v>38200</c:v>
                </c:pt>
                <c:pt idx="199">
                  <c:v>38231</c:v>
                </c:pt>
                <c:pt idx="200">
                  <c:v>38261</c:v>
                </c:pt>
                <c:pt idx="201">
                  <c:v>38292</c:v>
                </c:pt>
                <c:pt idx="202">
                  <c:v>38322</c:v>
                </c:pt>
                <c:pt idx="203">
                  <c:v>38353</c:v>
                </c:pt>
                <c:pt idx="204">
                  <c:v>38384</c:v>
                </c:pt>
                <c:pt idx="205">
                  <c:v>38412</c:v>
                </c:pt>
                <c:pt idx="206">
                  <c:v>38443</c:v>
                </c:pt>
                <c:pt idx="207">
                  <c:v>38473</c:v>
                </c:pt>
                <c:pt idx="208">
                  <c:v>38504</c:v>
                </c:pt>
                <c:pt idx="209">
                  <c:v>38534</c:v>
                </c:pt>
                <c:pt idx="210">
                  <c:v>38565</c:v>
                </c:pt>
                <c:pt idx="211">
                  <c:v>38596</c:v>
                </c:pt>
                <c:pt idx="212">
                  <c:v>38626</c:v>
                </c:pt>
                <c:pt idx="213">
                  <c:v>38657</c:v>
                </c:pt>
                <c:pt idx="214">
                  <c:v>38687</c:v>
                </c:pt>
                <c:pt idx="215">
                  <c:v>38718</c:v>
                </c:pt>
                <c:pt idx="216">
                  <c:v>38749</c:v>
                </c:pt>
                <c:pt idx="217">
                  <c:v>38777</c:v>
                </c:pt>
                <c:pt idx="218">
                  <c:v>38808</c:v>
                </c:pt>
                <c:pt idx="219">
                  <c:v>38838</c:v>
                </c:pt>
                <c:pt idx="220">
                  <c:v>38869</c:v>
                </c:pt>
                <c:pt idx="221">
                  <c:v>38899</c:v>
                </c:pt>
                <c:pt idx="222">
                  <c:v>38930</c:v>
                </c:pt>
                <c:pt idx="223">
                  <c:v>38961</c:v>
                </c:pt>
                <c:pt idx="224">
                  <c:v>38991</c:v>
                </c:pt>
                <c:pt idx="225">
                  <c:v>39022</c:v>
                </c:pt>
                <c:pt idx="226">
                  <c:v>39052</c:v>
                </c:pt>
                <c:pt idx="227">
                  <c:v>39083</c:v>
                </c:pt>
                <c:pt idx="228">
                  <c:v>39114</c:v>
                </c:pt>
                <c:pt idx="229">
                  <c:v>39142</c:v>
                </c:pt>
                <c:pt idx="230">
                  <c:v>39173</c:v>
                </c:pt>
                <c:pt idx="231">
                  <c:v>39203</c:v>
                </c:pt>
                <c:pt idx="232">
                  <c:v>39234</c:v>
                </c:pt>
                <c:pt idx="233">
                  <c:v>39264</c:v>
                </c:pt>
                <c:pt idx="234">
                  <c:v>39295</c:v>
                </c:pt>
                <c:pt idx="235">
                  <c:v>39326</c:v>
                </c:pt>
                <c:pt idx="236">
                  <c:v>39356</c:v>
                </c:pt>
                <c:pt idx="237">
                  <c:v>39387</c:v>
                </c:pt>
                <c:pt idx="238">
                  <c:v>39417</c:v>
                </c:pt>
                <c:pt idx="239">
                  <c:v>39448</c:v>
                </c:pt>
                <c:pt idx="240">
                  <c:v>39479</c:v>
                </c:pt>
                <c:pt idx="241">
                  <c:v>39508</c:v>
                </c:pt>
                <c:pt idx="242">
                  <c:v>39539</c:v>
                </c:pt>
                <c:pt idx="243">
                  <c:v>39569</c:v>
                </c:pt>
                <c:pt idx="244">
                  <c:v>39600</c:v>
                </c:pt>
                <c:pt idx="245">
                  <c:v>39630</c:v>
                </c:pt>
                <c:pt idx="246">
                  <c:v>39661</c:v>
                </c:pt>
                <c:pt idx="247">
                  <c:v>39692</c:v>
                </c:pt>
                <c:pt idx="248">
                  <c:v>39722</c:v>
                </c:pt>
                <c:pt idx="249">
                  <c:v>39753</c:v>
                </c:pt>
                <c:pt idx="250">
                  <c:v>39783</c:v>
                </c:pt>
                <c:pt idx="251">
                  <c:v>39814</c:v>
                </c:pt>
                <c:pt idx="252">
                  <c:v>39845</c:v>
                </c:pt>
                <c:pt idx="253">
                  <c:v>39873</c:v>
                </c:pt>
                <c:pt idx="254">
                  <c:v>39904</c:v>
                </c:pt>
                <c:pt idx="255">
                  <c:v>39934</c:v>
                </c:pt>
                <c:pt idx="256">
                  <c:v>39965</c:v>
                </c:pt>
                <c:pt idx="257">
                  <c:v>39995</c:v>
                </c:pt>
                <c:pt idx="258">
                  <c:v>40026</c:v>
                </c:pt>
                <c:pt idx="259">
                  <c:v>40057</c:v>
                </c:pt>
                <c:pt idx="260">
                  <c:v>40087</c:v>
                </c:pt>
                <c:pt idx="261">
                  <c:v>40118</c:v>
                </c:pt>
                <c:pt idx="262">
                  <c:v>40148</c:v>
                </c:pt>
                <c:pt idx="263">
                  <c:v>40179</c:v>
                </c:pt>
                <c:pt idx="264">
                  <c:v>40210</c:v>
                </c:pt>
                <c:pt idx="265">
                  <c:v>40238</c:v>
                </c:pt>
                <c:pt idx="266">
                  <c:v>40269</c:v>
                </c:pt>
                <c:pt idx="267">
                  <c:v>40299</c:v>
                </c:pt>
                <c:pt idx="268">
                  <c:v>40330</c:v>
                </c:pt>
                <c:pt idx="269">
                  <c:v>40360</c:v>
                </c:pt>
                <c:pt idx="270">
                  <c:v>40391</c:v>
                </c:pt>
                <c:pt idx="271">
                  <c:v>40422</c:v>
                </c:pt>
                <c:pt idx="272">
                  <c:v>40452</c:v>
                </c:pt>
                <c:pt idx="273">
                  <c:v>40483</c:v>
                </c:pt>
                <c:pt idx="274">
                  <c:v>40513</c:v>
                </c:pt>
                <c:pt idx="275">
                  <c:v>40544</c:v>
                </c:pt>
                <c:pt idx="276">
                  <c:v>40575</c:v>
                </c:pt>
                <c:pt idx="277">
                  <c:v>40603</c:v>
                </c:pt>
                <c:pt idx="278">
                  <c:v>40634</c:v>
                </c:pt>
                <c:pt idx="279">
                  <c:v>40664</c:v>
                </c:pt>
                <c:pt idx="280">
                  <c:v>40695</c:v>
                </c:pt>
                <c:pt idx="281">
                  <c:v>40725</c:v>
                </c:pt>
                <c:pt idx="282">
                  <c:v>40756</c:v>
                </c:pt>
                <c:pt idx="283">
                  <c:v>40787</c:v>
                </c:pt>
                <c:pt idx="284">
                  <c:v>40817</c:v>
                </c:pt>
                <c:pt idx="285">
                  <c:v>40848</c:v>
                </c:pt>
                <c:pt idx="286">
                  <c:v>40878</c:v>
                </c:pt>
                <c:pt idx="287">
                  <c:v>40909</c:v>
                </c:pt>
                <c:pt idx="288">
                  <c:v>40940</c:v>
                </c:pt>
                <c:pt idx="289">
                  <c:v>40969</c:v>
                </c:pt>
                <c:pt idx="290">
                  <c:v>41000</c:v>
                </c:pt>
                <c:pt idx="291">
                  <c:v>41030</c:v>
                </c:pt>
                <c:pt idx="292">
                  <c:v>41061</c:v>
                </c:pt>
                <c:pt idx="293">
                  <c:v>41091</c:v>
                </c:pt>
                <c:pt idx="294">
                  <c:v>41122</c:v>
                </c:pt>
                <c:pt idx="295">
                  <c:v>41153</c:v>
                </c:pt>
                <c:pt idx="296">
                  <c:v>41183</c:v>
                </c:pt>
                <c:pt idx="297">
                  <c:v>41214</c:v>
                </c:pt>
                <c:pt idx="298">
                  <c:v>41244</c:v>
                </c:pt>
                <c:pt idx="299">
                  <c:v>41275</c:v>
                </c:pt>
                <c:pt idx="300">
                  <c:v>41306</c:v>
                </c:pt>
                <c:pt idx="301">
                  <c:v>41334</c:v>
                </c:pt>
                <c:pt idx="302">
                  <c:v>41365</c:v>
                </c:pt>
                <c:pt idx="303">
                  <c:v>41395</c:v>
                </c:pt>
                <c:pt idx="304">
                  <c:v>41426</c:v>
                </c:pt>
                <c:pt idx="305">
                  <c:v>41456</c:v>
                </c:pt>
                <c:pt idx="306">
                  <c:v>41487</c:v>
                </c:pt>
                <c:pt idx="307">
                  <c:v>41518</c:v>
                </c:pt>
                <c:pt idx="308">
                  <c:v>41548</c:v>
                </c:pt>
                <c:pt idx="309">
                  <c:v>41579</c:v>
                </c:pt>
                <c:pt idx="310">
                  <c:v>41609</c:v>
                </c:pt>
                <c:pt idx="311">
                  <c:v>41640</c:v>
                </c:pt>
                <c:pt idx="312">
                  <c:v>41671</c:v>
                </c:pt>
                <c:pt idx="313">
                  <c:v>41699</c:v>
                </c:pt>
                <c:pt idx="314">
                  <c:v>41730</c:v>
                </c:pt>
                <c:pt idx="315">
                  <c:v>41760</c:v>
                </c:pt>
                <c:pt idx="316">
                  <c:v>41791</c:v>
                </c:pt>
                <c:pt idx="317">
                  <c:v>41821</c:v>
                </c:pt>
                <c:pt idx="318">
                  <c:v>41852</c:v>
                </c:pt>
                <c:pt idx="319">
                  <c:v>41883</c:v>
                </c:pt>
                <c:pt idx="320">
                  <c:v>41913</c:v>
                </c:pt>
                <c:pt idx="321">
                  <c:v>41944</c:v>
                </c:pt>
                <c:pt idx="322">
                  <c:v>41974</c:v>
                </c:pt>
                <c:pt idx="323">
                  <c:v>42005</c:v>
                </c:pt>
                <c:pt idx="324">
                  <c:v>42036</c:v>
                </c:pt>
                <c:pt idx="325">
                  <c:v>42064</c:v>
                </c:pt>
                <c:pt idx="326">
                  <c:v>42095</c:v>
                </c:pt>
                <c:pt idx="327">
                  <c:v>42125</c:v>
                </c:pt>
                <c:pt idx="328">
                  <c:v>42156</c:v>
                </c:pt>
                <c:pt idx="329">
                  <c:v>42186</c:v>
                </c:pt>
                <c:pt idx="330">
                  <c:v>42217</c:v>
                </c:pt>
                <c:pt idx="331">
                  <c:v>42248</c:v>
                </c:pt>
                <c:pt idx="332">
                  <c:v>42278</c:v>
                </c:pt>
                <c:pt idx="333">
                  <c:v>42309</c:v>
                </c:pt>
                <c:pt idx="334">
                  <c:v>42339</c:v>
                </c:pt>
                <c:pt idx="335">
                  <c:v>42370</c:v>
                </c:pt>
                <c:pt idx="336">
                  <c:v>42401</c:v>
                </c:pt>
                <c:pt idx="337">
                  <c:v>42430</c:v>
                </c:pt>
                <c:pt idx="338">
                  <c:v>42461</c:v>
                </c:pt>
                <c:pt idx="339">
                  <c:v>42491</c:v>
                </c:pt>
                <c:pt idx="340">
                  <c:v>42522</c:v>
                </c:pt>
                <c:pt idx="341">
                  <c:v>42552</c:v>
                </c:pt>
                <c:pt idx="342">
                  <c:v>42583</c:v>
                </c:pt>
                <c:pt idx="343">
                  <c:v>42614</c:v>
                </c:pt>
                <c:pt idx="344">
                  <c:v>42644</c:v>
                </c:pt>
                <c:pt idx="345">
                  <c:v>42675</c:v>
                </c:pt>
                <c:pt idx="346">
                  <c:v>42705</c:v>
                </c:pt>
                <c:pt idx="347">
                  <c:v>42736</c:v>
                </c:pt>
                <c:pt idx="348">
                  <c:v>42767</c:v>
                </c:pt>
                <c:pt idx="349">
                  <c:v>42795</c:v>
                </c:pt>
                <c:pt idx="350">
                  <c:v>42826</c:v>
                </c:pt>
                <c:pt idx="351">
                  <c:v>42856</c:v>
                </c:pt>
                <c:pt idx="352">
                  <c:v>42887</c:v>
                </c:pt>
                <c:pt idx="353">
                  <c:v>42917</c:v>
                </c:pt>
                <c:pt idx="354">
                  <c:v>42948</c:v>
                </c:pt>
                <c:pt idx="355">
                  <c:v>42979</c:v>
                </c:pt>
                <c:pt idx="356">
                  <c:v>43009</c:v>
                </c:pt>
                <c:pt idx="357">
                  <c:v>43040</c:v>
                </c:pt>
                <c:pt idx="358">
                  <c:v>43070</c:v>
                </c:pt>
                <c:pt idx="359">
                  <c:v>43101</c:v>
                </c:pt>
                <c:pt idx="360">
                  <c:v>43132</c:v>
                </c:pt>
              </c:numCache>
            </c:numRef>
          </c:cat>
          <c:val>
            <c:numRef>
              <c:f>'Chicken and Cocoa'!$C$3:$C$363</c:f>
              <c:numCache>
                <c:formatCode>General</c:formatCode>
                <c:ptCount val="361"/>
                <c:pt idx="0">
                  <c:v>0.88</c:v>
                </c:pt>
                <c:pt idx="1">
                  <c:v>0.88</c:v>
                </c:pt>
                <c:pt idx="2">
                  <c:v>0.89</c:v>
                </c:pt>
                <c:pt idx="3">
                  <c:v>0.94</c:v>
                </c:pt>
                <c:pt idx="4">
                  <c:v>1.01</c:v>
                </c:pt>
                <c:pt idx="5">
                  <c:v>1.1000000000000001</c:v>
                </c:pt>
                <c:pt idx="6">
                  <c:v>1.1200000000000001</c:v>
                </c:pt>
                <c:pt idx="7">
                  <c:v>1.1399999999999999</c:v>
                </c:pt>
                <c:pt idx="8">
                  <c:v>1.0900000000000001</c:v>
                </c:pt>
                <c:pt idx="9">
                  <c:v>1.06</c:v>
                </c:pt>
                <c:pt idx="10">
                  <c:v>1.05</c:v>
                </c:pt>
                <c:pt idx="11">
                  <c:v>1.07</c:v>
                </c:pt>
                <c:pt idx="12">
                  <c:v>1.07</c:v>
                </c:pt>
                <c:pt idx="13">
                  <c:v>1.0900000000000001</c:v>
                </c:pt>
                <c:pt idx="14">
                  <c:v>1.1100000000000001</c:v>
                </c:pt>
                <c:pt idx="15">
                  <c:v>1.1499999999999999</c:v>
                </c:pt>
                <c:pt idx="16">
                  <c:v>1.1599999999999999</c:v>
                </c:pt>
                <c:pt idx="17">
                  <c:v>1.1399999999999999</c:v>
                </c:pt>
                <c:pt idx="18">
                  <c:v>1.1299999999999999</c:v>
                </c:pt>
                <c:pt idx="19">
                  <c:v>1.1200000000000001</c:v>
                </c:pt>
                <c:pt idx="20">
                  <c:v>1.08</c:v>
                </c:pt>
                <c:pt idx="21">
                  <c:v>1.05</c:v>
                </c:pt>
                <c:pt idx="22">
                  <c:v>1.05</c:v>
                </c:pt>
                <c:pt idx="23">
                  <c:v>1.05</c:v>
                </c:pt>
                <c:pt idx="24">
                  <c:v>1.07</c:v>
                </c:pt>
                <c:pt idx="25">
                  <c:v>1.1100000000000001</c:v>
                </c:pt>
                <c:pt idx="26">
                  <c:v>1.08</c:v>
                </c:pt>
                <c:pt idx="27">
                  <c:v>1.08</c:v>
                </c:pt>
                <c:pt idx="28">
                  <c:v>1.1100000000000001</c:v>
                </c:pt>
                <c:pt idx="29">
                  <c:v>1.1000000000000001</c:v>
                </c:pt>
                <c:pt idx="30">
                  <c:v>1.1000000000000001</c:v>
                </c:pt>
                <c:pt idx="31">
                  <c:v>1.0900000000000001</c:v>
                </c:pt>
                <c:pt idx="32">
                  <c:v>1.07</c:v>
                </c:pt>
                <c:pt idx="33">
                  <c:v>1.07</c:v>
                </c:pt>
                <c:pt idx="34">
                  <c:v>1.05</c:v>
                </c:pt>
                <c:pt idx="35">
                  <c:v>1.05</c:v>
                </c:pt>
                <c:pt idx="36">
                  <c:v>1.08</c:v>
                </c:pt>
                <c:pt idx="37">
                  <c:v>1.07</c:v>
                </c:pt>
                <c:pt idx="38">
                  <c:v>1.06</c:v>
                </c:pt>
                <c:pt idx="39">
                  <c:v>1.06</c:v>
                </c:pt>
                <c:pt idx="40">
                  <c:v>1.05</c:v>
                </c:pt>
                <c:pt idx="41">
                  <c:v>1.07</c:v>
                </c:pt>
                <c:pt idx="42">
                  <c:v>1.05</c:v>
                </c:pt>
                <c:pt idx="43">
                  <c:v>1.05</c:v>
                </c:pt>
                <c:pt idx="44">
                  <c:v>1.06</c:v>
                </c:pt>
                <c:pt idx="45">
                  <c:v>1.04</c:v>
                </c:pt>
                <c:pt idx="46">
                  <c:v>1.04</c:v>
                </c:pt>
                <c:pt idx="47">
                  <c:v>1.05</c:v>
                </c:pt>
                <c:pt idx="48">
                  <c:v>1.03</c:v>
                </c:pt>
                <c:pt idx="49">
                  <c:v>1.04</c:v>
                </c:pt>
                <c:pt idx="50">
                  <c:v>1.04</c:v>
                </c:pt>
                <c:pt idx="51">
                  <c:v>1.04</c:v>
                </c:pt>
                <c:pt idx="52">
                  <c:v>1.05</c:v>
                </c:pt>
                <c:pt idx="53">
                  <c:v>1.06</c:v>
                </c:pt>
                <c:pt idx="54">
                  <c:v>1.08</c:v>
                </c:pt>
                <c:pt idx="55">
                  <c:v>1.08</c:v>
                </c:pt>
                <c:pt idx="56">
                  <c:v>1.06</c:v>
                </c:pt>
                <c:pt idx="57">
                  <c:v>1.0900000000000001</c:v>
                </c:pt>
                <c:pt idx="58">
                  <c:v>1.0900000000000001</c:v>
                </c:pt>
                <c:pt idx="59">
                  <c:v>1.1100000000000001</c:v>
                </c:pt>
                <c:pt idx="60">
                  <c:v>1.1299999999999999</c:v>
                </c:pt>
                <c:pt idx="61">
                  <c:v>1.1499999999999999</c:v>
                </c:pt>
                <c:pt idx="62">
                  <c:v>1.18</c:v>
                </c:pt>
                <c:pt idx="63">
                  <c:v>1.24</c:v>
                </c:pt>
                <c:pt idx="64">
                  <c:v>1.23</c:v>
                </c:pt>
                <c:pt idx="65">
                  <c:v>1.25</c:v>
                </c:pt>
                <c:pt idx="66">
                  <c:v>1.28</c:v>
                </c:pt>
                <c:pt idx="67">
                  <c:v>1.27</c:v>
                </c:pt>
                <c:pt idx="68">
                  <c:v>1.23</c:v>
                </c:pt>
                <c:pt idx="69">
                  <c:v>1.21</c:v>
                </c:pt>
                <c:pt idx="70">
                  <c:v>1.18</c:v>
                </c:pt>
                <c:pt idx="71">
                  <c:v>1.1599999999999999</c:v>
                </c:pt>
                <c:pt idx="72">
                  <c:v>1.18</c:v>
                </c:pt>
                <c:pt idx="73">
                  <c:v>1.22</c:v>
                </c:pt>
                <c:pt idx="74">
                  <c:v>1.23</c:v>
                </c:pt>
                <c:pt idx="75">
                  <c:v>1.3</c:v>
                </c:pt>
                <c:pt idx="76">
                  <c:v>1.31</c:v>
                </c:pt>
                <c:pt idx="77">
                  <c:v>1.28</c:v>
                </c:pt>
                <c:pt idx="78">
                  <c:v>1.23</c:v>
                </c:pt>
                <c:pt idx="79">
                  <c:v>1.24</c:v>
                </c:pt>
                <c:pt idx="80">
                  <c:v>1.2</c:v>
                </c:pt>
                <c:pt idx="81">
                  <c:v>1.1399999999999999</c:v>
                </c:pt>
                <c:pt idx="82">
                  <c:v>1.1299999999999999</c:v>
                </c:pt>
                <c:pt idx="83">
                  <c:v>1.1299999999999999</c:v>
                </c:pt>
                <c:pt idx="84">
                  <c:v>1.1299999999999999</c:v>
                </c:pt>
                <c:pt idx="85">
                  <c:v>1.1399999999999999</c:v>
                </c:pt>
                <c:pt idx="86">
                  <c:v>1.1299999999999999</c:v>
                </c:pt>
                <c:pt idx="87">
                  <c:v>1.1499999999999999</c:v>
                </c:pt>
                <c:pt idx="88">
                  <c:v>1.19</c:v>
                </c:pt>
                <c:pt idx="89">
                  <c:v>1.24</c:v>
                </c:pt>
                <c:pt idx="90">
                  <c:v>1.31</c:v>
                </c:pt>
                <c:pt idx="91">
                  <c:v>1.34</c:v>
                </c:pt>
                <c:pt idx="92">
                  <c:v>1.29</c:v>
                </c:pt>
                <c:pt idx="93">
                  <c:v>1.32</c:v>
                </c:pt>
                <c:pt idx="94">
                  <c:v>1.29</c:v>
                </c:pt>
                <c:pt idx="95">
                  <c:v>1.29</c:v>
                </c:pt>
                <c:pt idx="96">
                  <c:v>1.25</c:v>
                </c:pt>
                <c:pt idx="97">
                  <c:v>1.22</c:v>
                </c:pt>
                <c:pt idx="98">
                  <c:v>1.24</c:v>
                </c:pt>
                <c:pt idx="99">
                  <c:v>1.33</c:v>
                </c:pt>
                <c:pt idx="100">
                  <c:v>1.43</c:v>
                </c:pt>
                <c:pt idx="101">
                  <c:v>1.46</c:v>
                </c:pt>
                <c:pt idx="102">
                  <c:v>1.47</c:v>
                </c:pt>
                <c:pt idx="103">
                  <c:v>1.47</c:v>
                </c:pt>
                <c:pt idx="104">
                  <c:v>1.45</c:v>
                </c:pt>
                <c:pt idx="105">
                  <c:v>1.45</c:v>
                </c:pt>
                <c:pt idx="106">
                  <c:v>1.44</c:v>
                </c:pt>
                <c:pt idx="107">
                  <c:v>1.42</c:v>
                </c:pt>
                <c:pt idx="108">
                  <c:v>1.38</c:v>
                </c:pt>
                <c:pt idx="109">
                  <c:v>1.36</c:v>
                </c:pt>
                <c:pt idx="110">
                  <c:v>1.35</c:v>
                </c:pt>
                <c:pt idx="111">
                  <c:v>1.34</c:v>
                </c:pt>
                <c:pt idx="112">
                  <c:v>1.34</c:v>
                </c:pt>
                <c:pt idx="113">
                  <c:v>1.35</c:v>
                </c:pt>
                <c:pt idx="114">
                  <c:v>1.38</c:v>
                </c:pt>
                <c:pt idx="115">
                  <c:v>1.39</c:v>
                </c:pt>
                <c:pt idx="116">
                  <c:v>1.31</c:v>
                </c:pt>
                <c:pt idx="117">
                  <c:v>1.27</c:v>
                </c:pt>
                <c:pt idx="118">
                  <c:v>1.23</c:v>
                </c:pt>
                <c:pt idx="119">
                  <c:v>1.22</c:v>
                </c:pt>
                <c:pt idx="120">
                  <c:v>1.23</c:v>
                </c:pt>
                <c:pt idx="121">
                  <c:v>1.25</c:v>
                </c:pt>
                <c:pt idx="122">
                  <c:v>1.27</c:v>
                </c:pt>
                <c:pt idx="123">
                  <c:v>1.3</c:v>
                </c:pt>
                <c:pt idx="124">
                  <c:v>1.38</c:v>
                </c:pt>
                <c:pt idx="125">
                  <c:v>1.48</c:v>
                </c:pt>
                <c:pt idx="126">
                  <c:v>1.56</c:v>
                </c:pt>
                <c:pt idx="127">
                  <c:v>1.57</c:v>
                </c:pt>
                <c:pt idx="128">
                  <c:v>1.52</c:v>
                </c:pt>
                <c:pt idx="129">
                  <c:v>1.48</c:v>
                </c:pt>
                <c:pt idx="130">
                  <c:v>1.43</c:v>
                </c:pt>
                <c:pt idx="131">
                  <c:v>1.39</c:v>
                </c:pt>
                <c:pt idx="132">
                  <c:v>1.35</c:v>
                </c:pt>
                <c:pt idx="133">
                  <c:v>1.3</c:v>
                </c:pt>
                <c:pt idx="134">
                  <c:v>1.27</c:v>
                </c:pt>
                <c:pt idx="135">
                  <c:v>1.31</c:v>
                </c:pt>
                <c:pt idx="136">
                  <c:v>1.34</c:v>
                </c:pt>
                <c:pt idx="137">
                  <c:v>1.35</c:v>
                </c:pt>
                <c:pt idx="138">
                  <c:v>1.33</c:v>
                </c:pt>
                <c:pt idx="139">
                  <c:v>1.34</c:v>
                </c:pt>
                <c:pt idx="140">
                  <c:v>1.29</c:v>
                </c:pt>
                <c:pt idx="141">
                  <c:v>1.29</c:v>
                </c:pt>
                <c:pt idx="142">
                  <c:v>1.29</c:v>
                </c:pt>
                <c:pt idx="143">
                  <c:v>1.28</c:v>
                </c:pt>
                <c:pt idx="144">
                  <c:v>1.27</c:v>
                </c:pt>
                <c:pt idx="145">
                  <c:v>1.26</c:v>
                </c:pt>
                <c:pt idx="146">
                  <c:v>1.26</c:v>
                </c:pt>
                <c:pt idx="147">
                  <c:v>1.27</c:v>
                </c:pt>
                <c:pt idx="148">
                  <c:v>1.3</c:v>
                </c:pt>
                <c:pt idx="149">
                  <c:v>1.32</c:v>
                </c:pt>
                <c:pt idx="150">
                  <c:v>1.33</c:v>
                </c:pt>
                <c:pt idx="151">
                  <c:v>1.36</c:v>
                </c:pt>
                <c:pt idx="152">
                  <c:v>1.36</c:v>
                </c:pt>
                <c:pt idx="153">
                  <c:v>1.36</c:v>
                </c:pt>
                <c:pt idx="154">
                  <c:v>1.36</c:v>
                </c:pt>
                <c:pt idx="155">
                  <c:v>1.36</c:v>
                </c:pt>
                <c:pt idx="156">
                  <c:v>1.36</c:v>
                </c:pt>
                <c:pt idx="157">
                  <c:v>1.37</c:v>
                </c:pt>
                <c:pt idx="158">
                  <c:v>1.37</c:v>
                </c:pt>
                <c:pt idx="159">
                  <c:v>1.39</c:v>
                </c:pt>
                <c:pt idx="160">
                  <c:v>1.4</c:v>
                </c:pt>
                <c:pt idx="161">
                  <c:v>1.42</c:v>
                </c:pt>
                <c:pt idx="162">
                  <c:v>1.45</c:v>
                </c:pt>
                <c:pt idx="163">
                  <c:v>1.47</c:v>
                </c:pt>
                <c:pt idx="164">
                  <c:v>1.45</c:v>
                </c:pt>
                <c:pt idx="165">
                  <c:v>1.42</c:v>
                </c:pt>
                <c:pt idx="166">
                  <c:v>1.39</c:v>
                </c:pt>
                <c:pt idx="167">
                  <c:v>1.39</c:v>
                </c:pt>
                <c:pt idx="168">
                  <c:v>1.39</c:v>
                </c:pt>
                <c:pt idx="169">
                  <c:v>1.38</c:v>
                </c:pt>
                <c:pt idx="170">
                  <c:v>1.38</c:v>
                </c:pt>
                <c:pt idx="171">
                  <c:v>1.4</c:v>
                </c:pt>
                <c:pt idx="172">
                  <c:v>1.41</c:v>
                </c:pt>
                <c:pt idx="173">
                  <c:v>1.42</c:v>
                </c:pt>
                <c:pt idx="174">
                  <c:v>1.41</c:v>
                </c:pt>
                <c:pt idx="175">
                  <c:v>1.41</c:v>
                </c:pt>
                <c:pt idx="176">
                  <c:v>1.39</c:v>
                </c:pt>
                <c:pt idx="177">
                  <c:v>1.36</c:v>
                </c:pt>
                <c:pt idx="178">
                  <c:v>1.36</c:v>
                </c:pt>
                <c:pt idx="179">
                  <c:v>1.37</c:v>
                </c:pt>
                <c:pt idx="180">
                  <c:v>1.39</c:v>
                </c:pt>
                <c:pt idx="181">
                  <c:v>1.41</c:v>
                </c:pt>
                <c:pt idx="182">
                  <c:v>1.4</c:v>
                </c:pt>
                <c:pt idx="183">
                  <c:v>1.42</c:v>
                </c:pt>
                <c:pt idx="184">
                  <c:v>1.45</c:v>
                </c:pt>
                <c:pt idx="185">
                  <c:v>1.49</c:v>
                </c:pt>
                <c:pt idx="186">
                  <c:v>1.51</c:v>
                </c:pt>
                <c:pt idx="187">
                  <c:v>1.53</c:v>
                </c:pt>
                <c:pt idx="188">
                  <c:v>1.51</c:v>
                </c:pt>
                <c:pt idx="189">
                  <c:v>1.51</c:v>
                </c:pt>
                <c:pt idx="190">
                  <c:v>1.52</c:v>
                </c:pt>
                <c:pt idx="191">
                  <c:v>1.53</c:v>
                </c:pt>
                <c:pt idx="192">
                  <c:v>1.58</c:v>
                </c:pt>
                <c:pt idx="193">
                  <c:v>1.61</c:v>
                </c:pt>
                <c:pt idx="194">
                  <c:v>1.65</c:v>
                </c:pt>
                <c:pt idx="195">
                  <c:v>1.69</c:v>
                </c:pt>
                <c:pt idx="196">
                  <c:v>1.76</c:v>
                </c:pt>
                <c:pt idx="197">
                  <c:v>1.78</c:v>
                </c:pt>
                <c:pt idx="198">
                  <c:v>1.77</c:v>
                </c:pt>
                <c:pt idx="199">
                  <c:v>1.72</c:v>
                </c:pt>
                <c:pt idx="200">
                  <c:v>1.68</c:v>
                </c:pt>
                <c:pt idx="201">
                  <c:v>1.65</c:v>
                </c:pt>
                <c:pt idx="202">
                  <c:v>1.62</c:v>
                </c:pt>
                <c:pt idx="203">
                  <c:v>1.62</c:v>
                </c:pt>
                <c:pt idx="204">
                  <c:v>1.63</c:v>
                </c:pt>
                <c:pt idx="205">
                  <c:v>1.63</c:v>
                </c:pt>
                <c:pt idx="206">
                  <c:v>1.63</c:v>
                </c:pt>
                <c:pt idx="207">
                  <c:v>1.64</c:v>
                </c:pt>
                <c:pt idx="208">
                  <c:v>1.64</c:v>
                </c:pt>
                <c:pt idx="209">
                  <c:v>1.65</c:v>
                </c:pt>
                <c:pt idx="210">
                  <c:v>1.65</c:v>
                </c:pt>
                <c:pt idx="211">
                  <c:v>1.66</c:v>
                </c:pt>
                <c:pt idx="212">
                  <c:v>1.64</c:v>
                </c:pt>
                <c:pt idx="213">
                  <c:v>1.6</c:v>
                </c:pt>
                <c:pt idx="214">
                  <c:v>1.57</c:v>
                </c:pt>
                <c:pt idx="215">
                  <c:v>1.54</c:v>
                </c:pt>
                <c:pt idx="216">
                  <c:v>1.53</c:v>
                </c:pt>
                <c:pt idx="217">
                  <c:v>1.51</c:v>
                </c:pt>
                <c:pt idx="218">
                  <c:v>1.49</c:v>
                </c:pt>
                <c:pt idx="219">
                  <c:v>1.5</c:v>
                </c:pt>
                <c:pt idx="220">
                  <c:v>1.52</c:v>
                </c:pt>
                <c:pt idx="221">
                  <c:v>1.54</c:v>
                </c:pt>
                <c:pt idx="222">
                  <c:v>1.55</c:v>
                </c:pt>
                <c:pt idx="223">
                  <c:v>1.56</c:v>
                </c:pt>
                <c:pt idx="224">
                  <c:v>1.54</c:v>
                </c:pt>
                <c:pt idx="225">
                  <c:v>1.52</c:v>
                </c:pt>
                <c:pt idx="226">
                  <c:v>1.53</c:v>
                </c:pt>
                <c:pt idx="227">
                  <c:v>1.57</c:v>
                </c:pt>
                <c:pt idx="228">
                  <c:v>1.63</c:v>
                </c:pt>
                <c:pt idx="229">
                  <c:v>1.68</c:v>
                </c:pt>
                <c:pt idx="230">
                  <c:v>1.72</c:v>
                </c:pt>
                <c:pt idx="231">
                  <c:v>1.75</c:v>
                </c:pt>
                <c:pt idx="232">
                  <c:v>1.78</c:v>
                </c:pt>
                <c:pt idx="233">
                  <c:v>1.79</c:v>
                </c:pt>
                <c:pt idx="234">
                  <c:v>1.79</c:v>
                </c:pt>
                <c:pt idx="235">
                  <c:v>1.8</c:v>
                </c:pt>
                <c:pt idx="236">
                  <c:v>1.76</c:v>
                </c:pt>
                <c:pt idx="237">
                  <c:v>1.71</c:v>
                </c:pt>
                <c:pt idx="238">
                  <c:v>1.69</c:v>
                </c:pt>
                <c:pt idx="239">
                  <c:v>1.7</c:v>
                </c:pt>
                <c:pt idx="240">
                  <c:v>1.74</c:v>
                </c:pt>
                <c:pt idx="241">
                  <c:v>1.79</c:v>
                </c:pt>
                <c:pt idx="242">
                  <c:v>1.81</c:v>
                </c:pt>
                <c:pt idx="243">
                  <c:v>1.84</c:v>
                </c:pt>
                <c:pt idx="244">
                  <c:v>1.89</c:v>
                </c:pt>
                <c:pt idx="245">
                  <c:v>1.95</c:v>
                </c:pt>
                <c:pt idx="246">
                  <c:v>1.95</c:v>
                </c:pt>
                <c:pt idx="247">
                  <c:v>1.95</c:v>
                </c:pt>
                <c:pt idx="248">
                  <c:v>1.93</c:v>
                </c:pt>
                <c:pt idx="249">
                  <c:v>1.92</c:v>
                </c:pt>
                <c:pt idx="250">
                  <c:v>1.92</c:v>
                </c:pt>
                <c:pt idx="251">
                  <c:v>1.92</c:v>
                </c:pt>
                <c:pt idx="252">
                  <c:v>1.91</c:v>
                </c:pt>
                <c:pt idx="253">
                  <c:v>1.89</c:v>
                </c:pt>
                <c:pt idx="254">
                  <c:v>1.88</c:v>
                </c:pt>
                <c:pt idx="255">
                  <c:v>1.92</c:v>
                </c:pt>
                <c:pt idx="256">
                  <c:v>1.94</c:v>
                </c:pt>
                <c:pt idx="257">
                  <c:v>1.95</c:v>
                </c:pt>
                <c:pt idx="258">
                  <c:v>1.91</c:v>
                </c:pt>
                <c:pt idx="259">
                  <c:v>1.87</c:v>
                </c:pt>
                <c:pt idx="260">
                  <c:v>1.83</c:v>
                </c:pt>
                <c:pt idx="261">
                  <c:v>1.81</c:v>
                </c:pt>
                <c:pt idx="262">
                  <c:v>1.81</c:v>
                </c:pt>
                <c:pt idx="263">
                  <c:v>1.83</c:v>
                </c:pt>
                <c:pt idx="264">
                  <c:v>1.84</c:v>
                </c:pt>
                <c:pt idx="265">
                  <c:v>1.85</c:v>
                </c:pt>
                <c:pt idx="266">
                  <c:v>1.88</c:v>
                </c:pt>
                <c:pt idx="267">
                  <c:v>1.91</c:v>
                </c:pt>
                <c:pt idx="268">
                  <c:v>1.92</c:v>
                </c:pt>
                <c:pt idx="269">
                  <c:v>1.94</c:v>
                </c:pt>
                <c:pt idx="270">
                  <c:v>1.94</c:v>
                </c:pt>
                <c:pt idx="271">
                  <c:v>1.93</c:v>
                </c:pt>
                <c:pt idx="272">
                  <c:v>1.91</c:v>
                </c:pt>
                <c:pt idx="273">
                  <c:v>1.88</c:v>
                </c:pt>
                <c:pt idx="274">
                  <c:v>1.88</c:v>
                </c:pt>
                <c:pt idx="275">
                  <c:v>1.87</c:v>
                </c:pt>
                <c:pt idx="276">
                  <c:v>1.88</c:v>
                </c:pt>
                <c:pt idx="277">
                  <c:v>1.9</c:v>
                </c:pt>
                <c:pt idx="278">
                  <c:v>1.9</c:v>
                </c:pt>
                <c:pt idx="279">
                  <c:v>1.91</c:v>
                </c:pt>
                <c:pt idx="280">
                  <c:v>1.92</c:v>
                </c:pt>
                <c:pt idx="281">
                  <c:v>1.93</c:v>
                </c:pt>
                <c:pt idx="282">
                  <c:v>1.94</c:v>
                </c:pt>
                <c:pt idx="283">
                  <c:v>1.96</c:v>
                </c:pt>
                <c:pt idx="284">
                  <c:v>1.96</c:v>
                </c:pt>
                <c:pt idx="285">
                  <c:v>1.97</c:v>
                </c:pt>
                <c:pt idx="286">
                  <c:v>1.98</c:v>
                </c:pt>
                <c:pt idx="287">
                  <c:v>1.99</c:v>
                </c:pt>
                <c:pt idx="288">
                  <c:v>2.0099999999999998</c:v>
                </c:pt>
                <c:pt idx="289">
                  <c:v>2.0499999999999998</c:v>
                </c:pt>
                <c:pt idx="290">
                  <c:v>2.06</c:v>
                </c:pt>
                <c:pt idx="291">
                  <c:v>2.0699999999999998</c:v>
                </c:pt>
                <c:pt idx="292">
                  <c:v>2.08</c:v>
                </c:pt>
                <c:pt idx="293">
                  <c:v>2.09</c:v>
                </c:pt>
                <c:pt idx="294">
                  <c:v>2.09</c:v>
                </c:pt>
                <c:pt idx="295">
                  <c:v>2.11</c:v>
                </c:pt>
                <c:pt idx="296">
                  <c:v>2.11</c:v>
                </c:pt>
                <c:pt idx="297">
                  <c:v>2.13</c:v>
                </c:pt>
                <c:pt idx="298">
                  <c:v>2.15</c:v>
                </c:pt>
                <c:pt idx="299">
                  <c:v>2.2200000000000002</c:v>
                </c:pt>
                <c:pt idx="300">
                  <c:v>2.19</c:v>
                </c:pt>
                <c:pt idx="301">
                  <c:v>2.31</c:v>
                </c:pt>
                <c:pt idx="302">
                  <c:v>2.29</c:v>
                </c:pt>
                <c:pt idx="303">
                  <c:v>2.38</c:v>
                </c:pt>
                <c:pt idx="304">
                  <c:v>2.4</c:v>
                </c:pt>
                <c:pt idx="305">
                  <c:v>2.2200000000000002</c:v>
                </c:pt>
                <c:pt idx="306">
                  <c:v>2.04</c:v>
                </c:pt>
                <c:pt idx="307">
                  <c:v>1.98</c:v>
                </c:pt>
                <c:pt idx="308">
                  <c:v>1.96</c:v>
                </c:pt>
                <c:pt idx="309">
                  <c:v>2.0299999999999998</c:v>
                </c:pt>
                <c:pt idx="310">
                  <c:v>2.0699999999999998</c:v>
                </c:pt>
                <c:pt idx="311">
                  <c:v>2.11</c:v>
                </c:pt>
                <c:pt idx="312">
                  <c:v>2.02</c:v>
                </c:pt>
                <c:pt idx="313">
                  <c:v>2.2599999999999998</c:v>
                </c:pt>
                <c:pt idx="314">
                  <c:v>2.38</c:v>
                </c:pt>
                <c:pt idx="315">
                  <c:v>2.56</c:v>
                </c:pt>
                <c:pt idx="316">
                  <c:v>2.5499999999999998</c:v>
                </c:pt>
                <c:pt idx="317">
                  <c:v>2.4500000000000002</c:v>
                </c:pt>
                <c:pt idx="318">
                  <c:v>2.27</c:v>
                </c:pt>
                <c:pt idx="319">
                  <c:v>2.36</c:v>
                </c:pt>
                <c:pt idx="320">
                  <c:v>2.36</c:v>
                </c:pt>
                <c:pt idx="321">
                  <c:v>2.31</c:v>
                </c:pt>
                <c:pt idx="322">
                  <c:v>2.2200000000000002</c:v>
                </c:pt>
                <c:pt idx="323">
                  <c:v>2.2200000000000002</c:v>
                </c:pt>
                <c:pt idx="324">
                  <c:v>2.0299999999999998</c:v>
                </c:pt>
                <c:pt idx="325">
                  <c:v>2.15</c:v>
                </c:pt>
                <c:pt idx="326">
                  <c:v>2.31</c:v>
                </c:pt>
                <c:pt idx="327">
                  <c:v>2.35</c:v>
                </c:pt>
                <c:pt idx="328">
                  <c:v>2.2799999999999998</c:v>
                </c:pt>
                <c:pt idx="329">
                  <c:v>2.0699999999999998</c:v>
                </c:pt>
                <c:pt idx="330">
                  <c:v>1.82</c:v>
                </c:pt>
                <c:pt idx="331">
                  <c:v>1.69</c:v>
                </c:pt>
                <c:pt idx="332">
                  <c:v>1.61</c:v>
                </c:pt>
                <c:pt idx="333">
                  <c:v>1.62</c:v>
                </c:pt>
                <c:pt idx="334">
                  <c:v>1.74</c:v>
                </c:pt>
                <c:pt idx="335">
                  <c:v>1.85</c:v>
                </c:pt>
                <c:pt idx="336">
                  <c:v>1.77</c:v>
                </c:pt>
                <c:pt idx="337">
                  <c:v>1.85</c:v>
                </c:pt>
                <c:pt idx="338">
                  <c:v>1.93</c:v>
                </c:pt>
                <c:pt idx="339">
                  <c:v>2.06</c:v>
                </c:pt>
                <c:pt idx="340">
                  <c:v>2.15</c:v>
                </c:pt>
                <c:pt idx="341">
                  <c:v>1.96</c:v>
                </c:pt>
                <c:pt idx="342">
                  <c:v>1.74</c:v>
                </c:pt>
                <c:pt idx="343">
                  <c:v>1.7</c:v>
                </c:pt>
                <c:pt idx="344">
                  <c:v>1.59</c:v>
                </c:pt>
                <c:pt idx="345">
                  <c:v>1.76</c:v>
                </c:pt>
                <c:pt idx="346">
                  <c:v>1.86</c:v>
                </c:pt>
                <c:pt idx="347">
                  <c:v>1.94</c:v>
                </c:pt>
                <c:pt idx="348">
                  <c:v>1.94</c:v>
                </c:pt>
                <c:pt idx="349">
                  <c:v>2.13</c:v>
                </c:pt>
                <c:pt idx="350">
                  <c:v>2.16</c:v>
                </c:pt>
                <c:pt idx="351">
                  <c:v>2.33</c:v>
                </c:pt>
                <c:pt idx="352">
                  <c:v>2.4300000000000002</c:v>
                </c:pt>
                <c:pt idx="353">
                  <c:v>2.35</c:v>
                </c:pt>
                <c:pt idx="354">
                  <c:v>2.19</c:v>
                </c:pt>
                <c:pt idx="355">
                  <c:v>2.11</c:v>
                </c:pt>
                <c:pt idx="356">
                  <c:v>1.98</c:v>
                </c:pt>
                <c:pt idx="357">
                  <c:v>1.96</c:v>
                </c:pt>
                <c:pt idx="358">
                  <c:v>1.97</c:v>
                </c:pt>
                <c:pt idx="359">
                  <c:v>2.0699999999999998</c:v>
                </c:pt>
                <c:pt idx="360">
                  <c:v>1.98</c:v>
                </c:pt>
              </c:numCache>
            </c:numRef>
          </c:val>
          <c:smooth val="0"/>
          <c:extLst>
            <c:ext xmlns:c16="http://schemas.microsoft.com/office/drawing/2014/chart" uri="{C3380CC4-5D6E-409C-BE32-E72D297353CC}">
              <c16:uniqueId val="{00000000-951E-4BE5-8544-9FFABEA1AE19}"/>
            </c:ext>
          </c:extLst>
        </c:ser>
        <c:ser>
          <c:idx val="1"/>
          <c:order val="1"/>
          <c:tx>
            <c:strRef>
              <c:f>'Chicken and Cocoa'!$D$2</c:f>
              <c:strCache>
                <c:ptCount val="1"/>
                <c:pt idx="0">
                  <c:v>Cocoa beans</c:v>
                </c:pt>
              </c:strCache>
            </c:strRef>
          </c:tx>
          <c:spPr>
            <a:ln w="28575" cap="rnd" cmpd="dbl">
              <a:solidFill>
                <a:schemeClr val="accent2"/>
              </a:solidFill>
              <a:prstDash val="solid"/>
              <a:round/>
            </a:ln>
            <a:effectLst/>
          </c:spPr>
          <c:marker>
            <c:symbol val="none"/>
          </c:marker>
          <c:cat>
            <c:numRef>
              <c:f>'Chicken and Cocoa'!$B$3:$B$363</c:f>
              <c:numCache>
                <c:formatCode>B1mmm\-yy</c:formatCode>
                <c:ptCount val="361"/>
                <c:pt idx="0">
                  <c:v>32174</c:v>
                </c:pt>
                <c:pt idx="1">
                  <c:v>32203</c:v>
                </c:pt>
                <c:pt idx="2">
                  <c:v>32234</c:v>
                </c:pt>
                <c:pt idx="3">
                  <c:v>32264</c:v>
                </c:pt>
                <c:pt idx="4">
                  <c:v>32295</c:v>
                </c:pt>
                <c:pt idx="5">
                  <c:v>32325</c:v>
                </c:pt>
                <c:pt idx="6">
                  <c:v>32356</c:v>
                </c:pt>
                <c:pt idx="7">
                  <c:v>32387</c:v>
                </c:pt>
                <c:pt idx="8">
                  <c:v>32417</c:v>
                </c:pt>
                <c:pt idx="9">
                  <c:v>32448</c:v>
                </c:pt>
                <c:pt idx="10">
                  <c:v>32478</c:v>
                </c:pt>
                <c:pt idx="11">
                  <c:v>32509</c:v>
                </c:pt>
                <c:pt idx="12">
                  <c:v>32540</c:v>
                </c:pt>
                <c:pt idx="13">
                  <c:v>32568</c:v>
                </c:pt>
                <c:pt idx="14">
                  <c:v>32599</c:v>
                </c:pt>
                <c:pt idx="15">
                  <c:v>32629</c:v>
                </c:pt>
                <c:pt idx="16">
                  <c:v>32660</c:v>
                </c:pt>
                <c:pt idx="17">
                  <c:v>32690</c:v>
                </c:pt>
                <c:pt idx="18">
                  <c:v>32721</c:v>
                </c:pt>
                <c:pt idx="19">
                  <c:v>32752</c:v>
                </c:pt>
                <c:pt idx="20">
                  <c:v>32782</c:v>
                </c:pt>
                <c:pt idx="21">
                  <c:v>32813</c:v>
                </c:pt>
                <c:pt idx="22">
                  <c:v>32843</c:v>
                </c:pt>
                <c:pt idx="23">
                  <c:v>32874</c:v>
                </c:pt>
                <c:pt idx="24">
                  <c:v>32905</c:v>
                </c:pt>
                <c:pt idx="25">
                  <c:v>32933</c:v>
                </c:pt>
                <c:pt idx="26">
                  <c:v>32964</c:v>
                </c:pt>
                <c:pt idx="27">
                  <c:v>32994</c:v>
                </c:pt>
                <c:pt idx="28">
                  <c:v>33025</c:v>
                </c:pt>
                <c:pt idx="29">
                  <c:v>33055</c:v>
                </c:pt>
                <c:pt idx="30">
                  <c:v>33086</c:v>
                </c:pt>
                <c:pt idx="31">
                  <c:v>33117</c:v>
                </c:pt>
                <c:pt idx="32">
                  <c:v>33147</c:v>
                </c:pt>
                <c:pt idx="33">
                  <c:v>33178</c:v>
                </c:pt>
                <c:pt idx="34">
                  <c:v>33208</c:v>
                </c:pt>
                <c:pt idx="35">
                  <c:v>33239</c:v>
                </c:pt>
                <c:pt idx="36">
                  <c:v>33270</c:v>
                </c:pt>
                <c:pt idx="37">
                  <c:v>33298</c:v>
                </c:pt>
                <c:pt idx="38">
                  <c:v>33329</c:v>
                </c:pt>
                <c:pt idx="39">
                  <c:v>33359</c:v>
                </c:pt>
                <c:pt idx="40">
                  <c:v>33390</c:v>
                </c:pt>
                <c:pt idx="41">
                  <c:v>33420</c:v>
                </c:pt>
                <c:pt idx="42">
                  <c:v>33451</c:v>
                </c:pt>
                <c:pt idx="43">
                  <c:v>33482</c:v>
                </c:pt>
                <c:pt idx="44">
                  <c:v>33512</c:v>
                </c:pt>
                <c:pt idx="45">
                  <c:v>33543</c:v>
                </c:pt>
                <c:pt idx="46">
                  <c:v>33573</c:v>
                </c:pt>
                <c:pt idx="47">
                  <c:v>33604</c:v>
                </c:pt>
                <c:pt idx="48">
                  <c:v>33635</c:v>
                </c:pt>
                <c:pt idx="49">
                  <c:v>33664</c:v>
                </c:pt>
                <c:pt idx="50">
                  <c:v>33695</c:v>
                </c:pt>
                <c:pt idx="51">
                  <c:v>33725</c:v>
                </c:pt>
                <c:pt idx="52">
                  <c:v>33756</c:v>
                </c:pt>
                <c:pt idx="53">
                  <c:v>33786</c:v>
                </c:pt>
                <c:pt idx="54">
                  <c:v>33817</c:v>
                </c:pt>
                <c:pt idx="55">
                  <c:v>33848</c:v>
                </c:pt>
                <c:pt idx="56">
                  <c:v>33878</c:v>
                </c:pt>
                <c:pt idx="57">
                  <c:v>33909</c:v>
                </c:pt>
                <c:pt idx="58">
                  <c:v>33939</c:v>
                </c:pt>
                <c:pt idx="59">
                  <c:v>33970</c:v>
                </c:pt>
                <c:pt idx="60">
                  <c:v>34001</c:v>
                </c:pt>
                <c:pt idx="61">
                  <c:v>34029</c:v>
                </c:pt>
                <c:pt idx="62">
                  <c:v>34060</c:v>
                </c:pt>
                <c:pt idx="63">
                  <c:v>34090</c:v>
                </c:pt>
                <c:pt idx="64">
                  <c:v>34121</c:v>
                </c:pt>
                <c:pt idx="65">
                  <c:v>34151</c:v>
                </c:pt>
                <c:pt idx="66">
                  <c:v>34182</c:v>
                </c:pt>
                <c:pt idx="67">
                  <c:v>34213</c:v>
                </c:pt>
                <c:pt idx="68">
                  <c:v>34243</c:v>
                </c:pt>
                <c:pt idx="69">
                  <c:v>34274</c:v>
                </c:pt>
                <c:pt idx="70">
                  <c:v>34304</c:v>
                </c:pt>
                <c:pt idx="71">
                  <c:v>34335</c:v>
                </c:pt>
                <c:pt idx="72">
                  <c:v>34366</c:v>
                </c:pt>
                <c:pt idx="73">
                  <c:v>34394</c:v>
                </c:pt>
                <c:pt idx="74">
                  <c:v>34425</c:v>
                </c:pt>
                <c:pt idx="75">
                  <c:v>34455</c:v>
                </c:pt>
                <c:pt idx="76">
                  <c:v>34486</c:v>
                </c:pt>
                <c:pt idx="77">
                  <c:v>34516</c:v>
                </c:pt>
                <c:pt idx="78">
                  <c:v>34547</c:v>
                </c:pt>
                <c:pt idx="79">
                  <c:v>34578</c:v>
                </c:pt>
                <c:pt idx="80">
                  <c:v>34608</c:v>
                </c:pt>
                <c:pt idx="81">
                  <c:v>34639</c:v>
                </c:pt>
                <c:pt idx="82">
                  <c:v>34669</c:v>
                </c:pt>
                <c:pt idx="83">
                  <c:v>34700</c:v>
                </c:pt>
                <c:pt idx="84">
                  <c:v>34731</c:v>
                </c:pt>
                <c:pt idx="85">
                  <c:v>34759</c:v>
                </c:pt>
                <c:pt idx="86">
                  <c:v>34790</c:v>
                </c:pt>
                <c:pt idx="87">
                  <c:v>34820</c:v>
                </c:pt>
                <c:pt idx="88">
                  <c:v>34851</c:v>
                </c:pt>
                <c:pt idx="89">
                  <c:v>34881</c:v>
                </c:pt>
                <c:pt idx="90">
                  <c:v>34912</c:v>
                </c:pt>
                <c:pt idx="91">
                  <c:v>34943</c:v>
                </c:pt>
                <c:pt idx="92">
                  <c:v>34973</c:v>
                </c:pt>
                <c:pt idx="93">
                  <c:v>35004</c:v>
                </c:pt>
                <c:pt idx="94">
                  <c:v>35034</c:v>
                </c:pt>
                <c:pt idx="95">
                  <c:v>35065</c:v>
                </c:pt>
                <c:pt idx="96">
                  <c:v>35096</c:v>
                </c:pt>
                <c:pt idx="97">
                  <c:v>35125</c:v>
                </c:pt>
                <c:pt idx="98">
                  <c:v>35156</c:v>
                </c:pt>
                <c:pt idx="99">
                  <c:v>35186</c:v>
                </c:pt>
                <c:pt idx="100">
                  <c:v>35217</c:v>
                </c:pt>
                <c:pt idx="101">
                  <c:v>35247</c:v>
                </c:pt>
                <c:pt idx="102">
                  <c:v>35278</c:v>
                </c:pt>
                <c:pt idx="103">
                  <c:v>35309</c:v>
                </c:pt>
                <c:pt idx="104">
                  <c:v>35339</c:v>
                </c:pt>
                <c:pt idx="105">
                  <c:v>35370</c:v>
                </c:pt>
                <c:pt idx="106">
                  <c:v>35400</c:v>
                </c:pt>
                <c:pt idx="107">
                  <c:v>35431</c:v>
                </c:pt>
                <c:pt idx="108">
                  <c:v>35462</c:v>
                </c:pt>
                <c:pt idx="109">
                  <c:v>35490</c:v>
                </c:pt>
                <c:pt idx="110">
                  <c:v>35521</c:v>
                </c:pt>
                <c:pt idx="111">
                  <c:v>35551</c:v>
                </c:pt>
                <c:pt idx="112">
                  <c:v>35582</c:v>
                </c:pt>
                <c:pt idx="113">
                  <c:v>35612</c:v>
                </c:pt>
                <c:pt idx="114">
                  <c:v>35643</c:v>
                </c:pt>
                <c:pt idx="115">
                  <c:v>35674</c:v>
                </c:pt>
                <c:pt idx="116">
                  <c:v>35704</c:v>
                </c:pt>
                <c:pt idx="117">
                  <c:v>35735</c:v>
                </c:pt>
                <c:pt idx="118">
                  <c:v>35765</c:v>
                </c:pt>
                <c:pt idx="119">
                  <c:v>35796</c:v>
                </c:pt>
                <c:pt idx="120">
                  <c:v>35827</c:v>
                </c:pt>
                <c:pt idx="121">
                  <c:v>35855</c:v>
                </c:pt>
                <c:pt idx="122">
                  <c:v>35886</c:v>
                </c:pt>
                <c:pt idx="123">
                  <c:v>35916</c:v>
                </c:pt>
                <c:pt idx="124">
                  <c:v>35947</c:v>
                </c:pt>
                <c:pt idx="125">
                  <c:v>35977</c:v>
                </c:pt>
                <c:pt idx="126">
                  <c:v>36008</c:v>
                </c:pt>
                <c:pt idx="127">
                  <c:v>36039</c:v>
                </c:pt>
                <c:pt idx="128">
                  <c:v>36069</c:v>
                </c:pt>
                <c:pt idx="129">
                  <c:v>36100</c:v>
                </c:pt>
                <c:pt idx="130">
                  <c:v>36130</c:v>
                </c:pt>
                <c:pt idx="131">
                  <c:v>36161</c:v>
                </c:pt>
                <c:pt idx="132">
                  <c:v>36192</c:v>
                </c:pt>
                <c:pt idx="133">
                  <c:v>36220</c:v>
                </c:pt>
                <c:pt idx="134">
                  <c:v>36251</c:v>
                </c:pt>
                <c:pt idx="135">
                  <c:v>36281</c:v>
                </c:pt>
                <c:pt idx="136">
                  <c:v>36312</c:v>
                </c:pt>
                <c:pt idx="137">
                  <c:v>36342</c:v>
                </c:pt>
                <c:pt idx="138">
                  <c:v>36373</c:v>
                </c:pt>
                <c:pt idx="139">
                  <c:v>36404</c:v>
                </c:pt>
                <c:pt idx="140">
                  <c:v>36434</c:v>
                </c:pt>
                <c:pt idx="141">
                  <c:v>36465</c:v>
                </c:pt>
                <c:pt idx="142">
                  <c:v>36495</c:v>
                </c:pt>
                <c:pt idx="143">
                  <c:v>36526</c:v>
                </c:pt>
                <c:pt idx="144">
                  <c:v>36557</c:v>
                </c:pt>
                <c:pt idx="145">
                  <c:v>36586</c:v>
                </c:pt>
                <c:pt idx="146">
                  <c:v>36617</c:v>
                </c:pt>
                <c:pt idx="147">
                  <c:v>36647</c:v>
                </c:pt>
                <c:pt idx="148">
                  <c:v>36678</c:v>
                </c:pt>
                <c:pt idx="149">
                  <c:v>36708</c:v>
                </c:pt>
                <c:pt idx="150">
                  <c:v>36739</c:v>
                </c:pt>
                <c:pt idx="151">
                  <c:v>36770</c:v>
                </c:pt>
                <c:pt idx="152">
                  <c:v>36800</c:v>
                </c:pt>
                <c:pt idx="153">
                  <c:v>36831</c:v>
                </c:pt>
                <c:pt idx="154">
                  <c:v>36861</c:v>
                </c:pt>
                <c:pt idx="155">
                  <c:v>36892</c:v>
                </c:pt>
                <c:pt idx="156">
                  <c:v>36923</c:v>
                </c:pt>
                <c:pt idx="157">
                  <c:v>36951</c:v>
                </c:pt>
                <c:pt idx="158">
                  <c:v>36982</c:v>
                </c:pt>
                <c:pt idx="159">
                  <c:v>37012</c:v>
                </c:pt>
                <c:pt idx="160">
                  <c:v>37043</c:v>
                </c:pt>
                <c:pt idx="161">
                  <c:v>37073</c:v>
                </c:pt>
                <c:pt idx="162">
                  <c:v>37104</c:v>
                </c:pt>
                <c:pt idx="163">
                  <c:v>37135</c:v>
                </c:pt>
                <c:pt idx="164">
                  <c:v>37165</c:v>
                </c:pt>
                <c:pt idx="165">
                  <c:v>37196</c:v>
                </c:pt>
                <c:pt idx="166">
                  <c:v>37226</c:v>
                </c:pt>
                <c:pt idx="167">
                  <c:v>37257</c:v>
                </c:pt>
                <c:pt idx="168">
                  <c:v>37288</c:v>
                </c:pt>
                <c:pt idx="169">
                  <c:v>37316</c:v>
                </c:pt>
                <c:pt idx="170">
                  <c:v>37347</c:v>
                </c:pt>
                <c:pt idx="171">
                  <c:v>37377</c:v>
                </c:pt>
                <c:pt idx="172">
                  <c:v>37408</c:v>
                </c:pt>
                <c:pt idx="173">
                  <c:v>37438</c:v>
                </c:pt>
                <c:pt idx="174">
                  <c:v>37469</c:v>
                </c:pt>
                <c:pt idx="175">
                  <c:v>37500</c:v>
                </c:pt>
                <c:pt idx="176">
                  <c:v>37530</c:v>
                </c:pt>
                <c:pt idx="177">
                  <c:v>37561</c:v>
                </c:pt>
                <c:pt idx="178">
                  <c:v>37591</c:v>
                </c:pt>
                <c:pt idx="179">
                  <c:v>37622</c:v>
                </c:pt>
                <c:pt idx="180">
                  <c:v>37653</c:v>
                </c:pt>
                <c:pt idx="181">
                  <c:v>37681</c:v>
                </c:pt>
                <c:pt idx="182">
                  <c:v>37712</c:v>
                </c:pt>
                <c:pt idx="183">
                  <c:v>37742</c:v>
                </c:pt>
                <c:pt idx="184">
                  <c:v>37773</c:v>
                </c:pt>
                <c:pt idx="185">
                  <c:v>37803</c:v>
                </c:pt>
                <c:pt idx="186">
                  <c:v>37834</c:v>
                </c:pt>
                <c:pt idx="187">
                  <c:v>37865</c:v>
                </c:pt>
                <c:pt idx="188">
                  <c:v>37895</c:v>
                </c:pt>
                <c:pt idx="189">
                  <c:v>37926</c:v>
                </c:pt>
                <c:pt idx="190">
                  <c:v>37956</c:v>
                </c:pt>
                <c:pt idx="191">
                  <c:v>37987</c:v>
                </c:pt>
                <c:pt idx="192">
                  <c:v>38018</c:v>
                </c:pt>
                <c:pt idx="193">
                  <c:v>38047</c:v>
                </c:pt>
                <c:pt idx="194">
                  <c:v>38078</c:v>
                </c:pt>
                <c:pt idx="195">
                  <c:v>38108</c:v>
                </c:pt>
                <c:pt idx="196">
                  <c:v>38139</c:v>
                </c:pt>
                <c:pt idx="197">
                  <c:v>38169</c:v>
                </c:pt>
                <c:pt idx="198">
                  <c:v>38200</c:v>
                </c:pt>
                <c:pt idx="199">
                  <c:v>38231</c:v>
                </c:pt>
                <c:pt idx="200">
                  <c:v>38261</c:v>
                </c:pt>
                <c:pt idx="201">
                  <c:v>38292</c:v>
                </c:pt>
                <c:pt idx="202">
                  <c:v>38322</c:v>
                </c:pt>
                <c:pt idx="203">
                  <c:v>38353</c:v>
                </c:pt>
                <c:pt idx="204">
                  <c:v>38384</c:v>
                </c:pt>
                <c:pt idx="205">
                  <c:v>38412</c:v>
                </c:pt>
                <c:pt idx="206">
                  <c:v>38443</c:v>
                </c:pt>
                <c:pt idx="207">
                  <c:v>38473</c:v>
                </c:pt>
                <c:pt idx="208">
                  <c:v>38504</c:v>
                </c:pt>
                <c:pt idx="209">
                  <c:v>38534</c:v>
                </c:pt>
                <c:pt idx="210">
                  <c:v>38565</c:v>
                </c:pt>
                <c:pt idx="211">
                  <c:v>38596</c:v>
                </c:pt>
                <c:pt idx="212">
                  <c:v>38626</c:v>
                </c:pt>
                <c:pt idx="213">
                  <c:v>38657</c:v>
                </c:pt>
                <c:pt idx="214">
                  <c:v>38687</c:v>
                </c:pt>
                <c:pt idx="215">
                  <c:v>38718</c:v>
                </c:pt>
                <c:pt idx="216">
                  <c:v>38749</c:v>
                </c:pt>
                <c:pt idx="217">
                  <c:v>38777</c:v>
                </c:pt>
                <c:pt idx="218">
                  <c:v>38808</c:v>
                </c:pt>
                <c:pt idx="219">
                  <c:v>38838</c:v>
                </c:pt>
                <c:pt idx="220">
                  <c:v>38869</c:v>
                </c:pt>
                <c:pt idx="221">
                  <c:v>38899</c:v>
                </c:pt>
                <c:pt idx="222">
                  <c:v>38930</c:v>
                </c:pt>
                <c:pt idx="223">
                  <c:v>38961</c:v>
                </c:pt>
                <c:pt idx="224">
                  <c:v>38991</c:v>
                </c:pt>
                <c:pt idx="225">
                  <c:v>39022</c:v>
                </c:pt>
                <c:pt idx="226">
                  <c:v>39052</c:v>
                </c:pt>
                <c:pt idx="227">
                  <c:v>39083</c:v>
                </c:pt>
                <c:pt idx="228">
                  <c:v>39114</c:v>
                </c:pt>
                <c:pt idx="229">
                  <c:v>39142</c:v>
                </c:pt>
                <c:pt idx="230">
                  <c:v>39173</c:v>
                </c:pt>
                <c:pt idx="231">
                  <c:v>39203</c:v>
                </c:pt>
                <c:pt idx="232">
                  <c:v>39234</c:v>
                </c:pt>
                <c:pt idx="233">
                  <c:v>39264</c:v>
                </c:pt>
                <c:pt idx="234">
                  <c:v>39295</c:v>
                </c:pt>
                <c:pt idx="235">
                  <c:v>39326</c:v>
                </c:pt>
                <c:pt idx="236">
                  <c:v>39356</c:v>
                </c:pt>
                <c:pt idx="237">
                  <c:v>39387</c:v>
                </c:pt>
                <c:pt idx="238">
                  <c:v>39417</c:v>
                </c:pt>
                <c:pt idx="239">
                  <c:v>39448</c:v>
                </c:pt>
                <c:pt idx="240">
                  <c:v>39479</c:v>
                </c:pt>
                <c:pt idx="241">
                  <c:v>39508</c:v>
                </c:pt>
                <c:pt idx="242">
                  <c:v>39539</c:v>
                </c:pt>
                <c:pt idx="243">
                  <c:v>39569</c:v>
                </c:pt>
                <c:pt idx="244">
                  <c:v>39600</c:v>
                </c:pt>
                <c:pt idx="245">
                  <c:v>39630</c:v>
                </c:pt>
                <c:pt idx="246">
                  <c:v>39661</c:v>
                </c:pt>
                <c:pt idx="247">
                  <c:v>39692</c:v>
                </c:pt>
                <c:pt idx="248">
                  <c:v>39722</c:v>
                </c:pt>
                <c:pt idx="249">
                  <c:v>39753</c:v>
                </c:pt>
                <c:pt idx="250">
                  <c:v>39783</c:v>
                </c:pt>
                <c:pt idx="251">
                  <c:v>39814</c:v>
                </c:pt>
                <c:pt idx="252">
                  <c:v>39845</c:v>
                </c:pt>
                <c:pt idx="253">
                  <c:v>39873</c:v>
                </c:pt>
                <c:pt idx="254">
                  <c:v>39904</c:v>
                </c:pt>
                <c:pt idx="255">
                  <c:v>39934</c:v>
                </c:pt>
                <c:pt idx="256">
                  <c:v>39965</c:v>
                </c:pt>
                <c:pt idx="257">
                  <c:v>39995</c:v>
                </c:pt>
                <c:pt idx="258">
                  <c:v>40026</c:v>
                </c:pt>
                <c:pt idx="259">
                  <c:v>40057</c:v>
                </c:pt>
                <c:pt idx="260">
                  <c:v>40087</c:v>
                </c:pt>
                <c:pt idx="261">
                  <c:v>40118</c:v>
                </c:pt>
                <c:pt idx="262">
                  <c:v>40148</c:v>
                </c:pt>
                <c:pt idx="263">
                  <c:v>40179</c:v>
                </c:pt>
                <c:pt idx="264">
                  <c:v>40210</c:v>
                </c:pt>
                <c:pt idx="265">
                  <c:v>40238</c:v>
                </c:pt>
                <c:pt idx="266">
                  <c:v>40269</c:v>
                </c:pt>
                <c:pt idx="267">
                  <c:v>40299</c:v>
                </c:pt>
                <c:pt idx="268">
                  <c:v>40330</c:v>
                </c:pt>
                <c:pt idx="269">
                  <c:v>40360</c:v>
                </c:pt>
                <c:pt idx="270">
                  <c:v>40391</c:v>
                </c:pt>
                <c:pt idx="271">
                  <c:v>40422</c:v>
                </c:pt>
                <c:pt idx="272">
                  <c:v>40452</c:v>
                </c:pt>
                <c:pt idx="273">
                  <c:v>40483</c:v>
                </c:pt>
                <c:pt idx="274">
                  <c:v>40513</c:v>
                </c:pt>
                <c:pt idx="275">
                  <c:v>40544</c:v>
                </c:pt>
                <c:pt idx="276">
                  <c:v>40575</c:v>
                </c:pt>
                <c:pt idx="277">
                  <c:v>40603</c:v>
                </c:pt>
                <c:pt idx="278">
                  <c:v>40634</c:v>
                </c:pt>
                <c:pt idx="279">
                  <c:v>40664</c:v>
                </c:pt>
                <c:pt idx="280">
                  <c:v>40695</c:v>
                </c:pt>
                <c:pt idx="281">
                  <c:v>40725</c:v>
                </c:pt>
                <c:pt idx="282">
                  <c:v>40756</c:v>
                </c:pt>
                <c:pt idx="283">
                  <c:v>40787</c:v>
                </c:pt>
                <c:pt idx="284">
                  <c:v>40817</c:v>
                </c:pt>
                <c:pt idx="285">
                  <c:v>40848</c:v>
                </c:pt>
                <c:pt idx="286">
                  <c:v>40878</c:v>
                </c:pt>
                <c:pt idx="287">
                  <c:v>40909</c:v>
                </c:pt>
                <c:pt idx="288">
                  <c:v>40940</c:v>
                </c:pt>
                <c:pt idx="289">
                  <c:v>40969</c:v>
                </c:pt>
                <c:pt idx="290">
                  <c:v>41000</c:v>
                </c:pt>
                <c:pt idx="291">
                  <c:v>41030</c:v>
                </c:pt>
                <c:pt idx="292">
                  <c:v>41061</c:v>
                </c:pt>
                <c:pt idx="293">
                  <c:v>41091</c:v>
                </c:pt>
                <c:pt idx="294">
                  <c:v>41122</c:v>
                </c:pt>
                <c:pt idx="295">
                  <c:v>41153</c:v>
                </c:pt>
                <c:pt idx="296">
                  <c:v>41183</c:v>
                </c:pt>
                <c:pt idx="297">
                  <c:v>41214</c:v>
                </c:pt>
                <c:pt idx="298">
                  <c:v>41244</c:v>
                </c:pt>
                <c:pt idx="299">
                  <c:v>41275</c:v>
                </c:pt>
                <c:pt idx="300">
                  <c:v>41306</c:v>
                </c:pt>
                <c:pt idx="301">
                  <c:v>41334</c:v>
                </c:pt>
                <c:pt idx="302">
                  <c:v>41365</c:v>
                </c:pt>
                <c:pt idx="303">
                  <c:v>41395</c:v>
                </c:pt>
                <c:pt idx="304">
                  <c:v>41426</c:v>
                </c:pt>
                <c:pt idx="305">
                  <c:v>41456</c:v>
                </c:pt>
                <c:pt idx="306">
                  <c:v>41487</c:v>
                </c:pt>
                <c:pt idx="307">
                  <c:v>41518</c:v>
                </c:pt>
                <c:pt idx="308">
                  <c:v>41548</c:v>
                </c:pt>
                <c:pt idx="309">
                  <c:v>41579</c:v>
                </c:pt>
                <c:pt idx="310">
                  <c:v>41609</c:v>
                </c:pt>
                <c:pt idx="311">
                  <c:v>41640</c:v>
                </c:pt>
                <c:pt idx="312">
                  <c:v>41671</c:v>
                </c:pt>
                <c:pt idx="313">
                  <c:v>41699</c:v>
                </c:pt>
                <c:pt idx="314">
                  <c:v>41730</c:v>
                </c:pt>
                <c:pt idx="315">
                  <c:v>41760</c:v>
                </c:pt>
                <c:pt idx="316">
                  <c:v>41791</c:v>
                </c:pt>
                <c:pt idx="317">
                  <c:v>41821</c:v>
                </c:pt>
                <c:pt idx="318">
                  <c:v>41852</c:v>
                </c:pt>
                <c:pt idx="319">
                  <c:v>41883</c:v>
                </c:pt>
                <c:pt idx="320">
                  <c:v>41913</c:v>
                </c:pt>
                <c:pt idx="321">
                  <c:v>41944</c:v>
                </c:pt>
                <c:pt idx="322">
                  <c:v>41974</c:v>
                </c:pt>
                <c:pt idx="323">
                  <c:v>42005</c:v>
                </c:pt>
                <c:pt idx="324">
                  <c:v>42036</c:v>
                </c:pt>
                <c:pt idx="325">
                  <c:v>42064</c:v>
                </c:pt>
                <c:pt idx="326">
                  <c:v>42095</c:v>
                </c:pt>
                <c:pt idx="327">
                  <c:v>42125</c:v>
                </c:pt>
                <c:pt idx="328">
                  <c:v>42156</c:v>
                </c:pt>
                <c:pt idx="329">
                  <c:v>42186</c:v>
                </c:pt>
                <c:pt idx="330">
                  <c:v>42217</c:v>
                </c:pt>
                <c:pt idx="331">
                  <c:v>42248</c:v>
                </c:pt>
                <c:pt idx="332">
                  <c:v>42278</c:v>
                </c:pt>
                <c:pt idx="333">
                  <c:v>42309</c:v>
                </c:pt>
                <c:pt idx="334">
                  <c:v>42339</c:v>
                </c:pt>
                <c:pt idx="335">
                  <c:v>42370</c:v>
                </c:pt>
                <c:pt idx="336">
                  <c:v>42401</c:v>
                </c:pt>
                <c:pt idx="337">
                  <c:v>42430</c:v>
                </c:pt>
                <c:pt idx="338">
                  <c:v>42461</c:v>
                </c:pt>
                <c:pt idx="339">
                  <c:v>42491</c:v>
                </c:pt>
                <c:pt idx="340">
                  <c:v>42522</c:v>
                </c:pt>
                <c:pt idx="341">
                  <c:v>42552</c:v>
                </c:pt>
                <c:pt idx="342">
                  <c:v>42583</c:v>
                </c:pt>
                <c:pt idx="343">
                  <c:v>42614</c:v>
                </c:pt>
                <c:pt idx="344">
                  <c:v>42644</c:v>
                </c:pt>
                <c:pt idx="345">
                  <c:v>42675</c:v>
                </c:pt>
                <c:pt idx="346">
                  <c:v>42705</c:v>
                </c:pt>
                <c:pt idx="347">
                  <c:v>42736</c:v>
                </c:pt>
                <c:pt idx="348">
                  <c:v>42767</c:v>
                </c:pt>
                <c:pt idx="349">
                  <c:v>42795</c:v>
                </c:pt>
                <c:pt idx="350">
                  <c:v>42826</c:v>
                </c:pt>
                <c:pt idx="351">
                  <c:v>42856</c:v>
                </c:pt>
                <c:pt idx="352">
                  <c:v>42887</c:v>
                </c:pt>
                <c:pt idx="353">
                  <c:v>42917</c:v>
                </c:pt>
                <c:pt idx="354">
                  <c:v>42948</c:v>
                </c:pt>
                <c:pt idx="355">
                  <c:v>42979</c:v>
                </c:pt>
                <c:pt idx="356">
                  <c:v>43009</c:v>
                </c:pt>
                <c:pt idx="357">
                  <c:v>43040</c:v>
                </c:pt>
                <c:pt idx="358">
                  <c:v>43070</c:v>
                </c:pt>
                <c:pt idx="359">
                  <c:v>43101</c:v>
                </c:pt>
                <c:pt idx="360">
                  <c:v>43132</c:v>
                </c:pt>
              </c:numCache>
            </c:numRef>
          </c:cat>
          <c:val>
            <c:numRef>
              <c:f>'Chicken and Cocoa'!$D$3:$D$363</c:f>
              <c:numCache>
                <c:formatCode>General</c:formatCode>
                <c:ptCount val="361"/>
                <c:pt idx="0">
                  <c:v>1.8</c:v>
                </c:pt>
                <c:pt idx="1">
                  <c:v>1.69</c:v>
                </c:pt>
                <c:pt idx="2">
                  <c:v>1.65</c:v>
                </c:pt>
                <c:pt idx="3">
                  <c:v>1.71</c:v>
                </c:pt>
                <c:pt idx="4">
                  <c:v>1.62</c:v>
                </c:pt>
                <c:pt idx="5">
                  <c:v>1.61</c:v>
                </c:pt>
                <c:pt idx="6">
                  <c:v>1.45</c:v>
                </c:pt>
                <c:pt idx="7">
                  <c:v>1.24</c:v>
                </c:pt>
                <c:pt idx="8">
                  <c:v>1.3</c:v>
                </c:pt>
                <c:pt idx="9">
                  <c:v>1.47</c:v>
                </c:pt>
                <c:pt idx="10">
                  <c:v>1.5</c:v>
                </c:pt>
                <c:pt idx="11">
                  <c:v>1.43</c:v>
                </c:pt>
                <c:pt idx="12">
                  <c:v>1.48</c:v>
                </c:pt>
                <c:pt idx="13">
                  <c:v>1.41</c:v>
                </c:pt>
                <c:pt idx="14">
                  <c:v>1.29</c:v>
                </c:pt>
                <c:pt idx="15">
                  <c:v>1.21</c:v>
                </c:pt>
                <c:pt idx="16">
                  <c:v>1.25</c:v>
                </c:pt>
                <c:pt idx="17">
                  <c:v>1.35</c:v>
                </c:pt>
                <c:pt idx="18">
                  <c:v>1.29</c:v>
                </c:pt>
                <c:pt idx="19">
                  <c:v>1.1399999999999999</c:v>
                </c:pt>
                <c:pt idx="20">
                  <c:v>1.06</c:v>
                </c:pt>
                <c:pt idx="21">
                  <c:v>1.01</c:v>
                </c:pt>
                <c:pt idx="22">
                  <c:v>0.97</c:v>
                </c:pt>
                <c:pt idx="23">
                  <c:v>0.99</c:v>
                </c:pt>
                <c:pt idx="24">
                  <c:v>1.03</c:v>
                </c:pt>
                <c:pt idx="25">
                  <c:v>1.1299999999999999</c:v>
                </c:pt>
                <c:pt idx="26">
                  <c:v>1.33</c:v>
                </c:pt>
                <c:pt idx="27">
                  <c:v>1.44</c:v>
                </c:pt>
                <c:pt idx="28">
                  <c:v>1.32</c:v>
                </c:pt>
                <c:pt idx="29">
                  <c:v>1.35</c:v>
                </c:pt>
                <c:pt idx="30">
                  <c:v>1.29</c:v>
                </c:pt>
                <c:pt idx="31">
                  <c:v>1.37</c:v>
                </c:pt>
                <c:pt idx="32">
                  <c:v>1.31</c:v>
                </c:pt>
                <c:pt idx="33">
                  <c:v>1.35</c:v>
                </c:pt>
                <c:pt idx="34">
                  <c:v>1.3</c:v>
                </c:pt>
                <c:pt idx="35">
                  <c:v>1.24</c:v>
                </c:pt>
                <c:pt idx="36">
                  <c:v>1.21</c:v>
                </c:pt>
                <c:pt idx="37">
                  <c:v>1.21</c:v>
                </c:pt>
                <c:pt idx="38">
                  <c:v>1.1499999999999999</c:v>
                </c:pt>
                <c:pt idx="39">
                  <c:v>1.06</c:v>
                </c:pt>
                <c:pt idx="40">
                  <c:v>1.04</c:v>
                </c:pt>
                <c:pt idx="41">
                  <c:v>1.03</c:v>
                </c:pt>
                <c:pt idx="42">
                  <c:v>1.1399999999999999</c:v>
                </c:pt>
                <c:pt idx="43">
                  <c:v>1.27</c:v>
                </c:pt>
                <c:pt idx="44">
                  <c:v>1.3</c:v>
                </c:pt>
                <c:pt idx="45">
                  <c:v>1.31</c:v>
                </c:pt>
                <c:pt idx="46">
                  <c:v>1.37</c:v>
                </c:pt>
                <c:pt idx="47">
                  <c:v>1.28</c:v>
                </c:pt>
                <c:pt idx="48">
                  <c:v>1.19</c:v>
                </c:pt>
                <c:pt idx="49">
                  <c:v>1.1299999999999999</c:v>
                </c:pt>
                <c:pt idx="50">
                  <c:v>1.04</c:v>
                </c:pt>
                <c:pt idx="51">
                  <c:v>0.99</c:v>
                </c:pt>
                <c:pt idx="52">
                  <c:v>0.97</c:v>
                </c:pt>
                <c:pt idx="53">
                  <c:v>1.1000000000000001</c:v>
                </c:pt>
                <c:pt idx="54">
                  <c:v>1.18</c:v>
                </c:pt>
                <c:pt idx="55">
                  <c:v>1.1299999999999999</c:v>
                </c:pt>
                <c:pt idx="56">
                  <c:v>1.07</c:v>
                </c:pt>
                <c:pt idx="57">
                  <c:v>1.08</c:v>
                </c:pt>
                <c:pt idx="58">
                  <c:v>1.03</c:v>
                </c:pt>
                <c:pt idx="59">
                  <c:v>1.04</c:v>
                </c:pt>
                <c:pt idx="60">
                  <c:v>1</c:v>
                </c:pt>
                <c:pt idx="61">
                  <c:v>0.98</c:v>
                </c:pt>
                <c:pt idx="62">
                  <c:v>1.01</c:v>
                </c:pt>
                <c:pt idx="63">
                  <c:v>1</c:v>
                </c:pt>
                <c:pt idx="64">
                  <c:v>0.99</c:v>
                </c:pt>
                <c:pt idx="65">
                  <c:v>1.06</c:v>
                </c:pt>
                <c:pt idx="66">
                  <c:v>1.1000000000000001</c:v>
                </c:pt>
                <c:pt idx="67">
                  <c:v>1.27</c:v>
                </c:pt>
                <c:pt idx="68">
                  <c:v>1.29</c:v>
                </c:pt>
                <c:pt idx="69">
                  <c:v>1.32</c:v>
                </c:pt>
                <c:pt idx="70">
                  <c:v>1.36</c:v>
                </c:pt>
                <c:pt idx="71">
                  <c:v>1.26</c:v>
                </c:pt>
                <c:pt idx="72">
                  <c:v>1.23</c:v>
                </c:pt>
                <c:pt idx="73">
                  <c:v>1.31</c:v>
                </c:pt>
                <c:pt idx="74">
                  <c:v>1.24</c:v>
                </c:pt>
                <c:pt idx="75">
                  <c:v>1.38</c:v>
                </c:pt>
                <c:pt idx="76">
                  <c:v>1.46</c:v>
                </c:pt>
                <c:pt idx="77">
                  <c:v>1.55</c:v>
                </c:pt>
                <c:pt idx="78">
                  <c:v>1.55</c:v>
                </c:pt>
                <c:pt idx="79">
                  <c:v>1.49</c:v>
                </c:pt>
                <c:pt idx="80">
                  <c:v>1.45</c:v>
                </c:pt>
                <c:pt idx="81">
                  <c:v>1.44</c:v>
                </c:pt>
                <c:pt idx="82">
                  <c:v>1.4</c:v>
                </c:pt>
                <c:pt idx="83">
                  <c:v>1.47</c:v>
                </c:pt>
                <c:pt idx="84">
                  <c:v>1.51</c:v>
                </c:pt>
                <c:pt idx="85">
                  <c:v>1.49</c:v>
                </c:pt>
                <c:pt idx="86">
                  <c:v>1.46</c:v>
                </c:pt>
                <c:pt idx="87">
                  <c:v>1.45</c:v>
                </c:pt>
                <c:pt idx="88">
                  <c:v>1.44</c:v>
                </c:pt>
                <c:pt idx="89">
                  <c:v>1.36</c:v>
                </c:pt>
                <c:pt idx="90">
                  <c:v>1.41</c:v>
                </c:pt>
                <c:pt idx="91">
                  <c:v>1.4</c:v>
                </c:pt>
                <c:pt idx="92">
                  <c:v>1.39</c:v>
                </c:pt>
                <c:pt idx="93">
                  <c:v>1.44</c:v>
                </c:pt>
                <c:pt idx="94">
                  <c:v>1.38</c:v>
                </c:pt>
                <c:pt idx="95">
                  <c:v>1.35</c:v>
                </c:pt>
                <c:pt idx="96">
                  <c:v>1.37</c:v>
                </c:pt>
                <c:pt idx="97">
                  <c:v>1.34</c:v>
                </c:pt>
                <c:pt idx="98">
                  <c:v>1.46</c:v>
                </c:pt>
                <c:pt idx="99">
                  <c:v>1.52</c:v>
                </c:pt>
                <c:pt idx="100">
                  <c:v>1.54</c:v>
                </c:pt>
                <c:pt idx="101">
                  <c:v>1.5</c:v>
                </c:pt>
                <c:pt idx="102">
                  <c:v>1.5</c:v>
                </c:pt>
                <c:pt idx="103">
                  <c:v>1.48</c:v>
                </c:pt>
                <c:pt idx="104">
                  <c:v>1.48</c:v>
                </c:pt>
                <c:pt idx="105">
                  <c:v>1.47</c:v>
                </c:pt>
                <c:pt idx="106">
                  <c:v>1.47</c:v>
                </c:pt>
                <c:pt idx="107">
                  <c:v>1.43</c:v>
                </c:pt>
                <c:pt idx="108">
                  <c:v>1.37</c:v>
                </c:pt>
                <c:pt idx="109">
                  <c:v>1.52</c:v>
                </c:pt>
                <c:pt idx="110">
                  <c:v>1.57</c:v>
                </c:pt>
                <c:pt idx="111">
                  <c:v>1.57</c:v>
                </c:pt>
                <c:pt idx="112">
                  <c:v>1.69</c:v>
                </c:pt>
                <c:pt idx="113">
                  <c:v>1.68</c:v>
                </c:pt>
                <c:pt idx="114">
                  <c:v>1.65</c:v>
                </c:pt>
                <c:pt idx="115">
                  <c:v>1.77</c:v>
                </c:pt>
                <c:pt idx="116">
                  <c:v>1.74</c:v>
                </c:pt>
                <c:pt idx="117">
                  <c:v>1.7</c:v>
                </c:pt>
                <c:pt idx="118">
                  <c:v>1.74</c:v>
                </c:pt>
                <c:pt idx="119">
                  <c:v>1.67</c:v>
                </c:pt>
                <c:pt idx="120">
                  <c:v>1.64</c:v>
                </c:pt>
                <c:pt idx="121">
                  <c:v>1.72</c:v>
                </c:pt>
                <c:pt idx="122">
                  <c:v>1.72</c:v>
                </c:pt>
                <c:pt idx="123">
                  <c:v>1.78</c:v>
                </c:pt>
                <c:pt idx="124">
                  <c:v>1.72</c:v>
                </c:pt>
                <c:pt idx="125">
                  <c:v>1.72</c:v>
                </c:pt>
                <c:pt idx="126">
                  <c:v>1.68</c:v>
                </c:pt>
                <c:pt idx="127">
                  <c:v>1.69</c:v>
                </c:pt>
                <c:pt idx="128">
                  <c:v>1.65</c:v>
                </c:pt>
                <c:pt idx="129">
                  <c:v>1.6</c:v>
                </c:pt>
                <c:pt idx="130">
                  <c:v>1.52</c:v>
                </c:pt>
                <c:pt idx="131">
                  <c:v>1.46</c:v>
                </c:pt>
                <c:pt idx="132">
                  <c:v>1.41</c:v>
                </c:pt>
                <c:pt idx="133">
                  <c:v>1.31</c:v>
                </c:pt>
                <c:pt idx="134">
                  <c:v>1.18</c:v>
                </c:pt>
                <c:pt idx="135">
                  <c:v>1.07</c:v>
                </c:pt>
                <c:pt idx="136">
                  <c:v>1.1599999999999999</c:v>
                </c:pt>
                <c:pt idx="137">
                  <c:v>1.1100000000000001</c:v>
                </c:pt>
                <c:pt idx="138">
                  <c:v>1</c:v>
                </c:pt>
                <c:pt idx="139">
                  <c:v>1.06</c:v>
                </c:pt>
                <c:pt idx="140">
                  <c:v>1.02</c:v>
                </c:pt>
                <c:pt idx="141">
                  <c:v>0.92</c:v>
                </c:pt>
                <c:pt idx="142">
                  <c:v>0.92</c:v>
                </c:pt>
                <c:pt idx="143">
                  <c:v>0.92</c:v>
                </c:pt>
                <c:pt idx="144">
                  <c:v>0.86</c:v>
                </c:pt>
                <c:pt idx="145">
                  <c:v>0.93</c:v>
                </c:pt>
                <c:pt idx="146">
                  <c:v>0.91</c:v>
                </c:pt>
                <c:pt idx="147">
                  <c:v>0.92</c:v>
                </c:pt>
                <c:pt idx="148">
                  <c:v>0.95</c:v>
                </c:pt>
                <c:pt idx="149">
                  <c:v>0.97</c:v>
                </c:pt>
                <c:pt idx="150">
                  <c:v>0.89</c:v>
                </c:pt>
                <c:pt idx="151">
                  <c:v>0.88</c:v>
                </c:pt>
                <c:pt idx="152">
                  <c:v>0.88</c:v>
                </c:pt>
                <c:pt idx="153">
                  <c:v>0.88</c:v>
                </c:pt>
                <c:pt idx="154">
                  <c:v>0.89</c:v>
                </c:pt>
                <c:pt idx="155">
                  <c:v>1</c:v>
                </c:pt>
                <c:pt idx="156">
                  <c:v>0.89</c:v>
                </c:pt>
                <c:pt idx="157">
                  <c:v>1.1200000000000001</c:v>
                </c:pt>
                <c:pt idx="158">
                  <c:v>1.08</c:v>
                </c:pt>
                <c:pt idx="159">
                  <c:v>1.08</c:v>
                </c:pt>
                <c:pt idx="160">
                  <c:v>0.97</c:v>
                </c:pt>
                <c:pt idx="161">
                  <c:v>0.97</c:v>
                </c:pt>
                <c:pt idx="162">
                  <c:v>1.03</c:v>
                </c:pt>
                <c:pt idx="163">
                  <c:v>1.02</c:v>
                </c:pt>
                <c:pt idx="164">
                  <c:v>1.08</c:v>
                </c:pt>
                <c:pt idx="165">
                  <c:v>1.23</c:v>
                </c:pt>
                <c:pt idx="166">
                  <c:v>1.34</c:v>
                </c:pt>
                <c:pt idx="167">
                  <c:v>1.39</c:v>
                </c:pt>
                <c:pt idx="168">
                  <c:v>1.49</c:v>
                </c:pt>
                <c:pt idx="169">
                  <c:v>1.59</c:v>
                </c:pt>
                <c:pt idx="170">
                  <c:v>1.57</c:v>
                </c:pt>
                <c:pt idx="171">
                  <c:v>1.6</c:v>
                </c:pt>
                <c:pt idx="172">
                  <c:v>1.66</c:v>
                </c:pt>
                <c:pt idx="173">
                  <c:v>1.87</c:v>
                </c:pt>
                <c:pt idx="174">
                  <c:v>1.96</c:v>
                </c:pt>
                <c:pt idx="175">
                  <c:v>2.16</c:v>
                </c:pt>
                <c:pt idx="176">
                  <c:v>2.2000000000000002</c:v>
                </c:pt>
                <c:pt idx="177">
                  <c:v>1.81</c:v>
                </c:pt>
                <c:pt idx="178">
                  <c:v>2.0299999999999998</c:v>
                </c:pt>
                <c:pt idx="179">
                  <c:v>2.1800000000000002</c:v>
                </c:pt>
                <c:pt idx="180">
                  <c:v>2.2799999999999998</c:v>
                </c:pt>
                <c:pt idx="181">
                  <c:v>1.95</c:v>
                </c:pt>
                <c:pt idx="182">
                  <c:v>1.92</c:v>
                </c:pt>
                <c:pt idx="183">
                  <c:v>1.74</c:v>
                </c:pt>
                <c:pt idx="184">
                  <c:v>1.57</c:v>
                </c:pt>
                <c:pt idx="185">
                  <c:v>1.56</c:v>
                </c:pt>
                <c:pt idx="186">
                  <c:v>1.55</c:v>
                </c:pt>
                <c:pt idx="187">
                  <c:v>1.64</c:v>
                </c:pt>
                <c:pt idx="188">
                  <c:v>1.48</c:v>
                </c:pt>
                <c:pt idx="189">
                  <c:v>1.51</c:v>
                </c:pt>
                <c:pt idx="190">
                  <c:v>1.63</c:v>
                </c:pt>
                <c:pt idx="191">
                  <c:v>1.63</c:v>
                </c:pt>
                <c:pt idx="192">
                  <c:v>1.57</c:v>
                </c:pt>
                <c:pt idx="193">
                  <c:v>1.5</c:v>
                </c:pt>
                <c:pt idx="194">
                  <c:v>1.44</c:v>
                </c:pt>
                <c:pt idx="195">
                  <c:v>1.42</c:v>
                </c:pt>
                <c:pt idx="196">
                  <c:v>1.4</c:v>
                </c:pt>
                <c:pt idx="197">
                  <c:v>1.56</c:v>
                </c:pt>
                <c:pt idx="198">
                  <c:v>1.73</c:v>
                </c:pt>
                <c:pt idx="199">
                  <c:v>1.55</c:v>
                </c:pt>
                <c:pt idx="200">
                  <c:v>1.48</c:v>
                </c:pt>
                <c:pt idx="201">
                  <c:v>1.66</c:v>
                </c:pt>
                <c:pt idx="202">
                  <c:v>1.66</c:v>
                </c:pt>
                <c:pt idx="203">
                  <c:v>1.55</c:v>
                </c:pt>
                <c:pt idx="204">
                  <c:v>1.63</c:v>
                </c:pt>
                <c:pt idx="205">
                  <c:v>1.76</c:v>
                </c:pt>
                <c:pt idx="206">
                  <c:v>1.59</c:v>
                </c:pt>
                <c:pt idx="207">
                  <c:v>1.51</c:v>
                </c:pt>
                <c:pt idx="208">
                  <c:v>1.54</c:v>
                </c:pt>
                <c:pt idx="209">
                  <c:v>1.49</c:v>
                </c:pt>
                <c:pt idx="210">
                  <c:v>1.48</c:v>
                </c:pt>
                <c:pt idx="211">
                  <c:v>1.5</c:v>
                </c:pt>
                <c:pt idx="212">
                  <c:v>1.46</c:v>
                </c:pt>
                <c:pt idx="213">
                  <c:v>1.44</c:v>
                </c:pt>
                <c:pt idx="214">
                  <c:v>1.51</c:v>
                </c:pt>
                <c:pt idx="215">
                  <c:v>1.57</c:v>
                </c:pt>
                <c:pt idx="216">
                  <c:v>1.55</c:v>
                </c:pt>
                <c:pt idx="217">
                  <c:v>1.55</c:v>
                </c:pt>
                <c:pt idx="218">
                  <c:v>1.55</c:v>
                </c:pt>
                <c:pt idx="219">
                  <c:v>1.6</c:v>
                </c:pt>
                <c:pt idx="220">
                  <c:v>1.61</c:v>
                </c:pt>
                <c:pt idx="221">
                  <c:v>1.68</c:v>
                </c:pt>
                <c:pt idx="222">
                  <c:v>1.62</c:v>
                </c:pt>
                <c:pt idx="223">
                  <c:v>1.57</c:v>
                </c:pt>
                <c:pt idx="224">
                  <c:v>1.53</c:v>
                </c:pt>
                <c:pt idx="225">
                  <c:v>1.58</c:v>
                </c:pt>
                <c:pt idx="226">
                  <c:v>1.71</c:v>
                </c:pt>
                <c:pt idx="227">
                  <c:v>1.7</c:v>
                </c:pt>
                <c:pt idx="228">
                  <c:v>1.82</c:v>
                </c:pt>
                <c:pt idx="229">
                  <c:v>1.92</c:v>
                </c:pt>
                <c:pt idx="230">
                  <c:v>1.98</c:v>
                </c:pt>
                <c:pt idx="231">
                  <c:v>2</c:v>
                </c:pt>
                <c:pt idx="232">
                  <c:v>2.02</c:v>
                </c:pt>
                <c:pt idx="233">
                  <c:v>2.16</c:v>
                </c:pt>
                <c:pt idx="234">
                  <c:v>1.91</c:v>
                </c:pt>
                <c:pt idx="235">
                  <c:v>1.93</c:v>
                </c:pt>
                <c:pt idx="236">
                  <c:v>1.91</c:v>
                </c:pt>
                <c:pt idx="237">
                  <c:v>1.97</c:v>
                </c:pt>
                <c:pt idx="238">
                  <c:v>2.11</c:v>
                </c:pt>
                <c:pt idx="239">
                  <c:v>2.2000000000000002</c:v>
                </c:pt>
                <c:pt idx="240">
                  <c:v>2.5</c:v>
                </c:pt>
                <c:pt idx="241">
                  <c:v>2.73</c:v>
                </c:pt>
                <c:pt idx="242">
                  <c:v>2.61</c:v>
                </c:pt>
                <c:pt idx="243">
                  <c:v>2.68</c:v>
                </c:pt>
                <c:pt idx="244">
                  <c:v>3</c:v>
                </c:pt>
                <c:pt idx="245">
                  <c:v>2.97</c:v>
                </c:pt>
                <c:pt idx="246">
                  <c:v>2.82</c:v>
                </c:pt>
                <c:pt idx="247">
                  <c:v>2.7</c:v>
                </c:pt>
                <c:pt idx="248">
                  <c:v>2.27</c:v>
                </c:pt>
                <c:pt idx="249">
                  <c:v>2.0499999999999998</c:v>
                </c:pt>
                <c:pt idx="250">
                  <c:v>2.39</c:v>
                </c:pt>
                <c:pt idx="251">
                  <c:v>2.63</c:v>
                </c:pt>
                <c:pt idx="252">
                  <c:v>2.65</c:v>
                </c:pt>
                <c:pt idx="253">
                  <c:v>2.5099999999999998</c:v>
                </c:pt>
                <c:pt idx="254">
                  <c:v>2.56</c:v>
                </c:pt>
                <c:pt idx="255">
                  <c:v>2.48</c:v>
                </c:pt>
                <c:pt idx="256">
                  <c:v>2.7</c:v>
                </c:pt>
                <c:pt idx="257">
                  <c:v>2.79</c:v>
                </c:pt>
                <c:pt idx="258">
                  <c:v>2.96</c:v>
                </c:pt>
                <c:pt idx="259">
                  <c:v>3.14</c:v>
                </c:pt>
                <c:pt idx="260">
                  <c:v>3.37</c:v>
                </c:pt>
                <c:pt idx="261">
                  <c:v>3.38</c:v>
                </c:pt>
                <c:pt idx="262">
                  <c:v>3.5</c:v>
                </c:pt>
                <c:pt idx="263">
                  <c:v>3.53</c:v>
                </c:pt>
                <c:pt idx="264">
                  <c:v>3.28</c:v>
                </c:pt>
                <c:pt idx="265">
                  <c:v>3.09</c:v>
                </c:pt>
                <c:pt idx="266">
                  <c:v>3.22</c:v>
                </c:pt>
                <c:pt idx="267">
                  <c:v>3.18</c:v>
                </c:pt>
                <c:pt idx="268">
                  <c:v>3.23</c:v>
                </c:pt>
                <c:pt idx="269">
                  <c:v>3.23</c:v>
                </c:pt>
                <c:pt idx="270">
                  <c:v>3.07</c:v>
                </c:pt>
                <c:pt idx="271">
                  <c:v>2.88</c:v>
                </c:pt>
                <c:pt idx="272">
                  <c:v>2.93</c:v>
                </c:pt>
                <c:pt idx="273">
                  <c:v>2.91</c:v>
                </c:pt>
                <c:pt idx="274">
                  <c:v>3.06</c:v>
                </c:pt>
                <c:pt idx="275">
                  <c:v>3.16</c:v>
                </c:pt>
                <c:pt idx="276">
                  <c:v>3.47</c:v>
                </c:pt>
                <c:pt idx="277">
                  <c:v>3.39</c:v>
                </c:pt>
                <c:pt idx="278">
                  <c:v>3.13</c:v>
                </c:pt>
                <c:pt idx="279">
                  <c:v>3.07</c:v>
                </c:pt>
                <c:pt idx="280">
                  <c:v>3.02</c:v>
                </c:pt>
                <c:pt idx="281">
                  <c:v>3.17</c:v>
                </c:pt>
                <c:pt idx="282">
                  <c:v>3.06</c:v>
                </c:pt>
                <c:pt idx="283">
                  <c:v>2.87</c:v>
                </c:pt>
                <c:pt idx="284">
                  <c:v>2.68</c:v>
                </c:pt>
                <c:pt idx="285">
                  <c:v>2.5299999999999998</c:v>
                </c:pt>
                <c:pt idx="286">
                  <c:v>2.2000000000000002</c:v>
                </c:pt>
                <c:pt idx="287">
                  <c:v>2.31</c:v>
                </c:pt>
                <c:pt idx="288">
                  <c:v>2.36</c:v>
                </c:pt>
                <c:pt idx="289">
                  <c:v>2.36</c:v>
                </c:pt>
                <c:pt idx="290">
                  <c:v>2.27</c:v>
                </c:pt>
                <c:pt idx="291">
                  <c:v>2.31</c:v>
                </c:pt>
                <c:pt idx="292">
                  <c:v>2.2599999999999998</c:v>
                </c:pt>
                <c:pt idx="293">
                  <c:v>2.35</c:v>
                </c:pt>
                <c:pt idx="294">
                  <c:v>2.5099999999999998</c:v>
                </c:pt>
                <c:pt idx="295">
                  <c:v>2.62</c:v>
                </c:pt>
                <c:pt idx="296">
                  <c:v>2.46</c:v>
                </c:pt>
                <c:pt idx="297">
                  <c:v>2.48</c:v>
                </c:pt>
                <c:pt idx="298">
                  <c:v>2.41</c:v>
                </c:pt>
                <c:pt idx="299">
                  <c:v>2.2799999999999998</c:v>
                </c:pt>
                <c:pt idx="300">
                  <c:v>2.2000000000000002</c:v>
                </c:pt>
                <c:pt idx="301">
                  <c:v>2.15</c:v>
                </c:pt>
                <c:pt idx="302">
                  <c:v>2.29</c:v>
                </c:pt>
                <c:pt idx="303">
                  <c:v>2.34</c:v>
                </c:pt>
                <c:pt idx="304">
                  <c:v>2.2799999999999998</c:v>
                </c:pt>
                <c:pt idx="305">
                  <c:v>2.31</c:v>
                </c:pt>
                <c:pt idx="306">
                  <c:v>2.48</c:v>
                </c:pt>
                <c:pt idx="307">
                  <c:v>2.62</c:v>
                </c:pt>
                <c:pt idx="308">
                  <c:v>2.73</c:v>
                </c:pt>
                <c:pt idx="309">
                  <c:v>2.76</c:v>
                </c:pt>
                <c:pt idx="310">
                  <c:v>2.82</c:v>
                </c:pt>
                <c:pt idx="311">
                  <c:v>2.82</c:v>
                </c:pt>
                <c:pt idx="312">
                  <c:v>2.99</c:v>
                </c:pt>
                <c:pt idx="313">
                  <c:v>3.04</c:v>
                </c:pt>
                <c:pt idx="314">
                  <c:v>3.05</c:v>
                </c:pt>
                <c:pt idx="315">
                  <c:v>3.03</c:v>
                </c:pt>
                <c:pt idx="316">
                  <c:v>3.17</c:v>
                </c:pt>
                <c:pt idx="317">
                  <c:v>3.2</c:v>
                </c:pt>
                <c:pt idx="318">
                  <c:v>3.27</c:v>
                </c:pt>
                <c:pt idx="319">
                  <c:v>3.21</c:v>
                </c:pt>
                <c:pt idx="320">
                  <c:v>3.1</c:v>
                </c:pt>
                <c:pt idx="321">
                  <c:v>2.91</c:v>
                </c:pt>
                <c:pt idx="322">
                  <c:v>2.95</c:v>
                </c:pt>
                <c:pt idx="323">
                  <c:v>2.92</c:v>
                </c:pt>
                <c:pt idx="324">
                  <c:v>2.96</c:v>
                </c:pt>
                <c:pt idx="325">
                  <c:v>2.88</c:v>
                </c:pt>
                <c:pt idx="326">
                  <c:v>2.87</c:v>
                </c:pt>
                <c:pt idx="327">
                  <c:v>3.1</c:v>
                </c:pt>
                <c:pt idx="328">
                  <c:v>3.24</c:v>
                </c:pt>
                <c:pt idx="329">
                  <c:v>3.33</c:v>
                </c:pt>
                <c:pt idx="330">
                  <c:v>3.15</c:v>
                </c:pt>
                <c:pt idx="331">
                  <c:v>3.28</c:v>
                </c:pt>
                <c:pt idx="332">
                  <c:v>3.2</c:v>
                </c:pt>
                <c:pt idx="333">
                  <c:v>3.36</c:v>
                </c:pt>
                <c:pt idx="334">
                  <c:v>3.35</c:v>
                </c:pt>
                <c:pt idx="335">
                  <c:v>2.95</c:v>
                </c:pt>
                <c:pt idx="336">
                  <c:v>2.92</c:v>
                </c:pt>
                <c:pt idx="337">
                  <c:v>3.07</c:v>
                </c:pt>
                <c:pt idx="338">
                  <c:v>3.08</c:v>
                </c:pt>
                <c:pt idx="339">
                  <c:v>3.1</c:v>
                </c:pt>
                <c:pt idx="340">
                  <c:v>3.12</c:v>
                </c:pt>
                <c:pt idx="341">
                  <c:v>3.05</c:v>
                </c:pt>
                <c:pt idx="342">
                  <c:v>3.03</c:v>
                </c:pt>
                <c:pt idx="343">
                  <c:v>2.88</c:v>
                </c:pt>
                <c:pt idx="344">
                  <c:v>2.71</c:v>
                </c:pt>
                <c:pt idx="345">
                  <c:v>2.48</c:v>
                </c:pt>
                <c:pt idx="346">
                  <c:v>2.2999999999999998</c:v>
                </c:pt>
                <c:pt idx="347">
                  <c:v>2.19</c:v>
                </c:pt>
                <c:pt idx="348">
                  <c:v>2.0299999999999998</c:v>
                </c:pt>
                <c:pt idx="349">
                  <c:v>2.06</c:v>
                </c:pt>
                <c:pt idx="350">
                  <c:v>1.96</c:v>
                </c:pt>
                <c:pt idx="351">
                  <c:v>1.98</c:v>
                </c:pt>
                <c:pt idx="352">
                  <c:v>2</c:v>
                </c:pt>
                <c:pt idx="353">
                  <c:v>1.99</c:v>
                </c:pt>
                <c:pt idx="354">
                  <c:v>1.99</c:v>
                </c:pt>
                <c:pt idx="355">
                  <c:v>2</c:v>
                </c:pt>
                <c:pt idx="356">
                  <c:v>2.1</c:v>
                </c:pt>
                <c:pt idx="357">
                  <c:v>2.13</c:v>
                </c:pt>
                <c:pt idx="358">
                  <c:v>1.92</c:v>
                </c:pt>
                <c:pt idx="359">
                  <c:v>1.95</c:v>
                </c:pt>
                <c:pt idx="360">
                  <c:v>2.12</c:v>
                </c:pt>
              </c:numCache>
            </c:numRef>
          </c:val>
          <c:smooth val="0"/>
          <c:extLst>
            <c:ext xmlns:c16="http://schemas.microsoft.com/office/drawing/2014/chart" uri="{C3380CC4-5D6E-409C-BE32-E72D297353CC}">
              <c16:uniqueId val="{00000001-951E-4BE5-8544-9FFABEA1AE19}"/>
            </c:ext>
          </c:extLst>
        </c:ser>
        <c:dLbls>
          <c:showLegendKey val="0"/>
          <c:showVal val="0"/>
          <c:showCatName val="0"/>
          <c:showSerName val="0"/>
          <c:showPercent val="0"/>
          <c:showBubbleSize val="0"/>
        </c:dLbls>
        <c:smooth val="0"/>
        <c:axId val="510678832"/>
        <c:axId val="510685392"/>
      </c:lineChart>
      <c:dateAx>
        <c:axId val="510678832"/>
        <c:scaling>
          <c:orientation val="minMax"/>
        </c:scaling>
        <c:delete val="0"/>
        <c:axPos val="b"/>
        <c:numFmt formatCode="B1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10685392"/>
        <c:crosses val="autoZero"/>
        <c:auto val="1"/>
        <c:lblOffset val="100"/>
        <c:baseTimeUnit val="months"/>
      </c:dateAx>
      <c:valAx>
        <c:axId val="510685392"/>
        <c:scaling>
          <c:orientation val="minMax"/>
          <c:min val="0.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5106788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b="0">
                <a:latin typeface="Times New Roman" panose="02020603050405020304" pitchFamily="18" charset="0"/>
                <a:cs typeface="Times New Roman" panose="02020603050405020304" pitchFamily="18" charset="0"/>
              </a:defRPr>
            </a:pPr>
            <a:r>
              <a:rPr lang="en-US" sz="2800" b="0" dirty="0">
                <a:latin typeface="Times New Roman" panose="02020603050405020304" pitchFamily="18" charset="0"/>
                <a:cs typeface="Times New Roman" panose="02020603050405020304" pitchFamily="18" charset="0"/>
              </a:rPr>
              <a:t> Reasons of USFDA’s  Detention of Thai processed</a:t>
            </a:r>
            <a:r>
              <a:rPr lang="en-US" sz="2800" b="0" baseline="0" dirty="0">
                <a:latin typeface="Times New Roman" panose="02020603050405020304" pitchFamily="18" charset="0"/>
                <a:cs typeface="Times New Roman" panose="02020603050405020304" pitchFamily="18" charset="0"/>
              </a:rPr>
              <a:t> food exports in 2014</a:t>
            </a:r>
            <a:endParaRPr lang="en-US" sz="2800" b="0" dirty="0">
              <a:latin typeface="Times New Roman" panose="02020603050405020304" pitchFamily="18" charset="0"/>
              <a:cs typeface="Times New Roman" panose="02020603050405020304" pitchFamily="18" charset="0"/>
            </a:endParaRPr>
          </a:p>
          <a:p>
            <a:pPr>
              <a:defRPr sz="2800" b="0">
                <a:latin typeface="Times New Roman" panose="02020603050405020304" pitchFamily="18" charset="0"/>
                <a:cs typeface="Times New Roman" panose="02020603050405020304" pitchFamily="18" charset="0"/>
              </a:defRPr>
            </a:pPr>
            <a:r>
              <a:rPr lang="en-US" sz="2800" b="0" dirty="0">
                <a:latin typeface="Times New Roman" panose="02020603050405020304" pitchFamily="18" charset="0"/>
                <a:cs typeface="Times New Roman" panose="02020603050405020304" pitchFamily="18" charset="0"/>
              </a:rPr>
              <a:t>(number of cases)</a:t>
            </a:r>
          </a:p>
        </c:rich>
      </c:tx>
      <c:layout>
        <c:manualLayout>
          <c:xMode val="edge"/>
          <c:yMode val="edge"/>
          <c:x val="0.1575771604938272"/>
          <c:y val="2.8021480867523138E-2"/>
        </c:manualLayout>
      </c:layout>
      <c:overlay val="0"/>
      <c:spPr>
        <a:solidFill>
          <a:schemeClr val="accent1">
            <a:lumMod val="20000"/>
            <a:lumOff val="80000"/>
          </a:schemeClr>
        </a:solidFill>
      </c:spPr>
    </c:title>
    <c:autoTitleDeleted val="0"/>
    <c:plotArea>
      <c:layout/>
      <c:barChart>
        <c:barDir val="col"/>
        <c:grouping val="clustered"/>
        <c:varyColors val="0"/>
        <c:ser>
          <c:idx val="0"/>
          <c:order val="0"/>
          <c:tx>
            <c:strRef>
              <c:f>'bar chart '!$C$3</c:f>
              <c:strCache>
                <c:ptCount val="1"/>
                <c:pt idx="0">
                  <c:v>no. of cases</c:v>
                </c:pt>
              </c:strCache>
            </c:strRef>
          </c:tx>
          <c:invertIfNegative val="0"/>
          <c:dLbls>
            <c:spPr>
              <a:noFill/>
              <a:ln>
                <a:noFill/>
              </a:ln>
              <a:effectLst/>
            </c:spPr>
            <c:txPr>
              <a:bodyPr/>
              <a:lstStyle/>
              <a:p>
                <a:pPr>
                  <a:defRPr sz="12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'bar chart '!$B$4:$B$11</c:f>
              <c:strCache>
                <c:ptCount val="8"/>
                <c:pt idx="0">
                  <c:v>SALMONELLA</c:v>
                </c:pt>
                <c:pt idx="1">
                  <c:v>FILTHY</c:v>
                </c:pt>
                <c:pt idx="2">
                  <c:v>UNSAFE COL</c:v>
                </c:pt>
                <c:pt idx="3">
                  <c:v>COLOR LBLG</c:v>
                </c:pt>
                <c:pt idx="4">
                  <c:v>UNAPPROVED</c:v>
                </c:pt>
                <c:pt idx="5">
                  <c:v>SULFITELBL</c:v>
                </c:pt>
                <c:pt idx="6">
                  <c:v>DIRECTIONS</c:v>
                </c:pt>
                <c:pt idx="7">
                  <c:v>PESTICIDE</c:v>
                </c:pt>
              </c:strCache>
            </c:strRef>
          </c:cat>
          <c:val>
            <c:numRef>
              <c:f>'bar chart '!$C$4:$C$11</c:f>
              <c:numCache>
                <c:formatCode>General</c:formatCode>
                <c:ptCount val="8"/>
                <c:pt idx="0">
                  <c:v>252</c:v>
                </c:pt>
                <c:pt idx="1">
                  <c:v>205</c:v>
                </c:pt>
                <c:pt idx="2">
                  <c:v>104</c:v>
                </c:pt>
                <c:pt idx="3">
                  <c:v>104</c:v>
                </c:pt>
                <c:pt idx="4">
                  <c:v>41</c:v>
                </c:pt>
                <c:pt idx="5">
                  <c:v>37</c:v>
                </c:pt>
                <c:pt idx="6">
                  <c:v>34</c:v>
                </c:pt>
                <c:pt idx="7">
                  <c:v>26</c:v>
                </c:pt>
              </c:numCache>
            </c:numRef>
          </c:val>
          <c:extLst>
            <c:ext xmlns:c16="http://schemas.microsoft.com/office/drawing/2014/chart" uri="{C3380CC4-5D6E-409C-BE32-E72D297353CC}">
              <c16:uniqueId val="{00000000-4675-4D8A-8596-E36CC6A64857}"/>
            </c:ext>
          </c:extLst>
        </c:ser>
        <c:dLbls>
          <c:showLegendKey val="0"/>
          <c:showVal val="0"/>
          <c:showCatName val="0"/>
          <c:showSerName val="0"/>
          <c:showPercent val="0"/>
          <c:showBubbleSize val="0"/>
        </c:dLbls>
        <c:gapWidth val="150"/>
        <c:axId val="37193216"/>
        <c:axId val="37195136"/>
      </c:barChart>
      <c:catAx>
        <c:axId val="37193216"/>
        <c:scaling>
          <c:orientation val="minMax"/>
        </c:scaling>
        <c:delete val="0"/>
        <c:axPos val="b"/>
        <c:numFmt formatCode="General" sourceLinked="0"/>
        <c:majorTickMark val="out"/>
        <c:minorTickMark val="none"/>
        <c:tickLblPos val="nextTo"/>
        <c:txPr>
          <a:bodyPr/>
          <a:lstStyle/>
          <a:p>
            <a:pPr>
              <a:defRPr sz="1400" b="1">
                <a:latin typeface="Times New Roman" panose="02020603050405020304" pitchFamily="18" charset="0"/>
                <a:cs typeface="Times New Roman" panose="02020603050405020304" pitchFamily="18" charset="0"/>
              </a:defRPr>
            </a:pPr>
            <a:endParaRPr lang="en-US"/>
          </a:p>
        </c:txPr>
        <c:crossAx val="37195136"/>
        <c:crosses val="autoZero"/>
        <c:auto val="1"/>
        <c:lblAlgn val="ctr"/>
        <c:lblOffset val="100"/>
        <c:noMultiLvlLbl val="0"/>
      </c:catAx>
      <c:valAx>
        <c:axId val="37195136"/>
        <c:scaling>
          <c:orientation val="minMax"/>
        </c:scaling>
        <c:delete val="0"/>
        <c:axPos val="l"/>
        <c:majorGridlines/>
        <c:numFmt formatCode="General" sourceLinked="1"/>
        <c:majorTickMark val="out"/>
        <c:minorTickMark val="none"/>
        <c:tickLblPos val="nextTo"/>
        <c:txPr>
          <a:bodyPr/>
          <a:lstStyle/>
          <a:p>
            <a:pPr>
              <a:defRPr sz="1400"/>
            </a:pPr>
            <a:endParaRPr lang="en-US"/>
          </a:p>
        </c:txPr>
        <c:crossAx val="37193216"/>
        <c:crosses val="autoZero"/>
        <c:crossBetween val="between"/>
      </c:valAx>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  % of total imports in each market</a:t>
            </a:r>
          </a:p>
        </c:rich>
      </c:tx>
      <c:overlay val="0"/>
    </c:title>
    <c:autoTitleDeleted val="0"/>
    <c:plotArea>
      <c:layout/>
      <c:lineChart>
        <c:grouping val="standard"/>
        <c:varyColors val="0"/>
        <c:ser>
          <c:idx val="0"/>
          <c:order val="0"/>
          <c:tx>
            <c:strRef>
              <c:f>'market penetration'!$C$9</c:f>
              <c:strCache>
                <c:ptCount val="1"/>
                <c:pt idx="0">
                  <c:v>USA</c:v>
                </c:pt>
              </c:strCache>
            </c:strRef>
          </c:tx>
          <c:cat>
            <c:numRef>
              <c:f>'market penetration'!$D$8:$K$8</c:f>
              <c:numCache>
                <c:formatCode>0</c:formatCode>
                <c:ptCount val="8"/>
                <c:pt idx="0">
                  <c:v>2001</c:v>
                </c:pt>
                <c:pt idx="1">
                  <c:v>2002</c:v>
                </c:pt>
                <c:pt idx="2">
                  <c:v>2003</c:v>
                </c:pt>
                <c:pt idx="3">
                  <c:v>2004</c:v>
                </c:pt>
                <c:pt idx="4">
                  <c:v>2005</c:v>
                </c:pt>
                <c:pt idx="5">
                  <c:v>2006</c:v>
                </c:pt>
                <c:pt idx="6">
                  <c:v>2007</c:v>
                </c:pt>
                <c:pt idx="7">
                  <c:v>2008</c:v>
                </c:pt>
              </c:numCache>
            </c:numRef>
          </c:cat>
          <c:val>
            <c:numRef>
              <c:f>'market penetration'!$D$9:$K$9</c:f>
              <c:numCache>
                <c:formatCode>0.0</c:formatCode>
                <c:ptCount val="8"/>
                <c:pt idx="0">
                  <c:v>71.70649091129043</c:v>
                </c:pt>
                <c:pt idx="1">
                  <c:v>60.886363236067446</c:v>
                </c:pt>
                <c:pt idx="2">
                  <c:v>57.585747264225574</c:v>
                </c:pt>
                <c:pt idx="3">
                  <c:v>51.877548374250104</c:v>
                </c:pt>
                <c:pt idx="4">
                  <c:v>47.375716942153815</c:v>
                </c:pt>
                <c:pt idx="5">
                  <c:v>49.685583197442092</c:v>
                </c:pt>
                <c:pt idx="6">
                  <c:v>54.702001333253037</c:v>
                </c:pt>
                <c:pt idx="7">
                  <c:v>56.306572987624378</c:v>
                </c:pt>
              </c:numCache>
            </c:numRef>
          </c:val>
          <c:smooth val="0"/>
          <c:extLst>
            <c:ext xmlns:c16="http://schemas.microsoft.com/office/drawing/2014/chart" uri="{C3380CC4-5D6E-409C-BE32-E72D297353CC}">
              <c16:uniqueId val="{00000000-CF04-495F-911C-31802809F257}"/>
            </c:ext>
          </c:extLst>
        </c:ser>
        <c:ser>
          <c:idx val="1"/>
          <c:order val="1"/>
          <c:tx>
            <c:strRef>
              <c:f>'market penetration'!$C$10</c:f>
              <c:strCache>
                <c:ptCount val="1"/>
                <c:pt idx="0">
                  <c:v>Germany</c:v>
                </c:pt>
              </c:strCache>
            </c:strRef>
          </c:tx>
          <c:cat>
            <c:numRef>
              <c:f>'market penetration'!$D$8:$K$8</c:f>
              <c:numCache>
                <c:formatCode>0</c:formatCode>
                <c:ptCount val="8"/>
                <c:pt idx="0">
                  <c:v>2001</c:v>
                </c:pt>
                <c:pt idx="1">
                  <c:v>2002</c:v>
                </c:pt>
                <c:pt idx="2">
                  <c:v>2003</c:v>
                </c:pt>
                <c:pt idx="3">
                  <c:v>2004</c:v>
                </c:pt>
                <c:pt idx="4">
                  <c:v>2005</c:v>
                </c:pt>
                <c:pt idx="5">
                  <c:v>2006</c:v>
                </c:pt>
                <c:pt idx="6">
                  <c:v>2007</c:v>
                </c:pt>
                <c:pt idx="7">
                  <c:v>2008</c:v>
                </c:pt>
              </c:numCache>
            </c:numRef>
          </c:cat>
          <c:val>
            <c:numRef>
              <c:f>'market penetration'!$D$10:$K$10</c:f>
              <c:numCache>
                <c:formatCode>0.0</c:formatCode>
                <c:ptCount val="8"/>
                <c:pt idx="0">
                  <c:v>17.003623223981783</c:v>
                </c:pt>
                <c:pt idx="1">
                  <c:v>11.876065881491146</c:v>
                </c:pt>
                <c:pt idx="2">
                  <c:v>9.2197340797760727</c:v>
                </c:pt>
                <c:pt idx="3">
                  <c:v>10.82735541911905</c:v>
                </c:pt>
                <c:pt idx="4">
                  <c:v>16.304861863282259</c:v>
                </c:pt>
                <c:pt idx="5">
                  <c:v>11.578673733998643</c:v>
                </c:pt>
                <c:pt idx="6">
                  <c:v>19.259140970297629</c:v>
                </c:pt>
                <c:pt idx="7">
                  <c:v>21.89580571034913</c:v>
                </c:pt>
              </c:numCache>
            </c:numRef>
          </c:val>
          <c:smooth val="0"/>
          <c:extLst>
            <c:ext xmlns:c16="http://schemas.microsoft.com/office/drawing/2014/chart" uri="{C3380CC4-5D6E-409C-BE32-E72D297353CC}">
              <c16:uniqueId val="{00000001-CF04-495F-911C-31802809F257}"/>
            </c:ext>
          </c:extLst>
        </c:ser>
        <c:ser>
          <c:idx val="2"/>
          <c:order val="2"/>
          <c:tx>
            <c:strRef>
              <c:f>'market penetration'!$C$11</c:f>
              <c:strCache>
                <c:ptCount val="1"/>
                <c:pt idx="0">
                  <c:v>UK</c:v>
                </c:pt>
              </c:strCache>
            </c:strRef>
          </c:tx>
          <c:cat>
            <c:numRef>
              <c:f>'market penetration'!$D$8:$K$8</c:f>
              <c:numCache>
                <c:formatCode>0</c:formatCode>
                <c:ptCount val="8"/>
                <c:pt idx="0">
                  <c:v>2001</c:v>
                </c:pt>
                <c:pt idx="1">
                  <c:v>2002</c:v>
                </c:pt>
                <c:pt idx="2">
                  <c:v>2003</c:v>
                </c:pt>
                <c:pt idx="3">
                  <c:v>2004</c:v>
                </c:pt>
                <c:pt idx="4">
                  <c:v>2005</c:v>
                </c:pt>
                <c:pt idx="5">
                  <c:v>2006</c:v>
                </c:pt>
                <c:pt idx="6">
                  <c:v>2007</c:v>
                </c:pt>
                <c:pt idx="7">
                  <c:v>2008</c:v>
                </c:pt>
              </c:numCache>
            </c:numRef>
          </c:cat>
          <c:val>
            <c:numRef>
              <c:f>'market penetration'!$D$11:$K$11</c:f>
              <c:numCache>
                <c:formatCode>0.0</c:formatCode>
                <c:ptCount val="8"/>
                <c:pt idx="0">
                  <c:v>8.709560523323379</c:v>
                </c:pt>
                <c:pt idx="1">
                  <c:v>4.2397401575144134</c:v>
                </c:pt>
                <c:pt idx="2">
                  <c:v>3.064013802065829</c:v>
                </c:pt>
                <c:pt idx="3">
                  <c:v>4.6803493534881824</c:v>
                </c:pt>
                <c:pt idx="4">
                  <c:v>5.9144655368381756</c:v>
                </c:pt>
                <c:pt idx="5">
                  <c:v>11.250742661833518</c:v>
                </c:pt>
                <c:pt idx="6">
                  <c:v>14.425336175532514</c:v>
                </c:pt>
                <c:pt idx="7">
                  <c:v>14.351390273623574</c:v>
                </c:pt>
              </c:numCache>
            </c:numRef>
          </c:val>
          <c:smooth val="0"/>
          <c:extLst>
            <c:ext xmlns:c16="http://schemas.microsoft.com/office/drawing/2014/chart" uri="{C3380CC4-5D6E-409C-BE32-E72D297353CC}">
              <c16:uniqueId val="{00000002-CF04-495F-911C-31802809F257}"/>
            </c:ext>
          </c:extLst>
        </c:ser>
        <c:ser>
          <c:idx val="3"/>
          <c:order val="3"/>
          <c:tx>
            <c:strRef>
              <c:f>'market penetration'!$C$12</c:f>
              <c:strCache>
                <c:ptCount val="1"/>
                <c:pt idx="0">
                  <c:v>France</c:v>
                </c:pt>
              </c:strCache>
            </c:strRef>
          </c:tx>
          <c:cat>
            <c:numRef>
              <c:f>'market penetration'!$D$8:$K$8</c:f>
              <c:numCache>
                <c:formatCode>0</c:formatCode>
                <c:ptCount val="8"/>
                <c:pt idx="0">
                  <c:v>2001</c:v>
                </c:pt>
                <c:pt idx="1">
                  <c:v>2002</c:v>
                </c:pt>
                <c:pt idx="2">
                  <c:v>2003</c:v>
                </c:pt>
                <c:pt idx="3">
                  <c:v>2004</c:v>
                </c:pt>
                <c:pt idx="4">
                  <c:v>2005</c:v>
                </c:pt>
                <c:pt idx="5">
                  <c:v>2006</c:v>
                </c:pt>
                <c:pt idx="6">
                  <c:v>2007</c:v>
                </c:pt>
                <c:pt idx="7">
                  <c:v>2008</c:v>
                </c:pt>
              </c:numCache>
            </c:numRef>
          </c:cat>
          <c:val>
            <c:numRef>
              <c:f>'market penetration'!$D$12:$K$12</c:f>
              <c:numCache>
                <c:formatCode>0.0</c:formatCode>
                <c:ptCount val="8"/>
                <c:pt idx="0">
                  <c:v>8.3090898296029092</c:v>
                </c:pt>
                <c:pt idx="1">
                  <c:v>8.1154834308275206</c:v>
                </c:pt>
                <c:pt idx="2">
                  <c:v>6.2092947525121494</c:v>
                </c:pt>
                <c:pt idx="3">
                  <c:v>8.1509318379944862</c:v>
                </c:pt>
                <c:pt idx="4">
                  <c:v>8.0416062151916528</c:v>
                </c:pt>
                <c:pt idx="5">
                  <c:v>9.5545413356024547</c:v>
                </c:pt>
                <c:pt idx="6">
                  <c:v>15.631010719014848</c:v>
                </c:pt>
                <c:pt idx="7">
                  <c:v>14.004662840746054</c:v>
                </c:pt>
              </c:numCache>
            </c:numRef>
          </c:val>
          <c:smooth val="0"/>
          <c:extLst>
            <c:ext xmlns:c16="http://schemas.microsoft.com/office/drawing/2014/chart" uri="{C3380CC4-5D6E-409C-BE32-E72D297353CC}">
              <c16:uniqueId val="{00000003-CF04-495F-911C-31802809F257}"/>
            </c:ext>
          </c:extLst>
        </c:ser>
        <c:ser>
          <c:idx val="4"/>
          <c:order val="4"/>
          <c:tx>
            <c:strRef>
              <c:f>'market penetration'!$C$13</c:f>
              <c:strCache>
                <c:ptCount val="1"/>
                <c:pt idx="0">
                  <c:v>Netherlands</c:v>
                </c:pt>
              </c:strCache>
            </c:strRef>
          </c:tx>
          <c:cat>
            <c:numRef>
              <c:f>'market penetration'!$D$8:$K$8</c:f>
              <c:numCache>
                <c:formatCode>0</c:formatCode>
                <c:ptCount val="8"/>
                <c:pt idx="0">
                  <c:v>2001</c:v>
                </c:pt>
                <c:pt idx="1">
                  <c:v>2002</c:v>
                </c:pt>
                <c:pt idx="2">
                  <c:v>2003</c:v>
                </c:pt>
                <c:pt idx="3">
                  <c:v>2004</c:v>
                </c:pt>
                <c:pt idx="4">
                  <c:v>2005</c:v>
                </c:pt>
                <c:pt idx="5">
                  <c:v>2006</c:v>
                </c:pt>
                <c:pt idx="6">
                  <c:v>2007</c:v>
                </c:pt>
                <c:pt idx="7">
                  <c:v>2008</c:v>
                </c:pt>
              </c:numCache>
            </c:numRef>
          </c:cat>
          <c:val>
            <c:numRef>
              <c:f>'market penetration'!$D$13:$K$13</c:f>
              <c:numCache>
                <c:formatCode>0.0</c:formatCode>
                <c:ptCount val="8"/>
                <c:pt idx="0">
                  <c:v>3.6418967796652448</c:v>
                </c:pt>
                <c:pt idx="1">
                  <c:v>0.33332254619592039</c:v>
                </c:pt>
                <c:pt idx="2">
                  <c:v>0.77679464980699275</c:v>
                </c:pt>
                <c:pt idx="3">
                  <c:v>0.82253076265052305</c:v>
                </c:pt>
                <c:pt idx="4">
                  <c:v>0.47378519127608781</c:v>
                </c:pt>
                <c:pt idx="5">
                  <c:v>2.6853995370000812</c:v>
                </c:pt>
                <c:pt idx="6">
                  <c:v>6.4107633602878824</c:v>
                </c:pt>
                <c:pt idx="7">
                  <c:v>6.7304490944612976</c:v>
                </c:pt>
              </c:numCache>
            </c:numRef>
          </c:val>
          <c:smooth val="0"/>
          <c:extLst>
            <c:ext xmlns:c16="http://schemas.microsoft.com/office/drawing/2014/chart" uri="{C3380CC4-5D6E-409C-BE32-E72D297353CC}">
              <c16:uniqueId val="{00000004-CF04-495F-911C-31802809F257}"/>
            </c:ext>
          </c:extLst>
        </c:ser>
        <c:dLbls>
          <c:showLegendKey val="0"/>
          <c:showVal val="0"/>
          <c:showCatName val="0"/>
          <c:showSerName val="0"/>
          <c:showPercent val="0"/>
          <c:showBubbleSize val="0"/>
        </c:dLbls>
        <c:marker val="1"/>
        <c:smooth val="0"/>
        <c:axId val="111702400"/>
        <c:axId val="111703936"/>
      </c:lineChart>
      <c:catAx>
        <c:axId val="111702400"/>
        <c:scaling>
          <c:orientation val="minMax"/>
        </c:scaling>
        <c:delete val="0"/>
        <c:axPos val="b"/>
        <c:numFmt formatCode="0" sourceLinked="1"/>
        <c:majorTickMark val="none"/>
        <c:minorTickMark val="none"/>
        <c:tickLblPos val="nextTo"/>
        <c:txPr>
          <a:bodyPr/>
          <a:lstStyle/>
          <a:p>
            <a:pPr>
              <a:defRPr sz="1800" b="1"/>
            </a:pPr>
            <a:endParaRPr lang="en-US"/>
          </a:p>
        </c:txPr>
        <c:crossAx val="111703936"/>
        <c:crosses val="autoZero"/>
        <c:auto val="1"/>
        <c:lblAlgn val="ctr"/>
        <c:lblOffset val="100"/>
        <c:noMultiLvlLbl val="0"/>
      </c:catAx>
      <c:valAx>
        <c:axId val="111703936"/>
        <c:scaling>
          <c:orientation val="minMax"/>
        </c:scaling>
        <c:delete val="0"/>
        <c:axPos val="l"/>
        <c:majorGridlines/>
        <c:numFmt formatCode="0" sourceLinked="0"/>
        <c:majorTickMark val="none"/>
        <c:minorTickMark val="none"/>
        <c:tickLblPos val="nextTo"/>
        <c:txPr>
          <a:bodyPr/>
          <a:lstStyle/>
          <a:p>
            <a:pPr>
              <a:defRPr sz="1600" b="1"/>
            </a:pPr>
            <a:endParaRPr lang="en-US"/>
          </a:p>
        </c:txPr>
        <c:crossAx val="111702400"/>
        <c:crosses val="autoZero"/>
        <c:crossBetween val="between"/>
      </c:valAx>
    </c:plotArea>
    <c:legend>
      <c:legendPos val="r"/>
      <c:overlay val="0"/>
      <c:txPr>
        <a:bodyPr/>
        <a:lstStyle/>
        <a:p>
          <a:pPr>
            <a:defRPr sz="2000" b="1"/>
          </a:pPr>
          <a:endParaRPr lang="en-US"/>
        </a:p>
      </c:txPr>
    </c:legend>
    <c:plotVisOnly val="1"/>
    <c:dispBlanksAs val="gap"/>
    <c:showDLblsOverMax val="0"/>
  </c:chart>
  <c:spPr>
    <a:ln>
      <a:noFill/>
    </a:ln>
  </c:spPr>
  <c:txPr>
    <a:bodyPr/>
    <a:lstStyle/>
    <a:p>
      <a:pPr>
        <a:defRPr sz="1050" b="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'Palm oil and Shrimp'!$C$2</c:f>
              <c:strCache>
                <c:ptCount val="1"/>
                <c:pt idx="0">
                  <c:v>Shrimp Price (US Dollars per Kilogram)</c:v>
                </c:pt>
              </c:strCache>
            </c:strRef>
          </c:tx>
          <c:spPr>
            <a:ln w="28575" cap="rnd">
              <a:solidFill>
                <a:schemeClr val="accent1"/>
              </a:solidFill>
              <a:round/>
            </a:ln>
            <a:effectLst/>
          </c:spPr>
          <c:marker>
            <c:symbol val="none"/>
          </c:marker>
          <c:cat>
            <c:numRef>
              <c:f>'Palm oil and Shrimp'!$B$3:$B$363</c:f>
              <c:numCache>
                <c:formatCode>B1mmm\-yy</c:formatCode>
                <c:ptCount val="361"/>
                <c:pt idx="0">
                  <c:v>32174</c:v>
                </c:pt>
                <c:pt idx="1">
                  <c:v>32203</c:v>
                </c:pt>
                <c:pt idx="2">
                  <c:v>32234</c:v>
                </c:pt>
                <c:pt idx="3">
                  <c:v>32264</c:v>
                </c:pt>
                <c:pt idx="4">
                  <c:v>32295</c:v>
                </c:pt>
                <c:pt idx="5">
                  <c:v>32325</c:v>
                </c:pt>
                <c:pt idx="6">
                  <c:v>32356</c:v>
                </c:pt>
                <c:pt idx="7">
                  <c:v>32387</c:v>
                </c:pt>
                <c:pt idx="8">
                  <c:v>32417</c:v>
                </c:pt>
                <c:pt idx="9">
                  <c:v>32448</c:v>
                </c:pt>
                <c:pt idx="10">
                  <c:v>32478</c:v>
                </c:pt>
                <c:pt idx="11">
                  <c:v>32509</c:v>
                </c:pt>
                <c:pt idx="12">
                  <c:v>32540</c:v>
                </c:pt>
                <c:pt idx="13">
                  <c:v>32568</c:v>
                </c:pt>
                <c:pt idx="14">
                  <c:v>32599</c:v>
                </c:pt>
                <c:pt idx="15">
                  <c:v>32629</c:v>
                </c:pt>
                <c:pt idx="16">
                  <c:v>32660</c:v>
                </c:pt>
                <c:pt idx="17">
                  <c:v>32690</c:v>
                </c:pt>
                <c:pt idx="18">
                  <c:v>32721</c:v>
                </c:pt>
                <c:pt idx="19">
                  <c:v>32752</c:v>
                </c:pt>
                <c:pt idx="20">
                  <c:v>32782</c:v>
                </c:pt>
                <c:pt idx="21">
                  <c:v>32813</c:v>
                </c:pt>
                <c:pt idx="22">
                  <c:v>32843</c:v>
                </c:pt>
                <c:pt idx="23">
                  <c:v>32874</c:v>
                </c:pt>
                <c:pt idx="24">
                  <c:v>32905</c:v>
                </c:pt>
                <c:pt idx="25">
                  <c:v>32933</c:v>
                </c:pt>
                <c:pt idx="26">
                  <c:v>32964</c:v>
                </c:pt>
                <c:pt idx="27">
                  <c:v>32994</c:v>
                </c:pt>
                <c:pt idx="28">
                  <c:v>33025</c:v>
                </c:pt>
                <c:pt idx="29">
                  <c:v>33055</c:v>
                </c:pt>
                <c:pt idx="30">
                  <c:v>33086</c:v>
                </c:pt>
                <c:pt idx="31">
                  <c:v>33117</c:v>
                </c:pt>
                <c:pt idx="32">
                  <c:v>33147</c:v>
                </c:pt>
                <c:pt idx="33">
                  <c:v>33178</c:v>
                </c:pt>
                <c:pt idx="34">
                  <c:v>33208</c:v>
                </c:pt>
                <c:pt idx="35">
                  <c:v>33239</c:v>
                </c:pt>
                <c:pt idx="36">
                  <c:v>33270</c:v>
                </c:pt>
                <c:pt idx="37">
                  <c:v>33298</c:v>
                </c:pt>
                <c:pt idx="38">
                  <c:v>33329</c:v>
                </c:pt>
                <c:pt idx="39">
                  <c:v>33359</c:v>
                </c:pt>
                <c:pt idx="40">
                  <c:v>33390</c:v>
                </c:pt>
                <c:pt idx="41">
                  <c:v>33420</c:v>
                </c:pt>
                <c:pt idx="42">
                  <c:v>33451</c:v>
                </c:pt>
                <c:pt idx="43">
                  <c:v>33482</c:v>
                </c:pt>
                <c:pt idx="44">
                  <c:v>33512</c:v>
                </c:pt>
                <c:pt idx="45">
                  <c:v>33543</c:v>
                </c:pt>
                <c:pt idx="46">
                  <c:v>33573</c:v>
                </c:pt>
                <c:pt idx="47">
                  <c:v>33604</c:v>
                </c:pt>
                <c:pt idx="48">
                  <c:v>33635</c:v>
                </c:pt>
                <c:pt idx="49">
                  <c:v>33664</c:v>
                </c:pt>
                <c:pt idx="50">
                  <c:v>33695</c:v>
                </c:pt>
                <c:pt idx="51">
                  <c:v>33725</c:v>
                </c:pt>
                <c:pt idx="52">
                  <c:v>33756</c:v>
                </c:pt>
                <c:pt idx="53">
                  <c:v>33786</c:v>
                </c:pt>
                <c:pt idx="54">
                  <c:v>33817</c:v>
                </c:pt>
                <c:pt idx="55">
                  <c:v>33848</c:v>
                </c:pt>
                <c:pt idx="56">
                  <c:v>33878</c:v>
                </c:pt>
                <c:pt idx="57">
                  <c:v>33909</c:v>
                </c:pt>
                <c:pt idx="58">
                  <c:v>33939</c:v>
                </c:pt>
                <c:pt idx="59">
                  <c:v>33970</c:v>
                </c:pt>
                <c:pt idx="60">
                  <c:v>34001</c:v>
                </c:pt>
                <c:pt idx="61">
                  <c:v>34029</c:v>
                </c:pt>
                <c:pt idx="62">
                  <c:v>34060</c:v>
                </c:pt>
                <c:pt idx="63">
                  <c:v>34090</c:v>
                </c:pt>
                <c:pt idx="64">
                  <c:v>34121</c:v>
                </c:pt>
                <c:pt idx="65">
                  <c:v>34151</c:v>
                </c:pt>
                <c:pt idx="66">
                  <c:v>34182</c:v>
                </c:pt>
                <c:pt idx="67">
                  <c:v>34213</c:v>
                </c:pt>
                <c:pt idx="68">
                  <c:v>34243</c:v>
                </c:pt>
                <c:pt idx="69">
                  <c:v>34274</c:v>
                </c:pt>
                <c:pt idx="70">
                  <c:v>34304</c:v>
                </c:pt>
                <c:pt idx="71">
                  <c:v>34335</c:v>
                </c:pt>
                <c:pt idx="72">
                  <c:v>34366</c:v>
                </c:pt>
                <c:pt idx="73">
                  <c:v>34394</c:v>
                </c:pt>
                <c:pt idx="74">
                  <c:v>34425</c:v>
                </c:pt>
                <c:pt idx="75">
                  <c:v>34455</c:v>
                </c:pt>
                <c:pt idx="76">
                  <c:v>34486</c:v>
                </c:pt>
                <c:pt idx="77">
                  <c:v>34516</c:v>
                </c:pt>
                <c:pt idx="78">
                  <c:v>34547</c:v>
                </c:pt>
                <c:pt idx="79">
                  <c:v>34578</c:v>
                </c:pt>
                <c:pt idx="80">
                  <c:v>34608</c:v>
                </c:pt>
                <c:pt idx="81">
                  <c:v>34639</c:v>
                </c:pt>
                <c:pt idx="82">
                  <c:v>34669</c:v>
                </c:pt>
                <c:pt idx="83">
                  <c:v>34700</c:v>
                </c:pt>
                <c:pt idx="84">
                  <c:v>34731</c:v>
                </c:pt>
                <c:pt idx="85">
                  <c:v>34759</c:v>
                </c:pt>
                <c:pt idx="86">
                  <c:v>34790</c:v>
                </c:pt>
                <c:pt idx="87">
                  <c:v>34820</c:v>
                </c:pt>
                <c:pt idx="88">
                  <c:v>34851</c:v>
                </c:pt>
                <c:pt idx="89">
                  <c:v>34881</c:v>
                </c:pt>
                <c:pt idx="90">
                  <c:v>34912</c:v>
                </c:pt>
                <c:pt idx="91">
                  <c:v>34943</c:v>
                </c:pt>
                <c:pt idx="92">
                  <c:v>34973</c:v>
                </c:pt>
                <c:pt idx="93">
                  <c:v>35004</c:v>
                </c:pt>
                <c:pt idx="94">
                  <c:v>35034</c:v>
                </c:pt>
                <c:pt idx="95">
                  <c:v>35065</c:v>
                </c:pt>
                <c:pt idx="96">
                  <c:v>35096</c:v>
                </c:pt>
                <c:pt idx="97">
                  <c:v>35125</c:v>
                </c:pt>
                <c:pt idx="98">
                  <c:v>35156</c:v>
                </c:pt>
                <c:pt idx="99">
                  <c:v>35186</c:v>
                </c:pt>
                <c:pt idx="100">
                  <c:v>35217</c:v>
                </c:pt>
                <c:pt idx="101">
                  <c:v>35247</c:v>
                </c:pt>
                <c:pt idx="102">
                  <c:v>35278</c:v>
                </c:pt>
                <c:pt idx="103">
                  <c:v>35309</c:v>
                </c:pt>
                <c:pt idx="104">
                  <c:v>35339</c:v>
                </c:pt>
                <c:pt idx="105">
                  <c:v>35370</c:v>
                </c:pt>
                <c:pt idx="106">
                  <c:v>35400</c:v>
                </c:pt>
                <c:pt idx="107">
                  <c:v>35431</c:v>
                </c:pt>
                <c:pt idx="108">
                  <c:v>35462</c:v>
                </c:pt>
                <c:pt idx="109">
                  <c:v>35490</c:v>
                </c:pt>
                <c:pt idx="110">
                  <c:v>35521</c:v>
                </c:pt>
                <c:pt idx="111">
                  <c:v>35551</c:v>
                </c:pt>
                <c:pt idx="112">
                  <c:v>35582</c:v>
                </c:pt>
                <c:pt idx="113">
                  <c:v>35612</c:v>
                </c:pt>
                <c:pt idx="114">
                  <c:v>35643</c:v>
                </c:pt>
                <c:pt idx="115">
                  <c:v>35674</c:v>
                </c:pt>
                <c:pt idx="116">
                  <c:v>35704</c:v>
                </c:pt>
                <c:pt idx="117">
                  <c:v>35735</c:v>
                </c:pt>
                <c:pt idx="118">
                  <c:v>35765</c:v>
                </c:pt>
                <c:pt idx="119">
                  <c:v>35796</c:v>
                </c:pt>
                <c:pt idx="120">
                  <c:v>35827</c:v>
                </c:pt>
                <c:pt idx="121">
                  <c:v>35855</c:v>
                </c:pt>
                <c:pt idx="122">
                  <c:v>35886</c:v>
                </c:pt>
                <c:pt idx="123">
                  <c:v>35916</c:v>
                </c:pt>
                <c:pt idx="124">
                  <c:v>35947</c:v>
                </c:pt>
                <c:pt idx="125">
                  <c:v>35977</c:v>
                </c:pt>
                <c:pt idx="126">
                  <c:v>36008</c:v>
                </c:pt>
                <c:pt idx="127">
                  <c:v>36039</c:v>
                </c:pt>
                <c:pt idx="128">
                  <c:v>36069</c:v>
                </c:pt>
                <c:pt idx="129">
                  <c:v>36100</c:v>
                </c:pt>
                <c:pt idx="130">
                  <c:v>36130</c:v>
                </c:pt>
                <c:pt idx="131">
                  <c:v>36161</c:v>
                </c:pt>
                <c:pt idx="132">
                  <c:v>36192</c:v>
                </c:pt>
                <c:pt idx="133">
                  <c:v>36220</c:v>
                </c:pt>
                <c:pt idx="134">
                  <c:v>36251</c:v>
                </c:pt>
                <c:pt idx="135">
                  <c:v>36281</c:v>
                </c:pt>
                <c:pt idx="136">
                  <c:v>36312</c:v>
                </c:pt>
                <c:pt idx="137">
                  <c:v>36342</c:v>
                </c:pt>
                <c:pt idx="138">
                  <c:v>36373</c:v>
                </c:pt>
                <c:pt idx="139">
                  <c:v>36404</c:v>
                </c:pt>
                <c:pt idx="140">
                  <c:v>36434</c:v>
                </c:pt>
                <c:pt idx="141">
                  <c:v>36465</c:v>
                </c:pt>
                <c:pt idx="142">
                  <c:v>36495</c:v>
                </c:pt>
                <c:pt idx="143">
                  <c:v>36526</c:v>
                </c:pt>
                <c:pt idx="144">
                  <c:v>36557</c:v>
                </c:pt>
                <c:pt idx="145">
                  <c:v>36586</c:v>
                </c:pt>
                <c:pt idx="146">
                  <c:v>36617</c:v>
                </c:pt>
                <c:pt idx="147">
                  <c:v>36647</c:v>
                </c:pt>
                <c:pt idx="148">
                  <c:v>36678</c:v>
                </c:pt>
                <c:pt idx="149">
                  <c:v>36708</c:v>
                </c:pt>
                <c:pt idx="150">
                  <c:v>36739</c:v>
                </c:pt>
                <c:pt idx="151">
                  <c:v>36770</c:v>
                </c:pt>
                <c:pt idx="152">
                  <c:v>36800</c:v>
                </c:pt>
                <c:pt idx="153">
                  <c:v>36831</c:v>
                </c:pt>
                <c:pt idx="154">
                  <c:v>36861</c:v>
                </c:pt>
                <c:pt idx="155">
                  <c:v>36892</c:v>
                </c:pt>
                <c:pt idx="156">
                  <c:v>36923</c:v>
                </c:pt>
                <c:pt idx="157">
                  <c:v>36951</c:v>
                </c:pt>
                <c:pt idx="158">
                  <c:v>36982</c:v>
                </c:pt>
                <c:pt idx="159">
                  <c:v>37012</c:v>
                </c:pt>
                <c:pt idx="160">
                  <c:v>37043</c:v>
                </c:pt>
                <c:pt idx="161">
                  <c:v>37073</c:v>
                </c:pt>
                <c:pt idx="162">
                  <c:v>37104</c:v>
                </c:pt>
                <c:pt idx="163">
                  <c:v>37135</c:v>
                </c:pt>
                <c:pt idx="164">
                  <c:v>37165</c:v>
                </c:pt>
                <c:pt idx="165">
                  <c:v>37196</c:v>
                </c:pt>
                <c:pt idx="166">
                  <c:v>37226</c:v>
                </c:pt>
                <c:pt idx="167">
                  <c:v>37257</c:v>
                </c:pt>
                <c:pt idx="168">
                  <c:v>37288</c:v>
                </c:pt>
                <c:pt idx="169">
                  <c:v>37316</c:v>
                </c:pt>
                <c:pt idx="170">
                  <c:v>37347</c:v>
                </c:pt>
                <c:pt idx="171">
                  <c:v>37377</c:v>
                </c:pt>
                <c:pt idx="172">
                  <c:v>37408</c:v>
                </c:pt>
                <c:pt idx="173">
                  <c:v>37438</c:v>
                </c:pt>
                <c:pt idx="174">
                  <c:v>37469</c:v>
                </c:pt>
                <c:pt idx="175">
                  <c:v>37500</c:v>
                </c:pt>
                <c:pt idx="176">
                  <c:v>37530</c:v>
                </c:pt>
                <c:pt idx="177">
                  <c:v>37561</c:v>
                </c:pt>
                <c:pt idx="178">
                  <c:v>37591</c:v>
                </c:pt>
                <c:pt idx="179">
                  <c:v>37622</c:v>
                </c:pt>
                <c:pt idx="180">
                  <c:v>37653</c:v>
                </c:pt>
                <c:pt idx="181">
                  <c:v>37681</c:v>
                </c:pt>
                <c:pt idx="182">
                  <c:v>37712</c:v>
                </c:pt>
                <c:pt idx="183">
                  <c:v>37742</c:v>
                </c:pt>
                <c:pt idx="184">
                  <c:v>37773</c:v>
                </c:pt>
                <c:pt idx="185">
                  <c:v>37803</c:v>
                </c:pt>
                <c:pt idx="186">
                  <c:v>37834</c:v>
                </c:pt>
                <c:pt idx="187">
                  <c:v>37865</c:v>
                </c:pt>
                <c:pt idx="188">
                  <c:v>37895</c:v>
                </c:pt>
                <c:pt idx="189">
                  <c:v>37926</c:v>
                </c:pt>
                <c:pt idx="190">
                  <c:v>37956</c:v>
                </c:pt>
                <c:pt idx="191">
                  <c:v>37987</c:v>
                </c:pt>
                <c:pt idx="192">
                  <c:v>38018</c:v>
                </c:pt>
                <c:pt idx="193">
                  <c:v>38047</c:v>
                </c:pt>
                <c:pt idx="194">
                  <c:v>38078</c:v>
                </c:pt>
                <c:pt idx="195">
                  <c:v>38108</c:v>
                </c:pt>
                <c:pt idx="196">
                  <c:v>38139</c:v>
                </c:pt>
                <c:pt idx="197">
                  <c:v>38169</c:v>
                </c:pt>
                <c:pt idx="198">
                  <c:v>38200</c:v>
                </c:pt>
                <c:pt idx="199">
                  <c:v>38231</c:v>
                </c:pt>
                <c:pt idx="200">
                  <c:v>38261</c:v>
                </c:pt>
                <c:pt idx="201">
                  <c:v>38292</c:v>
                </c:pt>
                <c:pt idx="202">
                  <c:v>38322</c:v>
                </c:pt>
                <c:pt idx="203">
                  <c:v>38353</c:v>
                </c:pt>
                <c:pt idx="204">
                  <c:v>38384</c:v>
                </c:pt>
                <c:pt idx="205">
                  <c:v>38412</c:v>
                </c:pt>
                <c:pt idx="206">
                  <c:v>38443</c:v>
                </c:pt>
                <c:pt idx="207">
                  <c:v>38473</c:v>
                </c:pt>
                <c:pt idx="208">
                  <c:v>38504</c:v>
                </c:pt>
                <c:pt idx="209">
                  <c:v>38534</c:v>
                </c:pt>
                <c:pt idx="210">
                  <c:v>38565</c:v>
                </c:pt>
                <c:pt idx="211">
                  <c:v>38596</c:v>
                </c:pt>
                <c:pt idx="212">
                  <c:v>38626</c:v>
                </c:pt>
                <c:pt idx="213">
                  <c:v>38657</c:v>
                </c:pt>
                <c:pt idx="214">
                  <c:v>38687</c:v>
                </c:pt>
                <c:pt idx="215">
                  <c:v>38718</c:v>
                </c:pt>
                <c:pt idx="216">
                  <c:v>38749</c:v>
                </c:pt>
                <c:pt idx="217">
                  <c:v>38777</c:v>
                </c:pt>
                <c:pt idx="218">
                  <c:v>38808</c:v>
                </c:pt>
                <c:pt idx="219">
                  <c:v>38838</c:v>
                </c:pt>
                <c:pt idx="220">
                  <c:v>38869</c:v>
                </c:pt>
                <c:pt idx="221">
                  <c:v>38899</c:v>
                </c:pt>
                <c:pt idx="222">
                  <c:v>38930</c:v>
                </c:pt>
                <c:pt idx="223">
                  <c:v>38961</c:v>
                </c:pt>
                <c:pt idx="224">
                  <c:v>38991</c:v>
                </c:pt>
                <c:pt idx="225">
                  <c:v>39022</c:v>
                </c:pt>
                <c:pt idx="226">
                  <c:v>39052</c:v>
                </c:pt>
                <c:pt idx="227">
                  <c:v>39083</c:v>
                </c:pt>
                <c:pt idx="228">
                  <c:v>39114</c:v>
                </c:pt>
                <c:pt idx="229">
                  <c:v>39142</c:v>
                </c:pt>
                <c:pt idx="230">
                  <c:v>39173</c:v>
                </c:pt>
                <c:pt idx="231">
                  <c:v>39203</c:v>
                </c:pt>
                <c:pt idx="232">
                  <c:v>39234</c:v>
                </c:pt>
                <c:pt idx="233">
                  <c:v>39264</c:v>
                </c:pt>
                <c:pt idx="234">
                  <c:v>39295</c:v>
                </c:pt>
                <c:pt idx="235">
                  <c:v>39326</c:v>
                </c:pt>
                <c:pt idx="236">
                  <c:v>39356</c:v>
                </c:pt>
                <c:pt idx="237">
                  <c:v>39387</c:v>
                </c:pt>
                <c:pt idx="238">
                  <c:v>39417</c:v>
                </c:pt>
                <c:pt idx="239">
                  <c:v>39448</c:v>
                </c:pt>
                <c:pt idx="240">
                  <c:v>39479</c:v>
                </c:pt>
                <c:pt idx="241">
                  <c:v>39508</c:v>
                </c:pt>
                <c:pt idx="242">
                  <c:v>39539</c:v>
                </c:pt>
                <c:pt idx="243">
                  <c:v>39569</c:v>
                </c:pt>
                <c:pt idx="244">
                  <c:v>39600</c:v>
                </c:pt>
                <c:pt idx="245">
                  <c:v>39630</c:v>
                </c:pt>
                <c:pt idx="246">
                  <c:v>39661</c:v>
                </c:pt>
                <c:pt idx="247">
                  <c:v>39692</c:v>
                </c:pt>
                <c:pt idx="248">
                  <c:v>39722</c:v>
                </c:pt>
                <c:pt idx="249">
                  <c:v>39753</c:v>
                </c:pt>
                <c:pt idx="250">
                  <c:v>39783</c:v>
                </c:pt>
                <c:pt idx="251">
                  <c:v>39814</c:v>
                </c:pt>
                <c:pt idx="252">
                  <c:v>39845</c:v>
                </c:pt>
                <c:pt idx="253">
                  <c:v>39873</c:v>
                </c:pt>
                <c:pt idx="254">
                  <c:v>39904</c:v>
                </c:pt>
                <c:pt idx="255">
                  <c:v>39934</c:v>
                </c:pt>
                <c:pt idx="256">
                  <c:v>39965</c:v>
                </c:pt>
                <c:pt idx="257">
                  <c:v>39995</c:v>
                </c:pt>
                <c:pt idx="258">
                  <c:v>40026</c:v>
                </c:pt>
                <c:pt idx="259">
                  <c:v>40057</c:v>
                </c:pt>
                <c:pt idx="260">
                  <c:v>40087</c:v>
                </c:pt>
                <c:pt idx="261">
                  <c:v>40118</c:v>
                </c:pt>
                <c:pt idx="262">
                  <c:v>40148</c:v>
                </c:pt>
                <c:pt idx="263">
                  <c:v>40179</c:v>
                </c:pt>
                <c:pt idx="264">
                  <c:v>40210</c:v>
                </c:pt>
                <c:pt idx="265">
                  <c:v>40238</c:v>
                </c:pt>
                <c:pt idx="266">
                  <c:v>40269</c:v>
                </c:pt>
                <c:pt idx="267">
                  <c:v>40299</c:v>
                </c:pt>
                <c:pt idx="268">
                  <c:v>40330</c:v>
                </c:pt>
                <c:pt idx="269">
                  <c:v>40360</c:v>
                </c:pt>
                <c:pt idx="270">
                  <c:v>40391</c:v>
                </c:pt>
                <c:pt idx="271">
                  <c:v>40422</c:v>
                </c:pt>
                <c:pt idx="272">
                  <c:v>40452</c:v>
                </c:pt>
                <c:pt idx="273">
                  <c:v>40483</c:v>
                </c:pt>
                <c:pt idx="274">
                  <c:v>40513</c:v>
                </c:pt>
                <c:pt idx="275">
                  <c:v>40544</c:v>
                </c:pt>
                <c:pt idx="276">
                  <c:v>40575</c:v>
                </c:pt>
                <c:pt idx="277">
                  <c:v>40603</c:v>
                </c:pt>
                <c:pt idx="278">
                  <c:v>40634</c:v>
                </c:pt>
                <c:pt idx="279">
                  <c:v>40664</c:v>
                </c:pt>
                <c:pt idx="280">
                  <c:v>40695</c:v>
                </c:pt>
                <c:pt idx="281">
                  <c:v>40725</c:v>
                </c:pt>
                <c:pt idx="282">
                  <c:v>40756</c:v>
                </c:pt>
                <c:pt idx="283">
                  <c:v>40787</c:v>
                </c:pt>
                <c:pt idx="284">
                  <c:v>40817</c:v>
                </c:pt>
                <c:pt idx="285">
                  <c:v>40848</c:v>
                </c:pt>
                <c:pt idx="286">
                  <c:v>40878</c:v>
                </c:pt>
                <c:pt idx="287">
                  <c:v>40909</c:v>
                </c:pt>
                <c:pt idx="288">
                  <c:v>40940</c:v>
                </c:pt>
                <c:pt idx="289">
                  <c:v>40969</c:v>
                </c:pt>
                <c:pt idx="290">
                  <c:v>41000</c:v>
                </c:pt>
                <c:pt idx="291">
                  <c:v>41030</c:v>
                </c:pt>
                <c:pt idx="292">
                  <c:v>41061</c:v>
                </c:pt>
                <c:pt idx="293">
                  <c:v>41091</c:v>
                </c:pt>
                <c:pt idx="294">
                  <c:v>41122</c:v>
                </c:pt>
                <c:pt idx="295">
                  <c:v>41153</c:v>
                </c:pt>
                <c:pt idx="296">
                  <c:v>41183</c:v>
                </c:pt>
                <c:pt idx="297">
                  <c:v>41214</c:v>
                </c:pt>
                <c:pt idx="298">
                  <c:v>41244</c:v>
                </c:pt>
                <c:pt idx="299">
                  <c:v>41275</c:v>
                </c:pt>
                <c:pt idx="300">
                  <c:v>41306</c:v>
                </c:pt>
                <c:pt idx="301">
                  <c:v>41334</c:v>
                </c:pt>
                <c:pt idx="302">
                  <c:v>41365</c:v>
                </c:pt>
                <c:pt idx="303">
                  <c:v>41395</c:v>
                </c:pt>
                <c:pt idx="304">
                  <c:v>41426</c:v>
                </c:pt>
                <c:pt idx="305">
                  <c:v>41456</c:v>
                </c:pt>
                <c:pt idx="306">
                  <c:v>41487</c:v>
                </c:pt>
                <c:pt idx="307">
                  <c:v>41518</c:v>
                </c:pt>
                <c:pt idx="308">
                  <c:v>41548</c:v>
                </c:pt>
                <c:pt idx="309">
                  <c:v>41579</c:v>
                </c:pt>
                <c:pt idx="310">
                  <c:v>41609</c:v>
                </c:pt>
                <c:pt idx="311">
                  <c:v>41640</c:v>
                </c:pt>
                <c:pt idx="312">
                  <c:v>41671</c:v>
                </c:pt>
                <c:pt idx="313">
                  <c:v>41699</c:v>
                </c:pt>
                <c:pt idx="314">
                  <c:v>41730</c:v>
                </c:pt>
                <c:pt idx="315">
                  <c:v>41760</c:v>
                </c:pt>
                <c:pt idx="316">
                  <c:v>41791</c:v>
                </c:pt>
                <c:pt idx="317">
                  <c:v>41821</c:v>
                </c:pt>
                <c:pt idx="318">
                  <c:v>41852</c:v>
                </c:pt>
                <c:pt idx="319">
                  <c:v>41883</c:v>
                </c:pt>
                <c:pt idx="320">
                  <c:v>41913</c:v>
                </c:pt>
                <c:pt idx="321">
                  <c:v>41944</c:v>
                </c:pt>
                <c:pt idx="322">
                  <c:v>41974</c:v>
                </c:pt>
                <c:pt idx="323">
                  <c:v>42005</c:v>
                </c:pt>
                <c:pt idx="324">
                  <c:v>42036</c:v>
                </c:pt>
                <c:pt idx="325">
                  <c:v>42064</c:v>
                </c:pt>
                <c:pt idx="326">
                  <c:v>42095</c:v>
                </c:pt>
                <c:pt idx="327">
                  <c:v>42125</c:v>
                </c:pt>
                <c:pt idx="328">
                  <c:v>42156</c:v>
                </c:pt>
                <c:pt idx="329">
                  <c:v>42186</c:v>
                </c:pt>
                <c:pt idx="330">
                  <c:v>42217</c:v>
                </c:pt>
                <c:pt idx="331">
                  <c:v>42248</c:v>
                </c:pt>
                <c:pt idx="332">
                  <c:v>42278</c:v>
                </c:pt>
                <c:pt idx="333">
                  <c:v>42309</c:v>
                </c:pt>
                <c:pt idx="334">
                  <c:v>42339</c:v>
                </c:pt>
                <c:pt idx="335">
                  <c:v>42370</c:v>
                </c:pt>
                <c:pt idx="336">
                  <c:v>42401</c:v>
                </c:pt>
                <c:pt idx="337">
                  <c:v>42430</c:v>
                </c:pt>
                <c:pt idx="338">
                  <c:v>42461</c:v>
                </c:pt>
                <c:pt idx="339">
                  <c:v>42491</c:v>
                </c:pt>
                <c:pt idx="340">
                  <c:v>42522</c:v>
                </c:pt>
                <c:pt idx="341">
                  <c:v>42552</c:v>
                </c:pt>
                <c:pt idx="342">
                  <c:v>42583</c:v>
                </c:pt>
                <c:pt idx="343">
                  <c:v>42614</c:v>
                </c:pt>
                <c:pt idx="344">
                  <c:v>42644</c:v>
                </c:pt>
                <c:pt idx="345">
                  <c:v>42675</c:v>
                </c:pt>
                <c:pt idx="346">
                  <c:v>42705</c:v>
                </c:pt>
                <c:pt idx="347">
                  <c:v>42736</c:v>
                </c:pt>
                <c:pt idx="348">
                  <c:v>42767</c:v>
                </c:pt>
                <c:pt idx="349">
                  <c:v>42795</c:v>
                </c:pt>
                <c:pt idx="350">
                  <c:v>42826</c:v>
                </c:pt>
                <c:pt idx="351">
                  <c:v>42856</c:v>
                </c:pt>
                <c:pt idx="352">
                  <c:v>42887</c:v>
                </c:pt>
                <c:pt idx="353">
                  <c:v>42917</c:v>
                </c:pt>
                <c:pt idx="354">
                  <c:v>42948</c:v>
                </c:pt>
                <c:pt idx="355">
                  <c:v>42979</c:v>
                </c:pt>
                <c:pt idx="356">
                  <c:v>43009</c:v>
                </c:pt>
                <c:pt idx="357">
                  <c:v>43040</c:v>
                </c:pt>
                <c:pt idx="358">
                  <c:v>43070</c:v>
                </c:pt>
                <c:pt idx="359">
                  <c:v>43101</c:v>
                </c:pt>
                <c:pt idx="360">
                  <c:v>43132</c:v>
                </c:pt>
              </c:numCache>
            </c:numRef>
          </c:cat>
          <c:val>
            <c:numRef>
              <c:f>'Palm oil and Shrimp'!$C$3:$C$363</c:f>
              <c:numCache>
                <c:formatCode>General</c:formatCode>
                <c:ptCount val="361"/>
                <c:pt idx="0">
                  <c:v>12.79</c:v>
                </c:pt>
                <c:pt idx="1">
                  <c:v>13.45</c:v>
                </c:pt>
                <c:pt idx="2">
                  <c:v>13.67</c:v>
                </c:pt>
                <c:pt idx="3">
                  <c:v>13.89</c:v>
                </c:pt>
                <c:pt idx="4">
                  <c:v>13.89</c:v>
                </c:pt>
                <c:pt idx="5">
                  <c:v>13.89</c:v>
                </c:pt>
                <c:pt idx="6">
                  <c:v>13.89</c:v>
                </c:pt>
                <c:pt idx="7">
                  <c:v>12.57</c:v>
                </c:pt>
                <c:pt idx="8">
                  <c:v>13.01</c:v>
                </c:pt>
                <c:pt idx="9">
                  <c:v>13.45</c:v>
                </c:pt>
                <c:pt idx="10">
                  <c:v>13.67</c:v>
                </c:pt>
                <c:pt idx="11">
                  <c:v>13.89</c:v>
                </c:pt>
                <c:pt idx="12">
                  <c:v>14.11</c:v>
                </c:pt>
                <c:pt idx="13">
                  <c:v>14.11</c:v>
                </c:pt>
                <c:pt idx="14">
                  <c:v>14.11</c:v>
                </c:pt>
                <c:pt idx="15">
                  <c:v>14.11</c:v>
                </c:pt>
                <c:pt idx="16">
                  <c:v>13.01</c:v>
                </c:pt>
                <c:pt idx="17">
                  <c:v>13.01</c:v>
                </c:pt>
                <c:pt idx="18">
                  <c:v>11.57</c:v>
                </c:pt>
                <c:pt idx="19">
                  <c:v>11.02</c:v>
                </c:pt>
                <c:pt idx="20">
                  <c:v>10.58</c:v>
                </c:pt>
                <c:pt idx="21">
                  <c:v>10.58</c:v>
                </c:pt>
                <c:pt idx="22">
                  <c:v>10.58</c:v>
                </c:pt>
                <c:pt idx="23">
                  <c:v>9.59</c:v>
                </c:pt>
                <c:pt idx="24">
                  <c:v>10.25</c:v>
                </c:pt>
                <c:pt idx="25">
                  <c:v>10.47</c:v>
                </c:pt>
                <c:pt idx="26">
                  <c:v>10.8</c:v>
                </c:pt>
                <c:pt idx="27">
                  <c:v>11.02</c:v>
                </c:pt>
                <c:pt idx="28">
                  <c:v>11.24</c:v>
                </c:pt>
                <c:pt idx="29">
                  <c:v>9.6999999999999993</c:v>
                </c:pt>
                <c:pt idx="30">
                  <c:v>9.92</c:v>
                </c:pt>
                <c:pt idx="31">
                  <c:v>10.58</c:v>
                </c:pt>
                <c:pt idx="32">
                  <c:v>11.57</c:v>
                </c:pt>
                <c:pt idx="33">
                  <c:v>11.57</c:v>
                </c:pt>
                <c:pt idx="34">
                  <c:v>11.57</c:v>
                </c:pt>
                <c:pt idx="35">
                  <c:v>12.24</c:v>
                </c:pt>
                <c:pt idx="36">
                  <c:v>12.9</c:v>
                </c:pt>
                <c:pt idx="37">
                  <c:v>13.23</c:v>
                </c:pt>
                <c:pt idx="38">
                  <c:v>13.23</c:v>
                </c:pt>
                <c:pt idx="39">
                  <c:v>12.68</c:v>
                </c:pt>
                <c:pt idx="40">
                  <c:v>11.35</c:v>
                </c:pt>
                <c:pt idx="41">
                  <c:v>9.48</c:v>
                </c:pt>
                <c:pt idx="42">
                  <c:v>9.92</c:v>
                </c:pt>
                <c:pt idx="43">
                  <c:v>10.14</c:v>
                </c:pt>
                <c:pt idx="44">
                  <c:v>10.14</c:v>
                </c:pt>
                <c:pt idx="45">
                  <c:v>9.92</c:v>
                </c:pt>
                <c:pt idx="46">
                  <c:v>10.91</c:v>
                </c:pt>
                <c:pt idx="47">
                  <c:v>10.14</c:v>
                </c:pt>
                <c:pt idx="48">
                  <c:v>10.25</c:v>
                </c:pt>
                <c:pt idx="49">
                  <c:v>10.25</c:v>
                </c:pt>
                <c:pt idx="50">
                  <c:v>10.47</c:v>
                </c:pt>
                <c:pt idx="51">
                  <c:v>10.8</c:v>
                </c:pt>
                <c:pt idx="52">
                  <c:v>10.91</c:v>
                </c:pt>
                <c:pt idx="53">
                  <c:v>11.46</c:v>
                </c:pt>
                <c:pt idx="54">
                  <c:v>12.57</c:v>
                </c:pt>
                <c:pt idx="55">
                  <c:v>12.57</c:v>
                </c:pt>
                <c:pt idx="56">
                  <c:v>12.57</c:v>
                </c:pt>
                <c:pt idx="57">
                  <c:v>11.02</c:v>
                </c:pt>
                <c:pt idx="58">
                  <c:v>11.24</c:v>
                </c:pt>
                <c:pt idx="59">
                  <c:v>13.01</c:v>
                </c:pt>
                <c:pt idx="60">
                  <c:v>13.12</c:v>
                </c:pt>
                <c:pt idx="61">
                  <c:v>13.34</c:v>
                </c:pt>
                <c:pt idx="62">
                  <c:v>13.34</c:v>
                </c:pt>
                <c:pt idx="63">
                  <c:v>13.34</c:v>
                </c:pt>
                <c:pt idx="64">
                  <c:v>13.34</c:v>
                </c:pt>
                <c:pt idx="65">
                  <c:v>12.82</c:v>
                </c:pt>
                <c:pt idx="66">
                  <c:v>12.52</c:v>
                </c:pt>
                <c:pt idx="67">
                  <c:v>11.79</c:v>
                </c:pt>
                <c:pt idx="68">
                  <c:v>11.9</c:v>
                </c:pt>
                <c:pt idx="69">
                  <c:v>11.9</c:v>
                </c:pt>
                <c:pt idx="70">
                  <c:v>12.02</c:v>
                </c:pt>
                <c:pt idx="71">
                  <c:v>12.02</c:v>
                </c:pt>
                <c:pt idx="72">
                  <c:v>12.02</c:v>
                </c:pt>
                <c:pt idx="73">
                  <c:v>13.45</c:v>
                </c:pt>
                <c:pt idx="74">
                  <c:v>13.61</c:v>
                </c:pt>
                <c:pt idx="75">
                  <c:v>13.82</c:v>
                </c:pt>
                <c:pt idx="76">
                  <c:v>14</c:v>
                </c:pt>
                <c:pt idx="77">
                  <c:v>14.15</c:v>
                </c:pt>
                <c:pt idx="78">
                  <c:v>14.38</c:v>
                </c:pt>
                <c:pt idx="79">
                  <c:v>14.44</c:v>
                </c:pt>
                <c:pt idx="80">
                  <c:v>14.88</c:v>
                </c:pt>
                <c:pt idx="81">
                  <c:v>14.88</c:v>
                </c:pt>
                <c:pt idx="82">
                  <c:v>14.88</c:v>
                </c:pt>
                <c:pt idx="83">
                  <c:v>15.54</c:v>
                </c:pt>
                <c:pt idx="84">
                  <c:v>15.65</c:v>
                </c:pt>
                <c:pt idx="85">
                  <c:v>15.65</c:v>
                </c:pt>
                <c:pt idx="86">
                  <c:v>15.65</c:v>
                </c:pt>
                <c:pt idx="87">
                  <c:v>16.09</c:v>
                </c:pt>
                <c:pt idx="88">
                  <c:v>16.09</c:v>
                </c:pt>
                <c:pt idx="89">
                  <c:v>16.09</c:v>
                </c:pt>
                <c:pt idx="90">
                  <c:v>15.32</c:v>
                </c:pt>
                <c:pt idx="91">
                  <c:v>14.55</c:v>
                </c:pt>
                <c:pt idx="92">
                  <c:v>13.67</c:v>
                </c:pt>
                <c:pt idx="93">
                  <c:v>13.45</c:v>
                </c:pt>
                <c:pt idx="94">
                  <c:v>13.34</c:v>
                </c:pt>
                <c:pt idx="95">
                  <c:v>13.34</c:v>
                </c:pt>
                <c:pt idx="96">
                  <c:v>13.34</c:v>
                </c:pt>
                <c:pt idx="97">
                  <c:v>13.34</c:v>
                </c:pt>
                <c:pt idx="98">
                  <c:v>13.34</c:v>
                </c:pt>
                <c:pt idx="99">
                  <c:v>13.49</c:v>
                </c:pt>
                <c:pt idx="100">
                  <c:v>13.8</c:v>
                </c:pt>
                <c:pt idx="101">
                  <c:v>13.45</c:v>
                </c:pt>
                <c:pt idx="102">
                  <c:v>13.38</c:v>
                </c:pt>
                <c:pt idx="103">
                  <c:v>13.07</c:v>
                </c:pt>
                <c:pt idx="104">
                  <c:v>13.14</c:v>
                </c:pt>
                <c:pt idx="105">
                  <c:v>13.96</c:v>
                </c:pt>
                <c:pt idx="106">
                  <c:v>14.55</c:v>
                </c:pt>
                <c:pt idx="107">
                  <c:v>15.04</c:v>
                </c:pt>
                <c:pt idx="108">
                  <c:v>15.45</c:v>
                </c:pt>
                <c:pt idx="109">
                  <c:v>15.76</c:v>
                </c:pt>
                <c:pt idx="110">
                  <c:v>16.09</c:v>
                </c:pt>
                <c:pt idx="111">
                  <c:v>16.29</c:v>
                </c:pt>
                <c:pt idx="112">
                  <c:v>16.489999999999998</c:v>
                </c:pt>
                <c:pt idx="113">
                  <c:v>16.89</c:v>
                </c:pt>
                <c:pt idx="114">
                  <c:v>16.600000000000001</c:v>
                </c:pt>
                <c:pt idx="115">
                  <c:v>15.59</c:v>
                </c:pt>
                <c:pt idx="116">
                  <c:v>16.16</c:v>
                </c:pt>
                <c:pt idx="117">
                  <c:v>16.489999999999998</c:v>
                </c:pt>
                <c:pt idx="118">
                  <c:v>16.53</c:v>
                </c:pt>
                <c:pt idx="119">
                  <c:v>16.53</c:v>
                </c:pt>
                <c:pt idx="120">
                  <c:v>16.53</c:v>
                </c:pt>
                <c:pt idx="121">
                  <c:v>16.53</c:v>
                </c:pt>
                <c:pt idx="122">
                  <c:v>16.53</c:v>
                </c:pt>
                <c:pt idx="123">
                  <c:v>16.53</c:v>
                </c:pt>
                <c:pt idx="124">
                  <c:v>16.760000000000002</c:v>
                </c:pt>
                <c:pt idx="125">
                  <c:v>16.27</c:v>
                </c:pt>
                <c:pt idx="126">
                  <c:v>15.87</c:v>
                </c:pt>
                <c:pt idx="127">
                  <c:v>15.08</c:v>
                </c:pt>
                <c:pt idx="128">
                  <c:v>14.15</c:v>
                </c:pt>
                <c:pt idx="129">
                  <c:v>14.33</c:v>
                </c:pt>
                <c:pt idx="130">
                  <c:v>14.33</c:v>
                </c:pt>
                <c:pt idx="131">
                  <c:v>14.18</c:v>
                </c:pt>
                <c:pt idx="132">
                  <c:v>14.11</c:v>
                </c:pt>
                <c:pt idx="133">
                  <c:v>14.11</c:v>
                </c:pt>
                <c:pt idx="134">
                  <c:v>14.24</c:v>
                </c:pt>
                <c:pt idx="135">
                  <c:v>14.88</c:v>
                </c:pt>
                <c:pt idx="136">
                  <c:v>14.99</c:v>
                </c:pt>
                <c:pt idx="137">
                  <c:v>14.99</c:v>
                </c:pt>
                <c:pt idx="138">
                  <c:v>15.05</c:v>
                </c:pt>
                <c:pt idx="139">
                  <c:v>14.52</c:v>
                </c:pt>
                <c:pt idx="140">
                  <c:v>14.44</c:v>
                </c:pt>
                <c:pt idx="141">
                  <c:v>14.88</c:v>
                </c:pt>
                <c:pt idx="142">
                  <c:v>14.88</c:v>
                </c:pt>
                <c:pt idx="143">
                  <c:v>14.88</c:v>
                </c:pt>
                <c:pt idx="144">
                  <c:v>14.88</c:v>
                </c:pt>
                <c:pt idx="145">
                  <c:v>15.01</c:v>
                </c:pt>
                <c:pt idx="146">
                  <c:v>15.1</c:v>
                </c:pt>
                <c:pt idx="147">
                  <c:v>15.1</c:v>
                </c:pt>
                <c:pt idx="148">
                  <c:v>15.1</c:v>
                </c:pt>
                <c:pt idx="149">
                  <c:v>15.1</c:v>
                </c:pt>
                <c:pt idx="150">
                  <c:v>15.1</c:v>
                </c:pt>
                <c:pt idx="151">
                  <c:v>15.03</c:v>
                </c:pt>
                <c:pt idx="152">
                  <c:v>15.21</c:v>
                </c:pt>
                <c:pt idx="153">
                  <c:v>15.43</c:v>
                </c:pt>
                <c:pt idx="154">
                  <c:v>15.56</c:v>
                </c:pt>
                <c:pt idx="155">
                  <c:v>15.95</c:v>
                </c:pt>
                <c:pt idx="156">
                  <c:v>16.309999999999999</c:v>
                </c:pt>
                <c:pt idx="157">
                  <c:v>16.53</c:v>
                </c:pt>
                <c:pt idx="158">
                  <c:v>16.53</c:v>
                </c:pt>
                <c:pt idx="159">
                  <c:v>16.53</c:v>
                </c:pt>
                <c:pt idx="160">
                  <c:v>16.53</c:v>
                </c:pt>
                <c:pt idx="161">
                  <c:v>16.53</c:v>
                </c:pt>
                <c:pt idx="162">
                  <c:v>15.43</c:v>
                </c:pt>
                <c:pt idx="163">
                  <c:v>13.74</c:v>
                </c:pt>
                <c:pt idx="164">
                  <c:v>13.12</c:v>
                </c:pt>
                <c:pt idx="165">
                  <c:v>12.13</c:v>
                </c:pt>
                <c:pt idx="166">
                  <c:v>11.65</c:v>
                </c:pt>
                <c:pt idx="167">
                  <c:v>11.82</c:v>
                </c:pt>
                <c:pt idx="168">
                  <c:v>11.57</c:v>
                </c:pt>
                <c:pt idx="169">
                  <c:v>11.46</c:v>
                </c:pt>
                <c:pt idx="170">
                  <c:v>9.6999999999999993</c:v>
                </c:pt>
                <c:pt idx="171">
                  <c:v>9.8800000000000008</c:v>
                </c:pt>
                <c:pt idx="172">
                  <c:v>9.92</c:v>
                </c:pt>
                <c:pt idx="173">
                  <c:v>9.92</c:v>
                </c:pt>
                <c:pt idx="174">
                  <c:v>9.92</c:v>
                </c:pt>
                <c:pt idx="175">
                  <c:v>9.92</c:v>
                </c:pt>
                <c:pt idx="176">
                  <c:v>10.25</c:v>
                </c:pt>
                <c:pt idx="177">
                  <c:v>10.8</c:v>
                </c:pt>
                <c:pt idx="178">
                  <c:v>11.02</c:v>
                </c:pt>
                <c:pt idx="179">
                  <c:v>11.13</c:v>
                </c:pt>
                <c:pt idx="180">
                  <c:v>12.13</c:v>
                </c:pt>
                <c:pt idx="181">
                  <c:v>11.9</c:v>
                </c:pt>
                <c:pt idx="182">
                  <c:v>11.68</c:v>
                </c:pt>
                <c:pt idx="183">
                  <c:v>11.68</c:v>
                </c:pt>
                <c:pt idx="184">
                  <c:v>11.68</c:v>
                </c:pt>
                <c:pt idx="185">
                  <c:v>11.68</c:v>
                </c:pt>
                <c:pt idx="186">
                  <c:v>11.35</c:v>
                </c:pt>
                <c:pt idx="187">
                  <c:v>11.02</c:v>
                </c:pt>
                <c:pt idx="188">
                  <c:v>11.02</c:v>
                </c:pt>
                <c:pt idx="189">
                  <c:v>11.02</c:v>
                </c:pt>
                <c:pt idx="190">
                  <c:v>10.95</c:v>
                </c:pt>
                <c:pt idx="191">
                  <c:v>10.8</c:v>
                </c:pt>
                <c:pt idx="192">
                  <c:v>10.8</c:v>
                </c:pt>
                <c:pt idx="193">
                  <c:v>11.1</c:v>
                </c:pt>
                <c:pt idx="194">
                  <c:v>11.24</c:v>
                </c:pt>
                <c:pt idx="195">
                  <c:v>11.24</c:v>
                </c:pt>
                <c:pt idx="196">
                  <c:v>9.92</c:v>
                </c:pt>
                <c:pt idx="197">
                  <c:v>9.48</c:v>
                </c:pt>
                <c:pt idx="198">
                  <c:v>9.48</c:v>
                </c:pt>
                <c:pt idx="199">
                  <c:v>9.59</c:v>
                </c:pt>
                <c:pt idx="200">
                  <c:v>9.59</c:v>
                </c:pt>
                <c:pt idx="201">
                  <c:v>9.59</c:v>
                </c:pt>
                <c:pt idx="202">
                  <c:v>9.81</c:v>
                </c:pt>
                <c:pt idx="203">
                  <c:v>10.029999999999999</c:v>
                </c:pt>
                <c:pt idx="204">
                  <c:v>10.38</c:v>
                </c:pt>
                <c:pt idx="205">
                  <c:v>10.47</c:v>
                </c:pt>
                <c:pt idx="206">
                  <c:v>10.47</c:v>
                </c:pt>
                <c:pt idx="207">
                  <c:v>10.47</c:v>
                </c:pt>
                <c:pt idx="208">
                  <c:v>10.47</c:v>
                </c:pt>
                <c:pt idx="209">
                  <c:v>10.47</c:v>
                </c:pt>
                <c:pt idx="210">
                  <c:v>10.44</c:v>
                </c:pt>
                <c:pt idx="211">
                  <c:v>9.92</c:v>
                </c:pt>
                <c:pt idx="212">
                  <c:v>10.029999999999999</c:v>
                </c:pt>
                <c:pt idx="213">
                  <c:v>10.42</c:v>
                </c:pt>
                <c:pt idx="214">
                  <c:v>10.47</c:v>
                </c:pt>
                <c:pt idx="215">
                  <c:v>10.47</c:v>
                </c:pt>
                <c:pt idx="216">
                  <c:v>10.47</c:v>
                </c:pt>
                <c:pt idx="217">
                  <c:v>10.47</c:v>
                </c:pt>
                <c:pt idx="218">
                  <c:v>10.47</c:v>
                </c:pt>
                <c:pt idx="219">
                  <c:v>10.47</c:v>
                </c:pt>
                <c:pt idx="220">
                  <c:v>10.47</c:v>
                </c:pt>
                <c:pt idx="221">
                  <c:v>10.47</c:v>
                </c:pt>
                <c:pt idx="222">
                  <c:v>10.47</c:v>
                </c:pt>
                <c:pt idx="223">
                  <c:v>10.47</c:v>
                </c:pt>
                <c:pt idx="224">
                  <c:v>9.51</c:v>
                </c:pt>
                <c:pt idx="225">
                  <c:v>9.59</c:v>
                </c:pt>
                <c:pt idx="226">
                  <c:v>9.51</c:v>
                </c:pt>
                <c:pt idx="227">
                  <c:v>9.81</c:v>
                </c:pt>
                <c:pt idx="228">
                  <c:v>9.92</c:v>
                </c:pt>
                <c:pt idx="229">
                  <c:v>9.9</c:v>
                </c:pt>
                <c:pt idx="230">
                  <c:v>10.029999999999999</c:v>
                </c:pt>
                <c:pt idx="231">
                  <c:v>10.029999999999999</c:v>
                </c:pt>
                <c:pt idx="232">
                  <c:v>10.029999999999999</c:v>
                </c:pt>
                <c:pt idx="233">
                  <c:v>10.029999999999999</c:v>
                </c:pt>
                <c:pt idx="234">
                  <c:v>10.029999999999999</c:v>
                </c:pt>
                <c:pt idx="235">
                  <c:v>10.029999999999999</c:v>
                </c:pt>
                <c:pt idx="236">
                  <c:v>10.029999999999999</c:v>
                </c:pt>
                <c:pt idx="237">
                  <c:v>10.56</c:v>
                </c:pt>
                <c:pt idx="238">
                  <c:v>10.75</c:v>
                </c:pt>
                <c:pt idx="239">
                  <c:v>10.91</c:v>
                </c:pt>
                <c:pt idx="240">
                  <c:v>11.05</c:v>
                </c:pt>
                <c:pt idx="241">
                  <c:v>11.13</c:v>
                </c:pt>
                <c:pt idx="242">
                  <c:v>11.13</c:v>
                </c:pt>
                <c:pt idx="243">
                  <c:v>11.13</c:v>
                </c:pt>
                <c:pt idx="244">
                  <c:v>11</c:v>
                </c:pt>
                <c:pt idx="245">
                  <c:v>11</c:v>
                </c:pt>
                <c:pt idx="246">
                  <c:v>10.3</c:v>
                </c:pt>
                <c:pt idx="247">
                  <c:v>10.14</c:v>
                </c:pt>
                <c:pt idx="248">
                  <c:v>10.14</c:v>
                </c:pt>
                <c:pt idx="249">
                  <c:v>10.14</c:v>
                </c:pt>
                <c:pt idx="250">
                  <c:v>10.14</c:v>
                </c:pt>
                <c:pt idx="251">
                  <c:v>9.8800000000000008</c:v>
                </c:pt>
                <c:pt idx="252">
                  <c:v>9.6999999999999993</c:v>
                </c:pt>
                <c:pt idx="253">
                  <c:v>9.6999999999999993</c:v>
                </c:pt>
                <c:pt idx="254">
                  <c:v>9.6999999999999993</c:v>
                </c:pt>
                <c:pt idx="255">
                  <c:v>9.6999999999999993</c:v>
                </c:pt>
                <c:pt idx="256">
                  <c:v>9.6999999999999993</c:v>
                </c:pt>
                <c:pt idx="257">
                  <c:v>9.6999999999999993</c:v>
                </c:pt>
                <c:pt idx="258">
                  <c:v>9.6999999999999993</c:v>
                </c:pt>
                <c:pt idx="259">
                  <c:v>9.6999999999999993</c:v>
                </c:pt>
                <c:pt idx="260">
                  <c:v>9.3699999999999992</c:v>
                </c:pt>
                <c:pt idx="261">
                  <c:v>8.6300000000000008</c:v>
                </c:pt>
                <c:pt idx="262">
                  <c:v>7.94</c:v>
                </c:pt>
                <c:pt idx="263">
                  <c:v>8.0500000000000007</c:v>
                </c:pt>
                <c:pt idx="264">
                  <c:v>8.3800000000000008</c:v>
                </c:pt>
                <c:pt idx="265">
                  <c:v>8.3800000000000008</c:v>
                </c:pt>
                <c:pt idx="266">
                  <c:v>8.65</c:v>
                </c:pt>
                <c:pt idx="267">
                  <c:v>10.25</c:v>
                </c:pt>
                <c:pt idx="268">
                  <c:v>10.039999999999999</c:v>
                </c:pt>
                <c:pt idx="269">
                  <c:v>10.039999999999999</c:v>
                </c:pt>
                <c:pt idx="270">
                  <c:v>10.039999999999999</c:v>
                </c:pt>
                <c:pt idx="271">
                  <c:v>10.039999999999999</c:v>
                </c:pt>
                <c:pt idx="272">
                  <c:v>11.79</c:v>
                </c:pt>
                <c:pt idx="273">
                  <c:v>12.4</c:v>
                </c:pt>
                <c:pt idx="274">
                  <c:v>12.46</c:v>
                </c:pt>
                <c:pt idx="275">
                  <c:v>12.46</c:v>
                </c:pt>
                <c:pt idx="276">
                  <c:v>12.46</c:v>
                </c:pt>
                <c:pt idx="277">
                  <c:v>12.46</c:v>
                </c:pt>
                <c:pt idx="278">
                  <c:v>12.46</c:v>
                </c:pt>
                <c:pt idx="279">
                  <c:v>12.46</c:v>
                </c:pt>
                <c:pt idx="280">
                  <c:v>12.4</c:v>
                </c:pt>
                <c:pt idx="281">
                  <c:v>12.3</c:v>
                </c:pt>
                <c:pt idx="282">
                  <c:v>12.24</c:v>
                </c:pt>
                <c:pt idx="283">
                  <c:v>11.41</c:v>
                </c:pt>
                <c:pt idx="284">
                  <c:v>11.02</c:v>
                </c:pt>
                <c:pt idx="285">
                  <c:v>10.83</c:v>
                </c:pt>
                <c:pt idx="286">
                  <c:v>10.69</c:v>
                </c:pt>
                <c:pt idx="287">
                  <c:v>10.69</c:v>
                </c:pt>
                <c:pt idx="288">
                  <c:v>10.47</c:v>
                </c:pt>
                <c:pt idx="289">
                  <c:v>10.47</c:v>
                </c:pt>
                <c:pt idx="290">
                  <c:v>9.92</c:v>
                </c:pt>
                <c:pt idx="291">
                  <c:v>9.6999999999999993</c:v>
                </c:pt>
                <c:pt idx="292">
                  <c:v>9.6999999999999993</c:v>
                </c:pt>
                <c:pt idx="293">
                  <c:v>9.6999999999999993</c:v>
                </c:pt>
                <c:pt idx="294">
                  <c:v>9.6999999999999993</c:v>
                </c:pt>
                <c:pt idx="295">
                  <c:v>9.6999999999999993</c:v>
                </c:pt>
                <c:pt idx="296">
                  <c:v>9.81</c:v>
                </c:pt>
                <c:pt idx="297">
                  <c:v>10.25</c:v>
                </c:pt>
                <c:pt idx="298">
                  <c:v>10.66</c:v>
                </c:pt>
                <c:pt idx="299">
                  <c:v>11.24</c:v>
                </c:pt>
                <c:pt idx="300">
                  <c:v>11.57</c:v>
                </c:pt>
                <c:pt idx="301">
                  <c:v>11.9</c:v>
                </c:pt>
                <c:pt idx="302">
                  <c:v>12.37</c:v>
                </c:pt>
                <c:pt idx="303">
                  <c:v>12.8</c:v>
                </c:pt>
                <c:pt idx="304">
                  <c:v>13.71</c:v>
                </c:pt>
                <c:pt idx="305">
                  <c:v>14.61</c:v>
                </c:pt>
                <c:pt idx="306">
                  <c:v>15.65</c:v>
                </c:pt>
                <c:pt idx="307">
                  <c:v>16.079999999999998</c:v>
                </c:pt>
                <c:pt idx="308">
                  <c:v>16.46</c:v>
                </c:pt>
                <c:pt idx="309">
                  <c:v>16.82</c:v>
                </c:pt>
                <c:pt idx="310">
                  <c:v>16.87</c:v>
                </c:pt>
                <c:pt idx="311">
                  <c:v>16.93</c:v>
                </c:pt>
                <c:pt idx="312">
                  <c:v>16.98</c:v>
                </c:pt>
                <c:pt idx="313">
                  <c:v>17.09</c:v>
                </c:pt>
                <c:pt idx="314">
                  <c:v>17.66</c:v>
                </c:pt>
                <c:pt idx="315">
                  <c:v>17.97</c:v>
                </c:pt>
                <c:pt idx="316">
                  <c:v>18.149999999999999</c:v>
                </c:pt>
                <c:pt idx="317">
                  <c:v>18.98</c:v>
                </c:pt>
                <c:pt idx="318">
                  <c:v>19.25</c:v>
                </c:pt>
                <c:pt idx="319">
                  <c:v>18.350000000000001</c:v>
                </c:pt>
                <c:pt idx="320">
                  <c:v>17.5</c:v>
                </c:pt>
                <c:pt idx="321">
                  <c:v>17.309999999999999</c:v>
                </c:pt>
                <c:pt idx="322">
                  <c:v>17.38</c:v>
                </c:pt>
                <c:pt idx="323">
                  <c:v>17.420000000000002</c:v>
                </c:pt>
                <c:pt idx="324">
                  <c:v>17.48</c:v>
                </c:pt>
                <c:pt idx="325">
                  <c:v>17.45</c:v>
                </c:pt>
                <c:pt idx="326">
                  <c:v>16.93</c:v>
                </c:pt>
                <c:pt idx="327">
                  <c:v>15.86</c:v>
                </c:pt>
                <c:pt idx="328">
                  <c:v>13.79</c:v>
                </c:pt>
                <c:pt idx="329">
                  <c:v>12.26</c:v>
                </c:pt>
                <c:pt idx="330">
                  <c:v>10.39</c:v>
                </c:pt>
                <c:pt idx="331">
                  <c:v>8.77</c:v>
                </c:pt>
                <c:pt idx="332">
                  <c:v>8.7100000000000009</c:v>
                </c:pt>
                <c:pt idx="333">
                  <c:v>9.6300000000000008</c:v>
                </c:pt>
                <c:pt idx="334">
                  <c:v>9.89</c:v>
                </c:pt>
                <c:pt idx="335">
                  <c:v>10.47</c:v>
                </c:pt>
                <c:pt idx="336">
                  <c:v>10.8</c:v>
                </c:pt>
                <c:pt idx="337">
                  <c:v>10.67</c:v>
                </c:pt>
                <c:pt idx="338">
                  <c:v>10.53</c:v>
                </c:pt>
                <c:pt idx="339">
                  <c:v>10.47</c:v>
                </c:pt>
                <c:pt idx="340">
                  <c:v>10.47</c:v>
                </c:pt>
                <c:pt idx="341">
                  <c:v>10.47</c:v>
                </c:pt>
                <c:pt idx="342">
                  <c:v>10.84</c:v>
                </c:pt>
                <c:pt idx="343">
                  <c:v>11.88</c:v>
                </c:pt>
                <c:pt idx="344">
                  <c:v>12.29</c:v>
                </c:pt>
                <c:pt idx="345">
                  <c:v>12.49</c:v>
                </c:pt>
                <c:pt idx="346">
                  <c:v>13.2</c:v>
                </c:pt>
                <c:pt idx="347">
                  <c:v>13.41</c:v>
                </c:pt>
                <c:pt idx="348">
                  <c:v>13.64</c:v>
                </c:pt>
                <c:pt idx="349">
                  <c:v>13.78</c:v>
                </c:pt>
                <c:pt idx="350">
                  <c:v>13.78</c:v>
                </c:pt>
                <c:pt idx="351">
                  <c:v>14.29</c:v>
                </c:pt>
                <c:pt idx="352">
                  <c:v>14.86</c:v>
                </c:pt>
                <c:pt idx="353">
                  <c:v>14.73</c:v>
                </c:pt>
                <c:pt idx="354">
                  <c:v>12.84</c:v>
                </c:pt>
                <c:pt idx="355">
                  <c:v>12.13</c:v>
                </c:pt>
                <c:pt idx="356">
                  <c:v>11.95</c:v>
                </c:pt>
                <c:pt idx="357">
                  <c:v>12.17</c:v>
                </c:pt>
                <c:pt idx="358">
                  <c:v>12.24</c:v>
                </c:pt>
                <c:pt idx="359">
                  <c:v>12.36</c:v>
                </c:pt>
                <c:pt idx="360">
                  <c:v>12.73</c:v>
                </c:pt>
              </c:numCache>
            </c:numRef>
          </c:val>
          <c:smooth val="0"/>
          <c:extLst>
            <c:ext xmlns:c16="http://schemas.microsoft.com/office/drawing/2014/chart" uri="{C3380CC4-5D6E-409C-BE32-E72D297353CC}">
              <c16:uniqueId val="{00000000-E8E7-4FC8-865A-2010AB530DF4}"/>
            </c:ext>
          </c:extLst>
        </c:ser>
        <c:dLbls>
          <c:showLegendKey val="0"/>
          <c:showVal val="0"/>
          <c:showCatName val="0"/>
          <c:showSerName val="0"/>
          <c:showPercent val="0"/>
          <c:showBubbleSize val="0"/>
        </c:dLbls>
        <c:smooth val="0"/>
        <c:axId val="583703800"/>
        <c:axId val="583704128"/>
      </c:lineChart>
      <c:dateAx>
        <c:axId val="583703800"/>
        <c:scaling>
          <c:orientation val="minMax"/>
        </c:scaling>
        <c:delete val="0"/>
        <c:axPos val="b"/>
        <c:numFmt formatCode="B1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583704128"/>
        <c:crosses val="autoZero"/>
        <c:auto val="1"/>
        <c:lblOffset val="100"/>
        <c:baseTimeUnit val="months"/>
      </c:dateAx>
      <c:valAx>
        <c:axId val="583704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5837038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a:t>Zero correlation: Shrimp and Palm oil Prices: 1988-2018</a:t>
            </a:r>
          </a:p>
        </c:rich>
      </c:tx>
      <c:overlay val="0"/>
      <c:spPr>
        <a:noFill/>
        <a:ln>
          <a:noFill/>
        </a:ln>
        <a:effectLst/>
      </c:spPr>
      <c:txPr>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strRef>
              <c:f>'Palm oil and Shrimp'!$D$2</c:f>
              <c:strCache>
                <c:ptCount val="1"/>
                <c:pt idx="0">
                  <c:v>Palm oil Price (US Dollars per Metric Ton)</c:v>
                </c:pt>
              </c:strCache>
            </c:strRef>
          </c:tx>
          <c:spPr>
            <a:ln w="19050" cap="rnd">
              <a:noFill/>
              <a:round/>
            </a:ln>
            <a:effectLst/>
          </c:spPr>
          <c:marker>
            <c:symbol val="circle"/>
            <c:size val="2"/>
            <c:spPr>
              <a:solidFill>
                <a:schemeClr val="accent1"/>
              </a:solidFill>
              <a:ln w="0">
                <a:solidFill>
                  <a:schemeClr val="accent1"/>
                </a:solidFill>
              </a:ln>
              <a:effectLst/>
            </c:spPr>
          </c:marker>
          <c:xVal>
            <c:numRef>
              <c:f>'Palm oil and Shrimp'!$C$3:$C$363</c:f>
              <c:numCache>
                <c:formatCode>General</c:formatCode>
                <c:ptCount val="361"/>
                <c:pt idx="0">
                  <c:v>12.79</c:v>
                </c:pt>
                <c:pt idx="1">
                  <c:v>13.45</c:v>
                </c:pt>
                <c:pt idx="2">
                  <c:v>13.67</c:v>
                </c:pt>
                <c:pt idx="3">
                  <c:v>13.89</c:v>
                </c:pt>
                <c:pt idx="4">
                  <c:v>13.89</c:v>
                </c:pt>
                <c:pt idx="5">
                  <c:v>13.89</c:v>
                </c:pt>
                <c:pt idx="6">
                  <c:v>13.89</c:v>
                </c:pt>
                <c:pt idx="7">
                  <c:v>12.57</c:v>
                </c:pt>
                <c:pt idx="8">
                  <c:v>13.01</c:v>
                </c:pt>
                <c:pt idx="9">
                  <c:v>13.45</c:v>
                </c:pt>
                <c:pt idx="10">
                  <c:v>13.67</c:v>
                </c:pt>
                <c:pt idx="11">
                  <c:v>13.89</c:v>
                </c:pt>
                <c:pt idx="12">
                  <c:v>14.11</c:v>
                </c:pt>
                <c:pt idx="13">
                  <c:v>14.11</c:v>
                </c:pt>
                <c:pt idx="14">
                  <c:v>14.11</c:v>
                </c:pt>
                <c:pt idx="15">
                  <c:v>14.11</c:v>
                </c:pt>
                <c:pt idx="16">
                  <c:v>13.01</c:v>
                </c:pt>
                <c:pt idx="17">
                  <c:v>13.01</c:v>
                </c:pt>
                <c:pt idx="18">
                  <c:v>11.57</c:v>
                </c:pt>
                <c:pt idx="19">
                  <c:v>11.02</c:v>
                </c:pt>
                <c:pt idx="20">
                  <c:v>10.58</c:v>
                </c:pt>
                <c:pt idx="21">
                  <c:v>10.58</c:v>
                </c:pt>
                <c:pt idx="22">
                  <c:v>10.58</c:v>
                </c:pt>
                <c:pt idx="23">
                  <c:v>9.59</c:v>
                </c:pt>
                <c:pt idx="24">
                  <c:v>10.25</c:v>
                </c:pt>
                <c:pt idx="25">
                  <c:v>10.47</c:v>
                </c:pt>
                <c:pt idx="26">
                  <c:v>10.8</c:v>
                </c:pt>
                <c:pt idx="27">
                  <c:v>11.02</c:v>
                </c:pt>
                <c:pt idx="28">
                  <c:v>11.24</c:v>
                </c:pt>
                <c:pt idx="29">
                  <c:v>9.6999999999999993</c:v>
                </c:pt>
                <c:pt idx="30">
                  <c:v>9.92</c:v>
                </c:pt>
                <c:pt idx="31">
                  <c:v>10.58</c:v>
                </c:pt>
                <c:pt idx="32">
                  <c:v>11.57</c:v>
                </c:pt>
                <c:pt idx="33">
                  <c:v>11.57</c:v>
                </c:pt>
                <c:pt idx="34">
                  <c:v>11.57</c:v>
                </c:pt>
                <c:pt idx="35">
                  <c:v>12.24</c:v>
                </c:pt>
                <c:pt idx="36">
                  <c:v>12.9</c:v>
                </c:pt>
                <c:pt idx="37">
                  <c:v>13.23</c:v>
                </c:pt>
                <c:pt idx="38">
                  <c:v>13.23</c:v>
                </c:pt>
                <c:pt idx="39">
                  <c:v>12.68</c:v>
                </c:pt>
                <c:pt idx="40">
                  <c:v>11.35</c:v>
                </c:pt>
                <c:pt idx="41">
                  <c:v>9.48</c:v>
                </c:pt>
                <c:pt idx="42">
                  <c:v>9.92</c:v>
                </c:pt>
                <c:pt idx="43">
                  <c:v>10.14</c:v>
                </c:pt>
                <c:pt idx="44">
                  <c:v>10.14</c:v>
                </c:pt>
                <c:pt idx="45">
                  <c:v>9.92</c:v>
                </c:pt>
                <c:pt idx="46">
                  <c:v>10.91</c:v>
                </c:pt>
                <c:pt idx="47">
                  <c:v>10.14</c:v>
                </c:pt>
                <c:pt idx="48">
                  <c:v>10.25</c:v>
                </c:pt>
                <c:pt idx="49">
                  <c:v>10.25</c:v>
                </c:pt>
                <c:pt idx="50">
                  <c:v>10.47</c:v>
                </c:pt>
                <c:pt idx="51">
                  <c:v>10.8</c:v>
                </c:pt>
                <c:pt idx="52">
                  <c:v>10.91</c:v>
                </c:pt>
                <c:pt idx="53">
                  <c:v>11.46</c:v>
                </c:pt>
                <c:pt idx="54">
                  <c:v>12.57</c:v>
                </c:pt>
                <c:pt idx="55">
                  <c:v>12.57</c:v>
                </c:pt>
                <c:pt idx="56">
                  <c:v>12.57</c:v>
                </c:pt>
                <c:pt idx="57">
                  <c:v>11.02</c:v>
                </c:pt>
                <c:pt idx="58">
                  <c:v>11.24</c:v>
                </c:pt>
                <c:pt idx="59">
                  <c:v>13.01</c:v>
                </c:pt>
                <c:pt idx="60">
                  <c:v>13.12</c:v>
                </c:pt>
                <c:pt idx="61">
                  <c:v>13.34</c:v>
                </c:pt>
                <c:pt idx="62">
                  <c:v>13.34</c:v>
                </c:pt>
                <c:pt idx="63">
                  <c:v>13.34</c:v>
                </c:pt>
                <c:pt idx="64">
                  <c:v>13.34</c:v>
                </c:pt>
                <c:pt idx="65">
                  <c:v>12.82</c:v>
                </c:pt>
                <c:pt idx="66">
                  <c:v>12.52</c:v>
                </c:pt>
                <c:pt idx="67">
                  <c:v>11.79</c:v>
                </c:pt>
                <c:pt idx="68">
                  <c:v>11.9</c:v>
                </c:pt>
                <c:pt idx="69">
                  <c:v>11.9</c:v>
                </c:pt>
                <c:pt idx="70">
                  <c:v>12.02</c:v>
                </c:pt>
                <c:pt idx="71">
                  <c:v>12.02</c:v>
                </c:pt>
                <c:pt idx="72">
                  <c:v>12.02</c:v>
                </c:pt>
                <c:pt idx="73">
                  <c:v>13.45</c:v>
                </c:pt>
                <c:pt idx="74">
                  <c:v>13.61</c:v>
                </c:pt>
                <c:pt idx="75">
                  <c:v>13.82</c:v>
                </c:pt>
                <c:pt idx="76">
                  <c:v>14</c:v>
                </c:pt>
                <c:pt idx="77">
                  <c:v>14.15</c:v>
                </c:pt>
                <c:pt idx="78">
                  <c:v>14.38</c:v>
                </c:pt>
                <c:pt idx="79">
                  <c:v>14.44</c:v>
                </c:pt>
                <c:pt idx="80">
                  <c:v>14.88</c:v>
                </c:pt>
                <c:pt idx="81">
                  <c:v>14.88</c:v>
                </c:pt>
                <c:pt idx="82">
                  <c:v>14.88</c:v>
                </c:pt>
                <c:pt idx="83">
                  <c:v>15.54</c:v>
                </c:pt>
                <c:pt idx="84">
                  <c:v>15.65</c:v>
                </c:pt>
                <c:pt idx="85">
                  <c:v>15.65</c:v>
                </c:pt>
                <c:pt idx="86">
                  <c:v>15.65</c:v>
                </c:pt>
                <c:pt idx="87">
                  <c:v>16.09</c:v>
                </c:pt>
                <c:pt idx="88">
                  <c:v>16.09</c:v>
                </c:pt>
                <c:pt idx="89">
                  <c:v>16.09</c:v>
                </c:pt>
                <c:pt idx="90">
                  <c:v>15.32</c:v>
                </c:pt>
                <c:pt idx="91">
                  <c:v>14.55</c:v>
                </c:pt>
                <c:pt idx="92">
                  <c:v>13.67</c:v>
                </c:pt>
                <c:pt idx="93">
                  <c:v>13.45</c:v>
                </c:pt>
                <c:pt idx="94">
                  <c:v>13.34</c:v>
                </c:pt>
                <c:pt idx="95">
                  <c:v>13.34</c:v>
                </c:pt>
                <c:pt idx="96">
                  <c:v>13.34</c:v>
                </c:pt>
                <c:pt idx="97">
                  <c:v>13.34</c:v>
                </c:pt>
                <c:pt idx="98">
                  <c:v>13.34</c:v>
                </c:pt>
                <c:pt idx="99">
                  <c:v>13.49</c:v>
                </c:pt>
                <c:pt idx="100">
                  <c:v>13.8</c:v>
                </c:pt>
                <c:pt idx="101">
                  <c:v>13.45</c:v>
                </c:pt>
                <c:pt idx="102">
                  <c:v>13.38</c:v>
                </c:pt>
                <c:pt idx="103">
                  <c:v>13.07</c:v>
                </c:pt>
                <c:pt idx="104">
                  <c:v>13.14</c:v>
                </c:pt>
                <c:pt idx="105">
                  <c:v>13.96</c:v>
                </c:pt>
                <c:pt idx="106">
                  <c:v>14.55</c:v>
                </c:pt>
                <c:pt idx="107">
                  <c:v>15.04</c:v>
                </c:pt>
                <c:pt idx="108">
                  <c:v>15.45</c:v>
                </c:pt>
                <c:pt idx="109">
                  <c:v>15.76</c:v>
                </c:pt>
                <c:pt idx="110">
                  <c:v>16.09</c:v>
                </c:pt>
                <c:pt idx="111">
                  <c:v>16.29</c:v>
                </c:pt>
                <c:pt idx="112">
                  <c:v>16.489999999999998</c:v>
                </c:pt>
                <c:pt idx="113">
                  <c:v>16.89</c:v>
                </c:pt>
                <c:pt idx="114">
                  <c:v>16.600000000000001</c:v>
                </c:pt>
                <c:pt idx="115">
                  <c:v>15.59</c:v>
                </c:pt>
                <c:pt idx="116">
                  <c:v>16.16</c:v>
                </c:pt>
                <c:pt idx="117">
                  <c:v>16.489999999999998</c:v>
                </c:pt>
                <c:pt idx="118">
                  <c:v>16.53</c:v>
                </c:pt>
                <c:pt idx="119">
                  <c:v>16.53</c:v>
                </c:pt>
                <c:pt idx="120">
                  <c:v>16.53</c:v>
                </c:pt>
                <c:pt idx="121">
                  <c:v>16.53</c:v>
                </c:pt>
                <c:pt idx="122">
                  <c:v>16.53</c:v>
                </c:pt>
                <c:pt idx="123">
                  <c:v>16.53</c:v>
                </c:pt>
                <c:pt idx="124">
                  <c:v>16.760000000000002</c:v>
                </c:pt>
                <c:pt idx="125">
                  <c:v>16.27</c:v>
                </c:pt>
                <c:pt idx="126">
                  <c:v>15.87</c:v>
                </c:pt>
                <c:pt idx="127">
                  <c:v>15.08</c:v>
                </c:pt>
                <c:pt idx="128">
                  <c:v>14.15</c:v>
                </c:pt>
                <c:pt idx="129">
                  <c:v>14.33</c:v>
                </c:pt>
                <c:pt idx="130">
                  <c:v>14.33</c:v>
                </c:pt>
                <c:pt idx="131">
                  <c:v>14.18</c:v>
                </c:pt>
                <c:pt idx="132">
                  <c:v>14.11</c:v>
                </c:pt>
                <c:pt idx="133">
                  <c:v>14.11</c:v>
                </c:pt>
                <c:pt idx="134">
                  <c:v>14.24</c:v>
                </c:pt>
                <c:pt idx="135">
                  <c:v>14.88</c:v>
                </c:pt>
                <c:pt idx="136">
                  <c:v>14.99</c:v>
                </c:pt>
                <c:pt idx="137">
                  <c:v>14.99</c:v>
                </c:pt>
                <c:pt idx="138">
                  <c:v>15.05</c:v>
                </c:pt>
                <c:pt idx="139">
                  <c:v>14.52</c:v>
                </c:pt>
                <c:pt idx="140">
                  <c:v>14.44</c:v>
                </c:pt>
                <c:pt idx="141">
                  <c:v>14.88</c:v>
                </c:pt>
                <c:pt idx="142">
                  <c:v>14.88</c:v>
                </c:pt>
                <c:pt idx="143">
                  <c:v>14.88</c:v>
                </c:pt>
                <c:pt idx="144">
                  <c:v>14.88</c:v>
                </c:pt>
                <c:pt idx="145">
                  <c:v>15.01</c:v>
                </c:pt>
                <c:pt idx="146">
                  <c:v>15.1</c:v>
                </c:pt>
                <c:pt idx="147">
                  <c:v>15.1</c:v>
                </c:pt>
                <c:pt idx="148">
                  <c:v>15.1</c:v>
                </c:pt>
                <c:pt idx="149">
                  <c:v>15.1</c:v>
                </c:pt>
                <c:pt idx="150">
                  <c:v>15.1</c:v>
                </c:pt>
                <c:pt idx="151">
                  <c:v>15.03</c:v>
                </c:pt>
                <c:pt idx="152">
                  <c:v>15.21</c:v>
                </c:pt>
                <c:pt idx="153">
                  <c:v>15.43</c:v>
                </c:pt>
                <c:pt idx="154">
                  <c:v>15.56</c:v>
                </c:pt>
                <c:pt idx="155">
                  <c:v>15.95</c:v>
                </c:pt>
                <c:pt idx="156">
                  <c:v>16.309999999999999</c:v>
                </c:pt>
                <c:pt idx="157">
                  <c:v>16.53</c:v>
                </c:pt>
                <c:pt idx="158">
                  <c:v>16.53</c:v>
                </c:pt>
                <c:pt idx="159">
                  <c:v>16.53</c:v>
                </c:pt>
                <c:pt idx="160">
                  <c:v>16.53</c:v>
                </c:pt>
                <c:pt idx="161">
                  <c:v>16.53</c:v>
                </c:pt>
                <c:pt idx="162">
                  <c:v>15.43</c:v>
                </c:pt>
                <c:pt idx="163">
                  <c:v>13.74</c:v>
                </c:pt>
                <c:pt idx="164">
                  <c:v>13.12</c:v>
                </c:pt>
                <c:pt idx="165">
                  <c:v>12.13</c:v>
                </c:pt>
                <c:pt idx="166">
                  <c:v>11.65</c:v>
                </c:pt>
                <c:pt idx="167">
                  <c:v>11.82</c:v>
                </c:pt>
                <c:pt idx="168">
                  <c:v>11.57</c:v>
                </c:pt>
                <c:pt idx="169">
                  <c:v>11.46</c:v>
                </c:pt>
                <c:pt idx="170">
                  <c:v>9.6999999999999993</c:v>
                </c:pt>
                <c:pt idx="171">
                  <c:v>9.8800000000000008</c:v>
                </c:pt>
                <c:pt idx="172">
                  <c:v>9.92</c:v>
                </c:pt>
                <c:pt idx="173">
                  <c:v>9.92</c:v>
                </c:pt>
                <c:pt idx="174">
                  <c:v>9.92</c:v>
                </c:pt>
                <c:pt idx="175">
                  <c:v>9.92</c:v>
                </c:pt>
                <c:pt idx="176">
                  <c:v>10.25</c:v>
                </c:pt>
                <c:pt idx="177">
                  <c:v>10.8</c:v>
                </c:pt>
                <c:pt idx="178">
                  <c:v>11.02</c:v>
                </c:pt>
                <c:pt idx="179">
                  <c:v>11.13</c:v>
                </c:pt>
                <c:pt idx="180">
                  <c:v>12.13</c:v>
                </c:pt>
                <c:pt idx="181">
                  <c:v>11.9</c:v>
                </c:pt>
                <c:pt idx="182">
                  <c:v>11.68</c:v>
                </c:pt>
                <c:pt idx="183">
                  <c:v>11.68</c:v>
                </c:pt>
                <c:pt idx="184">
                  <c:v>11.68</c:v>
                </c:pt>
                <c:pt idx="185">
                  <c:v>11.68</c:v>
                </c:pt>
                <c:pt idx="186">
                  <c:v>11.35</c:v>
                </c:pt>
                <c:pt idx="187">
                  <c:v>11.02</c:v>
                </c:pt>
                <c:pt idx="188">
                  <c:v>11.02</c:v>
                </c:pt>
                <c:pt idx="189">
                  <c:v>11.02</c:v>
                </c:pt>
                <c:pt idx="190">
                  <c:v>10.95</c:v>
                </c:pt>
                <c:pt idx="191">
                  <c:v>10.8</c:v>
                </c:pt>
                <c:pt idx="192">
                  <c:v>10.8</c:v>
                </c:pt>
                <c:pt idx="193">
                  <c:v>11.1</c:v>
                </c:pt>
                <c:pt idx="194">
                  <c:v>11.24</c:v>
                </c:pt>
                <c:pt idx="195">
                  <c:v>11.24</c:v>
                </c:pt>
                <c:pt idx="196">
                  <c:v>9.92</c:v>
                </c:pt>
                <c:pt idx="197">
                  <c:v>9.48</c:v>
                </c:pt>
                <c:pt idx="198">
                  <c:v>9.48</c:v>
                </c:pt>
                <c:pt idx="199">
                  <c:v>9.59</c:v>
                </c:pt>
                <c:pt idx="200">
                  <c:v>9.59</c:v>
                </c:pt>
                <c:pt idx="201">
                  <c:v>9.59</c:v>
                </c:pt>
                <c:pt idx="202">
                  <c:v>9.81</c:v>
                </c:pt>
                <c:pt idx="203">
                  <c:v>10.029999999999999</c:v>
                </c:pt>
                <c:pt idx="204">
                  <c:v>10.38</c:v>
                </c:pt>
                <c:pt idx="205">
                  <c:v>10.47</c:v>
                </c:pt>
                <c:pt idx="206">
                  <c:v>10.47</c:v>
                </c:pt>
                <c:pt idx="207">
                  <c:v>10.47</c:v>
                </c:pt>
                <c:pt idx="208">
                  <c:v>10.47</c:v>
                </c:pt>
                <c:pt idx="209">
                  <c:v>10.47</c:v>
                </c:pt>
                <c:pt idx="210">
                  <c:v>10.44</c:v>
                </c:pt>
                <c:pt idx="211">
                  <c:v>9.92</c:v>
                </c:pt>
                <c:pt idx="212">
                  <c:v>10.029999999999999</c:v>
                </c:pt>
                <c:pt idx="213">
                  <c:v>10.42</c:v>
                </c:pt>
                <c:pt idx="214">
                  <c:v>10.47</c:v>
                </c:pt>
                <c:pt idx="215">
                  <c:v>10.47</c:v>
                </c:pt>
                <c:pt idx="216">
                  <c:v>10.47</c:v>
                </c:pt>
                <c:pt idx="217">
                  <c:v>10.47</c:v>
                </c:pt>
                <c:pt idx="218">
                  <c:v>10.47</c:v>
                </c:pt>
                <c:pt idx="219">
                  <c:v>10.47</c:v>
                </c:pt>
                <c:pt idx="220">
                  <c:v>10.47</c:v>
                </c:pt>
                <c:pt idx="221">
                  <c:v>10.47</c:v>
                </c:pt>
                <c:pt idx="222">
                  <c:v>10.47</c:v>
                </c:pt>
                <c:pt idx="223">
                  <c:v>10.47</c:v>
                </c:pt>
                <c:pt idx="224">
                  <c:v>9.51</c:v>
                </c:pt>
                <c:pt idx="225">
                  <c:v>9.59</c:v>
                </c:pt>
                <c:pt idx="226">
                  <c:v>9.51</c:v>
                </c:pt>
                <c:pt idx="227">
                  <c:v>9.81</c:v>
                </c:pt>
                <c:pt idx="228">
                  <c:v>9.92</c:v>
                </c:pt>
                <c:pt idx="229">
                  <c:v>9.9</c:v>
                </c:pt>
                <c:pt idx="230">
                  <c:v>10.029999999999999</c:v>
                </c:pt>
                <c:pt idx="231">
                  <c:v>10.029999999999999</c:v>
                </c:pt>
                <c:pt idx="232">
                  <c:v>10.029999999999999</c:v>
                </c:pt>
                <c:pt idx="233">
                  <c:v>10.029999999999999</c:v>
                </c:pt>
                <c:pt idx="234">
                  <c:v>10.029999999999999</c:v>
                </c:pt>
                <c:pt idx="235">
                  <c:v>10.029999999999999</c:v>
                </c:pt>
                <c:pt idx="236">
                  <c:v>10.029999999999999</c:v>
                </c:pt>
                <c:pt idx="237">
                  <c:v>10.56</c:v>
                </c:pt>
                <c:pt idx="238">
                  <c:v>10.75</c:v>
                </c:pt>
                <c:pt idx="239">
                  <c:v>10.91</c:v>
                </c:pt>
                <c:pt idx="240">
                  <c:v>11.05</c:v>
                </c:pt>
                <c:pt idx="241">
                  <c:v>11.13</c:v>
                </c:pt>
                <c:pt idx="242">
                  <c:v>11.13</c:v>
                </c:pt>
                <c:pt idx="243">
                  <c:v>11.13</c:v>
                </c:pt>
                <c:pt idx="244">
                  <c:v>11</c:v>
                </c:pt>
                <c:pt idx="245">
                  <c:v>11</c:v>
                </c:pt>
                <c:pt idx="246">
                  <c:v>10.3</c:v>
                </c:pt>
                <c:pt idx="247">
                  <c:v>10.14</c:v>
                </c:pt>
                <c:pt idx="248">
                  <c:v>10.14</c:v>
                </c:pt>
                <c:pt idx="249">
                  <c:v>10.14</c:v>
                </c:pt>
                <c:pt idx="250">
                  <c:v>10.14</c:v>
                </c:pt>
                <c:pt idx="251">
                  <c:v>9.8800000000000008</c:v>
                </c:pt>
                <c:pt idx="252">
                  <c:v>9.6999999999999993</c:v>
                </c:pt>
                <c:pt idx="253">
                  <c:v>9.6999999999999993</c:v>
                </c:pt>
                <c:pt idx="254">
                  <c:v>9.6999999999999993</c:v>
                </c:pt>
                <c:pt idx="255">
                  <c:v>9.6999999999999993</c:v>
                </c:pt>
                <c:pt idx="256">
                  <c:v>9.6999999999999993</c:v>
                </c:pt>
                <c:pt idx="257">
                  <c:v>9.6999999999999993</c:v>
                </c:pt>
                <c:pt idx="258">
                  <c:v>9.6999999999999993</c:v>
                </c:pt>
                <c:pt idx="259">
                  <c:v>9.6999999999999993</c:v>
                </c:pt>
                <c:pt idx="260">
                  <c:v>9.3699999999999992</c:v>
                </c:pt>
                <c:pt idx="261">
                  <c:v>8.6300000000000008</c:v>
                </c:pt>
                <c:pt idx="262">
                  <c:v>7.94</c:v>
                </c:pt>
                <c:pt idx="263">
                  <c:v>8.0500000000000007</c:v>
                </c:pt>
                <c:pt idx="264">
                  <c:v>8.3800000000000008</c:v>
                </c:pt>
                <c:pt idx="265">
                  <c:v>8.3800000000000008</c:v>
                </c:pt>
                <c:pt idx="266">
                  <c:v>8.65</c:v>
                </c:pt>
                <c:pt idx="267">
                  <c:v>10.25</c:v>
                </c:pt>
                <c:pt idx="268">
                  <c:v>10.039999999999999</c:v>
                </c:pt>
                <c:pt idx="269">
                  <c:v>10.039999999999999</c:v>
                </c:pt>
                <c:pt idx="270">
                  <c:v>10.039999999999999</c:v>
                </c:pt>
                <c:pt idx="271">
                  <c:v>10.039999999999999</c:v>
                </c:pt>
                <c:pt idx="272">
                  <c:v>11.79</c:v>
                </c:pt>
                <c:pt idx="273">
                  <c:v>12.4</c:v>
                </c:pt>
                <c:pt idx="274">
                  <c:v>12.46</c:v>
                </c:pt>
                <c:pt idx="275">
                  <c:v>12.46</c:v>
                </c:pt>
                <c:pt idx="276">
                  <c:v>12.46</c:v>
                </c:pt>
                <c:pt idx="277">
                  <c:v>12.46</c:v>
                </c:pt>
                <c:pt idx="278">
                  <c:v>12.46</c:v>
                </c:pt>
                <c:pt idx="279">
                  <c:v>12.46</c:v>
                </c:pt>
                <c:pt idx="280">
                  <c:v>12.4</c:v>
                </c:pt>
                <c:pt idx="281">
                  <c:v>12.3</c:v>
                </c:pt>
                <c:pt idx="282">
                  <c:v>12.24</c:v>
                </c:pt>
                <c:pt idx="283">
                  <c:v>11.41</c:v>
                </c:pt>
                <c:pt idx="284">
                  <c:v>11.02</c:v>
                </c:pt>
                <c:pt idx="285">
                  <c:v>10.83</c:v>
                </c:pt>
                <c:pt idx="286">
                  <c:v>10.69</c:v>
                </c:pt>
                <c:pt idx="287">
                  <c:v>10.69</c:v>
                </c:pt>
                <c:pt idx="288">
                  <c:v>10.47</c:v>
                </c:pt>
                <c:pt idx="289">
                  <c:v>10.47</c:v>
                </c:pt>
                <c:pt idx="290">
                  <c:v>9.92</c:v>
                </c:pt>
                <c:pt idx="291">
                  <c:v>9.6999999999999993</c:v>
                </c:pt>
                <c:pt idx="292">
                  <c:v>9.6999999999999993</c:v>
                </c:pt>
                <c:pt idx="293">
                  <c:v>9.6999999999999993</c:v>
                </c:pt>
                <c:pt idx="294">
                  <c:v>9.6999999999999993</c:v>
                </c:pt>
                <c:pt idx="295">
                  <c:v>9.6999999999999993</c:v>
                </c:pt>
                <c:pt idx="296">
                  <c:v>9.81</c:v>
                </c:pt>
                <c:pt idx="297">
                  <c:v>10.25</c:v>
                </c:pt>
                <c:pt idx="298">
                  <c:v>10.66</c:v>
                </c:pt>
                <c:pt idx="299">
                  <c:v>11.24</c:v>
                </c:pt>
                <c:pt idx="300">
                  <c:v>11.57</c:v>
                </c:pt>
                <c:pt idx="301">
                  <c:v>11.9</c:v>
                </c:pt>
                <c:pt idx="302">
                  <c:v>12.37</c:v>
                </c:pt>
                <c:pt idx="303">
                  <c:v>12.8</c:v>
                </c:pt>
                <c:pt idx="304">
                  <c:v>13.71</c:v>
                </c:pt>
                <c:pt idx="305">
                  <c:v>14.61</c:v>
                </c:pt>
                <c:pt idx="306">
                  <c:v>15.65</c:v>
                </c:pt>
                <c:pt idx="307">
                  <c:v>16.079999999999998</c:v>
                </c:pt>
                <c:pt idx="308">
                  <c:v>16.46</c:v>
                </c:pt>
                <c:pt idx="309">
                  <c:v>16.82</c:v>
                </c:pt>
                <c:pt idx="310">
                  <c:v>16.87</c:v>
                </c:pt>
                <c:pt idx="311">
                  <c:v>16.93</c:v>
                </c:pt>
                <c:pt idx="312">
                  <c:v>16.98</c:v>
                </c:pt>
                <c:pt idx="313">
                  <c:v>17.09</c:v>
                </c:pt>
                <c:pt idx="314">
                  <c:v>17.66</c:v>
                </c:pt>
                <c:pt idx="315">
                  <c:v>17.97</c:v>
                </c:pt>
                <c:pt idx="316">
                  <c:v>18.149999999999999</c:v>
                </c:pt>
                <c:pt idx="317">
                  <c:v>18.98</c:v>
                </c:pt>
                <c:pt idx="318">
                  <c:v>19.25</c:v>
                </c:pt>
                <c:pt idx="319">
                  <c:v>18.350000000000001</c:v>
                </c:pt>
                <c:pt idx="320">
                  <c:v>17.5</c:v>
                </c:pt>
                <c:pt idx="321">
                  <c:v>17.309999999999999</c:v>
                </c:pt>
                <c:pt idx="322">
                  <c:v>17.38</c:v>
                </c:pt>
                <c:pt idx="323">
                  <c:v>17.420000000000002</c:v>
                </c:pt>
                <c:pt idx="324">
                  <c:v>17.48</c:v>
                </c:pt>
                <c:pt idx="325">
                  <c:v>17.45</c:v>
                </c:pt>
                <c:pt idx="326">
                  <c:v>16.93</c:v>
                </c:pt>
                <c:pt idx="327">
                  <c:v>15.86</c:v>
                </c:pt>
                <c:pt idx="328">
                  <c:v>13.79</c:v>
                </c:pt>
                <c:pt idx="329">
                  <c:v>12.26</c:v>
                </c:pt>
                <c:pt idx="330">
                  <c:v>10.39</c:v>
                </c:pt>
                <c:pt idx="331">
                  <c:v>8.77</c:v>
                </c:pt>
                <c:pt idx="332">
                  <c:v>8.7100000000000009</c:v>
                </c:pt>
                <c:pt idx="333">
                  <c:v>9.6300000000000008</c:v>
                </c:pt>
                <c:pt idx="334">
                  <c:v>9.89</c:v>
                </c:pt>
                <c:pt idx="335">
                  <c:v>10.47</c:v>
                </c:pt>
                <c:pt idx="336">
                  <c:v>10.8</c:v>
                </c:pt>
                <c:pt idx="337">
                  <c:v>10.67</c:v>
                </c:pt>
                <c:pt idx="338">
                  <c:v>10.53</c:v>
                </c:pt>
                <c:pt idx="339">
                  <c:v>10.47</c:v>
                </c:pt>
                <c:pt idx="340">
                  <c:v>10.47</c:v>
                </c:pt>
                <c:pt idx="341">
                  <c:v>10.47</c:v>
                </c:pt>
                <c:pt idx="342">
                  <c:v>10.84</c:v>
                </c:pt>
                <c:pt idx="343">
                  <c:v>11.88</c:v>
                </c:pt>
                <c:pt idx="344">
                  <c:v>12.29</c:v>
                </c:pt>
                <c:pt idx="345">
                  <c:v>12.49</c:v>
                </c:pt>
                <c:pt idx="346">
                  <c:v>13.2</c:v>
                </c:pt>
                <c:pt idx="347">
                  <c:v>13.41</c:v>
                </c:pt>
                <c:pt idx="348">
                  <c:v>13.64</c:v>
                </c:pt>
                <c:pt idx="349">
                  <c:v>13.78</c:v>
                </c:pt>
                <c:pt idx="350">
                  <c:v>13.78</c:v>
                </c:pt>
                <c:pt idx="351">
                  <c:v>14.29</c:v>
                </c:pt>
                <c:pt idx="352">
                  <c:v>14.86</c:v>
                </c:pt>
                <c:pt idx="353">
                  <c:v>14.73</c:v>
                </c:pt>
                <c:pt idx="354">
                  <c:v>12.84</c:v>
                </c:pt>
                <c:pt idx="355">
                  <c:v>12.13</c:v>
                </c:pt>
                <c:pt idx="356">
                  <c:v>11.95</c:v>
                </c:pt>
                <c:pt idx="357">
                  <c:v>12.17</c:v>
                </c:pt>
                <c:pt idx="358">
                  <c:v>12.24</c:v>
                </c:pt>
                <c:pt idx="359">
                  <c:v>12.36</c:v>
                </c:pt>
                <c:pt idx="360">
                  <c:v>12.73</c:v>
                </c:pt>
              </c:numCache>
            </c:numRef>
          </c:xVal>
          <c:yVal>
            <c:numRef>
              <c:f>'Palm oil and Shrimp'!$D$3:$D$363</c:f>
              <c:numCache>
                <c:formatCode>General</c:formatCode>
                <c:ptCount val="361"/>
                <c:pt idx="0">
                  <c:v>403</c:v>
                </c:pt>
                <c:pt idx="1">
                  <c:v>381</c:v>
                </c:pt>
                <c:pt idx="2">
                  <c:v>403</c:v>
                </c:pt>
                <c:pt idx="3">
                  <c:v>422</c:v>
                </c:pt>
                <c:pt idx="4">
                  <c:v>496</c:v>
                </c:pt>
                <c:pt idx="5">
                  <c:v>517</c:v>
                </c:pt>
                <c:pt idx="6">
                  <c:v>450</c:v>
                </c:pt>
                <c:pt idx="7">
                  <c:v>428</c:v>
                </c:pt>
                <c:pt idx="8">
                  <c:v>431</c:v>
                </c:pt>
                <c:pt idx="9">
                  <c:v>418</c:v>
                </c:pt>
                <c:pt idx="10">
                  <c:v>411</c:v>
                </c:pt>
                <c:pt idx="11">
                  <c:v>383</c:v>
                </c:pt>
                <c:pt idx="12">
                  <c:v>401</c:v>
                </c:pt>
                <c:pt idx="13">
                  <c:v>399</c:v>
                </c:pt>
                <c:pt idx="14">
                  <c:v>391</c:v>
                </c:pt>
                <c:pt idx="15">
                  <c:v>406</c:v>
                </c:pt>
                <c:pt idx="16">
                  <c:v>373</c:v>
                </c:pt>
                <c:pt idx="17">
                  <c:v>331</c:v>
                </c:pt>
                <c:pt idx="18">
                  <c:v>309</c:v>
                </c:pt>
                <c:pt idx="19">
                  <c:v>323</c:v>
                </c:pt>
                <c:pt idx="20">
                  <c:v>321</c:v>
                </c:pt>
                <c:pt idx="21">
                  <c:v>301</c:v>
                </c:pt>
                <c:pt idx="22">
                  <c:v>267</c:v>
                </c:pt>
                <c:pt idx="23">
                  <c:v>279</c:v>
                </c:pt>
                <c:pt idx="24">
                  <c:v>271</c:v>
                </c:pt>
                <c:pt idx="25">
                  <c:v>286</c:v>
                </c:pt>
                <c:pt idx="26">
                  <c:v>267</c:v>
                </c:pt>
                <c:pt idx="27">
                  <c:v>281</c:v>
                </c:pt>
                <c:pt idx="28">
                  <c:v>272</c:v>
                </c:pt>
                <c:pt idx="29">
                  <c:v>279</c:v>
                </c:pt>
                <c:pt idx="30">
                  <c:v>291</c:v>
                </c:pt>
                <c:pt idx="31">
                  <c:v>284</c:v>
                </c:pt>
                <c:pt idx="32">
                  <c:v>290</c:v>
                </c:pt>
                <c:pt idx="33">
                  <c:v>331</c:v>
                </c:pt>
                <c:pt idx="34">
                  <c:v>346</c:v>
                </c:pt>
                <c:pt idx="35">
                  <c:v>349</c:v>
                </c:pt>
                <c:pt idx="36">
                  <c:v>338</c:v>
                </c:pt>
                <c:pt idx="37">
                  <c:v>348</c:v>
                </c:pt>
                <c:pt idx="38">
                  <c:v>319</c:v>
                </c:pt>
                <c:pt idx="39">
                  <c:v>318</c:v>
                </c:pt>
                <c:pt idx="40">
                  <c:v>311</c:v>
                </c:pt>
                <c:pt idx="41">
                  <c:v>341</c:v>
                </c:pt>
                <c:pt idx="42">
                  <c:v>338</c:v>
                </c:pt>
                <c:pt idx="43">
                  <c:v>323</c:v>
                </c:pt>
                <c:pt idx="44">
                  <c:v>345</c:v>
                </c:pt>
                <c:pt idx="45">
                  <c:v>362</c:v>
                </c:pt>
                <c:pt idx="46">
                  <c:v>376</c:v>
                </c:pt>
                <c:pt idx="47">
                  <c:v>383</c:v>
                </c:pt>
                <c:pt idx="48">
                  <c:v>382</c:v>
                </c:pt>
                <c:pt idx="49">
                  <c:v>396</c:v>
                </c:pt>
                <c:pt idx="50">
                  <c:v>402</c:v>
                </c:pt>
                <c:pt idx="51">
                  <c:v>390</c:v>
                </c:pt>
                <c:pt idx="52">
                  <c:v>404</c:v>
                </c:pt>
                <c:pt idx="53">
                  <c:v>382</c:v>
                </c:pt>
                <c:pt idx="54">
                  <c:v>382</c:v>
                </c:pt>
                <c:pt idx="55">
                  <c:v>391</c:v>
                </c:pt>
                <c:pt idx="56">
                  <c:v>396</c:v>
                </c:pt>
                <c:pt idx="57">
                  <c:v>413</c:v>
                </c:pt>
                <c:pt idx="58">
                  <c:v>401</c:v>
                </c:pt>
                <c:pt idx="59">
                  <c:v>410</c:v>
                </c:pt>
                <c:pt idx="60">
                  <c:v>425</c:v>
                </c:pt>
                <c:pt idx="61">
                  <c:v>408</c:v>
                </c:pt>
                <c:pt idx="62">
                  <c:v>392</c:v>
                </c:pt>
                <c:pt idx="63">
                  <c:v>371</c:v>
                </c:pt>
                <c:pt idx="64">
                  <c:v>356</c:v>
                </c:pt>
                <c:pt idx="65">
                  <c:v>362</c:v>
                </c:pt>
                <c:pt idx="66">
                  <c:v>356</c:v>
                </c:pt>
                <c:pt idx="67">
                  <c:v>352</c:v>
                </c:pt>
                <c:pt idx="68">
                  <c:v>333</c:v>
                </c:pt>
                <c:pt idx="69">
                  <c:v>357</c:v>
                </c:pt>
                <c:pt idx="70">
                  <c:v>411</c:v>
                </c:pt>
                <c:pt idx="71">
                  <c:v>404</c:v>
                </c:pt>
                <c:pt idx="72">
                  <c:v>387</c:v>
                </c:pt>
                <c:pt idx="73">
                  <c:v>395</c:v>
                </c:pt>
                <c:pt idx="74">
                  <c:v>434</c:v>
                </c:pt>
                <c:pt idx="75">
                  <c:v>488</c:v>
                </c:pt>
                <c:pt idx="76">
                  <c:v>508</c:v>
                </c:pt>
                <c:pt idx="77">
                  <c:v>494</c:v>
                </c:pt>
                <c:pt idx="78">
                  <c:v>575</c:v>
                </c:pt>
                <c:pt idx="79">
                  <c:v>614</c:v>
                </c:pt>
                <c:pt idx="80">
                  <c:v>616</c:v>
                </c:pt>
                <c:pt idx="81">
                  <c:v>707</c:v>
                </c:pt>
                <c:pt idx="82">
                  <c:v>719</c:v>
                </c:pt>
                <c:pt idx="83">
                  <c:v>655</c:v>
                </c:pt>
                <c:pt idx="84">
                  <c:v>661</c:v>
                </c:pt>
                <c:pt idx="85">
                  <c:v>687</c:v>
                </c:pt>
                <c:pt idx="86">
                  <c:v>625</c:v>
                </c:pt>
                <c:pt idx="87">
                  <c:v>611</c:v>
                </c:pt>
                <c:pt idx="88">
                  <c:v>631</c:v>
                </c:pt>
                <c:pt idx="89">
                  <c:v>655</c:v>
                </c:pt>
                <c:pt idx="90">
                  <c:v>616</c:v>
                </c:pt>
                <c:pt idx="91">
                  <c:v>586</c:v>
                </c:pt>
                <c:pt idx="92">
                  <c:v>615</c:v>
                </c:pt>
                <c:pt idx="93">
                  <c:v>607</c:v>
                </c:pt>
                <c:pt idx="94">
                  <c:v>590</c:v>
                </c:pt>
                <c:pt idx="95">
                  <c:v>535</c:v>
                </c:pt>
                <c:pt idx="96">
                  <c:v>518</c:v>
                </c:pt>
                <c:pt idx="97">
                  <c:v>519</c:v>
                </c:pt>
                <c:pt idx="98">
                  <c:v>562</c:v>
                </c:pt>
                <c:pt idx="99">
                  <c:v>552</c:v>
                </c:pt>
                <c:pt idx="100">
                  <c:v>508</c:v>
                </c:pt>
                <c:pt idx="101">
                  <c:v>476</c:v>
                </c:pt>
                <c:pt idx="102">
                  <c:v>513</c:v>
                </c:pt>
                <c:pt idx="103">
                  <c:v>545</c:v>
                </c:pt>
                <c:pt idx="104">
                  <c:v>532</c:v>
                </c:pt>
                <c:pt idx="105">
                  <c:v>550</c:v>
                </c:pt>
                <c:pt idx="106">
                  <c:v>561</c:v>
                </c:pt>
                <c:pt idx="107">
                  <c:v>567</c:v>
                </c:pt>
                <c:pt idx="108">
                  <c:v>580</c:v>
                </c:pt>
                <c:pt idx="109">
                  <c:v>559</c:v>
                </c:pt>
                <c:pt idx="110">
                  <c:v>562</c:v>
                </c:pt>
                <c:pt idx="111">
                  <c:v>553</c:v>
                </c:pt>
                <c:pt idx="112">
                  <c:v>533</c:v>
                </c:pt>
                <c:pt idx="113">
                  <c:v>498</c:v>
                </c:pt>
                <c:pt idx="114">
                  <c:v>504</c:v>
                </c:pt>
                <c:pt idx="115">
                  <c:v>525</c:v>
                </c:pt>
                <c:pt idx="116">
                  <c:v>547</c:v>
                </c:pt>
                <c:pt idx="117">
                  <c:v>556</c:v>
                </c:pt>
                <c:pt idx="118">
                  <c:v>566</c:v>
                </c:pt>
                <c:pt idx="119">
                  <c:v>621</c:v>
                </c:pt>
                <c:pt idx="120">
                  <c:v>659</c:v>
                </c:pt>
                <c:pt idx="121">
                  <c:v>671</c:v>
                </c:pt>
                <c:pt idx="122">
                  <c:v>688</c:v>
                </c:pt>
                <c:pt idx="123">
                  <c:v>705</c:v>
                </c:pt>
                <c:pt idx="124">
                  <c:v>633</c:v>
                </c:pt>
                <c:pt idx="125">
                  <c:v>661</c:v>
                </c:pt>
                <c:pt idx="126">
                  <c:v>674</c:v>
                </c:pt>
                <c:pt idx="127">
                  <c:v>703</c:v>
                </c:pt>
                <c:pt idx="128">
                  <c:v>694</c:v>
                </c:pt>
                <c:pt idx="129">
                  <c:v>681</c:v>
                </c:pt>
                <c:pt idx="130">
                  <c:v>663</c:v>
                </c:pt>
                <c:pt idx="131">
                  <c:v>632</c:v>
                </c:pt>
                <c:pt idx="132">
                  <c:v>561</c:v>
                </c:pt>
                <c:pt idx="133">
                  <c:v>497</c:v>
                </c:pt>
                <c:pt idx="134">
                  <c:v>509</c:v>
                </c:pt>
                <c:pt idx="135">
                  <c:v>475</c:v>
                </c:pt>
                <c:pt idx="136">
                  <c:v>392</c:v>
                </c:pt>
                <c:pt idx="137">
                  <c:v>319</c:v>
                </c:pt>
                <c:pt idx="138">
                  <c:v>354</c:v>
                </c:pt>
                <c:pt idx="139">
                  <c:v>388</c:v>
                </c:pt>
                <c:pt idx="140">
                  <c:v>381</c:v>
                </c:pt>
                <c:pt idx="141">
                  <c:v>370</c:v>
                </c:pt>
                <c:pt idx="142">
                  <c:v>354</c:v>
                </c:pt>
                <c:pt idx="143">
                  <c:v>348</c:v>
                </c:pt>
                <c:pt idx="144">
                  <c:v>332</c:v>
                </c:pt>
                <c:pt idx="145">
                  <c:v>349</c:v>
                </c:pt>
                <c:pt idx="146">
                  <c:v>372</c:v>
                </c:pt>
                <c:pt idx="147">
                  <c:v>324</c:v>
                </c:pt>
                <c:pt idx="148">
                  <c:v>315</c:v>
                </c:pt>
                <c:pt idx="149">
                  <c:v>312</c:v>
                </c:pt>
                <c:pt idx="150">
                  <c:v>306</c:v>
                </c:pt>
                <c:pt idx="151">
                  <c:v>288</c:v>
                </c:pt>
                <c:pt idx="152">
                  <c:v>255</c:v>
                </c:pt>
                <c:pt idx="153">
                  <c:v>257</c:v>
                </c:pt>
                <c:pt idx="154">
                  <c:v>265</c:v>
                </c:pt>
                <c:pt idx="155">
                  <c:v>254</c:v>
                </c:pt>
                <c:pt idx="156">
                  <c:v>240</c:v>
                </c:pt>
                <c:pt idx="157">
                  <c:v>254</c:v>
                </c:pt>
                <c:pt idx="158">
                  <c:v>251</c:v>
                </c:pt>
                <c:pt idx="159">
                  <c:v>234</c:v>
                </c:pt>
                <c:pt idx="160">
                  <c:v>255</c:v>
                </c:pt>
                <c:pt idx="161">
                  <c:v>330</c:v>
                </c:pt>
                <c:pt idx="162">
                  <c:v>362</c:v>
                </c:pt>
                <c:pt idx="163">
                  <c:v>310</c:v>
                </c:pt>
                <c:pt idx="164">
                  <c:v>277</c:v>
                </c:pt>
                <c:pt idx="165">
                  <c:v>323</c:v>
                </c:pt>
                <c:pt idx="166">
                  <c:v>338</c:v>
                </c:pt>
                <c:pt idx="167">
                  <c:v>338</c:v>
                </c:pt>
                <c:pt idx="168">
                  <c:v>330</c:v>
                </c:pt>
                <c:pt idx="169">
                  <c:v>338</c:v>
                </c:pt>
                <c:pt idx="170">
                  <c:v>349</c:v>
                </c:pt>
                <c:pt idx="171">
                  <c:v>371</c:v>
                </c:pt>
                <c:pt idx="172">
                  <c:v>411</c:v>
                </c:pt>
                <c:pt idx="173">
                  <c:v>406</c:v>
                </c:pt>
                <c:pt idx="174">
                  <c:v>425</c:v>
                </c:pt>
                <c:pt idx="175">
                  <c:v>400</c:v>
                </c:pt>
                <c:pt idx="176">
                  <c:v>408</c:v>
                </c:pt>
                <c:pt idx="177">
                  <c:v>442</c:v>
                </c:pt>
                <c:pt idx="178">
                  <c:v>465</c:v>
                </c:pt>
                <c:pt idx="179">
                  <c:v>458</c:v>
                </c:pt>
                <c:pt idx="180">
                  <c:v>452</c:v>
                </c:pt>
                <c:pt idx="181">
                  <c:v>426</c:v>
                </c:pt>
                <c:pt idx="182">
                  <c:v>412</c:v>
                </c:pt>
                <c:pt idx="183">
                  <c:v>417</c:v>
                </c:pt>
                <c:pt idx="184">
                  <c:v>430</c:v>
                </c:pt>
                <c:pt idx="185">
                  <c:v>411</c:v>
                </c:pt>
                <c:pt idx="186">
                  <c:v>395</c:v>
                </c:pt>
                <c:pt idx="187">
                  <c:v>420</c:v>
                </c:pt>
                <c:pt idx="188">
                  <c:v>485</c:v>
                </c:pt>
                <c:pt idx="189">
                  <c:v>503</c:v>
                </c:pt>
                <c:pt idx="190">
                  <c:v>510</c:v>
                </c:pt>
                <c:pt idx="191">
                  <c:v>496</c:v>
                </c:pt>
                <c:pt idx="192">
                  <c:v>535</c:v>
                </c:pt>
                <c:pt idx="193">
                  <c:v>550</c:v>
                </c:pt>
                <c:pt idx="194">
                  <c:v>538</c:v>
                </c:pt>
                <c:pt idx="195">
                  <c:v>513</c:v>
                </c:pt>
                <c:pt idx="196">
                  <c:v>440</c:v>
                </c:pt>
                <c:pt idx="197">
                  <c:v>426</c:v>
                </c:pt>
                <c:pt idx="198">
                  <c:v>432</c:v>
                </c:pt>
                <c:pt idx="199">
                  <c:v>439</c:v>
                </c:pt>
                <c:pt idx="200">
                  <c:v>431</c:v>
                </c:pt>
                <c:pt idx="201">
                  <c:v>433</c:v>
                </c:pt>
                <c:pt idx="202">
                  <c:v>423</c:v>
                </c:pt>
                <c:pt idx="203">
                  <c:v>402</c:v>
                </c:pt>
                <c:pt idx="204">
                  <c:v>403</c:v>
                </c:pt>
                <c:pt idx="205">
                  <c:v>435</c:v>
                </c:pt>
                <c:pt idx="206">
                  <c:v>429</c:v>
                </c:pt>
                <c:pt idx="207">
                  <c:v>417</c:v>
                </c:pt>
                <c:pt idx="208">
                  <c:v>419</c:v>
                </c:pt>
                <c:pt idx="209">
                  <c:v>417</c:v>
                </c:pt>
                <c:pt idx="210">
                  <c:v>407</c:v>
                </c:pt>
                <c:pt idx="211">
                  <c:v>421</c:v>
                </c:pt>
                <c:pt idx="212">
                  <c:v>442</c:v>
                </c:pt>
                <c:pt idx="213">
                  <c:v>444</c:v>
                </c:pt>
                <c:pt idx="214">
                  <c:v>429</c:v>
                </c:pt>
                <c:pt idx="215">
                  <c:v>424.25</c:v>
                </c:pt>
                <c:pt idx="216">
                  <c:v>445</c:v>
                </c:pt>
                <c:pt idx="217">
                  <c:v>440</c:v>
                </c:pt>
                <c:pt idx="218">
                  <c:v>439</c:v>
                </c:pt>
                <c:pt idx="219">
                  <c:v>440</c:v>
                </c:pt>
                <c:pt idx="220">
                  <c:v>437</c:v>
                </c:pt>
                <c:pt idx="221">
                  <c:v>471</c:v>
                </c:pt>
                <c:pt idx="222">
                  <c:v>510</c:v>
                </c:pt>
                <c:pt idx="223">
                  <c:v>497</c:v>
                </c:pt>
                <c:pt idx="224">
                  <c:v>507</c:v>
                </c:pt>
                <c:pt idx="225">
                  <c:v>547</c:v>
                </c:pt>
                <c:pt idx="226">
                  <c:v>583</c:v>
                </c:pt>
                <c:pt idx="227">
                  <c:v>599</c:v>
                </c:pt>
                <c:pt idx="228">
                  <c:v>605</c:v>
                </c:pt>
                <c:pt idx="229">
                  <c:v>622</c:v>
                </c:pt>
                <c:pt idx="230">
                  <c:v>710</c:v>
                </c:pt>
                <c:pt idx="231">
                  <c:v>772</c:v>
                </c:pt>
                <c:pt idx="232">
                  <c:v>805</c:v>
                </c:pt>
                <c:pt idx="233">
                  <c:v>811</c:v>
                </c:pt>
                <c:pt idx="234">
                  <c:v>821</c:v>
                </c:pt>
                <c:pt idx="235">
                  <c:v>835</c:v>
                </c:pt>
                <c:pt idx="236">
                  <c:v>881</c:v>
                </c:pt>
                <c:pt idx="237">
                  <c:v>952</c:v>
                </c:pt>
                <c:pt idx="238">
                  <c:v>950</c:v>
                </c:pt>
                <c:pt idx="239" formatCode="#,##0.00">
                  <c:v>1059</c:v>
                </c:pt>
                <c:pt idx="240" formatCode="#,##0.00">
                  <c:v>1160</c:v>
                </c:pt>
                <c:pt idx="241" formatCode="#,##0.00">
                  <c:v>1249</c:v>
                </c:pt>
                <c:pt idx="242" formatCode="#,##0.00">
                  <c:v>1174</c:v>
                </c:pt>
                <c:pt idx="243" formatCode="#,##0.00">
                  <c:v>1207.5</c:v>
                </c:pt>
                <c:pt idx="244" formatCode="#,##0.00">
                  <c:v>1213</c:v>
                </c:pt>
                <c:pt idx="245" formatCode="#,##0.00">
                  <c:v>1128</c:v>
                </c:pt>
                <c:pt idx="246">
                  <c:v>885</c:v>
                </c:pt>
                <c:pt idx="247">
                  <c:v>771</c:v>
                </c:pt>
                <c:pt idx="248">
                  <c:v>545</c:v>
                </c:pt>
                <c:pt idx="249">
                  <c:v>488</c:v>
                </c:pt>
                <c:pt idx="250">
                  <c:v>503</c:v>
                </c:pt>
                <c:pt idx="251">
                  <c:v>562</c:v>
                </c:pt>
                <c:pt idx="252">
                  <c:v>572</c:v>
                </c:pt>
                <c:pt idx="253">
                  <c:v>598</c:v>
                </c:pt>
                <c:pt idx="254">
                  <c:v>702</c:v>
                </c:pt>
                <c:pt idx="255">
                  <c:v>801</c:v>
                </c:pt>
                <c:pt idx="256">
                  <c:v>726</c:v>
                </c:pt>
                <c:pt idx="257">
                  <c:v>639</c:v>
                </c:pt>
                <c:pt idx="258">
                  <c:v>723</c:v>
                </c:pt>
                <c:pt idx="259">
                  <c:v>674</c:v>
                </c:pt>
                <c:pt idx="260">
                  <c:v>680</c:v>
                </c:pt>
                <c:pt idx="261">
                  <c:v>725</c:v>
                </c:pt>
                <c:pt idx="262">
                  <c:v>792</c:v>
                </c:pt>
                <c:pt idx="263">
                  <c:v>793</c:v>
                </c:pt>
                <c:pt idx="264">
                  <c:v>798</c:v>
                </c:pt>
                <c:pt idx="265">
                  <c:v>832</c:v>
                </c:pt>
                <c:pt idx="266">
                  <c:v>830</c:v>
                </c:pt>
                <c:pt idx="267">
                  <c:v>811</c:v>
                </c:pt>
                <c:pt idx="268">
                  <c:v>798</c:v>
                </c:pt>
                <c:pt idx="269">
                  <c:v>807</c:v>
                </c:pt>
                <c:pt idx="270">
                  <c:v>905</c:v>
                </c:pt>
                <c:pt idx="271">
                  <c:v>912</c:v>
                </c:pt>
                <c:pt idx="272">
                  <c:v>987</c:v>
                </c:pt>
                <c:pt idx="273" formatCode="#,##0.00">
                  <c:v>1109</c:v>
                </c:pt>
                <c:pt idx="274" formatCode="#,##0.00">
                  <c:v>1228</c:v>
                </c:pt>
                <c:pt idx="275" formatCode="#,##0.00">
                  <c:v>1281</c:v>
                </c:pt>
                <c:pt idx="276" formatCode="#,##0.00">
                  <c:v>1292</c:v>
                </c:pt>
                <c:pt idx="277" formatCode="#,##0.00">
                  <c:v>1180</c:v>
                </c:pt>
                <c:pt idx="278" formatCode="#,##0.00">
                  <c:v>1149</c:v>
                </c:pt>
                <c:pt idx="279" formatCode="#,##0.00">
                  <c:v>1159</c:v>
                </c:pt>
                <c:pt idx="280" formatCode="#,##0.00">
                  <c:v>1133</c:v>
                </c:pt>
                <c:pt idx="281" formatCode="#,##0.00">
                  <c:v>1089</c:v>
                </c:pt>
                <c:pt idx="282" formatCode="#,##0.00">
                  <c:v>1083</c:v>
                </c:pt>
                <c:pt idx="283" formatCode="#,##0.00">
                  <c:v>1065</c:v>
                </c:pt>
                <c:pt idx="284">
                  <c:v>994</c:v>
                </c:pt>
                <c:pt idx="285" formatCode="#,##0.00">
                  <c:v>1053</c:v>
                </c:pt>
                <c:pt idx="286" formatCode="#,##0.00">
                  <c:v>1027</c:v>
                </c:pt>
                <c:pt idx="287" formatCode="#,##0.00">
                  <c:v>1061</c:v>
                </c:pt>
                <c:pt idx="288" formatCode="#,##0.00">
                  <c:v>1106</c:v>
                </c:pt>
                <c:pt idx="289" formatCode="#,##0.00">
                  <c:v>1153</c:v>
                </c:pt>
                <c:pt idx="290" formatCode="#,##0.00">
                  <c:v>1181</c:v>
                </c:pt>
                <c:pt idx="291" formatCode="#,##0.00">
                  <c:v>1085</c:v>
                </c:pt>
                <c:pt idx="292">
                  <c:v>999</c:v>
                </c:pt>
                <c:pt idx="293" formatCode="#,##0.00">
                  <c:v>1015</c:v>
                </c:pt>
                <c:pt idx="294">
                  <c:v>997</c:v>
                </c:pt>
                <c:pt idx="295">
                  <c:v>967</c:v>
                </c:pt>
                <c:pt idx="296">
                  <c:v>839</c:v>
                </c:pt>
                <c:pt idx="297">
                  <c:v>813</c:v>
                </c:pt>
                <c:pt idx="298">
                  <c:v>776</c:v>
                </c:pt>
                <c:pt idx="299">
                  <c:v>841</c:v>
                </c:pt>
                <c:pt idx="300">
                  <c:v>863</c:v>
                </c:pt>
                <c:pt idx="301">
                  <c:v>854</c:v>
                </c:pt>
                <c:pt idx="302">
                  <c:v>842</c:v>
                </c:pt>
                <c:pt idx="303">
                  <c:v>849</c:v>
                </c:pt>
                <c:pt idx="304">
                  <c:v>860</c:v>
                </c:pt>
                <c:pt idx="305">
                  <c:v>833</c:v>
                </c:pt>
                <c:pt idx="306">
                  <c:v>829</c:v>
                </c:pt>
                <c:pt idx="307">
                  <c:v>820</c:v>
                </c:pt>
                <c:pt idx="308">
                  <c:v>859</c:v>
                </c:pt>
                <c:pt idx="309">
                  <c:v>920.75</c:v>
                </c:pt>
                <c:pt idx="310">
                  <c:v>912</c:v>
                </c:pt>
                <c:pt idx="311">
                  <c:v>865</c:v>
                </c:pt>
                <c:pt idx="312">
                  <c:v>908</c:v>
                </c:pt>
                <c:pt idx="313">
                  <c:v>961</c:v>
                </c:pt>
                <c:pt idx="314">
                  <c:v>911</c:v>
                </c:pt>
                <c:pt idx="315">
                  <c:v>893.25</c:v>
                </c:pt>
                <c:pt idx="316">
                  <c:v>857</c:v>
                </c:pt>
                <c:pt idx="317">
                  <c:v>841</c:v>
                </c:pt>
                <c:pt idx="318">
                  <c:v>766</c:v>
                </c:pt>
                <c:pt idx="319">
                  <c:v>709</c:v>
                </c:pt>
                <c:pt idx="320">
                  <c:v>722</c:v>
                </c:pt>
                <c:pt idx="321">
                  <c:v>731</c:v>
                </c:pt>
                <c:pt idx="322">
                  <c:v>693</c:v>
                </c:pt>
                <c:pt idx="323">
                  <c:v>688</c:v>
                </c:pt>
                <c:pt idx="324">
                  <c:v>689</c:v>
                </c:pt>
                <c:pt idx="325">
                  <c:v>672</c:v>
                </c:pt>
                <c:pt idx="326">
                  <c:v>662</c:v>
                </c:pt>
                <c:pt idx="327">
                  <c:v>659</c:v>
                </c:pt>
                <c:pt idx="328">
                  <c:v>671</c:v>
                </c:pt>
                <c:pt idx="329">
                  <c:v>635</c:v>
                </c:pt>
                <c:pt idx="330">
                  <c:v>549</c:v>
                </c:pt>
                <c:pt idx="331">
                  <c:v>538</c:v>
                </c:pt>
                <c:pt idx="332">
                  <c:v>583</c:v>
                </c:pt>
                <c:pt idx="333">
                  <c:v>558</c:v>
                </c:pt>
                <c:pt idx="334">
                  <c:v>568</c:v>
                </c:pt>
                <c:pt idx="335">
                  <c:v>566</c:v>
                </c:pt>
                <c:pt idx="336">
                  <c:v>640</c:v>
                </c:pt>
                <c:pt idx="337">
                  <c:v>686</c:v>
                </c:pt>
                <c:pt idx="338">
                  <c:v>722</c:v>
                </c:pt>
                <c:pt idx="339">
                  <c:v>706.25</c:v>
                </c:pt>
                <c:pt idx="340">
                  <c:v>683</c:v>
                </c:pt>
                <c:pt idx="341">
                  <c:v>652</c:v>
                </c:pt>
                <c:pt idx="342">
                  <c:v>736</c:v>
                </c:pt>
                <c:pt idx="343">
                  <c:v>756</c:v>
                </c:pt>
                <c:pt idx="344">
                  <c:v>716</c:v>
                </c:pt>
                <c:pt idx="345">
                  <c:v>751</c:v>
                </c:pt>
                <c:pt idx="346">
                  <c:v>788</c:v>
                </c:pt>
                <c:pt idx="347">
                  <c:v>809</c:v>
                </c:pt>
                <c:pt idx="348">
                  <c:v>774</c:v>
                </c:pt>
                <c:pt idx="349">
                  <c:v>734</c:v>
                </c:pt>
                <c:pt idx="350">
                  <c:v>685</c:v>
                </c:pt>
                <c:pt idx="351">
                  <c:v>727</c:v>
                </c:pt>
                <c:pt idx="352">
                  <c:v>677</c:v>
                </c:pt>
                <c:pt idx="353">
                  <c:v>663</c:v>
                </c:pt>
                <c:pt idx="354">
                  <c:v>674</c:v>
                </c:pt>
                <c:pt idx="355">
                  <c:v>724</c:v>
                </c:pt>
                <c:pt idx="356">
                  <c:v>721</c:v>
                </c:pt>
                <c:pt idx="357">
                  <c:v>716</c:v>
                </c:pt>
                <c:pt idx="358">
                  <c:v>672</c:v>
                </c:pt>
                <c:pt idx="359">
                  <c:v>677</c:v>
                </c:pt>
                <c:pt idx="360">
                  <c:v>663</c:v>
                </c:pt>
              </c:numCache>
            </c:numRef>
          </c:yVal>
          <c:smooth val="0"/>
          <c:extLst>
            <c:ext xmlns:c16="http://schemas.microsoft.com/office/drawing/2014/chart" uri="{C3380CC4-5D6E-409C-BE32-E72D297353CC}">
              <c16:uniqueId val="{00000000-6B0E-4906-A024-B9BDC3C6157D}"/>
            </c:ext>
          </c:extLst>
        </c:ser>
        <c:dLbls>
          <c:showLegendKey val="0"/>
          <c:showVal val="0"/>
          <c:showCatName val="0"/>
          <c:showSerName val="0"/>
          <c:showPercent val="0"/>
          <c:showBubbleSize val="0"/>
        </c:dLbls>
        <c:axId val="630009280"/>
        <c:axId val="630012232"/>
      </c:scatterChart>
      <c:valAx>
        <c:axId val="63000928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Shrimp price  (USD per kg)</a:t>
                </a:r>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30012232"/>
        <c:crosses val="autoZero"/>
        <c:crossBetween val="midCat"/>
      </c:valAx>
      <c:valAx>
        <c:axId val="6300122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Palm oil (USD /MT)</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30009280"/>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i="0" u="none" strike="noStrike" baseline="0">
                <a:effectLst/>
              </a:rPr>
              <a:t>Swine (pork)Description: Swine (pork), </a:t>
            </a:r>
          </a:p>
          <a:p>
            <a:pPr>
              <a:defRPr sz="2000"/>
            </a:pPr>
            <a:r>
              <a:rPr lang="en-US" sz="2000" b="1" i="0" u="none" strike="noStrike" baseline="0">
                <a:effectLst/>
              </a:rPr>
              <a:t>51-52% lean Hogs, U.S. price, US cents per Pound.</a:t>
            </a:r>
            <a:r>
              <a:rPr lang="en-US" sz="2000" b="0" i="0" u="none" strike="noStrike" baseline="0"/>
              <a:t> </a:t>
            </a:r>
            <a:r>
              <a:rPr lang="en-US" sz="2000" b="1" i="0" u="none" strike="noStrike" baseline="0">
                <a:effectLst/>
              </a:rPr>
              <a:t> </a:t>
            </a:r>
            <a:endParaRPr lang="en-US" sz="2000"/>
          </a:p>
        </c:rich>
      </c:tx>
      <c:layout>
        <c:manualLayout>
          <c:xMode val="edge"/>
          <c:yMode val="edge"/>
          <c:x val="0.22075528387898882"/>
          <c:y val="1.3657596597893618E-2"/>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Sheet2!$D$2</c:f>
              <c:strCache>
                <c:ptCount val="1"/>
                <c:pt idx="0">
                  <c:v>Price</c:v>
                </c:pt>
              </c:strCache>
            </c:strRef>
          </c:tx>
          <c:spPr>
            <a:ln w="28575" cap="rnd">
              <a:solidFill>
                <a:schemeClr val="accent1"/>
              </a:solidFill>
              <a:round/>
            </a:ln>
            <a:effectLst/>
          </c:spPr>
          <c:marker>
            <c:symbol val="none"/>
          </c:marker>
          <c:trendline>
            <c:spPr>
              <a:ln w="19050" cap="rnd">
                <a:solidFill>
                  <a:schemeClr val="accent1"/>
                </a:solidFill>
                <a:prstDash val="sysDot"/>
              </a:ln>
              <a:effectLst/>
            </c:spPr>
            <c:trendlineType val="poly"/>
            <c:order val="6"/>
            <c:dispRSqr val="0"/>
            <c:dispEq val="0"/>
          </c:trendline>
          <c:cat>
            <c:numRef>
              <c:f>Sheet2!$C$3:$C$363</c:f>
              <c:numCache>
                <c:formatCode>B1mmm\-yy</c:formatCode>
                <c:ptCount val="361"/>
                <c:pt idx="0">
                  <c:v>31809</c:v>
                </c:pt>
                <c:pt idx="1">
                  <c:v>31837</c:v>
                </c:pt>
                <c:pt idx="2">
                  <c:v>31868</c:v>
                </c:pt>
                <c:pt idx="3">
                  <c:v>31898</c:v>
                </c:pt>
                <c:pt idx="4">
                  <c:v>31929</c:v>
                </c:pt>
                <c:pt idx="5">
                  <c:v>31959</c:v>
                </c:pt>
                <c:pt idx="6">
                  <c:v>31990</c:v>
                </c:pt>
                <c:pt idx="7">
                  <c:v>32021</c:v>
                </c:pt>
                <c:pt idx="8">
                  <c:v>32051</c:v>
                </c:pt>
                <c:pt idx="9">
                  <c:v>32082</c:v>
                </c:pt>
                <c:pt idx="10">
                  <c:v>32112</c:v>
                </c:pt>
                <c:pt idx="11">
                  <c:v>32143</c:v>
                </c:pt>
                <c:pt idx="12">
                  <c:v>32174</c:v>
                </c:pt>
                <c:pt idx="13">
                  <c:v>32203</c:v>
                </c:pt>
                <c:pt idx="14">
                  <c:v>32234</c:v>
                </c:pt>
                <c:pt idx="15">
                  <c:v>32264</c:v>
                </c:pt>
                <c:pt idx="16">
                  <c:v>32295</c:v>
                </c:pt>
                <c:pt idx="17">
                  <c:v>32325</c:v>
                </c:pt>
                <c:pt idx="18">
                  <c:v>32356</c:v>
                </c:pt>
                <c:pt idx="19">
                  <c:v>32387</c:v>
                </c:pt>
                <c:pt idx="20">
                  <c:v>32417</c:v>
                </c:pt>
                <c:pt idx="21">
                  <c:v>32448</c:v>
                </c:pt>
                <c:pt idx="22">
                  <c:v>32478</c:v>
                </c:pt>
                <c:pt idx="23">
                  <c:v>32509</c:v>
                </c:pt>
                <c:pt idx="24">
                  <c:v>32540</c:v>
                </c:pt>
                <c:pt idx="25">
                  <c:v>32568</c:v>
                </c:pt>
                <c:pt idx="26">
                  <c:v>32599</c:v>
                </c:pt>
                <c:pt idx="27">
                  <c:v>32629</c:v>
                </c:pt>
                <c:pt idx="28">
                  <c:v>32660</c:v>
                </c:pt>
                <c:pt idx="29">
                  <c:v>32690</c:v>
                </c:pt>
                <c:pt idx="30">
                  <c:v>32721</c:v>
                </c:pt>
                <c:pt idx="31">
                  <c:v>32752</c:v>
                </c:pt>
                <c:pt idx="32">
                  <c:v>32782</c:v>
                </c:pt>
                <c:pt idx="33">
                  <c:v>32813</c:v>
                </c:pt>
                <c:pt idx="34">
                  <c:v>32843</c:v>
                </c:pt>
                <c:pt idx="35">
                  <c:v>32874</c:v>
                </c:pt>
                <c:pt idx="36">
                  <c:v>32905</c:v>
                </c:pt>
                <c:pt idx="37">
                  <c:v>32933</c:v>
                </c:pt>
                <c:pt idx="38">
                  <c:v>32964</c:v>
                </c:pt>
                <c:pt idx="39">
                  <c:v>32994</c:v>
                </c:pt>
                <c:pt idx="40">
                  <c:v>33025</c:v>
                </c:pt>
                <c:pt idx="41">
                  <c:v>33055</c:v>
                </c:pt>
                <c:pt idx="42">
                  <c:v>33086</c:v>
                </c:pt>
                <c:pt idx="43">
                  <c:v>33117</c:v>
                </c:pt>
                <c:pt idx="44">
                  <c:v>33147</c:v>
                </c:pt>
                <c:pt idx="45">
                  <c:v>33178</c:v>
                </c:pt>
                <c:pt idx="46">
                  <c:v>33208</c:v>
                </c:pt>
                <c:pt idx="47">
                  <c:v>33239</c:v>
                </c:pt>
                <c:pt idx="48">
                  <c:v>33270</c:v>
                </c:pt>
                <c:pt idx="49">
                  <c:v>33298</c:v>
                </c:pt>
                <c:pt idx="50">
                  <c:v>33329</c:v>
                </c:pt>
                <c:pt idx="51">
                  <c:v>33359</c:v>
                </c:pt>
                <c:pt idx="52">
                  <c:v>33390</c:v>
                </c:pt>
                <c:pt idx="53">
                  <c:v>33420</c:v>
                </c:pt>
                <c:pt idx="54">
                  <c:v>33451</c:v>
                </c:pt>
                <c:pt idx="55">
                  <c:v>33482</c:v>
                </c:pt>
                <c:pt idx="56">
                  <c:v>33512</c:v>
                </c:pt>
                <c:pt idx="57">
                  <c:v>33543</c:v>
                </c:pt>
                <c:pt idx="58">
                  <c:v>33573</c:v>
                </c:pt>
                <c:pt idx="59">
                  <c:v>33604</c:v>
                </c:pt>
                <c:pt idx="60">
                  <c:v>33635</c:v>
                </c:pt>
                <c:pt idx="61">
                  <c:v>33664</c:v>
                </c:pt>
                <c:pt idx="62">
                  <c:v>33695</c:v>
                </c:pt>
                <c:pt idx="63">
                  <c:v>33725</c:v>
                </c:pt>
                <c:pt idx="64">
                  <c:v>33756</c:v>
                </c:pt>
                <c:pt idx="65">
                  <c:v>33786</c:v>
                </c:pt>
                <c:pt idx="66">
                  <c:v>33817</c:v>
                </c:pt>
                <c:pt idx="67">
                  <c:v>33848</c:v>
                </c:pt>
                <c:pt idx="68">
                  <c:v>33878</c:v>
                </c:pt>
                <c:pt idx="69">
                  <c:v>33909</c:v>
                </c:pt>
                <c:pt idx="70">
                  <c:v>33939</c:v>
                </c:pt>
                <c:pt idx="71">
                  <c:v>33970</c:v>
                </c:pt>
                <c:pt idx="72">
                  <c:v>34001</c:v>
                </c:pt>
                <c:pt idx="73">
                  <c:v>34029</c:v>
                </c:pt>
                <c:pt idx="74">
                  <c:v>34060</c:v>
                </c:pt>
                <c:pt idx="75">
                  <c:v>34090</c:v>
                </c:pt>
                <c:pt idx="76">
                  <c:v>34121</c:v>
                </c:pt>
                <c:pt idx="77">
                  <c:v>34151</c:v>
                </c:pt>
                <c:pt idx="78">
                  <c:v>34182</c:v>
                </c:pt>
                <c:pt idx="79">
                  <c:v>34213</c:v>
                </c:pt>
                <c:pt idx="80">
                  <c:v>34243</c:v>
                </c:pt>
                <c:pt idx="81">
                  <c:v>34274</c:v>
                </c:pt>
                <c:pt idx="82">
                  <c:v>34304</c:v>
                </c:pt>
                <c:pt idx="83">
                  <c:v>34335</c:v>
                </c:pt>
                <c:pt idx="84">
                  <c:v>34366</c:v>
                </c:pt>
                <c:pt idx="85">
                  <c:v>34394</c:v>
                </c:pt>
                <c:pt idx="86">
                  <c:v>34425</c:v>
                </c:pt>
                <c:pt idx="87">
                  <c:v>34455</c:v>
                </c:pt>
                <c:pt idx="88">
                  <c:v>34486</c:v>
                </c:pt>
                <c:pt idx="89">
                  <c:v>34516</c:v>
                </c:pt>
                <c:pt idx="90">
                  <c:v>34547</c:v>
                </c:pt>
                <c:pt idx="91">
                  <c:v>34578</c:v>
                </c:pt>
                <c:pt idx="92">
                  <c:v>34608</c:v>
                </c:pt>
                <c:pt idx="93">
                  <c:v>34639</c:v>
                </c:pt>
                <c:pt idx="94">
                  <c:v>34669</c:v>
                </c:pt>
                <c:pt idx="95">
                  <c:v>34700</c:v>
                </c:pt>
                <c:pt idx="96">
                  <c:v>34731</c:v>
                </c:pt>
                <c:pt idx="97">
                  <c:v>34759</c:v>
                </c:pt>
                <c:pt idx="98">
                  <c:v>34790</c:v>
                </c:pt>
                <c:pt idx="99">
                  <c:v>34820</c:v>
                </c:pt>
                <c:pt idx="100">
                  <c:v>34851</c:v>
                </c:pt>
                <c:pt idx="101">
                  <c:v>34881</c:v>
                </c:pt>
                <c:pt idx="102">
                  <c:v>34912</c:v>
                </c:pt>
                <c:pt idx="103">
                  <c:v>34943</c:v>
                </c:pt>
                <c:pt idx="104">
                  <c:v>34973</c:v>
                </c:pt>
                <c:pt idx="105">
                  <c:v>35004</c:v>
                </c:pt>
                <c:pt idx="106">
                  <c:v>35034</c:v>
                </c:pt>
                <c:pt idx="107">
                  <c:v>35065</c:v>
                </c:pt>
                <c:pt idx="108">
                  <c:v>35096</c:v>
                </c:pt>
                <c:pt idx="109">
                  <c:v>35125</c:v>
                </c:pt>
                <c:pt idx="110">
                  <c:v>35156</c:v>
                </c:pt>
                <c:pt idx="111">
                  <c:v>35186</c:v>
                </c:pt>
                <c:pt idx="112">
                  <c:v>35217</c:v>
                </c:pt>
                <c:pt idx="113">
                  <c:v>35247</c:v>
                </c:pt>
                <c:pt idx="114">
                  <c:v>35278</c:v>
                </c:pt>
                <c:pt idx="115">
                  <c:v>35309</c:v>
                </c:pt>
                <c:pt idx="116">
                  <c:v>35339</c:v>
                </c:pt>
                <c:pt idx="117">
                  <c:v>35370</c:v>
                </c:pt>
                <c:pt idx="118">
                  <c:v>35400</c:v>
                </c:pt>
                <c:pt idx="119">
                  <c:v>35431</c:v>
                </c:pt>
                <c:pt idx="120">
                  <c:v>35462</c:v>
                </c:pt>
                <c:pt idx="121">
                  <c:v>35490</c:v>
                </c:pt>
                <c:pt idx="122">
                  <c:v>35521</c:v>
                </c:pt>
                <c:pt idx="123">
                  <c:v>35551</c:v>
                </c:pt>
                <c:pt idx="124">
                  <c:v>35582</c:v>
                </c:pt>
                <c:pt idx="125">
                  <c:v>35612</c:v>
                </c:pt>
                <c:pt idx="126">
                  <c:v>35643</c:v>
                </c:pt>
                <c:pt idx="127">
                  <c:v>35674</c:v>
                </c:pt>
                <c:pt idx="128">
                  <c:v>35704</c:v>
                </c:pt>
                <c:pt idx="129">
                  <c:v>35735</c:v>
                </c:pt>
                <c:pt idx="130">
                  <c:v>35765</c:v>
                </c:pt>
                <c:pt idx="131">
                  <c:v>35796</c:v>
                </c:pt>
                <c:pt idx="132">
                  <c:v>35827</c:v>
                </c:pt>
                <c:pt idx="133">
                  <c:v>35855</c:v>
                </c:pt>
                <c:pt idx="134">
                  <c:v>35886</c:v>
                </c:pt>
                <c:pt idx="135">
                  <c:v>35916</c:v>
                </c:pt>
                <c:pt idx="136">
                  <c:v>35947</c:v>
                </c:pt>
                <c:pt idx="137">
                  <c:v>35977</c:v>
                </c:pt>
                <c:pt idx="138">
                  <c:v>36008</c:v>
                </c:pt>
                <c:pt idx="139">
                  <c:v>36039</c:v>
                </c:pt>
                <c:pt idx="140">
                  <c:v>36069</c:v>
                </c:pt>
                <c:pt idx="141">
                  <c:v>36100</c:v>
                </c:pt>
                <c:pt idx="142">
                  <c:v>36130</c:v>
                </c:pt>
                <c:pt idx="143">
                  <c:v>36161</c:v>
                </c:pt>
                <c:pt idx="144">
                  <c:v>36192</c:v>
                </c:pt>
                <c:pt idx="145">
                  <c:v>36220</c:v>
                </c:pt>
                <c:pt idx="146">
                  <c:v>36251</c:v>
                </c:pt>
                <c:pt idx="147">
                  <c:v>36281</c:v>
                </c:pt>
                <c:pt idx="148">
                  <c:v>36312</c:v>
                </c:pt>
                <c:pt idx="149">
                  <c:v>36342</c:v>
                </c:pt>
                <c:pt idx="150">
                  <c:v>36373</c:v>
                </c:pt>
                <c:pt idx="151">
                  <c:v>36404</c:v>
                </c:pt>
                <c:pt idx="152">
                  <c:v>36434</c:v>
                </c:pt>
                <c:pt idx="153">
                  <c:v>36465</c:v>
                </c:pt>
                <c:pt idx="154">
                  <c:v>36495</c:v>
                </c:pt>
                <c:pt idx="155">
                  <c:v>36526</c:v>
                </c:pt>
                <c:pt idx="156">
                  <c:v>36557</c:v>
                </c:pt>
                <c:pt idx="157">
                  <c:v>36586</c:v>
                </c:pt>
                <c:pt idx="158">
                  <c:v>36617</c:v>
                </c:pt>
                <c:pt idx="159">
                  <c:v>36647</c:v>
                </c:pt>
                <c:pt idx="160">
                  <c:v>36678</c:v>
                </c:pt>
                <c:pt idx="161">
                  <c:v>36708</c:v>
                </c:pt>
                <c:pt idx="162">
                  <c:v>36739</c:v>
                </c:pt>
                <c:pt idx="163">
                  <c:v>36770</c:v>
                </c:pt>
                <c:pt idx="164">
                  <c:v>36800</c:v>
                </c:pt>
                <c:pt idx="165">
                  <c:v>36831</c:v>
                </c:pt>
                <c:pt idx="166">
                  <c:v>36861</c:v>
                </c:pt>
                <c:pt idx="167">
                  <c:v>36892</c:v>
                </c:pt>
                <c:pt idx="168">
                  <c:v>36923</c:v>
                </c:pt>
                <c:pt idx="169">
                  <c:v>36951</c:v>
                </c:pt>
                <c:pt idx="170">
                  <c:v>36982</c:v>
                </c:pt>
                <c:pt idx="171">
                  <c:v>37012</c:v>
                </c:pt>
                <c:pt idx="172">
                  <c:v>37043</c:v>
                </c:pt>
                <c:pt idx="173">
                  <c:v>37073</c:v>
                </c:pt>
                <c:pt idx="174">
                  <c:v>37104</c:v>
                </c:pt>
                <c:pt idx="175">
                  <c:v>37135</c:v>
                </c:pt>
                <c:pt idx="176">
                  <c:v>37165</c:v>
                </c:pt>
                <c:pt idx="177">
                  <c:v>37196</c:v>
                </c:pt>
                <c:pt idx="178">
                  <c:v>37226</c:v>
                </c:pt>
                <c:pt idx="179">
                  <c:v>37257</c:v>
                </c:pt>
                <c:pt idx="180">
                  <c:v>37288</c:v>
                </c:pt>
                <c:pt idx="181">
                  <c:v>37316</c:v>
                </c:pt>
                <c:pt idx="182">
                  <c:v>37347</c:v>
                </c:pt>
                <c:pt idx="183">
                  <c:v>37377</c:v>
                </c:pt>
                <c:pt idx="184">
                  <c:v>37408</c:v>
                </c:pt>
                <c:pt idx="185">
                  <c:v>37438</c:v>
                </c:pt>
                <c:pt idx="186">
                  <c:v>37469</c:v>
                </c:pt>
                <c:pt idx="187">
                  <c:v>37500</c:v>
                </c:pt>
                <c:pt idx="188">
                  <c:v>37530</c:v>
                </c:pt>
                <c:pt idx="189">
                  <c:v>37561</c:v>
                </c:pt>
                <c:pt idx="190">
                  <c:v>37591</c:v>
                </c:pt>
                <c:pt idx="191">
                  <c:v>37622</c:v>
                </c:pt>
                <c:pt idx="192">
                  <c:v>37653</c:v>
                </c:pt>
                <c:pt idx="193">
                  <c:v>37681</c:v>
                </c:pt>
                <c:pt idx="194">
                  <c:v>37712</c:v>
                </c:pt>
                <c:pt idx="195">
                  <c:v>37742</c:v>
                </c:pt>
                <c:pt idx="196">
                  <c:v>37773</c:v>
                </c:pt>
                <c:pt idx="197">
                  <c:v>37803</c:v>
                </c:pt>
                <c:pt idx="198">
                  <c:v>37834</c:v>
                </c:pt>
                <c:pt idx="199">
                  <c:v>37865</c:v>
                </c:pt>
                <c:pt idx="200">
                  <c:v>37895</c:v>
                </c:pt>
                <c:pt idx="201">
                  <c:v>37926</c:v>
                </c:pt>
                <c:pt idx="202">
                  <c:v>37956</c:v>
                </c:pt>
                <c:pt idx="203">
                  <c:v>37987</c:v>
                </c:pt>
                <c:pt idx="204">
                  <c:v>38018</c:v>
                </c:pt>
                <c:pt idx="205">
                  <c:v>38047</c:v>
                </c:pt>
                <c:pt idx="206">
                  <c:v>38078</c:v>
                </c:pt>
                <c:pt idx="207">
                  <c:v>38108</c:v>
                </c:pt>
                <c:pt idx="208">
                  <c:v>38139</c:v>
                </c:pt>
                <c:pt idx="209">
                  <c:v>38169</c:v>
                </c:pt>
                <c:pt idx="210">
                  <c:v>38200</c:v>
                </c:pt>
                <c:pt idx="211">
                  <c:v>38231</c:v>
                </c:pt>
                <c:pt idx="212">
                  <c:v>38261</c:v>
                </c:pt>
                <c:pt idx="213">
                  <c:v>38292</c:v>
                </c:pt>
                <c:pt idx="214">
                  <c:v>38322</c:v>
                </c:pt>
                <c:pt idx="215">
                  <c:v>38353</c:v>
                </c:pt>
                <c:pt idx="216">
                  <c:v>38384</c:v>
                </c:pt>
                <c:pt idx="217">
                  <c:v>38412</c:v>
                </c:pt>
                <c:pt idx="218">
                  <c:v>38443</c:v>
                </c:pt>
                <c:pt idx="219">
                  <c:v>38473</c:v>
                </c:pt>
                <c:pt idx="220">
                  <c:v>38504</c:v>
                </c:pt>
                <c:pt idx="221">
                  <c:v>38534</c:v>
                </c:pt>
                <c:pt idx="222">
                  <c:v>38565</c:v>
                </c:pt>
                <c:pt idx="223">
                  <c:v>38596</c:v>
                </c:pt>
                <c:pt idx="224">
                  <c:v>38626</c:v>
                </c:pt>
                <c:pt idx="225">
                  <c:v>38657</c:v>
                </c:pt>
                <c:pt idx="226">
                  <c:v>38687</c:v>
                </c:pt>
                <c:pt idx="227">
                  <c:v>38718</c:v>
                </c:pt>
                <c:pt idx="228">
                  <c:v>38749</c:v>
                </c:pt>
                <c:pt idx="229">
                  <c:v>38777</c:v>
                </c:pt>
                <c:pt idx="230">
                  <c:v>38808</c:v>
                </c:pt>
                <c:pt idx="231">
                  <c:v>38838</c:v>
                </c:pt>
                <c:pt idx="232">
                  <c:v>38869</c:v>
                </c:pt>
                <c:pt idx="233">
                  <c:v>38899</c:v>
                </c:pt>
                <c:pt idx="234">
                  <c:v>38930</c:v>
                </c:pt>
                <c:pt idx="235">
                  <c:v>38961</c:v>
                </c:pt>
                <c:pt idx="236">
                  <c:v>38991</c:v>
                </c:pt>
                <c:pt idx="237">
                  <c:v>39022</c:v>
                </c:pt>
                <c:pt idx="238">
                  <c:v>39052</c:v>
                </c:pt>
                <c:pt idx="239">
                  <c:v>39083</c:v>
                </c:pt>
                <c:pt idx="240">
                  <c:v>39114</c:v>
                </c:pt>
                <c:pt idx="241">
                  <c:v>39142</c:v>
                </c:pt>
                <c:pt idx="242">
                  <c:v>39173</c:v>
                </c:pt>
                <c:pt idx="243">
                  <c:v>39203</c:v>
                </c:pt>
                <c:pt idx="244">
                  <c:v>39234</c:v>
                </c:pt>
                <c:pt idx="245">
                  <c:v>39264</c:v>
                </c:pt>
                <c:pt idx="246">
                  <c:v>39295</c:v>
                </c:pt>
                <c:pt idx="247">
                  <c:v>39326</c:v>
                </c:pt>
                <c:pt idx="248">
                  <c:v>39356</c:v>
                </c:pt>
                <c:pt idx="249">
                  <c:v>39387</c:v>
                </c:pt>
                <c:pt idx="250">
                  <c:v>39417</c:v>
                </c:pt>
                <c:pt idx="251">
                  <c:v>39448</c:v>
                </c:pt>
                <c:pt idx="252">
                  <c:v>39479</c:v>
                </c:pt>
                <c:pt idx="253">
                  <c:v>39508</c:v>
                </c:pt>
                <c:pt idx="254">
                  <c:v>39539</c:v>
                </c:pt>
                <c:pt idx="255">
                  <c:v>39569</c:v>
                </c:pt>
                <c:pt idx="256">
                  <c:v>39600</c:v>
                </c:pt>
                <c:pt idx="257">
                  <c:v>39630</c:v>
                </c:pt>
                <c:pt idx="258">
                  <c:v>39661</c:v>
                </c:pt>
                <c:pt idx="259">
                  <c:v>39692</c:v>
                </c:pt>
                <c:pt idx="260">
                  <c:v>39722</c:v>
                </c:pt>
                <c:pt idx="261">
                  <c:v>39753</c:v>
                </c:pt>
                <c:pt idx="262">
                  <c:v>39783</c:v>
                </c:pt>
                <c:pt idx="263">
                  <c:v>39814</c:v>
                </c:pt>
                <c:pt idx="264">
                  <c:v>39845</c:v>
                </c:pt>
                <c:pt idx="265">
                  <c:v>39873</c:v>
                </c:pt>
                <c:pt idx="266">
                  <c:v>39904</c:v>
                </c:pt>
                <c:pt idx="267">
                  <c:v>39934</c:v>
                </c:pt>
                <c:pt idx="268">
                  <c:v>39965</c:v>
                </c:pt>
                <c:pt idx="269">
                  <c:v>39995</c:v>
                </c:pt>
                <c:pt idx="270">
                  <c:v>40026</c:v>
                </c:pt>
                <c:pt idx="271">
                  <c:v>40057</c:v>
                </c:pt>
                <c:pt idx="272">
                  <c:v>40087</c:v>
                </c:pt>
                <c:pt idx="273">
                  <c:v>40118</c:v>
                </c:pt>
                <c:pt idx="274">
                  <c:v>40148</c:v>
                </c:pt>
                <c:pt idx="275">
                  <c:v>40179</c:v>
                </c:pt>
                <c:pt idx="276">
                  <c:v>40210</c:v>
                </c:pt>
                <c:pt idx="277">
                  <c:v>40238</c:v>
                </c:pt>
                <c:pt idx="278">
                  <c:v>40269</c:v>
                </c:pt>
                <c:pt idx="279">
                  <c:v>40299</c:v>
                </c:pt>
                <c:pt idx="280">
                  <c:v>40330</c:v>
                </c:pt>
                <c:pt idx="281">
                  <c:v>40360</c:v>
                </c:pt>
                <c:pt idx="282">
                  <c:v>40391</c:v>
                </c:pt>
                <c:pt idx="283">
                  <c:v>40422</c:v>
                </c:pt>
                <c:pt idx="284">
                  <c:v>40452</c:v>
                </c:pt>
                <c:pt idx="285">
                  <c:v>40483</c:v>
                </c:pt>
                <c:pt idx="286">
                  <c:v>40513</c:v>
                </c:pt>
                <c:pt idx="287">
                  <c:v>40544</c:v>
                </c:pt>
                <c:pt idx="288">
                  <c:v>40575</c:v>
                </c:pt>
                <c:pt idx="289">
                  <c:v>40603</c:v>
                </c:pt>
                <c:pt idx="290">
                  <c:v>40634</c:v>
                </c:pt>
                <c:pt idx="291">
                  <c:v>40664</c:v>
                </c:pt>
                <c:pt idx="292">
                  <c:v>40695</c:v>
                </c:pt>
                <c:pt idx="293">
                  <c:v>40725</c:v>
                </c:pt>
                <c:pt idx="294">
                  <c:v>40756</c:v>
                </c:pt>
                <c:pt idx="295">
                  <c:v>40787</c:v>
                </c:pt>
                <c:pt idx="296">
                  <c:v>40817</c:v>
                </c:pt>
                <c:pt idx="297">
                  <c:v>40848</c:v>
                </c:pt>
                <c:pt idx="298">
                  <c:v>40878</c:v>
                </c:pt>
                <c:pt idx="299">
                  <c:v>40909</c:v>
                </c:pt>
                <c:pt idx="300">
                  <c:v>40940</c:v>
                </c:pt>
                <c:pt idx="301">
                  <c:v>40969</c:v>
                </c:pt>
                <c:pt idx="302">
                  <c:v>41000</c:v>
                </c:pt>
                <c:pt idx="303">
                  <c:v>41030</c:v>
                </c:pt>
                <c:pt idx="304">
                  <c:v>41061</c:v>
                </c:pt>
                <c:pt idx="305">
                  <c:v>41091</c:v>
                </c:pt>
                <c:pt idx="306">
                  <c:v>41122</c:v>
                </c:pt>
                <c:pt idx="307">
                  <c:v>41153</c:v>
                </c:pt>
                <c:pt idx="308">
                  <c:v>41183</c:v>
                </c:pt>
                <c:pt idx="309">
                  <c:v>41214</c:v>
                </c:pt>
                <c:pt idx="310">
                  <c:v>41244</c:v>
                </c:pt>
                <c:pt idx="311">
                  <c:v>41275</c:v>
                </c:pt>
                <c:pt idx="312">
                  <c:v>41306</c:v>
                </c:pt>
                <c:pt idx="313">
                  <c:v>41334</c:v>
                </c:pt>
                <c:pt idx="314">
                  <c:v>41365</c:v>
                </c:pt>
                <c:pt idx="315">
                  <c:v>41395</c:v>
                </c:pt>
                <c:pt idx="316">
                  <c:v>41426</c:v>
                </c:pt>
                <c:pt idx="317">
                  <c:v>41456</c:v>
                </c:pt>
                <c:pt idx="318">
                  <c:v>41487</c:v>
                </c:pt>
                <c:pt idx="319">
                  <c:v>41518</c:v>
                </c:pt>
                <c:pt idx="320">
                  <c:v>41548</c:v>
                </c:pt>
                <c:pt idx="321">
                  <c:v>41579</c:v>
                </c:pt>
                <c:pt idx="322">
                  <c:v>41609</c:v>
                </c:pt>
                <c:pt idx="323">
                  <c:v>41640</c:v>
                </c:pt>
                <c:pt idx="324">
                  <c:v>41671</c:v>
                </c:pt>
                <c:pt idx="325">
                  <c:v>41699</c:v>
                </c:pt>
                <c:pt idx="326">
                  <c:v>41730</c:v>
                </c:pt>
                <c:pt idx="327">
                  <c:v>41760</c:v>
                </c:pt>
                <c:pt idx="328">
                  <c:v>41791</c:v>
                </c:pt>
                <c:pt idx="329">
                  <c:v>41821</c:v>
                </c:pt>
                <c:pt idx="330">
                  <c:v>41852</c:v>
                </c:pt>
                <c:pt idx="331">
                  <c:v>41883</c:v>
                </c:pt>
                <c:pt idx="332">
                  <c:v>41913</c:v>
                </c:pt>
                <c:pt idx="333">
                  <c:v>41944</c:v>
                </c:pt>
                <c:pt idx="334">
                  <c:v>41974</c:v>
                </c:pt>
                <c:pt idx="335">
                  <c:v>42005</c:v>
                </c:pt>
                <c:pt idx="336">
                  <c:v>42036</c:v>
                </c:pt>
                <c:pt idx="337">
                  <c:v>42064</c:v>
                </c:pt>
                <c:pt idx="338">
                  <c:v>42095</c:v>
                </c:pt>
                <c:pt idx="339">
                  <c:v>42125</c:v>
                </c:pt>
                <c:pt idx="340">
                  <c:v>42156</c:v>
                </c:pt>
                <c:pt idx="341">
                  <c:v>42186</c:v>
                </c:pt>
                <c:pt idx="342">
                  <c:v>42217</c:v>
                </c:pt>
                <c:pt idx="343">
                  <c:v>42248</c:v>
                </c:pt>
                <c:pt idx="344">
                  <c:v>42278</c:v>
                </c:pt>
                <c:pt idx="345">
                  <c:v>42309</c:v>
                </c:pt>
                <c:pt idx="346">
                  <c:v>42339</c:v>
                </c:pt>
                <c:pt idx="347">
                  <c:v>42370</c:v>
                </c:pt>
                <c:pt idx="348">
                  <c:v>42401</c:v>
                </c:pt>
                <c:pt idx="349">
                  <c:v>42430</c:v>
                </c:pt>
                <c:pt idx="350">
                  <c:v>42461</c:v>
                </c:pt>
                <c:pt idx="351">
                  <c:v>42491</c:v>
                </c:pt>
                <c:pt idx="352">
                  <c:v>42522</c:v>
                </c:pt>
                <c:pt idx="353">
                  <c:v>42552</c:v>
                </c:pt>
                <c:pt idx="354">
                  <c:v>42583</c:v>
                </c:pt>
                <c:pt idx="355">
                  <c:v>42614</c:v>
                </c:pt>
                <c:pt idx="356">
                  <c:v>42644</c:v>
                </c:pt>
                <c:pt idx="357">
                  <c:v>42675</c:v>
                </c:pt>
                <c:pt idx="358">
                  <c:v>42705</c:v>
                </c:pt>
                <c:pt idx="359">
                  <c:v>42736</c:v>
                </c:pt>
                <c:pt idx="360">
                  <c:v>42767</c:v>
                </c:pt>
              </c:numCache>
            </c:numRef>
          </c:cat>
          <c:val>
            <c:numRef>
              <c:f>Sheet2!$D$3:$D$363</c:f>
              <c:numCache>
                <c:formatCode>General</c:formatCode>
                <c:ptCount val="361"/>
                <c:pt idx="0">
                  <c:v>108.71</c:v>
                </c:pt>
                <c:pt idx="1">
                  <c:v>113.44</c:v>
                </c:pt>
                <c:pt idx="2">
                  <c:v>123.24</c:v>
                </c:pt>
                <c:pt idx="3">
                  <c:v>125.18</c:v>
                </c:pt>
                <c:pt idx="4">
                  <c:v>146.25</c:v>
                </c:pt>
                <c:pt idx="5">
                  <c:v>156.72</c:v>
                </c:pt>
                <c:pt idx="6">
                  <c:v>149.76</c:v>
                </c:pt>
                <c:pt idx="7">
                  <c:v>111.19</c:v>
                </c:pt>
                <c:pt idx="8">
                  <c:v>94.22</c:v>
                </c:pt>
                <c:pt idx="9">
                  <c:v>87.04</c:v>
                </c:pt>
                <c:pt idx="10">
                  <c:v>79.8</c:v>
                </c:pt>
                <c:pt idx="11">
                  <c:v>96.25</c:v>
                </c:pt>
                <c:pt idx="12">
                  <c:v>91.25</c:v>
                </c:pt>
                <c:pt idx="13">
                  <c:v>85.71</c:v>
                </c:pt>
                <c:pt idx="14">
                  <c:v>81.88</c:v>
                </c:pt>
                <c:pt idx="15">
                  <c:v>87.78</c:v>
                </c:pt>
                <c:pt idx="16">
                  <c:v>84.53</c:v>
                </c:pt>
                <c:pt idx="17">
                  <c:v>75.569999999999993</c:v>
                </c:pt>
                <c:pt idx="18">
                  <c:v>70.94</c:v>
                </c:pt>
                <c:pt idx="19">
                  <c:v>62.81</c:v>
                </c:pt>
                <c:pt idx="20">
                  <c:v>65.06</c:v>
                </c:pt>
                <c:pt idx="21">
                  <c:v>62.86</c:v>
                </c:pt>
                <c:pt idx="22">
                  <c:v>65.87</c:v>
                </c:pt>
                <c:pt idx="23">
                  <c:v>68.12</c:v>
                </c:pt>
                <c:pt idx="24">
                  <c:v>58.62</c:v>
                </c:pt>
                <c:pt idx="25">
                  <c:v>57.06</c:v>
                </c:pt>
                <c:pt idx="26">
                  <c:v>47.69</c:v>
                </c:pt>
                <c:pt idx="27">
                  <c:v>54.94</c:v>
                </c:pt>
                <c:pt idx="28">
                  <c:v>58.21</c:v>
                </c:pt>
                <c:pt idx="29">
                  <c:v>57.08</c:v>
                </c:pt>
                <c:pt idx="30">
                  <c:v>53.64</c:v>
                </c:pt>
                <c:pt idx="31">
                  <c:v>64.98</c:v>
                </c:pt>
                <c:pt idx="32">
                  <c:v>70.37</c:v>
                </c:pt>
                <c:pt idx="33">
                  <c:v>96.26</c:v>
                </c:pt>
                <c:pt idx="34">
                  <c:v>80.19</c:v>
                </c:pt>
                <c:pt idx="35">
                  <c:v>93.15</c:v>
                </c:pt>
                <c:pt idx="36">
                  <c:v>80</c:v>
                </c:pt>
                <c:pt idx="37">
                  <c:v>79.91</c:v>
                </c:pt>
                <c:pt idx="38">
                  <c:v>99.64</c:v>
                </c:pt>
                <c:pt idx="39">
                  <c:v>115.68</c:v>
                </c:pt>
                <c:pt idx="40">
                  <c:v>121.46</c:v>
                </c:pt>
                <c:pt idx="41">
                  <c:v>96.19</c:v>
                </c:pt>
                <c:pt idx="42">
                  <c:v>93.97</c:v>
                </c:pt>
                <c:pt idx="43">
                  <c:v>95.68</c:v>
                </c:pt>
                <c:pt idx="44">
                  <c:v>113.63</c:v>
                </c:pt>
                <c:pt idx="45">
                  <c:v>110.74</c:v>
                </c:pt>
                <c:pt idx="46">
                  <c:v>106.5</c:v>
                </c:pt>
                <c:pt idx="47">
                  <c:v>120.18</c:v>
                </c:pt>
                <c:pt idx="48">
                  <c:v>106.67</c:v>
                </c:pt>
                <c:pt idx="49">
                  <c:v>109.88</c:v>
                </c:pt>
                <c:pt idx="50">
                  <c:v>107.66</c:v>
                </c:pt>
                <c:pt idx="51">
                  <c:v>106.93</c:v>
                </c:pt>
                <c:pt idx="52">
                  <c:v>104.81</c:v>
                </c:pt>
                <c:pt idx="53">
                  <c:v>92.26</c:v>
                </c:pt>
                <c:pt idx="54">
                  <c:v>77.790000000000006</c:v>
                </c:pt>
                <c:pt idx="55">
                  <c:v>73.209999999999994</c:v>
                </c:pt>
                <c:pt idx="56">
                  <c:v>59.99</c:v>
                </c:pt>
                <c:pt idx="57">
                  <c:v>55.73</c:v>
                </c:pt>
                <c:pt idx="58">
                  <c:v>52.89</c:v>
                </c:pt>
                <c:pt idx="59">
                  <c:v>51.77</c:v>
                </c:pt>
                <c:pt idx="60">
                  <c:v>54.73</c:v>
                </c:pt>
                <c:pt idx="61">
                  <c:v>52.38</c:v>
                </c:pt>
                <c:pt idx="62">
                  <c:v>50.26</c:v>
                </c:pt>
                <c:pt idx="63">
                  <c:v>64.16</c:v>
                </c:pt>
                <c:pt idx="64">
                  <c:v>60.98</c:v>
                </c:pt>
                <c:pt idx="65">
                  <c:v>61.04</c:v>
                </c:pt>
                <c:pt idx="66">
                  <c:v>65.62</c:v>
                </c:pt>
                <c:pt idx="67">
                  <c:v>53.85</c:v>
                </c:pt>
                <c:pt idx="68">
                  <c:v>53.76</c:v>
                </c:pt>
                <c:pt idx="69">
                  <c:v>56.06</c:v>
                </c:pt>
                <c:pt idx="70">
                  <c:v>53.17</c:v>
                </c:pt>
                <c:pt idx="71">
                  <c:v>59.14</c:v>
                </c:pt>
                <c:pt idx="72">
                  <c:v>62.98</c:v>
                </c:pt>
                <c:pt idx="73">
                  <c:v>65.599999999999994</c:v>
                </c:pt>
                <c:pt idx="74">
                  <c:v>63.73</c:v>
                </c:pt>
                <c:pt idx="75">
                  <c:v>66.599999999999994</c:v>
                </c:pt>
                <c:pt idx="76">
                  <c:v>68.31</c:v>
                </c:pt>
                <c:pt idx="77">
                  <c:v>65.459999999999994</c:v>
                </c:pt>
                <c:pt idx="78">
                  <c:v>68.430000000000007</c:v>
                </c:pt>
                <c:pt idx="79">
                  <c:v>68.98</c:v>
                </c:pt>
                <c:pt idx="80">
                  <c:v>66.790000000000006</c:v>
                </c:pt>
                <c:pt idx="81">
                  <c:v>60.68</c:v>
                </c:pt>
                <c:pt idx="82">
                  <c:v>57.53</c:v>
                </c:pt>
                <c:pt idx="83">
                  <c:v>62.4</c:v>
                </c:pt>
                <c:pt idx="84">
                  <c:v>67.84</c:v>
                </c:pt>
                <c:pt idx="85">
                  <c:v>62.63</c:v>
                </c:pt>
                <c:pt idx="86">
                  <c:v>59.98</c:v>
                </c:pt>
                <c:pt idx="87">
                  <c:v>60.57</c:v>
                </c:pt>
                <c:pt idx="88">
                  <c:v>61.27</c:v>
                </c:pt>
                <c:pt idx="89">
                  <c:v>60.59</c:v>
                </c:pt>
                <c:pt idx="90">
                  <c:v>60.12</c:v>
                </c:pt>
                <c:pt idx="91">
                  <c:v>50.41</c:v>
                </c:pt>
                <c:pt idx="92">
                  <c:v>45.41</c:v>
                </c:pt>
                <c:pt idx="93">
                  <c:v>40.26</c:v>
                </c:pt>
                <c:pt idx="94">
                  <c:v>45.43</c:v>
                </c:pt>
                <c:pt idx="95">
                  <c:v>53.42</c:v>
                </c:pt>
                <c:pt idx="96">
                  <c:v>55.68</c:v>
                </c:pt>
                <c:pt idx="97">
                  <c:v>54.05</c:v>
                </c:pt>
                <c:pt idx="98">
                  <c:v>51.05</c:v>
                </c:pt>
                <c:pt idx="99">
                  <c:v>48.05</c:v>
                </c:pt>
                <c:pt idx="100">
                  <c:v>55.55</c:v>
                </c:pt>
                <c:pt idx="101">
                  <c:v>66.06</c:v>
                </c:pt>
                <c:pt idx="102">
                  <c:v>78.08</c:v>
                </c:pt>
                <c:pt idx="103">
                  <c:v>75.7</c:v>
                </c:pt>
                <c:pt idx="104">
                  <c:v>78.510000000000005</c:v>
                </c:pt>
                <c:pt idx="105">
                  <c:v>65.89</c:v>
                </c:pt>
                <c:pt idx="106">
                  <c:v>71.5</c:v>
                </c:pt>
                <c:pt idx="107">
                  <c:v>72.900000000000006</c:v>
                </c:pt>
                <c:pt idx="108">
                  <c:v>78.510000000000005</c:v>
                </c:pt>
                <c:pt idx="109">
                  <c:v>89.72</c:v>
                </c:pt>
                <c:pt idx="110">
                  <c:v>99.53</c:v>
                </c:pt>
                <c:pt idx="111">
                  <c:v>112.15</c:v>
                </c:pt>
                <c:pt idx="112">
                  <c:v>102.34</c:v>
                </c:pt>
                <c:pt idx="113">
                  <c:v>124.77</c:v>
                </c:pt>
                <c:pt idx="114">
                  <c:v>124.77</c:v>
                </c:pt>
                <c:pt idx="115">
                  <c:v>76.3</c:v>
                </c:pt>
                <c:pt idx="116">
                  <c:v>76.59</c:v>
                </c:pt>
                <c:pt idx="117">
                  <c:v>75.739999999999995</c:v>
                </c:pt>
                <c:pt idx="118">
                  <c:v>76.510000000000005</c:v>
                </c:pt>
                <c:pt idx="119">
                  <c:v>74.599999999999994</c:v>
                </c:pt>
                <c:pt idx="120">
                  <c:v>72.48</c:v>
                </c:pt>
                <c:pt idx="121">
                  <c:v>68.959999999999994</c:v>
                </c:pt>
                <c:pt idx="122">
                  <c:v>76.86</c:v>
                </c:pt>
                <c:pt idx="123">
                  <c:v>81.52</c:v>
                </c:pt>
                <c:pt idx="124">
                  <c:v>83.17</c:v>
                </c:pt>
                <c:pt idx="125">
                  <c:v>83.14</c:v>
                </c:pt>
                <c:pt idx="126">
                  <c:v>77.41</c:v>
                </c:pt>
                <c:pt idx="127">
                  <c:v>70.66</c:v>
                </c:pt>
                <c:pt idx="128">
                  <c:v>65.95</c:v>
                </c:pt>
                <c:pt idx="129">
                  <c:v>63.03</c:v>
                </c:pt>
                <c:pt idx="130">
                  <c:v>56.52</c:v>
                </c:pt>
                <c:pt idx="131">
                  <c:v>50.56</c:v>
                </c:pt>
                <c:pt idx="132">
                  <c:v>50.38</c:v>
                </c:pt>
                <c:pt idx="133">
                  <c:v>50.25</c:v>
                </c:pt>
                <c:pt idx="134">
                  <c:v>50.75</c:v>
                </c:pt>
                <c:pt idx="135">
                  <c:v>61.33</c:v>
                </c:pt>
                <c:pt idx="136">
                  <c:v>60.45</c:v>
                </c:pt>
                <c:pt idx="137">
                  <c:v>52.34</c:v>
                </c:pt>
                <c:pt idx="138">
                  <c:v>49.06</c:v>
                </c:pt>
                <c:pt idx="139">
                  <c:v>40.93</c:v>
                </c:pt>
                <c:pt idx="140">
                  <c:v>38.590000000000003</c:v>
                </c:pt>
                <c:pt idx="141">
                  <c:v>23.68</c:v>
                </c:pt>
                <c:pt idx="142">
                  <c:v>19.100000000000001</c:v>
                </c:pt>
                <c:pt idx="143">
                  <c:v>34.86</c:v>
                </c:pt>
                <c:pt idx="144">
                  <c:v>37.340000000000003</c:v>
                </c:pt>
                <c:pt idx="145">
                  <c:v>35.08</c:v>
                </c:pt>
                <c:pt idx="146">
                  <c:v>39.450000000000003</c:v>
                </c:pt>
                <c:pt idx="147">
                  <c:v>48.75</c:v>
                </c:pt>
                <c:pt idx="148">
                  <c:v>45.92</c:v>
                </c:pt>
                <c:pt idx="149">
                  <c:v>44.33</c:v>
                </c:pt>
                <c:pt idx="150">
                  <c:v>53.25</c:v>
                </c:pt>
                <c:pt idx="151">
                  <c:v>48.7</c:v>
                </c:pt>
                <c:pt idx="152">
                  <c:v>46.59</c:v>
                </c:pt>
                <c:pt idx="153">
                  <c:v>47.66</c:v>
                </c:pt>
                <c:pt idx="154">
                  <c:v>50.94</c:v>
                </c:pt>
                <c:pt idx="155">
                  <c:v>51.61</c:v>
                </c:pt>
                <c:pt idx="156">
                  <c:v>54.91</c:v>
                </c:pt>
                <c:pt idx="157">
                  <c:v>57.76</c:v>
                </c:pt>
                <c:pt idx="158">
                  <c:v>66.95</c:v>
                </c:pt>
                <c:pt idx="159">
                  <c:v>69.16</c:v>
                </c:pt>
                <c:pt idx="160">
                  <c:v>69.5</c:v>
                </c:pt>
                <c:pt idx="161">
                  <c:v>66.59</c:v>
                </c:pt>
                <c:pt idx="162">
                  <c:v>59.49</c:v>
                </c:pt>
                <c:pt idx="163">
                  <c:v>57.16</c:v>
                </c:pt>
                <c:pt idx="164">
                  <c:v>54.89</c:v>
                </c:pt>
                <c:pt idx="165">
                  <c:v>48.68</c:v>
                </c:pt>
                <c:pt idx="166">
                  <c:v>54.76</c:v>
                </c:pt>
                <c:pt idx="167">
                  <c:v>50.38</c:v>
                </c:pt>
                <c:pt idx="168">
                  <c:v>53.8</c:v>
                </c:pt>
                <c:pt idx="169">
                  <c:v>63.11</c:v>
                </c:pt>
                <c:pt idx="170">
                  <c:v>64.63</c:v>
                </c:pt>
                <c:pt idx="171">
                  <c:v>70.61</c:v>
                </c:pt>
                <c:pt idx="172">
                  <c:v>72.92</c:v>
                </c:pt>
                <c:pt idx="173">
                  <c:v>72.97</c:v>
                </c:pt>
                <c:pt idx="174">
                  <c:v>71.540000000000006</c:v>
                </c:pt>
                <c:pt idx="175">
                  <c:v>63.93</c:v>
                </c:pt>
                <c:pt idx="176">
                  <c:v>57.29</c:v>
                </c:pt>
                <c:pt idx="177">
                  <c:v>48.6</c:v>
                </c:pt>
                <c:pt idx="178">
                  <c:v>47.41</c:v>
                </c:pt>
                <c:pt idx="179">
                  <c:v>54.26</c:v>
                </c:pt>
                <c:pt idx="180">
                  <c:v>55.14</c:v>
                </c:pt>
                <c:pt idx="181">
                  <c:v>50.8</c:v>
                </c:pt>
                <c:pt idx="182">
                  <c:v>44.78</c:v>
                </c:pt>
                <c:pt idx="183">
                  <c:v>46.98</c:v>
                </c:pt>
                <c:pt idx="184">
                  <c:v>50.41</c:v>
                </c:pt>
                <c:pt idx="185">
                  <c:v>54.87</c:v>
                </c:pt>
                <c:pt idx="186">
                  <c:v>46.11</c:v>
                </c:pt>
                <c:pt idx="187">
                  <c:v>36.659999999999997</c:v>
                </c:pt>
                <c:pt idx="188">
                  <c:v>42.81</c:v>
                </c:pt>
                <c:pt idx="189">
                  <c:v>40.6</c:v>
                </c:pt>
                <c:pt idx="190">
                  <c:v>43.67</c:v>
                </c:pt>
                <c:pt idx="191">
                  <c:v>46.58</c:v>
                </c:pt>
                <c:pt idx="192">
                  <c:v>48.16</c:v>
                </c:pt>
                <c:pt idx="193">
                  <c:v>48.84</c:v>
                </c:pt>
                <c:pt idx="194">
                  <c:v>49.26</c:v>
                </c:pt>
                <c:pt idx="195">
                  <c:v>58.99</c:v>
                </c:pt>
                <c:pt idx="196">
                  <c:v>64.81</c:v>
                </c:pt>
                <c:pt idx="197">
                  <c:v>60.9</c:v>
                </c:pt>
                <c:pt idx="198">
                  <c:v>56.69</c:v>
                </c:pt>
                <c:pt idx="199">
                  <c:v>56.65</c:v>
                </c:pt>
                <c:pt idx="200">
                  <c:v>52.54</c:v>
                </c:pt>
                <c:pt idx="201">
                  <c:v>48.69</c:v>
                </c:pt>
                <c:pt idx="202">
                  <c:v>48.68</c:v>
                </c:pt>
                <c:pt idx="203">
                  <c:v>52.94</c:v>
                </c:pt>
                <c:pt idx="204">
                  <c:v>61.03</c:v>
                </c:pt>
                <c:pt idx="205">
                  <c:v>65.349999999999994</c:v>
                </c:pt>
                <c:pt idx="206">
                  <c:v>65.28</c:v>
                </c:pt>
                <c:pt idx="207">
                  <c:v>78.87</c:v>
                </c:pt>
                <c:pt idx="208">
                  <c:v>78.36</c:v>
                </c:pt>
                <c:pt idx="209">
                  <c:v>78.66</c:v>
                </c:pt>
                <c:pt idx="210">
                  <c:v>76.03</c:v>
                </c:pt>
                <c:pt idx="211">
                  <c:v>74.88</c:v>
                </c:pt>
                <c:pt idx="212">
                  <c:v>72.7</c:v>
                </c:pt>
                <c:pt idx="213">
                  <c:v>75.81</c:v>
                </c:pt>
                <c:pt idx="214">
                  <c:v>72.180000000000007</c:v>
                </c:pt>
                <c:pt idx="215">
                  <c:v>72.08</c:v>
                </c:pt>
                <c:pt idx="216">
                  <c:v>69.23</c:v>
                </c:pt>
                <c:pt idx="217">
                  <c:v>69.45</c:v>
                </c:pt>
                <c:pt idx="218">
                  <c:v>69</c:v>
                </c:pt>
                <c:pt idx="219">
                  <c:v>74.92</c:v>
                </c:pt>
                <c:pt idx="220">
                  <c:v>67.47</c:v>
                </c:pt>
                <c:pt idx="221">
                  <c:v>67.52</c:v>
                </c:pt>
                <c:pt idx="222">
                  <c:v>69.66</c:v>
                </c:pt>
                <c:pt idx="223">
                  <c:v>67.45</c:v>
                </c:pt>
                <c:pt idx="224">
                  <c:v>64.88</c:v>
                </c:pt>
                <c:pt idx="225">
                  <c:v>59.88</c:v>
                </c:pt>
                <c:pt idx="226">
                  <c:v>60.7</c:v>
                </c:pt>
                <c:pt idx="227">
                  <c:v>55.84</c:v>
                </c:pt>
                <c:pt idx="228">
                  <c:v>58.43</c:v>
                </c:pt>
                <c:pt idx="229">
                  <c:v>58.68</c:v>
                </c:pt>
                <c:pt idx="230">
                  <c:v>55.96</c:v>
                </c:pt>
                <c:pt idx="231">
                  <c:v>66.23</c:v>
                </c:pt>
                <c:pt idx="232">
                  <c:v>74.38</c:v>
                </c:pt>
                <c:pt idx="233">
                  <c:v>70.099999999999994</c:v>
                </c:pt>
                <c:pt idx="234">
                  <c:v>71.930000000000007</c:v>
                </c:pt>
                <c:pt idx="235">
                  <c:v>67.91</c:v>
                </c:pt>
                <c:pt idx="236">
                  <c:v>64.319999999999993</c:v>
                </c:pt>
                <c:pt idx="237">
                  <c:v>62.12</c:v>
                </c:pt>
                <c:pt idx="238">
                  <c:v>60.59</c:v>
                </c:pt>
                <c:pt idx="239">
                  <c:v>59.54</c:v>
                </c:pt>
                <c:pt idx="240">
                  <c:v>65.680000000000007</c:v>
                </c:pt>
                <c:pt idx="241">
                  <c:v>61.53</c:v>
                </c:pt>
                <c:pt idx="242">
                  <c:v>65.42</c:v>
                </c:pt>
                <c:pt idx="243">
                  <c:v>73.510000000000005</c:v>
                </c:pt>
                <c:pt idx="244">
                  <c:v>74.06</c:v>
                </c:pt>
                <c:pt idx="245">
                  <c:v>70.81</c:v>
                </c:pt>
                <c:pt idx="246">
                  <c:v>70.36</c:v>
                </c:pt>
                <c:pt idx="247">
                  <c:v>63.15</c:v>
                </c:pt>
                <c:pt idx="248">
                  <c:v>56.69</c:v>
                </c:pt>
                <c:pt idx="249">
                  <c:v>49.95</c:v>
                </c:pt>
                <c:pt idx="250">
                  <c:v>53.28</c:v>
                </c:pt>
                <c:pt idx="251">
                  <c:v>49.76</c:v>
                </c:pt>
                <c:pt idx="252">
                  <c:v>57.86</c:v>
                </c:pt>
                <c:pt idx="253">
                  <c:v>53.24</c:v>
                </c:pt>
                <c:pt idx="254">
                  <c:v>61.15</c:v>
                </c:pt>
                <c:pt idx="255">
                  <c:v>78.11</c:v>
                </c:pt>
                <c:pt idx="256">
                  <c:v>73.900000000000006</c:v>
                </c:pt>
                <c:pt idx="257">
                  <c:v>76.08</c:v>
                </c:pt>
                <c:pt idx="258">
                  <c:v>84.56</c:v>
                </c:pt>
                <c:pt idx="259">
                  <c:v>71.16</c:v>
                </c:pt>
                <c:pt idx="260">
                  <c:v>63.67</c:v>
                </c:pt>
                <c:pt idx="261">
                  <c:v>52.6</c:v>
                </c:pt>
                <c:pt idx="262">
                  <c:v>53.7</c:v>
                </c:pt>
                <c:pt idx="263">
                  <c:v>55.99</c:v>
                </c:pt>
                <c:pt idx="264">
                  <c:v>57.37</c:v>
                </c:pt>
                <c:pt idx="265">
                  <c:v>57.35</c:v>
                </c:pt>
                <c:pt idx="266">
                  <c:v>57.89</c:v>
                </c:pt>
                <c:pt idx="267">
                  <c:v>58.72</c:v>
                </c:pt>
                <c:pt idx="268">
                  <c:v>56.96</c:v>
                </c:pt>
                <c:pt idx="269">
                  <c:v>57.88</c:v>
                </c:pt>
                <c:pt idx="270">
                  <c:v>49.56</c:v>
                </c:pt>
                <c:pt idx="271">
                  <c:v>50.62</c:v>
                </c:pt>
                <c:pt idx="272">
                  <c:v>50.95</c:v>
                </c:pt>
                <c:pt idx="273">
                  <c:v>54.18</c:v>
                </c:pt>
                <c:pt idx="274">
                  <c:v>61.85</c:v>
                </c:pt>
                <c:pt idx="275">
                  <c:v>67.34</c:v>
                </c:pt>
                <c:pt idx="276">
                  <c:v>66.19</c:v>
                </c:pt>
                <c:pt idx="277">
                  <c:v>70.930000000000007</c:v>
                </c:pt>
                <c:pt idx="278">
                  <c:v>77.58</c:v>
                </c:pt>
                <c:pt idx="279">
                  <c:v>85.29</c:v>
                </c:pt>
                <c:pt idx="280">
                  <c:v>78.72</c:v>
                </c:pt>
                <c:pt idx="281">
                  <c:v>78.8</c:v>
                </c:pt>
                <c:pt idx="282">
                  <c:v>83.15</c:v>
                </c:pt>
                <c:pt idx="283">
                  <c:v>81.93</c:v>
                </c:pt>
                <c:pt idx="284">
                  <c:v>71.150000000000006</c:v>
                </c:pt>
                <c:pt idx="285">
                  <c:v>63.48</c:v>
                </c:pt>
                <c:pt idx="286">
                  <c:v>68.81</c:v>
                </c:pt>
                <c:pt idx="287">
                  <c:v>75.040000000000006</c:v>
                </c:pt>
                <c:pt idx="288">
                  <c:v>83.22</c:v>
                </c:pt>
                <c:pt idx="289">
                  <c:v>80.83</c:v>
                </c:pt>
                <c:pt idx="290">
                  <c:v>92.06</c:v>
                </c:pt>
                <c:pt idx="291">
                  <c:v>92.45</c:v>
                </c:pt>
                <c:pt idx="292">
                  <c:v>94.55</c:v>
                </c:pt>
                <c:pt idx="293">
                  <c:v>96.92</c:v>
                </c:pt>
                <c:pt idx="294">
                  <c:v>103.02</c:v>
                </c:pt>
                <c:pt idx="295">
                  <c:v>88.55</c:v>
                </c:pt>
                <c:pt idx="296">
                  <c:v>92.48</c:v>
                </c:pt>
                <c:pt idx="297">
                  <c:v>85.7</c:v>
                </c:pt>
                <c:pt idx="298">
                  <c:v>83.93</c:v>
                </c:pt>
                <c:pt idx="299">
                  <c:v>84.13</c:v>
                </c:pt>
                <c:pt idx="300">
                  <c:v>86.41</c:v>
                </c:pt>
                <c:pt idx="301">
                  <c:v>84.69</c:v>
                </c:pt>
                <c:pt idx="302">
                  <c:v>79.849999999999994</c:v>
                </c:pt>
                <c:pt idx="303">
                  <c:v>79.150000000000006</c:v>
                </c:pt>
                <c:pt idx="304">
                  <c:v>91.87</c:v>
                </c:pt>
                <c:pt idx="305">
                  <c:v>94.47</c:v>
                </c:pt>
                <c:pt idx="306">
                  <c:v>86.38</c:v>
                </c:pt>
                <c:pt idx="307">
                  <c:v>68.77</c:v>
                </c:pt>
                <c:pt idx="308">
                  <c:v>79.72</c:v>
                </c:pt>
                <c:pt idx="309">
                  <c:v>77.900000000000006</c:v>
                </c:pt>
                <c:pt idx="310">
                  <c:v>80.22</c:v>
                </c:pt>
                <c:pt idx="311">
                  <c:v>82.79</c:v>
                </c:pt>
                <c:pt idx="312">
                  <c:v>83.08</c:v>
                </c:pt>
                <c:pt idx="313">
                  <c:v>73.36</c:v>
                </c:pt>
                <c:pt idx="314">
                  <c:v>77.95</c:v>
                </c:pt>
                <c:pt idx="315">
                  <c:v>89.17</c:v>
                </c:pt>
                <c:pt idx="316">
                  <c:v>98.1</c:v>
                </c:pt>
                <c:pt idx="317">
                  <c:v>98.45</c:v>
                </c:pt>
                <c:pt idx="318">
                  <c:v>96.12</c:v>
                </c:pt>
                <c:pt idx="319">
                  <c:v>91.73</c:v>
                </c:pt>
                <c:pt idx="320">
                  <c:v>87.76</c:v>
                </c:pt>
                <c:pt idx="321">
                  <c:v>81.5</c:v>
                </c:pt>
                <c:pt idx="322">
                  <c:v>78.569999999999993</c:v>
                </c:pt>
                <c:pt idx="323">
                  <c:v>78.849999999999994</c:v>
                </c:pt>
                <c:pt idx="324">
                  <c:v>86.35</c:v>
                </c:pt>
                <c:pt idx="325">
                  <c:v>113.21</c:v>
                </c:pt>
                <c:pt idx="326">
                  <c:v>120.33</c:v>
                </c:pt>
                <c:pt idx="327">
                  <c:v>110.47</c:v>
                </c:pt>
                <c:pt idx="328">
                  <c:v>115.27</c:v>
                </c:pt>
                <c:pt idx="329">
                  <c:v>128.66999999999999</c:v>
                </c:pt>
                <c:pt idx="330">
                  <c:v>109.2</c:v>
                </c:pt>
                <c:pt idx="331">
                  <c:v>100.53</c:v>
                </c:pt>
                <c:pt idx="332">
                  <c:v>101.9</c:v>
                </c:pt>
                <c:pt idx="333">
                  <c:v>86.16</c:v>
                </c:pt>
                <c:pt idx="334">
                  <c:v>82.81</c:v>
                </c:pt>
                <c:pt idx="335">
                  <c:v>73</c:v>
                </c:pt>
                <c:pt idx="336">
                  <c:v>61.84</c:v>
                </c:pt>
                <c:pt idx="337">
                  <c:v>61.71</c:v>
                </c:pt>
                <c:pt idx="338">
                  <c:v>60.98</c:v>
                </c:pt>
                <c:pt idx="339">
                  <c:v>77.319999999999993</c:v>
                </c:pt>
                <c:pt idx="340">
                  <c:v>77.349999999999994</c:v>
                </c:pt>
                <c:pt idx="341">
                  <c:v>75.95</c:v>
                </c:pt>
                <c:pt idx="342">
                  <c:v>75.58</c:v>
                </c:pt>
                <c:pt idx="343">
                  <c:v>69.84</c:v>
                </c:pt>
                <c:pt idx="344">
                  <c:v>71.239999999999995</c:v>
                </c:pt>
                <c:pt idx="345">
                  <c:v>57.03</c:v>
                </c:pt>
                <c:pt idx="346">
                  <c:v>53.11</c:v>
                </c:pt>
                <c:pt idx="347">
                  <c:v>54.51</c:v>
                </c:pt>
                <c:pt idx="348">
                  <c:v>62.94</c:v>
                </c:pt>
                <c:pt idx="349">
                  <c:v>63.43</c:v>
                </c:pt>
                <c:pt idx="350">
                  <c:v>64.81</c:v>
                </c:pt>
                <c:pt idx="351">
                  <c:v>73.989999999999995</c:v>
                </c:pt>
                <c:pt idx="352">
                  <c:v>79.05</c:v>
                </c:pt>
                <c:pt idx="353">
                  <c:v>76.010000000000005</c:v>
                </c:pt>
                <c:pt idx="354">
                  <c:v>65.16</c:v>
                </c:pt>
                <c:pt idx="355">
                  <c:v>58.71</c:v>
                </c:pt>
                <c:pt idx="356">
                  <c:v>50.23</c:v>
                </c:pt>
                <c:pt idx="357">
                  <c:v>46.61</c:v>
                </c:pt>
                <c:pt idx="358">
                  <c:v>53.45</c:v>
                </c:pt>
                <c:pt idx="359">
                  <c:v>61.37</c:v>
                </c:pt>
                <c:pt idx="360">
                  <c:v>71.77</c:v>
                </c:pt>
              </c:numCache>
            </c:numRef>
          </c:val>
          <c:smooth val="0"/>
          <c:extLst>
            <c:ext xmlns:c16="http://schemas.microsoft.com/office/drawing/2014/chart" uri="{C3380CC4-5D6E-409C-BE32-E72D297353CC}">
              <c16:uniqueId val="{00000000-8642-4971-B79F-C0F08FB34525}"/>
            </c:ext>
          </c:extLst>
        </c:ser>
        <c:dLbls>
          <c:showLegendKey val="0"/>
          <c:showVal val="0"/>
          <c:showCatName val="0"/>
          <c:showSerName val="0"/>
          <c:showPercent val="0"/>
          <c:showBubbleSize val="0"/>
        </c:dLbls>
        <c:smooth val="0"/>
        <c:axId val="441917912"/>
        <c:axId val="441922504"/>
      </c:lineChart>
      <c:dateAx>
        <c:axId val="441917912"/>
        <c:scaling>
          <c:orientation val="minMax"/>
        </c:scaling>
        <c:delete val="0"/>
        <c:axPos val="b"/>
        <c:numFmt formatCode="B1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1922504"/>
        <c:crosses val="autoZero"/>
        <c:auto val="1"/>
        <c:lblOffset val="100"/>
        <c:baseTimeUnit val="months"/>
      </c:dateAx>
      <c:valAx>
        <c:axId val="4419225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19179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0"/>
            <a:ext cx="4434999" cy="35496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cs typeface="Angsana New" pitchFamily="18" charset="-34"/>
              </a:defRPr>
            </a:lvl1pPr>
          </a:lstStyle>
          <a:p>
            <a:endParaRPr lang="en-US"/>
          </a:p>
        </p:txBody>
      </p:sp>
      <p:sp>
        <p:nvSpPr>
          <p:cNvPr id="75779" name="Rectangle 3"/>
          <p:cNvSpPr>
            <a:spLocks noGrp="1" noChangeArrowheads="1"/>
          </p:cNvSpPr>
          <p:nvPr>
            <p:ph type="dt" sz="quarter" idx="1"/>
          </p:nvPr>
        </p:nvSpPr>
        <p:spPr bwMode="auto">
          <a:xfrm>
            <a:off x="5797838" y="0"/>
            <a:ext cx="4434999" cy="35496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cs typeface="Angsana New" pitchFamily="18" charset="-34"/>
              </a:defRPr>
            </a:lvl1pPr>
          </a:lstStyle>
          <a:p>
            <a:endParaRPr lang="en-US"/>
          </a:p>
        </p:txBody>
      </p:sp>
      <p:sp>
        <p:nvSpPr>
          <p:cNvPr id="75780" name="Rectangle 4"/>
          <p:cNvSpPr>
            <a:spLocks noGrp="1" noChangeArrowheads="1"/>
          </p:cNvSpPr>
          <p:nvPr>
            <p:ph type="ftr" sz="quarter" idx="2"/>
          </p:nvPr>
        </p:nvSpPr>
        <p:spPr bwMode="auto">
          <a:xfrm>
            <a:off x="0" y="6742692"/>
            <a:ext cx="4434999" cy="35496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cs typeface="Angsana New" pitchFamily="18" charset="-34"/>
              </a:defRPr>
            </a:lvl1pPr>
          </a:lstStyle>
          <a:p>
            <a:endParaRPr lang="en-US"/>
          </a:p>
        </p:txBody>
      </p:sp>
      <p:sp>
        <p:nvSpPr>
          <p:cNvPr id="75781" name="Rectangle 5"/>
          <p:cNvSpPr>
            <a:spLocks noGrp="1" noChangeArrowheads="1"/>
          </p:cNvSpPr>
          <p:nvPr>
            <p:ph type="sldNum" sz="quarter" idx="3"/>
          </p:nvPr>
        </p:nvSpPr>
        <p:spPr bwMode="auto">
          <a:xfrm>
            <a:off x="5797838" y="6742692"/>
            <a:ext cx="4434999" cy="35496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cs typeface="Angsana New" pitchFamily="18" charset="-34"/>
              </a:defRPr>
            </a:lvl1pPr>
          </a:lstStyle>
          <a:p>
            <a:fld id="{3A835986-31FA-4792-8063-B132B5210B98}" type="slidenum">
              <a:rPr lang="en-US"/>
              <a:pPr/>
              <a:t>‹#›</a:t>
            </a:fld>
            <a:endParaRPr lang="en-US"/>
          </a:p>
        </p:txBody>
      </p:sp>
    </p:spTree>
    <p:extLst>
      <p:ext uri="{BB962C8B-B14F-4D97-AF65-F5344CB8AC3E}">
        <p14:creationId xmlns:p14="http://schemas.microsoft.com/office/powerpoint/2010/main" val="21112065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4434999" cy="35496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cs typeface="Angsana New" pitchFamily="18" charset="-34"/>
              </a:defRPr>
            </a:lvl1pPr>
          </a:lstStyle>
          <a:p>
            <a:endParaRPr lang="en-US"/>
          </a:p>
        </p:txBody>
      </p:sp>
      <p:sp>
        <p:nvSpPr>
          <p:cNvPr id="30723" name="Rectangle 3"/>
          <p:cNvSpPr>
            <a:spLocks noGrp="1" noChangeArrowheads="1"/>
          </p:cNvSpPr>
          <p:nvPr>
            <p:ph type="dt" idx="1"/>
          </p:nvPr>
        </p:nvSpPr>
        <p:spPr bwMode="auto">
          <a:xfrm>
            <a:off x="5797838" y="0"/>
            <a:ext cx="4434999" cy="35496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cs typeface="Angsana New" pitchFamily="18" charset="-34"/>
              </a:defRPr>
            </a:lvl1pPr>
          </a:lstStyle>
          <a:p>
            <a:endParaRPr lang="en-US"/>
          </a:p>
        </p:txBody>
      </p:sp>
      <p:sp>
        <p:nvSpPr>
          <p:cNvPr id="30724" name="Rectangle 4"/>
          <p:cNvSpPr>
            <a:spLocks noGrp="1" noRot="1" noChangeAspect="1" noChangeArrowheads="1" noTextEdit="1"/>
          </p:cNvSpPr>
          <p:nvPr>
            <p:ph type="sldImg" idx="2"/>
          </p:nvPr>
        </p:nvSpPr>
        <p:spPr bwMode="auto">
          <a:xfrm>
            <a:off x="3341688" y="531813"/>
            <a:ext cx="3551237" cy="2662237"/>
          </a:xfrm>
          <a:prstGeom prst="rect">
            <a:avLst/>
          </a:prstGeom>
          <a:noFill/>
          <a:ln w="9525">
            <a:solidFill>
              <a:srgbClr val="000000"/>
            </a:solidFill>
            <a:miter lim="800000"/>
            <a:headEnd/>
            <a:tailEnd/>
          </a:ln>
          <a:effectLst/>
        </p:spPr>
      </p:sp>
      <p:sp>
        <p:nvSpPr>
          <p:cNvPr id="30725" name="Rectangle 5"/>
          <p:cNvSpPr>
            <a:spLocks noGrp="1" noChangeArrowheads="1"/>
          </p:cNvSpPr>
          <p:nvPr>
            <p:ph type="body" sz="quarter" idx="3"/>
          </p:nvPr>
        </p:nvSpPr>
        <p:spPr bwMode="auto">
          <a:xfrm>
            <a:off x="1023462" y="3372167"/>
            <a:ext cx="8187690" cy="319468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26" name="Rectangle 6"/>
          <p:cNvSpPr>
            <a:spLocks noGrp="1" noChangeArrowheads="1"/>
          </p:cNvSpPr>
          <p:nvPr>
            <p:ph type="ftr" sz="quarter" idx="4"/>
          </p:nvPr>
        </p:nvSpPr>
        <p:spPr bwMode="auto">
          <a:xfrm>
            <a:off x="0" y="6742692"/>
            <a:ext cx="4434999" cy="35496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cs typeface="Angsana New" pitchFamily="18" charset="-34"/>
              </a:defRPr>
            </a:lvl1pPr>
          </a:lstStyle>
          <a:p>
            <a:endParaRPr lang="en-US"/>
          </a:p>
        </p:txBody>
      </p:sp>
      <p:sp>
        <p:nvSpPr>
          <p:cNvPr id="30727" name="Rectangle 7"/>
          <p:cNvSpPr>
            <a:spLocks noGrp="1" noChangeArrowheads="1"/>
          </p:cNvSpPr>
          <p:nvPr>
            <p:ph type="sldNum" sz="quarter" idx="5"/>
          </p:nvPr>
        </p:nvSpPr>
        <p:spPr bwMode="auto">
          <a:xfrm>
            <a:off x="5797838" y="6742692"/>
            <a:ext cx="4434999" cy="35496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cs typeface="Angsana New" pitchFamily="18" charset="-34"/>
              </a:defRPr>
            </a:lvl1pPr>
          </a:lstStyle>
          <a:p>
            <a:fld id="{3F87382F-5F1B-4B26-9699-8938D74C4529}" type="slidenum">
              <a:rPr lang="en-US"/>
              <a:pPr/>
              <a:t>‹#›</a:t>
            </a:fld>
            <a:endParaRPr lang="en-US"/>
          </a:p>
        </p:txBody>
      </p:sp>
    </p:spTree>
    <p:extLst>
      <p:ext uri="{BB962C8B-B14F-4D97-AF65-F5344CB8AC3E}">
        <p14:creationId xmlns:p14="http://schemas.microsoft.com/office/powerpoint/2010/main" val="173946805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Bhanupong: EE460 Thai Economy</a:t>
            </a:r>
          </a:p>
        </p:txBody>
      </p:sp>
      <p:sp>
        <p:nvSpPr>
          <p:cNvPr id="6" name="Slide Number Placeholder 5"/>
          <p:cNvSpPr>
            <a:spLocks noGrp="1"/>
          </p:cNvSpPr>
          <p:nvPr>
            <p:ph type="sldNum" sz="quarter" idx="12"/>
          </p:nvPr>
        </p:nvSpPr>
        <p:spPr/>
        <p:txBody>
          <a:bodyPr/>
          <a:lstStyle/>
          <a:p>
            <a:fld id="{C1FEF2AA-B7CE-4E1A-8980-37016D35B36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Bhanupong: EE460 Thai Economy</a:t>
            </a:r>
          </a:p>
        </p:txBody>
      </p:sp>
      <p:sp>
        <p:nvSpPr>
          <p:cNvPr id="6" name="Slide Number Placeholder 5"/>
          <p:cNvSpPr>
            <a:spLocks noGrp="1"/>
          </p:cNvSpPr>
          <p:nvPr>
            <p:ph type="sldNum" sz="quarter" idx="12"/>
          </p:nvPr>
        </p:nvSpPr>
        <p:spPr/>
        <p:txBody>
          <a:bodyPr/>
          <a:lstStyle/>
          <a:p>
            <a:fld id="{548CDE8B-F622-4F8E-ADB5-546BAAD93DA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Bhanupong: EE460 Thai Economy</a:t>
            </a:r>
          </a:p>
        </p:txBody>
      </p:sp>
      <p:sp>
        <p:nvSpPr>
          <p:cNvPr id="6" name="Slide Number Placeholder 5"/>
          <p:cNvSpPr>
            <a:spLocks noGrp="1"/>
          </p:cNvSpPr>
          <p:nvPr>
            <p:ph type="sldNum" sz="quarter" idx="12"/>
          </p:nvPr>
        </p:nvSpPr>
        <p:spPr/>
        <p:txBody>
          <a:bodyPr/>
          <a:lstStyle/>
          <a:p>
            <a:fld id="{BF104A85-3116-4ECB-A7CB-02CF12C672B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Bhanupong: EE460 Thai Economy</a:t>
            </a:r>
          </a:p>
        </p:txBody>
      </p:sp>
      <p:sp>
        <p:nvSpPr>
          <p:cNvPr id="7" name="Slide Number Placeholder 6"/>
          <p:cNvSpPr>
            <a:spLocks noGrp="1"/>
          </p:cNvSpPr>
          <p:nvPr>
            <p:ph type="sldNum" sz="quarter" idx="12"/>
          </p:nvPr>
        </p:nvSpPr>
        <p:spPr/>
        <p:txBody>
          <a:bodyPr/>
          <a:lstStyle/>
          <a:p>
            <a:fld id="{B061E684-6CC5-492F-9FA6-798347E79B6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Bhanupong: EE460 Thai Economy</a:t>
            </a:r>
          </a:p>
        </p:txBody>
      </p:sp>
      <p:sp>
        <p:nvSpPr>
          <p:cNvPr id="9" name="Slide Number Placeholder 8"/>
          <p:cNvSpPr>
            <a:spLocks noGrp="1"/>
          </p:cNvSpPr>
          <p:nvPr>
            <p:ph type="sldNum" sz="quarter" idx="12"/>
          </p:nvPr>
        </p:nvSpPr>
        <p:spPr/>
        <p:txBody>
          <a:bodyPr/>
          <a:lstStyle/>
          <a:p>
            <a:fld id="{45F0F8EB-299A-47DC-8AA6-E0577CCC224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Bhanupong: EE460 Thai Economy</a:t>
            </a:r>
          </a:p>
        </p:txBody>
      </p:sp>
      <p:sp>
        <p:nvSpPr>
          <p:cNvPr id="5" name="Slide Number Placeholder 4"/>
          <p:cNvSpPr>
            <a:spLocks noGrp="1"/>
          </p:cNvSpPr>
          <p:nvPr>
            <p:ph type="sldNum" sz="quarter" idx="12"/>
          </p:nvPr>
        </p:nvSpPr>
        <p:spPr/>
        <p:txBody>
          <a:bodyPr/>
          <a:lstStyle/>
          <a:p>
            <a:fld id="{6DDE6A38-8E04-4AF0-AF0D-ECD5F8FA33A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Bhanupong: EE460 Thai Economy</a:t>
            </a:r>
          </a:p>
        </p:txBody>
      </p:sp>
      <p:sp>
        <p:nvSpPr>
          <p:cNvPr id="4" name="Slide Number Placeholder 3"/>
          <p:cNvSpPr>
            <a:spLocks noGrp="1"/>
          </p:cNvSpPr>
          <p:nvPr>
            <p:ph type="sldNum" sz="quarter" idx="12"/>
          </p:nvPr>
        </p:nvSpPr>
        <p:spPr/>
        <p:txBody>
          <a:bodyPr/>
          <a:lstStyle/>
          <a:p>
            <a:fld id="{9B4E9A3B-7B66-4235-A6A2-1671AB8F2D0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Bhanupong: EE460 Thai Economy</a:t>
            </a:r>
          </a:p>
        </p:txBody>
      </p:sp>
      <p:sp>
        <p:nvSpPr>
          <p:cNvPr id="7" name="Slide Number Placeholder 6"/>
          <p:cNvSpPr>
            <a:spLocks noGrp="1"/>
          </p:cNvSpPr>
          <p:nvPr>
            <p:ph type="sldNum" sz="quarter" idx="12"/>
          </p:nvPr>
        </p:nvSpPr>
        <p:spPr/>
        <p:txBody>
          <a:bodyPr/>
          <a:lstStyle/>
          <a:p>
            <a:fld id="{91511E85-941D-48C5-BBB5-CF7F0190C79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Bhanupong: EE460 Thai Economy</a:t>
            </a:r>
          </a:p>
        </p:txBody>
      </p:sp>
      <p:sp>
        <p:nvSpPr>
          <p:cNvPr id="7" name="Slide Number Placeholder 6"/>
          <p:cNvSpPr>
            <a:spLocks noGrp="1"/>
          </p:cNvSpPr>
          <p:nvPr>
            <p:ph type="sldNum" sz="quarter" idx="12"/>
          </p:nvPr>
        </p:nvSpPr>
        <p:spPr/>
        <p:txBody>
          <a:bodyPr/>
          <a:lstStyle/>
          <a:p>
            <a:fld id="{5F89CAEA-15C4-4034-ABD3-6550D6B417F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Bhanupong: EE460 Thai Economy</a:t>
            </a:r>
          </a:p>
        </p:txBody>
      </p:sp>
      <p:sp>
        <p:nvSpPr>
          <p:cNvPr id="6" name="Slide Number Placeholder 5"/>
          <p:cNvSpPr>
            <a:spLocks noGrp="1"/>
          </p:cNvSpPr>
          <p:nvPr>
            <p:ph type="sldNum" sz="quarter" idx="12"/>
          </p:nvPr>
        </p:nvSpPr>
        <p:spPr/>
        <p:txBody>
          <a:bodyPr/>
          <a:lstStyle/>
          <a:p>
            <a:fld id="{66693169-0998-43EB-B84C-ED8B54D8109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Bhanupong: EE460 Thai Economy</a:t>
            </a:r>
          </a:p>
        </p:txBody>
      </p:sp>
      <p:sp>
        <p:nvSpPr>
          <p:cNvPr id="6" name="Slide Number Placeholder 5"/>
          <p:cNvSpPr>
            <a:spLocks noGrp="1"/>
          </p:cNvSpPr>
          <p:nvPr>
            <p:ph type="sldNum" sz="quarter" idx="12"/>
          </p:nvPr>
        </p:nvSpPr>
        <p:spPr/>
        <p:txBody>
          <a:bodyPr/>
          <a:lstStyle/>
          <a:p>
            <a:fld id="{0F2992E4-3BCB-44B9-968E-F227022DB2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Bhanupong: EE460 Thai Economy</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A56808-94C0-4CB8-B636-31287F4E2DB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457200" y="914400"/>
            <a:ext cx="8534400" cy="1981201"/>
          </a:xfrm>
          <a:solidFill>
            <a:schemeClr val="accent3">
              <a:lumMod val="20000"/>
              <a:lumOff val="80000"/>
            </a:schemeClr>
          </a:solidFill>
        </p:spPr>
        <p:txBody>
          <a:bodyPr>
            <a:normAutofit/>
          </a:bodyPr>
          <a:lstStyle/>
          <a:p>
            <a:r>
              <a:rPr lang="en-US" dirty="0"/>
              <a:t>Thailand’s Processed Food Industry</a:t>
            </a:r>
          </a:p>
        </p:txBody>
      </p:sp>
      <p:sp>
        <p:nvSpPr>
          <p:cNvPr id="6147" name="Rectangle 3"/>
          <p:cNvSpPr>
            <a:spLocks noGrp="1" noChangeArrowheads="1"/>
          </p:cNvSpPr>
          <p:nvPr>
            <p:ph type="subTitle" idx="1"/>
          </p:nvPr>
        </p:nvSpPr>
        <p:spPr/>
        <p:txBody>
          <a:bodyPr/>
          <a:lstStyle/>
          <a:p>
            <a:r>
              <a:rPr lang="en-US" dirty="0"/>
              <a:t>Mr. </a:t>
            </a:r>
            <a:r>
              <a:rPr lang="en-US" dirty="0" err="1"/>
              <a:t>Bhanupong</a:t>
            </a:r>
            <a:endParaRPr lang="en-US" dirty="0"/>
          </a:p>
          <a:p>
            <a:r>
              <a:rPr lang="en-US" dirty="0"/>
              <a:t>Lecture 15</a:t>
            </a:r>
          </a:p>
        </p:txBody>
      </p:sp>
      <p:sp>
        <p:nvSpPr>
          <p:cNvPr id="2" name="Footer Placeholder 1">
            <a:extLst>
              <a:ext uri="{FF2B5EF4-FFF2-40B4-BE49-F238E27FC236}">
                <a16:creationId xmlns:a16="http://schemas.microsoft.com/office/drawing/2014/main" id="{FB933004-3B36-4142-87C4-3AC9C3BDE95D}"/>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FF55D-0FD2-4D8F-B0FC-E4A6107E8A70}"/>
              </a:ext>
            </a:extLst>
          </p:cNvPr>
          <p:cNvSpPr>
            <a:spLocks noGrp="1"/>
          </p:cNvSpPr>
          <p:nvPr>
            <p:ph type="title"/>
          </p:nvPr>
        </p:nvSpPr>
        <p:spPr/>
        <p:txBody>
          <a:bodyPr>
            <a:normAutofit fontScale="90000"/>
          </a:bodyPr>
          <a:lstStyle/>
          <a:p>
            <a:r>
              <a:rPr lang="en-US" dirty="0"/>
              <a:t>Course Syllabus </a:t>
            </a:r>
            <a:br>
              <a:rPr lang="en-US" dirty="0"/>
            </a:br>
            <a:r>
              <a:rPr lang="en-US" dirty="0"/>
              <a:t>lecture 15</a:t>
            </a:r>
          </a:p>
        </p:txBody>
      </p:sp>
      <p:sp>
        <p:nvSpPr>
          <p:cNvPr id="3" name="Content Placeholder 2">
            <a:extLst>
              <a:ext uri="{FF2B5EF4-FFF2-40B4-BE49-F238E27FC236}">
                <a16:creationId xmlns:a16="http://schemas.microsoft.com/office/drawing/2014/main" id="{7D0B67CF-6A8E-4F02-8324-3758E0290CD4}"/>
              </a:ext>
            </a:extLst>
          </p:cNvPr>
          <p:cNvSpPr>
            <a:spLocks noGrp="1"/>
          </p:cNvSpPr>
          <p:nvPr>
            <p:ph idx="1"/>
          </p:nvPr>
        </p:nvSpPr>
        <p:spPr/>
        <p:txBody>
          <a:bodyPr>
            <a:normAutofit lnSpcReduction="10000"/>
          </a:bodyPr>
          <a:lstStyle/>
          <a:p>
            <a:r>
              <a:rPr lang="en-US" b="1" dirty="0"/>
              <a:t>The rise and fall of Thailand’s export-oriented industries</a:t>
            </a:r>
            <a:endParaRPr lang="en-US" dirty="0"/>
          </a:p>
          <a:p>
            <a:r>
              <a:rPr lang="en-US" dirty="0"/>
              <a:t>We explore processed food. </a:t>
            </a:r>
          </a:p>
          <a:p>
            <a:r>
              <a:rPr lang="en-US" dirty="0"/>
              <a:t>While facing non-tariff barriers imposed by developed countries, the industry is still leading exporters of Thailand. </a:t>
            </a:r>
          </a:p>
          <a:p>
            <a:r>
              <a:rPr lang="en-US" dirty="0"/>
              <a:t>Does the success of these industries bode well for the resilience and dynamism of the Thai manufacturing sector?</a:t>
            </a:r>
          </a:p>
          <a:p>
            <a:endParaRPr lang="en-US" dirty="0"/>
          </a:p>
        </p:txBody>
      </p:sp>
      <p:sp>
        <p:nvSpPr>
          <p:cNvPr id="5" name="Footer Placeholder 4">
            <a:extLst>
              <a:ext uri="{FF2B5EF4-FFF2-40B4-BE49-F238E27FC236}">
                <a16:creationId xmlns:a16="http://schemas.microsoft.com/office/drawing/2014/main" id="{61F8168D-0BC0-4845-8348-897E0DA07F13}"/>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497867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solidFill>
            <a:srgbClr val="FFFF00"/>
          </a:solidFill>
        </p:spPr>
        <p:txBody>
          <a:bodyPr/>
          <a:lstStyle/>
          <a:p>
            <a:r>
              <a:rPr lang="en-US" dirty="0"/>
              <a:t>Outline</a:t>
            </a:r>
          </a:p>
        </p:txBody>
      </p:sp>
      <p:sp>
        <p:nvSpPr>
          <p:cNvPr id="106499" name="Rectangle 3"/>
          <p:cNvSpPr>
            <a:spLocks noGrp="1" noChangeArrowheads="1"/>
          </p:cNvSpPr>
          <p:nvPr>
            <p:ph idx="1"/>
          </p:nvPr>
        </p:nvSpPr>
        <p:spPr/>
        <p:txBody>
          <a:bodyPr/>
          <a:lstStyle/>
          <a:p>
            <a:pPr>
              <a:lnSpc>
                <a:spcPct val="90000"/>
              </a:lnSpc>
            </a:pPr>
            <a:r>
              <a:rPr lang="en-US" dirty="0"/>
              <a:t>Exports Performance</a:t>
            </a:r>
          </a:p>
          <a:p>
            <a:pPr>
              <a:lnSpc>
                <a:spcPct val="90000"/>
              </a:lnSpc>
            </a:pPr>
            <a:r>
              <a:rPr lang="en-US" dirty="0"/>
              <a:t>Export competitiveness</a:t>
            </a:r>
          </a:p>
          <a:p>
            <a:pPr>
              <a:lnSpc>
                <a:spcPct val="90000"/>
              </a:lnSpc>
            </a:pPr>
            <a:r>
              <a:rPr lang="en-US" dirty="0"/>
              <a:t>Processed chicken</a:t>
            </a:r>
          </a:p>
          <a:p>
            <a:pPr>
              <a:lnSpc>
                <a:spcPct val="90000"/>
              </a:lnSpc>
            </a:pPr>
            <a:r>
              <a:rPr lang="en-US" dirty="0"/>
              <a:t>Frozen shrimp</a:t>
            </a:r>
          </a:p>
          <a:p>
            <a:pPr>
              <a:lnSpc>
                <a:spcPct val="90000"/>
              </a:lnSpc>
            </a:pPr>
            <a:r>
              <a:rPr lang="en-US" dirty="0"/>
              <a:t>SPS measures and impacts</a:t>
            </a:r>
          </a:p>
          <a:p>
            <a:pPr>
              <a:lnSpc>
                <a:spcPct val="90000"/>
              </a:lnSpc>
            </a:pPr>
            <a:r>
              <a:rPr lang="en-US" dirty="0"/>
              <a:t>Responses to NTBs</a:t>
            </a:r>
          </a:p>
          <a:p>
            <a:pPr>
              <a:lnSpc>
                <a:spcPct val="90000"/>
              </a:lnSpc>
            </a:pPr>
            <a:endParaRPr lang="en-US" dirty="0"/>
          </a:p>
          <a:p>
            <a:pPr>
              <a:lnSpc>
                <a:spcPct val="90000"/>
              </a:lnSpc>
            </a:pPr>
            <a:endParaRPr lang="en-US" dirty="0"/>
          </a:p>
          <a:p>
            <a:pPr>
              <a:lnSpc>
                <a:spcPct val="90000"/>
              </a:lnSpc>
            </a:pPr>
            <a:endParaRPr lang="en-US" dirty="0"/>
          </a:p>
          <a:p>
            <a:pPr>
              <a:lnSpc>
                <a:spcPct val="90000"/>
              </a:lnSpc>
            </a:pPr>
            <a:endParaRPr lang="en-US" dirty="0"/>
          </a:p>
        </p:txBody>
      </p:sp>
      <p:sp>
        <p:nvSpPr>
          <p:cNvPr id="2" name="Footer Placeholder 1">
            <a:extLst>
              <a:ext uri="{FF2B5EF4-FFF2-40B4-BE49-F238E27FC236}">
                <a16:creationId xmlns:a16="http://schemas.microsoft.com/office/drawing/2014/main" id="{EE39BA57-5F58-45EC-9E57-952D204362EA}"/>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58B31-604F-4064-96D2-5288D2855EAF}"/>
              </a:ext>
            </a:extLst>
          </p:cNvPr>
          <p:cNvSpPr>
            <a:spLocks noGrp="1"/>
          </p:cNvSpPr>
          <p:nvPr>
            <p:ph type="title"/>
          </p:nvPr>
        </p:nvSpPr>
        <p:spPr/>
        <p:txBody>
          <a:bodyPr>
            <a:normAutofit fontScale="90000"/>
          </a:bodyPr>
          <a:lstStyle/>
          <a:p>
            <a:r>
              <a:rPr lang="en-US" dirty="0"/>
              <a:t>Product 03: Fish, Crustaceans, mollusks</a:t>
            </a:r>
          </a:p>
        </p:txBody>
      </p:sp>
      <p:pic>
        <p:nvPicPr>
          <p:cNvPr id="172034" name="Picture 2" descr="https://www.trademap.org/TempFiles/dcp_25add272A.png?gui=e013c102-3906-44e0-958a-59004ea45b7f">
            <a:extLst>
              <a:ext uri="{FF2B5EF4-FFF2-40B4-BE49-F238E27FC236}">
                <a16:creationId xmlns:a16="http://schemas.microsoft.com/office/drawing/2014/main" id="{8DA51EF7-8FF8-4C6B-A300-31F975691EB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5048" y="1600200"/>
            <a:ext cx="8421752" cy="498316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7ACF4E43-2D0B-4DDA-94A5-933AF5E5B7F1}"/>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854173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44A63-C830-4BBA-B0CF-9FDAD0F1916B}"/>
              </a:ext>
            </a:extLst>
          </p:cNvPr>
          <p:cNvSpPr>
            <a:spLocks noGrp="1"/>
          </p:cNvSpPr>
          <p:nvPr>
            <p:ph type="title"/>
          </p:nvPr>
        </p:nvSpPr>
        <p:spPr/>
        <p:txBody>
          <a:bodyPr/>
          <a:lstStyle/>
          <a:p>
            <a:r>
              <a:rPr lang="en-US" dirty="0"/>
              <a:t>Sausages: product 1601</a:t>
            </a:r>
          </a:p>
        </p:txBody>
      </p:sp>
      <p:pic>
        <p:nvPicPr>
          <p:cNvPr id="171010" name="Picture 2" descr="https://www.trademap.org/TempFiles/dcp_25add2726C.png?gui=05e0d423-08f9-4d72-af78-6ed3efcce245">
            <a:extLst>
              <a:ext uri="{FF2B5EF4-FFF2-40B4-BE49-F238E27FC236}">
                <a16:creationId xmlns:a16="http://schemas.microsoft.com/office/drawing/2014/main" id="{4F2558D9-188B-43CF-9700-335BBC39DE0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88946" y="1600200"/>
            <a:ext cx="7166107" cy="4525963"/>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6D067AEC-6753-4074-8CD1-F67D458F2980}"/>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170700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AA2F676-5964-4649-B2C7-9EF67004CE7D}"/>
              </a:ext>
            </a:extLst>
          </p:cNvPr>
          <p:cNvSpPr>
            <a:spLocks noGrp="1"/>
          </p:cNvSpPr>
          <p:nvPr>
            <p:ph type="title"/>
          </p:nvPr>
        </p:nvSpPr>
        <p:spPr/>
        <p:txBody>
          <a:bodyPr>
            <a:normAutofit fontScale="90000"/>
          </a:bodyPr>
          <a:lstStyle/>
          <a:p>
            <a:r>
              <a:rPr lang="en-US" dirty="0"/>
              <a:t>Prepared or preserved meat (Chicken) Product 1602</a:t>
            </a:r>
            <a:br>
              <a:rPr lang="en-US" dirty="0"/>
            </a:br>
            <a:endParaRPr lang="en-US" dirty="0"/>
          </a:p>
        </p:txBody>
      </p:sp>
      <p:sp>
        <p:nvSpPr>
          <p:cNvPr id="6" name="Content Placeholder 5">
            <a:extLst>
              <a:ext uri="{FF2B5EF4-FFF2-40B4-BE49-F238E27FC236}">
                <a16:creationId xmlns:a16="http://schemas.microsoft.com/office/drawing/2014/main" id="{3B15C13C-2DE8-4041-B4AD-F64EB78D401E}"/>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9656F337-1171-473C-86B2-5475DC7B0119}"/>
              </a:ext>
            </a:extLst>
          </p:cNvPr>
          <p:cNvPicPr>
            <a:picLocks noChangeAspect="1"/>
          </p:cNvPicPr>
          <p:nvPr/>
        </p:nvPicPr>
        <p:blipFill>
          <a:blip r:embed="rId2"/>
          <a:stretch>
            <a:fillRect/>
          </a:stretch>
        </p:blipFill>
        <p:spPr>
          <a:xfrm>
            <a:off x="95250" y="1143000"/>
            <a:ext cx="9048750" cy="5715000"/>
          </a:xfrm>
          <a:prstGeom prst="rect">
            <a:avLst/>
          </a:prstGeom>
        </p:spPr>
      </p:pic>
      <p:sp>
        <p:nvSpPr>
          <p:cNvPr id="7" name="Footer Placeholder 6">
            <a:extLst>
              <a:ext uri="{FF2B5EF4-FFF2-40B4-BE49-F238E27FC236}">
                <a16:creationId xmlns:a16="http://schemas.microsoft.com/office/drawing/2014/main" id="{F45BEDBF-9EBF-4473-91FE-4AD62F9065C5}"/>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37070500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3BC19D1-10F8-4136-AFB5-6F22B5542CC0}"/>
              </a:ext>
            </a:extLst>
          </p:cNvPr>
          <p:cNvSpPr>
            <a:spLocks noGrp="1"/>
          </p:cNvSpPr>
          <p:nvPr>
            <p:ph type="title"/>
          </p:nvPr>
        </p:nvSpPr>
        <p:spPr>
          <a:xfrm>
            <a:off x="457200" y="85725"/>
            <a:ext cx="8229600" cy="1143000"/>
          </a:xfrm>
        </p:spPr>
        <p:txBody>
          <a:bodyPr>
            <a:noAutofit/>
          </a:bodyPr>
          <a:lstStyle/>
          <a:p>
            <a:r>
              <a:rPr lang="en-US" sz="3600" dirty="0"/>
              <a:t>Prepared or preserved fish:  Product 1604</a:t>
            </a:r>
          </a:p>
        </p:txBody>
      </p:sp>
      <p:sp>
        <p:nvSpPr>
          <p:cNvPr id="8" name="Content Placeholder 7">
            <a:extLst>
              <a:ext uri="{FF2B5EF4-FFF2-40B4-BE49-F238E27FC236}">
                <a16:creationId xmlns:a16="http://schemas.microsoft.com/office/drawing/2014/main" id="{3123222F-6D7E-48C6-A04C-3682B5ACB5A2}"/>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73CCD5DA-0E43-44BB-BD19-A56A993B7104}"/>
              </a:ext>
            </a:extLst>
          </p:cNvPr>
          <p:cNvPicPr>
            <a:picLocks noChangeAspect="1"/>
          </p:cNvPicPr>
          <p:nvPr/>
        </p:nvPicPr>
        <p:blipFill>
          <a:blip r:embed="rId2"/>
          <a:stretch>
            <a:fillRect/>
          </a:stretch>
        </p:blipFill>
        <p:spPr>
          <a:xfrm>
            <a:off x="47625" y="1031875"/>
            <a:ext cx="9048750" cy="5715000"/>
          </a:xfrm>
          <a:prstGeom prst="rect">
            <a:avLst/>
          </a:prstGeom>
        </p:spPr>
      </p:pic>
      <p:sp>
        <p:nvSpPr>
          <p:cNvPr id="9" name="Footer Placeholder 8">
            <a:extLst>
              <a:ext uri="{FF2B5EF4-FFF2-40B4-BE49-F238E27FC236}">
                <a16:creationId xmlns:a16="http://schemas.microsoft.com/office/drawing/2014/main" id="{2212CCF5-6199-420F-B5B8-E66C3635E512}"/>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3830687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57400" y="260297"/>
            <a:ext cx="4953000" cy="6436427"/>
          </a:xfrm>
          <a:prstGeom prst="rect">
            <a:avLst/>
          </a:prstGeom>
        </p:spPr>
      </p:pic>
      <p:sp>
        <p:nvSpPr>
          <p:cNvPr id="4" name="Footer Placeholder 3">
            <a:extLst>
              <a:ext uri="{FF2B5EF4-FFF2-40B4-BE49-F238E27FC236}">
                <a16:creationId xmlns:a16="http://schemas.microsoft.com/office/drawing/2014/main" id="{37348E5D-0116-461B-8A90-E045C57E4155}"/>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3321409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3F8470-55FB-4EF1-A329-25FC7D2F34F4}"/>
              </a:ext>
            </a:extLst>
          </p:cNvPr>
          <p:cNvSpPr>
            <a:spLocks noGrp="1"/>
          </p:cNvSpPr>
          <p:nvPr>
            <p:ph type="title"/>
          </p:nvPr>
        </p:nvSpPr>
        <p:spPr/>
        <p:txBody>
          <a:bodyPr/>
          <a:lstStyle/>
          <a:p>
            <a:r>
              <a:rPr lang="en-US" dirty="0"/>
              <a:t>Crustaceans: product 1605</a:t>
            </a:r>
          </a:p>
        </p:txBody>
      </p:sp>
      <p:sp>
        <p:nvSpPr>
          <p:cNvPr id="5" name="Content Placeholder 4">
            <a:extLst>
              <a:ext uri="{FF2B5EF4-FFF2-40B4-BE49-F238E27FC236}">
                <a16:creationId xmlns:a16="http://schemas.microsoft.com/office/drawing/2014/main" id="{BC171369-2196-43C7-9D3E-57B6DF2A2929}"/>
              </a:ext>
            </a:extLst>
          </p:cNvPr>
          <p:cNvSpPr>
            <a:spLocks noGrp="1"/>
          </p:cNvSpPr>
          <p:nvPr>
            <p:ph idx="1"/>
          </p:nvPr>
        </p:nvSpPr>
        <p:spPr/>
        <p:txBody>
          <a:bodyPr/>
          <a:lstStyle/>
          <a:p>
            <a:endParaRPr lang="en-US"/>
          </a:p>
        </p:txBody>
      </p:sp>
      <p:pic>
        <p:nvPicPr>
          <p:cNvPr id="3" name="Picture 2">
            <a:extLst>
              <a:ext uri="{FF2B5EF4-FFF2-40B4-BE49-F238E27FC236}">
                <a16:creationId xmlns:a16="http://schemas.microsoft.com/office/drawing/2014/main" id="{6A3C3A5B-3E96-4BE4-BE13-2BCF3A2EBEC0}"/>
              </a:ext>
            </a:extLst>
          </p:cNvPr>
          <p:cNvPicPr>
            <a:picLocks noChangeAspect="1"/>
          </p:cNvPicPr>
          <p:nvPr/>
        </p:nvPicPr>
        <p:blipFill>
          <a:blip r:embed="rId2"/>
          <a:stretch>
            <a:fillRect/>
          </a:stretch>
        </p:blipFill>
        <p:spPr>
          <a:xfrm>
            <a:off x="95250" y="1112670"/>
            <a:ext cx="8591550" cy="5426242"/>
          </a:xfrm>
          <a:prstGeom prst="rect">
            <a:avLst/>
          </a:prstGeom>
        </p:spPr>
      </p:pic>
      <p:sp>
        <p:nvSpPr>
          <p:cNvPr id="6" name="Footer Placeholder 5">
            <a:extLst>
              <a:ext uri="{FF2B5EF4-FFF2-40B4-BE49-F238E27FC236}">
                <a16:creationId xmlns:a16="http://schemas.microsoft.com/office/drawing/2014/main" id="{1D07021B-FF46-42E5-9895-4BCFEF786813}"/>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24305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2C5BC89E-FE10-4C94-9ACB-E07A37700004}"/>
              </a:ext>
            </a:extLst>
          </p:cNvPr>
          <p:cNvGraphicFramePr>
            <a:graphicFrameLocks/>
          </p:cNvGraphicFramePr>
          <p:nvPr>
            <p:extLst>
              <p:ext uri="{D42A27DB-BD31-4B8C-83A1-F6EECF244321}">
                <p14:modId xmlns:p14="http://schemas.microsoft.com/office/powerpoint/2010/main" val="707410920"/>
              </p:ext>
            </p:extLst>
          </p:nvPr>
        </p:nvGraphicFramePr>
        <p:xfrm>
          <a:off x="152400" y="265112"/>
          <a:ext cx="8839200" cy="6248400"/>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a:extLst>
              <a:ext uri="{FF2B5EF4-FFF2-40B4-BE49-F238E27FC236}">
                <a16:creationId xmlns:a16="http://schemas.microsoft.com/office/drawing/2014/main" id="{B02630B4-F92A-4F19-816E-BBDA2B13F4CE}"/>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373195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p:cNvGraphicFramePr>
          <p:nvPr>
            <p:extLst>
              <p:ext uri="{D42A27DB-BD31-4B8C-83A1-F6EECF244321}">
                <p14:modId xmlns:p14="http://schemas.microsoft.com/office/powerpoint/2010/main" val="1122003233"/>
              </p:ext>
            </p:extLst>
          </p:nvPr>
        </p:nvGraphicFramePr>
        <p:xfrm>
          <a:off x="457200" y="228600"/>
          <a:ext cx="7848600" cy="63246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5599440" y="5987534"/>
            <a:ext cx="3595856" cy="646331"/>
          </a:xfrm>
          <a:prstGeom prst="rect">
            <a:avLst/>
          </a:prstGeom>
          <a:solidFill>
            <a:srgbClr val="FFFF00"/>
          </a:solidFill>
        </p:spPr>
        <p:txBody>
          <a:bodyPr wrap="none" rtlCol="0">
            <a:spAutoFit/>
          </a:bodyPr>
          <a:lstStyle/>
          <a:p>
            <a:r>
              <a:rPr lang="en-US" dirty="0"/>
              <a:t>Early Mortality Syndrome (EMS)</a:t>
            </a:r>
          </a:p>
          <a:p>
            <a:r>
              <a:rPr lang="en-US" dirty="0"/>
              <a:t>In shrimp in SEA  since 2012</a:t>
            </a:r>
          </a:p>
        </p:txBody>
      </p:sp>
      <p:sp>
        <p:nvSpPr>
          <p:cNvPr id="5" name="Footer Placeholder 4">
            <a:extLst>
              <a:ext uri="{FF2B5EF4-FFF2-40B4-BE49-F238E27FC236}">
                <a16:creationId xmlns:a16="http://schemas.microsoft.com/office/drawing/2014/main" id="{FA5EA219-1051-4CE0-8ECB-0487D3498FB1}"/>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738293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EA2A0-5D78-4684-AAD1-1296A2D44E32}"/>
              </a:ext>
            </a:extLst>
          </p:cNvPr>
          <p:cNvSpPr>
            <a:spLocks noGrp="1"/>
          </p:cNvSpPr>
          <p:nvPr>
            <p:ph type="title"/>
          </p:nvPr>
        </p:nvSpPr>
        <p:spPr/>
        <p:txBody>
          <a:bodyPr/>
          <a:lstStyle/>
          <a:p>
            <a:r>
              <a:rPr lang="en-US" dirty="0"/>
              <a:t>BCG Framework: Product 16xx</a:t>
            </a:r>
          </a:p>
        </p:txBody>
      </p:sp>
      <p:sp>
        <p:nvSpPr>
          <p:cNvPr id="3" name="Content Placeholder 2">
            <a:extLst>
              <a:ext uri="{FF2B5EF4-FFF2-40B4-BE49-F238E27FC236}">
                <a16:creationId xmlns:a16="http://schemas.microsoft.com/office/drawing/2014/main" id="{B67019E1-6C3A-4282-A347-A24588654FD9}"/>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DCEA44B5-3B1A-4719-86F8-4666223EDE15}"/>
              </a:ext>
            </a:extLst>
          </p:cNvPr>
          <p:cNvPicPr>
            <a:picLocks noChangeAspect="1"/>
          </p:cNvPicPr>
          <p:nvPr/>
        </p:nvPicPr>
        <p:blipFill>
          <a:blip r:embed="rId2"/>
          <a:stretch>
            <a:fillRect/>
          </a:stretch>
        </p:blipFill>
        <p:spPr>
          <a:xfrm>
            <a:off x="304800" y="1295400"/>
            <a:ext cx="8193965" cy="5319712"/>
          </a:xfrm>
          <a:prstGeom prst="rect">
            <a:avLst/>
          </a:prstGeom>
        </p:spPr>
      </p:pic>
      <p:sp>
        <p:nvSpPr>
          <p:cNvPr id="6" name="Footer Placeholder 5">
            <a:extLst>
              <a:ext uri="{FF2B5EF4-FFF2-40B4-BE49-F238E27FC236}">
                <a16:creationId xmlns:a16="http://schemas.microsoft.com/office/drawing/2014/main" id="{C195DF71-4F80-4B99-ADAB-CE67F42BFDAD}"/>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672030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CB5BF-342E-45BF-AFA4-92FA2162EE72}"/>
              </a:ext>
            </a:extLst>
          </p:cNvPr>
          <p:cNvSpPr>
            <a:spLocks noGrp="1"/>
          </p:cNvSpPr>
          <p:nvPr>
            <p:ph type="title"/>
          </p:nvPr>
        </p:nvSpPr>
        <p:spPr>
          <a:xfrm>
            <a:off x="586033" y="-19685"/>
            <a:ext cx="8229600" cy="1143000"/>
          </a:xfrm>
        </p:spPr>
        <p:txBody>
          <a:bodyPr>
            <a:normAutofit fontScale="90000"/>
          </a:bodyPr>
          <a:lstStyle/>
          <a:p>
            <a:r>
              <a:rPr lang="en-US" dirty="0"/>
              <a:t>Trade Performance Index</a:t>
            </a:r>
            <a:br>
              <a:rPr lang="en-US" dirty="0"/>
            </a:br>
            <a:r>
              <a:rPr lang="en-US" dirty="0"/>
              <a:t>Processed food exports (2016)</a:t>
            </a:r>
          </a:p>
        </p:txBody>
      </p:sp>
      <p:graphicFrame>
        <p:nvGraphicFramePr>
          <p:cNvPr id="5" name="Content Placeholder 4">
            <a:extLst>
              <a:ext uri="{FF2B5EF4-FFF2-40B4-BE49-F238E27FC236}">
                <a16:creationId xmlns:a16="http://schemas.microsoft.com/office/drawing/2014/main" id="{E155DA43-63D8-4F28-AF0E-91623002E547}"/>
              </a:ext>
            </a:extLst>
          </p:cNvPr>
          <p:cNvGraphicFramePr>
            <a:graphicFrameLocks noGrp="1"/>
          </p:cNvGraphicFramePr>
          <p:nvPr>
            <p:ph idx="1"/>
            <p:extLst>
              <p:ext uri="{D42A27DB-BD31-4B8C-83A1-F6EECF244321}">
                <p14:modId xmlns:p14="http://schemas.microsoft.com/office/powerpoint/2010/main" val="1810180662"/>
              </p:ext>
            </p:extLst>
          </p:nvPr>
        </p:nvGraphicFramePr>
        <p:xfrm>
          <a:off x="586033" y="1123315"/>
          <a:ext cx="7643567" cy="5598160"/>
        </p:xfrm>
        <a:graphic>
          <a:graphicData uri="http://schemas.openxmlformats.org/drawingml/2006/table">
            <a:tbl>
              <a:tblPr firstRow="1" bandRow="1">
                <a:tableStyleId>{5C22544A-7EE6-4342-B048-85BDC9FD1C3A}</a:tableStyleId>
              </a:tblPr>
              <a:tblGrid>
                <a:gridCol w="3178513">
                  <a:extLst>
                    <a:ext uri="{9D8B030D-6E8A-4147-A177-3AD203B41FA5}">
                      <a16:colId xmlns:a16="http://schemas.microsoft.com/office/drawing/2014/main" val="409986762"/>
                    </a:ext>
                  </a:extLst>
                </a:gridCol>
                <a:gridCol w="1940573">
                  <a:extLst>
                    <a:ext uri="{9D8B030D-6E8A-4147-A177-3AD203B41FA5}">
                      <a16:colId xmlns:a16="http://schemas.microsoft.com/office/drawing/2014/main" val="3186809443"/>
                    </a:ext>
                  </a:extLst>
                </a:gridCol>
                <a:gridCol w="2524481">
                  <a:extLst>
                    <a:ext uri="{9D8B030D-6E8A-4147-A177-3AD203B41FA5}">
                      <a16:colId xmlns:a16="http://schemas.microsoft.com/office/drawing/2014/main" val="57262661"/>
                    </a:ext>
                  </a:extLst>
                </a:gridCol>
              </a:tblGrid>
              <a:tr h="425948">
                <a:tc>
                  <a:txBody>
                    <a:bodyPr/>
                    <a:lstStyle/>
                    <a:p>
                      <a:pPr algn="l" fontAlgn="b"/>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2800" b="0" i="0" u="none" strike="noStrike" dirty="0">
                          <a:solidFill>
                            <a:srgbClr val="000000"/>
                          </a:solidFill>
                          <a:effectLst/>
                          <a:latin typeface="Calibri" panose="020F0502020204030204" pitchFamily="34" charset="0"/>
                        </a:rPr>
                        <a:t>Value</a:t>
                      </a:r>
                    </a:p>
                  </a:txBody>
                  <a:tcPr marL="6350" marR="6350" marT="6350" marB="0" anchor="b"/>
                </a:tc>
                <a:tc>
                  <a:txBody>
                    <a:bodyPr/>
                    <a:lstStyle/>
                    <a:p>
                      <a:pPr algn="ctr" fontAlgn="b"/>
                      <a:r>
                        <a:rPr lang="en-US" sz="2800" b="0" i="0" u="none" strike="noStrike" dirty="0">
                          <a:solidFill>
                            <a:srgbClr val="000000"/>
                          </a:solidFill>
                          <a:effectLst/>
                          <a:latin typeface="Calibri" panose="020F0502020204030204" pitchFamily="34" charset="0"/>
                        </a:rPr>
                        <a:t>Rank</a:t>
                      </a:r>
                    </a:p>
                  </a:txBody>
                  <a:tcPr marL="6350" marR="6350" marT="6350" marB="0" anchor="b"/>
                </a:tc>
                <a:extLst>
                  <a:ext uri="{0D108BD9-81ED-4DB2-BD59-A6C34878D82A}">
                    <a16:rowId xmlns:a16="http://schemas.microsoft.com/office/drawing/2014/main" val="922612164"/>
                  </a:ext>
                </a:extLst>
              </a:tr>
              <a:tr h="725734">
                <a:tc>
                  <a:txBody>
                    <a:bodyPr/>
                    <a:lstStyle/>
                    <a:p>
                      <a:pPr algn="l" fontAlgn="b"/>
                      <a:r>
                        <a:rPr lang="en-US" sz="2400" b="0" i="0" u="none" strike="noStrike" dirty="0">
                          <a:solidFill>
                            <a:srgbClr val="000000"/>
                          </a:solidFill>
                          <a:effectLst/>
                          <a:latin typeface="Calibri" panose="020F0502020204030204" pitchFamily="34" charset="0"/>
                        </a:rPr>
                        <a:t>Number of exporting countries </a:t>
                      </a:r>
                    </a:p>
                  </a:txBody>
                  <a:tcPr marL="6350" marR="6350" marT="6350" marB="0" anchor="b"/>
                </a:tc>
                <a:tc>
                  <a:txBody>
                    <a:bodyPr/>
                    <a:lstStyle/>
                    <a:p>
                      <a:pPr algn="r" fontAlgn="b"/>
                      <a:r>
                        <a:rPr lang="en-US" sz="2400" b="0" i="0" u="none" strike="noStrike">
                          <a:solidFill>
                            <a:srgbClr val="000000"/>
                          </a:solidFill>
                          <a:effectLst/>
                          <a:latin typeface="Calibri" panose="020F0502020204030204" pitchFamily="34" charset="0"/>
                        </a:rPr>
                        <a:t>169</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739342022"/>
                  </a:ext>
                </a:extLst>
              </a:tr>
              <a:tr h="725734">
                <a:tc>
                  <a:txBody>
                    <a:bodyPr/>
                    <a:lstStyle/>
                    <a:p>
                      <a:pPr algn="l" fontAlgn="b"/>
                      <a:r>
                        <a:rPr lang="en-US" sz="2400" b="0" i="0" u="none" strike="noStrike" dirty="0">
                          <a:solidFill>
                            <a:srgbClr val="000000"/>
                          </a:solidFill>
                          <a:effectLst/>
                          <a:latin typeface="Calibri" panose="020F0502020204030204" pitchFamily="34" charset="0"/>
                        </a:rPr>
                        <a:t>Value of exports (in thousand US$)</a:t>
                      </a:r>
                    </a:p>
                  </a:txBody>
                  <a:tcPr marL="6350" marR="6350" marT="6350" marB="0" anchor="b"/>
                </a:tc>
                <a:tc>
                  <a:txBody>
                    <a:bodyPr/>
                    <a:lstStyle/>
                    <a:p>
                      <a:pPr algn="r" fontAlgn="b"/>
                      <a:r>
                        <a:rPr lang="en-US" sz="2400" b="0" i="0" u="none" strike="noStrike">
                          <a:solidFill>
                            <a:srgbClr val="000000"/>
                          </a:solidFill>
                          <a:effectLst/>
                          <a:latin typeface="Calibri" panose="020F0502020204030204" pitchFamily="34" charset="0"/>
                        </a:rPr>
                        <a:t>19,753,610</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788135020"/>
                  </a:ext>
                </a:extLst>
              </a:tr>
              <a:tr h="725734">
                <a:tc>
                  <a:txBody>
                    <a:bodyPr/>
                    <a:lstStyle/>
                    <a:p>
                      <a:pPr algn="l" fontAlgn="b"/>
                      <a:r>
                        <a:rPr lang="en-US" sz="2400" b="0" i="0" u="none" strike="noStrike" dirty="0">
                          <a:solidFill>
                            <a:srgbClr val="000000"/>
                          </a:solidFill>
                          <a:effectLst/>
                          <a:latin typeface="Calibri" panose="020F0502020204030204" pitchFamily="34" charset="0"/>
                        </a:rPr>
                        <a:t>Export growth in value, p.a. (%)</a:t>
                      </a:r>
                    </a:p>
                  </a:txBody>
                  <a:tcPr marL="6350" marR="6350" marT="6350" marB="0" anchor="b"/>
                </a:tc>
                <a:tc>
                  <a:txBody>
                    <a:bodyPr/>
                    <a:lstStyle/>
                    <a:p>
                      <a:pPr algn="r" fontAlgn="b"/>
                      <a:r>
                        <a:rPr lang="en-US" sz="2400" b="0" i="0" u="none" strike="noStrike">
                          <a:solidFill>
                            <a:srgbClr val="000000"/>
                          </a:solidFill>
                          <a:effectLst/>
                          <a:latin typeface="Calibri" panose="020F0502020204030204" pitchFamily="34" charset="0"/>
                        </a:rPr>
                        <a:t>-2%</a:t>
                      </a:r>
                    </a:p>
                  </a:txBody>
                  <a:tcPr marL="6350" marR="6350" marT="6350" marB="0" anchor="b"/>
                </a:tc>
                <a:tc>
                  <a:txBody>
                    <a:bodyPr/>
                    <a:lstStyle/>
                    <a:p>
                      <a:pPr algn="ctr" fontAlgn="b"/>
                      <a:r>
                        <a:rPr lang="en-US" sz="2400" b="0" i="0" u="none" strike="noStrike" dirty="0">
                          <a:solidFill>
                            <a:srgbClr val="000000"/>
                          </a:solidFill>
                          <a:effectLst/>
                          <a:latin typeface="Calibri" panose="020F0502020204030204" pitchFamily="34" charset="0"/>
                        </a:rPr>
                        <a:t>111</a:t>
                      </a:r>
                    </a:p>
                  </a:txBody>
                  <a:tcPr marL="6350" marR="6350" marT="6350" marB="0" anchor="b"/>
                </a:tc>
                <a:extLst>
                  <a:ext uri="{0D108BD9-81ED-4DB2-BD59-A6C34878D82A}">
                    <a16:rowId xmlns:a16="http://schemas.microsoft.com/office/drawing/2014/main" val="1554908277"/>
                  </a:ext>
                </a:extLst>
              </a:tr>
              <a:tr h="725734">
                <a:tc>
                  <a:txBody>
                    <a:bodyPr/>
                    <a:lstStyle/>
                    <a:p>
                      <a:pPr algn="l" fontAlgn="b"/>
                      <a:r>
                        <a:rPr lang="en-US" sz="2400" b="0" i="0" u="none" strike="noStrike" dirty="0">
                          <a:solidFill>
                            <a:srgbClr val="000000"/>
                          </a:solidFill>
                          <a:effectLst/>
                          <a:latin typeface="Calibri" panose="020F0502020204030204" pitchFamily="34" charset="0"/>
                        </a:rPr>
                        <a:t>Share in national exports (%)</a:t>
                      </a:r>
                    </a:p>
                  </a:txBody>
                  <a:tcPr marL="6350" marR="6350" marT="6350" marB="0" anchor="b"/>
                </a:tc>
                <a:tc>
                  <a:txBody>
                    <a:bodyPr/>
                    <a:lstStyle/>
                    <a:p>
                      <a:pPr algn="r" fontAlgn="b"/>
                      <a:r>
                        <a:rPr lang="en-US" sz="2400" b="0" i="0" u="none" strike="noStrike">
                          <a:solidFill>
                            <a:srgbClr val="000000"/>
                          </a:solidFill>
                          <a:effectLst/>
                          <a:latin typeface="Calibri" panose="020F0502020204030204" pitchFamily="34" charset="0"/>
                        </a:rPr>
                        <a:t>9%</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483942809"/>
                  </a:ext>
                </a:extLst>
              </a:tr>
              <a:tr h="725734">
                <a:tc>
                  <a:txBody>
                    <a:bodyPr/>
                    <a:lstStyle/>
                    <a:p>
                      <a:pPr algn="l" fontAlgn="b"/>
                      <a:r>
                        <a:rPr lang="en-US" sz="2400" b="0" i="0" u="none" strike="noStrike" dirty="0">
                          <a:solidFill>
                            <a:srgbClr val="000000"/>
                          </a:solidFill>
                          <a:effectLst/>
                          <a:latin typeface="Calibri" panose="020F0502020204030204" pitchFamily="34" charset="0"/>
                        </a:rPr>
                        <a:t>Share in national imports (%)</a:t>
                      </a:r>
                    </a:p>
                  </a:txBody>
                  <a:tcPr marL="6350" marR="6350" marT="6350" marB="0" anchor="b"/>
                </a:tc>
                <a:tc>
                  <a:txBody>
                    <a:bodyPr/>
                    <a:lstStyle/>
                    <a:p>
                      <a:pPr algn="r" fontAlgn="b"/>
                      <a:r>
                        <a:rPr lang="en-US" sz="2400" b="0" i="0" u="none" strike="noStrike" dirty="0">
                          <a:solidFill>
                            <a:srgbClr val="000000"/>
                          </a:solidFill>
                          <a:effectLst/>
                          <a:latin typeface="Calibri" panose="020F0502020204030204" pitchFamily="34" charset="0"/>
                        </a:rPr>
                        <a:t>3%</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942511248"/>
                  </a:ext>
                </a:extLst>
              </a:tr>
              <a:tr h="725734">
                <a:tc>
                  <a:txBody>
                    <a:bodyPr/>
                    <a:lstStyle/>
                    <a:p>
                      <a:pPr algn="l" fontAlgn="b"/>
                      <a:r>
                        <a:rPr lang="en-US" sz="2400" b="0" i="0" u="none" strike="noStrike">
                          <a:solidFill>
                            <a:srgbClr val="000000"/>
                          </a:solidFill>
                          <a:effectLst/>
                          <a:latin typeface="Calibri" panose="020F0502020204030204" pitchFamily="34" charset="0"/>
                        </a:rPr>
                        <a:t>Relative trade balance (%)</a:t>
                      </a:r>
                    </a:p>
                  </a:txBody>
                  <a:tcPr marL="6350" marR="6350" marT="6350" marB="0" anchor="b"/>
                </a:tc>
                <a:tc>
                  <a:txBody>
                    <a:bodyPr/>
                    <a:lstStyle/>
                    <a:p>
                      <a:pPr algn="r" fontAlgn="b"/>
                      <a:r>
                        <a:rPr lang="en-US" sz="2400" b="0" i="0" u="none" strike="noStrike" dirty="0">
                          <a:solidFill>
                            <a:srgbClr val="000000"/>
                          </a:solidFill>
                          <a:effectLst/>
                          <a:latin typeface="Calibri" panose="020F0502020204030204" pitchFamily="34" charset="0"/>
                        </a:rPr>
                        <a:t>47%</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643095392"/>
                  </a:ext>
                </a:extLst>
              </a:tr>
              <a:tr h="725734">
                <a:tc>
                  <a:txBody>
                    <a:bodyPr/>
                    <a:lstStyle/>
                    <a:p>
                      <a:pPr algn="l" fontAlgn="b"/>
                      <a:r>
                        <a:rPr lang="en-US" sz="2400" b="0" i="0" u="none" strike="noStrike">
                          <a:solidFill>
                            <a:srgbClr val="000000"/>
                          </a:solidFill>
                          <a:effectLst/>
                          <a:latin typeface="Calibri" panose="020F0502020204030204" pitchFamily="34" charset="0"/>
                        </a:rPr>
                        <a:t>Relative unit value (world average = 1)</a:t>
                      </a:r>
                    </a:p>
                  </a:txBody>
                  <a:tcPr marL="6350" marR="6350" marT="6350" marB="0" anchor="b"/>
                </a:tc>
                <a:tc>
                  <a:txBody>
                    <a:bodyPr/>
                    <a:lstStyle/>
                    <a:p>
                      <a:pPr algn="r" fontAlgn="b"/>
                      <a:r>
                        <a:rPr lang="en-US" sz="2400" b="0" i="0" u="none" strike="noStrike">
                          <a:solidFill>
                            <a:srgbClr val="000000"/>
                          </a:solidFill>
                          <a:effectLst/>
                          <a:latin typeface="Calibri" panose="020F0502020204030204" pitchFamily="34" charset="0"/>
                        </a:rPr>
                        <a:t>1</a:t>
                      </a:r>
                    </a:p>
                  </a:txBody>
                  <a:tcPr marL="6350" marR="6350" marT="6350" marB="0" anchor="b"/>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36350892"/>
                  </a:ext>
                </a:extLst>
              </a:tr>
            </a:tbl>
          </a:graphicData>
        </a:graphic>
      </p:graphicFrame>
      <p:sp>
        <p:nvSpPr>
          <p:cNvPr id="3" name="Footer Placeholder 2">
            <a:extLst>
              <a:ext uri="{FF2B5EF4-FFF2-40B4-BE49-F238E27FC236}">
                <a16:creationId xmlns:a16="http://schemas.microsoft.com/office/drawing/2014/main" id="{69003521-CAF5-4BFA-9A28-52F2568CC4AA}"/>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238788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880272-EC76-497D-BA07-89F2E8A09121}"/>
              </a:ext>
            </a:extLst>
          </p:cNvPr>
          <p:cNvSpPr>
            <a:spLocks noGrp="1"/>
          </p:cNvSpPr>
          <p:nvPr>
            <p:ph type="title"/>
          </p:nvPr>
        </p:nvSpPr>
        <p:spPr>
          <a:xfrm>
            <a:off x="433633" y="-76200"/>
            <a:ext cx="8229600" cy="1143000"/>
          </a:xfrm>
        </p:spPr>
        <p:txBody>
          <a:bodyPr>
            <a:noAutofit/>
          </a:bodyPr>
          <a:lstStyle/>
          <a:p>
            <a:r>
              <a:rPr lang="en-US" sz="2800" dirty="0"/>
              <a:t>Trade Performance Index</a:t>
            </a:r>
            <a:br>
              <a:rPr lang="en-US" sz="2800" dirty="0"/>
            </a:br>
            <a:r>
              <a:rPr lang="en-US" sz="2800" dirty="0"/>
              <a:t>Processed food exports (2016)</a:t>
            </a:r>
          </a:p>
        </p:txBody>
      </p:sp>
      <p:graphicFrame>
        <p:nvGraphicFramePr>
          <p:cNvPr id="8" name="Content Placeholder 7">
            <a:extLst>
              <a:ext uri="{FF2B5EF4-FFF2-40B4-BE49-F238E27FC236}">
                <a16:creationId xmlns:a16="http://schemas.microsoft.com/office/drawing/2014/main" id="{81A6B615-D196-4C64-AA04-866511BC61D4}"/>
              </a:ext>
            </a:extLst>
          </p:cNvPr>
          <p:cNvGraphicFramePr>
            <a:graphicFrameLocks noGrp="1"/>
          </p:cNvGraphicFramePr>
          <p:nvPr>
            <p:ph idx="1"/>
            <p:extLst>
              <p:ext uri="{D42A27DB-BD31-4B8C-83A1-F6EECF244321}">
                <p14:modId xmlns:p14="http://schemas.microsoft.com/office/powerpoint/2010/main" val="2169265157"/>
              </p:ext>
            </p:extLst>
          </p:nvPr>
        </p:nvGraphicFramePr>
        <p:xfrm>
          <a:off x="377071" y="1219200"/>
          <a:ext cx="8229601" cy="4013264"/>
        </p:xfrm>
        <a:graphic>
          <a:graphicData uri="http://schemas.openxmlformats.org/drawingml/2006/table">
            <a:tbl>
              <a:tblPr firstRow="1" bandRow="1">
                <a:tableStyleId>{5C22544A-7EE6-4342-B048-85BDC9FD1C3A}</a:tableStyleId>
              </a:tblPr>
              <a:tblGrid>
                <a:gridCol w="2745817">
                  <a:extLst>
                    <a:ext uri="{9D8B030D-6E8A-4147-A177-3AD203B41FA5}">
                      <a16:colId xmlns:a16="http://schemas.microsoft.com/office/drawing/2014/main" val="2628464851"/>
                    </a:ext>
                  </a:extLst>
                </a:gridCol>
                <a:gridCol w="2741892">
                  <a:extLst>
                    <a:ext uri="{9D8B030D-6E8A-4147-A177-3AD203B41FA5}">
                      <a16:colId xmlns:a16="http://schemas.microsoft.com/office/drawing/2014/main" val="2526459065"/>
                    </a:ext>
                  </a:extLst>
                </a:gridCol>
                <a:gridCol w="2741892">
                  <a:extLst>
                    <a:ext uri="{9D8B030D-6E8A-4147-A177-3AD203B41FA5}">
                      <a16:colId xmlns:a16="http://schemas.microsoft.com/office/drawing/2014/main" val="4126647768"/>
                    </a:ext>
                  </a:extLst>
                </a:gridCol>
              </a:tblGrid>
              <a:tr h="407856">
                <a:tc>
                  <a:txBody>
                    <a:bodyPr/>
                    <a:lstStyle/>
                    <a:p>
                      <a:pPr algn="r" fontAlgn="b"/>
                      <a:r>
                        <a:rPr lang="en-US" sz="2000" b="0" i="0" u="none" strike="noStrike" dirty="0">
                          <a:solidFill>
                            <a:srgbClr val="000000"/>
                          </a:solidFill>
                          <a:effectLst/>
                          <a:latin typeface="Calibri" panose="020F0502020204030204" pitchFamily="34" charset="0"/>
                        </a:rPr>
                        <a:t>      </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Value</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Rank</a:t>
                      </a:r>
                    </a:p>
                  </a:txBody>
                  <a:tcPr marL="6350" marR="6350" marT="6350" marB="0" anchor="b"/>
                </a:tc>
                <a:extLst>
                  <a:ext uri="{0D108BD9-81ED-4DB2-BD59-A6C34878D82A}">
                    <a16:rowId xmlns:a16="http://schemas.microsoft.com/office/drawing/2014/main" val="1785112778"/>
                  </a:ext>
                </a:extLst>
              </a:tr>
              <a:tr h="430344">
                <a:tc gridSpan="3">
                  <a:txBody>
                    <a:bodyPr/>
                    <a:lstStyle/>
                    <a:p>
                      <a:pPr algn="r" fontAlgn="b"/>
                      <a:r>
                        <a:rPr lang="en-US" sz="2000" b="0" i="0" u="none" strike="noStrike" dirty="0">
                          <a:solidFill>
                            <a:srgbClr val="000000"/>
                          </a:solidFill>
                          <a:effectLst/>
                          <a:latin typeface="Calibri" panose="020F0502020204030204" pitchFamily="34" charset="0"/>
                        </a:rPr>
                        <a:t>169 countries</a:t>
                      </a:r>
                    </a:p>
                  </a:txBody>
                  <a:tcPr marL="6350" marR="6350" marT="6350" marB="0" anchor="b"/>
                </a:tc>
                <a:tc hMerge="1">
                  <a:txBody>
                    <a:bodyPr/>
                    <a:lstStyle/>
                    <a:p>
                      <a:pPr algn="r" fontAlgn="b"/>
                      <a:endParaRPr lang="en-US" sz="2000" b="0" i="0" u="none" strike="noStrike" dirty="0">
                        <a:solidFill>
                          <a:srgbClr val="000000"/>
                        </a:solidFill>
                        <a:effectLst/>
                        <a:latin typeface="Calibri" panose="020F0502020204030204" pitchFamily="34" charset="0"/>
                      </a:endParaRPr>
                    </a:p>
                  </a:txBody>
                  <a:tcPr marL="6350" marR="6350" marT="6350" marB="0" anchor="b"/>
                </a:tc>
                <a:tc hMerge="1">
                  <a:txBody>
                    <a:bodyPr/>
                    <a:lstStyle/>
                    <a:p>
                      <a:pPr algn="l" fontAlgn="b"/>
                      <a:endParaRPr lang="en-US" sz="20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85809078"/>
                  </a:ext>
                </a:extLst>
              </a:tr>
              <a:tr h="614816">
                <a:tc>
                  <a:txBody>
                    <a:bodyPr/>
                    <a:lstStyle/>
                    <a:p>
                      <a:pPr algn="l" fontAlgn="b"/>
                      <a:r>
                        <a:rPr lang="en-US" sz="2000" b="0" i="0" u="none" strike="noStrike">
                          <a:solidFill>
                            <a:srgbClr val="000000"/>
                          </a:solidFill>
                          <a:effectLst/>
                          <a:latin typeface="Calibri" panose="020F0502020204030204" pitchFamily="34" charset="0"/>
                        </a:rPr>
                        <a:t>Net exports (in thousand US$)</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12,809,011</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5</a:t>
                      </a:r>
                    </a:p>
                  </a:txBody>
                  <a:tcPr marL="6350" marR="6350" marT="6350" marB="0" anchor="b"/>
                </a:tc>
                <a:extLst>
                  <a:ext uri="{0D108BD9-81ED-4DB2-BD59-A6C34878D82A}">
                    <a16:rowId xmlns:a16="http://schemas.microsoft.com/office/drawing/2014/main" val="3473165317"/>
                  </a:ext>
                </a:extLst>
              </a:tr>
              <a:tr h="614816">
                <a:tc>
                  <a:txBody>
                    <a:bodyPr/>
                    <a:lstStyle/>
                    <a:p>
                      <a:pPr algn="l" fontAlgn="b"/>
                      <a:r>
                        <a:rPr lang="en-US" sz="2000" b="0" i="0" u="none" strike="noStrike">
                          <a:solidFill>
                            <a:srgbClr val="000000"/>
                          </a:solidFill>
                          <a:effectLst/>
                          <a:latin typeface="Calibri" panose="020F0502020204030204" pitchFamily="34" charset="0"/>
                        </a:rPr>
                        <a:t>Per capita exports US$/inhabitant)</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286.9</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45</a:t>
                      </a:r>
                    </a:p>
                  </a:txBody>
                  <a:tcPr marL="6350" marR="6350" marT="6350" marB="0" anchor="b"/>
                </a:tc>
                <a:extLst>
                  <a:ext uri="{0D108BD9-81ED-4DB2-BD59-A6C34878D82A}">
                    <a16:rowId xmlns:a16="http://schemas.microsoft.com/office/drawing/2014/main" val="974278369"/>
                  </a:ext>
                </a:extLst>
              </a:tr>
              <a:tr h="406464">
                <a:tc>
                  <a:txBody>
                    <a:bodyPr/>
                    <a:lstStyle/>
                    <a:p>
                      <a:pPr algn="l" fontAlgn="b"/>
                      <a:r>
                        <a:rPr lang="en-US" sz="2000" b="0" i="0" u="none" strike="noStrike">
                          <a:solidFill>
                            <a:srgbClr val="000000"/>
                          </a:solidFill>
                          <a:effectLst/>
                          <a:latin typeface="Calibri" panose="020F0502020204030204" pitchFamily="34" charset="0"/>
                        </a:rPr>
                        <a:t>Share in world market (%)</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2.67%</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14</a:t>
                      </a:r>
                    </a:p>
                  </a:txBody>
                  <a:tcPr marL="6350" marR="6350" marT="6350" marB="0" anchor="b"/>
                </a:tc>
                <a:extLst>
                  <a:ext uri="{0D108BD9-81ED-4DB2-BD59-A6C34878D82A}">
                    <a16:rowId xmlns:a16="http://schemas.microsoft.com/office/drawing/2014/main" val="3382594971"/>
                  </a:ext>
                </a:extLst>
              </a:tr>
              <a:tr h="614816">
                <a:tc>
                  <a:txBody>
                    <a:bodyPr/>
                    <a:lstStyle/>
                    <a:p>
                      <a:pPr algn="l" fontAlgn="b"/>
                      <a:r>
                        <a:rPr lang="en-US" sz="2000" b="0" i="0" u="none" strike="noStrike" dirty="0">
                          <a:solidFill>
                            <a:srgbClr val="000000"/>
                          </a:solidFill>
                          <a:effectLst/>
                          <a:latin typeface="Calibri" panose="020F0502020204030204" pitchFamily="34" charset="0"/>
                        </a:rPr>
                        <a:t>Product diversification </a:t>
                      </a:r>
                    </a:p>
                    <a:p>
                      <a:pPr algn="l" fontAlgn="b"/>
                      <a:r>
                        <a:rPr lang="en-US" sz="2000" b="0" i="0" u="none" strike="noStrike" dirty="0">
                          <a:solidFill>
                            <a:srgbClr val="000000"/>
                          </a:solidFill>
                          <a:effectLst/>
                          <a:latin typeface="Calibri" panose="020F0502020204030204" pitchFamily="34" charset="0"/>
                        </a:rPr>
                        <a:t>(N° of equivalent products)</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23</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30</a:t>
                      </a:r>
                    </a:p>
                  </a:txBody>
                  <a:tcPr marL="6350" marR="6350" marT="6350" marB="0" anchor="b"/>
                </a:tc>
                <a:extLst>
                  <a:ext uri="{0D108BD9-81ED-4DB2-BD59-A6C34878D82A}">
                    <a16:rowId xmlns:a16="http://schemas.microsoft.com/office/drawing/2014/main" val="3839319656"/>
                  </a:ext>
                </a:extLst>
              </a:tr>
              <a:tr h="614816">
                <a:tc>
                  <a:txBody>
                    <a:bodyPr/>
                    <a:lstStyle/>
                    <a:p>
                      <a:pPr algn="l" fontAlgn="b"/>
                      <a:r>
                        <a:rPr lang="en-US" sz="2000" b="0" i="0" u="none" strike="noStrike" dirty="0">
                          <a:solidFill>
                            <a:srgbClr val="000000"/>
                          </a:solidFill>
                          <a:effectLst/>
                          <a:latin typeface="Calibri" panose="020F0502020204030204" pitchFamily="34" charset="0"/>
                        </a:rPr>
                        <a:t>Market diversification </a:t>
                      </a:r>
                    </a:p>
                    <a:p>
                      <a:pPr algn="l" fontAlgn="b"/>
                      <a:r>
                        <a:rPr lang="en-US" sz="2000" b="0" i="0" u="none" strike="noStrike" dirty="0">
                          <a:solidFill>
                            <a:srgbClr val="000000"/>
                          </a:solidFill>
                          <a:effectLst/>
                          <a:latin typeface="Calibri" panose="020F0502020204030204" pitchFamily="34" charset="0"/>
                        </a:rPr>
                        <a:t>(N° of equivalent markets)</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15</a:t>
                      </a:r>
                    </a:p>
                  </a:txBody>
                  <a:tcPr marL="6350" marR="6350" marT="6350" marB="0" anchor="b"/>
                </a:tc>
                <a:tc>
                  <a:txBody>
                    <a:bodyPr/>
                    <a:lstStyle/>
                    <a:p>
                      <a:pPr algn="ctr" fontAlgn="b"/>
                      <a:r>
                        <a:rPr lang="en-US" sz="2000" b="0" i="0" u="none" strike="noStrike" dirty="0">
                          <a:solidFill>
                            <a:srgbClr val="000000"/>
                          </a:solidFill>
                          <a:effectLst/>
                          <a:latin typeface="Calibri" panose="020F0502020204030204" pitchFamily="34" charset="0"/>
                        </a:rPr>
                        <a:t>21</a:t>
                      </a:r>
                    </a:p>
                  </a:txBody>
                  <a:tcPr marL="6350" marR="6350" marT="6350" marB="0" anchor="b"/>
                </a:tc>
                <a:extLst>
                  <a:ext uri="{0D108BD9-81ED-4DB2-BD59-A6C34878D82A}">
                    <a16:rowId xmlns:a16="http://schemas.microsoft.com/office/drawing/2014/main" val="529560359"/>
                  </a:ext>
                </a:extLst>
              </a:tr>
            </a:tbl>
          </a:graphicData>
        </a:graphic>
      </p:graphicFrame>
      <p:sp>
        <p:nvSpPr>
          <p:cNvPr id="2" name="Footer Placeholder 1">
            <a:extLst>
              <a:ext uri="{FF2B5EF4-FFF2-40B4-BE49-F238E27FC236}">
                <a16:creationId xmlns:a16="http://schemas.microsoft.com/office/drawing/2014/main" id="{F557E51E-2911-4212-8CF5-F656E4F83114}"/>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4234891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extLst>
              <p:ext uri="{D42A27DB-BD31-4B8C-83A1-F6EECF244321}">
                <p14:modId xmlns:p14="http://schemas.microsoft.com/office/powerpoint/2010/main" val="273220545"/>
              </p:ext>
            </p:extLst>
          </p:nvPr>
        </p:nvGraphicFramePr>
        <p:xfrm>
          <a:off x="30480" y="457200"/>
          <a:ext cx="8808720" cy="5668963"/>
        </p:xfrm>
        <a:graphic>
          <a:graphicData uri="http://schemas.openxmlformats.org/drawingml/2006/chart">
            <c:chart xmlns:c="http://schemas.openxmlformats.org/drawingml/2006/chart" xmlns:r="http://schemas.openxmlformats.org/officeDocument/2006/relationships" r:id="rId2"/>
          </a:graphicData>
        </a:graphic>
      </p:graphicFrame>
      <p:sp>
        <p:nvSpPr>
          <p:cNvPr id="2" name="Footer Placeholder 1">
            <a:extLst>
              <a:ext uri="{FF2B5EF4-FFF2-40B4-BE49-F238E27FC236}">
                <a16:creationId xmlns:a16="http://schemas.microsoft.com/office/drawing/2014/main" id="{D5084343-8905-4338-A9A1-67623ED68A34}"/>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648803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solidFill>
            <a:srgbClr val="FFFF00"/>
          </a:solidFill>
        </p:spPr>
        <p:txBody>
          <a:bodyPr>
            <a:normAutofit/>
          </a:bodyPr>
          <a:lstStyle/>
          <a:p>
            <a:r>
              <a:rPr lang="en-US" sz="4000" dirty="0"/>
              <a:t>Benefits from processed food industry</a:t>
            </a:r>
          </a:p>
        </p:txBody>
      </p:sp>
      <p:sp>
        <p:nvSpPr>
          <p:cNvPr id="49155" name="Rectangle 3"/>
          <p:cNvSpPr>
            <a:spLocks noGrp="1" noChangeArrowheads="1"/>
          </p:cNvSpPr>
          <p:nvPr>
            <p:ph idx="1"/>
          </p:nvPr>
        </p:nvSpPr>
        <p:spPr/>
        <p:txBody>
          <a:bodyPr/>
          <a:lstStyle/>
          <a:p>
            <a:r>
              <a:rPr lang="en-US" dirty="0"/>
              <a:t>Less reliance on imported raw materials: high value added.</a:t>
            </a:r>
          </a:p>
          <a:p>
            <a:r>
              <a:rPr lang="en-US" dirty="0"/>
              <a:t>Low capital intensity: creating more jobs</a:t>
            </a:r>
          </a:p>
          <a:p>
            <a:r>
              <a:rPr lang="en-US" dirty="0"/>
              <a:t>Close links with the agricultural sector</a:t>
            </a:r>
          </a:p>
          <a:p>
            <a:r>
              <a:rPr lang="en-US" dirty="0"/>
              <a:t>Output and exports reflect changing comparative advantage.</a:t>
            </a:r>
          </a:p>
          <a:p>
            <a:r>
              <a:rPr lang="en-US" dirty="0"/>
              <a:t>Wider scope for </a:t>
            </a:r>
            <a:r>
              <a:rPr lang="en-US" b="1" i="1" dirty="0"/>
              <a:t>product differentiation </a:t>
            </a:r>
            <a:r>
              <a:rPr lang="en-US" dirty="0"/>
              <a:t>than traditional agricultural commodities.</a:t>
            </a:r>
          </a:p>
          <a:p>
            <a:endParaRPr lang="en-US" dirty="0"/>
          </a:p>
          <a:p>
            <a:endParaRPr lang="en-US" dirty="0"/>
          </a:p>
        </p:txBody>
      </p:sp>
      <p:sp>
        <p:nvSpPr>
          <p:cNvPr id="2" name="Footer Placeholder 1">
            <a:extLst>
              <a:ext uri="{FF2B5EF4-FFF2-40B4-BE49-F238E27FC236}">
                <a16:creationId xmlns:a16="http://schemas.microsoft.com/office/drawing/2014/main" id="{C4CE2FA7-D14C-4347-A4E5-4B209CA25A0F}"/>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solidFill>
            <a:srgbClr val="FFFF00"/>
          </a:solidFill>
        </p:spPr>
        <p:txBody>
          <a:bodyPr/>
          <a:lstStyle/>
          <a:p>
            <a:r>
              <a:rPr lang="en-US" dirty="0"/>
              <a:t>Major processed food exports</a:t>
            </a:r>
          </a:p>
        </p:txBody>
      </p:sp>
      <p:sp>
        <p:nvSpPr>
          <p:cNvPr id="140291" name="Rectangle 3"/>
          <p:cNvSpPr>
            <a:spLocks noGrp="1" noChangeArrowheads="1"/>
          </p:cNvSpPr>
          <p:nvPr>
            <p:ph idx="1"/>
          </p:nvPr>
        </p:nvSpPr>
        <p:spPr/>
        <p:txBody>
          <a:bodyPr>
            <a:normAutofit/>
          </a:bodyPr>
          <a:lstStyle/>
          <a:p>
            <a:r>
              <a:rPr lang="en-US" sz="4400" dirty="0"/>
              <a:t>Processed seafood: canned tuna, fresh and frozen shrimp</a:t>
            </a:r>
          </a:p>
          <a:p>
            <a:r>
              <a:rPr lang="en-US" sz="4400" dirty="0"/>
              <a:t>Processed meat: chicken, pork</a:t>
            </a:r>
          </a:p>
          <a:p>
            <a:r>
              <a:rPr lang="en-US" sz="4400" dirty="0"/>
              <a:t>Processed vegetable and fruit: canned pineapple</a:t>
            </a:r>
          </a:p>
        </p:txBody>
      </p:sp>
      <p:sp>
        <p:nvSpPr>
          <p:cNvPr id="2" name="Footer Placeholder 1">
            <a:extLst>
              <a:ext uri="{FF2B5EF4-FFF2-40B4-BE49-F238E27FC236}">
                <a16:creationId xmlns:a16="http://schemas.microsoft.com/office/drawing/2014/main" id="{B69E307C-3A9D-4716-A121-8A8156FC548D}"/>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274638"/>
            <a:ext cx="7924800" cy="792162"/>
          </a:xfrm>
          <a:solidFill>
            <a:srgbClr val="FFFF00"/>
          </a:solidFill>
        </p:spPr>
        <p:txBody>
          <a:bodyPr>
            <a:normAutofit/>
          </a:bodyPr>
          <a:lstStyle/>
          <a:p>
            <a:r>
              <a:rPr lang="en-US" dirty="0"/>
              <a:t>An early warning indicator</a:t>
            </a:r>
          </a:p>
        </p:txBody>
      </p:sp>
      <p:sp>
        <p:nvSpPr>
          <p:cNvPr id="50179" name="Rectangle 3"/>
          <p:cNvSpPr>
            <a:spLocks noGrp="1" noChangeArrowheads="1"/>
          </p:cNvSpPr>
          <p:nvPr>
            <p:ph idx="1"/>
          </p:nvPr>
        </p:nvSpPr>
        <p:spPr>
          <a:xfrm>
            <a:off x="455613" y="1295400"/>
            <a:ext cx="8226425" cy="4800600"/>
          </a:xfrm>
        </p:spPr>
        <p:txBody>
          <a:bodyPr/>
          <a:lstStyle/>
          <a:p>
            <a:pPr>
              <a:lnSpc>
                <a:spcPct val="90000"/>
              </a:lnSpc>
            </a:pPr>
            <a:r>
              <a:rPr lang="en-US" sz="2800" dirty="0"/>
              <a:t>The year 2001 witnessed the gain in Thailand’s market share of chicken exports to the EU, reaching above </a:t>
            </a:r>
            <a:r>
              <a:rPr lang="en-US" sz="2800" b="1" dirty="0"/>
              <a:t>35 </a:t>
            </a:r>
            <a:r>
              <a:rPr lang="en-US" sz="2800" dirty="0"/>
              <a:t>percent in the total imports in the EU,  at the expense of the US.</a:t>
            </a:r>
          </a:p>
          <a:p>
            <a:pPr>
              <a:lnSpc>
                <a:spcPct val="90000"/>
              </a:lnSpc>
            </a:pPr>
            <a:r>
              <a:rPr lang="en-US" sz="2800" dirty="0"/>
              <a:t>The </a:t>
            </a:r>
            <a:r>
              <a:rPr lang="en-US" sz="2800" b="1" i="1" dirty="0"/>
              <a:t>rising market share</a:t>
            </a:r>
            <a:r>
              <a:rPr lang="en-US" sz="2800" dirty="0"/>
              <a:t> is an early warning that the chicken industry will be subject to new barriers. </a:t>
            </a:r>
          </a:p>
          <a:p>
            <a:pPr>
              <a:lnSpc>
                <a:spcPct val="90000"/>
              </a:lnSpc>
            </a:pPr>
            <a:r>
              <a:rPr lang="en-US" sz="2800" i="1" dirty="0" err="1">
                <a:solidFill>
                  <a:srgbClr val="FF0000"/>
                </a:solidFill>
              </a:rPr>
              <a:t>Nitrofuran</a:t>
            </a:r>
            <a:r>
              <a:rPr lang="en-US" sz="2800" dirty="0"/>
              <a:t> detection was responsible for the decline of the Thai market share in </a:t>
            </a:r>
            <a:r>
              <a:rPr lang="en-US" sz="2800" b="1" dirty="0"/>
              <a:t>2002.</a:t>
            </a:r>
            <a:r>
              <a:rPr lang="en-US" sz="2800" dirty="0"/>
              <a:t> </a:t>
            </a:r>
          </a:p>
          <a:p>
            <a:pPr>
              <a:lnSpc>
                <a:spcPct val="90000"/>
              </a:lnSpc>
            </a:pPr>
            <a:r>
              <a:rPr lang="en-US" sz="2800" dirty="0"/>
              <a:t>The Avian Influenza that triggered the ban on Thai chicken further depressed the share of Thai chicken in </a:t>
            </a:r>
            <a:r>
              <a:rPr lang="en-US" sz="2800" b="1" dirty="0"/>
              <a:t>2004.</a:t>
            </a:r>
          </a:p>
        </p:txBody>
      </p:sp>
      <p:sp>
        <p:nvSpPr>
          <p:cNvPr id="2" name="Footer Placeholder 1">
            <a:extLst>
              <a:ext uri="{FF2B5EF4-FFF2-40B4-BE49-F238E27FC236}">
                <a16:creationId xmlns:a16="http://schemas.microsoft.com/office/drawing/2014/main" id="{B0C57ADC-B5CC-475D-8015-0B5FED85E878}"/>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9EFE42F0-011D-4060-99DF-89820EC19148}"/>
              </a:ext>
            </a:extLst>
          </p:cNvPr>
          <p:cNvGraphicFramePr>
            <a:graphicFrameLocks/>
          </p:cNvGraphicFramePr>
          <p:nvPr>
            <p:extLst>
              <p:ext uri="{D42A27DB-BD31-4B8C-83A1-F6EECF244321}">
                <p14:modId xmlns:p14="http://schemas.microsoft.com/office/powerpoint/2010/main" val="3042690041"/>
              </p:ext>
            </p:extLst>
          </p:nvPr>
        </p:nvGraphicFramePr>
        <p:xfrm>
          <a:off x="838200" y="1187450"/>
          <a:ext cx="7696200" cy="567055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B8B8D5A3-D436-4D65-89AC-33E491039932}"/>
              </a:ext>
            </a:extLst>
          </p:cNvPr>
          <p:cNvSpPr txBox="1"/>
          <p:nvPr/>
        </p:nvSpPr>
        <p:spPr>
          <a:xfrm flipH="1">
            <a:off x="838200" y="3657600"/>
            <a:ext cx="1866900" cy="923330"/>
          </a:xfrm>
          <a:prstGeom prst="rect">
            <a:avLst/>
          </a:prstGeom>
          <a:solidFill>
            <a:srgbClr val="FFFF00"/>
          </a:solidFill>
        </p:spPr>
        <p:txBody>
          <a:bodyPr wrap="square" rtlCol="0">
            <a:spAutoFit/>
          </a:bodyPr>
          <a:lstStyle/>
          <a:p>
            <a:r>
              <a:rPr lang="en-US" dirty="0"/>
              <a:t> GSP withdrawal:  1999</a:t>
            </a:r>
          </a:p>
        </p:txBody>
      </p:sp>
      <p:sp>
        <p:nvSpPr>
          <p:cNvPr id="5" name="TextBox 4">
            <a:extLst>
              <a:ext uri="{FF2B5EF4-FFF2-40B4-BE49-F238E27FC236}">
                <a16:creationId xmlns:a16="http://schemas.microsoft.com/office/drawing/2014/main" id="{FE00575C-5E5A-4FF7-9324-8D4D1AFE2E20}"/>
              </a:ext>
            </a:extLst>
          </p:cNvPr>
          <p:cNvSpPr txBox="1"/>
          <p:nvPr/>
        </p:nvSpPr>
        <p:spPr>
          <a:xfrm flipH="1">
            <a:off x="2705100" y="5029200"/>
            <a:ext cx="2667000" cy="369332"/>
          </a:xfrm>
          <a:prstGeom prst="rect">
            <a:avLst/>
          </a:prstGeom>
          <a:solidFill>
            <a:srgbClr val="FFC000"/>
          </a:solidFill>
        </p:spPr>
        <p:txBody>
          <a:bodyPr wrap="square" rtlCol="0">
            <a:spAutoFit/>
          </a:bodyPr>
          <a:lstStyle/>
          <a:p>
            <a:r>
              <a:rPr lang="en-US" dirty="0"/>
              <a:t>Nitrofuran: 2002</a:t>
            </a:r>
          </a:p>
        </p:txBody>
      </p:sp>
      <p:sp>
        <p:nvSpPr>
          <p:cNvPr id="6" name="Footer Placeholder 5">
            <a:extLst>
              <a:ext uri="{FF2B5EF4-FFF2-40B4-BE49-F238E27FC236}">
                <a16:creationId xmlns:a16="http://schemas.microsoft.com/office/drawing/2014/main" id="{05ABA924-EBAB-4A38-B684-FFECE1EB5017}"/>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394538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solidFill>
            <a:srgbClr val="FFFF00"/>
          </a:solidFill>
        </p:spPr>
        <p:txBody>
          <a:bodyPr/>
          <a:lstStyle/>
          <a:p>
            <a:r>
              <a:rPr lang="en-US" i="1" dirty="0"/>
              <a:t>Further</a:t>
            </a:r>
            <a:r>
              <a:rPr lang="en-US" dirty="0"/>
              <a:t> processed chicken</a:t>
            </a:r>
          </a:p>
        </p:txBody>
      </p:sp>
      <p:sp>
        <p:nvSpPr>
          <p:cNvPr id="107523" name="Rectangle 3"/>
          <p:cNvSpPr>
            <a:spLocks noGrp="1" noChangeArrowheads="1"/>
          </p:cNvSpPr>
          <p:nvPr>
            <p:ph idx="1"/>
          </p:nvPr>
        </p:nvSpPr>
        <p:spPr>
          <a:xfrm>
            <a:off x="838200" y="1828800"/>
            <a:ext cx="7848600" cy="4648200"/>
          </a:xfrm>
        </p:spPr>
        <p:txBody>
          <a:bodyPr>
            <a:normAutofit fontScale="92500" lnSpcReduction="10000"/>
          </a:bodyPr>
          <a:lstStyle/>
          <a:p>
            <a:pPr>
              <a:lnSpc>
                <a:spcPct val="90000"/>
              </a:lnSpc>
            </a:pPr>
            <a:r>
              <a:rPr lang="en-US" dirty="0"/>
              <a:t>There was a sharp fall in exports of chilled and frozen chicken because of the ban on Thai chicken after the outbreak of Avian Influenza in 2004 </a:t>
            </a:r>
          </a:p>
          <a:p>
            <a:pPr>
              <a:lnSpc>
                <a:spcPct val="90000"/>
              </a:lnSpc>
            </a:pPr>
            <a:r>
              <a:rPr lang="en-US" dirty="0"/>
              <a:t>Since it is safe to consume cooked chicken, Thai exporters began exporting boiled chicken and further processed chicken meat to compensate the fall in exports of frozen chicken.</a:t>
            </a:r>
          </a:p>
          <a:p>
            <a:pPr>
              <a:lnSpc>
                <a:spcPct val="90000"/>
              </a:lnSpc>
            </a:pPr>
            <a:r>
              <a:rPr lang="en-US" dirty="0"/>
              <a:t>In 2004, Thailand exported heat-treated chicken worth 20 billion baht, half of which went to Japan, followed by the EU.</a:t>
            </a:r>
          </a:p>
          <a:p>
            <a:pPr>
              <a:lnSpc>
                <a:spcPct val="90000"/>
              </a:lnSpc>
            </a:pPr>
            <a:endParaRPr lang="en-US" sz="2400" dirty="0"/>
          </a:p>
        </p:txBody>
      </p:sp>
      <p:sp>
        <p:nvSpPr>
          <p:cNvPr id="2" name="Footer Placeholder 1">
            <a:extLst>
              <a:ext uri="{FF2B5EF4-FFF2-40B4-BE49-F238E27FC236}">
                <a16:creationId xmlns:a16="http://schemas.microsoft.com/office/drawing/2014/main" id="{AF447A6D-B282-4CC0-B100-3AC8FD2001F2}"/>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9694A811-BEB1-4601-8CF6-5FF3589D6528}"/>
              </a:ext>
            </a:extLst>
          </p:cNvPr>
          <p:cNvGraphicFramePr>
            <a:graphicFrameLocks/>
          </p:cNvGraphicFramePr>
          <p:nvPr>
            <p:extLst>
              <p:ext uri="{D42A27DB-BD31-4B8C-83A1-F6EECF244321}">
                <p14:modId xmlns:p14="http://schemas.microsoft.com/office/powerpoint/2010/main" val="1358181279"/>
              </p:ext>
            </p:extLst>
          </p:nvPr>
        </p:nvGraphicFramePr>
        <p:xfrm>
          <a:off x="228600" y="685800"/>
          <a:ext cx="8458200" cy="5670550"/>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a:extLst>
              <a:ext uri="{FF2B5EF4-FFF2-40B4-BE49-F238E27FC236}">
                <a16:creationId xmlns:a16="http://schemas.microsoft.com/office/drawing/2014/main" id="{5535963A-ACEE-4ACB-B2D4-E9A67E12A479}"/>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167107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solidFill>
            <a:schemeClr val="accent3">
              <a:lumMod val="40000"/>
              <a:lumOff val="60000"/>
            </a:schemeClr>
          </a:solidFill>
        </p:spPr>
        <p:txBody>
          <a:bodyPr/>
          <a:lstStyle/>
          <a:p>
            <a:r>
              <a:rPr lang="en-US" dirty="0"/>
              <a:t>Responses to non-tariff barriers</a:t>
            </a:r>
          </a:p>
        </p:txBody>
      </p:sp>
      <p:sp>
        <p:nvSpPr>
          <p:cNvPr id="154627" name="Rectangle 3"/>
          <p:cNvSpPr>
            <a:spLocks noGrp="1" noChangeArrowheads="1"/>
          </p:cNvSpPr>
          <p:nvPr>
            <p:ph idx="1"/>
          </p:nvPr>
        </p:nvSpPr>
        <p:spPr/>
        <p:txBody>
          <a:bodyPr>
            <a:normAutofit fontScale="77500" lnSpcReduction="20000"/>
          </a:bodyPr>
          <a:lstStyle/>
          <a:p>
            <a:r>
              <a:rPr lang="en-US" dirty="0"/>
              <a:t>Thai food processing firms have to adjust in the new technical trade barriers:</a:t>
            </a:r>
          </a:p>
          <a:p>
            <a:r>
              <a:rPr lang="en-US" dirty="0"/>
              <a:t>Move from </a:t>
            </a:r>
            <a:r>
              <a:rPr lang="en-US" i="1" dirty="0">
                <a:solidFill>
                  <a:srgbClr val="00B050"/>
                </a:solidFill>
              </a:rPr>
              <a:t>chilled and frozen </a:t>
            </a:r>
            <a:r>
              <a:rPr lang="en-US" dirty="0"/>
              <a:t>to </a:t>
            </a:r>
            <a:r>
              <a:rPr lang="en-US" dirty="0">
                <a:solidFill>
                  <a:srgbClr val="FF0000"/>
                </a:solidFill>
              </a:rPr>
              <a:t>cooked</a:t>
            </a:r>
            <a:r>
              <a:rPr lang="en-US" dirty="0"/>
              <a:t> chicken and further chicken exports.</a:t>
            </a:r>
          </a:p>
          <a:p>
            <a:r>
              <a:rPr lang="en-US" dirty="0"/>
              <a:t>Adopt a closed farming system (as opposed to free-range farming)</a:t>
            </a:r>
          </a:p>
          <a:p>
            <a:r>
              <a:rPr lang="en-US" dirty="0"/>
              <a:t>Invest directly in importing countries (CP Chilled chicken plants in UK)</a:t>
            </a:r>
          </a:p>
          <a:p>
            <a:r>
              <a:rPr lang="en-US" dirty="0"/>
              <a:t>Canned tuna green curry</a:t>
            </a:r>
          </a:p>
          <a:p>
            <a:r>
              <a:rPr lang="en-US" dirty="0"/>
              <a:t>Tuna spread</a:t>
            </a:r>
          </a:p>
          <a:p>
            <a:r>
              <a:rPr lang="en-US" dirty="0" err="1"/>
              <a:t>Kaew</a:t>
            </a:r>
            <a:r>
              <a:rPr lang="en-US" dirty="0"/>
              <a:t> Kung ( frozen shrimp soup), 59 baht per cup, are produced in a billion-baht factory close to shrimp farms near </a:t>
            </a:r>
            <a:r>
              <a:rPr lang="en-US" dirty="0" err="1"/>
              <a:t>Trad</a:t>
            </a:r>
            <a:r>
              <a:rPr lang="en-US" dirty="0"/>
              <a:t> province.</a:t>
            </a:r>
          </a:p>
          <a:p>
            <a:endParaRPr lang="en-US" dirty="0"/>
          </a:p>
          <a:p>
            <a:endParaRPr lang="en-US" dirty="0"/>
          </a:p>
        </p:txBody>
      </p:sp>
      <p:sp>
        <p:nvSpPr>
          <p:cNvPr id="2" name="Footer Placeholder 1">
            <a:extLst>
              <a:ext uri="{FF2B5EF4-FFF2-40B4-BE49-F238E27FC236}">
                <a16:creationId xmlns:a16="http://schemas.microsoft.com/office/drawing/2014/main" id="{A6DF9E67-9562-4AAE-A85E-BAAB6F6E6CF8}"/>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solidFill>
            <a:srgbClr val="FFFF00"/>
          </a:solidFill>
        </p:spPr>
        <p:txBody>
          <a:bodyPr>
            <a:normAutofit fontScale="90000"/>
          </a:bodyPr>
          <a:lstStyle/>
          <a:p>
            <a:r>
              <a:rPr lang="en-US" dirty="0"/>
              <a:t>Sanitary and  Phytosanitary  Standard (SPS)</a:t>
            </a:r>
            <a:endParaRPr lang="en-US" sz="4800" dirty="0"/>
          </a:p>
        </p:txBody>
      </p:sp>
      <p:sp>
        <p:nvSpPr>
          <p:cNvPr id="53251" name="Rectangle 3"/>
          <p:cNvSpPr>
            <a:spLocks noGrp="1" noChangeArrowheads="1"/>
          </p:cNvSpPr>
          <p:nvPr>
            <p:ph idx="1"/>
          </p:nvPr>
        </p:nvSpPr>
        <p:spPr/>
        <p:txBody>
          <a:bodyPr/>
          <a:lstStyle/>
          <a:p>
            <a:pPr>
              <a:buNone/>
            </a:pPr>
            <a:r>
              <a:rPr lang="en-US" dirty="0"/>
              <a:t>   SPS can be used as powerful tools to impede international trade and </a:t>
            </a:r>
            <a:r>
              <a:rPr lang="en-US" i="1" dirty="0"/>
              <a:t>protect</a:t>
            </a:r>
            <a:r>
              <a:rPr lang="en-US" dirty="0"/>
              <a:t> domestic producers through unjustified different requirements in different markets, unnecessary costly or time consuming tests, or duplicative conformity assessment procedures.</a:t>
            </a:r>
          </a:p>
        </p:txBody>
      </p:sp>
      <p:sp>
        <p:nvSpPr>
          <p:cNvPr id="2" name="Footer Placeholder 1">
            <a:extLst>
              <a:ext uri="{FF2B5EF4-FFF2-40B4-BE49-F238E27FC236}">
                <a16:creationId xmlns:a16="http://schemas.microsoft.com/office/drawing/2014/main" id="{A3169662-23C2-43B1-AF48-3CC32FE9A551}"/>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solidFill>
            <a:srgbClr val="FFFF00"/>
          </a:solidFill>
        </p:spPr>
        <p:txBody>
          <a:bodyPr/>
          <a:lstStyle/>
          <a:p>
            <a:r>
              <a:rPr lang="en-US" dirty="0"/>
              <a:t>The case of the EU</a:t>
            </a:r>
          </a:p>
        </p:txBody>
      </p:sp>
      <p:sp>
        <p:nvSpPr>
          <p:cNvPr id="125955" name="Rectangle 3"/>
          <p:cNvSpPr>
            <a:spLocks noGrp="1" noChangeArrowheads="1"/>
          </p:cNvSpPr>
          <p:nvPr>
            <p:ph idx="1"/>
          </p:nvPr>
        </p:nvSpPr>
        <p:spPr/>
        <p:txBody>
          <a:bodyPr>
            <a:normAutofit fontScale="92500" lnSpcReduction="10000"/>
          </a:bodyPr>
          <a:lstStyle/>
          <a:p>
            <a:r>
              <a:rPr lang="en-US" dirty="0"/>
              <a:t>The European Commission has set clear guidelines for producers and exporters to improve the healthiness of food for EU consumers. </a:t>
            </a:r>
          </a:p>
          <a:p>
            <a:r>
              <a:rPr lang="en-US" dirty="0"/>
              <a:t>Labeling requirements: nutritious values</a:t>
            </a:r>
          </a:p>
          <a:p>
            <a:r>
              <a:rPr lang="en-US" dirty="0"/>
              <a:t>Among the measures is voluntary "traffic labeling", which deems products either green, yellow or red, depending on the risk of causing obesity. </a:t>
            </a:r>
          </a:p>
          <a:p>
            <a:r>
              <a:rPr lang="en-US" b="1" dirty="0">
                <a:solidFill>
                  <a:schemeClr val="tx1">
                    <a:lumMod val="65000"/>
                    <a:lumOff val="35000"/>
                  </a:schemeClr>
                </a:solidFill>
              </a:rPr>
              <a:t>What causes obesity? Does it run in the family?</a:t>
            </a:r>
          </a:p>
        </p:txBody>
      </p:sp>
      <p:sp>
        <p:nvSpPr>
          <p:cNvPr id="2" name="Footer Placeholder 1">
            <a:extLst>
              <a:ext uri="{FF2B5EF4-FFF2-40B4-BE49-F238E27FC236}">
                <a16:creationId xmlns:a16="http://schemas.microsoft.com/office/drawing/2014/main" id="{E480ECE0-C64A-486B-B553-3DF455111865}"/>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381000" y="152400"/>
            <a:ext cx="8229600" cy="1143000"/>
          </a:xfrm>
          <a:solidFill>
            <a:schemeClr val="accent4">
              <a:lumMod val="20000"/>
              <a:lumOff val="80000"/>
            </a:schemeClr>
          </a:solidFill>
        </p:spPr>
        <p:txBody>
          <a:bodyPr/>
          <a:lstStyle/>
          <a:p>
            <a:r>
              <a:rPr lang="en-US" dirty="0"/>
              <a:t>Pathogenic substance</a:t>
            </a:r>
          </a:p>
        </p:txBody>
      </p:sp>
      <p:sp>
        <p:nvSpPr>
          <p:cNvPr id="126979" name="Rectangle 3"/>
          <p:cNvSpPr>
            <a:spLocks noGrp="1" noChangeArrowheads="1"/>
          </p:cNvSpPr>
          <p:nvPr>
            <p:ph idx="1"/>
          </p:nvPr>
        </p:nvSpPr>
        <p:spPr>
          <a:xfrm>
            <a:off x="337794" y="1631949"/>
            <a:ext cx="8305800" cy="4906963"/>
          </a:xfrm>
        </p:spPr>
        <p:txBody>
          <a:bodyPr>
            <a:normAutofit fontScale="92500"/>
          </a:bodyPr>
          <a:lstStyle/>
          <a:p>
            <a:r>
              <a:rPr lang="en-US" sz="2800" dirty="0"/>
              <a:t>The EU also has strengthened its food-safety measures dealing with pathogenic micro-organisms that could harm consumers. </a:t>
            </a:r>
          </a:p>
          <a:p>
            <a:r>
              <a:rPr lang="en-US" sz="2800" dirty="0"/>
              <a:t>The list of chemical residues from </a:t>
            </a:r>
            <a:r>
              <a:rPr lang="en-US" sz="2800" b="1" dirty="0"/>
              <a:t>pesticides</a:t>
            </a:r>
            <a:r>
              <a:rPr lang="en-US" sz="2800" dirty="0"/>
              <a:t> would be revised with tougher inspections to head off diseases. </a:t>
            </a:r>
          </a:p>
          <a:p>
            <a:r>
              <a:rPr lang="en-US" sz="2800" dirty="0"/>
              <a:t>Stringent checks on imported meat, fruit and vegetables are carried as a part of risk assessment procedure. </a:t>
            </a:r>
          </a:p>
          <a:p>
            <a:r>
              <a:rPr lang="en-US" sz="2800" dirty="0"/>
              <a:t>Is it safe to eat horse (dog) meat?</a:t>
            </a:r>
          </a:p>
          <a:p>
            <a:r>
              <a:rPr lang="en-US" sz="2800" i="1" dirty="0">
                <a:solidFill>
                  <a:srgbClr val="FF0000"/>
                </a:solidFill>
              </a:rPr>
              <a:t>Red-meat stimulus substance was found in </a:t>
            </a:r>
            <a:r>
              <a:rPr lang="en-US" sz="2800" i="1" dirty="0" err="1">
                <a:solidFill>
                  <a:srgbClr val="FF0000"/>
                </a:solidFill>
              </a:rPr>
              <a:t>Nakorn</a:t>
            </a:r>
            <a:r>
              <a:rPr lang="en-US" sz="2800" i="1" dirty="0">
                <a:solidFill>
                  <a:srgbClr val="FF0000"/>
                </a:solidFill>
              </a:rPr>
              <a:t> </a:t>
            </a:r>
            <a:r>
              <a:rPr lang="en-US" sz="2800" i="1" dirty="0" err="1">
                <a:solidFill>
                  <a:srgbClr val="FF0000"/>
                </a:solidFill>
              </a:rPr>
              <a:t>Prathom</a:t>
            </a:r>
            <a:r>
              <a:rPr lang="en-US" sz="2800" i="1" dirty="0">
                <a:solidFill>
                  <a:srgbClr val="FF0000"/>
                </a:solidFill>
              </a:rPr>
              <a:t> pig farms. </a:t>
            </a:r>
          </a:p>
        </p:txBody>
      </p:sp>
      <p:sp>
        <p:nvSpPr>
          <p:cNvPr id="2" name="Footer Placeholder 1">
            <a:extLst>
              <a:ext uri="{FF2B5EF4-FFF2-40B4-BE49-F238E27FC236}">
                <a16:creationId xmlns:a16="http://schemas.microsoft.com/office/drawing/2014/main" id="{E4A9AA90-AB49-4FC4-AD5F-D32DBAA12589}"/>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solidFill>
            <a:schemeClr val="accent4">
              <a:lumMod val="20000"/>
              <a:lumOff val="80000"/>
            </a:schemeClr>
          </a:solidFill>
        </p:spPr>
        <p:txBody>
          <a:bodyPr>
            <a:normAutofit fontScale="90000"/>
          </a:bodyPr>
          <a:lstStyle/>
          <a:p>
            <a:r>
              <a:rPr lang="en-US" sz="4800" dirty="0"/>
              <a:t>Traceability (From Farms to Forks)</a:t>
            </a:r>
          </a:p>
        </p:txBody>
      </p:sp>
      <p:sp>
        <p:nvSpPr>
          <p:cNvPr id="130051" name="Rectangle 3"/>
          <p:cNvSpPr>
            <a:spLocks noGrp="1" noChangeArrowheads="1"/>
          </p:cNvSpPr>
          <p:nvPr>
            <p:ph idx="1"/>
          </p:nvPr>
        </p:nvSpPr>
        <p:spPr/>
        <p:txBody>
          <a:bodyPr/>
          <a:lstStyle/>
          <a:p>
            <a:pPr>
              <a:lnSpc>
                <a:spcPct val="90000"/>
              </a:lnSpc>
            </a:pPr>
            <a:r>
              <a:rPr lang="en-US" dirty="0"/>
              <a:t>Most Thai exporters had co-operated well with previous EU requirements, including a 2005 traceability system for feed and food. </a:t>
            </a:r>
          </a:p>
          <a:p>
            <a:pPr>
              <a:lnSpc>
                <a:spcPct val="90000"/>
              </a:lnSpc>
            </a:pPr>
            <a:r>
              <a:rPr lang="en-US" dirty="0"/>
              <a:t>“The EU have found the Thai  record was not too bad but not perfect,“</a:t>
            </a:r>
          </a:p>
          <a:p>
            <a:pPr>
              <a:lnSpc>
                <a:spcPct val="90000"/>
              </a:lnSpc>
            </a:pPr>
            <a:r>
              <a:rPr lang="en-US" dirty="0"/>
              <a:t>Based on 2006 statistics, there were 86 cases of Thai food imports with problems including </a:t>
            </a:r>
            <a:r>
              <a:rPr lang="en-US" i="1" dirty="0" err="1">
                <a:solidFill>
                  <a:srgbClr val="FF0000"/>
                </a:solidFill>
              </a:rPr>
              <a:t>nitrofurans</a:t>
            </a:r>
            <a:r>
              <a:rPr lang="en-US" dirty="0"/>
              <a:t> in freshwater shrimp and </a:t>
            </a:r>
            <a:r>
              <a:rPr lang="en-US" i="1" dirty="0">
                <a:solidFill>
                  <a:srgbClr val="FF0000"/>
                </a:solidFill>
              </a:rPr>
              <a:t>pesticides</a:t>
            </a:r>
            <a:r>
              <a:rPr lang="en-US" dirty="0"/>
              <a:t> in fresh vegetables. </a:t>
            </a:r>
          </a:p>
        </p:txBody>
      </p:sp>
      <p:sp>
        <p:nvSpPr>
          <p:cNvPr id="2" name="Footer Placeholder 1">
            <a:extLst>
              <a:ext uri="{FF2B5EF4-FFF2-40B4-BE49-F238E27FC236}">
                <a16:creationId xmlns:a16="http://schemas.microsoft.com/office/drawing/2014/main" id="{63077704-8CDB-45E1-BFEF-F1FEE00FE17A}"/>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lstStyle/>
          <a:p>
            <a:r>
              <a:rPr lang="en-US" dirty="0"/>
              <a:t>On pesticides</a:t>
            </a:r>
            <a:endParaRPr lang="th-TH" dirty="0"/>
          </a:p>
        </p:txBody>
      </p:sp>
      <p:sp>
        <p:nvSpPr>
          <p:cNvPr id="3" name="Content Placeholder 2"/>
          <p:cNvSpPr>
            <a:spLocks noGrp="1"/>
          </p:cNvSpPr>
          <p:nvPr>
            <p:ph idx="1"/>
          </p:nvPr>
        </p:nvSpPr>
        <p:spPr/>
        <p:txBody>
          <a:bodyPr>
            <a:normAutofit/>
          </a:bodyPr>
          <a:lstStyle/>
          <a:p>
            <a:r>
              <a:rPr lang="en-US" dirty="0"/>
              <a:t>The sharp increase in pesticide use by Thai farmers has alarmed international markets.</a:t>
            </a:r>
          </a:p>
          <a:p>
            <a:r>
              <a:rPr lang="en-US" dirty="0"/>
              <a:t>Department of Agriculture: We needed to impose a complete ban on four hazardous chemicals still used in Thailand but not in any developed country.</a:t>
            </a:r>
          </a:p>
          <a:p>
            <a:r>
              <a:rPr lang="en-US" dirty="0"/>
              <a:t>The country's record of pesticide use was worrying. </a:t>
            </a:r>
          </a:p>
          <a:p>
            <a:endParaRPr lang="th-TH" dirty="0"/>
          </a:p>
        </p:txBody>
      </p:sp>
      <p:sp>
        <p:nvSpPr>
          <p:cNvPr id="4" name="Footer Placeholder 3">
            <a:extLst>
              <a:ext uri="{FF2B5EF4-FFF2-40B4-BE49-F238E27FC236}">
                <a16:creationId xmlns:a16="http://schemas.microsoft.com/office/drawing/2014/main" id="{F2F21FEB-1D1C-4CD2-AFB0-2672D53B107D}"/>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US" dirty="0"/>
              <a:t>Thais love chemicals</a:t>
            </a:r>
            <a:endParaRPr lang="th-TH" dirty="0"/>
          </a:p>
        </p:txBody>
      </p:sp>
      <p:sp>
        <p:nvSpPr>
          <p:cNvPr id="3" name="Content Placeholder 2"/>
          <p:cNvSpPr>
            <a:spLocks noGrp="1"/>
          </p:cNvSpPr>
          <p:nvPr>
            <p:ph idx="1"/>
          </p:nvPr>
        </p:nvSpPr>
        <p:spPr/>
        <p:txBody>
          <a:bodyPr>
            <a:normAutofit fontScale="92500" lnSpcReduction="20000"/>
          </a:bodyPr>
          <a:lstStyle/>
          <a:p>
            <a:r>
              <a:rPr lang="en-US" dirty="0"/>
              <a:t>Food and Agriculture Organization figures for 2007 show </a:t>
            </a:r>
            <a:r>
              <a:rPr lang="en-US" dirty="0">
                <a:solidFill>
                  <a:srgbClr val="FF0000"/>
                </a:solidFill>
              </a:rPr>
              <a:t>Thailand had 27,126 agricultural chemical brands registered </a:t>
            </a:r>
            <a:r>
              <a:rPr lang="en-US" dirty="0"/>
              <a:t>for use - more than China (20,000), Vietnam (1,743), Indonesia (1,158), Malaysia (917), Burma (818) and Laos (100) combined.</a:t>
            </a:r>
          </a:p>
          <a:p>
            <a:r>
              <a:rPr lang="en-US" dirty="0"/>
              <a:t>Thailand  is consuming a massive amount of chemicals,</a:t>
            </a:r>
          </a:p>
          <a:p>
            <a:r>
              <a:rPr lang="en-US" dirty="0"/>
              <a:t>Thai farmers still use </a:t>
            </a:r>
            <a:r>
              <a:rPr lang="en-US" b="1" dirty="0"/>
              <a:t>agricultural chemicals </a:t>
            </a:r>
            <a:r>
              <a:rPr lang="en-US" dirty="0"/>
              <a:t>that have been banned in many countries:  </a:t>
            </a:r>
            <a:r>
              <a:rPr lang="en-US" dirty="0" err="1"/>
              <a:t>carbofuran</a:t>
            </a:r>
            <a:r>
              <a:rPr lang="en-US" dirty="0"/>
              <a:t>, </a:t>
            </a:r>
            <a:r>
              <a:rPr lang="en-US" dirty="0" err="1"/>
              <a:t>dicrotophos</a:t>
            </a:r>
            <a:r>
              <a:rPr lang="en-US" dirty="0"/>
              <a:t>, methyl and EPN.</a:t>
            </a:r>
            <a:endParaRPr lang="th-TH" dirty="0"/>
          </a:p>
        </p:txBody>
      </p:sp>
      <p:sp>
        <p:nvSpPr>
          <p:cNvPr id="4" name="Footer Placeholder 3">
            <a:extLst>
              <a:ext uri="{FF2B5EF4-FFF2-40B4-BE49-F238E27FC236}">
                <a16:creationId xmlns:a16="http://schemas.microsoft.com/office/drawing/2014/main" id="{8E3FDAC7-87C3-4B15-A220-4633ECF68F89}"/>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Beware of Salmonella</a:t>
            </a:r>
            <a:endParaRPr lang="th-TH" dirty="0"/>
          </a:p>
        </p:txBody>
      </p:sp>
      <p:sp>
        <p:nvSpPr>
          <p:cNvPr id="3" name="Content Placeholder 2"/>
          <p:cNvSpPr>
            <a:spLocks noGrp="1"/>
          </p:cNvSpPr>
          <p:nvPr>
            <p:ph idx="1"/>
          </p:nvPr>
        </p:nvSpPr>
        <p:spPr/>
        <p:txBody>
          <a:bodyPr>
            <a:normAutofit/>
          </a:bodyPr>
          <a:lstStyle/>
          <a:p>
            <a:r>
              <a:rPr lang="en-US" sz="3600" dirty="0"/>
              <a:t>People infected with salmonella and campylobacter may suffer from abdominal pain and diarrhea.</a:t>
            </a:r>
          </a:p>
          <a:p>
            <a:r>
              <a:rPr lang="en-US" sz="3600" dirty="0"/>
              <a:t>Salmonella is found in both </a:t>
            </a:r>
            <a:r>
              <a:rPr lang="en-US" sz="3600" i="1" dirty="0"/>
              <a:t>chicken meat and eggs </a:t>
            </a:r>
            <a:r>
              <a:rPr lang="en-US" sz="3600" dirty="0"/>
              <a:t>while campylobacter is found in chickens.</a:t>
            </a:r>
          </a:p>
          <a:p>
            <a:endParaRPr lang="th-TH" sz="3600" dirty="0"/>
          </a:p>
        </p:txBody>
      </p:sp>
      <p:sp>
        <p:nvSpPr>
          <p:cNvPr id="4" name="Footer Placeholder 3">
            <a:extLst>
              <a:ext uri="{FF2B5EF4-FFF2-40B4-BE49-F238E27FC236}">
                <a16:creationId xmlns:a16="http://schemas.microsoft.com/office/drawing/2014/main" id="{05A49310-0FFF-4A82-A896-330F39E6FB16}"/>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solidFill>
            <a:srgbClr val="FFFF00"/>
          </a:solidFill>
        </p:spPr>
        <p:txBody>
          <a:bodyPr>
            <a:normAutofit/>
          </a:bodyPr>
          <a:lstStyle/>
          <a:p>
            <a:r>
              <a:rPr lang="en-US" dirty="0"/>
              <a:t>Quality improvement </a:t>
            </a:r>
          </a:p>
        </p:txBody>
      </p:sp>
      <p:sp>
        <p:nvSpPr>
          <p:cNvPr id="175107" name="Rectangle 3"/>
          <p:cNvSpPr>
            <a:spLocks noGrp="1" noChangeArrowheads="1"/>
          </p:cNvSpPr>
          <p:nvPr>
            <p:ph idx="1"/>
          </p:nvPr>
        </p:nvSpPr>
        <p:spPr/>
        <p:txBody>
          <a:bodyPr>
            <a:normAutofit lnSpcReduction="10000"/>
          </a:bodyPr>
          <a:lstStyle/>
          <a:p>
            <a:r>
              <a:rPr lang="en-US" sz="3600" dirty="0"/>
              <a:t>Major causes of Thailand’s exports detention by USFDA are related to quality and safety of the products: unsafe coloring, filthy,  salmonella.</a:t>
            </a:r>
          </a:p>
          <a:p>
            <a:r>
              <a:rPr lang="en-US" sz="3600" dirty="0"/>
              <a:t>Some are not difficult to deal with: nutrition labeling, specification of production process, listing of ingredients, factory certificates.</a:t>
            </a:r>
          </a:p>
          <a:p>
            <a:endParaRPr lang="en-US" dirty="0"/>
          </a:p>
        </p:txBody>
      </p:sp>
      <p:sp>
        <p:nvSpPr>
          <p:cNvPr id="2" name="Footer Placeholder 1">
            <a:extLst>
              <a:ext uri="{FF2B5EF4-FFF2-40B4-BE49-F238E27FC236}">
                <a16:creationId xmlns:a16="http://schemas.microsoft.com/office/drawing/2014/main" id="{45119316-A7A4-42C6-A96A-DA64B53B84AC}"/>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5" name="Rectangle 5"/>
          <p:cNvSpPr>
            <a:spLocks noGrp="1" noChangeArrowheads="1"/>
          </p:cNvSpPr>
          <p:nvPr>
            <p:ph type="title"/>
          </p:nvPr>
        </p:nvSpPr>
        <p:spPr>
          <a:xfrm>
            <a:off x="457200" y="152400"/>
            <a:ext cx="8229600" cy="715962"/>
          </a:xfrm>
          <a:solidFill>
            <a:srgbClr val="FFFF00"/>
          </a:solidFill>
        </p:spPr>
        <p:txBody>
          <a:bodyPr>
            <a:normAutofit fontScale="90000"/>
          </a:bodyPr>
          <a:lstStyle/>
          <a:p>
            <a:r>
              <a:rPr lang="en-US" sz="3600" dirty="0"/>
              <a:t>USFDA Detention of Thai food products in 2004</a:t>
            </a:r>
          </a:p>
        </p:txBody>
      </p:sp>
      <p:graphicFrame>
        <p:nvGraphicFramePr>
          <p:cNvPr id="168964" name="Object 4"/>
          <p:cNvGraphicFramePr>
            <a:graphicFrameLocks noGrp="1" noChangeAspect="1"/>
          </p:cNvGraphicFramePr>
          <p:nvPr>
            <p:ph idx="1"/>
          </p:nvPr>
        </p:nvGraphicFramePr>
        <p:xfrm>
          <a:off x="0" y="762000"/>
          <a:ext cx="9144000" cy="5853113"/>
        </p:xfrm>
        <a:graphic>
          <a:graphicData uri="http://schemas.openxmlformats.org/presentationml/2006/ole">
            <mc:AlternateContent xmlns:mc="http://schemas.openxmlformats.org/markup-compatibility/2006">
              <mc:Choice xmlns:v="urn:schemas-microsoft-com:vml" Requires="v">
                <p:oleObj spid="_x0000_s170067" name="แผนภูมิ" r:id="rId3" imgW="5257800" imgH="3476549" progId="Excel.Sheet.8">
                  <p:embed/>
                </p:oleObj>
              </mc:Choice>
              <mc:Fallback>
                <p:oleObj name="แผนภูมิ" r:id="rId3" imgW="5257800" imgH="3476549" progId="Excel.Shee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9144000" cy="58531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extBox 1"/>
          <p:cNvSpPr txBox="1"/>
          <p:nvPr/>
        </p:nvSpPr>
        <p:spPr>
          <a:xfrm>
            <a:off x="457200" y="5880656"/>
            <a:ext cx="7686720" cy="369332"/>
          </a:xfrm>
          <a:prstGeom prst="rect">
            <a:avLst/>
          </a:prstGeom>
          <a:solidFill>
            <a:schemeClr val="accent3">
              <a:lumMod val="20000"/>
              <a:lumOff val="80000"/>
            </a:schemeClr>
          </a:solidFill>
        </p:spPr>
        <p:txBody>
          <a:bodyPr wrap="none" rtlCol="0">
            <a:spAutoFit/>
          </a:bodyPr>
          <a:lstStyle/>
          <a:p>
            <a:r>
              <a:rPr lang="en-US" dirty="0">
                <a:solidFill>
                  <a:srgbClr val="FF0000"/>
                </a:solidFill>
              </a:rPr>
              <a:t>That was a decade ago. Has the pattern of detention changed since then?</a:t>
            </a:r>
          </a:p>
        </p:txBody>
      </p:sp>
      <p:sp>
        <p:nvSpPr>
          <p:cNvPr id="3" name="Footer Placeholder 2">
            <a:extLst>
              <a:ext uri="{FF2B5EF4-FFF2-40B4-BE49-F238E27FC236}">
                <a16:creationId xmlns:a16="http://schemas.microsoft.com/office/drawing/2014/main" id="{50F2C2FA-657B-4976-A73D-D77DBC5355B8}"/>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38748368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1138312792"/>
              </p:ext>
            </p:extLst>
          </p:nvPr>
        </p:nvGraphicFramePr>
        <p:xfrm>
          <a:off x="381000" y="228600"/>
          <a:ext cx="8229600" cy="5791200"/>
        </p:xfrm>
        <a:graphic>
          <a:graphicData uri="http://schemas.openxmlformats.org/drawingml/2006/chart">
            <c:chart xmlns:c="http://schemas.openxmlformats.org/drawingml/2006/chart" xmlns:r="http://schemas.openxmlformats.org/officeDocument/2006/relationships" r:id="rId2"/>
          </a:graphicData>
        </a:graphic>
      </p:graphicFrame>
      <p:sp>
        <p:nvSpPr>
          <p:cNvPr id="2" name="Footer Placeholder 1">
            <a:extLst>
              <a:ext uri="{FF2B5EF4-FFF2-40B4-BE49-F238E27FC236}">
                <a16:creationId xmlns:a16="http://schemas.microsoft.com/office/drawing/2014/main" id="{A9DCDF86-1A8C-4BB0-A035-4B70BB952036}"/>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7757554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solidFill>
            <a:srgbClr val="FFFF00"/>
          </a:solidFill>
        </p:spPr>
        <p:txBody>
          <a:bodyPr>
            <a:normAutofit fontScale="90000"/>
          </a:bodyPr>
          <a:lstStyle/>
          <a:p>
            <a:r>
              <a:rPr lang="en-US" sz="4000" b="1" dirty="0"/>
              <a:t>A wake-up call: Rising Awareness of Food Safety Standards</a:t>
            </a:r>
            <a:endParaRPr lang="en-US" sz="3200" b="1" dirty="0"/>
          </a:p>
        </p:txBody>
      </p:sp>
      <p:sp>
        <p:nvSpPr>
          <p:cNvPr id="74755" name="Rectangle 3"/>
          <p:cNvSpPr>
            <a:spLocks noGrp="1" noChangeArrowheads="1"/>
          </p:cNvSpPr>
          <p:nvPr>
            <p:ph idx="1"/>
          </p:nvPr>
        </p:nvSpPr>
        <p:spPr>
          <a:xfrm>
            <a:off x="609600" y="1600200"/>
            <a:ext cx="8229600" cy="4525963"/>
          </a:xfrm>
        </p:spPr>
        <p:txBody>
          <a:bodyPr/>
          <a:lstStyle/>
          <a:p>
            <a:pPr>
              <a:buNone/>
            </a:pPr>
            <a:r>
              <a:rPr lang="en-US" dirty="0"/>
              <a:t>2002:   Declining exports of chicken</a:t>
            </a:r>
          </a:p>
          <a:p>
            <a:pPr>
              <a:buNone/>
            </a:pPr>
            <a:r>
              <a:rPr lang="en-US" dirty="0"/>
              <a:t>             and shrimp to the EU</a:t>
            </a:r>
          </a:p>
          <a:p>
            <a:pPr>
              <a:buNone/>
            </a:pPr>
            <a:r>
              <a:rPr lang="en-US" dirty="0"/>
              <a:t>2004:   (1) Outbreak of Avian Influenza </a:t>
            </a:r>
          </a:p>
          <a:p>
            <a:pPr>
              <a:buNone/>
            </a:pPr>
            <a:r>
              <a:rPr lang="en-US" dirty="0"/>
              <a:t>              (2) Massive culling of chickens </a:t>
            </a:r>
          </a:p>
          <a:p>
            <a:pPr>
              <a:buNone/>
            </a:pPr>
            <a:r>
              <a:rPr lang="en-US" dirty="0"/>
              <a:t>              (3) Reduction in domestic consumption </a:t>
            </a:r>
          </a:p>
          <a:p>
            <a:pPr>
              <a:buFont typeface="Wingdings" pitchFamily="2" charset="2"/>
              <a:buNone/>
            </a:pPr>
            <a:r>
              <a:rPr lang="en-US" dirty="0"/>
              <a:t>                   of chicken</a:t>
            </a:r>
          </a:p>
        </p:txBody>
      </p:sp>
      <p:sp>
        <p:nvSpPr>
          <p:cNvPr id="2" name="Footer Placeholder 1">
            <a:extLst>
              <a:ext uri="{FF2B5EF4-FFF2-40B4-BE49-F238E27FC236}">
                <a16:creationId xmlns:a16="http://schemas.microsoft.com/office/drawing/2014/main" id="{7C45953A-AC3A-4326-A5CA-8FAFF07DF9B6}"/>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2C092-9F25-4D13-B238-C9A9A30AE29E}"/>
              </a:ext>
            </a:extLst>
          </p:cNvPr>
          <p:cNvSpPr>
            <a:spLocks noGrp="1"/>
          </p:cNvSpPr>
          <p:nvPr>
            <p:ph type="title"/>
          </p:nvPr>
        </p:nvSpPr>
        <p:spPr/>
        <p:txBody>
          <a:bodyPr/>
          <a:lstStyle/>
          <a:p>
            <a:r>
              <a:rPr lang="en-US" dirty="0"/>
              <a:t>Impact of the import bans</a:t>
            </a:r>
          </a:p>
        </p:txBody>
      </p:sp>
      <p:pic>
        <p:nvPicPr>
          <p:cNvPr id="5" name="Content Placeholder 4">
            <a:extLst>
              <a:ext uri="{FF2B5EF4-FFF2-40B4-BE49-F238E27FC236}">
                <a16:creationId xmlns:a16="http://schemas.microsoft.com/office/drawing/2014/main" id="{B282C176-DD30-49D5-BD33-E07115F18A2A}"/>
              </a:ext>
            </a:extLst>
          </p:cNvPr>
          <p:cNvPicPr>
            <a:picLocks noGrp="1" noChangeAspect="1" noChangeArrowheads="1"/>
          </p:cNvPicPr>
          <p:nvPr>
            <p:ph idx="1"/>
          </p:nvPr>
        </p:nvPicPr>
        <p:blipFill>
          <a:blip r:embed="rId2"/>
          <a:srcRect/>
          <a:stretch>
            <a:fillRect/>
          </a:stretch>
        </p:blipFill>
        <p:spPr bwMode="auto">
          <a:xfrm>
            <a:off x="1245600" y="1739181"/>
            <a:ext cx="6652800" cy="4248000"/>
          </a:xfrm>
          <a:prstGeom prst="rect">
            <a:avLst/>
          </a:prstGeom>
          <a:noFill/>
          <a:ln w="9525">
            <a:noFill/>
            <a:miter lim="800000"/>
            <a:headEnd/>
            <a:tailEnd/>
          </a:ln>
        </p:spPr>
      </p:pic>
      <p:sp>
        <p:nvSpPr>
          <p:cNvPr id="6" name="Footer Placeholder 5">
            <a:extLst>
              <a:ext uri="{FF2B5EF4-FFF2-40B4-BE49-F238E27FC236}">
                <a16:creationId xmlns:a16="http://schemas.microsoft.com/office/drawing/2014/main" id="{FA200456-E66E-4AF4-ACC6-4A6A0C22FF3A}"/>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6317555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457200" y="274638"/>
            <a:ext cx="8229600" cy="639762"/>
          </a:xfrm>
          <a:solidFill>
            <a:schemeClr val="accent3">
              <a:lumMod val="40000"/>
              <a:lumOff val="60000"/>
            </a:schemeClr>
          </a:solidFill>
        </p:spPr>
        <p:txBody>
          <a:bodyPr>
            <a:normAutofit fontScale="90000"/>
          </a:bodyPr>
          <a:lstStyle/>
          <a:p>
            <a:r>
              <a:rPr lang="en-US" dirty="0"/>
              <a:t>Thailand’s  responses to shocks</a:t>
            </a:r>
          </a:p>
        </p:txBody>
      </p:sp>
      <p:sp>
        <p:nvSpPr>
          <p:cNvPr id="131075" name="Rectangle 3"/>
          <p:cNvSpPr>
            <a:spLocks noGrp="1" noChangeArrowheads="1"/>
          </p:cNvSpPr>
          <p:nvPr>
            <p:ph idx="1"/>
          </p:nvPr>
        </p:nvSpPr>
        <p:spPr>
          <a:xfrm>
            <a:off x="455613" y="1219200"/>
            <a:ext cx="8226425" cy="4876800"/>
          </a:xfrm>
        </p:spPr>
        <p:txBody>
          <a:bodyPr>
            <a:normAutofit/>
          </a:bodyPr>
          <a:lstStyle/>
          <a:p>
            <a:pPr>
              <a:lnSpc>
                <a:spcPct val="80000"/>
              </a:lnSpc>
            </a:pPr>
            <a:r>
              <a:rPr lang="en-US" sz="4000" dirty="0"/>
              <a:t>National Bureau of Agricultural Commodity and Food Standards (ACFS) was established in 2002 to supervise and control food chain from farms to consumers.</a:t>
            </a:r>
          </a:p>
          <a:p>
            <a:pPr>
              <a:lnSpc>
                <a:spcPct val="80000"/>
              </a:lnSpc>
            </a:pPr>
            <a:r>
              <a:rPr lang="en-US" sz="4000" dirty="0"/>
              <a:t>ACFS established </a:t>
            </a:r>
            <a:r>
              <a:rPr lang="en-US" sz="4000" b="1" dirty="0"/>
              <a:t>national standards </a:t>
            </a:r>
            <a:r>
              <a:rPr lang="en-US" sz="4000" dirty="0"/>
              <a:t>for swine,  poultry  and daily farms.</a:t>
            </a:r>
          </a:p>
        </p:txBody>
      </p:sp>
      <p:sp>
        <p:nvSpPr>
          <p:cNvPr id="2" name="Footer Placeholder 1">
            <a:extLst>
              <a:ext uri="{FF2B5EF4-FFF2-40B4-BE49-F238E27FC236}">
                <a16:creationId xmlns:a16="http://schemas.microsoft.com/office/drawing/2014/main" id="{506CBA7E-1710-4BFD-B371-43681E7FA68C}"/>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457200" y="274638"/>
            <a:ext cx="8229600" cy="639762"/>
          </a:xfrm>
          <a:solidFill>
            <a:schemeClr val="accent6">
              <a:lumMod val="20000"/>
              <a:lumOff val="80000"/>
            </a:schemeClr>
          </a:solidFill>
        </p:spPr>
        <p:txBody>
          <a:bodyPr>
            <a:normAutofit fontScale="90000"/>
          </a:bodyPr>
          <a:lstStyle/>
          <a:p>
            <a:r>
              <a:rPr lang="en-US" dirty="0"/>
              <a:t>ACFS: Thailand’s food inspector </a:t>
            </a:r>
          </a:p>
        </p:txBody>
      </p:sp>
      <p:sp>
        <p:nvSpPr>
          <p:cNvPr id="131075" name="Rectangle 3"/>
          <p:cNvSpPr>
            <a:spLocks noGrp="1" noChangeArrowheads="1"/>
          </p:cNvSpPr>
          <p:nvPr>
            <p:ph idx="1"/>
          </p:nvPr>
        </p:nvSpPr>
        <p:spPr>
          <a:xfrm>
            <a:off x="455613" y="1219200"/>
            <a:ext cx="8226425" cy="4876800"/>
          </a:xfrm>
        </p:spPr>
        <p:txBody>
          <a:bodyPr>
            <a:noAutofit/>
          </a:bodyPr>
          <a:lstStyle/>
          <a:p>
            <a:pPr>
              <a:lnSpc>
                <a:spcPct val="80000"/>
              </a:lnSpc>
            </a:pPr>
            <a:r>
              <a:rPr lang="en-US" sz="3600" dirty="0"/>
              <a:t>ACFS  inspection activity is conducted from hatchery to final markets at home and aboard.</a:t>
            </a:r>
          </a:p>
          <a:p>
            <a:pPr>
              <a:lnSpc>
                <a:spcPct val="80000"/>
              </a:lnSpc>
            </a:pPr>
            <a:r>
              <a:rPr lang="en-US" sz="3600" dirty="0"/>
              <a:t>Good agricultural Practice (</a:t>
            </a:r>
            <a:r>
              <a:rPr lang="en-US" sz="3600" dirty="0">
                <a:solidFill>
                  <a:schemeClr val="accent1"/>
                </a:solidFill>
              </a:rPr>
              <a:t>GAP</a:t>
            </a:r>
            <a:r>
              <a:rPr lang="en-US" sz="3600" dirty="0"/>
              <a:t>) involves the upstream activities at hatchery and farm levels. </a:t>
            </a:r>
          </a:p>
          <a:p>
            <a:pPr>
              <a:lnSpc>
                <a:spcPct val="80000"/>
              </a:lnSpc>
            </a:pPr>
            <a:r>
              <a:rPr lang="en-US" sz="3600" dirty="0"/>
              <a:t>The Good Manufacturing Practice (</a:t>
            </a:r>
            <a:r>
              <a:rPr lang="en-US" sz="3600" dirty="0">
                <a:solidFill>
                  <a:schemeClr val="accent1"/>
                </a:solidFill>
              </a:rPr>
              <a:t>GMP</a:t>
            </a:r>
            <a:r>
              <a:rPr lang="en-US" sz="3600" dirty="0"/>
              <a:t>) and </a:t>
            </a:r>
            <a:r>
              <a:rPr lang="en-US" sz="3600" dirty="0">
                <a:solidFill>
                  <a:srgbClr val="FF0000"/>
                </a:solidFill>
              </a:rPr>
              <a:t>HACCP </a:t>
            </a:r>
            <a:r>
              <a:rPr lang="en-US" sz="3600" dirty="0">
                <a:solidFill>
                  <a:schemeClr val="accent1"/>
                </a:solidFill>
              </a:rPr>
              <a:t>(Hazard Analysis  at Critical Control Points) </a:t>
            </a:r>
            <a:r>
              <a:rPr lang="en-US" sz="3600" dirty="0"/>
              <a:t> are issued to qualified firms at the harvesting and processing plants. </a:t>
            </a:r>
          </a:p>
        </p:txBody>
      </p:sp>
      <p:sp>
        <p:nvSpPr>
          <p:cNvPr id="2" name="Footer Placeholder 1">
            <a:extLst>
              <a:ext uri="{FF2B5EF4-FFF2-40B4-BE49-F238E27FC236}">
                <a16:creationId xmlns:a16="http://schemas.microsoft.com/office/drawing/2014/main" id="{B38637EC-C268-426B-AB2A-B7F40E292BE5}"/>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solidFill>
            <a:srgbClr val="FFFF00"/>
          </a:solidFill>
        </p:spPr>
        <p:txBody>
          <a:bodyPr>
            <a:noAutofit/>
          </a:bodyPr>
          <a:lstStyle/>
          <a:p>
            <a:r>
              <a:rPr lang="en-US" sz="3200" dirty="0"/>
              <a:t>Technical trade barriers from the down under</a:t>
            </a:r>
          </a:p>
        </p:txBody>
      </p:sp>
      <p:sp>
        <p:nvSpPr>
          <p:cNvPr id="55299" name="Rectangle 3"/>
          <p:cNvSpPr>
            <a:spLocks noGrp="1" noChangeArrowheads="1"/>
          </p:cNvSpPr>
          <p:nvPr>
            <p:ph idx="1"/>
          </p:nvPr>
        </p:nvSpPr>
        <p:spPr>
          <a:xfrm>
            <a:off x="457200" y="1676400"/>
            <a:ext cx="8377238" cy="4795838"/>
          </a:xfrm>
        </p:spPr>
        <p:txBody>
          <a:bodyPr/>
          <a:lstStyle/>
          <a:p>
            <a:r>
              <a:rPr lang="en-US" dirty="0"/>
              <a:t>The Australian food safety regulations exemplify in trade-impeding effects of technical barriers. </a:t>
            </a:r>
          </a:p>
          <a:p>
            <a:r>
              <a:rPr lang="en-US" dirty="0"/>
              <a:t>Chicken meat imported into Australia must be heated at </a:t>
            </a:r>
            <a:r>
              <a:rPr lang="en-US" b="1" dirty="0">
                <a:solidFill>
                  <a:srgbClr val="FF0000"/>
                </a:solidFill>
              </a:rPr>
              <a:t>70 Celsius for 143</a:t>
            </a:r>
            <a:r>
              <a:rPr lang="en-US" dirty="0">
                <a:solidFill>
                  <a:srgbClr val="FF0000"/>
                </a:solidFill>
              </a:rPr>
              <a:t> minutes</a:t>
            </a:r>
            <a:r>
              <a:rPr lang="en-US" dirty="0"/>
              <a:t> to assure disease-free meat.</a:t>
            </a:r>
          </a:p>
          <a:p>
            <a:r>
              <a:rPr lang="en-US" dirty="0"/>
              <a:t>Neither Thailand nor any other country has ever penetrated the Australian chicken market. </a:t>
            </a:r>
          </a:p>
        </p:txBody>
      </p:sp>
      <p:sp>
        <p:nvSpPr>
          <p:cNvPr id="2" name="Footer Placeholder 1">
            <a:extLst>
              <a:ext uri="{FF2B5EF4-FFF2-40B4-BE49-F238E27FC236}">
                <a16:creationId xmlns:a16="http://schemas.microsoft.com/office/drawing/2014/main" id="{23E5A724-7D6D-4E8E-A70B-76F1AC9320B2}"/>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solidFill>
            <a:srgbClr val="FFFF00"/>
          </a:solidFill>
        </p:spPr>
        <p:txBody>
          <a:bodyPr/>
          <a:lstStyle/>
          <a:p>
            <a:r>
              <a:rPr lang="en-US" dirty="0"/>
              <a:t>Technical trade barriers</a:t>
            </a:r>
          </a:p>
        </p:txBody>
      </p:sp>
      <p:sp>
        <p:nvSpPr>
          <p:cNvPr id="98307" name="Rectangle 3"/>
          <p:cNvSpPr>
            <a:spLocks noGrp="1" noChangeArrowheads="1"/>
          </p:cNvSpPr>
          <p:nvPr>
            <p:ph idx="1"/>
          </p:nvPr>
        </p:nvSpPr>
        <p:spPr>
          <a:xfrm>
            <a:off x="989013" y="1295400"/>
            <a:ext cx="7693025" cy="5257800"/>
          </a:xfrm>
        </p:spPr>
        <p:txBody>
          <a:bodyPr>
            <a:normAutofit/>
          </a:bodyPr>
          <a:lstStyle/>
          <a:p>
            <a:r>
              <a:rPr lang="en-US" sz="3600" dirty="0"/>
              <a:t>Food  safety standard  became a thorny issue during the negotiation of free trade agreement between Thailand and Australia. </a:t>
            </a:r>
          </a:p>
          <a:p>
            <a:r>
              <a:rPr lang="en-US" sz="3600" dirty="0"/>
              <a:t>The Thai firms argued that they had a lot to lose because the aberration of food safety standards was still maintained after the removal of tariff barriers.</a:t>
            </a:r>
          </a:p>
        </p:txBody>
      </p:sp>
      <p:sp>
        <p:nvSpPr>
          <p:cNvPr id="2" name="Footer Placeholder 1">
            <a:extLst>
              <a:ext uri="{FF2B5EF4-FFF2-40B4-BE49-F238E27FC236}">
                <a16:creationId xmlns:a16="http://schemas.microsoft.com/office/drawing/2014/main" id="{64F66CFA-489D-432D-8F94-F76694DEAA53}"/>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077200" cy="868362"/>
          </a:xfrm>
          <a:solidFill>
            <a:schemeClr val="accent6">
              <a:lumMod val="20000"/>
              <a:lumOff val="80000"/>
            </a:schemeClr>
          </a:solidFill>
        </p:spPr>
        <p:txBody>
          <a:bodyPr/>
          <a:lstStyle/>
          <a:p>
            <a:r>
              <a:rPr lang="en-US" dirty="0"/>
              <a:t>To retaliate the Aussie</a:t>
            </a:r>
          </a:p>
        </p:txBody>
      </p:sp>
      <p:sp>
        <p:nvSpPr>
          <p:cNvPr id="57347" name="Rectangle 3"/>
          <p:cNvSpPr>
            <a:spLocks noGrp="1" noChangeArrowheads="1"/>
          </p:cNvSpPr>
          <p:nvPr>
            <p:ph idx="1"/>
          </p:nvPr>
        </p:nvSpPr>
        <p:spPr>
          <a:xfrm>
            <a:off x="533400" y="1295401"/>
            <a:ext cx="8148638" cy="5562600"/>
          </a:xfrm>
        </p:spPr>
        <p:txBody>
          <a:bodyPr/>
          <a:lstStyle/>
          <a:p>
            <a:r>
              <a:rPr lang="en-US" sz="2800" dirty="0"/>
              <a:t>Some Thai companies jokingly suggested the Thai government retaliate  by requiring the same kind of heat treatment (</a:t>
            </a:r>
            <a:r>
              <a:rPr lang="en-US" sz="2800" b="1" dirty="0">
                <a:solidFill>
                  <a:schemeClr val="accent1"/>
                </a:solidFill>
              </a:rPr>
              <a:t>70 Celsius) </a:t>
            </a:r>
            <a:r>
              <a:rPr lang="en-US" sz="2800" dirty="0"/>
              <a:t>on imported wine  and chocolates from Australia. </a:t>
            </a:r>
          </a:p>
          <a:p>
            <a:r>
              <a:rPr lang="en-US" sz="2800" dirty="0"/>
              <a:t>The basic argument is that food products that are subjected to heat treatment would change their nature and appearance after meeting the most stringent food safety regulations.  </a:t>
            </a:r>
          </a:p>
          <a:p>
            <a:r>
              <a:rPr lang="en-US" sz="2800" dirty="0"/>
              <a:t>Thus unnecessarily high food safety  standards can lead to zero volume of exports.</a:t>
            </a:r>
          </a:p>
        </p:txBody>
      </p:sp>
      <p:sp>
        <p:nvSpPr>
          <p:cNvPr id="2" name="Footer Placeholder 1">
            <a:extLst>
              <a:ext uri="{FF2B5EF4-FFF2-40B4-BE49-F238E27FC236}">
                <a16:creationId xmlns:a16="http://schemas.microsoft.com/office/drawing/2014/main" id="{FA6B3859-9466-479C-9AC1-538A72F9C820}"/>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9480915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57200" y="274638"/>
            <a:ext cx="7848600" cy="715962"/>
          </a:xfrm>
          <a:solidFill>
            <a:srgbClr val="FFFF00"/>
          </a:solidFill>
        </p:spPr>
        <p:txBody>
          <a:bodyPr>
            <a:normAutofit fontScale="90000"/>
          </a:bodyPr>
          <a:lstStyle/>
          <a:p>
            <a:r>
              <a:rPr lang="en-US" sz="3600" dirty="0" err="1"/>
              <a:t>Nitrofuran</a:t>
            </a:r>
            <a:r>
              <a:rPr lang="en-US" sz="3600" dirty="0"/>
              <a:t> and Thailand’s Exports of shrimp in 2002</a:t>
            </a:r>
          </a:p>
        </p:txBody>
      </p:sp>
      <p:sp>
        <p:nvSpPr>
          <p:cNvPr id="105475" name="Rectangle 3"/>
          <p:cNvSpPr>
            <a:spLocks noGrp="1" noChangeArrowheads="1"/>
          </p:cNvSpPr>
          <p:nvPr>
            <p:ph idx="1"/>
          </p:nvPr>
        </p:nvSpPr>
        <p:spPr>
          <a:xfrm>
            <a:off x="381000" y="1219200"/>
            <a:ext cx="8301038" cy="5334000"/>
          </a:xfrm>
        </p:spPr>
        <p:txBody>
          <a:bodyPr>
            <a:noAutofit/>
          </a:bodyPr>
          <a:lstStyle/>
          <a:p>
            <a:pPr>
              <a:lnSpc>
                <a:spcPct val="80000"/>
              </a:lnSpc>
            </a:pPr>
            <a:r>
              <a:rPr lang="en-US" sz="3600" b="1" i="1" dirty="0" err="1">
                <a:solidFill>
                  <a:srgbClr val="FF0000"/>
                </a:solidFill>
              </a:rPr>
              <a:t>Nitrofuran</a:t>
            </a:r>
            <a:r>
              <a:rPr lang="en-US" sz="3600" dirty="0"/>
              <a:t> is a veterinary drug used in food-producing industries, but it is banned in many countries because of a link to </a:t>
            </a:r>
            <a:r>
              <a:rPr lang="en-US" sz="3600" dirty="0">
                <a:solidFill>
                  <a:srgbClr val="FF0000"/>
                </a:solidFill>
              </a:rPr>
              <a:t>cancer </a:t>
            </a:r>
            <a:r>
              <a:rPr lang="en-US" sz="3600" dirty="0"/>
              <a:t>in humans. </a:t>
            </a:r>
          </a:p>
          <a:p>
            <a:pPr>
              <a:lnSpc>
                <a:spcPct val="80000"/>
              </a:lnSpc>
            </a:pPr>
            <a:r>
              <a:rPr lang="en-US" sz="3600" dirty="0"/>
              <a:t>The EU first employed costly </a:t>
            </a:r>
            <a:r>
              <a:rPr lang="en-US" sz="3600" dirty="0">
                <a:solidFill>
                  <a:schemeClr val="accent1"/>
                </a:solidFill>
              </a:rPr>
              <a:t>new laboratory equipment--LCMS/MS-</a:t>
            </a:r>
            <a:r>
              <a:rPr lang="en-US" sz="3600" dirty="0"/>
              <a:t>-in March 2002. </a:t>
            </a:r>
          </a:p>
          <a:p>
            <a:pPr>
              <a:lnSpc>
                <a:spcPct val="80000"/>
              </a:lnSpc>
            </a:pPr>
            <a:r>
              <a:rPr lang="en-US" sz="3600" dirty="0"/>
              <a:t>The machine found </a:t>
            </a:r>
            <a:r>
              <a:rPr lang="en-US" sz="3600" dirty="0" err="1"/>
              <a:t>nitrofuran</a:t>
            </a:r>
            <a:r>
              <a:rPr lang="en-US" sz="3600" dirty="0"/>
              <a:t> residues in both Brazilian and Thai chickens and black tigers shrimps</a:t>
            </a:r>
          </a:p>
        </p:txBody>
      </p:sp>
      <p:sp>
        <p:nvSpPr>
          <p:cNvPr id="2" name="Footer Placeholder 1">
            <a:extLst>
              <a:ext uri="{FF2B5EF4-FFF2-40B4-BE49-F238E27FC236}">
                <a16:creationId xmlns:a16="http://schemas.microsoft.com/office/drawing/2014/main" id="{5825965E-0227-4DC1-AE72-0014C6248D43}"/>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solidFill>
            <a:schemeClr val="accent1">
              <a:lumMod val="20000"/>
              <a:lumOff val="80000"/>
            </a:schemeClr>
          </a:solidFill>
        </p:spPr>
        <p:txBody>
          <a:bodyPr>
            <a:normAutofit fontScale="90000"/>
          </a:bodyPr>
          <a:lstStyle/>
          <a:p>
            <a:r>
              <a:rPr lang="en-US" dirty="0"/>
              <a:t>Thai shrimp exporters and expensive instrument for detecting drug residues</a:t>
            </a:r>
          </a:p>
        </p:txBody>
      </p:sp>
      <p:sp>
        <p:nvSpPr>
          <p:cNvPr id="105475" name="Rectangle 3"/>
          <p:cNvSpPr>
            <a:spLocks noGrp="1" noChangeArrowheads="1"/>
          </p:cNvSpPr>
          <p:nvPr>
            <p:ph idx="1"/>
          </p:nvPr>
        </p:nvSpPr>
        <p:spPr>
          <a:xfrm>
            <a:off x="762000" y="1981200"/>
            <a:ext cx="7920038" cy="4114800"/>
          </a:xfrm>
        </p:spPr>
        <p:txBody>
          <a:bodyPr>
            <a:normAutofit lnSpcReduction="10000"/>
          </a:bodyPr>
          <a:lstStyle/>
          <a:p>
            <a:pPr>
              <a:lnSpc>
                <a:spcPct val="80000"/>
              </a:lnSpc>
            </a:pPr>
            <a:r>
              <a:rPr lang="en-US" dirty="0"/>
              <a:t>The new LCSMS/MS instrument is so accurate that it can detect drug residues at </a:t>
            </a:r>
            <a:r>
              <a:rPr lang="en-US" b="1" i="1" dirty="0"/>
              <a:t>parts per trillion</a:t>
            </a:r>
            <a:r>
              <a:rPr lang="en-US" dirty="0"/>
              <a:t>.</a:t>
            </a:r>
          </a:p>
          <a:p>
            <a:pPr>
              <a:lnSpc>
                <a:spcPct val="80000"/>
              </a:lnSpc>
            </a:pPr>
            <a:r>
              <a:rPr lang="en-US" dirty="0"/>
              <a:t>While Brazilian exports were subject to only </a:t>
            </a:r>
            <a:r>
              <a:rPr lang="en-US" dirty="0">
                <a:solidFill>
                  <a:schemeClr val="accent1"/>
                </a:solidFill>
              </a:rPr>
              <a:t>random check</a:t>
            </a:r>
            <a:r>
              <a:rPr lang="en-US" dirty="0"/>
              <a:t>, Thai products were subject to a 100 percent testing. </a:t>
            </a:r>
          </a:p>
          <a:p>
            <a:pPr>
              <a:lnSpc>
                <a:spcPct val="80000"/>
              </a:lnSpc>
            </a:pPr>
            <a:r>
              <a:rPr lang="en-US" dirty="0"/>
              <a:t>The cost of the new testing equipment is 15 million baht ($350,000). </a:t>
            </a:r>
          </a:p>
          <a:p>
            <a:pPr>
              <a:lnSpc>
                <a:spcPct val="80000"/>
              </a:lnSpc>
            </a:pPr>
            <a:r>
              <a:rPr lang="en-US" dirty="0"/>
              <a:t>Small firms would not be able to afford this costly imported equipment. </a:t>
            </a:r>
          </a:p>
        </p:txBody>
      </p:sp>
      <p:sp>
        <p:nvSpPr>
          <p:cNvPr id="2" name="Footer Placeholder 1">
            <a:extLst>
              <a:ext uri="{FF2B5EF4-FFF2-40B4-BE49-F238E27FC236}">
                <a16:creationId xmlns:a16="http://schemas.microsoft.com/office/drawing/2014/main" id="{C0FF42AD-F31E-4FC4-B21E-27593CD6517E}"/>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52400"/>
            <a:ext cx="8077200" cy="2286000"/>
          </a:xfrm>
          <a:solidFill>
            <a:schemeClr val="accent6">
              <a:lumMod val="20000"/>
              <a:lumOff val="80000"/>
            </a:schemeClr>
          </a:solidFill>
        </p:spPr>
        <p:txBody>
          <a:bodyPr>
            <a:normAutofit/>
          </a:bodyPr>
          <a:lstStyle/>
          <a:p>
            <a:r>
              <a:rPr lang="en-US" sz="2800" b="1" dirty="0"/>
              <a:t>Firms comply  with Food Safety Standards imposed by importing countries, because they want to...</a:t>
            </a:r>
            <a:br>
              <a:rPr lang="en-US" sz="2800" b="1" dirty="0"/>
            </a:br>
            <a:endParaRPr lang="th-TH" sz="2800" dirty="0"/>
          </a:p>
        </p:txBody>
      </p:sp>
      <p:sp>
        <p:nvSpPr>
          <p:cNvPr id="2" name="Content Placeholder 1"/>
          <p:cNvSpPr>
            <a:spLocks noGrp="1"/>
          </p:cNvSpPr>
          <p:nvPr>
            <p:ph idx="1"/>
          </p:nvPr>
        </p:nvSpPr>
        <p:spPr>
          <a:xfrm>
            <a:off x="762000" y="3048000"/>
            <a:ext cx="7924800" cy="3078163"/>
          </a:xfrm>
          <a:ln>
            <a:solidFill>
              <a:schemeClr val="tx1">
                <a:lumMod val="85000"/>
                <a:lumOff val="15000"/>
              </a:schemeClr>
            </a:solidFill>
          </a:ln>
        </p:spPr>
        <p:txBody>
          <a:bodyPr/>
          <a:lstStyle/>
          <a:p>
            <a:r>
              <a:rPr lang="en-US" dirty="0"/>
              <a:t>To satisfy customers’ requirements</a:t>
            </a:r>
          </a:p>
          <a:p>
            <a:r>
              <a:rPr lang="en-US" dirty="0"/>
              <a:t>To maintain market access</a:t>
            </a:r>
          </a:p>
          <a:p>
            <a:r>
              <a:rPr lang="en-US" dirty="0"/>
              <a:t>To access </a:t>
            </a:r>
            <a:r>
              <a:rPr lang="en-US" b="1" dirty="0"/>
              <a:t>new</a:t>
            </a:r>
            <a:r>
              <a:rPr lang="en-US" dirty="0"/>
              <a:t> markets</a:t>
            </a:r>
          </a:p>
          <a:p>
            <a:r>
              <a:rPr lang="en-US" dirty="0"/>
              <a:t>To increase operation efficiency</a:t>
            </a:r>
          </a:p>
          <a:p>
            <a:endParaRPr lang="en-US" dirty="0"/>
          </a:p>
        </p:txBody>
      </p:sp>
      <p:sp>
        <p:nvSpPr>
          <p:cNvPr id="3" name="Footer Placeholder 2">
            <a:extLst>
              <a:ext uri="{FF2B5EF4-FFF2-40B4-BE49-F238E27FC236}">
                <a16:creationId xmlns:a16="http://schemas.microsoft.com/office/drawing/2014/main" id="{1DE20EBA-1963-4B48-916F-CC46B6CD3BD8}"/>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FF00"/>
          </a:solidFill>
        </p:spPr>
        <p:txBody>
          <a:bodyPr>
            <a:noAutofit/>
          </a:bodyPr>
          <a:lstStyle/>
          <a:p>
            <a:r>
              <a:rPr lang="en-US" sz="2800" dirty="0"/>
              <a:t>The way to respond to stringent food safety standards: Friendly shrimp farming</a:t>
            </a:r>
            <a:endParaRPr lang="th-TH" sz="2800" dirty="0"/>
          </a:p>
        </p:txBody>
      </p:sp>
      <p:sp>
        <p:nvSpPr>
          <p:cNvPr id="4" name="Content Placeholder 3"/>
          <p:cNvSpPr>
            <a:spLocks noGrp="1"/>
          </p:cNvSpPr>
          <p:nvPr>
            <p:ph idx="1"/>
          </p:nvPr>
        </p:nvSpPr>
        <p:spPr>
          <a:xfrm>
            <a:off x="381000" y="1676400"/>
            <a:ext cx="8305800" cy="4830763"/>
          </a:xfrm>
        </p:spPr>
        <p:txBody>
          <a:bodyPr>
            <a:normAutofit/>
          </a:bodyPr>
          <a:lstStyle/>
          <a:p>
            <a:pPr>
              <a:lnSpc>
                <a:spcPct val="80000"/>
              </a:lnSpc>
            </a:pPr>
            <a:r>
              <a:rPr lang="en-US" sz="3600" dirty="0"/>
              <a:t>Switched from </a:t>
            </a:r>
            <a:r>
              <a:rPr lang="en-US" sz="3600" b="1" dirty="0">
                <a:solidFill>
                  <a:schemeClr val="tx1">
                    <a:lumMod val="65000"/>
                    <a:lumOff val="35000"/>
                  </a:schemeClr>
                </a:solidFill>
              </a:rPr>
              <a:t>black tigers </a:t>
            </a:r>
            <a:r>
              <a:rPr lang="en-US" sz="3600" dirty="0"/>
              <a:t>to </a:t>
            </a:r>
            <a:r>
              <a:rPr lang="en-US" sz="3600" b="1" i="1" dirty="0"/>
              <a:t>white shrimp</a:t>
            </a:r>
          </a:p>
          <a:p>
            <a:pPr>
              <a:lnSpc>
                <a:spcPct val="80000"/>
              </a:lnSpc>
            </a:pPr>
            <a:r>
              <a:rPr lang="en-US" sz="3600" dirty="0"/>
              <a:t>Employed pro-biotic farming to create friendly environment for shrimp</a:t>
            </a:r>
          </a:p>
          <a:p>
            <a:pPr>
              <a:lnSpc>
                <a:spcPct val="80000"/>
              </a:lnSpc>
            </a:pPr>
            <a:r>
              <a:rPr lang="en-US" sz="3600" dirty="0"/>
              <a:t>Applied </a:t>
            </a:r>
            <a:r>
              <a:rPr lang="en-US" sz="3600" dirty="0">
                <a:solidFill>
                  <a:srgbClr val="FF0000"/>
                </a:solidFill>
              </a:rPr>
              <a:t>no</a:t>
            </a:r>
            <a:r>
              <a:rPr lang="en-US" sz="3600" dirty="0"/>
              <a:t> anti-biotic to improve shrimps’ digestion system, </a:t>
            </a:r>
          </a:p>
          <a:p>
            <a:pPr>
              <a:lnSpc>
                <a:spcPct val="80000"/>
              </a:lnSpc>
            </a:pPr>
            <a:r>
              <a:rPr lang="en-US" sz="3600" dirty="0"/>
              <a:t>Reduced stress and increased virus resistance of  baby shrimps (less crowded ponds)</a:t>
            </a:r>
          </a:p>
        </p:txBody>
      </p:sp>
      <p:sp>
        <p:nvSpPr>
          <p:cNvPr id="2" name="Footer Placeholder 1">
            <a:extLst>
              <a:ext uri="{FF2B5EF4-FFF2-40B4-BE49-F238E27FC236}">
                <a16:creationId xmlns:a16="http://schemas.microsoft.com/office/drawing/2014/main" id="{1B38D4DE-31B4-4A2A-895A-6A8E7EC66717}"/>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FF00"/>
          </a:solidFill>
        </p:spPr>
        <p:txBody>
          <a:bodyPr>
            <a:noAutofit/>
          </a:bodyPr>
          <a:lstStyle/>
          <a:p>
            <a:r>
              <a:rPr lang="en-US" sz="4000" dirty="0"/>
              <a:t>Dynamic responses</a:t>
            </a:r>
            <a:endParaRPr lang="th-TH" sz="4000" dirty="0"/>
          </a:p>
        </p:txBody>
      </p:sp>
      <p:sp>
        <p:nvSpPr>
          <p:cNvPr id="4" name="Content Placeholder 3"/>
          <p:cNvSpPr>
            <a:spLocks noGrp="1"/>
          </p:cNvSpPr>
          <p:nvPr>
            <p:ph idx="1"/>
          </p:nvPr>
        </p:nvSpPr>
        <p:spPr>
          <a:xfrm>
            <a:off x="381000" y="1676400"/>
            <a:ext cx="8305800" cy="4830763"/>
          </a:xfrm>
        </p:spPr>
        <p:txBody>
          <a:bodyPr>
            <a:normAutofit fontScale="92500" lnSpcReduction="10000"/>
          </a:bodyPr>
          <a:lstStyle/>
          <a:p>
            <a:pPr>
              <a:lnSpc>
                <a:spcPct val="80000"/>
              </a:lnSpc>
            </a:pPr>
            <a:r>
              <a:rPr lang="en-US" sz="4000" dirty="0"/>
              <a:t>But these measures also  incur higher cost to producers</a:t>
            </a:r>
          </a:p>
          <a:p>
            <a:pPr>
              <a:lnSpc>
                <a:spcPct val="80000"/>
              </a:lnSpc>
            </a:pPr>
            <a:r>
              <a:rPr lang="en-US" sz="4000" dirty="0"/>
              <a:t>Must do proactive investment, anticipating more stringent food safety standards.</a:t>
            </a:r>
          </a:p>
          <a:p>
            <a:pPr>
              <a:lnSpc>
                <a:spcPct val="80000"/>
              </a:lnSpc>
            </a:pPr>
            <a:r>
              <a:rPr lang="en-US" sz="4000" dirty="0"/>
              <a:t>Upgrading laboratory standards</a:t>
            </a:r>
          </a:p>
          <a:p>
            <a:pPr>
              <a:lnSpc>
                <a:spcPct val="80000"/>
              </a:lnSpc>
            </a:pPr>
            <a:r>
              <a:rPr lang="en-US" sz="4000" dirty="0"/>
              <a:t>It boils down to whether MC exceeds MB.</a:t>
            </a:r>
          </a:p>
          <a:p>
            <a:r>
              <a:rPr lang="en-US" sz="4000" dirty="0"/>
              <a:t>The long-run benefit can be seen from rising market shares</a:t>
            </a:r>
            <a:endParaRPr lang="th-TH" dirty="0"/>
          </a:p>
        </p:txBody>
      </p:sp>
      <p:sp>
        <p:nvSpPr>
          <p:cNvPr id="2" name="Footer Placeholder 1">
            <a:extLst>
              <a:ext uri="{FF2B5EF4-FFF2-40B4-BE49-F238E27FC236}">
                <a16:creationId xmlns:a16="http://schemas.microsoft.com/office/drawing/2014/main" id="{FDEE766A-8D84-4A80-A56C-01645C89358A}"/>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381000" y="304800"/>
            <a:ext cx="8229600" cy="1143000"/>
          </a:xfrm>
          <a:solidFill>
            <a:schemeClr val="accent1">
              <a:lumMod val="20000"/>
              <a:lumOff val="80000"/>
            </a:schemeClr>
          </a:solidFill>
        </p:spPr>
        <p:txBody>
          <a:bodyPr>
            <a:normAutofit fontScale="90000"/>
          </a:bodyPr>
          <a:lstStyle/>
          <a:p>
            <a:r>
              <a:rPr lang="en-US" dirty="0"/>
              <a:t> </a:t>
            </a:r>
            <a:r>
              <a:rPr lang="en-US" sz="3600" dirty="0"/>
              <a:t>Market penetration of Thai shrimp exports:</a:t>
            </a:r>
            <a:br>
              <a:rPr lang="en-US" sz="3600" dirty="0"/>
            </a:br>
            <a:r>
              <a:rPr lang="en-US" sz="3600" dirty="0"/>
              <a:t> </a:t>
            </a:r>
            <a:r>
              <a:rPr lang="en-US" sz="3100" b="1" i="1" dirty="0">
                <a:solidFill>
                  <a:srgbClr val="002060"/>
                </a:solidFill>
              </a:rPr>
              <a:t>A rebound after upgrading food safety standards</a:t>
            </a:r>
            <a:endParaRPr lang="th-TH" sz="4000" b="1" i="1" dirty="0">
              <a:solidFill>
                <a:srgbClr val="002060"/>
              </a:solidFill>
            </a:endParaRPr>
          </a:p>
        </p:txBody>
      </p:sp>
      <p:graphicFrame>
        <p:nvGraphicFramePr>
          <p:cNvPr id="3" name="Chart 2"/>
          <p:cNvGraphicFramePr/>
          <p:nvPr>
            <p:extLst>
              <p:ext uri="{D42A27DB-BD31-4B8C-83A1-F6EECF244321}">
                <p14:modId xmlns:p14="http://schemas.microsoft.com/office/powerpoint/2010/main" val="91624255"/>
              </p:ext>
            </p:extLst>
          </p:nvPr>
        </p:nvGraphicFramePr>
        <p:xfrm>
          <a:off x="762000" y="1600200"/>
          <a:ext cx="7543800" cy="4876800"/>
        </p:xfrm>
        <a:graphic>
          <a:graphicData uri="http://schemas.openxmlformats.org/drawingml/2006/chart">
            <c:chart xmlns:c="http://schemas.openxmlformats.org/drawingml/2006/chart" xmlns:r="http://schemas.openxmlformats.org/officeDocument/2006/relationships" r:id="rId2"/>
          </a:graphicData>
        </a:graphic>
      </p:graphicFrame>
      <p:sp>
        <p:nvSpPr>
          <p:cNvPr id="2" name="Footer Placeholder 1">
            <a:extLst>
              <a:ext uri="{FF2B5EF4-FFF2-40B4-BE49-F238E27FC236}">
                <a16:creationId xmlns:a16="http://schemas.microsoft.com/office/drawing/2014/main" id="{9BC0D610-FAEB-4919-9E0D-C3874545FFE3}"/>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BD242933-9509-4DF8-B959-AF8C837B3120}"/>
              </a:ext>
            </a:extLst>
          </p:cNvPr>
          <p:cNvGraphicFramePr>
            <a:graphicFrameLocks/>
          </p:cNvGraphicFramePr>
          <p:nvPr>
            <p:extLst>
              <p:ext uri="{D42A27DB-BD31-4B8C-83A1-F6EECF244321}">
                <p14:modId xmlns:p14="http://schemas.microsoft.com/office/powerpoint/2010/main" val="555914861"/>
              </p:ext>
            </p:extLst>
          </p:nvPr>
        </p:nvGraphicFramePr>
        <p:xfrm>
          <a:off x="228600" y="1143000"/>
          <a:ext cx="8458200" cy="4800600"/>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a:extLst>
              <a:ext uri="{FF2B5EF4-FFF2-40B4-BE49-F238E27FC236}">
                <a16:creationId xmlns:a16="http://schemas.microsoft.com/office/drawing/2014/main" id="{7DD16643-C70A-40F8-B8CD-542A5F24EBE0}"/>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9033497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68B9B424-C92E-4BB2-9FBE-C29B0C7A719B}"/>
              </a:ext>
            </a:extLst>
          </p:cNvPr>
          <p:cNvGraphicFramePr>
            <a:graphicFrameLocks/>
          </p:cNvGraphicFramePr>
          <p:nvPr>
            <p:extLst>
              <p:ext uri="{D42A27DB-BD31-4B8C-83A1-F6EECF244321}">
                <p14:modId xmlns:p14="http://schemas.microsoft.com/office/powerpoint/2010/main" val="764957285"/>
              </p:ext>
            </p:extLst>
          </p:nvPr>
        </p:nvGraphicFramePr>
        <p:xfrm>
          <a:off x="609600" y="762000"/>
          <a:ext cx="7696200" cy="5334000"/>
        </p:xfrm>
        <a:graphic>
          <a:graphicData uri="http://schemas.openxmlformats.org/drawingml/2006/chart">
            <c:chart xmlns:c="http://schemas.openxmlformats.org/drawingml/2006/chart" xmlns:r="http://schemas.openxmlformats.org/officeDocument/2006/relationships" r:id="rId2"/>
          </a:graphicData>
        </a:graphic>
      </p:graphicFrame>
      <p:sp>
        <p:nvSpPr>
          <p:cNvPr id="4" name="Footer Placeholder 3">
            <a:extLst>
              <a:ext uri="{FF2B5EF4-FFF2-40B4-BE49-F238E27FC236}">
                <a16:creationId xmlns:a16="http://schemas.microsoft.com/office/drawing/2014/main" id="{27441E3E-9A1E-495D-A079-D74BCFC32CCE}"/>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9419967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a:solidFill>
            <a:srgbClr val="FFFF00"/>
          </a:solidFill>
        </p:spPr>
        <p:txBody>
          <a:bodyPr>
            <a:normAutofit fontScale="90000"/>
          </a:bodyPr>
          <a:lstStyle/>
          <a:p>
            <a:r>
              <a:rPr lang="en-US" dirty="0"/>
              <a:t>Anti-Dumping Duty (ADD) and Non-Tariff Barriers (NTB)</a:t>
            </a:r>
          </a:p>
        </p:txBody>
      </p:sp>
      <p:sp>
        <p:nvSpPr>
          <p:cNvPr id="40965" name="Rectangle 5"/>
          <p:cNvSpPr>
            <a:spLocks noGrp="1" noChangeArrowheads="1"/>
          </p:cNvSpPr>
          <p:nvPr>
            <p:ph idx="1"/>
          </p:nvPr>
        </p:nvSpPr>
        <p:spPr/>
        <p:txBody>
          <a:bodyPr/>
          <a:lstStyle/>
          <a:p>
            <a:pPr>
              <a:lnSpc>
                <a:spcPct val="90000"/>
              </a:lnSpc>
            </a:pPr>
            <a:r>
              <a:rPr lang="en-US" dirty="0"/>
              <a:t>Rising market shares can be thought of as an early warning indicator of incoming trade barriers, either in the form of ADD (USA) or NTB (EU).</a:t>
            </a:r>
          </a:p>
          <a:p>
            <a:pPr>
              <a:lnSpc>
                <a:spcPct val="90000"/>
              </a:lnSpc>
            </a:pPr>
            <a:r>
              <a:rPr lang="en-US" dirty="0"/>
              <a:t>There were other countries that are subjected to these anti-dumping duties: Vietnam, India, Indonesia, and China </a:t>
            </a:r>
          </a:p>
        </p:txBody>
      </p:sp>
      <p:sp>
        <p:nvSpPr>
          <p:cNvPr id="2" name="Footer Placeholder 1">
            <a:extLst>
              <a:ext uri="{FF2B5EF4-FFF2-40B4-BE49-F238E27FC236}">
                <a16:creationId xmlns:a16="http://schemas.microsoft.com/office/drawing/2014/main" id="{37AD41C9-42EC-49EF-B85A-2550B8FE8A89}"/>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solidFill>
            <a:schemeClr val="accent3">
              <a:lumMod val="20000"/>
              <a:lumOff val="80000"/>
            </a:schemeClr>
          </a:solidFill>
        </p:spPr>
        <p:txBody>
          <a:bodyPr>
            <a:normAutofit/>
          </a:bodyPr>
          <a:lstStyle/>
          <a:p>
            <a:r>
              <a:rPr lang="en-US" sz="4800" dirty="0"/>
              <a:t>Size matters</a:t>
            </a:r>
          </a:p>
        </p:txBody>
      </p:sp>
      <p:sp>
        <p:nvSpPr>
          <p:cNvPr id="63491" name="Rectangle 3"/>
          <p:cNvSpPr>
            <a:spLocks noGrp="1" noChangeArrowheads="1"/>
          </p:cNvSpPr>
          <p:nvPr>
            <p:ph idx="1"/>
          </p:nvPr>
        </p:nvSpPr>
        <p:spPr/>
        <p:txBody>
          <a:bodyPr>
            <a:normAutofit lnSpcReduction="10000"/>
          </a:bodyPr>
          <a:lstStyle/>
          <a:p>
            <a:pPr>
              <a:lnSpc>
                <a:spcPct val="90000"/>
              </a:lnSpc>
            </a:pPr>
            <a:r>
              <a:rPr lang="en-US" dirty="0"/>
              <a:t>Large firms take advantage over smaller firms in the ability to comply with international food safety standards, because of </a:t>
            </a:r>
            <a:r>
              <a:rPr lang="en-US" dirty="0">
                <a:solidFill>
                  <a:srgbClr val="FF0000"/>
                </a:solidFill>
              </a:rPr>
              <a:t>lower </a:t>
            </a:r>
            <a:r>
              <a:rPr lang="en-US" dirty="0"/>
              <a:t>average compliance cost.</a:t>
            </a:r>
          </a:p>
          <a:p>
            <a:pPr>
              <a:lnSpc>
                <a:spcPct val="90000"/>
              </a:lnSpc>
            </a:pPr>
            <a:r>
              <a:rPr lang="en-US" dirty="0"/>
              <a:t>Large firms have their own brands, which they must protect their reputation.</a:t>
            </a:r>
          </a:p>
          <a:p>
            <a:pPr>
              <a:lnSpc>
                <a:spcPct val="90000"/>
              </a:lnSpc>
            </a:pPr>
            <a:r>
              <a:rPr lang="en-US" dirty="0"/>
              <a:t>Large firms are more likely to form strategic partners.</a:t>
            </a:r>
          </a:p>
          <a:p>
            <a:pPr>
              <a:lnSpc>
                <a:spcPct val="90000"/>
              </a:lnSpc>
            </a:pPr>
            <a:r>
              <a:rPr lang="en-US" dirty="0"/>
              <a:t>More chances to be a member of exporters’ associations</a:t>
            </a:r>
          </a:p>
          <a:p>
            <a:pPr>
              <a:lnSpc>
                <a:spcPct val="90000"/>
              </a:lnSpc>
            </a:pPr>
            <a:endParaRPr lang="en-US" dirty="0"/>
          </a:p>
        </p:txBody>
      </p:sp>
      <p:sp>
        <p:nvSpPr>
          <p:cNvPr id="2" name="Footer Placeholder 1">
            <a:extLst>
              <a:ext uri="{FF2B5EF4-FFF2-40B4-BE49-F238E27FC236}">
                <a16:creationId xmlns:a16="http://schemas.microsoft.com/office/drawing/2014/main" id="{B391CD2F-5CB4-44DA-9E26-5818C9F96E97}"/>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idx="4294967295"/>
          </p:nvPr>
        </p:nvSpPr>
        <p:spPr>
          <a:xfrm>
            <a:off x="0" y="274638"/>
            <a:ext cx="8991600" cy="1143000"/>
          </a:xfrm>
          <a:solidFill>
            <a:schemeClr val="accent3">
              <a:lumMod val="20000"/>
              <a:lumOff val="80000"/>
            </a:schemeClr>
          </a:solidFill>
        </p:spPr>
        <p:txBody>
          <a:bodyPr>
            <a:noAutofit/>
          </a:bodyPr>
          <a:lstStyle/>
          <a:p>
            <a:r>
              <a:rPr lang="en-US" sz="2800" dirty="0"/>
              <a:t>Size matters in SPS compliance: </a:t>
            </a:r>
            <a:br>
              <a:rPr lang="en-US" sz="2800" dirty="0"/>
            </a:br>
            <a:r>
              <a:rPr lang="en-US" sz="2800" dirty="0"/>
              <a:t>Average cost declines as production increases</a:t>
            </a:r>
            <a:endParaRPr lang="th-TH" sz="2800" dirty="0"/>
          </a:p>
        </p:txBody>
      </p:sp>
      <p:cxnSp>
        <p:nvCxnSpPr>
          <p:cNvPr id="6" name="Straight Connector 5"/>
          <p:cNvCxnSpPr/>
          <p:nvPr/>
        </p:nvCxnSpPr>
        <p:spPr>
          <a:xfrm rot="5400000">
            <a:off x="152400" y="3657600"/>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981200" y="5486400"/>
            <a:ext cx="44958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9" name="Arc 8"/>
          <p:cNvSpPr/>
          <p:nvPr/>
        </p:nvSpPr>
        <p:spPr>
          <a:xfrm>
            <a:off x="1981200" y="914400"/>
            <a:ext cx="6705600" cy="4191000"/>
          </a:xfrm>
          <a:prstGeom prst="arc">
            <a:avLst>
              <a:gd name="adj1" fmla="val 5415290"/>
              <a:gd name="adj2" fmla="val 10750454"/>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dirty="0"/>
          </a:p>
        </p:txBody>
      </p:sp>
      <p:sp>
        <p:nvSpPr>
          <p:cNvPr id="10" name="TextBox 9"/>
          <p:cNvSpPr txBox="1"/>
          <p:nvPr/>
        </p:nvSpPr>
        <p:spPr>
          <a:xfrm>
            <a:off x="6477000" y="5791200"/>
            <a:ext cx="364202" cy="369332"/>
          </a:xfrm>
          <a:prstGeom prst="rect">
            <a:avLst/>
          </a:prstGeom>
          <a:noFill/>
        </p:spPr>
        <p:txBody>
          <a:bodyPr wrap="none" rtlCol="0">
            <a:spAutoFit/>
          </a:bodyPr>
          <a:lstStyle/>
          <a:p>
            <a:r>
              <a:rPr lang="en-US" dirty="0"/>
              <a:t>Q</a:t>
            </a:r>
            <a:endParaRPr lang="th-TH" dirty="0"/>
          </a:p>
        </p:txBody>
      </p:sp>
      <p:sp>
        <p:nvSpPr>
          <p:cNvPr id="11" name="TextBox 10"/>
          <p:cNvSpPr txBox="1"/>
          <p:nvPr/>
        </p:nvSpPr>
        <p:spPr>
          <a:xfrm>
            <a:off x="1524000" y="1524000"/>
            <a:ext cx="505267" cy="369332"/>
          </a:xfrm>
          <a:prstGeom prst="rect">
            <a:avLst/>
          </a:prstGeom>
          <a:noFill/>
        </p:spPr>
        <p:txBody>
          <a:bodyPr wrap="none" rtlCol="0">
            <a:spAutoFit/>
          </a:bodyPr>
          <a:lstStyle/>
          <a:p>
            <a:r>
              <a:rPr lang="en-US" dirty="0"/>
              <a:t>AC</a:t>
            </a:r>
            <a:endParaRPr lang="th-TH" dirty="0"/>
          </a:p>
        </p:txBody>
      </p:sp>
      <p:cxnSp>
        <p:nvCxnSpPr>
          <p:cNvPr id="15" name="Straight Connector 14"/>
          <p:cNvCxnSpPr/>
          <p:nvPr/>
        </p:nvCxnSpPr>
        <p:spPr>
          <a:xfrm>
            <a:off x="1981200" y="4114800"/>
            <a:ext cx="4572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981200" y="4876800"/>
            <a:ext cx="2133600" cy="76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752600" y="4800600"/>
            <a:ext cx="1371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3848100" y="5219700"/>
            <a:ext cx="5334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562600" y="4953000"/>
            <a:ext cx="505267" cy="369332"/>
          </a:xfrm>
          <a:prstGeom prst="rect">
            <a:avLst/>
          </a:prstGeom>
          <a:noFill/>
        </p:spPr>
        <p:txBody>
          <a:bodyPr wrap="none" rtlCol="0">
            <a:spAutoFit/>
          </a:bodyPr>
          <a:lstStyle/>
          <a:p>
            <a:r>
              <a:rPr lang="en-US" dirty="0"/>
              <a:t>AC</a:t>
            </a:r>
            <a:endParaRPr lang="th-TH" dirty="0"/>
          </a:p>
        </p:txBody>
      </p:sp>
      <p:sp>
        <p:nvSpPr>
          <p:cNvPr id="26" name="Oval 25"/>
          <p:cNvSpPr/>
          <p:nvPr/>
        </p:nvSpPr>
        <p:spPr>
          <a:xfrm>
            <a:off x="2286000" y="4038600"/>
            <a:ext cx="2286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Oval 26"/>
          <p:cNvSpPr/>
          <p:nvPr/>
        </p:nvSpPr>
        <p:spPr>
          <a:xfrm>
            <a:off x="3962400" y="4953000"/>
            <a:ext cx="228600"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TextBox 27"/>
          <p:cNvSpPr txBox="1"/>
          <p:nvPr/>
        </p:nvSpPr>
        <p:spPr>
          <a:xfrm>
            <a:off x="2667000" y="3733800"/>
            <a:ext cx="338554" cy="369332"/>
          </a:xfrm>
          <a:prstGeom prst="rect">
            <a:avLst/>
          </a:prstGeom>
          <a:noFill/>
        </p:spPr>
        <p:txBody>
          <a:bodyPr wrap="none" rtlCol="0">
            <a:spAutoFit/>
          </a:bodyPr>
          <a:lstStyle/>
          <a:p>
            <a:r>
              <a:rPr lang="en-US" dirty="0"/>
              <a:t>A</a:t>
            </a:r>
            <a:endParaRPr lang="th-TH" dirty="0"/>
          </a:p>
        </p:txBody>
      </p:sp>
      <p:sp>
        <p:nvSpPr>
          <p:cNvPr id="29" name="TextBox 28"/>
          <p:cNvSpPr txBox="1"/>
          <p:nvPr/>
        </p:nvSpPr>
        <p:spPr>
          <a:xfrm>
            <a:off x="4191000" y="4800600"/>
            <a:ext cx="338554" cy="369332"/>
          </a:xfrm>
          <a:prstGeom prst="rect">
            <a:avLst/>
          </a:prstGeom>
          <a:noFill/>
        </p:spPr>
        <p:txBody>
          <a:bodyPr wrap="none" rtlCol="0">
            <a:spAutoFit/>
          </a:bodyPr>
          <a:lstStyle/>
          <a:p>
            <a:r>
              <a:rPr lang="en-US" dirty="0"/>
              <a:t>B</a:t>
            </a:r>
            <a:endParaRPr lang="th-TH" dirty="0"/>
          </a:p>
        </p:txBody>
      </p:sp>
      <p:sp>
        <p:nvSpPr>
          <p:cNvPr id="30" name="TextBox 29"/>
          <p:cNvSpPr txBox="1"/>
          <p:nvPr/>
        </p:nvSpPr>
        <p:spPr>
          <a:xfrm>
            <a:off x="2286000" y="5638800"/>
            <a:ext cx="492443" cy="369332"/>
          </a:xfrm>
          <a:prstGeom prst="rect">
            <a:avLst/>
          </a:prstGeom>
          <a:noFill/>
        </p:spPr>
        <p:txBody>
          <a:bodyPr wrap="none" rtlCol="0">
            <a:spAutoFit/>
          </a:bodyPr>
          <a:lstStyle/>
          <a:p>
            <a:r>
              <a:rPr lang="en-US" dirty="0" err="1"/>
              <a:t>Qa</a:t>
            </a:r>
            <a:endParaRPr lang="th-TH" dirty="0"/>
          </a:p>
        </p:txBody>
      </p:sp>
      <p:sp>
        <p:nvSpPr>
          <p:cNvPr id="31" name="TextBox 30"/>
          <p:cNvSpPr txBox="1"/>
          <p:nvPr/>
        </p:nvSpPr>
        <p:spPr>
          <a:xfrm>
            <a:off x="3962400" y="5791200"/>
            <a:ext cx="492443" cy="369332"/>
          </a:xfrm>
          <a:prstGeom prst="rect">
            <a:avLst/>
          </a:prstGeom>
          <a:noFill/>
        </p:spPr>
        <p:txBody>
          <a:bodyPr wrap="none" rtlCol="0">
            <a:spAutoFit/>
          </a:bodyPr>
          <a:lstStyle/>
          <a:p>
            <a:r>
              <a:rPr lang="en-US" dirty="0" err="1"/>
              <a:t>Qb</a:t>
            </a:r>
            <a:endParaRPr lang="th-TH" dirty="0"/>
          </a:p>
        </p:txBody>
      </p:sp>
      <p:sp>
        <p:nvSpPr>
          <p:cNvPr id="2" name="Footer Placeholder 1">
            <a:extLst>
              <a:ext uri="{FF2B5EF4-FFF2-40B4-BE49-F238E27FC236}">
                <a16:creationId xmlns:a16="http://schemas.microsoft.com/office/drawing/2014/main" id="{DDBA1491-AC8E-4788-B090-46E9B6D4768C}"/>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solidFill>
            <a:schemeClr val="accent3">
              <a:lumMod val="20000"/>
              <a:lumOff val="80000"/>
            </a:schemeClr>
          </a:solidFill>
        </p:spPr>
        <p:txBody>
          <a:bodyPr>
            <a:normAutofit/>
          </a:bodyPr>
          <a:lstStyle/>
          <a:p>
            <a:r>
              <a:rPr lang="en-US" dirty="0"/>
              <a:t>Disadvantages of small firms</a:t>
            </a:r>
          </a:p>
        </p:txBody>
      </p:sp>
      <p:sp>
        <p:nvSpPr>
          <p:cNvPr id="65539" name="Rectangle 3"/>
          <p:cNvSpPr>
            <a:spLocks noGrp="1" noChangeArrowheads="1"/>
          </p:cNvSpPr>
          <p:nvPr>
            <p:ph idx="1"/>
          </p:nvPr>
        </p:nvSpPr>
        <p:spPr/>
        <p:txBody>
          <a:bodyPr>
            <a:normAutofit fontScale="92500" lnSpcReduction="20000"/>
          </a:bodyPr>
          <a:lstStyle/>
          <a:p>
            <a:r>
              <a:rPr lang="en-US" b="1" dirty="0"/>
              <a:t>Incur higher unit cost of upgrading safety standards</a:t>
            </a:r>
          </a:p>
          <a:p>
            <a:r>
              <a:rPr lang="en-US" b="1" dirty="0"/>
              <a:t>Require government assistance in providing information of food safety standards</a:t>
            </a:r>
          </a:p>
          <a:p>
            <a:r>
              <a:rPr lang="en-US" b="1" dirty="0"/>
              <a:t>Need subsidies on laboratories</a:t>
            </a:r>
          </a:p>
          <a:p>
            <a:r>
              <a:rPr lang="en-US" b="1" dirty="0"/>
              <a:t>Difficult to establish strategic partners.</a:t>
            </a:r>
          </a:p>
          <a:p>
            <a:pPr>
              <a:buNone/>
            </a:pPr>
            <a:r>
              <a:rPr lang="en-US" dirty="0"/>
              <a:t>    A joint venture with importers is crucial if  exporting firms want to gain access to developed countries, whose governments require plant inspection as a necessary condition for market access.</a:t>
            </a:r>
          </a:p>
        </p:txBody>
      </p:sp>
      <p:sp>
        <p:nvSpPr>
          <p:cNvPr id="2" name="Footer Placeholder 1">
            <a:extLst>
              <a:ext uri="{FF2B5EF4-FFF2-40B4-BE49-F238E27FC236}">
                <a16:creationId xmlns:a16="http://schemas.microsoft.com/office/drawing/2014/main" id="{909FBC1B-20A6-41A2-A964-240539A0BF5B}"/>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solidFill>
            <a:srgbClr val="FFFF00"/>
          </a:solidFill>
        </p:spPr>
        <p:txBody>
          <a:bodyPr>
            <a:normAutofit fontScale="90000"/>
          </a:bodyPr>
          <a:lstStyle/>
          <a:p>
            <a:r>
              <a:rPr lang="en-US" dirty="0"/>
              <a:t>Don’t delay improvement in quality and safety standard</a:t>
            </a:r>
          </a:p>
        </p:txBody>
      </p:sp>
      <p:sp>
        <p:nvSpPr>
          <p:cNvPr id="172035" name="Rectangle 3"/>
          <p:cNvSpPr>
            <a:spLocks noGrp="1" noChangeArrowheads="1"/>
          </p:cNvSpPr>
          <p:nvPr>
            <p:ph idx="1"/>
          </p:nvPr>
        </p:nvSpPr>
        <p:spPr>
          <a:xfrm>
            <a:off x="457200" y="1600200"/>
            <a:ext cx="8245311" cy="4938712"/>
          </a:xfrm>
        </p:spPr>
        <p:txBody>
          <a:bodyPr>
            <a:noAutofit/>
          </a:bodyPr>
          <a:lstStyle/>
          <a:p>
            <a:pPr>
              <a:lnSpc>
                <a:spcPct val="80000"/>
              </a:lnSpc>
            </a:pPr>
            <a:r>
              <a:rPr lang="en-US" sz="3600" dirty="0"/>
              <a:t>The sooner firms achieve stringent food safety standards, the greater their ability to compete in the world market.</a:t>
            </a:r>
          </a:p>
          <a:p>
            <a:pPr>
              <a:lnSpc>
                <a:spcPct val="80000"/>
              </a:lnSpc>
            </a:pPr>
            <a:r>
              <a:rPr lang="en-US" sz="3600" dirty="0"/>
              <a:t>Export market shares depend partly on firms’ accumulated investment to comply with food safety standard norms.</a:t>
            </a:r>
          </a:p>
          <a:p>
            <a:pPr>
              <a:lnSpc>
                <a:spcPct val="80000"/>
              </a:lnSpc>
            </a:pPr>
            <a:r>
              <a:rPr lang="en-US" sz="3600" dirty="0"/>
              <a:t>Abuses of SPS standards are more frequent in those markets where there are substantial domestic subsidies.</a:t>
            </a:r>
          </a:p>
        </p:txBody>
      </p:sp>
      <p:sp>
        <p:nvSpPr>
          <p:cNvPr id="2" name="Footer Placeholder 1">
            <a:extLst>
              <a:ext uri="{FF2B5EF4-FFF2-40B4-BE49-F238E27FC236}">
                <a16:creationId xmlns:a16="http://schemas.microsoft.com/office/drawing/2014/main" id="{AC5BCB36-1516-4D2D-B8C7-6D6C4AB1611C}"/>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solidFill>
            <a:srgbClr val="FFFF00"/>
          </a:solidFill>
        </p:spPr>
        <p:txBody>
          <a:bodyPr>
            <a:normAutofit fontScale="90000"/>
          </a:bodyPr>
          <a:lstStyle/>
          <a:p>
            <a:r>
              <a:rPr lang="en-US" dirty="0"/>
              <a:t>Product differentiation through raising  food safety standards</a:t>
            </a:r>
          </a:p>
        </p:txBody>
      </p:sp>
      <p:sp>
        <p:nvSpPr>
          <p:cNvPr id="172035" name="Rectangle 3"/>
          <p:cNvSpPr>
            <a:spLocks noGrp="1" noChangeArrowheads="1"/>
          </p:cNvSpPr>
          <p:nvPr>
            <p:ph idx="1"/>
          </p:nvPr>
        </p:nvSpPr>
        <p:spPr>
          <a:xfrm>
            <a:off x="457200" y="1890712"/>
            <a:ext cx="8072438" cy="4648200"/>
          </a:xfrm>
        </p:spPr>
        <p:txBody>
          <a:bodyPr>
            <a:noAutofit/>
          </a:bodyPr>
          <a:lstStyle/>
          <a:p>
            <a:pPr>
              <a:lnSpc>
                <a:spcPct val="80000"/>
              </a:lnSpc>
            </a:pPr>
            <a:r>
              <a:rPr lang="en-US" sz="4000" dirty="0"/>
              <a:t>SPS standards imposed by importing countries may increase domestic price level of the affected products, as there are lower level of imports.</a:t>
            </a:r>
          </a:p>
          <a:p>
            <a:pPr>
              <a:lnSpc>
                <a:spcPct val="80000"/>
              </a:lnSpc>
            </a:pPr>
            <a:r>
              <a:rPr lang="en-US" sz="4000" dirty="0"/>
              <a:t>Stringent SPS measures can be used to protect domestic industry by fending off the supply of imported product—at the cost of higher prices for domestic consumers</a:t>
            </a:r>
          </a:p>
        </p:txBody>
      </p:sp>
      <p:sp>
        <p:nvSpPr>
          <p:cNvPr id="2" name="Footer Placeholder 1">
            <a:extLst>
              <a:ext uri="{FF2B5EF4-FFF2-40B4-BE49-F238E27FC236}">
                <a16:creationId xmlns:a16="http://schemas.microsoft.com/office/drawing/2014/main" id="{5FC22954-5F2A-4E2F-A0AF-F9E322284C14}"/>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solidFill>
            <a:srgbClr val="FFFF00"/>
          </a:solidFill>
        </p:spPr>
        <p:txBody>
          <a:bodyPr>
            <a:noAutofit/>
          </a:bodyPr>
          <a:lstStyle/>
          <a:p>
            <a:r>
              <a:rPr lang="en-US" sz="4000" dirty="0"/>
              <a:t>SPS compliance cost is in fact investment expenditure</a:t>
            </a:r>
          </a:p>
        </p:txBody>
      </p:sp>
      <p:sp>
        <p:nvSpPr>
          <p:cNvPr id="173059" name="Rectangle 3"/>
          <p:cNvSpPr>
            <a:spLocks noGrp="1" noChangeArrowheads="1"/>
          </p:cNvSpPr>
          <p:nvPr>
            <p:ph idx="1"/>
          </p:nvPr>
        </p:nvSpPr>
        <p:spPr>
          <a:xfrm>
            <a:off x="455613" y="1828800"/>
            <a:ext cx="8226425" cy="4648200"/>
          </a:xfrm>
        </p:spPr>
        <p:txBody>
          <a:bodyPr>
            <a:normAutofit fontScale="92500"/>
          </a:bodyPr>
          <a:lstStyle/>
          <a:p>
            <a:pPr>
              <a:lnSpc>
                <a:spcPct val="80000"/>
              </a:lnSpc>
            </a:pPr>
            <a:r>
              <a:rPr lang="en-US" sz="3600" dirty="0"/>
              <a:t>Firm’s initial investment to comply with SPS measures would pay off in the long run. </a:t>
            </a:r>
          </a:p>
          <a:p>
            <a:pPr>
              <a:lnSpc>
                <a:spcPct val="80000"/>
              </a:lnSpc>
            </a:pPr>
            <a:r>
              <a:rPr lang="en-US" sz="3600" dirty="0"/>
              <a:t>Investment in upgrading food safety standard is related to </a:t>
            </a:r>
            <a:r>
              <a:rPr lang="en-US" sz="3600" b="1" dirty="0"/>
              <a:t>export performance </a:t>
            </a:r>
            <a:r>
              <a:rPr lang="en-US" sz="3600" dirty="0"/>
              <a:t>of the firms, specific industry, and the country that is aware of food safety standards.</a:t>
            </a:r>
          </a:p>
          <a:p>
            <a:pPr>
              <a:lnSpc>
                <a:spcPct val="80000"/>
              </a:lnSpc>
            </a:pPr>
            <a:r>
              <a:rPr lang="en-US" sz="3600" b="1" dirty="0"/>
              <a:t>Indirect subsidies </a:t>
            </a:r>
            <a:r>
              <a:rPr lang="en-US" sz="3600" dirty="0"/>
              <a:t>through public spending on raising food safety concerns by government can reduce short-term adjustment costs.</a:t>
            </a:r>
          </a:p>
          <a:p>
            <a:pPr>
              <a:lnSpc>
                <a:spcPct val="80000"/>
              </a:lnSpc>
            </a:pPr>
            <a:endParaRPr lang="en-US" dirty="0"/>
          </a:p>
          <a:p>
            <a:pPr>
              <a:lnSpc>
                <a:spcPct val="80000"/>
              </a:lnSpc>
            </a:pPr>
            <a:endParaRPr lang="en-US" sz="2400" dirty="0"/>
          </a:p>
        </p:txBody>
      </p:sp>
      <p:sp>
        <p:nvSpPr>
          <p:cNvPr id="2" name="Footer Placeholder 1">
            <a:extLst>
              <a:ext uri="{FF2B5EF4-FFF2-40B4-BE49-F238E27FC236}">
                <a16:creationId xmlns:a16="http://schemas.microsoft.com/office/drawing/2014/main" id="{5372A184-71E3-45AE-B394-4FD347719BB3}"/>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solidFill>
            <a:srgbClr val="FFFF00"/>
          </a:solidFill>
        </p:spPr>
        <p:txBody>
          <a:bodyPr>
            <a:normAutofit fontScale="90000"/>
          </a:bodyPr>
          <a:lstStyle/>
          <a:p>
            <a:r>
              <a:rPr lang="en-US" dirty="0"/>
              <a:t>Examples of industry responses to SPS measures</a:t>
            </a:r>
          </a:p>
        </p:txBody>
      </p:sp>
      <p:sp>
        <p:nvSpPr>
          <p:cNvPr id="62467" name="Rectangle 3"/>
          <p:cNvSpPr>
            <a:spLocks noGrp="1" noChangeArrowheads="1"/>
          </p:cNvSpPr>
          <p:nvPr>
            <p:ph idx="1"/>
          </p:nvPr>
        </p:nvSpPr>
        <p:spPr/>
        <p:txBody>
          <a:bodyPr/>
          <a:lstStyle/>
          <a:p>
            <a:pPr>
              <a:lnSpc>
                <a:spcPct val="90000"/>
              </a:lnSpc>
            </a:pPr>
            <a:r>
              <a:rPr lang="en-US" sz="3600" dirty="0"/>
              <a:t>Substitution of soybean (GMO) by sunflower oil in canned tuna production</a:t>
            </a:r>
          </a:p>
          <a:p>
            <a:pPr>
              <a:lnSpc>
                <a:spcPct val="90000"/>
              </a:lnSpc>
            </a:pPr>
            <a:r>
              <a:rPr lang="en-US" sz="3600" dirty="0"/>
              <a:t>Established strategic partnerships in importing countries (CP and Queensland in fruit exports,  </a:t>
            </a:r>
            <a:r>
              <a:rPr lang="en-US" sz="3600" dirty="0" err="1"/>
              <a:t>Betrago</a:t>
            </a:r>
            <a:r>
              <a:rPr lang="en-US" sz="3600" dirty="0"/>
              <a:t> and Sumitomo in exports of pork to Japan).</a:t>
            </a:r>
          </a:p>
          <a:p>
            <a:pPr>
              <a:lnSpc>
                <a:spcPct val="90000"/>
              </a:lnSpc>
            </a:pPr>
            <a:r>
              <a:rPr lang="en-US" sz="3600" dirty="0"/>
              <a:t>Integrated vertically (pig meat industry) and SPF (Specific Pathogen-Free) pork.</a:t>
            </a:r>
          </a:p>
          <a:p>
            <a:pPr>
              <a:lnSpc>
                <a:spcPct val="90000"/>
              </a:lnSpc>
            </a:pPr>
            <a:endParaRPr lang="en-US" dirty="0"/>
          </a:p>
          <a:p>
            <a:pPr>
              <a:lnSpc>
                <a:spcPct val="90000"/>
              </a:lnSpc>
            </a:pPr>
            <a:endParaRPr lang="en-US" dirty="0"/>
          </a:p>
        </p:txBody>
      </p:sp>
      <p:sp>
        <p:nvSpPr>
          <p:cNvPr id="2" name="Footer Placeholder 1">
            <a:extLst>
              <a:ext uri="{FF2B5EF4-FFF2-40B4-BE49-F238E27FC236}">
                <a16:creationId xmlns:a16="http://schemas.microsoft.com/office/drawing/2014/main" id="{0501D0A8-E038-4B64-A731-33DCABD1C4B2}"/>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a:extLst>
              <a:ext uri="{FF2B5EF4-FFF2-40B4-BE49-F238E27FC236}">
                <a16:creationId xmlns:a16="http://schemas.microsoft.com/office/drawing/2014/main" id="{B87A8CF7-E92C-43A2-A42E-BF8D1FDE2498}"/>
              </a:ext>
            </a:extLst>
          </p:cNvPr>
          <p:cNvGraphicFramePr>
            <a:graphicFrameLocks/>
          </p:cNvGraphicFramePr>
          <p:nvPr>
            <p:extLst>
              <p:ext uri="{D42A27DB-BD31-4B8C-83A1-F6EECF244321}">
                <p14:modId xmlns:p14="http://schemas.microsoft.com/office/powerpoint/2010/main" val="1192823643"/>
              </p:ext>
            </p:extLst>
          </p:nvPr>
        </p:nvGraphicFramePr>
        <p:xfrm>
          <a:off x="152400" y="228600"/>
          <a:ext cx="8686800" cy="6019800"/>
        </p:xfrm>
        <a:graphic>
          <a:graphicData uri="http://schemas.openxmlformats.org/drawingml/2006/chart">
            <c:chart xmlns:c="http://schemas.openxmlformats.org/drawingml/2006/chart" xmlns:r="http://schemas.openxmlformats.org/officeDocument/2006/relationships" r:id="rId2"/>
          </a:graphicData>
        </a:graphic>
      </p:graphicFrame>
      <p:sp>
        <p:nvSpPr>
          <p:cNvPr id="2" name="Footer Placeholder 1">
            <a:extLst>
              <a:ext uri="{FF2B5EF4-FFF2-40B4-BE49-F238E27FC236}">
                <a16:creationId xmlns:a16="http://schemas.microsoft.com/office/drawing/2014/main" id="{F8919120-883C-4FCE-96A6-09E904C16726}"/>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4435723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solidFill>
            <a:srgbClr val="FFFF00"/>
          </a:solidFill>
        </p:spPr>
        <p:txBody>
          <a:bodyPr>
            <a:normAutofit/>
          </a:bodyPr>
          <a:lstStyle/>
          <a:p>
            <a:r>
              <a:rPr lang="en-US" dirty="0"/>
              <a:t>Functions of Exporters Associations</a:t>
            </a:r>
          </a:p>
        </p:txBody>
      </p:sp>
      <p:sp>
        <p:nvSpPr>
          <p:cNvPr id="166915" name="Rectangle 3"/>
          <p:cNvSpPr>
            <a:spLocks noGrp="1" noChangeArrowheads="1"/>
          </p:cNvSpPr>
          <p:nvPr>
            <p:ph idx="1"/>
          </p:nvPr>
        </p:nvSpPr>
        <p:spPr>
          <a:xfrm>
            <a:off x="457200" y="1600200"/>
            <a:ext cx="8229600" cy="4953000"/>
          </a:xfrm>
        </p:spPr>
        <p:txBody>
          <a:bodyPr>
            <a:normAutofit fontScale="92500" lnSpcReduction="20000"/>
          </a:bodyPr>
          <a:lstStyle/>
          <a:p>
            <a:r>
              <a:rPr lang="en-US" dirty="0"/>
              <a:t>To prevent negative externality, export firms must be a member of an exporter association.</a:t>
            </a:r>
          </a:p>
          <a:p>
            <a:r>
              <a:rPr lang="en-US" dirty="0"/>
              <a:t>The associate provides vital information to government and exporter members, reducing information cost.</a:t>
            </a:r>
          </a:p>
          <a:p>
            <a:r>
              <a:rPr lang="en-US" dirty="0"/>
              <a:t>Screening and monitoring activity prevents moral hazard among members to maintain the sector’s reputation of high product quality and  food safety.</a:t>
            </a:r>
          </a:p>
          <a:p>
            <a:r>
              <a:rPr lang="en-US" dirty="0"/>
              <a:t>Resource pooling and cost sharing  in dealing with food safety standard issues can reduce compliance cost to SPS standards.</a:t>
            </a:r>
          </a:p>
          <a:p>
            <a:endParaRPr lang="en-US" b="1" dirty="0"/>
          </a:p>
        </p:txBody>
      </p:sp>
      <p:sp>
        <p:nvSpPr>
          <p:cNvPr id="2" name="Footer Placeholder 1">
            <a:extLst>
              <a:ext uri="{FF2B5EF4-FFF2-40B4-BE49-F238E27FC236}">
                <a16:creationId xmlns:a16="http://schemas.microsoft.com/office/drawing/2014/main" id="{3409E833-0E59-47DC-807E-D6DD5190A337}"/>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solidFill>
            <a:schemeClr val="accent6">
              <a:lumMod val="20000"/>
              <a:lumOff val="80000"/>
            </a:schemeClr>
          </a:solidFill>
        </p:spPr>
        <p:txBody>
          <a:bodyPr/>
          <a:lstStyle/>
          <a:p>
            <a:r>
              <a:rPr lang="en-US" dirty="0"/>
              <a:t>The way forward</a:t>
            </a:r>
          </a:p>
        </p:txBody>
      </p:sp>
      <p:sp>
        <p:nvSpPr>
          <p:cNvPr id="167939" name="Rectangle 3"/>
          <p:cNvSpPr>
            <a:spLocks noGrp="1" noChangeArrowheads="1"/>
          </p:cNvSpPr>
          <p:nvPr>
            <p:ph idx="1"/>
          </p:nvPr>
        </p:nvSpPr>
        <p:spPr>
          <a:xfrm>
            <a:off x="1143000" y="1905000"/>
            <a:ext cx="7539038" cy="4648200"/>
          </a:xfrm>
        </p:spPr>
        <p:txBody>
          <a:bodyPr>
            <a:normAutofit fontScale="92500" lnSpcReduction="20000"/>
          </a:bodyPr>
          <a:lstStyle/>
          <a:p>
            <a:pPr>
              <a:lnSpc>
                <a:spcPct val="80000"/>
              </a:lnSpc>
            </a:pPr>
            <a:r>
              <a:rPr lang="en-US" sz="3900" dirty="0">
                <a:latin typeface="+mj-lt"/>
              </a:rPr>
              <a:t>The processed food industry is subject to a constant shock syndrome.</a:t>
            </a:r>
          </a:p>
          <a:p>
            <a:pPr>
              <a:lnSpc>
                <a:spcPct val="80000"/>
              </a:lnSpc>
            </a:pPr>
            <a:r>
              <a:rPr lang="en-US" sz="3900" dirty="0">
                <a:latin typeface="+mj-lt"/>
              </a:rPr>
              <a:t>Tariff and non-tariff barriers can be </a:t>
            </a:r>
            <a:r>
              <a:rPr lang="en-US" sz="3900" b="1" dirty="0">
                <a:solidFill>
                  <a:srgbClr val="FF0000"/>
                </a:solidFill>
                <a:latin typeface="+mj-lt"/>
              </a:rPr>
              <a:t>substituted</a:t>
            </a:r>
            <a:r>
              <a:rPr lang="en-US" sz="3900" dirty="0">
                <a:latin typeface="+mj-lt"/>
              </a:rPr>
              <a:t>  in importing countries.</a:t>
            </a:r>
          </a:p>
          <a:p>
            <a:pPr>
              <a:lnSpc>
                <a:spcPct val="80000"/>
              </a:lnSpc>
            </a:pPr>
            <a:r>
              <a:rPr lang="en-US" sz="3900" dirty="0">
                <a:latin typeface="+mj-lt"/>
              </a:rPr>
              <a:t>When tariff barriers fall (due to FTAs) NTB rises (substitution  of trade barriers).</a:t>
            </a:r>
          </a:p>
          <a:p>
            <a:pPr>
              <a:lnSpc>
                <a:spcPct val="80000"/>
              </a:lnSpc>
            </a:pPr>
            <a:r>
              <a:rPr lang="en-US" sz="3900" dirty="0">
                <a:latin typeface="+mj-lt"/>
              </a:rPr>
              <a:t>Structural change: more concentration of the food industry, because size matters for international market access and competitiveness.</a:t>
            </a:r>
          </a:p>
          <a:p>
            <a:pPr>
              <a:lnSpc>
                <a:spcPct val="80000"/>
              </a:lnSpc>
            </a:pPr>
            <a:endParaRPr lang="en-US" sz="3900" dirty="0"/>
          </a:p>
          <a:p>
            <a:pPr>
              <a:lnSpc>
                <a:spcPct val="80000"/>
              </a:lnSpc>
            </a:pPr>
            <a:endParaRPr lang="en-US" sz="2800" dirty="0"/>
          </a:p>
        </p:txBody>
      </p:sp>
      <p:sp>
        <p:nvSpPr>
          <p:cNvPr id="2" name="Footer Placeholder 1">
            <a:extLst>
              <a:ext uri="{FF2B5EF4-FFF2-40B4-BE49-F238E27FC236}">
                <a16:creationId xmlns:a16="http://schemas.microsoft.com/office/drawing/2014/main" id="{E22952FD-36EB-48FE-B80A-9960534CC378}"/>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itle 37"/>
          <p:cNvSpPr>
            <a:spLocks noGrp="1"/>
          </p:cNvSpPr>
          <p:nvPr>
            <p:ph type="title" idx="4294967295"/>
          </p:nvPr>
        </p:nvSpPr>
        <p:spPr>
          <a:xfrm>
            <a:off x="189706" y="27709"/>
            <a:ext cx="8763000" cy="1143000"/>
          </a:xfrm>
          <a:solidFill>
            <a:srgbClr val="FFFF00"/>
          </a:solidFill>
        </p:spPr>
        <p:txBody>
          <a:bodyPr>
            <a:normAutofit fontScale="90000"/>
          </a:bodyPr>
          <a:lstStyle/>
          <a:p>
            <a:r>
              <a:rPr lang="en-US" dirty="0"/>
              <a:t>Impact of long-term investment in upgrading food safety standard</a:t>
            </a:r>
            <a:endParaRPr lang="th-TH" dirty="0"/>
          </a:p>
        </p:txBody>
      </p:sp>
      <p:cxnSp>
        <p:nvCxnSpPr>
          <p:cNvPr id="4" name="Straight Connector 3"/>
          <p:cNvCxnSpPr/>
          <p:nvPr/>
        </p:nvCxnSpPr>
        <p:spPr>
          <a:xfrm rot="5400000">
            <a:off x="190500" y="3467100"/>
            <a:ext cx="3581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981200" y="5257800"/>
            <a:ext cx="4343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2438400" y="3352800"/>
            <a:ext cx="3962400" cy="14478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2362200" y="1905000"/>
            <a:ext cx="3886200" cy="2209800"/>
          </a:xfrm>
          <a:prstGeom prst="line">
            <a:avLst/>
          </a:prstGeom>
          <a:ln>
            <a:prstDash val="sysDot"/>
          </a:ln>
        </p:spPr>
        <p:style>
          <a:lnRef idx="3">
            <a:schemeClr val="accent2"/>
          </a:lnRef>
          <a:fillRef idx="0">
            <a:schemeClr val="accent2"/>
          </a:fillRef>
          <a:effectRef idx="2">
            <a:schemeClr val="accent2"/>
          </a:effectRef>
          <a:fontRef idx="minor">
            <a:schemeClr val="tx1"/>
          </a:fontRef>
        </p:style>
      </p:cxnSp>
      <p:sp>
        <p:nvSpPr>
          <p:cNvPr id="15" name="TextBox 14"/>
          <p:cNvSpPr txBox="1"/>
          <p:nvPr/>
        </p:nvSpPr>
        <p:spPr>
          <a:xfrm>
            <a:off x="6477000" y="3200400"/>
            <a:ext cx="466794" cy="369332"/>
          </a:xfrm>
          <a:prstGeom prst="rect">
            <a:avLst/>
          </a:prstGeom>
          <a:noFill/>
        </p:spPr>
        <p:txBody>
          <a:bodyPr wrap="none" rtlCol="0">
            <a:spAutoFit/>
          </a:bodyPr>
          <a:lstStyle/>
          <a:p>
            <a:r>
              <a:rPr lang="en-US" dirty="0"/>
              <a:t>S1</a:t>
            </a:r>
            <a:endParaRPr lang="th-TH" dirty="0"/>
          </a:p>
        </p:txBody>
      </p:sp>
      <p:sp>
        <p:nvSpPr>
          <p:cNvPr id="16" name="TextBox 15"/>
          <p:cNvSpPr txBox="1"/>
          <p:nvPr/>
        </p:nvSpPr>
        <p:spPr>
          <a:xfrm>
            <a:off x="6248400" y="1676400"/>
            <a:ext cx="466794" cy="369332"/>
          </a:xfrm>
          <a:prstGeom prst="rect">
            <a:avLst/>
          </a:prstGeom>
          <a:noFill/>
        </p:spPr>
        <p:txBody>
          <a:bodyPr wrap="none" rtlCol="0">
            <a:spAutoFit/>
          </a:bodyPr>
          <a:lstStyle/>
          <a:p>
            <a:r>
              <a:rPr lang="en-US" dirty="0"/>
              <a:t>S2</a:t>
            </a:r>
            <a:endParaRPr lang="th-TH" dirty="0"/>
          </a:p>
        </p:txBody>
      </p:sp>
      <p:sp>
        <p:nvSpPr>
          <p:cNvPr id="17" name="TextBox 16"/>
          <p:cNvSpPr txBox="1"/>
          <p:nvPr/>
        </p:nvSpPr>
        <p:spPr>
          <a:xfrm>
            <a:off x="1752600" y="1295400"/>
            <a:ext cx="338554" cy="369332"/>
          </a:xfrm>
          <a:prstGeom prst="rect">
            <a:avLst/>
          </a:prstGeom>
          <a:noFill/>
        </p:spPr>
        <p:txBody>
          <a:bodyPr wrap="none" rtlCol="0">
            <a:spAutoFit/>
          </a:bodyPr>
          <a:lstStyle/>
          <a:p>
            <a:r>
              <a:rPr lang="en-US" dirty="0"/>
              <a:t>P</a:t>
            </a:r>
            <a:endParaRPr lang="th-TH" dirty="0"/>
          </a:p>
        </p:txBody>
      </p:sp>
      <p:sp>
        <p:nvSpPr>
          <p:cNvPr id="18" name="TextBox 17"/>
          <p:cNvSpPr txBox="1"/>
          <p:nvPr/>
        </p:nvSpPr>
        <p:spPr>
          <a:xfrm>
            <a:off x="6553200" y="5257800"/>
            <a:ext cx="364202" cy="369332"/>
          </a:xfrm>
          <a:prstGeom prst="rect">
            <a:avLst/>
          </a:prstGeom>
          <a:noFill/>
        </p:spPr>
        <p:txBody>
          <a:bodyPr wrap="none" rtlCol="0">
            <a:spAutoFit/>
          </a:bodyPr>
          <a:lstStyle/>
          <a:p>
            <a:r>
              <a:rPr lang="en-US" dirty="0"/>
              <a:t>Q</a:t>
            </a:r>
            <a:endParaRPr lang="th-TH" dirty="0"/>
          </a:p>
        </p:txBody>
      </p:sp>
      <p:cxnSp>
        <p:nvCxnSpPr>
          <p:cNvPr id="20" name="Straight Connector 19"/>
          <p:cNvCxnSpPr/>
          <p:nvPr/>
        </p:nvCxnSpPr>
        <p:spPr>
          <a:xfrm>
            <a:off x="2895600" y="2438400"/>
            <a:ext cx="2590800" cy="2438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3771900" y="2552700"/>
            <a:ext cx="3276600" cy="1066800"/>
          </a:xfrm>
          <a:prstGeom prst="line">
            <a:avLst/>
          </a:prstGeom>
          <a:ln>
            <a:solidFill>
              <a:schemeClr val="accent1"/>
            </a:solidFill>
            <a:prstDash val="sysDot"/>
          </a:ln>
        </p:spPr>
        <p:style>
          <a:lnRef idx="3">
            <a:schemeClr val="accent3"/>
          </a:lnRef>
          <a:fillRef idx="0">
            <a:schemeClr val="accent3"/>
          </a:fillRef>
          <a:effectRef idx="2">
            <a:schemeClr val="accent3"/>
          </a:effectRef>
          <a:fontRef idx="minor">
            <a:schemeClr val="tx1"/>
          </a:fontRef>
        </p:style>
      </p:cxnSp>
      <p:sp>
        <p:nvSpPr>
          <p:cNvPr id="23" name="TextBox 22"/>
          <p:cNvSpPr txBox="1"/>
          <p:nvPr/>
        </p:nvSpPr>
        <p:spPr>
          <a:xfrm>
            <a:off x="2590800" y="2133600"/>
            <a:ext cx="479618" cy="369332"/>
          </a:xfrm>
          <a:prstGeom prst="rect">
            <a:avLst/>
          </a:prstGeom>
          <a:noFill/>
        </p:spPr>
        <p:txBody>
          <a:bodyPr wrap="none" rtlCol="0">
            <a:spAutoFit/>
          </a:bodyPr>
          <a:lstStyle/>
          <a:p>
            <a:r>
              <a:rPr lang="en-US" dirty="0"/>
              <a:t>D1</a:t>
            </a:r>
            <a:endParaRPr lang="th-TH" dirty="0"/>
          </a:p>
        </p:txBody>
      </p:sp>
      <p:sp>
        <p:nvSpPr>
          <p:cNvPr id="24" name="TextBox 23"/>
          <p:cNvSpPr txBox="1"/>
          <p:nvPr/>
        </p:nvSpPr>
        <p:spPr>
          <a:xfrm>
            <a:off x="4953000" y="1295400"/>
            <a:ext cx="479618" cy="369332"/>
          </a:xfrm>
          <a:prstGeom prst="rect">
            <a:avLst/>
          </a:prstGeom>
          <a:noFill/>
        </p:spPr>
        <p:txBody>
          <a:bodyPr wrap="none" rtlCol="0">
            <a:spAutoFit/>
          </a:bodyPr>
          <a:lstStyle/>
          <a:p>
            <a:r>
              <a:rPr lang="en-US" dirty="0"/>
              <a:t>D2</a:t>
            </a:r>
            <a:endParaRPr lang="th-TH" dirty="0"/>
          </a:p>
        </p:txBody>
      </p:sp>
      <p:sp>
        <p:nvSpPr>
          <p:cNvPr id="25" name="TextBox 24"/>
          <p:cNvSpPr txBox="1"/>
          <p:nvPr/>
        </p:nvSpPr>
        <p:spPr>
          <a:xfrm>
            <a:off x="4419600" y="3886200"/>
            <a:ext cx="338554" cy="369332"/>
          </a:xfrm>
          <a:prstGeom prst="rect">
            <a:avLst/>
          </a:prstGeom>
          <a:noFill/>
        </p:spPr>
        <p:txBody>
          <a:bodyPr wrap="none" rtlCol="0">
            <a:spAutoFit/>
          </a:bodyPr>
          <a:lstStyle/>
          <a:p>
            <a:r>
              <a:rPr lang="en-US" dirty="0"/>
              <a:t>A</a:t>
            </a:r>
            <a:endParaRPr lang="th-TH" dirty="0"/>
          </a:p>
        </p:txBody>
      </p:sp>
      <p:sp>
        <p:nvSpPr>
          <p:cNvPr id="26" name="TextBox 25"/>
          <p:cNvSpPr txBox="1"/>
          <p:nvPr/>
        </p:nvSpPr>
        <p:spPr>
          <a:xfrm>
            <a:off x="3657600" y="3200400"/>
            <a:ext cx="338554" cy="369332"/>
          </a:xfrm>
          <a:prstGeom prst="rect">
            <a:avLst/>
          </a:prstGeom>
          <a:noFill/>
        </p:spPr>
        <p:txBody>
          <a:bodyPr wrap="none" rtlCol="0">
            <a:spAutoFit/>
          </a:bodyPr>
          <a:lstStyle/>
          <a:p>
            <a:r>
              <a:rPr lang="en-US" dirty="0"/>
              <a:t>B</a:t>
            </a:r>
            <a:endParaRPr lang="th-TH" dirty="0"/>
          </a:p>
        </p:txBody>
      </p:sp>
      <p:sp>
        <p:nvSpPr>
          <p:cNvPr id="27" name="TextBox 26"/>
          <p:cNvSpPr txBox="1"/>
          <p:nvPr/>
        </p:nvSpPr>
        <p:spPr>
          <a:xfrm>
            <a:off x="5181600" y="2057400"/>
            <a:ext cx="351378" cy="369332"/>
          </a:xfrm>
          <a:prstGeom prst="rect">
            <a:avLst/>
          </a:prstGeom>
          <a:noFill/>
        </p:spPr>
        <p:txBody>
          <a:bodyPr wrap="none" rtlCol="0">
            <a:spAutoFit/>
          </a:bodyPr>
          <a:lstStyle/>
          <a:p>
            <a:r>
              <a:rPr lang="en-US" dirty="0"/>
              <a:t>C</a:t>
            </a:r>
            <a:endParaRPr lang="th-TH" dirty="0"/>
          </a:p>
        </p:txBody>
      </p:sp>
      <p:cxnSp>
        <p:nvCxnSpPr>
          <p:cNvPr id="29" name="Straight Connector 28"/>
          <p:cNvCxnSpPr/>
          <p:nvPr/>
        </p:nvCxnSpPr>
        <p:spPr>
          <a:xfrm rot="16200000" flipH="1">
            <a:off x="3848100" y="3848100"/>
            <a:ext cx="2743200" cy="76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26" idx="0"/>
          </p:cNvCxnSpPr>
          <p:nvPr/>
        </p:nvCxnSpPr>
        <p:spPr>
          <a:xfrm rot="16200000" flipH="1" flipV="1">
            <a:off x="2789739" y="4220661"/>
            <a:ext cx="2057400" cy="1687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3962400" y="4648200"/>
            <a:ext cx="12192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10800000">
            <a:off x="3886200" y="5105400"/>
            <a:ext cx="609600" cy="158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37" name="Straight Arrow Connector 36"/>
          <p:cNvCxnSpPr/>
          <p:nvPr/>
        </p:nvCxnSpPr>
        <p:spPr>
          <a:xfrm>
            <a:off x="3886200" y="4800600"/>
            <a:ext cx="1371600" cy="1588"/>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
        <p:nvSpPr>
          <p:cNvPr id="28" name="TextBox 27"/>
          <p:cNvSpPr txBox="1"/>
          <p:nvPr/>
        </p:nvSpPr>
        <p:spPr>
          <a:xfrm>
            <a:off x="3581400" y="5257800"/>
            <a:ext cx="492443" cy="369332"/>
          </a:xfrm>
          <a:prstGeom prst="rect">
            <a:avLst/>
          </a:prstGeom>
          <a:noFill/>
        </p:spPr>
        <p:txBody>
          <a:bodyPr wrap="none" rtlCol="0">
            <a:spAutoFit/>
          </a:bodyPr>
          <a:lstStyle/>
          <a:p>
            <a:r>
              <a:rPr lang="en-US" dirty="0"/>
              <a:t>Q1</a:t>
            </a:r>
            <a:endParaRPr lang="th-TH" dirty="0"/>
          </a:p>
        </p:txBody>
      </p:sp>
      <p:sp>
        <p:nvSpPr>
          <p:cNvPr id="30" name="TextBox 29"/>
          <p:cNvSpPr txBox="1"/>
          <p:nvPr/>
        </p:nvSpPr>
        <p:spPr>
          <a:xfrm>
            <a:off x="4419600" y="5257800"/>
            <a:ext cx="492443" cy="369332"/>
          </a:xfrm>
          <a:prstGeom prst="rect">
            <a:avLst/>
          </a:prstGeom>
          <a:noFill/>
        </p:spPr>
        <p:txBody>
          <a:bodyPr wrap="none" rtlCol="0">
            <a:spAutoFit/>
          </a:bodyPr>
          <a:lstStyle/>
          <a:p>
            <a:r>
              <a:rPr lang="en-US" dirty="0"/>
              <a:t>Q0</a:t>
            </a:r>
            <a:endParaRPr lang="th-TH" dirty="0"/>
          </a:p>
        </p:txBody>
      </p:sp>
      <p:sp>
        <p:nvSpPr>
          <p:cNvPr id="32" name="TextBox 31"/>
          <p:cNvSpPr txBox="1"/>
          <p:nvPr/>
        </p:nvSpPr>
        <p:spPr>
          <a:xfrm>
            <a:off x="5181600" y="5257800"/>
            <a:ext cx="492443" cy="369332"/>
          </a:xfrm>
          <a:prstGeom prst="rect">
            <a:avLst/>
          </a:prstGeom>
          <a:noFill/>
        </p:spPr>
        <p:txBody>
          <a:bodyPr wrap="none" rtlCol="0">
            <a:spAutoFit/>
          </a:bodyPr>
          <a:lstStyle/>
          <a:p>
            <a:r>
              <a:rPr lang="en-US" dirty="0"/>
              <a:t>Q2</a:t>
            </a:r>
            <a:endParaRPr lang="th-TH" dirty="0"/>
          </a:p>
        </p:txBody>
      </p:sp>
      <p:sp>
        <p:nvSpPr>
          <p:cNvPr id="2" name="TextBox 1"/>
          <p:cNvSpPr txBox="1"/>
          <p:nvPr/>
        </p:nvSpPr>
        <p:spPr>
          <a:xfrm>
            <a:off x="279524" y="5867400"/>
            <a:ext cx="8618706" cy="646331"/>
          </a:xfrm>
          <a:prstGeom prst="rect">
            <a:avLst/>
          </a:prstGeom>
          <a:solidFill>
            <a:schemeClr val="accent3">
              <a:lumMod val="20000"/>
              <a:lumOff val="80000"/>
            </a:schemeClr>
          </a:solidFill>
        </p:spPr>
        <p:txBody>
          <a:bodyPr wrap="none" rtlCol="0">
            <a:spAutoFit/>
          </a:bodyPr>
          <a:lstStyle/>
          <a:p>
            <a:r>
              <a:rPr lang="en-US" dirty="0"/>
              <a:t>Product differentiation through high SPS standard reduces the price  elasticity and </a:t>
            </a:r>
          </a:p>
          <a:p>
            <a:r>
              <a:rPr lang="en-US" dirty="0"/>
              <a:t>Increases the demand for the product in the long run. </a:t>
            </a:r>
          </a:p>
        </p:txBody>
      </p:sp>
      <p:sp>
        <p:nvSpPr>
          <p:cNvPr id="3" name="Footer Placeholder 2">
            <a:extLst>
              <a:ext uri="{FF2B5EF4-FFF2-40B4-BE49-F238E27FC236}">
                <a16:creationId xmlns:a16="http://schemas.microsoft.com/office/drawing/2014/main" id="{DE2CD1AE-C2A6-4FD1-991A-F20B8C04123A}"/>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US" dirty="0"/>
              <a:t>Conclusion</a:t>
            </a:r>
            <a:endParaRPr lang="th-TH" dirty="0"/>
          </a:p>
        </p:txBody>
      </p:sp>
      <p:sp>
        <p:nvSpPr>
          <p:cNvPr id="3" name="Content Placeholder 2"/>
          <p:cNvSpPr>
            <a:spLocks noGrp="1"/>
          </p:cNvSpPr>
          <p:nvPr>
            <p:ph idx="1"/>
          </p:nvPr>
        </p:nvSpPr>
        <p:spPr/>
        <p:txBody>
          <a:bodyPr>
            <a:noAutofit/>
          </a:bodyPr>
          <a:lstStyle/>
          <a:p>
            <a:pPr>
              <a:lnSpc>
                <a:spcPct val="80000"/>
              </a:lnSpc>
            </a:pPr>
            <a:r>
              <a:rPr lang="en-US" sz="4400" dirty="0"/>
              <a:t>The concern for food safety increases with rising per capita income.</a:t>
            </a:r>
          </a:p>
          <a:p>
            <a:pPr>
              <a:lnSpc>
                <a:spcPct val="80000"/>
              </a:lnSpc>
            </a:pPr>
            <a:r>
              <a:rPr lang="en-US" sz="4400" i="1" dirty="0"/>
              <a:t>The higher the level of market penetration in importing countries, the higher the technical barriers</a:t>
            </a:r>
            <a:r>
              <a:rPr lang="en-US" sz="4400" dirty="0"/>
              <a:t>.</a:t>
            </a:r>
          </a:p>
        </p:txBody>
      </p:sp>
      <p:sp>
        <p:nvSpPr>
          <p:cNvPr id="4" name="Footer Placeholder 3">
            <a:extLst>
              <a:ext uri="{FF2B5EF4-FFF2-40B4-BE49-F238E27FC236}">
                <a16:creationId xmlns:a16="http://schemas.microsoft.com/office/drawing/2014/main" id="{6D0044CB-A738-46D1-AB68-D68BC888D508}"/>
              </a:ext>
            </a:extLst>
          </p:cNvPr>
          <p:cNvSpPr>
            <a:spLocks noGrp="1"/>
          </p:cNvSpPr>
          <p:nvPr>
            <p:ph type="ftr" sz="quarter" idx="11"/>
          </p:nvPr>
        </p:nvSpPr>
        <p:spPr/>
        <p:txBody>
          <a:bodyPr/>
          <a:lstStyle/>
          <a:p>
            <a:r>
              <a:rPr lang="en-US"/>
              <a:t>Bhanupong: EE460 Thai Economy</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Challenges in 2017</a:t>
            </a:r>
          </a:p>
        </p:txBody>
      </p:sp>
      <p:sp>
        <p:nvSpPr>
          <p:cNvPr id="3" name="Content Placeholder 2"/>
          <p:cNvSpPr>
            <a:spLocks noGrp="1"/>
          </p:cNvSpPr>
          <p:nvPr>
            <p:ph idx="1"/>
          </p:nvPr>
        </p:nvSpPr>
        <p:spPr>
          <a:xfrm>
            <a:off x="457200" y="1600201"/>
            <a:ext cx="8382000" cy="4419600"/>
          </a:xfrm>
        </p:spPr>
        <p:txBody>
          <a:bodyPr>
            <a:normAutofit fontScale="77500" lnSpcReduction="20000"/>
          </a:bodyPr>
          <a:lstStyle/>
          <a:p>
            <a:r>
              <a:rPr lang="en-GB" dirty="0"/>
              <a:t>Falling prices may squeeze the profitability and cash flows of export companies in 2017.</a:t>
            </a:r>
          </a:p>
          <a:p>
            <a:r>
              <a:rPr lang="en-GB" dirty="0"/>
              <a:t>Meanwhile, the shrimp industry is now facing investigation by the European Union for illegal, unregulated fishing, higher tariffs for exports to the EU, and low prices resulting from higher  supply from many exporting countries.</a:t>
            </a:r>
          </a:p>
          <a:p>
            <a:endParaRPr lang="en-GB" dirty="0"/>
          </a:p>
          <a:p>
            <a:r>
              <a:rPr lang="en-US" i="1" dirty="0"/>
              <a:t>USA measures in 2014: To comprehensively combat illegal, unreported, and unregulated (IUU) fishing and seafood fraud from entering the U.S. market place.</a:t>
            </a:r>
          </a:p>
          <a:p>
            <a:pPr marL="0" indent="0">
              <a:buNone/>
            </a:pPr>
            <a:br>
              <a:rPr lang="en-US" dirty="0"/>
            </a:br>
            <a:br>
              <a:rPr lang="en-US" dirty="0"/>
            </a:br>
            <a:endParaRPr lang="en-US" dirty="0"/>
          </a:p>
        </p:txBody>
      </p:sp>
      <p:sp>
        <p:nvSpPr>
          <p:cNvPr id="5" name="Footer Placeholder 4">
            <a:extLst>
              <a:ext uri="{FF2B5EF4-FFF2-40B4-BE49-F238E27FC236}">
                <a16:creationId xmlns:a16="http://schemas.microsoft.com/office/drawing/2014/main" id="{1E1933B0-D97A-46D9-9362-D88C202D7B07}"/>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88082493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9FBE7-05B3-47F0-83EA-BAC351CB54D2}"/>
              </a:ext>
            </a:extLst>
          </p:cNvPr>
          <p:cNvSpPr>
            <a:spLocks noGrp="1"/>
          </p:cNvSpPr>
          <p:nvPr>
            <p:ph type="title"/>
          </p:nvPr>
        </p:nvSpPr>
        <p:spPr/>
        <p:txBody>
          <a:bodyPr>
            <a:normAutofit fontScale="90000"/>
          </a:bodyPr>
          <a:lstStyle/>
          <a:p>
            <a:r>
              <a:rPr lang="en-US" dirty="0"/>
              <a:t>Challenges to Thailand’s seafood Industry </a:t>
            </a:r>
          </a:p>
        </p:txBody>
      </p:sp>
      <p:graphicFrame>
        <p:nvGraphicFramePr>
          <p:cNvPr id="5" name="Content Placeholder 4">
            <a:extLst>
              <a:ext uri="{FF2B5EF4-FFF2-40B4-BE49-F238E27FC236}">
                <a16:creationId xmlns:a16="http://schemas.microsoft.com/office/drawing/2014/main" id="{F139D249-A664-4F04-AF08-9808C244087F}"/>
              </a:ext>
            </a:extLst>
          </p:cNvPr>
          <p:cNvGraphicFramePr>
            <a:graphicFrameLocks noGrp="1"/>
          </p:cNvGraphicFramePr>
          <p:nvPr>
            <p:ph idx="1"/>
            <p:extLst>
              <p:ext uri="{D42A27DB-BD31-4B8C-83A1-F6EECF244321}">
                <p14:modId xmlns:p14="http://schemas.microsoft.com/office/powerpoint/2010/main" val="3026544358"/>
              </p:ext>
            </p:extLst>
          </p:nvPr>
        </p:nvGraphicFramePr>
        <p:xfrm>
          <a:off x="1066800" y="1380102"/>
          <a:ext cx="7620000" cy="5098530"/>
        </p:xfrm>
        <a:graphic>
          <a:graphicData uri="http://schemas.openxmlformats.org/drawingml/2006/table">
            <a:tbl>
              <a:tblPr firstRow="1" bandRow="1">
                <a:tableStyleId>{5C22544A-7EE6-4342-B048-85BDC9FD1C3A}</a:tableStyleId>
              </a:tblPr>
              <a:tblGrid>
                <a:gridCol w="2080334">
                  <a:extLst>
                    <a:ext uri="{9D8B030D-6E8A-4147-A177-3AD203B41FA5}">
                      <a16:colId xmlns:a16="http://schemas.microsoft.com/office/drawing/2014/main" val="2543273931"/>
                    </a:ext>
                  </a:extLst>
                </a:gridCol>
                <a:gridCol w="2769833">
                  <a:extLst>
                    <a:ext uri="{9D8B030D-6E8A-4147-A177-3AD203B41FA5}">
                      <a16:colId xmlns:a16="http://schemas.microsoft.com/office/drawing/2014/main" val="2199435627"/>
                    </a:ext>
                  </a:extLst>
                </a:gridCol>
                <a:gridCol w="2769833">
                  <a:extLst>
                    <a:ext uri="{9D8B030D-6E8A-4147-A177-3AD203B41FA5}">
                      <a16:colId xmlns:a16="http://schemas.microsoft.com/office/drawing/2014/main" val="100337716"/>
                    </a:ext>
                  </a:extLst>
                </a:gridCol>
              </a:tblGrid>
              <a:tr h="1075170">
                <a:tc>
                  <a:txBody>
                    <a:bodyPr/>
                    <a:lstStyle/>
                    <a:p>
                      <a:r>
                        <a:rPr lang="en-US" dirty="0"/>
                        <a:t>2012</a:t>
                      </a:r>
                    </a:p>
                  </a:txBody>
                  <a:tcPr/>
                </a:tc>
                <a:tc gridSpan="2">
                  <a:txBody>
                    <a:bodyPr/>
                    <a:lstStyle/>
                    <a:p>
                      <a:r>
                        <a:rPr lang="en-US" dirty="0"/>
                        <a:t>EMS (Emergency Mortality Syndrome)</a:t>
                      </a:r>
                    </a:p>
                  </a:txBody>
                  <a:tcPr>
                    <a:solidFill>
                      <a:schemeClr val="tx2"/>
                    </a:solidFill>
                  </a:tcPr>
                </a:tc>
                <a:tc hMerge="1">
                  <a:txBody>
                    <a:bodyPr/>
                    <a:lstStyle/>
                    <a:p>
                      <a:endParaRPr lang="en-US" dirty="0"/>
                    </a:p>
                  </a:txBody>
                  <a:tcPr>
                    <a:solidFill>
                      <a:schemeClr val="tx2"/>
                    </a:solidFill>
                  </a:tcPr>
                </a:tc>
                <a:extLst>
                  <a:ext uri="{0D108BD9-81ED-4DB2-BD59-A6C34878D82A}">
                    <a16:rowId xmlns:a16="http://schemas.microsoft.com/office/drawing/2014/main" val="1277235536"/>
                  </a:ext>
                </a:extLst>
              </a:tr>
              <a:tr h="1409667">
                <a:tc>
                  <a:txBody>
                    <a:bodyPr/>
                    <a:lstStyle/>
                    <a:p>
                      <a:r>
                        <a:rPr lang="en-US" dirty="0"/>
                        <a:t>2014</a:t>
                      </a:r>
                    </a:p>
                  </a:txBody>
                  <a:tcPr/>
                </a:tc>
                <a:tc>
                  <a:txBody>
                    <a:bodyPr/>
                    <a:lstStyle/>
                    <a:p>
                      <a:r>
                        <a:rPr lang="en-US" dirty="0"/>
                        <a:t>Tier 3  Watch List  on Human Trafficking (lowest)</a:t>
                      </a:r>
                    </a:p>
                  </a:txBody>
                  <a:tcPr/>
                </a:tc>
                <a:tc>
                  <a:txBody>
                    <a:bodyPr/>
                    <a:lstStyle/>
                    <a:p>
                      <a:r>
                        <a:rPr lang="en-US" dirty="0"/>
                        <a:t>GSP withdrawal by the EU on processed shrimp</a:t>
                      </a:r>
                    </a:p>
                  </a:txBody>
                  <a:tcPr/>
                </a:tc>
                <a:extLst>
                  <a:ext uri="{0D108BD9-81ED-4DB2-BD59-A6C34878D82A}">
                    <a16:rowId xmlns:a16="http://schemas.microsoft.com/office/drawing/2014/main" val="1043581536"/>
                  </a:ext>
                </a:extLst>
              </a:tr>
              <a:tr h="2078661">
                <a:tc>
                  <a:txBody>
                    <a:bodyPr/>
                    <a:lstStyle/>
                    <a:p>
                      <a:r>
                        <a:rPr lang="en-US" dirty="0"/>
                        <a:t>2015</a:t>
                      </a:r>
                    </a:p>
                    <a:p>
                      <a:endParaRPr lang="en-US" dirty="0"/>
                    </a:p>
                    <a:p>
                      <a:endParaRPr lang="en-US" dirty="0"/>
                    </a:p>
                    <a:p>
                      <a:endParaRPr lang="en-US" dirty="0"/>
                    </a:p>
                    <a:p>
                      <a:r>
                        <a:rPr lang="en-US" dirty="0"/>
                        <a:t> June 2016            </a:t>
                      </a:r>
                    </a:p>
                  </a:txBody>
                  <a:tcPr/>
                </a:tc>
                <a:tc>
                  <a:txBody>
                    <a:bodyPr/>
                    <a:lstStyle/>
                    <a:p>
                      <a:r>
                        <a:rPr lang="en-US" dirty="0"/>
                        <a:t>Yellow card by the EU for illegal fishing</a:t>
                      </a:r>
                    </a:p>
                    <a:p>
                      <a:endParaRPr lang="en-US" dirty="0"/>
                    </a:p>
                    <a:p>
                      <a:r>
                        <a:rPr lang="en-US" sz="2400" dirty="0"/>
                        <a:t>Upgraded to Tier 2</a:t>
                      </a:r>
                    </a:p>
                  </a:txBody>
                  <a:tcPr/>
                </a:tc>
                <a:tc>
                  <a:txBody>
                    <a:bodyPr/>
                    <a:lstStyle/>
                    <a:p>
                      <a:r>
                        <a:rPr lang="en-US" dirty="0"/>
                        <a:t>GSP withdrawal</a:t>
                      </a:r>
                    </a:p>
                    <a:p>
                      <a:r>
                        <a:rPr lang="en-US" dirty="0"/>
                        <a:t>on frozen and chilled shrimp</a:t>
                      </a:r>
                    </a:p>
                    <a:p>
                      <a:endParaRPr lang="en-US" dirty="0"/>
                    </a:p>
                    <a:p>
                      <a:endParaRPr lang="en-US" dirty="0"/>
                    </a:p>
                  </a:txBody>
                  <a:tcPr/>
                </a:tc>
                <a:extLst>
                  <a:ext uri="{0D108BD9-81ED-4DB2-BD59-A6C34878D82A}">
                    <a16:rowId xmlns:a16="http://schemas.microsoft.com/office/drawing/2014/main" val="3962714666"/>
                  </a:ext>
                </a:extLst>
              </a:tr>
            </a:tbl>
          </a:graphicData>
        </a:graphic>
      </p:graphicFrame>
      <p:sp>
        <p:nvSpPr>
          <p:cNvPr id="3" name="Footer Placeholder 2">
            <a:extLst>
              <a:ext uri="{FF2B5EF4-FFF2-40B4-BE49-F238E27FC236}">
                <a16:creationId xmlns:a16="http://schemas.microsoft.com/office/drawing/2014/main" id="{31AE2D07-F4F9-48EC-A5F7-6F02378E1F4B}"/>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3576648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Autofit/>
          </a:bodyPr>
          <a:lstStyle/>
          <a:p>
            <a:r>
              <a:rPr lang="en-US" sz="2800" b="1" dirty="0"/>
              <a:t>Thailand's multibillion-dollar seafood industry plagued by pirates and slaves on high seas</a:t>
            </a:r>
            <a:br>
              <a:rPr lang="en-US" sz="2800" b="1" dirty="0"/>
            </a:br>
            <a:endParaRPr lang="en-US" sz="2800" dirty="0"/>
          </a:p>
        </p:txBody>
      </p:sp>
      <p:sp>
        <p:nvSpPr>
          <p:cNvPr id="3" name="Content Placeholder 2"/>
          <p:cNvSpPr>
            <a:spLocks noGrp="1"/>
          </p:cNvSpPr>
          <p:nvPr>
            <p:ph idx="1"/>
          </p:nvPr>
        </p:nvSpPr>
        <p:spPr/>
        <p:txBody>
          <a:bodyPr>
            <a:normAutofit lnSpcReduction="10000"/>
          </a:bodyPr>
          <a:lstStyle/>
          <a:p>
            <a:r>
              <a:rPr lang="en-US" dirty="0"/>
              <a:t>Overfishing and the use of </a:t>
            </a:r>
            <a:r>
              <a:rPr lang="en-US" b="1" i="1" dirty="0"/>
              <a:t>illegal and undocumented</a:t>
            </a:r>
            <a:r>
              <a:rPr lang="en-US" dirty="0"/>
              <a:t> trawlers has ravaged Thailand's marine ecosystems and even encouraged the use of </a:t>
            </a:r>
            <a:r>
              <a:rPr lang="en-US" b="1" dirty="0"/>
              <a:t>slave labor </a:t>
            </a:r>
            <a:r>
              <a:rPr lang="en-US" dirty="0"/>
              <a:t>from neighboring countries.</a:t>
            </a:r>
          </a:p>
          <a:p>
            <a:r>
              <a:rPr lang="en-US" dirty="0"/>
              <a:t>Thai fishing boats are now catching about </a:t>
            </a:r>
            <a:r>
              <a:rPr lang="en-US" b="1" i="1" dirty="0"/>
              <a:t>85 percent less</a:t>
            </a:r>
            <a:r>
              <a:rPr lang="en-US" dirty="0"/>
              <a:t> than what they brought in 50 years ago, making it one of the most overfished regions on the planet.</a:t>
            </a:r>
          </a:p>
          <a:p>
            <a:endParaRPr lang="en-US" dirty="0"/>
          </a:p>
          <a:p>
            <a:endParaRPr lang="en-US" dirty="0"/>
          </a:p>
        </p:txBody>
      </p:sp>
      <p:sp>
        <p:nvSpPr>
          <p:cNvPr id="5" name="Footer Placeholder 4">
            <a:extLst>
              <a:ext uri="{FF2B5EF4-FFF2-40B4-BE49-F238E27FC236}">
                <a16:creationId xmlns:a16="http://schemas.microsoft.com/office/drawing/2014/main" id="{EA7B96A6-5278-454C-AE17-7FA50E44F87B}"/>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9028511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US" dirty="0"/>
              <a:t>Migrant workers: Slave workers?</a:t>
            </a:r>
          </a:p>
        </p:txBody>
      </p:sp>
      <p:sp>
        <p:nvSpPr>
          <p:cNvPr id="3" name="Content Placeholder 2"/>
          <p:cNvSpPr>
            <a:spLocks noGrp="1"/>
          </p:cNvSpPr>
          <p:nvPr>
            <p:ph idx="1"/>
          </p:nvPr>
        </p:nvSpPr>
        <p:spPr>
          <a:xfrm>
            <a:off x="457200" y="1600201"/>
            <a:ext cx="8382000" cy="4756150"/>
          </a:xfrm>
        </p:spPr>
        <p:txBody>
          <a:bodyPr>
            <a:normAutofit fontScale="92500"/>
          </a:bodyPr>
          <a:lstStyle/>
          <a:p>
            <a:r>
              <a:rPr lang="en-US" dirty="0"/>
              <a:t>Depleted fisheries in the Gulf of Thailand and Andaman Sea have, in turn, pushed Thai fishing boats farther and farther from home (Indonesia). </a:t>
            </a:r>
          </a:p>
          <a:p>
            <a:r>
              <a:rPr lang="en-US" dirty="0"/>
              <a:t>Fewer Thais are willing to take on the dangerous, low-level work, so fishing operations use brokers and agents to enlist </a:t>
            </a:r>
            <a:r>
              <a:rPr lang="en-US" b="1" i="1" dirty="0"/>
              <a:t>migrant workers </a:t>
            </a:r>
            <a:r>
              <a:rPr lang="en-US" dirty="0"/>
              <a:t>from impoverished neighboring countries such as Myanmar and Cambodia, often through trickery and kidnapping.</a:t>
            </a:r>
            <a:endParaRPr lang="en-US" sz="1600" dirty="0"/>
          </a:p>
        </p:txBody>
      </p:sp>
      <p:sp>
        <p:nvSpPr>
          <p:cNvPr id="5" name="Footer Placeholder 4">
            <a:extLst>
              <a:ext uri="{FF2B5EF4-FFF2-40B4-BE49-F238E27FC236}">
                <a16:creationId xmlns:a16="http://schemas.microsoft.com/office/drawing/2014/main" id="{6415FC4A-9914-48FE-A275-7F606497D919}"/>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3927701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lumMod val="85000"/>
                <a:lumOff val="15000"/>
              </a:schemeClr>
            </a:solidFill>
          </a:ln>
        </p:spPr>
        <p:txBody>
          <a:bodyPr>
            <a:normAutofit fontScale="90000"/>
          </a:bodyPr>
          <a:lstStyle/>
          <a:p>
            <a:r>
              <a:rPr lang="en-US" dirty="0"/>
              <a:t>Greenpeace targets Thai Union suppliers' fishing gear 20 Apr 2016 </a:t>
            </a:r>
          </a:p>
        </p:txBody>
      </p:sp>
      <p:pic>
        <p:nvPicPr>
          <p:cNvPr id="1710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05871" y="1663180"/>
            <a:ext cx="6761368" cy="49662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705600" y="4040970"/>
            <a:ext cx="633571" cy="369332"/>
          </a:xfrm>
          <a:prstGeom prst="rect">
            <a:avLst/>
          </a:prstGeom>
          <a:solidFill>
            <a:schemeClr val="accent6">
              <a:lumMod val="20000"/>
              <a:lumOff val="80000"/>
            </a:schemeClr>
          </a:solidFill>
        </p:spPr>
        <p:txBody>
          <a:bodyPr wrap="none" rtlCol="0">
            <a:spAutoFit/>
          </a:bodyPr>
          <a:lstStyle/>
          <a:p>
            <a:r>
              <a:rPr lang="en-US" dirty="0"/>
              <a:t>FAD</a:t>
            </a:r>
          </a:p>
        </p:txBody>
      </p:sp>
      <p:sp>
        <p:nvSpPr>
          <p:cNvPr id="6" name="TextBox 5"/>
          <p:cNvSpPr txBox="1"/>
          <p:nvPr/>
        </p:nvSpPr>
        <p:spPr>
          <a:xfrm>
            <a:off x="4648200" y="6477000"/>
            <a:ext cx="3384324" cy="369332"/>
          </a:xfrm>
          <a:prstGeom prst="rect">
            <a:avLst/>
          </a:prstGeom>
          <a:solidFill>
            <a:schemeClr val="accent6">
              <a:lumMod val="20000"/>
              <a:lumOff val="80000"/>
            </a:schemeClr>
          </a:solidFill>
        </p:spPr>
        <p:txBody>
          <a:bodyPr wrap="none" rtlCol="0">
            <a:spAutoFit/>
          </a:bodyPr>
          <a:lstStyle/>
          <a:p>
            <a:r>
              <a:rPr lang="en-US" dirty="0"/>
              <a:t>TED= Turtle Excluding Device</a:t>
            </a:r>
          </a:p>
        </p:txBody>
      </p:sp>
      <p:sp>
        <p:nvSpPr>
          <p:cNvPr id="3" name="Footer Placeholder 2">
            <a:extLst>
              <a:ext uri="{FF2B5EF4-FFF2-40B4-BE49-F238E27FC236}">
                <a16:creationId xmlns:a16="http://schemas.microsoft.com/office/drawing/2014/main" id="{F185C3AB-15E9-4AD5-A1A9-07BD24592893}"/>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4168176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320DF-A631-4BE0-8CA1-5F9D373CAB12}"/>
              </a:ext>
            </a:extLst>
          </p:cNvPr>
          <p:cNvSpPr>
            <a:spLocks noGrp="1"/>
          </p:cNvSpPr>
          <p:nvPr>
            <p:ph type="title" idx="4294967295"/>
          </p:nvPr>
        </p:nvSpPr>
        <p:spPr>
          <a:xfrm>
            <a:off x="0" y="274638"/>
            <a:ext cx="8229600" cy="1143000"/>
          </a:xfrm>
        </p:spPr>
        <p:txBody>
          <a:bodyPr/>
          <a:lstStyle/>
          <a:p>
            <a:r>
              <a:rPr lang="en-US" dirty="0"/>
              <a:t>Fish Aggregating Devices (FADs)</a:t>
            </a:r>
          </a:p>
        </p:txBody>
      </p:sp>
      <p:pic>
        <p:nvPicPr>
          <p:cNvPr id="5" name="Picture 4"/>
          <p:cNvPicPr/>
          <p:nvPr/>
        </p:nvPicPr>
        <p:blipFill>
          <a:blip r:embed="rId2"/>
          <a:stretch>
            <a:fillRect/>
          </a:stretch>
        </p:blipFill>
        <p:spPr>
          <a:xfrm>
            <a:off x="304800" y="1371600"/>
            <a:ext cx="8077200" cy="5257800"/>
          </a:xfrm>
          <a:prstGeom prst="rect">
            <a:avLst/>
          </a:prstGeom>
        </p:spPr>
      </p:pic>
      <p:sp>
        <p:nvSpPr>
          <p:cNvPr id="3" name="Footer Placeholder 2">
            <a:extLst>
              <a:ext uri="{FF2B5EF4-FFF2-40B4-BE49-F238E27FC236}">
                <a16:creationId xmlns:a16="http://schemas.microsoft.com/office/drawing/2014/main" id="{E7F0E7A1-C5FB-40B6-875D-1217542C4B70}"/>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78652394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C35E2C-C3F1-401D-93DB-3D84FD96FE81}"/>
              </a:ext>
            </a:extLst>
          </p:cNvPr>
          <p:cNvSpPr>
            <a:spLocks noGrp="1"/>
          </p:cNvSpPr>
          <p:nvPr>
            <p:ph type="title" idx="4294967295"/>
          </p:nvPr>
        </p:nvSpPr>
        <p:spPr>
          <a:xfrm>
            <a:off x="0" y="274638"/>
            <a:ext cx="8229600" cy="1143000"/>
          </a:xfrm>
        </p:spPr>
        <p:txBody>
          <a:bodyPr/>
          <a:lstStyle/>
          <a:p>
            <a:r>
              <a:rPr lang="en-US" dirty="0"/>
              <a:t>Thai Union vs. Greenpeace</a:t>
            </a:r>
          </a:p>
        </p:txBody>
      </p:sp>
      <p:pic>
        <p:nvPicPr>
          <p:cNvPr id="172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24" y="1121021"/>
            <a:ext cx="7888676" cy="5600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BD583770-B9D5-4EFB-B90C-88C5B50838C5}"/>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29953080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US" sz="5400" dirty="0"/>
              <a:t>Conclusion</a:t>
            </a:r>
            <a:endParaRPr lang="th-TH" dirty="0"/>
          </a:p>
        </p:txBody>
      </p:sp>
      <p:sp>
        <p:nvSpPr>
          <p:cNvPr id="3" name="Content Placeholder 2"/>
          <p:cNvSpPr>
            <a:spLocks noGrp="1"/>
          </p:cNvSpPr>
          <p:nvPr>
            <p:ph idx="1"/>
          </p:nvPr>
        </p:nvSpPr>
        <p:spPr/>
        <p:txBody>
          <a:bodyPr>
            <a:noAutofit/>
          </a:bodyPr>
          <a:lstStyle/>
          <a:p>
            <a:pPr>
              <a:lnSpc>
                <a:spcPct val="80000"/>
              </a:lnSpc>
            </a:pPr>
            <a:r>
              <a:rPr lang="en-US" sz="4000" dirty="0"/>
              <a:t>Dynamism of the processed food industry is required to maintain the market share.</a:t>
            </a:r>
          </a:p>
          <a:p>
            <a:pPr>
              <a:lnSpc>
                <a:spcPct val="80000"/>
              </a:lnSpc>
            </a:pPr>
            <a:r>
              <a:rPr lang="en-US" sz="4000" dirty="0"/>
              <a:t>The sector must  continuously invest in upgrading both safety and quality standards.</a:t>
            </a:r>
          </a:p>
          <a:p>
            <a:pPr>
              <a:lnSpc>
                <a:spcPct val="80000"/>
              </a:lnSpc>
            </a:pPr>
            <a:r>
              <a:rPr lang="en-US" sz="4000" dirty="0"/>
              <a:t>There will always be new challenges for processed food industries, which are constantly faced by new barriers.</a:t>
            </a:r>
          </a:p>
          <a:p>
            <a:endParaRPr lang="th-TH" sz="3600" dirty="0"/>
          </a:p>
        </p:txBody>
      </p:sp>
      <p:sp>
        <p:nvSpPr>
          <p:cNvPr id="4" name="Footer Placeholder 3">
            <a:extLst>
              <a:ext uri="{FF2B5EF4-FFF2-40B4-BE49-F238E27FC236}">
                <a16:creationId xmlns:a16="http://schemas.microsoft.com/office/drawing/2014/main" id="{680DD6BE-188E-4EC1-A9BB-3A591EC74537}"/>
              </a:ext>
            </a:extLst>
          </p:cNvPr>
          <p:cNvSpPr>
            <a:spLocks noGrp="1"/>
          </p:cNvSpPr>
          <p:nvPr>
            <p:ph type="ftr" sz="quarter" idx="11"/>
          </p:nvPr>
        </p:nvSpPr>
        <p:spPr/>
        <p:txBody>
          <a:bodyPr/>
          <a:lstStyle/>
          <a:p>
            <a:r>
              <a:rPr lang="en-US"/>
              <a:t>Bhanupong: EE460 Thai Economy</a:t>
            </a:r>
          </a:p>
        </p:txBody>
      </p:sp>
    </p:spTree>
    <p:extLst>
      <p:ext uri="{BB962C8B-B14F-4D97-AF65-F5344CB8AC3E}">
        <p14:creationId xmlns:p14="http://schemas.microsoft.com/office/powerpoint/2010/main" val="1577071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1836</TotalTime>
  <Words>3146</Words>
  <Application>Microsoft Office PowerPoint</Application>
  <PresentationFormat>On-screen Show (4:3)</PresentationFormat>
  <Paragraphs>367</Paragraphs>
  <Slides>68</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68</vt:i4>
      </vt:variant>
    </vt:vector>
  </HeadingPairs>
  <TitlesOfParts>
    <vt:vector size="76" baseType="lpstr">
      <vt:lpstr>Angsana New</vt:lpstr>
      <vt:lpstr>Arial</vt:lpstr>
      <vt:lpstr>Calibri</vt:lpstr>
      <vt:lpstr>Cordia New</vt:lpstr>
      <vt:lpstr>Times New Roman</vt:lpstr>
      <vt:lpstr>Wingdings</vt:lpstr>
      <vt:lpstr>Office Theme</vt:lpstr>
      <vt:lpstr>แผนภูมิ</vt:lpstr>
      <vt:lpstr>Thailand’s Processed Food Industry</vt:lpstr>
      <vt:lpstr>Course Syllabus  lecture 15</vt:lpstr>
      <vt:lpstr>Outline</vt:lpstr>
      <vt:lpstr>Product 03: Fish, Crustaceans, mollusks</vt:lpstr>
      <vt:lpstr>Sausages: product 1601</vt:lpstr>
      <vt:lpstr>Prepared or preserved meat (Chicken) Product 1602 </vt:lpstr>
      <vt:lpstr>Prepared or preserved fish:  Product 1604</vt:lpstr>
      <vt:lpstr>PowerPoint Presentation</vt:lpstr>
      <vt:lpstr>Crustaceans: product 1605</vt:lpstr>
      <vt:lpstr>PowerPoint Presentation</vt:lpstr>
      <vt:lpstr>PowerPoint Presentation</vt:lpstr>
      <vt:lpstr>BCG Framework: Product 16xx</vt:lpstr>
      <vt:lpstr>Trade Performance Index Processed food exports (2016)</vt:lpstr>
      <vt:lpstr>Trade Performance Index Processed food exports (2016)</vt:lpstr>
      <vt:lpstr>PowerPoint Presentation</vt:lpstr>
      <vt:lpstr>Benefits from processed food industry</vt:lpstr>
      <vt:lpstr>Major processed food exports</vt:lpstr>
      <vt:lpstr>An early warning indicator</vt:lpstr>
      <vt:lpstr>PowerPoint Presentation</vt:lpstr>
      <vt:lpstr>Further processed chicken</vt:lpstr>
      <vt:lpstr>PowerPoint Presentation</vt:lpstr>
      <vt:lpstr>Responses to non-tariff barriers</vt:lpstr>
      <vt:lpstr>Sanitary and  Phytosanitary  Standard (SPS)</vt:lpstr>
      <vt:lpstr>The case of the EU</vt:lpstr>
      <vt:lpstr>Pathogenic substance</vt:lpstr>
      <vt:lpstr>Traceability (From Farms to Forks)</vt:lpstr>
      <vt:lpstr>On pesticides</vt:lpstr>
      <vt:lpstr>Thais love chemicals</vt:lpstr>
      <vt:lpstr>Beware of Salmonella</vt:lpstr>
      <vt:lpstr>Quality improvement </vt:lpstr>
      <vt:lpstr>USFDA Detention of Thai food products in 2004</vt:lpstr>
      <vt:lpstr>PowerPoint Presentation</vt:lpstr>
      <vt:lpstr>A wake-up call: Rising Awareness of Food Safety Standards</vt:lpstr>
      <vt:lpstr>Impact of the import bans</vt:lpstr>
      <vt:lpstr>Thailand’s  responses to shocks</vt:lpstr>
      <vt:lpstr>ACFS: Thailand’s food inspector </vt:lpstr>
      <vt:lpstr>Technical trade barriers from the down under</vt:lpstr>
      <vt:lpstr>Technical trade barriers</vt:lpstr>
      <vt:lpstr>To retaliate the Aussie</vt:lpstr>
      <vt:lpstr>Nitrofuran and Thailand’s Exports of shrimp in 2002</vt:lpstr>
      <vt:lpstr>Thai shrimp exporters and expensive instrument for detecting drug residues</vt:lpstr>
      <vt:lpstr>Firms comply  with Food Safety Standards imposed by importing countries, because they want to... </vt:lpstr>
      <vt:lpstr>The way to respond to stringent food safety standards: Friendly shrimp farming</vt:lpstr>
      <vt:lpstr>Dynamic responses</vt:lpstr>
      <vt:lpstr> Market penetration of Thai shrimp exports:  A rebound after upgrading food safety standards</vt:lpstr>
      <vt:lpstr>PowerPoint Presentation</vt:lpstr>
      <vt:lpstr>PowerPoint Presentation</vt:lpstr>
      <vt:lpstr>Anti-Dumping Duty (ADD) and Non-Tariff Barriers (NTB)</vt:lpstr>
      <vt:lpstr>Size matters</vt:lpstr>
      <vt:lpstr>Size matters in SPS compliance:  Average cost declines as production increases</vt:lpstr>
      <vt:lpstr>Disadvantages of small firms</vt:lpstr>
      <vt:lpstr>Don’t delay improvement in quality and safety standard</vt:lpstr>
      <vt:lpstr>Product differentiation through raising  food safety standards</vt:lpstr>
      <vt:lpstr>SPS compliance cost is in fact investment expenditure</vt:lpstr>
      <vt:lpstr>Examples of industry responses to SPS measures</vt:lpstr>
      <vt:lpstr>PowerPoint Presentation</vt:lpstr>
      <vt:lpstr>Functions of Exporters Associations</vt:lpstr>
      <vt:lpstr>The way forward</vt:lpstr>
      <vt:lpstr>Impact of long-term investment in upgrading food safety standard</vt:lpstr>
      <vt:lpstr>Conclusion</vt:lpstr>
      <vt:lpstr>Challenges in 2017</vt:lpstr>
      <vt:lpstr>Challenges to Thailand’s seafood Industry </vt:lpstr>
      <vt:lpstr>Thailand's multibillion-dollar seafood industry plagued by pirates and slaves on high seas </vt:lpstr>
      <vt:lpstr>Migrant workers: Slave workers?</vt:lpstr>
      <vt:lpstr>Greenpeace targets Thai Union suppliers' fishing gear 20 Apr 2016 </vt:lpstr>
      <vt:lpstr>Fish Aggregating Devices (FADs)</vt:lpstr>
      <vt:lpstr>Thai Union vs. Greenpeace</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Oval Design</dc:title>
  <dc:creator>ICSEAD</dc:creator>
  <cp:lastModifiedBy>pa nu</cp:lastModifiedBy>
  <cp:revision>233</cp:revision>
  <cp:lastPrinted>1601-01-01T00:00:00Z</cp:lastPrinted>
  <dcterms:created xsi:type="dcterms:W3CDTF">2004-11-29T09:21:41Z</dcterms:created>
  <dcterms:modified xsi:type="dcterms:W3CDTF">2018-03-20T08:43:31Z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TC010731081033</vt:lpwstr>
  </property>
</Properties>
</file>