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F9601887-A63A-4533-901C-32717AF21EAB}" type="datetimeFigureOut">
              <a:rPr lang="th-TH" smtClean="0"/>
              <a:t>23/12/55</a:t>
            </a:fld>
            <a:endParaRPr lang="th-TH"/>
          </a:p>
        </p:txBody>
      </p:sp>
      <p:sp>
        <p:nvSpPr>
          <p:cNvPr id="17" name="Footer Placeholder 16"/>
          <p:cNvSpPr>
            <a:spLocks noGrp="1"/>
          </p:cNvSpPr>
          <p:nvPr>
            <p:ph type="ftr" sz="quarter" idx="11"/>
          </p:nvPr>
        </p:nvSpPr>
        <p:spPr/>
        <p:txBody>
          <a:bodyPr/>
          <a:lstStyle/>
          <a:p>
            <a:endParaRPr lang="th-TH"/>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9176A7B-12C1-48AA-9FCF-0C396DBD04FB}" type="slidenum">
              <a:rPr lang="th-TH" smtClean="0"/>
              <a:t>‹#›</a:t>
            </a:fld>
            <a:endParaRPr lang="th-TH"/>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9601887-A63A-4533-901C-32717AF21EAB}" type="datetimeFigureOut">
              <a:rPr lang="th-TH" smtClean="0"/>
              <a:t>23/12/55</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B9176A7B-12C1-48AA-9FCF-0C396DBD04FB}" type="slidenum">
              <a:rPr lang="th-TH" smtClean="0"/>
              <a:t>‹#›</a:t>
            </a:fld>
            <a:endParaRPr lang="th-TH"/>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B9176A7B-12C1-48AA-9FCF-0C396DBD04FB}" type="slidenum">
              <a:rPr lang="th-TH" smtClean="0"/>
              <a:t>‹#›</a:t>
            </a:fld>
            <a:endParaRPr lang="th-TH"/>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9601887-A63A-4533-901C-32717AF21EAB}" type="datetimeFigureOut">
              <a:rPr lang="th-TH" smtClean="0"/>
              <a:t>23/12/55</a:t>
            </a:fld>
            <a:endParaRPr lang="th-TH"/>
          </a:p>
        </p:txBody>
      </p:sp>
      <p:sp>
        <p:nvSpPr>
          <p:cNvPr id="5" name="Footer Placeholder 4"/>
          <p:cNvSpPr>
            <a:spLocks noGrp="1"/>
          </p:cNvSpPr>
          <p:nvPr>
            <p:ph type="ftr" sz="quarter" idx="11"/>
          </p:nvPr>
        </p:nvSpPr>
        <p:spPr/>
        <p:txBody>
          <a:bodyPr/>
          <a:lstStyle/>
          <a:p>
            <a:endParaRPr lang="th-TH"/>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F9601887-A63A-4533-901C-32717AF21EAB}" type="datetimeFigureOut">
              <a:rPr lang="th-TH" smtClean="0"/>
              <a:t>23/12/55</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a:xfrm>
            <a:off x="4361688" y="1026372"/>
            <a:ext cx="457200" cy="441325"/>
          </a:xfrm>
        </p:spPr>
        <p:txBody>
          <a:bodyPr/>
          <a:lstStyle/>
          <a:p>
            <a:fld id="{B9176A7B-12C1-48AA-9FCF-0C396DBD04FB}" type="slidenum">
              <a:rPr lang="th-TH" smtClean="0"/>
              <a:t>‹#›</a:t>
            </a:fld>
            <a:endParaRPr lang="th-TH"/>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th-TH"/>
          </a:p>
        </p:txBody>
      </p:sp>
      <p:sp>
        <p:nvSpPr>
          <p:cNvPr id="4" name="Date Placeholder 3"/>
          <p:cNvSpPr>
            <a:spLocks noGrp="1"/>
          </p:cNvSpPr>
          <p:nvPr>
            <p:ph type="dt" sz="half" idx="10"/>
          </p:nvPr>
        </p:nvSpPr>
        <p:spPr/>
        <p:txBody>
          <a:bodyPr/>
          <a:lstStyle/>
          <a:p>
            <a:fld id="{F9601887-A63A-4533-901C-32717AF21EAB}" type="datetimeFigureOut">
              <a:rPr lang="th-TH" smtClean="0"/>
              <a:t>23/12/55</a:t>
            </a:fld>
            <a:endParaRPr lang="th-TH"/>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9176A7B-12C1-48AA-9FCF-0C396DBD04FB}" type="slidenum">
              <a:rPr lang="th-TH" smtClean="0"/>
              <a:t>‹#›</a:t>
            </a:fld>
            <a:endParaRPr lang="th-TH"/>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F9601887-A63A-4533-901C-32717AF21EAB}" type="datetimeFigureOut">
              <a:rPr lang="th-TH" smtClean="0"/>
              <a:t>23/12/55</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B9176A7B-12C1-48AA-9FCF-0C396DBD04FB}" type="slidenum">
              <a:rPr lang="th-TH" smtClean="0"/>
              <a:t>‹#›</a:t>
            </a:fld>
            <a:endParaRPr lang="th-TH"/>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F9601887-A63A-4533-901C-32717AF21EAB}" type="datetimeFigureOut">
              <a:rPr lang="th-TH" smtClean="0"/>
              <a:t>23/12/55</a:t>
            </a:fld>
            <a:endParaRPr lang="th-TH"/>
          </a:p>
        </p:txBody>
      </p:sp>
      <p:sp>
        <p:nvSpPr>
          <p:cNvPr id="8" name="Footer Placeholder 7"/>
          <p:cNvSpPr>
            <a:spLocks noGrp="1"/>
          </p:cNvSpPr>
          <p:nvPr>
            <p:ph type="ftr" sz="quarter" idx="11"/>
          </p:nvPr>
        </p:nvSpPr>
        <p:spPr>
          <a:xfrm>
            <a:off x="304800" y="6409944"/>
            <a:ext cx="3581400" cy="365760"/>
          </a:xfrm>
        </p:spPr>
        <p:txBody>
          <a:bodyPr/>
          <a:lstStyle/>
          <a:p>
            <a:endParaRPr lang="th-TH"/>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B9176A7B-12C1-48AA-9FCF-0C396DBD04FB}" type="slidenum">
              <a:rPr lang="th-TH" smtClean="0"/>
              <a:t>‹#›</a:t>
            </a:fld>
            <a:endParaRPr lang="th-TH"/>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9601887-A63A-4533-901C-32717AF21EAB}" type="datetimeFigureOut">
              <a:rPr lang="th-TH" smtClean="0"/>
              <a:t>23/12/55</a:t>
            </a:fld>
            <a:endParaRPr lang="th-TH"/>
          </a:p>
        </p:txBody>
      </p:sp>
      <p:sp>
        <p:nvSpPr>
          <p:cNvPr id="4" name="Footer Placeholder 3"/>
          <p:cNvSpPr>
            <a:spLocks noGrp="1"/>
          </p:cNvSpPr>
          <p:nvPr>
            <p:ph type="ftr" sz="quarter" idx="11"/>
          </p:nvPr>
        </p:nvSpPr>
        <p:spPr/>
        <p:txBody>
          <a:bodyPr/>
          <a:lstStyle/>
          <a:p>
            <a:endParaRPr lang="th-TH"/>
          </a:p>
        </p:txBody>
      </p:sp>
      <p:sp>
        <p:nvSpPr>
          <p:cNvPr id="5" name="Slide Number Placeholder 4"/>
          <p:cNvSpPr>
            <a:spLocks noGrp="1"/>
          </p:cNvSpPr>
          <p:nvPr>
            <p:ph type="sldNum" sz="quarter" idx="12"/>
          </p:nvPr>
        </p:nvSpPr>
        <p:spPr>
          <a:xfrm>
            <a:off x="4343400" y="1036020"/>
            <a:ext cx="457200" cy="441325"/>
          </a:xfrm>
        </p:spPr>
        <p:txBody>
          <a:bodyPr/>
          <a:lstStyle/>
          <a:p>
            <a:fld id="{B9176A7B-12C1-48AA-9FCF-0C396DBD04FB}" type="slidenum">
              <a:rPr lang="th-TH" smtClean="0"/>
              <a:t>‹#›</a:t>
            </a:fld>
            <a:endParaRPr lang="th-TH"/>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F9601887-A63A-4533-901C-32717AF21EAB}" type="datetimeFigureOut">
              <a:rPr lang="th-TH" smtClean="0"/>
              <a:t>23/12/55</a:t>
            </a:fld>
            <a:endParaRPr lang="th-TH"/>
          </a:p>
        </p:txBody>
      </p:sp>
      <p:sp>
        <p:nvSpPr>
          <p:cNvPr id="3" name="Footer Placeholder 2"/>
          <p:cNvSpPr>
            <a:spLocks noGrp="1"/>
          </p:cNvSpPr>
          <p:nvPr>
            <p:ph type="ftr" sz="quarter" idx="11"/>
          </p:nvPr>
        </p:nvSpPr>
        <p:spPr/>
        <p:txBody>
          <a:bodyPr/>
          <a:lstStyle/>
          <a:p>
            <a:endParaRPr lang="th-TH"/>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B9176A7B-12C1-48AA-9FCF-0C396DBD04FB}" type="slidenum">
              <a:rPr lang="th-TH" smtClean="0"/>
              <a:t>‹#›</a:t>
            </a:fld>
            <a:endParaRPr lang="th-TH"/>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B9176A7B-12C1-48AA-9FCF-0C396DBD04FB}" type="slidenum">
              <a:rPr lang="th-TH" smtClean="0"/>
              <a:t>‹#›</a:t>
            </a:fld>
            <a:endParaRPr lang="th-TH"/>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F9601887-A63A-4533-901C-32717AF21EAB}" type="datetimeFigureOut">
              <a:rPr lang="th-TH" smtClean="0"/>
              <a:t>23/12/55</a:t>
            </a:fld>
            <a:endParaRPr lang="th-TH"/>
          </a:p>
        </p:txBody>
      </p:sp>
      <p:sp>
        <p:nvSpPr>
          <p:cNvPr id="6" name="Footer Placeholder 5"/>
          <p:cNvSpPr>
            <a:spLocks noGrp="1"/>
          </p:cNvSpPr>
          <p:nvPr>
            <p:ph type="ftr" sz="quarter" idx="11"/>
          </p:nvPr>
        </p:nvSpPr>
        <p:spPr>
          <a:xfrm>
            <a:off x="301752" y="6410848"/>
            <a:ext cx="3383280" cy="365760"/>
          </a:xfrm>
        </p:spPr>
        <p:txBody>
          <a:bodyPr/>
          <a:lstStyle/>
          <a:p>
            <a:endParaRPr lang="th-TH"/>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B9176A7B-12C1-48AA-9FCF-0C396DBD04FB}" type="slidenum">
              <a:rPr lang="th-TH" smtClean="0"/>
              <a:t>‹#›</a:t>
            </a:fld>
            <a:endParaRPr lang="th-TH"/>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F9601887-A63A-4533-901C-32717AF21EAB}" type="datetimeFigureOut">
              <a:rPr lang="th-TH" smtClean="0"/>
              <a:t>23/12/55</a:t>
            </a:fld>
            <a:endParaRPr lang="th-TH"/>
          </a:p>
        </p:txBody>
      </p:sp>
      <p:sp>
        <p:nvSpPr>
          <p:cNvPr id="6" name="Footer Placeholder 5"/>
          <p:cNvSpPr>
            <a:spLocks noGrp="1"/>
          </p:cNvSpPr>
          <p:nvPr>
            <p:ph type="ftr" sz="quarter" idx="11"/>
          </p:nvPr>
        </p:nvSpPr>
        <p:spPr>
          <a:xfrm>
            <a:off x="301752" y="6410848"/>
            <a:ext cx="3584448" cy="365760"/>
          </a:xfrm>
        </p:spPr>
        <p:txBody>
          <a:bodyPr/>
          <a:lstStyle/>
          <a:p>
            <a:endParaRPr lang="th-TH"/>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F9601887-A63A-4533-901C-32717AF21EAB}" type="datetimeFigureOut">
              <a:rPr lang="th-TH" smtClean="0"/>
              <a:t>23/12/55</a:t>
            </a:fld>
            <a:endParaRPr lang="th-TH"/>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th-TH"/>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B9176A7B-12C1-48AA-9FCF-0C396DBD04FB}" type="slidenum">
              <a:rPr lang="th-TH" smtClean="0"/>
              <a:t>‹#›</a:t>
            </a:fld>
            <a:endParaRPr lang="th-TH"/>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err="1" smtClean="0"/>
              <a:t>Peera</a:t>
            </a:r>
            <a:r>
              <a:rPr lang="en-US" dirty="0" smtClean="0"/>
              <a:t> </a:t>
            </a:r>
            <a:r>
              <a:rPr lang="en-US" dirty="0" err="1" smtClean="0"/>
              <a:t>Charoenporn</a:t>
            </a:r>
            <a:endParaRPr lang="en-US" dirty="0" smtClean="0"/>
          </a:p>
          <a:p>
            <a:endParaRPr lang="en-US" dirty="0" smtClean="0"/>
          </a:p>
          <a:p>
            <a:r>
              <a:rPr lang="en-US" dirty="0" smtClean="0"/>
              <a:t>peera@econ.tu.ac.th</a:t>
            </a:r>
            <a:endParaRPr lang="th-TH" dirty="0"/>
          </a:p>
        </p:txBody>
      </p:sp>
      <p:sp>
        <p:nvSpPr>
          <p:cNvPr id="2" name="Title 1"/>
          <p:cNvSpPr>
            <a:spLocks noGrp="1"/>
          </p:cNvSpPr>
          <p:nvPr>
            <p:ph type="ctrTitle"/>
          </p:nvPr>
        </p:nvSpPr>
        <p:spPr/>
        <p:txBody>
          <a:bodyPr>
            <a:normAutofit fontScale="90000"/>
          </a:bodyPr>
          <a:lstStyle/>
          <a:p>
            <a:r>
              <a:rPr lang="en-US" sz="3600" b="1" dirty="0" smtClean="0"/>
              <a:t>Public </a:t>
            </a:r>
            <a:r>
              <a:rPr lang="en-US" sz="3600" b="1" dirty="0" smtClean="0"/>
              <a:t>Policy </a:t>
            </a:r>
            <a:r>
              <a:rPr lang="en-US" sz="3600" b="1" dirty="0" smtClean="0"/>
              <a:t>and Industrialization</a:t>
            </a:r>
            <a:r>
              <a:rPr lang="en-US" b="1" dirty="0" smtClean="0"/>
              <a:t/>
            </a:r>
            <a:br>
              <a:rPr lang="en-US" b="1" dirty="0" smtClean="0"/>
            </a:br>
            <a:r>
              <a:rPr lang="en-US" b="1" dirty="0" smtClean="0"/>
              <a:t> EE 482 </a:t>
            </a:r>
            <a:endParaRPr lang="th-TH"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Course </a:t>
            </a:r>
            <a:r>
              <a:rPr lang="en-US" b="1" dirty="0" smtClean="0"/>
              <a:t>description</a:t>
            </a:r>
            <a:endParaRPr lang="th-TH" dirty="0"/>
          </a:p>
        </p:txBody>
      </p:sp>
      <p:sp>
        <p:nvSpPr>
          <p:cNvPr id="3" name="Content Placeholder 2"/>
          <p:cNvSpPr>
            <a:spLocks noGrp="1"/>
          </p:cNvSpPr>
          <p:nvPr>
            <p:ph sz="quarter" idx="1"/>
          </p:nvPr>
        </p:nvSpPr>
        <p:spPr/>
        <p:txBody>
          <a:bodyPr/>
          <a:lstStyle/>
          <a:p>
            <a:pPr algn="just"/>
            <a:r>
              <a:rPr lang="en-US" dirty="0" smtClean="0"/>
              <a:t>Prerequisites: EE312</a:t>
            </a:r>
          </a:p>
          <a:p>
            <a:pPr algn="just"/>
            <a:r>
              <a:rPr lang="en-US" dirty="0" smtClean="0"/>
              <a:t>Industrial development strategy theories, the importance of industrial sector and industrial development on Thailand economic system, the evolution of industrial policy in Thailand, the role of government in industrial sector, laws related to industrial sector.</a:t>
            </a:r>
          </a:p>
          <a:p>
            <a:pPr algn="just"/>
            <a:endParaRPr lang="th-TH"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Evaluation</a:t>
            </a:r>
            <a:endParaRPr lang="th-TH" dirty="0"/>
          </a:p>
        </p:txBody>
      </p:sp>
      <p:sp>
        <p:nvSpPr>
          <p:cNvPr id="3" name="Content Placeholder 2"/>
          <p:cNvSpPr>
            <a:spLocks noGrp="1"/>
          </p:cNvSpPr>
          <p:nvPr>
            <p:ph sz="quarter" idx="1"/>
          </p:nvPr>
        </p:nvSpPr>
        <p:spPr/>
        <p:txBody>
          <a:bodyPr/>
          <a:lstStyle/>
          <a:p>
            <a:pPr lvl="0"/>
            <a:r>
              <a:rPr lang="en-US" dirty="0" smtClean="0"/>
              <a:t>Seminar presentation (6 times)			60% </a:t>
            </a:r>
          </a:p>
          <a:p>
            <a:pPr lvl="0"/>
            <a:r>
              <a:rPr lang="en-US" dirty="0" smtClean="0"/>
              <a:t>Class Participation (20 response papers)		20%</a:t>
            </a:r>
          </a:p>
          <a:p>
            <a:pPr lvl="0"/>
            <a:r>
              <a:rPr lang="en-US" dirty="0" smtClean="0"/>
              <a:t>Final Examination					20%  (May 9</a:t>
            </a:r>
            <a:r>
              <a:rPr lang="en-US" baseline="30000" dirty="0" smtClean="0"/>
              <a:t>th</a:t>
            </a:r>
            <a:r>
              <a:rPr lang="en-US" dirty="0" smtClean="0"/>
              <a:t>, 2013 ; 9.00 – 12.00.)</a:t>
            </a:r>
            <a:endParaRPr lang="th-TH"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Seminar presentation </a:t>
            </a:r>
            <a:r>
              <a:rPr lang="en-US" dirty="0" smtClean="0"/>
              <a:t>(45 minutes</a:t>
            </a:r>
            <a:r>
              <a:rPr lang="en-US" dirty="0" smtClean="0"/>
              <a:t>)</a:t>
            </a:r>
            <a:endParaRPr lang="th-TH" dirty="0"/>
          </a:p>
        </p:txBody>
      </p:sp>
      <p:sp>
        <p:nvSpPr>
          <p:cNvPr id="3" name="Content Placeholder 2"/>
          <p:cNvSpPr>
            <a:spLocks noGrp="1"/>
          </p:cNvSpPr>
          <p:nvPr>
            <p:ph sz="quarter" idx="1"/>
          </p:nvPr>
        </p:nvSpPr>
        <p:spPr/>
        <p:txBody>
          <a:bodyPr>
            <a:normAutofit fontScale="92500" lnSpcReduction="20000"/>
          </a:bodyPr>
          <a:lstStyle/>
          <a:p>
            <a:r>
              <a:rPr lang="en-US" dirty="0" smtClean="0"/>
              <a:t>Seminar on Industrial Policies: International Experiences (USA; China; India; Malaysia; NIEs)</a:t>
            </a:r>
          </a:p>
          <a:p>
            <a:r>
              <a:rPr lang="en-US" dirty="0" smtClean="0"/>
              <a:t>	</a:t>
            </a:r>
            <a:r>
              <a:rPr lang="en-US" dirty="0" smtClean="0">
                <a:sym typeface="Wingdings"/>
              </a:rPr>
              <a:t></a:t>
            </a:r>
            <a:r>
              <a:rPr lang="en-US" dirty="0" smtClean="0"/>
              <a:t>Show how these countries promote their industrial development?</a:t>
            </a:r>
          </a:p>
          <a:p>
            <a:r>
              <a:rPr lang="en-US" dirty="0" smtClean="0"/>
              <a:t>Seminar on Thai Industrial Policies: (300 Baht minimum wage; AEC; corporate tax revision etc.)</a:t>
            </a:r>
          </a:p>
          <a:p>
            <a:r>
              <a:rPr lang="en-US" dirty="0" smtClean="0"/>
              <a:t>	</a:t>
            </a:r>
            <a:r>
              <a:rPr lang="en-US" dirty="0" smtClean="0">
                <a:sym typeface="Wingdings"/>
              </a:rPr>
              <a:t></a:t>
            </a:r>
            <a:r>
              <a:rPr lang="en-US" dirty="0" smtClean="0"/>
              <a:t>Show how Thai government’s current policies affect industrial sector?</a:t>
            </a:r>
          </a:p>
          <a:p>
            <a:r>
              <a:rPr lang="en-US" dirty="0" smtClean="0"/>
              <a:t>Seminar on Industrial Policies: (Automotive; Electronics; Food processing; Energy etc.)</a:t>
            </a:r>
          </a:p>
          <a:p>
            <a:r>
              <a:rPr lang="en-US" dirty="0" smtClean="0"/>
              <a:t>	</a:t>
            </a:r>
            <a:r>
              <a:rPr lang="en-US" dirty="0" smtClean="0">
                <a:sym typeface="Wingdings"/>
              </a:rPr>
              <a:t></a:t>
            </a:r>
            <a:r>
              <a:rPr lang="en-US" dirty="0" smtClean="0"/>
              <a:t>Show the nature of each industry and how public policies affect their development</a:t>
            </a:r>
            <a:endParaRPr lang="th-TH"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Class </a:t>
            </a:r>
            <a:r>
              <a:rPr lang="en-US" b="1" dirty="0" smtClean="0"/>
              <a:t>Discussion</a:t>
            </a:r>
            <a:endParaRPr lang="th-TH" dirty="0"/>
          </a:p>
        </p:txBody>
      </p:sp>
      <p:sp>
        <p:nvSpPr>
          <p:cNvPr id="3" name="Content Placeholder 2"/>
          <p:cNvSpPr>
            <a:spLocks noGrp="1"/>
          </p:cNvSpPr>
          <p:nvPr>
            <p:ph sz="quarter" idx="1"/>
          </p:nvPr>
        </p:nvSpPr>
        <p:spPr/>
        <p:txBody>
          <a:bodyPr/>
          <a:lstStyle/>
          <a:p>
            <a:r>
              <a:rPr lang="en-US" smtClean="0"/>
              <a:t>Students </a:t>
            </a:r>
            <a:r>
              <a:rPr lang="en-US" dirty="0" smtClean="0"/>
              <a:t>will be asked to select and submit a typed-out </a:t>
            </a:r>
            <a:r>
              <a:rPr lang="en-US" b="1" i="1" dirty="0" smtClean="0"/>
              <a:t>response paper</a:t>
            </a:r>
            <a:r>
              <a:rPr lang="en-US" dirty="0" smtClean="0"/>
              <a:t> of the reading assignments (A4 1 page using single-spaced and 11” Times New Roman) assigned in the course outline. The response paper must be submitted to the instructor before the class start.</a:t>
            </a:r>
          </a:p>
          <a:p>
            <a:endParaRPr lang="th-TH"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sz="quarter" idx="4294967295"/>
          </p:nvPr>
        </p:nvGraphicFramePr>
        <p:xfrm>
          <a:off x="179512" y="260648"/>
          <a:ext cx="8784976" cy="6408711"/>
        </p:xfrm>
        <a:graphic>
          <a:graphicData uri="http://schemas.openxmlformats.org/drawingml/2006/table">
            <a:tbl>
              <a:tblPr firstRow="1" bandRow="1">
                <a:tableStyleId>{5C22544A-7EE6-4342-B048-85BDC9FD1C3A}</a:tableStyleId>
              </a:tblPr>
              <a:tblGrid>
                <a:gridCol w="1361558"/>
                <a:gridCol w="7423418"/>
              </a:tblGrid>
              <a:tr h="712079">
                <a:tc>
                  <a:txBody>
                    <a:bodyPr/>
                    <a:lstStyle/>
                    <a:p>
                      <a:pPr algn="ctr">
                        <a:spcAft>
                          <a:spcPts val="0"/>
                        </a:spcAft>
                        <a:tabLst>
                          <a:tab pos="1724025" algn="l"/>
                        </a:tabLst>
                      </a:pPr>
                      <a:r>
                        <a:rPr lang="en-US" sz="1800" b="1" dirty="0">
                          <a:latin typeface="+mn-lt"/>
                          <a:ea typeface="Cordia New"/>
                          <a:cs typeface="Angsana New"/>
                        </a:rPr>
                        <a:t>Date</a:t>
                      </a:r>
                      <a:endParaRPr lang="en-US" sz="2000" dirty="0">
                        <a:latin typeface="+mn-lt"/>
                        <a:ea typeface="Cordia New"/>
                        <a:cs typeface="Angsana New"/>
                      </a:endParaRPr>
                    </a:p>
                  </a:txBody>
                  <a:tcPr marL="68580" marR="68580" marT="0" marB="0"/>
                </a:tc>
                <a:tc>
                  <a:txBody>
                    <a:bodyPr/>
                    <a:lstStyle/>
                    <a:p>
                      <a:pPr algn="ctr">
                        <a:spcAft>
                          <a:spcPts val="0"/>
                        </a:spcAft>
                        <a:tabLst>
                          <a:tab pos="1724025" algn="l"/>
                        </a:tabLst>
                      </a:pPr>
                      <a:r>
                        <a:rPr lang="en-US" sz="1800" b="1" dirty="0">
                          <a:latin typeface="+mn-lt"/>
                          <a:ea typeface="Cordia New"/>
                          <a:cs typeface="Angsana New"/>
                        </a:rPr>
                        <a:t>Topics</a:t>
                      </a:r>
                      <a:endParaRPr lang="en-US" sz="2000" dirty="0">
                        <a:latin typeface="+mn-lt"/>
                        <a:ea typeface="Cordia New"/>
                        <a:cs typeface="Angsana New"/>
                      </a:endParaRPr>
                    </a:p>
                  </a:txBody>
                  <a:tcPr marL="68580" marR="68580" marT="0" marB="0"/>
                </a:tc>
              </a:tr>
              <a:tr h="712079">
                <a:tc>
                  <a:txBody>
                    <a:bodyPr/>
                    <a:lstStyle/>
                    <a:p>
                      <a:pPr algn="ctr">
                        <a:spcAft>
                          <a:spcPts val="0"/>
                        </a:spcAft>
                        <a:tabLst>
                          <a:tab pos="1724025" algn="l"/>
                        </a:tabLst>
                      </a:pPr>
                      <a:r>
                        <a:rPr lang="en-US" sz="1800" dirty="0">
                          <a:latin typeface="+mn-lt"/>
                          <a:ea typeface="Cordia New"/>
                          <a:cs typeface="Angsana New"/>
                        </a:rPr>
                        <a:t>9 Jan.</a:t>
                      </a:r>
                      <a:endParaRPr lang="en-US" sz="2000" dirty="0">
                        <a:latin typeface="+mn-lt"/>
                        <a:ea typeface="Cordia New"/>
                        <a:cs typeface="Angsana New"/>
                      </a:endParaRPr>
                    </a:p>
                  </a:txBody>
                  <a:tcPr marL="68580" marR="68580" marT="0" marB="0"/>
                </a:tc>
                <a:tc>
                  <a:txBody>
                    <a:bodyPr/>
                    <a:lstStyle/>
                    <a:p>
                      <a:pPr algn="just">
                        <a:spcAft>
                          <a:spcPts val="0"/>
                        </a:spcAft>
                        <a:tabLst>
                          <a:tab pos="1724025" algn="l"/>
                        </a:tabLst>
                      </a:pPr>
                      <a:r>
                        <a:rPr lang="en-US" sz="1800" dirty="0" err="1" smtClean="0">
                          <a:latin typeface="+mn-lt"/>
                          <a:ea typeface="Cordia New"/>
                          <a:cs typeface="Angsana New"/>
                        </a:rPr>
                        <a:t>Intoduction</a:t>
                      </a:r>
                      <a:r>
                        <a:rPr lang="en-US" sz="1800" dirty="0">
                          <a:latin typeface="+mn-lt"/>
                          <a:ea typeface="Cordia New"/>
                          <a:cs typeface="Angsana New"/>
                        </a:rPr>
                        <a:t>: John Weiss (Ch1)</a:t>
                      </a:r>
                      <a:r>
                        <a:rPr lang="en-US" sz="1800" i="1" dirty="0">
                          <a:latin typeface="+mn-lt"/>
                          <a:ea typeface="Cordia New"/>
                          <a:cs typeface="Angsana New"/>
                        </a:rPr>
                        <a:t> Industry and Development</a:t>
                      </a:r>
                      <a:endParaRPr lang="en-US" sz="2000" dirty="0">
                        <a:latin typeface="+mn-lt"/>
                        <a:ea typeface="Cordia New"/>
                        <a:cs typeface="Angsana New"/>
                      </a:endParaRPr>
                    </a:p>
                  </a:txBody>
                  <a:tcPr marL="68580" marR="68580" marT="0" marB="0"/>
                </a:tc>
              </a:tr>
              <a:tr h="712079">
                <a:tc>
                  <a:txBody>
                    <a:bodyPr/>
                    <a:lstStyle/>
                    <a:p>
                      <a:pPr algn="ctr">
                        <a:spcAft>
                          <a:spcPts val="0"/>
                        </a:spcAft>
                        <a:tabLst>
                          <a:tab pos="1724025" algn="l"/>
                        </a:tabLst>
                      </a:pPr>
                      <a:r>
                        <a:rPr lang="en-US" sz="1800" dirty="0">
                          <a:latin typeface="+mn-lt"/>
                          <a:ea typeface="Cordia New"/>
                          <a:cs typeface="Angsana New"/>
                        </a:rPr>
                        <a:t>11 Jan.</a:t>
                      </a:r>
                      <a:endParaRPr lang="en-US" sz="2000" dirty="0">
                        <a:latin typeface="+mn-lt"/>
                        <a:ea typeface="Cordia New"/>
                        <a:cs typeface="Angsana New"/>
                      </a:endParaRPr>
                    </a:p>
                  </a:txBody>
                  <a:tcPr marL="68580" marR="68580" marT="0" marB="0"/>
                </a:tc>
                <a:tc>
                  <a:txBody>
                    <a:bodyPr/>
                    <a:lstStyle/>
                    <a:p>
                      <a:pPr algn="just">
                        <a:spcAft>
                          <a:spcPts val="0"/>
                        </a:spcAft>
                        <a:tabLst>
                          <a:tab pos="1724025" algn="l"/>
                        </a:tabLst>
                      </a:pPr>
                      <a:r>
                        <a:rPr lang="en-US" sz="1800">
                          <a:latin typeface="+mn-lt"/>
                          <a:ea typeface="Cordia New"/>
                          <a:cs typeface="Angsana New"/>
                        </a:rPr>
                        <a:t>Ha-joon Chang: </a:t>
                      </a:r>
                      <a:r>
                        <a:rPr lang="en-US" sz="1800" i="1">
                          <a:latin typeface="+mn-lt"/>
                          <a:ea typeface="Cordia New"/>
                          <a:cs typeface="Angsana New"/>
                        </a:rPr>
                        <a:t>(Ch4) The Political Economy of Industrial Policy</a:t>
                      </a:r>
                      <a:endParaRPr lang="en-US" sz="2000">
                        <a:latin typeface="+mn-lt"/>
                        <a:ea typeface="Cordia New"/>
                        <a:cs typeface="Angsana New"/>
                      </a:endParaRPr>
                    </a:p>
                  </a:txBody>
                  <a:tcPr marL="68580" marR="68580" marT="0" marB="0"/>
                </a:tc>
              </a:tr>
              <a:tr h="712079">
                <a:tc>
                  <a:txBody>
                    <a:bodyPr/>
                    <a:lstStyle/>
                    <a:p>
                      <a:pPr algn="ctr">
                        <a:spcAft>
                          <a:spcPts val="0"/>
                        </a:spcAft>
                        <a:tabLst>
                          <a:tab pos="1724025" algn="l"/>
                        </a:tabLst>
                      </a:pPr>
                      <a:r>
                        <a:rPr lang="en-US" sz="1800" dirty="0">
                          <a:latin typeface="+mn-lt"/>
                          <a:ea typeface="Cordia New"/>
                          <a:cs typeface="Angsana New"/>
                        </a:rPr>
                        <a:t>16 Jan.</a:t>
                      </a:r>
                      <a:endParaRPr lang="en-US" sz="2000" dirty="0">
                        <a:latin typeface="+mn-lt"/>
                        <a:ea typeface="Cordia New"/>
                        <a:cs typeface="Angsana New"/>
                      </a:endParaRPr>
                    </a:p>
                  </a:txBody>
                  <a:tcPr marL="68580" marR="68580" marT="0" marB="0"/>
                </a:tc>
                <a:tc>
                  <a:txBody>
                    <a:bodyPr/>
                    <a:lstStyle/>
                    <a:p>
                      <a:pPr algn="just">
                        <a:spcAft>
                          <a:spcPts val="0"/>
                        </a:spcAft>
                        <a:tabLst>
                          <a:tab pos="1724025" algn="l"/>
                        </a:tabLst>
                      </a:pPr>
                      <a:r>
                        <a:rPr lang="en-US" sz="1800">
                          <a:latin typeface="+mn-lt"/>
                          <a:ea typeface="Cordia New"/>
                          <a:cs typeface="Angsana New"/>
                        </a:rPr>
                        <a:t>(G1) Laurids S. Lauridsen</a:t>
                      </a:r>
                      <a:r>
                        <a:rPr lang="en-US" sz="1800" i="1">
                          <a:latin typeface="+mn-lt"/>
                          <a:ea typeface="Cordia New"/>
                          <a:cs typeface="Angsana New"/>
                        </a:rPr>
                        <a:t> Strategic Industrial Policy and Latecomer Development</a:t>
                      </a:r>
                      <a:endParaRPr lang="en-US" sz="2000">
                        <a:latin typeface="+mn-lt"/>
                        <a:ea typeface="Cordia New"/>
                        <a:cs typeface="Angsana New"/>
                      </a:endParaRPr>
                    </a:p>
                  </a:txBody>
                  <a:tcPr marL="68580" marR="68580" marT="0" marB="0"/>
                </a:tc>
              </a:tr>
              <a:tr h="712079">
                <a:tc>
                  <a:txBody>
                    <a:bodyPr/>
                    <a:lstStyle/>
                    <a:p>
                      <a:pPr algn="ctr">
                        <a:spcAft>
                          <a:spcPts val="0"/>
                        </a:spcAft>
                        <a:tabLst>
                          <a:tab pos="1724025" algn="l"/>
                        </a:tabLst>
                      </a:pPr>
                      <a:r>
                        <a:rPr lang="en-US" sz="1800" dirty="0">
                          <a:latin typeface="+mn-lt"/>
                          <a:ea typeface="Cordia New"/>
                          <a:cs typeface="Angsana New"/>
                        </a:rPr>
                        <a:t>18 Jan.</a:t>
                      </a:r>
                      <a:endParaRPr lang="en-US" sz="2000" dirty="0">
                        <a:latin typeface="+mn-lt"/>
                        <a:ea typeface="Cordia New"/>
                        <a:cs typeface="Angsana New"/>
                      </a:endParaRPr>
                    </a:p>
                  </a:txBody>
                  <a:tcPr marL="68580" marR="68580" marT="0" marB="0"/>
                </a:tc>
                <a:tc>
                  <a:txBody>
                    <a:bodyPr/>
                    <a:lstStyle/>
                    <a:p>
                      <a:pPr algn="just">
                        <a:spcAft>
                          <a:spcPts val="0"/>
                        </a:spcAft>
                        <a:tabLst>
                          <a:tab pos="1724025" algn="l"/>
                        </a:tabLst>
                      </a:pPr>
                      <a:r>
                        <a:rPr lang="en-US" sz="1800">
                          <a:latin typeface="+mn-lt"/>
                          <a:ea typeface="Cordia New"/>
                          <a:cs typeface="Angsana New"/>
                        </a:rPr>
                        <a:t>(G2) Akira Suehiro: (Ch2) </a:t>
                      </a:r>
                      <a:r>
                        <a:rPr lang="en-US" sz="1800" i="1">
                          <a:latin typeface="+mn-lt"/>
                          <a:ea typeface="Cordia New"/>
                          <a:cs typeface="Angsana New"/>
                        </a:rPr>
                        <a:t>Latecomer, Flying Geese, and Competitive Advantages</a:t>
                      </a:r>
                      <a:endParaRPr lang="en-US" sz="2000">
                        <a:latin typeface="+mn-lt"/>
                        <a:ea typeface="Cordia New"/>
                        <a:cs typeface="Angsana New"/>
                      </a:endParaRPr>
                    </a:p>
                  </a:txBody>
                  <a:tcPr marL="68580" marR="68580" marT="0" marB="0"/>
                </a:tc>
              </a:tr>
              <a:tr h="712079">
                <a:tc>
                  <a:txBody>
                    <a:bodyPr/>
                    <a:lstStyle/>
                    <a:p>
                      <a:pPr algn="ctr">
                        <a:spcAft>
                          <a:spcPts val="0"/>
                        </a:spcAft>
                        <a:tabLst>
                          <a:tab pos="1724025" algn="l"/>
                        </a:tabLst>
                      </a:pPr>
                      <a:r>
                        <a:rPr lang="en-US" sz="1800" dirty="0">
                          <a:latin typeface="+mn-lt"/>
                          <a:ea typeface="Cordia New"/>
                          <a:cs typeface="Angsana New"/>
                        </a:rPr>
                        <a:t>23 Jan.</a:t>
                      </a:r>
                      <a:endParaRPr lang="en-US" sz="2000" dirty="0">
                        <a:latin typeface="+mn-lt"/>
                        <a:ea typeface="Cordia New"/>
                        <a:cs typeface="Angsana New"/>
                      </a:endParaRPr>
                    </a:p>
                  </a:txBody>
                  <a:tcPr marL="68580" marR="68580" marT="0" marB="0"/>
                </a:tc>
                <a:tc>
                  <a:txBody>
                    <a:bodyPr/>
                    <a:lstStyle/>
                    <a:p>
                      <a:pPr>
                        <a:spcAft>
                          <a:spcPts val="0"/>
                        </a:spcAft>
                        <a:tabLst>
                          <a:tab pos="1724025" algn="l"/>
                        </a:tabLst>
                      </a:pPr>
                      <a:r>
                        <a:rPr lang="en-US" sz="1800">
                          <a:latin typeface="+mn-lt"/>
                          <a:ea typeface="Cordia New"/>
                          <a:cs typeface="Angsana New"/>
                        </a:rPr>
                        <a:t>(G3) Akira Suehiro: (Ch6) </a:t>
                      </a:r>
                      <a:r>
                        <a:rPr lang="en-US" sz="1800" i="1">
                          <a:latin typeface="+mn-lt"/>
                          <a:ea typeface="Cordia New"/>
                          <a:cs typeface="Angsana New"/>
                        </a:rPr>
                        <a:t>Import Substitution, Export Promotion, and Industrial Policy</a:t>
                      </a:r>
                      <a:endParaRPr lang="en-US" sz="2000">
                        <a:latin typeface="+mn-lt"/>
                        <a:ea typeface="Cordia New"/>
                        <a:cs typeface="Angsana New"/>
                      </a:endParaRPr>
                    </a:p>
                  </a:txBody>
                  <a:tcPr marL="68580" marR="68580" marT="0" marB="0"/>
                </a:tc>
              </a:tr>
              <a:tr h="712079">
                <a:tc>
                  <a:txBody>
                    <a:bodyPr/>
                    <a:lstStyle/>
                    <a:p>
                      <a:pPr algn="ctr">
                        <a:spcAft>
                          <a:spcPts val="0"/>
                        </a:spcAft>
                        <a:tabLst>
                          <a:tab pos="1724025" algn="l"/>
                        </a:tabLst>
                      </a:pPr>
                      <a:r>
                        <a:rPr lang="en-US" sz="1800" dirty="0">
                          <a:latin typeface="+mn-lt"/>
                          <a:ea typeface="Cordia New"/>
                          <a:cs typeface="Angsana New"/>
                        </a:rPr>
                        <a:t>25 Jan.</a:t>
                      </a:r>
                      <a:endParaRPr lang="en-US" sz="2000" dirty="0">
                        <a:latin typeface="+mn-lt"/>
                        <a:ea typeface="Cordia New"/>
                        <a:cs typeface="Angsana New"/>
                      </a:endParaRPr>
                    </a:p>
                  </a:txBody>
                  <a:tcPr marL="68580" marR="68580" marT="0" marB="0"/>
                </a:tc>
                <a:tc>
                  <a:txBody>
                    <a:bodyPr/>
                    <a:lstStyle/>
                    <a:p>
                      <a:pPr algn="just">
                        <a:spcAft>
                          <a:spcPts val="0"/>
                        </a:spcAft>
                        <a:tabLst>
                          <a:tab pos="1724025" algn="l"/>
                        </a:tabLst>
                      </a:pPr>
                      <a:r>
                        <a:rPr lang="en-US" sz="1800">
                          <a:latin typeface="+mn-lt"/>
                          <a:ea typeface="Cordia New"/>
                          <a:cs typeface="Angsana New"/>
                        </a:rPr>
                        <a:t>(G4) Sanjaya Lall: </a:t>
                      </a:r>
                      <a:r>
                        <a:rPr lang="en-US" sz="1800" i="1">
                          <a:latin typeface="+mn-lt"/>
                          <a:ea typeface="Cordia New"/>
                          <a:cs typeface="Angsana New"/>
                        </a:rPr>
                        <a:t>Understanding Technology Development</a:t>
                      </a:r>
                      <a:endParaRPr lang="en-US" sz="2000">
                        <a:latin typeface="+mn-lt"/>
                        <a:ea typeface="Cordia New"/>
                        <a:cs typeface="Angsana New"/>
                      </a:endParaRPr>
                    </a:p>
                  </a:txBody>
                  <a:tcPr marL="68580" marR="68580" marT="0" marB="0"/>
                </a:tc>
              </a:tr>
              <a:tr h="712079">
                <a:tc>
                  <a:txBody>
                    <a:bodyPr/>
                    <a:lstStyle/>
                    <a:p>
                      <a:pPr algn="ctr">
                        <a:spcAft>
                          <a:spcPts val="0"/>
                        </a:spcAft>
                        <a:tabLst>
                          <a:tab pos="1724025" algn="l"/>
                        </a:tabLst>
                      </a:pPr>
                      <a:r>
                        <a:rPr lang="en-US" sz="1800" dirty="0">
                          <a:latin typeface="+mn-lt"/>
                          <a:ea typeface="Cordia New"/>
                          <a:cs typeface="Angsana New"/>
                        </a:rPr>
                        <a:t>30 Jan.</a:t>
                      </a:r>
                      <a:endParaRPr lang="en-US" sz="2000" dirty="0">
                        <a:latin typeface="+mn-lt"/>
                        <a:ea typeface="Cordia New"/>
                        <a:cs typeface="Angsana New"/>
                      </a:endParaRPr>
                    </a:p>
                  </a:txBody>
                  <a:tcPr marL="68580" marR="68580" marT="0" marB="0"/>
                </a:tc>
                <a:tc>
                  <a:txBody>
                    <a:bodyPr/>
                    <a:lstStyle/>
                    <a:p>
                      <a:pPr algn="just">
                        <a:spcAft>
                          <a:spcPts val="0"/>
                        </a:spcAft>
                        <a:tabLst>
                          <a:tab pos="1724025" algn="l"/>
                        </a:tabLst>
                      </a:pPr>
                      <a:r>
                        <a:rPr lang="en-US" sz="1800">
                          <a:latin typeface="+mn-lt"/>
                          <a:ea typeface="Cordia New"/>
                          <a:cs typeface="Angsana New"/>
                        </a:rPr>
                        <a:t>(G5) Stiglizt Joseph</a:t>
                      </a:r>
                      <a:r>
                        <a:rPr lang="en-US" sz="1800" i="1">
                          <a:latin typeface="+mn-lt"/>
                          <a:ea typeface="Cordia New"/>
                          <a:cs typeface="Angsana New"/>
                        </a:rPr>
                        <a:t>: Some Lesson from the East Asian Miracle</a:t>
                      </a:r>
                      <a:endParaRPr lang="en-US" sz="2000">
                        <a:latin typeface="+mn-lt"/>
                        <a:ea typeface="Cordia New"/>
                        <a:cs typeface="Angsana New"/>
                      </a:endParaRPr>
                    </a:p>
                  </a:txBody>
                  <a:tcPr marL="68580" marR="68580" marT="0" marB="0"/>
                </a:tc>
              </a:tr>
              <a:tr h="712079">
                <a:tc>
                  <a:txBody>
                    <a:bodyPr/>
                    <a:lstStyle/>
                    <a:p>
                      <a:pPr algn="ctr">
                        <a:spcAft>
                          <a:spcPts val="0"/>
                        </a:spcAft>
                        <a:tabLst>
                          <a:tab pos="1724025" algn="l"/>
                        </a:tabLst>
                      </a:pPr>
                      <a:r>
                        <a:rPr lang="en-US" sz="1800" dirty="0">
                          <a:latin typeface="+mn-lt"/>
                          <a:ea typeface="Cordia New"/>
                          <a:cs typeface="Angsana New"/>
                        </a:rPr>
                        <a:t>1 Feb.</a:t>
                      </a:r>
                      <a:endParaRPr lang="en-US" sz="2000" dirty="0">
                        <a:latin typeface="+mn-lt"/>
                        <a:ea typeface="Cordia New"/>
                        <a:cs typeface="Angsana New"/>
                      </a:endParaRPr>
                    </a:p>
                  </a:txBody>
                  <a:tcPr marL="68580" marR="68580" marT="0" marB="0"/>
                </a:tc>
                <a:tc>
                  <a:txBody>
                    <a:bodyPr/>
                    <a:lstStyle/>
                    <a:p>
                      <a:pPr>
                        <a:spcAft>
                          <a:spcPts val="0"/>
                        </a:spcAft>
                        <a:tabLst>
                          <a:tab pos="1724025" algn="l"/>
                        </a:tabLst>
                      </a:pPr>
                      <a:r>
                        <a:rPr lang="en-US" sz="1800" dirty="0">
                          <a:latin typeface="+mn-lt"/>
                          <a:ea typeface="Cordia New"/>
                          <a:cs typeface="Angsana New"/>
                        </a:rPr>
                        <a:t>(G6) </a:t>
                      </a:r>
                      <a:r>
                        <a:rPr lang="en-US" sz="1800" dirty="0" err="1">
                          <a:latin typeface="+mn-lt"/>
                          <a:ea typeface="Cordia New"/>
                          <a:cs typeface="Angsana New"/>
                        </a:rPr>
                        <a:t>Sanjaya</a:t>
                      </a:r>
                      <a:r>
                        <a:rPr lang="en-US" sz="1800" dirty="0">
                          <a:latin typeface="+mn-lt"/>
                          <a:ea typeface="Cordia New"/>
                          <a:cs typeface="Angsana New"/>
                        </a:rPr>
                        <a:t> </a:t>
                      </a:r>
                      <a:r>
                        <a:rPr lang="en-US" sz="1800" dirty="0" err="1">
                          <a:latin typeface="+mn-lt"/>
                          <a:ea typeface="Cordia New"/>
                          <a:cs typeface="Angsana New"/>
                        </a:rPr>
                        <a:t>Lall</a:t>
                      </a:r>
                      <a:r>
                        <a:rPr lang="en-US" sz="1800" dirty="0">
                          <a:latin typeface="+mn-lt"/>
                          <a:ea typeface="Cordia New"/>
                          <a:cs typeface="Angsana New"/>
                        </a:rPr>
                        <a:t>: </a:t>
                      </a:r>
                      <a:r>
                        <a:rPr lang="en-US" sz="1800" i="1" dirty="0">
                          <a:latin typeface="+mn-lt"/>
                          <a:ea typeface="Cordia New"/>
                          <a:cs typeface="Angsana New"/>
                        </a:rPr>
                        <a:t>Market-Stimulating” Technology Policies in Developing Countries: A Framework with Examples from East Asia</a:t>
                      </a:r>
                      <a:endParaRPr lang="en-US" sz="2000" dirty="0">
                        <a:latin typeface="+mn-lt"/>
                        <a:ea typeface="Cordia New"/>
                        <a:cs typeface="Angsana New"/>
                      </a:endParaRPr>
                    </a:p>
                  </a:txBody>
                  <a:tcPr marL="68580" marR="68580" marT="0" marB="0"/>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sz="quarter" idx="4294967295"/>
          </p:nvPr>
        </p:nvGraphicFramePr>
        <p:xfrm>
          <a:off x="179512" y="188640"/>
          <a:ext cx="8784976" cy="6480721"/>
        </p:xfrm>
        <a:graphic>
          <a:graphicData uri="http://schemas.openxmlformats.org/drawingml/2006/table">
            <a:tbl>
              <a:tblPr firstRow="1" bandRow="1">
                <a:tableStyleId>{5C22544A-7EE6-4342-B048-85BDC9FD1C3A}</a:tableStyleId>
              </a:tblPr>
              <a:tblGrid>
                <a:gridCol w="1226829"/>
                <a:gridCol w="7558147"/>
              </a:tblGrid>
              <a:tr h="498517">
                <a:tc>
                  <a:txBody>
                    <a:bodyPr/>
                    <a:lstStyle/>
                    <a:p>
                      <a:pPr algn="ctr">
                        <a:spcAft>
                          <a:spcPts val="0"/>
                        </a:spcAft>
                        <a:tabLst>
                          <a:tab pos="1724025" algn="l"/>
                        </a:tabLst>
                      </a:pPr>
                      <a:r>
                        <a:rPr lang="en-US" sz="1600" b="1" dirty="0">
                          <a:latin typeface="Georgia" pitchFamily="18" charset="0"/>
                          <a:ea typeface="Cordia New"/>
                          <a:cs typeface="Angsana New"/>
                        </a:rPr>
                        <a:t>Date</a:t>
                      </a:r>
                      <a:endParaRPr lang="en-US" sz="1600" dirty="0">
                        <a:latin typeface="Georgia" pitchFamily="18" charset="0"/>
                        <a:ea typeface="Cordia New"/>
                        <a:cs typeface="Angsana New"/>
                      </a:endParaRPr>
                    </a:p>
                  </a:txBody>
                  <a:tcPr marL="68580" marR="68580" marT="0" marB="0"/>
                </a:tc>
                <a:tc>
                  <a:txBody>
                    <a:bodyPr/>
                    <a:lstStyle/>
                    <a:p>
                      <a:pPr algn="ctr">
                        <a:spcAft>
                          <a:spcPts val="0"/>
                        </a:spcAft>
                        <a:tabLst>
                          <a:tab pos="1724025" algn="l"/>
                        </a:tabLst>
                      </a:pPr>
                      <a:r>
                        <a:rPr lang="en-US" sz="1600" b="1" dirty="0">
                          <a:latin typeface="Georgia" pitchFamily="18" charset="0"/>
                          <a:ea typeface="Cordia New"/>
                          <a:cs typeface="Angsana New"/>
                        </a:rPr>
                        <a:t>Topics</a:t>
                      </a:r>
                      <a:endParaRPr lang="en-US" sz="1600" dirty="0">
                        <a:latin typeface="Georgia" pitchFamily="18" charset="0"/>
                        <a:ea typeface="Cordia New"/>
                        <a:cs typeface="Angsana New"/>
                      </a:endParaRPr>
                    </a:p>
                  </a:txBody>
                  <a:tcPr marL="68580" marR="68580" marT="0" marB="0"/>
                </a:tc>
              </a:tr>
              <a:tr h="498517">
                <a:tc>
                  <a:txBody>
                    <a:bodyPr/>
                    <a:lstStyle/>
                    <a:p>
                      <a:pPr algn="ctr">
                        <a:spcAft>
                          <a:spcPts val="0"/>
                        </a:spcAft>
                        <a:tabLst>
                          <a:tab pos="1724025" algn="l"/>
                        </a:tabLst>
                      </a:pPr>
                      <a:r>
                        <a:rPr lang="en-US" sz="1600">
                          <a:latin typeface="Georgia" pitchFamily="18" charset="0"/>
                          <a:ea typeface="Cordia New"/>
                          <a:cs typeface="Angsana New"/>
                        </a:rPr>
                        <a:t>6 Feb.</a:t>
                      </a:r>
                    </a:p>
                  </a:txBody>
                  <a:tcPr marL="68580" marR="68580" marT="0" marB="0"/>
                </a:tc>
                <a:tc>
                  <a:txBody>
                    <a:bodyPr/>
                    <a:lstStyle/>
                    <a:p>
                      <a:pPr algn="ctr">
                        <a:spcAft>
                          <a:spcPts val="0"/>
                        </a:spcAft>
                        <a:tabLst>
                          <a:tab pos="1724025" algn="l"/>
                        </a:tabLst>
                      </a:pPr>
                      <a:r>
                        <a:rPr lang="en-US" sz="1600">
                          <a:latin typeface="Georgia" pitchFamily="18" charset="0"/>
                          <a:ea typeface="Cordia New"/>
                          <a:cs typeface="Angsana New"/>
                        </a:rPr>
                        <a:t>Seminar on Industrial Policies: International Experiences I (group 1 &amp; 2)</a:t>
                      </a:r>
                    </a:p>
                  </a:txBody>
                  <a:tcPr marL="68580" marR="68580" marT="0" marB="0"/>
                </a:tc>
              </a:tr>
              <a:tr h="498517">
                <a:tc>
                  <a:txBody>
                    <a:bodyPr/>
                    <a:lstStyle/>
                    <a:p>
                      <a:pPr algn="ctr">
                        <a:spcAft>
                          <a:spcPts val="0"/>
                        </a:spcAft>
                        <a:tabLst>
                          <a:tab pos="1724025" algn="l"/>
                        </a:tabLst>
                      </a:pPr>
                      <a:r>
                        <a:rPr lang="en-US" sz="1600">
                          <a:latin typeface="Georgia" pitchFamily="18" charset="0"/>
                          <a:ea typeface="Cordia New"/>
                          <a:cs typeface="Angsana New"/>
                        </a:rPr>
                        <a:t>8 Feb.</a:t>
                      </a:r>
                    </a:p>
                  </a:txBody>
                  <a:tcPr marL="68580" marR="68580" marT="0" marB="0"/>
                </a:tc>
                <a:tc>
                  <a:txBody>
                    <a:bodyPr/>
                    <a:lstStyle/>
                    <a:p>
                      <a:pPr algn="ctr">
                        <a:spcAft>
                          <a:spcPts val="0"/>
                        </a:spcAft>
                        <a:tabLst>
                          <a:tab pos="1724025" algn="l"/>
                        </a:tabLst>
                      </a:pPr>
                      <a:r>
                        <a:rPr lang="en-US" sz="1600">
                          <a:latin typeface="Georgia" pitchFamily="18" charset="0"/>
                          <a:ea typeface="Cordia New"/>
                          <a:cs typeface="Angsana New"/>
                        </a:rPr>
                        <a:t>Seminar on Industrial Policies: International Experiences II (group 3 &amp; 4)</a:t>
                      </a:r>
                    </a:p>
                  </a:txBody>
                  <a:tcPr marL="68580" marR="68580" marT="0" marB="0"/>
                </a:tc>
              </a:tr>
              <a:tr h="498517">
                <a:tc>
                  <a:txBody>
                    <a:bodyPr/>
                    <a:lstStyle/>
                    <a:p>
                      <a:pPr algn="ctr">
                        <a:spcAft>
                          <a:spcPts val="0"/>
                        </a:spcAft>
                        <a:tabLst>
                          <a:tab pos="1724025" algn="l"/>
                        </a:tabLst>
                      </a:pPr>
                      <a:r>
                        <a:rPr lang="en-US" sz="1600">
                          <a:latin typeface="Georgia" pitchFamily="18" charset="0"/>
                          <a:ea typeface="Cordia New"/>
                          <a:cs typeface="Angsana New"/>
                        </a:rPr>
                        <a:t>13 Feb.</a:t>
                      </a:r>
                    </a:p>
                  </a:txBody>
                  <a:tcPr marL="68580" marR="68580" marT="0" marB="0"/>
                </a:tc>
                <a:tc>
                  <a:txBody>
                    <a:bodyPr/>
                    <a:lstStyle/>
                    <a:p>
                      <a:pPr algn="ctr">
                        <a:spcAft>
                          <a:spcPts val="0"/>
                        </a:spcAft>
                        <a:tabLst>
                          <a:tab pos="1724025" algn="l"/>
                        </a:tabLst>
                      </a:pPr>
                      <a:r>
                        <a:rPr lang="en-US" sz="1600">
                          <a:latin typeface="Georgia" pitchFamily="18" charset="0"/>
                          <a:ea typeface="Cordia New"/>
                          <a:cs typeface="Angsana New"/>
                        </a:rPr>
                        <a:t>Seminar on Industrial Policies: International Experiences III (group 5 &amp; 6)</a:t>
                      </a:r>
                    </a:p>
                  </a:txBody>
                  <a:tcPr marL="68580" marR="68580" marT="0" marB="0"/>
                </a:tc>
              </a:tr>
              <a:tr h="498517">
                <a:tc>
                  <a:txBody>
                    <a:bodyPr/>
                    <a:lstStyle/>
                    <a:p>
                      <a:pPr algn="ctr">
                        <a:spcAft>
                          <a:spcPts val="0"/>
                        </a:spcAft>
                        <a:tabLst>
                          <a:tab pos="1724025" algn="l"/>
                        </a:tabLst>
                      </a:pPr>
                      <a:r>
                        <a:rPr lang="en-US" sz="1600">
                          <a:latin typeface="Georgia" pitchFamily="18" charset="0"/>
                          <a:ea typeface="Cordia New"/>
                          <a:cs typeface="Angsana New"/>
                        </a:rPr>
                        <a:t>15 Feb.</a:t>
                      </a:r>
                    </a:p>
                  </a:txBody>
                  <a:tcPr marL="68580" marR="68580" marT="0" marB="0"/>
                </a:tc>
                <a:tc>
                  <a:txBody>
                    <a:bodyPr/>
                    <a:lstStyle/>
                    <a:p>
                      <a:pPr algn="ctr">
                        <a:spcAft>
                          <a:spcPts val="0"/>
                        </a:spcAft>
                        <a:tabLst>
                          <a:tab pos="1724025" algn="l"/>
                        </a:tabLst>
                      </a:pPr>
                      <a:r>
                        <a:rPr lang="en-US" sz="1600">
                          <a:latin typeface="Georgia" pitchFamily="18" charset="0"/>
                          <a:ea typeface="Cordia New"/>
                          <a:cs typeface="Angsana New"/>
                        </a:rPr>
                        <a:t>Seminar on Industrial Policies: Sector I (group 1 &amp; 2)</a:t>
                      </a:r>
                    </a:p>
                  </a:txBody>
                  <a:tcPr marL="68580" marR="68580" marT="0" marB="0"/>
                </a:tc>
              </a:tr>
              <a:tr h="498517">
                <a:tc>
                  <a:txBody>
                    <a:bodyPr/>
                    <a:lstStyle/>
                    <a:p>
                      <a:pPr algn="ctr">
                        <a:spcAft>
                          <a:spcPts val="0"/>
                        </a:spcAft>
                        <a:tabLst>
                          <a:tab pos="1724025" algn="l"/>
                        </a:tabLst>
                      </a:pPr>
                      <a:r>
                        <a:rPr lang="en-US" sz="1600">
                          <a:latin typeface="Georgia" pitchFamily="18" charset="0"/>
                          <a:ea typeface="Cordia New"/>
                          <a:cs typeface="Angsana New"/>
                        </a:rPr>
                        <a:t>20 Feb.</a:t>
                      </a:r>
                    </a:p>
                  </a:txBody>
                  <a:tcPr marL="68580" marR="68580" marT="0" marB="0"/>
                </a:tc>
                <a:tc>
                  <a:txBody>
                    <a:bodyPr/>
                    <a:lstStyle/>
                    <a:p>
                      <a:pPr algn="ctr">
                        <a:spcAft>
                          <a:spcPts val="0"/>
                        </a:spcAft>
                        <a:tabLst>
                          <a:tab pos="1724025" algn="l"/>
                        </a:tabLst>
                      </a:pPr>
                      <a:r>
                        <a:rPr lang="en-US" sz="1600">
                          <a:latin typeface="Georgia" pitchFamily="18" charset="0"/>
                          <a:ea typeface="Cordia New"/>
                          <a:cs typeface="Angsana New"/>
                        </a:rPr>
                        <a:t>Seminar on Industrial Policies: Sector II (group 3 &amp; 4)</a:t>
                      </a:r>
                    </a:p>
                  </a:txBody>
                  <a:tcPr marL="68580" marR="68580" marT="0" marB="0"/>
                </a:tc>
              </a:tr>
              <a:tr h="498517">
                <a:tc>
                  <a:txBody>
                    <a:bodyPr/>
                    <a:lstStyle/>
                    <a:p>
                      <a:pPr algn="ctr">
                        <a:spcAft>
                          <a:spcPts val="0"/>
                        </a:spcAft>
                        <a:tabLst>
                          <a:tab pos="1724025" algn="l"/>
                        </a:tabLst>
                      </a:pPr>
                      <a:r>
                        <a:rPr lang="en-US" sz="1600">
                          <a:latin typeface="Georgia" pitchFamily="18" charset="0"/>
                          <a:ea typeface="Cordia New"/>
                          <a:cs typeface="Angsana New"/>
                        </a:rPr>
                        <a:t>22 Feb.</a:t>
                      </a:r>
                    </a:p>
                  </a:txBody>
                  <a:tcPr marL="68580" marR="68580" marT="0" marB="0"/>
                </a:tc>
                <a:tc>
                  <a:txBody>
                    <a:bodyPr/>
                    <a:lstStyle/>
                    <a:p>
                      <a:pPr algn="ctr">
                        <a:spcAft>
                          <a:spcPts val="0"/>
                        </a:spcAft>
                        <a:tabLst>
                          <a:tab pos="1724025" algn="l"/>
                        </a:tabLst>
                      </a:pPr>
                      <a:r>
                        <a:rPr lang="en-US" sz="1600" dirty="0">
                          <a:latin typeface="Georgia" pitchFamily="18" charset="0"/>
                          <a:ea typeface="Cordia New"/>
                          <a:cs typeface="Angsana New"/>
                        </a:rPr>
                        <a:t>Seminar on Industrial Policies: Sector III (group 5 &amp; 6)</a:t>
                      </a:r>
                    </a:p>
                  </a:txBody>
                  <a:tcPr marL="68580" marR="68580" marT="0" marB="0"/>
                </a:tc>
              </a:tr>
              <a:tr h="498517">
                <a:tc>
                  <a:txBody>
                    <a:bodyPr/>
                    <a:lstStyle/>
                    <a:p>
                      <a:pPr algn="ctr">
                        <a:spcAft>
                          <a:spcPts val="0"/>
                        </a:spcAft>
                        <a:tabLst>
                          <a:tab pos="1724025" algn="l"/>
                        </a:tabLst>
                      </a:pPr>
                      <a:r>
                        <a:rPr lang="en-US" sz="1600">
                          <a:latin typeface="Georgia" pitchFamily="18" charset="0"/>
                          <a:ea typeface="Cordia New"/>
                          <a:cs typeface="Angsana New"/>
                        </a:rPr>
                        <a:t>6 Mar.</a:t>
                      </a:r>
                    </a:p>
                  </a:txBody>
                  <a:tcPr marL="68580" marR="68580" marT="0" marB="0"/>
                </a:tc>
                <a:tc>
                  <a:txBody>
                    <a:bodyPr/>
                    <a:lstStyle/>
                    <a:p>
                      <a:pPr algn="l">
                        <a:spcAft>
                          <a:spcPts val="0"/>
                        </a:spcAft>
                        <a:tabLst>
                          <a:tab pos="1724025" algn="l"/>
                        </a:tabLst>
                      </a:pPr>
                      <a:r>
                        <a:rPr lang="en-US" sz="1600" dirty="0">
                          <a:latin typeface="Georgia" pitchFamily="18" charset="0"/>
                          <a:ea typeface="Cordia New"/>
                          <a:cs typeface="Angsana New"/>
                        </a:rPr>
                        <a:t>(G1) </a:t>
                      </a:r>
                      <a:r>
                        <a:rPr lang="en-US" sz="1600" dirty="0" err="1">
                          <a:latin typeface="Georgia" pitchFamily="18" charset="0"/>
                          <a:ea typeface="Cordia New"/>
                          <a:cs typeface="Angsana New"/>
                        </a:rPr>
                        <a:t>Hajoon</a:t>
                      </a:r>
                      <a:r>
                        <a:rPr lang="en-US" sz="1600" dirty="0">
                          <a:latin typeface="Georgia" pitchFamily="18" charset="0"/>
                          <a:ea typeface="Cordia New"/>
                          <a:cs typeface="Angsana New"/>
                        </a:rPr>
                        <a:t> Chang:</a:t>
                      </a:r>
                      <a:r>
                        <a:rPr lang="en-US" sz="1600" i="1" dirty="0">
                          <a:latin typeface="Georgia" pitchFamily="18" charset="0"/>
                          <a:ea typeface="Cordia New"/>
                          <a:cs typeface="Angsana New"/>
                        </a:rPr>
                        <a:t> Industrial Policy: Can We Go Beyond an Unproductive Confrontation?</a:t>
                      </a:r>
                      <a:r>
                        <a:rPr lang="en-US" sz="1600" dirty="0">
                          <a:latin typeface="Georgia" pitchFamily="18" charset="0"/>
                          <a:ea typeface="Cordia New"/>
                          <a:cs typeface="Angsana New"/>
                        </a:rPr>
                        <a:t> </a:t>
                      </a:r>
                    </a:p>
                  </a:txBody>
                  <a:tcPr marL="68580" marR="68580" marT="0" marB="0"/>
                </a:tc>
              </a:tr>
              <a:tr h="498517">
                <a:tc>
                  <a:txBody>
                    <a:bodyPr/>
                    <a:lstStyle/>
                    <a:p>
                      <a:pPr algn="ctr">
                        <a:spcAft>
                          <a:spcPts val="0"/>
                        </a:spcAft>
                        <a:tabLst>
                          <a:tab pos="1724025" algn="l"/>
                        </a:tabLst>
                      </a:pPr>
                      <a:r>
                        <a:rPr lang="en-US" sz="1600">
                          <a:latin typeface="Georgia" pitchFamily="18" charset="0"/>
                          <a:ea typeface="Cordia New"/>
                          <a:cs typeface="Angsana New"/>
                        </a:rPr>
                        <a:t>8 Mar.</a:t>
                      </a:r>
                    </a:p>
                  </a:txBody>
                  <a:tcPr marL="68580" marR="68580" marT="0" marB="0"/>
                </a:tc>
                <a:tc>
                  <a:txBody>
                    <a:bodyPr/>
                    <a:lstStyle/>
                    <a:p>
                      <a:pPr algn="l">
                        <a:spcAft>
                          <a:spcPts val="0"/>
                        </a:spcAft>
                        <a:tabLst>
                          <a:tab pos="1724025" algn="l"/>
                        </a:tabLst>
                      </a:pPr>
                      <a:r>
                        <a:rPr lang="en-US" sz="1600" dirty="0">
                          <a:latin typeface="Georgia" pitchFamily="18" charset="0"/>
                          <a:ea typeface="Cordia New"/>
                          <a:cs typeface="Angsana New"/>
                        </a:rPr>
                        <a:t>(G2) Justin </a:t>
                      </a:r>
                      <a:r>
                        <a:rPr lang="en-US" sz="1600" dirty="0" err="1">
                          <a:latin typeface="Georgia" pitchFamily="18" charset="0"/>
                          <a:ea typeface="Cordia New"/>
                          <a:cs typeface="Angsana New"/>
                        </a:rPr>
                        <a:t>Lin:New</a:t>
                      </a:r>
                      <a:r>
                        <a:rPr lang="en-US" sz="1600" dirty="0">
                          <a:latin typeface="Georgia" pitchFamily="18" charset="0"/>
                          <a:ea typeface="Cordia New"/>
                          <a:cs typeface="Angsana New"/>
                        </a:rPr>
                        <a:t> </a:t>
                      </a:r>
                      <a:r>
                        <a:rPr lang="en-US" sz="1600" i="1" dirty="0">
                          <a:latin typeface="Georgia" pitchFamily="18" charset="0"/>
                          <a:ea typeface="Cordia New"/>
                          <a:cs typeface="Angsana New"/>
                        </a:rPr>
                        <a:t>Structural Economics: A Framework for Rethinking Development</a:t>
                      </a:r>
                      <a:endParaRPr lang="en-US" sz="1600" dirty="0">
                        <a:latin typeface="Georgia" pitchFamily="18" charset="0"/>
                        <a:ea typeface="Cordia New"/>
                        <a:cs typeface="Angsana New"/>
                      </a:endParaRPr>
                    </a:p>
                  </a:txBody>
                  <a:tcPr marL="68580" marR="68580" marT="0" marB="0"/>
                </a:tc>
              </a:tr>
              <a:tr h="498517">
                <a:tc>
                  <a:txBody>
                    <a:bodyPr/>
                    <a:lstStyle/>
                    <a:p>
                      <a:pPr algn="ctr">
                        <a:spcAft>
                          <a:spcPts val="0"/>
                        </a:spcAft>
                        <a:tabLst>
                          <a:tab pos="1724025" algn="l"/>
                        </a:tabLst>
                      </a:pPr>
                      <a:r>
                        <a:rPr lang="en-US" sz="1600">
                          <a:latin typeface="Georgia" pitchFamily="18" charset="0"/>
                          <a:ea typeface="Cordia New"/>
                          <a:cs typeface="Angsana New"/>
                        </a:rPr>
                        <a:t>13 Mar.</a:t>
                      </a:r>
                    </a:p>
                  </a:txBody>
                  <a:tcPr marL="68580" marR="68580" marT="0" marB="0"/>
                </a:tc>
                <a:tc>
                  <a:txBody>
                    <a:bodyPr/>
                    <a:lstStyle/>
                    <a:p>
                      <a:pPr algn="l">
                        <a:spcAft>
                          <a:spcPts val="0"/>
                        </a:spcAft>
                        <a:tabLst>
                          <a:tab pos="1724025" algn="l"/>
                        </a:tabLst>
                      </a:pPr>
                      <a:r>
                        <a:rPr lang="en-US" sz="1600" dirty="0">
                          <a:latin typeface="Georgia" pitchFamily="18" charset="0"/>
                          <a:ea typeface="Cordia New"/>
                          <a:cs typeface="Angsana New"/>
                        </a:rPr>
                        <a:t>(G3) </a:t>
                      </a:r>
                      <a:r>
                        <a:rPr lang="en-US" sz="1600" dirty="0" err="1">
                          <a:latin typeface="Georgia" pitchFamily="18" charset="0"/>
                          <a:ea typeface="Cordia New"/>
                          <a:cs typeface="Angsana New"/>
                        </a:rPr>
                        <a:t>Dani</a:t>
                      </a:r>
                      <a:r>
                        <a:rPr lang="en-US" sz="1600" dirty="0">
                          <a:latin typeface="Georgia" pitchFamily="18" charset="0"/>
                          <a:ea typeface="Cordia New"/>
                          <a:cs typeface="Angsana New"/>
                        </a:rPr>
                        <a:t> </a:t>
                      </a:r>
                      <a:r>
                        <a:rPr lang="en-US" sz="1600" dirty="0" err="1">
                          <a:latin typeface="Georgia" pitchFamily="18" charset="0"/>
                          <a:ea typeface="Cordia New"/>
                          <a:cs typeface="Angsana New"/>
                        </a:rPr>
                        <a:t>Rodrik</a:t>
                      </a:r>
                      <a:r>
                        <a:rPr lang="en-US" sz="1600" dirty="0">
                          <a:latin typeface="Georgia" pitchFamily="18" charset="0"/>
                          <a:ea typeface="Cordia New"/>
                          <a:cs typeface="Angsana New"/>
                        </a:rPr>
                        <a:t>: </a:t>
                      </a:r>
                      <a:r>
                        <a:rPr lang="en-US" sz="1600" i="1" dirty="0">
                          <a:latin typeface="Georgia" pitchFamily="18" charset="0"/>
                          <a:ea typeface="Cordia New"/>
                          <a:cs typeface="Angsana New"/>
                        </a:rPr>
                        <a:t>Industrial Policy for the 21</a:t>
                      </a:r>
                      <a:r>
                        <a:rPr lang="en-US" sz="1600" i="1" baseline="30000" dirty="0">
                          <a:latin typeface="Georgia" pitchFamily="18" charset="0"/>
                          <a:ea typeface="Cordia New"/>
                          <a:cs typeface="Angsana New"/>
                        </a:rPr>
                        <a:t>st</a:t>
                      </a:r>
                      <a:r>
                        <a:rPr lang="en-US" sz="1600" i="1" dirty="0">
                          <a:latin typeface="Georgia" pitchFamily="18" charset="0"/>
                          <a:ea typeface="Cordia New"/>
                          <a:cs typeface="Angsana New"/>
                        </a:rPr>
                        <a:t> Century</a:t>
                      </a:r>
                      <a:endParaRPr lang="en-US" sz="1600" dirty="0">
                        <a:latin typeface="Georgia" pitchFamily="18" charset="0"/>
                        <a:ea typeface="Cordia New"/>
                        <a:cs typeface="Angsana New"/>
                      </a:endParaRPr>
                    </a:p>
                  </a:txBody>
                  <a:tcPr marL="68580" marR="68580" marT="0" marB="0"/>
                </a:tc>
              </a:tr>
              <a:tr h="498517">
                <a:tc>
                  <a:txBody>
                    <a:bodyPr/>
                    <a:lstStyle/>
                    <a:p>
                      <a:pPr algn="ctr">
                        <a:spcAft>
                          <a:spcPts val="0"/>
                        </a:spcAft>
                        <a:tabLst>
                          <a:tab pos="1724025" algn="l"/>
                        </a:tabLst>
                      </a:pPr>
                      <a:r>
                        <a:rPr lang="en-US" sz="1600">
                          <a:latin typeface="Georgia" pitchFamily="18" charset="0"/>
                          <a:ea typeface="Cordia New"/>
                          <a:cs typeface="Angsana New"/>
                        </a:rPr>
                        <a:t>15 Mar.</a:t>
                      </a:r>
                    </a:p>
                  </a:txBody>
                  <a:tcPr marL="68580" marR="68580" marT="0" marB="0"/>
                </a:tc>
                <a:tc>
                  <a:txBody>
                    <a:bodyPr/>
                    <a:lstStyle/>
                    <a:p>
                      <a:pPr algn="l">
                        <a:spcAft>
                          <a:spcPts val="0"/>
                        </a:spcAft>
                        <a:tabLst>
                          <a:tab pos="1724025" algn="l"/>
                        </a:tabLst>
                      </a:pPr>
                      <a:r>
                        <a:rPr lang="en-US" sz="1600" dirty="0">
                          <a:latin typeface="Georgia" pitchFamily="18" charset="0"/>
                          <a:ea typeface="Cordia New"/>
                          <a:cs typeface="Angsana New"/>
                        </a:rPr>
                        <a:t>(G4) </a:t>
                      </a:r>
                      <a:r>
                        <a:rPr lang="en-US" sz="1600" dirty="0" err="1">
                          <a:latin typeface="Georgia" pitchFamily="18" charset="0"/>
                          <a:ea typeface="Cordia New"/>
                          <a:cs typeface="Angsana New"/>
                        </a:rPr>
                        <a:t>Sanjaya</a:t>
                      </a:r>
                      <a:r>
                        <a:rPr lang="en-US" sz="1600" dirty="0">
                          <a:latin typeface="Georgia" pitchFamily="18" charset="0"/>
                          <a:ea typeface="Cordia New"/>
                          <a:cs typeface="Angsana New"/>
                        </a:rPr>
                        <a:t> </a:t>
                      </a:r>
                      <a:r>
                        <a:rPr lang="en-US" sz="1600" dirty="0" err="1">
                          <a:latin typeface="Georgia" pitchFamily="18" charset="0"/>
                          <a:ea typeface="Cordia New"/>
                          <a:cs typeface="Angsana New"/>
                        </a:rPr>
                        <a:t>Lall</a:t>
                      </a:r>
                      <a:r>
                        <a:rPr lang="en-US" sz="1600" dirty="0">
                          <a:latin typeface="Georgia" pitchFamily="18" charset="0"/>
                          <a:ea typeface="Cordia New"/>
                          <a:cs typeface="Angsana New"/>
                        </a:rPr>
                        <a:t>: </a:t>
                      </a:r>
                      <a:r>
                        <a:rPr lang="en-US" sz="1600" i="1" dirty="0">
                          <a:latin typeface="Georgia" pitchFamily="18" charset="0"/>
                          <a:ea typeface="Cordia New"/>
                          <a:cs typeface="Angsana New"/>
                        </a:rPr>
                        <a:t>The Technological Structure and Performance of Developing </a:t>
                      </a:r>
                      <a:r>
                        <a:rPr lang="en-US" sz="1600" i="1" dirty="0" err="1">
                          <a:latin typeface="Georgia" pitchFamily="18" charset="0"/>
                          <a:ea typeface="Cordia New"/>
                          <a:cs typeface="Angsana New"/>
                        </a:rPr>
                        <a:t>CountryManufactured</a:t>
                      </a:r>
                      <a:r>
                        <a:rPr lang="en-US" sz="1600" i="1" dirty="0">
                          <a:latin typeface="Georgia" pitchFamily="18" charset="0"/>
                          <a:ea typeface="Cordia New"/>
                          <a:cs typeface="Angsana New"/>
                        </a:rPr>
                        <a:t> Exports,1985</a:t>
                      </a:r>
                      <a:r>
                        <a:rPr lang="en-US" sz="1600" i="1" dirty="0">
                          <a:latin typeface="Georgia" pitchFamily="18" charset="0"/>
                          <a:ea typeface="Cordia New"/>
                          <a:cs typeface="Cambria Math"/>
                        </a:rPr>
                        <a:t>‐</a:t>
                      </a:r>
                      <a:r>
                        <a:rPr lang="en-US" sz="1600" i="1" dirty="0">
                          <a:latin typeface="Georgia" pitchFamily="18" charset="0"/>
                          <a:ea typeface="Cordia New"/>
                          <a:cs typeface="Cordia New"/>
                        </a:rPr>
                        <a:t>98</a:t>
                      </a:r>
                      <a:endParaRPr lang="en-US" sz="1600" dirty="0">
                        <a:latin typeface="Georgia" pitchFamily="18" charset="0"/>
                        <a:ea typeface="Cordia New"/>
                        <a:cs typeface="Angsana New"/>
                      </a:endParaRPr>
                    </a:p>
                  </a:txBody>
                  <a:tcPr marL="68580" marR="68580" marT="0" marB="0"/>
                </a:tc>
              </a:tr>
              <a:tr h="498517">
                <a:tc>
                  <a:txBody>
                    <a:bodyPr/>
                    <a:lstStyle/>
                    <a:p>
                      <a:pPr algn="ctr">
                        <a:spcAft>
                          <a:spcPts val="0"/>
                        </a:spcAft>
                        <a:tabLst>
                          <a:tab pos="1724025" algn="l"/>
                        </a:tabLst>
                      </a:pPr>
                      <a:r>
                        <a:rPr lang="en-US" sz="1600">
                          <a:latin typeface="Georgia" pitchFamily="18" charset="0"/>
                          <a:ea typeface="Cordia New"/>
                          <a:cs typeface="Angsana New"/>
                        </a:rPr>
                        <a:t>20 Mar.</a:t>
                      </a:r>
                    </a:p>
                  </a:txBody>
                  <a:tcPr marL="68580" marR="68580" marT="0" marB="0"/>
                </a:tc>
                <a:tc>
                  <a:txBody>
                    <a:bodyPr/>
                    <a:lstStyle/>
                    <a:p>
                      <a:pPr algn="l">
                        <a:spcAft>
                          <a:spcPts val="0"/>
                        </a:spcAft>
                        <a:tabLst>
                          <a:tab pos="1724025" algn="l"/>
                        </a:tabLst>
                      </a:pPr>
                      <a:r>
                        <a:rPr lang="en-US" sz="1600" dirty="0">
                          <a:latin typeface="Georgia" pitchFamily="18" charset="0"/>
                          <a:ea typeface="Cordia New"/>
                          <a:cs typeface="Angsana New"/>
                        </a:rPr>
                        <a:t>(G5) </a:t>
                      </a:r>
                      <a:r>
                        <a:rPr lang="en-US" sz="1600" dirty="0" err="1">
                          <a:latin typeface="Georgia" pitchFamily="18" charset="0"/>
                          <a:ea typeface="Cordia New"/>
                          <a:cs typeface="Angsana New"/>
                        </a:rPr>
                        <a:t>Prema</a:t>
                      </a:r>
                      <a:r>
                        <a:rPr lang="en-US" sz="1600" dirty="0">
                          <a:latin typeface="Georgia" pitchFamily="18" charset="0"/>
                          <a:ea typeface="Cordia New"/>
                          <a:cs typeface="Angsana New"/>
                        </a:rPr>
                        <a:t> Chandra: </a:t>
                      </a:r>
                      <a:r>
                        <a:rPr lang="en-US" sz="1600" i="1" dirty="0">
                          <a:latin typeface="Georgia" pitchFamily="18" charset="0"/>
                          <a:ea typeface="Cordia New"/>
                          <a:cs typeface="Angsana New"/>
                        </a:rPr>
                        <a:t>Product Fragmentation and Trade Patterns in East Asia</a:t>
                      </a:r>
                      <a:endParaRPr lang="en-US" sz="1600" dirty="0">
                        <a:latin typeface="Georgia" pitchFamily="18" charset="0"/>
                        <a:ea typeface="Cordia New"/>
                        <a:cs typeface="Angsana New"/>
                      </a:endParaRPr>
                    </a:p>
                  </a:txBody>
                  <a:tcPr marL="68580" marR="68580" marT="0" marB="0"/>
                </a:tc>
              </a:tr>
              <a:tr h="498517">
                <a:tc>
                  <a:txBody>
                    <a:bodyPr/>
                    <a:lstStyle/>
                    <a:p>
                      <a:pPr algn="ctr">
                        <a:spcAft>
                          <a:spcPts val="0"/>
                        </a:spcAft>
                        <a:tabLst>
                          <a:tab pos="1724025" algn="l"/>
                        </a:tabLst>
                      </a:pPr>
                      <a:r>
                        <a:rPr lang="en-US" sz="1600">
                          <a:latin typeface="Georgia" pitchFamily="18" charset="0"/>
                          <a:ea typeface="Cordia New"/>
                          <a:cs typeface="Angsana New"/>
                        </a:rPr>
                        <a:t>22 Mar.</a:t>
                      </a:r>
                    </a:p>
                  </a:txBody>
                  <a:tcPr marL="68580" marR="68580" marT="0" marB="0"/>
                </a:tc>
                <a:tc>
                  <a:txBody>
                    <a:bodyPr/>
                    <a:lstStyle/>
                    <a:p>
                      <a:pPr algn="l">
                        <a:spcAft>
                          <a:spcPts val="0"/>
                        </a:spcAft>
                        <a:tabLst>
                          <a:tab pos="1724025" algn="l"/>
                        </a:tabLst>
                      </a:pPr>
                      <a:r>
                        <a:rPr lang="en-US" sz="1600" dirty="0">
                          <a:latin typeface="Georgia" pitchFamily="18" charset="0"/>
                          <a:ea typeface="Cordia New"/>
                          <a:cs typeface="Angsana New"/>
                        </a:rPr>
                        <a:t>(G6) McKinsey: </a:t>
                      </a:r>
                      <a:r>
                        <a:rPr lang="en-US" sz="1600" i="1" dirty="0">
                          <a:latin typeface="Georgia" pitchFamily="18" charset="0"/>
                          <a:ea typeface="Cordia New"/>
                          <a:cs typeface="Angsana New"/>
                        </a:rPr>
                        <a:t>Trading myths: Addressing misconceptions about trade, jobs, and competitiveness</a:t>
                      </a:r>
                      <a:endParaRPr lang="en-US" sz="1600" dirty="0">
                        <a:latin typeface="Georgia" pitchFamily="18" charset="0"/>
                        <a:ea typeface="Cordia New"/>
                        <a:cs typeface="Angsana New"/>
                      </a:endParaRPr>
                    </a:p>
                  </a:txBody>
                  <a:tcPr marL="68580" marR="68580" marT="0" marB="0"/>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251520" y="188639"/>
          <a:ext cx="8712968" cy="6480716"/>
        </p:xfrm>
        <a:graphic>
          <a:graphicData uri="http://schemas.openxmlformats.org/drawingml/2006/table">
            <a:tbl>
              <a:tblPr firstRow="1" bandRow="1">
                <a:tableStyleId>{5C22544A-7EE6-4342-B048-85BDC9FD1C3A}</a:tableStyleId>
              </a:tblPr>
              <a:tblGrid>
                <a:gridCol w="1152128"/>
                <a:gridCol w="7560840"/>
              </a:tblGrid>
              <a:tr h="589156">
                <a:tc>
                  <a:txBody>
                    <a:bodyPr/>
                    <a:lstStyle/>
                    <a:p>
                      <a:pPr algn="ctr">
                        <a:spcAft>
                          <a:spcPts val="0"/>
                        </a:spcAft>
                        <a:tabLst>
                          <a:tab pos="1724025" algn="l"/>
                        </a:tabLst>
                      </a:pPr>
                      <a:r>
                        <a:rPr lang="en-US" sz="2000" b="1" dirty="0">
                          <a:latin typeface="+mn-lt"/>
                          <a:ea typeface="Cordia New"/>
                          <a:cs typeface="Angsana New"/>
                        </a:rPr>
                        <a:t>Date</a:t>
                      </a:r>
                      <a:endParaRPr lang="en-US" sz="2000" dirty="0">
                        <a:latin typeface="+mn-lt"/>
                        <a:ea typeface="Cordia New"/>
                        <a:cs typeface="Angsana New"/>
                      </a:endParaRPr>
                    </a:p>
                  </a:txBody>
                  <a:tcPr marL="68580" marR="68580" marT="0" marB="0"/>
                </a:tc>
                <a:tc>
                  <a:txBody>
                    <a:bodyPr/>
                    <a:lstStyle/>
                    <a:p>
                      <a:pPr algn="ctr">
                        <a:spcAft>
                          <a:spcPts val="0"/>
                        </a:spcAft>
                        <a:tabLst>
                          <a:tab pos="1724025" algn="l"/>
                        </a:tabLst>
                      </a:pPr>
                      <a:r>
                        <a:rPr lang="en-US" sz="2000" b="1" dirty="0">
                          <a:latin typeface="+mn-lt"/>
                          <a:ea typeface="Cordia New"/>
                          <a:cs typeface="Angsana New"/>
                        </a:rPr>
                        <a:t>Topics</a:t>
                      </a:r>
                      <a:endParaRPr lang="en-US" sz="2000" dirty="0">
                        <a:latin typeface="+mn-lt"/>
                        <a:ea typeface="Cordia New"/>
                        <a:cs typeface="Angsana New"/>
                      </a:endParaRPr>
                    </a:p>
                  </a:txBody>
                  <a:tcPr marL="68580" marR="68580" marT="0" marB="0"/>
                </a:tc>
              </a:tr>
              <a:tr h="589156">
                <a:tc>
                  <a:txBody>
                    <a:bodyPr/>
                    <a:lstStyle/>
                    <a:p>
                      <a:pPr algn="l">
                        <a:spcAft>
                          <a:spcPts val="0"/>
                        </a:spcAft>
                        <a:tabLst>
                          <a:tab pos="1724025" algn="l"/>
                        </a:tabLst>
                      </a:pPr>
                      <a:r>
                        <a:rPr lang="en-US" sz="1800">
                          <a:latin typeface="+mn-lt"/>
                          <a:ea typeface="Cordia New"/>
                          <a:cs typeface="Angsana New"/>
                        </a:rPr>
                        <a:t>27 Mar.</a:t>
                      </a:r>
                      <a:endParaRPr lang="en-US" sz="2000">
                        <a:latin typeface="+mn-lt"/>
                        <a:ea typeface="Cordia New"/>
                        <a:cs typeface="Angsana New"/>
                      </a:endParaRPr>
                    </a:p>
                  </a:txBody>
                  <a:tcPr marL="68580" marR="68580" marT="0" marB="0"/>
                </a:tc>
                <a:tc>
                  <a:txBody>
                    <a:bodyPr/>
                    <a:lstStyle/>
                    <a:p>
                      <a:pPr algn="l">
                        <a:spcAft>
                          <a:spcPts val="0"/>
                        </a:spcAft>
                        <a:tabLst>
                          <a:tab pos="1724025" algn="l"/>
                        </a:tabLst>
                      </a:pPr>
                      <a:r>
                        <a:rPr lang="en-US" sz="1800">
                          <a:latin typeface="+mn-lt"/>
                          <a:ea typeface="Cordia New"/>
                          <a:cs typeface="Angsana New"/>
                        </a:rPr>
                        <a:t>(G1) Somboon</a:t>
                      </a:r>
                      <a:r>
                        <a:rPr lang="en-US" sz="1800" i="1">
                          <a:latin typeface="+mn-lt"/>
                          <a:ea typeface="Cordia New"/>
                          <a:cs typeface="Angsana New"/>
                        </a:rPr>
                        <a:t> </a:t>
                      </a:r>
                      <a:r>
                        <a:rPr lang="en-US" sz="1800">
                          <a:latin typeface="+mn-lt"/>
                          <a:ea typeface="Cordia New"/>
                          <a:cs typeface="Angsana New"/>
                        </a:rPr>
                        <a:t>Siriprachai: </a:t>
                      </a:r>
                      <a:r>
                        <a:rPr lang="en-US" sz="1800" i="1">
                          <a:latin typeface="+mn-lt"/>
                          <a:ea typeface="Cordia New"/>
                          <a:cs typeface="Angsana New"/>
                        </a:rPr>
                        <a:t>Industrialisation and Inequality in Thailand</a:t>
                      </a:r>
                      <a:endParaRPr lang="en-US" sz="2000">
                        <a:latin typeface="+mn-lt"/>
                        <a:ea typeface="Cordia New"/>
                        <a:cs typeface="Angsana New"/>
                      </a:endParaRPr>
                    </a:p>
                  </a:txBody>
                  <a:tcPr marL="68580" marR="68580" marT="0" marB="0"/>
                </a:tc>
              </a:tr>
              <a:tr h="589156">
                <a:tc>
                  <a:txBody>
                    <a:bodyPr/>
                    <a:lstStyle/>
                    <a:p>
                      <a:pPr algn="l">
                        <a:spcAft>
                          <a:spcPts val="0"/>
                        </a:spcAft>
                        <a:tabLst>
                          <a:tab pos="1724025" algn="l"/>
                        </a:tabLst>
                      </a:pPr>
                      <a:r>
                        <a:rPr lang="en-US" sz="1800">
                          <a:latin typeface="+mn-lt"/>
                          <a:ea typeface="Cordia New"/>
                          <a:cs typeface="Angsana New"/>
                        </a:rPr>
                        <a:t>29 Mar.</a:t>
                      </a:r>
                      <a:endParaRPr lang="en-US" sz="2000">
                        <a:latin typeface="+mn-lt"/>
                        <a:ea typeface="Cordia New"/>
                        <a:cs typeface="Angsana New"/>
                      </a:endParaRPr>
                    </a:p>
                  </a:txBody>
                  <a:tcPr marL="68580" marR="68580" marT="0" marB="0"/>
                </a:tc>
                <a:tc>
                  <a:txBody>
                    <a:bodyPr/>
                    <a:lstStyle/>
                    <a:p>
                      <a:pPr algn="l">
                        <a:spcAft>
                          <a:spcPts val="0"/>
                        </a:spcAft>
                        <a:tabLst>
                          <a:tab pos="1724025" algn="l"/>
                        </a:tabLst>
                      </a:pPr>
                      <a:r>
                        <a:rPr lang="en-US" sz="1800">
                          <a:latin typeface="+mn-lt"/>
                          <a:ea typeface="Cordia New"/>
                          <a:cs typeface="Angsana New"/>
                        </a:rPr>
                        <a:t>(G2) Nipon Puapongsakorn: </a:t>
                      </a:r>
                      <a:r>
                        <a:rPr lang="en-US" sz="1800" i="1">
                          <a:latin typeface="+mn-lt"/>
                          <a:ea typeface="Cordia New"/>
                          <a:cs typeface="Angsana New"/>
                        </a:rPr>
                        <a:t>Industrial Restructuring in Thailand</a:t>
                      </a:r>
                      <a:r>
                        <a:rPr lang="en-US" sz="1800">
                          <a:latin typeface="+mn-lt"/>
                          <a:ea typeface="Cordia New"/>
                          <a:cs typeface="Angsana New"/>
                        </a:rPr>
                        <a:t> </a:t>
                      </a:r>
                      <a:endParaRPr lang="en-US" sz="2000">
                        <a:latin typeface="+mn-lt"/>
                        <a:ea typeface="Cordia New"/>
                        <a:cs typeface="Angsana New"/>
                      </a:endParaRPr>
                    </a:p>
                  </a:txBody>
                  <a:tcPr marL="68580" marR="68580" marT="0" marB="0"/>
                </a:tc>
              </a:tr>
              <a:tr h="589156">
                <a:tc>
                  <a:txBody>
                    <a:bodyPr/>
                    <a:lstStyle/>
                    <a:p>
                      <a:pPr algn="l">
                        <a:spcAft>
                          <a:spcPts val="0"/>
                        </a:spcAft>
                        <a:tabLst>
                          <a:tab pos="1724025" algn="l"/>
                        </a:tabLst>
                      </a:pPr>
                      <a:r>
                        <a:rPr lang="en-US" sz="1800">
                          <a:latin typeface="+mn-lt"/>
                          <a:ea typeface="Cordia New"/>
                          <a:cs typeface="Angsana New"/>
                        </a:rPr>
                        <a:t>3 April</a:t>
                      </a:r>
                      <a:endParaRPr lang="en-US" sz="2000">
                        <a:latin typeface="+mn-lt"/>
                        <a:ea typeface="Cordia New"/>
                        <a:cs typeface="Angsana New"/>
                      </a:endParaRPr>
                    </a:p>
                  </a:txBody>
                  <a:tcPr marL="68580" marR="68580" marT="0" marB="0"/>
                </a:tc>
                <a:tc>
                  <a:txBody>
                    <a:bodyPr/>
                    <a:lstStyle/>
                    <a:p>
                      <a:pPr algn="l">
                        <a:spcAft>
                          <a:spcPts val="0"/>
                        </a:spcAft>
                        <a:tabLst>
                          <a:tab pos="1724025" algn="l"/>
                        </a:tabLst>
                      </a:pPr>
                      <a:r>
                        <a:rPr lang="en-US" sz="1800">
                          <a:latin typeface="+mn-lt"/>
                          <a:ea typeface="Cordia New"/>
                          <a:cs typeface="Angsana New"/>
                        </a:rPr>
                        <a:t>(G3) Laurids S. Lauridsen: </a:t>
                      </a:r>
                      <a:r>
                        <a:rPr lang="en-US" sz="1800" i="1">
                          <a:latin typeface="+mn-lt"/>
                          <a:ea typeface="Cordia New"/>
                          <a:cs typeface="Angsana New"/>
                        </a:rPr>
                        <a:t>The Policies and Politics of Industrial Upgrading in Thailand during the Thaksin Era</a:t>
                      </a:r>
                      <a:endParaRPr lang="en-US" sz="2000">
                        <a:latin typeface="+mn-lt"/>
                        <a:ea typeface="Cordia New"/>
                        <a:cs typeface="Angsana New"/>
                      </a:endParaRPr>
                    </a:p>
                  </a:txBody>
                  <a:tcPr marL="68580" marR="68580" marT="0" marB="0"/>
                </a:tc>
              </a:tr>
              <a:tr h="589156">
                <a:tc>
                  <a:txBody>
                    <a:bodyPr/>
                    <a:lstStyle/>
                    <a:p>
                      <a:pPr algn="l">
                        <a:spcAft>
                          <a:spcPts val="0"/>
                        </a:spcAft>
                        <a:tabLst>
                          <a:tab pos="1724025" algn="l"/>
                        </a:tabLst>
                      </a:pPr>
                      <a:r>
                        <a:rPr lang="en-US" sz="1800">
                          <a:latin typeface="+mn-lt"/>
                          <a:ea typeface="Cordia New"/>
                          <a:cs typeface="Angsana New"/>
                        </a:rPr>
                        <a:t>5 April</a:t>
                      </a:r>
                      <a:endParaRPr lang="en-US" sz="2000">
                        <a:latin typeface="+mn-lt"/>
                        <a:ea typeface="Cordia New"/>
                        <a:cs typeface="Angsana New"/>
                      </a:endParaRPr>
                    </a:p>
                  </a:txBody>
                  <a:tcPr marL="68580" marR="68580" marT="0" marB="0"/>
                </a:tc>
                <a:tc>
                  <a:txBody>
                    <a:bodyPr/>
                    <a:lstStyle/>
                    <a:p>
                      <a:pPr algn="l">
                        <a:spcAft>
                          <a:spcPts val="0"/>
                        </a:spcAft>
                        <a:tabLst>
                          <a:tab pos="1724025" algn="l"/>
                        </a:tabLst>
                      </a:pPr>
                      <a:r>
                        <a:rPr lang="en-US" sz="1800">
                          <a:latin typeface="+mn-lt"/>
                          <a:ea typeface="Cordia New"/>
                          <a:cs typeface="Angsana New"/>
                        </a:rPr>
                        <a:t>(G4) Patarapong Intarakumnerd: </a:t>
                      </a:r>
                      <a:r>
                        <a:rPr lang="en-US" sz="1800" i="1">
                          <a:latin typeface="+mn-lt"/>
                          <a:ea typeface="Cordia New"/>
                          <a:cs typeface="Angsana New"/>
                        </a:rPr>
                        <a:t>National innovation system in less successful developing countries: the case of Thailand</a:t>
                      </a:r>
                      <a:endParaRPr lang="en-US" sz="2000">
                        <a:latin typeface="+mn-lt"/>
                        <a:ea typeface="Cordia New"/>
                        <a:cs typeface="Angsana New"/>
                      </a:endParaRPr>
                    </a:p>
                  </a:txBody>
                  <a:tcPr marL="68580" marR="68580" marT="0" marB="0"/>
                </a:tc>
              </a:tr>
              <a:tr h="589156">
                <a:tc>
                  <a:txBody>
                    <a:bodyPr/>
                    <a:lstStyle/>
                    <a:p>
                      <a:pPr algn="l">
                        <a:spcAft>
                          <a:spcPts val="0"/>
                        </a:spcAft>
                        <a:tabLst>
                          <a:tab pos="1724025" algn="l"/>
                        </a:tabLst>
                      </a:pPr>
                      <a:r>
                        <a:rPr lang="en-US" sz="1800">
                          <a:latin typeface="+mn-lt"/>
                          <a:ea typeface="Cordia New"/>
                          <a:cs typeface="Angsana New"/>
                        </a:rPr>
                        <a:t>10 April</a:t>
                      </a:r>
                      <a:endParaRPr lang="en-US" sz="2000">
                        <a:latin typeface="+mn-lt"/>
                        <a:ea typeface="Cordia New"/>
                        <a:cs typeface="Angsana New"/>
                      </a:endParaRPr>
                    </a:p>
                  </a:txBody>
                  <a:tcPr marL="68580" marR="68580" marT="0" marB="0"/>
                </a:tc>
                <a:tc>
                  <a:txBody>
                    <a:bodyPr/>
                    <a:lstStyle/>
                    <a:p>
                      <a:pPr algn="l">
                        <a:spcAft>
                          <a:spcPts val="0"/>
                        </a:spcAft>
                        <a:tabLst>
                          <a:tab pos="1724025" algn="l"/>
                        </a:tabLst>
                      </a:pPr>
                      <a:r>
                        <a:rPr lang="en-US" sz="1800">
                          <a:latin typeface="+mn-lt"/>
                          <a:ea typeface="Cordia New"/>
                          <a:cs typeface="Angsana New"/>
                        </a:rPr>
                        <a:t>(G5) Akira Suehiro: </a:t>
                      </a:r>
                      <a:r>
                        <a:rPr lang="en-US" sz="1800" i="1">
                          <a:latin typeface="+mn-lt"/>
                          <a:ea typeface="Cordia New"/>
                          <a:cs typeface="Angsana New"/>
                        </a:rPr>
                        <a:t>“Industrial Restructuring Policies in Thailand: Japanese or American Approach”</a:t>
                      </a:r>
                      <a:endParaRPr lang="en-US" sz="2000">
                        <a:latin typeface="+mn-lt"/>
                        <a:ea typeface="Cordia New"/>
                        <a:cs typeface="Angsana New"/>
                      </a:endParaRPr>
                    </a:p>
                  </a:txBody>
                  <a:tcPr marL="68580" marR="68580" marT="0" marB="0"/>
                </a:tc>
              </a:tr>
              <a:tr h="589156">
                <a:tc>
                  <a:txBody>
                    <a:bodyPr/>
                    <a:lstStyle/>
                    <a:p>
                      <a:pPr algn="l">
                        <a:spcAft>
                          <a:spcPts val="0"/>
                        </a:spcAft>
                        <a:tabLst>
                          <a:tab pos="1724025" algn="l"/>
                        </a:tabLst>
                      </a:pPr>
                      <a:r>
                        <a:rPr lang="en-US" sz="1800">
                          <a:latin typeface="+mn-lt"/>
                          <a:ea typeface="Cordia New"/>
                          <a:cs typeface="Angsana New"/>
                        </a:rPr>
                        <a:t>12 April</a:t>
                      </a:r>
                      <a:endParaRPr lang="en-US" sz="2000">
                        <a:latin typeface="+mn-lt"/>
                        <a:ea typeface="Cordia New"/>
                        <a:cs typeface="Angsana New"/>
                      </a:endParaRPr>
                    </a:p>
                  </a:txBody>
                  <a:tcPr marL="68580" marR="68580" marT="0" marB="0"/>
                </a:tc>
                <a:tc>
                  <a:txBody>
                    <a:bodyPr/>
                    <a:lstStyle/>
                    <a:p>
                      <a:pPr algn="l">
                        <a:spcAft>
                          <a:spcPts val="0"/>
                        </a:spcAft>
                        <a:tabLst>
                          <a:tab pos="1724025" algn="l"/>
                        </a:tabLst>
                      </a:pPr>
                      <a:r>
                        <a:rPr lang="en-US" sz="1800">
                          <a:latin typeface="+mn-lt"/>
                          <a:ea typeface="Cordia New"/>
                          <a:cs typeface="Angsana New"/>
                        </a:rPr>
                        <a:t>(G6) Richard Doner: </a:t>
                      </a:r>
                      <a:r>
                        <a:rPr lang="en-US" sz="1800" i="1">
                          <a:latin typeface="+mn-lt"/>
                          <a:ea typeface="Cordia New"/>
                          <a:cs typeface="Angsana New"/>
                        </a:rPr>
                        <a:t>Political Challenges of Innovation in the Developing World</a:t>
                      </a:r>
                      <a:endParaRPr lang="en-US" sz="2000">
                        <a:latin typeface="+mn-lt"/>
                        <a:ea typeface="Cordia New"/>
                        <a:cs typeface="Angsana New"/>
                      </a:endParaRPr>
                    </a:p>
                  </a:txBody>
                  <a:tcPr marL="68580" marR="68580" marT="0" marB="0"/>
                </a:tc>
              </a:tr>
              <a:tr h="589156">
                <a:tc>
                  <a:txBody>
                    <a:bodyPr/>
                    <a:lstStyle/>
                    <a:p>
                      <a:pPr algn="l">
                        <a:spcAft>
                          <a:spcPts val="0"/>
                        </a:spcAft>
                        <a:tabLst>
                          <a:tab pos="1724025" algn="l"/>
                        </a:tabLst>
                      </a:pPr>
                      <a:r>
                        <a:rPr lang="en-US" sz="1800">
                          <a:latin typeface="+mn-lt"/>
                          <a:ea typeface="Cordia New"/>
                          <a:cs typeface="Angsana New"/>
                        </a:rPr>
                        <a:t>17 April</a:t>
                      </a:r>
                      <a:endParaRPr lang="en-US" sz="2000">
                        <a:latin typeface="+mn-lt"/>
                        <a:ea typeface="Cordia New"/>
                        <a:cs typeface="Angsana New"/>
                      </a:endParaRPr>
                    </a:p>
                  </a:txBody>
                  <a:tcPr marL="68580" marR="68580" marT="0" marB="0"/>
                </a:tc>
                <a:tc>
                  <a:txBody>
                    <a:bodyPr/>
                    <a:lstStyle/>
                    <a:p>
                      <a:pPr algn="ctr">
                        <a:spcAft>
                          <a:spcPts val="0"/>
                        </a:spcAft>
                        <a:tabLst>
                          <a:tab pos="1724025" algn="l"/>
                        </a:tabLst>
                      </a:pPr>
                      <a:r>
                        <a:rPr lang="en-US" sz="1800">
                          <a:latin typeface="+mn-lt"/>
                          <a:ea typeface="Cordia New"/>
                          <a:cs typeface="Angsana New"/>
                        </a:rPr>
                        <a:t>Seminar on Thai Industrial Policies I (group 1 &amp; 2)</a:t>
                      </a:r>
                      <a:endParaRPr lang="en-US" sz="2000">
                        <a:latin typeface="+mn-lt"/>
                        <a:ea typeface="Cordia New"/>
                        <a:cs typeface="Angsana New"/>
                      </a:endParaRPr>
                    </a:p>
                  </a:txBody>
                  <a:tcPr marL="68580" marR="68580" marT="0" marB="0"/>
                </a:tc>
              </a:tr>
              <a:tr h="589156">
                <a:tc>
                  <a:txBody>
                    <a:bodyPr/>
                    <a:lstStyle/>
                    <a:p>
                      <a:pPr algn="l">
                        <a:spcAft>
                          <a:spcPts val="0"/>
                        </a:spcAft>
                        <a:tabLst>
                          <a:tab pos="1724025" algn="l"/>
                        </a:tabLst>
                      </a:pPr>
                      <a:r>
                        <a:rPr lang="en-US" sz="1800">
                          <a:latin typeface="+mn-lt"/>
                          <a:ea typeface="Cordia New"/>
                          <a:cs typeface="Angsana New"/>
                        </a:rPr>
                        <a:t>19 April</a:t>
                      </a:r>
                      <a:endParaRPr lang="en-US" sz="2000">
                        <a:latin typeface="+mn-lt"/>
                        <a:ea typeface="Cordia New"/>
                        <a:cs typeface="Angsana New"/>
                      </a:endParaRPr>
                    </a:p>
                  </a:txBody>
                  <a:tcPr marL="68580" marR="68580" marT="0" marB="0"/>
                </a:tc>
                <a:tc>
                  <a:txBody>
                    <a:bodyPr/>
                    <a:lstStyle/>
                    <a:p>
                      <a:pPr algn="ctr">
                        <a:spcAft>
                          <a:spcPts val="0"/>
                        </a:spcAft>
                        <a:tabLst>
                          <a:tab pos="1724025" algn="l"/>
                        </a:tabLst>
                      </a:pPr>
                      <a:r>
                        <a:rPr lang="en-US" sz="1800">
                          <a:latin typeface="+mn-lt"/>
                          <a:ea typeface="Cordia New"/>
                          <a:cs typeface="Angsana New"/>
                        </a:rPr>
                        <a:t>Seminar on Thai Industrial Policies II (group 3 &amp; 4)</a:t>
                      </a:r>
                      <a:endParaRPr lang="en-US" sz="2000">
                        <a:latin typeface="+mn-lt"/>
                        <a:ea typeface="Cordia New"/>
                        <a:cs typeface="Angsana New"/>
                      </a:endParaRPr>
                    </a:p>
                  </a:txBody>
                  <a:tcPr marL="68580" marR="68580" marT="0" marB="0"/>
                </a:tc>
              </a:tr>
              <a:tr h="589156">
                <a:tc>
                  <a:txBody>
                    <a:bodyPr/>
                    <a:lstStyle/>
                    <a:p>
                      <a:pPr algn="l">
                        <a:spcAft>
                          <a:spcPts val="0"/>
                        </a:spcAft>
                        <a:tabLst>
                          <a:tab pos="1724025" algn="l"/>
                        </a:tabLst>
                      </a:pPr>
                      <a:r>
                        <a:rPr lang="en-US" sz="1800">
                          <a:latin typeface="+mn-lt"/>
                          <a:ea typeface="Cordia New"/>
                          <a:cs typeface="Angsana New"/>
                        </a:rPr>
                        <a:t>24 April</a:t>
                      </a:r>
                      <a:endParaRPr lang="en-US" sz="2000">
                        <a:latin typeface="+mn-lt"/>
                        <a:ea typeface="Cordia New"/>
                        <a:cs typeface="Angsana New"/>
                      </a:endParaRPr>
                    </a:p>
                  </a:txBody>
                  <a:tcPr marL="68580" marR="68580" marT="0" marB="0"/>
                </a:tc>
                <a:tc>
                  <a:txBody>
                    <a:bodyPr/>
                    <a:lstStyle/>
                    <a:p>
                      <a:pPr algn="ctr">
                        <a:spcAft>
                          <a:spcPts val="0"/>
                        </a:spcAft>
                        <a:tabLst>
                          <a:tab pos="1724025" algn="l"/>
                        </a:tabLst>
                      </a:pPr>
                      <a:r>
                        <a:rPr lang="en-US" sz="1800" dirty="0">
                          <a:latin typeface="+mn-lt"/>
                          <a:ea typeface="Cordia New"/>
                          <a:cs typeface="Angsana New"/>
                        </a:rPr>
                        <a:t>Seminar on Thai Industrial Sectors III (group 5 &amp; 6)</a:t>
                      </a:r>
                      <a:endParaRPr lang="en-US" sz="2000" dirty="0">
                        <a:latin typeface="+mn-lt"/>
                        <a:ea typeface="Cordia New"/>
                        <a:cs typeface="Angsana New"/>
                      </a:endParaRPr>
                    </a:p>
                  </a:txBody>
                  <a:tcPr marL="68580" marR="68580" marT="0" marB="0"/>
                </a:tc>
              </a:tr>
              <a:tr h="589156">
                <a:tc>
                  <a:txBody>
                    <a:bodyPr/>
                    <a:lstStyle/>
                    <a:p>
                      <a:pPr algn="l">
                        <a:spcAft>
                          <a:spcPts val="0"/>
                        </a:spcAft>
                        <a:tabLst>
                          <a:tab pos="1724025" algn="l"/>
                        </a:tabLst>
                      </a:pPr>
                      <a:r>
                        <a:rPr lang="en-US" sz="1800">
                          <a:latin typeface="+mn-lt"/>
                          <a:ea typeface="Cordia New"/>
                          <a:cs typeface="Angsana New"/>
                        </a:rPr>
                        <a:t>26 April</a:t>
                      </a:r>
                      <a:endParaRPr lang="en-US" sz="2000">
                        <a:latin typeface="+mn-lt"/>
                        <a:ea typeface="Cordia New"/>
                        <a:cs typeface="Angsana New"/>
                      </a:endParaRPr>
                    </a:p>
                  </a:txBody>
                  <a:tcPr marL="68580" marR="68580" marT="0" marB="0"/>
                </a:tc>
                <a:tc>
                  <a:txBody>
                    <a:bodyPr/>
                    <a:lstStyle/>
                    <a:p>
                      <a:pPr algn="l">
                        <a:spcAft>
                          <a:spcPts val="0"/>
                        </a:spcAft>
                        <a:tabLst>
                          <a:tab pos="1724025" algn="l"/>
                        </a:tabLst>
                      </a:pPr>
                      <a:r>
                        <a:rPr lang="en-US" sz="1800" dirty="0">
                          <a:latin typeface="+mn-lt"/>
                          <a:ea typeface="Cordia New"/>
                          <a:cs typeface="Angsana New"/>
                        </a:rPr>
                        <a:t>(Class) McKinsey: </a:t>
                      </a:r>
                      <a:r>
                        <a:rPr lang="en-US" sz="1800" i="1" dirty="0">
                          <a:latin typeface="+mn-lt"/>
                          <a:ea typeface="Cordia New"/>
                          <a:cs typeface="Angsana New"/>
                        </a:rPr>
                        <a:t>Manufacturing the future: The next era of global growth and innovation</a:t>
                      </a:r>
                      <a:endParaRPr lang="en-US" sz="2000" dirty="0">
                        <a:latin typeface="+mn-lt"/>
                        <a:ea typeface="Cordia New"/>
                        <a:cs typeface="Angsana New"/>
                      </a:endParaRPr>
                    </a:p>
                  </a:txBody>
                  <a:tcPr marL="68580" marR="68580" marT="0" marB="0"/>
                </a:tc>
              </a:tr>
            </a:tbl>
          </a:graphicData>
        </a:graphic>
      </p:graphicFrame>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12</TotalTime>
  <Words>650</Words>
  <Application>Microsoft Office PowerPoint</Application>
  <PresentationFormat>On-screen Show (4:3)</PresentationFormat>
  <Paragraphs>86</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Civic</vt:lpstr>
      <vt:lpstr>Public Policy and Industrialization  EE 482 </vt:lpstr>
      <vt:lpstr>Course description</vt:lpstr>
      <vt:lpstr>Evaluation</vt:lpstr>
      <vt:lpstr>Seminar presentation (45 minutes)</vt:lpstr>
      <vt:lpstr>Class Discussion</vt:lpstr>
      <vt:lpstr>Slide 6</vt:lpstr>
      <vt:lpstr>Slide 7</vt:lpstr>
      <vt:lpstr>Slide 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Public Policy and Industrialization  EE 482 </dc:title>
  <dc:creator>kook</dc:creator>
  <cp:lastModifiedBy>kook</cp:lastModifiedBy>
  <cp:revision>1</cp:revision>
  <dcterms:created xsi:type="dcterms:W3CDTF">2012-12-23T11:51:48Z</dcterms:created>
  <dcterms:modified xsi:type="dcterms:W3CDTF">2012-12-23T12:03:49Z</dcterms:modified>
</cp:coreProperties>
</file>