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81"/>
  </p:notesMasterIdLst>
  <p:sldIdLst>
    <p:sldId id="479" r:id="rId2"/>
    <p:sldId id="256" r:id="rId3"/>
    <p:sldId id="480" r:id="rId4"/>
    <p:sldId id="481" r:id="rId5"/>
    <p:sldId id="406" r:id="rId6"/>
    <p:sldId id="401" r:id="rId7"/>
    <p:sldId id="503" r:id="rId8"/>
    <p:sldId id="486" r:id="rId9"/>
    <p:sldId id="487" r:id="rId10"/>
    <p:sldId id="407" r:id="rId11"/>
    <p:sldId id="409" r:id="rId12"/>
    <p:sldId id="473" r:id="rId13"/>
    <p:sldId id="453" r:id="rId14"/>
    <p:sldId id="454" r:id="rId15"/>
    <p:sldId id="504" r:id="rId16"/>
    <p:sldId id="410" r:id="rId17"/>
    <p:sldId id="474" r:id="rId18"/>
    <p:sldId id="488" r:id="rId19"/>
    <p:sldId id="461" r:id="rId20"/>
    <p:sldId id="411" r:id="rId21"/>
    <p:sldId id="462" r:id="rId22"/>
    <p:sldId id="412" r:id="rId23"/>
    <p:sldId id="489" r:id="rId24"/>
    <p:sldId id="505" r:id="rId25"/>
    <p:sldId id="463" r:id="rId26"/>
    <p:sldId id="458" r:id="rId27"/>
    <p:sldId id="496" r:id="rId28"/>
    <p:sldId id="497" r:id="rId29"/>
    <p:sldId id="490" r:id="rId30"/>
    <p:sldId id="494" r:id="rId31"/>
    <p:sldId id="491" r:id="rId32"/>
    <p:sldId id="495" r:id="rId33"/>
    <p:sldId id="492" r:id="rId34"/>
    <p:sldId id="493" r:id="rId35"/>
    <p:sldId id="460" r:id="rId36"/>
    <p:sldId id="506" r:id="rId37"/>
    <p:sldId id="475" r:id="rId38"/>
    <p:sldId id="499" r:id="rId39"/>
    <p:sldId id="500" r:id="rId40"/>
    <p:sldId id="413" r:id="rId41"/>
    <p:sldId id="414" r:id="rId42"/>
    <p:sldId id="415" r:id="rId43"/>
    <p:sldId id="416" r:id="rId44"/>
    <p:sldId id="417" r:id="rId45"/>
    <p:sldId id="469" r:id="rId46"/>
    <p:sldId id="418" r:id="rId47"/>
    <p:sldId id="498" r:id="rId48"/>
    <p:sldId id="420" r:id="rId49"/>
    <p:sldId id="421" r:id="rId50"/>
    <p:sldId id="470" r:id="rId51"/>
    <p:sldId id="472" r:id="rId52"/>
    <p:sldId id="425" r:id="rId53"/>
    <p:sldId id="426" r:id="rId54"/>
    <p:sldId id="428" r:id="rId55"/>
    <p:sldId id="431" r:id="rId56"/>
    <p:sldId id="432" r:id="rId57"/>
    <p:sldId id="433" r:id="rId58"/>
    <p:sldId id="476" r:id="rId59"/>
    <p:sldId id="501" r:id="rId60"/>
    <p:sldId id="502" r:id="rId61"/>
    <p:sldId id="434" r:id="rId62"/>
    <p:sldId id="435" r:id="rId63"/>
    <p:sldId id="477" r:id="rId64"/>
    <p:sldId id="437" r:id="rId65"/>
    <p:sldId id="438" r:id="rId66"/>
    <p:sldId id="439" r:id="rId67"/>
    <p:sldId id="440" r:id="rId68"/>
    <p:sldId id="441" r:id="rId69"/>
    <p:sldId id="442" r:id="rId70"/>
    <p:sldId id="444" r:id="rId71"/>
    <p:sldId id="445" r:id="rId72"/>
    <p:sldId id="446" r:id="rId73"/>
    <p:sldId id="448" r:id="rId74"/>
    <p:sldId id="478" r:id="rId75"/>
    <p:sldId id="450" r:id="rId76"/>
    <p:sldId id="451" r:id="rId77"/>
    <p:sldId id="507" r:id="rId78"/>
    <p:sldId id="508" r:id="rId79"/>
    <p:sldId id="510" r:id="rId8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99CC00"/>
    <a:srgbClr val="6666FF"/>
    <a:srgbClr val="000099"/>
    <a:srgbClr val="FFCC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8" d="100"/>
          <a:sy n="88" d="100"/>
        </p:scale>
        <p:origin x="-870"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51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696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51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51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FD33E51D-9B8E-476F-89BD-A1F7F0B22ADB}"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p:spPr>
        <p:txBody>
          <a:bodyPr/>
          <a:lstStyle/>
          <a:p>
            <a:fld id="{152A6C3B-2F03-40B3-A1AE-531853BD6F29}" type="slidenum">
              <a:rPr lang="en-US" smtClean="0">
                <a:latin typeface="Arial" pitchFamily="34" charset="0"/>
              </a:rPr>
              <a:pPr/>
              <a:t>66</a:t>
            </a:fld>
            <a:endParaRPr lang="en-US" smtClean="0">
              <a:latin typeface="Arial" pitchFamily="34" charset="0"/>
            </a:endParaRPr>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68C1E079-55A9-424C-A8F8-B93A6569B1C4}" type="slidenum">
              <a:rPr lang="en-US" smtClean="0">
                <a:latin typeface="Arial" pitchFamily="34" charset="0"/>
              </a:rPr>
              <a:pPr/>
              <a:t>67</a:t>
            </a:fld>
            <a:endParaRPr lang="en-US" smtClean="0">
              <a:latin typeface="Arial" pitchFamily="34" charset="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fld id="{54C92B04-39C3-463D-9AE0-7CEB7ABBBB59}" type="slidenum">
              <a:rPr lang="en-US" smtClean="0">
                <a:latin typeface="Arial" pitchFamily="34" charset="0"/>
              </a:rPr>
              <a:pPr/>
              <a:t>68</a:t>
            </a:fld>
            <a:endParaRPr lang="en-US" smtClean="0">
              <a:latin typeface="Arial" pitchFamily="34" charset="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p>
            <a:fld id="{AFB9FC05-8185-4B88-97D2-CC856D0CC227}" type="slidenum">
              <a:rPr lang="en-US" smtClean="0">
                <a:latin typeface="Arial" pitchFamily="34" charset="0"/>
              </a:rPr>
              <a:pPr/>
              <a:t>69</a:t>
            </a:fld>
            <a:endParaRPr lang="en-US" smtClean="0">
              <a:latin typeface="Arial" pitchFamily="34" charset="0"/>
            </a:endParaRPr>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xfrm>
            <a:off x="914400" y="4343400"/>
            <a:ext cx="5029200" cy="4114800"/>
          </a:xfrm>
          <a:noFill/>
          <a:ln/>
        </p:spPr>
        <p:txBody>
          <a:bodyPr/>
          <a:lstStyle/>
          <a:p>
            <a:pPr eaLnBrk="1" hangingPunct="1"/>
            <a:endParaRPr lang="th-TH"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C699CB88-5E1A-4FAC-892A-60949ACB1F6F}" type="datetimeFigureOut">
              <a:rPr lang="en-US" smtClean="0"/>
              <a:pPr/>
              <a:t>10/24/2012</a:t>
            </a:fld>
            <a:endParaRPr lang="en-US"/>
          </a:p>
        </p:txBody>
      </p:sp>
      <p:sp>
        <p:nvSpPr>
          <p:cNvPr id="17" name="ตัวยึดท้ายกระดาษ 16"/>
          <p:cNvSpPr>
            <a:spLocks noGrp="1"/>
          </p:cNvSpPr>
          <p:nvPr>
            <p:ph type="ftr" sz="quarter" idx="11"/>
          </p:nvPr>
        </p:nvSpPr>
        <p:spPr/>
        <p:txBody>
          <a:bodyPr/>
          <a:lstStyle/>
          <a:p>
            <a:endParaRPr kumimoji="0" lang="en-US"/>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pPr>
              <a:defRPr/>
            </a:pPr>
            <a:r>
              <a:rPr lang="en-US" smtClean="0"/>
              <a:t>12-</a:t>
            </a:r>
            <a:fld id="{5730FC8C-0530-4C12-9939-6AB7B85FBA4D}" type="slidenum">
              <a:rPr lang="en-US" smtClean="0"/>
              <a:pPr>
                <a:defRPr/>
              </a:pPr>
              <a:t>‹#›</a:t>
            </a:fld>
            <a:endParaRPr lang="en-US"/>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10/24/2012</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C699CB88-5E1A-4FAC-892A-60949ACB1F6F}" type="datetimeFigureOut">
              <a:rPr lang="en-US" smtClean="0"/>
              <a:pPr/>
              <a:t>10/24/2012</a:t>
            </a:fld>
            <a:endParaRPr lang="en-US"/>
          </a:p>
        </p:txBody>
      </p:sp>
      <p:sp>
        <p:nvSpPr>
          <p:cNvPr id="5" name="ตัวยึดท้ายกระดาษ 4"/>
          <p:cNvSpPr>
            <a:spLocks noGrp="1"/>
          </p:cNvSpPr>
          <p:nvPr>
            <p:ph type="ftr" sz="quarter" idx="11"/>
          </p:nvPr>
        </p:nvSpPr>
        <p:spPr>
          <a:xfrm>
            <a:off x="800100" y="6172200"/>
            <a:ext cx="4000500" cy="457200"/>
          </a:xfrm>
        </p:spPr>
        <p:txBody>
          <a:bodyPr/>
          <a:lstStyle/>
          <a:p>
            <a:endParaRPr kumimoji="0" lang="en-US"/>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Tree>
  </p:cSld>
  <p:clrMapOvr>
    <a:overrideClrMapping bg1="lt1" tx1="dk1" bg2="lt2" tx2="dk2" accent1="accent1" accent2="accent2" accent3="accent3" accent4="accent4" accent5="accent5" accent6="accent6" hlink="hlink" folHlink="folHlink"/>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C699CB88-5E1A-4FAC-892A-60949ACB1F6F}" type="datetimeFigureOut">
              <a:rPr lang="en-US" smtClean="0"/>
              <a:pPr/>
              <a:t>10/24/2012</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C699CB88-5E1A-4FAC-892A-60949ACB1F6F}" type="datetimeFigureOut">
              <a:rPr lang="en-US" smtClean="0"/>
              <a:pPr/>
              <a:t>10/24/2012</a:t>
            </a:fld>
            <a:endParaRPr lang="en-US"/>
          </a:p>
        </p:txBody>
      </p:sp>
      <p:sp>
        <p:nvSpPr>
          <p:cNvPr id="8" name="ตัวยึดท้ายกระดาษ 7"/>
          <p:cNvSpPr>
            <a:spLocks noGrp="1"/>
          </p:cNvSpPr>
          <p:nvPr>
            <p:ph type="ftr" sz="quarter" idx="11"/>
          </p:nvPr>
        </p:nvSpPr>
        <p:spPr/>
        <p:txBody>
          <a:bodyPr/>
          <a:lstStyle/>
          <a:p>
            <a:endParaRPr kumimoji="0" lang="en-US"/>
          </a:p>
        </p:txBody>
      </p:sp>
      <p:sp>
        <p:nvSpPr>
          <p:cNvPr id="9" name="ตัวยึดหมายเลขภาพนิ่ง 8"/>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C699CB88-5E1A-4FAC-892A-60949ACB1F6F}" type="datetimeFigureOut">
              <a:rPr lang="en-US" smtClean="0"/>
              <a:pPr/>
              <a:t>10/24/2012</a:t>
            </a:fld>
            <a:endParaRPr lang="en-US"/>
          </a:p>
        </p:txBody>
      </p:sp>
      <p:sp>
        <p:nvSpPr>
          <p:cNvPr id="4" name="ตัวยึดท้ายกระดาษ 3"/>
          <p:cNvSpPr>
            <a:spLocks noGrp="1"/>
          </p:cNvSpPr>
          <p:nvPr>
            <p:ph type="ftr" sz="quarter" idx="11"/>
          </p:nvPr>
        </p:nvSpPr>
        <p:spPr/>
        <p:txBody>
          <a:bodyPr/>
          <a:lstStyle/>
          <a:p>
            <a:endParaRPr kumimoji="0" lang="en-US"/>
          </a:p>
        </p:txBody>
      </p:sp>
      <p:sp>
        <p:nvSpPr>
          <p:cNvPr id="5" name="ตัวยึดหมายเลขภาพนิ่ง 4"/>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C699CB88-5E1A-4FAC-892A-60949ACB1F6F}" type="datetimeFigureOut">
              <a:rPr lang="en-US" smtClean="0"/>
              <a:pPr/>
              <a:t>10/24/2012</a:t>
            </a:fld>
            <a:endParaRPr lang="en-US"/>
          </a:p>
        </p:txBody>
      </p:sp>
      <p:sp>
        <p:nvSpPr>
          <p:cNvPr id="3" name="ตัวยึดท้ายกระดาษ 2"/>
          <p:cNvSpPr>
            <a:spLocks noGrp="1"/>
          </p:cNvSpPr>
          <p:nvPr>
            <p:ph type="ftr" sz="quarter" idx="11"/>
          </p:nvPr>
        </p:nvSpPr>
        <p:spPr/>
        <p:txBody>
          <a:bodyPr/>
          <a:lstStyle/>
          <a:p>
            <a:endParaRPr kumimoji="0" lang="en-US"/>
          </a:p>
        </p:txBody>
      </p:sp>
      <p:sp>
        <p:nvSpPr>
          <p:cNvPr id="4" name="ตัวยึดหมายเลขภาพนิ่ง 3"/>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10/24/2012</a:t>
            </a:fld>
            <a:endParaRPr lang="en-US"/>
          </a:p>
        </p:txBody>
      </p:sp>
      <p:sp>
        <p:nvSpPr>
          <p:cNvPr id="6" name="ตัวยึดท้ายกระดาษ 5"/>
          <p:cNvSpPr>
            <a:spLocks noGrp="1"/>
          </p:cNvSpPr>
          <p:nvPr>
            <p:ph type="ftr" sz="quarter" idx="11"/>
          </p:nvPr>
        </p:nvSpPr>
        <p:spPr/>
        <p:txBody>
          <a:bodyPr/>
          <a:lstStyle/>
          <a:p>
            <a:endParaRPr kumimoji="0" lang="en-US"/>
          </a:p>
        </p:txBody>
      </p:sp>
      <p:sp>
        <p:nvSpPr>
          <p:cNvPr id="7" name="ตัวยึดหมายเลขภาพนิ่ง 6"/>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C699CB88-5E1A-4FAC-892A-60949ACB1F6F}" type="datetimeFigureOut">
              <a:rPr lang="en-US" smtClean="0"/>
              <a:pPr/>
              <a:t>10/24/2012</a:t>
            </a:fld>
            <a:endParaRPr lang="en-US"/>
          </a:p>
        </p:txBody>
      </p:sp>
      <p:sp>
        <p:nvSpPr>
          <p:cNvPr id="6" name="ตัวยึดท้ายกระดาษ 5"/>
          <p:cNvSpPr>
            <a:spLocks noGrp="1"/>
          </p:cNvSpPr>
          <p:nvPr>
            <p:ph type="ftr" sz="quarter" idx="11"/>
          </p:nvPr>
        </p:nvSpPr>
        <p:spPr>
          <a:xfrm>
            <a:off x="914400" y="6172200"/>
            <a:ext cx="3886200" cy="457200"/>
          </a:xfrm>
        </p:spPr>
        <p:txBody>
          <a:bodyPr/>
          <a:lstStyle/>
          <a:p>
            <a:endParaRPr kumimoji="0" lang="en-US"/>
          </a:p>
        </p:txBody>
      </p:sp>
      <p:sp>
        <p:nvSpPr>
          <p:cNvPr id="7" name="ตัวยึดหมายเลขภาพนิ่ง 6"/>
          <p:cNvSpPr>
            <a:spLocks noGrp="1"/>
          </p:cNvSpPr>
          <p:nvPr>
            <p:ph type="sldNum" sz="quarter" idx="12"/>
          </p:nvPr>
        </p:nvSpPr>
        <p:spPr>
          <a:xfrm>
            <a:off x="146304" y="6208776"/>
            <a:ext cx="457200" cy="457200"/>
          </a:xfrm>
        </p:spPr>
        <p:txBody>
          <a:bodyPr/>
          <a:lstStyle/>
          <a:p>
            <a:pPr>
              <a:defRPr/>
            </a:pPr>
            <a:r>
              <a:rPr lang="en-US" smtClean="0"/>
              <a:t>12-</a:t>
            </a:r>
            <a:fld id="{5730FC8C-0530-4C12-9939-6AB7B85FBA4D}" type="slidenum">
              <a:rPr lang="en-US" smtClean="0"/>
              <a:pPr>
                <a:defRPr/>
              </a:pPr>
              <a:t>‹#›</a:t>
            </a:fld>
            <a:endParaRPr lang="en-US"/>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10/24/2012</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C699CB88-5E1A-4FAC-892A-60949ACB1F6F}" type="datetimeFigureOut">
              <a:rPr lang="en-US" smtClean="0"/>
              <a:pPr/>
              <a:t>10/24/2012</a:t>
            </a:fld>
            <a:endParaRPr lang="en-US"/>
          </a:p>
        </p:txBody>
      </p:sp>
      <p:sp>
        <p:nvSpPr>
          <p:cNvPr id="5" name="ตัวยึดท้ายกระดาษ 4"/>
          <p:cNvSpPr>
            <a:spLocks noGrp="1"/>
          </p:cNvSpPr>
          <p:nvPr>
            <p:ph type="ftr" sz="quarter" idx="11"/>
          </p:nvPr>
        </p:nvSpPr>
        <p:spPr/>
        <p:txBody>
          <a:bodyPr/>
          <a:lstStyle/>
          <a:p>
            <a:endParaRPr kumimoji="0" lang="en-US"/>
          </a:p>
        </p:txBody>
      </p:sp>
      <p:sp>
        <p:nvSpPr>
          <p:cNvPr id="6" name="ตัวยึดหมายเลขภาพนิ่ง 5"/>
          <p:cNvSpPr>
            <a:spLocks noGrp="1"/>
          </p:cNvSpPr>
          <p:nvPr>
            <p:ph type="sldNum" sz="quarter" idx="12"/>
          </p:nvPr>
        </p:nvSpPr>
        <p:spPr/>
        <p:txBody>
          <a:bodyPr/>
          <a:lstStyle/>
          <a:p>
            <a:pPr>
              <a:defRPr/>
            </a:pPr>
            <a:r>
              <a:rPr lang="en-US" smtClean="0"/>
              <a:t>12-</a:t>
            </a:r>
            <a:fld id="{5730FC8C-0530-4C12-9939-6AB7B85FBA4D}" type="slidenum">
              <a:rPr lang="en-US" smtClean="0"/>
              <a:pPr>
                <a:defRPr/>
              </a:pPr>
              <a:t>‹#›</a:t>
            </a:fld>
            <a:endParaRPr lang="en-US"/>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C699CB88-5E1A-4FAC-892A-60949ACB1F6F}" type="datetimeFigureOut">
              <a:rPr lang="en-US" smtClean="0"/>
              <a:pPr/>
              <a:t>10/24/2012</a:t>
            </a:fld>
            <a:endParaRPr lang="en-US"/>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kumimoji="0" lang="en-US"/>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r>
              <a:rPr lang="en-US" smtClean="0"/>
              <a:t>12-</a:t>
            </a:r>
            <a:fld id="{5730FC8C-0530-4C12-9939-6AB7B85FBA4D}"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hyperlink" Target="mailto:suwalya@yahoo.com"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6.xml"/><Relationship Id="rId4" Type="http://schemas.openxmlformats.org/officeDocument/2006/relationships/image" Target="../media/image22.jpeg"/></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6.xml"/><Relationship Id="rId5" Type="http://schemas.openxmlformats.org/officeDocument/2006/relationships/image" Target="../media/image51.png"/><Relationship Id="rId4" Type="http://schemas.openxmlformats.org/officeDocument/2006/relationships/image" Target="../media/image50.jpeg"/></Relationships>
</file>

<file path=ppt/slides/_rels/slide5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3.xml"/></Relationships>
</file>

<file path=ppt/slides/_rels/slide78.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79.gi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Rectangle 7"/>
          <p:cNvSpPr>
            <a:spLocks noChangeArrowheads="1"/>
          </p:cNvSpPr>
          <p:nvPr/>
        </p:nvSpPr>
        <p:spPr bwMode="auto">
          <a:xfrm>
            <a:off x="457200" y="3810000"/>
            <a:ext cx="8358246" cy="2244204"/>
          </a:xfrm>
          <a:prstGeom prst="rect">
            <a:avLst/>
          </a:prstGeom>
          <a:noFill/>
          <a:ln w="12700">
            <a:noFill/>
            <a:miter lim="800000"/>
            <a:headEnd/>
            <a:tailEnd/>
          </a:ln>
        </p:spPr>
        <p:txBody>
          <a:bodyPr wrap="square" lIns="90488" tIns="44450" rIns="90488" bIns="44450">
            <a:spAutoFit/>
          </a:bodyPr>
          <a:lstStyle/>
          <a:p>
            <a:pPr algn="ctr"/>
            <a:r>
              <a:rPr lang="en-US" sz="3600" b="1" dirty="0" smtClean="0">
                <a:latin typeface="Arial" pitchFamily="34" charset="0"/>
                <a:cs typeface="Arial" pitchFamily="34" charset="0"/>
              </a:rPr>
              <a:t>MK 202 Fundamentals of Marketing</a:t>
            </a:r>
          </a:p>
          <a:p>
            <a:pPr algn="ctr"/>
            <a:r>
              <a:rPr lang="en-US" sz="2000" b="1" dirty="0" smtClean="0">
                <a:latin typeface="Arial" pitchFamily="34" charset="0"/>
                <a:cs typeface="Arial" pitchFamily="34" charset="0"/>
              </a:rPr>
              <a:t>By </a:t>
            </a:r>
          </a:p>
          <a:p>
            <a:pPr algn="ctr"/>
            <a:r>
              <a:rPr lang="en-US" sz="2000" b="1" dirty="0" err="1" smtClean="0">
                <a:latin typeface="Arial" pitchFamily="34" charset="0"/>
                <a:cs typeface="Arial" pitchFamily="34" charset="0"/>
              </a:rPr>
              <a:t>Aj</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Suwalya</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Khemvaraporn</a:t>
            </a:r>
            <a:endParaRPr lang="en-US" sz="2000" b="1" dirty="0" smtClean="0">
              <a:latin typeface="Arial" pitchFamily="34" charset="0"/>
              <a:cs typeface="Arial" pitchFamily="34" charset="0"/>
            </a:endParaRPr>
          </a:p>
          <a:p>
            <a:pPr algn="ctr"/>
            <a:endParaRPr lang="en-US" sz="2000" b="1" dirty="0" smtClean="0">
              <a:latin typeface="Arial" pitchFamily="34" charset="0"/>
              <a:cs typeface="Arial" pitchFamily="34" charset="0"/>
            </a:endParaRPr>
          </a:p>
          <a:p>
            <a:pPr algn="ctr"/>
            <a:r>
              <a:rPr lang="en-US" sz="2000" b="1" dirty="0" smtClean="0">
                <a:latin typeface="Arial" pitchFamily="34" charset="0"/>
                <a:cs typeface="Arial" pitchFamily="34" charset="0"/>
              </a:rPr>
              <a:t>Date: </a:t>
            </a:r>
            <a:r>
              <a:rPr lang="en-US" sz="2000" b="1" dirty="0" smtClean="0">
                <a:cs typeface="Arial" pitchFamily="34" charset="0"/>
              </a:rPr>
              <a:t>October 25 </a:t>
            </a:r>
            <a:r>
              <a:rPr lang="en-US" sz="2000" b="1" dirty="0" smtClean="0">
                <a:latin typeface="Arial" pitchFamily="34" charset="0"/>
                <a:cs typeface="Arial" pitchFamily="34" charset="0"/>
              </a:rPr>
              <a:t>,2012</a:t>
            </a:r>
            <a:endParaRPr lang="en-US" sz="2000" b="1" dirty="0">
              <a:latin typeface="Arial" pitchFamily="34" charset="0"/>
              <a:cs typeface="Arial" pitchFamily="34" charset="0"/>
            </a:endParaRPr>
          </a:p>
          <a:p>
            <a:pPr algn="ctr">
              <a:lnSpc>
                <a:spcPct val="70000"/>
              </a:lnSpc>
              <a:spcBef>
                <a:spcPct val="50000"/>
              </a:spcBef>
            </a:pPr>
            <a:endParaRPr lang="en-US" sz="2000" b="1" dirty="0">
              <a:latin typeface="Arial" pitchFamily="34" charset="0"/>
              <a:cs typeface="Arial" pitchFamily="34" charset="0"/>
            </a:endParaRPr>
          </a:p>
        </p:txBody>
      </p:sp>
      <p:pic>
        <p:nvPicPr>
          <p:cNvPr id="10" name="Picture 1"/>
          <p:cNvPicPr>
            <a:picLocks noChangeAspect="1" noChangeArrowheads="1"/>
          </p:cNvPicPr>
          <p:nvPr/>
        </p:nvPicPr>
        <p:blipFill>
          <a:blip r:embed="rId2" cstate="print"/>
          <a:srcRect/>
          <a:stretch>
            <a:fillRect/>
          </a:stretch>
        </p:blipFill>
        <p:spPr bwMode="auto">
          <a:xfrm>
            <a:off x="381000" y="838200"/>
            <a:ext cx="1564821" cy="1905000"/>
          </a:xfrm>
          <a:prstGeom prst="rect">
            <a:avLst/>
          </a:prstGeom>
          <a:ln>
            <a:noFill/>
          </a:ln>
          <a:effectLst>
            <a:outerShdw blurRad="292100" dist="139700" dir="2700000" algn="tl" rotWithShape="0">
              <a:srgbClr val="333333">
                <a:alpha val="65000"/>
              </a:srgbClr>
            </a:outerShdw>
          </a:effectLst>
        </p:spPr>
      </p:pic>
      <p:sp>
        <p:nvSpPr>
          <p:cNvPr id="7" name="สี่เหลี่ยมผืนผ้า 6"/>
          <p:cNvSpPr/>
          <p:nvPr/>
        </p:nvSpPr>
        <p:spPr>
          <a:xfrm>
            <a:off x="2209800" y="1600200"/>
            <a:ext cx="4825167" cy="1323439"/>
          </a:xfrm>
          <a:prstGeom prst="rect">
            <a:avLst/>
          </a:prstGeom>
        </p:spPr>
        <p:txBody>
          <a:bodyPr wrap="none">
            <a:spAutoFit/>
          </a:bodyPr>
          <a:lstStyle/>
          <a:p>
            <a:r>
              <a:rPr lang="en-US" sz="4000" b="1" dirty="0" smtClean="0">
                <a:solidFill>
                  <a:schemeClr val="bg1"/>
                </a:solidFill>
                <a:effectLst>
                  <a:outerShdw blurRad="38100" dist="38100" dir="2700000" algn="tl">
                    <a:srgbClr val="000000">
                      <a:alpha val="43137"/>
                    </a:srgbClr>
                  </a:outerShdw>
                </a:effectLst>
                <a:latin typeface="+mj-lt"/>
                <a:cs typeface="Arial" pitchFamily="34" charset="0"/>
              </a:rPr>
              <a:t>Integrated Marketing </a:t>
            </a:r>
          </a:p>
          <a:p>
            <a:r>
              <a:rPr lang="en-US" sz="4000" b="1" dirty="0" smtClean="0">
                <a:solidFill>
                  <a:schemeClr val="bg1"/>
                </a:solidFill>
                <a:effectLst>
                  <a:outerShdw blurRad="38100" dist="38100" dir="2700000" algn="tl">
                    <a:srgbClr val="000000">
                      <a:alpha val="43137"/>
                    </a:srgbClr>
                  </a:outerShdw>
                </a:effectLst>
                <a:latin typeface="+mj-lt"/>
                <a:cs typeface="Arial" pitchFamily="34" charset="0"/>
              </a:rPr>
              <a:t>    Communications</a:t>
            </a:r>
            <a:endParaRPr lang="th-TH" sz="1400" b="1" dirty="0">
              <a:solidFill>
                <a:schemeClr val="bg1"/>
              </a:solidFill>
              <a:latin typeface="+mj-lt"/>
            </a:endParaRPr>
          </a:p>
        </p:txBody>
      </p:sp>
      <p:pic>
        <p:nvPicPr>
          <p:cNvPr id="8" name="Picture 2" descr="http://images.pearsoned-ema.com/jpeg/large/9780273752509.jpg"/>
          <p:cNvPicPr>
            <a:picLocks noChangeAspect="1" noChangeArrowheads="1"/>
          </p:cNvPicPr>
          <p:nvPr/>
        </p:nvPicPr>
        <p:blipFill>
          <a:blip r:embed="rId3" cstate="print"/>
          <a:srcRect/>
          <a:stretch>
            <a:fillRect/>
          </a:stretch>
        </p:blipFill>
        <p:spPr bwMode="auto">
          <a:xfrm>
            <a:off x="7162800" y="609600"/>
            <a:ext cx="1624027" cy="2169835"/>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Slide Number Placeholder 3"/>
          <p:cNvSpPr>
            <a:spLocks noGrp="1"/>
          </p:cNvSpPr>
          <p:nvPr>
            <p:ph type="sldNum" sz="quarter" idx="12"/>
          </p:nvPr>
        </p:nvSpPr>
        <p:spPr>
          <a:noFill/>
        </p:spPr>
        <p:txBody>
          <a:bodyPr>
            <a:normAutofit/>
          </a:bodyPr>
          <a:lstStyle/>
          <a:p>
            <a:r>
              <a:rPr lang="en-US" smtClean="0"/>
              <a:t>12-</a:t>
            </a:r>
            <a:fld id="{3904AF8C-6A50-403E-8CC4-DC225BD8C033}" type="slidenum">
              <a:rPr lang="en-US" smtClean="0"/>
              <a:pPr/>
              <a:t>2</a:t>
            </a:fld>
            <a:endParaRPr lang="en-US" smtClean="0"/>
          </a:p>
        </p:txBody>
      </p:sp>
      <p:sp>
        <p:nvSpPr>
          <p:cNvPr id="2051" name="Rectangle 8"/>
          <p:cNvSpPr>
            <a:spLocks noChangeArrowheads="1"/>
          </p:cNvSpPr>
          <p:nvPr/>
        </p:nvSpPr>
        <p:spPr bwMode="auto">
          <a:xfrm>
            <a:off x="762000" y="2895600"/>
            <a:ext cx="7391400" cy="2286000"/>
          </a:xfrm>
          <a:prstGeom prst="rect">
            <a:avLst/>
          </a:prstGeom>
          <a:solidFill>
            <a:schemeClr val="accent1"/>
          </a:solidFill>
          <a:ln w="9525">
            <a:solidFill>
              <a:schemeClr val="tx1"/>
            </a:solidFill>
            <a:miter lim="800000"/>
            <a:headEnd/>
            <a:tailEnd/>
          </a:ln>
        </p:spPr>
        <p:txBody>
          <a:bodyPr wrap="none" anchor="ctr"/>
          <a:lstStyle/>
          <a:p>
            <a:pPr algn="ctr">
              <a:spcBef>
                <a:spcPct val="20000"/>
              </a:spcBef>
            </a:pPr>
            <a:r>
              <a:rPr lang="en-US" sz="2400" b="1" dirty="0" smtClean="0">
                <a:solidFill>
                  <a:srgbClr val="00B0F0"/>
                </a:solidFill>
              </a:rPr>
              <a:t>Integrated Marketing Communications Strategy</a:t>
            </a:r>
            <a:endParaRPr lang="en-US" sz="2400" b="1" dirty="0">
              <a:solidFill>
                <a:srgbClr val="00B0F0"/>
              </a:solidFill>
            </a:endParaRPr>
          </a:p>
        </p:txBody>
      </p:sp>
      <p:sp>
        <p:nvSpPr>
          <p:cNvPr id="2052" name="Rectangle 4"/>
          <p:cNvSpPr>
            <a:spLocks noChangeArrowheads="1"/>
          </p:cNvSpPr>
          <p:nvPr/>
        </p:nvSpPr>
        <p:spPr bwMode="auto">
          <a:xfrm>
            <a:off x="914400" y="1600200"/>
            <a:ext cx="7467600" cy="1828800"/>
          </a:xfrm>
          <a:prstGeom prst="rect">
            <a:avLst/>
          </a:prstGeom>
          <a:noFill/>
          <a:ln w="9525">
            <a:noFill/>
            <a:miter lim="800000"/>
            <a:headEnd/>
            <a:tailEnd/>
          </a:ln>
        </p:spPr>
        <p:txBody>
          <a:bodyPr/>
          <a:lstStyle/>
          <a:p>
            <a:pPr algn="ctr">
              <a:spcBef>
                <a:spcPct val="20000"/>
              </a:spcBef>
            </a:pPr>
            <a:r>
              <a:rPr lang="en-US" sz="4000" b="1" dirty="0" smtClean="0">
                <a:solidFill>
                  <a:schemeClr val="bg1"/>
                </a:solidFill>
              </a:rPr>
              <a:t>Communicating Customer Value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052">
                                            <p:txEl>
                                              <p:pRg st="0" end="0"/>
                                            </p:txEl>
                                          </p:spTgt>
                                        </p:tgtEl>
                                        <p:attrNameLst>
                                          <p:attrName>style.visibility</p:attrName>
                                        </p:attrNameLst>
                                      </p:cBhvr>
                                      <p:to>
                                        <p:strVal val="visible"/>
                                      </p:to>
                                    </p:set>
                                    <p:animEffect transition="in" filter="dissolve">
                                      <p:cBhvr>
                                        <p:cTn id="7" dur="500"/>
                                        <p:tgtEl>
                                          <p:spTgt spid="205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2" grpId="0" build="p" autoUpdateAnimBg="0" advAuto="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type="body" idx="4294967295"/>
          </p:nvPr>
        </p:nvSpPr>
        <p:spPr>
          <a:xfrm>
            <a:off x="2362200" y="2362200"/>
            <a:ext cx="6781800" cy="1143000"/>
          </a:xfrm>
        </p:spPr>
        <p:txBody>
          <a:bodyPr/>
          <a:lstStyle/>
          <a:p>
            <a:r>
              <a:rPr lang="en-US" dirty="0" smtClean="0">
                <a:hlinkClick r:id="rId2"/>
              </a:rPr>
              <a:t>suwalya@yahoo.com</a:t>
            </a:r>
            <a:endParaRPr lang="en-US" dirty="0" smtClean="0"/>
          </a:p>
          <a:p>
            <a:r>
              <a:rPr lang="en-US" dirty="0" smtClean="0"/>
              <a:t>Mobile: 081-842-2043</a:t>
            </a:r>
            <a:endParaRPr lang="th-TH" dirty="0"/>
          </a:p>
        </p:txBody>
      </p:sp>
      <p:sp>
        <p:nvSpPr>
          <p:cNvPr id="2" name="ชื่อเรื่อง 1"/>
          <p:cNvSpPr>
            <a:spLocks noGrp="1"/>
          </p:cNvSpPr>
          <p:nvPr>
            <p:ph type="title" idx="4294967295"/>
          </p:nvPr>
        </p:nvSpPr>
        <p:spPr>
          <a:xfrm>
            <a:off x="2286000" y="990600"/>
            <a:ext cx="6858000" cy="1066800"/>
          </a:xfrm>
        </p:spPr>
        <p:txBody>
          <a:bodyPr/>
          <a:lstStyle/>
          <a:p>
            <a:r>
              <a:rPr lang="en-US" dirty="0" smtClean="0"/>
              <a:t>Contact</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title"/>
          </p:nvPr>
        </p:nvSpPr>
        <p:spPr/>
        <p:txBody>
          <a:bodyPr/>
          <a:lstStyle/>
          <a:p>
            <a:r>
              <a:rPr lang="en-US" dirty="0" smtClean="0"/>
              <a:t>Texts</a:t>
            </a:r>
            <a:endParaRPr lang="th-TH" dirty="0"/>
          </a:p>
        </p:txBody>
      </p:sp>
      <p:pic>
        <p:nvPicPr>
          <p:cNvPr id="4" name="Picture 2" descr="http://images.pearsoned-ema.com/jpeg/large/9780273752509.jpg"/>
          <p:cNvPicPr>
            <a:picLocks noChangeAspect="1" noChangeArrowheads="1"/>
          </p:cNvPicPr>
          <p:nvPr/>
        </p:nvPicPr>
        <p:blipFill>
          <a:blip r:embed="rId2" cstate="print"/>
          <a:srcRect/>
          <a:stretch>
            <a:fillRect/>
          </a:stretch>
        </p:blipFill>
        <p:spPr bwMode="auto">
          <a:xfrm>
            <a:off x="1371600" y="1700124"/>
            <a:ext cx="2947928" cy="3938676"/>
          </a:xfrm>
          <a:prstGeom prst="rect">
            <a:avLst/>
          </a:prstGeom>
          <a:ln>
            <a:noFill/>
          </a:ln>
          <a:effectLst>
            <a:outerShdw blurRad="292100" dist="139700" dir="2700000" algn="tl" rotWithShape="0">
              <a:srgbClr val="333333">
                <a:alpha val="65000"/>
              </a:srgbClr>
            </a:outerShdw>
          </a:effectLst>
        </p:spPr>
      </p:pic>
      <p:pic>
        <p:nvPicPr>
          <p:cNvPr id="77826" name="Picture 2" descr="bus_journpub_img3"/>
          <p:cNvPicPr>
            <a:picLocks noChangeAspect="1" noChangeArrowheads="1"/>
          </p:cNvPicPr>
          <p:nvPr/>
        </p:nvPicPr>
        <p:blipFill>
          <a:blip r:embed="rId3" cstate="print"/>
          <a:srcRect/>
          <a:stretch>
            <a:fillRect/>
          </a:stretch>
        </p:blipFill>
        <p:spPr bwMode="auto">
          <a:xfrm>
            <a:off x="4953000" y="1600200"/>
            <a:ext cx="2971800" cy="404583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6" name="Rectangle 3"/>
          <p:cNvSpPr>
            <a:spLocks noGrp="1" noChangeArrowheads="1"/>
          </p:cNvSpPr>
          <p:nvPr>
            <p:ph type="title"/>
          </p:nvPr>
        </p:nvSpPr>
        <p:spPr>
          <a:xfrm>
            <a:off x="381000" y="152400"/>
            <a:ext cx="8153400" cy="762000"/>
          </a:xfrm>
        </p:spPr>
        <p:txBody>
          <a:bodyPr/>
          <a:lstStyle/>
          <a:p>
            <a:pPr eaLnBrk="1" hangingPunct="1"/>
            <a:r>
              <a:rPr lang="en-US" sz="2800" dirty="0" smtClean="0"/>
              <a:t>OBJECTIVE OUTLINE:</a:t>
            </a:r>
          </a:p>
        </p:txBody>
      </p:sp>
      <p:sp>
        <p:nvSpPr>
          <p:cNvPr id="3074" name="Slide Number Placeholder 3"/>
          <p:cNvSpPr>
            <a:spLocks noGrp="1"/>
          </p:cNvSpPr>
          <p:nvPr>
            <p:ph type="sldNum" sz="quarter" idx="12"/>
          </p:nvPr>
        </p:nvSpPr>
        <p:spPr>
          <a:noFill/>
        </p:spPr>
        <p:txBody>
          <a:bodyPr>
            <a:normAutofit/>
          </a:bodyPr>
          <a:lstStyle/>
          <a:p>
            <a:r>
              <a:rPr lang="en-US" smtClean="0"/>
              <a:t>12-</a:t>
            </a:r>
            <a:fld id="{A539E06C-3015-4910-B4C3-38AB5C790BDF}" type="slidenum">
              <a:rPr lang="en-US" smtClean="0"/>
              <a:pPr/>
              <a:t>5</a:t>
            </a:fld>
            <a:endParaRPr lang="en-US" smtClean="0"/>
          </a:p>
        </p:txBody>
      </p:sp>
      <p:sp>
        <p:nvSpPr>
          <p:cNvPr id="352260" name="Rectangle 4"/>
          <p:cNvSpPr>
            <a:spLocks noGrp="1" noChangeArrowheads="1"/>
          </p:cNvSpPr>
          <p:nvPr>
            <p:ph sz="quarter" idx="1"/>
          </p:nvPr>
        </p:nvSpPr>
        <p:spPr>
          <a:xfrm>
            <a:off x="228600" y="1143000"/>
            <a:ext cx="8915400" cy="5486400"/>
          </a:xfrm>
        </p:spPr>
        <p:txBody>
          <a:bodyPr>
            <a:normAutofit fontScale="92500" lnSpcReduction="10000"/>
          </a:bodyPr>
          <a:lstStyle/>
          <a:p>
            <a:pPr eaLnBrk="1" hangingPunct="1">
              <a:buFont typeface="Wingdings" pitchFamily="2" charset="2"/>
              <a:buChar char="Ø"/>
            </a:pPr>
            <a:r>
              <a:rPr lang="en-US" sz="2800" b="1" dirty="0" smtClean="0">
                <a:solidFill>
                  <a:srgbClr val="FF3300"/>
                </a:solidFill>
              </a:rPr>
              <a:t>Objective 1:</a:t>
            </a:r>
            <a:r>
              <a:rPr lang="en-US" sz="2800" dirty="0" smtClean="0">
                <a:solidFill>
                  <a:srgbClr val="FF3300"/>
                </a:solidFill>
              </a:rPr>
              <a:t> </a:t>
            </a:r>
            <a:r>
              <a:rPr lang="en-US" sz="2800" dirty="0" smtClean="0"/>
              <a:t>Define the five promotional mix tools for communicating customer value</a:t>
            </a:r>
          </a:p>
          <a:p>
            <a:pPr algn="ctr" eaLnBrk="1" hangingPunct="1">
              <a:buNone/>
            </a:pPr>
            <a:r>
              <a:rPr lang="en-US" sz="1900" b="1" dirty="0" smtClean="0">
                <a:solidFill>
                  <a:srgbClr val="00B0F0"/>
                </a:solidFill>
              </a:rPr>
              <a:t>PROMOTIONAL MIX</a:t>
            </a:r>
          </a:p>
          <a:p>
            <a:pPr eaLnBrk="1" hangingPunct="1">
              <a:buFont typeface="Wingdings" pitchFamily="2" charset="2"/>
              <a:buChar char="Ø"/>
            </a:pPr>
            <a:r>
              <a:rPr lang="en-US" sz="2800" b="1" dirty="0" smtClean="0">
                <a:solidFill>
                  <a:srgbClr val="FF3300"/>
                </a:solidFill>
              </a:rPr>
              <a:t>Objective 2:</a:t>
            </a:r>
            <a:r>
              <a:rPr lang="en-US" sz="2800" dirty="0" smtClean="0">
                <a:solidFill>
                  <a:srgbClr val="FF3300"/>
                </a:solidFill>
              </a:rPr>
              <a:t> </a:t>
            </a:r>
            <a:r>
              <a:rPr lang="en-US" sz="2800" dirty="0" smtClean="0"/>
              <a:t>Discuss the changing communications landscape and the need for integrated marketing communications.</a:t>
            </a:r>
          </a:p>
          <a:p>
            <a:pPr algn="ctr" eaLnBrk="1" hangingPunct="1">
              <a:buNone/>
            </a:pPr>
            <a:r>
              <a:rPr lang="en-US" sz="1900" b="1" dirty="0" smtClean="0">
                <a:solidFill>
                  <a:srgbClr val="00B0F0"/>
                </a:solidFill>
              </a:rPr>
              <a:t>INTEGRATED MARKETING COMMUNICATIONS</a:t>
            </a:r>
          </a:p>
          <a:p>
            <a:pPr eaLnBrk="1" hangingPunct="1">
              <a:buFont typeface="Wingdings" pitchFamily="2" charset="2"/>
              <a:buChar char="Ø"/>
            </a:pPr>
            <a:r>
              <a:rPr lang="en-US" sz="2800" b="1" dirty="0" smtClean="0">
                <a:solidFill>
                  <a:srgbClr val="FF3300"/>
                </a:solidFill>
              </a:rPr>
              <a:t>Objective 3:</a:t>
            </a:r>
            <a:r>
              <a:rPr lang="en-US" sz="2800" dirty="0" smtClean="0">
                <a:solidFill>
                  <a:srgbClr val="FF3300"/>
                </a:solidFill>
              </a:rPr>
              <a:t> </a:t>
            </a:r>
            <a:r>
              <a:rPr lang="en-US" sz="2800" dirty="0" smtClean="0"/>
              <a:t>Outline the communications process and the steps in developing effective marketing communications.</a:t>
            </a:r>
          </a:p>
          <a:p>
            <a:pPr algn="ctr" eaLnBrk="1" hangingPunct="1">
              <a:buNone/>
            </a:pPr>
            <a:r>
              <a:rPr lang="en-US" sz="2100" b="1" dirty="0" smtClean="0">
                <a:solidFill>
                  <a:srgbClr val="00B0F0"/>
                </a:solidFill>
              </a:rPr>
              <a:t>A VIEW OF THE COMMUNICATIONS PROCESS</a:t>
            </a:r>
          </a:p>
          <a:p>
            <a:pPr algn="ctr" eaLnBrk="1" hangingPunct="1">
              <a:buNone/>
            </a:pPr>
            <a:r>
              <a:rPr lang="en-US" sz="2100" b="1" dirty="0" smtClean="0">
                <a:solidFill>
                  <a:srgbClr val="00B0F0"/>
                </a:solidFill>
              </a:rPr>
              <a:t>STEPS IN DEVELOPING EFFECTIVE MARKETING COMMUNICATION</a:t>
            </a:r>
          </a:p>
          <a:p>
            <a:pPr eaLnBrk="1" hangingPunct="1">
              <a:buFont typeface="Wingdings" pitchFamily="2" charset="2"/>
              <a:buChar char="Ø"/>
            </a:pPr>
            <a:r>
              <a:rPr lang="en-US" sz="2800" b="1" dirty="0" smtClean="0">
                <a:solidFill>
                  <a:srgbClr val="FF3300"/>
                </a:solidFill>
              </a:rPr>
              <a:t>Objective 4:</a:t>
            </a:r>
            <a:r>
              <a:rPr lang="en-US" sz="2800" dirty="0" smtClean="0">
                <a:solidFill>
                  <a:srgbClr val="FF3300"/>
                </a:solidFill>
              </a:rPr>
              <a:t> </a:t>
            </a:r>
            <a:r>
              <a:rPr lang="en-US" sz="2800" dirty="0" smtClean="0"/>
              <a:t>Explain the methods for setting the promotion budget and factors that effect the design of the promotion mix.</a:t>
            </a:r>
          </a:p>
          <a:p>
            <a:pPr algn="ctr" eaLnBrk="1" hangingPunct="1">
              <a:buNone/>
            </a:pPr>
            <a:r>
              <a:rPr lang="en-US" sz="1900" b="1" dirty="0" smtClean="0">
                <a:solidFill>
                  <a:srgbClr val="00B0F0"/>
                </a:solidFill>
              </a:rPr>
              <a:t>SETTING THE TOTAL PROMOTION BUDGET AND MIX</a:t>
            </a:r>
          </a:p>
          <a:p>
            <a:pPr algn="ctr" eaLnBrk="1" hangingPunct="1">
              <a:buNone/>
            </a:pPr>
            <a:r>
              <a:rPr lang="en-US" sz="1900" b="1" dirty="0" smtClean="0">
                <a:solidFill>
                  <a:srgbClr val="00B0F0"/>
                </a:solidFill>
              </a:rPr>
              <a:t>SOCIALLY RESPONSIBLE MARKETING COMMUNICATION</a:t>
            </a:r>
          </a:p>
          <a:p>
            <a:pPr eaLnBrk="1" hangingPunct="1">
              <a:buNone/>
            </a:pPr>
            <a:endParaRPr lang="en-US" sz="2800" dirty="0" smtClean="0"/>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52260">
                                            <p:txEl>
                                              <p:pRg st="0" end="0"/>
                                            </p:txEl>
                                          </p:spTgt>
                                        </p:tgtEl>
                                        <p:attrNameLst>
                                          <p:attrName>style.visibility</p:attrName>
                                        </p:attrNameLst>
                                      </p:cBhvr>
                                      <p:to>
                                        <p:strVal val="visible"/>
                                      </p:to>
                                    </p:set>
                                    <p:animEffect transition="in" filter="checkerboard(across)">
                                      <p:cBhvr>
                                        <p:cTn id="7" dur="500"/>
                                        <p:tgtEl>
                                          <p:spTgt spid="352260">
                                            <p:txEl>
                                              <p:pRg st="0" end="0"/>
                                            </p:txEl>
                                          </p:spTgt>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352260">
                                            <p:txEl>
                                              <p:pRg st="1" end="1"/>
                                            </p:txEl>
                                          </p:spTgt>
                                        </p:tgtEl>
                                        <p:attrNameLst>
                                          <p:attrName>style.visibility</p:attrName>
                                        </p:attrNameLst>
                                      </p:cBhvr>
                                      <p:to>
                                        <p:strVal val="visible"/>
                                      </p:to>
                                    </p:set>
                                    <p:animEffect transition="in" filter="checkerboard(across)">
                                      <p:cBhvr>
                                        <p:cTn id="11" dur="500"/>
                                        <p:tgtEl>
                                          <p:spTgt spid="352260">
                                            <p:txEl>
                                              <p:pRg st="1" end="1"/>
                                            </p:txEl>
                                          </p:spTgt>
                                        </p:tgtEl>
                                      </p:cBhvr>
                                    </p:animEffect>
                                  </p:childTnLst>
                                </p:cTn>
                              </p:par>
                            </p:childTnLst>
                          </p:cTn>
                        </p:par>
                        <p:par>
                          <p:cTn id="12" fill="hold">
                            <p:stCondLst>
                              <p:cond delay="1000"/>
                            </p:stCondLst>
                            <p:childTnLst>
                              <p:par>
                                <p:cTn id="13" presetID="5" presetClass="entr" presetSubtype="10" fill="hold" grpId="0" nodeType="afterEffect">
                                  <p:stCondLst>
                                    <p:cond delay="0"/>
                                  </p:stCondLst>
                                  <p:childTnLst>
                                    <p:set>
                                      <p:cBhvr>
                                        <p:cTn id="14" dur="1" fill="hold">
                                          <p:stCondLst>
                                            <p:cond delay="0"/>
                                          </p:stCondLst>
                                        </p:cTn>
                                        <p:tgtEl>
                                          <p:spTgt spid="352260">
                                            <p:txEl>
                                              <p:pRg st="2" end="2"/>
                                            </p:txEl>
                                          </p:spTgt>
                                        </p:tgtEl>
                                        <p:attrNameLst>
                                          <p:attrName>style.visibility</p:attrName>
                                        </p:attrNameLst>
                                      </p:cBhvr>
                                      <p:to>
                                        <p:strVal val="visible"/>
                                      </p:to>
                                    </p:set>
                                    <p:animEffect transition="in" filter="checkerboard(across)">
                                      <p:cBhvr>
                                        <p:cTn id="15" dur="500"/>
                                        <p:tgtEl>
                                          <p:spTgt spid="352260">
                                            <p:txEl>
                                              <p:pRg st="2" end="2"/>
                                            </p:txEl>
                                          </p:spTgt>
                                        </p:tgtEl>
                                      </p:cBhvr>
                                    </p:animEffect>
                                  </p:childTnLst>
                                </p:cTn>
                              </p:par>
                            </p:childTnLst>
                          </p:cTn>
                        </p:par>
                        <p:par>
                          <p:cTn id="16" fill="hold">
                            <p:stCondLst>
                              <p:cond delay="1500"/>
                            </p:stCondLst>
                            <p:childTnLst>
                              <p:par>
                                <p:cTn id="17" presetID="5" presetClass="entr" presetSubtype="10" fill="hold" grpId="0" nodeType="afterEffect">
                                  <p:stCondLst>
                                    <p:cond delay="0"/>
                                  </p:stCondLst>
                                  <p:childTnLst>
                                    <p:set>
                                      <p:cBhvr>
                                        <p:cTn id="18" dur="1" fill="hold">
                                          <p:stCondLst>
                                            <p:cond delay="0"/>
                                          </p:stCondLst>
                                        </p:cTn>
                                        <p:tgtEl>
                                          <p:spTgt spid="352260">
                                            <p:txEl>
                                              <p:pRg st="3" end="3"/>
                                            </p:txEl>
                                          </p:spTgt>
                                        </p:tgtEl>
                                        <p:attrNameLst>
                                          <p:attrName>style.visibility</p:attrName>
                                        </p:attrNameLst>
                                      </p:cBhvr>
                                      <p:to>
                                        <p:strVal val="visible"/>
                                      </p:to>
                                    </p:set>
                                    <p:animEffect transition="in" filter="checkerboard(across)">
                                      <p:cBhvr>
                                        <p:cTn id="19" dur="500"/>
                                        <p:tgtEl>
                                          <p:spTgt spid="352260">
                                            <p:txEl>
                                              <p:pRg st="3" end="3"/>
                                            </p:txEl>
                                          </p:spTgt>
                                        </p:tgtEl>
                                      </p:cBhvr>
                                    </p:animEffect>
                                  </p:childTnLst>
                                </p:cTn>
                              </p:par>
                            </p:childTnLst>
                          </p:cTn>
                        </p:par>
                        <p:par>
                          <p:cTn id="20" fill="hold">
                            <p:stCondLst>
                              <p:cond delay="2000"/>
                            </p:stCondLst>
                            <p:childTnLst>
                              <p:par>
                                <p:cTn id="21" presetID="5" presetClass="entr" presetSubtype="10" fill="hold" grpId="0" nodeType="afterEffect">
                                  <p:stCondLst>
                                    <p:cond delay="0"/>
                                  </p:stCondLst>
                                  <p:childTnLst>
                                    <p:set>
                                      <p:cBhvr>
                                        <p:cTn id="22" dur="1" fill="hold">
                                          <p:stCondLst>
                                            <p:cond delay="0"/>
                                          </p:stCondLst>
                                        </p:cTn>
                                        <p:tgtEl>
                                          <p:spTgt spid="352260">
                                            <p:txEl>
                                              <p:pRg st="4" end="4"/>
                                            </p:txEl>
                                          </p:spTgt>
                                        </p:tgtEl>
                                        <p:attrNameLst>
                                          <p:attrName>style.visibility</p:attrName>
                                        </p:attrNameLst>
                                      </p:cBhvr>
                                      <p:to>
                                        <p:strVal val="visible"/>
                                      </p:to>
                                    </p:set>
                                    <p:animEffect transition="in" filter="checkerboard(across)">
                                      <p:cBhvr>
                                        <p:cTn id="23" dur="500"/>
                                        <p:tgtEl>
                                          <p:spTgt spid="352260">
                                            <p:txEl>
                                              <p:pRg st="4" end="4"/>
                                            </p:txEl>
                                          </p:spTgt>
                                        </p:tgtEl>
                                      </p:cBhvr>
                                    </p:animEffect>
                                  </p:childTnLst>
                                </p:cTn>
                              </p:par>
                            </p:childTnLst>
                          </p:cTn>
                        </p:par>
                        <p:par>
                          <p:cTn id="24" fill="hold">
                            <p:stCondLst>
                              <p:cond delay="2500"/>
                            </p:stCondLst>
                            <p:childTnLst>
                              <p:par>
                                <p:cTn id="25" presetID="5" presetClass="entr" presetSubtype="10" fill="hold" grpId="0" nodeType="afterEffect">
                                  <p:stCondLst>
                                    <p:cond delay="0"/>
                                  </p:stCondLst>
                                  <p:childTnLst>
                                    <p:set>
                                      <p:cBhvr>
                                        <p:cTn id="26" dur="1" fill="hold">
                                          <p:stCondLst>
                                            <p:cond delay="0"/>
                                          </p:stCondLst>
                                        </p:cTn>
                                        <p:tgtEl>
                                          <p:spTgt spid="352260">
                                            <p:txEl>
                                              <p:pRg st="5" end="5"/>
                                            </p:txEl>
                                          </p:spTgt>
                                        </p:tgtEl>
                                        <p:attrNameLst>
                                          <p:attrName>style.visibility</p:attrName>
                                        </p:attrNameLst>
                                      </p:cBhvr>
                                      <p:to>
                                        <p:strVal val="visible"/>
                                      </p:to>
                                    </p:set>
                                    <p:animEffect transition="in" filter="checkerboard(across)">
                                      <p:cBhvr>
                                        <p:cTn id="27" dur="500"/>
                                        <p:tgtEl>
                                          <p:spTgt spid="352260">
                                            <p:txEl>
                                              <p:pRg st="5" end="5"/>
                                            </p:txEl>
                                          </p:spTgt>
                                        </p:tgtEl>
                                      </p:cBhvr>
                                    </p:animEffect>
                                  </p:childTnLst>
                                </p:cTn>
                              </p:par>
                            </p:childTnLst>
                          </p:cTn>
                        </p:par>
                        <p:par>
                          <p:cTn id="28" fill="hold">
                            <p:stCondLst>
                              <p:cond delay="3000"/>
                            </p:stCondLst>
                            <p:childTnLst>
                              <p:par>
                                <p:cTn id="29" presetID="5" presetClass="entr" presetSubtype="10" fill="hold" grpId="0" nodeType="afterEffect">
                                  <p:stCondLst>
                                    <p:cond delay="0"/>
                                  </p:stCondLst>
                                  <p:childTnLst>
                                    <p:set>
                                      <p:cBhvr>
                                        <p:cTn id="30" dur="1" fill="hold">
                                          <p:stCondLst>
                                            <p:cond delay="0"/>
                                          </p:stCondLst>
                                        </p:cTn>
                                        <p:tgtEl>
                                          <p:spTgt spid="352260">
                                            <p:txEl>
                                              <p:pRg st="6" end="6"/>
                                            </p:txEl>
                                          </p:spTgt>
                                        </p:tgtEl>
                                        <p:attrNameLst>
                                          <p:attrName>style.visibility</p:attrName>
                                        </p:attrNameLst>
                                      </p:cBhvr>
                                      <p:to>
                                        <p:strVal val="visible"/>
                                      </p:to>
                                    </p:set>
                                    <p:animEffect transition="in" filter="checkerboard(across)">
                                      <p:cBhvr>
                                        <p:cTn id="31" dur="500"/>
                                        <p:tgtEl>
                                          <p:spTgt spid="352260">
                                            <p:txEl>
                                              <p:pRg st="6" end="6"/>
                                            </p:txEl>
                                          </p:spTgt>
                                        </p:tgtEl>
                                      </p:cBhvr>
                                    </p:animEffect>
                                  </p:childTnLst>
                                </p:cTn>
                              </p:par>
                            </p:childTnLst>
                          </p:cTn>
                        </p:par>
                        <p:par>
                          <p:cTn id="32" fill="hold">
                            <p:stCondLst>
                              <p:cond delay="3500"/>
                            </p:stCondLst>
                            <p:childTnLst>
                              <p:par>
                                <p:cTn id="33" presetID="5" presetClass="entr" presetSubtype="10" fill="hold" grpId="0" nodeType="afterEffect">
                                  <p:stCondLst>
                                    <p:cond delay="0"/>
                                  </p:stCondLst>
                                  <p:childTnLst>
                                    <p:set>
                                      <p:cBhvr>
                                        <p:cTn id="34" dur="1" fill="hold">
                                          <p:stCondLst>
                                            <p:cond delay="0"/>
                                          </p:stCondLst>
                                        </p:cTn>
                                        <p:tgtEl>
                                          <p:spTgt spid="352260">
                                            <p:txEl>
                                              <p:pRg st="7" end="7"/>
                                            </p:txEl>
                                          </p:spTgt>
                                        </p:tgtEl>
                                        <p:attrNameLst>
                                          <p:attrName>style.visibility</p:attrName>
                                        </p:attrNameLst>
                                      </p:cBhvr>
                                      <p:to>
                                        <p:strVal val="visible"/>
                                      </p:to>
                                    </p:set>
                                    <p:animEffect transition="in" filter="checkerboard(across)">
                                      <p:cBhvr>
                                        <p:cTn id="35" dur="500"/>
                                        <p:tgtEl>
                                          <p:spTgt spid="352260">
                                            <p:txEl>
                                              <p:pRg st="7" end="7"/>
                                            </p:txEl>
                                          </p:spTgt>
                                        </p:tgtEl>
                                      </p:cBhvr>
                                    </p:animEffect>
                                  </p:childTnLst>
                                </p:cTn>
                              </p:par>
                            </p:childTnLst>
                          </p:cTn>
                        </p:par>
                        <p:par>
                          <p:cTn id="36" fill="hold">
                            <p:stCondLst>
                              <p:cond delay="4000"/>
                            </p:stCondLst>
                            <p:childTnLst>
                              <p:par>
                                <p:cTn id="37" presetID="5" presetClass="entr" presetSubtype="10" fill="hold" grpId="0" nodeType="afterEffect">
                                  <p:stCondLst>
                                    <p:cond delay="0"/>
                                  </p:stCondLst>
                                  <p:childTnLst>
                                    <p:set>
                                      <p:cBhvr>
                                        <p:cTn id="38" dur="1" fill="hold">
                                          <p:stCondLst>
                                            <p:cond delay="0"/>
                                          </p:stCondLst>
                                        </p:cTn>
                                        <p:tgtEl>
                                          <p:spTgt spid="352260">
                                            <p:txEl>
                                              <p:pRg st="8" end="8"/>
                                            </p:txEl>
                                          </p:spTgt>
                                        </p:tgtEl>
                                        <p:attrNameLst>
                                          <p:attrName>style.visibility</p:attrName>
                                        </p:attrNameLst>
                                      </p:cBhvr>
                                      <p:to>
                                        <p:strVal val="visible"/>
                                      </p:to>
                                    </p:set>
                                    <p:animEffect transition="in" filter="checkerboard(across)">
                                      <p:cBhvr>
                                        <p:cTn id="39" dur="500"/>
                                        <p:tgtEl>
                                          <p:spTgt spid="352260">
                                            <p:txEl>
                                              <p:pRg st="8" end="8"/>
                                            </p:txEl>
                                          </p:spTgt>
                                        </p:tgtEl>
                                      </p:cBhvr>
                                    </p:animEffect>
                                  </p:childTnLst>
                                </p:cTn>
                              </p:par>
                            </p:childTnLst>
                          </p:cTn>
                        </p:par>
                        <p:par>
                          <p:cTn id="40" fill="hold">
                            <p:stCondLst>
                              <p:cond delay="4500"/>
                            </p:stCondLst>
                            <p:childTnLst>
                              <p:par>
                                <p:cTn id="41" presetID="5" presetClass="entr" presetSubtype="10" fill="hold" grpId="0" nodeType="afterEffect">
                                  <p:stCondLst>
                                    <p:cond delay="0"/>
                                  </p:stCondLst>
                                  <p:childTnLst>
                                    <p:set>
                                      <p:cBhvr>
                                        <p:cTn id="42" dur="1" fill="hold">
                                          <p:stCondLst>
                                            <p:cond delay="0"/>
                                          </p:stCondLst>
                                        </p:cTn>
                                        <p:tgtEl>
                                          <p:spTgt spid="352260">
                                            <p:txEl>
                                              <p:pRg st="9" end="9"/>
                                            </p:txEl>
                                          </p:spTgt>
                                        </p:tgtEl>
                                        <p:attrNameLst>
                                          <p:attrName>style.visibility</p:attrName>
                                        </p:attrNameLst>
                                      </p:cBhvr>
                                      <p:to>
                                        <p:strVal val="visible"/>
                                      </p:to>
                                    </p:set>
                                    <p:animEffect transition="in" filter="checkerboard(across)">
                                      <p:cBhvr>
                                        <p:cTn id="43" dur="500"/>
                                        <p:tgtEl>
                                          <p:spTgt spid="35226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2260" grpId="0" build="p" autoUpdateAnimBg="0" advAuto="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Grp="1" noChangeArrowheads="1"/>
          </p:cNvSpPr>
          <p:nvPr>
            <p:ph type="title"/>
          </p:nvPr>
        </p:nvSpPr>
        <p:spPr>
          <a:solidFill>
            <a:srgbClr val="CCFFFF"/>
          </a:solidFill>
          <a:ln w="28575">
            <a:solidFill>
              <a:srgbClr val="000080"/>
            </a:solidFill>
          </a:ln>
        </p:spPr>
        <p:txBody>
          <a:bodyPr>
            <a:normAutofit/>
          </a:bodyPr>
          <a:lstStyle/>
          <a:p>
            <a:pPr eaLnBrk="1" hangingPunct="1"/>
            <a:r>
              <a:rPr lang="en-US" sz="3600" dirty="0" smtClean="0"/>
              <a:t>Opening Case Study- Haagen-Dazs</a:t>
            </a:r>
            <a:r>
              <a:rPr lang="en-US" sz="2000" dirty="0" smtClean="0"/>
              <a:t>:             A Beautifully Integrated Marketing Communications Campaign</a:t>
            </a:r>
            <a:endParaRPr lang="en-US" sz="2000" b="1" dirty="0" smtClean="0">
              <a:solidFill>
                <a:srgbClr val="FF3300"/>
              </a:solidFill>
            </a:endParaRPr>
          </a:p>
        </p:txBody>
      </p:sp>
      <p:sp>
        <p:nvSpPr>
          <p:cNvPr id="4098" name="Slide Number Placeholder 3"/>
          <p:cNvSpPr>
            <a:spLocks noGrp="1"/>
          </p:cNvSpPr>
          <p:nvPr>
            <p:ph type="sldNum" sz="quarter" idx="12"/>
          </p:nvPr>
        </p:nvSpPr>
        <p:spPr>
          <a:noFill/>
        </p:spPr>
        <p:txBody>
          <a:bodyPr>
            <a:normAutofit/>
          </a:bodyPr>
          <a:lstStyle/>
          <a:p>
            <a:r>
              <a:rPr lang="en-US" smtClean="0"/>
              <a:t>12-</a:t>
            </a:r>
            <a:fld id="{31D0383E-D40A-4BD5-B114-A55686CFA669}" type="slidenum">
              <a:rPr lang="en-US" smtClean="0"/>
              <a:pPr/>
              <a:t>6</a:t>
            </a:fld>
            <a:endParaRPr lang="en-US" smtClean="0"/>
          </a:p>
        </p:txBody>
      </p:sp>
      <p:sp>
        <p:nvSpPr>
          <p:cNvPr id="4099" name="Rectangle 3"/>
          <p:cNvSpPr>
            <a:spLocks noGrp="1" noChangeArrowheads="1"/>
          </p:cNvSpPr>
          <p:nvPr>
            <p:ph sz="quarter" idx="1"/>
          </p:nvPr>
        </p:nvSpPr>
        <p:spPr>
          <a:xfrm>
            <a:off x="533400" y="1600200"/>
            <a:ext cx="8229600" cy="3992563"/>
          </a:xfrm>
        </p:spPr>
        <p:txBody>
          <a:bodyPr>
            <a:normAutofit/>
          </a:bodyPr>
          <a:lstStyle/>
          <a:p>
            <a:pPr lvl="2" eaLnBrk="1" hangingPunct="1">
              <a:lnSpc>
                <a:spcPct val="90000"/>
              </a:lnSpc>
              <a:buFontTx/>
              <a:buNone/>
            </a:pPr>
            <a:endParaRPr lang="en-US" sz="2800" dirty="0" smtClean="0"/>
          </a:p>
          <a:p>
            <a:pPr eaLnBrk="1" hangingPunct="1">
              <a:lnSpc>
                <a:spcPct val="90000"/>
              </a:lnSpc>
              <a:buFont typeface="Wingdings" pitchFamily="2" charset="2"/>
              <a:buChar char="v"/>
            </a:pPr>
            <a:r>
              <a:rPr lang="en-US" sz="2800" dirty="0" smtClean="0"/>
              <a:t>“Haagen-Dazs loves honey bees” integrated marketing campaign uses rich, well-coordinated blend of communications elements to successfully deliver </a:t>
            </a:r>
            <a:r>
              <a:rPr lang="en-US" sz="2800" dirty="0" err="1" smtClean="0"/>
              <a:t>Haagen</a:t>
            </a:r>
            <a:r>
              <a:rPr lang="en-US" sz="2800" dirty="0" smtClean="0"/>
              <a:t> –</a:t>
            </a:r>
            <a:r>
              <a:rPr lang="en-US" sz="2800" dirty="0" err="1" smtClean="0"/>
              <a:t>Dazs</a:t>
            </a:r>
            <a:r>
              <a:rPr lang="en-US" sz="2800" dirty="0" smtClean="0"/>
              <a:t>’ unique message and positioning.</a:t>
            </a:r>
          </a:p>
          <a:p>
            <a:pPr eaLnBrk="1" hangingPunct="1">
              <a:lnSpc>
                <a:spcPct val="90000"/>
              </a:lnSpc>
              <a:buFont typeface="Wingdings" pitchFamily="2" charset="2"/>
              <a:buChar char="v"/>
            </a:pPr>
            <a:r>
              <a:rPr lang="en-US" sz="2800" dirty="0" smtClean="0"/>
              <a:t>“It’s the brand with heart and soul”, “We’re not only raising brand awareness, but making a difference in the world.”</a:t>
            </a:r>
          </a:p>
          <a:p>
            <a:pPr eaLnBrk="1" hangingPunct="1">
              <a:lnSpc>
                <a:spcPct val="90000"/>
              </a:lnSpc>
              <a:buFont typeface="Wingdings" pitchFamily="2" charset="2"/>
              <a:buChar char="v"/>
            </a:pPr>
            <a:endParaRPr lang="en-US" sz="2800" dirty="0" smtClean="0"/>
          </a:p>
        </p:txBody>
      </p:sp>
      <p:pic>
        <p:nvPicPr>
          <p:cNvPr id="75778" name="Picture 2" descr="http://theinspirationroom.com/daily/interactive/2009/5/haagen-dazs-loves-honey-bees.jpg"/>
          <p:cNvPicPr>
            <a:picLocks noChangeAspect="1" noChangeArrowheads="1"/>
          </p:cNvPicPr>
          <p:nvPr/>
        </p:nvPicPr>
        <p:blipFill>
          <a:blip r:embed="rId2"/>
          <a:srcRect/>
          <a:stretch>
            <a:fillRect/>
          </a:stretch>
        </p:blipFill>
        <p:spPr bwMode="auto">
          <a:xfrm>
            <a:off x="304800" y="4800600"/>
            <a:ext cx="2362200" cy="1675661"/>
          </a:xfrm>
          <a:prstGeom prst="rect">
            <a:avLst/>
          </a:prstGeom>
          <a:noFill/>
        </p:spPr>
      </p:pic>
      <p:pic>
        <p:nvPicPr>
          <p:cNvPr id="75780" name="Picture 4" descr="http://dairywithhoney.com/wp-content/uploads/2010/10/1253564486-haagen-dazs-loves-honey-bees-2.jpg"/>
          <p:cNvPicPr>
            <a:picLocks noChangeAspect="1" noChangeArrowheads="1"/>
          </p:cNvPicPr>
          <p:nvPr/>
        </p:nvPicPr>
        <p:blipFill>
          <a:blip r:embed="rId3" cstate="print"/>
          <a:srcRect/>
          <a:stretch>
            <a:fillRect/>
          </a:stretch>
        </p:blipFill>
        <p:spPr bwMode="auto">
          <a:xfrm>
            <a:off x="3124200" y="4800600"/>
            <a:ext cx="1752600" cy="1752600"/>
          </a:xfrm>
          <a:prstGeom prst="rect">
            <a:avLst/>
          </a:prstGeom>
          <a:noFill/>
        </p:spPr>
      </p:pic>
      <p:pic>
        <p:nvPicPr>
          <p:cNvPr id="75782" name="Picture 6" descr="http://files.coloribus.com/files/adsarchive/part_1137/11375905/file/ice-cream-loves-honey-bees-small-19939.jpg"/>
          <p:cNvPicPr>
            <a:picLocks noChangeAspect="1" noChangeArrowheads="1"/>
          </p:cNvPicPr>
          <p:nvPr/>
        </p:nvPicPr>
        <p:blipFill>
          <a:blip r:embed="rId4"/>
          <a:srcRect/>
          <a:stretch>
            <a:fillRect/>
          </a:stretch>
        </p:blipFill>
        <p:spPr bwMode="auto">
          <a:xfrm>
            <a:off x="5410200" y="4648200"/>
            <a:ext cx="2590800" cy="182651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ctrTitle"/>
          </p:nvPr>
        </p:nvSpPr>
        <p:spPr/>
        <p:txBody>
          <a:bodyPr/>
          <a:lstStyle/>
          <a:p>
            <a:r>
              <a:rPr sz="3600" b="1" smtClean="0"/>
              <a:t>Objective 1</a:t>
            </a:r>
            <a:r>
              <a:rPr sz="2800" b="1" smtClean="0"/>
              <a:t>: Promotion Mix</a:t>
            </a:r>
            <a:endParaRPr lang="th-TH" sz="2800" b="1" dirty="0"/>
          </a:p>
        </p:txBody>
      </p:sp>
      <p:pic>
        <p:nvPicPr>
          <p:cNvPr id="104452" name="Picture 4" descr="http://t0.gstatic.com/images?q=tbn:ANd9GcQ_gSZ1WTJ0q4-UMhCojfEMQt7xSJmMMp3Q1VBvbGpvAEaPuptoag"/>
          <p:cNvPicPr>
            <a:picLocks noChangeAspect="1" noChangeArrowheads="1"/>
          </p:cNvPicPr>
          <p:nvPr/>
        </p:nvPicPr>
        <p:blipFill>
          <a:blip r:embed="rId2"/>
          <a:srcRect/>
          <a:stretch>
            <a:fillRect/>
          </a:stretch>
        </p:blipFill>
        <p:spPr bwMode="auto">
          <a:xfrm>
            <a:off x="2362200" y="3657600"/>
            <a:ext cx="3505200" cy="254560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ชื่อเรื่อง 15"/>
          <p:cNvSpPr>
            <a:spLocks noGrp="1"/>
          </p:cNvSpPr>
          <p:nvPr>
            <p:ph type="title"/>
          </p:nvPr>
        </p:nvSpPr>
        <p:spPr/>
        <p:txBody>
          <a:bodyPr>
            <a:normAutofit fontScale="90000"/>
          </a:bodyPr>
          <a:lstStyle/>
          <a:p>
            <a:r>
              <a:rPr lang="en-US" dirty="0" smtClean="0"/>
              <a:t>The Promotion Mix or </a:t>
            </a:r>
            <a:br>
              <a:rPr lang="en-US" dirty="0" smtClean="0"/>
            </a:br>
            <a:r>
              <a:rPr lang="en-US" dirty="0" smtClean="0"/>
              <a:t>Marketing Communications Mix</a:t>
            </a:r>
            <a:endParaRPr lang="th-TH" dirty="0"/>
          </a:p>
        </p:txBody>
      </p:sp>
      <p:sp>
        <p:nvSpPr>
          <p:cNvPr id="17" name="ตัวยึดเนื้อหา 16"/>
          <p:cNvSpPr>
            <a:spLocks noGrp="1"/>
          </p:cNvSpPr>
          <p:nvPr>
            <p:ph sz="quarter" idx="1"/>
          </p:nvPr>
        </p:nvSpPr>
        <p:spPr>
          <a:xfrm>
            <a:off x="685800" y="1828800"/>
            <a:ext cx="8001000" cy="4572000"/>
          </a:xfrm>
        </p:spPr>
        <p:txBody>
          <a:bodyPr/>
          <a:lstStyle/>
          <a:p>
            <a:pPr>
              <a:buNone/>
            </a:pPr>
            <a:r>
              <a:rPr lang="en-US" b="1" dirty="0" smtClean="0"/>
              <a:t>The promotion mix is the </a:t>
            </a:r>
            <a:r>
              <a:rPr lang="en-US" sz="3600" b="1" dirty="0" smtClean="0">
                <a:solidFill>
                  <a:srgbClr val="FF3300"/>
                </a:solidFill>
              </a:rPr>
              <a:t>marketer’s bag of tools </a:t>
            </a:r>
            <a:r>
              <a:rPr lang="en-US" b="1" dirty="0" smtClean="0"/>
              <a:t>for communicating with customers and other</a:t>
            </a:r>
          </a:p>
          <a:p>
            <a:pPr>
              <a:buNone/>
            </a:pPr>
            <a:r>
              <a:rPr lang="en-US" b="1" dirty="0" smtClean="0"/>
              <a:t>stakeholders.  To deliver a clear and compelling</a:t>
            </a:r>
          </a:p>
          <a:p>
            <a:pPr>
              <a:buNone/>
            </a:pPr>
            <a:r>
              <a:rPr lang="en-US" b="1" dirty="0" smtClean="0"/>
              <a:t>message, each tool must be </a:t>
            </a:r>
            <a:r>
              <a:rPr lang="en-US" sz="4000" b="1" dirty="0" smtClean="0">
                <a:solidFill>
                  <a:srgbClr val="FF3300"/>
                </a:solidFill>
              </a:rPr>
              <a:t>carefully coordinated </a:t>
            </a:r>
            <a:r>
              <a:rPr lang="en-US" b="1" dirty="0" smtClean="0"/>
              <a:t>under the concept of integrated marketing communications</a:t>
            </a:r>
            <a:endParaRPr lang="th-TH"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Definition: The Promotion Mix or </a:t>
            </a:r>
            <a:br>
              <a:rPr lang="en-US" dirty="0" smtClean="0"/>
            </a:br>
            <a:r>
              <a:rPr lang="en-US" dirty="0" smtClean="0"/>
              <a:t>Marketing Communications Mix</a:t>
            </a:r>
            <a:endParaRPr lang="th-TH" dirty="0"/>
          </a:p>
        </p:txBody>
      </p:sp>
      <p:sp>
        <p:nvSpPr>
          <p:cNvPr id="4" name="ตัวยึดเนื้อหา 3"/>
          <p:cNvSpPr>
            <a:spLocks noGrp="1"/>
          </p:cNvSpPr>
          <p:nvPr>
            <p:ph sz="quarter" idx="1"/>
          </p:nvPr>
        </p:nvSpPr>
        <p:spPr>
          <a:xfrm>
            <a:off x="762000" y="1752600"/>
            <a:ext cx="7924800" cy="4572000"/>
          </a:xfrm>
        </p:spPr>
        <p:txBody>
          <a:bodyPr/>
          <a:lstStyle/>
          <a:p>
            <a:r>
              <a:rPr lang="en-US" dirty="0" smtClean="0"/>
              <a:t>The specific </a:t>
            </a:r>
            <a:r>
              <a:rPr lang="en-US" sz="4400" b="1" dirty="0" smtClean="0">
                <a:solidFill>
                  <a:srgbClr val="0070C0"/>
                </a:solidFill>
              </a:rPr>
              <a:t>blend of promotional tools</a:t>
            </a:r>
            <a:r>
              <a:rPr lang="en-US" sz="4400" b="1" dirty="0" smtClean="0">
                <a:solidFill>
                  <a:srgbClr val="FF3300"/>
                </a:solidFill>
              </a:rPr>
              <a:t> </a:t>
            </a:r>
            <a:r>
              <a:rPr lang="en-US" dirty="0" smtClean="0"/>
              <a:t>that the company uses to persuasively communicate </a:t>
            </a:r>
            <a:r>
              <a:rPr lang="en-US" sz="4800" b="1" dirty="0" smtClean="0">
                <a:solidFill>
                  <a:srgbClr val="FF3300"/>
                </a:solidFill>
              </a:rPr>
              <a:t>customer value and build customer relationships.</a:t>
            </a:r>
            <a:endParaRPr lang="th-TH" sz="4800" b="1" dirty="0">
              <a:solidFill>
                <a:srgbClr val="FF3300"/>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914400" y="0"/>
            <a:ext cx="7772400" cy="1143000"/>
          </a:xfrm>
        </p:spPr>
        <p:txBody>
          <a:bodyPr>
            <a:normAutofit fontScale="90000"/>
          </a:bodyPr>
          <a:lstStyle/>
          <a:p>
            <a:pPr eaLnBrk="1" hangingPunct="1"/>
            <a:r>
              <a:rPr lang="en-US" sz="3600" dirty="0" smtClean="0"/>
              <a:t/>
            </a:r>
            <a:br>
              <a:rPr lang="en-US" sz="3600" dirty="0" smtClean="0"/>
            </a:br>
            <a:r>
              <a:rPr lang="en-US" sz="3600" dirty="0" smtClean="0"/>
              <a:t>Marketing Communications Mix</a:t>
            </a:r>
          </a:p>
        </p:txBody>
      </p:sp>
      <p:sp>
        <p:nvSpPr>
          <p:cNvPr id="5122" name="Slide Number Placeholder 3"/>
          <p:cNvSpPr>
            <a:spLocks noGrp="1"/>
          </p:cNvSpPr>
          <p:nvPr>
            <p:ph type="sldNum" sz="quarter" idx="12"/>
          </p:nvPr>
        </p:nvSpPr>
        <p:spPr>
          <a:noFill/>
        </p:spPr>
        <p:txBody>
          <a:bodyPr>
            <a:normAutofit/>
          </a:bodyPr>
          <a:lstStyle/>
          <a:p>
            <a:r>
              <a:rPr lang="en-US" smtClean="0"/>
              <a:t>12-</a:t>
            </a:r>
            <a:fld id="{7EF5BE2E-3230-4B33-B05E-D3A00F0C03B5}" type="slidenum">
              <a:rPr lang="en-US" smtClean="0"/>
              <a:pPr/>
              <a:t>10</a:t>
            </a:fld>
            <a:endParaRPr lang="en-US" smtClean="0"/>
          </a:p>
        </p:txBody>
      </p:sp>
      <p:sp>
        <p:nvSpPr>
          <p:cNvPr id="5124" name="Rectangle 3"/>
          <p:cNvSpPr>
            <a:spLocks noGrp="1" noChangeArrowheads="1"/>
          </p:cNvSpPr>
          <p:nvPr>
            <p:ph sz="quarter" idx="1"/>
          </p:nvPr>
        </p:nvSpPr>
        <p:spPr>
          <a:xfrm>
            <a:off x="457200" y="1600200"/>
            <a:ext cx="8229600" cy="4937760"/>
          </a:xfrm>
        </p:spPr>
        <p:txBody>
          <a:bodyPr>
            <a:normAutofit/>
          </a:bodyPr>
          <a:lstStyle/>
          <a:p>
            <a:pPr eaLnBrk="1" hangingPunct="1">
              <a:buFont typeface="Wingdings" pitchFamily="2" charset="2"/>
              <a:buChar char="Ø"/>
            </a:pPr>
            <a:r>
              <a:rPr lang="en-US" b="1" dirty="0" smtClean="0">
                <a:solidFill>
                  <a:srgbClr val="FF3300"/>
                </a:solidFill>
              </a:rPr>
              <a:t>Advertising</a:t>
            </a:r>
          </a:p>
          <a:p>
            <a:pPr lvl="1" eaLnBrk="1" hangingPunct="1"/>
            <a:r>
              <a:rPr lang="en-US" dirty="0" smtClean="0"/>
              <a:t>Any paid form of non personal presentation and promotion of ideas, goods, or services by an identified sponsor.</a:t>
            </a:r>
          </a:p>
          <a:p>
            <a:pPr eaLnBrk="1" hangingPunct="1">
              <a:buFont typeface="Wingdings" pitchFamily="2" charset="2"/>
              <a:buChar char="Ø"/>
            </a:pPr>
            <a:r>
              <a:rPr lang="en-US" b="1" dirty="0" smtClean="0">
                <a:solidFill>
                  <a:srgbClr val="FF3300"/>
                </a:solidFill>
              </a:rPr>
              <a:t>Sales Promotion</a:t>
            </a:r>
          </a:p>
          <a:p>
            <a:pPr lvl="1" eaLnBrk="1" hangingPunct="1"/>
            <a:r>
              <a:rPr lang="en-US" dirty="0" smtClean="0"/>
              <a:t>Short-term incentives to encourage the purchase or sale of a product or service.</a:t>
            </a:r>
          </a:p>
          <a:p>
            <a:pPr>
              <a:lnSpc>
                <a:spcPct val="90000"/>
              </a:lnSpc>
              <a:buFont typeface="Wingdings" pitchFamily="2" charset="2"/>
              <a:buChar char="Ø"/>
            </a:pPr>
            <a:r>
              <a:rPr lang="en-US" b="1" dirty="0" smtClean="0">
                <a:solidFill>
                  <a:srgbClr val="FF3300"/>
                </a:solidFill>
              </a:rPr>
              <a:t>Public Relations (PR)</a:t>
            </a:r>
          </a:p>
          <a:p>
            <a:pPr lvl="1">
              <a:lnSpc>
                <a:spcPct val="90000"/>
              </a:lnSpc>
            </a:pPr>
            <a:r>
              <a:rPr lang="en-US" dirty="0" smtClean="0"/>
              <a:t>Building good relations with the company’s various publics by obtaining favorable publicity, building up a good corporate image, and handling or heading off unfavorable rumors, stories, and events.</a:t>
            </a:r>
          </a:p>
        </p:txBody>
      </p:sp>
      <p:sp>
        <p:nvSpPr>
          <p:cNvPr id="5125"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3"/>
          <p:cNvSpPr>
            <a:spLocks noGrp="1"/>
          </p:cNvSpPr>
          <p:nvPr>
            <p:ph type="sldNum" sz="quarter" idx="12"/>
          </p:nvPr>
        </p:nvSpPr>
        <p:spPr>
          <a:noFill/>
        </p:spPr>
        <p:txBody>
          <a:bodyPr>
            <a:normAutofit/>
          </a:bodyPr>
          <a:lstStyle/>
          <a:p>
            <a:r>
              <a:rPr lang="en-US" smtClean="0"/>
              <a:t>12-</a:t>
            </a:r>
            <a:fld id="{6CFAC3BE-6E9A-4494-907B-06AC49EF237E}" type="slidenum">
              <a:rPr lang="en-US" smtClean="0"/>
              <a:pPr/>
              <a:t>11</a:t>
            </a:fld>
            <a:endParaRPr lang="en-US" smtClean="0"/>
          </a:p>
        </p:txBody>
      </p:sp>
      <p:sp>
        <p:nvSpPr>
          <p:cNvPr id="7172" name="Rectangle 3"/>
          <p:cNvSpPr>
            <a:spLocks noGrp="1" noChangeArrowheads="1"/>
          </p:cNvSpPr>
          <p:nvPr>
            <p:ph sz="quarter" idx="1"/>
          </p:nvPr>
        </p:nvSpPr>
        <p:spPr>
          <a:xfrm>
            <a:off x="457200" y="1752600"/>
            <a:ext cx="8229600" cy="4937760"/>
          </a:xfrm>
        </p:spPr>
        <p:txBody>
          <a:bodyPr/>
          <a:lstStyle/>
          <a:p>
            <a:pPr>
              <a:lnSpc>
                <a:spcPct val="90000"/>
              </a:lnSpc>
              <a:buFont typeface="Wingdings" pitchFamily="2" charset="2"/>
              <a:buChar char="Ø"/>
            </a:pPr>
            <a:r>
              <a:rPr lang="en-US" b="1" dirty="0" smtClean="0">
                <a:solidFill>
                  <a:srgbClr val="FF3300"/>
                </a:solidFill>
              </a:rPr>
              <a:t>Personal Selling</a:t>
            </a:r>
          </a:p>
          <a:p>
            <a:pPr lvl="1">
              <a:lnSpc>
                <a:spcPct val="90000"/>
              </a:lnSpc>
            </a:pPr>
            <a:r>
              <a:rPr lang="en-US" dirty="0" smtClean="0"/>
              <a:t>Personal presentation by the firm’s sales force for the purpose of making sales and building customer relationships.</a:t>
            </a:r>
          </a:p>
          <a:p>
            <a:pPr eaLnBrk="1" hangingPunct="1">
              <a:buNone/>
            </a:pPr>
            <a:endParaRPr lang="en-US" b="1" dirty="0" smtClean="0">
              <a:solidFill>
                <a:srgbClr val="FF3300"/>
              </a:solidFill>
            </a:endParaRPr>
          </a:p>
          <a:p>
            <a:pPr eaLnBrk="1" hangingPunct="1">
              <a:buFont typeface="Wingdings" pitchFamily="2" charset="2"/>
              <a:buChar char="Ø"/>
            </a:pPr>
            <a:r>
              <a:rPr lang="en-US" b="1" dirty="0" smtClean="0">
                <a:solidFill>
                  <a:srgbClr val="FF3300"/>
                </a:solidFill>
              </a:rPr>
              <a:t>Direct Marketing</a:t>
            </a:r>
          </a:p>
          <a:p>
            <a:pPr lvl="1" eaLnBrk="1" hangingPunct="1"/>
            <a:r>
              <a:rPr lang="en-US" dirty="0" smtClean="0"/>
              <a:t>Direct connections with carefully targeted individual consumers to both obtain an immediate response and cultivate lasting customer relationships—the use of telephone, mail, fax, e-mail, the Internet, and other tools to communicate directly with specific consumers.</a:t>
            </a:r>
          </a:p>
        </p:txBody>
      </p:sp>
      <p:sp>
        <p:nvSpPr>
          <p:cNvPr id="7173" name="Line 4"/>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
        <p:nvSpPr>
          <p:cNvPr id="6" name="Rectangle 2"/>
          <p:cNvSpPr>
            <a:spLocks noGrp="1" noChangeArrowheads="1"/>
          </p:cNvSpPr>
          <p:nvPr>
            <p:ph type="title"/>
          </p:nvPr>
        </p:nvSpPr>
        <p:spPr>
          <a:xfrm>
            <a:off x="914400" y="0"/>
            <a:ext cx="7772400" cy="1143000"/>
          </a:xfrm>
        </p:spPr>
        <p:txBody>
          <a:bodyPr>
            <a:normAutofit fontScale="90000"/>
          </a:bodyPr>
          <a:lstStyle/>
          <a:p>
            <a:pPr eaLnBrk="1" hangingPunct="1"/>
            <a:r>
              <a:rPr lang="en-US" sz="3600" dirty="0" smtClean="0"/>
              <a:t/>
            </a:r>
            <a:br>
              <a:rPr lang="en-US" sz="3600" dirty="0" smtClean="0"/>
            </a:br>
            <a:r>
              <a:rPr lang="en-US" sz="3600" dirty="0" smtClean="0"/>
              <a:t>Marketing Communications Mix</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Number Placeholder 1"/>
          <p:cNvSpPr>
            <a:spLocks noGrp="1"/>
          </p:cNvSpPr>
          <p:nvPr>
            <p:ph type="sldNum" sz="quarter" idx="12"/>
          </p:nvPr>
        </p:nvSpPr>
        <p:spPr>
          <a:noFill/>
        </p:spPr>
        <p:txBody>
          <a:bodyPr>
            <a:normAutofit/>
          </a:bodyPr>
          <a:lstStyle/>
          <a:p>
            <a:r>
              <a:rPr lang="en-US" smtClean="0"/>
              <a:t>12-</a:t>
            </a:r>
            <a:fld id="{446DB535-A70A-408C-8D17-CA0A7AD79A66}" type="slidenum">
              <a:rPr lang="en-US" smtClean="0"/>
              <a:pPr/>
              <a:t>12</a:t>
            </a:fld>
            <a:endParaRPr lang="en-US" smtClean="0"/>
          </a:p>
        </p:txBody>
      </p:sp>
      <p:pic>
        <p:nvPicPr>
          <p:cNvPr id="8195" name="Picture 2" descr="TEAMS&amp;TEAMS%20Asset%20ID=d031fa1805cdcba5fbf858a5f2034bd23ec4c31f"/>
          <p:cNvPicPr>
            <a:picLocks noChangeAspect="1" noChangeArrowheads="1"/>
          </p:cNvPicPr>
          <p:nvPr/>
        </p:nvPicPr>
        <p:blipFill>
          <a:blip r:embed="rId2"/>
          <a:srcRect/>
          <a:stretch>
            <a:fillRect/>
          </a:stretch>
        </p:blipFill>
        <p:spPr bwMode="auto">
          <a:xfrm>
            <a:off x="304800" y="1752600"/>
            <a:ext cx="3505200" cy="2057400"/>
          </a:xfrm>
          <a:prstGeom prst="rect">
            <a:avLst/>
          </a:prstGeom>
          <a:noFill/>
          <a:ln w="9525">
            <a:noFill/>
            <a:miter lim="800000"/>
            <a:headEnd/>
            <a:tailEnd/>
          </a:ln>
        </p:spPr>
      </p:pic>
      <p:pic>
        <p:nvPicPr>
          <p:cNvPr id="8196" name="Picture 5" descr="TEAMS&amp;TEAMS%20Asset%20ID=29bce06167ccc358c94dbf7b3da1fb6887753073"/>
          <p:cNvPicPr>
            <a:picLocks noChangeAspect="1" noChangeArrowheads="1"/>
          </p:cNvPicPr>
          <p:nvPr/>
        </p:nvPicPr>
        <p:blipFill>
          <a:blip r:embed="rId3"/>
          <a:srcRect/>
          <a:stretch>
            <a:fillRect/>
          </a:stretch>
        </p:blipFill>
        <p:spPr bwMode="auto">
          <a:xfrm>
            <a:off x="5943600" y="1981200"/>
            <a:ext cx="2419350" cy="3143250"/>
          </a:xfrm>
          <a:prstGeom prst="rect">
            <a:avLst/>
          </a:prstGeom>
          <a:noFill/>
          <a:ln w="9525">
            <a:noFill/>
            <a:miter lim="800000"/>
            <a:headEnd/>
            <a:tailEnd/>
          </a:ln>
        </p:spPr>
      </p:pic>
      <p:pic>
        <p:nvPicPr>
          <p:cNvPr id="8197" name="Picture 7" descr="TEAMS&amp;TEAMS%20Asset%20ID=9d72c3a34d501089d093d1f0f429cd9f0f65983a"/>
          <p:cNvPicPr>
            <a:picLocks noChangeAspect="1" noChangeArrowheads="1"/>
          </p:cNvPicPr>
          <p:nvPr/>
        </p:nvPicPr>
        <p:blipFill>
          <a:blip r:embed="rId4"/>
          <a:srcRect/>
          <a:stretch>
            <a:fillRect/>
          </a:stretch>
        </p:blipFill>
        <p:spPr bwMode="auto">
          <a:xfrm>
            <a:off x="2209800" y="3962400"/>
            <a:ext cx="3505200" cy="2163763"/>
          </a:xfrm>
          <a:prstGeom prst="rect">
            <a:avLst/>
          </a:prstGeom>
          <a:noFill/>
          <a:ln w="9525">
            <a:noFill/>
            <a:miter lim="800000"/>
            <a:headEnd/>
            <a:tailEnd/>
          </a:ln>
        </p:spPr>
      </p:pic>
      <p:sp>
        <p:nvSpPr>
          <p:cNvPr id="8198" name="Text Box 10"/>
          <p:cNvSpPr txBox="1">
            <a:spLocks noChangeArrowheads="1"/>
          </p:cNvSpPr>
          <p:nvPr/>
        </p:nvSpPr>
        <p:spPr bwMode="auto">
          <a:xfrm>
            <a:off x="762000" y="381000"/>
            <a:ext cx="7086600" cy="1187450"/>
          </a:xfrm>
          <a:prstGeom prst="rect">
            <a:avLst/>
          </a:prstGeom>
          <a:noFill/>
          <a:ln w="9525">
            <a:noFill/>
            <a:miter lim="800000"/>
            <a:headEnd/>
            <a:tailEnd/>
          </a:ln>
        </p:spPr>
        <p:txBody>
          <a:bodyPr>
            <a:spAutoFit/>
          </a:bodyPr>
          <a:lstStyle/>
          <a:p>
            <a:pPr>
              <a:spcBef>
                <a:spcPct val="50000"/>
              </a:spcBef>
            </a:pPr>
            <a:r>
              <a:rPr lang="en-US" sz="2400"/>
              <a:t>In order to communicate with customers in Asia, many different methods are used including media advertising, personal selling and even the Internet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Number Placeholder 1"/>
          <p:cNvSpPr>
            <a:spLocks noGrp="1"/>
          </p:cNvSpPr>
          <p:nvPr>
            <p:ph type="sldNum" sz="quarter" idx="12"/>
          </p:nvPr>
        </p:nvSpPr>
        <p:spPr>
          <a:noFill/>
        </p:spPr>
        <p:txBody>
          <a:bodyPr>
            <a:normAutofit/>
          </a:bodyPr>
          <a:lstStyle/>
          <a:p>
            <a:r>
              <a:rPr lang="en-US" smtClean="0"/>
              <a:t>12-</a:t>
            </a:r>
            <a:fld id="{7A9D578D-C14B-44B9-8823-852FA6306868}" type="slidenum">
              <a:rPr lang="en-US" smtClean="0"/>
              <a:pPr/>
              <a:t>13</a:t>
            </a:fld>
            <a:endParaRPr lang="en-US" smtClean="0"/>
          </a:p>
        </p:txBody>
      </p:sp>
      <p:pic>
        <p:nvPicPr>
          <p:cNvPr id="9219" name="Picture 4" descr="F12-1A"/>
          <p:cNvPicPr>
            <a:picLocks noChangeAspect="1" noChangeArrowheads="1"/>
          </p:cNvPicPr>
          <p:nvPr/>
        </p:nvPicPr>
        <p:blipFill>
          <a:blip r:embed="rId2"/>
          <a:srcRect/>
          <a:stretch>
            <a:fillRect/>
          </a:stretch>
        </p:blipFill>
        <p:spPr bwMode="auto">
          <a:xfrm>
            <a:off x="304800" y="1981200"/>
            <a:ext cx="8458200" cy="3922713"/>
          </a:xfrm>
          <a:prstGeom prst="rect">
            <a:avLst/>
          </a:prstGeom>
          <a:noFill/>
          <a:ln w="9525">
            <a:noFill/>
            <a:miter lim="800000"/>
            <a:headEnd/>
            <a:tailEnd/>
          </a:ln>
        </p:spPr>
      </p:pic>
      <p:sp>
        <p:nvSpPr>
          <p:cNvPr id="9220" name="Text Box 5"/>
          <p:cNvSpPr txBox="1">
            <a:spLocks noChangeArrowheads="1"/>
          </p:cNvSpPr>
          <p:nvPr/>
        </p:nvSpPr>
        <p:spPr bwMode="auto">
          <a:xfrm>
            <a:off x="762000" y="304800"/>
            <a:ext cx="7467600" cy="1066800"/>
          </a:xfrm>
          <a:prstGeom prst="rect">
            <a:avLst/>
          </a:prstGeom>
          <a:noFill/>
          <a:ln w="9525">
            <a:noFill/>
            <a:miter lim="800000"/>
            <a:headEnd/>
            <a:tailEnd/>
          </a:ln>
        </p:spPr>
        <p:txBody>
          <a:bodyPr>
            <a:spAutoFit/>
          </a:bodyPr>
          <a:lstStyle/>
          <a:p>
            <a:pPr algn="ctr">
              <a:spcBef>
                <a:spcPct val="50000"/>
              </a:spcBef>
            </a:pPr>
            <a:r>
              <a:rPr lang="en-US" sz="3200"/>
              <a:t>The “Communications Potential” of the Marketing Mix</a:t>
            </a:r>
          </a:p>
        </p:txBody>
      </p:sp>
      <p:sp>
        <p:nvSpPr>
          <p:cNvPr id="9221" name="Line 6"/>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
        <p:nvSpPr>
          <p:cNvPr id="9222" name="Text Box 7"/>
          <p:cNvSpPr txBox="1">
            <a:spLocks noChangeArrowheads="1"/>
          </p:cNvSpPr>
          <p:nvPr/>
        </p:nvSpPr>
        <p:spPr bwMode="auto">
          <a:xfrm>
            <a:off x="1219200" y="1600200"/>
            <a:ext cx="1905000" cy="366713"/>
          </a:xfrm>
          <a:prstGeom prst="rect">
            <a:avLst/>
          </a:prstGeom>
          <a:solidFill>
            <a:srgbClr val="FF3300"/>
          </a:solidFill>
          <a:ln w="9525">
            <a:noFill/>
            <a:miter lim="800000"/>
            <a:headEnd/>
            <a:tailEnd/>
          </a:ln>
        </p:spPr>
        <p:txBody>
          <a:bodyPr>
            <a:spAutoFit/>
          </a:bodyPr>
          <a:lstStyle/>
          <a:p>
            <a:pPr algn="ctr">
              <a:spcBef>
                <a:spcPct val="50000"/>
              </a:spcBef>
            </a:pPr>
            <a:r>
              <a:rPr lang="en-US" b="1" dirty="0">
                <a:solidFill>
                  <a:schemeClr val="bg1"/>
                </a:solidFill>
              </a:rPr>
              <a:t>Figure </a:t>
            </a:r>
            <a:r>
              <a:rPr lang="en-US" b="1" dirty="0" smtClean="0">
                <a:solidFill>
                  <a:schemeClr val="bg1"/>
                </a:solidFill>
              </a:rPr>
              <a:t>12.1 (a)</a:t>
            </a:r>
            <a:endParaRPr lang="en-US" b="1" dirty="0">
              <a:solidFill>
                <a:schemeClr val="bg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1"/>
          <p:cNvSpPr>
            <a:spLocks noGrp="1"/>
          </p:cNvSpPr>
          <p:nvPr>
            <p:ph type="sldNum" sz="quarter" idx="12"/>
          </p:nvPr>
        </p:nvSpPr>
        <p:spPr>
          <a:noFill/>
        </p:spPr>
        <p:txBody>
          <a:bodyPr>
            <a:normAutofit/>
          </a:bodyPr>
          <a:lstStyle/>
          <a:p>
            <a:r>
              <a:rPr lang="en-US" smtClean="0"/>
              <a:t>12-</a:t>
            </a:r>
            <a:fld id="{801BC5D3-A129-4532-9199-22D9E0E45296}" type="slidenum">
              <a:rPr lang="en-US" smtClean="0"/>
              <a:pPr/>
              <a:t>14</a:t>
            </a:fld>
            <a:endParaRPr lang="en-US" smtClean="0"/>
          </a:p>
        </p:txBody>
      </p:sp>
      <p:pic>
        <p:nvPicPr>
          <p:cNvPr id="10243" name="Picture 5" descr="F12-1B"/>
          <p:cNvPicPr>
            <a:picLocks noChangeAspect="1" noChangeArrowheads="1"/>
          </p:cNvPicPr>
          <p:nvPr/>
        </p:nvPicPr>
        <p:blipFill>
          <a:blip r:embed="rId2"/>
          <a:srcRect/>
          <a:stretch>
            <a:fillRect/>
          </a:stretch>
        </p:blipFill>
        <p:spPr bwMode="auto">
          <a:xfrm>
            <a:off x="381000" y="1600200"/>
            <a:ext cx="8305800" cy="3988514"/>
          </a:xfrm>
          <a:prstGeom prst="rect">
            <a:avLst/>
          </a:prstGeom>
          <a:noFill/>
          <a:ln w="9525">
            <a:noFill/>
            <a:miter lim="800000"/>
            <a:headEnd/>
            <a:tailEnd/>
          </a:ln>
        </p:spPr>
      </p:pic>
      <p:sp>
        <p:nvSpPr>
          <p:cNvPr id="10244" name="Text Box 4"/>
          <p:cNvSpPr txBox="1">
            <a:spLocks noChangeArrowheads="1"/>
          </p:cNvSpPr>
          <p:nvPr/>
        </p:nvSpPr>
        <p:spPr bwMode="auto">
          <a:xfrm>
            <a:off x="838200" y="1524000"/>
            <a:ext cx="1905000" cy="366713"/>
          </a:xfrm>
          <a:prstGeom prst="rect">
            <a:avLst/>
          </a:prstGeom>
          <a:solidFill>
            <a:srgbClr val="FF3300"/>
          </a:solidFill>
          <a:ln w="9525">
            <a:noFill/>
            <a:miter lim="800000"/>
            <a:headEnd/>
            <a:tailEnd/>
          </a:ln>
        </p:spPr>
        <p:txBody>
          <a:bodyPr>
            <a:spAutoFit/>
          </a:bodyPr>
          <a:lstStyle/>
          <a:p>
            <a:pPr algn="ctr">
              <a:spcBef>
                <a:spcPct val="50000"/>
              </a:spcBef>
            </a:pPr>
            <a:r>
              <a:rPr lang="en-US" b="1" dirty="0">
                <a:solidFill>
                  <a:schemeClr val="bg1"/>
                </a:solidFill>
              </a:rPr>
              <a:t>Figure </a:t>
            </a:r>
            <a:r>
              <a:rPr lang="en-US" b="1" dirty="0" smtClean="0">
                <a:solidFill>
                  <a:schemeClr val="bg1"/>
                </a:solidFill>
              </a:rPr>
              <a:t>12.1 (b)</a:t>
            </a:r>
            <a:endParaRPr lang="en-US" b="1" dirty="0">
              <a:solidFill>
                <a:schemeClr val="bg1"/>
              </a:solidFill>
            </a:endParaRPr>
          </a:p>
        </p:txBody>
      </p:sp>
      <p:sp>
        <p:nvSpPr>
          <p:cNvPr id="10245" name="Text Box 6"/>
          <p:cNvSpPr txBox="1">
            <a:spLocks noChangeArrowheads="1"/>
          </p:cNvSpPr>
          <p:nvPr/>
        </p:nvSpPr>
        <p:spPr bwMode="auto">
          <a:xfrm>
            <a:off x="685800" y="152400"/>
            <a:ext cx="7467600" cy="1066800"/>
          </a:xfrm>
          <a:prstGeom prst="rect">
            <a:avLst/>
          </a:prstGeom>
          <a:noFill/>
          <a:ln w="9525">
            <a:noFill/>
            <a:miter lim="800000"/>
            <a:headEnd/>
            <a:tailEnd/>
          </a:ln>
        </p:spPr>
        <p:txBody>
          <a:bodyPr>
            <a:spAutoFit/>
          </a:bodyPr>
          <a:lstStyle/>
          <a:p>
            <a:pPr algn="ctr">
              <a:spcBef>
                <a:spcPct val="50000"/>
              </a:spcBef>
            </a:pPr>
            <a:r>
              <a:rPr lang="en-US" sz="3200"/>
              <a:t>How Promotions Leverages Other Marketing Mix Variables</a:t>
            </a:r>
          </a:p>
        </p:txBody>
      </p:sp>
      <p:sp>
        <p:nvSpPr>
          <p:cNvPr id="10246" name="Line 7"/>
          <p:cNvSpPr>
            <a:spLocks noChangeShapeType="1"/>
          </p:cNvSpPr>
          <p:nvPr/>
        </p:nvSpPr>
        <p:spPr bwMode="auto">
          <a:xfrm flipH="1">
            <a:off x="1143000" y="1295400"/>
            <a:ext cx="6400800" cy="0"/>
          </a:xfrm>
          <a:prstGeom prst="line">
            <a:avLst/>
          </a:prstGeom>
          <a:noFill/>
          <a:ln w="25400">
            <a:solidFill>
              <a:srgbClr val="FF0000"/>
            </a:solidFill>
            <a:round/>
            <a:headEnd/>
            <a:tailEnd/>
          </a:ln>
        </p:spPr>
        <p:txBody>
          <a:bodyPr/>
          <a:lstStyle/>
          <a:p>
            <a:endParaRPr lang="th-TH"/>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ctrTitle"/>
          </p:nvPr>
        </p:nvSpPr>
        <p:spPr/>
        <p:txBody>
          <a:bodyPr>
            <a:normAutofit fontScale="90000"/>
          </a:bodyPr>
          <a:lstStyle/>
          <a:p>
            <a:r>
              <a:rPr b="1" smtClean="0"/>
              <a:t>Objective 2:</a:t>
            </a:r>
            <a:r>
              <a:rPr lang="th-TH" b="1" dirty="0" smtClean="0"/>
              <a:t> </a:t>
            </a:r>
            <a:r>
              <a:rPr sz="3100" b="1" smtClean="0">
                <a:effectLst>
                  <a:outerShdw blurRad="38100" dist="38100" dir="2700000" algn="tl">
                    <a:srgbClr val="000000">
                      <a:alpha val="43137"/>
                    </a:srgbClr>
                  </a:outerShdw>
                </a:effectLst>
              </a:rPr>
              <a:t>Integrated Markeing Communications</a:t>
            </a:r>
            <a:br>
              <a:rPr sz="3100" b="1" smtClean="0">
                <a:effectLst>
                  <a:outerShdw blurRad="38100" dist="38100" dir="2700000" algn="tl">
                    <a:srgbClr val="000000">
                      <a:alpha val="43137"/>
                    </a:srgbClr>
                  </a:outerShdw>
                </a:effectLst>
              </a:rPr>
            </a:br>
            <a:r>
              <a:rPr sz="3100" b="1" smtClean="0">
                <a:effectLst>
                  <a:outerShdw blurRad="38100" dist="38100" dir="2700000" algn="tl">
                    <a:srgbClr val="000000">
                      <a:alpha val="43137"/>
                    </a:srgbClr>
                  </a:outerShdw>
                </a:effectLst>
              </a:rPr>
              <a:t> IMC</a:t>
            </a:r>
            <a:endParaRPr lang="th-TH" sz="3100" b="1" dirty="0">
              <a:effectLst>
                <a:outerShdw blurRad="38100" dist="38100" dir="2700000" algn="tl">
                  <a:srgbClr val="000000">
                    <a:alpha val="43137"/>
                  </a:srgbClr>
                </a:outerShdw>
              </a:effectLst>
            </a:endParaRPr>
          </a:p>
        </p:txBody>
      </p:sp>
      <p:pic>
        <p:nvPicPr>
          <p:cNvPr id="103426" name="Picture 2" descr="http://marketing.esncm.com/wp-content/uploads/2012/02/simple_img_1XX.jpg"/>
          <p:cNvPicPr>
            <a:picLocks noChangeAspect="1" noChangeArrowheads="1"/>
          </p:cNvPicPr>
          <p:nvPr/>
        </p:nvPicPr>
        <p:blipFill>
          <a:blip r:embed="rId2"/>
          <a:srcRect/>
          <a:stretch>
            <a:fillRect/>
          </a:stretch>
        </p:blipFill>
        <p:spPr bwMode="auto">
          <a:xfrm>
            <a:off x="1600200" y="3505200"/>
            <a:ext cx="5715000" cy="2676525"/>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Grp="1" noChangeArrowheads="1"/>
          </p:cNvSpPr>
          <p:nvPr>
            <p:ph type="title"/>
          </p:nvPr>
        </p:nvSpPr>
        <p:spPr>
          <a:xfrm>
            <a:off x="457200" y="274638"/>
            <a:ext cx="8229600" cy="906462"/>
          </a:xfrm>
        </p:spPr>
        <p:txBody>
          <a:bodyPr>
            <a:normAutofit/>
          </a:bodyPr>
          <a:lstStyle/>
          <a:p>
            <a:pPr eaLnBrk="1" hangingPunct="1"/>
            <a:r>
              <a:rPr lang="en-US" sz="3200" smtClean="0"/>
              <a:t>The Changing Communications Environment</a:t>
            </a:r>
          </a:p>
        </p:txBody>
      </p:sp>
      <p:sp>
        <p:nvSpPr>
          <p:cNvPr id="11266" name="Slide Number Placeholder 2"/>
          <p:cNvSpPr>
            <a:spLocks noGrp="1"/>
          </p:cNvSpPr>
          <p:nvPr>
            <p:ph type="sldNum" sz="quarter" idx="12"/>
          </p:nvPr>
        </p:nvSpPr>
        <p:spPr>
          <a:noFill/>
        </p:spPr>
        <p:txBody>
          <a:bodyPr>
            <a:normAutofit/>
          </a:bodyPr>
          <a:lstStyle/>
          <a:p>
            <a:r>
              <a:rPr lang="en-US" smtClean="0"/>
              <a:t>12-</a:t>
            </a:r>
            <a:fld id="{54D0958F-EE87-40AE-813C-2B5716DB8EC8}" type="slidenum">
              <a:rPr lang="en-US" smtClean="0"/>
              <a:pPr/>
              <a:t>16</a:t>
            </a:fld>
            <a:endParaRPr lang="en-US" smtClean="0"/>
          </a:p>
        </p:txBody>
      </p:sp>
      <p:sp>
        <p:nvSpPr>
          <p:cNvPr id="11268" name="Text Box 3"/>
          <p:cNvSpPr txBox="1">
            <a:spLocks noChangeArrowheads="1"/>
          </p:cNvSpPr>
          <p:nvPr/>
        </p:nvSpPr>
        <p:spPr bwMode="auto">
          <a:xfrm>
            <a:off x="609600" y="1524000"/>
            <a:ext cx="8229600" cy="946150"/>
          </a:xfrm>
          <a:prstGeom prst="rect">
            <a:avLst/>
          </a:prstGeom>
          <a:noFill/>
          <a:ln w="9525">
            <a:noFill/>
            <a:miter lim="800000"/>
            <a:headEnd/>
            <a:tailEnd/>
          </a:ln>
        </p:spPr>
        <p:txBody>
          <a:bodyPr>
            <a:spAutoFit/>
          </a:bodyPr>
          <a:lstStyle/>
          <a:p>
            <a:pPr algn="ctr" eaLnBrk="0" hangingPunct="0">
              <a:spcBef>
                <a:spcPct val="50000"/>
              </a:spcBef>
            </a:pPr>
            <a:r>
              <a:rPr lang="en-US" sz="2800">
                <a:latin typeface="Tahoma" pitchFamily="34" charset="0"/>
              </a:rPr>
              <a:t>Two factors are changing the face of today’s marketing communications:</a:t>
            </a:r>
          </a:p>
        </p:txBody>
      </p:sp>
      <p:sp>
        <p:nvSpPr>
          <p:cNvPr id="11269" name="Line 4"/>
          <p:cNvSpPr>
            <a:spLocks noChangeShapeType="1"/>
          </p:cNvSpPr>
          <p:nvPr/>
        </p:nvSpPr>
        <p:spPr bwMode="auto">
          <a:xfrm flipH="1">
            <a:off x="1143000" y="1295400"/>
            <a:ext cx="6400800" cy="0"/>
          </a:xfrm>
          <a:prstGeom prst="line">
            <a:avLst/>
          </a:prstGeom>
          <a:noFill/>
          <a:ln w="25400">
            <a:solidFill>
              <a:srgbClr val="FF0000"/>
            </a:solidFill>
            <a:round/>
            <a:headEnd/>
            <a:tailEnd/>
          </a:ln>
        </p:spPr>
        <p:txBody>
          <a:bodyPr/>
          <a:lstStyle/>
          <a:p>
            <a:endParaRPr lang="th-TH"/>
          </a:p>
        </p:txBody>
      </p:sp>
      <p:sp>
        <p:nvSpPr>
          <p:cNvPr id="11270" name="AutoShape 5"/>
          <p:cNvSpPr>
            <a:spLocks noChangeArrowheads="1"/>
          </p:cNvSpPr>
          <p:nvPr/>
        </p:nvSpPr>
        <p:spPr bwMode="auto">
          <a:xfrm>
            <a:off x="381000" y="2667000"/>
            <a:ext cx="8351838" cy="1239838"/>
          </a:xfrm>
          <a:prstGeom prst="roundRect">
            <a:avLst>
              <a:gd name="adj" fmla="val 16667"/>
            </a:avLst>
          </a:prstGeom>
          <a:solidFill>
            <a:schemeClr val="accent1">
              <a:lumMod val="60000"/>
              <a:lumOff val="40000"/>
            </a:schemeClr>
          </a:solidFill>
          <a:ln w="9525">
            <a:solidFill>
              <a:schemeClr val="tx1"/>
            </a:solidFill>
            <a:round/>
            <a:headEnd/>
            <a:tailEnd/>
          </a:ln>
          <a:scene3d>
            <a:camera prst="obliqueTopRight"/>
            <a:lightRig rig="threePt" dir="t"/>
          </a:scene3d>
          <a:sp3d>
            <a:bevelT w="165100" prst="coolSlant"/>
          </a:sp3d>
        </p:spPr>
        <p:txBody>
          <a:bodyPr wrap="none" anchor="ctr"/>
          <a:lstStyle/>
          <a:p>
            <a:pPr algn="ctr" eaLnBrk="0" hangingPunct="0"/>
            <a:r>
              <a:rPr lang="en-US" sz="2800" dirty="0">
                <a:latin typeface="Tahoma" pitchFamily="34" charset="0"/>
              </a:rPr>
              <a:t>As mass markets have fragmented, marketers</a:t>
            </a:r>
          </a:p>
          <a:p>
            <a:pPr algn="ctr" eaLnBrk="0" hangingPunct="0"/>
            <a:r>
              <a:rPr lang="en-US" sz="2800" dirty="0">
                <a:latin typeface="Tahoma" pitchFamily="34" charset="0"/>
              </a:rPr>
              <a:t>are shifting away from mass marketing</a:t>
            </a:r>
          </a:p>
        </p:txBody>
      </p:sp>
      <p:sp>
        <p:nvSpPr>
          <p:cNvPr id="11271" name="AutoShape 6"/>
          <p:cNvSpPr>
            <a:spLocks noChangeArrowheads="1"/>
          </p:cNvSpPr>
          <p:nvPr/>
        </p:nvSpPr>
        <p:spPr bwMode="auto">
          <a:xfrm>
            <a:off x="457200" y="4343400"/>
            <a:ext cx="8351838" cy="1544638"/>
          </a:xfrm>
          <a:prstGeom prst="roundRect">
            <a:avLst>
              <a:gd name="adj" fmla="val 16667"/>
            </a:avLst>
          </a:prstGeom>
          <a:solidFill>
            <a:schemeClr val="accent4">
              <a:lumMod val="60000"/>
              <a:lumOff val="40000"/>
            </a:schemeClr>
          </a:solidFill>
          <a:ln w="9525">
            <a:solidFill>
              <a:schemeClr val="tx1"/>
            </a:solidFill>
            <a:round/>
            <a:headEnd/>
            <a:tailEnd/>
          </a:ln>
          <a:scene3d>
            <a:camera prst="orthographicFront"/>
            <a:lightRig rig="threePt" dir="t"/>
          </a:scene3d>
          <a:sp3d>
            <a:bevelT w="165100" prst="coolSlant"/>
          </a:sp3d>
        </p:spPr>
        <p:txBody>
          <a:bodyPr wrap="none" anchor="ctr"/>
          <a:lstStyle/>
          <a:p>
            <a:pPr algn="ctr" eaLnBrk="0" hangingPunct="0"/>
            <a:r>
              <a:rPr lang="en-US" sz="2800" dirty="0">
                <a:latin typeface="Tahoma" pitchFamily="34" charset="0"/>
              </a:rPr>
              <a:t>Vast improvements in information technology</a:t>
            </a:r>
          </a:p>
          <a:p>
            <a:pPr algn="ctr" eaLnBrk="0" hangingPunct="0"/>
            <a:r>
              <a:rPr lang="en-US" sz="2800" dirty="0">
                <a:latin typeface="Tahoma" pitchFamily="34" charset="0"/>
              </a:rPr>
              <a:t>are speeding the movement toward segmented</a:t>
            </a:r>
          </a:p>
          <a:p>
            <a:pPr algn="ctr" eaLnBrk="0" hangingPunct="0"/>
            <a:r>
              <a:rPr lang="en-US" sz="2800" dirty="0">
                <a:latin typeface="Tahoma" pitchFamily="34" charset="0"/>
              </a:rPr>
              <a:t>marketing</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1"/>
          <p:cNvSpPr>
            <a:spLocks noGrp="1"/>
          </p:cNvSpPr>
          <p:nvPr>
            <p:ph type="sldNum" sz="quarter" idx="12"/>
          </p:nvPr>
        </p:nvSpPr>
        <p:spPr>
          <a:noFill/>
        </p:spPr>
        <p:txBody>
          <a:bodyPr>
            <a:normAutofit/>
          </a:bodyPr>
          <a:lstStyle/>
          <a:p>
            <a:r>
              <a:rPr lang="en-US" smtClean="0"/>
              <a:t>12-</a:t>
            </a:r>
            <a:fld id="{7232C448-50C8-495D-95EC-D60B00C75785}" type="slidenum">
              <a:rPr lang="en-US" smtClean="0"/>
              <a:pPr/>
              <a:t>17</a:t>
            </a:fld>
            <a:endParaRPr lang="en-US" smtClean="0"/>
          </a:p>
        </p:txBody>
      </p:sp>
      <p:pic>
        <p:nvPicPr>
          <p:cNvPr id="12291" name="Picture 2" descr="TEAMS&amp;TEAMS%20Asset%20ID=2b194b0c80d8dd94870fba093a9cbc6c27df5b9d"/>
          <p:cNvPicPr>
            <a:picLocks noChangeAspect="1" noChangeArrowheads="1"/>
          </p:cNvPicPr>
          <p:nvPr/>
        </p:nvPicPr>
        <p:blipFill>
          <a:blip r:embed="rId2"/>
          <a:srcRect/>
          <a:stretch>
            <a:fillRect/>
          </a:stretch>
        </p:blipFill>
        <p:spPr bwMode="auto">
          <a:xfrm>
            <a:off x="3810000" y="3429000"/>
            <a:ext cx="4648200" cy="25796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292" name="Picture 3" descr="TEAMS&amp;TEAMS%20Asset%20ID=777f28dc3d4c4178702b14970189ce439daff4a7"/>
          <p:cNvPicPr>
            <a:picLocks noChangeAspect="1" noChangeArrowheads="1"/>
          </p:cNvPicPr>
          <p:nvPr/>
        </p:nvPicPr>
        <p:blipFill>
          <a:blip r:embed="rId3"/>
          <a:srcRect/>
          <a:stretch>
            <a:fillRect/>
          </a:stretch>
        </p:blipFill>
        <p:spPr bwMode="auto">
          <a:xfrm>
            <a:off x="381000" y="2286000"/>
            <a:ext cx="4114800" cy="23701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293" name="Text Box 7"/>
          <p:cNvSpPr txBox="1">
            <a:spLocks noChangeArrowheads="1"/>
          </p:cNvSpPr>
          <p:nvPr/>
        </p:nvSpPr>
        <p:spPr bwMode="auto">
          <a:xfrm>
            <a:off x="685800" y="152400"/>
            <a:ext cx="7543800" cy="1917700"/>
          </a:xfrm>
          <a:prstGeom prst="rect">
            <a:avLst/>
          </a:prstGeom>
          <a:noFill/>
          <a:ln w="9525">
            <a:noFill/>
            <a:miter lim="800000"/>
            <a:headEnd/>
            <a:tailEnd/>
          </a:ln>
        </p:spPr>
        <p:txBody>
          <a:bodyPr>
            <a:spAutoFit/>
          </a:bodyPr>
          <a:lstStyle/>
          <a:p>
            <a:pPr>
              <a:spcBef>
                <a:spcPct val="50000"/>
              </a:spcBef>
            </a:pPr>
            <a:r>
              <a:rPr lang="en-US" sz="2400"/>
              <a:t>The challenge of communicating to vast rural and less affluent audiences in Asia is to know what types of media best suit those markets. Lack of affluence does not necessarily mean customers are not exposed to media and advertising</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archive.blisstree.com/files/2009/08/huggies-pure-and-natural-disposable-diapers.jpg"/>
          <p:cNvPicPr>
            <a:picLocks noChangeAspect="1" noChangeArrowheads="1"/>
          </p:cNvPicPr>
          <p:nvPr/>
        </p:nvPicPr>
        <p:blipFill>
          <a:blip r:embed="rId2"/>
          <a:srcRect/>
          <a:stretch>
            <a:fillRect/>
          </a:stretch>
        </p:blipFill>
        <p:spPr bwMode="auto">
          <a:xfrm>
            <a:off x="609600" y="1524000"/>
            <a:ext cx="3276600" cy="3200400"/>
          </a:xfrm>
          <a:prstGeom prst="rect">
            <a:avLst/>
          </a:prstGeom>
          <a:noFill/>
        </p:spPr>
      </p:pic>
      <p:pic>
        <p:nvPicPr>
          <p:cNvPr id="1028" name="Picture 4" descr="http://data.whicdn.com/images/32638473/3519628_ProductDescription_large.jpg"/>
          <p:cNvPicPr>
            <a:picLocks noChangeAspect="1" noChangeArrowheads="1"/>
          </p:cNvPicPr>
          <p:nvPr/>
        </p:nvPicPr>
        <p:blipFill>
          <a:blip r:embed="rId3"/>
          <a:srcRect/>
          <a:stretch>
            <a:fillRect/>
          </a:stretch>
        </p:blipFill>
        <p:spPr bwMode="auto">
          <a:xfrm>
            <a:off x="4191000" y="1600200"/>
            <a:ext cx="4038600" cy="2971800"/>
          </a:xfrm>
          <a:prstGeom prst="rect">
            <a:avLst/>
          </a:prstGeom>
          <a:noFill/>
        </p:spPr>
      </p:pic>
      <p:sp>
        <p:nvSpPr>
          <p:cNvPr id="7" name="ชื่อเรื่อง 6"/>
          <p:cNvSpPr>
            <a:spLocks noGrp="1"/>
          </p:cNvSpPr>
          <p:nvPr>
            <p:ph type="title"/>
          </p:nvPr>
        </p:nvSpPr>
        <p:spPr>
          <a:xfrm>
            <a:off x="914400" y="152400"/>
            <a:ext cx="7772400" cy="1143000"/>
          </a:xfrm>
        </p:spPr>
        <p:txBody>
          <a:bodyPr>
            <a:normAutofit fontScale="90000"/>
          </a:bodyPr>
          <a:lstStyle/>
          <a:p>
            <a:r>
              <a:rPr lang="en-US" dirty="0" smtClean="0"/>
              <a:t>Kimberly-Clark – new IMC approaches</a:t>
            </a:r>
            <a:endParaRPr lang="th-TH" dirty="0"/>
          </a:p>
        </p:txBody>
      </p:sp>
      <p:sp>
        <p:nvSpPr>
          <p:cNvPr id="9" name="TextBox 8"/>
          <p:cNvSpPr txBox="1"/>
          <p:nvPr/>
        </p:nvSpPr>
        <p:spPr>
          <a:xfrm>
            <a:off x="533400" y="5029200"/>
            <a:ext cx="8400698" cy="923330"/>
          </a:xfrm>
          <a:prstGeom prst="rect">
            <a:avLst/>
          </a:prstGeom>
          <a:noFill/>
        </p:spPr>
        <p:txBody>
          <a:bodyPr wrap="none" rtlCol="0">
            <a:spAutoFit/>
          </a:bodyPr>
          <a:lstStyle/>
          <a:p>
            <a:r>
              <a:rPr lang="en-US" dirty="0" smtClean="0"/>
              <a:t>Targets new and expectant mothers through mommy blogs, Web sites, </a:t>
            </a:r>
          </a:p>
          <a:p>
            <a:r>
              <a:rPr lang="en-US" dirty="0" smtClean="0"/>
              <a:t>print and online ads, e-mail, in-store promotions and in-hospital TV programming.</a:t>
            </a:r>
          </a:p>
          <a:p>
            <a:endParaRPr lang="th-TH"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5"/>
          <p:cNvSpPr>
            <a:spLocks noGrp="1" noChangeArrowheads="1"/>
          </p:cNvSpPr>
          <p:nvPr>
            <p:ph type="title"/>
          </p:nvPr>
        </p:nvSpPr>
        <p:spPr>
          <a:xfrm>
            <a:off x="533400" y="-152400"/>
            <a:ext cx="8229600" cy="5715000"/>
          </a:xfrm>
          <a:noFill/>
        </p:spPr>
        <p:txBody>
          <a:bodyPr>
            <a:normAutofit/>
          </a:bodyPr>
          <a:lstStyle/>
          <a:p>
            <a:r>
              <a:rPr lang="en-US" sz="3600" dirty="0" smtClean="0"/>
              <a:t>The need for IMC</a:t>
            </a:r>
            <a:r>
              <a:rPr lang="en-US" sz="3200" dirty="0" smtClean="0">
                <a:solidFill>
                  <a:schemeClr val="bg1">
                    <a:lumMod val="65000"/>
                  </a:schemeClr>
                </a:solidFill>
              </a:rPr>
              <a:t/>
            </a:r>
            <a:br>
              <a:rPr lang="en-US" sz="3200" dirty="0" smtClean="0">
                <a:solidFill>
                  <a:schemeClr val="bg1">
                    <a:lumMod val="65000"/>
                  </a:schemeClr>
                </a:solidFill>
              </a:rPr>
            </a:br>
            <a:r>
              <a:rPr lang="en-US" sz="3600" dirty="0" smtClean="0"/>
              <a:t/>
            </a:r>
            <a:br>
              <a:rPr lang="en-US" sz="3600" dirty="0" smtClean="0"/>
            </a:br>
            <a:r>
              <a:rPr lang="en-US" sz="3200" b="1" dirty="0" smtClean="0">
                <a:solidFill>
                  <a:srgbClr val="000099"/>
                </a:solidFill>
              </a:rPr>
              <a:t>Conflicting messages </a:t>
            </a:r>
            <a:r>
              <a:rPr lang="en-US" sz="2800" dirty="0" smtClean="0"/>
              <a:t>from different sources or promotional approaches can confuse company or brand images</a:t>
            </a:r>
            <a:r>
              <a:rPr lang="en-US" sz="3200" dirty="0" smtClean="0"/>
              <a:t/>
            </a:r>
            <a:br>
              <a:rPr lang="en-US" sz="3200" dirty="0" smtClean="0"/>
            </a:br>
            <a:r>
              <a:rPr lang="en-US" sz="3200" dirty="0" smtClean="0"/>
              <a:t/>
            </a:r>
            <a:br>
              <a:rPr lang="en-US" sz="3200" dirty="0" smtClean="0"/>
            </a:br>
            <a:r>
              <a:rPr lang="en-US" sz="3200" dirty="0" smtClean="0"/>
              <a:t> </a:t>
            </a:r>
            <a:r>
              <a:rPr lang="en-US" sz="2800" dirty="0" smtClean="0"/>
              <a:t>The problem is particularly prevalent when </a:t>
            </a:r>
            <a:br>
              <a:rPr lang="en-US" sz="2800" dirty="0" smtClean="0"/>
            </a:br>
            <a:r>
              <a:rPr lang="en-US" sz="3200" b="1" dirty="0" smtClean="0">
                <a:solidFill>
                  <a:srgbClr val="000099"/>
                </a:solidFill>
              </a:rPr>
              <a:t>functional specialists </a:t>
            </a:r>
            <a:r>
              <a:rPr lang="en-US" sz="2800" dirty="0" smtClean="0"/>
              <a:t>handle individual forms of marketing communications independently</a:t>
            </a:r>
          </a:p>
        </p:txBody>
      </p:sp>
      <p:sp>
        <p:nvSpPr>
          <p:cNvPr id="13314" name="Slide Number Placeholder 2"/>
          <p:cNvSpPr>
            <a:spLocks noGrp="1"/>
          </p:cNvSpPr>
          <p:nvPr>
            <p:ph type="sldNum" sz="quarter" idx="12"/>
          </p:nvPr>
        </p:nvSpPr>
        <p:spPr>
          <a:noFill/>
        </p:spPr>
        <p:txBody>
          <a:bodyPr>
            <a:normAutofit/>
          </a:bodyPr>
          <a:lstStyle/>
          <a:p>
            <a:r>
              <a:rPr lang="en-US" smtClean="0"/>
              <a:t>12-</a:t>
            </a:r>
            <a:fld id="{C6AC9B27-A54D-4161-884C-0CEC485B9A91}" type="slidenum">
              <a:rPr lang="en-US" smtClean="0"/>
              <a:pPr/>
              <a:t>19</a:t>
            </a:fld>
            <a:endParaRPr lang="en-US" smtClean="0"/>
          </a:p>
        </p:txBody>
      </p:sp>
      <p:sp>
        <p:nvSpPr>
          <p:cNvPr id="13316" name="Line 6"/>
          <p:cNvSpPr>
            <a:spLocks noChangeShapeType="1"/>
          </p:cNvSpPr>
          <p:nvPr/>
        </p:nvSpPr>
        <p:spPr bwMode="auto">
          <a:xfrm flipH="1">
            <a:off x="838200" y="1828800"/>
            <a:ext cx="6400800" cy="0"/>
          </a:xfrm>
          <a:prstGeom prst="line">
            <a:avLst/>
          </a:prstGeom>
          <a:noFill/>
          <a:ln w="25400">
            <a:solidFill>
              <a:srgbClr val="FF0000"/>
            </a:solidFill>
            <a:round/>
            <a:headEnd/>
            <a:tailEnd/>
          </a:ln>
        </p:spPr>
        <p:txBody>
          <a:bodyPr/>
          <a:lstStyle/>
          <a:p>
            <a:endParaRPr lang="th-TH"/>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2"/>
          <p:cNvSpPr>
            <a:spLocks noGrp="1"/>
          </p:cNvSpPr>
          <p:nvPr>
            <p:ph type="sldNum" sz="quarter" idx="12"/>
          </p:nvPr>
        </p:nvSpPr>
        <p:spPr>
          <a:noFill/>
        </p:spPr>
        <p:txBody>
          <a:bodyPr>
            <a:normAutofit/>
          </a:bodyPr>
          <a:lstStyle/>
          <a:p>
            <a:r>
              <a:rPr lang="en-US" smtClean="0"/>
              <a:t>12-</a:t>
            </a:r>
            <a:fld id="{25BC94B8-F21C-4DB5-A1A1-E3F4F92CC481}" type="slidenum">
              <a:rPr lang="en-US" smtClean="0"/>
              <a:pPr/>
              <a:t>20</a:t>
            </a:fld>
            <a:endParaRPr lang="en-US" smtClean="0"/>
          </a:p>
        </p:txBody>
      </p:sp>
      <p:sp>
        <p:nvSpPr>
          <p:cNvPr id="14340" name="AutoShape 3"/>
          <p:cNvSpPr>
            <a:spLocks noChangeArrowheads="1"/>
          </p:cNvSpPr>
          <p:nvPr/>
        </p:nvSpPr>
        <p:spPr bwMode="auto">
          <a:xfrm>
            <a:off x="430213" y="1768475"/>
            <a:ext cx="8329612" cy="4468813"/>
          </a:xfrm>
          <a:prstGeom prst="foldedCorner">
            <a:avLst>
              <a:gd name="adj" fmla="val 12500"/>
            </a:avLst>
          </a:prstGeom>
          <a:solidFill>
            <a:schemeClr val="accent4">
              <a:lumMod val="40000"/>
              <a:lumOff val="60000"/>
            </a:schemeClr>
          </a:solidFill>
          <a:ln>
            <a:solidFill>
              <a:srgbClr val="00B0F0"/>
            </a:solidFill>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eaLnBrk="0" hangingPunct="0"/>
            <a:r>
              <a:rPr lang="en-US" sz="4000" dirty="0">
                <a:effectLst>
                  <a:outerShdw blurRad="38100" dist="38100" dir="2700000" algn="tl">
                    <a:srgbClr val="000000">
                      <a:alpha val="43137"/>
                    </a:srgbClr>
                  </a:outerShdw>
                </a:effectLst>
                <a:latin typeface="Tahoma" pitchFamily="34" charset="0"/>
              </a:rPr>
              <a:t>Using IMC, the company carefully</a:t>
            </a:r>
          </a:p>
          <a:p>
            <a:pPr algn="ctr" eaLnBrk="0" hangingPunct="0"/>
            <a:r>
              <a:rPr lang="en-US" sz="4000" dirty="0">
                <a:effectLst>
                  <a:outerShdw blurRad="38100" dist="38100" dir="2700000" algn="tl">
                    <a:srgbClr val="000000">
                      <a:alpha val="43137"/>
                    </a:srgbClr>
                  </a:outerShdw>
                </a:effectLst>
                <a:latin typeface="Tahoma" pitchFamily="34" charset="0"/>
              </a:rPr>
              <a:t>integrates and coordinates its many</a:t>
            </a:r>
          </a:p>
          <a:p>
            <a:pPr algn="ctr" eaLnBrk="0" hangingPunct="0"/>
            <a:r>
              <a:rPr lang="en-US" sz="4000" dirty="0">
                <a:effectLst>
                  <a:outerShdw blurRad="38100" dist="38100" dir="2700000" algn="tl">
                    <a:srgbClr val="000000">
                      <a:alpha val="43137"/>
                    </a:srgbClr>
                  </a:outerShdw>
                </a:effectLst>
                <a:latin typeface="Tahoma" pitchFamily="34" charset="0"/>
              </a:rPr>
              <a:t>communication channels to deliver</a:t>
            </a:r>
          </a:p>
          <a:p>
            <a:pPr algn="ctr" eaLnBrk="0" hangingPunct="0"/>
            <a:r>
              <a:rPr lang="en-US" sz="4000" dirty="0">
                <a:effectLst>
                  <a:outerShdw blurRad="38100" dist="38100" dir="2700000" algn="tl">
                    <a:srgbClr val="000000">
                      <a:alpha val="43137"/>
                    </a:srgbClr>
                  </a:outerShdw>
                </a:effectLst>
                <a:latin typeface="Tahoma" pitchFamily="34" charset="0"/>
              </a:rPr>
              <a:t>a clear, consistent, and compelling </a:t>
            </a:r>
          </a:p>
          <a:p>
            <a:pPr algn="ctr" eaLnBrk="0" hangingPunct="0"/>
            <a:r>
              <a:rPr lang="en-US" sz="4000" dirty="0">
                <a:effectLst>
                  <a:outerShdw blurRad="38100" dist="38100" dir="2700000" algn="tl">
                    <a:srgbClr val="000000">
                      <a:alpha val="43137"/>
                    </a:srgbClr>
                  </a:outerShdw>
                </a:effectLst>
                <a:latin typeface="Tahoma" pitchFamily="34" charset="0"/>
              </a:rPr>
              <a:t>message about the organization</a:t>
            </a:r>
          </a:p>
          <a:p>
            <a:pPr algn="ctr" eaLnBrk="0" hangingPunct="0"/>
            <a:r>
              <a:rPr lang="en-US" sz="4000" dirty="0">
                <a:effectLst>
                  <a:outerShdw blurRad="38100" dist="38100" dir="2700000" algn="tl">
                    <a:srgbClr val="000000">
                      <a:alpha val="43137"/>
                    </a:srgbClr>
                  </a:outerShdw>
                </a:effectLst>
                <a:latin typeface="Tahoma" pitchFamily="34" charset="0"/>
              </a:rPr>
              <a:t>and its </a:t>
            </a:r>
            <a:r>
              <a:rPr lang="en-US" sz="4000" dirty="0" smtClean="0">
                <a:effectLst>
                  <a:outerShdw blurRad="38100" dist="38100" dir="2700000" algn="tl">
                    <a:srgbClr val="000000">
                      <a:alpha val="43137"/>
                    </a:srgbClr>
                  </a:outerShdw>
                </a:effectLst>
                <a:latin typeface="Tahoma" pitchFamily="34" charset="0"/>
              </a:rPr>
              <a:t>products</a:t>
            </a:r>
            <a:endParaRPr lang="en-US" sz="4000" dirty="0">
              <a:effectLst>
                <a:outerShdw blurRad="38100" dist="38100" dir="2700000" algn="tl">
                  <a:srgbClr val="000000">
                    <a:alpha val="43137"/>
                  </a:srgbClr>
                </a:outerShdw>
              </a:effectLst>
              <a:latin typeface="Tahoma" pitchFamily="34" charset="0"/>
            </a:endParaRPr>
          </a:p>
        </p:txBody>
      </p:sp>
      <p:sp>
        <p:nvSpPr>
          <p:cNvPr id="14341" name="Line 4"/>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
        <p:nvSpPr>
          <p:cNvPr id="6" name="ชื่อเรื่อง 5"/>
          <p:cNvSpPr>
            <a:spLocks noGrp="1"/>
          </p:cNvSpPr>
          <p:nvPr>
            <p:ph type="title"/>
          </p:nvPr>
        </p:nvSpPr>
        <p:spPr/>
        <p:txBody>
          <a:bodyPr/>
          <a:lstStyle/>
          <a:p>
            <a:r>
              <a:rPr lang="en-US" dirty="0" smtClean="0"/>
              <a:t>The need for IMC</a:t>
            </a:r>
            <a:endParaRPr lang="th-TH"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3"/>
          <p:cNvSpPr>
            <a:spLocks noGrp="1"/>
          </p:cNvSpPr>
          <p:nvPr>
            <p:ph type="sldNum" sz="quarter" idx="12"/>
          </p:nvPr>
        </p:nvSpPr>
        <p:spPr>
          <a:noFill/>
        </p:spPr>
        <p:txBody>
          <a:bodyPr>
            <a:normAutofit/>
          </a:bodyPr>
          <a:lstStyle/>
          <a:p>
            <a:r>
              <a:rPr lang="en-US" smtClean="0"/>
              <a:t>12-</a:t>
            </a:r>
            <a:fld id="{795ECA20-4FF8-4A38-B6B1-70FCE6C3B620}" type="slidenum">
              <a:rPr lang="en-US" smtClean="0"/>
              <a:pPr/>
              <a:t>21</a:t>
            </a:fld>
            <a:endParaRPr lang="en-US" smtClean="0"/>
          </a:p>
        </p:txBody>
      </p:sp>
      <p:sp>
        <p:nvSpPr>
          <p:cNvPr id="15364" name="Rectangle 4"/>
          <p:cNvSpPr>
            <a:spLocks noGrp="1" noChangeArrowheads="1"/>
          </p:cNvSpPr>
          <p:nvPr>
            <p:ph sz="quarter" idx="1"/>
          </p:nvPr>
        </p:nvSpPr>
        <p:spPr>
          <a:xfrm>
            <a:off x="457200" y="304800"/>
            <a:ext cx="8229600" cy="6248400"/>
          </a:xfrm>
          <a:noFill/>
        </p:spPr>
        <p:txBody>
          <a:bodyPr>
            <a:normAutofit/>
          </a:bodyPr>
          <a:lstStyle/>
          <a:p>
            <a:pPr>
              <a:buNone/>
            </a:pPr>
            <a:r>
              <a:rPr lang="en-US" dirty="0" smtClean="0"/>
              <a:t>	</a:t>
            </a:r>
          </a:p>
          <a:p>
            <a:pPr>
              <a:buNone/>
            </a:pPr>
            <a:r>
              <a:rPr lang="en-US" sz="3600" dirty="0" smtClean="0"/>
              <a:t>		</a:t>
            </a:r>
            <a:r>
              <a:rPr lang="en-US" sz="3600" dirty="0" smtClean="0">
                <a:solidFill>
                  <a:schemeClr val="bg1">
                    <a:lumMod val="50000"/>
                  </a:schemeClr>
                </a:solidFill>
                <a:latin typeface="+mj-lt"/>
              </a:rPr>
              <a:t>The need for IMC</a:t>
            </a:r>
            <a:endParaRPr lang="en-US" sz="3600" b="1" dirty="0" smtClean="0">
              <a:solidFill>
                <a:schemeClr val="bg1">
                  <a:lumMod val="50000"/>
                </a:schemeClr>
              </a:solidFill>
              <a:latin typeface="+mj-lt"/>
            </a:endParaRPr>
          </a:p>
          <a:p>
            <a:pPr eaLnBrk="1" hangingPunct="1">
              <a:buFontTx/>
              <a:buNone/>
            </a:pPr>
            <a:endParaRPr lang="en-US" sz="3600" dirty="0" smtClean="0">
              <a:solidFill>
                <a:srgbClr val="FF3300"/>
              </a:solidFill>
            </a:endParaRPr>
          </a:p>
          <a:p>
            <a:pPr lvl="1" eaLnBrk="1" hangingPunct="1"/>
            <a:r>
              <a:rPr lang="en-US" sz="1900" dirty="0" smtClean="0"/>
              <a:t>The Internet must be </a:t>
            </a:r>
            <a:r>
              <a:rPr lang="en-US" sz="1900" b="1" i="1" dirty="0" smtClean="0">
                <a:solidFill>
                  <a:srgbClr val="000099"/>
                </a:solidFill>
              </a:rPr>
              <a:t>integrated</a:t>
            </a:r>
            <a:r>
              <a:rPr lang="en-US" sz="1900" dirty="0" smtClean="0"/>
              <a:t> into the broader IMC mix</a:t>
            </a:r>
          </a:p>
          <a:p>
            <a:pPr lvl="1" eaLnBrk="1" hangingPunct="1"/>
            <a:r>
              <a:rPr lang="en-US" sz="1900" dirty="0" smtClean="0"/>
              <a:t>Best bet is to wed traditional branding efforts with the interactivity and service capabilities of online communications</a:t>
            </a:r>
          </a:p>
          <a:p>
            <a:pPr lvl="1" eaLnBrk="1" hangingPunct="1"/>
            <a:endParaRPr lang="en-US" b="1" dirty="0" smtClean="0">
              <a:solidFill>
                <a:srgbClr val="FF3300"/>
              </a:solidFill>
            </a:endParaRPr>
          </a:p>
          <a:p>
            <a:pPr lvl="1" eaLnBrk="1" hangingPunct="1">
              <a:buFont typeface="Wingdings" pitchFamily="2" charset="2"/>
              <a:buChar char="ü"/>
            </a:pPr>
            <a:r>
              <a:rPr lang="en-US" b="1" dirty="0" smtClean="0">
                <a:solidFill>
                  <a:srgbClr val="FF3300"/>
                </a:solidFill>
              </a:rPr>
              <a:t>GRADUAL BLENDING: </a:t>
            </a:r>
            <a:r>
              <a:rPr lang="en-US" dirty="0" smtClean="0"/>
              <a:t>of new and traditional media</a:t>
            </a:r>
          </a:p>
          <a:p>
            <a:pPr lvl="1" eaLnBrk="1" hangingPunct="1">
              <a:buFont typeface="Wingdings" pitchFamily="2" charset="2"/>
              <a:buChar char="ü"/>
            </a:pPr>
            <a:r>
              <a:rPr lang="en-US" b="1" dirty="0" smtClean="0">
                <a:solidFill>
                  <a:srgbClr val="FF3300"/>
                </a:solidFill>
              </a:rPr>
              <a:t>NEW MARKETING MODEL:</a:t>
            </a:r>
            <a:r>
              <a:rPr lang="en-US" dirty="0" smtClean="0"/>
              <a:t> will consist of a shifting mix of both traditional mass media and a wide array of exciting, new, more-targeted, and more personalized media.</a:t>
            </a:r>
          </a:p>
          <a:p>
            <a:pPr lvl="1" eaLnBrk="1" hangingPunct="1">
              <a:buFont typeface="Wingdings" pitchFamily="2" charset="2"/>
              <a:buChar char="ü"/>
            </a:pPr>
            <a:r>
              <a:rPr lang="en-US" b="1" dirty="0" smtClean="0">
                <a:solidFill>
                  <a:srgbClr val="FF3300"/>
                </a:solidFill>
              </a:rPr>
              <a:t>THE CHALLENGE: </a:t>
            </a:r>
            <a:r>
              <a:rPr lang="en-US" dirty="0" smtClean="0"/>
              <a:t>is to bridge the “media divide” that too often separates traditional media approaches from interactive and  digital ones.</a:t>
            </a:r>
          </a:p>
          <a:p>
            <a:pPr lvl="1" eaLnBrk="1" hangingPunct="1"/>
            <a:endParaRPr lang="en-US" dirty="0" smtClean="0"/>
          </a:p>
        </p:txBody>
      </p:sp>
      <p:sp>
        <p:nvSpPr>
          <p:cNvPr id="4" name="Line 4"/>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Grp="1" noChangeArrowheads="1"/>
          </p:cNvSpPr>
          <p:nvPr>
            <p:ph type="title"/>
          </p:nvPr>
        </p:nvSpPr>
        <p:spPr>
          <a:xfrm>
            <a:off x="457200" y="0"/>
            <a:ext cx="8229600" cy="1143000"/>
          </a:xfrm>
        </p:spPr>
        <p:txBody>
          <a:bodyPr/>
          <a:lstStyle/>
          <a:p>
            <a:pPr eaLnBrk="1" hangingPunct="1"/>
            <a:r>
              <a:rPr lang="en-US" sz="3200" dirty="0" smtClean="0"/>
              <a:t>Integrated Marketing Communications</a:t>
            </a:r>
          </a:p>
        </p:txBody>
      </p:sp>
      <p:sp>
        <p:nvSpPr>
          <p:cNvPr id="16386" name="Slide Number Placeholder 3"/>
          <p:cNvSpPr>
            <a:spLocks noGrp="1"/>
          </p:cNvSpPr>
          <p:nvPr>
            <p:ph type="sldNum" sz="quarter" idx="12"/>
          </p:nvPr>
        </p:nvSpPr>
        <p:spPr>
          <a:noFill/>
        </p:spPr>
        <p:txBody>
          <a:bodyPr>
            <a:normAutofit/>
          </a:bodyPr>
          <a:lstStyle/>
          <a:p>
            <a:r>
              <a:rPr lang="en-US" smtClean="0"/>
              <a:t>12-</a:t>
            </a:r>
            <a:fld id="{DC5B5E68-8BDD-445A-91B0-7C1DDB4DB2FE}" type="slidenum">
              <a:rPr lang="en-US" smtClean="0"/>
              <a:pPr/>
              <a:t>22</a:t>
            </a:fld>
            <a:endParaRPr lang="en-US" smtClean="0"/>
          </a:p>
        </p:txBody>
      </p:sp>
      <p:pic>
        <p:nvPicPr>
          <p:cNvPr id="16388" name="Picture 3" descr="fg"/>
          <p:cNvPicPr>
            <a:picLocks noGrp="1" noChangeAspect="1" noChangeArrowheads="1"/>
          </p:cNvPicPr>
          <p:nvPr>
            <p:ph sz="quarter" idx="1"/>
          </p:nvPr>
        </p:nvPicPr>
        <p:blipFill>
          <a:blip r:embed="rId2"/>
          <a:stretch>
            <a:fillRect/>
          </a:stretch>
        </p:blipFill>
        <p:spPr>
          <a:xfrm>
            <a:off x="1672277" y="1447800"/>
            <a:ext cx="6256646" cy="4572000"/>
          </a:xfrm>
          <a:noFill/>
        </p:spPr>
      </p:pic>
      <p:sp>
        <p:nvSpPr>
          <p:cNvPr id="16389" name="Line 4"/>
          <p:cNvSpPr>
            <a:spLocks noChangeShapeType="1"/>
          </p:cNvSpPr>
          <p:nvPr/>
        </p:nvSpPr>
        <p:spPr bwMode="auto">
          <a:xfrm flipH="1">
            <a:off x="1219200" y="1143000"/>
            <a:ext cx="6400800" cy="0"/>
          </a:xfrm>
          <a:prstGeom prst="line">
            <a:avLst/>
          </a:prstGeom>
          <a:noFill/>
          <a:ln w="25400">
            <a:solidFill>
              <a:srgbClr val="FF0000"/>
            </a:solidFill>
            <a:round/>
            <a:headEnd/>
            <a:tailEnd/>
          </a:ln>
        </p:spPr>
        <p:txBody>
          <a:bodyPr/>
          <a:lstStyle/>
          <a:p>
            <a:endParaRPr lang="th-TH"/>
          </a:p>
        </p:txBody>
      </p:sp>
      <p:sp>
        <p:nvSpPr>
          <p:cNvPr id="16390" name="Text Box 5"/>
          <p:cNvSpPr txBox="1">
            <a:spLocks noChangeArrowheads="1"/>
          </p:cNvSpPr>
          <p:nvPr/>
        </p:nvSpPr>
        <p:spPr bwMode="auto">
          <a:xfrm>
            <a:off x="6477000" y="1295400"/>
            <a:ext cx="1524000" cy="366713"/>
          </a:xfrm>
          <a:prstGeom prst="rect">
            <a:avLst/>
          </a:prstGeom>
          <a:solidFill>
            <a:srgbClr val="FF3300"/>
          </a:solidFill>
          <a:ln w="9525">
            <a:noFill/>
            <a:miter lim="800000"/>
            <a:headEnd/>
            <a:tailEnd/>
          </a:ln>
        </p:spPr>
        <p:txBody>
          <a:bodyPr>
            <a:spAutoFit/>
          </a:bodyPr>
          <a:lstStyle/>
          <a:p>
            <a:pPr algn="ctr">
              <a:spcBef>
                <a:spcPct val="50000"/>
              </a:spcBef>
            </a:pPr>
            <a:r>
              <a:rPr lang="en-US" b="1" dirty="0">
                <a:solidFill>
                  <a:schemeClr val="bg1"/>
                </a:solidFill>
              </a:rPr>
              <a:t>Figure </a:t>
            </a:r>
            <a:r>
              <a:rPr lang="en-US" b="1" dirty="0" smtClean="0">
                <a:solidFill>
                  <a:schemeClr val="bg1"/>
                </a:solidFill>
              </a:rPr>
              <a:t>12.2</a:t>
            </a:r>
            <a:endParaRPr lang="en-US" b="1" dirty="0">
              <a:solidFill>
                <a:schemeClr val="bg1"/>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a:xfrm>
            <a:off x="533400" y="762000"/>
            <a:ext cx="4343400" cy="1143000"/>
          </a:xfrm>
        </p:spPr>
        <p:txBody>
          <a:bodyPr>
            <a:normAutofit fontScale="90000"/>
          </a:bodyPr>
          <a:lstStyle/>
          <a:p>
            <a:r>
              <a:rPr lang="en-US" dirty="0" smtClean="0">
                <a:solidFill>
                  <a:srgbClr val="FF3300"/>
                </a:solidFill>
              </a:rPr>
              <a:t>IMC: Burger King’s Whopper </a:t>
            </a:r>
            <a:r>
              <a:rPr lang="en-US" dirty="0" err="1" smtClean="0">
                <a:solidFill>
                  <a:srgbClr val="FF3300"/>
                </a:solidFill>
              </a:rPr>
              <a:t>Freakout</a:t>
            </a:r>
            <a:r>
              <a:rPr lang="en-US" dirty="0" smtClean="0">
                <a:solidFill>
                  <a:srgbClr val="FF3300"/>
                </a:solidFill>
              </a:rPr>
              <a:t> Campaign</a:t>
            </a:r>
            <a:endParaRPr lang="th-TH" dirty="0">
              <a:solidFill>
                <a:srgbClr val="FF3300"/>
              </a:solidFill>
            </a:endParaRPr>
          </a:p>
        </p:txBody>
      </p:sp>
      <p:pic>
        <p:nvPicPr>
          <p:cNvPr id="95234" name="Picture 2" descr="http://www.adrants.com/images/whopper-freakout.jpg"/>
          <p:cNvPicPr>
            <a:picLocks noChangeAspect="1" noChangeArrowheads="1"/>
          </p:cNvPicPr>
          <p:nvPr/>
        </p:nvPicPr>
        <p:blipFill>
          <a:blip r:embed="rId2"/>
          <a:srcRect/>
          <a:stretch>
            <a:fillRect/>
          </a:stretch>
        </p:blipFill>
        <p:spPr bwMode="auto">
          <a:xfrm rot="21119617">
            <a:off x="699524" y="2706351"/>
            <a:ext cx="2934712" cy="2590800"/>
          </a:xfrm>
          <a:prstGeom prst="rect">
            <a:avLst/>
          </a:prstGeom>
          <a:ln>
            <a:noFill/>
          </a:ln>
          <a:effectLst>
            <a:outerShdw blurRad="292100" dist="139700" dir="2700000" algn="tl" rotWithShape="0">
              <a:srgbClr val="333333">
                <a:alpha val="65000"/>
              </a:srgbClr>
            </a:outerShdw>
          </a:effectLst>
        </p:spPr>
      </p:pic>
      <p:pic>
        <p:nvPicPr>
          <p:cNvPr id="95236" name="Picture 4" descr="http://gaia.adage.com/images/bin/image/rightrail/1-BKSnake-082508.jpg?1219441568"/>
          <p:cNvPicPr>
            <a:picLocks noChangeAspect="1" noChangeArrowheads="1"/>
          </p:cNvPicPr>
          <p:nvPr/>
        </p:nvPicPr>
        <p:blipFill>
          <a:blip r:embed="rId3"/>
          <a:srcRect/>
          <a:stretch>
            <a:fillRect/>
          </a:stretch>
        </p:blipFill>
        <p:spPr bwMode="auto">
          <a:xfrm>
            <a:off x="5486400" y="228600"/>
            <a:ext cx="2999327" cy="2246556"/>
          </a:xfrm>
          <a:prstGeom prst="rect">
            <a:avLst/>
          </a:prstGeom>
          <a:ln>
            <a:noFill/>
          </a:ln>
          <a:effectLst>
            <a:outerShdw blurRad="292100" dist="139700" dir="2700000" algn="tl" rotWithShape="0">
              <a:srgbClr val="333333">
                <a:alpha val="65000"/>
              </a:srgbClr>
            </a:outerShdw>
          </a:effectLst>
        </p:spPr>
      </p:pic>
      <p:sp>
        <p:nvSpPr>
          <p:cNvPr id="8" name="TextBox 7"/>
          <p:cNvSpPr txBox="1"/>
          <p:nvPr/>
        </p:nvSpPr>
        <p:spPr>
          <a:xfrm>
            <a:off x="3851141" y="2590800"/>
            <a:ext cx="5292859" cy="1754326"/>
          </a:xfrm>
          <a:prstGeom prst="rect">
            <a:avLst/>
          </a:prstGeom>
          <a:noFill/>
        </p:spPr>
        <p:txBody>
          <a:bodyPr wrap="none" rtlCol="0">
            <a:spAutoFit/>
          </a:bodyPr>
          <a:lstStyle/>
          <a:p>
            <a:r>
              <a:rPr lang="en-US" b="1" dirty="0" smtClean="0"/>
              <a:t>Burger King’s richly integrated prolonged</a:t>
            </a:r>
          </a:p>
          <a:p>
            <a:r>
              <a:rPr lang="en-US" b="1" dirty="0" smtClean="0"/>
              <a:t>Whopper </a:t>
            </a:r>
            <a:r>
              <a:rPr lang="en-US" b="1" dirty="0" err="1" smtClean="0"/>
              <a:t>Freakout</a:t>
            </a:r>
            <a:r>
              <a:rPr lang="en-US" b="1" dirty="0" smtClean="0"/>
              <a:t> campaign, which employed</a:t>
            </a:r>
          </a:p>
          <a:p>
            <a:r>
              <a:rPr lang="en-US" b="1" dirty="0" smtClean="0"/>
              <a:t>A carefully coordinated mix of everything from</a:t>
            </a:r>
          </a:p>
          <a:p>
            <a:r>
              <a:rPr lang="en-US" b="1" dirty="0" smtClean="0"/>
              <a:t>TV and radio ads to rich media ad banners </a:t>
            </a:r>
          </a:p>
          <a:p>
            <a:r>
              <a:rPr lang="en-US" b="1" dirty="0" smtClean="0"/>
              <a:t>And a </a:t>
            </a:r>
            <a:r>
              <a:rPr lang="en-US" b="1" dirty="0" err="1" smtClean="0"/>
              <a:t>Freakout</a:t>
            </a:r>
            <a:r>
              <a:rPr lang="en-US" b="1" dirty="0" smtClean="0"/>
              <a:t> Web site, boosted store traffic</a:t>
            </a:r>
          </a:p>
          <a:p>
            <a:r>
              <a:rPr lang="en-US" b="1" dirty="0" smtClean="0"/>
              <a:t>And Whopper sales by 20 percent.</a:t>
            </a:r>
            <a:endParaRPr lang="th-TH" b="1" dirty="0"/>
          </a:p>
        </p:txBody>
      </p:sp>
      <p:pic>
        <p:nvPicPr>
          <p:cNvPr id="95238" name="Picture 6" descr="http://i1.ytimg.com/vi/PlftmT7AzEc/mqdefault.jpg"/>
          <p:cNvPicPr>
            <a:picLocks noChangeAspect="1" noChangeArrowheads="1"/>
          </p:cNvPicPr>
          <p:nvPr/>
        </p:nvPicPr>
        <p:blipFill>
          <a:blip r:embed="rId4"/>
          <a:srcRect/>
          <a:stretch>
            <a:fillRect/>
          </a:stretch>
        </p:blipFill>
        <p:spPr bwMode="auto">
          <a:xfrm>
            <a:off x="4953000" y="4419600"/>
            <a:ext cx="1828800" cy="13716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ctrTitle"/>
          </p:nvPr>
        </p:nvSpPr>
        <p:spPr>
          <a:xfrm>
            <a:off x="228600" y="1676400"/>
            <a:ext cx="8763000" cy="1470025"/>
          </a:xfrm>
        </p:spPr>
        <p:txBody>
          <a:bodyPr>
            <a:noAutofit/>
          </a:bodyPr>
          <a:lstStyle/>
          <a:p>
            <a:r>
              <a:rPr lang="th-TH" sz="2800" dirty="0" smtClean="0">
                <a:solidFill>
                  <a:srgbClr val="00B0F0"/>
                </a:solidFill>
              </a:rPr>
              <a:t/>
            </a:r>
            <a:br>
              <a:rPr lang="th-TH" sz="2800" dirty="0" smtClean="0">
                <a:solidFill>
                  <a:srgbClr val="00B0F0"/>
                </a:solidFill>
              </a:rPr>
            </a:br>
            <a:r>
              <a:rPr sz="3600" b="1" smtClean="0">
                <a:solidFill>
                  <a:schemeClr val="bg1"/>
                </a:solidFill>
              </a:rPr>
              <a:t>Objective 3:</a:t>
            </a:r>
            <a:r>
              <a:rPr lang="th-TH" sz="2800" b="1" dirty="0" smtClean="0">
                <a:solidFill>
                  <a:schemeClr val="bg1"/>
                </a:solidFill>
              </a:rPr>
              <a:t>  </a:t>
            </a:r>
            <a:r>
              <a:rPr sz="2800" b="1" smtClean="0">
                <a:solidFill>
                  <a:schemeClr val="bg1"/>
                </a:solidFill>
              </a:rPr>
              <a:t>A View</a:t>
            </a:r>
            <a:r>
              <a:rPr lang="th-TH" sz="2800" b="1" dirty="0" smtClean="0">
                <a:solidFill>
                  <a:schemeClr val="bg1"/>
                </a:solidFill>
              </a:rPr>
              <a:t> </a:t>
            </a:r>
            <a:r>
              <a:rPr sz="2800" b="1" smtClean="0">
                <a:solidFill>
                  <a:schemeClr val="bg1"/>
                </a:solidFill>
              </a:rPr>
              <a:t>of the Communications Process</a:t>
            </a:r>
            <a:br>
              <a:rPr sz="2800" b="1" smtClean="0">
                <a:solidFill>
                  <a:schemeClr val="bg1"/>
                </a:solidFill>
              </a:rPr>
            </a:br>
            <a:r>
              <a:rPr sz="2800" b="1" smtClean="0">
                <a:solidFill>
                  <a:schemeClr val="bg1"/>
                </a:solidFill>
              </a:rPr>
              <a:t>Steps in Developing Effective Marketing Communication</a:t>
            </a:r>
            <a:r>
              <a:rPr lang="th-TH" sz="2800" b="1" dirty="0" smtClean="0">
                <a:solidFill>
                  <a:schemeClr val="bg1"/>
                </a:solidFill>
              </a:rPr>
              <a:t/>
            </a:r>
            <a:br>
              <a:rPr lang="th-TH" sz="2800" b="1" dirty="0" smtClean="0">
                <a:solidFill>
                  <a:schemeClr val="bg1"/>
                </a:solidFill>
              </a:rPr>
            </a:br>
            <a:r>
              <a:rPr sz="2800" smtClean="0">
                <a:solidFill>
                  <a:schemeClr val="bg1"/>
                </a:solidFill>
              </a:rPr>
              <a:t/>
            </a:r>
            <a:br>
              <a:rPr sz="2800" smtClean="0">
                <a:solidFill>
                  <a:schemeClr val="bg1"/>
                </a:solidFill>
              </a:rPr>
            </a:br>
            <a:endParaRPr lang="th-TH" sz="2800" dirty="0">
              <a:solidFill>
                <a:schemeClr val="bg1"/>
              </a:solidFill>
            </a:endParaRPr>
          </a:p>
        </p:txBody>
      </p:sp>
      <p:pic>
        <p:nvPicPr>
          <p:cNvPr id="105474" name="Picture 2" descr="http://irishmediawatch.com/wp-content/uploads/2010/05/social-media-ball.jpg"/>
          <p:cNvPicPr>
            <a:picLocks noChangeAspect="1" noChangeArrowheads="1"/>
          </p:cNvPicPr>
          <p:nvPr/>
        </p:nvPicPr>
        <p:blipFill>
          <a:blip r:embed="rId2"/>
          <a:srcRect/>
          <a:stretch>
            <a:fillRect/>
          </a:stretch>
        </p:blipFill>
        <p:spPr bwMode="auto">
          <a:xfrm>
            <a:off x="1981200" y="3352800"/>
            <a:ext cx="4838700" cy="3086101"/>
          </a:xfrm>
          <a:prstGeom prst="rect">
            <a:avLst/>
          </a:prstGeom>
          <a:ln>
            <a:noFill/>
          </a:ln>
          <a:effectLst>
            <a:softEdge rad="11250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1371600" y="152400"/>
            <a:ext cx="7772400" cy="1143000"/>
          </a:xfrm>
        </p:spPr>
        <p:txBody>
          <a:bodyPr/>
          <a:lstStyle/>
          <a:p>
            <a:pPr eaLnBrk="1" hangingPunct="1"/>
            <a:r>
              <a:rPr lang="en-US" dirty="0" smtClean="0">
                <a:solidFill>
                  <a:srgbClr val="FF3300"/>
                </a:solidFill>
              </a:rPr>
              <a:t>The Communication Process</a:t>
            </a:r>
          </a:p>
        </p:txBody>
      </p:sp>
      <p:sp>
        <p:nvSpPr>
          <p:cNvPr id="20482" name="Slide Number Placeholder 3"/>
          <p:cNvSpPr>
            <a:spLocks noGrp="1"/>
          </p:cNvSpPr>
          <p:nvPr>
            <p:ph type="sldNum" sz="quarter" idx="12"/>
          </p:nvPr>
        </p:nvSpPr>
        <p:spPr>
          <a:noFill/>
        </p:spPr>
        <p:txBody>
          <a:bodyPr>
            <a:normAutofit/>
          </a:bodyPr>
          <a:lstStyle/>
          <a:p>
            <a:r>
              <a:rPr lang="en-US" smtClean="0"/>
              <a:t>12-</a:t>
            </a:r>
            <a:fld id="{FD0BFA9B-2293-4042-A8B5-1F43068183B6}" type="slidenum">
              <a:rPr lang="en-US" smtClean="0"/>
              <a:pPr/>
              <a:t>25</a:t>
            </a:fld>
            <a:endParaRPr lang="en-US" smtClean="0"/>
          </a:p>
        </p:txBody>
      </p:sp>
      <p:sp>
        <p:nvSpPr>
          <p:cNvPr id="20484" name="Rectangle 3"/>
          <p:cNvSpPr>
            <a:spLocks noGrp="1" noChangeArrowheads="1"/>
          </p:cNvSpPr>
          <p:nvPr>
            <p:ph sz="quarter" idx="1"/>
          </p:nvPr>
        </p:nvSpPr>
        <p:spPr>
          <a:xfrm>
            <a:off x="457200" y="1600200"/>
            <a:ext cx="8229600" cy="4800600"/>
          </a:xfrm>
          <a:noFill/>
        </p:spPr>
        <p:txBody>
          <a:bodyPr>
            <a:normAutofit/>
          </a:bodyPr>
          <a:lstStyle/>
          <a:p>
            <a:pPr eaLnBrk="1" hangingPunct="1">
              <a:lnSpc>
                <a:spcPct val="90000"/>
              </a:lnSpc>
            </a:pPr>
            <a:r>
              <a:rPr lang="en-US" dirty="0" smtClean="0"/>
              <a:t>Communications efforts should be viewed from the perspective of </a:t>
            </a:r>
            <a:r>
              <a:rPr lang="en-US" sz="3200" b="1" dirty="0" smtClean="0">
                <a:solidFill>
                  <a:srgbClr val="0070C0"/>
                </a:solidFill>
              </a:rPr>
              <a:t>managing customer relationships </a:t>
            </a:r>
            <a:r>
              <a:rPr lang="en-US" dirty="0" smtClean="0"/>
              <a:t>over time.</a:t>
            </a:r>
          </a:p>
          <a:p>
            <a:pPr eaLnBrk="1" hangingPunct="1">
              <a:lnSpc>
                <a:spcPct val="90000"/>
              </a:lnSpc>
              <a:buNone/>
            </a:pPr>
            <a:endParaRPr lang="en-US" dirty="0" smtClean="0"/>
          </a:p>
          <a:p>
            <a:pPr eaLnBrk="1" hangingPunct="1">
              <a:lnSpc>
                <a:spcPct val="90000"/>
              </a:lnSpc>
            </a:pPr>
            <a:r>
              <a:rPr lang="en-US" dirty="0" smtClean="0"/>
              <a:t>The communication process begins with an </a:t>
            </a:r>
            <a:r>
              <a:rPr lang="en-US" sz="3200" b="1" dirty="0" smtClean="0">
                <a:solidFill>
                  <a:srgbClr val="0070C0"/>
                </a:solidFill>
              </a:rPr>
              <a:t>audit of all potential contacts</a:t>
            </a:r>
            <a:r>
              <a:rPr lang="en-US" sz="2400" b="1" dirty="0" smtClean="0">
                <a:solidFill>
                  <a:srgbClr val="0070C0"/>
                </a:solidFill>
              </a:rPr>
              <a:t> </a:t>
            </a:r>
            <a:r>
              <a:rPr lang="en-US" dirty="0" smtClean="0"/>
              <a:t>a customer might have with the brand.</a:t>
            </a:r>
          </a:p>
          <a:p>
            <a:pPr eaLnBrk="1" hangingPunct="1">
              <a:lnSpc>
                <a:spcPct val="90000"/>
              </a:lnSpc>
            </a:pPr>
            <a:endParaRPr lang="en-US" dirty="0" smtClean="0"/>
          </a:p>
          <a:p>
            <a:pPr eaLnBrk="1" hangingPunct="1">
              <a:lnSpc>
                <a:spcPct val="90000"/>
              </a:lnSpc>
            </a:pPr>
            <a:r>
              <a:rPr lang="en-US" dirty="0" smtClean="0"/>
              <a:t>Effective communication </a:t>
            </a:r>
            <a:r>
              <a:rPr lang="en-US" sz="3200" b="1" dirty="0" smtClean="0">
                <a:solidFill>
                  <a:srgbClr val="0070C0"/>
                </a:solidFill>
              </a:rPr>
              <a:t>requires knowledge of how communication works.</a:t>
            </a:r>
          </a:p>
        </p:txBody>
      </p:sp>
      <p:sp>
        <p:nvSpPr>
          <p:cNvPr id="20485" name="Line 5"/>
          <p:cNvSpPr>
            <a:spLocks noChangeShapeType="1"/>
          </p:cNvSpPr>
          <p:nvPr/>
        </p:nvSpPr>
        <p:spPr bwMode="auto">
          <a:xfrm flipH="1">
            <a:off x="1371600" y="12192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ransition>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Number Placeholder 1"/>
          <p:cNvSpPr>
            <a:spLocks noGrp="1"/>
          </p:cNvSpPr>
          <p:nvPr>
            <p:ph type="sldNum" sz="quarter" idx="12"/>
          </p:nvPr>
        </p:nvSpPr>
        <p:spPr>
          <a:noFill/>
        </p:spPr>
        <p:txBody>
          <a:bodyPr>
            <a:normAutofit/>
          </a:bodyPr>
          <a:lstStyle/>
          <a:p>
            <a:r>
              <a:rPr lang="en-US" smtClean="0"/>
              <a:t>12-</a:t>
            </a:r>
            <a:fld id="{29988192-4784-4FEC-AB4E-39EC0137BE50}" type="slidenum">
              <a:rPr lang="en-US" smtClean="0"/>
              <a:pPr/>
              <a:t>26</a:t>
            </a:fld>
            <a:endParaRPr lang="en-US" smtClean="0"/>
          </a:p>
        </p:txBody>
      </p:sp>
      <p:pic>
        <p:nvPicPr>
          <p:cNvPr id="21507" name="Picture 4" descr="F12-4"/>
          <p:cNvPicPr>
            <a:picLocks noChangeAspect="1" noChangeArrowheads="1"/>
          </p:cNvPicPr>
          <p:nvPr/>
        </p:nvPicPr>
        <p:blipFill>
          <a:blip r:embed="rId2"/>
          <a:srcRect/>
          <a:stretch>
            <a:fillRect/>
          </a:stretch>
        </p:blipFill>
        <p:spPr bwMode="auto">
          <a:xfrm>
            <a:off x="0" y="1828800"/>
            <a:ext cx="9144000" cy="4068763"/>
          </a:xfrm>
          <a:prstGeom prst="rect">
            <a:avLst/>
          </a:prstGeom>
          <a:ln>
            <a:noFill/>
          </a:ln>
          <a:effectLst>
            <a:softEdge rad="112500"/>
          </a:effectLst>
        </p:spPr>
      </p:pic>
      <p:sp>
        <p:nvSpPr>
          <p:cNvPr id="21508" name="Text Box 5"/>
          <p:cNvSpPr txBox="1">
            <a:spLocks noChangeArrowheads="1"/>
          </p:cNvSpPr>
          <p:nvPr/>
        </p:nvSpPr>
        <p:spPr bwMode="auto">
          <a:xfrm>
            <a:off x="609600" y="381000"/>
            <a:ext cx="8153400" cy="584775"/>
          </a:xfrm>
          <a:prstGeom prst="rect">
            <a:avLst/>
          </a:prstGeom>
          <a:noFill/>
          <a:ln w="9525">
            <a:noFill/>
            <a:miter lim="800000"/>
            <a:headEnd/>
            <a:tailEnd/>
          </a:ln>
        </p:spPr>
        <p:txBody>
          <a:bodyPr wrap="square">
            <a:spAutoFit/>
          </a:bodyPr>
          <a:lstStyle/>
          <a:p>
            <a:pPr algn="ctr">
              <a:spcBef>
                <a:spcPct val="50000"/>
              </a:spcBef>
            </a:pPr>
            <a:r>
              <a:rPr lang="en-US" sz="3200" dirty="0" smtClean="0"/>
              <a:t>Elements in the </a:t>
            </a:r>
            <a:r>
              <a:rPr lang="en-US" sz="3200" dirty="0"/>
              <a:t>Communications Process</a:t>
            </a:r>
          </a:p>
        </p:txBody>
      </p:sp>
      <p:sp>
        <p:nvSpPr>
          <p:cNvPr id="21509" name="Line 6"/>
          <p:cNvSpPr>
            <a:spLocks noChangeShapeType="1"/>
          </p:cNvSpPr>
          <p:nvPr/>
        </p:nvSpPr>
        <p:spPr bwMode="auto">
          <a:xfrm flipH="1">
            <a:off x="1219200" y="1066800"/>
            <a:ext cx="6400800" cy="0"/>
          </a:xfrm>
          <a:prstGeom prst="line">
            <a:avLst/>
          </a:prstGeom>
          <a:noFill/>
          <a:ln w="25400">
            <a:solidFill>
              <a:srgbClr val="FF0000"/>
            </a:solidFill>
            <a:round/>
            <a:headEnd/>
            <a:tailEnd/>
          </a:ln>
        </p:spPr>
        <p:txBody>
          <a:bodyPr/>
          <a:lstStyle/>
          <a:p>
            <a:endParaRPr lang="th-TH"/>
          </a:p>
        </p:txBody>
      </p:sp>
      <p:sp>
        <p:nvSpPr>
          <p:cNvPr id="21510" name="Text Box 7"/>
          <p:cNvSpPr txBox="1">
            <a:spLocks noChangeArrowheads="1"/>
          </p:cNvSpPr>
          <p:nvPr/>
        </p:nvSpPr>
        <p:spPr bwMode="auto">
          <a:xfrm>
            <a:off x="1219200" y="1219200"/>
            <a:ext cx="1905000" cy="366713"/>
          </a:xfrm>
          <a:prstGeom prst="rect">
            <a:avLst/>
          </a:prstGeom>
          <a:solidFill>
            <a:srgbClr val="FF3300"/>
          </a:solidFill>
          <a:ln w="9525">
            <a:noFill/>
            <a:miter lim="800000"/>
            <a:headEnd/>
            <a:tailEnd/>
          </a:ln>
        </p:spPr>
        <p:txBody>
          <a:bodyPr>
            <a:spAutoFit/>
          </a:bodyPr>
          <a:lstStyle/>
          <a:p>
            <a:pPr algn="ctr">
              <a:spcBef>
                <a:spcPct val="50000"/>
              </a:spcBef>
            </a:pPr>
            <a:r>
              <a:rPr lang="en-US" b="1">
                <a:solidFill>
                  <a:schemeClr val="bg1"/>
                </a:solidFill>
              </a:rPr>
              <a:t>Figure 12.4</a:t>
            </a:r>
          </a:p>
        </p:txBody>
      </p:sp>
      <p:sp>
        <p:nvSpPr>
          <p:cNvPr id="7" name="TextBox 6"/>
          <p:cNvSpPr txBox="1"/>
          <p:nvPr/>
        </p:nvSpPr>
        <p:spPr>
          <a:xfrm>
            <a:off x="1752600" y="5867400"/>
            <a:ext cx="1472070" cy="523220"/>
          </a:xfrm>
          <a:prstGeom prst="rect">
            <a:avLst/>
          </a:prstGeom>
          <a:noFill/>
        </p:spPr>
        <p:txBody>
          <a:bodyPr wrap="none" rtlCol="0">
            <a:spAutoFit/>
          </a:bodyPr>
          <a:lstStyle/>
          <a:p>
            <a:r>
              <a:rPr lang="en-US" sz="1400" dirty="0" smtClean="0"/>
              <a:t>Sender’s field of</a:t>
            </a:r>
          </a:p>
          <a:p>
            <a:r>
              <a:rPr lang="en-US" sz="1400" dirty="0" smtClean="0"/>
              <a:t>experience</a:t>
            </a:r>
            <a:endParaRPr lang="th-TH" sz="1400" dirty="0"/>
          </a:p>
        </p:txBody>
      </p:sp>
      <p:sp>
        <p:nvSpPr>
          <p:cNvPr id="8" name="TextBox 7"/>
          <p:cNvSpPr txBox="1"/>
          <p:nvPr/>
        </p:nvSpPr>
        <p:spPr>
          <a:xfrm>
            <a:off x="5715000" y="5867400"/>
            <a:ext cx="1651606" cy="523220"/>
          </a:xfrm>
          <a:prstGeom prst="rect">
            <a:avLst/>
          </a:prstGeom>
          <a:noFill/>
        </p:spPr>
        <p:txBody>
          <a:bodyPr wrap="none" rtlCol="0">
            <a:spAutoFit/>
          </a:bodyPr>
          <a:lstStyle/>
          <a:p>
            <a:r>
              <a:rPr lang="en-US" sz="1400" dirty="0" smtClean="0"/>
              <a:t>Receiver’s field of </a:t>
            </a:r>
          </a:p>
          <a:p>
            <a:r>
              <a:rPr lang="en-US" sz="1400" dirty="0" smtClean="0"/>
              <a:t>experience</a:t>
            </a:r>
            <a:endParaRPr lang="th-TH" sz="14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1"/>
          <p:cNvSpPr>
            <a:spLocks noGrp="1"/>
          </p:cNvSpPr>
          <p:nvPr>
            <p:ph type="sldNum" sz="quarter" idx="12"/>
          </p:nvPr>
        </p:nvSpPr>
        <p:spPr>
          <a:noFill/>
        </p:spPr>
        <p:txBody>
          <a:bodyPr/>
          <a:lstStyle/>
          <a:p>
            <a:r>
              <a:rPr lang="en-US" smtClean="0"/>
              <a:t>12-</a:t>
            </a:r>
            <a:fld id="{645B2E58-8A00-4E30-A4A1-DCD5BA65102D}" type="slidenum">
              <a:rPr lang="en-US" smtClean="0"/>
              <a:pPr/>
              <a:t>27</a:t>
            </a:fld>
            <a:endParaRPr lang="en-US" smtClean="0"/>
          </a:p>
        </p:txBody>
      </p:sp>
      <p:pic>
        <p:nvPicPr>
          <p:cNvPr id="22531" name="Picture 4" descr="T12-1"/>
          <p:cNvPicPr>
            <a:picLocks noChangeAspect="1" noChangeArrowheads="1"/>
          </p:cNvPicPr>
          <p:nvPr/>
        </p:nvPicPr>
        <p:blipFill>
          <a:blip r:embed="rId2"/>
          <a:srcRect/>
          <a:stretch>
            <a:fillRect/>
          </a:stretch>
        </p:blipFill>
        <p:spPr bwMode="auto">
          <a:xfrm>
            <a:off x="914400" y="152400"/>
            <a:ext cx="7162800" cy="626745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1"/>
          <p:cNvSpPr>
            <a:spLocks noGrp="1"/>
          </p:cNvSpPr>
          <p:nvPr>
            <p:ph type="sldNum" sz="quarter" idx="12"/>
          </p:nvPr>
        </p:nvSpPr>
        <p:spPr>
          <a:noFill/>
        </p:spPr>
        <p:txBody>
          <a:bodyPr/>
          <a:lstStyle/>
          <a:p>
            <a:r>
              <a:rPr lang="en-US" smtClean="0"/>
              <a:t>12-</a:t>
            </a:r>
            <a:fld id="{8D4686BC-A5EB-41E1-9266-8AB5EEF879F8}" type="slidenum">
              <a:rPr lang="en-US" smtClean="0"/>
              <a:pPr/>
              <a:t>28</a:t>
            </a:fld>
            <a:endParaRPr lang="en-US" smtClean="0"/>
          </a:p>
        </p:txBody>
      </p:sp>
      <p:pic>
        <p:nvPicPr>
          <p:cNvPr id="23555" name="Picture 4" descr="F12-5"/>
          <p:cNvPicPr>
            <a:picLocks noChangeAspect="1" noChangeArrowheads="1"/>
          </p:cNvPicPr>
          <p:nvPr/>
        </p:nvPicPr>
        <p:blipFill>
          <a:blip r:embed="rId2"/>
          <a:srcRect/>
          <a:stretch>
            <a:fillRect/>
          </a:stretch>
        </p:blipFill>
        <p:spPr bwMode="auto">
          <a:xfrm>
            <a:off x="3581400" y="0"/>
            <a:ext cx="4224338" cy="6477000"/>
          </a:xfrm>
          <a:prstGeom prst="rect">
            <a:avLst/>
          </a:prstGeom>
          <a:noFill/>
          <a:ln w="9525">
            <a:noFill/>
            <a:miter lim="800000"/>
            <a:headEnd/>
            <a:tailEnd/>
          </a:ln>
        </p:spPr>
      </p:pic>
      <p:sp>
        <p:nvSpPr>
          <p:cNvPr id="23556" name="Text Box 5"/>
          <p:cNvSpPr txBox="1">
            <a:spLocks noChangeArrowheads="1"/>
          </p:cNvSpPr>
          <p:nvPr/>
        </p:nvSpPr>
        <p:spPr bwMode="auto">
          <a:xfrm>
            <a:off x="762000" y="457200"/>
            <a:ext cx="1905000" cy="366713"/>
          </a:xfrm>
          <a:prstGeom prst="rect">
            <a:avLst/>
          </a:prstGeom>
          <a:solidFill>
            <a:srgbClr val="FF3300"/>
          </a:solidFill>
          <a:ln w="9525">
            <a:noFill/>
            <a:miter lim="800000"/>
            <a:headEnd/>
            <a:tailEnd/>
          </a:ln>
        </p:spPr>
        <p:txBody>
          <a:bodyPr>
            <a:spAutoFit/>
          </a:bodyPr>
          <a:lstStyle/>
          <a:p>
            <a:pPr algn="ctr">
              <a:spcBef>
                <a:spcPct val="50000"/>
              </a:spcBef>
            </a:pPr>
            <a:r>
              <a:rPr lang="en-US" b="1">
                <a:solidFill>
                  <a:schemeClr val="bg1"/>
                </a:solidFill>
              </a:rPr>
              <a:t>Figure 12.5</a:t>
            </a:r>
          </a:p>
        </p:txBody>
      </p:sp>
      <p:sp>
        <p:nvSpPr>
          <p:cNvPr id="23557" name="Text Box 6"/>
          <p:cNvSpPr txBox="1">
            <a:spLocks noChangeArrowheads="1"/>
          </p:cNvSpPr>
          <p:nvPr/>
        </p:nvSpPr>
        <p:spPr bwMode="auto">
          <a:xfrm>
            <a:off x="228600" y="1066800"/>
            <a:ext cx="2895600" cy="2289175"/>
          </a:xfrm>
          <a:prstGeom prst="rect">
            <a:avLst/>
          </a:prstGeom>
          <a:noFill/>
          <a:ln w="9525">
            <a:noFill/>
            <a:miter lim="800000"/>
            <a:headEnd/>
            <a:tailEnd/>
          </a:ln>
        </p:spPr>
        <p:txBody>
          <a:bodyPr>
            <a:spAutoFit/>
          </a:bodyPr>
          <a:lstStyle/>
          <a:p>
            <a:pPr algn="ctr">
              <a:spcBef>
                <a:spcPct val="50000"/>
              </a:spcBef>
            </a:pPr>
            <a:r>
              <a:rPr lang="en-US" sz="3600"/>
              <a:t>The Promotions Planning Process</a:t>
            </a:r>
          </a:p>
        </p:txBody>
      </p:sp>
      <p:sp>
        <p:nvSpPr>
          <p:cNvPr id="6" name="วงรี 5"/>
          <p:cNvSpPr/>
          <p:nvPr/>
        </p:nvSpPr>
        <p:spPr>
          <a:xfrm>
            <a:off x="3505200" y="228600"/>
            <a:ext cx="4648200" cy="3048000"/>
          </a:xfrm>
          <a:prstGeom prst="ellipse">
            <a:avLst/>
          </a:prstGeom>
          <a:noFill/>
          <a:ln w="5715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381000" y="304800"/>
            <a:ext cx="8229600" cy="1143000"/>
          </a:xfrm>
        </p:spPr>
        <p:txBody>
          <a:bodyPr>
            <a:normAutofit/>
          </a:bodyPr>
          <a:lstStyle/>
          <a:p>
            <a:pPr eaLnBrk="1" hangingPunct="1"/>
            <a:r>
              <a:rPr lang="en-US" smtClean="0"/>
              <a:t>Developing Effective Communication</a:t>
            </a:r>
          </a:p>
        </p:txBody>
      </p:sp>
      <p:sp>
        <p:nvSpPr>
          <p:cNvPr id="24578" name="Slide Number Placeholder 3"/>
          <p:cNvSpPr>
            <a:spLocks noGrp="1"/>
          </p:cNvSpPr>
          <p:nvPr>
            <p:ph type="sldNum" sz="quarter" idx="12"/>
          </p:nvPr>
        </p:nvSpPr>
        <p:spPr>
          <a:noFill/>
        </p:spPr>
        <p:txBody>
          <a:bodyPr/>
          <a:lstStyle/>
          <a:p>
            <a:r>
              <a:rPr lang="en-US" smtClean="0"/>
              <a:t>12-</a:t>
            </a:r>
            <a:fld id="{5376AF41-A374-4D2A-AFA0-98E89BCFDF57}" type="slidenum">
              <a:rPr lang="en-US" smtClean="0"/>
              <a:pPr/>
              <a:t>29</a:t>
            </a:fld>
            <a:endParaRPr lang="en-US" smtClean="0"/>
          </a:p>
        </p:txBody>
      </p:sp>
      <p:sp>
        <p:nvSpPr>
          <p:cNvPr id="24580" name="Rectangle 3"/>
          <p:cNvSpPr>
            <a:spLocks noGrp="1" noChangeArrowheads="1"/>
          </p:cNvSpPr>
          <p:nvPr>
            <p:ph sz="quarter" idx="1"/>
          </p:nvPr>
        </p:nvSpPr>
        <p:spPr>
          <a:xfrm>
            <a:off x="381000" y="1752600"/>
            <a:ext cx="8229600" cy="4525963"/>
          </a:xfrm>
        </p:spPr>
        <p:txBody>
          <a:bodyPr/>
          <a:lstStyle/>
          <a:p>
            <a:pPr eaLnBrk="1" hangingPunct="1"/>
            <a:r>
              <a:rPr lang="en-US" sz="2800" b="1" dirty="0" smtClean="0"/>
              <a:t>Step 1</a:t>
            </a:r>
            <a:r>
              <a:rPr lang="en-US" sz="2800" dirty="0" smtClean="0"/>
              <a:t>: </a:t>
            </a:r>
            <a:r>
              <a:rPr lang="en-US" sz="2800" b="1" dirty="0" smtClean="0">
                <a:solidFill>
                  <a:srgbClr val="FF3300"/>
                </a:solidFill>
              </a:rPr>
              <a:t>Identifying the Target Audience</a:t>
            </a:r>
          </a:p>
          <a:p>
            <a:pPr lvl="1" eaLnBrk="1" hangingPunct="1"/>
            <a:r>
              <a:rPr lang="en-US" sz="2400" dirty="0" smtClean="0"/>
              <a:t>Affects decisions related to what, how, when, and where message will be said, as well as who will say it</a:t>
            </a:r>
          </a:p>
          <a:p>
            <a:pPr eaLnBrk="1" hangingPunct="1"/>
            <a:r>
              <a:rPr lang="en-US" sz="2800" b="1" dirty="0" smtClean="0"/>
              <a:t>Step 2: </a:t>
            </a:r>
            <a:r>
              <a:rPr lang="en-US" sz="2800" b="1" dirty="0" smtClean="0">
                <a:solidFill>
                  <a:srgbClr val="FF3300"/>
                </a:solidFill>
              </a:rPr>
              <a:t>Determining Communication  </a:t>
            </a:r>
            <a:br>
              <a:rPr lang="en-US" sz="2800" b="1" dirty="0" smtClean="0">
                <a:solidFill>
                  <a:srgbClr val="FF3300"/>
                </a:solidFill>
              </a:rPr>
            </a:br>
            <a:r>
              <a:rPr lang="en-US" sz="2800" b="1" dirty="0" smtClean="0">
                <a:solidFill>
                  <a:srgbClr val="FF3300"/>
                </a:solidFill>
              </a:rPr>
              <a:t>Objectives</a:t>
            </a:r>
          </a:p>
          <a:p>
            <a:pPr lvl="1" eaLnBrk="1" hangingPunct="1"/>
            <a:r>
              <a:rPr lang="en-US" sz="2400" dirty="0" smtClean="0"/>
              <a:t>Six buyer readiness stages</a:t>
            </a:r>
          </a:p>
        </p:txBody>
      </p:sp>
      <p:sp>
        <p:nvSpPr>
          <p:cNvPr id="24581" name="Text Box 5"/>
          <p:cNvSpPr txBox="1">
            <a:spLocks noChangeArrowheads="1"/>
          </p:cNvSpPr>
          <p:nvPr/>
        </p:nvSpPr>
        <p:spPr bwMode="auto">
          <a:xfrm>
            <a:off x="7281863" y="5178425"/>
            <a:ext cx="1252537"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Purchase</a:t>
            </a:r>
          </a:p>
        </p:txBody>
      </p:sp>
      <p:sp>
        <p:nvSpPr>
          <p:cNvPr id="24582" name="Text Box 6"/>
          <p:cNvSpPr txBox="1">
            <a:spLocks noChangeArrowheads="1"/>
          </p:cNvSpPr>
          <p:nvPr/>
        </p:nvSpPr>
        <p:spPr bwMode="auto">
          <a:xfrm>
            <a:off x="5791200" y="5181600"/>
            <a:ext cx="1400175"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Conviction</a:t>
            </a:r>
          </a:p>
        </p:txBody>
      </p:sp>
      <p:sp>
        <p:nvSpPr>
          <p:cNvPr id="24583" name="Text Box 7"/>
          <p:cNvSpPr txBox="1">
            <a:spLocks noChangeArrowheads="1"/>
          </p:cNvSpPr>
          <p:nvPr/>
        </p:nvSpPr>
        <p:spPr bwMode="auto">
          <a:xfrm>
            <a:off x="4267200" y="5181600"/>
            <a:ext cx="1438275"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Preference</a:t>
            </a:r>
          </a:p>
        </p:txBody>
      </p:sp>
      <p:sp>
        <p:nvSpPr>
          <p:cNvPr id="24584" name="Text Box 8"/>
          <p:cNvSpPr txBox="1">
            <a:spLocks noChangeArrowheads="1"/>
          </p:cNvSpPr>
          <p:nvPr/>
        </p:nvSpPr>
        <p:spPr bwMode="auto">
          <a:xfrm>
            <a:off x="3297238" y="5181600"/>
            <a:ext cx="893762"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Liking</a:t>
            </a:r>
          </a:p>
        </p:txBody>
      </p:sp>
      <p:sp>
        <p:nvSpPr>
          <p:cNvPr id="24585" name="Text Box 9"/>
          <p:cNvSpPr txBox="1">
            <a:spLocks noChangeArrowheads="1"/>
          </p:cNvSpPr>
          <p:nvPr/>
        </p:nvSpPr>
        <p:spPr bwMode="auto">
          <a:xfrm>
            <a:off x="1752600" y="5178425"/>
            <a:ext cx="1463675" cy="454025"/>
          </a:xfrm>
          <a:prstGeom prst="rect">
            <a:avLst/>
          </a:prstGeom>
          <a:solidFill>
            <a:srgbClr val="000099"/>
          </a:solidFill>
          <a:ln w="57150">
            <a:solidFill>
              <a:schemeClr val="tx1"/>
            </a:solidFill>
            <a:miter lim="800000"/>
            <a:headEnd/>
            <a:tailEnd/>
          </a:ln>
        </p:spPr>
        <p:txBody>
          <a:bodyPr wrap="none">
            <a:spAutoFit/>
          </a:bodyPr>
          <a:lstStyle/>
          <a:p>
            <a:r>
              <a:rPr lang="en-US" sz="2000" dirty="0">
                <a:solidFill>
                  <a:schemeClr val="bg1"/>
                </a:solidFill>
                <a:latin typeface="Tahoma" pitchFamily="34" charset="0"/>
              </a:rPr>
              <a:t>Knowledge</a:t>
            </a:r>
          </a:p>
        </p:txBody>
      </p:sp>
      <p:sp>
        <p:nvSpPr>
          <p:cNvPr id="24586" name="Text Box 10"/>
          <p:cNvSpPr txBox="1">
            <a:spLocks noChangeArrowheads="1"/>
          </p:cNvSpPr>
          <p:nvPr/>
        </p:nvSpPr>
        <p:spPr bwMode="auto">
          <a:xfrm>
            <a:off x="228600" y="5178425"/>
            <a:ext cx="1441450"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Awareness</a:t>
            </a:r>
          </a:p>
        </p:txBody>
      </p:sp>
      <p:sp>
        <p:nvSpPr>
          <p:cNvPr id="24587" name="Line 11"/>
          <p:cNvSpPr>
            <a:spLocks noChangeShapeType="1"/>
          </p:cNvSpPr>
          <p:nvPr/>
        </p:nvSpPr>
        <p:spPr bwMode="auto">
          <a:xfrm flipH="1">
            <a:off x="1143000" y="1600200"/>
            <a:ext cx="6400800" cy="0"/>
          </a:xfrm>
          <a:prstGeom prst="line">
            <a:avLst/>
          </a:prstGeom>
          <a:noFill/>
          <a:ln w="25400">
            <a:solidFill>
              <a:srgbClr val="FF0000"/>
            </a:solidFill>
            <a:round/>
            <a:headEnd/>
            <a:tailEnd/>
          </a:ln>
        </p:spPr>
        <p:txBody>
          <a:bodyPr/>
          <a:lstStyle/>
          <a:p>
            <a:endParaRPr lang="th-TH"/>
          </a:p>
        </p:txBody>
      </p:sp>
      <p:sp>
        <p:nvSpPr>
          <p:cNvPr id="24588" name="AutoShape 12"/>
          <p:cNvSpPr>
            <a:spLocks noChangeArrowheads="1"/>
          </p:cNvSpPr>
          <p:nvPr/>
        </p:nvSpPr>
        <p:spPr bwMode="auto">
          <a:xfrm>
            <a:off x="3505200" y="5867400"/>
            <a:ext cx="1371600" cy="457200"/>
          </a:xfrm>
          <a:custGeom>
            <a:avLst/>
            <a:gdLst>
              <a:gd name="T0" fmla="*/ 2147483647 w 21600"/>
              <a:gd name="T1" fmla="*/ 0 h 21600"/>
              <a:gd name="T2" fmla="*/ 0 w 21600"/>
              <a:gd name="T3" fmla="*/ 102419155 h 21600"/>
              <a:gd name="T4" fmla="*/ 2147483647 w 21600"/>
              <a:gd name="T5" fmla="*/ 204838141 h 21600"/>
              <a:gd name="T6" fmla="*/ 2147483647 w 21600"/>
              <a:gd name="T7" fmla="*/ 102419155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FF00"/>
          </a:solidFill>
          <a:ln w="9525">
            <a:solidFill>
              <a:schemeClr val="tx1"/>
            </a:solidFill>
            <a:miter lim="800000"/>
            <a:headEnd/>
            <a:tailEnd/>
          </a:ln>
        </p:spPr>
        <p:txBody>
          <a:bodyPr wrap="none" anchor="ctr"/>
          <a:lstStyle/>
          <a:p>
            <a:endParaRPr lang="en-GB"/>
          </a:p>
        </p:txBody>
      </p:sp>
    </p:spTree>
  </p:cSld>
  <p:clrMapOvr>
    <a:masterClrMapping/>
  </p:clrMapOvr>
  <p:transition>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Rectangle 2"/>
          <p:cNvSpPr>
            <a:spLocks noGrp="1" noChangeArrowheads="1"/>
          </p:cNvSpPr>
          <p:nvPr>
            <p:ph type="title"/>
          </p:nvPr>
        </p:nvSpPr>
        <p:spPr>
          <a:xfrm>
            <a:off x="381000" y="304800"/>
            <a:ext cx="8229600" cy="1143000"/>
          </a:xfrm>
        </p:spPr>
        <p:txBody>
          <a:bodyPr>
            <a:normAutofit/>
          </a:bodyPr>
          <a:lstStyle/>
          <a:p>
            <a:pPr eaLnBrk="1" hangingPunct="1"/>
            <a:r>
              <a:rPr lang="en-US" smtClean="0"/>
              <a:t>Developing Effective Communication</a:t>
            </a:r>
          </a:p>
        </p:txBody>
      </p:sp>
      <p:sp>
        <p:nvSpPr>
          <p:cNvPr id="24578" name="Slide Number Placeholder 3"/>
          <p:cNvSpPr>
            <a:spLocks noGrp="1"/>
          </p:cNvSpPr>
          <p:nvPr>
            <p:ph type="sldNum" sz="quarter" idx="12"/>
          </p:nvPr>
        </p:nvSpPr>
        <p:spPr>
          <a:noFill/>
        </p:spPr>
        <p:txBody>
          <a:bodyPr/>
          <a:lstStyle/>
          <a:p>
            <a:r>
              <a:rPr lang="en-US" smtClean="0"/>
              <a:t>12-</a:t>
            </a:r>
            <a:fld id="{5376AF41-A374-4D2A-AFA0-98E89BCFDF57}" type="slidenum">
              <a:rPr lang="en-US" smtClean="0"/>
              <a:pPr/>
              <a:t>30</a:t>
            </a:fld>
            <a:endParaRPr lang="en-US" smtClean="0"/>
          </a:p>
        </p:txBody>
      </p:sp>
      <p:sp>
        <p:nvSpPr>
          <p:cNvPr id="24580" name="Rectangle 3"/>
          <p:cNvSpPr>
            <a:spLocks noGrp="1" noChangeArrowheads="1"/>
          </p:cNvSpPr>
          <p:nvPr>
            <p:ph sz="quarter" idx="1"/>
          </p:nvPr>
        </p:nvSpPr>
        <p:spPr>
          <a:xfrm>
            <a:off x="914400" y="381000"/>
            <a:ext cx="8229600" cy="4525963"/>
          </a:xfrm>
        </p:spPr>
        <p:txBody>
          <a:bodyPr/>
          <a:lstStyle/>
          <a:p>
            <a:pPr eaLnBrk="1" hangingPunct="1"/>
            <a:endParaRPr lang="en-US" sz="2800" dirty="0" smtClean="0"/>
          </a:p>
          <a:p>
            <a:pPr eaLnBrk="1" hangingPunct="1"/>
            <a:endParaRPr lang="en-US" sz="2800" dirty="0" smtClean="0"/>
          </a:p>
          <a:p>
            <a:pPr eaLnBrk="1" hangingPunct="1"/>
            <a:endParaRPr lang="en-US" sz="2800" dirty="0" smtClean="0"/>
          </a:p>
          <a:p>
            <a:pPr lvl="1" eaLnBrk="1" hangingPunct="1">
              <a:buNone/>
            </a:pPr>
            <a:r>
              <a:rPr lang="en-US" sz="4400" b="1" dirty="0" smtClean="0"/>
              <a:t>Six buyer readiness stages</a:t>
            </a:r>
          </a:p>
        </p:txBody>
      </p:sp>
      <p:sp>
        <p:nvSpPr>
          <p:cNvPr id="24581" name="Text Box 5"/>
          <p:cNvSpPr txBox="1">
            <a:spLocks noChangeArrowheads="1"/>
          </p:cNvSpPr>
          <p:nvPr/>
        </p:nvSpPr>
        <p:spPr bwMode="auto">
          <a:xfrm>
            <a:off x="7281863" y="5178425"/>
            <a:ext cx="1252537"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Purchase</a:t>
            </a:r>
          </a:p>
        </p:txBody>
      </p:sp>
      <p:sp>
        <p:nvSpPr>
          <p:cNvPr id="24582" name="Text Box 6"/>
          <p:cNvSpPr txBox="1">
            <a:spLocks noChangeArrowheads="1"/>
          </p:cNvSpPr>
          <p:nvPr/>
        </p:nvSpPr>
        <p:spPr bwMode="auto">
          <a:xfrm>
            <a:off x="5791200" y="5181600"/>
            <a:ext cx="1400175"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Conviction</a:t>
            </a:r>
          </a:p>
        </p:txBody>
      </p:sp>
      <p:sp>
        <p:nvSpPr>
          <p:cNvPr id="24583" name="Text Box 7"/>
          <p:cNvSpPr txBox="1">
            <a:spLocks noChangeArrowheads="1"/>
          </p:cNvSpPr>
          <p:nvPr/>
        </p:nvSpPr>
        <p:spPr bwMode="auto">
          <a:xfrm>
            <a:off x="4267200" y="5181600"/>
            <a:ext cx="1438275"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Preference</a:t>
            </a:r>
          </a:p>
        </p:txBody>
      </p:sp>
      <p:sp>
        <p:nvSpPr>
          <p:cNvPr id="24584" name="Text Box 8"/>
          <p:cNvSpPr txBox="1">
            <a:spLocks noChangeArrowheads="1"/>
          </p:cNvSpPr>
          <p:nvPr/>
        </p:nvSpPr>
        <p:spPr bwMode="auto">
          <a:xfrm>
            <a:off x="3297238" y="5181600"/>
            <a:ext cx="893762"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Liking</a:t>
            </a:r>
          </a:p>
        </p:txBody>
      </p:sp>
      <p:sp>
        <p:nvSpPr>
          <p:cNvPr id="24585" name="Text Box 9"/>
          <p:cNvSpPr txBox="1">
            <a:spLocks noChangeArrowheads="1"/>
          </p:cNvSpPr>
          <p:nvPr/>
        </p:nvSpPr>
        <p:spPr bwMode="auto">
          <a:xfrm>
            <a:off x="1752600" y="5178425"/>
            <a:ext cx="1463675" cy="454025"/>
          </a:xfrm>
          <a:prstGeom prst="rect">
            <a:avLst/>
          </a:prstGeom>
          <a:solidFill>
            <a:srgbClr val="000099"/>
          </a:solidFill>
          <a:ln w="57150">
            <a:solidFill>
              <a:schemeClr val="tx1"/>
            </a:solidFill>
            <a:miter lim="800000"/>
            <a:headEnd/>
            <a:tailEnd/>
          </a:ln>
        </p:spPr>
        <p:txBody>
          <a:bodyPr wrap="none">
            <a:spAutoFit/>
          </a:bodyPr>
          <a:lstStyle/>
          <a:p>
            <a:r>
              <a:rPr lang="en-US" sz="2000" dirty="0">
                <a:solidFill>
                  <a:schemeClr val="bg1"/>
                </a:solidFill>
                <a:latin typeface="Tahoma" pitchFamily="34" charset="0"/>
              </a:rPr>
              <a:t>Knowledge</a:t>
            </a:r>
          </a:p>
        </p:txBody>
      </p:sp>
      <p:sp>
        <p:nvSpPr>
          <p:cNvPr id="24586" name="Text Box 10"/>
          <p:cNvSpPr txBox="1">
            <a:spLocks noChangeArrowheads="1"/>
          </p:cNvSpPr>
          <p:nvPr/>
        </p:nvSpPr>
        <p:spPr bwMode="auto">
          <a:xfrm>
            <a:off x="228600" y="5178425"/>
            <a:ext cx="1441450" cy="454025"/>
          </a:xfrm>
          <a:prstGeom prst="rect">
            <a:avLst/>
          </a:prstGeom>
          <a:solidFill>
            <a:srgbClr val="000099"/>
          </a:solidFill>
          <a:ln w="57150">
            <a:solidFill>
              <a:schemeClr val="tx1"/>
            </a:solidFill>
            <a:miter lim="800000"/>
            <a:headEnd/>
            <a:tailEnd/>
          </a:ln>
        </p:spPr>
        <p:txBody>
          <a:bodyPr wrap="none">
            <a:spAutoFit/>
          </a:bodyPr>
          <a:lstStyle/>
          <a:p>
            <a:r>
              <a:rPr lang="en-US" sz="2000">
                <a:solidFill>
                  <a:schemeClr val="bg1"/>
                </a:solidFill>
                <a:latin typeface="Tahoma" pitchFamily="34" charset="0"/>
              </a:rPr>
              <a:t>Awareness</a:t>
            </a:r>
          </a:p>
        </p:txBody>
      </p:sp>
      <p:sp>
        <p:nvSpPr>
          <p:cNvPr id="24587" name="Line 11"/>
          <p:cNvSpPr>
            <a:spLocks noChangeShapeType="1"/>
          </p:cNvSpPr>
          <p:nvPr/>
        </p:nvSpPr>
        <p:spPr bwMode="auto">
          <a:xfrm flipH="1">
            <a:off x="1143000" y="1600200"/>
            <a:ext cx="6400800" cy="0"/>
          </a:xfrm>
          <a:prstGeom prst="line">
            <a:avLst/>
          </a:prstGeom>
          <a:noFill/>
          <a:ln w="25400">
            <a:solidFill>
              <a:srgbClr val="FF0000"/>
            </a:solidFill>
            <a:round/>
            <a:headEnd/>
            <a:tailEnd/>
          </a:ln>
        </p:spPr>
        <p:txBody>
          <a:bodyPr/>
          <a:lstStyle/>
          <a:p>
            <a:endParaRPr lang="th-TH"/>
          </a:p>
        </p:txBody>
      </p:sp>
      <p:sp>
        <p:nvSpPr>
          <p:cNvPr id="24588" name="AutoShape 12"/>
          <p:cNvSpPr>
            <a:spLocks noChangeArrowheads="1"/>
          </p:cNvSpPr>
          <p:nvPr/>
        </p:nvSpPr>
        <p:spPr bwMode="auto">
          <a:xfrm>
            <a:off x="3505200" y="6096000"/>
            <a:ext cx="1371600" cy="457200"/>
          </a:xfrm>
          <a:custGeom>
            <a:avLst/>
            <a:gdLst>
              <a:gd name="T0" fmla="*/ 2147483647 w 21600"/>
              <a:gd name="T1" fmla="*/ 0 h 21600"/>
              <a:gd name="T2" fmla="*/ 0 w 21600"/>
              <a:gd name="T3" fmla="*/ 102419155 h 21600"/>
              <a:gd name="T4" fmla="*/ 2147483647 w 21600"/>
              <a:gd name="T5" fmla="*/ 204838141 h 21600"/>
              <a:gd name="T6" fmla="*/ 2147483647 w 21600"/>
              <a:gd name="T7" fmla="*/ 102419155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FF00"/>
          </a:solidFill>
          <a:ln w="9525">
            <a:solidFill>
              <a:schemeClr val="tx1"/>
            </a:solidFill>
            <a:miter lim="800000"/>
            <a:headEnd/>
            <a:tailEnd/>
          </a:ln>
        </p:spPr>
        <p:txBody>
          <a:bodyPr wrap="none" anchor="ctr"/>
          <a:lstStyle/>
          <a:p>
            <a:endParaRPr lang="en-GB"/>
          </a:p>
        </p:txBody>
      </p:sp>
      <p:sp>
        <p:nvSpPr>
          <p:cNvPr id="13" name="TextBox 12"/>
          <p:cNvSpPr txBox="1"/>
          <p:nvPr/>
        </p:nvSpPr>
        <p:spPr>
          <a:xfrm>
            <a:off x="1981200" y="2667000"/>
            <a:ext cx="1905000" cy="1938992"/>
          </a:xfrm>
          <a:prstGeom prst="rect">
            <a:avLst/>
          </a:prstGeom>
          <a:noFill/>
          <a:ln w="57150">
            <a:solidFill>
              <a:srgbClr val="FF3300"/>
            </a:solidFill>
          </a:ln>
        </p:spPr>
        <p:txBody>
          <a:bodyPr wrap="square" rtlCol="0">
            <a:spAutoFit/>
          </a:bodyPr>
          <a:lstStyle/>
          <a:p>
            <a:r>
              <a:rPr lang="en-US" sz="1200" dirty="0" smtClean="0"/>
              <a:t>A goal of marketing in general and of marketing</a:t>
            </a:r>
          </a:p>
          <a:p>
            <a:r>
              <a:rPr lang="en-US" sz="1200" dirty="0" smtClean="0"/>
              <a:t>Communications in particular is to move target consumers</a:t>
            </a:r>
          </a:p>
          <a:p>
            <a:r>
              <a:rPr lang="en-US" sz="1200" dirty="0" smtClean="0"/>
              <a:t>Through the buying process. Once again, it starts with understanding customer needs and wants</a:t>
            </a:r>
            <a:endParaRPr lang="th-TH" sz="1200" dirty="0"/>
          </a:p>
        </p:txBody>
      </p:sp>
      <p:sp>
        <p:nvSpPr>
          <p:cNvPr id="14" name="ลูกศรลง 13"/>
          <p:cNvSpPr/>
          <p:nvPr/>
        </p:nvSpPr>
        <p:spPr>
          <a:xfrm>
            <a:off x="2514600" y="4724400"/>
            <a:ext cx="304800"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
        <p:nvSpPr>
          <p:cNvPr id="15" name="TextBox 14"/>
          <p:cNvSpPr txBox="1"/>
          <p:nvPr/>
        </p:nvSpPr>
        <p:spPr>
          <a:xfrm>
            <a:off x="3657600" y="4800600"/>
            <a:ext cx="681597" cy="276999"/>
          </a:xfrm>
          <a:prstGeom prst="rect">
            <a:avLst/>
          </a:prstGeom>
          <a:solidFill>
            <a:schemeClr val="tx2">
              <a:lumMod val="20000"/>
              <a:lumOff val="80000"/>
            </a:schemeClr>
          </a:solidFill>
          <a:ln>
            <a:solidFill>
              <a:srgbClr val="FF3300"/>
            </a:solidFill>
          </a:ln>
        </p:spPr>
        <p:txBody>
          <a:bodyPr wrap="none" rtlCol="0">
            <a:spAutoFit/>
          </a:bodyPr>
          <a:lstStyle/>
          <a:p>
            <a:r>
              <a:rPr lang="en-US" sz="1200" b="1" dirty="0" smtClean="0"/>
              <a:t>feeling</a:t>
            </a:r>
            <a:endParaRPr lang="th-TH" sz="1200" b="1" dirty="0"/>
          </a:p>
        </p:txBody>
      </p:sp>
      <p:sp>
        <p:nvSpPr>
          <p:cNvPr id="16" name="TextBox 15"/>
          <p:cNvSpPr txBox="1"/>
          <p:nvPr/>
        </p:nvSpPr>
        <p:spPr>
          <a:xfrm>
            <a:off x="4267200" y="5791200"/>
            <a:ext cx="1507144" cy="276999"/>
          </a:xfrm>
          <a:prstGeom prst="rect">
            <a:avLst/>
          </a:prstGeom>
          <a:solidFill>
            <a:schemeClr val="tx2">
              <a:lumMod val="20000"/>
              <a:lumOff val="80000"/>
            </a:schemeClr>
          </a:solidFill>
          <a:ln>
            <a:solidFill>
              <a:srgbClr val="FF3300"/>
            </a:solidFill>
          </a:ln>
        </p:spPr>
        <p:txBody>
          <a:bodyPr wrap="none" rtlCol="0">
            <a:spAutoFit/>
          </a:bodyPr>
          <a:lstStyle/>
          <a:p>
            <a:r>
              <a:rPr lang="en-US" sz="1200" b="1" dirty="0" smtClean="0"/>
              <a:t>Prefer over others</a:t>
            </a:r>
            <a:endParaRPr lang="th-TH" sz="1200" b="1" dirty="0"/>
          </a:p>
        </p:txBody>
      </p:sp>
      <p:sp>
        <p:nvSpPr>
          <p:cNvPr id="17" name="TextBox 16"/>
          <p:cNvSpPr txBox="1"/>
          <p:nvPr/>
        </p:nvSpPr>
        <p:spPr>
          <a:xfrm>
            <a:off x="5715000" y="4648200"/>
            <a:ext cx="1991251" cy="276999"/>
          </a:xfrm>
          <a:prstGeom prst="rect">
            <a:avLst/>
          </a:prstGeom>
          <a:solidFill>
            <a:schemeClr val="tx2">
              <a:lumMod val="20000"/>
              <a:lumOff val="80000"/>
            </a:schemeClr>
          </a:solidFill>
          <a:ln>
            <a:solidFill>
              <a:srgbClr val="FF3300"/>
            </a:solidFill>
          </a:ln>
        </p:spPr>
        <p:txBody>
          <a:bodyPr wrap="none" rtlCol="0">
            <a:spAutoFit/>
          </a:bodyPr>
          <a:lstStyle/>
          <a:p>
            <a:r>
              <a:rPr lang="en-US" sz="1200" b="1" dirty="0" smtClean="0"/>
              <a:t>Believing this is the best</a:t>
            </a:r>
            <a:endParaRPr lang="th-TH" sz="1200" b="1" dirty="0"/>
          </a:p>
        </p:txBody>
      </p:sp>
    </p:spTree>
  </p:cSld>
  <p:clrMapOvr>
    <a:masterClrMapping/>
  </p:clrMapOvr>
  <p:transition>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p:txBody>
          <a:bodyPr>
            <a:normAutofit fontScale="90000"/>
          </a:bodyPr>
          <a:lstStyle/>
          <a:p>
            <a:pPr eaLnBrk="1" hangingPunct="1"/>
            <a:r>
              <a:rPr lang="en-US" smtClean="0"/>
              <a:t>Developing Effective Communication</a:t>
            </a:r>
          </a:p>
        </p:txBody>
      </p:sp>
      <p:sp>
        <p:nvSpPr>
          <p:cNvPr id="25602" name="Slide Number Placeholder 3"/>
          <p:cNvSpPr>
            <a:spLocks noGrp="1"/>
          </p:cNvSpPr>
          <p:nvPr>
            <p:ph type="sldNum" sz="quarter" idx="12"/>
          </p:nvPr>
        </p:nvSpPr>
        <p:spPr>
          <a:noFill/>
        </p:spPr>
        <p:txBody>
          <a:bodyPr/>
          <a:lstStyle/>
          <a:p>
            <a:r>
              <a:rPr lang="en-US" smtClean="0"/>
              <a:t>12-</a:t>
            </a:r>
            <a:fld id="{619B3DCB-D645-4279-BDB7-1A7E31092FE3}" type="slidenum">
              <a:rPr lang="en-US" smtClean="0"/>
              <a:pPr/>
              <a:t>31</a:t>
            </a:fld>
            <a:endParaRPr lang="en-US" smtClean="0"/>
          </a:p>
        </p:txBody>
      </p:sp>
      <p:sp>
        <p:nvSpPr>
          <p:cNvPr id="25604" name="Rectangle 3"/>
          <p:cNvSpPr>
            <a:spLocks noGrp="1" noChangeArrowheads="1"/>
          </p:cNvSpPr>
          <p:nvPr>
            <p:ph sz="quarter" idx="1"/>
          </p:nvPr>
        </p:nvSpPr>
        <p:spPr>
          <a:xfrm>
            <a:off x="304800" y="1600200"/>
            <a:ext cx="5029200" cy="4572000"/>
          </a:xfrm>
        </p:spPr>
        <p:txBody>
          <a:bodyPr>
            <a:normAutofit fontScale="85000" lnSpcReduction="10000"/>
          </a:bodyPr>
          <a:lstStyle/>
          <a:p>
            <a:pPr eaLnBrk="1" hangingPunct="1"/>
            <a:r>
              <a:rPr lang="en-US" sz="3300" b="1" dirty="0" smtClean="0"/>
              <a:t>Step 3: </a:t>
            </a:r>
            <a:r>
              <a:rPr lang="en-US" sz="2800" b="1" dirty="0" smtClean="0">
                <a:solidFill>
                  <a:srgbClr val="FF3300"/>
                </a:solidFill>
              </a:rPr>
              <a:t>Designing a Message</a:t>
            </a:r>
          </a:p>
          <a:p>
            <a:pPr lvl="1" eaLnBrk="1" hangingPunct="1"/>
            <a:r>
              <a:rPr lang="en-US" sz="2400" b="1" dirty="0" smtClean="0">
                <a:solidFill>
                  <a:srgbClr val="FF3300"/>
                </a:solidFill>
              </a:rPr>
              <a:t>AIDA framework</a:t>
            </a:r>
            <a:r>
              <a:rPr lang="en-US" sz="2400" dirty="0" smtClean="0"/>
              <a:t> guides message design</a:t>
            </a:r>
          </a:p>
          <a:p>
            <a:pPr lvl="1" eaLnBrk="1" hangingPunct="1">
              <a:buNone/>
            </a:pPr>
            <a:endParaRPr lang="en-US" sz="2400" dirty="0" smtClean="0"/>
          </a:p>
          <a:p>
            <a:pPr lvl="1" eaLnBrk="1" hangingPunct="1">
              <a:buNone/>
            </a:pPr>
            <a:endParaRPr lang="en-US" sz="2400" dirty="0" smtClean="0"/>
          </a:p>
          <a:p>
            <a:pPr lvl="1" eaLnBrk="1" hangingPunct="1"/>
            <a:r>
              <a:rPr lang="en-US" sz="2400" dirty="0" smtClean="0"/>
              <a:t>Message content contains appeals or themes designed to produce desired results</a:t>
            </a:r>
          </a:p>
          <a:p>
            <a:pPr lvl="2" eaLnBrk="1" hangingPunct="1">
              <a:buFont typeface="Wingdings" pitchFamily="2" charset="2"/>
              <a:buChar char="Ø"/>
            </a:pPr>
            <a:r>
              <a:rPr lang="en-US" sz="2000" dirty="0" smtClean="0"/>
              <a:t> </a:t>
            </a:r>
            <a:r>
              <a:rPr lang="en-US" sz="2800" dirty="0" smtClean="0">
                <a:solidFill>
                  <a:srgbClr val="0070C0"/>
                </a:solidFill>
              </a:rPr>
              <a:t>Rational appeals </a:t>
            </a:r>
            <a:r>
              <a:rPr lang="en-US" sz="2800" dirty="0" smtClean="0"/>
              <a:t>–  </a:t>
            </a:r>
            <a:r>
              <a:rPr lang="en-US" sz="1800" dirty="0" err="1" smtClean="0"/>
              <a:t>Ex.Sunlight</a:t>
            </a:r>
            <a:r>
              <a:rPr lang="en-US" sz="1800" dirty="0" smtClean="0"/>
              <a:t> liquid </a:t>
            </a:r>
            <a:r>
              <a:rPr lang="en-US" sz="1800" dirty="0" err="1" smtClean="0"/>
              <a:t>Dishwash</a:t>
            </a:r>
            <a:r>
              <a:rPr lang="en-US" sz="1800" dirty="0" smtClean="0"/>
              <a:t>?</a:t>
            </a:r>
          </a:p>
          <a:p>
            <a:pPr lvl="2" eaLnBrk="1" hangingPunct="1">
              <a:buFont typeface="Wingdings" pitchFamily="2" charset="2"/>
              <a:buChar char="Ø"/>
            </a:pPr>
            <a:r>
              <a:rPr lang="en-US" sz="2800" dirty="0" smtClean="0"/>
              <a:t> </a:t>
            </a:r>
            <a:r>
              <a:rPr lang="en-US" sz="2800" dirty="0" smtClean="0">
                <a:solidFill>
                  <a:srgbClr val="0070C0"/>
                </a:solidFill>
              </a:rPr>
              <a:t>Emotional appeals </a:t>
            </a:r>
            <a:r>
              <a:rPr lang="en-US" sz="2800" dirty="0" smtClean="0"/>
              <a:t>– </a:t>
            </a:r>
            <a:r>
              <a:rPr lang="en-US" sz="1800" dirty="0" smtClean="0"/>
              <a:t>Ex. Jubilee Diamonds?</a:t>
            </a:r>
          </a:p>
          <a:p>
            <a:pPr lvl="3" eaLnBrk="1" hangingPunct="1">
              <a:buFont typeface="Wingdings" pitchFamily="2" charset="2"/>
              <a:buChar char="v"/>
            </a:pPr>
            <a:r>
              <a:rPr lang="en-US" sz="2800" dirty="0" smtClean="0"/>
              <a:t>Love, pride, joy, humor, fear, guilt, shame</a:t>
            </a:r>
          </a:p>
          <a:p>
            <a:pPr lvl="3" eaLnBrk="1" hangingPunct="1">
              <a:buNone/>
            </a:pPr>
            <a:r>
              <a:rPr lang="en-US" sz="2800" dirty="0" smtClean="0"/>
              <a:t>    or Moral appeal</a:t>
            </a:r>
          </a:p>
          <a:p>
            <a:pPr lvl="1" eaLnBrk="1" hangingPunct="1"/>
            <a:endParaRPr lang="en-US" sz="2400" dirty="0" smtClean="0"/>
          </a:p>
        </p:txBody>
      </p:sp>
      <p:pic>
        <p:nvPicPr>
          <p:cNvPr id="56324" name="Picture 4" descr="http://1.bp.blogspot.com/_6kyM3zDu0pY/TFUmsqZniPI/AAAAAAAAAPI/98PkwAp3X4I/s1600/838081224692154.jpg"/>
          <p:cNvPicPr>
            <a:picLocks noChangeAspect="1" noChangeArrowheads="1"/>
          </p:cNvPicPr>
          <p:nvPr/>
        </p:nvPicPr>
        <p:blipFill>
          <a:blip r:embed="rId2"/>
          <a:srcRect/>
          <a:stretch>
            <a:fillRect/>
          </a:stretch>
        </p:blipFill>
        <p:spPr bwMode="auto">
          <a:xfrm>
            <a:off x="5562600" y="1905000"/>
            <a:ext cx="3162300" cy="2847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1"/>
          <p:cNvSpPr>
            <a:spLocks noGrp="1"/>
          </p:cNvSpPr>
          <p:nvPr>
            <p:ph type="sldNum" sz="quarter" idx="12"/>
          </p:nvPr>
        </p:nvSpPr>
        <p:spPr>
          <a:noFill/>
        </p:spPr>
        <p:txBody>
          <a:bodyPr>
            <a:normAutofit/>
          </a:bodyPr>
          <a:lstStyle/>
          <a:p>
            <a:r>
              <a:rPr lang="en-US" smtClean="0"/>
              <a:t>12-</a:t>
            </a:r>
            <a:fld id="{E8BC0CBB-A920-4962-BA2B-4EA47B6E06A4}" type="slidenum">
              <a:rPr lang="en-US" smtClean="0"/>
              <a:pPr/>
              <a:t>32</a:t>
            </a:fld>
            <a:endParaRPr lang="en-US" smtClean="0"/>
          </a:p>
        </p:txBody>
      </p:sp>
      <p:pic>
        <p:nvPicPr>
          <p:cNvPr id="19459" name="Picture 8" descr="F12-3C"/>
          <p:cNvPicPr>
            <a:picLocks noChangeAspect="1" noChangeArrowheads="1"/>
          </p:cNvPicPr>
          <p:nvPr/>
        </p:nvPicPr>
        <p:blipFill>
          <a:blip r:embed="rId2"/>
          <a:srcRect/>
          <a:stretch>
            <a:fillRect/>
          </a:stretch>
        </p:blipFill>
        <p:spPr bwMode="auto">
          <a:xfrm>
            <a:off x="609600" y="1143000"/>
            <a:ext cx="7467600" cy="5354638"/>
          </a:xfrm>
          <a:prstGeom prst="rect">
            <a:avLst/>
          </a:prstGeom>
          <a:noFill/>
          <a:ln w="9525">
            <a:noFill/>
            <a:miter lim="800000"/>
            <a:headEnd/>
            <a:tailEnd/>
          </a:ln>
        </p:spPr>
      </p:pic>
      <p:sp>
        <p:nvSpPr>
          <p:cNvPr id="19460" name="Text Box 5"/>
          <p:cNvSpPr txBox="1">
            <a:spLocks noChangeArrowheads="1"/>
          </p:cNvSpPr>
          <p:nvPr/>
        </p:nvSpPr>
        <p:spPr bwMode="auto">
          <a:xfrm>
            <a:off x="1295400" y="152400"/>
            <a:ext cx="7467600" cy="946150"/>
          </a:xfrm>
          <a:prstGeom prst="rect">
            <a:avLst/>
          </a:prstGeom>
          <a:noFill/>
          <a:ln w="9525">
            <a:noFill/>
            <a:miter lim="800000"/>
            <a:headEnd/>
            <a:tailEnd/>
          </a:ln>
        </p:spPr>
        <p:txBody>
          <a:bodyPr>
            <a:spAutoFit/>
          </a:bodyPr>
          <a:lstStyle/>
          <a:p>
            <a:pPr algn="r">
              <a:spcBef>
                <a:spcPct val="50000"/>
              </a:spcBef>
            </a:pPr>
            <a:r>
              <a:rPr lang="en-US" sz="2800"/>
              <a:t>Deploying the Different Tools of Promotions to Coincide with </a:t>
            </a:r>
            <a:r>
              <a:rPr lang="en-US" sz="2800" b="1" i="1">
                <a:solidFill>
                  <a:srgbClr val="FF3300"/>
                </a:solidFill>
              </a:rPr>
              <a:t>Consumer Behavior</a:t>
            </a:r>
            <a:r>
              <a:rPr lang="en-US" sz="2800"/>
              <a:t> (AIDA)</a:t>
            </a:r>
          </a:p>
        </p:txBody>
      </p:sp>
      <p:sp>
        <p:nvSpPr>
          <p:cNvPr id="19461" name="Line 6"/>
          <p:cNvSpPr>
            <a:spLocks noChangeShapeType="1"/>
          </p:cNvSpPr>
          <p:nvPr/>
        </p:nvSpPr>
        <p:spPr bwMode="auto">
          <a:xfrm flipH="1">
            <a:off x="1676400" y="1143000"/>
            <a:ext cx="6400800" cy="0"/>
          </a:xfrm>
          <a:prstGeom prst="line">
            <a:avLst/>
          </a:prstGeom>
          <a:noFill/>
          <a:ln w="25400">
            <a:solidFill>
              <a:srgbClr val="FF0000"/>
            </a:solidFill>
            <a:round/>
            <a:headEnd/>
            <a:tailEnd/>
          </a:ln>
        </p:spPr>
        <p:txBody>
          <a:bodyPr/>
          <a:lstStyle/>
          <a:p>
            <a:endParaRPr lang="th-TH"/>
          </a:p>
        </p:txBody>
      </p:sp>
      <p:sp>
        <p:nvSpPr>
          <p:cNvPr id="19462" name="Text Box 7"/>
          <p:cNvSpPr txBox="1">
            <a:spLocks noChangeArrowheads="1"/>
          </p:cNvSpPr>
          <p:nvPr/>
        </p:nvSpPr>
        <p:spPr bwMode="auto">
          <a:xfrm>
            <a:off x="6629400" y="1219200"/>
            <a:ext cx="1905000" cy="366713"/>
          </a:xfrm>
          <a:prstGeom prst="rect">
            <a:avLst/>
          </a:prstGeom>
          <a:solidFill>
            <a:srgbClr val="FF3300"/>
          </a:solidFill>
          <a:ln w="9525">
            <a:noFill/>
            <a:miter lim="800000"/>
            <a:headEnd/>
            <a:tailEnd/>
          </a:ln>
        </p:spPr>
        <p:txBody>
          <a:bodyPr>
            <a:spAutoFit/>
          </a:bodyPr>
          <a:lstStyle/>
          <a:p>
            <a:pPr algn="r">
              <a:spcBef>
                <a:spcPct val="50000"/>
              </a:spcBef>
            </a:pPr>
            <a:r>
              <a:rPr lang="en-US" b="1">
                <a:solidFill>
                  <a:schemeClr val="bg1"/>
                </a:solidFill>
              </a:rPr>
              <a:t>Figure 12.3 (C)</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p:txBody>
          <a:bodyPr>
            <a:normAutofit fontScale="90000"/>
          </a:bodyPr>
          <a:lstStyle/>
          <a:p>
            <a:pPr eaLnBrk="1" hangingPunct="1"/>
            <a:r>
              <a:rPr lang="en-US" smtClean="0"/>
              <a:t>Developing Effective Communication</a:t>
            </a:r>
          </a:p>
        </p:txBody>
      </p:sp>
      <p:sp>
        <p:nvSpPr>
          <p:cNvPr id="26626" name="Slide Number Placeholder 3"/>
          <p:cNvSpPr>
            <a:spLocks noGrp="1"/>
          </p:cNvSpPr>
          <p:nvPr>
            <p:ph type="sldNum" sz="quarter" idx="12"/>
          </p:nvPr>
        </p:nvSpPr>
        <p:spPr>
          <a:noFill/>
        </p:spPr>
        <p:txBody>
          <a:bodyPr/>
          <a:lstStyle/>
          <a:p>
            <a:r>
              <a:rPr lang="en-US" smtClean="0"/>
              <a:t>12-</a:t>
            </a:r>
            <a:fld id="{BC39223B-54EB-4CDE-A29C-59329BAAEE0C}" type="slidenum">
              <a:rPr lang="en-US" smtClean="0"/>
              <a:pPr/>
              <a:t>33</a:t>
            </a:fld>
            <a:endParaRPr lang="en-US" smtClean="0"/>
          </a:p>
        </p:txBody>
      </p:sp>
      <p:sp>
        <p:nvSpPr>
          <p:cNvPr id="26628" name="Rectangle 3"/>
          <p:cNvSpPr>
            <a:spLocks noGrp="1" noChangeArrowheads="1"/>
          </p:cNvSpPr>
          <p:nvPr>
            <p:ph sz="quarter" idx="1"/>
          </p:nvPr>
        </p:nvSpPr>
        <p:spPr>
          <a:xfrm>
            <a:off x="457200" y="1676400"/>
            <a:ext cx="4648200" cy="4572000"/>
          </a:xfrm>
        </p:spPr>
        <p:txBody>
          <a:bodyPr>
            <a:normAutofit fontScale="92500" lnSpcReduction="10000"/>
          </a:bodyPr>
          <a:lstStyle/>
          <a:p>
            <a:pPr eaLnBrk="1" hangingPunct="1"/>
            <a:r>
              <a:rPr lang="en-US" sz="3300" b="1" dirty="0" smtClean="0"/>
              <a:t>Step 3: </a:t>
            </a:r>
            <a:r>
              <a:rPr lang="en-US" sz="2800" b="1" dirty="0" smtClean="0">
                <a:solidFill>
                  <a:srgbClr val="FF3300"/>
                </a:solidFill>
              </a:rPr>
              <a:t>Designing a Message</a:t>
            </a:r>
          </a:p>
          <a:p>
            <a:pPr eaLnBrk="1" hangingPunct="1">
              <a:buNone/>
            </a:pPr>
            <a:endParaRPr lang="en-US" sz="2800" b="1" dirty="0" smtClean="0">
              <a:solidFill>
                <a:srgbClr val="FF3300"/>
              </a:solidFill>
            </a:endParaRPr>
          </a:p>
          <a:p>
            <a:pPr lvl="1" eaLnBrk="1" hangingPunct="1"/>
            <a:r>
              <a:rPr lang="en-US" sz="2400" b="1" dirty="0" smtClean="0">
                <a:solidFill>
                  <a:srgbClr val="FF3300"/>
                </a:solidFill>
              </a:rPr>
              <a:t>Message Structure</a:t>
            </a:r>
            <a:r>
              <a:rPr lang="en-US" sz="2400" dirty="0" smtClean="0"/>
              <a:t>: Key decisions are required with respect to three message structure issues:</a:t>
            </a:r>
          </a:p>
          <a:p>
            <a:pPr lvl="2" eaLnBrk="1" hangingPunct="1"/>
            <a:r>
              <a:rPr lang="en-US" sz="2000" dirty="0" smtClean="0"/>
              <a:t> Whether or not to draw a conclusion</a:t>
            </a:r>
          </a:p>
          <a:p>
            <a:pPr lvl="2" eaLnBrk="1" hangingPunct="1"/>
            <a:r>
              <a:rPr lang="en-US" sz="2000" dirty="0" smtClean="0"/>
              <a:t> One-sided vs. two-sided argument</a:t>
            </a:r>
          </a:p>
          <a:p>
            <a:pPr lvl="2" eaLnBrk="1" hangingPunct="1"/>
            <a:r>
              <a:rPr lang="en-US" sz="2000" dirty="0" smtClean="0"/>
              <a:t> Order of argument presentation</a:t>
            </a:r>
          </a:p>
          <a:p>
            <a:pPr lvl="2" eaLnBrk="1" hangingPunct="1">
              <a:buNone/>
            </a:pPr>
            <a:endParaRPr lang="en-US" sz="2000" dirty="0" smtClean="0"/>
          </a:p>
          <a:p>
            <a:pPr lvl="1" eaLnBrk="1" hangingPunct="1"/>
            <a:r>
              <a:rPr lang="en-US" sz="2400" b="1" dirty="0" smtClean="0">
                <a:solidFill>
                  <a:srgbClr val="FF3300"/>
                </a:solidFill>
              </a:rPr>
              <a:t>Message Format</a:t>
            </a:r>
            <a:r>
              <a:rPr lang="en-US" sz="2400" dirty="0" smtClean="0"/>
              <a:t>: Design, layout, copy, color, shape, movement, words, sounds, voice, body language, dress, etc.</a:t>
            </a:r>
          </a:p>
          <a:p>
            <a:pPr lvl="1" eaLnBrk="1" hangingPunct="1"/>
            <a:endParaRPr lang="en-US" sz="2400" dirty="0" smtClean="0"/>
          </a:p>
        </p:txBody>
      </p:sp>
      <p:pic>
        <p:nvPicPr>
          <p:cNvPr id="55298" name="Picture 2" descr="http://beautyonclick.tarad.com/shop/b/beautyonclick/img-lib/payslip_20090508213848.jpg"/>
          <p:cNvPicPr>
            <a:picLocks noChangeAspect="1" noChangeArrowheads="1"/>
          </p:cNvPicPr>
          <p:nvPr/>
        </p:nvPicPr>
        <p:blipFill>
          <a:blip r:embed="rId2"/>
          <a:srcRect/>
          <a:stretch>
            <a:fillRect/>
          </a:stretch>
        </p:blipFill>
        <p:spPr bwMode="auto">
          <a:xfrm>
            <a:off x="5410200" y="1676400"/>
            <a:ext cx="3448050" cy="21224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p:txBody>
          <a:bodyPr>
            <a:normAutofit fontScale="90000"/>
          </a:bodyPr>
          <a:lstStyle/>
          <a:p>
            <a:pPr eaLnBrk="1" hangingPunct="1"/>
            <a:r>
              <a:rPr lang="en-US" dirty="0" smtClean="0"/>
              <a:t>Developing Effective Communication</a:t>
            </a:r>
          </a:p>
        </p:txBody>
      </p:sp>
      <p:sp>
        <p:nvSpPr>
          <p:cNvPr id="27650" name="Slide Number Placeholder 3"/>
          <p:cNvSpPr>
            <a:spLocks noGrp="1"/>
          </p:cNvSpPr>
          <p:nvPr>
            <p:ph type="sldNum" sz="quarter" idx="12"/>
          </p:nvPr>
        </p:nvSpPr>
        <p:spPr>
          <a:noFill/>
        </p:spPr>
        <p:txBody>
          <a:bodyPr/>
          <a:lstStyle/>
          <a:p>
            <a:r>
              <a:rPr lang="en-US" smtClean="0"/>
              <a:t>12-</a:t>
            </a:r>
            <a:fld id="{9D47D704-BB91-49E1-8FA6-33A8C68DEA5F}" type="slidenum">
              <a:rPr lang="en-US" smtClean="0"/>
              <a:pPr/>
              <a:t>34</a:t>
            </a:fld>
            <a:endParaRPr lang="en-US" smtClean="0"/>
          </a:p>
        </p:txBody>
      </p:sp>
      <p:sp>
        <p:nvSpPr>
          <p:cNvPr id="27652" name="Rectangle 3"/>
          <p:cNvSpPr>
            <a:spLocks noGrp="1" noChangeArrowheads="1"/>
          </p:cNvSpPr>
          <p:nvPr>
            <p:ph sz="quarter" idx="1"/>
          </p:nvPr>
        </p:nvSpPr>
        <p:spPr>
          <a:xfrm>
            <a:off x="2971800" y="1828800"/>
            <a:ext cx="5867400" cy="5029200"/>
          </a:xfrm>
        </p:spPr>
        <p:txBody>
          <a:bodyPr>
            <a:normAutofit/>
          </a:bodyPr>
          <a:lstStyle/>
          <a:p>
            <a:pPr eaLnBrk="1" hangingPunct="1"/>
            <a:r>
              <a:rPr lang="en-US" sz="2800" b="1" dirty="0" smtClean="0"/>
              <a:t>Step 4:  </a:t>
            </a:r>
            <a:r>
              <a:rPr lang="en-US" sz="2800" b="1" dirty="0" smtClean="0">
                <a:solidFill>
                  <a:srgbClr val="FF3300"/>
                </a:solidFill>
              </a:rPr>
              <a:t>Choosing Media </a:t>
            </a:r>
          </a:p>
          <a:p>
            <a:pPr eaLnBrk="1" hangingPunct="1">
              <a:buNone/>
            </a:pPr>
            <a:r>
              <a:rPr lang="en-US" sz="2800" b="1" dirty="0" smtClean="0">
                <a:solidFill>
                  <a:srgbClr val="FF3300"/>
                </a:solidFill>
              </a:rPr>
              <a:t>(and Media Mix)</a:t>
            </a:r>
          </a:p>
          <a:p>
            <a:pPr lvl="1" eaLnBrk="1" hangingPunct="1"/>
            <a:r>
              <a:rPr lang="en-US" sz="2400" b="1" dirty="0" smtClean="0">
                <a:solidFill>
                  <a:srgbClr val="000099"/>
                </a:solidFill>
              </a:rPr>
              <a:t>Personal communication channels</a:t>
            </a:r>
          </a:p>
          <a:p>
            <a:pPr lvl="2" eaLnBrk="1" hangingPunct="1"/>
            <a:r>
              <a:rPr lang="en-US" sz="2000" dirty="0" smtClean="0"/>
              <a:t> Includes face-to-face, phone, mail, and Internet chat communications</a:t>
            </a:r>
          </a:p>
          <a:p>
            <a:pPr lvl="2" eaLnBrk="1" hangingPunct="1"/>
            <a:r>
              <a:rPr lang="en-US" sz="2000" dirty="0" smtClean="0"/>
              <a:t> Word-of-mouth influence is often critical</a:t>
            </a:r>
          </a:p>
          <a:p>
            <a:pPr lvl="2" eaLnBrk="1" hangingPunct="1"/>
            <a:r>
              <a:rPr lang="en-US" sz="2000" dirty="0" smtClean="0"/>
              <a:t> Buzz marketing cultivates opinion leaders</a:t>
            </a:r>
          </a:p>
          <a:p>
            <a:pPr lvl="1" eaLnBrk="1" hangingPunct="1"/>
            <a:r>
              <a:rPr lang="en-US" sz="2400" b="1" dirty="0" err="1" smtClean="0">
                <a:solidFill>
                  <a:srgbClr val="000099"/>
                </a:solidFill>
              </a:rPr>
              <a:t>Nonpersonal</a:t>
            </a:r>
            <a:r>
              <a:rPr lang="en-US" sz="2400" b="1" dirty="0" smtClean="0">
                <a:solidFill>
                  <a:srgbClr val="000099"/>
                </a:solidFill>
              </a:rPr>
              <a:t> communication channels</a:t>
            </a:r>
          </a:p>
          <a:p>
            <a:pPr lvl="2" eaLnBrk="1" hangingPunct="1"/>
            <a:r>
              <a:rPr lang="en-US" sz="2000" dirty="0" smtClean="0"/>
              <a:t> Includes media, atmosphere, and events</a:t>
            </a:r>
          </a:p>
          <a:p>
            <a:pPr lvl="2" eaLnBrk="1" hangingPunct="1"/>
            <a:endParaRPr lang="en-US" sz="2000" dirty="0" smtClean="0"/>
          </a:p>
          <a:p>
            <a:pPr lvl="1" eaLnBrk="1" hangingPunct="1"/>
            <a:endParaRPr lang="en-US" sz="2400" dirty="0" smtClean="0"/>
          </a:p>
        </p:txBody>
      </p:sp>
      <p:pic>
        <p:nvPicPr>
          <p:cNvPr id="54274" name="Picture 2" descr="http://ezbiznet.com/wp-content/uploads/2011/03/page2_funnel2.jpg"/>
          <p:cNvPicPr>
            <a:picLocks noChangeAspect="1" noChangeArrowheads="1"/>
          </p:cNvPicPr>
          <p:nvPr/>
        </p:nvPicPr>
        <p:blipFill>
          <a:blip r:embed="rId2"/>
          <a:srcRect/>
          <a:stretch>
            <a:fillRect/>
          </a:stretch>
        </p:blipFill>
        <p:spPr bwMode="auto">
          <a:xfrm>
            <a:off x="381000" y="1524000"/>
            <a:ext cx="2362200" cy="30183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4276" name="Picture 4" descr="http://assegaigroup.com/wp-content/uploads/2011/03/BUZZMARKETING.png"/>
          <p:cNvPicPr>
            <a:picLocks noChangeAspect="1" noChangeArrowheads="1"/>
          </p:cNvPicPr>
          <p:nvPr/>
        </p:nvPicPr>
        <p:blipFill>
          <a:blip r:embed="rId3"/>
          <a:srcRect/>
          <a:stretch>
            <a:fillRect/>
          </a:stretch>
        </p:blipFill>
        <p:spPr bwMode="auto">
          <a:xfrm>
            <a:off x="381000" y="5715000"/>
            <a:ext cx="3200400" cy="838200"/>
          </a:xfrm>
          <a:prstGeom prst="rect">
            <a:avLst/>
          </a:prstGeom>
          <a:noFill/>
        </p:spPr>
      </p:pic>
    </p:spTree>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Number Placeholder 1"/>
          <p:cNvSpPr>
            <a:spLocks noGrp="1"/>
          </p:cNvSpPr>
          <p:nvPr>
            <p:ph type="sldNum" sz="quarter" idx="12"/>
          </p:nvPr>
        </p:nvSpPr>
        <p:spPr>
          <a:noFill/>
        </p:spPr>
        <p:txBody>
          <a:bodyPr/>
          <a:lstStyle/>
          <a:p>
            <a:r>
              <a:rPr lang="en-US" smtClean="0"/>
              <a:t>12-</a:t>
            </a:r>
            <a:fld id="{8D4686BC-A5EB-41E1-9266-8AB5EEF879F8}" type="slidenum">
              <a:rPr lang="en-US" smtClean="0"/>
              <a:pPr/>
              <a:t>35</a:t>
            </a:fld>
            <a:endParaRPr lang="en-US" smtClean="0"/>
          </a:p>
        </p:txBody>
      </p:sp>
      <p:pic>
        <p:nvPicPr>
          <p:cNvPr id="23555" name="Picture 4" descr="F12-5"/>
          <p:cNvPicPr>
            <a:picLocks noChangeAspect="1" noChangeArrowheads="1"/>
          </p:cNvPicPr>
          <p:nvPr/>
        </p:nvPicPr>
        <p:blipFill>
          <a:blip r:embed="rId2"/>
          <a:srcRect/>
          <a:stretch>
            <a:fillRect/>
          </a:stretch>
        </p:blipFill>
        <p:spPr bwMode="auto">
          <a:xfrm>
            <a:off x="3581400" y="0"/>
            <a:ext cx="4224338" cy="6477000"/>
          </a:xfrm>
          <a:prstGeom prst="rect">
            <a:avLst/>
          </a:prstGeom>
          <a:noFill/>
          <a:ln w="9525">
            <a:noFill/>
            <a:miter lim="800000"/>
            <a:headEnd/>
            <a:tailEnd/>
          </a:ln>
        </p:spPr>
      </p:pic>
      <p:sp>
        <p:nvSpPr>
          <p:cNvPr id="23556" name="Text Box 5"/>
          <p:cNvSpPr txBox="1">
            <a:spLocks noChangeArrowheads="1"/>
          </p:cNvSpPr>
          <p:nvPr/>
        </p:nvSpPr>
        <p:spPr bwMode="auto">
          <a:xfrm>
            <a:off x="762000" y="457200"/>
            <a:ext cx="1905000" cy="366713"/>
          </a:xfrm>
          <a:prstGeom prst="rect">
            <a:avLst/>
          </a:prstGeom>
          <a:solidFill>
            <a:srgbClr val="FF3300"/>
          </a:solidFill>
          <a:ln w="9525">
            <a:noFill/>
            <a:miter lim="800000"/>
            <a:headEnd/>
            <a:tailEnd/>
          </a:ln>
        </p:spPr>
        <p:txBody>
          <a:bodyPr>
            <a:spAutoFit/>
          </a:bodyPr>
          <a:lstStyle/>
          <a:p>
            <a:pPr algn="ctr">
              <a:spcBef>
                <a:spcPct val="50000"/>
              </a:spcBef>
            </a:pPr>
            <a:r>
              <a:rPr lang="en-US" b="1">
                <a:solidFill>
                  <a:schemeClr val="bg1"/>
                </a:solidFill>
              </a:rPr>
              <a:t>Figure 12.5</a:t>
            </a:r>
          </a:p>
        </p:txBody>
      </p:sp>
      <p:sp>
        <p:nvSpPr>
          <p:cNvPr id="23557" name="Text Box 6"/>
          <p:cNvSpPr txBox="1">
            <a:spLocks noChangeArrowheads="1"/>
          </p:cNvSpPr>
          <p:nvPr/>
        </p:nvSpPr>
        <p:spPr bwMode="auto">
          <a:xfrm>
            <a:off x="228600" y="1066800"/>
            <a:ext cx="2895600" cy="2289175"/>
          </a:xfrm>
          <a:prstGeom prst="rect">
            <a:avLst/>
          </a:prstGeom>
          <a:noFill/>
          <a:ln w="9525">
            <a:noFill/>
            <a:miter lim="800000"/>
            <a:headEnd/>
            <a:tailEnd/>
          </a:ln>
        </p:spPr>
        <p:txBody>
          <a:bodyPr>
            <a:spAutoFit/>
          </a:bodyPr>
          <a:lstStyle/>
          <a:p>
            <a:pPr algn="ctr">
              <a:spcBef>
                <a:spcPct val="50000"/>
              </a:spcBef>
            </a:pPr>
            <a:r>
              <a:rPr lang="en-US" sz="3600"/>
              <a:t>The Promotions Planning Process</a:t>
            </a:r>
          </a:p>
        </p:txBody>
      </p:sp>
      <p:sp>
        <p:nvSpPr>
          <p:cNvPr id="6" name="วงรี 5"/>
          <p:cNvSpPr/>
          <p:nvPr/>
        </p:nvSpPr>
        <p:spPr>
          <a:xfrm>
            <a:off x="3429000" y="2971800"/>
            <a:ext cx="5029200" cy="3581400"/>
          </a:xfrm>
          <a:prstGeom prst="ellipse">
            <a:avLst/>
          </a:prstGeom>
          <a:noFill/>
          <a:ln w="5715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 2"/>
          <p:cNvSpPr>
            <a:spLocks noGrp="1"/>
          </p:cNvSpPr>
          <p:nvPr>
            <p:ph type="ctrTitle"/>
          </p:nvPr>
        </p:nvSpPr>
        <p:spPr>
          <a:xfrm>
            <a:off x="457200" y="1505930"/>
            <a:ext cx="8686800" cy="1470025"/>
          </a:xfrm>
        </p:spPr>
        <p:txBody>
          <a:bodyPr>
            <a:normAutofit fontScale="90000"/>
          </a:bodyPr>
          <a:lstStyle/>
          <a:p>
            <a:r>
              <a:rPr sz="3600" b="1" smtClean="0">
                <a:solidFill>
                  <a:schemeClr val="bg1"/>
                </a:solidFill>
              </a:rPr>
              <a:t>Objective 4: </a:t>
            </a:r>
            <a:r>
              <a:rPr sz="2800" b="1" smtClean="0">
                <a:solidFill>
                  <a:schemeClr val="bg1"/>
                </a:solidFill>
              </a:rPr>
              <a:t>Setting the Total Promotion</a:t>
            </a:r>
            <a:r>
              <a:rPr lang="th-TH" sz="2800" b="1" dirty="0" smtClean="0">
                <a:solidFill>
                  <a:schemeClr val="bg1"/>
                </a:solidFill>
              </a:rPr>
              <a:t> </a:t>
            </a:r>
            <a:r>
              <a:rPr sz="2800" b="1" smtClean="0">
                <a:solidFill>
                  <a:schemeClr val="bg1"/>
                </a:solidFill>
              </a:rPr>
              <a:t>Budget and Mix</a:t>
            </a:r>
            <a:br>
              <a:rPr sz="2800" b="1" smtClean="0">
                <a:solidFill>
                  <a:schemeClr val="bg1"/>
                </a:solidFill>
              </a:rPr>
            </a:br>
            <a:r>
              <a:rPr lang="th-TH" sz="2800" b="1" dirty="0" smtClean="0">
                <a:solidFill>
                  <a:schemeClr val="bg1"/>
                </a:solidFill>
              </a:rPr>
              <a:t>              </a:t>
            </a:r>
            <a:r>
              <a:rPr sz="2800" b="1" smtClean="0">
                <a:solidFill>
                  <a:schemeClr val="bg1"/>
                </a:solidFill>
              </a:rPr>
              <a:t>Socially Responsible</a:t>
            </a:r>
            <a:r>
              <a:rPr lang="th-TH" sz="2800" b="1" dirty="0" smtClean="0">
                <a:solidFill>
                  <a:schemeClr val="bg1"/>
                </a:solidFill>
              </a:rPr>
              <a:t> </a:t>
            </a:r>
            <a:r>
              <a:rPr sz="2800" b="1" smtClean="0">
                <a:solidFill>
                  <a:schemeClr val="bg1"/>
                </a:solidFill>
              </a:rPr>
              <a:t>Marketing</a:t>
            </a:r>
            <a:endParaRPr lang="th-TH" sz="2800" b="1" dirty="0">
              <a:solidFill>
                <a:schemeClr val="bg1"/>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Number Placeholder 1"/>
          <p:cNvSpPr>
            <a:spLocks noGrp="1"/>
          </p:cNvSpPr>
          <p:nvPr>
            <p:ph type="sldNum" sz="quarter" idx="12"/>
          </p:nvPr>
        </p:nvSpPr>
        <p:spPr>
          <a:noFill/>
        </p:spPr>
        <p:txBody>
          <a:bodyPr/>
          <a:lstStyle/>
          <a:p>
            <a:r>
              <a:rPr lang="en-US" smtClean="0"/>
              <a:t>12-</a:t>
            </a:r>
            <a:fld id="{85BBD179-80E3-4AF7-A706-3942D80A2A1A}" type="slidenum">
              <a:rPr lang="en-US" smtClean="0"/>
              <a:pPr/>
              <a:t>37</a:t>
            </a:fld>
            <a:endParaRPr lang="en-US" smtClean="0"/>
          </a:p>
        </p:txBody>
      </p:sp>
      <p:pic>
        <p:nvPicPr>
          <p:cNvPr id="28675" name="Picture 2" descr="TEAMS&amp;TEAMS%20Asset%20ID=fc22d79db815f5976ef707254948a1151102e647"/>
          <p:cNvPicPr>
            <a:picLocks noChangeAspect="1" noChangeArrowheads="1"/>
          </p:cNvPicPr>
          <p:nvPr/>
        </p:nvPicPr>
        <p:blipFill>
          <a:blip r:embed="rId2"/>
          <a:srcRect/>
          <a:stretch>
            <a:fillRect/>
          </a:stretch>
        </p:blipFill>
        <p:spPr bwMode="auto">
          <a:xfrm>
            <a:off x="1066800" y="2133600"/>
            <a:ext cx="6858000" cy="3956050"/>
          </a:xfrm>
          <a:prstGeom prst="rect">
            <a:avLst/>
          </a:prstGeom>
          <a:noFill/>
          <a:ln w="9525">
            <a:noFill/>
            <a:miter lim="800000"/>
            <a:headEnd/>
            <a:tailEnd/>
          </a:ln>
        </p:spPr>
      </p:pic>
      <p:sp>
        <p:nvSpPr>
          <p:cNvPr id="28676" name="Text Box 4"/>
          <p:cNvSpPr txBox="1">
            <a:spLocks noChangeArrowheads="1"/>
          </p:cNvSpPr>
          <p:nvPr/>
        </p:nvSpPr>
        <p:spPr bwMode="auto">
          <a:xfrm>
            <a:off x="685800" y="381000"/>
            <a:ext cx="8128000" cy="1552575"/>
          </a:xfrm>
          <a:prstGeom prst="rect">
            <a:avLst/>
          </a:prstGeom>
          <a:noFill/>
          <a:ln w="9525">
            <a:noFill/>
            <a:miter lim="800000"/>
            <a:headEnd/>
            <a:tailEnd/>
          </a:ln>
        </p:spPr>
        <p:txBody>
          <a:bodyPr>
            <a:spAutoFit/>
          </a:bodyPr>
          <a:lstStyle/>
          <a:p>
            <a:pPr>
              <a:spcBef>
                <a:spcPct val="50000"/>
              </a:spcBef>
            </a:pPr>
            <a:r>
              <a:rPr lang="en-US" sz="2400"/>
              <a:t>Most observers see China as registering the most dramatic increases in advertising expenditures as both global and local brands rush to capture the media landscape in major Chinese cities</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3" name="Rectangle 2"/>
          <p:cNvSpPr>
            <a:spLocks noGrp="1" noChangeArrowheads="1"/>
          </p:cNvSpPr>
          <p:nvPr>
            <p:ph type="title"/>
          </p:nvPr>
        </p:nvSpPr>
        <p:spPr>
          <a:xfrm>
            <a:off x="533400" y="0"/>
            <a:ext cx="8229600" cy="735013"/>
          </a:xfrm>
        </p:spPr>
        <p:txBody>
          <a:bodyPr/>
          <a:lstStyle/>
          <a:p>
            <a:pPr eaLnBrk="1" hangingPunct="1"/>
            <a:r>
              <a:rPr lang="en-US" sz="3600" dirty="0" smtClean="0"/>
              <a:t>Setting the Promotion Budget</a:t>
            </a:r>
          </a:p>
        </p:txBody>
      </p:sp>
      <p:sp>
        <p:nvSpPr>
          <p:cNvPr id="40962" name="Slide Number Placeholder 3"/>
          <p:cNvSpPr>
            <a:spLocks noGrp="1"/>
          </p:cNvSpPr>
          <p:nvPr>
            <p:ph type="sldNum" sz="quarter" idx="12"/>
          </p:nvPr>
        </p:nvSpPr>
        <p:spPr>
          <a:noFill/>
        </p:spPr>
        <p:txBody>
          <a:bodyPr/>
          <a:lstStyle/>
          <a:p>
            <a:r>
              <a:rPr lang="en-US" smtClean="0"/>
              <a:t>12-</a:t>
            </a:r>
            <a:fld id="{C05DFD55-B8A7-4DB3-BD7F-A7002B86DE9B}" type="slidenum">
              <a:rPr lang="en-US" smtClean="0"/>
              <a:pPr/>
              <a:t>38</a:t>
            </a:fld>
            <a:endParaRPr lang="en-US" smtClean="0"/>
          </a:p>
        </p:txBody>
      </p:sp>
      <p:sp>
        <p:nvSpPr>
          <p:cNvPr id="40964" name="Line 3"/>
          <p:cNvSpPr>
            <a:spLocks noChangeShapeType="1"/>
          </p:cNvSpPr>
          <p:nvPr/>
        </p:nvSpPr>
        <p:spPr bwMode="auto">
          <a:xfrm flipH="1">
            <a:off x="1143000" y="771525"/>
            <a:ext cx="6400800" cy="0"/>
          </a:xfrm>
          <a:prstGeom prst="line">
            <a:avLst/>
          </a:prstGeom>
          <a:noFill/>
          <a:ln w="25400">
            <a:solidFill>
              <a:srgbClr val="FF0000"/>
            </a:solidFill>
            <a:round/>
            <a:headEnd/>
            <a:tailEnd/>
          </a:ln>
        </p:spPr>
        <p:txBody>
          <a:bodyPr/>
          <a:lstStyle/>
          <a:p>
            <a:endParaRPr lang="th-TH"/>
          </a:p>
        </p:txBody>
      </p:sp>
      <p:sp>
        <p:nvSpPr>
          <p:cNvPr id="371716" name="AutoShape 4"/>
          <p:cNvSpPr>
            <a:spLocks noChangeArrowheads="1"/>
          </p:cNvSpPr>
          <p:nvPr/>
        </p:nvSpPr>
        <p:spPr bwMode="auto">
          <a:xfrm rot="5400000">
            <a:off x="4058444" y="-2677319"/>
            <a:ext cx="1219200" cy="8421688"/>
          </a:xfrm>
          <a:prstGeom prst="cube">
            <a:avLst>
              <a:gd name="adj" fmla="val 18250"/>
            </a:avLst>
          </a:prstGeom>
          <a:solidFill>
            <a:srgbClr val="99CC00"/>
          </a:solidFill>
          <a:ln w="12700">
            <a:solidFill>
              <a:srgbClr val="000000"/>
            </a:solidFill>
            <a:miter lim="800000"/>
            <a:headEnd/>
            <a:tailEnd/>
          </a:ln>
        </p:spPr>
        <p:txBody>
          <a:bodyPr rot="10800000" vert="eaVert" wrap="none" lIns="80963" tIns="41275" rIns="80963" bIns="41275" anchor="ctr"/>
          <a:lstStyle/>
          <a:p>
            <a:pPr algn="ctr" defTabSz="804863" eaLnBrk="0" hangingPunct="0"/>
            <a:r>
              <a:rPr lang="en-US" sz="2400" b="1" dirty="0">
                <a:latin typeface="Tahoma" pitchFamily="34" charset="0"/>
              </a:rPr>
              <a:t>           Affordable</a:t>
            </a:r>
            <a:r>
              <a:rPr lang="en-US" sz="2400" b="1" dirty="0">
                <a:solidFill>
                  <a:schemeClr val="tx2"/>
                </a:solidFill>
                <a:latin typeface="Tahoma" pitchFamily="34" charset="0"/>
              </a:rPr>
              <a:t>        </a:t>
            </a:r>
            <a:r>
              <a:rPr lang="en-US" sz="2400" b="1" dirty="0">
                <a:solidFill>
                  <a:srgbClr val="FFFFFF"/>
                </a:solidFill>
                <a:latin typeface="Tahoma" pitchFamily="34" charset="0"/>
              </a:rPr>
              <a:t>   </a:t>
            </a:r>
          </a:p>
          <a:p>
            <a:pPr algn="ctr" defTabSz="804863" eaLnBrk="0" hangingPunct="0"/>
            <a:r>
              <a:rPr lang="en-US" sz="2400" dirty="0">
                <a:solidFill>
                  <a:srgbClr val="FFFFFF"/>
                </a:solidFill>
                <a:latin typeface="Tahoma" pitchFamily="34" charset="0"/>
              </a:rPr>
              <a:t>Based on What the Company Thinks it Can Afford</a:t>
            </a:r>
            <a:endParaRPr lang="en-US" sz="2400" b="1" dirty="0">
              <a:solidFill>
                <a:srgbClr val="FFFFFF"/>
              </a:solidFill>
              <a:latin typeface="Tahoma" pitchFamily="34" charset="0"/>
            </a:endParaRPr>
          </a:p>
        </p:txBody>
      </p:sp>
      <p:sp>
        <p:nvSpPr>
          <p:cNvPr id="371717" name="AutoShape 5"/>
          <p:cNvSpPr>
            <a:spLocks noChangeArrowheads="1"/>
          </p:cNvSpPr>
          <p:nvPr/>
        </p:nvSpPr>
        <p:spPr bwMode="auto">
          <a:xfrm rot="5400000">
            <a:off x="4008438" y="1552575"/>
            <a:ext cx="1238250" cy="8340725"/>
          </a:xfrm>
          <a:prstGeom prst="cube">
            <a:avLst>
              <a:gd name="adj" fmla="val 18250"/>
            </a:avLst>
          </a:prstGeom>
          <a:solidFill>
            <a:srgbClr val="00CCFF"/>
          </a:solidFill>
          <a:ln w="12700">
            <a:solidFill>
              <a:srgbClr val="000000"/>
            </a:solidFill>
            <a:miter lim="800000"/>
            <a:headEnd/>
            <a:tailEnd/>
          </a:ln>
          <a:effectLst>
            <a:outerShdw dist="107763" dir="2700000" algn="ctr" rotWithShape="0">
              <a:schemeClr val="bg2"/>
            </a:outerShdw>
          </a:effectLst>
        </p:spPr>
        <p:txBody>
          <a:bodyPr rot="10800000" vert="eaVert" wrap="none" lIns="80963" tIns="41275" rIns="80963" bIns="41275" anchor="ctr"/>
          <a:lstStyle/>
          <a:p>
            <a:pPr algn="ctr" defTabSz="804863" eaLnBrk="0" hangingPunct="0">
              <a:defRPr/>
            </a:pPr>
            <a:r>
              <a:rPr lang="en-US" sz="2400" b="1">
                <a:latin typeface="Tahoma" pitchFamily="34" charset="0"/>
              </a:rPr>
              <a:t>Objective-and-Task </a:t>
            </a:r>
            <a:r>
              <a:rPr lang="en-US" sz="2400" b="1">
                <a:solidFill>
                  <a:srgbClr val="FFFFFF"/>
                </a:solidFill>
                <a:latin typeface="Tahoma" pitchFamily="34" charset="0"/>
              </a:rPr>
              <a:t>    </a:t>
            </a:r>
          </a:p>
          <a:p>
            <a:pPr algn="ctr" defTabSz="804863" eaLnBrk="0" hangingPunct="0">
              <a:defRPr/>
            </a:pPr>
            <a:r>
              <a:rPr lang="en-US" sz="2400">
                <a:solidFill>
                  <a:srgbClr val="FFFFFF"/>
                </a:solidFill>
                <a:latin typeface="Tahoma" pitchFamily="34" charset="0"/>
              </a:rPr>
              <a:t>Set Objectives, Determine Tasks to Achieve Objectives,</a:t>
            </a:r>
          </a:p>
          <a:p>
            <a:pPr algn="ctr" defTabSz="804863" eaLnBrk="0" hangingPunct="0">
              <a:defRPr/>
            </a:pPr>
            <a:r>
              <a:rPr lang="en-US" sz="2400">
                <a:solidFill>
                  <a:srgbClr val="FFFFFF"/>
                </a:solidFill>
                <a:latin typeface="Tahoma" pitchFamily="34" charset="0"/>
              </a:rPr>
              <a:t>Sum of Task Costs Equals Budget</a:t>
            </a:r>
            <a:r>
              <a:rPr lang="en-US" sz="2000">
                <a:solidFill>
                  <a:srgbClr val="FFFFFF"/>
                </a:solidFill>
                <a:latin typeface="Tahoma" pitchFamily="34" charset="0"/>
              </a:rPr>
              <a:t>      </a:t>
            </a:r>
          </a:p>
        </p:txBody>
      </p:sp>
      <p:sp>
        <p:nvSpPr>
          <p:cNvPr id="371718" name="AutoShape 6"/>
          <p:cNvSpPr>
            <a:spLocks noChangeArrowheads="1"/>
          </p:cNvSpPr>
          <p:nvPr/>
        </p:nvSpPr>
        <p:spPr bwMode="auto">
          <a:xfrm rot="5400000">
            <a:off x="4069557" y="-1270794"/>
            <a:ext cx="1200150" cy="8301037"/>
          </a:xfrm>
          <a:prstGeom prst="cube">
            <a:avLst>
              <a:gd name="adj" fmla="val 18250"/>
            </a:avLst>
          </a:prstGeom>
          <a:solidFill>
            <a:srgbClr val="FF0000"/>
          </a:solidFill>
          <a:ln w="12700">
            <a:solidFill>
              <a:srgbClr val="000000"/>
            </a:solidFill>
            <a:miter lim="800000"/>
            <a:headEnd/>
            <a:tailEnd/>
          </a:ln>
          <a:effectLst>
            <a:outerShdw dist="107763" dir="2700000" algn="ctr" rotWithShape="0">
              <a:schemeClr val="bg2"/>
            </a:outerShdw>
          </a:effectLst>
        </p:spPr>
        <p:txBody>
          <a:bodyPr rot="10800000" vert="eaVert" wrap="none" lIns="80963" tIns="41275" rIns="80963" bIns="41275" anchor="ctr"/>
          <a:lstStyle/>
          <a:p>
            <a:pPr algn="ctr" defTabSz="804863" eaLnBrk="0" hangingPunct="0">
              <a:defRPr/>
            </a:pPr>
            <a:r>
              <a:rPr lang="en-US" sz="2400" b="1">
                <a:latin typeface="Tahoma" pitchFamily="34" charset="0"/>
              </a:rPr>
              <a:t>Percentage-of-Sales</a:t>
            </a:r>
          </a:p>
          <a:p>
            <a:pPr algn="ctr" defTabSz="804863" eaLnBrk="0" hangingPunct="0">
              <a:defRPr/>
            </a:pPr>
            <a:r>
              <a:rPr lang="en-US" sz="2400">
                <a:solidFill>
                  <a:srgbClr val="FFFFFF"/>
                </a:solidFill>
                <a:latin typeface="Tahoma" pitchFamily="34" charset="0"/>
              </a:rPr>
              <a:t>Based on a Percentage of Current or Forecasted Sales</a:t>
            </a:r>
          </a:p>
        </p:txBody>
      </p:sp>
      <p:sp>
        <p:nvSpPr>
          <p:cNvPr id="371719" name="AutoShape 7"/>
          <p:cNvSpPr>
            <a:spLocks noChangeArrowheads="1"/>
          </p:cNvSpPr>
          <p:nvPr/>
        </p:nvSpPr>
        <p:spPr bwMode="auto">
          <a:xfrm rot="5400000">
            <a:off x="4011613" y="138113"/>
            <a:ext cx="1303337" cy="8301037"/>
          </a:xfrm>
          <a:prstGeom prst="cube">
            <a:avLst>
              <a:gd name="adj" fmla="val 18250"/>
            </a:avLst>
          </a:prstGeom>
          <a:solidFill>
            <a:srgbClr val="FFCC00"/>
          </a:solidFill>
          <a:ln w="12700">
            <a:solidFill>
              <a:srgbClr val="000000"/>
            </a:solidFill>
            <a:miter lim="800000"/>
            <a:headEnd/>
            <a:tailEnd/>
          </a:ln>
          <a:effectLst>
            <a:outerShdw dist="107763" dir="2700000" algn="ctr" rotWithShape="0">
              <a:schemeClr val="bg2"/>
            </a:outerShdw>
          </a:effectLst>
        </p:spPr>
        <p:txBody>
          <a:bodyPr rot="10800000" vert="eaVert" wrap="none" lIns="80963" tIns="41275" rIns="80963" bIns="41275" anchor="ctr"/>
          <a:lstStyle/>
          <a:p>
            <a:pPr algn="ctr" defTabSz="804863" eaLnBrk="0" hangingPunct="0">
              <a:defRPr/>
            </a:pPr>
            <a:r>
              <a:rPr lang="en-US" sz="2400" b="1">
                <a:latin typeface="Tahoma" pitchFamily="34" charset="0"/>
              </a:rPr>
              <a:t>Competitive-Parity</a:t>
            </a:r>
          </a:p>
          <a:p>
            <a:pPr algn="ctr" defTabSz="804863" eaLnBrk="0" hangingPunct="0">
              <a:defRPr/>
            </a:pPr>
            <a:r>
              <a:rPr lang="en-US" sz="2400">
                <a:solidFill>
                  <a:srgbClr val="FFFFFF"/>
                </a:solidFill>
                <a:latin typeface="Tahoma" pitchFamily="34" charset="0"/>
              </a:rPr>
              <a:t>Set Budget to Match Competitors</a:t>
            </a:r>
            <a:endParaRPr lang="en-US" sz="2000">
              <a:solidFill>
                <a:srgbClr val="FFFFFF"/>
              </a:solidFill>
              <a:latin typeface="Tahoma" pitchFamily="34" charset="0"/>
            </a:endParaRPr>
          </a:p>
        </p:txBody>
      </p:sp>
      <p:pic>
        <p:nvPicPr>
          <p:cNvPr id="100354" name="Picture 2" descr="http://isic2011.org/wp-content/uploads/2012/06/i-need-money2.jpg"/>
          <p:cNvPicPr>
            <a:picLocks noChangeAspect="1" noChangeArrowheads="1"/>
          </p:cNvPicPr>
          <p:nvPr/>
        </p:nvPicPr>
        <p:blipFill>
          <a:blip r:embed="rId2" cstate="print"/>
          <a:srcRect/>
          <a:stretch>
            <a:fillRect/>
          </a:stretch>
        </p:blipFill>
        <p:spPr bwMode="auto">
          <a:xfrm>
            <a:off x="6705600" y="152400"/>
            <a:ext cx="1066800" cy="71120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71716"/>
                                        </p:tgtEl>
                                        <p:attrNameLst>
                                          <p:attrName>style.visibility</p:attrName>
                                        </p:attrNameLst>
                                      </p:cBhvr>
                                      <p:to>
                                        <p:strVal val="visible"/>
                                      </p:to>
                                    </p:set>
                                    <p:anim calcmode="lin" valueType="num">
                                      <p:cBhvr additive="base">
                                        <p:cTn id="7" dur="500" fill="hold"/>
                                        <p:tgtEl>
                                          <p:spTgt spid="371716"/>
                                        </p:tgtEl>
                                        <p:attrNameLst>
                                          <p:attrName>ppt_x</p:attrName>
                                        </p:attrNameLst>
                                      </p:cBhvr>
                                      <p:tavLst>
                                        <p:tav tm="0">
                                          <p:val>
                                            <p:strVal val="0-#ppt_w/2"/>
                                          </p:val>
                                        </p:tav>
                                        <p:tav tm="100000">
                                          <p:val>
                                            <p:strVal val="#ppt_x"/>
                                          </p:val>
                                        </p:tav>
                                      </p:tavLst>
                                    </p:anim>
                                    <p:anim calcmode="lin" valueType="num">
                                      <p:cBhvr additive="base">
                                        <p:cTn id="8" dur="500" fill="hold"/>
                                        <p:tgtEl>
                                          <p:spTgt spid="3717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371718"/>
                                        </p:tgtEl>
                                        <p:attrNameLst>
                                          <p:attrName>style.visibility</p:attrName>
                                        </p:attrNameLst>
                                      </p:cBhvr>
                                      <p:to>
                                        <p:strVal val="visible"/>
                                      </p:to>
                                    </p:set>
                                    <p:anim calcmode="lin" valueType="num">
                                      <p:cBhvr additive="base">
                                        <p:cTn id="12" dur="500" fill="hold"/>
                                        <p:tgtEl>
                                          <p:spTgt spid="371718"/>
                                        </p:tgtEl>
                                        <p:attrNameLst>
                                          <p:attrName>ppt_x</p:attrName>
                                        </p:attrNameLst>
                                      </p:cBhvr>
                                      <p:tavLst>
                                        <p:tav tm="0">
                                          <p:val>
                                            <p:strVal val="1+#ppt_w/2"/>
                                          </p:val>
                                        </p:tav>
                                        <p:tav tm="100000">
                                          <p:val>
                                            <p:strVal val="#ppt_x"/>
                                          </p:val>
                                        </p:tav>
                                      </p:tavLst>
                                    </p:anim>
                                    <p:anim calcmode="lin" valueType="num">
                                      <p:cBhvr additive="base">
                                        <p:cTn id="13" dur="500" fill="hold"/>
                                        <p:tgtEl>
                                          <p:spTgt spid="37171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371719"/>
                                        </p:tgtEl>
                                        <p:attrNameLst>
                                          <p:attrName>style.visibility</p:attrName>
                                        </p:attrNameLst>
                                      </p:cBhvr>
                                      <p:to>
                                        <p:strVal val="visible"/>
                                      </p:to>
                                    </p:set>
                                    <p:anim calcmode="lin" valueType="num">
                                      <p:cBhvr additive="base">
                                        <p:cTn id="17" dur="500" fill="hold"/>
                                        <p:tgtEl>
                                          <p:spTgt spid="371719"/>
                                        </p:tgtEl>
                                        <p:attrNameLst>
                                          <p:attrName>ppt_x</p:attrName>
                                        </p:attrNameLst>
                                      </p:cBhvr>
                                      <p:tavLst>
                                        <p:tav tm="0">
                                          <p:val>
                                            <p:strVal val="0-#ppt_w/2"/>
                                          </p:val>
                                        </p:tav>
                                        <p:tav tm="100000">
                                          <p:val>
                                            <p:strVal val="#ppt_x"/>
                                          </p:val>
                                        </p:tav>
                                      </p:tavLst>
                                    </p:anim>
                                    <p:anim calcmode="lin" valueType="num">
                                      <p:cBhvr additive="base">
                                        <p:cTn id="18" dur="500" fill="hold"/>
                                        <p:tgtEl>
                                          <p:spTgt spid="37171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371717"/>
                                        </p:tgtEl>
                                        <p:attrNameLst>
                                          <p:attrName>style.visibility</p:attrName>
                                        </p:attrNameLst>
                                      </p:cBhvr>
                                      <p:to>
                                        <p:strVal val="visible"/>
                                      </p:to>
                                    </p:set>
                                    <p:anim calcmode="lin" valueType="num">
                                      <p:cBhvr additive="base">
                                        <p:cTn id="22" dur="500" fill="hold"/>
                                        <p:tgtEl>
                                          <p:spTgt spid="371717"/>
                                        </p:tgtEl>
                                        <p:attrNameLst>
                                          <p:attrName>ppt_x</p:attrName>
                                        </p:attrNameLst>
                                      </p:cBhvr>
                                      <p:tavLst>
                                        <p:tav tm="0">
                                          <p:val>
                                            <p:strVal val="1+#ppt_w/2"/>
                                          </p:val>
                                        </p:tav>
                                        <p:tav tm="100000">
                                          <p:val>
                                            <p:strVal val="#ppt_x"/>
                                          </p:val>
                                        </p:tav>
                                      </p:tavLst>
                                    </p:anim>
                                    <p:anim calcmode="lin" valueType="num">
                                      <p:cBhvr additive="base">
                                        <p:cTn id="23" dur="500" fill="hold"/>
                                        <p:tgtEl>
                                          <p:spTgt spid="3717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1716" grpId="0" animBg="1"/>
      <p:bldP spid="371717" grpId="0" animBg="1"/>
      <p:bldP spid="371718" grpId="0" animBg="1"/>
      <p:bldP spid="371719"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smtClean="0"/>
              <a:t>Media Mix</a:t>
            </a:r>
            <a:endParaRPr lang="th-TH" dirty="0"/>
          </a:p>
        </p:txBody>
      </p:sp>
      <p:pic>
        <p:nvPicPr>
          <p:cNvPr id="99330" name="Picture 2" descr="http://d3a577syzx0or3.cloudfront.net/images/Media-Mix-Illo-Rev.gif"/>
          <p:cNvPicPr>
            <a:picLocks noChangeAspect="1" noChangeArrowheads="1"/>
          </p:cNvPicPr>
          <p:nvPr/>
        </p:nvPicPr>
        <p:blipFill>
          <a:blip r:embed="rId2"/>
          <a:srcRect/>
          <a:stretch>
            <a:fillRect/>
          </a:stretch>
        </p:blipFill>
        <p:spPr bwMode="auto">
          <a:xfrm>
            <a:off x="2209800" y="3048000"/>
            <a:ext cx="4213334" cy="325831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2"/>
          <p:cNvSpPr>
            <a:spLocks noGrp="1" noChangeArrowheads="1"/>
          </p:cNvSpPr>
          <p:nvPr>
            <p:ph type="title"/>
          </p:nvPr>
        </p:nvSpPr>
        <p:spPr/>
        <p:txBody>
          <a:bodyPr/>
          <a:lstStyle/>
          <a:p>
            <a:pPr eaLnBrk="1" hangingPunct="1"/>
            <a:r>
              <a:rPr lang="en-US" smtClean="0"/>
              <a:t>Advertising</a:t>
            </a:r>
          </a:p>
        </p:txBody>
      </p:sp>
      <p:sp>
        <p:nvSpPr>
          <p:cNvPr id="29698" name="Slide Number Placeholder 3"/>
          <p:cNvSpPr>
            <a:spLocks noGrp="1"/>
          </p:cNvSpPr>
          <p:nvPr>
            <p:ph type="sldNum" sz="quarter" idx="12"/>
          </p:nvPr>
        </p:nvSpPr>
        <p:spPr>
          <a:noFill/>
        </p:spPr>
        <p:txBody>
          <a:bodyPr/>
          <a:lstStyle/>
          <a:p>
            <a:r>
              <a:rPr lang="en-US" smtClean="0"/>
              <a:t>12-</a:t>
            </a:r>
            <a:fld id="{1E9212E3-6604-4BA6-835C-E58284AC95F9}" type="slidenum">
              <a:rPr lang="en-US" smtClean="0"/>
              <a:pPr/>
              <a:t>40</a:t>
            </a:fld>
            <a:endParaRPr lang="en-US" smtClean="0"/>
          </a:p>
        </p:txBody>
      </p:sp>
      <p:sp>
        <p:nvSpPr>
          <p:cNvPr id="29700" name="Rectangle 3"/>
          <p:cNvSpPr>
            <a:spLocks noGrp="1" noChangeArrowheads="1"/>
          </p:cNvSpPr>
          <p:nvPr>
            <p:ph sz="quarter" idx="1"/>
          </p:nvPr>
        </p:nvSpPr>
        <p:spPr>
          <a:xfrm>
            <a:off x="457200" y="1981200"/>
            <a:ext cx="5181600" cy="3733800"/>
          </a:xfrm>
          <a:solidFill>
            <a:schemeClr val="bg1"/>
          </a:solidFill>
          <a:ln>
            <a:solidFill>
              <a:schemeClr val="bg1"/>
            </a:solidFill>
          </a:ln>
        </p:spPr>
        <p:txBody>
          <a:bodyPr>
            <a:normAutofit fontScale="92500" lnSpcReduction="20000"/>
          </a:bodyPr>
          <a:lstStyle/>
          <a:p>
            <a:pPr eaLnBrk="1" hangingPunct="1">
              <a:lnSpc>
                <a:spcPct val="90000"/>
              </a:lnSpc>
            </a:pPr>
            <a:r>
              <a:rPr lang="en-US" sz="2400" dirty="0" smtClean="0"/>
              <a:t>Can reach masses of geographically dispersed buyers.</a:t>
            </a:r>
          </a:p>
          <a:p>
            <a:pPr eaLnBrk="1" hangingPunct="1">
              <a:lnSpc>
                <a:spcPct val="90000"/>
              </a:lnSpc>
            </a:pPr>
            <a:r>
              <a:rPr lang="en-US" sz="2400" dirty="0" smtClean="0"/>
              <a:t>Can repeat a message many times.</a:t>
            </a:r>
          </a:p>
          <a:p>
            <a:pPr eaLnBrk="1" hangingPunct="1">
              <a:lnSpc>
                <a:spcPct val="90000"/>
              </a:lnSpc>
            </a:pPr>
            <a:r>
              <a:rPr lang="en-US" sz="2400" dirty="0" smtClean="0"/>
              <a:t>Is impersonal, one-way communication.</a:t>
            </a:r>
          </a:p>
          <a:p>
            <a:pPr eaLnBrk="1" hangingPunct="1">
              <a:lnSpc>
                <a:spcPct val="90000"/>
              </a:lnSpc>
            </a:pPr>
            <a:r>
              <a:rPr lang="en-US" sz="2400" dirty="0" smtClean="0"/>
              <a:t>Can be very costly for some media types.</a:t>
            </a:r>
          </a:p>
          <a:p>
            <a:pPr eaLnBrk="1" hangingPunct="1">
              <a:lnSpc>
                <a:spcPct val="90000"/>
              </a:lnSpc>
            </a:pPr>
            <a:r>
              <a:rPr lang="en-US" sz="2400" dirty="0" smtClean="0"/>
              <a:t>Low cost per exposure, though overall costs are high</a:t>
            </a:r>
          </a:p>
          <a:p>
            <a:pPr eaLnBrk="1" hangingPunct="1">
              <a:lnSpc>
                <a:spcPct val="90000"/>
              </a:lnSpc>
            </a:pPr>
            <a:r>
              <a:rPr lang="en-US" sz="2400" dirty="0" smtClean="0"/>
              <a:t>Consumers perceive advertised goods as more legitimate</a:t>
            </a:r>
          </a:p>
          <a:p>
            <a:pPr eaLnBrk="1" hangingPunct="1">
              <a:lnSpc>
                <a:spcPct val="90000"/>
              </a:lnSpc>
            </a:pPr>
            <a:r>
              <a:rPr lang="en-US" sz="2400" dirty="0" smtClean="0"/>
              <a:t>Dramatizes company/brand</a:t>
            </a:r>
          </a:p>
          <a:p>
            <a:pPr eaLnBrk="1" hangingPunct="1">
              <a:lnSpc>
                <a:spcPct val="90000"/>
              </a:lnSpc>
            </a:pPr>
            <a:r>
              <a:rPr lang="en-US" sz="2400" dirty="0" smtClean="0"/>
              <a:t>Builds brand image; may stimulate short-term sales</a:t>
            </a:r>
          </a:p>
        </p:txBody>
      </p:sp>
      <p:sp>
        <p:nvSpPr>
          <p:cNvPr id="29701"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8130" name="Picture 2" descr="http://distilleryimage4.s3.amazonaws.com/478a11e2cf8c11e1b28822000a1c9e1a_7.jpg"/>
          <p:cNvPicPr>
            <a:picLocks noChangeAspect="1" noChangeArrowheads="1"/>
          </p:cNvPicPr>
          <p:nvPr/>
        </p:nvPicPr>
        <p:blipFill>
          <a:blip r:embed="rId2"/>
          <a:srcRect/>
          <a:stretch>
            <a:fillRect/>
          </a:stretch>
        </p:blipFill>
        <p:spPr bwMode="auto">
          <a:xfrm>
            <a:off x="5867400" y="457200"/>
            <a:ext cx="2667000" cy="2667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Rectangle 2"/>
          <p:cNvSpPr>
            <a:spLocks noGrp="1" noChangeArrowheads="1"/>
          </p:cNvSpPr>
          <p:nvPr>
            <p:ph type="title"/>
          </p:nvPr>
        </p:nvSpPr>
        <p:spPr/>
        <p:txBody>
          <a:bodyPr/>
          <a:lstStyle/>
          <a:p>
            <a:pPr eaLnBrk="1" hangingPunct="1"/>
            <a:r>
              <a:rPr lang="en-US" smtClean="0"/>
              <a:t>Personal Selling</a:t>
            </a:r>
          </a:p>
        </p:txBody>
      </p:sp>
      <p:sp>
        <p:nvSpPr>
          <p:cNvPr id="30722" name="Slide Number Placeholder 3"/>
          <p:cNvSpPr>
            <a:spLocks noGrp="1"/>
          </p:cNvSpPr>
          <p:nvPr>
            <p:ph type="sldNum" sz="quarter" idx="12"/>
          </p:nvPr>
        </p:nvSpPr>
        <p:spPr>
          <a:noFill/>
        </p:spPr>
        <p:txBody>
          <a:bodyPr/>
          <a:lstStyle/>
          <a:p>
            <a:r>
              <a:rPr lang="en-US" smtClean="0"/>
              <a:t>12-</a:t>
            </a:r>
            <a:fld id="{0BE705AC-9827-4BE5-B582-7277977EAC29}" type="slidenum">
              <a:rPr lang="en-US" smtClean="0"/>
              <a:pPr/>
              <a:t>41</a:t>
            </a:fld>
            <a:endParaRPr lang="en-US" smtClean="0"/>
          </a:p>
        </p:txBody>
      </p:sp>
      <p:sp>
        <p:nvSpPr>
          <p:cNvPr id="30724" name="Rectangle 3"/>
          <p:cNvSpPr>
            <a:spLocks noGrp="1" noChangeArrowheads="1"/>
          </p:cNvSpPr>
          <p:nvPr>
            <p:ph sz="quarter" idx="1"/>
          </p:nvPr>
        </p:nvSpPr>
        <p:spPr>
          <a:xfrm>
            <a:off x="762000" y="2057400"/>
            <a:ext cx="4191000" cy="3733800"/>
          </a:xfrm>
          <a:noFill/>
          <a:ln>
            <a:solidFill>
              <a:schemeClr val="bg1"/>
            </a:solidFill>
          </a:ln>
        </p:spPr>
        <p:txBody>
          <a:bodyPr>
            <a:normAutofit fontScale="92500" lnSpcReduction="20000"/>
          </a:bodyPr>
          <a:lstStyle/>
          <a:p>
            <a:pPr eaLnBrk="1" hangingPunct="1">
              <a:lnSpc>
                <a:spcPct val="90000"/>
              </a:lnSpc>
            </a:pPr>
            <a:r>
              <a:rPr lang="en-US" sz="2800" dirty="0" smtClean="0"/>
              <a:t>Personal interaction allows for feedback and adjustments</a:t>
            </a:r>
          </a:p>
          <a:p>
            <a:pPr eaLnBrk="1" hangingPunct="1">
              <a:lnSpc>
                <a:spcPct val="90000"/>
              </a:lnSpc>
            </a:pPr>
            <a:r>
              <a:rPr lang="en-US" sz="2800" dirty="0" smtClean="0"/>
              <a:t>Allows relationship building.</a:t>
            </a:r>
          </a:p>
          <a:p>
            <a:pPr eaLnBrk="1" hangingPunct="1">
              <a:lnSpc>
                <a:spcPct val="90000"/>
              </a:lnSpc>
            </a:pPr>
            <a:r>
              <a:rPr lang="en-US" sz="2800" dirty="0" smtClean="0"/>
              <a:t>Most effective tool for building buyers’ preferences, convictions, and actions</a:t>
            </a:r>
          </a:p>
          <a:p>
            <a:pPr eaLnBrk="1" hangingPunct="1">
              <a:lnSpc>
                <a:spcPct val="90000"/>
              </a:lnSpc>
            </a:pPr>
            <a:r>
              <a:rPr lang="en-US" sz="2800" dirty="0" smtClean="0"/>
              <a:t>Buyers are more attentive</a:t>
            </a:r>
          </a:p>
          <a:p>
            <a:pPr eaLnBrk="1" hangingPunct="1">
              <a:lnSpc>
                <a:spcPct val="90000"/>
              </a:lnSpc>
            </a:pPr>
            <a:r>
              <a:rPr lang="en-US" sz="2800" dirty="0" smtClean="0"/>
              <a:t>Sales force represents a long-term commitment</a:t>
            </a:r>
          </a:p>
          <a:p>
            <a:pPr eaLnBrk="1" hangingPunct="1">
              <a:lnSpc>
                <a:spcPct val="90000"/>
              </a:lnSpc>
            </a:pPr>
            <a:r>
              <a:rPr lang="en-US" sz="2800" dirty="0" smtClean="0"/>
              <a:t>Most expensive of the promotional tools</a:t>
            </a:r>
          </a:p>
          <a:p>
            <a:pPr eaLnBrk="1" hangingPunct="1">
              <a:lnSpc>
                <a:spcPct val="90000"/>
              </a:lnSpc>
            </a:pPr>
            <a:endParaRPr lang="en-US" sz="2800" dirty="0" smtClean="0"/>
          </a:p>
        </p:txBody>
      </p:sp>
      <p:sp>
        <p:nvSpPr>
          <p:cNvPr id="30725"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7106" name="Picture 2" descr="http://www.themarketingguywhodrivessales.com/crashcourse/graphix/pselling.jpg"/>
          <p:cNvPicPr>
            <a:picLocks noChangeAspect="1" noChangeArrowheads="1"/>
          </p:cNvPicPr>
          <p:nvPr/>
        </p:nvPicPr>
        <p:blipFill>
          <a:blip r:embed="rId2"/>
          <a:srcRect/>
          <a:stretch>
            <a:fillRect/>
          </a:stretch>
        </p:blipFill>
        <p:spPr bwMode="auto">
          <a:xfrm>
            <a:off x="5410200" y="1219200"/>
            <a:ext cx="3143250" cy="2085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2"/>
          <p:cNvSpPr>
            <a:spLocks noGrp="1" noChangeArrowheads="1"/>
          </p:cNvSpPr>
          <p:nvPr>
            <p:ph type="title"/>
          </p:nvPr>
        </p:nvSpPr>
        <p:spPr/>
        <p:txBody>
          <a:bodyPr/>
          <a:lstStyle/>
          <a:p>
            <a:pPr eaLnBrk="1" hangingPunct="1"/>
            <a:r>
              <a:rPr lang="en-US" smtClean="0"/>
              <a:t>Sales Promotion</a:t>
            </a:r>
          </a:p>
        </p:txBody>
      </p:sp>
      <p:sp>
        <p:nvSpPr>
          <p:cNvPr id="31746" name="Slide Number Placeholder 3"/>
          <p:cNvSpPr>
            <a:spLocks noGrp="1"/>
          </p:cNvSpPr>
          <p:nvPr>
            <p:ph type="sldNum" sz="quarter" idx="12"/>
          </p:nvPr>
        </p:nvSpPr>
        <p:spPr>
          <a:noFill/>
        </p:spPr>
        <p:txBody>
          <a:bodyPr/>
          <a:lstStyle/>
          <a:p>
            <a:r>
              <a:rPr lang="en-US" smtClean="0"/>
              <a:t>12-</a:t>
            </a:r>
            <a:fld id="{E7E94C64-F8B2-4E5E-BFAA-48AC6732A876}" type="slidenum">
              <a:rPr lang="en-US" smtClean="0"/>
              <a:pPr/>
              <a:t>42</a:t>
            </a:fld>
            <a:endParaRPr lang="en-US" smtClean="0"/>
          </a:p>
        </p:txBody>
      </p:sp>
      <p:sp>
        <p:nvSpPr>
          <p:cNvPr id="31748" name="Rectangle 3"/>
          <p:cNvSpPr>
            <a:spLocks noGrp="1" noChangeArrowheads="1"/>
          </p:cNvSpPr>
          <p:nvPr>
            <p:ph sz="quarter" idx="1"/>
          </p:nvPr>
        </p:nvSpPr>
        <p:spPr>
          <a:xfrm>
            <a:off x="533400" y="2133600"/>
            <a:ext cx="8153400" cy="4525963"/>
          </a:xfrm>
          <a:noFill/>
          <a:ln>
            <a:noFill/>
          </a:ln>
        </p:spPr>
        <p:txBody>
          <a:bodyPr/>
          <a:lstStyle/>
          <a:p>
            <a:pPr eaLnBrk="1" hangingPunct="1">
              <a:lnSpc>
                <a:spcPct val="80000"/>
              </a:lnSpc>
            </a:pPr>
            <a:r>
              <a:rPr lang="en-US" sz="2800" dirty="0" smtClean="0"/>
              <a:t>Makes use of a variety of formats:  premiums, coupons, contests, etc.</a:t>
            </a:r>
          </a:p>
          <a:p>
            <a:pPr eaLnBrk="1" hangingPunct="1">
              <a:lnSpc>
                <a:spcPct val="80000"/>
              </a:lnSpc>
            </a:pPr>
            <a:r>
              <a:rPr lang="en-US" sz="2800" dirty="0" smtClean="0"/>
              <a:t>Attracts attention, offers strong purchase incentives, dramatizes offers, boosts sagging sales</a:t>
            </a:r>
          </a:p>
          <a:p>
            <a:pPr eaLnBrk="1" hangingPunct="1">
              <a:lnSpc>
                <a:spcPct val="80000"/>
              </a:lnSpc>
            </a:pPr>
            <a:r>
              <a:rPr lang="en-US" sz="2800" dirty="0" smtClean="0"/>
              <a:t>Offers strong incentives to buy.</a:t>
            </a:r>
          </a:p>
          <a:p>
            <a:pPr eaLnBrk="1" hangingPunct="1">
              <a:lnSpc>
                <a:spcPct val="80000"/>
              </a:lnSpc>
            </a:pPr>
            <a:r>
              <a:rPr lang="en-US" sz="2800" dirty="0" smtClean="0"/>
              <a:t>Invites and rewards quick consumer response.</a:t>
            </a:r>
          </a:p>
          <a:p>
            <a:pPr eaLnBrk="1" hangingPunct="1">
              <a:lnSpc>
                <a:spcPct val="80000"/>
              </a:lnSpc>
            </a:pPr>
            <a:r>
              <a:rPr lang="en-US" sz="2800" dirty="0" smtClean="0"/>
              <a:t>Stimulates quick response</a:t>
            </a:r>
          </a:p>
          <a:p>
            <a:pPr eaLnBrk="1" hangingPunct="1">
              <a:lnSpc>
                <a:spcPct val="80000"/>
              </a:lnSpc>
            </a:pPr>
            <a:r>
              <a:rPr lang="en-US" sz="2800" dirty="0" smtClean="0"/>
              <a:t>Effects are short lived</a:t>
            </a:r>
          </a:p>
          <a:p>
            <a:pPr eaLnBrk="1" hangingPunct="1">
              <a:lnSpc>
                <a:spcPct val="80000"/>
              </a:lnSpc>
            </a:pPr>
            <a:r>
              <a:rPr lang="en-US" sz="2800" dirty="0" smtClean="0"/>
              <a:t>Not effective at building long-term brand preferences</a:t>
            </a:r>
          </a:p>
          <a:p>
            <a:pPr eaLnBrk="1" hangingPunct="1">
              <a:lnSpc>
                <a:spcPct val="80000"/>
              </a:lnSpc>
            </a:pPr>
            <a:endParaRPr lang="en-US" sz="2800" dirty="0" smtClean="0"/>
          </a:p>
        </p:txBody>
      </p:sp>
      <p:sp>
        <p:nvSpPr>
          <p:cNvPr id="31749"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6082" name="Picture 2" descr="http://www.promotion1081009.com/wp-content/uploads/2012/10/oishi_7-11.jpg"/>
          <p:cNvPicPr>
            <a:picLocks noChangeAspect="1" noChangeArrowheads="1"/>
          </p:cNvPicPr>
          <p:nvPr/>
        </p:nvPicPr>
        <p:blipFill>
          <a:blip r:embed="rId2"/>
          <a:srcRect/>
          <a:stretch>
            <a:fillRect/>
          </a:stretch>
        </p:blipFill>
        <p:spPr bwMode="auto">
          <a:xfrm>
            <a:off x="5410200" y="228600"/>
            <a:ext cx="2590800" cy="168402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2"/>
          <p:cNvSpPr>
            <a:spLocks noGrp="1" noChangeArrowheads="1"/>
          </p:cNvSpPr>
          <p:nvPr>
            <p:ph type="title"/>
          </p:nvPr>
        </p:nvSpPr>
        <p:spPr/>
        <p:txBody>
          <a:bodyPr/>
          <a:lstStyle/>
          <a:p>
            <a:pPr eaLnBrk="1" hangingPunct="1"/>
            <a:r>
              <a:rPr lang="en-US" smtClean="0"/>
              <a:t>Public Relations </a:t>
            </a:r>
          </a:p>
        </p:txBody>
      </p:sp>
      <p:sp>
        <p:nvSpPr>
          <p:cNvPr id="32770" name="Slide Number Placeholder 3"/>
          <p:cNvSpPr>
            <a:spLocks noGrp="1"/>
          </p:cNvSpPr>
          <p:nvPr>
            <p:ph type="sldNum" sz="quarter" idx="12"/>
          </p:nvPr>
        </p:nvSpPr>
        <p:spPr>
          <a:noFill/>
        </p:spPr>
        <p:txBody>
          <a:bodyPr/>
          <a:lstStyle/>
          <a:p>
            <a:r>
              <a:rPr lang="en-US" smtClean="0"/>
              <a:t>12-</a:t>
            </a:r>
            <a:fld id="{DD762086-2DE5-4BF9-B9B5-7840AD9D7A49}" type="slidenum">
              <a:rPr lang="en-US" smtClean="0"/>
              <a:pPr/>
              <a:t>43</a:t>
            </a:fld>
            <a:endParaRPr lang="en-US" smtClean="0"/>
          </a:p>
        </p:txBody>
      </p:sp>
      <p:sp>
        <p:nvSpPr>
          <p:cNvPr id="32772" name="Rectangle 3"/>
          <p:cNvSpPr>
            <a:spLocks noGrp="1" noChangeArrowheads="1"/>
          </p:cNvSpPr>
          <p:nvPr>
            <p:ph sz="quarter" idx="1"/>
          </p:nvPr>
        </p:nvSpPr>
        <p:spPr>
          <a:xfrm>
            <a:off x="533400" y="2286000"/>
            <a:ext cx="7467600" cy="4038600"/>
          </a:xfrm>
          <a:noFill/>
          <a:ln w="57150">
            <a:noFill/>
          </a:ln>
        </p:spPr>
        <p:txBody>
          <a:bodyPr/>
          <a:lstStyle/>
          <a:p>
            <a:pPr eaLnBrk="1" hangingPunct="1"/>
            <a:r>
              <a:rPr lang="en-US" sz="2800" dirty="0" smtClean="0"/>
              <a:t>Very believable and credible</a:t>
            </a:r>
          </a:p>
          <a:p>
            <a:pPr eaLnBrk="1" hangingPunct="1"/>
            <a:r>
              <a:rPr lang="en-US" sz="2800" dirty="0" smtClean="0"/>
              <a:t>Reaches people who avoid salespeople and ads.</a:t>
            </a:r>
          </a:p>
          <a:p>
            <a:pPr eaLnBrk="1" hangingPunct="1"/>
            <a:r>
              <a:rPr lang="en-US" sz="2800" dirty="0" smtClean="0"/>
              <a:t>Can dramatize a company or product.</a:t>
            </a:r>
          </a:p>
          <a:p>
            <a:pPr eaLnBrk="1" hangingPunct="1"/>
            <a:r>
              <a:rPr lang="en-US" sz="2800" dirty="0" smtClean="0"/>
              <a:t>Tends to be used as an afterthought.</a:t>
            </a:r>
          </a:p>
          <a:p>
            <a:pPr eaLnBrk="1" hangingPunct="1"/>
            <a:r>
              <a:rPr lang="en-US" sz="2800" dirty="0" smtClean="0"/>
              <a:t>Planned use can be effective and economical.</a:t>
            </a:r>
          </a:p>
          <a:p>
            <a:pPr eaLnBrk="1" hangingPunct="1"/>
            <a:r>
              <a:rPr lang="en-US" sz="2800" dirty="0" smtClean="0"/>
              <a:t>Many forms: news stories, news features, events and sponsorships, etc</a:t>
            </a:r>
          </a:p>
          <a:p>
            <a:pPr eaLnBrk="1" hangingPunct="1"/>
            <a:endParaRPr lang="en-US" sz="2800" dirty="0" smtClean="0"/>
          </a:p>
        </p:txBody>
      </p:sp>
      <p:sp>
        <p:nvSpPr>
          <p:cNvPr id="32773"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5058" name="Picture 2" descr="http://fc08.deviantart.net/fs39/f/2008/350/a/3/Anchorman__Channel_4_News_Team_by_JasonOrtiz.jpg"/>
          <p:cNvPicPr>
            <a:picLocks noChangeAspect="1" noChangeArrowheads="1"/>
          </p:cNvPicPr>
          <p:nvPr/>
        </p:nvPicPr>
        <p:blipFill>
          <a:blip r:embed="rId2" cstate="print"/>
          <a:srcRect/>
          <a:stretch>
            <a:fillRect/>
          </a:stretch>
        </p:blipFill>
        <p:spPr bwMode="auto">
          <a:xfrm>
            <a:off x="4724400" y="304800"/>
            <a:ext cx="4002636" cy="2056992"/>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p:txBody>
          <a:bodyPr/>
          <a:lstStyle/>
          <a:p>
            <a:pPr eaLnBrk="1" hangingPunct="1"/>
            <a:r>
              <a:rPr lang="en-US" smtClean="0"/>
              <a:t>Direct Marketing</a:t>
            </a:r>
          </a:p>
        </p:txBody>
      </p:sp>
      <p:sp>
        <p:nvSpPr>
          <p:cNvPr id="33794" name="Slide Number Placeholder 3"/>
          <p:cNvSpPr>
            <a:spLocks noGrp="1"/>
          </p:cNvSpPr>
          <p:nvPr>
            <p:ph type="sldNum" sz="quarter" idx="12"/>
          </p:nvPr>
        </p:nvSpPr>
        <p:spPr>
          <a:noFill/>
        </p:spPr>
        <p:txBody>
          <a:bodyPr/>
          <a:lstStyle/>
          <a:p>
            <a:r>
              <a:rPr lang="en-US" smtClean="0"/>
              <a:t>12-</a:t>
            </a:r>
            <a:fld id="{68C04651-CED7-4984-A476-E671037B5D3F}" type="slidenum">
              <a:rPr lang="en-US" smtClean="0"/>
              <a:pPr/>
              <a:t>44</a:t>
            </a:fld>
            <a:endParaRPr lang="en-US" smtClean="0"/>
          </a:p>
        </p:txBody>
      </p:sp>
      <p:sp>
        <p:nvSpPr>
          <p:cNvPr id="33796" name="Rectangle 3"/>
          <p:cNvSpPr>
            <a:spLocks noGrp="1" noChangeArrowheads="1"/>
          </p:cNvSpPr>
          <p:nvPr>
            <p:ph sz="quarter" idx="1"/>
          </p:nvPr>
        </p:nvSpPr>
        <p:spPr>
          <a:xfrm>
            <a:off x="685800" y="2057400"/>
            <a:ext cx="5440363" cy="4114800"/>
          </a:xfrm>
        </p:spPr>
        <p:txBody>
          <a:bodyPr/>
          <a:lstStyle/>
          <a:p>
            <a:pPr eaLnBrk="1" hangingPunct="1">
              <a:buFont typeface="Wingdings" pitchFamily="2" charset="2"/>
              <a:buChar char="Ø"/>
            </a:pPr>
            <a:r>
              <a:rPr lang="en-US" dirty="0" smtClean="0"/>
              <a:t>Many forms that share four characteristics:</a:t>
            </a:r>
          </a:p>
          <a:p>
            <a:pPr lvl="1" eaLnBrk="1" hangingPunct="1"/>
            <a:r>
              <a:rPr lang="en-US" dirty="0" smtClean="0"/>
              <a:t>Nonpublic</a:t>
            </a:r>
          </a:p>
          <a:p>
            <a:pPr lvl="1" eaLnBrk="1" hangingPunct="1"/>
            <a:r>
              <a:rPr lang="en-US" dirty="0" smtClean="0"/>
              <a:t>Immediate</a:t>
            </a:r>
          </a:p>
          <a:p>
            <a:pPr lvl="1" eaLnBrk="1" hangingPunct="1"/>
            <a:r>
              <a:rPr lang="en-US" dirty="0" smtClean="0"/>
              <a:t>Customized</a:t>
            </a:r>
          </a:p>
          <a:p>
            <a:pPr lvl="1" eaLnBrk="1" hangingPunct="1"/>
            <a:r>
              <a:rPr lang="en-US" dirty="0" smtClean="0"/>
              <a:t>Interactive</a:t>
            </a:r>
          </a:p>
          <a:p>
            <a:pPr lvl="1" eaLnBrk="1" hangingPunct="1">
              <a:buNone/>
            </a:pPr>
            <a:endParaRPr lang="en-US" dirty="0" smtClean="0"/>
          </a:p>
          <a:p>
            <a:pPr eaLnBrk="1" hangingPunct="1">
              <a:buFont typeface="Wingdings" pitchFamily="2" charset="2"/>
              <a:buChar char="Ø"/>
            </a:pPr>
            <a:r>
              <a:rPr lang="en-US" dirty="0" smtClean="0"/>
              <a:t>Well suited to highly targeted marketing.</a:t>
            </a:r>
          </a:p>
        </p:txBody>
      </p:sp>
      <p:sp>
        <p:nvSpPr>
          <p:cNvPr id="3379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44034" name="Picture 2" descr="http://www.30daybooks.com/wp-content/uploads/2012/01/amazon_books.533.jpg"/>
          <p:cNvPicPr>
            <a:picLocks noChangeAspect="1" noChangeArrowheads="1"/>
          </p:cNvPicPr>
          <p:nvPr/>
        </p:nvPicPr>
        <p:blipFill>
          <a:blip r:embed="rId2"/>
          <a:srcRect/>
          <a:stretch>
            <a:fillRect/>
          </a:stretch>
        </p:blipFill>
        <p:spPr bwMode="auto">
          <a:xfrm rot="915631">
            <a:off x="5045568" y="1116819"/>
            <a:ext cx="3509904" cy="17526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5"/>
          <p:cNvSpPr>
            <a:spLocks noGrp="1" noChangeArrowheads="1"/>
          </p:cNvSpPr>
          <p:nvPr>
            <p:ph type="title"/>
          </p:nvPr>
        </p:nvSpPr>
        <p:spPr/>
        <p:txBody>
          <a:bodyPr/>
          <a:lstStyle/>
          <a:p>
            <a:pPr eaLnBrk="1" hangingPunct="1"/>
            <a:r>
              <a:rPr lang="en-US" smtClean="0"/>
              <a:t>Promotion Mix Strategies</a:t>
            </a:r>
          </a:p>
        </p:txBody>
      </p:sp>
      <p:sp>
        <p:nvSpPr>
          <p:cNvPr id="34818" name="Slide Number Placeholder 3"/>
          <p:cNvSpPr>
            <a:spLocks noGrp="1"/>
          </p:cNvSpPr>
          <p:nvPr>
            <p:ph type="sldNum" sz="quarter" idx="12"/>
          </p:nvPr>
        </p:nvSpPr>
        <p:spPr>
          <a:noFill/>
        </p:spPr>
        <p:txBody>
          <a:bodyPr/>
          <a:lstStyle/>
          <a:p>
            <a:r>
              <a:rPr lang="en-US" smtClean="0"/>
              <a:t>12-</a:t>
            </a:r>
            <a:fld id="{061CE9E2-1047-4B22-8300-5F1873B1DC0B}" type="slidenum">
              <a:rPr lang="en-US" smtClean="0"/>
              <a:pPr/>
              <a:t>45</a:t>
            </a:fld>
            <a:endParaRPr lang="en-US" smtClean="0"/>
          </a:p>
        </p:txBody>
      </p:sp>
      <p:sp>
        <p:nvSpPr>
          <p:cNvPr id="34819" name="Rectangle 3"/>
          <p:cNvSpPr>
            <a:spLocks noGrp="1" noChangeArrowheads="1"/>
          </p:cNvSpPr>
          <p:nvPr>
            <p:ph sz="quarter" idx="1"/>
          </p:nvPr>
        </p:nvSpPr>
        <p:spPr>
          <a:xfrm>
            <a:off x="457200" y="1600200"/>
            <a:ext cx="8229600" cy="4937760"/>
          </a:xfrm>
        </p:spPr>
        <p:txBody>
          <a:bodyPr/>
          <a:lstStyle/>
          <a:p>
            <a:pPr eaLnBrk="1" hangingPunct="1">
              <a:lnSpc>
                <a:spcPct val="90000"/>
              </a:lnSpc>
              <a:buFontTx/>
              <a:buNone/>
            </a:pPr>
            <a:r>
              <a:rPr lang="en-US" dirty="0" smtClean="0">
                <a:solidFill>
                  <a:srgbClr val="000099"/>
                </a:solidFill>
              </a:rPr>
              <a:t>	Push strategy</a:t>
            </a:r>
            <a:r>
              <a:rPr lang="en-US" dirty="0" smtClean="0"/>
              <a:t>: trade promotions and personal selling efforts push the product through the distribution channels.</a:t>
            </a:r>
          </a:p>
          <a:p>
            <a:pPr eaLnBrk="1" hangingPunct="1">
              <a:lnSpc>
                <a:spcPct val="90000"/>
              </a:lnSpc>
              <a:buFontTx/>
              <a:buNone/>
            </a:pPr>
            <a:endParaRPr lang="en-US" dirty="0" smtClean="0"/>
          </a:p>
          <a:p>
            <a:pPr eaLnBrk="1" hangingPunct="1">
              <a:lnSpc>
                <a:spcPct val="90000"/>
              </a:lnSpc>
              <a:buFontTx/>
              <a:buNone/>
            </a:pPr>
            <a:r>
              <a:rPr lang="en-US" dirty="0" smtClean="0">
                <a:solidFill>
                  <a:srgbClr val="000099"/>
                </a:solidFill>
              </a:rPr>
              <a:t>	Pull strategy</a:t>
            </a:r>
            <a:r>
              <a:rPr lang="en-US" dirty="0" smtClean="0"/>
              <a:t>: producers use advertising and consumer sales promotions to generate strong consumer demand for products.</a:t>
            </a:r>
          </a:p>
        </p:txBody>
      </p:sp>
      <p:sp>
        <p:nvSpPr>
          <p:cNvPr id="34821" name="Line 6"/>
          <p:cNvSpPr>
            <a:spLocks noChangeShapeType="1"/>
          </p:cNvSpPr>
          <p:nvPr/>
        </p:nvSpPr>
        <p:spPr bwMode="auto">
          <a:xfrm flipH="1">
            <a:off x="1143000" y="1219200"/>
            <a:ext cx="6400800" cy="0"/>
          </a:xfrm>
          <a:prstGeom prst="line">
            <a:avLst/>
          </a:prstGeom>
          <a:noFill/>
          <a:ln w="25400">
            <a:solidFill>
              <a:srgbClr val="FF0000"/>
            </a:solidFill>
            <a:round/>
            <a:headEnd/>
            <a:tailEnd/>
          </a:ln>
        </p:spPr>
        <p:txBody>
          <a:bodyPr/>
          <a:lstStyle/>
          <a:p>
            <a:endParaRPr lang="th-TH"/>
          </a:p>
        </p:txBody>
      </p:sp>
      <p:pic>
        <p:nvPicPr>
          <p:cNvPr id="43012" name="Picture 4" descr="http://t3.gstatic.com/images?q=tbn:ANd9GcQd-_WA13vp7-NPRXeAVd1FyM1gup3vC6k_IHWHVo6doT8oyVq8tA"/>
          <p:cNvPicPr>
            <a:picLocks noChangeAspect="1" noChangeArrowheads="1"/>
          </p:cNvPicPr>
          <p:nvPr/>
        </p:nvPicPr>
        <p:blipFill>
          <a:blip r:embed="rId2"/>
          <a:srcRect/>
          <a:stretch>
            <a:fillRect/>
          </a:stretch>
        </p:blipFill>
        <p:spPr bwMode="auto">
          <a:xfrm>
            <a:off x="762000" y="4038600"/>
            <a:ext cx="2975630" cy="2228850"/>
          </a:xfrm>
          <a:prstGeom prst="rect">
            <a:avLst/>
          </a:prstGeom>
          <a:ln>
            <a:noFill/>
          </a:ln>
          <a:effectLst>
            <a:outerShdw blurRad="292100" dist="139700" dir="2700000" algn="tl" rotWithShape="0">
              <a:srgbClr val="333333">
                <a:alpha val="65000"/>
              </a:srgbClr>
            </a:outerShdw>
          </a:effectLst>
        </p:spPr>
      </p:pic>
      <p:pic>
        <p:nvPicPr>
          <p:cNvPr id="43014" name="Picture 6" descr="http://www.vipfranchisesales.com.au/images/tv-ad(1).jpg"/>
          <p:cNvPicPr>
            <a:picLocks noChangeAspect="1" noChangeArrowheads="1"/>
          </p:cNvPicPr>
          <p:nvPr/>
        </p:nvPicPr>
        <p:blipFill>
          <a:blip r:embed="rId3"/>
          <a:srcRect/>
          <a:stretch>
            <a:fillRect/>
          </a:stretch>
        </p:blipFill>
        <p:spPr bwMode="auto">
          <a:xfrm>
            <a:off x="5334000" y="3886200"/>
            <a:ext cx="2971800" cy="2376661"/>
          </a:xfrm>
          <a:prstGeom prst="rect">
            <a:avLst/>
          </a:prstGeom>
          <a:noFill/>
        </p:spPr>
      </p:pic>
      <p:sp>
        <p:nvSpPr>
          <p:cNvPr id="9" name="สี่เหลี่ยมผืนผ้า 8"/>
          <p:cNvSpPr/>
          <p:nvPr/>
        </p:nvSpPr>
        <p:spPr>
          <a:xfrm>
            <a:off x="4114800" y="4724400"/>
            <a:ext cx="966931"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5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vs</a:t>
            </a:r>
            <a:endParaRPr lang="th-TH"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p:wipe dir="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2"/>
          <p:cNvSpPr>
            <a:spLocks noGrp="1" noChangeArrowheads="1"/>
          </p:cNvSpPr>
          <p:nvPr>
            <p:ph type="title"/>
          </p:nvPr>
        </p:nvSpPr>
        <p:spPr/>
        <p:txBody>
          <a:bodyPr/>
          <a:lstStyle/>
          <a:p>
            <a:pPr eaLnBrk="1" hangingPunct="1"/>
            <a:r>
              <a:rPr lang="en-US" sz="3600" smtClean="0"/>
              <a:t>Push vs. Pull Promotion Strategy</a:t>
            </a:r>
          </a:p>
        </p:txBody>
      </p:sp>
      <p:sp>
        <p:nvSpPr>
          <p:cNvPr id="35842" name="Slide Number Placeholder 3"/>
          <p:cNvSpPr>
            <a:spLocks noGrp="1"/>
          </p:cNvSpPr>
          <p:nvPr>
            <p:ph type="sldNum" sz="quarter" idx="12"/>
          </p:nvPr>
        </p:nvSpPr>
        <p:spPr>
          <a:noFill/>
        </p:spPr>
        <p:txBody>
          <a:bodyPr/>
          <a:lstStyle/>
          <a:p>
            <a:r>
              <a:rPr lang="en-US" smtClean="0"/>
              <a:t>12-</a:t>
            </a:r>
            <a:fld id="{46803D1D-FCC0-4454-B30E-8BC3BF32C20D}" type="slidenum">
              <a:rPr lang="en-US" smtClean="0"/>
              <a:pPr/>
              <a:t>46</a:t>
            </a:fld>
            <a:endParaRPr lang="en-US" smtClean="0"/>
          </a:p>
        </p:txBody>
      </p:sp>
      <p:pic>
        <p:nvPicPr>
          <p:cNvPr id="35844" name="Picture 3" descr="fg"/>
          <p:cNvPicPr>
            <a:picLocks noGrp="1" noChangeAspect="1" noChangeArrowheads="1"/>
          </p:cNvPicPr>
          <p:nvPr>
            <p:ph sz="quarter" idx="1"/>
          </p:nvPr>
        </p:nvPicPr>
        <p:blipFill>
          <a:blip r:embed="rId2"/>
          <a:srcRect/>
          <a:stretch>
            <a:fillRect/>
          </a:stretch>
        </p:blipFill>
        <p:spPr>
          <a:xfrm>
            <a:off x="304800" y="2362200"/>
            <a:ext cx="8458200" cy="3289300"/>
          </a:xfrm>
          <a:noFill/>
        </p:spPr>
      </p:pic>
      <p:sp>
        <p:nvSpPr>
          <p:cNvPr id="35845" name="Line 4"/>
          <p:cNvSpPr>
            <a:spLocks noChangeShapeType="1"/>
          </p:cNvSpPr>
          <p:nvPr/>
        </p:nvSpPr>
        <p:spPr bwMode="auto">
          <a:xfrm flipH="1">
            <a:off x="1143000" y="1219200"/>
            <a:ext cx="6400800" cy="0"/>
          </a:xfrm>
          <a:prstGeom prst="line">
            <a:avLst/>
          </a:prstGeom>
          <a:noFill/>
          <a:ln w="25400">
            <a:solidFill>
              <a:srgbClr val="FF0000"/>
            </a:solidFill>
            <a:round/>
            <a:headEnd/>
            <a:tailEnd/>
          </a:ln>
        </p:spPr>
        <p:txBody>
          <a:bodyPr/>
          <a:lstStyle/>
          <a:p>
            <a:endParaRPr lang="th-TH"/>
          </a:p>
        </p:txBody>
      </p:sp>
      <p:sp>
        <p:nvSpPr>
          <p:cNvPr id="35846" name="Text Box 5"/>
          <p:cNvSpPr txBox="1">
            <a:spLocks noChangeArrowheads="1"/>
          </p:cNvSpPr>
          <p:nvPr/>
        </p:nvSpPr>
        <p:spPr bwMode="auto">
          <a:xfrm>
            <a:off x="1143000" y="1371600"/>
            <a:ext cx="1905000" cy="366713"/>
          </a:xfrm>
          <a:prstGeom prst="rect">
            <a:avLst/>
          </a:prstGeom>
          <a:solidFill>
            <a:srgbClr val="FF3300"/>
          </a:solidFill>
          <a:ln w="9525">
            <a:noFill/>
            <a:miter lim="800000"/>
            <a:headEnd/>
            <a:tailEnd/>
          </a:ln>
        </p:spPr>
        <p:txBody>
          <a:bodyPr>
            <a:spAutoFit/>
          </a:bodyPr>
          <a:lstStyle/>
          <a:p>
            <a:pPr algn="ctr">
              <a:spcBef>
                <a:spcPct val="50000"/>
              </a:spcBef>
            </a:pPr>
            <a:r>
              <a:rPr lang="en-US" b="1">
                <a:solidFill>
                  <a:schemeClr val="bg1"/>
                </a:solidFill>
              </a:rPr>
              <a:t>Figure 12.6</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smtClean="0"/>
              <a:t>Major Decisions in Advertising</a:t>
            </a:r>
            <a:endParaRPr lang="th-TH" dirty="0"/>
          </a:p>
        </p:txBody>
      </p:sp>
      <p:pic>
        <p:nvPicPr>
          <p:cNvPr id="98306" name="Picture 2" descr="http://www.dotcorner.com/wp-content/rockettheme/rt_modulus_wp/frontpage/advertising.jpg"/>
          <p:cNvPicPr>
            <a:picLocks noChangeAspect="1" noChangeArrowheads="1"/>
          </p:cNvPicPr>
          <p:nvPr/>
        </p:nvPicPr>
        <p:blipFill>
          <a:blip r:embed="rId2"/>
          <a:srcRect/>
          <a:stretch>
            <a:fillRect/>
          </a:stretch>
        </p:blipFill>
        <p:spPr bwMode="auto">
          <a:xfrm>
            <a:off x="2971800" y="2895600"/>
            <a:ext cx="3048000" cy="3667933"/>
          </a:xfrm>
          <a:prstGeom prst="rect">
            <a:avLst/>
          </a:prstGeom>
          <a:ln>
            <a:noFill/>
          </a:ln>
          <a:effectLst>
            <a:softEdge rad="112500"/>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p:txBody>
          <a:bodyPr/>
          <a:lstStyle/>
          <a:p>
            <a:pPr eaLnBrk="1" hangingPunct="1"/>
            <a:r>
              <a:rPr lang="en-US" sz="3600" smtClean="0"/>
              <a:t>Major Decisions in Advertising</a:t>
            </a:r>
          </a:p>
        </p:txBody>
      </p:sp>
      <p:sp>
        <p:nvSpPr>
          <p:cNvPr id="36866" name="Slide Number Placeholder 3"/>
          <p:cNvSpPr>
            <a:spLocks noGrp="1"/>
          </p:cNvSpPr>
          <p:nvPr>
            <p:ph type="sldNum" sz="quarter" idx="12"/>
          </p:nvPr>
        </p:nvSpPr>
        <p:spPr>
          <a:noFill/>
        </p:spPr>
        <p:txBody>
          <a:bodyPr/>
          <a:lstStyle/>
          <a:p>
            <a:r>
              <a:rPr lang="en-US" smtClean="0"/>
              <a:t>12-</a:t>
            </a:r>
            <a:fld id="{2F5653FC-59E2-4449-BF63-C0342F673B10}" type="slidenum">
              <a:rPr lang="en-US" smtClean="0"/>
              <a:pPr/>
              <a:t>48</a:t>
            </a:fld>
            <a:endParaRPr lang="en-US" smtClean="0"/>
          </a:p>
        </p:txBody>
      </p:sp>
      <p:pic>
        <p:nvPicPr>
          <p:cNvPr id="36868" name="Picture 3" descr="fg"/>
          <p:cNvPicPr>
            <a:picLocks noGrp="1" noChangeAspect="1" noChangeArrowheads="1"/>
          </p:cNvPicPr>
          <p:nvPr>
            <p:ph sz="quarter" idx="1"/>
          </p:nvPr>
        </p:nvPicPr>
        <p:blipFill>
          <a:blip r:embed="rId2"/>
          <a:srcRect/>
          <a:stretch>
            <a:fillRect/>
          </a:stretch>
        </p:blipFill>
        <p:spPr>
          <a:xfrm>
            <a:off x="381000" y="2209800"/>
            <a:ext cx="8229600" cy="3479800"/>
          </a:xfrm>
          <a:noFill/>
        </p:spPr>
      </p:pic>
      <p:sp>
        <p:nvSpPr>
          <p:cNvPr id="36869"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36870" name="Text Box 5"/>
          <p:cNvSpPr txBox="1">
            <a:spLocks noChangeArrowheads="1"/>
          </p:cNvSpPr>
          <p:nvPr/>
        </p:nvSpPr>
        <p:spPr bwMode="auto">
          <a:xfrm>
            <a:off x="1143000" y="1600200"/>
            <a:ext cx="1905000" cy="366713"/>
          </a:xfrm>
          <a:prstGeom prst="rect">
            <a:avLst/>
          </a:prstGeom>
          <a:solidFill>
            <a:srgbClr val="FF3300"/>
          </a:solidFill>
          <a:ln w="9525">
            <a:noFill/>
            <a:miter lim="800000"/>
            <a:headEnd/>
            <a:tailEnd/>
          </a:ln>
        </p:spPr>
        <p:txBody>
          <a:bodyPr>
            <a:spAutoFit/>
          </a:bodyPr>
          <a:lstStyle/>
          <a:p>
            <a:pPr algn="ctr">
              <a:spcBef>
                <a:spcPct val="50000"/>
              </a:spcBef>
            </a:pPr>
            <a:r>
              <a:rPr lang="en-US" b="1">
                <a:solidFill>
                  <a:schemeClr val="bg1"/>
                </a:solidFill>
              </a:rPr>
              <a:t>Figure 12.7</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2"/>
          <p:cNvSpPr>
            <a:spLocks noGrp="1" noChangeArrowheads="1"/>
          </p:cNvSpPr>
          <p:nvPr>
            <p:ph type="title"/>
          </p:nvPr>
        </p:nvSpPr>
        <p:spPr>
          <a:xfrm>
            <a:off x="533400" y="242888"/>
            <a:ext cx="8229600" cy="996950"/>
          </a:xfrm>
        </p:spPr>
        <p:txBody>
          <a:bodyPr/>
          <a:lstStyle/>
          <a:p>
            <a:pPr eaLnBrk="1" hangingPunct="1"/>
            <a:r>
              <a:rPr lang="en-US" sz="3600" smtClean="0"/>
              <a:t>Setting Advertising Objectives</a:t>
            </a:r>
          </a:p>
        </p:txBody>
      </p:sp>
      <p:sp>
        <p:nvSpPr>
          <p:cNvPr id="37890" name="Slide Number Placeholder 3"/>
          <p:cNvSpPr>
            <a:spLocks noGrp="1"/>
          </p:cNvSpPr>
          <p:nvPr>
            <p:ph type="sldNum" sz="quarter" idx="12"/>
          </p:nvPr>
        </p:nvSpPr>
        <p:spPr>
          <a:noFill/>
        </p:spPr>
        <p:txBody>
          <a:bodyPr/>
          <a:lstStyle/>
          <a:p>
            <a:r>
              <a:rPr lang="en-US" smtClean="0"/>
              <a:t>12-</a:t>
            </a:r>
            <a:fld id="{6DB39409-202D-44B4-AADC-41397FBE65F9}" type="slidenum">
              <a:rPr lang="en-US" smtClean="0"/>
              <a:pPr/>
              <a:t>49</a:t>
            </a:fld>
            <a:endParaRPr lang="en-US" smtClean="0"/>
          </a:p>
        </p:txBody>
      </p:sp>
      <p:sp>
        <p:nvSpPr>
          <p:cNvPr id="37893" name="Rectangle 3"/>
          <p:cNvSpPr>
            <a:spLocks noGrp="1" noChangeArrowheads="1"/>
          </p:cNvSpPr>
          <p:nvPr>
            <p:ph sz="quarter" idx="1"/>
          </p:nvPr>
        </p:nvSpPr>
        <p:spPr>
          <a:xfrm>
            <a:off x="457200" y="1219200"/>
            <a:ext cx="8229600" cy="5153025"/>
          </a:xfrm>
        </p:spPr>
        <p:txBody>
          <a:bodyPr/>
          <a:lstStyle/>
          <a:p>
            <a:pPr eaLnBrk="1" hangingPunct="1"/>
            <a:r>
              <a:rPr lang="en-US" dirty="0" smtClean="0"/>
              <a:t>An advertising objective is a specific communication task to be accomplished with a specific target audience during a specific period of time.</a:t>
            </a:r>
          </a:p>
          <a:p>
            <a:pPr eaLnBrk="1" hangingPunct="1"/>
            <a:endParaRPr lang="en-US" dirty="0" smtClean="0"/>
          </a:p>
          <a:p>
            <a:pPr eaLnBrk="1" hangingPunct="1"/>
            <a:r>
              <a:rPr lang="en-US" dirty="0" smtClean="0"/>
              <a:t>Classified by purpose: </a:t>
            </a:r>
            <a:r>
              <a:rPr lang="en-US" b="1" dirty="0" smtClean="0">
                <a:solidFill>
                  <a:srgbClr val="FF3300"/>
                </a:solidFill>
              </a:rPr>
              <a:t>Inform, Persuade, Compare, Remind</a:t>
            </a:r>
            <a:r>
              <a:rPr lang="en-US" dirty="0" smtClean="0"/>
              <a:t> </a:t>
            </a:r>
          </a:p>
        </p:txBody>
      </p:sp>
      <p:sp>
        <p:nvSpPr>
          <p:cNvPr id="37894" name="Line 4"/>
          <p:cNvSpPr>
            <a:spLocks noChangeShapeType="1"/>
          </p:cNvSpPr>
          <p:nvPr/>
        </p:nvSpPr>
        <p:spPr bwMode="auto">
          <a:xfrm flipH="1">
            <a:off x="1143000" y="1117600"/>
            <a:ext cx="6400800" cy="0"/>
          </a:xfrm>
          <a:prstGeom prst="line">
            <a:avLst/>
          </a:prstGeom>
          <a:noFill/>
          <a:ln w="25400">
            <a:solidFill>
              <a:srgbClr val="FF0000"/>
            </a:solidFill>
            <a:round/>
            <a:headEnd/>
            <a:tailEnd/>
          </a:ln>
        </p:spPr>
        <p:txBody>
          <a:bodyPr/>
          <a:lstStyle/>
          <a:p>
            <a:endParaRPr lang="th-TH"/>
          </a:p>
        </p:txBody>
      </p:sp>
      <p:pic>
        <p:nvPicPr>
          <p:cNvPr id="39938" name="Picture 2" descr="http://www.macobserver.com/article/2005/02/math.jpg"/>
          <p:cNvPicPr>
            <a:picLocks noChangeAspect="1" noChangeArrowheads="1"/>
          </p:cNvPicPr>
          <p:nvPr/>
        </p:nvPicPr>
        <p:blipFill>
          <a:blip r:embed="rId2"/>
          <a:srcRect/>
          <a:stretch>
            <a:fillRect/>
          </a:stretch>
        </p:blipFill>
        <p:spPr bwMode="auto">
          <a:xfrm>
            <a:off x="1981200" y="3505200"/>
            <a:ext cx="4953000" cy="299085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2"/>
          <p:cNvSpPr>
            <a:spLocks noGrp="1" noChangeArrowheads="1"/>
          </p:cNvSpPr>
          <p:nvPr>
            <p:ph type="title"/>
          </p:nvPr>
        </p:nvSpPr>
        <p:spPr>
          <a:xfrm>
            <a:off x="457200" y="0"/>
            <a:ext cx="8229600" cy="1143000"/>
          </a:xfrm>
        </p:spPr>
        <p:txBody>
          <a:bodyPr/>
          <a:lstStyle/>
          <a:p>
            <a:pPr eaLnBrk="1" hangingPunct="1"/>
            <a:r>
              <a:rPr lang="en-US" b="1" smtClean="0">
                <a:solidFill>
                  <a:srgbClr val="FF3300"/>
                </a:solidFill>
              </a:rPr>
              <a:t>Purposes of Advertising</a:t>
            </a:r>
          </a:p>
        </p:txBody>
      </p:sp>
      <p:sp>
        <p:nvSpPr>
          <p:cNvPr id="38914" name="Slide Number Placeholder 3"/>
          <p:cNvSpPr>
            <a:spLocks noGrp="1"/>
          </p:cNvSpPr>
          <p:nvPr>
            <p:ph type="sldNum" sz="quarter" idx="12"/>
          </p:nvPr>
        </p:nvSpPr>
        <p:spPr>
          <a:noFill/>
        </p:spPr>
        <p:txBody>
          <a:bodyPr/>
          <a:lstStyle/>
          <a:p>
            <a:r>
              <a:rPr lang="en-US" smtClean="0"/>
              <a:t>12-</a:t>
            </a:r>
            <a:fld id="{36EF99B7-89A5-4FD3-86D6-C783CF8AC82F}" type="slidenum">
              <a:rPr lang="en-US" smtClean="0"/>
              <a:pPr/>
              <a:t>50</a:t>
            </a:fld>
            <a:endParaRPr lang="en-US" smtClean="0"/>
          </a:p>
        </p:txBody>
      </p:sp>
      <p:sp>
        <p:nvSpPr>
          <p:cNvPr id="38916" name="Rectangle 3"/>
          <p:cNvSpPr>
            <a:spLocks noGrp="1" noChangeArrowheads="1"/>
          </p:cNvSpPr>
          <p:nvPr>
            <p:ph sz="quarter" idx="1"/>
          </p:nvPr>
        </p:nvSpPr>
        <p:spPr>
          <a:xfrm>
            <a:off x="381000" y="1447800"/>
            <a:ext cx="8229600" cy="4525963"/>
          </a:xfrm>
        </p:spPr>
        <p:txBody>
          <a:bodyPr/>
          <a:lstStyle/>
          <a:p>
            <a:pPr lvl="1" eaLnBrk="1" hangingPunct="1"/>
            <a:r>
              <a:rPr lang="en-US" sz="3200" b="1" dirty="0" smtClean="0">
                <a:solidFill>
                  <a:srgbClr val="FF3300"/>
                </a:solidFill>
              </a:rPr>
              <a:t>Inform</a:t>
            </a:r>
          </a:p>
          <a:p>
            <a:pPr lvl="2" eaLnBrk="1" hangingPunct="1"/>
            <a:r>
              <a:rPr lang="en-US" sz="3200" dirty="0" smtClean="0"/>
              <a:t>Introducing new products</a:t>
            </a:r>
          </a:p>
          <a:p>
            <a:pPr lvl="1" eaLnBrk="1" hangingPunct="1"/>
            <a:r>
              <a:rPr lang="en-US" sz="3200" b="1" dirty="0" smtClean="0">
                <a:solidFill>
                  <a:srgbClr val="FF3300"/>
                </a:solidFill>
              </a:rPr>
              <a:t>Persuade</a:t>
            </a:r>
          </a:p>
          <a:p>
            <a:pPr lvl="2" eaLnBrk="1" hangingPunct="1"/>
            <a:r>
              <a:rPr lang="en-US" sz="3200" dirty="0" smtClean="0"/>
              <a:t>Becomes more important as competition increases</a:t>
            </a:r>
          </a:p>
          <a:p>
            <a:pPr lvl="2" eaLnBrk="1" hangingPunct="1"/>
            <a:r>
              <a:rPr lang="en-US" sz="3200" dirty="0" smtClean="0"/>
              <a:t>Comparative advertising</a:t>
            </a:r>
          </a:p>
          <a:p>
            <a:pPr lvl="1" eaLnBrk="1" hangingPunct="1"/>
            <a:r>
              <a:rPr lang="en-US" sz="3200" b="1" dirty="0" smtClean="0">
                <a:solidFill>
                  <a:srgbClr val="FF3300"/>
                </a:solidFill>
              </a:rPr>
              <a:t>Remind</a:t>
            </a:r>
          </a:p>
          <a:p>
            <a:pPr lvl="2" eaLnBrk="1" hangingPunct="1"/>
            <a:r>
              <a:rPr lang="en-US" sz="3200" dirty="0" smtClean="0"/>
              <a:t>Most important for mature products</a:t>
            </a:r>
          </a:p>
          <a:p>
            <a:pPr eaLnBrk="1" hangingPunct="1"/>
            <a:endParaRPr lang="en-US" dirty="0" smtClean="0"/>
          </a:p>
        </p:txBody>
      </p:sp>
      <p:sp>
        <p:nvSpPr>
          <p:cNvPr id="38917" name="Line 4"/>
          <p:cNvSpPr>
            <a:spLocks noChangeShapeType="1"/>
          </p:cNvSpPr>
          <p:nvPr/>
        </p:nvSpPr>
        <p:spPr bwMode="auto">
          <a:xfrm flipH="1">
            <a:off x="1295400" y="990600"/>
            <a:ext cx="6400800" cy="0"/>
          </a:xfrm>
          <a:prstGeom prst="line">
            <a:avLst/>
          </a:prstGeom>
          <a:noFill/>
          <a:ln w="25400">
            <a:solidFill>
              <a:srgbClr val="FF0000"/>
            </a:solidFill>
            <a:round/>
            <a:headEnd/>
            <a:tailEnd/>
          </a:ln>
        </p:spPr>
        <p:txBody>
          <a:bodyPr/>
          <a:lstStyle/>
          <a:p>
            <a:endParaRPr lang="th-TH"/>
          </a:p>
        </p:txBody>
      </p:sp>
      <p:pic>
        <p:nvPicPr>
          <p:cNvPr id="2" name="Picture 2" descr="http://www.rvsinfo.com/images/promoSuite.jpg"/>
          <p:cNvPicPr>
            <a:picLocks noChangeAspect="1" noChangeArrowheads="1"/>
          </p:cNvPicPr>
          <p:nvPr/>
        </p:nvPicPr>
        <p:blipFill>
          <a:blip r:embed="rId2"/>
          <a:srcRect/>
          <a:stretch>
            <a:fillRect/>
          </a:stretch>
        </p:blipFill>
        <p:spPr bwMode="auto">
          <a:xfrm>
            <a:off x="6248400" y="304800"/>
            <a:ext cx="2365531" cy="23526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Number Placeholder 1"/>
          <p:cNvSpPr>
            <a:spLocks noGrp="1"/>
          </p:cNvSpPr>
          <p:nvPr>
            <p:ph type="sldNum" sz="quarter" idx="12"/>
          </p:nvPr>
        </p:nvSpPr>
        <p:spPr>
          <a:noFill/>
        </p:spPr>
        <p:txBody>
          <a:bodyPr/>
          <a:lstStyle/>
          <a:p>
            <a:r>
              <a:rPr lang="en-US" smtClean="0"/>
              <a:t>12-</a:t>
            </a:r>
            <a:fld id="{6FCE30DC-1DC5-442A-9065-27A934D47DEA}" type="slidenum">
              <a:rPr lang="en-US" smtClean="0"/>
              <a:pPr/>
              <a:t>51</a:t>
            </a:fld>
            <a:endParaRPr lang="en-US" smtClean="0"/>
          </a:p>
        </p:txBody>
      </p:sp>
      <p:pic>
        <p:nvPicPr>
          <p:cNvPr id="39939" name="Picture 4" descr="T12-2"/>
          <p:cNvPicPr>
            <a:picLocks noChangeAspect="1" noChangeArrowheads="1"/>
          </p:cNvPicPr>
          <p:nvPr/>
        </p:nvPicPr>
        <p:blipFill>
          <a:blip r:embed="rId2"/>
          <a:srcRect/>
          <a:stretch>
            <a:fillRect/>
          </a:stretch>
        </p:blipFill>
        <p:spPr bwMode="auto">
          <a:xfrm>
            <a:off x="304800" y="533400"/>
            <a:ext cx="8839200" cy="5888038"/>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2"/>
          <p:cNvSpPr>
            <a:spLocks noGrp="1" noChangeArrowheads="1"/>
          </p:cNvSpPr>
          <p:nvPr>
            <p:ph type="title"/>
          </p:nvPr>
        </p:nvSpPr>
        <p:spPr/>
        <p:txBody>
          <a:bodyPr/>
          <a:lstStyle/>
          <a:p>
            <a:pPr eaLnBrk="1" hangingPunct="1"/>
            <a:r>
              <a:rPr lang="en-US" sz="3600" smtClean="0"/>
              <a:t>Developing Advertising Strategy</a:t>
            </a:r>
          </a:p>
        </p:txBody>
      </p:sp>
      <p:sp>
        <p:nvSpPr>
          <p:cNvPr id="41986" name="Slide Number Placeholder 3"/>
          <p:cNvSpPr>
            <a:spLocks noGrp="1"/>
          </p:cNvSpPr>
          <p:nvPr>
            <p:ph type="sldNum" sz="quarter" idx="12"/>
          </p:nvPr>
        </p:nvSpPr>
        <p:spPr>
          <a:noFill/>
        </p:spPr>
        <p:txBody>
          <a:bodyPr/>
          <a:lstStyle/>
          <a:p>
            <a:r>
              <a:rPr lang="en-US" smtClean="0"/>
              <a:t>12-</a:t>
            </a:r>
            <a:fld id="{E2CF0475-21BE-485F-9B37-532ADFD72A84}" type="slidenum">
              <a:rPr lang="en-US" smtClean="0"/>
              <a:pPr/>
              <a:t>52</a:t>
            </a:fld>
            <a:endParaRPr lang="en-US" smtClean="0"/>
          </a:p>
        </p:txBody>
      </p:sp>
      <p:sp>
        <p:nvSpPr>
          <p:cNvPr id="41988" name="Rectangle 3"/>
          <p:cNvSpPr>
            <a:spLocks noGrp="1" noChangeArrowheads="1"/>
          </p:cNvSpPr>
          <p:nvPr>
            <p:ph sz="quarter" idx="1"/>
          </p:nvPr>
        </p:nvSpPr>
        <p:spPr/>
        <p:txBody>
          <a:bodyPr/>
          <a:lstStyle/>
          <a:p>
            <a:pPr eaLnBrk="1" hangingPunct="1"/>
            <a:r>
              <a:rPr lang="en-US" smtClean="0"/>
              <a:t>Consists of two major elements:</a:t>
            </a:r>
          </a:p>
          <a:p>
            <a:pPr lvl="1" eaLnBrk="1" hangingPunct="1"/>
            <a:endParaRPr lang="en-US" smtClean="0"/>
          </a:p>
          <a:p>
            <a:pPr lvl="1" eaLnBrk="1" hangingPunct="1"/>
            <a:r>
              <a:rPr lang="en-US" sz="4000" smtClean="0"/>
              <a:t>Creating advertising  </a:t>
            </a:r>
            <a:r>
              <a:rPr lang="en-US" sz="4000" b="1" i="1" smtClean="0">
                <a:solidFill>
                  <a:srgbClr val="FF3300"/>
                </a:solidFill>
              </a:rPr>
              <a:t>messages</a:t>
            </a:r>
          </a:p>
          <a:p>
            <a:pPr lvl="1" eaLnBrk="1" hangingPunct="1"/>
            <a:endParaRPr lang="en-US" sz="4000" b="1" smtClean="0"/>
          </a:p>
          <a:p>
            <a:pPr lvl="1" eaLnBrk="1" hangingPunct="1"/>
            <a:r>
              <a:rPr lang="en-US" sz="4000" smtClean="0"/>
              <a:t>Selecting advertising </a:t>
            </a:r>
            <a:r>
              <a:rPr lang="en-US" sz="4000" b="1" i="1" smtClean="0">
                <a:solidFill>
                  <a:srgbClr val="FF3300"/>
                </a:solidFill>
              </a:rPr>
              <a:t>media</a:t>
            </a:r>
          </a:p>
        </p:txBody>
      </p:sp>
      <p:sp>
        <p:nvSpPr>
          <p:cNvPr id="41989" name="Line 4"/>
          <p:cNvSpPr>
            <a:spLocks noChangeShapeType="1"/>
          </p:cNvSpPr>
          <p:nvPr/>
        </p:nvSpPr>
        <p:spPr bwMode="auto">
          <a:xfrm flipH="1">
            <a:off x="1143000" y="12192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2"/>
          <p:cNvSpPr>
            <a:spLocks noGrp="1" noChangeArrowheads="1"/>
          </p:cNvSpPr>
          <p:nvPr>
            <p:ph type="title"/>
          </p:nvPr>
        </p:nvSpPr>
        <p:spPr>
          <a:xfrm>
            <a:off x="457200" y="152400"/>
            <a:ext cx="8229600" cy="1143000"/>
          </a:xfrm>
        </p:spPr>
        <p:txBody>
          <a:bodyPr/>
          <a:lstStyle/>
          <a:p>
            <a:pPr eaLnBrk="1" hangingPunct="1"/>
            <a:r>
              <a:rPr lang="en-US" dirty="0" smtClean="0"/>
              <a:t>The Message Strategy </a:t>
            </a:r>
          </a:p>
        </p:txBody>
      </p:sp>
      <p:sp>
        <p:nvSpPr>
          <p:cNvPr id="43010" name="Slide Number Placeholder 2"/>
          <p:cNvSpPr>
            <a:spLocks noGrp="1"/>
          </p:cNvSpPr>
          <p:nvPr>
            <p:ph type="sldNum" sz="quarter" idx="12"/>
          </p:nvPr>
        </p:nvSpPr>
        <p:spPr>
          <a:noFill/>
        </p:spPr>
        <p:txBody>
          <a:bodyPr/>
          <a:lstStyle/>
          <a:p>
            <a:r>
              <a:rPr lang="en-US" smtClean="0"/>
              <a:t>12-</a:t>
            </a:r>
            <a:fld id="{3FAF31E0-D1D7-4ED5-A83F-50CEFB83BD99}" type="slidenum">
              <a:rPr lang="en-US" smtClean="0"/>
              <a:pPr/>
              <a:t>53</a:t>
            </a:fld>
            <a:endParaRPr lang="en-US" smtClean="0"/>
          </a:p>
        </p:txBody>
      </p:sp>
      <p:sp>
        <p:nvSpPr>
          <p:cNvPr id="43012" name="AutoShape 3"/>
          <p:cNvSpPr>
            <a:spLocks noChangeArrowheads="1"/>
          </p:cNvSpPr>
          <p:nvPr/>
        </p:nvSpPr>
        <p:spPr bwMode="auto">
          <a:xfrm>
            <a:off x="446088" y="1576388"/>
            <a:ext cx="8351837" cy="1179512"/>
          </a:xfrm>
          <a:prstGeom prst="roundRect">
            <a:avLst>
              <a:gd name="adj" fmla="val 16667"/>
            </a:avLst>
          </a:prstGeom>
          <a:solidFill>
            <a:schemeClr val="accent4">
              <a:lumMod val="20000"/>
              <a:lumOff val="80000"/>
            </a:schemeClr>
          </a:solidFill>
          <a:ln w="9525">
            <a:solidFill>
              <a:schemeClr val="tx1"/>
            </a:solidFill>
            <a:round/>
            <a:headEnd/>
            <a:tailEnd/>
          </a:ln>
          <a:effectLst/>
        </p:spPr>
        <p:txBody>
          <a:bodyPr wrap="none" anchor="ctr"/>
          <a:lstStyle/>
          <a:p>
            <a:pPr algn="ctr" eaLnBrk="0" hangingPunct="0"/>
            <a:r>
              <a:rPr lang="en-US" sz="3200" dirty="0">
                <a:latin typeface="Tahoma" pitchFamily="34" charset="0"/>
              </a:rPr>
              <a:t>Identify Customer Benefits</a:t>
            </a:r>
          </a:p>
        </p:txBody>
      </p:sp>
      <p:sp>
        <p:nvSpPr>
          <p:cNvPr id="43013" name="AutoShape 4"/>
          <p:cNvSpPr>
            <a:spLocks noChangeArrowheads="1"/>
          </p:cNvSpPr>
          <p:nvPr/>
        </p:nvSpPr>
        <p:spPr bwMode="auto">
          <a:xfrm>
            <a:off x="454025" y="3049588"/>
            <a:ext cx="8351838" cy="1504950"/>
          </a:xfrm>
          <a:prstGeom prst="roundRect">
            <a:avLst>
              <a:gd name="adj" fmla="val 16667"/>
            </a:avLst>
          </a:prstGeom>
          <a:solidFill>
            <a:schemeClr val="accent2">
              <a:lumMod val="20000"/>
              <a:lumOff val="80000"/>
            </a:schemeClr>
          </a:solidFill>
          <a:ln w="9525">
            <a:solidFill>
              <a:schemeClr val="tx1"/>
            </a:solidFill>
            <a:round/>
            <a:headEnd/>
            <a:tailEnd/>
          </a:ln>
        </p:spPr>
        <p:txBody>
          <a:bodyPr wrap="none" anchor="ctr"/>
          <a:lstStyle/>
          <a:p>
            <a:pPr algn="ctr" eaLnBrk="0" hangingPunct="0"/>
            <a:r>
              <a:rPr lang="en-US" sz="3200" dirty="0">
                <a:latin typeface="Tahoma" pitchFamily="34" charset="0"/>
              </a:rPr>
              <a:t>Develop Compelling Creative Concept</a:t>
            </a:r>
          </a:p>
          <a:p>
            <a:pPr algn="ctr" eaLnBrk="0" hangingPunct="0"/>
            <a:r>
              <a:rPr lang="en-US" sz="3200" dirty="0">
                <a:latin typeface="Tahoma" pitchFamily="34" charset="0"/>
              </a:rPr>
              <a:t>The “Big Idea”</a:t>
            </a:r>
          </a:p>
        </p:txBody>
      </p:sp>
      <p:sp>
        <p:nvSpPr>
          <p:cNvPr id="43014" name="AutoShape 5"/>
          <p:cNvSpPr>
            <a:spLocks noChangeArrowheads="1"/>
          </p:cNvSpPr>
          <p:nvPr/>
        </p:nvSpPr>
        <p:spPr bwMode="auto">
          <a:xfrm>
            <a:off x="457200" y="4876800"/>
            <a:ext cx="8351838" cy="1504950"/>
          </a:xfrm>
          <a:prstGeom prst="roundRect">
            <a:avLst>
              <a:gd name="adj" fmla="val 16667"/>
            </a:avLst>
          </a:prstGeom>
          <a:solidFill>
            <a:srgbClr val="99CC00"/>
          </a:solidFill>
          <a:ln w="9525">
            <a:solidFill>
              <a:schemeClr val="tx1"/>
            </a:solidFill>
            <a:round/>
            <a:headEnd/>
            <a:tailEnd/>
          </a:ln>
        </p:spPr>
        <p:txBody>
          <a:bodyPr wrap="none" anchor="ctr"/>
          <a:lstStyle/>
          <a:p>
            <a:pPr algn="ctr" eaLnBrk="0" hangingPunct="0"/>
            <a:r>
              <a:rPr lang="en-US" sz="3200" dirty="0">
                <a:latin typeface="Tahoma" pitchFamily="34" charset="0"/>
              </a:rPr>
              <a:t>Advertising Appeals Should Be</a:t>
            </a:r>
          </a:p>
          <a:p>
            <a:pPr algn="ctr" eaLnBrk="0" hangingPunct="0"/>
            <a:r>
              <a:rPr lang="en-US" sz="3200" dirty="0">
                <a:latin typeface="Tahoma" pitchFamily="34" charset="0"/>
              </a:rPr>
              <a:t>Meaningful, Believable, &amp; Distinctive</a:t>
            </a:r>
          </a:p>
        </p:txBody>
      </p:sp>
      <p:sp>
        <p:nvSpPr>
          <p:cNvPr id="43015" name="Line 6"/>
          <p:cNvSpPr>
            <a:spLocks noChangeShapeType="1"/>
          </p:cNvSpPr>
          <p:nvPr/>
        </p:nvSpPr>
        <p:spPr bwMode="auto">
          <a:xfrm flipH="1">
            <a:off x="1143000" y="1325563"/>
            <a:ext cx="6400800" cy="0"/>
          </a:xfrm>
          <a:prstGeom prst="line">
            <a:avLst/>
          </a:prstGeom>
          <a:noFill/>
          <a:ln w="25400">
            <a:solidFill>
              <a:srgbClr val="FF0000"/>
            </a:solidFill>
            <a:round/>
            <a:headEnd/>
            <a:tailEnd/>
          </a:ln>
        </p:spPr>
        <p:txBody>
          <a:bodyPr/>
          <a:lstStyle/>
          <a:p>
            <a:endParaRPr lang="th-TH"/>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2"/>
          <p:cNvSpPr>
            <a:spLocks noGrp="1" noChangeArrowheads="1"/>
          </p:cNvSpPr>
          <p:nvPr>
            <p:ph type="title"/>
          </p:nvPr>
        </p:nvSpPr>
        <p:spPr>
          <a:xfrm>
            <a:off x="609600" y="228600"/>
            <a:ext cx="8229600" cy="692150"/>
          </a:xfrm>
        </p:spPr>
        <p:txBody>
          <a:bodyPr/>
          <a:lstStyle/>
          <a:p>
            <a:pPr eaLnBrk="1" hangingPunct="1"/>
            <a:r>
              <a:rPr lang="en-US" sz="3600" smtClean="0"/>
              <a:t>Message </a:t>
            </a:r>
            <a:r>
              <a:rPr lang="en-US" sz="3600" b="1" smtClean="0">
                <a:solidFill>
                  <a:srgbClr val="FF3300"/>
                </a:solidFill>
              </a:rPr>
              <a:t>Execution</a:t>
            </a:r>
          </a:p>
        </p:txBody>
      </p:sp>
      <p:sp>
        <p:nvSpPr>
          <p:cNvPr id="44034" name="Slide Number Placeholder 2"/>
          <p:cNvSpPr>
            <a:spLocks noGrp="1"/>
          </p:cNvSpPr>
          <p:nvPr>
            <p:ph type="sldNum" sz="quarter" idx="12"/>
          </p:nvPr>
        </p:nvSpPr>
        <p:spPr>
          <a:noFill/>
        </p:spPr>
        <p:txBody>
          <a:bodyPr/>
          <a:lstStyle/>
          <a:p>
            <a:r>
              <a:rPr lang="en-US" smtClean="0"/>
              <a:t>12-</a:t>
            </a:r>
            <a:fld id="{CE12449D-561D-43E4-B4AB-17538DE36B0A}" type="slidenum">
              <a:rPr lang="en-US" smtClean="0"/>
              <a:pPr/>
              <a:t>54</a:t>
            </a:fld>
            <a:endParaRPr lang="en-US" smtClean="0"/>
          </a:p>
        </p:txBody>
      </p:sp>
      <p:sp>
        <p:nvSpPr>
          <p:cNvPr id="44036" name="Line 3"/>
          <p:cNvSpPr>
            <a:spLocks noChangeShapeType="1"/>
          </p:cNvSpPr>
          <p:nvPr/>
        </p:nvSpPr>
        <p:spPr bwMode="auto">
          <a:xfrm flipH="1">
            <a:off x="1447800" y="990600"/>
            <a:ext cx="6400800" cy="0"/>
          </a:xfrm>
          <a:prstGeom prst="line">
            <a:avLst/>
          </a:prstGeom>
          <a:noFill/>
          <a:ln w="25400">
            <a:solidFill>
              <a:srgbClr val="FF0000"/>
            </a:solidFill>
            <a:round/>
            <a:headEnd/>
            <a:tailEnd/>
          </a:ln>
        </p:spPr>
        <p:txBody>
          <a:bodyPr/>
          <a:lstStyle/>
          <a:p>
            <a:endParaRPr lang="th-TH"/>
          </a:p>
        </p:txBody>
      </p:sp>
      <p:sp>
        <p:nvSpPr>
          <p:cNvPr id="375812" name="Cloud"/>
          <p:cNvSpPr>
            <a:spLocks noChangeAspect="1" noEditPoints="1" noChangeArrowheads="1"/>
          </p:cNvSpPr>
          <p:nvPr/>
        </p:nvSpPr>
        <p:spPr bwMode="auto">
          <a:xfrm>
            <a:off x="1397000" y="1879600"/>
            <a:ext cx="6527800" cy="3717925"/>
          </a:xfrm>
          <a:custGeom>
            <a:avLst/>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ah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ln>
            <a:headEnd/>
            <a:tailEnd/>
          </a:ln>
        </p:spPr>
        <p:style>
          <a:lnRef idx="2">
            <a:schemeClr val="accent2"/>
          </a:lnRef>
          <a:fillRef idx="1">
            <a:schemeClr val="lt1"/>
          </a:fillRef>
          <a:effectRef idx="0">
            <a:schemeClr val="accent2"/>
          </a:effectRef>
          <a:fontRef idx="minor">
            <a:schemeClr val="dk1"/>
          </a:fontRef>
        </p:style>
        <p:txBody>
          <a:bodyPr/>
          <a:lstStyle/>
          <a:p>
            <a:pPr>
              <a:defRPr/>
            </a:pPr>
            <a:endParaRPr lang="en-GB" b="1">
              <a:ln w="18000">
                <a:solidFill>
                  <a:schemeClr val="accent2">
                    <a:satMod val="140000"/>
                  </a:schemeClr>
                </a:solidFill>
                <a:prstDash val="solid"/>
                <a:miter lim="800000"/>
              </a:ln>
              <a:noFill/>
              <a:effectLst>
                <a:outerShdw blurRad="25500" dist="23000" dir="7020000" algn="tl">
                  <a:srgbClr val="000000">
                    <a:alpha val="50000"/>
                  </a:srgbClr>
                </a:outerShdw>
              </a:effectLst>
              <a:latin typeface="Arial" charset="0"/>
            </a:endParaRPr>
          </a:p>
        </p:txBody>
      </p:sp>
      <p:sp>
        <p:nvSpPr>
          <p:cNvPr id="375813" name="Rectangle 5"/>
          <p:cNvSpPr>
            <a:spLocks noChangeArrowheads="1"/>
          </p:cNvSpPr>
          <p:nvPr/>
        </p:nvSpPr>
        <p:spPr bwMode="auto">
          <a:xfrm rot="5400000">
            <a:off x="4983956" y="488157"/>
            <a:ext cx="608013"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Slice of Life</a:t>
            </a:r>
          </a:p>
        </p:txBody>
      </p:sp>
      <p:sp>
        <p:nvSpPr>
          <p:cNvPr id="375814" name="Rectangle 6"/>
          <p:cNvSpPr>
            <a:spLocks noChangeArrowheads="1"/>
          </p:cNvSpPr>
          <p:nvPr/>
        </p:nvSpPr>
        <p:spPr bwMode="auto">
          <a:xfrm rot="5400000">
            <a:off x="6996907" y="1261269"/>
            <a:ext cx="652462"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Lifestyle</a:t>
            </a:r>
          </a:p>
        </p:txBody>
      </p:sp>
      <p:sp>
        <p:nvSpPr>
          <p:cNvPr id="375815" name="Rectangle 7"/>
          <p:cNvSpPr>
            <a:spLocks noChangeArrowheads="1"/>
          </p:cNvSpPr>
          <p:nvPr/>
        </p:nvSpPr>
        <p:spPr bwMode="auto">
          <a:xfrm rot="5400000">
            <a:off x="7347744" y="2553494"/>
            <a:ext cx="571500" cy="2627312"/>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Fantasy</a:t>
            </a:r>
          </a:p>
        </p:txBody>
      </p:sp>
      <p:sp>
        <p:nvSpPr>
          <p:cNvPr id="375816" name="Rectangle 8"/>
          <p:cNvSpPr>
            <a:spLocks noChangeArrowheads="1"/>
          </p:cNvSpPr>
          <p:nvPr/>
        </p:nvSpPr>
        <p:spPr bwMode="auto">
          <a:xfrm rot="5400000">
            <a:off x="7011193" y="3694907"/>
            <a:ext cx="569913"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Mood or Image</a:t>
            </a:r>
          </a:p>
        </p:txBody>
      </p:sp>
      <p:sp>
        <p:nvSpPr>
          <p:cNvPr id="375817" name="Rectangle 9"/>
          <p:cNvSpPr>
            <a:spLocks noChangeArrowheads="1"/>
          </p:cNvSpPr>
          <p:nvPr/>
        </p:nvSpPr>
        <p:spPr bwMode="auto">
          <a:xfrm rot="5400000">
            <a:off x="4418013" y="4535488"/>
            <a:ext cx="571500"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Musical</a:t>
            </a:r>
          </a:p>
        </p:txBody>
      </p:sp>
      <p:sp>
        <p:nvSpPr>
          <p:cNvPr id="375818" name="Rectangle 10"/>
          <p:cNvSpPr>
            <a:spLocks noChangeArrowheads="1"/>
          </p:cNvSpPr>
          <p:nvPr/>
        </p:nvSpPr>
        <p:spPr bwMode="auto">
          <a:xfrm rot="5400000">
            <a:off x="1711325" y="3903663"/>
            <a:ext cx="573087" cy="2630488"/>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Personality Symbol</a:t>
            </a:r>
          </a:p>
        </p:txBody>
      </p:sp>
      <p:sp>
        <p:nvSpPr>
          <p:cNvPr id="375819" name="Rectangle 11"/>
          <p:cNvSpPr>
            <a:spLocks noChangeArrowheads="1"/>
          </p:cNvSpPr>
          <p:nvPr/>
        </p:nvSpPr>
        <p:spPr bwMode="auto">
          <a:xfrm rot="5400000">
            <a:off x="1283494" y="2859882"/>
            <a:ext cx="573087"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Technical Expertise</a:t>
            </a:r>
          </a:p>
        </p:txBody>
      </p:sp>
      <p:sp>
        <p:nvSpPr>
          <p:cNvPr id="375820" name="Rectangle 12"/>
          <p:cNvSpPr>
            <a:spLocks noChangeArrowheads="1"/>
          </p:cNvSpPr>
          <p:nvPr/>
        </p:nvSpPr>
        <p:spPr bwMode="auto">
          <a:xfrm rot="5400000">
            <a:off x="1470818" y="1824832"/>
            <a:ext cx="652463" cy="2628900"/>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a:latin typeface="Tahoma" pitchFamily="34" charset="0"/>
              </a:rPr>
              <a:t>Scientific Evidence</a:t>
            </a:r>
          </a:p>
        </p:txBody>
      </p:sp>
      <p:sp>
        <p:nvSpPr>
          <p:cNvPr id="375821" name="Rectangle 13"/>
          <p:cNvSpPr>
            <a:spLocks noChangeArrowheads="1"/>
          </p:cNvSpPr>
          <p:nvPr/>
        </p:nvSpPr>
        <p:spPr bwMode="auto">
          <a:xfrm rot="5400000">
            <a:off x="1697037" y="666751"/>
            <a:ext cx="722313" cy="2830512"/>
          </a:xfrm>
          <a:prstGeom prst="rect">
            <a:avLst/>
          </a:prstGeom>
          <a:solidFill>
            <a:srgbClr val="00CCFF"/>
          </a:solidFill>
          <a:ln w="12700">
            <a:noFill/>
            <a:miter lim="800000"/>
            <a:headEnd/>
            <a:tailEnd/>
          </a:ln>
          <a:effectLst>
            <a:outerShdw dist="89803" dir="2700000" algn="ctr" rotWithShape="0">
              <a:schemeClr val="bg2">
                <a:alpha val="50000"/>
              </a:schemeClr>
            </a:outerShdw>
          </a:effectLst>
        </p:spPr>
        <p:txBody>
          <a:bodyPr rot="10800000" vert="eaVert" wrap="none" lIns="78355" tIns="39889" rIns="78355" bIns="39889" anchor="ctr"/>
          <a:lstStyle/>
          <a:p>
            <a:pPr algn="ctr" defTabSz="769938" eaLnBrk="0" hangingPunct="0">
              <a:defRPr/>
            </a:pPr>
            <a:r>
              <a:rPr lang="en-US" sz="2200" dirty="0">
                <a:latin typeface="Tahoma" pitchFamily="34" charset="0"/>
              </a:rPr>
              <a:t>Testimonial Evidence</a:t>
            </a:r>
          </a:p>
          <a:p>
            <a:pPr algn="ctr" defTabSz="769938" eaLnBrk="0" hangingPunct="0">
              <a:defRPr/>
            </a:pPr>
            <a:r>
              <a:rPr lang="en-US" sz="2200" dirty="0">
                <a:latin typeface="Tahoma" pitchFamily="34" charset="0"/>
              </a:rPr>
              <a:t>or Endorsement</a:t>
            </a:r>
          </a:p>
        </p:txBody>
      </p:sp>
      <p:sp>
        <p:nvSpPr>
          <p:cNvPr id="44047" name="WordArt 15"/>
          <p:cNvSpPr>
            <a:spLocks noChangeArrowheads="1" noChangeShapeType="1" noTextEdit="1"/>
          </p:cNvSpPr>
          <p:nvPr/>
        </p:nvSpPr>
        <p:spPr bwMode="auto">
          <a:xfrm>
            <a:off x="3595688" y="2097088"/>
            <a:ext cx="2257425" cy="2571750"/>
          </a:xfrm>
          <a:prstGeom prst="rect">
            <a:avLst/>
          </a:prstGeom>
        </p:spPr>
        <p:txBody>
          <a:bodyPr wrap="none" fromWordArt="1">
            <a:prstTxWarp prst="textSlantUp">
              <a:avLst>
                <a:gd name="adj" fmla="val 32056"/>
              </a:avLst>
            </a:prstTxWarp>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n-US" sz="3600" b="1" kern="10"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Impact"/>
              </a:rPr>
              <a:t>Typical </a:t>
            </a:r>
          </a:p>
          <a:p>
            <a:pPr algn="ctr"/>
            <a:r>
              <a:rPr lang="en-US" sz="3600" b="1" kern="10"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Impact"/>
              </a:rPr>
              <a:t>Approaches</a:t>
            </a:r>
            <a:endParaRPr lang="th-TH" sz="3600" b="1" kern="10"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Impact"/>
            </a:endParaRPr>
          </a:p>
        </p:txBody>
      </p:sp>
      <p:pic>
        <p:nvPicPr>
          <p:cNvPr id="33794" name="Picture 2" descr="http://scoolclub.ais.co.th/upload/apps-CF470F9300484AE1A52E0DEF4C80E5D3icon_guideandgo.png"/>
          <p:cNvPicPr>
            <a:picLocks noChangeAspect="1" noChangeArrowheads="1"/>
          </p:cNvPicPr>
          <p:nvPr/>
        </p:nvPicPr>
        <p:blipFill>
          <a:blip r:embed="rId2" cstate="print"/>
          <a:srcRect/>
          <a:stretch>
            <a:fillRect/>
          </a:stretch>
        </p:blipFill>
        <p:spPr bwMode="auto">
          <a:xfrm>
            <a:off x="1143000" y="5562600"/>
            <a:ext cx="1147396" cy="1143000"/>
          </a:xfrm>
          <a:prstGeom prst="rect">
            <a:avLst/>
          </a:prstGeom>
          <a:ln>
            <a:noFill/>
          </a:ln>
          <a:effectLst>
            <a:outerShdw blurRad="292100" dist="139700" dir="2700000" algn="tl" rotWithShape="0">
              <a:srgbClr val="333333">
                <a:alpha val="65000"/>
              </a:srgbClr>
            </a:outerShdw>
          </a:effectLst>
        </p:spPr>
      </p:pic>
      <p:pic>
        <p:nvPicPr>
          <p:cNvPr id="33796" name="Picture 4" descr="http://www.thaibusinesspr.com/wp-content/uploads/2010/07/KBank-MK.jpg"/>
          <p:cNvPicPr>
            <a:picLocks noChangeAspect="1" noChangeArrowheads="1"/>
          </p:cNvPicPr>
          <p:nvPr/>
        </p:nvPicPr>
        <p:blipFill>
          <a:blip r:embed="rId3" cstate="print"/>
          <a:srcRect/>
          <a:stretch>
            <a:fillRect/>
          </a:stretch>
        </p:blipFill>
        <p:spPr bwMode="auto">
          <a:xfrm>
            <a:off x="6400800" y="5562600"/>
            <a:ext cx="1600200" cy="1065979"/>
          </a:xfrm>
          <a:prstGeom prst="rect">
            <a:avLst/>
          </a:prstGeom>
          <a:ln>
            <a:noFill/>
          </a:ln>
          <a:effectLst>
            <a:outerShdw blurRad="292100" dist="139700" dir="2700000" algn="tl" rotWithShape="0">
              <a:srgbClr val="333333">
                <a:alpha val="65000"/>
              </a:srgbClr>
            </a:outerShdw>
          </a:effectLst>
        </p:spPr>
      </p:pic>
      <p:pic>
        <p:nvPicPr>
          <p:cNvPr id="33798" name="Picture 6" descr="http://i2.ytimg.com/vi/I1KdVIp2AVc/mqdefault.jpg"/>
          <p:cNvPicPr>
            <a:picLocks noChangeAspect="1" noChangeArrowheads="1"/>
          </p:cNvPicPr>
          <p:nvPr/>
        </p:nvPicPr>
        <p:blipFill>
          <a:blip r:embed="rId4"/>
          <a:srcRect/>
          <a:stretch>
            <a:fillRect/>
          </a:stretch>
        </p:blipFill>
        <p:spPr bwMode="auto">
          <a:xfrm>
            <a:off x="457200" y="914400"/>
            <a:ext cx="1295400" cy="728663"/>
          </a:xfrm>
          <a:prstGeom prst="rect">
            <a:avLst/>
          </a:prstGeom>
          <a:ln>
            <a:noFill/>
          </a:ln>
          <a:effectLst>
            <a:outerShdw blurRad="292100" dist="139700" dir="2700000" algn="tl" rotWithShape="0">
              <a:srgbClr val="333333">
                <a:alpha val="65000"/>
              </a:srgbClr>
            </a:outerShdw>
          </a:effectLst>
        </p:spPr>
      </p:pic>
      <p:pic>
        <p:nvPicPr>
          <p:cNvPr id="33800" name="Picture 8" descr="http://www.tmrcresearch.com/wp-content/uploads/2011/08/1.bmp"/>
          <p:cNvPicPr>
            <a:picLocks noChangeAspect="1" noChangeArrowheads="1"/>
          </p:cNvPicPr>
          <p:nvPr/>
        </p:nvPicPr>
        <p:blipFill>
          <a:blip r:embed="rId5"/>
          <a:srcRect/>
          <a:stretch>
            <a:fillRect/>
          </a:stretch>
        </p:blipFill>
        <p:spPr bwMode="auto">
          <a:xfrm>
            <a:off x="6781800" y="457200"/>
            <a:ext cx="2026831" cy="14478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375813"/>
                                        </p:tgtEl>
                                        <p:attrNameLst>
                                          <p:attrName>style.visibility</p:attrName>
                                        </p:attrNameLst>
                                      </p:cBhvr>
                                      <p:to>
                                        <p:strVal val="visible"/>
                                      </p:to>
                                    </p:set>
                                    <p:animEffect transition="in" filter="dissolve">
                                      <p:cBhvr>
                                        <p:cTn id="7" dur="500"/>
                                        <p:tgtEl>
                                          <p:spTgt spid="375813"/>
                                        </p:tgtEl>
                                      </p:cBhvr>
                                    </p:animEffect>
                                  </p:childTnLst>
                                </p:cTn>
                              </p:par>
                            </p:childTnLst>
                          </p:cTn>
                        </p:par>
                        <p:par>
                          <p:cTn id="8" fill="hold">
                            <p:stCondLst>
                              <p:cond delay="500"/>
                            </p:stCondLst>
                            <p:childTnLst>
                              <p:par>
                                <p:cTn id="9" presetID="9" presetClass="entr" presetSubtype="0" fill="hold" grpId="0" nodeType="afterEffect">
                                  <p:stCondLst>
                                    <p:cond delay="2000"/>
                                  </p:stCondLst>
                                  <p:childTnLst>
                                    <p:set>
                                      <p:cBhvr>
                                        <p:cTn id="10" dur="1" fill="hold">
                                          <p:stCondLst>
                                            <p:cond delay="0"/>
                                          </p:stCondLst>
                                        </p:cTn>
                                        <p:tgtEl>
                                          <p:spTgt spid="375814"/>
                                        </p:tgtEl>
                                        <p:attrNameLst>
                                          <p:attrName>style.visibility</p:attrName>
                                        </p:attrNameLst>
                                      </p:cBhvr>
                                      <p:to>
                                        <p:strVal val="visible"/>
                                      </p:to>
                                    </p:set>
                                    <p:animEffect transition="in" filter="dissolve">
                                      <p:cBhvr>
                                        <p:cTn id="11" dur="500"/>
                                        <p:tgtEl>
                                          <p:spTgt spid="375814"/>
                                        </p:tgtEl>
                                      </p:cBhvr>
                                    </p:animEffect>
                                  </p:childTnLst>
                                </p:cTn>
                              </p:par>
                            </p:childTnLst>
                          </p:cTn>
                        </p:par>
                        <p:par>
                          <p:cTn id="12" fill="hold">
                            <p:stCondLst>
                              <p:cond delay="3000"/>
                            </p:stCondLst>
                            <p:childTnLst>
                              <p:par>
                                <p:cTn id="13" presetID="9" presetClass="entr" presetSubtype="0" fill="hold" grpId="0" nodeType="afterEffect">
                                  <p:stCondLst>
                                    <p:cond delay="2000"/>
                                  </p:stCondLst>
                                  <p:childTnLst>
                                    <p:set>
                                      <p:cBhvr>
                                        <p:cTn id="14" dur="1" fill="hold">
                                          <p:stCondLst>
                                            <p:cond delay="0"/>
                                          </p:stCondLst>
                                        </p:cTn>
                                        <p:tgtEl>
                                          <p:spTgt spid="375815"/>
                                        </p:tgtEl>
                                        <p:attrNameLst>
                                          <p:attrName>style.visibility</p:attrName>
                                        </p:attrNameLst>
                                      </p:cBhvr>
                                      <p:to>
                                        <p:strVal val="visible"/>
                                      </p:to>
                                    </p:set>
                                    <p:animEffect transition="in" filter="dissolve">
                                      <p:cBhvr>
                                        <p:cTn id="15" dur="500"/>
                                        <p:tgtEl>
                                          <p:spTgt spid="375815"/>
                                        </p:tgtEl>
                                      </p:cBhvr>
                                    </p:animEffect>
                                  </p:childTnLst>
                                </p:cTn>
                              </p:par>
                            </p:childTnLst>
                          </p:cTn>
                        </p:par>
                        <p:par>
                          <p:cTn id="16" fill="hold">
                            <p:stCondLst>
                              <p:cond delay="5500"/>
                            </p:stCondLst>
                            <p:childTnLst>
                              <p:par>
                                <p:cTn id="17" presetID="9" presetClass="entr" presetSubtype="0" fill="hold" grpId="0" nodeType="afterEffect">
                                  <p:stCondLst>
                                    <p:cond delay="2000"/>
                                  </p:stCondLst>
                                  <p:childTnLst>
                                    <p:set>
                                      <p:cBhvr>
                                        <p:cTn id="18" dur="1" fill="hold">
                                          <p:stCondLst>
                                            <p:cond delay="0"/>
                                          </p:stCondLst>
                                        </p:cTn>
                                        <p:tgtEl>
                                          <p:spTgt spid="375816"/>
                                        </p:tgtEl>
                                        <p:attrNameLst>
                                          <p:attrName>style.visibility</p:attrName>
                                        </p:attrNameLst>
                                      </p:cBhvr>
                                      <p:to>
                                        <p:strVal val="visible"/>
                                      </p:to>
                                    </p:set>
                                    <p:animEffect transition="in" filter="dissolve">
                                      <p:cBhvr>
                                        <p:cTn id="19" dur="500"/>
                                        <p:tgtEl>
                                          <p:spTgt spid="375816"/>
                                        </p:tgtEl>
                                      </p:cBhvr>
                                    </p:animEffect>
                                  </p:childTnLst>
                                </p:cTn>
                              </p:par>
                            </p:childTnLst>
                          </p:cTn>
                        </p:par>
                        <p:par>
                          <p:cTn id="20" fill="hold">
                            <p:stCondLst>
                              <p:cond delay="8000"/>
                            </p:stCondLst>
                            <p:childTnLst>
                              <p:par>
                                <p:cTn id="21" presetID="9" presetClass="entr" presetSubtype="0" fill="hold" grpId="0" nodeType="afterEffect">
                                  <p:stCondLst>
                                    <p:cond delay="2000"/>
                                  </p:stCondLst>
                                  <p:childTnLst>
                                    <p:set>
                                      <p:cBhvr>
                                        <p:cTn id="22" dur="1" fill="hold">
                                          <p:stCondLst>
                                            <p:cond delay="0"/>
                                          </p:stCondLst>
                                        </p:cTn>
                                        <p:tgtEl>
                                          <p:spTgt spid="375817"/>
                                        </p:tgtEl>
                                        <p:attrNameLst>
                                          <p:attrName>style.visibility</p:attrName>
                                        </p:attrNameLst>
                                      </p:cBhvr>
                                      <p:to>
                                        <p:strVal val="visible"/>
                                      </p:to>
                                    </p:set>
                                    <p:animEffect transition="in" filter="dissolve">
                                      <p:cBhvr>
                                        <p:cTn id="23" dur="500"/>
                                        <p:tgtEl>
                                          <p:spTgt spid="375817"/>
                                        </p:tgtEl>
                                      </p:cBhvr>
                                    </p:animEffect>
                                  </p:childTnLst>
                                </p:cTn>
                              </p:par>
                            </p:childTnLst>
                          </p:cTn>
                        </p:par>
                        <p:par>
                          <p:cTn id="24" fill="hold">
                            <p:stCondLst>
                              <p:cond delay="10500"/>
                            </p:stCondLst>
                            <p:childTnLst>
                              <p:par>
                                <p:cTn id="25" presetID="9" presetClass="entr" presetSubtype="0" fill="hold" grpId="0" nodeType="afterEffect">
                                  <p:stCondLst>
                                    <p:cond delay="2000"/>
                                  </p:stCondLst>
                                  <p:childTnLst>
                                    <p:set>
                                      <p:cBhvr>
                                        <p:cTn id="26" dur="1" fill="hold">
                                          <p:stCondLst>
                                            <p:cond delay="0"/>
                                          </p:stCondLst>
                                        </p:cTn>
                                        <p:tgtEl>
                                          <p:spTgt spid="375818"/>
                                        </p:tgtEl>
                                        <p:attrNameLst>
                                          <p:attrName>style.visibility</p:attrName>
                                        </p:attrNameLst>
                                      </p:cBhvr>
                                      <p:to>
                                        <p:strVal val="visible"/>
                                      </p:to>
                                    </p:set>
                                    <p:animEffect transition="in" filter="dissolve">
                                      <p:cBhvr>
                                        <p:cTn id="27" dur="500"/>
                                        <p:tgtEl>
                                          <p:spTgt spid="375818"/>
                                        </p:tgtEl>
                                      </p:cBhvr>
                                    </p:animEffect>
                                  </p:childTnLst>
                                </p:cTn>
                              </p:par>
                            </p:childTnLst>
                          </p:cTn>
                        </p:par>
                        <p:par>
                          <p:cTn id="28" fill="hold">
                            <p:stCondLst>
                              <p:cond delay="13000"/>
                            </p:stCondLst>
                            <p:childTnLst>
                              <p:par>
                                <p:cTn id="29" presetID="9" presetClass="entr" presetSubtype="0" fill="hold" grpId="0" nodeType="afterEffect">
                                  <p:stCondLst>
                                    <p:cond delay="2000"/>
                                  </p:stCondLst>
                                  <p:childTnLst>
                                    <p:set>
                                      <p:cBhvr>
                                        <p:cTn id="30" dur="1" fill="hold">
                                          <p:stCondLst>
                                            <p:cond delay="0"/>
                                          </p:stCondLst>
                                        </p:cTn>
                                        <p:tgtEl>
                                          <p:spTgt spid="375819"/>
                                        </p:tgtEl>
                                        <p:attrNameLst>
                                          <p:attrName>style.visibility</p:attrName>
                                        </p:attrNameLst>
                                      </p:cBhvr>
                                      <p:to>
                                        <p:strVal val="visible"/>
                                      </p:to>
                                    </p:set>
                                    <p:animEffect transition="in" filter="dissolve">
                                      <p:cBhvr>
                                        <p:cTn id="31" dur="500"/>
                                        <p:tgtEl>
                                          <p:spTgt spid="375819"/>
                                        </p:tgtEl>
                                      </p:cBhvr>
                                    </p:animEffect>
                                  </p:childTnLst>
                                </p:cTn>
                              </p:par>
                            </p:childTnLst>
                          </p:cTn>
                        </p:par>
                        <p:par>
                          <p:cTn id="32" fill="hold">
                            <p:stCondLst>
                              <p:cond delay="15500"/>
                            </p:stCondLst>
                            <p:childTnLst>
                              <p:par>
                                <p:cTn id="33" presetID="9" presetClass="entr" presetSubtype="0" fill="hold" grpId="0" nodeType="afterEffect">
                                  <p:stCondLst>
                                    <p:cond delay="2000"/>
                                  </p:stCondLst>
                                  <p:childTnLst>
                                    <p:set>
                                      <p:cBhvr>
                                        <p:cTn id="34" dur="1" fill="hold">
                                          <p:stCondLst>
                                            <p:cond delay="0"/>
                                          </p:stCondLst>
                                        </p:cTn>
                                        <p:tgtEl>
                                          <p:spTgt spid="375820"/>
                                        </p:tgtEl>
                                        <p:attrNameLst>
                                          <p:attrName>style.visibility</p:attrName>
                                        </p:attrNameLst>
                                      </p:cBhvr>
                                      <p:to>
                                        <p:strVal val="visible"/>
                                      </p:to>
                                    </p:set>
                                    <p:animEffect transition="in" filter="dissolve">
                                      <p:cBhvr>
                                        <p:cTn id="35" dur="500"/>
                                        <p:tgtEl>
                                          <p:spTgt spid="375820"/>
                                        </p:tgtEl>
                                      </p:cBhvr>
                                    </p:animEffect>
                                  </p:childTnLst>
                                </p:cTn>
                              </p:par>
                            </p:childTnLst>
                          </p:cTn>
                        </p:par>
                        <p:par>
                          <p:cTn id="36" fill="hold">
                            <p:stCondLst>
                              <p:cond delay="18000"/>
                            </p:stCondLst>
                            <p:childTnLst>
                              <p:par>
                                <p:cTn id="37" presetID="9" presetClass="entr" presetSubtype="0" fill="hold" grpId="0" nodeType="afterEffect">
                                  <p:stCondLst>
                                    <p:cond delay="2000"/>
                                  </p:stCondLst>
                                  <p:childTnLst>
                                    <p:set>
                                      <p:cBhvr>
                                        <p:cTn id="38" dur="1" fill="hold">
                                          <p:stCondLst>
                                            <p:cond delay="0"/>
                                          </p:stCondLst>
                                        </p:cTn>
                                        <p:tgtEl>
                                          <p:spTgt spid="375821"/>
                                        </p:tgtEl>
                                        <p:attrNameLst>
                                          <p:attrName>style.visibility</p:attrName>
                                        </p:attrNameLst>
                                      </p:cBhvr>
                                      <p:to>
                                        <p:strVal val="visible"/>
                                      </p:to>
                                    </p:set>
                                    <p:animEffect transition="in" filter="dissolve">
                                      <p:cBhvr>
                                        <p:cTn id="39" dur="500"/>
                                        <p:tgtEl>
                                          <p:spTgt spid="3758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13" grpId="0" animBg="1"/>
      <p:bldP spid="375814" grpId="0" animBg="1"/>
      <p:bldP spid="375815" grpId="0" animBg="1"/>
      <p:bldP spid="375816" grpId="0" animBg="1"/>
      <p:bldP spid="375817" grpId="0" animBg="1"/>
      <p:bldP spid="375818" grpId="0" animBg="1"/>
      <p:bldP spid="375819" grpId="0" animBg="1"/>
      <p:bldP spid="375820" grpId="0" animBg="1"/>
      <p:bldP spid="37582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2"/>
          <p:cNvSpPr>
            <a:spLocks noGrp="1" noChangeArrowheads="1"/>
          </p:cNvSpPr>
          <p:nvPr>
            <p:ph type="title"/>
          </p:nvPr>
        </p:nvSpPr>
        <p:spPr/>
        <p:txBody>
          <a:bodyPr/>
          <a:lstStyle/>
          <a:p>
            <a:pPr eaLnBrk="1" hangingPunct="1"/>
            <a:r>
              <a:rPr lang="en-US" smtClean="0"/>
              <a:t>Message Execution</a:t>
            </a:r>
          </a:p>
        </p:txBody>
      </p:sp>
      <p:sp>
        <p:nvSpPr>
          <p:cNvPr id="45058" name="Slide Number Placeholder 3"/>
          <p:cNvSpPr>
            <a:spLocks noGrp="1"/>
          </p:cNvSpPr>
          <p:nvPr>
            <p:ph type="sldNum" sz="quarter" idx="12"/>
          </p:nvPr>
        </p:nvSpPr>
        <p:spPr>
          <a:noFill/>
        </p:spPr>
        <p:txBody>
          <a:bodyPr/>
          <a:lstStyle/>
          <a:p>
            <a:r>
              <a:rPr lang="en-US" smtClean="0"/>
              <a:t>12-</a:t>
            </a:r>
            <a:fld id="{6F9471FB-099C-41F0-BDD7-7907581F6C04}" type="slidenum">
              <a:rPr lang="en-US" smtClean="0"/>
              <a:pPr/>
              <a:t>55</a:t>
            </a:fld>
            <a:endParaRPr lang="en-US" smtClean="0"/>
          </a:p>
        </p:txBody>
      </p:sp>
      <p:sp>
        <p:nvSpPr>
          <p:cNvPr id="45060" name="Rectangle 3"/>
          <p:cNvSpPr>
            <a:spLocks noGrp="1" noChangeArrowheads="1"/>
          </p:cNvSpPr>
          <p:nvPr>
            <p:ph sz="quarter" idx="1"/>
          </p:nvPr>
        </p:nvSpPr>
        <p:spPr>
          <a:xfrm>
            <a:off x="457200" y="1676400"/>
            <a:ext cx="8229600" cy="4937760"/>
          </a:xfrm>
        </p:spPr>
        <p:txBody>
          <a:bodyPr/>
          <a:lstStyle/>
          <a:p>
            <a:pPr eaLnBrk="1" hangingPunct="1"/>
            <a:r>
              <a:rPr lang="en-US" dirty="0" smtClean="0"/>
              <a:t>Choose a </a:t>
            </a:r>
            <a:r>
              <a:rPr lang="en-US" sz="3600" b="1" dirty="0" smtClean="0">
                <a:solidFill>
                  <a:srgbClr val="FF0000"/>
                </a:solidFill>
              </a:rPr>
              <a:t>tone</a:t>
            </a:r>
          </a:p>
          <a:p>
            <a:pPr eaLnBrk="1" hangingPunct="1"/>
            <a:r>
              <a:rPr lang="en-US" dirty="0" smtClean="0"/>
              <a:t>Use </a:t>
            </a:r>
            <a:r>
              <a:rPr lang="en-US" sz="4000" b="1" dirty="0" smtClean="0">
                <a:solidFill>
                  <a:srgbClr val="FF0000"/>
                </a:solidFill>
              </a:rPr>
              <a:t>memorable, attention-getting words</a:t>
            </a:r>
          </a:p>
          <a:p>
            <a:pPr eaLnBrk="1" hangingPunct="1"/>
            <a:r>
              <a:rPr lang="en-US" dirty="0" smtClean="0"/>
              <a:t>Choose correct format elements</a:t>
            </a:r>
          </a:p>
          <a:p>
            <a:pPr lvl="1" eaLnBrk="1" hangingPunct="1"/>
            <a:r>
              <a:rPr lang="en-US" sz="3600" b="1" dirty="0" smtClean="0">
                <a:solidFill>
                  <a:srgbClr val="000099"/>
                </a:solidFill>
              </a:rPr>
              <a:t>Illustration</a:t>
            </a:r>
          </a:p>
          <a:p>
            <a:pPr lvl="1" eaLnBrk="1" hangingPunct="1"/>
            <a:r>
              <a:rPr lang="en-US" sz="3600" b="1" dirty="0" smtClean="0">
                <a:solidFill>
                  <a:srgbClr val="000099"/>
                </a:solidFill>
              </a:rPr>
              <a:t>Headline</a:t>
            </a:r>
          </a:p>
          <a:p>
            <a:pPr lvl="1" eaLnBrk="1" hangingPunct="1"/>
            <a:r>
              <a:rPr lang="en-US" sz="3600" b="1" dirty="0" smtClean="0">
                <a:solidFill>
                  <a:srgbClr val="000099"/>
                </a:solidFill>
              </a:rPr>
              <a:t>Copy</a:t>
            </a:r>
          </a:p>
        </p:txBody>
      </p:sp>
      <p:sp>
        <p:nvSpPr>
          <p:cNvPr id="45061"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32770" name="Picture 2" descr="http://i.ytimg.com/vi/5cmm2zJA8IE/0.jpg"/>
          <p:cNvPicPr>
            <a:picLocks noChangeAspect="1" noChangeArrowheads="1"/>
          </p:cNvPicPr>
          <p:nvPr/>
        </p:nvPicPr>
        <p:blipFill>
          <a:blip r:embed="rId2"/>
          <a:srcRect/>
          <a:stretch>
            <a:fillRect/>
          </a:stretch>
        </p:blipFill>
        <p:spPr bwMode="auto">
          <a:xfrm>
            <a:off x="5562600" y="3352800"/>
            <a:ext cx="2819400" cy="21145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2774" name="Picture 6" descr="http://nofatclips.com/02010/01/12/more-time/thai-life.png"/>
          <p:cNvPicPr>
            <a:picLocks noChangeAspect="1" noChangeArrowheads="1"/>
          </p:cNvPicPr>
          <p:nvPr/>
        </p:nvPicPr>
        <p:blipFill>
          <a:blip r:embed="rId3"/>
          <a:srcRect/>
          <a:stretch>
            <a:fillRect/>
          </a:stretch>
        </p:blipFill>
        <p:spPr bwMode="auto">
          <a:xfrm>
            <a:off x="5867400" y="381000"/>
            <a:ext cx="2400299" cy="1600200"/>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2"/>
          <p:cNvSpPr>
            <a:spLocks noGrp="1" noChangeArrowheads="1"/>
          </p:cNvSpPr>
          <p:nvPr>
            <p:ph type="title"/>
          </p:nvPr>
        </p:nvSpPr>
        <p:spPr/>
        <p:txBody>
          <a:bodyPr/>
          <a:lstStyle/>
          <a:p>
            <a:pPr eaLnBrk="1" hangingPunct="1"/>
            <a:r>
              <a:rPr lang="en-US" smtClean="0"/>
              <a:t>Selecting Advertising Media</a:t>
            </a:r>
          </a:p>
        </p:txBody>
      </p:sp>
      <p:sp>
        <p:nvSpPr>
          <p:cNvPr id="46082" name="Slide Number Placeholder 3"/>
          <p:cNvSpPr>
            <a:spLocks noGrp="1"/>
          </p:cNvSpPr>
          <p:nvPr>
            <p:ph type="sldNum" sz="quarter" idx="12"/>
          </p:nvPr>
        </p:nvSpPr>
        <p:spPr>
          <a:noFill/>
        </p:spPr>
        <p:txBody>
          <a:bodyPr/>
          <a:lstStyle/>
          <a:p>
            <a:r>
              <a:rPr lang="en-US" smtClean="0"/>
              <a:t>12-</a:t>
            </a:r>
            <a:fld id="{B0F1609F-0624-4FB5-BD1B-F2DD8E2BD389}" type="slidenum">
              <a:rPr lang="en-US" smtClean="0"/>
              <a:pPr/>
              <a:t>56</a:t>
            </a:fld>
            <a:endParaRPr lang="en-US" smtClean="0"/>
          </a:p>
        </p:txBody>
      </p:sp>
      <p:sp>
        <p:nvSpPr>
          <p:cNvPr id="46084" name="Rectangle 3"/>
          <p:cNvSpPr>
            <a:spLocks noGrp="1" noChangeArrowheads="1"/>
          </p:cNvSpPr>
          <p:nvPr>
            <p:ph sz="quarter" idx="1"/>
          </p:nvPr>
        </p:nvSpPr>
        <p:spPr>
          <a:xfrm>
            <a:off x="533400" y="1752600"/>
            <a:ext cx="8229600" cy="4937760"/>
          </a:xfrm>
        </p:spPr>
        <p:txBody>
          <a:bodyPr/>
          <a:lstStyle/>
          <a:p>
            <a:pPr eaLnBrk="1" hangingPunct="1"/>
            <a:r>
              <a:rPr lang="en-US" b="1" dirty="0" smtClean="0">
                <a:solidFill>
                  <a:srgbClr val="FF3300"/>
                </a:solidFill>
              </a:rPr>
              <a:t>Reach</a:t>
            </a:r>
          </a:p>
          <a:p>
            <a:pPr lvl="1" eaLnBrk="1" hangingPunct="1"/>
            <a:r>
              <a:rPr lang="en-US" dirty="0" smtClean="0"/>
              <a:t>Percentage of people exposed to ad</a:t>
            </a:r>
          </a:p>
          <a:p>
            <a:pPr eaLnBrk="1" hangingPunct="1"/>
            <a:r>
              <a:rPr lang="en-US" b="1" dirty="0" smtClean="0">
                <a:solidFill>
                  <a:srgbClr val="FF3300"/>
                </a:solidFill>
              </a:rPr>
              <a:t>Frequency</a:t>
            </a:r>
          </a:p>
          <a:p>
            <a:pPr lvl="1" eaLnBrk="1" hangingPunct="1"/>
            <a:r>
              <a:rPr lang="en-US" dirty="0" smtClean="0"/>
              <a:t>Number of times a person is exposed to ad</a:t>
            </a:r>
          </a:p>
          <a:p>
            <a:pPr eaLnBrk="1" hangingPunct="1"/>
            <a:r>
              <a:rPr lang="en-US" b="1" dirty="0" smtClean="0">
                <a:solidFill>
                  <a:srgbClr val="FF3300"/>
                </a:solidFill>
              </a:rPr>
              <a:t>Media Impact</a:t>
            </a:r>
          </a:p>
          <a:p>
            <a:pPr lvl="1" eaLnBrk="1" hangingPunct="1"/>
            <a:r>
              <a:rPr lang="en-US" dirty="0" smtClean="0"/>
              <a:t>The qualitative value of a message exposure through a given medium</a:t>
            </a:r>
          </a:p>
        </p:txBody>
      </p:sp>
      <p:sp>
        <p:nvSpPr>
          <p:cNvPr id="46085"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31746" name="Picture 2" descr="http://t1.gstatic.com/images?q=tbn:ANd9GcRg92emp83NQMO7OovQ2fPecdZEUQFu3AuX4SctBmXBcXeqpEo5-A"/>
          <p:cNvPicPr>
            <a:picLocks noChangeAspect="1" noChangeArrowheads="1"/>
          </p:cNvPicPr>
          <p:nvPr/>
        </p:nvPicPr>
        <p:blipFill>
          <a:blip r:embed="rId2"/>
          <a:srcRect/>
          <a:stretch>
            <a:fillRect/>
          </a:stretch>
        </p:blipFill>
        <p:spPr bwMode="auto">
          <a:xfrm>
            <a:off x="3200400" y="4572000"/>
            <a:ext cx="2190750" cy="2085976"/>
          </a:xfrm>
          <a:prstGeom prst="rect">
            <a:avLst/>
          </a:prstGeom>
          <a:noFill/>
        </p:spPr>
      </p:pic>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2"/>
          <p:cNvSpPr>
            <a:spLocks noGrp="1" noChangeArrowheads="1"/>
          </p:cNvSpPr>
          <p:nvPr>
            <p:ph type="title"/>
          </p:nvPr>
        </p:nvSpPr>
        <p:spPr>
          <a:xfrm>
            <a:off x="457200" y="0"/>
            <a:ext cx="8229600" cy="1143000"/>
          </a:xfrm>
        </p:spPr>
        <p:txBody>
          <a:bodyPr/>
          <a:lstStyle/>
          <a:p>
            <a:pPr eaLnBrk="1" hangingPunct="1"/>
            <a:r>
              <a:rPr lang="en-US" dirty="0" smtClean="0"/>
              <a:t>Choosing Media Type</a:t>
            </a:r>
          </a:p>
        </p:txBody>
      </p:sp>
      <p:sp>
        <p:nvSpPr>
          <p:cNvPr id="47106" name="Slide Number Placeholder 3"/>
          <p:cNvSpPr>
            <a:spLocks noGrp="1"/>
          </p:cNvSpPr>
          <p:nvPr>
            <p:ph type="sldNum" sz="quarter" idx="12"/>
          </p:nvPr>
        </p:nvSpPr>
        <p:spPr>
          <a:noFill/>
        </p:spPr>
        <p:txBody>
          <a:bodyPr/>
          <a:lstStyle/>
          <a:p>
            <a:r>
              <a:rPr lang="en-US" smtClean="0"/>
              <a:t>12-</a:t>
            </a:r>
            <a:fld id="{AA0E7A9F-1243-4321-AA25-3CA7779AADBD}" type="slidenum">
              <a:rPr lang="en-US" smtClean="0"/>
              <a:pPr/>
              <a:t>57</a:t>
            </a:fld>
            <a:endParaRPr lang="en-US" smtClean="0"/>
          </a:p>
        </p:txBody>
      </p:sp>
      <p:sp>
        <p:nvSpPr>
          <p:cNvPr id="47108" name="Rectangle 3"/>
          <p:cNvSpPr>
            <a:spLocks noGrp="1" noChangeArrowheads="1"/>
          </p:cNvSpPr>
          <p:nvPr>
            <p:ph sz="quarter" idx="1"/>
          </p:nvPr>
        </p:nvSpPr>
        <p:spPr>
          <a:xfrm>
            <a:off x="457200" y="1447800"/>
            <a:ext cx="3733800" cy="4525962"/>
          </a:xfrm>
        </p:spPr>
        <p:txBody>
          <a:bodyPr/>
          <a:lstStyle/>
          <a:p>
            <a:pPr eaLnBrk="1" hangingPunct="1"/>
            <a:r>
              <a:rPr lang="en-US" dirty="0" smtClean="0"/>
              <a:t>Factors to consider:</a:t>
            </a:r>
          </a:p>
          <a:p>
            <a:pPr eaLnBrk="1" hangingPunct="1">
              <a:buFontTx/>
              <a:buNone/>
            </a:pPr>
            <a:endParaRPr lang="en-US" dirty="0" smtClean="0"/>
          </a:p>
          <a:p>
            <a:pPr lvl="1" eaLnBrk="1" hangingPunct="1"/>
            <a:r>
              <a:rPr lang="en-US" b="1" dirty="0" smtClean="0">
                <a:solidFill>
                  <a:srgbClr val="000099"/>
                </a:solidFill>
              </a:rPr>
              <a:t>Media habits of target consumers</a:t>
            </a:r>
          </a:p>
          <a:p>
            <a:pPr lvl="1" eaLnBrk="1" hangingPunct="1"/>
            <a:r>
              <a:rPr lang="en-US" b="1" dirty="0" smtClean="0">
                <a:solidFill>
                  <a:srgbClr val="000099"/>
                </a:solidFill>
              </a:rPr>
              <a:t>Nature of the product</a:t>
            </a:r>
          </a:p>
          <a:p>
            <a:pPr lvl="1" eaLnBrk="1" hangingPunct="1"/>
            <a:r>
              <a:rPr lang="en-US" b="1" dirty="0" smtClean="0">
                <a:solidFill>
                  <a:srgbClr val="000099"/>
                </a:solidFill>
              </a:rPr>
              <a:t>Type of message</a:t>
            </a:r>
          </a:p>
          <a:p>
            <a:pPr lvl="1" eaLnBrk="1" hangingPunct="1"/>
            <a:r>
              <a:rPr lang="en-US" b="1" dirty="0" smtClean="0">
                <a:solidFill>
                  <a:srgbClr val="000099"/>
                </a:solidFill>
              </a:rPr>
              <a:t>Cost</a:t>
            </a:r>
          </a:p>
          <a:p>
            <a:pPr lvl="1" eaLnBrk="1" hangingPunct="1"/>
            <a:r>
              <a:rPr lang="en-US" b="1" dirty="0" smtClean="0">
                <a:solidFill>
                  <a:srgbClr val="000099"/>
                </a:solidFill>
              </a:rPr>
              <a:t>Media vehicles</a:t>
            </a:r>
          </a:p>
          <a:p>
            <a:pPr lvl="2" eaLnBrk="1" hangingPunct="1"/>
            <a:r>
              <a:rPr lang="en-US" b="1" dirty="0" smtClean="0">
                <a:solidFill>
                  <a:srgbClr val="000099"/>
                </a:solidFill>
              </a:rPr>
              <a:t>Specific media within each general media type</a:t>
            </a:r>
          </a:p>
        </p:txBody>
      </p:sp>
      <p:sp>
        <p:nvSpPr>
          <p:cNvPr id="47109" name="Line 4"/>
          <p:cNvSpPr>
            <a:spLocks noChangeShapeType="1"/>
          </p:cNvSpPr>
          <p:nvPr/>
        </p:nvSpPr>
        <p:spPr bwMode="auto">
          <a:xfrm flipH="1">
            <a:off x="1295400" y="1219200"/>
            <a:ext cx="6400800" cy="0"/>
          </a:xfrm>
          <a:prstGeom prst="line">
            <a:avLst/>
          </a:prstGeom>
          <a:noFill/>
          <a:ln w="25400">
            <a:solidFill>
              <a:srgbClr val="FF0000"/>
            </a:solidFill>
            <a:round/>
            <a:headEnd/>
            <a:tailEnd/>
          </a:ln>
        </p:spPr>
        <p:txBody>
          <a:bodyPr/>
          <a:lstStyle/>
          <a:p>
            <a:endParaRPr lang="th-TH"/>
          </a:p>
        </p:txBody>
      </p:sp>
      <p:sp>
        <p:nvSpPr>
          <p:cNvPr id="47111" name="AutoShape 6"/>
          <p:cNvSpPr>
            <a:spLocks noChangeArrowheads="1"/>
          </p:cNvSpPr>
          <p:nvPr/>
        </p:nvSpPr>
        <p:spPr bwMode="auto">
          <a:xfrm rot="5400000">
            <a:off x="5562600" y="457200"/>
            <a:ext cx="1143000" cy="1143000"/>
          </a:xfrm>
          <a:custGeom>
            <a:avLst/>
            <a:gdLst>
              <a:gd name="T0" fmla="*/ 2147483647 w 21600"/>
              <a:gd name="T1" fmla="*/ 0 h 21600"/>
              <a:gd name="T2" fmla="*/ 0 w 21600"/>
              <a:gd name="T3" fmla="*/ 1600298905 h 21600"/>
              <a:gd name="T4" fmla="*/ 2147483647 w 21600"/>
              <a:gd name="T5" fmla="*/ 2147483647 h 21600"/>
              <a:gd name="T6" fmla="*/ 2147483647 w 21600"/>
              <a:gd name="T7" fmla="*/ 1600298905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B0F0">
              <a:alpha val="89803"/>
            </a:srgbClr>
          </a:solidFill>
          <a:ln w="9525">
            <a:solidFill>
              <a:srgbClr val="FFFF00"/>
            </a:solidFill>
            <a:miter lim="800000"/>
            <a:headEnd/>
            <a:tailEnd/>
          </a:ln>
        </p:spPr>
        <p:txBody>
          <a:bodyPr wrap="none" anchor="ctr"/>
          <a:lstStyle/>
          <a:p>
            <a:endParaRPr lang="en-GB"/>
          </a:p>
        </p:txBody>
      </p:sp>
      <p:pic>
        <p:nvPicPr>
          <p:cNvPr id="30722" name="Picture 2" descr="http://blog.pbru.ac.th/wp-content/uploads/2011/03/socialnetworkgrasgf.jpg"/>
          <p:cNvPicPr>
            <a:picLocks noChangeAspect="1" noChangeArrowheads="1"/>
          </p:cNvPicPr>
          <p:nvPr/>
        </p:nvPicPr>
        <p:blipFill>
          <a:blip r:embed="rId2"/>
          <a:srcRect/>
          <a:stretch>
            <a:fillRect/>
          </a:stretch>
        </p:blipFill>
        <p:spPr bwMode="auto">
          <a:xfrm>
            <a:off x="4495801" y="1676400"/>
            <a:ext cx="3733800" cy="25908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Number Placeholder 1"/>
          <p:cNvSpPr>
            <a:spLocks noGrp="1"/>
          </p:cNvSpPr>
          <p:nvPr>
            <p:ph type="sldNum" sz="quarter" idx="12"/>
          </p:nvPr>
        </p:nvSpPr>
        <p:spPr>
          <a:noFill/>
        </p:spPr>
        <p:txBody>
          <a:bodyPr/>
          <a:lstStyle/>
          <a:p>
            <a:r>
              <a:rPr lang="en-US" smtClean="0"/>
              <a:t>12-</a:t>
            </a:r>
            <a:fld id="{4BE46FEE-C2B7-40A2-9D07-EF1B8D5556CC}" type="slidenum">
              <a:rPr lang="en-US" smtClean="0"/>
              <a:pPr/>
              <a:t>58</a:t>
            </a:fld>
            <a:endParaRPr lang="en-US" smtClean="0"/>
          </a:p>
        </p:txBody>
      </p:sp>
      <p:pic>
        <p:nvPicPr>
          <p:cNvPr id="48131" name="Picture 4" descr="T12-3"/>
          <p:cNvPicPr>
            <a:picLocks noChangeAspect="1" noChangeArrowheads="1"/>
          </p:cNvPicPr>
          <p:nvPr/>
        </p:nvPicPr>
        <p:blipFill>
          <a:blip r:embed="rId2"/>
          <a:srcRect/>
          <a:stretch>
            <a:fillRect/>
          </a:stretch>
        </p:blipFill>
        <p:spPr bwMode="auto">
          <a:xfrm>
            <a:off x="685800" y="228600"/>
            <a:ext cx="7391400" cy="6096000"/>
          </a:xfrm>
          <a:prstGeom prst="rect">
            <a:avLst/>
          </a:prstGeom>
          <a:noFill/>
          <a:ln w="9525">
            <a:noFill/>
            <a:miter lim="800000"/>
            <a:headEnd/>
            <a:tailEnd/>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Number Placeholder 1"/>
          <p:cNvSpPr>
            <a:spLocks noGrp="1"/>
          </p:cNvSpPr>
          <p:nvPr>
            <p:ph type="sldNum" sz="quarter" idx="12"/>
          </p:nvPr>
        </p:nvSpPr>
        <p:spPr>
          <a:noFill/>
        </p:spPr>
        <p:txBody>
          <a:bodyPr>
            <a:normAutofit/>
          </a:bodyPr>
          <a:lstStyle/>
          <a:p>
            <a:r>
              <a:rPr lang="en-US" smtClean="0"/>
              <a:t>12-</a:t>
            </a:r>
            <a:fld id="{C189CBCE-2E25-4059-ABB0-99DA7B73D53E}" type="slidenum">
              <a:rPr lang="en-US" smtClean="0"/>
              <a:pPr/>
              <a:t>59</a:t>
            </a:fld>
            <a:endParaRPr lang="en-US" smtClean="0"/>
          </a:p>
        </p:txBody>
      </p:sp>
      <p:pic>
        <p:nvPicPr>
          <p:cNvPr id="17411" name="Picture 4" descr="F12-3A"/>
          <p:cNvPicPr>
            <a:picLocks noChangeAspect="1" noChangeArrowheads="1"/>
          </p:cNvPicPr>
          <p:nvPr/>
        </p:nvPicPr>
        <p:blipFill>
          <a:blip r:embed="rId2"/>
          <a:srcRect/>
          <a:stretch>
            <a:fillRect/>
          </a:stretch>
        </p:blipFill>
        <p:spPr bwMode="auto">
          <a:xfrm>
            <a:off x="0" y="1752600"/>
            <a:ext cx="9144000" cy="4398963"/>
          </a:xfrm>
          <a:prstGeom prst="rect">
            <a:avLst/>
          </a:prstGeom>
          <a:noFill/>
          <a:ln w="9525">
            <a:noFill/>
            <a:miter lim="800000"/>
            <a:headEnd/>
            <a:tailEnd/>
          </a:ln>
        </p:spPr>
      </p:pic>
      <p:sp>
        <p:nvSpPr>
          <p:cNvPr id="17412" name="Text Box 5"/>
          <p:cNvSpPr txBox="1">
            <a:spLocks noChangeArrowheads="1"/>
          </p:cNvSpPr>
          <p:nvPr/>
        </p:nvSpPr>
        <p:spPr bwMode="auto">
          <a:xfrm>
            <a:off x="762000" y="304800"/>
            <a:ext cx="7467600" cy="1066800"/>
          </a:xfrm>
          <a:prstGeom prst="rect">
            <a:avLst/>
          </a:prstGeom>
          <a:noFill/>
          <a:ln w="9525">
            <a:noFill/>
            <a:miter lim="800000"/>
            <a:headEnd/>
            <a:tailEnd/>
          </a:ln>
        </p:spPr>
        <p:txBody>
          <a:bodyPr>
            <a:spAutoFit/>
          </a:bodyPr>
          <a:lstStyle/>
          <a:p>
            <a:pPr algn="ctr">
              <a:spcBef>
                <a:spcPct val="50000"/>
              </a:spcBef>
            </a:pPr>
            <a:r>
              <a:rPr lang="en-US" sz="3200"/>
              <a:t>Creating Linkages Through an Effective </a:t>
            </a:r>
            <a:r>
              <a:rPr lang="en-US" sz="3200" i="1">
                <a:solidFill>
                  <a:srgbClr val="FF3300"/>
                </a:solidFill>
              </a:rPr>
              <a:t>Sequencing</a:t>
            </a:r>
            <a:r>
              <a:rPr lang="en-US" sz="3200"/>
              <a:t> of Promotions Methods</a:t>
            </a:r>
          </a:p>
        </p:txBody>
      </p:sp>
      <p:sp>
        <p:nvSpPr>
          <p:cNvPr id="17413" name="Line 6"/>
          <p:cNvSpPr>
            <a:spLocks noChangeShapeType="1"/>
          </p:cNvSpPr>
          <p:nvPr/>
        </p:nvSpPr>
        <p:spPr bwMode="auto">
          <a:xfrm flipH="1">
            <a:off x="1162050" y="1447800"/>
            <a:ext cx="6400800" cy="0"/>
          </a:xfrm>
          <a:prstGeom prst="line">
            <a:avLst/>
          </a:prstGeom>
          <a:noFill/>
          <a:ln w="25400">
            <a:solidFill>
              <a:srgbClr val="FF0000"/>
            </a:solidFill>
            <a:round/>
            <a:headEnd/>
            <a:tailEnd/>
          </a:ln>
        </p:spPr>
        <p:txBody>
          <a:bodyPr/>
          <a:lstStyle/>
          <a:p>
            <a:endParaRPr lang="th-TH"/>
          </a:p>
        </p:txBody>
      </p:sp>
      <p:sp>
        <p:nvSpPr>
          <p:cNvPr id="17414" name="Text Box 7"/>
          <p:cNvSpPr txBox="1">
            <a:spLocks noChangeArrowheads="1"/>
          </p:cNvSpPr>
          <p:nvPr/>
        </p:nvSpPr>
        <p:spPr bwMode="auto">
          <a:xfrm>
            <a:off x="1219200" y="1600200"/>
            <a:ext cx="1905000" cy="366713"/>
          </a:xfrm>
          <a:prstGeom prst="rect">
            <a:avLst/>
          </a:prstGeom>
          <a:solidFill>
            <a:srgbClr val="FF3300"/>
          </a:solidFill>
          <a:ln w="9525">
            <a:noFill/>
            <a:miter lim="800000"/>
            <a:headEnd/>
            <a:tailEnd/>
          </a:ln>
        </p:spPr>
        <p:txBody>
          <a:bodyPr>
            <a:spAutoFit/>
          </a:bodyPr>
          <a:lstStyle/>
          <a:p>
            <a:pPr algn="ctr">
              <a:spcBef>
                <a:spcPct val="50000"/>
              </a:spcBef>
            </a:pPr>
            <a:r>
              <a:rPr lang="en-US" b="1">
                <a:solidFill>
                  <a:schemeClr val="bg1"/>
                </a:solidFill>
              </a:rPr>
              <a:t>Figure 12.3 (a)</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Number Placeholder 1"/>
          <p:cNvSpPr>
            <a:spLocks noGrp="1"/>
          </p:cNvSpPr>
          <p:nvPr>
            <p:ph type="sldNum" sz="quarter" idx="12"/>
          </p:nvPr>
        </p:nvSpPr>
        <p:spPr>
          <a:noFill/>
        </p:spPr>
        <p:txBody>
          <a:bodyPr>
            <a:normAutofit/>
          </a:bodyPr>
          <a:lstStyle/>
          <a:p>
            <a:r>
              <a:rPr lang="en-US" smtClean="0"/>
              <a:t>12-</a:t>
            </a:r>
            <a:fld id="{8DF075C0-C722-4448-AE52-69AC17C93360}" type="slidenum">
              <a:rPr lang="en-US" smtClean="0"/>
              <a:pPr/>
              <a:t>60</a:t>
            </a:fld>
            <a:endParaRPr lang="en-US" smtClean="0"/>
          </a:p>
        </p:txBody>
      </p:sp>
      <p:pic>
        <p:nvPicPr>
          <p:cNvPr id="18435" name="Picture 4" descr="F12-3B"/>
          <p:cNvPicPr>
            <a:picLocks noChangeAspect="1" noChangeArrowheads="1"/>
          </p:cNvPicPr>
          <p:nvPr/>
        </p:nvPicPr>
        <p:blipFill>
          <a:blip r:embed="rId2"/>
          <a:srcRect/>
          <a:stretch>
            <a:fillRect/>
          </a:stretch>
        </p:blipFill>
        <p:spPr bwMode="auto">
          <a:xfrm>
            <a:off x="533400" y="762000"/>
            <a:ext cx="8382000" cy="5618162"/>
          </a:xfrm>
          <a:prstGeom prst="rect">
            <a:avLst/>
          </a:prstGeom>
          <a:noFill/>
          <a:ln w="9525">
            <a:noFill/>
            <a:miter lim="800000"/>
            <a:headEnd/>
            <a:tailEnd/>
          </a:ln>
        </p:spPr>
      </p:pic>
      <p:sp>
        <p:nvSpPr>
          <p:cNvPr id="18436" name="Text Box 5"/>
          <p:cNvSpPr txBox="1">
            <a:spLocks noChangeArrowheads="1"/>
          </p:cNvSpPr>
          <p:nvPr/>
        </p:nvSpPr>
        <p:spPr bwMode="auto">
          <a:xfrm>
            <a:off x="685800" y="0"/>
            <a:ext cx="7467600" cy="1066800"/>
          </a:xfrm>
          <a:prstGeom prst="rect">
            <a:avLst/>
          </a:prstGeom>
          <a:noFill/>
          <a:ln w="9525">
            <a:noFill/>
            <a:miter lim="800000"/>
            <a:headEnd/>
            <a:tailEnd/>
          </a:ln>
        </p:spPr>
        <p:txBody>
          <a:bodyPr>
            <a:spAutoFit/>
          </a:bodyPr>
          <a:lstStyle/>
          <a:p>
            <a:pPr algn="ctr">
              <a:spcBef>
                <a:spcPct val="50000"/>
              </a:spcBef>
            </a:pPr>
            <a:r>
              <a:rPr lang="en-US" sz="3200"/>
              <a:t>Creating </a:t>
            </a:r>
            <a:r>
              <a:rPr lang="en-US" sz="3200" i="1">
                <a:solidFill>
                  <a:srgbClr val="FF3300"/>
                </a:solidFill>
              </a:rPr>
              <a:t>Synergies</a:t>
            </a:r>
            <a:r>
              <a:rPr lang="en-US" sz="3200"/>
              <a:t> Between the Different Tools of Promotions</a:t>
            </a:r>
          </a:p>
        </p:txBody>
      </p:sp>
      <p:sp>
        <p:nvSpPr>
          <p:cNvPr id="18437" name="Line 6"/>
          <p:cNvSpPr>
            <a:spLocks noChangeShapeType="1"/>
          </p:cNvSpPr>
          <p:nvPr/>
        </p:nvSpPr>
        <p:spPr bwMode="auto">
          <a:xfrm flipH="1">
            <a:off x="1219200" y="1143000"/>
            <a:ext cx="6400800" cy="0"/>
          </a:xfrm>
          <a:prstGeom prst="line">
            <a:avLst/>
          </a:prstGeom>
          <a:noFill/>
          <a:ln w="25400">
            <a:solidFill>
              <a:srgbClr val="FF0000"/>
            </a:solidFill>
            <a:round/>
            <a:headEnd/>
            <a:tailEnd/>
          </a:ln>
        </p:spPr>
        <p:txBody>
          <a:bodyPr/>
          <a:lstStyle/>
          <a:p>
            <a:endParaRPr lang="th-TH"/>
          </a:p>
        </p:txBody>
      </p:sp>
      <p:sp>
        <p:nvSpPr>
          <p:cNvPr id="18438" name="Text Box 7"/>
          <p:cNvSpPr txBox="1">
            <a:spLocks noChangeArrowheads="1"/>
          </p:cNvSpPr>
          <p:nvPr/>
        </p:nvSpPr>
        <p:spPr bwMode="auto">
          <a:xfrm>
            <a:off x="1219200" y="1295400"/>
            <a:ext cx="1905000" cy="366713"/>
          </a:xfrm>
          <a:prstGeom prst="rect">
            <a:avLst/>
          </a:prstGeom>
          <a:solidFill>
            <a:srgbClr val="FF3300"/>
          </a:solidFill>
          <a:ln w="9525">
            <a:noFill/>
            <a:miter lim="800000"/>
            <a:headEnd/>
            <a:tailEnd/>
          </a:ln>
        </p:spPr>
        <p:txBody>
          <a:bodyPr>
            <a:spAutoFit/>
          </a:bodyPr>
          <a:lstStyle/>
          <a:p>
            <a:pPr algn="ctr">
              <a:spcBef>
                <a:spcPct val="50000"/>
              </a:spcBef>
            </a:pPr>
            <a:r>
              <a:rPr lang="en-US" b="1">
                <a:solidFill>
                  <a:schemeClr val="bg1"/>
                </a:solidFill>
              </a:rPr>
              <a:t>Figure 12.3 (b)</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2"/>
          <p:cNvSpPr>
            <a:spLocks noGrp="1" noChangeArrowheads="1"/>
          </p:cNvSpPr>
          <p:nvPr>
            <p:ph type="title"/>
          </p:nvPr>
        </p:nvSpPr>
        <p:spPr/>
        <p:txBody>
          <a:bodyPr/>
          <a:lstStyle/>
          <a:p>
            <a:pPr eaLnBrk="1" hangingPunct="1"/>
            <a:r>
              <a:rPr lang="en-US" dirty="0" smtClean="0"/>
              <a:t>Deciding on Media Timing</a:t>
            </a:r>
          </a:p>
        </p:txBody>
      </p:sp>
      <p:sp>
        <p:nvSpPr>
          <p:cNvPr id="49154" name="Slide Number Placeholder 3"/>
          <p:cNvSpPr>
            <a:spLocks noGrp="1"/>
          </p:cNvSpPr>
          <p:nvPr>
            <p:ph type="sldNum" sz="quarter" idx="12"/>
          </p:nvPr>
        </p:nvSpPr>
        <p:spPr>
          <a:noFill/>
        </p:spPr>
        <p:txBody>
          <a:bodyPr/>
          <a:lstStyle/>
          <a:p>
            <a:r>
              <a:rPr lang="en-US" smtClean="0"/>
              <a:t>12-</a:t>
            </a:r>
            <a:fld id="{680C1E60-ED19-4DF8-9793-B4BD14B6C95F}" type="slidenum">
              <a:rPr lang="en-US" smtClean="0"/>
              <a:pPr/>
              <a:t>61</a:t>
            </a:fld>
            <a:endParaRPr lang="en-US" smtClean="0"/>
          </a:p>
        </p:txBody>
      </p:sp>
      <p:sp>
        <p:nvSpPr>
          <p:cNvPr id="49156" name="Rectangle 3"/>
          <p:cNvSpPr>
            <a:spLocks noGrp="1" noChangeArrowheads="1"/>
          </p:cNvSpPr>
          <p:nvPr>
            <p:ph sz="quarter" idx="1"/>
          </p:nvPr>
        </p:nvSpPr>
        <p:spPr>
          <a:xfrm>
            <a:off x="533400" y="1676400"/>
            <a:ext cx="8229600" cy="4479925"/>
          </a:xfrm>
        </p:spPr>
        <p:txBody>
          <a:bodyPr/>
          <a:lstStyle/>
          <a:p>
            <a:pPr eaLnBrk="1" hangingPunct="1"/>
            <a:r>
              <a:rPr lang="en-US" dirty="0" smtClean="0"/>
              <a:t>Must decide how to </a:t>
            </a:r>
            <a:r>
              <a:rPr lang="en-US" sz="3200" b="1" dirty="0" smtClean="0">
                <a:solidFill>
                  <a:srgbClr val="FF0000"/>
                </a:solidFill>
              </a:rPr>
              <a:t>schedule the advertising </a:t>
            </a:r>
            <a:r>
              <a:rPr lang="en-US" dirty="0" smtClean="0"/>
              <a:t>over the course of a year</a:t>
            </a:r>
          </a:p>
          <a:p>
            <a:pPr lvl="1" eaLnBrk="1" hangingPunct="1"/>
            <a:r>
              <a:rPr lang="en-US" dirty="0" smtClean="0"/>
              <a:t>Follow seasonal pattern</a:t>
            </a:r>
          </a:p>
          <a:p>
            <a:pPr lvl="1" eaLnBrk="1" hangingPunct="1"/>
            <a:r>
              <a:rPr lang="en-US" dirty="0" smtClean="0"/>
              <a:t>Oppose seasonal pattern</a:t>
            </a:r>
          </a:p>
          <a:p>
            <a:pPr lvl="1" eaLnBrk="1" hangingPunct="1"/>
            <a:r>
              <a:rPr lang="en-US" dirty="0" smtClean="0"/>
              <a:t>Same coverage all year</a:t>
            </a:r>
          </a:p>
          <a:p>
            <a:pPr eaLnBrk="1" hangingPunct="1"/>
            <a:r>
              <a:rPr lang="en-US" dirty="0" smtClean="0"/>
              <a:t>Choose the pattern of the ads</a:t>
            </a:r>
          </a:p>
          <a:p>
            <a:pPr lvl="1" eaLnBrk="1" hangingPunct="1"/>
            <a:r>
              <a:rPr lang="en-US" b="1" dirty="0" smtClean="0">
                <a:solidFill>
                  <a:srgbClr val="FF3300"/>
                </a:solidFill>
              </a:rPr>
              <a:t>Continuity </a:t>
            </a:r>
          </a:p>
          <a:p>
            <a:pPr lvl="1" eaLnBrk="1" hangingPunct="1"/>
            <a:r>
              <a:rPr lang="en-US" b="1" dirty="0" smtClean="0">
                <a:solidFill>
                  <a:srgbClr val="FF3300"/>
                </a:solidFill>
              </a:rPr>
              <a:t>Pulsing</a:t>
            </a:r>
          </a:p>
        </p:txBody>
      </p:sp>
      <p:sp>
        <p:nvSpPr>
          <p:cNvPr id="4915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28674" name="Picture 2" descr="http://ho.files-media.com/ud/attachment/forum/201207/13/145542gobtok0k6gjszd8k.jpg"/>
          <p:cNvPicPr>
            <a:picLocks noChangeAspect="1" noChangeArrowheads="1"/>
          </p:cNvPicPr>
          <p:nvPr/>
        </p:nvPicPr>
        <p:blipFill>
          <a:blip r:embed="rId2"/>
          <a:srcRect/>
          <a:stretch>
            <a:fillRect/>
          </a:stretch>
        </p:blipFill>
        <p:spPr bwMode="auto">
          <a:xfrm>
            <a:off x="4724400" y="2743200"/>
            <a:ext cx="3503448" cy="2438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8676" name="Picture 4" descr="http://au.all.biz/img/au/catalog/11980.jpeg"/>
          <p:cNvPicPr>
            <a:picLocks noChangeAspect="1" noChangeArrowheads="1"/>
          </p:cNvPicPr>
          <p:nvPr/>
        </p:nvPicPr>
        <p:blipFill>
          <a:blip r:embed="rId3"/>
          <a:srcRect/>
          <a:stretch>
            <a:fillRect/>
          </a:stretch>
        </p:blipFill>
        <p:spPr bwMode="auto">
          <a:xfrm>
            <a:off x="7239000" y="152400"/>
            <a:ext cx="1524000" cy="1530121"/>
          </a:xfrm>
          <a:prstGeom prst="rect">
            <a:avLst/>
          </a:prstGeom>
          <a:noFill/>
        </p:spPr>
      </p:pic>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2"/>
          <p:cNvSpPr>
            <a:spLocks noGrp="1" noChangeArrowheads="1"/>
          </p:cNvSpPr>
          <p:nvPr>
            <p:ph type="title"/>
          </p:nvPr>
        </p:nvSpPr>
        <p:spPr>
          <a:xfrm>
            <a:off x="381000" y="0"/>
            <a:ext cx="8229600" cy="1143000"/>
          </a:xfrm>
        </p:spPr>
        <p:txBody>
          <a:bodyPr>
            <a:normAutofit/>
          </a:bodyPr>
          <a:lstStyle/>
          <a:p>
            <a:pPr eaLnBrk="1" hangingPunct="1"/>
            <a:r>
              <a:rPr lang="en-US" sz="3600" dirty="0" smtClean="0"/>
              <a:t>Evaluating Communications Mix</a:t>
            </a:r>
          </a:p>
        </p:txBody>
      </p:sp>
      <p:sp>
        <p:nvSpPr>
          <p:cNvPr id="50178" name="Slide Number Placeholder 2"/>
          <p:cNvSpPr>
            <a:spLocks noGrp="1"/>
          </p:cNvSpPr>
          <p:nvPr>
            <p:ph type="sldNum" sz="quarter" idx="12"/>
          </p:nvPr>
        </p:nvSpPr>
        <p:spPr>
          <a:noFill/>
        </p:spPr>
        <p:txBody>
          <a:bodyPr/>
          <a:lstStyle/>
          <a:p>
            <a:r>
              <a:rPr lang="en-US" smtClean="0"/>
              <a:t>12-</a:t>
            </a:r>
            <a:fld id="{1A30AF68-0261-4437-90C4-5D5A7AFDC4F5}" type="slidenum">
              <a:rPr lang="en-US" smtClean="0"/>
              <a:pPr/>
              <a:t>62</a:t>
            </a:fld>
            <a:endParaRPr lang="en-US" smtClean="0"/>
          </a:p>
        </p:txBody>
      </p:sp>
      <p:sp>
        <p:nvSpPr>
          <p:cNvPr id="382979" name="AutoShape 3"/>
          <p:cNvSpPr>
            <a:spLocks noChangeArrowheads="1"/>
          </p:cNvSpPr>
          <p:nvPr/>
        </p:nvSpPr>
        <p:spPr bwMode="auto">
          <a:xfrm>
            <a:off x="609600" y="1533525"/>
            <a:ext cx="8067675" cy="2052638"/>
          </a:xfrm>
          <a:prstGeom prst="cube">
            <a:avLst>
              <a:gd name="adj" fmla="val 25000"/>
            </a:avLst>
          </a:prstGeom>
          <a:solidFill>
            <a:schemeClr val="tx2">
              <a:lumMod val="20000"/>
              <a:lumOff val="80000"/>
            </a:schemeClr>
          </a:solidFill>
          <a:ln w="9525">
            <a:solidFill>
              <a:schemeClr val="tx1"/>
            </a:solidFill>
            <a:miter lim="800000"/>
            <a:headEnd/>
            <a:tailEnd/>
          </a:ln>
        </p:spPr>
        <p:txBody>
          <a:bodyPr wrap="none" anchor="ctr"/>
          <a:lstStyle/>
          <a:p>
            <a:pPr algn="ctr" eaLnBrk="0" hangingPunct="0"/>
            <a:r>
              <a:rPr lang="en-US" sz="2400" b="1" dirty="0">
                <a:solidFill>
                  <a:srgbClr val="0070C0"/>
                </a:solidFill>
                <a:effectLst>
                  <a:outerShdw blurRad="38100" dist="38100" dir="2700000" algn="tl">
                    <a:srgbClr val="000000">
                      <a:alpha val="43137"/>
                    </a:srgbClr>
                  </a:outerShdw>
                </a:effectLst>
                <a:latin typeface="Tahoma" pitchFamily="34" charset="0"/>
              </a:rPr>
              <a:t>Measure the communication effects of an </a:t>
            </a:r>
            <a:r>
              <a:rPr lang="en-US" sz="2400" b="1" dirty="0" err="1">
                <a:solidFill>
                  <a:srgbClr val="0070C0"/>
                </a:solidFill>
                <a:effectLst>
                  <a:outerShdw blurRad="38100" dist="38100" dir="2700000" algn="tl">
                    <a:srgbClr val="000000">
                      <a:alpha val="43137"/>
                    </a:srgbClr>
                  </a:outerShdw>
                </a:effectLst>
                <a:latin typeface="Tahoma" pitchFamily="34" charset="0"/>
              </a:rPr>
              <a:t>ad.</a:t>
            </a:r>
            <a:endParaRPr lang="en-US" sz="2400" b="1" dirty="0">
              <a:solidFill>
                <a:srgbClr val="0070C0"/>
              </a:solidFill>
              <a:effectLst>
                <a:outerShdw blurRad="38100" dist="38100" dir="2700000" algn="tl">
                  <a:srgbClr val="000000">
                    <a:alpha val="43137"/>
                  </a:srgbClr>
                </a:outerShdw>
              </a:effectLst>
              <a:latin typeface="Tahoma" pitchFamily="34" charset="0"/>
            </a:endParaRPr>
          </a:p>
          <a:p>
            <a:pPr algn="ctr" eaLnBrk="0" hangingPunct="0"/>
            <a:r>
              <a:rPr lang="en-US" sz="2400" b="1" dirty="0">
                <a:solidFill>
                  <a:srgbClr val="FF3300"/>
                </a:solidFill>
                <a:effectLst>
                  <a:outerShdw blurRad="38100" dist="38100" dir="2700000" algn="tl">
                    <a:srgbClr val="000000">
                      <a:alpha val="43137"/>
                    </a:srgbClr>
                  </a:outerShdw>
                </a:effectLst>
                <a:latin typeface="Tahoma" pitchFamily="34" charset="0"/>
              </a:rPr>
              <a:t>“Copy Testing”</a:t>
            </a:r>
          </a:p>
        </p:txBody>
      </p:sp>
      <p:sp>
        <p:nvSpPr>
          <p:cNvPr id="382980" name="AutoShape 4"/>
          <p:cNvSpPr>
            <a:spLocks noChangeArrowheads="1"/>
          </p:cNvSpPr>
          <p:nvPr/>
        </p:nvSpPr>
        <p:spPr bwMode="auto">
          <a:xfrm>
            <a:off x="617538" y="4017963"/>
            <a:ext cx="8067675" cy="2052637"/>
          </a:xfrm>
          <a:prstGeom prst="cube">
            <a:avLst>
              <a:gd name="adj" fmla="val 25000"/>
            </a:avLst>
          </a:prstGeom>
          <a:solidFill>
            <a:schemeClr val="accent6">
              <a:lumMod val="40000"/>
              <a:lumOff val="60000"/>
            </a:schemeClr>
          </a:solidFill>
          <a:ln w="9525">
            <a:solidFill>
              <a:schemeClr val="tx1"/>
            </a:solidFill>
            <a:miter lim="800000"/>
            <a:headEnd/>
            <a:tailEnd/>
          </a:ln>
        </p:spPr>
        <p:txBody>
          <a:bodyPr wrap="none" anchor="ctr"/>
          <a:lstStyle/>
          <a:p>
            <a:pPr algn="ctr" eaLnBrk="0" hangingPunct="0"/>
            <a:r>
              <a:rPr lang="en-US" sz="2800" b="1" dirty="0">
                <a:solidFill>
                  <a:srgbClr val="0070C0"/>
                </a:solidFill>
                <a:effectLst>
                  <a:outerShdw blurRad="38100" dist="38100" dir="2700000" algn="tl">
                    <a:srgbClr val="000000">
                      <a:alpha val="43137"/>
                    </a:srgbClr>
                  </a:outerShdw>
                </a:effectLst>
                <a:latin typeface="Tahoma" pitchFamily="34" charset="0"/>
              </a:rPr>
              <a:t>Measure the sales effects of an </a:t>
            </a:r>
            <a:r>
              <a:rPr lang="en-US" sz="2800" b="1" dirty="0" err="1">
                <a:solidFill>
                  <a:srgbClr val="0070C0"/>
                </a:solidFill>
                <a:effectLst>
                  <a:outerShdw blurRad="38100" dist="38100" dir="2700000" algn="tl">
                    <a:srgbClr val="000000">
                      <a:alpha val="43137"/>
                    </a:srgbClr>
                  </a:outerShdw>
                </a:effectLst>
                <a:latin typeface="Tahoma" pitchFamily="34" charset="0"/>
              </a:rPr>
              <a:t>ad.</a:t>
            </a:r>
            <a:endParaRPr lang="en-US" sz="2800" b="1" dirty="0">
              <a:solidFill>
                <a:srgbClr val="0070C0"/>
              </a:solidFill>
              <a:effectLst>
                <a:outerShdw blurRad="38100" dist="38100" dir="2700000" algn="tl">
                  <a:srgbClr val="000000">
                    <a:alpha val="43137"/>
                  </a:srgbClr>
                </a:outerShdw>
              </a:effectLst>
              <a:latin typeface="Tahoma" pitchFamily="34" charset="0"/>
            </a:endParaRPr>
          </a:p>
          <a:p>
            <a:pPr algn="ctr" eaLnBrk="0" hangingPunct="0"/>
            <a:r>
              <a:rPr lang="en-US" sz="2800" b="1" dirty="0">
                <a:solidFill>
                  <a:srgbClr val="FF3300"/>
                </a:solidFill>
                <a:effectLst>
                  <a:outerShdw blurRad="38100" dist="38100" dir="2700000" algn="tl">
                    <a:srgbClr val="000000">
                      <a:alpha val="43137"/>
                    </a:srgbClr>
                  </a:outerShdw>
                </a:effectLst>
                <a:latin typeface="Tahoma" pitchFamily="34" charset="0"/>
              </a:rPr>
              <a:t>Is the ad increasing sales?</a:t>
            </a:r>
          </a:p>
        </p:txBody>
      </p:sp>
      <p:sp>
        <p:nvSpPr>
          <p:cNvPr id="50182" name="Line 5"/>
          <p:cNvSpPr>
            <a:spLocks noChangeShapeType="1"/>
          </p:cNvSpPr>
          <p:nvPr/>
        </p:nvSpPr>
        <p:spPr bwMode="auto">
          <a:xfrm flipH="1">
            <a:off x="1143000" y="1173163"/>
            <a:ext cx="6400800" cy="0"/>
          </a:xfrm>
          <a:prstGeom prst="line">
            <a:avLst/>
          </a:prstGeom>
          <a:noFill/>
          <a:ln w="25400">
            <a:solidFill>
              <a:srgbClr val="FF0000"/>
            </a:solidFill>
            <a:round/>
            <a:headEnd/>
            <a:tailEnd/>
          </a:ln>
        </p:spPr>
        <p:txBody>
          <a:bodyPr/>
          <a:lstStyle/>
          <a:p>
            <a:endParaRPr lang="th-TH"/>
          </a:p>
        </p:txBody>
      </p:sp>
      <p:pic>
        <p:nvPicPr>
          <p:cNvPr id="27650" name="Picture 2" descr="http://www.insidesales.com/insider/wp-content/uploads/2012/05/Cut-Lead-Costs-in-Half-and-Increase-Sales-Revenue-by-105-Percent.jpg"/>
          <p:cNvPicPr>
            <a:picLocks noChangeAspect="1" noChangeArrowheads="1"/>
          </p:cNvPicPr>
          <p:nvPr/>
        </p:nvPicPr>
        <p:blipFill>
          <a:blip r:embed="rId2"/>
          <a:srcRect/>
          <a:stretch>
            <a:fillRect/>
          </a:stretch>
        </p:blipFill>
        <p:spPr bwMode="auto">
          <a:xfrm>
            <a:off x="6553200" y="228600"/>
            <a:ext cx="1981200" cy="1371600"/>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82979"/>
                                        </p:tgtEl>
                                        <p:attrNameLst>
                                          <p:attrName>style.visibility</p:attrName>
                                        </p:attrNameLst>
                                      </p:cBhvr>
                                      <p:to>
                                        <p:strVal val="visible"/>
                                      </p:to>
                                    </p:set>
                                    <p:anim calcmode="lin" valueType="num">
                                      <p:cBhvr additive="base">
                                        <p:cTn id="7" dur="2000" fill="hold"/>
                                        <p:tgtEl>
                                          <p:spTgt spid="382979"/>
                                        </p:tgtEl>
                                        <p:attrNameLst>
                                          <p:attrName>ppt_x</p:attrName>
                                        </p:attrNameLst>
                                      </p:cBhvr>
                                      <p:tavLst>
                                        <p:tav tm="0">
                                          <p:val>
                                            <p:strVal val="0-#ppt_w/2"/>
                                          </p:val>
                                        </p:tav>
                                        <p:tav tm="100000">
                                          <p:val>
                                            <p:strVal val="#ppt_x"/>
                                          </p:val>
                                        </p:tav>
                                      </p:tavLst>
                                    </p:anim>
                                    <p:anim calcmode="lin" valueType="num">
                                      <p:cBhvr additive="base">
                                        <p:cTn id="8" dur="2000" fill="hold"/>
                                        <p:tgtEl>
                                          <p:spTgt spid="382979"/>
                                        </p:tgtEl>
                                        <p:attrNameLst>
                                          <p:attrName>ppt_y</p:attrName>
                                        </p:attrNameLst>
                                      </p:cBhvr>
                                      <p:tavLst>
                                        <p:tav tm="0">
                                          <p:val>
                                            <p:strVal val="#ppt_y"/>
                                          </p:val>
                                        </p:tav>
                                        <p:tav tm="100000">
                                          <p:val>
                                            <p:strVal val="#ppt_y"/>
                                          </p:val>
                                        </p:tav>
                                      </p:tavLst>
                                    </p:anim>
                                  </p:childTnLst>
                                </p:cTn>
                              </p:par>
                            </p:childTnLst>
                          </p:cTn>
                        </p:par>
                        <p:par>
                          <p:cTn id="9" fill="hold">
                            <p:stCondLst>
                              <p:cond delay="2000"/>
                            </p:stCondLst>
                            <p:childTnLst>
                              <p:par>
                                <p:cTn id="10" presetID="2" presetClass="entr" presetSubtype="2" fill="hold" grpId="0" nodeType="afterEffect">
                                  <p:stCondLst>
                                    <p:cond delay="0"/>
                                  </p:stCondLst>
                                  <p:childTnLst>
                                    <p:set>
                                      <p:cBhvr>
                                        <p:cTn id="11" dur="1" fill="hold">
                                          <p:stCondLst>
                                            <p:cond delay="0"/>
                                          </p:stCondLst>
                                        </p:cTn>
                                        <p:tgtEl>
                                          <p:spTgt spid="382980"/>
                                        </p:tgtEl>
                                        <p:attrNameLst>
                                          <p:attrName>style.visibility</p:attrName>
                                        </p:attrNameLst>
                                      </p:cBhvr>
                                      <p:to>
                                        <p:strVal val="visible"/>
                                      </p:to>
                                    </p:set>
                                    <p:anim calcmode="lin" valueType="num">
                                      <p:cBhvr additive="base">
                                        <p:cTn id="12" dur="2000" fill="hold"/>
                                        <p:tgtEl>
                                          <p:spTgt spid="382980"/>
                                        </p:tgtEl>
                                        <p:attrNameLst>
                                          <p:attrName>ppt_x</p:attrName>
                                        </p:attrNameLst>
                                      </p:cBhvr>
                                      <p:tavLst>
                                        <p:tav tm="0">
                                          <p:val>
                                            <p:strVal val="1+#ppt_w/2"/>
                                          </p:val>
                                        </p:tav>
                                        <p:tav tm="100000">
                                          <p:val>
                                            <p:strVal val="#ppt_x"/>
                                          </p:val>
                                        </p:tav>
                                      </p:tavLst>
                                    </p:anim>
                                    <p:anim calcmode="lin" valueType="num">
                                      <p:cBhvr additive="base">
                                        <p:cTn id="13" dur="2000" fill="hold"/>
                                        <p:tgtEl>
                                          <p:spTgt spid="38298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2979" grpId="0" animBg="1"/>
      <p:bldP spid="382980"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Number Placeholder 1"/>
          <p:cNvSpPr>
            <a:spLocks noGrp="1"/>
          </p:cNvSpPr>
          <p:nvPr>
            <p:ph type="sldNum" sz="quarter" idx="12"/>
          </p:nvPr>
        </p:nvSpPr>
        <p:spPr>
          <a:noFill/>
        </p:spPr>
        <p:txBody>
          <a:bodyPr/>
          <a:lstStyle/>
          <a:p>
            <a:r>
              <a:rPr lang="en-US" smtClean="0"/>
              <a:t>12-</a:t>
            </a:r>
            <a:fld id="{0170B505-859A-427C-AD38-49C188AC837F}" type="slidenum">
              <a:rPr lang="en-US" smtClean="0"/>
              <a:pPr/>
              <a:t>63</a:t>
            </a:fld>
            <a:endParaRPr lang="en-US" smtClean="0"/>
          </a:p>
        </p:txBody>
      </p:sp>
      <p:pic>
        <p:nvPicPr>
          <p:cNvPr id="53251" name="Picture 2" descr="TEAMS&amp;TEAMS%20Asset%20ID=e31d5fa9afb9c6cb3e29e903173fd1222d29aed1"/>
          <p:cNvPicPr>
            <a:picLocks noChangeAspect="1" noChangeArrowheads="1"/>
          </p:cNvPicPr>
          <p:nvPr/>
        </p:nvPicPr>
        <p:blipFill>
          <a:blip r:embed="rId2"/>
          <a:srcRect/>
          <a:stretch>
            <a:fillRect/>
          </a:stretch>
        </p:blipFill>
        <p:spPr bwMode="auto">
          <a:xfrm>
            <a:off x="838200" y="1828800"/>
            <a:ext cx="7086600" cy="4267200"/>
          </a:xfrm>
          <a:prstGeom prst="rect">
            <a:avLst/>
          </a:prstGeom>
          <a:noFill/>
          <a:ln w="9525">
            <a:noFill/>
            <a:miter lim="800000"/>
            <a:headEnd/>
            <a:tailEnd/>
          </a:ln>
        </p:spPr>
      </p:pic>
      <p:sp>
        <p:nvSpPr>
          <p:cNvPr id="53252" name="Text Box 5"/>
          <p:cNvSpPr txBox="1">
            <a:spLocks noChangeArrowheads="1"/>
          </p:cNvSpPr>
          <p:nvPr/>
        </p:nvSpPr>
        <p:spPr bwMode="auto">
          <a:xfrm>
            <a:off x="838200" y="457200"/>
            <a:ext cx="7416800" cy="1187450"/>
          </a:xfrm>
          <a:prstGeom prst="rect">
            <a:avLst/>
          </a:prstGeom>
          <a:noFill/>
          <a:ln w="9525">
            <a:noFill/>
            <a:miter lim="800000"/>
            <a:headEnd/>
            <a:tailEnd/>
          </a:ln>
        </p:spPr>
        <p:txBody>
          <a:bodyPr>
            <a:spAutoFit/>
          </a:bodyPr>
          <a:lstStyle/>
          <a:p>
            <a:pPr>
              <a:spcBef>
                <a:spcPct val="50000"/>
              </a:spcBef>
            </a:pPr>
            <a:r>
              <a:rPr lang="en-US" sz="2400"/>
              <a:t>Creating ads for Asian markets must take cognizance of special cultural nuances in order to convey the right messages to target audiences</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2"/>
          <p:cNvSpPr>
            <a:spLocks noGrp="1" noChangeArrowheads="1"/>
          </p:cNvSpPr>
          <p:nvPr>
            <p:ph type="title"/>
          </p:nvPr>
        </p:nvSpPr>
        <p:spPr/>
        <p:txBody>
          <a:bodyPr/>
          <a:lstStyle/>
          <a:p>
            <a:pPr eaLnBrk="1" hangingPunct="1"/>
            <a:r>
              <a:rPr lang="en-US" smtClean="0"/>
              <a:t>Sales Promotion</a:t>
            </a:r>
          </a:p>
        </p:txBody>
      </p:sp>
      <p:sp>
        <p:nvSpPr>
          <p:cNvPr id="54274" name="Slide Number Placeholder 3"/>
          <p:cNvSpPr>
            <a:spLocks noGrp="1"/>
          </p:cNvSpPr>
          <p:nvPr>
            <p:ph type="sldNum" sz="quarter" idx="12"/>
          </p:nvPr>
        </p:nvSpPr>
        <p:spPr>
          <a:noFill/>
        </p:spPr>
        <p:txBody>
          <a:bodyPr/>
          <a:lstStyle/>
          <a:p>
            <a:r>
              <a:rPr lang="en-US" smtClean="0"/>
              <a:t>12-</a:t>
            </a:r>
            <a:fld id="{5BF7886B-B984-49C4-8234-F894D04D0616}" type="slidenum">
              <a:rPr lang="en-US" smtClean="0"/>
              <a:pPr/>
              <a:t>64</a:t>
            </a:fld>
            <a:endParaRPr lang="en-US" smtClean="0"/>
          </a:p>
        </p:txBody>
      </p:sp>
      <p:sp>
        <p:nvSpPr>
          <p:cNvPr id="54276" name="Rectangle 3"/>
          <p:cNvSpPr>
            <a:spLocks noGrp="1" noChangeArrowheads="1"/>
          </p:cNvSpPr>
          <p:nvPr>
            <p:ph sz="quarter" idx="1"/>
          </p:nvPr>
        </p:nvSpPr>
        <p:spPr>
          <a:xfrm>
            <a:off x="533400" y="1920240"/>
            <a:ext cx="4495800" cy="4937760"/>
          </a:xfrm>
        </p:spPr>
        <p:txBody>
          <a:bodyPr/>
          <a:lstStyle/>
          <a:p>
            <a:pPr eaLnBrk="1" hangingPunct="1"/>
            <a:r>
              <a:rPr lang="en-US" dirty="0" smtClean="0"/>
              <a:t>Sales promotion consists of </a:t>
            </a:r>
            <a:r>
              <a:rPr lang="en-US" sz="3200" b="1" dirty="0" smtClean="0">
                <a:solidFill>
                  <a:srgbClr val="FF0000"/>
                </a:solidFill>
              </a:rPr>
              <a:t>short-term incentives</a:t>
            </a:r>
            <a:r>
              <a:rPr lang="en-US" dirty="0" smtClean="0"/>
              <a:t> to encourage the purchase or sales of a product or service.</a:t>
            </a:r>
          </a:p>
          <a:p>
            <a:pPr eaLnBrk="1" hangingPunct="1"/>
            <a:endParaRPr lang="en-US" dirty="0" smtClean="0"/>
          </a:p>
          <a:p>
            <a:pPr eaLnBrk="1" hangingPunct="1"/>
            <a:r>
              <a:rPr lang="en-US" dirty="0" smtClean="0"/>
              <a:t>The idea behind sales promotion is to generate </a:t>
            </a:r>
            <a:r>
              <a:rPr lang="en-US" sz="3200" b="1" dirty="0" smtClean="0">
                <a:solidFill>
                  <a:srgbClr val="FF0000"/>
                </a:solidFill>
              </a:rPr>
              <a:t>immediate sales.</a:t>
            </a:r>
          </a:p>
        </p:txBody>
      </p:sp>
      <p:sp>
        <p:nvSpPr>
          <p:cNvPr id="5427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23554" name="Picture 2" descr="http://www.jungceylon.com/fileupload/upcoming/images1/JCLFood_%20Poster_1340002177.jpg"/>
          <p:cNvPicPr>
            <a:picLocks noChangeAspect="1" noChangeArrowheads="1"/>
          </p:cNvPicPr>
          <p:nvPr/>
        </p:nvPicPr>
        <p:blipFill>
          <a:blip r:embed="rId2"/>
          <a:srcRect/>
          <a:stretch>
            <a:fillRect/>
          </a:stretch>
        </p:blipFill>
        <p:spPr bwMode="auto">
          <a:xfrm>
            <a:off x="5486400" y="1752600"/>
            <a:ext cx="3200400" cy="4267201"/>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2"/>
          <p:cNvSpPr>
            <a:spLocks noGrp="1" noChangeArrowheads="1"/>
          </p:cNvSpPr>
          <p:nvPr>
            <p:ph type="title"/>
          </p:nvPr>
        </p:nvSpPr>
        <p:spPr/>
        <p:txBody>
          <a:bodyPr/>
          <a:lstStyle/>
          <a:p>
            <a:pPr eaLnBrk="1" hangingPunct="1"/>
            <a:r>
              <a:rPr lang="en-US" smtClean="0"/>
              <a:t>Sales Promotion</a:t>
            </a:r>
          </a:p>
        </p:txBody>
      </p:sp>
      <p:sp>
        <p:nvSpPr>
          <p:cNvPr id="55298" name="Slide Number Placeholder 3"/>
          <p:cNvSpPr>
            <a:spLocks noGrp="1"/>
          </p:cNvSpPr>
          <p:nvPr>
            <p:ph type="sldNum" sz="quarter" idx="12"/>
          </p:nvPr>
        </p:nvSpPr>
        <p:spPr>
          <a:noFill/>
        </p:spPr>
        <p:txBody>
          <a:bodyPr/>
          <a:lstStyle/>
          <a:p>
            <a:r>
              <a:rPr lang="en-US" smtClean="0"/>
              <a:t>12-</a:t>
            </a:r>
            <a:fld id="{D41DFE8E-C533-4E96-AA92-422443A51EE4}" type="slidenum">
              <a:rPr lang="en-US" smtClean="0"/>
              <a:pPr/>
              <a:t>65</a:t>
            </a:fld>
            <a:endParaRPr lang="en-US" smtClean="0"/>
          </a:p>
        </p:txBody>
      </p:sp>
      <p:pic>
        <p:nvPicPr>
          <p:cNvPr id="55301" name="Picture 4" descr="ex"/>
          <p:cNvPicPr>
            <a:picLocks noGrp="1" noChangeAspect="1" noChangeArrowheads="1"/>
          </p:cNvPicPr>
          <p:nvPr>
            <p:ph sz="quarter" idx="1"/>
          </p:nvPr>
        </p:nvPicPr>
        <p:blipFill>
          <a:blip r:embed="rId2"/>
          <a:stretch>
            <a:fillRect/>
          </a:stretch>
        </p:blipFill>
        <p:spPr>
          <a:xfrm>
            <a:off x="3124200" y="1752600"/>
            <a:ext cx="5265420" cy="4572000"/>
          </a:xfrm>
          <a:prstGeom prst="rect">
            <a:avLst/>
          </a:prstGeom>
          <a:ln>
            <a:noFill/>
          </a:ln>
          <a:effectLst>
            <a:outerShdw blurRad="292100" dist="139700" dir="2700000" algn="tl" rotWithShape="0">
              <a:srgbClr val="333333">
                <a:alpha val="65000"/>
              </a:srgbClr>
            </a:outerShdw>
          </a:effectLst>
        </p:spPr>
      </p:pic>
      <p:sp>
        <p:nvSpPr>
          <p:cNvPr id="55300" name="Line 3"/>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55302" name="Text Box 5"/>
          <p:cNvSpPr txBox="1">
            <a:spLocks noChangeArrowheads="1"/>
          </p:cNvSpPr>
          <p:nvPr/>
        </p:nvSpPr>
        <p:spPr bwMode="auto">
          <a:xfrm>
            <a:off x="260350" y="2198688"/>
            <a:ext cx="3171825" cy="3508375"/>
          </a:xfrm>
          <a:prstGeom prst="rect">
            <a:avLst/>
          </a:prstGeom>
          <a:noFill/>
          <a:ln w="9525">
            <a:noFill/>
            <a:miter lim="800000"/>
            <a:headEnd/>
            <a:tailEnd/>
          </a:ln>
        </p:spPr>
        <p:txBody>
          <a:bodyPr>
            <a:spAutoFit/>
          </a:bodyPr>
          <a:lstStyle/>
          <a:p>
            <a:pPr eaLnBrk="0" hangingPunct="0">
              <a:spcBef>
                <a:spcPct val="50000"/>
              </a:spcBef>
            </a:pPr>
            <a:r>
              <a:rPr lang="en-US" sz="2800">
                <a:latin typeface="Tahoma" pitchFamily="34" charset="0"/>
              </a:rPr>
              <a:t>Today’s food marketers are using more and more push promotions, including consumer price promotions.</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3" name="Rectangle 2"/>
          <p:cNvSpPr>
            <a:spLocks noGrp="1" noChangeArrowheads="1"/>
          </p:cNvSpPr>
          <p:nvPr>
            <p:ph type="title"/>
          </p:nvPr>
        </p:nvSpPr>
        <p:spPr>
          <a:xfrm>
            <a:off x="228600" y="152400"/>
            <a:ext cx="8534400" cy="669925"/>
          </a:xfrm>
        </p:spPr>
        <p:txBody>
          <a:bodyPr>
            <a:normAutofit fontScale="90000"/>
          </a:bodyPr>
          <a:lstStyle/>
          <a:p>
            <a:pPr eaLnBrk="1" hangingPunct="1"/>
            <a:r>
              <a:rPr lang="en-US" sz="3600" smtClean="0"/>
              <a:t>Rapid Growth of Sales Promotion</a:t>
            </a:r>
          </a:p>
        </p:txBody>
      </p:sp>
      <p:sp>
        <p:nvSpPr>
          <p:cNvPr id="56322" name="Slide Number Placeholder 3"/>
          <p:cNvSpPr>
            <a:spLocks noGrp="1"/>
          </p:cNvSpPr>
          <p:nvPr>
            <p:ph type="sldNum" sz="quarter" idx="12"/>
          </p:nvPr>
        </p:nvSpPr>
        <p:spPr>
          <a:noFill/>
        </p:spPr>
        <p:txBody>
          <a:bodyPr/>
          <a:lstStyle/>
          <a:p>
            <a:r>
              <a:rPr lang="en-US" smtClean="0"/>
              <a:t>12-</a:t>
            </a:r>
            <a:fld id="{7D1FF7C6-E9BC-4328-8998-3A7357438219}" type="slidenum">
              <a:rPr lang="en-US" smtClean="0"/>
              <a:pPr/>
              <a:t>66</a:t>
            </a:fld>
            <a:endParaRPr lang="en-US" smtClean="0"/>
          </a:p>
        </p:txBody>
      </p:sp>
      <p:sp>
        <p:nvSpPr>
          <p:cNvPr id="387075" name="Rectangle 3"/>
          <p:cNvSpPr>
            <a:spLocks noGrp="1" noChangeArrowheads="1"/>
          </p:cNvSpPr>
          <p:nvPr>
            <p:ph sz="quarter" idx="1"/>
          </p:nvPr>
        </p:nvSpPr>
        <p:spPr>
          <a:xfrm>
            <a:off x="457200" y="1371600"/>
            <a:ext cx="8229600" cy="5181600"/>
          </a:xfrm>
        </p:spPr>
        <p:txBody>
          <a:bodyPr/>
          <a:lstStyle/>
          <a:p>
            <a:pPr eaLnBrk="1" hangingPunct="1">
              <a:lnSpc>
                <a:spcPct val="90000"/>
              </a:lnSpc>
            </a:pPr>
            <a:r>
              <a:rPr lang="en-US" dirty="0" smtClean="0"/>
              <a:t>Sales promotion can take the form of consumer, business, trade, or sales force promotions.</a:t>
            </a:r>
          </a:p>
          <a:p>
            <a:pPr eaLnBrk="1" hangingPunct="1">
              <a:lnSpc>
                <a:spcPct val="90000"/>
              </a:lnSpc>
            </a:pPr>
            <a:r>
              <a:rPr lang="en-US" dirty="0" smtClean="0"/>
              <a:t>Rapid growth in the industry has been achieved because:</a:t>
            </a:r>
          </a:p>
          <a:p>
            <a:pPr lvl="1" eaLnBrk="1" hangingPunct="1">
              <a:lnSpc>
                <a:spcPct val="90000"/>
              </a:lnSpc>
            </a:pPr>
            <a:r>
              <a:rPr lang="en-US" b="1" dirty="0" smtClean="0">
                <a:solidFill>
                  <a:srgbClr val="000099"/>
                </a:solidFill>
              </a:rPr>
              <a:t>Product managers are facing more pressure to increase their current sales</a:t>
            </a:r>
          </a:p>
          <a:p>
            <a:pPr lvl="1" eaLnBrk="1" hangingPunct="1">
              <a:lnSpc>
                <a:spcPct val="90000"/>
              </a:lnSpc>
            </a:pPr>
            <a:r>
              <a:rPr lang="en-US" b="1" dirty="0" smtClean="0">
                <a:solidFill>
                  <a:srgbClr val="000099"/>
                </a:solidFill>
              </a:rPr>
              <a:t>Companies face more competition</a:t>
            </a:r>
          </a:p>
          <a:p>
            <a:pPr lvl="1" eaLnBrk="1" hangingPunct="1">
              <a:lnSpc>
                <a:spcPct val="90000"/>
              </a:lnSpc>
            </a:pPr>
            <a:r>
              <a:rPr lang="en-US" b="1" dirty="0" smtClean="0">
                <a:solidFill>
                  <a:srgbClr val="000099"/>
                </a:solidFill>
              </a:rPr>
              <a:t>Advertising efficiency has declined</a:t>
            </a:r>
          </a:p>
          <a:p>
            <a:pPr lvl="1" eaLnBrk="1" hangingPunct="1">
              <a:lnSpc>
                <a:spcPct val="90000"/>
              </a:lnSpc>
            </a:pPr>
            <a:r>
              <a:rPr lang="en-US" b="1" dirty="0" smtClean="0">
                <a:solidFill>
                  <a:srgbClr val="000099"/>
                </a:solidFill>
              </a:rPr>
              <a:t>Consumers have become more deal oriented</a:t>
            </a:r>
          </a:p>
        </p:txBody>
      </p:sp>
      <p:sp>
        <p:nvSpPr>
          <p:cNvPr id="56325" name="Line 4"/>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pic>
        <p:nvPicPr>
          <p:cNvPr id="21506" name="Picture 2" descr="http://www.promotions.in.th/wp-content/uploads/2012/08/TOP-1%E0%B9%81%E0%B8%96%E0%B8%A11--418x215.jpg"/>
          <p:cNvPicPr>
            <a:picLocks noChangeAspect="1" noChangeArrowheads="1"/>
          </p:cNvPicPr>
          <p:nvPr/>
        </p:nvPicPr>
        <p:blipFill>
          <a:blip r:embed="rId3"/>
          <a:srcRect/>
          <a:stretch>
            <a:fillRect/>
          </a:stretch>
        </p:blipFill>
        <p:spPr bwMode="auto">
          <a:xfrm rot="396904">
            <a:off x="2369582" y="4705316"/>
            <a:ext cx="3733800" cy="1666875"/>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87075">
                                            <p:txEl>
                                              <p:pRg st="0" end="0"/>
                                            </p:txEl>
                                          </p:spTgt>
                                        </p:tgtEl>
                                        <p:attrNameLst>
                                          <p:attrName>style.visibility</p:attrName>
                                        </p:attrNameLst>
                                      </p:cBhvr>
                                      <p:to>
                                        <p:strVal val="visible"/>
                                      </p:to>
                                    </p:set>
                                    <p:animEffect transition="in" filter="checkerboard(across)">
                                      <p:cBhvr>
                                        <p:cTn id="7" dur="500"/>
                                        <p:tgtEl>
                                          <p:spTgt spid="387075">
                                            <p:txEl>
                                              <p:pRg st="0" end="0"/>
                                            </p:txEl>
                                          </p:spTgt>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387075">
                                            <p:txEl>
                                              <p:pRg st="1" end="1"/>
                                            </p:txEl>
                                          </p:spTgt>
                                        </p:tgtEl>
                                        <p:attrNameLst>
                                          <p:attrName>style.visibility</p:attrName>
                                        </p:attrNameLst>
                                      </p:cBhvr>
                                      <p:to>
                                        <p:strVal val="visible"/>
                                      </p:to>
                                    </p:set>
                                    <p:animEffect transition="in" filter="checkerboard(across)">
                                      <p:cBhvr>
                                        <p:cTn id="11" dur="500"/>
                                        <p:tgtEl>
                                          <p:spTgt spid="387075">
                                            <p:txEl>
                                              <p:pRg st="1" end="1"/>
                                            </p:txEl>
                                          </p:spTgt>
                                        </p:tgtEl>
                                      </p:cBhvr>
                                    </p:animEffect>
                                  </p:childTnLst>
                                </p:cTn>
                              </p:par>
                              <p:par>
                                <p:cTn id="12" presetID="5" presetClass="entr" presetSubtype="10" fill="hold" grpId="0" nodeType="withEffect">
                                  <p:stCondLst>
                                    <p:cond delay="0"/>
                                  </p:stCondLst>
                                  <p:childTnLst>
                                    <p:set>
                                      <p:cBhvr>
                                        <p:cTn id="13" dur="1" fill="hold">
                                          <p:stCondLst>
                                            <p:cond delay="0"/>
                                          </p:stCondLst>
                                        </p:cTn>
                                        <p:tgtEl>
                                          <p:spTgt spid="387075">
                                            <p:txEl>
                                              <p:pRg st="2" end="2"/>
                                            </p:txEl>
                                          </p:spTgt>
                                        </p:tgtEl>
                                        <p:attrNameLst>
                                          <p:attrName>style.visibility</p:attrName>
                                        </p:attrNameLst>
                                      </p:cBhvr>
                                      <p:to>
                                        <p:strVal val="visible"/>
                                      </p:to>
                                    </p:set>
                                    <p:animEffect transition="in" filter="checkerboard(across)">
                                      <p:cBhvr>
                                        <p:cTn id="14" dur="500"/>
                                        <p:tgtEl>
                                          <p:spTgt spid="387075">
                                            <p:txEl>
                                              <p:pRg st="2" end="2"/>
                                            </p:txEl>
                                          </p:spTgt>
                                        </p:tgtEl>
                                      </p:cBhvr>
                                    </p:animEffect>
                                  </p:childTnLst>
                                </p:cTn>
                              </p:par>
                              <p:par>
                                <p:cTn id="15" presetID="5" presetClass="entr" presetSubtype="10" fill="hold" grpId="0" nodeType="withEffect">
                                  <p:stCondLst>
                                    <p:cond delay="0"/>
                                  </p:stCondLst>
                                  <p:childTnLst>
                                    <p:set>
                                      <p:cBhvr>
                                        <p:cTn id="16" dur="1" fill="hold">
                                          <p:stCondLst>
                                            <p:cond delay="0"/>
                                          </p:stCondLst>
                                        </p:cTn>
                                        <p:tgtEl>
                                          <p:spTgt spid="387075">
                                            <p:txEl>
                                              <p:pRg st="3" end="3"/>
                                            </p:txEl>
                                          </p:spTgt>
                                        </p:tgtEl>
                                        <p:attrNameLst>
                                          <p:attrName>style.visibility</p:attrName>
                                        </p:attrNameLst>
                                      </p:cBhvr>
                                      <p:to>
                                        <p:strVal val="visible"/>
                                      </p:to>
                                    </p:set>
                                    <p:animEffect transition="in" filter="checkerboard(across)">
                                      <p:cBhvr>
                                        <p:cTn id="17" dur="500"/>
                                        <p:tgtEl>
                                          <p:spTgt spid="387075">
                                            <p:txEl>
                                              <p:pRg st="3" end="3"/>
                                            </p:txEl>
                                          </p:spTgt>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387075">
                                            <p:txEl>
                                              <p:pRg st="4" end="4"/>
                                            </p:txEl>
                                          </p:spTgt>
                                        </p:tgtEl>
                                        <p:attrNameLst>
                                          <p:attrName>style.visibility</p:attrName>
                                        </p:attrNameLst>
                                      </p:cBhvr>
                                      <p:to>
                                        <p:strVal val="visible"/>
                                      </p:to>
                                    </p:set>
                                    <p:animEffect transition="in" filter="checkerboard(across)">
                                      <p:cBhvr>
                                        <p:cTn id="20" dur="500"/>
                                        <p:tgtEl>
                                          <p:spTgt spid="387075">
                                            <p:txEl>
                                              <p:pRg st="4" end="4"/>
                                            </p:txEl>
                                          </p:spTgt>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387075">
                                            <p:txEl>
                                              <p:pRg st="5" end="5"/>
                                            </p:txEl>
                                          </p:spTgt>
                                        </p:tgtEl>
                                        <p:attrNameLst>
                                          <p:attrName>style.visibility</p:attrName>
                                        </p:attrNameLst>
                                      </p:cBhvr>
                                      <p:to>
                                        <p:strVal val="visible"/>
                                      </p:to>
                                    </p:set>
                                    <p:animEffect transition="in" filter="checkerboard(across)">
                                      <p:cBhvr>
                                        <p:cTn id="23" dur="500"/>
                                        <p:tgtEl>
                                          <p:spTgt spid="38707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7075" grpId="0" build="p" autoUpdateAnimBg="0" advAuto="0"/>
    </p:bldLst>
  </p:timing>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7" name="Rectangle 2"/>
          <p:cNvSpPr>
            <a:spLocks noGrp="1" noChangeArrowheads="1"/>
          </p:cNvSpPr>
          <p:nvPr>
            <p:ph type="title"/>
          </p:nvPr>
        </p:nvSpPr>
        <p:spPr>
          <a:xfrm>
            <a:off x="533400" y="201613"/>
            <a:ext cx="8229600" cy="855662"/>
          </a:xfrm>
        </p:spPr>
        <p:txBody>
          <a:bodyPr/>
          <a:lstStyle/>
          <a:p>
            <a:pPr eaLnBrk="1" hangingPunct="1"/>
            <a:r>
              <a:rPr lang="en-US" sz="3600" smtClean="0"/>
              <a:t>Sales Promotion Objectives</a:t>
            </a:r>
          </a:p>
        </p:txBody>
      </p:sp>
      <p:sp>
        <p:nvSpPr>
          <p:cNvPr id="57346" name="Slide Number Placeholder 3"/>
          <p:cNvSpPr>
            <a:spLocks noGrp="1"/>
          </p:cNvSpPr>
          <p:nvPr>
            <p:ph type="sldNum" sz="quarter" idx="12"/>
          </p:nvPr>
        </p:nvSpPr>
        <p:spPr>
          <a:noFill/>
        </p:spPr>
        <p:txBody>
          <a:bodyPr/>
          <a:lstStyle/>
          <a:p>
            <a:r>
              <a:rPr lang="en-US" smtClean="0"/>
              <a:t>12-</a:t>
            </a:r>
            <a:fld id="{3E4547E5-19DA-477E-B886-0881E7FA4E02}" type="slidenum">
              <a:rPr lang="en-US" smtClean="0"/>
              <a:pPr/>
              <a:t>67</a:t>
            </a:fld>
            <a:endParaRPr lang="en-US" smtClean="0"/>
          </a:p>
        </p:txBody>
      </p:sp>
      <p:sp>
        <p:nvSpPr>
          <p:cNvPr id="389123" name="Rectangle 3"/>
          <p:cNvSpPr>
            <a:spLocks noGrp="1" noChangeArrowheads="1"/>
          </p:cNvSpPr>
          <p:nvPr>
            <p:ph sz="quarter" idx="1"/>
          </p:nvPr>
        </p:nvSpPr>
        <p:spPr>
          <a:xfrm>
            <a:off x="685800" y="1524000"/>
            <a:ext cx="8269288" cy="5334000"/>
          </a:xfrm>
        </p:spPr>
        <p:txBody>
          <a:bodyPr/>
          <a:lstStyle/>
          <a:p>
            <a:pPr eaLnBrk="1" hangingPunct="1">
              <a:lnSpc>
                <a:spcPct val="90000"/>
              </a:lnSpc>
            </a:pPr>
            <a:r>
              <a:rPr lang="en-US" b="1" dirty="0" smtClean="0">
                <a:solidFill>
                  <a:srgbClr val="FF3300"/>
                </a:solidFill>
              </a:rPr>
              <a:t>Consumer Promotions:</a:t>
            </a:r>
            <a:r>
              <a:rPr lang="en-US" dirty="0" smtClean="0"/>
              <a:t> increase short-term sales or help build long-term market share.</a:t>
            </a:r>
          </a:p>
          <a:p>
            <a:pPr eaLnBrk="1" hangingPunct="1">
              <a:lnSpc>
                <a:spcPct val="90000"/>
              </a:lnSpc>
            </a:pPr>
            <a:r>
              <a:rPr lang="en-US" b="1" dirty="0" smtClean="0">
                <a:solidFill>
                  <a:srgbClr val="FF3300"/>
                </a:solidFill>
              </a:rPr>
              <a:t>Trade Promotions</a:t>
            </a:r>
            <a:r>
              <a:rPr lang="en-US" dirty="0" smtClean="0"/>
              <a:t>: get retailers to:</a:t>
            </a:r>
          </a:p>
          <a:p>
            <a:pPr lvl="1" eaLnBrk="1" hangingPunct="1">
              <a:lnSpc>
                <a:spcPct val="90000"/>
              </a:lnSpc>
            </a:pPr>
            <a:r>
              <a:rPr lang="en-US" dirty="0" smtClean="0"/>
              <a:t>carry new items and more inventory</a:t>
            </a:r>
          </a:p>
          <a:p>
            <a:pPr lvl="1" eaLnBrk="1" hangingPunct="1">
              <a:lnSpc>
                <a:spcPct val="90000"/>
              </a:lnSpc>
            </a:pPr>
            <a:r>
              <a:rPr lang="en-US" dirty="0" smtClean="0"/>
              <a:t>advertise products</a:t>
            </a:r>
          </a:p>
          <a:p>
            <a:pPr lvl="1" eaLnBrk="1" hangingPunct="1">
              <a:lnSpc>
                <a:spcPct val="90000"/>
              </a:lnSpc>
            </a:pPr>
            <a:r>
              <a:rPr lang="en-US" dirty="0" smtClean="0"/>
              <a:t>give products more shelf space</a:t>
            </a:r>
          </a:p>
          <a:p>
            <a:pPr lvl="1" eaLnBrk="1" hangingPunct="1">
              <a:lnSpc>
                <a:spcPct val="90000"/>
              </a:lnSpc>
            </a:pPr>
            <a:r>
              <a:rPr lang="en-US" dirty="0" smtClean="0"/>
              <a:t>buy ahead</a:t>
            </a:r>
          </a:p>
          <a:p>
            <a:pPr eaLnBrk="1" hangingPunct="1">
              <a:lnSpc>
                <a:spcPct val="90000"/>
              </a:lnSpc>
            </a:pPr>
            <a:r>
              <a:rPr lang="en-US" b="1" dirty="0" smtClean="0">
                <a:solidFill>
                  <a:srgbClr val="FF3300"/>
                </a:solidFill>
              </a:rPr>
              <a:t>Sales Force:</a:t>
            </a:r>
            <a:r>
              <a:rPr lang="en-US" dirty="0" smtClean="0"/>
              <a:t> getting more sales support.</a:t>
            </a:r>
          </a:p>
          <a:p>
            <a:pPr eaLnBrk="1" hangingPunct="1">
              <a:lnSpc>
                <a:spcPct val="90000"/>
              </a:lnSpc>
            </a:pPr>
            <a:r>
              <a:rPr lang="en-US" dirty="0" smtClean="0"/>
              <a:t>In general, sales promotion should build long-term customer relationships.</a:t>
            </a:r>
          </a:p>
        </p:txBody>
      </p:sp>
      <p:sp>
        <p:nvSpPr>
          <p:cNvPr id="57349" name="Line 4"/>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spTree>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389123">
                                            <p:txEl>
                                              <p:pRg st="0" end="0"/>
                                            </p:txEl>
                                          </p:spTgt>
                                        </p:tgtEl>
                                        <p:attrNameLst>
                                          <p:attrName>style.visibility</p:attrName>
                                        </p:attrNameLst>
                                      </p:cBhvr>
                                      <p:to>
                                        <p:strVal val="visible"/>
                                      </p:to>
                                    </p:set>
                                    <p:anim calcmode="lin" valueType="num">
                                      <p:cBhvr additive="base">
                                        <p:cTn id="7" dur="500" fill="hold"/>
                                        <p:tgtEl>
                                          <p:spTgt spid="38912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89123">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12" fill="hold" grpId="0" nodeType="afterEffect">
                                  <p:stCondLst>
                                    <p:cond delay="0"/>
                                  </p:stCondLst>
                                  <p:childTnLst>
                                    <p:set>
                                      <p:cBhvr>
                                        <p:cTn id="11" dur="1" fill="hold">
                                          <p:stCondLst>
                                            <p:cond delay="0"/>
                                          </p:stCondLst>
                                        </p:cTn>
                                        <p:tgtEl>
                                          <p:spTgt spid="389123">
                                            <p:txEl>
                                              <p:pRg st="1" end="1"/>
                                            </p:txEl>
                                          </p:spTgt>
                                        </p:tgtEl>
                                        <p:attrNameLst>
                                          <p:attrName>style.visibility</p:attrName>
                                        </p:attrNameLst>
                                      </p:cBhvr>
                                      <p:to>
                                        <p:strVal val="visible"/>
                                      </p:to>
                                    </p:set>
                                    <p:anim calcmode="lin" valueType="num">
                                      <p:cBhvr additive="base">
                                        <p:cTn id="12" dur="500" fill="hold"/>
                                        <p:tgtEl>
                                          <p:spTgt spid="389123">
                                            <p:txEl>
                                              <p:pRg st="1" end="1"/>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389123">
                                            <p:txEl>
                                              <p:pRg st="1" end="1"/>
                                            </p:txEl>
                                          </p:spTgt>
                                        </p:tgtEl>
                                        <p:attrNameLst>
                                          <p:attrName>ppt_y</p:attrName>
                                        </p:attrNameLst>
                                      </p:cBhvr>
                                      <p:tavLst>
                                        <p:tav tm="0">
                                          <p:val>
                                            <p:strVal val="1+#ppt_h/2"/>
                                          </p:val>
                                        </p:tav>
                                        <p:tav tm="100000">
                                          <p:val>
                                            <p:strVal val="#ppt_y"/>
                                          </p:val>
                                        </p:tav>
                                      </p:tavLst>
                                    </p:anim>
                                  </p:childTnLst>
                                </p:cTn>
                              </p:par>
                              <p:par>
                                <p:cTn id="14" presetID="2" presetClass="entr" presetSubtype="12" fill="hold" grpId="0" nodeType="withEffect">
                                  <p:stCondLst>
                                    <p:cond delay="0"/>
                                  </p:stCondLst>
                                  <p:childTnLst>
                                    <p:set>
                                      <p:cBhvr>
                                        <p:cTn id="15" dur="1" fill="hold">
                                          <p:stCondLst>
                                            <p:cond delay="0"/>
                                          </p:stCondLst>
                                        </p:cTn>
                                        <p:tgtEl>
                                          <p:spTgt spid="389123">
                                            <p:txEl>
                                              <p:pRg st="2" end="2"/>
                                            </p:txEl>
                                          </p:spTgt>
                                        </p:tgtEl>
                                        <p:attrNameLst>
                                          <p:attrName>style.visibility</p:attrName>
                                        </p:attrNameLst>
                                      </p:cBhvr>
                                      <p:to>
                                        <p:strVal val="visible"/>
                                      </p:to>
                                    </p:set>
                                    <p:anim calcmode="lin" valueType="num">
                                      <p:cBhvr additive="base">
                                        <p:cTn id="16" dur="500" fill="hold"/>
                                        <p:tgtEl>
                                          <p:spTgt spid="389123">
                                            <p:txEl>
                                              <p:pRg st="2" end="2"/>
                                            </p:txEl>
                                          </p:spTgt>
                                        </p:tgtEl>
                                        <p:attrNameLst>
                                          <p:attrName>ppt_x</p:attrName>
                                        </p:attrNameLst>
                                      </p:cBhvr>
                                      <p:tavLst>
                                        <p:tav tm="0">
                                          <p:val>
                                            <p:strVal val="0-#ppt_w/2"/>
                                          </p:val>
                                        </p:tav>
                                        <p:tav tm="100000">
                                          <p:val>
                                            <p:strVal val="#ppt_x"/>
                                          </p:val>
                                        </p:tav>
                                      </p:tavLst>
                                    </p:anim>
                                    <p:anim calcmode="lin" valueType="num">
                                      <p:cBhvr additive="base">
                                        <p:cTn id="17" dur="500" fill="hold"/>
                                        <p:tgtEl>
                                          <p:spTgt spid="389123">
                                            <p:txEl>
                                              <p:pRg st="2" end="2"/>
                                            </p:txEl>
                                          </p:spTgt>
                                        </p:tgtEl>
                                        <p:attrNameLst>
                                          <p:attrName>ppt_y</p:attrName>
                                        </p:attrNameLst>
                                      </p:cBhvr>
                                      <p:tavLst>
                                        <p:tav tm="0">
                                          <p:val>
                                            <p:strVal val="1+#ppt_h/2"/>
                                          </p:val>
                                        </p:tav>
                                        <p:tav tm="100000">
                                          <p:val>
                                            <p:strVal val="#ppt_y"/>
                                          </p:val>
                                        </p:tav>
                                      </p:tavLst>
                                    </p:anim>
                                  </p:childTnLst>
                                </p:cTn>
                              </p:par>
                              <p:par>
                                <p:cTn id="18" presetID="2" presetClass="entr" presetSubtype="12" fill="hold" grpId="0" nodeType="withEffect">
                                  <p:stCondLst>
                                    <p:cond delay="0"/>
                                  </p:stCondLst>
                                  <p:childTnLst>
                                    <p:set>
                                      <p:cBhvr>
                                        <p:cTn id="19" dur="1" fill="hold">
                                          <p:stCondLst>
                                            <p:cond delay="0"/>
                                          </p:stCondLst>
                                        </p:cTn>
                                        <p:tgtEl>
                                          <p:spTgt spid="389123">
                                            <p:txEl>
                                              <p:pRg st="3" end="3"/>
                                            </p:txEl>
                                          </p:spTgt>
                                        </p:tgtEl>
                                        <p:attrNameLst>
                                          <p:attrName>style.visibility</p:attrName>
                                        </p:attrNameLst>
                                      </p:cBhvr>
                                      <p:to>
                                        <p:strVal val="visible"/>
                                      </p:to>
                                    </p:set>
                                    <p:anim calcmode="lin" valueType="num">
                                      <p:cBhvr additive="base">
                                        <p:cTn id="20" dur="500" fill="hold"/>
                                        <p:tgtEl>
                                          <p:spTgt spid="389123">
                                            <p:txEl>
                                              <p:pRg st="3" end="3"/>
                                            </p:txEl>
                                          </p:spTgt>
                                        </p:tgtEl>
                                        <p:attrNameLst>
                                          <p:attrName>ppt_x</p:attrName>
                                        </p:attrNameLst>
                                      </p:cBhvr>
                                      <p:tavLst>
                                        <p:tav tm="0">
                                          <p:val>
                                            <p:strVal val="0-#ppt_w/2"/>
                                          </p:val>
                                        </p:tav>
                                        <p:tav tm="100000">
                                          <p:val>
                                            <p:strVal val="#ppt_x"/>
                                          </p:val>
                                        </p:tav>
                                      </p:tavLst>
                                    </p:anim>
                                    <p:anim calcmode="lin" valueType="num">
                                      <p:cBhvr additive="base">
                                        <p:cTn id="21" dur="500" fill="hold"/>
                                        <p:tgtEl>
                                          <p:spTgt spid="389123">
                                            <p:txEl>
                                              <p:pRg st="3" end="3"/>
                                            </p:txEl>
                                          </p:spTgt>
                                        </p:tgtEl>
                                        <p:attrNameLst>
                                          <p:attrName>ppt_y</p:attrName>
                                        </p:attrNameLst>
                                      </p:cBhvr>
                                      <p:tavLst>
                                        <p:tav tm="0">
                                          <p:val>
                                            <p:strVal val="1+#ppt_h/2"/>
                                          </p:val>
                                        </p:tav>
                                        <p:tav tm="100000">
                                          <p:val>
                                            <p:strVal val="#ppt_y"/>
                                          </p:val>
                                        </p:tav>
                                      </p:tavLst>
                                    </p:anim>
                                  </p:childTnLst>
                                </p:cTn>
                              </p:par>
                              <p:par>
                                <p:cTn id="22" presetID="2" presetClass="entr" presetSubtype="12" fill="hold" grpId="0" nodeType="withEffect">
                                  <p:stCondLst>
                                    <p:cond delay="0"/>
                                  </p:stCondLst>
                                  <p:childTnLst>
                                    <p:set>
                                      <p:cBhvr>
                                        <p:cTn id="23" dur="1" fill="hold">
                                          <p:stCondLst>
                                            <p:cond delay="0"/>
                                          </p:stCondLst>
                                        </p:cTn>
                                        <p:tgtEl>
                                          <p:spTgt spid="389123">
                                            <p:txEl>
                                              <p:pRg st="4" end="4"/>
                                            </p:txEl>
                                          </p:spTgt>
                                        </p:tgtEl>
                                        <p:attrNameLst>
                                          <p:attrName>style.visibility</p:attrName>
                                        </p:attrNameLst>
                                      </p:cBhvr>
                                      <p:to>
                                        <p:strVal val="visible"/>
                                      </p:to>
                                    </p:set>
                                    <p:anim calcmode="lin" valueType="num">
                                      <p:cBhvr additive="base">
                                        <p:cTn id="24" dur="500" fill="hold"/>
                                        <p:tgtEl>
                                          <p:spTgt spid="389123">
                                            <p:txEl>
                                              <p:pRg st="4" end="4"/>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389123">
                                            <p:txEl>
                                              <p:pRg st="4" end="4"/>
                                            </p:txEl>
                                          </p:spTgt>
                                        </p:tgtEl>
                                        <p:attrNameLst>
                                          <p:attrName>ppt_y</p:attrName>
                                        </p:attrNameLst>
                                      </p:cBhvr>
                                      <p:tavLst>
                                        <p:tav tm="0">
                                          <p:val>
                                            <p:strVal val="1+#ppt_h/2"/>
                                          </p:val>
                                        </p:tav>
                                        <p:tav tm="100000">
                                          <p:val>
                                            <p:strVal val="#ppt_y"/>
                                          </p:val>
                                        </p:tav>
                                      </p:tavLst>
                                    </p:anim>
                                  </p:childTnLst>
                                </p:cTn>
                              </p:par>
                              <p:par>
                                <p:cTn id="26" presetID="2" presetClass="entr" presetSubtype="12" fill="hold" grpId="0" nodeType="withEffect">
                                  <p:stCondLst>
                                    <p:cond delay="0"/>
                                  </p:stCondLst>
                                  <p:childTnLst>
                                    <p:set>
                                      <p:cBhvr>
                                        <p:cTn id="27" dur="1" fill="hold">
                                          <p:stCondLst>
                                            <p:cond delay="0"/>
                                          </p:stCondLst>
                                        </p:cTn>
                                        <p:tgtEl>
                                          <p:spTgt spid="389123">
                                            <p:txEl>
                                              <p:pRg st="5" end="5"/>
                                            </p:txEl>
                                          </p:spTgt>
                                        </p:tgtEl>
                                        <p:attrNameLst>
                                          <p:attrName>style.visibility</p:attrName>
                                        </p:attrNameLst>
                                      </p:cBhvr>
                                      <p:to>
                                        <p:strVal val="visible"/>
                                      </p:to>
                                    </p:set>
                                    <p:anim calcmode="lin" valueType="num">
                                      <p:cBhvr additive="base">
                                        <p:cTn id="28" dur="500" fill="hold"/>
                                        <p:tgtEl>
                                          <p:spTgt spid="389123">
                                            <p:txEl>
                                              <p:pRg st="5" end="5"/>
                                            </p:txEl>
                                          </p:spTgt>
                                        </p:tgtEl>
                                        <p:attrNameLst>
                                          <p:attrName>ppt_x</p:attrName>
                                        </p:attrNameLst>
                                      </p:cBhvr>
                                      <p:tavLst>
                                        <p:tav tm="0">
                                          <p:val>
                                            <p:strVal val="0-#ppt_w/2"/>
                                          </p:val>
                                        </p:tav>
                                        <p:tav tm="100000">
                                          <p:val>
                                            <p:strVal val="#ppt_x"/>
                                          </p:val>
                                        </p:tav>
                                      </p:tavLst>
                                    </p:anim>
                                    <p:anim calcmode="lin" valueType="num">
                                      <p:cBhvr additive="base">
                                        <p:cTn id="29" dur="500" fill="hold"/>
                                        <p:tgtEl>
                                          <p:spTgt spid="389123">
                                            <p:txEl>
                                              <p:pRg st="5" end="5"/>
                                            </p:txEl>
                                          </p:spTgt>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 presetClass="entr" presetSubtype="12" fill="hold" grpId="0" nodeType="afterEffect">
                                  <p:stCondLst>
                                    <p:cond delay="0"/>
                                  </p:stCondLst>
                                  <p:childTnLst>
                                    <p:set>
                                      <p:cBhvr>
                                        <p:cTn id="32" dur="1" fill="hold">
                                          <p:stCondLst>
                                            <p:cond delay="0"/>
                                          </p:stCondLst>
                                        </p:cTn>
                                        <p:tgtEl>
                                          <p:spTgt spid="389123">
                                            <p:txEl>
                                              <p:pRg st="6" end="6"/>
                                            </p:txEl>
                                          </p:spTgt>
                                        </p:tgtEl>
                                        <p:attrNameLst>
                                          <p:attrName>style.visibility</p:attrName>
                                        </p:attrNameLst>
                                      </p:cBhvr>
                                      <p:to>
                                        <p:strVal val="visible"/>
                                      </p:to>
                                    </p:set>
                                    <p:anim calcmode="lin" valueType="num">
                                      <p:cBhvr additive="base">
                                        <p:cTn id="33" dur="500" fill="hold"/>
                                        <p:tgtEl>
                                          <p:spTgt spid="389123">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89123">
                                            <p:txEl>
                                              <p:pRg st="6" end="6"/>
                                            </p:txEl>
                                          </p:spTgt>
                                        </p:tgtEl>
                                        <p:attrNameLst>
                                          <p:attrName>ppt_y</p:attrName>
                                        </p:attrNameLst>
                                      </p:cBhvr>
                                      <p:tavLst>
                                        <p:tav tm="0">
                                          <p:val>
                                            <p:strVal val="1+#ppt_h/2"/>
                                          </p:val>
                                        </p:tav>
                                        <p:tav tm="100000">
                                          <p:val>
                                            <p:strVal val="#ppt_y"/>
                                          </p:val>
                                        </p:tav>
                                      </p:tavLst>
                                    </p:anim>
                                  </p:childTnLst>
                                </p:cTn>
                              </p:par>
                            </p:childTnLst>
                          </p:cTn>
                        </p:par>
                        <p:par>
                          <p:cTn id="35" fill="hold">
                            <p:stCondLst>
                              <p:cond delay="1500"/>
                            </p:stCondLst>
                            <p:childTnLst>
                              <p:par>
                                <p:cTn id="36" presetID="2" presetClass="entr" presetSubtype="12" fill="hold" grpId="0" nodeType="afterEffect">
                                  <p:stCondLst>
                                    <p:cond delay="0"/>
                                  </p:stCondLst>
                                  <p:childTnLst>
                                    <p:set>
                                      <p:cBhvr>
                                        <p:cTn id="37" dur="1" fill="hold">
                                          <p:stCondLst>
                                            <p:cond delay="0"/>
                                          </p:stCondLst>
                                        </p:cTn>
                                        <p:tgtEl>
                                          <p:spTgt spid="389123">
                                            <p:txEl>
                                              <p:pRg st="7" end="7"/>
                                            </p:txEl>
                                          </p:spTgt>
                                        </p:tgtEl>
                                        <p:attrNameLst>
                                          <p:attrName>style.visibility</p:attrName>
                                        </p:attrNameLst>
                                      </p:cBhvr>
                                      <p:to>
                                        <p:strVal val="visible"/>
                                      </p:to>
                                    </p:set>
                                    <p:anim calcmode="lin" valueType="num">
                                      <p:cBhvr additive="base">
                                        <p:cTn id="38" dur="500" fill="hold"/>
                                        <p:tgtEl>
                                          <p:spTgt spid="389123">
                                            <p:txEl>
                                              <p:pRg st="7" end="7"/>
                                            </p:txEl>
                                          </p:spTgt>
                                        </p:tgtEl>
                                        <p:attrNameLst>
                                          <p:attrName>ppt_x</p:attrName>
                                        </p:attrNameLst>
                                      </p:cBhvr>
                                      <p:tavLst>
                                        <p:tav tm="0">
                                          <p:val>
                                            <p:strVal val="0-#ppt_w/2"/>
                                          </p:val>
                                        </p:tav>
                                        <p:tav tm="100000">
                                          <p:val>
                                            <p:strVal val="#ppt_x"/>
                                          </p:val>
                                        </p:tav>
                                      </p:tavLst>
                                    </p:anim>
                                    <p:anim calcmode="lin" valueType="num">
                                      <p:cBhvr additive="base">
                                        <p:cTn id="39" dur="500" fill="hold"/>
                                        <p:tgtEl>
                                          <p:spTgt spid="38912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23" grpId="0" build="p" autoUpdateAnimBg="0" advAuto="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89" name="Rectangle 20"/>
          <p:cNvSpPr>
            <a:spLocks noGrp="1" noChangeArrowheads="1"/>
          </p:cNvSpPr>
          <p:nvPr>
            <p:ph type="title"/>
          </p:nvPr>
        </p:nvSpPr>
        <p:spPr>
          <a:xfrm>
            <a:off x="246063" y="76200"/>
            <a:ext cx="8897937" cy="669925"/>
          </a:xfrm>
          <a:noFill/>
        </p:spPr>
        <p:txBody>
          <a:bodyPr>
            <a:normAutofit fontScale="90000"/>
          </a:bodyPr>
          <a:lstStyle/>
          <a:p>
            <a:pPr eaLnBrk="1" hangingPunct="1"/>
            <a:r>
              <a:rPr lang="en-US" sz="3600" smtClean="0"/>
              <a:t>Consumer Sales Promotion Tools</a:t>
            </a:r>
          </a:p>
        </p:txBody>
      </p:sp>
      <p:sp>
        <p:nvSpPr>
          <p:cNvPr id="58370" name="Slide Number Placeholder 2"/>
          <p:cNvSpPr>
            <a:spLocks noGrp="1"/>
          </p:cNvSpPr>
          <p:nvPr>
            <p:ph type="sldNum" sz="quarter" idx="12"/>
          </p:nvPr>
        </p:nvSpPr>
        <p:spPr>
          <a:noFill/>
        </p:spPr>
        <p:txBody>
          <a:bodyPr/>
          <a:lstStyle/>
          <a:p>
            <a:r>
              <a:rPr lang="en-US" smtClean="0"/>
              <a:t>12-</a:t>
            </a:r>
            <a:fld id="{2905DD89-8942-4FD7-B0AC-DACDFB80A6C2}" type="slidenum">
              <a:rPr lang="en-US" smtClean="0"/>
              <a:pPr/>
              <a:t>68</a:t>
            </a:fld>
            <a:endParaRPr lang="en-US" smtClean="0"/>
          </a:p>
        </p:txBody>
      </p:sp>
      <p:sp>
        <p:nvSpPr>
          <p:cNvPr id="391170" name="Rectangle 2"/>
          <p:cNvSpPr>
            <a:spLocks noChangeArrowheads="1"/>
          </p:cNvSpPr>
          <p:nvPr/>
        </p:nvSpPr>
        <p:spPr bwMode="auto">
          <a:xfrm>
            <a:off x="0" y="1295400"/>
            <a:ext cx="2951163" cy="755650"/>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Sample</a:t>
            </a:r>
          </a:p>
        </p:txBody>
      </p:sp>
      <p:sp>
        <p:nvSpPr>
          <p:cNvPr id="391171" name="Rectangle 3"/>
          <p:cNvSpPr>
            <a:spLocks noChangeArrowheads="1"/>
          </p:cNvSpPr>
          <p:nvPr/>
        </p:nvSpPr>
        <p:spPr bwMode="auto">
          <a:xfrm>
            <a:off x="0" y="2138363"/>
            <a:ext cx="2951163" cy="754062"/>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Coupons</a:t>
            </a:r>
          </a:p>
        </p:txBody>
      </p:sp>
      <p:sp>
        <p:nvSpPr>
          <p:cNvPr id="391172" name="Rectangle 4"/>
          <p:cNvSpPr>
            <a:spLocks noChangeArrowheads="1"/>
          </p:cNvSpPr>
          <p:nvPr/>
        </p:nvSpPr>
        <p:spPr bwMode="auto">
          <a:xfrm>
            <a:off x="0" y="2979738"/>
            <a:ext cx="2951163" cy="757237"/>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algn="ctr" eaLnBrk="0" hangingPunct="0">
              <a:lnSpc>
                <a:spcPct val="90000"/>
              </a:lnSpc>
              <a:defRPr/>
            </a:pPr>
            <a:r>
              <a:rPr lang="en-US" sz="2400" dirty="0">
                <a:solidFill>
                  <a:schemeClr val="bg1"/>
                </a:solidFill>
                <a:latin typeface="Tahoma" pitchFamily="34" charset="0"/>
              </a:rPr>
              <a:t>Cash Refunds</a:t>
            </a:r>
          </a:p>
          <a:p>
            <a:pPr algn="ctr" eaLnBrk="0" hangingPunct="0">
              <a:lnSpc>
                <a:spcPct val="90000"/>
              </a:lnSpc>
              <a:defRPr/>
            </a:pPr>
            <a:r>
              <a:rPr lang="en-US" sz="2400" dirty="0">
                <a:solidFill>
                  <a:schemeClr val="bg1"/>
                </a:solidFill>
                <a:latin typeface="Tahoma" pitchFamily="34" charset="0"/>
              </a:rPr>
              <a:t>“Rebates”</a:t>
            </a:r>
          </a:p>
        </p:txBody>
      </p:sp>
      <p:sp>
        <p:nvSpPr>
          <p:cNvPr id="391173" name="Rectangle 5"/>
          <p:cNvSpPr>
            <a:spLocks noChangeArrowheads="1"/>
          </p:cNvSpPr>
          <p:nvPr/>
        </p:nvSpPr>
        <p:spPr bwMode="auto">
          <a:xfrm>
            <a:off x="0" y="3827463"/>
            <a:ext cx="2951163" cy="750887"/>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algn="ctr" eaLnBrk="0" hangingPunct="0">
              <a:lnSpc>
                <a:spcPct val="90000"/>
              </a:lnSpc>
              <a:defRPr/>
            </a:pPr>
            <a:r>
              <a:rPr lang="en-US" sz="2400" dirty="0">
                <a:solidFill>
                  <a:schemeClr val="bg1"/>
                </a:solidFill>
                <a:latin typeface="Tahoma" pitchFamily="34" charset="0"/>
              </a:rPr>
              <a:t>Price Packs</a:t>
            </a:r>
          </a:p>
          <a:p>
            <a:pPr algn="ctr" eaLnBrk="0" hangingPunct="0">
              <a:lnSpc>
                <a:spcPct val="90000"/>
              </a:lnSpc>
              <a:defRPr/>
            </a:pPr>
            <a:r>
              <a:rPr lang="en-US" sz="2400" dirty="0">
                <a:solidFill>
                  <a:schemeClr val="bg1"/>
                </a:solidFill>
                <a:latin typeface="Tahoma" pitchFamily="34" charset="0"/>
              </a:rPr>
              <a:t>“Cents-Off Deals”</a:t>
            </a:r>
          </a:p>
        </p:txBody>
      </p:sp>
      <p:sp>
        <p:nvSpPr>
          <p:cNvPr id="391174" name="Rectangle 6"/>
          <p:cNvSpPr>
            <a:spLocks noChangeArrowheads="1"/>
          </p:cNvSpPr>
          <p:nvPr/>
        </p:nvSpPr>
        <p:spPr bwMode="auto">
          <a:xfrm>
            <a:off x="0" y="4668838"/>
            <a:ext cx="2951163" cy="754062"/>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Premiums</a:t>
            </a:r>
          </a:p>
        </p:txBody>
      </p:sp>
      <p:sp>
        <p:nvSpPr>
          <p:cNvPr id="391175" name="Rectangle 7"/>
          <p:cNvSpPr>
            <a:spLocks noChangeArrowheads="1"/>
          </p:cNvSpPr>
          <p:nvPr/>
        </p:nvSpPr>
        <p:spPr bwMode="auto">
          <a:xfrm>
            <a:off x="0" y="5510213"/>
            <a:ext cx="2951163" cy="755650"/>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algn="ctr" eaLnBrk="0" hangingPunct="0">
              <a:lnSpc>
                <a:spcPct val="90000"/>
              </a:lnSpc>
              <a:defRPr/>
            </a:pPr>
            <a:r>
              <a:rPr lang="en-US" sz="2400" dirty="0">
                <a:solidFill>
                  <a:schemeClr val="bg1"/>
                </a:solidFill>
                <a:latin typeface="Tahoma" pitchFamily="34" charset="0"/>
              </a:rPr>
              <a:t>Advertising </a:t>
            </a:r>
          </a:p>
          <a:p>
            <a:pPr algn="ctr" eaLnBrk="0" hangingPunct="0">
              <a:lnSpc>
                <a:spcPct val="90000"/>
              </a:lnSpc>
              <a:defRPr/>
            </a:pPr>
            <a:r>
              <a:rPr lang="en-US" sz="2400" dirty="0">
                <a:solidFill>
                  <a:schemeClr val="bg1"/>
                </a:solidFill>
                <a:latin typeface="Tahoma" pitchFamily="34" charset="0"/>
              </a:rPr>
              <a:t>Specialties</a:t>
            </a:r>
          </a:p>
        </p:txBody>
      </p:sp>
      <p:sp>
        <p:nvSpPr>
          <p:cNvPr id="391176" name="Rectangle 8"/>
          <p:cNvSpPr>
            <a:spLocks noChangeArrowheads="1"/>
          </p:cNvSpPr>
          <p:nvPr/>
        </p:nvSpPr>
        <p:spPr bwMode="auto">
          <a:xfrm>
            <a:off x="3602038" y="1295400"/>
            <a:ext cx="5541962" cy="755650"/>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eaLnBrk="0" hangingPunct="0">
              <a:lnSpc>
                <a:spcPct val="90000"/>
              </a:lnSpc>
              <a:defRPr/>
            </a:pPr>
            <a:r>
              <a:rPr lang="en-US" sz="2400" dirty="0">
                <a:solidFill>
                  <a:schemeClr val="bg1"/>
                </a:solidFill>
                <a:latin typeface="Tahoma" pitchFamily="34" charset="0"/>
              </a:rPr>
              <a:t>Offers a trial amount of a product</a:t>
            </a:r>
          </a:p>
        </p:txBody>
      </p:sp>
      <p:sp>
        <p:nvSpPr>
          <p:cNvPr id="391177" name="Rectangle 9"/>
          <p:cNvSpPr>
            <a:spLocks noChangeArrowheads="1"/>
          </p:cNvSpPr>
          <p:nvPr/>
        </p:nvSpPr>
        <p:spPr bwMode="auto">
          <a:xfrm>
            <a:off x="3602038" y="2138363"/>
            <a:ext cx="5541962" cy="754062"/>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Savings when purchasing specified products</a:t>
            </a:r>
          </a:p>
        </p:txBody>
      </p:sp>
      <p:sp>
        <p:nvSpPr>
          <p:cNvPr id="391178" name="Rectangle 10"/>
          <p:cNvSpPr>
            <a:spLocks noChangeArrowheads="1"/>
          </p:cNvSpPr>
          <p:nvPr/>
        </p:nvSpPr>
        <p:spPr bwMode="auto">
          <a:xfrm>
            <a:off x="3602038" y="2979738"/>
            <a:ext cx="5541962" cy="757237"/>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Refund of part of the purchase price by mail</a:t>
            </a:r>
          </a:p>
        </p:txBody>
      </p:sp>
      <p:sp>
        <p:nvSpPr>
          <p:cNvPr id="391179" name="Rectangle 11"/>
          <p:cNvSpPr>
            <a:spLocks noChangeArrowheads="1"/>
          </p:cNvSpPr>
          <p:nvPr/>
        </p:nvSpPr>
        <p:spPr bwMode="auto">
          <a:xfrm>
            <a:off x="3602038" y="3827463"/>
            <a:ext cx="5541962" cy="750887"/>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Reduced prices marked on the label or package by producer</a:t>
            </a:r>
          </a:p>
        </p:txBody>
      </p:sp>
      <p:sp>
        <p:nvSpPr>
          <p:cNvPr id="391180" name="Rectangle 12"/>
          <p:cNvSpPr>
            <a:spLocks noChangeArrowheads="1"/>
          </p:cNvSpPr>
          <p:nvPr/>
        </p:nvSpPr>
        <p:spPr bwMode="auto">
          <a:xfrm>
            <a:off x="3602038" y="4668838"/>
            <a:ext cx="5541962" cy="754062"/>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Goods offered free or low cost as an incentive to buy a product</a:t>
            </a:r>
          </a:p>
        </p:txBody>
      </p:sp>
      <p:sp>
        <p:nvSpPr>
          <p:cNvPr id="391181" name="Rectangle 13"/>
          <p:cNvSpPr>
            <a:spLocks noChangeArrowheads="1"/>
          </p:cNvSpPr>
          <p:nvPr/>
        </p:nvSpPr>
        <p:spPr bwMode="auto">
          <a:xfrm>
            <a:off x="3602038" y="5510213"/>
            <a:ext cx="5541962" cy="755650"/>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Articles imprinted with an advertiser’s name given as gifts</a:t>
            </a:r>
          </a:p>
        </p:txBody>
      </p:sp>
      <p:sp>
        <p:nvSpPr>
          <p:cNvPr id="391182" name="AutoShape 14"/>
          <p:cNvSpPr>
            <a:spLocks noChangeArrowheads="1"/>
          </p:cNvSpPr>
          <p:nvPr/>
        </p:nvSpPr>
        <p:spPr bwMode="auto">
          <a:xfrm>
            <a:off x="3062288" y="2198688"/>
            <a:ext cx="436562" cy="723900"/>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1183" name="AutoShape 15"/>
          <p:cNvSpPr>
            <a:spLocks noChangeArrowheads="1"/>
          </p:cNvSpPr>
          <p:nvPr/>
        </p:nvSpPr>
        <p:spPr bwMode="auto">
          <a:xfrm>
            <a:off x="3027363" y="3060700"/>
            <a:ext cx="434975" cy="727075"/>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1184" name="AutoShape 16"/>
          <p:cNvSpPr>
            <a:spLocks noChangeArrowheads="1"/>
          </p:cNvSpPr>
          <p:nvPr/>
        </p:nvSpPr>
        <p:spPr bwMode="auto">
          <a:xfrm>
            <a:off x="3027363" y="3851275"/>
            <a:ext cx="434975" cy="723900"/>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1185" name="AutoShape 17"/>
          <p:cNvSpPr>
            <a:spLocks noChangeArrowheads="1"/>
          </p:cNvSpPr>
          <p:nvPr/>
        </p:nvSpPr>
        <p:spPr bwMode="auto">
          <a:xfrm>
            <a:off x="3046413" y="4737100"/>
            <a:ext cx="434975" cy="725488"/>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1186" name="AutoShape 18"/>
          <p:cNvSpPr>
            <a:spLocks noChangeArrowheads="1"/>
          </p:cNvSpPr>
          <p:nvPr/>
        </p:nvSpPr>
        <p:spPr bwMode="auto">
          <a:xfrm>
            <a:off x="3009900" y="5591175"/>
            <a:ext cx="436563" cy="727075"/>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1187" name="AutoShape 19"/>
          <p:cNvSpPr>
            <a:spLocks noChangeArrowheads="1"/>
          </p:cNvSpPr>
          <p:nvPr/>
        </p:nvSpPr>
        <p:spPr bwMode="auto">
          <a:xfrm>
            <a:off x="3062288" y="1363663"/>
            <a:ext cx="436562" cy="727075"/>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58390" name="Line 21"/>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pic>
        <p:nvPicPr>
          <p:cNvPr id="17410" name="Picture 2" descr="http://4.bp.blogspot.com/-LGGJxvYpuAA/Tg-E3-yH6NI/AAAAAAAAAJc/agTE9HYOdn4/s1600/sunsilk-2_trans.png"/>
          <p:cNvPicPr>
            <a:picLocks noChangeAspect="1" noChangeArrowheads="1"/>
          </p:cNvPicPr>
          <p:nvPr/>
        </p:nvPicPr>
        <p:blipFill>
          <a:blip r:embed="rId3"/>
          <a:srcRect/>
          <a:stretch>
            <a:fillRect/>
          </a:stretch>
        </p:blipFill>
        <p:spPr bwMode="auto">
          <a:xfrm>
            <a:off x="6934200" y="152400"/>
            <a:ext cx="1524000" cy="1156705"/>
          </a:xfrm>
          <a:prstGeom prst="rect">
            <a:avLst/>
          </a:prstGeom>
          <a:noFill/>
        </p:spPr>
      </p:pic>
    </p:spTree>
  </p:cSld>
  <p:clrMapOvr>
    <a:masterClrMapping/>
  </p:clrMapOvr>
  <p:transition spd="slow">
    <p:random/>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412" name="Rectangle 19"/>
          <p:cNvSpPr>
            <a:spLocks noGrp="1" noChangeArrowheads="1"/>
          </p:cNvSpPr>
          <p:nvPr>
            <p:ph type="title"/>
          </p:nvPr>
        </p:nvSpPr>
        <p:spPr>
          <a:xfrm>
            <a:off x="246063" y="76200"/>
            <a:ext cx="8745537" cy="746125"/>
          </a:xfrm>
          <a:noFill/>
        </p:spPr>
        <p:txBody>
          <a:bodyPr/>
          <a:lstStyle/>
          <a:p>
            <a:pPr eaLnBrk="1" hangingPunct="1"/>
            <a:r>
              <a:rPr lang="en-US" sz="3600" smtClean="0"/>
              <a:t>Consumer Sales Promotion Tools</a:t>
            </a:r>
          </a:p>
        </p:txBody>
      </p:sp>
      <p:sp>
        <p:nvSpPr>
          <p:cNvPr id="59394" name="Slide Number Placeholder 2"/>
          <p:cNvSpPr>
            <a:spLocks noGrp="1"/>
          </p:cNvSpPr>
          <p:nvPr>
            <p:ph type="sldNum" sz="quarter" idx="12"/>
          </p:nvPr>
        </p:nvSpPr>
        <p:spPr>
          <a:noFill/>
        </p:spPr>
        <p:txBody>
          <a:bodyPr/>
          <a:lstStyle/>
          <a:p>
            <a:r>
              <a:rPr lang="en-US" smtClean="0"/>
              <a:t>12-</a:t>
            </a:r>
            <a:fld id="{0676259E-24CD-4B9C-B7EB-0A9856A8D964}" type="slidenum">
              <a:rPr lang="en-US" smtClean="0"/>
              <a:pPr/>
              <a:t>69</a:t>
            </a:fld>
            <a:endParaRPr lang="en-US" smtClean="0"/>
          </a:p>
        </p:txBody>
      </p:sp>
      <p:sp>
        <p:nvSpPr>
          <p:cNvPr id="59395" name="Rectangle 2"/>
          <p:cNvSpPr>
            <a:spLocks noChangeArrowheads="1"/>
          </p:cNvSpPr>
          <p:nvPr/>
        </p:nvSpPr>
        <p:spPr bwMode="auto">
          <a:xfrm>
            <a:off x="685800" y="7575550"/>
            <a:ext cx="1905000" cy="577850"/>
          </a:xfrm>
          <a:prstGeom prst="rect">
            <a:avLst/>
          </a:prstGeom>
          <a:noFill/>
          <a:ln w="12700">
            <a:noFill/>
            <a:miter lim="800000"/>
            <a:headEnd/>
            <a:tailEnd/>
          </a:ln>
        </p:spPr>
        <p:txBody>
          <a:bodyPr wrap="none" anchor="ctr"/>
          <a:lstStyle/>
          <a:p>
            <a:endParaRPr lang="en-GB"/>
          </a:p>
        </p:txBody>
      </p:sp>
      <p:sp>
        <p:nvSpPr>
          <p:cNvPr id="59396" name="Rectangle 3"/>
          <p:cNvSpPr>
            <a:spLocks noChangeArrowheads="1"/>
          </p:cNvSpPr>
          <p:nvPr/>
        </p:nvSpPr>
        <p:spPr bwMode="auto">
          <a:xfrm>
            <a:off x="3124200" y="7575550"/>
            <a:ext cx="2895600" cy="577850"/>
          </a:xfrm>
          <a:prstGeom prst="rect">
            <a:avLst/>
          </a:prstGeom>
          <a:noFill/>
          <a:ln w="12700">
            <a:noFill/>
            <a:miter lim="800000"/>
            <a:headEnd/>
            <a:tailEnd/>
          </a:ln>
        </p:spPr>
        <p:txBody>
          <a:bodyPr wrap="none" anchor="ctr"/>
          <a:lstStyle/>
          <a:p>
            <a:endParaRPr lang="en-GB"/>
          </a:p>
        </p:txBody>
      </p:sp>
      <p:sp>
        <p:nvSpPr>
          <p:cNvPr id="393220" name="Rectangle 4"/>
          <p:cNvSpPr>
            <a:spLocks noChangeArrowheads="1"/>
          </p:cNvSpPr>
          <p:nvPr/>
        </p:nvSpPr>
        <p:spPr bwMode="auto">
          <a:xfrm>
            <a:off x="0" y="1219200"/>
            <a:ext cx="2951163" cy="881063"/>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Patronage Rewards</a:t>
            </a:r>
          </a:p>
        </p:txBody>
      </p:sp>
      <p:sp>
        <p:nvSpPr>
          <p:cNvPr id="393221" name="Rectangle 5"/>
          <p:cNvSpPr>
            <a:spLocks noChangeArrowheads="1"/>
          </p:cNvSpPr>
          <p:nvPr/>
        </p:nvSpPr>
        <p:spPr bwMode="auto">
          <a:xfrm>
            <a:off x="0" y="2203450"/>
            <a:ext cx="2951163" cy="882650"/>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algn="ctr" eaLnBrk="0" hangingPunct="0">
              <a:lnSpc>
                <a:spcPct val="90000"/>
              </a:lnSpc>
              <a:defRPr/>
            </a:pPr>
            <a:r>
              <a:rPr lang="en-US" sz="2400" dirty="0">
                <a:solidFill>
                  <a:schemeClr val="bg1"/>
                </a:solidFill>
                <a:latin typeface="Tahoma" pitchFamily="34" charset="0"/>
              </a:rPr>
              <a:t>Point-of-Purchase </a:t>
            </a:r>
          </a:p>
          <a:p>
            <a:pPr algn="ctr" eaLnBrk="0" hangingPunct="0">
              <a:lnSpc>
                <a:spcPct val="90000"/>
              </a:lnSpc>
              <a:defRPr/>
            </a:pPr>
            <a:r>
              <a:rPr lang="en-US" sz="2400" dirty="0">
                <a:solidFill>
                  <a:schemeClr val="bg1"/>
                </a:solidFill>
                <a:latin typeface="Tahoma" pitchFamily="34" charset="0"/>
              </a:rPr>
              <a:t>Promotions</a:t>
            </a:r>
          </a:p>
        </p:txBody>
      </p:sp>
      <p:sp>
        <p:nvSpPr>
          <p:cNvPr id="393222" name="Rectangle 6"/>
          <p:cNvSpPr>
            <a:spLocks noChangeArrowheads="1"/>
          </p:cNvSpPr>
          <p:nvPr/>
        </p:nvSpPr>
        <p:spPr bwMode="auto">
          <a:xfrm>
            <a:off x="0" y="3187700"/>
            <a:ext cx="2951163" cy="884238"/>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Contest</a:t>
            </a:r>
          </a:p>
        </p:txBody>
      </p:sp>
      <p:sp>
        <p:nvSpPr>
          <p:cNvPr id="393223" name="Rectangle 7"/>
          <p:cNvSpPr>
            <a:spLocks noChangeArrowheads="1"/>
          </p:cNvSpPr>
          <p:nvPr/>
        </p:nvSpPr>
        <p:spPr bwMode="auto">
          <a:xfrm>
            <a:off x="0" y="4175125"/>
            <a:ext cx="2951163" cy="877888"/>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Sweepstakes</a:t>
            </a:r>
          </a:p>
        </p:txBody>
      </p:sp>
      <p:sp>
        <p:nvSpPr>
          <p:cNvPr id="393224" name="Rectangle 8"/>
          <p:cNvSpPr>
            <a:spLocks noChangeArrowheads="1"/>
          </p:cNvSpPr>
          <p:nvPr/>
        </p:nvSpPr>
        <p:spPr bwMode="auto">
          <a:xfrm>
            <a:off x="0" y="5160963"/>
            <a:ext cx="2951163" cy="1239837"/>
          </a:xfrm>
          <a:prstGeom prst="rect">
            <a:avLst/>
          </a:prstGeom>
          <a:solidFill>
            <a:srgbClr val="3366FF"/>
          </a:solidFill>
          <a:ln w="12700">
            <a:noFill/>
            <a:miter lim="800000"/>
            <a:headEnd/>
            <a:tailEnd/>
          </a:ln>
          <a:effectLst>
            <a:outerShdw dist="71842" dir="2700000" algn="ctr" rotWithShape="0">
              <a:schemeClr val="bg2"/>
            </a:outerShdw>
          </a:effectLst>
        </p:spPr>
        <p:txBody>
          <a:bodyPr wrap="none" lIns="90488" tIns="44450" rIns="90488" bIns="44450" anchor="ctr" anchorCtr="1"/>
          <a:lstStyle/>
          <a:p>
            <a:pPr eaLnBrk="0" hangingPunct="0">
              <a:lnSpc>
                <a:spcPct val="90000"/>
              </a:lnSpc>
              <a:defRPr/>
            </a:pPr>
            <a:r>
              <a:rPr lang="en-US" sz="2400" dirty="0">
                <a:solidFill>
                  <a:schemeClr val="bg1"/>
                </a:solidFill>
                <a:latin typeface="Tahoma" pitchFamily="34" charset="0"/>
              </a:rPr>
              <a:t>Games</a:t>
            </a:r>
          </a:p>
        </p:txBody>
      </p:sp>
      <p:sp>
        <p:nvSpPr>
          <p:cNvPr id="393225" name="Rectangle 9"/>
          <p:cNvSpPr>
            <a:spLocks noChangeArrowheads="1"/>
          </p:cNvSpPr>
          <p:nvPr/>
        </p:nvSpPr>
        <p:spPr bwMode="auto">
          <a:xfrm>
            <a:off x="3602038" y="1219200"/>
            <a:ext cx="5541962" cy="881063"/>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Cash or other award offered for regular use of a product or service</a:t>
            </a:r>
          </a:p>
        </p:txBody>
      </p:sp>
      <p:sp>
        <p:nvSpPr>
          <p:cNvPr id="393226" name="Rectangle 10"/>
          <p:cNvSpPr>
            <a:spLocks noChangeArrowheads="1"/>
          </p:cNvSpPr>
          <p:nvPr/>
        </p:nvSpPr>
        <p:spPr bwMode="auto">
          <a:xfrm>
            <a:off x="3602038" y="2203450"/>
            <a:ext cx="5541962" cy="882650"/>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Displays or demonstrations at the point of purchase or sale</a:t>
            </a:r>
          </a:p>
        </p:txBody>
      </p:sp>
      <p:sp>
        <p:nvSpPr>
          <p:cNvPr id="393227" name="Rectangle 11"/>
          <p:cNvSpPr>
            <a:spLocks noChangeArrowheads="1"/>
          </p:cNvSpPr>
          <p:nvPr/>
        </p:nvSpPr>
        <p:spPr bwMode="auto">
          <a:xfrm>
            <a:off x="3602038" y="3187700"/>
            <a:ext cx="5541962" cy="884238"/>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Consumers submit an entry to be judged by a panel</a:t>
            </a:r>
          </a:p>
        </p:txBody>
      </p:sp>
      <p:sp>
        <p:nvSpPr>
          <p:cNvPr id="393228" name="Rectangle 12"/>
          <p:cNvSpPr>
            <a:spLocks noChangeArrowheads="1"/>
          </p:cNvSpPr>
          <p:nvPr/>
        </p:nvSpPr>
        <p:spPr bwMode="auto">
          <a:xfrm>
            <a:off x="3602038" y="4175125"/>
            <a:ext cx="5541962" cy="877888"/>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Consumers submit their names for a drawing</a:t>
            </a:r>
          </a:p>
        </p:txBody>
      </p:sp>
      <p:sp>
        <p:nvSpPr>
          <p:cNvPr id="393229" name="Rectangle 13"/>
          <p:cNvSpPr>
            <a:spLocks noChangeArrowheads="1"/>
          </p:cNvSpPr>
          <p:nvPr/>
        </p:nvSpPr>
        <p:spPr bwMode="auto">
          <a:xfrm>
            <a:off x="3602038" y="5160963"/>
            <a:ext cx="5541962" cy="1239837"/>
          </a:xfrm>
          <a:prstGeom prst="rect">
            <a:avLst/>
          </a:prstGeom>
          <a:solidFill>
            <a:srgbClr val="3366FF"/>
          </a:solidFill>
          <a:ln w="12700">
            <a:noFill/>
            <a:miter lim="800000"/>
            <a:headEnd/>
            <a:tailEnd/>
          </a:ln>
          <a:effectLst>
            <a:outerShdw dist="71842" dir="2700000" algn="ctr" rotWithShape="0">
              <a:schemeClr val="bg2"/>
            </a:outerShdw>
          </a:effectLst>
        </p:spPr>
        <p:txBody>
          <a:bodyPr lIns="90488" tIns="44450" rIns="90488" bIns="44450" anchor="ctr" anchorCtr="1"/>
          <a:lstStyle/>
          <a:p>
            <a:pPr algn="ctr" eaLnBrk="0" hangingPunct="0">
              <a:lnSpc>
                <a:spcPct val="90000"/>
              </a:lnSpc>
              <a:defRPr/>
            </a:pPr>
            <a:r>
              <a:rPr lang="en-US" sz="2400" dirty="0">
                <a:solidFill>
                  <a:schemeClr val="bg1"/>
                </a:solidFill>
                <a:latin typeface="Tahoma" pitchFamily="34" charset="0"/>
              </a:rPr>
              <a:t>Consumers receive something each time they buy which may help them win a prize</a:t>
            </a:r>
          </a:p>
        </p:txBody>
      </p:sp>
      <p:sp>
        <p:nvSpPr>
          <p:cNvPr id="393230" name="AutoShape 14"/>
          <p:cNvSpPr>
            <a:spLocks noChangeArrowheads="1"/>
          </p:cNvSpPr>
          <p:nvPr/>
        </p:nvSpPr>
        <p:spPr bwMode="auto">
          <a:xfrm>
            <a:off x="3062288" y="2273300"/>
            <a:ext cx="436562" cy="847725"/>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3231" name="AutoShape 15"/>
          <p:cNvSpPr>
            <a:spLocks noChangeArrowheads="1"/>
          </p:cNvSpPr>
          <p:nvPr/>
        </p:nvSpPr>
        <p:spPr bwMode="auto">
          <a:xfrm>
            <a:off x="3027363" y="3279775"/>
            <a:ext cx="434975" cy="849313"/>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3232" name="AutoShape 16"/>
          <p:cNvSpPr>
            <a:spLocks noChangeArrowheads="1"/>
          </p:cNvSpPr>
          <p:nvPr/>
        </p:nvSpPr>
        <p:spPr bwMode="auto">
          <a:xfrm>
            <a:off x="3027363" y="4203700"/>
            <a:ext cx="434975" cy="846138"/>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3233" name="AutoShape 17"/>
          <p:cNvSpPr>
            <a:spLocks noChangeArrowheads="1"/>
          </p:cNvSpPr>
          <p:nvPr/>
        </p:nvSpPr>
        <p:spPr bwMode="auto">
          <a:xfrm>
            <a:off x="3046413" y="5241925"/>
            <a:ext cx="434975" cy="847725"/>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393234" name="AutoShape 18"/>
          <p:cNvSpPr>
            <a:spLocks noChangeArrowheads="1"/>
          </p:cNvSpPr>
          <p:nvPr/>
        </p:nvSpPr>
        <p:spPr bwMode="auto">
          <a:xfrm>
            <a:off x="3062288" y="1298575"/>
            <a:ext cx="436562" cy="850900"/>
          </a:xfrm>
          <a:prstGeom prst="rightArrow">
            <a:avLst>
              <a:gd name="adj1" fmla="val 50000"/>
              <a:gd name="adj2" fmla="val 50005"/>
            </a:avLst>
          </a:prstGeom>
          <a:solidFill>
            <a:srgbClr val="3366FF"/>
          </a:solidFill>
          <a:ln w="12700">
            <a:noFill/>
            <a:miter lim="800000"/>
            <a:headEnd/>
            <a:tailEnd/>
          </a:ln>
          <a:effectLst>
            <a:outerShdw dist="107763" dir="2700000" algn="ctr" rotWithShape="0">
              <a:schemeClr val="bg2"/>
            </a:outerShdw>
          </a:effectLst>
        </p:spPr>
        <p:txBody>
          <a:bodyPr wrap="none" anchor="ctr"/>
          <a:lstStyle/>
          <a:p>
            <a:pPr>
              <a:defRPr/>
            </a:pPr>
            <a:endParaRPr lang="en-GB">
              <a:latin typeface="Arial" charset="0"/>
            </a:endParaRPr>
          </a:p>
        </p:txBody>
      </p:sp>
      <p:sp>
        <p:nvSpPr>
          <p:cNvPr id="59413" name="Line 20"/>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pic>
        <p:nvPicPr>
          <p:cNvPr id="15362" name="Picture 2" descr="http://img.ryt9.net/www/420x900s/files/20090703/iq731592f004ef524ed55547107ac30e9a.jpg"/>
          <p:cNvPicPr>
            <a:picLocks noChangeAspect="1" noChangeArrowheads="1"/>
          </p:cNvPicPr>
          <p:nvPr/>
        </p:nvPicPr>
        <p:blipFill>
          <a:blip r:embed="rId3"/>
          <a:srcRect/>
          <a:stretch>
            <a:fillRect/>
          </a:stretch>
        </p:blipFill>
        <p:spPr bwMode="auto">
          <a:xfrm>
            <a:off x="6858000" y="152400"/>
            <a:ext cx="1447800" cy="962787"/>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spd="slow">
    <p:random/>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2"/>
          <p:cNvSpPr>
            <a:spLocks noGrp="1" noChangeArrowheads="1"/>
          </p:cNvSpPr>
          <p:nvPr>
            <p:ph type="title"/>
          </p:nvPr>
        </p:nvSpPr>
        <p:spPr>
          <a:xfrm>
            <a:off x="533400" y="201613"/>
            <a:ext cx="8229600" cy="776287"/>
          </a:xfrm>
        </p:spPr>
        <p:txBody>
          <a:bodyPr/>
          <a:lstStyle/>
          <a:p>
            <a:pPr eaLnBrk="1" hangingPunct="1"/>
            <a:r>
              <a:rPr lang="en-US" dirty="0" smtClean="0"/>
              <a:t>Trade Promotion</a:t>
            </a:r>
          </a:p>
        </p:txBody>
      </p:sp>
      <p:sp>
        <p:nvSpPr>
          <p:cNvPr id="60418" name="Slide Number Placeholder 2"/>
          <p:cNvSpPr>
            <a:spLocks noGrp="1"/>
          </p:cNvSpPr>
          <p:nvPr>
            <p:ph type="sldNum" sz="quarter" idx="12"/>
          </p:nvPr>
        </p:nvSpPr>
        <p:spPr>
          <a:noFill/>
        </p:spPr>
        <p:txBody>
          <a:bodyPr/>
          <a:lstStyle/>
          <a:p>
            <a:r>
              <a:rPr lang="en-US" smtClean="0"/>
              <a:t>12-</a:t>
            </a:r>
            <a:fld id="{D1B08B1B-6B39-45D6-AED6-BE6B1A556DD5}" type="slidenum">
              <a:rPr lang="en-US" smtClean="0"/>
              <a:pPr/>
              <a:t>70</a:t>
            </a:fld>
            <a:endParaRPr lang="en-US" smtClean="0"/>
          </a:p>
        </p:txBody>
      </p:sp>
      <p:sp>
        <p:nvSpPr>
          <p:cNvPr id="60420" name="Line 3"/>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sp>
        <p:nvSpPr>
          <p:cNvPr id="60421" name="AutoShape 4"/>
          <p:cNvSpPr>
            <a:spLocks noChangeArrowheads="1"/>
          </p:cNvSpPr>
          <p:nvPr/>
        </p:nvSpPr>
        <p:spPr bwMode="auto">
          <a:xfrm>
            <a:off x="487363" y="1811338"/>
            <a:ext cx="3435350" cy="4713287"/>
          </a:xfrm>
          <a:prstGeom prst="roundRect">
            <a:avLst>
              <a:gd name="adj" fmla="val 16667"/>
            </a:avLst>
          </a:prstGeom>
          <a:solidFill>
            <a:schemeClr val="accent4">
              <a:lumMod val="40000"/>
              <a:lumOff val="60000"/>
            </a:schemeClr>
          </a:solidFill>
          <a:ln w="9525">
            <a:solidFill>
              <a:schemeClr val="tx1"/>
            </a:solidFill>
            <a:round/>
            <a:headEnd/>
            <a:tailEnd/>
          </a:ln>
          <a:scene3d>
            <a:camera prst="perspectiveLeft"/>
            <a:lightRig rig="threePt" dir="t"/>
          </a:scene3d>
        </p:spPr>
        <p:txBody>
          <a:bodyPr/>
          <a:lstStyle/>
          <a:p>
            <a:pPr algn="ctr" eaLnBrk="0" hangingPunct="0"/>
            <a:r>
              <a:rPr lang="en-US" sz="2400" dirty="0">
                <a:latin typeface="Tahoma" pitchFamily="34" charset="0"/>
              </a:rPr>
              <a:t>Persuade resellers to carry a brand</a:t>
            </a:r>
          </a:p>
          <a:p>
            <a:pPr algn="ctr" eaLnBrk="0" hangingPunct="0"/>
            <a:endParaRPr lang="en-US" sz="2400" dirty="0">
              <a:latin typeface="Tahoma" pitchFamily="34" charset="0"/>
            </a:endParaRPr>
          </a:p>
          <a:p>
            <a:pPr algn="ctr" eaLnBrk="0" hangingPunct="0"/>
            <a:r>
              <a:rPr lang="en-US" sz="2400" dirty="0">
                <a:latin typeface="Tahoma" pitchFamily="34" charset="0"/>
              </a:rPr>
              <a:t>Give a brand shelf space</a:t>
            </a:r>
          </a:p>
          <a:p>
            <a:pPr algn="ctr" eaLnBrk="0" hangingPunct="0"/>
            <a:endParaRPr lang="en-US" sz="2400" dirty="0">
              <a:latin typeface="Tahoma" pitchFamily="34" charset="0"/>
            </a:endParaRPr>
          </a:p>
          <a:p>
            <a:pPr algn="ctr" eaLnBrk="0" hangingPunct="0"/>
            <a:r>
              <a:rPr lang="en-US" sz="2400" dirty="0">
                <a:latin typeface="Tahoma" pitchFamily="34" charset="0"/>
              </a:rPr>
              <a:t>Promote brand in advertising</a:t>
            </a:r>
          </a:p>
          <a:p>
            <a:pPr algn="ctr" eaLnBrk="0" hangingPunct="0"/>
            <a:endParaRPr lang="en-US" sz="2400" dirty="0">
              <a:latin typeface="Tahoma" pitchFamily="34" charset="0"/>
            </a:endParaRPr>
          </a:p>
          <a:p>
            <a:pPr algn="ctr" eaLnBrk="0" hangingPunct="0"/>
            <a:r>
              <a:rPr lang="en-US" sz="2400" dirty="0">
                <a:latin typeface="Tahoma" pitchFamily="34" charset="0"/>
              </a:rPr>
              <a:t>Push brand to customers</a:t>
            </a:r>
          </a:p>
        </p:txBody>
      </p:sp>
      <p:sp>
        <p:nvSpPr>
          <p:cNvPr id="60422" name="AutoShape 5"/>
          <p:cNvSpPr>
            <a:spLocks noChangeArrowheads="1"/>
          </p:cNvSpPr>
          <p:nvPr/>
        </p:nvSpPr>
        <p:spPr bwMode="auto">
          <a:xfrm>
            <a:off x="5118100" y="1819275"/>
            <a:ext cx="3435350" cy="4713288"/>
          </a:xfrm>
          <a:prstGeom prst="roundRect">
            <a:avLst>
              <a:gd name="adj" fmla="val 16667"/>
            </a:avLst>
          </a:prstGeom>
          <a:solidFill>
            <a:schemeClr val="bg2">
              <a:lumMod val="90000"/>
            </a:schemeClr>
          </a:solidFill>
          <a:ln w="9525">
            <a:solidFill>
              <a:schemeClr val="tx1"/>
            </a:solidFill>
            <a:round/>
            <a:headEnd/>
            <a:tailEnd/>
          </a:ln>
          <a:scene3d>
            <a:camera prst="perspectiveLeft"/>
            <a:lightRig rig="threePt" dir="t"/>
          </a:scene3d>
        </p:spPr>
        <p:txBody>
          <a:bodyPr/>
          <a:lstStyle/>
          <a:p>
            <a:pPr algn="ctr" eaLnBrk="0" hangingPunct="0"/>
            <a:r>
              <a:rPr lang="en-US" sz="2400" dirty="0">
                <a:latin typeface="Tahoma" pitchFamily="34" charset="0"/>
              </a:rPr>
              <a:t>Discounts</a:t>
            </a:r>
          </a:p>
          <a:p>
            <a:pPr algn="ctr" eaLnBrk="0" hangingPunct="0"/>
            <a:endParaRPr lang="en-US" sz="2400" dirty="0">
              <a:latin typeface="Tahoma" pitchFamily="34" charset="0"/>
            </a:endParaRPr>
          </a:p>
          <a:p>
            <a:pPr algn="ctr" eaLnBrk="0" hangingPunct="0"/>
            <a:r>
              <a:rPr lang="en-US" sz="2400" dirty="0">
                <a:latin typeface="Tahoma" pitchFamily="34" charset="0"/>
              </a:rPr>
              <a:t>Allowances</a:t>
            </a:r>
          </a:p>
          <a:p>
            <a:pPr algn="ctr" eaLnBrk="0" hangingPunct="0"/>
            <a:endParaRPr lang="en-US" sz="2400" dirty="0">
              <a:latin typeface="Tahoma" pitchFamily="34" charset="0"/>
            </a:endParaRPr>
          </a:p>
          <a:p>
            <a:pPr algn="ctr" eaLnBrk="0" hangingPunct="0"/>
            <a:r>
              <a:rPr lang="en-US" sz="2400" dirty="0">
                <a:latin typeface="Tahoma" pitchFamily="34" charset="0"/>
              </a:rPr>
              <a:t>Free Goods</a:t>
            </a:r>
          </a:p>
          <a:p>
            <a:pPr algn="ctr" eaLnBrk="0" hangingPunct="0"/>
            <a:endParaRPr lang="en-US" sz="2400" dirty="0">
              <a:latin typeface="Tahoma" pitchFamily="34" charset="0"/>
            </a:endParaRPr>
          </a:p>
          <a:p>
            <a:pPr algn="ctr" eaLnBrk="0" hangingPunct="0"/>
            <a:r>
              <a:rPr lang="en-US" sz="2400" dirty="0">
                <a:latin typeface="Tahoma" pitchFamily="34" charset="0"/>
              </a:rPr>
              <a:t>Push Money</a:t>
            </a:r>
          </a:p>
          <a:p>
            <a:pPr algn="ctr" eaLnBrk="0" hangingPunct="0"/>
            <a:endParaRPr lang="en-US" sz="2400" dirty="0">
              <a:latin typeface="Tahoma" pitchFamily="34" charset="0"/>
            </a:endParaRPr>
          </a:p>
          <a:p>
            <a:pPr algn="ctr" eaLnBrk="0" hangingPunct="0"/>
            <a:r>
              <a:rPr lang="en-US" sz="2400" dirty="0">
                <a:latin typeface="Tahoma" pitchFamily="34" charset="0"/>
              </a:rPr>
              <a:t>Specialty Advertising Items</a:t>
            </a:r>
          </a:p>
        </p:txBody>
      </p:sp>
      <p:sp>
        <p:nvSpPr>
          <p:cNvPr id="60423" name="Text Box 6"/>
          <p:cNvSpPr txBox="1">
            <a:spLocks noChangeArrowheads="1"/>
          </p:cNvSpPr>
          <p:nvPr/>
        </p:nvSpPr>
        <p:spPr bwMode="auto">
          <a:xfrm>
            <a:off x="711200" y="1217613"/>
            <a:ext cx="2946400" cy="519112"/>
          </a:xfrm>
          <a:prstGeom prst="rect">
            <a:avLst/>
          </a:prstGeom>
          <a:noFill/>
          <a:ln w="9525">
            <a:noFill/>
            <a:miter lim="800000"/>
            <a:headEnd/>
            <a:tailEnd/>
          </a:ln>
        </p:spPr>
        <p:txBody>
          <a:bodyPr>
            <a:spAutoFit/>
          </a:bodyPr>
          <a:lstStyle/>
          <a:p>
            <a:pPr algn="ctr" eaLnBrk="0" hangingPunct="0">
              <a:spcBef>
                <a:spcPct val="50000"/>
              </a:spcBef>
            </a:pPr>
            <a:r>
              <a:rPr lang="en-US" sz="2800" b="1" dirty="0">
                <a:solidFill>
                  <a:srgbClr val="00B0F0"/>
                </a:solidFill>
                <a:latin typeface="Tahoma" pitchFamily="34" charset="0"/>
              </a:rPr>
              <a:t>Objectives</a:t>
            </a:r>
          </a:p>
        </p:txBody>
      </p:sp>
      <p:sp>
        <p:nvSpPr>
          <p:cNvPr id="60424" name="Text Box 7"/>
          <p:cNvSpPr txBox="1">
            <a:spLocks noChangeArrowheads="1"/>
          </p:cNvSpPr>
          <p:nvPr/>
        </p:nvSpPr>
        <p:spPr bwMode="auto">
          <a:xfrm>
            <a:off x="5029200" y="1219200"/>
            <a:ext cx="2946400" cy="519112"/>
          </a:xfrm>
          <a:prstGeom prst="rect">
            <a:avLst/>
          </a:prstGeom>
          <a:noFill/>
          <a:ln w="9525">
            <a:noFill/>
            <a:miter lim="800000"/>
            <a:headEnd/>
            <a:tailEnd/>
          </a:ln>
        </p:spPr>
        <p:txBody>
          <a:bodyPr>
            <a:spAutoFit/>
          </a:bodyPr>
          <a:lstStyle/>
          <a:p>
            <a:pPr algn="ctr" eaLnBrk="0" hangingPunct="0">
              <a:spcBef>
                <a:spcPct val="50000"/>
              </a:spcBef>
            </a:pPr>
            <a:r>
              <a:rPr lang="en-US" sz="2800" b="1" dirty="0">
                <a:solidFill>
                  <a:srgbClr val="00B0F0"/>
                </a:solidFill>
                <a:latin typeface="Tahoma" pitchFamily="34" charset="0"/>
              </a:rPr>
              <a:t>Tools</a:t>
            </a:r>
          </a:p>
        </p:txBody>
      </p:sp>
      <p:sp>
        <p:nvSpPr>
          <p:cNvPr id="60425" name="AutoShape 8"/>
          <p:cNvSpPr>
            <a:spLocks noChangeArrowheads="1"/>
          </p:cNvSpPr>
          <p:nvPr/>
        </p:nvSpPr>
        <p:spPr bwMode="auto">
          <a:xfrm>
            <a:off x="3810000" y="1219200"/>
            <a:ext cx="1524000" cy="685800"/>
          </a:xfrm>
          <a:custGeom>
            <a:avLst/>
            <a:gdLst>
              <a:gd name="T0" fmla="*/ 2147483647 w 21600"/>
              <a:gd name="T1" fmla="*/ 0 h 21600"/>
              <a:gd name="T2" fmla="*/ 0 w 21600"/>
              <a:gd name="T3" fmla="*/ 345664538 h 21600"/>
              <a:gd name="T4" fmla="*/ 2147483647 w 21600"/>
              <a:gd name="T5" fmla="*/ 691329076 h 21600"/>
              <a:gd name="T6" fmla="*/ 2147483647 w 21600"/>
              <a:gd name="T7" fmla="*/ 34566453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en-GB"/>
          </a:p>
        </p:txBody>
      </p:sp>
      <p:pic>
        <p:nvPicPr>
          <p:cNvPr id="13318" name="Picture 6" descr="http://t2.gstatic.com/images?q=tbn:ANd9GcQ0EBRiT5zwY2Mh5YX8rFrRWadP_Kylu1OdGqGWrmsCT3NQ9sXf"/>
          <p:cNvPicPr>
            <a:picLocks noChangeAspect="1" noChangeArrowheads="1"/>
          </p:cNvPicPr>
          <p:nvPr/>
        </p:nvPicPr>
        <p:blipFill>
          <a:blip r:embed="rId2"/>
          <a:srcRect/>
          <a:stretch>
            <a:fillRect/>
          </a:stretch>
        </p:blipFill>
        <p:spPr bwMode="auto">
          <a:xfrm>
            <a:off x="7162800" y="152400"/>
            <a:ext cx="1600200" cy="112252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2"/>
          <p:cNvSpPr>
            <a:spLocks noGrp="1" noChangeArrowheads="1"/>
          </p:cNvSpPr>
          <p:nvPr>
            <p:ph type="title"/>
          </p:nvPr>
        </p:nvSpPr>
        <p:spPr>
          <a:xfrm>
            <a:off x="533400" y="201613"/>
            <a:ext cx="8229600" cy="776287"/>
          </a:xfrm>
        </p:spPr>
        <p:txBody>
          <a:bodyPr/>
          <a:lstStyle/>
          <a:p>
            <a:pPr eaLnBrk="1" hangingPunct="1"/>
            <a:r>
              <a:rPr lang="en-US" smtClean="0"/>
              <a:t>Business Promotion</a:t>
            </a:r>
          </a:p>
        </p:txBody>
      </p:sp>
      <p:sp>
        <p:nvSpPr>
          <p:cNvPr id="61442" name="Slide Number Placeholder 2"/>
          <p:cNvSpPr>
            <a:spLocks noGrp="1"/>
          </p:cNvSpPr>
          <p:nvPr>
            <p:ph type="sldNum" sz="quarter" idx="12"/>
          </p:nvPr>
        </p:nvSpPr>
        <p:spPr>
          <a:noFill/>
        </p:spPr>
        <p:txBody>
          <a:bodyPr/>
          <a:lstStyle/>
          <a:p>
            <a:r>
              <a:rPr lang="en-US" smtClean="0"/>
              <a:t>12-</a:t>
            </a:r>
            <a:fld id="{254C0782-F1C7-4613-8162-172047D2301E}" type="slidenum">
              <a:rPr lang="en-US" smtClean="0"/>
              <a:pPr/>
              <a:t>71</a:t>
            </a:fld>
            <a:endParaRPr lang="en-US" smtClean="0"/>
          </a:p>
        </p:txBody>
      </p:sp>
      <p:sp>
        <p:nvSpPr>
          <p:cNvPr id="61444" name="Line 3"/>
          <p:cNvSpPr>
            <a:spLocks noChangeShapeType="1"/>
          </p:cNvSpPr>
          <p:nvPr/>
        </p:nvSpPr>
        <p:spPr bwMode="auto">
          <a:xfrm flipH="1">
            <a:off x="1143000" y="952500"/>
            <a:ext cx="6400800" cy="0"/>
          </a:xfrm>
          <a:prstGeom prst="line">
            <a:avLst/>
          </a:prstGeom>
          <a:noFill/>
          <a:ln w="25400">
            <a:solidFill>
              <a:srgbClr val="FF0000"/>
            </a:solidFill>
            <a:round/>
            <a:headEnd/>
            <a:tailEnd/>
          </a:ln>
        </p:spPr>
        <p:txBody>
          <a:bodyPr/>
          <a:lstStyle/>
          <a:p>
            <a:endParaRPr lang="th-TH"/>
          </a:p>
        </p:txBody>
      </p:sp>
      <p:sp>
        <p:nvSpPr>
          <p:cNvPr id="61445" name="AutoShape 4"/>
          <p:cNvSpPr>
            <a:spLocks noChangeArrowheads="1"/>
          </p:cNvSpPr>
          <p:nvPr/>
        </p:nvSpPr>
        <p:spPr bwMode="auto">
          <a:xfrm>
            <a:off x="487363" y="1811338"/>
            <a:ext cx="3435350" cy="4713287"/>
          </a:xfrm>
          <a:prstGeom prst="roundRect">
            <a:avLst>
              <a:gd name="adj" fmla="val 16667"/>
            </a:avLst>
          </a:prstGeom>
          <a:solidFill>
            <a:schemeClr val="bg2">
              <a:lumMod val="90000"/>
            </a:schemeClr>
          </a:solidFill>
          <a:ln w="9525">
            <a:solidFill>
              <a:schemeClr val="tx1"/>
            </a:solidFill>
            <a:round/>
            <a:headEnd/>
            <a:tailEnd/>
          </a:ln>
          <a:scene3d>
            <a:camera prst="perspectiveLeft"/>
            <a:lightRig rig="threePt" dir="t"/>
          </a:scene3d>
        </p:spPr>
        <p:txBody>
          <a:bodyPr/>
          <a:lstStyle/>
          <a:p>
            <a:pPr algn="ctr" eaLnBrk="0" hangingPunct="0"/>
            <a:r>
              <a:rPr lang="en-US" sz="2400" dirty="0">
                <a:latin typeface="Tahoma" pitchFamily="34" charset="0"/>
              </a:rPr>
              <a:t>Generate business leads</a:t>
            </a:r>
          </a:p>
          <a:p>
            <a:pPr algn="ctr" eaLnBrk="0" hangingPunct="0"/>
            <a:endParaRPr lang="en-US" sz="2400" dirty="0">
              <a:latin typeface="Tahoma" pitchFamily="34" charset="0"/>
            </a:endParaRPr>
          </a:p>
          <a:p>
            <a:pPr algn="ctr" eaLnBrk="0" hangingPunct="0"/>
            <a:r>
              <a:rPr lang="en-US" sz="2400" dirty="0">
                <a:latin typeface="Tahoma" pitchFamily="34" charset="0"/>
              </a:rPr>
              <a:t>Stimulate purchases</a:t>
            </a:r>
          </a:p>
          <a:p>
            <a:pPr algn="ctr" eaLnBrk="0" hangingPunct="0"/>
            <a:endParaRPr lang="en-US" sz="2400" dirty="0">
              <a:latin typeface="Tahoma" pitchFamily="34" charset="0"/>
            </a:endParaRPr>
          </a:p>
          <a:p>
            <a:pPr algn="ctr" eaLnBrk="0" hangingPunct="0"/>
            <a:r>
              <a:rPr lang="en-US" sz="2400" dirty="0">
                <a:latin typeface="Tahoma" pitchFamily="34" charset="0"/>
              </a:rPr>
              <a:t>Reward customers</a:t>
            </a:r>
          </a:p>
          <a:p>
            <a:pPr algn="ctr" eaLnBrk="0" hangingPunct="0"/>
            <a:endParaRPr lang="en-US" sz="2400" dirty="0">
              <a:latin typeface="Tahoma" pitchFamily="34" charset="0"/>
            </a:endParaRPr>
          </a:p>
          <a:p>
            <a:pPr algn="ctr" eaLnBrk="0" hangingPunct="0"/>
            <a:r>
              <a:rPr lang="en-US" sz="2400" dirty="0">
                <a:latin typeface="Tahoma" pitchFamily="34" charset="0"/>
              </a:rPr>
              <a:t>Motivate salespeople</a:t>
            </a:r>
          </a:p>
        </p:txBody>
      </p:sp>
      <p:sp>
        <p:nvSpPr>
          <p:cNvPr id="61446" name="AutoShape 5"/>
          <p:cNvSpPr>
            <a:spLocks noChangeArrowheads="1"/>
          </p:cNvSpPr>
          <p:nvPr/>
        </p:nvSpPr>
        <p:spPr bwMode="auto">
          <a:xfrm>
            <a:off x="5118100" y="1819275"/>
            <a:ext cx="3435350" cy="4713288"/>
          </a:xfrm>
          <a:prstGeom prst="roundRect">
            <a:avLst>
              <a:gd name="adj" fmla="val 16667"/>
            </a:avLst>
          </a:prstGeom>
          <a:solidFill>
            <a:schemeClr val="accent4">
              <a:lumMod val="20000"/>
              <a:lumOff val="80000"/>
            </a:schemeClr>
          </a:solidFill>
          <a:ln w="9525">
            <a:solidFill>
              <a:schemeClr val="tx1"/>
            </a:solidFill>
            <a:round/>
            <a:headEnd/>
            <a:tailEnd/>
          </a:ln>
          <a:scene3d>
            <a:camera prst="perspectiveLeft"/>
            <a:lightRig rig="threePt" dir="t"/>
          </a:scene3d>
        </p:spPr>
        <p:txBody>
          <a:bodyPr/>
          <a:lstStyle/>
          <a:p>
            <a:pPr algn="ctr" eaLnBrk="0" hangingPunct="0"/>
            <a:r>
              <a:rPr lang="en-US" sz="2400" dirty="0">
                <a:latin typeface="Tahoma" pitchFamily="34" charset="0"/>
              </a:rPr>
              <a:t>Conventions</a:t>
            </a:r>
          </a:p>
          <a:p>
            <a:pPr algn="ctr" eaLnBrk="0" hangingPunct="0"/>
            <a:endParaRPr lang="en-US" sz="2400" dirty="0">
              <a:latin typeface="Tahoma" pitchFamily="34" charset="0"/>
            </a:endParaRPr>
          </a:p>
          <a:p>
            <a:pPr algn="ctr" eaLnBrk="0" hangingPunct="0"/>
            <a:r>
              <a:rPr lang="en-US" sz="2400" dirty="0">
                <a:latin typeface="Tahoma" pitchFamily="34" charset="0"/>
              </a:rPr>
              <a:t>Trade shows</a:t>
            </a:r>
          </a:p>
          <a:p>
            <a:pPr algn="ctr" eaLnBrk="0" hangingPunct="0"/>
            <a:endParaRPr lang="en-US" sz="2400" dirty="0">
              <a:latin typeface="Tahoma" pitchFamily="34" charset="0"/>
            </a:endParaRPr>
          </a:p>
          <a:p>
            <a:pPr algn="ctr" eaLnBrk="0" hangingPunct="0"/>
            <a:r>
              <a:rPr lang="en-US" sz="2400" dirty="0">
                <a:latin typeface="Tahoma" pitchFamily="34" charset="0"/>
              </a:rPr>
              <a:t>Sales contests</a:t>
            </a:r>
          </a:p>
        </p:txBody>
      </p:sp>
      <p:sp>
        <p:nvSpPr>
          <p:cNvPr id="61447" name="Text Box 6"/>
          <p:cNvSpPr txBox="1">
            <a:spLocks noChangeArrowheads="1"/>
          </p:cNvSpPr>
          <p:nvPr/>
        </p:nvSpPr>
        <p:spPr bwMode="auto">
          <a:xfrm>
            <a:off x="711200" y="1217613"/>
            <a:ext cx="2946400" cy="519112"/>
          </a:xfrm>
          <a:prstGeom prst="rect">
            <a:avLst/>
          </a:prstGeom>
          <a:noFill/>
          <a:ln w="9525">
            <a:noFill/>
            <a:miter lim="800000"/>
            <a:headEnd/>
            <a:tailEnd/>
          </a:ln>
        </p:spPr>
        <p:txBody>
          <a:bodyPr>
            <a:spAutoFit/>
          </a:bodyPr>
          <a:lstStyle/>
          <a:p>
            <a:pPr algn="ctr" eaLnBrk="0" hangingPunct="0">
              <a:spcBef>
                <a:spcPct val="50000"/>
              </a:spcBef>
            </a:pPr>
            <a:r>
              <a:rPr lang="en-US" sz="2800" b="1" dirty="0">
                <a:solidFill>
                  <a:srgbClr val="00B0F0"/>
                </a:solidFill>
                <a:latin typeface="Tahoma" pitchFamily="34" charset="0"/>
              </a:rPr>
              <a:t>Objectives</a:t>
            </a:r>
          </a:p>
        </p:txBody>
      </p:sp>
      <p:sp>
        <p:nvSpPr>
          <p:cNvPr id="61448" name="Text Box 7"/>
          <p:cNvSpPr txBox="1">
            <a:spLocks noChangeArrowheads="1"/>
          </p:cNvSpPr>
          <p:nvPr/>
        </p:nvSpPr>
        <p:spPr bwMode="auto">
          <a:xfrm>
            <a:off x="5105400" y="1295400"/>
            <a:ext cx="2946400" cy="519112"/>
          </a:xfrm>
          <a:prstGeom prst="rect">
            <a:avLst/>
          </a:prstGeom>
          <a:noFill/>
          <a:ln w="9525">
            <a:noFill/>
            <a:miter lim="800000"/>
            <a:headEnd/>
            <a:tailEnd/>
          </a:ln>
        </p:spPr>
        <p:txBody>
          <a:bodyPr>
            <a:spAutoFit/>
          </a:bodyPr>
          <a:lstStyle/>
          <a:p>
            <a:pPr algn="ctr" eaLnBrk="0" hangingPunct="0">
              <a:spcBef>
                <a:spcPct val="50000"/>
              </a:spcBef>
            </a:pPr>
            <a:r>
              <a:rPr lang="en-US" sz="2800" b="1" dirty="0">
                <a:solidFill>
                  <a:srgbClr val="00B0F0"/>
                </a:solidFill>
                <a:latin typeface="Tahoma" pitchFamily="34" charset="0"/>
              </a:rPr>
              <a:t>Tools</a:t>
            </a:r>
          </a:p>
        </p:txBody>
      </p:sp>
      <p:sp>
        <p:nvSpPr>
          <p:cNvPr id="61449" name="AutoShape 8"/>
          <p:cNvSpPr>
            <a:spLocks noChangeArrowheads="1"/>
          </p:cNvSpPr>
          <p:nvPr/>
        </p:nvSpPr>
        <p:spPr bwMode="auto">
          <a:xfrm>
            <a:off x="3810000" y="1219200"/>
            <a:ext cx="1524000" cy="685800"/>
          </a:xfrm>
          <a:custGeom>
            <a:avLst/>
            <a:gdLst>
              <a:gd name="T0" fmla="*/ 2147483647 w 21600"/>
              <a:gd name="T1" fmla="*/ 0 h 21600"/>
              <a:gd name="T2" fmla="*/ 0 w 21600"/>
              <a:gd name="T3" fmla="*/ 345664538 h 21600"/>
              <a:gd name="T4" fmla="*/ 2147483647 w 21600"/>
              <a:gd name="T5" fmla="*/ 691329076 h 21600"/>
              <a:gd name="T6" fmla="*/ 2147483647 w 21600"/>
              <a:gd name="T7" fmla="*/ 345664538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chemeClr val="accent1"/>
          </a:solidFill>
          <a:ln w="9525">
            <a:solidFill>
              <a:schemeClr val="tx1"/>
            </a:solidFill>
            <a:miter lim="800000"/>
            <a:headEnd/>
            <a:tailEnd/>
          </a:ln>
        </p:spPr>
        <p:txBody>
          <a:bodyPr wrap="none" anchor="ctr"/>
          <a:lstStyle/>
          <a:p>
            <a:endParaRPr lang="en-GB"/>
          </a:p>
        </p:txBody>
      </p:sp>
      <p:pic>
        <p:nvPicPr>
          <p:cNvPr id="12290" name="Picture 2" descr="http://t0.gstatic.com/images?q=tbn:ANd9GcQJiSZ4BetYPkcFZOOG5BL4MCGZK8qWcUYbWd-Dl_4wUZkIvHEH"/>
          <p:cNvPicPr>
            <a:picLocks noChangeAspect="1" noChangeArrowheads="1"/>
          </p:cNvPicPr>
          <p:nvPr/>
        </p:nvPicPr>
        <p:blipFill>
          <a:blip r:embed="rId2"/>
          <a:srcRect/>
          <a:stretch>
            <a:fillRect/>
          </a:stretch>
        </p:blipFill>
        <p:spPr bwMode="auto">
          <a:xfrm>
            <a:off x="7162800" y="152400"/>
            <a:ext cx="1447800" cy="1104159"/>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Number Placeholder 3"/>
          <p:cNvSpPr>
            <a:spLocks noGrp="1"/>
          </p:cNvSpPr>
          <p:nvPr>
            <p:ph type="sldNum" sz="quarter" idx="12"/>
          </p:nvPr>
        </p:nvSpPr>
        <p:spPr>
          <a:noFill/>
        </p:spPr>
        <p:txBody>
          <a:bodyPr/>
          <a:lstStyle/>
          <a:p>
            <a:r>
              <a:rPr lang="en-US" smtClean="0"/>
              <a:t>12-</a:t>
            </a:r>
            <a:fld id="{58946269-FEFD-4248-A2A4-47473EE7B2FF}" type="slidenum">
              <a:rPr lang="en-US" smtClean="0"/>
              <a:pPr/>
              <a:t>72</a:t>
            </a:fld>
            <a:endParaRPr lang="en-US" smtClean="0"/>
          </a:p>
        </p:txBody>
      </p:sp>
      <p:pic>
        <p:nvPicPr>
          <p:cNvPr id="62468" name="Picture 7" descr="TEAMS&amp;TEAMS%20Asset%20ID=dd6bc86f7fa597d2047a1aee3c893d32296917f6"/>
          <p:cNvPicPr>
            <a:picLocks noGrp="1" noChangeAspect="1" noChangeArrowheads="1"/>
          </p:cNvPicPr>
          <p:nvPr>
            <p:ph sz="quarter" idx="1"/>
          </p:nvPr>
        </p:nvPicPr>
        <p:blipFill>
          <a:blip r:embed="rId2"/>
          <a:srcRect/>
          <a:stretch>
            <a:fillRect/>
          </a:stretch>
        </p:blipFill>
        <p:spPr>
          <a:xfrm>
            <a:off x="914400" y="1752600"/>
            <a:ext cx="6789738" cy="4525963"/>
          </a:xfrm>
          <a:noFill/>
        </p:spPr>
      </p:pic>
      <p:sp>
        <p:nvSpPr>
          <p:cNvPr id="6246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62469" name="Text Box 9"/>
          <p:cNvSpPr txBox="1">
            <a:spLocks noChangeArrowheads="1"/>
          </p:cNvSpPr>
          <p:nvPr/>
        </p:nvSpPr>
        <p:spPr bwMode="auto">
          <a:xfrm>
            <a:off x="1600200" y="228600"/>
            <a:ext cx="5791200" cy="822325"/>
          </a:xfrm>
          <a:prstGeom prst="rect">
            <a:avLst/>
          </a:prstGeom>
          <a:noFill/>
          <a:ln w="9525">
            <a:noFill/>
            <a:miter lim="800000"/>
            <a:headEnd/>
            <a:tailEnd/>
          </a:ln>
        </p:spPr>
        <p:txBody>
          <a:bodyPr>
            <a:spAutoFit/>
          </a:bodyPr>
          <a:lstStyle/>
          <a:p>
            <a:pPr algn="ctr">
              <a:spcBef>
                <a:spcPct val="50000"/>
              </a:spcBef>
            </a:pPr>
            <a:r>
              <a:rPr lang="en-US" sz="2400" dirty="0"/>
              <a:t>Trade shows are a popular means of promotions in business marketing</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2"/>
          <p:cNvSpPr>
            <a:spLocks noGrp="1" noChangeArrowheads="1"/>
          </p:cNvSpPr>
          <p:nvPr>
            <p:ph type="title"/>
          </p:nvPr>
        </p:nvSpPr>
        <p:spPr/>
        <p:txBody>
          <a:bodyPr/>
          <a:lstStyle/>
          <a:p>
            <a:pPr eaLnBrk="1" hangingPunct="1"/>
            <a:r>
              <a:rPr lang="en-US" dirty="0" smtClean="0"/>
              <a:t>Public Relations(PR) </a:t>
            </a:r>
          </a:p>
        </p:txBody>
      </p:sp>
      <p:sp>
        <p:nvSpPr>
          <p:cNvPr id="64514" name="Slide Number Placeholder 3"/>
          <p:cNvSpPr>
            <a:spLocks noGrp="1"/>
          </p:cNvSpPr>
          <p:nvPr>
            <p:ph type="sldNum" sz="quarter" idx="12"/>
          </p:nvPr>
        </p:nvSpPr>
        <p:spPr>
          <a:noFill/>
        </p:spPr>
        <p:txBody>
          <a:bodyPr/>
          <a:lstStyle/>
          <a:p>
            <a:r>
              <a:rPr lang="en-US" smtClean="0"/>
              <a:t>12-</a:t>
            </a:r>
            <a:fld id="{24220248-ED22-45ED-A020-7794342C3FF4}" type="slidenum">
              <a:rPr lang="en-US" smtClean="0"/>
              <a:pPr/>
              <a:t>73</a:t>
            </a:fld>
            <a:endParaRPr lang="en-US" smtClean="0"/>
          </a:p>
        </p:txBody>
      </p:sp>
      <p:sp>
        <p:nvSpPr>
          <p:cNvPr id="64516" name="Rectangle 3"/>
          <p:cNvSpPr>
            <a:spLocks noGrp="1" noChangeArrowheads="1"/>
          </p:cNvSpPr>
          <p:nvPr>
            <p:ph sz="quarter" idx="1"/>
          </p:nvPr>
        </p:nvSpPr>
        <p:spPr>
          <a:xfrm>
            <a:off x="457200" y="1676400"/>
            <a:ext cx="8229600" cy="4937760"/>
          </a:xfrm>
        </p:spPr>
        <p:txBody>
          <a:bodyPr/>
          <a:lstStyle/>
          <a:p>
            <a:pPr eaLnBrk="1" hangingPunct="1"/>
            <a:r>
              <a:rPr lang="en-US" dirty="0" smtClean="0"/>
              <a:t>Public relations involves building good relations with the company’s various publics by obtaining favorable publicity, building up a good corporate image, and handling or heading off unfavorable rumors, stories, and events.</a:t>
            </a:r>
          </a:p>
        </p:txBody>
      </p:sp>
      <p:sp>
        <p:nvSpPr>
          <p:cNvPr id="6451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pic>
        <p:nvPicPr>
          <p:cNvPr id="8194" name="Picture 2" descr="http://www.blitzpublicity.com/wp-content/uploads/2010/01/boca-public-relations-pr-fort-lauderdale-palm-beach-miami.jpg"/>
          <p:cNvPicPr>
            <a:picLocks noChangeAspect="1" noChangeArrowheads="1"/>
          </p:cNvPicPr>
          <p:nvPr/>
        </p:nvPicPr>
        <p:blipFill>
          <a:blip r:embed="rId2"/>
          <a:srcRect/>
          <a:stretch>
            <a:fillRect/>
          </a:stretch>
        </p:blipFill>
        <p:spPr bwMode="auto">
          <a:xfrm>
            <a:off x="1600200" y="3657600"/>
            <a:ext cx="5410200" cy="2713449"/>
          </a:xfrm>
          <a:prstGeom prst="rect">
            <a:avLst/>
          </a:prstGeom>
          <a:noFill/>
        </p:spPr>
      </p:pic>
    </p:spTree>
  </p:cSld>
  <p:clrMapOvr>
    <a:masterClrMapping/>
  </p:clrMapOvr>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9"/>
          <p:cNvSpPr>
            <a:spLocks noGrp="1" noChangeArrowheads="1"/>
          </p:cNvSpPr>
          <p:nvPr>
            <p:ph type="title"/>
          </p:nvPr>
        </p:nvSpPr>
        <p:spPr>
          <a:xfrm>
            <a:off x="914400" y="152400"/>
            <a:ext cx="7772400" cy="1143000"/>
          </a:xfrm>
          <a:noFill/>
        </p:spPr>
        <p:txBody>
          <a:bodyPr/>
          <a:lstStyle/>
          <a:p>
            <a:pPr eaLnBrk="1" hangingPunct="1"/>
            <a:r>
              <a:rPr lang="en-US" dirty="0" smtClean="0"/>
              <a:t>Public Relations (PR) </a:t>
            </a:r>
          </a:p>
        </p:txBody>
      </p:sp>
      <p:sp>
        <p:nvSpPr>
          <p:cNvPr id="65538" name="Slide Number Placeholder 3"/>
          <p:cNvSpPr>
            <a:spLocks noGrp="1"/>
          </p:cNvSpPr>
          <p:nvPr>
            <p:ph type="sldNum" sz="quarter" idx="12"/>
          </p:nvPr>
        </p:nvSpPr>
        <p:spPr>
          <a:noFill/>
        </p:spPr>
        <p:txBody>
          <a:bodyPr/>
          <a:lstStyle/>
          <a:p>
            <a:r>
              <a:rPr lang="en-US" smtClean="0"/>
              <a:t>12-</a:t>
            </a:r>
            <a:fld id="{F3A7F504-3A70-4FB0-8197-78A08CB0BB64}" type="slidenum">
              <a:rPr lang="en-US" smtClean="0"/>
              <a:pPr/>
              <a:t>74</a:t>
            </a:fld>
            <a:endParaRPr lang="en-US" smtClean="0"/>
          </a:p>
        </p:txBody>
      </p:sp>
      <p:sp>
        <p:nvSpPr>
          <p:cNvPr id="65539" name="Rectangle 8"/>
          <p:cNvSpPr>
            <a:spLocks noGrp="1" noChangeArrowheads="1"/>
          </p:cNvSpPr>
          <p:nvPr>
            <p:ph sz="quarter" idx="1"/>
          </p:nvPr>
        </p:nvSpPr>
        <p:spPr>
          <a:xfrm>
            <a:off x="762000" y="1447800"/>
            <a:ext cx="3657600" cy="4572000"/>
          </a:xfrm>
          <a:noFill/>
        </p:spPr>
        <p:txBody>
          <a:bodyPr>
            <a:normAutofit lnSpcReduction="10000"/>
          </a:bodyPr>
          <a:lstStyle/>
          <a:p>
            <a:pPr eaLnBrk="1" hangingPunct="1"/>
            <a:r>
              <a:rPr lang="en-US" dirty="0" smtClean="0"/>
              <a:t>Role and Impact of Public Relations</a:t>
            </a:r>
          </a:p>
          <a:p>
            <a:pPr lvl="1" eaLnBrk="1" hangingPunct="1"/>
            <a:r>
              <a:rPr lang="en-US" b="1" dirty="0" smtClean="0">
                <a:solidFill>
                  <a:srgbClr val="FF0000"/>
                </a:solidFill>
              </a:rPr>
              <a:t>Strong impact </a:t>
            </a:r>
            <a:r>
              <a:rPr lang="en-US" dirty="0" smtClean="0"/>
              <a:t>on public awareness at lower cost than advertising</a:t>
            </a:r>
          </a:p>
          <a:p>
            <a:pPr lvl="1" eaLnBrk="1" hangingPunct="1"/>
            <a:r>
              <a:rPr lang="en-US" b="1" dirty="0" smtClean="0">
                <a:solidFill>
                  <a:srgbClr val="FF0000"/>
                </a:solidFill>
              </a:rPr>
              <a:t>Greater credibility </a:t>
            </a:r>
            <a:r>
              <a:rPr lang="en-US" dirty="0" smtClean="0"/>
              <a:t>than advertising</a:t>
            </a:r>
          </a:p>
          <a:p>
            <a:pPr lvl="1" eaLnBrk="1" hangingPunct="1"/>
            <a:r>
              <a:rPr lang="en-US" dirty="0" smtClean="0"/>
              <a:t>Publicity is often </a:t>
            </a:r>
            <a:r>
              <a:rPr lang="en-US" b="1" dirty="0" smtClean="0">
                <a:solidFill>
                  <a:srgbClr val="FF0000"/>
                </a:solidFill>
              </a:rPr>
              <a:t>underused </a:t>
            </a:r>
          </a:p>
          <a:p>
            <a:pPr lvl="1" eaLnBrk="1" hangingPunct="1"/>
            <a:r>
              <a:rPr lang="en-US" dirty="0" smtClean="0"/>
              <a:t>Good public relations can be a </a:t>
            </a:r>
            <a:r>
              <a:rPr lang="en-US" b="1" dirty="0" smtClean="0">
                <a:solidFill>
                  <a:srgbClr val="FF0000"/>
                </a:solidFill>
              </a:rPr>
              <a:t>powerful brand-building tool</a:t>
            </a:r>
          </a:p>
        </p:txBody>
      </p:sp>
      <p:sp>
        <p:nvSpPr>
          <p:cNvPr id="65541" name="Line 10"/>
          <p:cNvSpPr>
            <a:spLocks noChangeShapeType="1"/>
          </p:cNvSpPr>
          <p:nvPr/>
        </p:nvSpPr>
        <p:spPr bwMode="auto">
          <a:xfrm flipH="1">
            <a:off x="1066800" y="1219200"/>
            <a:ext cx="6400800" cy="0"/>
          </a:xfrm>
          <a:prstGeom prst="line">
            <a:avLst/>
          </a:prstGeom>
          <a:noFill/>
          <a:ln w="25400">
            <a:solidFill>
              <a:srgbClr val="FF0000"/>
            </a:solidFill>
            <a:round/>
            <a:headEnd/>
            <a:tailEnd/>
          </a:ln>
        </p:spPr>
        <p:txBody>
          <a:bodyPr/>
          <a:lstStyle/>
          <a:p>
            <a:endParaRPr lang="th-TH"/>
          </a:p>
        </p:txBody>
      </p:sp>
      <p:pic>
        <p:nvPicPr>
          <p:cNvPr id="7170" name="Picture 2" descr="http://pzrservices.typepad.com/advertisingisgoodforyou/images/2007/03/20/ikon_diversity_advertising.jpg"/>
          <p:cNvPicPr>
            <a:picLocks noChangeAspect="1" noChangeArrowheads="1"/>
          </p:cNvPicPr>
          <p:nvPr/>
        </p:nvPicPr>
        <p:blipFill>
          <a:blip r:embed="rId2"/>
          <a:srcRect/>
          <a:stretch>
            <a:fillRect/>
          </a:stretch>
        </p:blipFill>
        <p:spPr bwMode="auto">
          <a:xfrm>
            <a:off x="4953000" y="1447800"/>
            <a:ext cx="3476625" cy="44862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2"/>
          <p:cNvSpPr>
            <a:spLocks noGrp="1" noChangeArrowheads="1"/>
          </p:cNvSpPr>
          <p:nvPr>
            <p:ph type="title"/>
          </p:nvPr>
        </p:nvSpPr>
        <p:spPr/>
        <p:txBody>
          <a:bodyPr/>
          <a:lstStyle/>
          <a:p>
            <a:pPr eaLnBrk="1" hangingPunct="1"/>
            <a:r>
              <a:rPr lang="en-US" smtClean="0"/>
              <a:t>Public Relations Functions</a:t>
            </a:r>
          </a:p>
        </p:txBody>
      </p:sp>
      <p:sp>
        <p:nvSpPr>
          <p:cNvPr id="66562" name="Slide Number Placeholder 3"/>
          <p:cNvSpPr>
            <a:spLocks noGrp="1"/>
          </p:cNvSpPr>
          <p:nvPr>
            <p:ph type="sldNum" sz="quarter" idx="12"/>
          </p:nvPr>
        </p:nvSpPr>
        <p:spPr>
          <a:noFill/>
        </p:spPr>
        <p:txBody>
          <a:bodyPr/>
          <a:lstStyle/>
          <a:p>
            <a:r>
              <a:rPr lang="en-US" smtClean="0"/>
              <a:t>12-</a:t>
            </a:r>
            <a:fld id="{C7395B5A-FF92-40E7-A3AE-AE84D1AA8C62}" type="slidenum">
              <a:rPr lang="en-US" smtClean="0"/>
              <a:pPr/>
              <a:t>75</a:t>
            </a:fld>
            <a:endParaRPr lang="en-US" smtClean="0"/>
          </a:p>
        </p:txBody>
      </p:sp>
      <p:sp>
        <p:nvSpPr>
          <p:cNvPr id="66564" name="Rectangle 3"/>
          <p:cNvSpPr>
            <a:spLocks noGrp="1" noChangeArrowheads="1"/>
          </p:cNvSpPr>
          <p:nvPr>
            <p:ph sz="quarter" idx="1"/>
          </p:nvPr>
        </p:nvSpPr>
        <p:spPr>
          <a:xfrm>
            <a:off x="533400" y="1828801"/>
            <a:ext cx="3657600" cy="2819399"/>
          </a:xfrm>
          <a:solidFill>
            <a:schemeClr val="accent4">
              <a:lumMod val="20000"/>
              <a:lumOff val="80000"/>
            </a:schemeClr>
          </a:solidFill>
        </p:spPr>
        <p:txBody>
          <a:bodyPr/>
          <a:lstStyle/>
          <a:p>
            <a:pPr eaLnBrk="1" hangingPunct="1"/>
            <a:r>
              <a:rPr lang="en-US" b="1" dirty="0" smtClean="0"/>
              <a:t>Press relations or press agency</a:t>
            </a:r>
          </a:p>
          <a:p>
            <a:pPr eaLnBrk="1" hangingPunct="1"/>
            <a:endParaRPr lang="en-US" b="1" dirty="0" smtClean="0"/>
          </a:p>
          <a:p>
            <a:pPr eaLnBrk="1" hangingPunct="1"/>
            <a:r>
              <a:rPr lang="en-US" b="1" dirty="0" smtClean="0"/>
              <a:t>Product publicity</a:t>
            </a:r>
          </a:p>
          <a:p>
            <a:pPr eaLnBrk="1" hangingPunct="1"/>
            <a:endParaRPr lang="en-US" b="1" dirty="0" smtClean="0"/>
          </a:p>
          <a:p>
            <a:pPr eaLnBrk="1" hangingPunct="1"/>
            <a:r>
              <a:rPr lang="en-US" b="1" dirty="0" smtClean="0"/>
              <a:t>Public affairs</a:t>
            </a:r>
          </a:p>
        </p:txBody>
      </p:sp>
      <p:sp>
        <p:nvSpPr>
          <p:cNvPr id="66565"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66566" name="Rectangle 5"/>
          <p:cNvSpPr>
            <a:spLocks noChangeArrowheads="1"/>
          </p:cNvSpPr>
          <p:nvPr/>
        </p:nvSpPr>
        <p:spPr bwMode="auto">
          <a:xfrm>
            <a:off x="4724400" y="1828800"/>
            <a:ext cx="3686175" cy="2895599"/>
          </a:xfrm>
          <a:prstGeom prst="rect">
            <a:avLst/>
          </a:prstGeom>
          <a:solidFill>
            <a:srgbClr val="6666FF"/>
          </a:solidFill>
          <a:ln w="9525">
            <a:noFill/>
            <a:miter lim="800000"/>
            <a:headEnd/>
            <a:tailEnd/>
          </a:ln>
        </p:spPr>
        <p:txBody>
          <a:bodyPr/>
          <a:lstStyle/>
          <a:p>
            <a:pPr marL="342900" indent="-342900">
              <a:spcBef>
                <a:spcPct val="20000"/>
              </a:spcBef>
              <a:buFontTx/>
              <a:buChar char="•"/>
            </a:pPr>
            <a:r>
              <a:rPr lang="en-US" sz="2400" b="1" dirty="0">
                <a:solidFill>
                  <a:schemeClr val="bg1"/>
                </a:solidFill>
              </a:rPr>
              <a:t>Lobbying</a:t>
            </a:r>
          </a:p>
          <a:p>
            <a:pPr marL="342900" indent="-342900">
              <a:spcBef>
                <a:spcPct val="20000"/>
              </a:spcBef>
            </a:pPr>
            <a:endParaRPr lang="en-US" sz="2400" b="1" dirty="0">
              <a:solidFill>
                <a:schemeClr val="bg1"/>
              </a:solidFill>
            </a:endParaRPr>
          </a:p>
          <a:p>
            <a:pPr marL="342900" indent="-342900">
              <a:spcBef>
                <a:spcPct val="20000"/>
              </a:spcBef>
              <a:buFontTx/>
              <a:buChar char="•"/>
            </a:pPr>
            <a:r>
              <a:rPr lang="en-US" sz="2400" b="1" dirty="0">
                <a:solidFill>
                  <a:schemeClr val="bg1"/>
                </a:solidFill>
              </a:rPr>
              <a:t>Investor relations</a:t>
            </a:r>
          </a:p>
          <a:p>
            <a:pPr marL="342900" indent="-342900">
              <a:spcBef>
                <a:spcPct val="20000"/>
              </a:spcBef>
            </a:pPr>
            <a:endParaRPr lang="en-US" sz="2400" b="1" dirty="0">
              <a:solidFill>
                <a:schemeClr val="bg1"/>
              </a:solidFill>
            </a:endParaRPr>
          </a:p>
          <a:p>
            <a:pPr marL="342900" indent="-342900">
              <a:spcBef>
                <a:spcPct val="20000"/>
              </a:spcBef>
              <a:buFontTx/>
              <a:buChar char="•"/>
            </a:pPr>
            <a:r>
              <a:rPr lang="en-US" sz="2400" b="1" dirty="0">
                <a:solidFill>
                  <a:schemeClr val="bg1"/>
                </a:solidFill>
              </a:rPr>
              <a:t>Development</a:t>
            </a:r>
          </a:p>
        </p:txBody>
      </p:sp>
      <p:pic>
        <p:nvPicPr>
          <p:cNvPr id="6146" name="Picture 2" descr="http://cdn3.mixrmedia.com/wp-uploads/ziggytek/blog/2009/07/mac-sales.jpg"/>
          <p:cNvPicPr>
            <a:picLocks noChangeAspect="1" noChangeArrowheads="1"/>
          </p:cNvPicPr>
          <p:nvPr/>
        </p:nvPicPr>
        <p:blipFill>
          <a:blip r:embed="rId2" cstate="print"/>
          <a:srcRect/>
          <a:stretch>
            <a:fillRect/>
          </a:stretch>
        </p:blipFill>
        <p:spPr bwMode="auto">
          <a:xfrm>
            <a:off x="3505200" y="4876800"/>
            <a:ext cx="1733551" cy="1733551"/>
          </a:xfrm>
          <a:prstGeom prst="rect">
            <a:avLst/>
          </a:prstGeom>
          <a:noFill/>
        </p:spPr>
      </p:pic>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2"/>
          <p:cNvSpPr>
            <a:spLocks noGrp="1" noChangeArrowheads="1"/>
          </p:cNvSpPr>
          <p:nvPr>
            <p:ph type="title"/>
          </p:nvPr>
        </p:nvSpPr>
        <p:spPr/>
        <p:txBody>
          <a:bodyPr/>
          <a:lstStyle/>
          <a:p>
            <a:pPr eaLnBrk="1" hangingPunct="1"/>
            <a:r>
              <a:rPr lang="en-US" smtClean="0"/>
              <a:t>Public Relations Tools</a:t>
            </a:r>
          </a:p>
        </p:txBody>
      </p:sp>
      <p:sp>
        <p:nvSpPr>
          <p:cNvPr id="67586" name="Slide Number Placeholder 3"/>
          <p:cNvSpPr>
            <a:spLocks noGrp="1"/>
          </p:cNvSpPr>
          <p:nvPr>
            <p:ph type="sldNum" sz="quarter" idx="12"/>
          </p:nvPr>
        </p:nvSpPr>
        <p:spPr>
          <a:noFill/>
        </p:spPr>
        <p:txBody>
          <a:bodyPr/>
          <a:lstStyle/>
          <a:p>
            <a:r>
              <a:rPr lang="en-US" smtClean="0"/>
              <a:t>12-</a:t>
            </a:r>
            <a:fld id="{00796176-A208-435C-B374-0F77890B97EC}" type="slidenum">
              <a:rPr lang="en-US" smtClean="0"/>
              <a:pPr/>
              <a:t>76</a:t>
            </a:fld>
            <a:endParaRPr lang="en-US" smtClean="0"/>
          </a:p>
        </p:txBody>
      </p:sp>
      <p:sp>
        <p:nvSpPr>
          <p:cNvPr id="67588" name="Rectangle 3"/>
          <p:cNvSpPr>
            <a:spLocks noGrp="1" noChangeArrowheads="1"/>
          </p:cNvSpPr>
          <p:nvPr>
            <p:ph sz="quarter" idx="1"/>
          </p:nvPr>
        </p:nvSpPr>
        <p:spPr>
          <a:xfrm>
            <a:off x="762000" y="1676400"/>
            <a:ext cx="3429000" cy="2743200"/>
          </a:xfrm>
          <a:solidFill>
            <a:schemeClr val="accent2">
              <a:lumMod val="20000"/>
              <a:lumOff val="80000"/>
            </a:schemeClr>
          </a:solidFill>
        </p:spPr>
        <p:txBody>
          <a:bodyPr>
            <a:normAutofit lnSpcReduction="10000"/>
          </a:bodyPr>
          <a:lstStyle/>
          <a:p>
            <a:pPr eaLnBrk="1" hangingPunct="1"/>
            <a:r>
              <a:rPr lang="en-US" b="1" dirty="0" smtClean="0"/>
              <a:t>News</a:t>
            </a:r>
          </a:p>
          <a:p>
            <a:pPr eaLnBrk="1" hangingPunct="1"/>
            <a:r>
              <a:rPr lang="en-US" b="1" dirty="0" smtClean="0"/>
              <a:t>Speeches</a:t>
            </a:r>
          </a:p>
          <a:p>
            <a:pPr eaLnBrk="1" hangingPunct="1"/>
            <a:r>
              <a:rPr lang="en-US" b="1" dirty="0" smtClean="0"/>
              <a:t>Special events</a:t>
            </a:r>
          </a:p>
          <a:p>
            <a:pPr eaLnBrk="1" hangingPunct="1"/>
            <a:r>
              <a:rPr lang="en-US" b="1" dirty="0" smtClean="0"/>
              <a:t>Buzz marketing</a:t>
            </a:r>
          </a:p>
          <a:p>
            <a:pPr eaLnBrk="1" hangingPunct="1"/>
            <a:r>
              <a:rPr lang="en-US" b="1" dirty="0" smtClean="0"/>
              <a:t>Mobile marketing </a:t>
            </a:r>
          </a:p>
          <a:p>
            <a:pPr eaLnBrk="1" hangingPunct="1"/>
            <a:r>
              <a:rPr lang="en-US" b="1" dirty="0" smtClean="0"/>
              <a:t>Written materials</a:t>
            </a:r>
          </a:p>
        </p:txBody>
      </p:sp>
      <p:sp>
        <p:nvSpPr>
          <p:cNvPr id="67589"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67590" name="Rectangle 5"/>
          <p:cNvSpPr>
            <a:spLocks noChangeArrowheads="1"/>
          </p:cNvSpPr>
          <p:nvPr/>
        </p:nvSpPr>
        <p:spPr bwMode="auto">
          <a:xfrm>
            <a:off x="5257800" y="1524000"/>
            <a:ext cx="2847975" cy="2943225"/>
          </a:xfrm>
          <a:prstGeom prst="rect">
            <a:avLst/>
          </a:prstGeom>
          <a:solidFill>
            <a:schemeClr val="accent4">
              <a:lumMod val="20000"/>
              <a:lumOff val="80000"/>
            </a:schemeClr>
          </a:solidFill>
          <a:ln w="9525">
            <a:noFill/>
            <a:miter lim="800000"/>
            <a:headEnd/>
            <a:tailEnd/>
          </a:ln>
        </p:spPr>
        <p:txBody>
          <a:bodyPr/>
          <a:lstStyle/>
          <a:p>
            <a:pPr marL="342900" indent="-342900">
              <a:spcBef>
                <a:spcPct val="20000"/>
              </a:spcBef>
              <a:buFontTx/>
              <a:buChar char="•"/>
            </a:pPr>
            <a:r>
              <a:rPr lang="en-US" sz="2000" b="1" dirty="0"/>
              <a:t>Audiovisual materials</a:t>
            </a:r>
          </a:p>
          <a:p>
            <a:pPr marL="342900" indent="-342900">
              <a:spcBef>
                <a:spcPct val="20000"/>
              </a:spcBef>
              <a:buFontTx/>
              <a:buChar char="•"/>
            </a:pPr>
            <a:r>
              <a:rPr lang="en-US" sz="2000" b="1" dirty="0"/>
              <a:t>Corporate identity materials</a:t>
            </a:r>
          </a:p>
          <a:p>
            <a:pPr marL="342900" indent="-342900">
              <a:spcBef>
                <a:spcPct val="20000"/>
              </a:spcBef>
              <a:buFontTx/>
              <a:buChar char="•"/>
            </a:pPr>
            <a:r>
              <a:rPr lang="en-US" sz="2000" b="1" dirty="0"/>
              <a:t>Public service activities</a:t>
            </a:r>
          </a:p>
          <a:p>
            <a:pPr marL="342900" indent="-342900">
              <a:spcBef>
                <a:spcPct val="20000"/>
              </a:spcBef>
              <a:buFontTx/>
              <a:buChar char="•"/>
            </a:pPr>
            <a:r>
              <a:rPr lang="en-US" sz="2000" b="1" dirty="0"/>
              <a:t>Company Web site</a:t>
            </a:r>
          </a:p>
        </p:txBody>
      </p:sp>
      <p:pic>
        <p:nvPicPr>
          <p:cNvPr id="5124" name="Picture 4" descr="http://www.id-idea.com/wp-content/uploads/2012/08/sunsilk-perfect-co-creations-07.jpg"/>
          <p:cNvPicPr>
            <a:picLocks noChangeAspect="1" noChangeArrowheads="1"/>
          </p:cNvPicPr>
          <p:nvPr/>
        </p:nvPicPr>
        <p:blipFill>
          <a:blip r:embed="rId2"/>
          <a:srcRect/>
          <a:stretch>
            <a:fillRect/>
          </a:stretch>
        </p:blipFill>
        <p:spPr bwMode="auto">
          <a:xfrm>
            <a:off x="2667000" y="4267200"/>
            <a:ext cx="3200400" cy="2362200"/>
          </a:xfrm>
          <a:prstGeom prst="rect">
            <a:avLst/>
          </a:prstGeom>
          <a:ln>
            <a:noFill/>
          </a:ln>
          <a:effectLst>
            <a:outerShdw blurRad="292100" dist="139700" dir="2700000" algn="tl" rotWithShape="0">
              <a:srgbClr val="333333">
                <a:alpha val="65000"/>
              </a:srgbClr>
            </a:outerShdw>
          </a:effectLst>
        </p:spPr>
      </p:pic>
      <p:pic>
        <p:nvPicPr>
          <p:cNvPr id="5126" name="Picture 6" descr="http://www.kikaycorner.net/wp-content/uploads/2010/05/Sunsilk-Co-Creations-1.jpg"/>
          <p:cNvPicPr>
            <a:picLocks noChangeAspect="1" noChangeArrowheads="1"/>
          </p:cNvPicPr>
          <p:nvPr/>
        </p:nvPicPr>
        <p:blipFill>
          <a:blip r:embed="rId3" cstate="print"/>
          <a:srcRect/>
          <a:stretch>
            <a:fillRect/>
          </a:stretch>
        </p:blipFill>
        <p:spPr bwMode="auto">
          <a:xfrm>
            <a:off x="6858000" y="228600"/>
            <a:ext cx="1600200" cy="1071899"/>
          </a:xfrm>
          <a:prstGeom prst="rect">
            <a:avLst/>
          </a:prstGeom>
          <a:noFill/>
        </p:spPr>
      </p:pic>
    </p:spTree>
  </p:cSld>
  <p:clrMapOvr>
    <a:masterClrMapping/>
  </p:clrMapOvr>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Socially Responsible Marketing</a:t>
            </a:r>
            <a:endParaRPr lang="th-TH" dirty="0"/>
          </a:p>
        </p:txBody>
      </p:sp>
      <p:sp>
        <p:nvSpPr>
          <p:cNvPr id="9" name="ตัวยึดข้อความ 8"/>
          <p:cNvSpPr>
            <a:spLocks noGrp="1"/>
          </p:cNvSpPr>
          <p:nvPr>
            <p:ph type="body" idx="1"/>
          </p:nvPr>
        </p:nvSpPr>
        <p:spPr/>
        <p:txBody>
          <a:bodyPr>
            <a:noAutofit/>
          </a:bodyPr>
          <a:lstStyle/>
          <a:p>
            <a:r>
              <a:rPr lang="en-US" sz="4000" b="1" dirty="0" smtClean="0">
                <a:solidFill>
                  <a:srgbClr val="00B0F0"/>
                </a:solidFill>
              </a:rPr>
              <a:t>Marketers should go beyond what is “legal” and communicate openly and responsibly with customers.  Good customer relationships are built on honesty and trust.</a:t>
            </a:r>
            <a:endParaRPr lang="th-TH" sz="4000" b="1" dirty="0">
              <a:solidFill>
                <a:srgbClr val="00B0F0"/>
              </a:solidFill>
            </a:endParaRPr>
          </a:p>
        </p:txBody>
      </p:sp>
      <p:pic>
        <p:nvPicPr>
          <p:cNvPr id="106504" name="Picture 8" descr="http://www.helpthehoneybees.com/presskit/images/HDlovesHB_burst.jpg"/>
          <p:cNvPicPr>
            <a:picLocks noChangeAspect="1" noChangeArrowheads="1"/>
          </p:cNvPicPr>
          <p:nvPr/>
        </p:nvPicPr>
        <p:blipFill>
          <a:blip r:embed="rId2" cstate="print"/>
          <a:srcRect/>
          <a:stretch>
            <a:fillRect/>
          </a:stretch>
        </p:blipFill>
        <p:spPr bwMode="auto">
          <a:xfrm>
            <a:off x="7315200" y="228600"/>
            <a:ext cx="1447800" cy="1369389"/>
          </a:xfrm>
          <a:prstGeom prst="rect">
            <a:avLst/>
          </a:prstGeom>
          <a:ln>
            <a:noFill/>
          </a:ln>
          <a:effectLst>
            <a:softEdge rad="112500"/>
          </a:effectLst>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Socially Responsible Marketing</a:t>
            </a:r>
            <a:endParaRPr lang="th-TH" dirty="0"/>
          </a:p>
        </p:txBody>
      </p:sp>
      <p:pic>
        <p:nvPicPr>
          <p:cNvPr id="106498" name="Picture 2" descr="http://2.bp.blogspot.com/_zUlQ4_7Dge0/Sf9JCiMKUPI/AAAAAAAAAV0/kDe7lhW6-PE/s400/SunChipsWebSite.jpg"/>
          <p:cNvPicPr>
            <a:picLocks noChangeAspect="1" noChangeArrowheads="1"/>
          </p:cNvPicPr>
          <p:nvPr/>
        </p:nvPicPr>
        <p:blipFill>
          <a:blip r:embed="rId2"/>
          <a:srcRect/>
          <a:stretch>
            <a:fillRect/>
          </a:stretch>
        </p:blipFill>
        <p:spPr bwMode="auto">
          <a:xfrm>
            <a:off x="533400" y="3352800"/>
            <a:ext cx="3352800" cy="2809876"/>
          </a:xfrm>
          <a:prstGeom prst="rect">
            <a:avLst/>
          </a:prstGeom>
          <a:ln>
            <a:noFill/>
          </a:ln>
          <a:effectLst>
            <a:outerShdw blurRad="292100" dist="139700" dir="2700000" algn="tl" rotWithShape="0">
              <a:srgbClr val="333333">
                <a:alpha val="65000"/>
              </a:srgbClr>
            </a:outerShdw>
          </a:effectLst>
        </p:spPr>
      </p:pic>
      <p:pic>
        <p:nvPicPr>
          <p:cNvPr id="106500" name="Picture 4" descr="http://media.tumblr.com/tumblr_kzpfmtVJBq1qz8yl2.jpg"/>
          <p:cNvPicPr>
            <a:picLocks noChangeAspect="1" noChangeArrowheads="1"/>
          </p:cNvPicPr>
          <p:nvPr/>
        </p:nvPicPr>
        <p:blipFill>
          <a:blip r:embed="rId3"/>
          <a:srcRect/>
          <a:stretch>
            <a:fillRect/>
          </a:stretch>
        </p:blipFill>
        <p:spPr bwMode="auto">
          <a:xfrm>
            <a:off x="4343400" y="1600200"/>
            <a:ext cx="3886200" cy="2424990"/>
          </a:xfrm>
          <a:prstGeom prst="rect">
            <a:avLst/>
          </a:prstGeom>
          <a:ln>
            <a:noFill/>
          </a:ln>
          <a:effectLst>
            <a:outerShdw blurRad="292100" dist="139700" dir="2700000" algn="tl" rotWithShape="0">
              <a:srgbClr val="333333">
                <a:alpha val="65000"/>
              </a:srgbClr>
            </a:outerShdw>
          </a:effectLst>
        </p:spPr>
      </p:pic>
      <p:sp>
        <p:nvSpPr>
          <p:cNvPr id="7" name="Line 4"/>
          <p:cNvSpPr>
            <a:spLocks noChangeShapeType="1"/>
          </p:cNvSpPr>
          <p:nvPr/>
        </p:nvSpPr>
        <p:spPr bwMode="auto">
          <a:xfrm flipH="1">
            <a:off x="1143000" y="1447800"/>
            <a:ext cx="6400800" cy="0"/>
          </a:xfrm>
          <a:prstGeom prst="line">
            <a:avLst/>
          </a:prstGeom>
          <a:noFill/>
          <a:ln w="25400">
            <a:solidFill>
              <a:srgbClr val="FF0000"/>
            </a:solidFill>
            <a:round/>
            <a:headEnd/>
            <a:tailEnd/>
          </a:ln>
        </p:spPr>
        <p:txBody>
          <a:bodyPr/>
          <a:lstStyle/>
          <a:p>
            <a:endParaRPr lang="th-TH"/>
          </a:p>
        </p:txBody>
      </p:sp>
      <p:sp>
        <p:nvSpPr>
          <p:cNvPr id="8" name="TextBox 7"/>
          <p:cNvSpPr txBox="1"/>
          <p:nvPr/>
        </p:nvSpPr>
        <p:spPr>
          <a:xfrm>
            <a:off x="5105400" y="4495800"/>
            <a:ext cx="3352800" cy="1384995"/>
          </a:xfrm>
          <a:prstGeom prst="rect">
            <a:avLst/>
          </a:prstGeom>
          <a:noFill/>
        </p:spPr>
        <p:txBody>
          <a:bodyPr wrap="square" rtlCol="0">
            <a:spAutoFit/>
          </a:bodyPr>
          <a:lstStyle/>
          <a:p>
            <a:r>
              <a:rPr lang="en-US" sz="1200" dirty="0" smtClean="0"/>
              <a:t>Promoting socially responsible actions:</a:t>
            </a:r>
          </a:p>
          <a:p>
            <a:r>
              <a:rPr lang="en-US" sz="1200" dirty="0" smtClean="0"/>
              <a:t>Frito-Lay ran ads promoting the compostable</a:t>
            </a:r>
          </a:p>
          <a:p>
            <a:r>
              <a:rPr lang="en-US" sz="1200" dirty="0" smtClean="0"/>
              <a:t>Packaging for its </a:t>
            </a:r>
            <a:r>
              <a:rPr lang="en-US" sz="1200" dirty="0" err="1" smtClean="0"/>
              <a:t>SunChips</a:t>
            </a:r>
            <a:r>
              <a:rPr lang="en-US" sz="1200" dirty="0" smtClean="0"/>
              <a:t> brand. It also promoted a program challenging consumers to create their own videos encouraging positive change in the world which it ran on national TV.</a:t>
            </a: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0187"/>
          <p:cNvPicPr>
            <a:picLocks noChangeAspect="1" noChangeArrowheads="1" noCrop="1"/>
          </p:cNvPicPr>
          <p:nvPr/>
        </p:nvPicPr>
        <p:blipFill>
          <a:blip r:embed="rId2"/>
          <a:srcRect/>
          <a:stretch>
            <a:fillRect/>
          </a:stretch>
        </p:blipFill>
        <p:spPr>
          <a:xfrm>
            <a:off x="1219200" y="1219200"/>
            <a:ext cx="2514600" cy="2280273"/>
          </a:xfrm>
          <a:prstGeom prst="rect">
            <a:avLst/>
          </a:prstGeom>
          <a:noFill/>
        </p:spPr>
      </p:pic>
      <p:pic>
        <p:nvPicPr>
          <p:cNvPr id="5" name="Picture 4" descr="0187"/>
          <p:cNvPicPr>
            <a:picLocks noChangeAspect="1" noChangeArrowheads="1" noCrop="1"/>
          </p:cNvPicPr>
          <p:nvPr/>
        </p:nvPicPr>
        <p:blipFill>
          <a:blip r:embed="rId2"/>
          <a:srcRect/>
          <a:stretch>
            <a:fillRect/>
          </a:stretch>
        </p:blipFill>
        <p:spPr>
          <a:xfrm>
            <a:off x="3962400" y="3124200"/>
            <a:ext cx="2100763" cy="1905000"/>
          </a:xfrm>
          <a:prstGeom prst="rect">
            <a:avLst/>
          </a:prstGeom>
          <a:noFill/>
        </p:spPr>
      </p:pic>
      <p:pic>
        <p:nvPicPr>
          <p:cNvPr id="6" name="Picture 4" descr="0187"/>
          <p:cNvPicPr>
            <a:picLocks noChangeAspect="1" noChangeArrowheads="1" noCrop="1"/>
          </p:cNvPicPr>
          <p:nvPr/>
        </p:nvPicPr>
        <p:blipFill>
          <a:blip r:embed="rId2"/>
          <a:srcRect/>
          <a:stretch>
            <a:fillRect/>
          </a:stretch>
        </p:blipFill>
        <p:spPr>
          <a:xfrm>
            <a:off x="6553200" y="4724400"/>
            <a:ext cx="1600200" cy="1451083"/>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961</TotalTime>
  <Words>2316</Words>
  <Application>Microsoft Office PowerPoint</Application>
  <PresentationFormat>นำเสนอทางหน้าจอ (4:3)</PresentationFormat>
  <Paragraphs>494</Paragraphs>
  <Slides>79</Slides>
  <Notes>4</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79</vt:i4>
      </vt:variant>
    </vt:vector>
  </HeadingPairs>
  <TitlesOfParts>
    <vt:vector size="80" baseType="lpstr">
      <vt:lpstr>เสมอภาค</vt:lpstr>
      <vt:lpstr>ภาพนิ่ง 1</vt:lpstr>
      <vt:lpstr>ภาพนิ่ง 2</vt:lpstr>
      <vt:lpstr>Contact</vt:lpstr>
      <vt:lpstr>Texts</vt:lpstr>
      <vt:lpstr>OBJECTIVE OUTLINE:</vt:lpstr>
      <vt:lpstr>Opening Case Study- Haagen-Dazs:             A Beautifully Integrated Marketing Communications Campaign</vt:lpstr>
      <vt:lpstr>Objective 1: Promotion Mix</vt:lpstr>
      <vt:lpstr>The Promotion Mix or  Marketing Communications Mix</vt:lpstr>
      <vt:lpstr>Definition: The Promotion Mix or  Marketing Communications Mix</vt:lpstr>
      <vt:lpstr> Marketing Communications Mix</vt:lpstr>
      <vt:lpstr> Marketing Communications Mix</vt:lpstr>
      <vt:lpstr>ภาพนิ่ง 12</vt:lpstr>
      <vt:lpstr>ภาพนิ่ง 13</vt:lpstr>
      <vt:lpstr>ภาพนิ่ง 14</vt:lpstr>
      <vt:lpstr>Objective 2: Integrated Markeing Communications  IMC</vt:lpstr>
      <vt:lpstr>The Changing Communications Environment</vt:lpstr>
      <vt:lpstr>ภาพนิ่ง 17</vt:lpstr>
      <vt:lpstr>Kimberly-Clark – new IMC approaches</vt:lpstr>
      <vt:lpstr>The need for IMC  Conflicting messages from different sources or promotional approaches can confuse company or brand images   The problem is particularly prevalent when  functional specialists handle individual forms of marketing communications independently</vt:lpstr>
      <vt:lpstr>The need for IMC</vt:lpstr>
      <vt:lpstr>ภาพนิ่ง 21</vt:lpstr>
      <vt:lpstr>Integrated Marketing Communications</vt:lpstr>
      <vt:lpstr>IMC: Burger King’s Whopper Freakout Campaign</vt:lpstr>
      <vt:lpstr> Objective 3:  A View of the Communications Process Steps in Developing Effective Marketing Communication  </vt:lpstr>
      <vt:lpstr>The Communication Process</vt:lpstr>
      <vt:lpstr>ภาพนิ่ง 26</vt:lpstr>
      <vt:lpstr>ภาพนิ่ง 27</vt:lpstr>
      <vt:lpstr>ภาพนิ่ง 28</vt:lpstr>
      <vt:lpstr>Developing Effective Communication</vt:lpstr>
      <vt:lpstr>Developing Effective Communication</vt:lpstr>
      <vt:lpstr>Developing Effective Communication</vt:lpstr>
      <vt:lpstr>ภาพนิ่ง 32</vt:lpstr>
      <vt:lpstr>Developing Effective Communication</vt:lpstr>
      <vt:lpstr>Developing Effective Communication</vt:lpstr>
      <vt:lpstr>ภาพนิ่ง 35</vt:lpstr>
      <vt:lpstr>Objective 4: Setting the Total Promotion Budget and Mix               Socially Responsible Marketing</vt:lpstr>
      <vt:lpstr>ภาพนิ่ง 37</vt:lpstr>
      <vt:lpstr>Setting the Promotion Budget</vt:lpstr>
      <vt:lpstr>Media Mix</vt:lpstr>
      <vt:lpstr>Advertising</vt:lpstr>
      <vt:lpstr>Personal Selling</vt:lpstr>
      <vt:lpstr>Sales Promotion</vt:lpstr>
      <vt:lpstr>Public Relations </vt:lpstr>
      <vt:lpstr>Direct Marketing</vt:lpstr>
      <vt:lpstr>Promotion Mix Strategies</vt:lpstr>
      <vt:lpstr>Push vs. Pull Promotion Strategy</vt:lpstr>
      <vt:lpstr>Major Decisions in Advertising</vt:lpstr>
      <vt:lpstr>Major Decisions in Advertising</vt:lpstr>
      <vt:lpstr>Setting Advertising Objectives</vt:lpstr>
      <vt:lpstr>Purposes of Advertising</vt:lpstr>
      <vt:lpstr>ภาพนิ่ง 51</vt:lpstr>
      <vt:lpstr>Developing Advertising Strategy</vt:lpstr>
      <vt:lpstr>The Message Strategy </vt:lpstr>
      <vt:lpstr>Message Execution</vt:lpstr>
      <vt:lpstr>Message Execution</vt:lpstr>
      <vt:lpstr>Selecting Advertising Media</vt:lpstr>
      <vt:lpstr>Choosing Media Type</vt:lpstr>
      <vt:lpstr>ภาพนิ่ง 58</vt:lpstr>
      <vt:lpstr>ภาพนิ่ง 59</vt:lpstr>
      <vt:lpstr>ภาพนิ่ง 60</vt:lpstr>
      <vt:lpstr>Deciding on Media Timing</vt:lpstr>
      <vt:lpstr>Evaluating Communications Mix</vt:lpstr>
      <vt:lpstr>ภาพนิ่ง 63</vt:lpstr>
      <vt:lpstr>Sales Promotion</vt:lpstr>
      <vt:lpstr>Sales Promotion</vt:lpstr>
      <vt:lpstr>Rapid Growth of Sales Promotion</vt:lpstr>
      <vt:lpstr>Sales Promotion Objectives</vt:lpstr>
      <vt:lpstr>Consumer Sales Promotion Tools</vt:lpstr>
      <vt:lpstr>Consumer Sales Promotion Tools</vt:lpstr>
      <vt:lpstr>Trade Promotion</vt:lpstr>
      <vt:lpstr>Business Promotion</vt:lpstr>
      <vt:lpstr>ภาพนิ่ง 72</vt:lpstr>
      <vt:lpstr>Public Relations(PR) </vt:lpstr>
      <vt:lpstr>Public Relations (PR) </vt:lpstr>
      <vt:lpstr>Public Relations Functions</vt:lpstr>
      <vt:lpstr>Public Relations Tools</vt:lpstr>
      <vt:lpstr>Socially Responsible Marketing</vt:lpstr>
      <vt:lpstr>Socially Responsible Marketing</vt:lpstr>
      <vt:lpstr>ภาพนิ่ง 79</vt:lpstr>
    </vt:vector>
  </TitlesOfParts>
  <Company>USERORGANIZATION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183</cp:revision>
  <dcterms:created xsi:type="dcterms:W3CDTF">2005-10-01T08:42:00Z</dcterms:created>
  <dcterms:modified xsi:type="dcterms:W3CDTF">2012-10-24T07:28:55Z</dcterms:modified>
</cp:coreProperties>
</file>