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9"/>
  </p:normalViewPr>
  <p:slideViewPr>
    <p:cSldViewPr snapToGrid="0" snapToObjects="1">
      <p:cViewPr varScale="1">
        <p:scale>
          <a:sx n="104" d="100"/>
          <a:sy n="104" d="100"/>
        </p:scale>
        <p:origin x="8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7E9A5-756E-7848-A406-A88237782F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599FB6-42F8-CB44-8C21-0D7D8EE0C3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7F663E-CF7C-694E-B808-A2F1B70B1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4673C-0D4B-D842-BB1F-E4869A31055A}" type="datetimeFigureOut">
              <a:rPr lang="en-US" smtClean="0"/>
              <a:t>9/22/19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B5F9BF-6DC3-DF4E-A030-793FB5FDD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485F37-6A9A-5B41-8133-769DEA1E6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657D-D995-C24B-8539-3F22F9D0C1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466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7D9C3-0921-3748-9E0C-820CF8FE9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F50E8B-8CDF-0640-B615-6E3E858FCF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EDC3BE-B9BA-1E43-9F9F-7A9E6C024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4673C-0D4B-D842-BB1F-E4869A31055A}" type="datetimeFigureOut">
              <a:rPr lang="en-US" smtClean="0"/>
              <a:t>9/22/19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6EEF1D-ECAA-7149-9848-801A1521D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255235-F9C0-A44F-B176-0EE6EED2B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657D-D995-C24B-8539-3F22F9D0C1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378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66E3E-D81E-B643-8905-2943BADD9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64AC9D-395D-0549-A49D-3338A68E27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8635B8-6FF6-424A-95A1-3BD1B1D79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4673C-0D4B-D842-BB1F-E4869A31055A}" type="datetimeFigureOut">
              <a:rPr lang="en-US" smtClean="0"/>
              <a:t>9/22/19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AF7987-3AA2-E145-9474-9BF7CC0F0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5E48AF-9E2B-F24C-92D8-2FDE1E6BB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657D-D995-C24B-8539-3F22F9D0C1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551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2D110-F09F-BF45-91DB-F711AE9B6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F9F706-FA9C-E34E-9D87-D368FD38B4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56C9FE-A082-1947-84E8-8C1845B7C0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B71097-B132-614B-B903-EA01FDFBA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4673C-0D4B-D842-BB1F-E4869A31055A}" type="datetimeFigureOut">
              <a:rPr lang="en-US" smtClean="0"/>
              <a:t>9/22/19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B8EE7B-8450-AB4F-AB29-01808B1CF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79F4EC-702F-374A-A6AF-DC7D9BCC1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657D-D995-C24B-8539-3F22F9D0C1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708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6E1BE-94DE-0342-88C0-A3F5E4118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A9D9E0-7E9D-4B4B-BCA3-19A8D68E19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B09DF1-D0F0-704E-9382-62FB54678D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0B411E-F937-8B4A-A913-2F68382A90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5FAED5-35E3-EC44-85FB-807CB31601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CE9FB4-4998-DB49-83B3-904F1E5A3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4673C-0D4B-D842-BB1F-E4869A31055A}" type="datetimeFigureOut">
              <a:rPr lang="en-US" smtClean="0"/>
              <a:t>9/22/19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48D25B-4A47-6749-BA49-9E350F802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2DC9F9-7856-F247-A19C-2233714BE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657D-D995-C24B-8539-3F22F9D0C1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605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B2869-C0F1-F646-8DBB-219AB983E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8AEC90-956C-3F42-8E31-1EC20B947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4673C-0D4B-D842-BB1F-E4869A31055A}" type="datetimeFigureOut">
              <a:rPr lang="en-US" smtClean="0"/>
              <a:t>9/22/19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4DF988-A8DB-7F43-8DD7-70AF7F409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D1D18-3350-F94B-9702-571E3E71B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657D-D995-C24B-8539-3F22F9D0C1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009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A4CB52-00DF-AD49-9B01-9A7BCF5DB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4673C-0D4B-D842-BB1F-E4869A31055A}" type="datetimeFigureOut">
              <a:rPr lang="en-US" smtClean="0"/>
              <a:t>9/22/19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3F07BA-2E0E-0147-BD59-9EE78C887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62EA97-D44D-1B4A-80C3-A68D0C050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657D-D995-C24B-8539-3F22F9D0C1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51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D2BC9-D7D4-8145-9E34-1B12D49A2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32F2E4-5589-8649-A69A-F2CB7EFCA0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1E116F-D819-864B-B954-821947E272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A110DD-C6BA-FD47-95BC-74B82AFE9B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4673C-0D4B-D842-BB1F-E4869A31055A}" type="datetimeFigureOut">
              <a:rPr lang="en-US" smtClean="0"/>
              <a:t>9/22/19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F9F3A9-28B9-3C4F-BE1A-56099C7FD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45711B-083F-8548-92B1-BC3566C7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657D-D995-C24B-8539-3F22F9D0C1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184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AAFDC-16CC-3E4A-923F-0FDEF6E42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5F613D-625C-BF4C-848E-BA64F855BB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546DEE-179F-5F46-A779-20D7C311D6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CD5669-150D-AC49-8EA8-3C27DF75A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4673C-0D4B-D842-BB1F-E4869A31055A}" type="datetimeFigureOut">
              <a:rPr lang="en-US" smtClean="0"/>
              <a:t>9/22/19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47DD4C-66B9-9C4B-ADB8-8F95FA4CA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EAB214-090C-E449-9645-904F895DA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657D-D995-C24B-8539-3F22F9D0C1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936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AB3A8-8ABE-454D-8853-503F7211A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F1A312-CC2D-9E47-ACE6-49659F5A82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87A700-75B9-CE47-A7B2-4F61CB86B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4673C-0D4B-D842-BB1F-E4869A31055A}" type="datetimeFigureOut">
              <a:rPr lang="en-US" smtClean="0"/>
              <a:t>9/22/19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92F158-C260-E54E-B246-018A40CFE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A9DD92-70CE-C849-8D8B-7EADC70A5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657D-D995-C24B-8539-3F22F9D0C1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517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BD427E7-56FA-294E-A601-8A016A3CC5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DA99DA-9FCA-8140-80CC-F9146708D6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03A93D-3C9F-B74B-B9F8-09953ABAA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4673C-0D4B-D842-BB1F-E4869A31055A}" type="datetimeFigureOut">
              <a:rPr lang="en-US" smtClean="0"/>
              <a:t>9/22/19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B0FCDD-8820-D44E-A091-BFE155860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B8EDEF-0D8E-C944-917C-D98EFA52E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A657D-D995-C24B-8539-3F22F9D0C1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382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52C602A-FA0B-5E47-9266-8CA266BE2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F71652-93B3-6F44-8A0A-CE9EC6BA2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F57F8B-4327-C648-A5B9-B93B8FAD22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4673C-0D4B-D842-BB1F-E4869A31055A}" type="datetimeFigureOut">
              <a:rPr lang="en-US" smtClean="0"/>
              <a:t>9/22/19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661938-6BB6-CD4D-A27A-5343BD100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8FFF74-B813-1044-8AAC-4ED6F1CD46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A657D-D995-C24B-8539-3F22F9D0C1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302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EB83F-490D-7045-8D67-22E6CA89482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Class activity III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450867-0F5A-204A-B68F-5A13C2180C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EE471</a:t>
            </a:r>
          </a:p>
        </p:txBody>
      </p:sp>
    </p:spTree>
    <p:extLst>
      <p:ext uri="{BB962C8B-B14F-4D97-AF65-F5344CB8AC3E}">
        <p14:creationId xmlns:p14="http://schemas.microsoft.com/office/powerpoint/2010/main" val="469633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7EFC3-D77B-9F4B-80EB-163AFB24D3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676" y="245300"/>
            <a:ext cx="11280648" cy="6367399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Debbie is about to choose a career path. She has narrowed her options to two alternatives. She can either become a marine biologist or a concert pianist. Debbie lives two periods. In the first, she gets an education. In the second, she works in the labor market. If Debbie becomes a marine biologist, she will spend $15,000 on education in the first period and earn $472,000 in the second period. If she becomes a concert pianist, she will spend $40,000 on education in the first period and then earn $500,000 in the second period.</a:t>
            </a:r>
          </a:p>
          <a:p>
            <a:pPr marL="0" indent="0">
              <a:buNone/>
            </a:pPr>
            <a:endParaRPr lang="en-US" dirty="0"/>
          </a:p>
          <a:p>
            <a:pPr marL="514350" indent="-514350">
              <a:buAutoNum type="alphaLcParenBoth"/>
            </a:pPr>
            <a:r>
              <a:rPr lang="en-US" dirty="0"/>
              <a:t>Suppose Debbie can lend and borrow money at a 5 percent rate of interest between the two periods. Which career will she pursue? What if she can lend and borrow money at a 15 percent rate of interest? Will she choose a different option? Why?</a:t>
            </a:r>
          </a:p>
          <a:p>
            <a:pPr marL="514350" indent="-514350">
              <a:buAutoNum type="alphaLcParenBoth"/>
            </a:pPr>
            <a:r>
              <a:rPr lang="en-US" dirty="0"/>
              <a:t>Suppose musical conservatories raise their tuition so that it now costs Debbie $60,000 to become a concert pianist. What career will Debbie pursue if the interest rate is 5 percent?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3155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0E646-0683-4241-A784-AD41936D2F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496" y="130936"/>
            <a:ext cx="11875008" cy="63064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Debbie will compare the present value of income for each career choice and choose the career with the greater present value. If the interest rate is 5 percent, </a:t>
            </a:r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i="1" dirty="0" err="1"/>
              <a:t>PV</a:t>
            </a:r>
            <a:r>
              <a:rPr lang="en-US" i="1" baseline="-25000" dirty="0" err="1"/>
              <a:t>Biologist</a:t>
            </a:r>
            <a:r>
              <a:rPr lang="en-US" dirty="0"/>
              <a:t> =  –$15,000 + $472,000/(1.05) = $434,523.81</a:t>
            </a:r>
          </a:p>
          <a:p>
            <a:pPr marL="0" indent="0">
              <a:buNone/>
            </a:pPr>
            <a:r>
              <a:rPr lang="en-US" dirty="0"/>
              <a:t>and</a:t>
            </a:r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i="1" dirty="0" err="1"/>
              <a:t>PV</a:t>
            </a:r>
            <a:r>
              <a:rPr lang="en-US" i="1" baseline="-25000" dirty="0" err="1"/>
              <a:t>Pianist</a:t>
            </a:r>
            <a:r>
              <a:rPr lang="en-US" dirty="0"/>
              <a:t> = –$40,000 + $500,000/(1.05) = $436,190.48.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Therefore, she will become a concert pianist. If the rate of interest is 15 percent, however, the present value calculations become</a:t>
            </a:r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i="1" dirty="0" err="1"/>
              <a:t>PV</a:t>
            </a:r>
            <a:r>
              <a:rPr lang="en-US" i="1" baseline="-25000" dirty="0" err="1"/>
              <a:t>Biologist</a:t>
            </a:r>
            <a:r>
              <a:rPr lang="en-US" dirty="0"/>
              <a:t> =  –$15,000 + $472,000/(1.15) = $395,434.78</a:t>
            </a:r>
          </a:p>
          <a:p>
            <a:pPr marL="0" indent="0">
              <a:buNone/>
            </a:pPr>
            <a:r>
              <a:rPr lang="en-US" dirty="0"/>
              <a:t>and</a:t>
            </a:r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i="1" dirty="0" err="1"/>
              <a:t>PV</a:t>
            </a:r>
            <a:r>
              <a:rPr lang="en-US" i="1" baseline="-25000" dirty="0" err="1"/>
              <a:t>Pianist</a:t>
            </a:r>
            <a:r>
              <a:rPr lang="en-US" dirty="0"/>
              <a:t> = –$40,000 + $500,000/(1.15) = $394,782.61.</a:t>
            </a:r>
          </a:p>
          <a:p>
            <a:pPr marL="0" indent="0">
              <a:buNone/>
            </a:pPr>
            <a:r>
              <a:rPr lang="en-US" dirty="0"/>
              <a:t>In this case, Debbie becomes a biologist. As the interest rate increases, the worker discounts future earnings more, lowering the returns from investing in education.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553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DDD80D-A4DB-4E43-8478-BC2B7EC0F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288" y="374776"/>
            <a:ext cx="11402568" cy="61113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Debbie will compare the present value of being a biologist from part (a) with the present value of becoming a pianist. The relevant present values are: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i="1" dirty="0" err="1"/>
              <a:t>PV</a:t>
            </a:r>
            <a:r>
              <a:rPr lang="en-US" i="1" baseline="-25000" dirty="0" err="1"/>
              <a:t>Biologist</a:t>
            </a:r>
            <a:r>
              <a:rPr lang="en-US" dirty="0"/>
              <a:t> =  –$15,000 + $472,000/(1.05) = $434,523.81</a:t>
            </a:r>
          </a:p>
          <a:p>
            <a:pPr marL="0" indent="0">
              <a:buNone/>
            </a:pPr>
            <a:r>
              <a:rPr lang="en-US" dirty="0"/>
              <a:t>and </a:t>
            </a:r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i="1" dirty="0" err="1"/>
              <a:t>PV</a:t>
            </a:r>
            <a:r>
              <a:rPr lang="en-US" i="1" baseline="-25000" dirty="0" err="1"/>
              <a:t>Pianist</a:t>
            </a:r>
            <a:r>
              <a:rPr lang="en-US" dirty="0"/>
              <a:t> = –$60,000 + $500,000/(1.05) = $416,190.48.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Debbie will, therefore, become a biologist, showing that as the cost of an invest increases, the chance of pursuing that investment falls.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440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2BFE58-CB9F-9F43-9FE8-539C1230B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80" y="277240"/>
            <a:ext cx="11585448" cy="62698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dirty="0"/>
              <a:t>Peter lives for three periods. He is currently considering three alternative education-work options. </a:t>
            </a:r>
          </a:p>
          <a:p>
            <a:r>
              <a:rPr lang="en-US" dirty="0"/>
              <a:t>He can start working immediately, earning $100,000 in period 1, $110,000 in period 2 (as his work experience leads to higher productivity), and $90,000 in period 3 (as his skills become obsolete and physical abilities deteriorate). </a:t>
            </a:r>
          </a:p>
          <a:p>
            <a:r>
              <a:rPr lang="en-US" dirty="0"/>
              <a:t>Alternatively, he can spend $50,000 to attend college in period 1 and then earn $180,000 in periods 2 and 3. Finally, he can receive a doctorate degree in period 2 after completing his college education in period 1.</a:t>
            </a:r>
          </a:p>
          <a:p>
            <a:r>
              <a:rPr lang="en-US" dirty="0"/>
              <a:t>This last option will cost him nothing when he is attending graduate school in the second period as his expenses on tuition and books will be covered by a research assistantship. After receiving his doctorate, he will become a professor in a business school and earn $400,000 in period 3. </a:t>
            </a:r>
          </a:p>
          <a:p>
            <a:r>
              <a:rPr lang="en-US" dirty="0"/>
              <a:t>Peter’s discount rate is 20 percent per period. What education path maximizes Peter’s net present value of his lifetime earnings?</a:t>
            </a:r>
          </a:p>
        </p:txBody>
      </p:sp>
    </p:spTree>
    <p:extLst>
      <p:ext uri="{BB962C8B-B14F-4D97-AF65-F5344CB8AC3E}">
        <p14:creationId xmlns:p14="http://schemas.microsoft.com/office/powerpoint/2010/main" val="255208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DC383-87D4-DB4F-B730-1E538A6353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976" y="259080"/>
            <a:ext cx="11814048" cy="633984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 present discounted values of Peter’s earnings associated with each of the alternatives are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Thus, the best option for Peter is to start working upon completely high school.</a:t>
            </a:r>
            <a:r>
              <a:rPr lang="en-US" dirty="0">
                <a:effectLst/>
              </a:rPr>
              <a:t> </a:t>
            </a:r>
            <a:endParaRPr lang="en-US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86CC4277-F85E-784C-9EFB-AD76154987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7840" y="1292351"/>
            <a:ext cx="17129498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F22D0002-CBD2-B44B-941D-513D27934CB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9040033"/>
              </p:ext>
            </p:extLst>
          </p:nvPr>
        </p:nvGraphicFramePr>
        <p:xfrm>
          <a:off x="1767840" y="1292352"/>
          <a:ext cx="7972388" cy="10607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r:id="rId3" imgW="68757800" imgH="9080500" progId="Equation.DSMT4">
                  <p:embed/>
                </p:oleObj>
              </mc:Choice>
              <mc:Fallback>
                <p:oleObj r:id="rId3" imgW="68757800" imgH="90805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7840" y="1292352"/>
                        <a:ext cx="7972388" cy="106070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>
            <a:extLst>
              <a:ext uri="{FF2B5EF4-FFF2-40B4-BE49-F238E27FC236}">
                <a16:creationId xmlns:a16="http://schemas.microsoft.com/office/drawing/2014/main" id="{F50BE048-D8F8-144F-8089-DD72679FA6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7841" y="2614419"/>
            <a:ext cx="2450294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1700BAF5-677B-D542-881D-565146648C2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6027414"/>
              </p:ext>
            </p:extLst>
          </p:nvPr>
        </p:nvGraphicFramePr>
        <p:xfrm>
          <a:off x="1767840" y="2614419"/>
          <a:ext cx="8054381" cy="10149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r:id="rId5" imgW="71983600" imgH="9080500" progId="Equation.DSMT4">
                  <p:embed/>
                </p:oleObj>
              </mc:Choice>
              <mc:Fallback>
                <p:oleObj r:id="rId5" imgW="71983600" imgH="90805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7840" y="2614419"/>
                        <a:ext cx="8054381" cy="101498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6">
            <a:extLst>
              <a:ext uri="{FF2B5EF4-FFF2-40B4-BE49-F238E27FC236}">
                <a16:creationId xmlns:a16="http://schemas.microsoft.com/office/drawing/2014/main" id="{D8BA13E5-768E-074C-BA7B-ED9BE01D79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7840" y="4089148"/>
            <a:ext cx="1750422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5B02528F-CCBC-714E-A24D-56AFD1474AA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4650028"/>
              </p:ext>
            </p:extLst>
          </p:nvPr>
        </p:nvGraphicFramePr>
        <p:xfrm>
          <a:off x="1767841" y="4089148"/>
          <a:ext cx="8219622" cy="1137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r:id="rId7" imgW="65544700" imgH="9080500" progId="Equation.DSMT4">
                  <p:embed/>
                </p:oleObj>
              </mc:Choice>
              <mc:Fallback>
                <p:oleObj r:id="rId7" imgW="65544700" imgH="90805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7841" y="4089148"/>
                        <a:ext cx="8219622" cy="11375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3253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05CF4-F9CF-6148-95F8-EF4ECE983B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752" y="216280"/>
            <a:ext cx="11719560" cy="6391784"/>
          </a:xfrm>
        </p:spPr>
        <p:txBody>
          <a:bodyPr/>
          <a:lstStyle/>
          <a:p>
            <a:pPr marL="514350" indent="-514350">
              <a:buFont typeface="+mj-lt"/>
              <a:buAutoNum type="arabicPeriod" startAt="3"/>
            </a:pPr>
            <a:r>
              <a:rPr lang="en-US" dirty="0"/>
              <a:t>Jane has three years of college, Pam has two, and Mary has one. Jane earns $21 per hour, Pam earns $19, and Mary earns $16. The difference in educational attainment is due completely to different discount rates. How much can the available information reveal about each woman’s discount rate?</a:t>
            </a:r>
          </a:p>
          <a:p>
            <a:pPr marL="0" indent="0">
              <a:buNone/>
            </a:pPr>
            <a:r>
              <a:rPr lang="en-US" dirty="0"/>
              <a:t>The returns to increasing one’s education from one to two years of college and then from two to three years of college are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Having observed their educational choices, we know that Mary’s discount rate is greater than 18.75 percent (otherwise she would have invested in a second year of education and earned 18.75% on the investment), Pam’s is between 10.53 percent and 18.75 percent, and Jane’s is less than 10.53 percent.</a:t>
            </a:r>
            <a:endParaRPr lang="en-US" b="1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373218A1-D9A5-444E-ACCD-F01158A27F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1272FEA6-9686-0345-BE4E-8E7CC4CB1DE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0125153"/>
              </p:ext>
            </p:extLst>
          </p:nvPr>
        </p:nvGraphicFramePr>
        <p:xfrm>
          <a:off x="548639" y="3262819"/>
          <a:ext cx="4834583" cy="11720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4" r:id="rId3" imgW="38620700" imgH="9359900" progId="Equation.DSMT4">
                  <p:embed/>
                </p:oleObj>
              </mc:Choice>
              <mc:Fallback>
                <p:oleObj r:id="rId3" imgW="38620700" imgH="935990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39" y="3262819"/>
                        <a:ext cx="4834583" cy="11720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1">
            <a:extLst>
              <a:ext uri="{FF2B5EF4-FFF2-40B4-BE49-F238E27FC236}">
                <a16:creationId xmlns:a16="http://schemas.microsoft.com/office/drawing/2014/main" id="{F83108AE-F67A-F14F-8FE1-D59E82F9F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9456" y="3325238"/>
            <a:ext cx="2501247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4013683B-482E-A245-965B-E96327DE17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3040091"/>
              </p:ext>
            </p:extLst>
          </p:nvPr>
        </p:nvGraphicFramePr>
        <p:xfrm>
          <a:off x="6454140" y="3262819"/>
          <a:ext cx="4834583" cy="11720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5" r:id="rId5" imgW="38620700" imgH="9359900" progId="Equation.DSMT4">
                  <p:embed/>
                </p:oleObj>
              </mc:Choice>
              <mc:Fallback>
                <p:oleObj r:id="rId5" imgW="38620700" imgH="935990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4140" y="3262819"/>
                        <a:ext cx="4834583" cy="11720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685727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604</Words>
  <Application>Microsoft Macintosh PowerPoint</Application>
  <PresentationFormat>Widescreen</PresentationFormat>
  <Paragraphs>46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Equation.DSMT4</vt:lpstr>
      <vt:lpstr>Class activity III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9</cp:revision>
  <cp:lastPrinted>2019-09-22T03:40:24Z</cp:lastPrinted>
  <dcterms:created xsi:type="dcterms:W3CDTF">2019-09-22T03:26:07Z</dcterms:created>
  <dcterms:modified xsi:type="dcterms:W3CDTF">2019-09-22T03:40:29Z</dcterms:modified>
</cp:coreProperties>
</file>