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 id="2147483661" r:id="rId2"/>
  </p:sldMasterIdLst>
  <p:notesMasterIdLst>
    <p:notesMasterId r:id="rId27"/>
  </p:notesMasterIdLst>
  <p:handoutMasterIdLst>
    <p:handoutMasterId r:id="rId28"/>
  </p:handoutMasterIdLst>
  <p:sldIdLst>
    <p:sldId id="354" r:id="rId3"/>
    <p:sldId id="460" r:id="rId4"/>
    <p:sldId id="422" r:id="rId5"/>
    <p:sldId id="424" r:id="rId6"/>
    <p:sldId id="461" r:id="rId7"/>
    <p:sldId id="450" r:id="rId8"/>
    <p:sldId id="432" r:id="rId9"/>
    <p:sldId id="452" r:id="rId10"/>
    <p:sldId id="453" r:id="rId11"/>
    <p:sldId id="455" r:id="rId12"/>
    <p:sldId id="456" r:id="rId13"/>
    <p:sldId id="457" r:id="rId14"/>
    <p:sldId id="464" r:id="rId15"/>
    <p:sldId id="465" r:id="rId16"/>
    <p:sldId id="466" r:id="rId17"/>
    <p:sldId id="467" r:id="rId18"/>
    <p:sldId id="473" r:id="rId19"/>
    <p:sldId id="474" r:id="rId20"/>
    <p:sldId id="475" r:id="rId21"/>
    <p:sldId id="476" r:id="rId22"/>
    <p:sldId id="477" r:id="rId23"/>
    <p:sldId id="478" r:id="rId24"/>
    <p:sldId id="485" r:id="rId25"/>
    <p:sldId id="459" r:id="rId26"/>
  </p:sldIdLst>
  <p:sldSz cx="9144000" cy="6858000" type="screen4x3"/>
  <p:notesSz cx="7010400" cy="9296400"/>
  <p:defaultTextStyle>
    <a:defPPr>
      <a:defRPr lang="en-US"/>
    </a:defPPr>
    <a:lvl1pPr algn="r" rtl="0" fontAlgn="base">
      <a:spcBef>
        <a:spcPct val="0"/>
      </a:spcBef>
      <a:spcAft>
        <a:spcPct val="0"/>
      </a:spcAft>
      <a:defRPr sz="2000" b="1" kern="1200">
        <a:solidFill>
          <a:schemeClr val="tx1"/>
        </a:solidFill>
        <a:latin typeface="Times New Roman" pitchFamily="18" charset="0"/>
        <a:ea typeface="ＭＳ Ｐゴシック" charset="-128"/>
        <a:cs typeface="+mn-cs"/>
      </a:defRPr>
    </a:lvl1pPr>
    <a:lvl2pPr marL="457200" algn="r" rtl="0" fontAlgn="base">
      <a:spcBef>
        <a:spcPct val="0"/>
      </a:spcBef>
      <a:spcAft>
        <a:spcPct val="0"/>
      </a:spcAft>
      <a:defRPr sz="2000" b="1" kern="1200">
        <a:solidFill>
          <a:schemeClr val="tx1"/>
        </a:solidFill>
        <a:latin typeface="Times New Roman" pitchFamily="18" charset="0"/>
        <a:ea typeface="ＭＳ Ｐゴシック" charset="-128"/>
        <a:cs typeface="+mn-cs"/>
      </a:defRPr>
    </a:lvl2pPr>
    <a:lvl3pPr marL="914400" algn="r" rtl="0" fontAlgn="base">
      <a:spcBef>
        <a:spcPct val="0"/>
      </a:spcBef>
      <a:spcAft>
        <a:spcPct val="0"/>
      </a:spcAft>
      <a:defRPr sz="2000" b="1" kern="1200">
        <a:solidFill>
          <a:schemeClr val="tx1"/>
        </a:solidFill>
        <a:latin typeface="Times New Roman" pitchFamily="18" charset="0"/>
        <a:ea typeface="ＭＳ Ｐゴシック" charset="-128"/>
        <a:cs typeface="+mn-cs"/>
      </a:defRPr>
    </a:lvl3pPr>
    <a:lvl4pPr marL="1371600" algn="r" rtl="0" fontAlgn="base">
      <a:spcBef>
        <a:spcPct val="0"/>
      </a:spcBef>
      <a:spcAft>
        <a:spcPct val="0"/>
      </a:spcAft>
      <a:defRPr sz="2000" b="1" kern="1200">
        <a:solidFill>
          <a:schemeClr val="tx1"/>
        </a:solidFill>
        <a:latin typeface="Times New Roman" pitchFamily="18" charset="0"/>
        <a:ea typeface="ＭＳ Ｐゴシック" charset="-128"/>
        <a:cs typeface="+mn-cs"/>
      </a:defRPr>
    </a:lvl4pPr>
    <a:lvl5pPr marL="1828800" algn="r" rtl="0" fontAlgn="base">
      <a:spcBef>
        <a:spcPct val="0"/>
      </a:spcBef>
      <a:spcAft>
        <a:spcPct val="0"/>
      </a:spcAft>
      <a:defRPr sz="2000" b="1" kern="1200">
        <a:solidFill>
          <a:schemeClr val="tx1"/>
        </a:solidFill>
        <a:latin typeface="Times New Roman" pitchFamily="18" charset="0"/>
        <a:ea typeface="ＭＳ Ｐゴシック" charset="-128"/>
        <a:cs typeface="+mn-cs"/>
      </a:defRPr>
    </a:lvl5pPr>
    <a:lvl6pPr marL="2286000" algn="l" defTabSz="914400" rtl="0" eaLnBrk="1" latinLnBrk="0" hangingPunct="1">
      <a:defRPr sz="2000" b="1" kern="1200">
        <a:solidFill>
          <a:schemeClr val="tx1"/>
        </a:solidFill>
        <a:latin typeface="Times New Roman" pitchFamily="18" charset="0"/>
        <a:ea typeface="ＭＳ Ｐゴシック" charset="-128"/>
        <a:cs typeface="+mn-cs"/>
      </a:defRPr>
    </a:lvl6pPr>
    <a:lvl7pPr marL="2743200" algn="l" defTabSz="914400" rtl="0" eaLnBrk="1" latinLnBrk="0" hangingPunct="1">
      <a:defRPr sz="2000" b="1" kern="1200">
        <a:solidFill>
          <a:schemeClr val="tx1"/>
        </a:solidFill>
        <a:latin typeface="Times New Roman" pitchFamily="18" charset="0"/>
        <a:ea typeface="ＭＳ Ｐゴシック" charset="-128"/>
        <a:cs typeface="+mn-cs"/>
      </a:defRPr>
    </a:lvl7pPr>
    <a:lvl8pPr marL="3200400" algn="l" defTabSz="914400" rtl="0" eaLnBrk="1" latinLnBrk="0" hangingPunct="1">
      <a:defRPr sz="2000" b="1" kern="1200">
        <a:solidFill>
          <a:schemeClr val="tx1"/>
        </a:solidFill>
        <a:latin typeface="Times New Roman" pitchFamily="18" charset="0"/>
        <a:ea typeface="ＭＳ Ｐゴシック" charset="-128"/>
        <a:cs typeface="+mn-cs"/>
      </a:defRPr>
    </a:lvl8pPr>
    <a:lvl9pPr marL="3657600" algn="l" defTabSz="914400" rtl="0" eaLnBrk="1" latinLnBrk="0" hangingPunct="1">
      <a:defRPr sz="2000" b="1" kern="1200">
        <a:solidFill>
          <a:schemeClr val="tx1"/>
        </a:solidFill>
        <a:latin typeface="Times New Roman" pitchFamily="18"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33"/>
    <a:srgbClr val="D77215"/>
    <a:srgbClr val="990099"/>
    <a:srgbClr val="255940"/>
    <a:srgbClr val="EE994C"/>
    <a:srgbClr val="4A9C94"/>
    <a:srgbClr val="2C6A4C"/>
    <a:srgbClr val="347C5A"/>
    <a:srgbClr val="D6A300"/>
    <a:srgbClr val="DECF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891" autoAdjust="0"/>
  </p:normalViewPr>
  <p:slideViewPr>
    <p:cSldViewPr>
      <p:cViewPr varScale="1">
        <p:scale>
          <a:sx n="79" d="100"/>
          <a:sy n="79" d="100"/>
        </p:scale>
        <p:origin x="-1290"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28"/>
    </mc:Choice>
    <mc:Fallback>
      <c:style val="28"/>
    </mc:Fallback>
  </mc:AlternateContent>
  <c:chart>
    <c:title>
      <c:tx>
        <c:rich>
          <a:bodyPr/>
          <a:lstStyle/>
          <a:p>
            <a:pPr>
              <a:defRPr sz="2400" b="0"/>
            </a:pPr>
            <a:r>
              <a:rPr lang="en-US" sz="2400" b="0" dirty="0">
                <a:solidFill>
                  <a:srgbClr val="C00000"/>
                </a:solidFill>
              </a:rPr>
              <a:t>Change in </a:t>
            </a:r>
            <a:r>
              <a:rPr lang="en-US" sz="2400" b="0" dirty="0" err="1">
                <a:solidFill>
                  <a:srgbClr val="C00000"/>
                </a:solidFill>
              </a:rPr>
              <a:t>Gini</a:t>
            </a:r>
            <a:r>
              <a:rPr lang="en-US" sz="2400" b="0" dirty="0">
                <a:solidFill>
                  <a:srgbClr val="C00000"/>
                </a:solidFill>
              </a:rPr>
              <a:t> coefficient, 1990s to 2000s</a:t>
            </a:r>
          </a:p>
        </c:rich>
      </c:tx>
      <c:layout>
        <c:manualLayout>
          <c:xMode val="edge"/>
          <c:yMode val="edge"/>
          <c:x val="0.12609216930407968"/>
          <c:y val="0"/>
        </c:manualLayout>
      </c:layout>
      <c:overlay val="0"/>
    </c:title>
    <c:autoTitleDeleted val="0"/>
    <c:plotArea>
      <c:layout>
        <c:manualLayout>
          <c:layoutTarget val="inner"/>
          <c:xMode val="edge"/>
          <c:yMode val="edge"/>
          <c:x val="0.32416392732461946"/>
          <c:y val="9.5935244422572258E-2"/>
          <c:w val="0.70465819898821469"/>
          <c:h val="0.77036478491035365"/>
        </c:manualLayout>
      </c:layout>
      <c:barChart>
        <c:barDir val="bar"/>
        <c:grouping val="clustered"/>
        <c:varyColors val="0"/>
        <c:ser>
          <c:idx val="0"/>
          <c:order val="0"/>
          <c:tx>
            <c:strRef>
              <c:f>Sheet1!$B$1</c:f>
              <c:strCache>
                <c:ptCount val="1"/>
                <c:pt idx="0">
                  <c:v>change</c:v>
                </c:pt>
              </c:strCache>
            </c:strRef>
          </c:tx>
          <c:invertIfNegative val="0"/>
          <c:cat>
            <c:strRef>
              <c:f>Sheet1!$A$2:$A$21</c:f>
              <c:strCache>
                <c:ptCount val="20"/>
                <c:pt idx="0">
                  <c:v>Nepal</c:v>
                </c:pt>
                <c:pt idx="1">
                  <c:v>China, People's Rep. of</c:v>
                </c:pt>
                <c:pt idx="2">
                  <c:v>Cambodia</c:v>
                </c:pt>
                <c:pt idx="3">
                  <c:v>Sri Lanka</c:v>
                </c:pt>
                <c:pt idx="4">
                  <c:v>Bangladesh</c:v>
                </c:pt>
                <c:pt idx="5">
                  <c:v>Lao PDR</c:v>
                </c:pt>
                <c:pt idx="6">
                  <c:v>India</c:v>
                </c:pt>
                <c:pt idx="7">
                  <c:v>Korea, Rep. of</c:v>
                </c:pt>
                <c:pt idx="8">
                  <c:v>Viet Nam</c:v>
                </c:pt>
                <c:pt idx="9">
                  <c:v>Turkmenistan</c:v>
                </c:pt>
                <c:pt idx="10">
                  <c:v>Azerbaijan</c:v>
                </c:pt>
                <c:pt idx="11">
                  <c:v>Tajikistan</c:v>
                </c:pt>
                <c:pt idx="12">
                  <c:v>Philippines</c:v>
                </c:pt>
                <c:pt idx="13">
                  <c:v>Pakistan</c:v>
                </c:pt>
                <c:pt idx="14">
                  <c:v>Indonesia</c:v>
                </c:pt>
                <c:pt idx="15">
                  <c:v>Mongolia</c:v>
                </c:pt>
                <c:pt idx="16">
                  <c:v>Malaysia</c:v>
                </c:pt>
                <c:pt idx="17">
                  <c:v>Kazakhstan</c:v>
                </c:pt>
                <c:pt idx="18">
                  <c:v>Armenia</c:v>
                </c:pt>
                <c:pt idx="19">
                  <c:v>Thailand</c:v>
                </c:pt>
              </c:strCache>
            </c:strRef>
          </c:cat>
          <c:val>
            <c:numRef>
              <c:f>Sheet1!$B$2:$B$21</c:f>
              <c:numCache>
                <c:formatCode>General</c:formatCode>
                <c:ptCount val="20"/>
                <c:pt idx="0">
                  <c:v>9.65</c:v>
                </c:pt>
                <c:pt idx="1">
                  <c:v>6.51</c:v>
                </c:pt>
                <c:pt idx="2">
                  <c:v>6.25</c:v>
                </c:pt>
                <c:pt idx="3">
                  <c:v>5.8199999999999985</c:v>
                </c:pt>
                <c:pt idx="4">
                  <c:v>5.81</c:v>
                </c:pt>
                <c:pt idx="5">
                  <c:v>4.28</c:v>
                </c:pt>
                <c:pt idx="6">
                  <c:v>3.3299999999999987</c:v>
                </c:pt>
                <c:pt idx="7">
                  <c:v>2.8699999999999997</c:v>
                </c:pt>
                <c:pt idx="8">
                  <c:v>2.17</c:v>
                </c:pt>
                <c:pt idx="9">
                  <c:v>1.940000000000011</c:v>
                </c:pt>
                <c:pt idx="10">
                  <c:v>1.54</c:v>
                </c:pt>
                <c:pt idx="11">
                  <c:v>1.1100000000000001</c:v>
                </c:pt>
                <c:pt idx="12">
                  <c:v>1.08</c:v>
                </c:pt>
                <c:pt idx="13">
                  <c:v>0.87000000000000721</c:v>
                </c:pt>
                <c:pt idx="14">
                  <c:v>-7.0000000000000034E-2</c:v>
                </c:pt>
                <c:pt idx="15">
                  <c:v>-0.36000000000000032</c:v>
                </c:pt>
                <c:pt idx="16">
                  <c:v>-0.8900000000000019</c:v>
                </c:pt>
                <c:pt idx="17">
                  <c:v>-1.47</c:v>
                </c:pt>
                <c:pt idx="18">
                  <c:v>-2.21</c:v>
                </c:pt>
                <c:pt idx="19">
                  <c:v>-4.26</c:v>
                </c:pt>
              </c:numCache>
            </c:numRef>
          </c:val>
        </c:ser>
        <c:dLbls>
          <c:showLegendKey val="0"/>
          <c:showVal val="0"/>
          <c:showCatName val="0"/>
          <c:showSerName val="0"/>
          <c:showPercent val="0"/>
          <c:showBubbleSize val="0"/>
        </c:dLbls>
        <c:gapWidth val="50"/>
        <c:axId val="40922496"/>
        <c:axId val="40932480"/>
      </c:barChart>
      <c:catAx>
        <c:axId val="40922496"/>
        <c:scaling>
          <c:orientation val="maxMin"/>
        </c:scaling>
        <c:delete val="0"/>
        <c:axPos val="l"/>
        <c:majorTickMark val="out"/>
        <c:minorTickMark val="none"/>
        <c:tickLblPos val="low"/>
        <c:txPr>
          <a:bodyPr/>
          <a:lstStyle/>
          <a:p>
            <a:pPr>
              <a:defRPr>
                <a:latin typeface="Tahoma" pitchFamily="34" charset="0"/>
                <a:cs typeface="Tahoma" pitchFamily="34" charset="0"/>
              </a:defRPr>
            </a:pPr>
            <a:endParaRPr lang="en-US"/>
          </a:p>
        </c:txPr>
        <c:crossAx val="40932480"/>
        <c:crosses val="autoZero"/>
        <c:auto val="1"/>
        <c:lblAlgn val="ctr"/>
        <c:lblOffset val="100"/>
        <c:tickLblSkip val="1"/>
        <c:noMultiLvlLbl val="0"/>
      </c:catAx>
      <c:valAx>
        <c:axId val="40932480"/>
        <c:scaling>
          <c:orientation val="minMax"/>
          <c:max val="10"/>
        </c:scaling>
        <c:delete val="0"/>
        <c:axPos val="b"/>
        <c:majorGridlines/>
        <c:numFmt formatCode="General" sourceLinked="1"/>
        <c:majorTickMark val="out"/>
        <c:minorTickMark val="none"/>
        <c:tickLblPos val="nextTo"/>
        <c:crossAx val="40922496"/>
        <c:crosses val="max"/>
        <c:crossBetween val="between"/>
      </c:valAx>
    </c:plotArea>
    <c:plotVisOnly val="1"/>
    <c:dispBlanksAs val="gap"/>
    <c:showDLblsOverMax val="0"/>
  </c:chart>
  <c:txPr>
    <a:bodyPr/>
    <a:lstStyle/>
    <a:p>
      <a:pPr>
        <a:defRPr sz="1800"/>
      </a:pPr>
      <a:endParaRPr lang="en-US"/>
    </a:p>
  </c:txPr>
  <c:externalData r:id="rId1">
    <c:autoUpdate val="0"/>
  </c:externalData>
  <c:userShapes r:id="rId2"/>
</c:chartSpace>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drawings/drawing1.xml><?xml version="1.0" encoding="utf-8"?>
<c:userShapes xmlns:c="http://schemas.openxmlformats.org/drawingml/2006/chart">
  <cdr:relSizeAnchor xmlns:cdr="http://schemas.openxmlformats.org/drawingml/2006/chartDrawing">
    <cdr:from>
      <cdr:x>0.64078</cdr:x>
      <cdr:y>0.54688</cdr:y>
    </cdr:from>
    <cdr:to>
      <cdr:x>0.93204</cdr:x>
      <cdr:y>0.79688</cdr:y>
    </cdr:to>
    <cdr:sp macro="" textlink="">
      <cdr:nvSpPr>
        <cdr:cNvPr id="2" name="TextBox 1"/>
        <cdr:cNvSpPr txBox="1"/>
      </cdr:nvSpPr>
      <cdr:spPr>
        <a:xfrm xmlns:a="http://schemas.openxmlformats.org/drawingml/2006/main">
          <a:off x="5029200" y="2667000"/>
          <a:ext cx="2285983" cy="1219200"/>
        </a:xfrm>
        <a:prstGeom xmlns:a="http://schemas.openxmlformats.org/drawingml/2006/main" prst="rect">
          <a:avLst/>
        </a:prstGeom>
        <a:solidFill xmlns:a="http://schemas.openxmlformats.org/drawingml/2006/main">
          <a:srgbClr val="EE994C"/>
        </a:solidFill>
        <a:ln xmlns:a="http://schemas.openxmlformats.org/drawingml/2006/main">
          <a:solidFill>
            <a:srgbClr val="255940"/>
          </a:solidFill>
        </a:ln>
      </cdr:spPr>
      <cdr:style>
        <a:lnRef xmlns:a="http://schemas.openxmlformats.org/drawingml/2006/main" idx="2">
          <a:schemeClr val="accent6">
            <a:shade val="50000"/>
          </a:schemeClr>
        </a:lnRef>
        <a:fillRef xmlns:a="http://schemas.openxmlformats.org/drawingml/2006/main" idx="1">
          <a:schemeClr val="accent6"/>
        </a:fillRef>
        <a:effectRef xmlns:a="http://schemas.openxmlformats.org/drawingml/2006/main" idx="0">
          <a:schemeClr val="accent6"/>
        </a:effectRef>
        <a:fontRef xmlns:a="http://schemas.openxmlformats.org/drawingml/2006/main" idx="minor">
          <a:schemeClr val="lt1"/>
        </a:fontRef>
      </cdr:style>
      <cdr:txBody>
        <a:bodyPr xmlns:a="http://schemas.openxmlformats.org/drawingml/2006/main" vertOverflow="clip" wrap="square" rtlCol="0"/>
        <a:lstStyle xmlns:a="http://schemas.openxmlformats.org/drawingml/2006/main"/>
        <a:p xmlns:a="http://schemas.openxmlformats.org/drawingml/2006/main">
          <a:pPr algn="ctr"/>
          <a:r>
            <a:rPr lang="en-US" sz="2000" b="0" dirty="0" smtClean="0"/>
            <a:t>Widening </a:t>
          </a:r>
          <a:r>
            <a:rPr lang="en-US" sz="2200" b="0" dirty="0" smtClean="0"/>
            <a:t>inequality</a:t>
          </a:r>
          <a:r>
            <a:rPr lang="en-US" sz="2000" b="0" dirty="0" smtClean="0"/>
            <a:t> in 14 out of 20 DMCs   </a:t>
          </a:r>
          <a:endParaRPr lang="en-US" sz="2000" b="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3038475" cy="466725"/>
          </a:xfrm>
          <a:prstGeom prst="rect">
            <a:avLst/>
          </a:prstGeom>
          <a:noFill/>
          <a:ln w="12700">
            <a:noFill/>
            <a:miter lim="800000"/>
            <a:headEnd type="none" w="sm" len="sm"/>
            <a:tailEnd type="none" w="sm" len="sm"/>
          </a:ln>
        </p:spPr>
        <p:txBody>
          <a:bodyPr vert="horz" wrap="square" lIns="92159" tIns="46080" rIns="92159" bIns="46080" numCol="1" anchor="t" anchorCtr="0" compatLnSpc="1">
            <a:prstTxWarp prst="textNoShape">
              <a:avLst/>
            </a:prstTxWarp>
          </a:bodyPr>
          <a:lstStyle>
            <a:lvl1pPr algn="l" defTabSz="920750" eaLnBrk="0" hangingPunct="0">
              <a:defRPr sz="1300" b="0">
                <a:latin typeface="Times New Roman" pitchFamily="18" charset="0"/>
                <a:ea typeface="+mn-ea"/>
                <a:cs typeface="+mn-cs"/>
              </a:defRPr>
            </a:lvl1pPr>
          </a:lstStyle>
          <a:p>
            <a:pPr>
              <a:defRPr/>
            </a:pPr>
            <a:endParaRPr lang="en-US"/>
          </a:p>
        </p:txBody>
      </p:sp>
      <p:sp>
        <p:nvSpPr>
          <p:cNvPr id="30723" name="Rectangle 3"/>
          <p:cNvSpPr>
            <a:spLocks noGrp="1" noChangeArrowheads="1"/>
          </p:cNvSpPr>
          <p:nvPr>
            <p:ph type="dt" sz="quarter" idx="1"/>
          </p:nvPr>
        </p:nvSpPr>
        <p:spPr bwMode="auto">
          <a:xfrm>
            <a:off x="3971925" y="0"/>
            <a:ext cx="3038475" cy="466725"/>
          </a:xfrm>
          <a:prstGeom prst="rect">
            <a:avLst/>
          </a:prstGeom>
          <a:noFill/>
          <a:ln w="12700">
            <a:noFill/>
            <a:miter lim="800000"/>
            <a:headEnd type="none" w="sm" len="sm"/>
            <a:tailEnd type="none" w="sm" len="sm"/>
          </a:ln>
        </p:spPr>
        <p:txBody>
          <a:bodyPr vert="horz" wrap="square" lIns="92159" tIns="46080" rIns="92159" bIns="46080" numCol="1" anchor="t" anchorCtr="0" compatLnSpc="1">
            <a:prstTxWarp prst="textNoShape">
              <a:avLst/>
            </a:prstTxWarp>
          </a:bodyPr>
          <a:lstStyle>
            <a:lvl1pPr defTabSz="920750" eaLnBrk="0" hangingPunct="0">
              <a:defRPr sz="1300" b="0">
                <a:latin typeface="Times New Roman" pitchFamily="18" charset="0"/>
                <a:ea typeface="+mn-ea"/>
                <a:cs typeface="+mn-cs"/>
              </a:defRPr>
            </a:lvl1pPr>
          </a:lstStyle>
          <a:p>
            <a:pPr>
              <a:defRPr/>
            </a:pPr>
            <a:endParaRPr lang="en-US"/>
          </a:p>
        </p:txBody>
      </p:sp>
      <p:sp>
        <p:nvSpPr>
          <p:cNvPr id="30724" name="Rectangle 4"/>
          <p:cNvSpPr>
            <a:spLocks noGrp="1" noChangeArrowheads="1"/>
          </p:cNvSpPr>
          <p:nvPr>
            <p:ph type="ftr" sz="quarter" idx="2"/>
          </p:nvPr>
        </p:nvSpPr>
        <p:spPr bwMode="auto">
          <a:xfrm>
            <a:off x="0" y="8829675"/>
            <a:ext cx="3038475" cy="466725"/>
          </a:xfrm>
          <a:prstGeom prst="rect">
            <a:avLst/>
          </a:prstGeom>
          <a:noFill/>
          <a:ln w="12700">
            <a:noFill/>
            <a:miter lim="800000"/>
            <a:headEnd type="none" w="sm" len="sm"/>
            <a:tailEnd type="none" w="sm" len="sm"/>
          </a:ln>
        </p:spPr>
        <p:txBody>
          <a:bodyPr vert="horz" wrap="square" lIns="92159" tIns="46080" rIns="92159" bIns="46080" numCol="1" anchor="b" anchorCtr="0" compatLnSpc="1">
            <a:prstTxWarp prst="textNoShape">
              <a:avLst/>
            </a:prstTxWarp>
          </a:bodyPr>
          <a:lstStyle>
            <a:lvl1pPr algn="l" defTabSz="920750" eaLnBrk="0" hangingPunct="0">
              <a:defRPr sz="1300" b="0">
                <a:latin typeface="Times New Roman" pitchFamily="18" charset="0"/>
                <a:ea typeface="+mn-ea"/>
                <a:cs typeface="+mn-cs"/>
              </a:defRPr>
            </a:lvl1pPr>
          </a:lstStyle>
          <a:p>
            <a:pPr>
              <a:defRPr/>
            </a:pPr>
            <a:endParaRPr lang="en-US"/>
          </a:p>
        </p:txBody>
      </p:sp>
      <p:sp>
        <p:nvSpPr>
          <p:cNvPr id="30725" name="Rectangle 5"/>
          <p:cNvSpPr>
            <a:spLocks noGrp="1" noChangeArrowheads="1"/>
          </p:cNvSpPr>
          <p:nvPr>
            <p:ph type="sldNum" sz="quarter" idx="3"/>
          </p:nvPr>
        </p:nvSpPr>
        <p:spPr bwMode="auto">
          <a:xfrm>
            <a:off x="3971925" y="8829675"/>
            <a:ext cx="3038475" cy="466725"/>
          </a:xfrm>
          <a:prstGeom prst="rect">
            <a:avLst/>
          </a:prstGeom>
          <a:noFill/>
          <a:ln w="12700">
            <a:noFill/>
            <a:miter lim="800000"/>
            <a:headEnd type="none" w="sm" len="sm"/>
            <a:tailEnd type="none" w="sm" len="sm"/>
          </a:ln>
        </p:spPr>
        <p:txBody>
          <a:bodyPr vert="horz" wrap="square" lIns="92159" tIns="46080" rIns="92159" bIns="46080" numCol="1" anchor="b" anchorCtr="0" compatLnSpc="1">
            <a:prstTxWarp prst="textNoShape">
              <a:avLst/>
            </a:prstTxWarp>
          </a:bodyPr>
          <a:lstStyle>
            <a:lvl1pPr defTabSz="920750" eaLnBrk="0" hangingPunct="0">
              <a:defRPr sz="1300" b="0"/>
            </a:lvl1pPr>
          </a:lstStyle>
          <a:p>
            <a:fld id="{0D16779A-F778-4CBF-B819-D80F5A8274DE}" type="slidenum">
              <a:rPr lang="en-US"/>
              <a:pPr/>
              <a:t>‹#›</a:t>
            </a:fld>
            <a:endParaRPr lang="en-US"/>
          </a:p>
        </p:txBody>
      </p:sp>
    </p:spTree>
    <p:extLst>
      <p:ext uri="{BB962C8B-B14F-4D97-AF65-F5344CB8AC3E}">
        <p14:creationId xmlns:p14="http://schemas.microsoft.com/office/powerpoint/2010/main" val="15842158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3038475" cy="466725"/>
          </a:xfrm>
          <a:prstGeom prst="rect">
            <a:avLst/>
          </a:prstGeom>
          <a:noFill/>
          <a:ln w="12700">
            <a:noFill/>
            <a:miter lim="800000"/>
            <a:headEnd type="none" w="sm" len="sm"/>
            <a:tailEnd type="none" w="sm" len="sm"/>
          </a:ln>
        </p:spPr>
        <p:txBody>
          <a:bodyPr vert="horz" wrap="square" lIns="92159" tIns="46080" rIns="92159" bIns="46080" numCol="1" anchor="t" anchorCtr="0" compatLnSpc="1">
            <a:prstTxWarp prst="textNoShape">
              <a:avLst/>
            </a:prstTxWarp>
          </a:bodyPr>
          <a:lstStyle>
            <a:lvl1pPr algn="l" defTabSz="920750" eaLnBrk="0" hangingPunct="0">
              <a:defRPr sz="1300" b="0">
                <a:latin typeface="Times New Roman" pitchFamily="18" charset="0"/>
                <a:ea typeface="+mn-ea"/>
                <a:cs typeface="+mn-cs"/>
              </a:defRPr>
            </a:lvl1pPr>
          </a:lstStyle>
          <a:p>
            <a:pPr>
              <a:defRPr/>
            </a:pPr>
            <a:endParaRPr lang="en-US"/>
          </a:p>
        </p:txBody>
      </p:sp>
      <p:sp>
        <p:nvSpPr>
          <p:cNvPr id="20483" name="Rectangle 3"/>
          <p:cNvSpPr>
            <a:spLocks noGrp="1" noChangeArrowheads="1"/>
          </p:cNvSpPr>
          <p:nvPr>
            <p:ph type="dt" idx="1"/>
          </p:nvPr>
        </p:nvSpPr>
        <p:spPr bwMode="auto">
          <a:xfrm>
            <a:off x="3971925" y="0"/>
            <a:ext cx="3038475" cy="466725"/>
          </a:xfrm>
          <a:prstGeom prst="rect">
            <a:avLst/>
          </a:prstGeom>
          <a:noFill/>
          <a:ln w="12700">
            <a:noFill/>
            <a:miter lim="800000"/>
            <a:headEnd type="none" w="sm" len="sm"/>
            <a:tailEnd type="none" w="sm" len="sm"/>
          </a:ln>
        </p:spPr>
        <p:txBody>
          <a:bodyPr vert="horz" wrap="square" lIns="92159" tIns="46080" rIns="92159" bIns="46080" numCol="1" anchor="t" anchorCtr="0" compatLnSpc="1">
            <a:prstTxWarp prst="textNoShape">
              <a:avLst/>
            </a:prstTxWarp>
          </a:bodyPr>
          <a:lstStyle>
            <a:lvl1pPr defTabSz="920750" eaLnBrk="0" hangingPunct="0">
              <a:defRPr sz="1300" b="0">
                <a:latin typeface="Times New Roman" pitchFamily="18" charset="0"/>
                <a:ea typeface="+mn-ea"/>
                <a:cs typeface="+mn-cs"/>
              </a:defRPr>
            </a:lvl1pPr>
          </a:lstStyle>
          <a:p>
            <a:pPr>
              <a:defRPr/>
            </a:pPr>
            <a:endParaRPr lang="en-US"/>
          </a:p>
        </p:txBody>
      </p:sp>
      <p:sp>
        <p:nvSpPr>
          <p:cNvPr id="16388" name="Rectangle 4"/>
          <p:cNvSpPr>
            <a:spLocks noGrp="1" noRot="1" noChangeAspect="1" noChangeArrowheads="1" noTextEdit="1"/>
          </p:cNvSpPr>
          <p:nvPr>
            <p:ph type="sldImg" idx="2"/>
          </p:nvPr>
        </p:nvSpPr>
        <p:spPr bwMode="auto">
          <a:xfrm>
            <a:off x="1182688" y="696913"/>
            <a:ext cx="4649787" cy="3487737"/>
          </a:xfrm>
          <a:prstGeom prst="rect">
            <a:avLst/>
          </a:prstGeom>
          <a:noFill/>
          <a:ln w="9525">
            <a:solidFill>
              <a:srgbClr val="000000"/>
            </a:solidFill>
            <a:miter lim="800000"/>
            <a:headEnd/>
            <a:tailEnd/>
          </a:ln>
        </p:spPr>
      </p:sp>
      <p:sp>
        <p:nvSpPr>
          <p:cNvPr id="20485" name="Rectangle 5"/>
          <p:cNvSpPr>
            <a:spLocks noGrp="1" noChangeArrowheads="1"/>
          </p:cNvSpPr>
          <p:nvPr>
            <p:ph type="body" sz="quarter" idx="3"/>
          </p:nvPr>
        </p:nvSpPr>
        <p:spPr bwMode="auto">
          <a:xfrm>
            <a:off x="933450" y="4416425"/>
            <a:ext cx="5143500" cy="4183063"/>
          </a:xfrm>
          <a:prstGeom prst="rect">
            <a:avLst/>
          </a:prstGeom>
          <a:noFill/>
          <a:ln w="12700">
            <a:noFill/>
            <a:miter lim="800000"/>
            <a:headEnd type="none" w="sm" len="sm"/>
            <a:tailEnd type="none" w="sm" len="sm"/>
          </a:ln>
        </p:spPr>
        <p:txBody>
          <a:bodyPr vert="horz" wrap="square" lIns="92159" tIns="46080" rIns="92159" bIns="4608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486" name="Rectangle 6"/>
          <p:cNvSpPr>
            <a:spLocks noGrp="1" noChangeArrowheads="1"/>
          </p:cNvSpPr>
          <p:nvPr>
            <p:ph type="ftr" sz="quarter" idx="4"/>
          </p:nvPr>
        </p:nvSpPr>
        <p:spPr bwMode="auto">
          <a:xfrm>
            <a:off x="0" y="8829675"/>
            <a:ext cx="3038475" cy="466725"/>
          </a:xfrm>
          <a:prstGeom prst="rect">
            <a:avLst/>
          </a:prstGeom>
          <a:noFill/>
          <a:ln w="12700">
            <a:noFill/>
            <a:miter lim="800000"/>
            <a:headEnd type="none" w="sm" len="sm"/>
            <a:tailEnd type="none" w="sm" len="sm"/>
          </a:ln>
        </p:spPr>
        <p:txBody>
          <a:bodyPr vert="horz" wrap="square" lIns="92159" tIns="46080" rIns="92159" bIns="46080" numCol="1" anchor="b" anchorCtr="0" compatLnSpc="1">
            <a:prstTxWarp prst="textNoShape">
              <a:avLst/>
            </a:prstTxWarp>
          </a:bodyPr>
          <a:lstStyle>
            <a:lvl1pPr algn="l" defTabSz="920750" eaLnBrk="0" hangingPunct="0">
              <a:defRPr sz="1300" b="0">
                <a:latin typeface="Times New Roman" pitchFamily="18" charset="0"/>
                <a:ea typeface="+mn-ea"/>
                <a:cs typeface="+mn-cs"/>
              </a:defRPr>
            </a:lvl1pPr>
          </a:lstStyle>
          <a:p>
            <a:pPr>
              <a:defRPr/>
            </a:pPr>
            <a:endParaRPr lang="en-US"/>
          </a:p>
        </p:txBody>
      </p:sp>
      <p:sp>
        <p:nvSpPr>
          <p:cNvPr id="20487" name="Rectangle 7"/>
          <p:cNvSpPr>
            <a:spLocks noGrp="1" noChangeArrowheads="1"/>
          </p:cNvSpPr>
          <p:nvPr>
            <p:ph type="sldNum" sz="quarter" idx="5"/>
          </p:nvPr>
        </p:nvSpPr>
        <p:spPr bwMode="auto">
          <a:xfrm>
            <a:off x="3971925" y="8829675"/>
            <a:ext cx="3038475" cy="466725"/>
          </a:xfrm>
          <a:prstGeom prst="rect">
            <a:avLst/>
          </a:prstGeom>
          <a:noFill/>
          <a:ln w="12700">
            <a:noFill/>
            <a:miter lim="800000"/>
            <a:headEnd type="none" w="sm" len="sm"/>
            <a:tailEnd type="none" w="sm" len="sm"/>
          </a:ln>
        </p:spPr>
        <p:txBody>
          <a:bodyPr vert="horz" wrap="square" lIns="92159" tIns="46080" rIns="92159" bIns="46080" numCol="1" anchor="b" anchorCtr="0" compatLnSpc="1">
            <a:prstTxWarp prst="textNoShape">
              <a:avLst/>
            </a:prstTxWarp>
          </a:bodyPr>
          <a:lstStyle>
            <a:lvl1pPr defTabSz="920750" eaLnBrk="0" hangingPunct="0">
              <a:defRPr sz="1300" b="0"/>
            </a:lvl1pPr>
          </a:lstStyle>
          <a:p>
            <a:fld id="{4B437C5B-6D2F-4892-94C2-BCCBC70347AA}" type="slidenum">
              <a:rPr lang="en-US"/>
              <a:pPr/>
              <a:t>‹#›</a:t>
            </a:fld>
            <a:endParaRPr lang="en-US"/>
          </a:p>
        </p:txBody>
      </p:sp>
    </p:spTree>
    <p:extLst>
      <p:ext uri="{BB962C8B-B14F-4D97-AF65-F5344CB8AC3E}">
        <p14:creationId xmlns:p14="http://schemas.microsoft.com/office/powerpoint/2010/main" val="28959458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7"/>
          <p:cNvSpPr>
            <a:spLocks noGrp="1" noChangeArrowheads="1"/>
          </p:cNvSpPr>
          <p:nvPr>
            <p:ph type="sldNum" sz="quarter" idx="5"/>
          </p:nvPr>
        </p:nvSpPr>
        <p:spPr>
          <a:noFill/>
        </p:spPr>
        <p:txBody>
          <a:bodyPr/>
          <a:lstStyle/>
          <a:p>
            <a:fld id="{E523103E-4182-4B7C-BF6F-AF7D722A67B9}" type="slidenum">
              <a:rPr lang="en-US"/>
              <a:pPr/>
              <a:t>1</a:t>
            </a:fld>
            <a:endParaRPr lang="en-US"/>
          </a:p>
        </p:txBody>
      </p:sp>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a:noFill/>
          <a:ln w="9525"/>
        </p:spPr>
        <p:txBody>
          <a:bodyPr/>
          <a:lstStyle/>
          <a:p>
            <a:endParaRPr lang="en-US" smtClean="0">
              <a:ea typeface="ＭＳ Ｐゴシック"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txBox="1">
            <a:spLocks noGrp="1" noChangeArrowheads="1"/>
          </p:cNvSpPr>
          <p:nvPr/>
        </p:nvSpPr>
        <p:spPr bwMode="auto">
          <a:xfrm>
            <a:off x="3971925" y="8829675"/>
            <a:ext cx="3038475" cy="466725"/>
          </a:xfrm>
          <a:prstGeom prst="rect">
            <a:avLst/>
          </a:prstGeom>
          <a:noFill/>
          <a:ln w="12700">
            <a:noFill/>
            <a:miter lim="800000"/>
            <a:headEnd type="none" w="sm" len="sm"/>
            <a:tailEnd type="none" w="sm" len="sm"/>
          </a:ln>
        </p:spPr>
        <p:txBody>
          <a:bodyPr lIns="92159" tIns="46080" rIns="92159" bIns="46080" anchor="b"/>
          <a:lstStyle/>
          <a:p>
            <a:pPr defTabSz="920750" eaLnBrk="0" hangingPunct="0"/>
            <a:fld id="{0AEBDDAB-D307-4BFB-A3A1-0CF2FB4A60FF}" type="slidenum">
              <a:rPr lang="en-US" sz="1300" b="0"/>
              <a:pPr defTabSz="920750" eaLnBrk="0" hangingPunct="0"/>
              <a:t>3</a:t>
            </a:fld>
            <a:endParaRPr lang="en-US" sz="1300" b="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w="9525"/>
        </p:spPr>
        <p:txBody>
          <a:bodyPr/>
          <a:lstStyle/>
          <a:p>
            <a:r>
              <a:rPr lang="en-US" smtClean="0">
                <a:ea typeface="ＭＳ Ｐゴシック" charset="-128"/>
              </a:rPr>
              <a:t>Poverty is the region</a:t>
            </a:r>
            <a:r>
              <a:rPr lang="ja-JP" altLang="en-US" smtClean="0">
                <a:ea typeface="ＭＳ Ｐゴシック" charset="-128"/>
              </a:rPr>
              <a:t>’</a:t>
            </a:r>
            <a:r>
              <a:rPr lang="en-US" altLang="ja-JP" smtClean="0">
                <a:ea typeface="ＭＳ Ｐゴシック" charset="-128"/>
              </a:rPr>
              <a:t>s greatest development challenge and ADB</a:t>
            </a:r>
            <a:r>
              <a:rPr lang="ja-JP" altLang="en-US" smtClean="0">
                <a:ea typeface="ＭＳ Ｐゴシック" charset="-128"/>
              </a:rPr>
              <a:t>’</a:t>
            </a:r>
            <a:r>
              <a:rPr lang="en-US" altLang="ja-JP" smtClean="0">
                <a:ea typeface="ＭＳ Ｐゴシック" charset="-128"/>
              </a:rPr>
              <a:t>s highest strategic priority. Our vision is clear and far-reaching: an Asia and Pacific region free of poverty.</a:t>
            </a:r>
            <a:endParaRPr lang="en-US" smtClean="0">
              <a:ea typeface="ＭＳ Ｐゴシック"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7"/>
          <p:cNvSpPr txBox="1">
            <a:spLocks noGrp="1" noChangeArrowheads="1"/>
          </p:cNvSpPr>
          <p:nvPr/>
        </p:nvSpPr>
        <p:spPr bwMode="auto">
          <a:xfrm>
            <a:off x="3971925" y="8829675"/>
            <a:ext cx="3038475" cy="466725"/>
          </a:xfrm>
          <a:prstGeom prst="rect">
            <a:avLst/>
          </a:prstGeom>
          <a:noFill/>
          <a:ln w="12700">
            <a:noFill/>
            <a:miter lim="800000"/>
            <a:headEnd type="none" w="sm" len="sm"/>
            <a:tailEnd type="none" w="sm" len="sm"/>
          </a:ln>
        </p:spPr>
        <p:txBody>
          <a:bodyPr lIns="92159" tIns="46080" rIns="92159" bIns="46080" anchor="b"/>
          <a:lstStyle/>
          <a:p>
            <a:pPr defTabSz="920750" eaLnBrk="0" hangingPunct="0"/>
            <a:fld id="{45054D35-F379-42AA-A77E-BE7C760644A4}" type="slidenum">
              <a:rPr lang="en-US" sz="1300" b="0"/>
              <a:pPr defTabSz="920750" eaLnBrk="0" hangingPunct="0"/>
              <a:t>4</a:t>
            </a:fld>
            <a:endParaRPr lang="en-US" sz="1300" b="0"/>
          </a:p>
        </p:txBody>
      </p:sp>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w="9525"/>
        </p:spPr>
        <p:txBody>
          <a:bodyPr/>
          <a:lstStyle/>
          <a:p>
            <a:r>
              <a:rPr lang="en-US" smtClean="0">
                <a:ea typeface="ＭＳ Ｐゴシック" charset="-128"/>
              </a:rPr>
              <a:t>ADB is a multilateral public, non-profit institution, founded in 1966. Of our 67 member shareholders, 48 are from Asia and the Pacific, and 41 are borrowing members. Japan and the United States are ADB</a:t>
            </a:r>
            <a:r>
              <a:rPr lang="en-US" altLang="en-US" smtClean="0">
                <a:ea typeface="ＭＳ Ｐゴシック" charset="-128"/>
              </a:rPr>
              <a:t>’</a:t>
            </a:r>
            <a:r>
              <a:rPr lang="en-US" smtClean="0">
                <a:ea typeface="ＭＳ Ｐゴシック" charset="-128"/>
              </a:rPr>
              <a:t>s two largest shareholders.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B437C5B-6D2F-4892-94C2-BCCBC70347AA}"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7"/>
          <p:cNvSpPr txBox="1">
            <a:spLocks noGrp="1" noChangeArrowheads="1"/>
          </p:cNvSpPr>
          <p:nvPr/>
        </p:nvSpPr>
        <p:spPr bwMode="auto">
          <a:xfrm>
            <a:off x="3971925" y="8829675"/>
            <a:ext cx="3038475" cy="466725"/>
          </a:xfrm>
          <a:prstGeom prst="rect">
            <a:avLst/>
          </a:prstGeom>
          <a:noFill/>
          <a:ln w="12700">
            <a:noFill/>
            <a:miter lim="800000"/>
            <a:headEnd type="none" w="sm" len="sm"/>
            <a:tailEnd type="none" w="sm" len="sm"/>
          </a:ln>
        </p:spPr>
        <p:txBody>
          <a:bodyPr lIns="92159" tIns="46080" rIns="92159" bIns="46080" anchor="b"/>
          <a:lstStyle/>
          <a:p>
            <a:pPr defTabSz="920750" eaLnBrk="0" hangingPunct="0"/>
            <a:fld id="{1EEA0E81-F3E6-43C3-A446-1F6DD49ED376}" type="slidenum">
              <a:rPr lang="en-US" sz="1300" b="0"/>
              <a:pPr defTabSz="920750" eaLnBrk="0" hangingPunct="0"/>
              <a:t>7</a:t>
            </a:fld>
            <a:endParaRPr lang="en-US" sz="1300" b="0"/>
          </a:p>
        </p:txBody>
      </p:sp>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a:noFill/>
          <a:ln w="9525"/>
        </p:spPr>
        <p:txBody>
          <a:bodyPr/>
          <a:lstStyle/>
          <a:p>
            <a:r>
              <a:rPr lang="en-US" smtClean="0">
                <a:ea typeface="ＭＳ Ｐゴシック" charset="-128"/>
              </a:rPr>
              <a:t>ADB</a:t>
            </a:r>
            <a:r>
              <a:rPr lang="ja-JP" altLang="en-US" smtClean="0">
                <a:ea typeface="ＭＳ Ｐゴシック" charset="-128"/>
              </a:rPr>
              <a:t>’</a:t>
            </a:r>
            <a:r>
              <a:rPr lang="en-US" altLang="ja-JP" smtClean="0">
                <a:ea typeface="ＭＳ Ｐゴシック" charset="-128"/>
              </a:rPr>
              <a:t>s overarching strategic document – Strategy 2020 – was adopted in 2008. It defines how we can help shape the region</a:t>
            </a:r>
            <a:r>
              <a:rPr lang="ja-JP" altLang="en-US" smtClean="0">
                <a:ea typeface="ＭＳ Ｐゴシック" charset="-128"/>
              </a:rPr>
              <a:t>’</a:t>
            </a:r>
            <a:r>
              <a:rPr lang="en-US" altLang="ja-JP" smtClean="0">
                <a:ea typeface="ＭＳ Ｐゴシック" charset="-128"/>
              </a:rPr>
              <a:t>s future, reduce poverty, and improve the quality of life and the living conditions for people in the Asia Pacific region.</a:t>
            </a:r>
          </a:p>
          <a:p>
            <a:r>
              <a:rPr lang="en-US" smtClean="0">
                <a:ea typeface="ＭＳ Ｐゴシック" charset="-128"/>
              </a:rPr>
              <a:t> </a:t>
            </a:r>
          </a:p>
          <a:p>
            <a:r>
              <a:rPr lang="en-US" smtClean="0">
                <a:ea typeface="ＭＳ Ｐゴシック" charset="-128"/>
              </a:rPr>
              <a:t>At the heart of Strategy 2020 are 3 strategic agendas: </a:t>
            </a:r>
          </a:p>
          <a:p>
            <a:r>
              <a:rPr lang="en-US" smtClean="0">
                <a:ea typeface="ＭＳ Ｐゴシック" charset="-128"/>
              </a:rPr>
              <a:t> </a:t>
            </a:r>
          </a:p>
          <a:p>
            <a:r>
              <a:rPr lang="en-US" smtClean="0">
                <a:ea typeface="ＭＳ Ｐゴシック" charset="-128"/>
              </a:rPr>
              <a:t>1. Inclusive growth focuses on increasing the poor</a:t>
            </a:r>
            <a:r>
              <a:rPr lang="en-US" altLang="en-US" smtClean="0">
                <a:ea typeface="ＭＳ Ｐゴシック" charset="-128"/>
              </a:rPr>
              <a:t>’</a:t>
            </a:r>
            <a:r>
              <a:rPr lang="en-US" smtClean="0">
                <a:ea typeface="ＭＳ Ｐゴシック" charset="-128"/>
              </a:rPr>
              <a:t>s access to markets and basic productive assets, and investing in high and sustainable economic progress so that all members of a society can participate in and benefit from growth. </a:t>
            </a:r>
          </a:p>
          <a:p>
            <a:r>
              <a:rPr lang="en-US" smtClean="0">
                <a:ea typeface="ＭＳ Ｐゴシック" charset="-128"/>
              </a:rPr>
              <a:t> </a:t>
            </a:r>
          </a:p>
          <a:p>
            <a:r>
              <a:rPr lang="en-US" smtClean="0">
                <a:ea typeface="ＭＳ Ｐゴシック" charset="-128"/>
              </a:rPr>
              <a:t>2. Environmentally sustainable growth supports the use of environmentally friendly technologies, the adoption of environmental safeguards and the establishment of institutional capacities to strengthen their enforcement.</a:t>
            </a:r>
          </a:p>
          <a:p>
            <a:r>
              <a:rPr lang="en-US" smtClean="0">
                <a:ea typeface="ＭＳ Ｐゴシック" charset="-128"/>
              </a:rPr>
              <a:t> </a:t>
            </a:r>
          </a:p>
          <a:p>
            <a:r>
              <a:rPr lang="en-US" smtClean="0">
                <a:ea typeface="ＭＳ Ｐゴシック" charset="-128"/>
              </a:rPr>
              <a:t>3. Regional integration supports accelerated growth, higher productivity and employment. It reduces economic disparities, and allows for closer policy coordination and collaboration on regional and global public goods, such as combating climate change and HIV/AIDS.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9AC8FBDD-D8DF-4180-8022-BE65452BF25B}" type="slidenum">
              <a:rPr lang="en-US" smtClean="0"/>
              <a:pPr/>
              <a:t>8</a:t>
            </a:fld>
            <a:endParaRPr lang="en-US" smtClean="0"/>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p:spPr>
        <p:txBody>
          <a:bodyPr lIns="92154" tIns="46077" rIns="92154" bIns="46077"/>
          <a:lstStyle/>
          <a:p>
            <a:pPr lvl="1" eaLnBrk="1" hangingPunct="1"/>
            <a:endParaRPr lang="ja-JP" altLang="ja-JP"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smtClean="0"/>
          </a:p>
        </p:txBody>
      </p:sp>
      <p:sp>
        <p:nvSpPr>
          <p:cNvPr id="4" name="Slide Number Placeholder 3"/>
          <p:cNvSpPr>
            <a:spLocks noGrp="1"/>
          </p:cNvSpPr>
          <p:nvPr>
            <p:ph type="sldNum" sz="quarter" idx="10"/>
          </p:nvPr>
        </p:nvSpPr>
        <p:spPr/>
        <p:txBody>
          <a:bodyPr/>
          <a:lstStyle/>
          <a:p>
            <a:fld id="{CE156729-10A4-4AE0-BA54-4B559C63CC06}" type="slidenum">
              <a:rPr lang="en-US" smtClean="0"/>
              <a:pPr/>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8C45D4BA-A0F8-43D9-8878-75FFB0CAF116}" type="slidenum">
              <a:rPr lang="en-US" smtClean="0"/>
              <a:pPr/>
              <a:t>10</a:t>
            </a:fld>
            <a:endParaRPr lang="en-US"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xfrm>
            <a:off x="228601" y="4416427"/>
            <a:ext cx="6476999" cy="4651375"/>
          </a:xfrm>
          <a:noFill/>
          <a:ln/>
        </p:spPr>
        <p:txBody>
          <a:bodyPr lIns="92159" tIns="46080" rIns="92159" bIns="46080"/>
          <a:lstStyle/>
          <a:p>
            <a:pPr eaLnBrk="1" hangingPunct="1"/>
            <a:endParaRPr lang="ja-JP" altLang="ja-JP"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2AD69BC7-16D1-49BF-AEA8-B2047F3C5107}" type="slidenum">
              <a:rPr lang="en-US" smtClean="0"/>
              <a:pPr/>
              <a:t>11</a:t>
            </a:fld>
            <a:endParaRPr lang="en-US" smtClean="0"/>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xfrm>
            <a:off x="935040" y="4416427"/>
            <a:ext cx="5140324" cy="4183063"/>
          </a:xfrm>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E6D1CEE8-D9F1-495A-B0C9-381A1CFA383D}" type="slidenum">
              <a:rPr lang="en-US"/>
              <a:pPr/>
              <a:t>12</a:t>
            </a:fld>
            <a:endParaRPr lang="en-US"/>
          </a:p>
        </p:txBody>
      </p:sp>
      <p:sp>
        <p:nvSpPr>
          <p:cNvPr id="25603" name="スライド イメージ プレースホルダ 1"/>
          <p:cNvSpPr>
            <a:spLocks noGrp="1" noRot="1" noChangeAspect="1" noTextEdit="1"/>
          </p:cNvSpPr>
          <p:nvPr>
            <p:ph type="sldImg"/>
          </p:nvPr>
        </p:nvSpPr>
        <p:spPr>
          <a:xfrm>
            <a:off x="1182688" y="696913"/>
            <a:ext cx="4649787" cy="3487737"/>
          </a:xfrm>
          <a:ln/>
        </p:spPr>
      </p:sp>
      <p:sp>
        <p:nvSpPr>
          <p:cNvPr id="25604" name="ノート プレースホルダ 2"/>
          <p:cNvSpPr>
            <a:spLocks noGrp="1"/>
          </p:cNvSpPr>
          <p:nvPr>
            <p:ph type="body" idx="1"/>
          </p:nvPr>
        </p:nvSpPr>
        <p:spPr>
          <a:xfrm>
            <a:off x="933452" y="4416427"/>
            <a:ext cx="5143500" cy="4183063"/>
          </a:xfrm>
          <a:noFill/>
          <a:ln/>
        </p:spPr>
        <p:txBody>
          <a:bodyPr lIns="92154" tIns="46077" rIns="92154" bIns="46077"/>
          <a:lstStyle/>
          <a:p>
            <a:pPr eaLnBrk="1" hangingPunct="1"/>
            <a:endParaRPr kumimoji="1" lang="ja-JP" altLang="en-US" smtClean="0"/>
          </a:p>
        </p:txBody>
      </p:sp>
      <p:sp>
        <p:nvSpPr>
          <p:cNvPr id="25605" name="スライド番号プレースホルダ 3"/>
          <p:cNvSpPr txBox="1">
            <a:spLocks noGrp="1"/>
          </p:cNvSpPr>
          <p:nvPr/>
        </p:nvSpPr>
        <p:spPr bwMode="auto">
          <a:xfrm>
            <a:off x="3971925" y="8829676"/>
            <a:ext cx="3038475" cy="466725"/>
          </a:xfrm>
          <a:prstGeom prst="rect">
            <a:avLst/>
          </a:prstGeom>
          <a:noFill/>
          <a:ln w="12700">
            <a:noFill/>
            <a:miter lim="800000"/>
            <a:headEnd type="none" w="sm" len="sm"/>
            <a:tailEnd type="none" w="sm" len="sm"/>
          </a:ln>
        </p:spPr>
        <p:txBody>
          <a:bodyPr lIns="92154" tIns="46077" rIns="92154" bIns="46077" anchor="b"/>
          <a:lstStyle/>
          <a:p>
            <a:pPr algn="r" defTabSz="920750" eaLnBrk="0" hangingPunct="0"/>
            <a:fld id="{CC3CB1D9-AB49-4AA0-B3A4-A15BF67894F8}" type="slidenum">
              <a:rPr lang="en-US" altLang="ja-JP" sz="1300">
                <a:latin typeface="Times New Roman" pitchFamily="18" charset="0"/>
              </a:rPr>
              <a:pPr algn="r" defTabSz="920750" eaLnBrk="0" hangingPunct="0"/>
              <a:t>12</a:t>
            </a:fld>
            <a:endParaRPr lang="en-US" altLang="ja-JP" sz="1300">
              <a:latin typeface="Times New Roman"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ea typeface="ＭＳ Ｐゴシック" charset="-128"/>
              </a:rPr>
              <a:t>To achieve our three agendas, Strategy 2020 focuses ADB</a:t>
            </a:r>
            <a:r>
              <a:rPr lang="ja-JP" altLang="en-US" smtClean="0">
                <a:ea typeface="ＭＳ Ｐゴシック" charset="-128"/>
              </a:rPr>
              <a:t>’</a:t>
            </a:r>
            <a:r>
              <a:rPr lang="en-US" altLang="ja-JP" dirty="0" smtClean="0">
                <a:ea typeface="ＭＳ Ｐゴシック" charset="-128"/>
              </a:rPr>
              <a:t>s operations in 5 core areas: </a:t>
            </a:r>
          </a:p>
          <a:p>
            <a:r>
              <a:rPr lang="en-US" dirty="0" smtClean="0">
                <a:ea typeface="ＭＳ Ｐゴシック" charset="-128"/>
              </a:rPr>
              <a:t> </a:t>
            </a:r>
          </a:p>
          <a:p>
            <a:r>
              <a:rPr lang="en-US" dirty="0" smtClean="0">
                <a:ea typeface="ＭＳ Ｐゴシック" charset="-128"/>
              </a:rPr>
              <a:t>We are a major infrastructure lender, not only in building physical assets but also in improving the delivery of infrastructure services, which will create an enabling environment for the private sector.</a:t>
            </a:r>
          </a:p>
          <a:p>
            <a:r>
              <a:rPr lang="en-US" dirty="0" smtClean="0">
                <a:ea typeface="ＭＳ Ｐゴシック" charset="-128"/>
              </a:rPr>
              <a:t> </a:t>
            </a:r>
          </a:p>
          <a:p>
            <a:r>
              <a:rPr lang="en-US" dirty="0" smtClean="0">
                <a:ea typeface="ＭＳ Ｐゴシック" charset="-128"/>
              </a:rPr>
              <a:t>Our assistance for environmentally sustainable development focuses on helping our developing member countries move to low-carbon growth paths and adapt to anticipated impacts of climate change. We also help countries address environmental problems resulting from rapid urbanization and mainstream environmental considerations into their policies and investment programs.</a:t>
            </a:r>
          </a:p>
          <a:p>
            <a:r>
              <a:rPr lang="en-US" dirty="0" smtClean="0">
                <a:ea typeface="ＭＳ Ｐゴシック" charset="-128"/>
              </a:rPr>
              <a:t> </a:t>
            </a:r>
          </a:p>
          <a:p>
            <a:r>
              <a:rPr lang="en-US" dirty="0" smtClean="0">
                <a:ea typeface="ＭＳ Ｐゴシック" charset="-128"/>
              </a:rPr>
              <a:t>Regional cooperation and integration, finance sector development, and targeted support for education and skills training help ensure a balanced, relevant and inclusive approach to the region</a:t>
            </a:r>
            <a:r>
              <a:rPr lang="en-US" altLang="en-US" dirty="0" smtClean="0">
                <a:ea typeface="ＭＳ Ｐゴシック" charset="-128"/>
              </a:rPr>
              <a:t>’</a:t>
            </a:r>
            <a:r>
              <a:rPr lang="en-US" dirty="0" smtClean="0">
                <a:ea typeface="ＭＳ Ｐゴシック" charset="-128"/>
              </a:rPr>
              <a:t>s overall development. </a:t>
            </a:r>
          </a:p>
          <a:p>
            <a:r>
              <a:rPr lang="en-US" dirty="0" smtClean="0">
                <a:ea typeface="ＭＳ Ｐゴシック" charset="-128"/>
              </a:rPr>
              <a:t> </a:t>
            </a:r>
          </a:p>
          <a:p>
            <a:r>
              <a:rPr lang="en-US" dirty="0" smtClean="0">
                <a:ea typeface="ＭＳ Ｐゴシック" charset="-128"/>
              </a:rPr>
              <a:t>Our operations in these five core operational areas comprised approximately 96 % of our overall operations in 2011.</a:t>
            </a:r>
          </a:p>
          <a:p>
            <a:endParaRPr lang="en-US" dirty="0"/>
          </a:p>
        </p:txBody>
      </p:sp>
      <p:sp>
        <p:nvSpPr>
          <p:cNvPr id="4" name="Slide Number Placeholder 3"/>
          <p:cNvSpPr>
            <a:spLocks noGrp="1"/>
          </p:cNvSpPr>
          <p:nvPr>
            <p:ph type="sldNum" sz="quarter" idx="10"/>
          </p:nvPr>
        </p:nvSpPr>
        <p:spPr/>
        <p:txBody>
          <a:bodyPr/>
          <a:lstStyle/>
          <a:p>
            <a:fld id="{4B437C5B-6D2F-4892-94C2-BCCBC70347AA}" type="slidenum">
              <a:rPr lang="en-US" smtClean="0"/>
              <a:pPr/>
              <a:t>14</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ea typeface="ＭＳ Ｐゴシック" charset="-128"/>
              </a:rPr>
              <a:t>ADB also continues to operate, on a limited scale, in other areas where its presence is needed. Our support for water and sanitation projects, public expenditure management, and mitigation of communicable diseases such as HIV/AIDS contribute to the overall health of the region</a:t>
            </a:r>
            <a:r>
              <a:rPr lang="en-US" altLang="en-US" dirty="0" smtClean="0">
                <a:ea typeface="ＭＳ Ｐゴシック" charset="-128"/>
              </a:rPr>
              <a:t>’</a:t>
            </a:r>
            <a:r>
              <a:rPr lang="en-US" dirty="0" smtClean="0">
                <a:ea typeface="ＭＳ Ｐゴシック" charset="-128"/>
              </a:rPr>
              <a:t>s population. </a:t>
            </a:r>
          </a:p>
          <a:p>
            <a:r>
              <a:rPr lang="en-US" dirty="0" smtClean="0">
                <a:ea typeface="ＭＳ Ｐゴシック" charset="-128"/>
              </a:rPr>
              <a:t> </a:t>
            </a:r>
          </a:p>
          <a:p>
            <a:r>
              <a:rPr lang="en-US" dirty="0" smtClean="0">
                <a:ea typeface="ＭＳ Ｐゴシック" charset="-128"/>
              </a:rPr>
              <a:t>We support agriculture and rural development through infrastructure for rural transport, irrigation and water systems, and microfinance.</a:t>
            </a:r>
          </a:p>
          <a:p>
            <a:r>
              <a:rPr lang="en-US" dirty="0" smtClean="0">
                <a:ea typeface="ＭＳ Ｐゴシック" charset="-128"/>
              </a:rPr>
              <a:t> </a:t>
            </a:r>
          </a:p>
          <a:p>
            <a:r>
              <a:rPr lang="en-US" dirty="0" smtClean="0">
                <a:ea typeface="ＭＳ Ｐゴシック" charset="-128"/>
              </a:rPr>
              <a:t>And we have a long history of responding quickly to emergency needs for rehabilitation and reconstruction. In fact, ADB is the first multilateral development bank to have a dedicated disaster policy. </a:t>
            </a:r>
          </a:p>
          <a:p>
            <a:endParaRPr lang="en-US" dirty="0"/>
          </a:p>
        </p:txBody>
      </p:sp>
      <p:sp>
        <p:nvSpPr>
          <p:cNvPr id="4" name="Slide Number Placeholder 3"/>
          <p:cNvSpPr>
            <a:spLocks noGrp="1"/>
          </p:cNvSpPr>
          <p:nvPr>
            <p:ph type="sldNum" sz="quarter" idx="10"/>
          </p:nvPr>
        </p:nvSpPr>
        <p:spPr/>
        <p:txBody>
          <a:bodyPr/>
          <a:lstStyle/>
          <a:p>
            <a:fld id="{4B437C5B-6D2F-4892-94C2-BCCBC70347AA}" type="slidenum">
              <a:rPr lang="en-US" smtClean="0"/>
              <a:pPr/>
              <a:t>15</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Thailand is one of developing Asia’s great success stories. It reached upper-middle income country status in 2011 after several decades of rapid economic growth and impressive achievements in poverty reduction and rising living standards.</a:t>
            </a:r>
            <a:r>
              <a:rPr lang="en-US" dirty="0" smtClean="0"/>
              <a:t> </a:t>
            </a:r>
            <a:r>
              <a:rPr lang="en-US" dirty="0"/>
              <a:t>	 Poverty </a:t>
            </a:r>
            <a:r>
              <a:rPr lang="en-US" dirty="0" smtClean="0"/>
              <a:t>is down from </a:t>
            </a:r>
            <a:r>
              <a:rPr lang="en-US" dirty="0"/>
              <a:t>36% in 1988 to about 8% today—on the back of sustained economic growth and investments in rural infrastructure, together with targeted income generation </a:t>
            </a:r>
            <a:r>
              <a:rPr lang="en-US" dirty="0" smtClean="0"/>
              <a:t>programs. </a:t>
            </a:r>
          </a:p>
          <a:p>
            <a:r>
              <a:rPr lang="en-US" dirty="0" smtClean="0"/>
              <a:t>With </a:t>
            </a:r>
            <a:r>
              <a:rPr lang="en-US" dirty="0"/>
              <a:t>its strategic location and economic size, Thailand has become an important regional economic hub. Regional integration, driven by the creation of the ASEAN economic community (AEC) in 2015, is creating enormous opportunities for Thailand. At the same time, Thailand’s socio-economic success has important spill over benefits for its neighboring countries. </a:t>
            </a:r>
            <a:endParaRPr lang="en-US" dirty="0" smtClean="0"/>
          </a:p>
          <a:p>
            <a:r>
              <a:rPr lang="en-US" dirty="0" smtClean="0"/>
              <a:t>However</a:t>
            </a:r>
            <a:r>
              <a:rPr lang="en-US" dirty="0"/>
              <a:t>, global economic shocks, natural disasters and socio-political tensions have contributed to slower and more variable economic growth in the past decade or so. Persisting economic inequality, an aging population, and environmental degradation pose important challenges. </a:t>
            </a:r>
            <a:endParaRPr lang="en-US" dirty="0" smtClean="0"/>
          </a:p>
          <a:p>
            <a:r>
              <a:rPr lang="en-US" dirty="0" smtClean="0"/>
              <a:t>Rising </a:t>
            </a:r>
            <a:r>
              <a:rPr lang="en-US" dirty="0"/>
              <a:t>labor costs and uneven development patterns in the context of regional integration require a reorientation of development strategies toward pursuing inclusive growth, fostering innovation, improving productivity, and enhancing environmental sustainability—to avoid the middle income trap and achieve national development aspirations.</a:t>
            </a:r>
          </a:p>
        </p:txBody>
      </p:sp>
      <p:sp>
        <p:nvSpPr>
          <p:cNvPr id="4" name="Slide Number Placeholder 3"/>
          <p:cNvSpPr>
            <a:spLocks noGrp="1"/>
          </p:cNvSpPr>
          <p:nvPr>
            <p:ph type="sldNum" sz="quarter" idx="10"/>
          </p:nvPr>
        </p:nvSpPr>
        <p:spPr/>
        <p:txBody>
          <a:bodyPr/>
          <a:lstStyle/>
          <a:p>
            <a:fld id="{7CA516CB-F7AE-4FAB-895F-FC6C435597FE}" type="slidenum">
              <a:rPr lang="en-US" smtClean="0"/>
              <a:pPr/>
              <a:t>18</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fld id="{4B7D3E06-24B3-443C-9FC1-8025B1C1518E}" type="datetimeFigureOut">
              <a:rPr lang="en-US"/>
              <a:pPr/>
              <a:t>25/05/2015</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D3B1C75E-41EF-4400-8A96-FD6EFE025F75}"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fld id="{26919886-37B8-4FE2-A464-0E6DFD612158}" type="datetimeFigureOut">
              <a:rPr lang="en-US"/>
              <a:pPr/>
              <a:t>25/05/2015</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2DC864A9-86C7-45E5-ACBA-C1FD8588D574}"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fld id="{4CBBBD0B-1AB6-4F9A-8E76-14CB1C6D303C}" type="datetimeFigureOut">
              <a:rPr lang="en-US"/>
              <a:pPr/>
              <a:t>25/05/2015</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C31F8F73-AD78-454A-84E3-A3C4916C11DE}"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fld id="{531E1076-6F71-4AA1-814A-2E358BBB824F}" type="datetimeFigureOut">
              <a:rPr lang="en-US"/>
              <a:pPr/>
              <a:t>25/05/2015</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8DFE8C79-169C-4D46-A25B-1FCB34731167}"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fld id="{23CF6186-022A-4E86-8300-BC13865C07AE}" type="datetimeFigureOut">
              <a:rPr lang="en-US"/>
              <a:pPr/>
              <a:t>25/05/2015</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93ECECF1-9136-4BB6-86A0-6BA6CBCFC69E}"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fld id="{4E249B5F-2F44-4CD9-8D95-54A1DF7A1F6D}" type="datetimeFigureOut">
              <a:rPr lang="en-US"/>
              <a:pPr/>
              <a:t>25/05/2015</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5BC290CD-7E01-4DE5-8212-AC03A161099F}"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57770A62-2BCB-44F1-94C8-3C5542CA218A}" type="datetimeFigureOut">
              <a:rPr lang="en-US"/>
              <a:pPr/>
              <a:t>25/05/2015</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AB93DE8D-4040-4D93-A9A4-B1EFE85111E0}"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7013EAF6-E4D7-4D97-AA27-167423203DF7}" type="datetimeFigureOut">
              <a:rPr lang="en-US"/>
              <a:pPr/>
              <a:t>25/05/2015</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4086CFD5-CF1C-48D5-9559-E346DC43A7C1}"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57DEA13C-8C7E-4A05-8AEF-BB48F6A43E49}" type="datetimeFigureOut">
              <a:rPr lang="en-US"/>
              <a:pPr/>
              <a:t>25/05/2015</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28782766-93C3-4E05-AF8C-BA64A46BB154}"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fld id="{03F87DCD-5E4B-4A40-A15B-1ADCA3AF2B8E}" type="datetimeFigureOut">
              <a:rPr lang="en-US"/>
              <a:pPr/>
              <a:t>25/05/2015</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4CC123B4-6A3A-4611-8775-3888842AF59B}"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fld id="{12547081-DE46-4595-87D6-4AADB9849697}" type="datetimeFigureOut">
              <a:rPr lang="en-US"/>
              <a:pPr/>
              <a:t>25/05/2015</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90BDE613-4E92-4DF6-94B9-940A73DEB392}"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381000" y="0"/>
            <a:ext cx="1447800" cy="6856413"/>
          </a:xfrm>
          <a:prstGeom prst="rect">
            <a:avLst/>
          </a:prstGeom>
          <a:gradFill rotWithShape="0">
            <a:gsLst>
              <a:gs pos="0">
                <a:srgbClr val="000035"/>
              </a:gs>
              <a:gs pos="100000">
                <a:srgbClr val="000099"/>
              </a:gs>
            </a:gsLst>
            <a:lin ang="5400000" scaled="1"/>
          </a:gradFill>
          <a:ln w="9525">
            <a:noFill/>
            <a:miter lim="800000"/>
            <a:headEnd/>
            <a:tailEnd/>
          </a:ln>
        </p:spPr>
        <p:txBody>
          <a:bodyPr/>
          <a:lstStyle/>
          <a:p>
            <a:pPr algn="l"/>
            <a:endParaRPr kumimoji="1" lang="en-US" sz="2400" b="0"/>
          </a:p>
        </p:txBody>
      </p:sp>
      <p:sp>
        <p:nvSpPr>
          <p:cNvPr id="5" name="Rectangle 3"/>
          <p:cNvSpPr>
            <a:spLocks noChangeArrowheads="1"/>
          </p:cNvSpPr>
          <p:nvPr/>
        </p:nvSpPr>
        <p:spPr bwMode="auto">
          <a:xfrm>
            <a:off x="685800" y="2438400"/>
            <a:ext cx="8456613" cy="762000"/>
          </a:xfrm>
          <a:prstGeom prst="rect">
            <a:avLst/>
          </a:prstGeom>
          <a:gradFill rotWithShape="0">
            <a:gsLst>
              <a:gs pos="0">
                <a:srgbClr val="000066"/>
              </a:gs>
              <a:gs pos="100000">
                <a:srgbClr val="000099"/>
              </a:gs>
            </a:gsLst>
            <a:lin ang="5400000" scaled="1"/>
          </a:gradFill>
          <a:ln w="9525">
            <a:noFill/>
            <a:miter lim="800000"/>
            <a:headEnd/>
            <a:tailEnd/>
          </a:ln>
        </p:spPr>
        <p:txBody>
          <a:bodyPr/>
          <a:lstStyle/>
          <a:p>
            <a:pPr algn="l"/>
            <a:endParaRPr kumimoji="1" lang="en-US" sz="2400" b="0"/>
          </a:p>
        </p:txBody>
      </p:sp>
      <p:sp>
        <p:nvSpPr>
          <p:cNvPr id="6" name="Rectangle 9"/>
          <p:cNvSpPr>
            <a:spLocks noChangeArrowheads="1"/>
          </p:cNvSpPr>
          <p:nvPr/>
        </p:nvSpPr>
        <p:spPr bwMode="auto">
          <a:xfrm>
            <a:off x="0" y="3505200"/>
            <a:ext cx="4724400" cy="152400"/>
          </a:xfrm>
          <a:prstGeom prst="rect">
            <a:avLst/>
          </a:prstGeom>
          <a:solidFill>
            <a:srgbClr val="000080">
              <a:alpha val="50195"/>
            </a:srgbClr>
          </a:solidFill>
          <a:ln w="9525">
            <a:noFill/>
            <a:miter lim="800000"/>
            <a:headEnd/>
            <a:tailEnd/>
          </a:ln>
        </p:spPr>
        <p:txBody>
          <a:bodyPr/>
          <a:lstStyle/>
          <a:p>
            <a:pPr algn="l"/>
            <a:endParaRPr kumimoji="1" lang="en-US" sz="2400" b="0"/>
          </a:p>
        </p:txBody>
      </p:sp>
      <p:pic>
        <p:nvPicPr>
          <p:cNvPr id="7" name="Picture 10" descr="ADB-Logo-12mm"/>
          <p:cNvPicPr>
            <a:picLocks noChangeAspect="1" noChangeArrowheads="1"/>
          </p:cNvPicPr>
          <p:nvPr/>
        </p:nvPicPr>
        <p:blipFill>
          <a:blip r:embed="rId2" cstate="print"/>
          <a:srcRect/>
          <a:stretch>
            <a:fillRect/>
          </a:stretch>
        </p:blipFill>
        <p:spPr bwMode="auto">
          <a:xfrm>
            <a:off x="8001000" y="5715000"/>
            <a:ext cx="887413" cy="887413"/>
          </a:xfrm>
          <a:prstGeom prst="rect">
            <a:avLst/>
          </a:prstGeom>
          <a:noFill/>
          <a:ln w="9525">
            <a:noFill/>
            <a:miter lim="800000"/>
            <a:headEnd/>
            <a:tailEnd/>
          </a:ln>
        </p:spPr>
      </p:pic>
      <p:sp>
        <p:nvSpPr>
          <p:cNvPr id="269316" name="Rectangle 4"/>
          <p:cNvSpPr>
            <a:spLocks noGrp="1" noChangeArrowheads="1"/>
          </p:cNvSpPr>
          <p:nvPr>
            <p:ph type="ctrTitle" sz="quarter"/>
          </p:nvPr>
        </p:nvSpPr>
        <p:spPr>
          <a:xfrm>
            <a:off x="685800" y="2286000"/>
            <a:ext cx="7772400" cy="1143000"/>
          </a:xfrm>
        </p:spPr>
        <p:txBody>
          <a:bodyPr/>
          <a:lstStyle>
            <a:lvl1pPr>
              <a:defRPr/>
            </a:lvl1pPr>
          </a:lstStyle>
          <a:p>
            <a:r>
              <a:rPr lang="en-US"/>
              <a:t>Click to edit Master title style</a:t>
            </a:r>
          </a:p>
        </p:txBody>
      </p:sp>
      <p:sp>
        <p:nvSpPr>
          <p:cNvPr id="269317" name="Rectangle 5"/>
          <p:cNvSpPr>
            <a:spLocks noGrp="1" noChangeArrowheads="1"/>
          </p:cNvSpPr>
          <p:nvPr>
            <p:ph type="subTitle" sz="quarter" idx="1"/>
          </p:nvPr>
        </p:nvSpPr>
        <p:spPr>
          <a:xfrm>
            <a:off x="2057400" y="4114800"/>
            <a:ext cx="6400800" cy="1752600"/>
          </a:xfrm>
        </p:spPr>
        <p:txBody>
          <a:bodyPr/>
          <a:lstStyle>
            <a:lvl1pPr marL="0" indent="0" algn="ctr">
              <a:buFontTx/>
              <a:buNone/>
              <a:defRPr/>
            </a:lvl1pPr>
          </a:lstStyle>
          <a:p>
            <a:r>
              <a:rPr lang="en-US"/>
              <a:t>Click to edit Master subtitle style</a:t>
            </a:r>
          </a:p>
        </p:txBody>
      </p:sp>
      <p:sp>
        <p:nvSpPr>
          <p:cNvPr id="8" name="Rectangle 6"/>
          <p:cNvSpPr>
            <a:spLocks noGrp="1" noChangeArrowheads="1"/>
          </p:cNvSpPr>
          <p:nvPr>
            <p:ph type="dt" sz="quarter" idx="10"/>
          </p:nvPr>
        </p:nvSpPr>
        <p:spPr/>
        <p:txBody>
          <a:bodyPr/>
          <a:lstStyle>
            <a:lvl1pPr>
              <a:defRPr/>
            </a:lvl1pPr>
          </a:lstStyle>
          <a:p>
            <a:pPr>
              <a:defRPr/>
            </a:pPr>
            <a:endParaRPr lang="en-US"/>
          </a:p>
        </p:txBody>
      </p:sp>
      <p:sp>
        <p:nvSpPr>
          <p:cNvPr id="9" name="Rectangle 7"/>
          <p:cNvSpPr>
            <a:spLocks noGrp="1" noChangeArrowheads="1"/>
          </p:cNvSpPr>
          <p:nvPr>
            <p:ph type="ftr" sz="quarter" idx="11"/>
          </p:nvPr>
        </p:nvSpPr>
        <p:spPr/>
        <p:txBody>
          <a:bodyPr/>
          <a:lstStyle>
            <a:lvl1pPr>
              <a:defRPr/>
            </a:lvl1pPr>
          </a:lstStyle>
          <a:p>
            <a:pPr>
              <a:defRPr/>
            </a:pPr>
            <a:endParaRPr lang="en-US"/>
          </a:p>
        </p:txBody>
      </p:sp>
      <p:sp>
        <p:nvSpPr>
          <p:cNvPr id="10" name="Rectangle 8"/>
          <p:cNvSpPr>
            <a:spLocks noGrp="1" noChangeArrowheads="1"/>
          </p:cNvSpPr>
          <p:nvPr>
            <p:ph type="sldNum" sz="quarter" idx="12"/>
          </p:nvPr>
        </p:nvSpPr>
        <p:spPr/>
        <p:txBody>
          <a:bodyPr/>
          <a:lstStyle>
            <a:lvl1pPr>
              <a:defRPr/>
            </a:lvl1pPr>
          </a:lstStyle>
          <a:p>
            <a:fld id="{D6947D47-5B0C-4E88-BC27-C01D8248A9C5}" type="slidenum">
              <a:rPr lang="en-US"/>
              <a:pPr/>
              <a:t>‹#›</a:t>
            </a:fld>
            <a:endParaRPr 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5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a:latin typeface="Arial" pitchFamily="34" charset="0"/>
              </a:defRPr>
            </a:lvl1pPr>
          </a:lstStyle>
          <a:p>
            <a:fld id="{50EE825E-8433-4B6C-8237-CFF17BB21C01}" type="datetimeFigureOut">
              <a:rPr lang="en-US"/>
              <a:pPr/>
              <a:t>25/05/2015</a:t>
            </a:fld>
            <a:endParaRPr lang="en-US"/>
          </a:p>
        </p:txBody>
      </p:sp>
      <p:sp>
        <p:nvSpPr>
          <p:cNvPr id="205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atin typeface="Arial" charset="0"/>
                <a:ea typeface="+mn-ea"/>
                <a:cs typeface="+mn-cs"/>
              </a:defRPr>
            </a:lvl1pPr>
          </a:lstStyle>
          <a:p>
            <a:pPr>
              <a:defRPr/>
            </a:pPr>
            <a:endParaRPr lang="en-US"/>
          </a:p>
        </p:txBody>
      </p:sp>
      <p:sp>
        <p:nvSpPr>
          <p:cNvPr id="205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atin typeface="Arial" pitchFamily="34" charset="0"/>
              </a:defRPr>
            </a:lvl1pPr>
          </a:lstStyle>
          <a:p>
            <a:fld id="{ED4E8D88-987E-491B-B509-284F8E3922C8}"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4132" r:id="rId1"/>
    <p:sldLayoutId id="2147484133" r:id="rId2"/>
    <p:sldLayoutId id="2147484134" r:id="rId3"/>
    <p:sldLayoutId id="2147484135" r:id="rId4"/>
    <p:sldLayoutId id="2147484136" r:id="rId5"/>
    <p:sldLayoutId id="2147484137" r:id="rId6"/>
    <p:sldLayoutId id="2147484138" r:id="rId7"/>
    <p:sldLayoutId id="2147484139" r:id="rId8"/>
    <p:sldLayoutId id="2147484140" r:id="rId9"/>
    <p:sldLayoutId id="2147484141" r:id="rId10"/>
    <p:sldLayoutId id="2147484142" r:id="rId11"/>
  </p:sldLayoutIdLst>
  <p:txStyles>
    <p:titleStyle>
      <a:lvl1pPr algn="ctr"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68294" name="Rectangle 6"/>
          <p:cNvSpPr>
            <a:spLocks noGrp="1" noChangeArrowheads="1"/>
          </p:cNvSpPr>
          <p:nvPr>
            <p:ph type="title"/>
          </p:nvPr>
        </p:nvSpPr>
        <p:spPr bwMode="auto">
          <a:xfrm>
            <a:off x="685800" y="501650"/>
            <a:ext cx="7772400" cy="11430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en-US" smtClean="0"/>
              <a:t>Click to edit Master title style</a:t>
            </a:r>
          </a:p>
        </p:txBody>
      </p:sp>
      <p:sp>
        <p:nvSpPr>
          <p:cNvPr id="13315" name="Rectangle 7"/>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2075" tIns="46038" rIns="92075" bIns="46038"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6" name="Rectangle 6"/>
          <p:cNvSpPr>
            <a:spLocks noGrp="1" noChangeArrowheads="1"/>
          </p:cNvSpPr>
          <p:nvPr>
            <p:ph type="dt" sz="quarter" idx="2"/>
          </p:nvPr>
        </p:nvSpPr>
        <p:spPr bwMode="auto">
          <a:xfrm>
            <a:off x="685800" y="6172200"/>
            <a:ext cx="1905000" cy="457200"/>
          </a:xfrm>
          <a:prstGeom prst="rect">
            <a:avLst/>
          </a:prstGeom>
          <a:ln>
            <a:miter lim="800000"/>
            <a:headEnd/>
            <a:tailEnd/>
          </a:ln>
        </p:spPr>
        <p:txBody>
          <a:bodyPr vert="horz" wrap="square" lIns="92075" tIns="46038" rIns="92075" bIns="46038" numCol="1" anchor="ctr" anchorCtr="0" compatLnSpc="1">
            <a:prstTxWarp prst="textNoShape">
              <a:avLst/>
            </a:prstTxWarp>
          </a:bodyPr>
          <a:lstStyle>
            <a:lvl1pPr algn="l">
              <a:defRPr sz="1400" b="0">
                <a:latin typeface="Times New Roman" pitchFamily="18" charset="0"/>
                <a:ea typeface="+mn-ea"/>
                <a:cs typeface="+mn-cs"/>
              </a:defRPr>
            </a:lvl1pPr>
          </a:lstStyle>
          <a:p>
            <a:pPr>
              <a:defRPr/>
            </a:pPr>
            <a:endParaRPr lang="en-US"/>
          </a:p>
        </p:txBody>
      </p:sp>
      <p:sp>
        <p:nvSpPr>
          <p:cNvPr id="17" name="Rectangle 7"/>
          <p:cNvSpPr>
            <a:spLocks noGrp="1" noChangeArrowheads="1"/>
          </p:cNvSpPr>
          <p:nvPr>
            <p:ph type="ftr" sz="quarter" idx="3"/>
          </p:nvPr>
        </p:nvSpPr>
        <p:spPr bwMode="auto">
          <a:xfrm>
            <a:off x="3124200" y="6172200"/>
            <a:ext cx="2895600" cy="457200"/>
          </a:xfrm>
          <a:prstGeom prst="rect">
            <a:avLst/>
          </a:prstGeom>
          <a:ln>
            <a:miter lim="800000"/>
            <a:headEnd/>
            <a:tailEnd/>
          </a:ln>
        </p:spPr>
        <p:txBody>
          <a:bodyPr vert="horz" wrap="square" lIns="92075" tIns="46038" rIns="92075" bIns="46038" numCol="1" anchor="ctr" anchorCtr="0" compatLnSpc="1">
            <a:prstTxWarp prst="textNoShape">
              <a:avLst/>
            </a:prstTxWarp>
          </a:bodyPr>
          <a:lstStyle>
            <a:lvl1pPr algn="ctr">
              <a:defRPr sz="1400" b="0">
                <a:latin typeface="Times New Roman" pitchFamily="18" charset="0"/>
                <a:ea typeface="+mn-ea"/>
                <a:cs typeface="+mn-cs"/>
              </a:defRPr>
            </a:lvl1pPr>
          </a:lstStyle>
          <a:p>
            <a:pPr>
              <a:defRPr/>
            </a:pPr>
            <a:endParaRPr lang="en-US"/>
          </a:p>
        </p:txBody>
      </p:sp>
      <p:sp>
        <p:nvSpPr>
          <p:cNvPr id="18" name="Rectangle 8"/>
          <p:cNvSpPr>
            <a:spLocks noGrp="1" noChangeArrowheads="1"/>
          </p:cNvSpPr>
          <p:nvPr>
            <p:ph type="sldNum" sz="quarter" idx="4"/>
          </p:nvPr>
        </p:nvSpPr>
        <p:spPr bwMode="auto">
          <a:xfrm>
            <a:off x="6553200" y="6172200"/>
            <a:ext cx="1143000" cy="457200"/>
          </a:xfrm>
          <a:prstGeom prst="rect">
            <a:avLst/>
          </a:prstGeom>
          <a:ln>
            <a:miter lim="800000"/>
            <a:headEnd/>
            <a:tailEnd/>
          </a:ln>
        </p:spPr>
        <p:txBody>
          <a:bodyPr vert="horz" wrap="none" lIns="92075" tIns="46038" rIns="92075" bIns="46038" numCol="1" anchor="ctr" anchorCtr="0" compatLnSpc="1">
            <a:prstTxWarp prst="textNoShape">
              <a:avLst/>
            </a:prstTxWarp>
          </a:bodyPr>
          <a:lstStyle>
            <a:lvl1pPr>
              <a:defRPr sz="1400" b="0"/>
            </a:lvl1pPr>
          </a:lstStyle>
          <a:p>
            <a:fld id="{832879D3-6BCD-4216-9B66-92919A2DE7AF}"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4143" r:id="rId1"/>
  </p:sldLayoutIdLst>
  <p:transition/>
  <p:timing>
    <p:tnLst>
      <p:par>
        <p:cTn id="1" dur="indefinite" restart="never" nodeType="tmRoot"/>
      </p:par>
    </p:tnLst>
  </p:timing>
  <p:txStyles>
    <p:titleStyle>
      <a:lvl1pPr algn="ctr" rtl="0" eaLnBrk="0" fontAlgn="base" hangingPunct="0">
        <a:spcBef>
          <a:spcPct val="0"/>
        </a:spcBef>
        <a:spcAft>
          <a:spcPct val="0"/>
        </a:spcAft>
        <a:defRPr sz="4400" b="1">
          <a:solidFill>
            <a:srgbClr val="FFFF00"/>
          </a:solidFill>
          <a:effectLst>
            <a:outerShdw blurRad="38100" dist="38100" dir="2700000" algn="tl">
              <a:srgbClr val="000000"/>
            </a:outerShdw>
          </a:effectLst>
          <a:latin typeface="Arial" charset="0"/>
          <a:ea typeface="ＭＳ Ｐゴシック" charset="0"/>
          <a:cs typeface="ＭＳ Ｐゴシック" charset="0"/>
        </a:defRPr>
      </a:lvl1pPr>
      <a:lvl2pPr algn="ctr" rtl="0" eaLnBrk="0" fontAlgn="base" hangingPunct="0">
        <a:spcBef>
          <a:spcPct val="0"/>
        </a:spcBef>
        <a:spcAft>
          <a:spcPct val="0"/>
        </a:spcAft>
        <a:defRPr sz="4400" b="1">
          <a:solidFill>
            <a:srgbClr val="FFFF00"/>
          </a:solidFill>
          <a:effectLst>
            <a:outerShdw blurRad="38100" dist="38100" dir="2700000" algn="tl">
              <a:srgbClr val="000000"/>
            </a:outerShdw>
          </a:effectLst>
          <a:latin typeface="Arial" charset="0"/>
          <a:ea typeface="ＭＳ Ｐゴシック" charset="0"/>
          <a:cs typeface="ＭＳ Ｐゴシック" charset="0"/>
        </a:defRPr>
      </a:lvl2pPr>
      <a:lvl3pPr algn="ctr" rtl="0" eaLnBrk="0" fontAlgn="base" hangingPunct="0">
        <a:spcBef>
          <a:spcPct val="0"/>
        </a:spcBef>
        <a:spcAft>
          <a:spcPct val="0"/>
        </a:spcAft>
        <a:defRPr sz="4400" b="1">
          <a:solidFill>
            <a:srgbClr val="FFFF00"/>
          </a:solidFill>
          <a:effectLst>
            <a:outerShdw blurRad="38100" dist="38100" dir="2700000" algn="tl">
              <a:srgbClr val="000000"/>
            </a:outerShdw>
          </a:effectLst>
          <a:latin typeface="Arial" charset="0"/>
          <a:ea typeface="ＭＳ Ｐゴシック" charset="0"/>
          <a:cs typeface="ＭＳ Ｐゴシック" charset="0"/>
        </a:defRPr>
      </a:lvl3pPr>
      <a:lvl4pPr algn="ctr" rtl="0" eaLnBrk="0" fontAlgn="base" hangingPunct="0">
        <a:spcBef>
          <a:spcPct val="0"/>
        </a:spcBef>
        <a:spcAft>
          <a:spcPct val="0"/>
        </a:spcAft>
        <a:defRPr sz="4400" b="1">
          <a:solidFill>
            <a:srgbClr val="FFFF00"/>
          </a:solidFill>
          <a:effectLst>
            <a:outerShdw blurRad="38100" dist="38100" dir="2700000" algn="tl">
              <a:srgbClr val="000000"/>
            </a:outerShdw>
          </a:effectLst>
          <a:latin typeface="Arial" charset="0"/>
          <a:ea typeface="ＭＳ Ｐゴシック" charset="0"/>
          <a:cs typeface="ＭＳ Ｐゴシック" charset="0"/>
        </a:defRPr>
      </a:lvl4pPr>
      <a:lvl5pPr algn="ctr" rtl="0" eaLnBrk="0" fontAlgn="base" hangingPunct="0">
        <a:spcBef>
          <a:spcPct val="0"/>
        </a:spcBef>
        <a:spcAft>
          <a:spcPct val="0"/>
        </a:spcAft>
        <a:defRPr sz="4400" b="1">
          <a:solidFill>
            <a:srgbClr val="FFFF00"/>
          </a:solidFill>
          <a:effectLst>
            <a:outerShdw blurRad="38100" dist="38100" dir="2700000" algn="tl">
              <a:srgbClr val="000000"/>
            </a:outerShdw>
          </a:effectLst>
          <a:latin typeface="Arial" charset="0"/>
          <a:ea typeface="ＭＳ Ｐゴシック" charset="0"/>
          <a:cs typeface="ＭＳ Ｐゴシック" charset="0"/>
        </a:defRPr>
      </a:lvl5pPr>
      <a:lvl6pPr marL="457200" algn="ctr" rtl="0" fontAlgn="base">
        <a:spcBef>
          <a:spcPct val="0"/>
        </a:spcBef>
        <a:spcAft>
          <a:spcPct val="0"/>
        </a:spcAft>
        <a:defRPr sz="4400" b="1">
          <a:solidFill>
            <a:srgbClr val="FFFF00"/>
          </a:solidFill>
          <a:effectLst>
            <a:outerShdw blurRad="38100" dist="38100" dir="2700000" algn="tl">
              <a:srgbClr val="000000"/>
            </a:outerShdw>
          </a:effectLst>
          <a:latin typeface="Tahoma" pitchFamily="34" charset="0"/>
        </a:defRPr>
      </a:lvl6pPr>
      <a:lvl7pPr marL="914400" algn="ctr" rtl="0" fontAlgn="base">
        <a:spcBef>
          <a:spcPct val="0"/>
        </a:spcBef>
        <a:spcAft>
          <a:spcPct val="0"/>
        </a:spcAft>
        <a:defRPr sz="4400" b="1">
          <a:solidFill>
            <a:srgbClr val="FFFF00"/>
          </a:solidFill>
          <a:effectLst>
            <a:outerShdw blurRad="38100" dist="38100" dir="2700000" algn="tl">
              <a:srgbClr val="000000"/>
            </a:outerShdw>
          </a:effectLst>
          <a:latin typeface="Tahoma" pitchFamily="34" charset="0"/>
        </a:defRPr>
      </a:lvl7pPr>
      <a:lvl8pPr marL="1371600" algn="ctr" rtl="0" fontAlgn="base">
        <a:spcBef>
          <a:spcPct val="0"/>
        </a:spcBef>
        <a:spcAft>
          <a:spcPct val="0"/>
        </a:spcAft>
        <a:defRPr sz="4400" b="1">
          <a:solidFill>
            <a:srgbClr val="FFFF00"/>
          </a:solidFill>
          <a:effectLst>
            <a:outerShdw blurRad="38100" dist="38100" dir="2700000" algn="tl">
              <a:srgbClr val="000000"/>
            </a:outerShdw>
          </a:effectLst>
          <a:latin typeface="Tahoma" pitchFamily="34" charset="0"/>
        </a:defRPr>
      </a:lvl8pPr>
      <a:lvl9pPr marL="1828800" algn="ctr" rtl="0" fontAlgn="base">
        <a:spcBef>
          <a:spcPct val="0"/>
        </a:spcBef>
        <a:spcAft>
          <a:spcPct val="0"/>
        </a:spcAft>
        <a:defRPr sz="4400" b="1">
          <a:solidFill>
            <a:srgbClr val="FFFF00"/>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rgbClr val="FFFF00"/>
        </a:buClr>
        <a:buChar char="•"/>
        <a:defRPr sz="3200">
          <a:solidFill>
            <a:schemeClr val="tx1"/>
          </a:solidFill>
          <a:latin typeface="Arial" charset="0"/>
          <a:ea typeface="ＭＳ Ｐゴシック" charset="0"/>
          <a:cs typeface="ＭＳ Ｐゴシック" charset="0"/>
        </a:defRPr>
      </a:lvl1pPr>
      <a:lvl2pPr marL="742950" indent="-285750" algn="l" rtl="0" eaLnBrk="0" fontAlgn="base" hangingPunct="0">
        <a:spcBef>
          <a:spcPct val="20000"/>
        </a:spcBef>
        <a:spcAft>
          <a:spcPct val="0"/>
        </a:spcAft>
        <a:buClr>
          <a:srgbClr val="FFFF00"/>
        </a:buClr>
        <a:buChar char="–"/>
        <a:defRPr sz="2800">
          <a:solidFill>
            <a:schemeClr val="tx1"/>
          </a:solidFill>
          <a:latin typeface="Arial" charset="0"/>
          <a:ea typeface="ＭＳ Ｐゴシック" charset="0"/>
        </a:defRPr>
      </a:lvl2pPr>
      <a:lvl3pPr marL="1143000" indent="-228600" algn="l" rtl="0" eaLnBrk="0" fontAlgn="base" hangingPunct="0">
        <a:spcBef>
          <a:spcPct val="20000"/>
        </a:spcBef>
        <a:spcAft>
          <a:spcPct val="0"/>
        </a:spcAft>
        <a:buClr>
          <a:srgbClr val="FFFF00"/>
        </a:buClr>
        <a:buChar char="•"/>
        <a:defRPr sz="2400">
          <a:solidFill>
            <a:schemeClr val="tx1"/>
          </a:solidFill>
          <a:latin typeface="Arial" charset="0"/>
          <a:ea typeface="ＭＳ Ｐゴシック" charset="0"/>
        </a:defRPr>
      </a:lvl3pPr>
      <a:lvl4pPr marL="1600200" indent="-228600" algn="l" rtl="0" eaLnBrk="0" fontAlgn="base" hangingPunct="0">
        <a:spcBef>
          <a:spcPct val="20000"/>
        </a:spcBef>
        <a:spcAft>
          <a:spcPct val="0"/>
        </a:spcAft>
        <a:buClr>
          <a:srgbClr val="FFFF00"/>
        </a:buClr>
        <a:buChar char="–"/>
        <a:defRPr sz="2000">
          <a:solidFill>
            <a:schemeClr val="tx1"/>
          </a:solidFill>
          <a:latin typeface="Arial" charset="0"/>
          <a:ea typeface="ＭＳ Ｐゴシック" charset="0"/>
        </a:defRPr>
      </a:lvl4pPr>
      <a:lvl5pPr marL="2057400" indent="-228600" algn="l" rtl="0" eaLnBrk="0" fontAlgn="base" hangingPunct="0">
        <a:spcBef>
          <a:spcPct val="20000"/>
        </a:spcBef>
        <a:spcAft>
          <a:spcPct val="0"/>
        </a:spcAft>
        <a:buClr>
          <a:srgbClr val="FFFF00"/>
        </a:buClr>
        <a:buChar char="•"/>
        <a:defRPr sz="2000">
          <a:solidFill>
            <a:schemeClr val="tx1"/>
          </a:solidFill>
          <a:latin typeface="Arial" charset="0"/>
          <a:ea typeface="ＭＳ Ｐゴシック" charset="0"/>
        </a:defRPr>
      </a:lvl5pPr>
      <a:lvl6pPr marL="2514600" indent="-228600" algn="l" rtl="0" fontAlgn="base">
        <a:spcBef>
          <a:spcPct val="20000"/>
        </a:spcBef>
        <a:spcAft>
          <a:spcPct val="0"/>
        </a:spcAft>
        <a:buClr>
          <a:srgbClr val="FFFF00"/>
        </a:buClr>
        <a:buChar char="•"/>
        <a:defRPr sz="2000">
          <a:solidFill>
            <a:schemeClr val="tx1"/>
          </a:solidFill>
          <a:latin typeface="+mn-lt"/>
        </a:defRPr>
      </a:lvl6pPr>
      <a:lvl7pPr marL="2971800" indent="-228600" algn="l" rtl="0" fontAlgn="base">
        <a:spcBef>
          <a:spcPct val="20000"/>
        </a:spcBef>
        <a:spcAft>
          <a:spcPct val="0"/>
        </a:spcAft>
        <a:buClr>
          <a:srgbClr val="FFFF00"/>
        </a:buClr>
        <a:buChar char="•"/>
        <a:defRPr sz="2000">
          <a:solidFill>
            <a:schemeClr val="tx1"/>
          </a:solidFill>
          <a:latin typeface="+mn-lt"/>
        </a:defRPr>
      </a:lvl7pPr>
      <a:lvl8pPr marL="3429000" indent="-228600" algn="l" rtl="0" fontAlgn="base">
        <a:spcBef>
          <a:spcPct val="20000"/>
        </a:spcBef>
        <a:spcAft>
          <a:spcPct val="0"/>
        </a:spcAft>
        <a:buClr>
          <a:srgbClr val="FFFF00"/>
        </a:buClr>
        <a:buChar char="•"/>
        <a:defRPr sz="2000">
          <a:solidFill>
            <a:schemeClr val="tx1"/>
          </a:solidFill>
          <a:latin typeface="+mn-lt"/>
        </a:defRPr>
      </a:lvl8pPr>
      <a:lvl9pPr marL="3886200" indent="-228600" algn="l" rtl="0" fontAlgn="base">
        <a:spcBef>
          <a:spcPct val="20000"/>
        </a:spcBef>
        <a:spcAft>
          <a:spcPct val="0"/>
        </a:spcAft>
        <a:buClr>
          <a:srgbClr val="FFFF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8.emf"/><Relationship Id="rId5" Type="http://schemas.openxmlformats.org/officeDocument/2006/relationships/oleObject" Target="../embeddings/Microsoft_Excel_97-2003_Worksheet1.xls"/><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3.png"/><Relationship Id="rId7" Type="http://schemas.openxmlformats.org/officeDocument/2006/relationships/image" Target="../media/image15.jpeg"/><Relationship Id="rId2" Type="http://schemas.openxmlformats.org/officeDocument/2006/relationships/hyperlink" Target="http://www.adb.org/Documents/Books/ADO/2009/" TargetMode="External"/><Relationship Id="rId1" Type="http://schemas.openxmlformats.org/officeDocument/2006/relationships/slideLayout" Target="../slideLayouts/slideLayout2.xml"/><Relationship Id="rId6" Type="http://schemas.openxmlformats.org/officeDocument/2006/relationships/hyperlink" Target="http://www.adb.org/Documents/Books/sustainability-report/2009/default.asp" TargetMode="External"/><Relationship Id="rId11" Type="http://schemas.openxmlformats.org/officeDocument/2006/relationships/image" Target="../media/image19.jpeg"/><Relationship Id="rId5" Type="http://schemas.openxmlformats.org/officeDocument/2006/relationships/image" Target="../media/image14.png"/><Relationship Id="rId10" Type="http://schemas.openxmlformats.org/officeDocument/2006/relationships/image" Target="../media/image18.jpeg"/><Relationship Id="rId4" Type="http://schemas.openxmlformats.org/officeDocument/2006/relationships/hyperlink" Target="http://www.adb.org/Documents/Books/Key_Indicators/2008/default.asp" TargetMode="External"/><Relationship Id="rId9" Type="http://schemas.openxmlformats.org/officeDocument/2006/relationships/image" Target="../media/image17.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 Box 4"/>
          <p:cNvSpPr txBox="1">
            <a:spLocks noChangeArrowheads="1"/>
          </p:cNvSpPr>
          <p:nvPr/>
        </p:nvSpPr>
        <p:spPr bwMode="auto">
          <a:xfrm>
            <a:off x="1600200" y="3732213"/>
            <a:ext cx="2971800" cy="747712"/>
          </a:xfrm>
          <a:prstGeom prst="rect">
            <a:avLst/>
          </a:prstGeom>
          <a:noFill/>
          <a:ln w="38100" cap="sq">
            <a:noFill/>
            <a:miter lim="800000"/>
            <a:headEnd type="none" w="sm" len="sm"/>
            <a:tailEnd type="none" w="sm" len="sm"/>
          </a:ln>
        </p:spPr>
        <p:txBody>
          <a:bodyPr>
            <a:spAutoFit/>
          </a:bodyPr>
          <a:lstStyle/>
          <a:p>
            <a:pPr algn="l"/>
            <a:endParaRPr lang="en-US" sz="2800">
              <a:solidFill>
                <a:schemeClr val="bg1"/>
              </a:solidFill>
              <a:latin typeface="NewsGoth BdXCn BT" pitchFamily="34" charset="0"/>
            </a:endParaRPr>
          </a:p>
          <a:p>
            <a:pPr algn="l"/>
            <a:endParaRPr lang="en-US" sz="1500">
              <a:solidFill>
                <a:schemeClr val="bg1"/>
              </a:solidFill>
              <a:latin typeface="NewsGoth Dm BT" pitchFamily="34" charset="0"/>
            </a:endParaRPr>
          </a:p>
        </p:txBody>
      </p:sp>
      <p:pic>
        <p:nvPicPr>
          <p:cNvPr id="17410" name="Picture 3" descr="C:\Users\cyrus\Desktop\Recruitment Mission\Working in ADB\1\logo.jpg"/>
          <p:cNvPicPr>
            <a:picLocks noChangeAspect="1" noChangeArrowheads="1"/>
          </p:cNvPicPr>
          <p:nvPr/>
        </p:nvPicPr>
        <p:blipFill>
          <a:blip r:embed="rId3" cstate="print"/>
          <a:srcRect/>
          <a:stretch>
            <a:fillRect/>
          </a:stretch>
        </p:blipFill>
        <p:spPr bwMode="auto">
          <a:xfrm>
            <a:off x="7772400" y="5486400"/>
            <a:ext cx="977900" cy="985838"/>
          </a:xfrm>
          <a:prstGeom prst="rect">
            <a:avLst/>
          </a:prstGeom>
          <a:noFill/>
          <a:ln w="9525">
            <a:noFill/>
            <a:miter lim="800000"/>
            <a:headEnd/>
            <a:tailEnd/>
          </a:ln>
        </p:spPr>
      </p:pic>
      <p:pic>
        <p:nvPicPr>
          <p:cNvPr id="17411" name="Picture 1" descr="Slide 1.jpg"/>
          <p:cNvPicPr>
            <a:picLocks noChangeAspect="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838200" y="381000"/>
            <a:ext cx="4114800" cy="1908175"/>
          </a:xfrm>
          <a:prstGeom prst="rect">
            <a:avLst/>
          </a:prstGeom>
          <a:noFill/>
          <a:ln w="38100" cap="sq">
            <a:noFill/>
            <a:miter lim="800000"/>
            <a:headEnd type="none" w="sm" len="sm"/>
            <a:tailEnd type="none" w="sm" len="sm"/>
          </a:ln>
        </p:spPr>
        <p:txBody>
          <a:bodyPr>
            <a:spAutoFit/>
          </a:bodyPr>
          <a:lstStyle/>
          <a:p>
            <a:pPr algn="l">
              <a:spcAft>
                <a:spcPts val="600"/>
              </a:spcAft>
            </a:pPr>
            <a:r>
              <a:rPr lang="en-US" sz="3000" b="0" dirty="0">
                <a:solidFill>
                  <a:srgbClr val="D77215"/>
                </a:solidFill>
                <a:latin typeface="Tahoma" pitchFamily="34" charset="0"/>
                <a:cs typeface="Tahoma" pitchFamily="34" charset="0"/>
              </a:rPr>
              <a:t>The Region</a:t>
            </a:r>
            <a:r>
              <a:rPr lang="en-US" altLang="en-US" sz="3000" b="0" dirty="0">
                <a:solidFill>
                  <a:srgbClr val="D77215"/>
                </a:solidFill>
                <a:latin typeface="Tahoma" pitchFamily="34" charset="0"/>
                <a:cs typeface="Tahoma" pitchFamily="34" charset="0"/>
              </a:rPr>
              <a:t>’</a:t>
            </a:r>
            <a:r>
              <a:rPr lang="en-US" altLang="ja-JP" sz="3000" b="0" dirty="0">
                <a:solidFill>
                  <a:srgbClr val="D77215"/>
                </a:solidFill>
                <a:latin typeface="Tahoma" pitchFamily="34" charset="0"/>
                <a:cs typeface="Tahoma" pitchFamily="34" charset="0"/>
              </a:rPr>
              <a:t>s </a:t>
            </a:r>
          </a:p>
          <a:p>
            <a:pPr algn="l">
              <a:spcAft>
                <a:spcPts val="600"/>
              </a:spcAft>
            </a:pPr>
            <a:r>
              <a:rPr lang="en-US" altLang="ja-JP" sz="3600" b="0" dirty="0">
                <a:solidFill>
                  <a:srgbClr val="800000"/>
                </a:solidFill>
                <a:latin typeface="Tahoma" pitchFamily="34" charset="0"/>
                <a:cs typeface="Tahoma" pitchFamily="34" charset="0"/>
              </a:rPr>
              <a:t>Poverty Challenge</a:t>
            </a:r>
            <a:endParaRPr lang="en-US" sz="3600" b="0" dirty="0">
              <a:solidFill>
                <a:srgbClr val="800000"/>
              </a:solidFill>
              <a:latin typeface="Tahoma" pitchFamily="34" charset="0"/>
              <a:cs typeface="Tahoma" pitchFamily="34" charset="0"/>
            </a:endParaRPr>
          </a:p>
        </p:txBody>
      </p:sp>
      <p:sp>
        <p:nvSpPr>
          <p:cNvPr id="3" name="Rectangle 3"/>
          <p:cNvSpPr>
            <a:spLocks noChangeArrowheads="1"/>
          </p:cNvSpPr>
          <p:nvPr/>
        </p:nvSpPr>
        <p:spPr bwMode="auto">
          <a:xfrm>
            <a:off x="2286000" y="2057400"/>
            <a:ext cx="4343400" cy="5645150"/>
          </a:xfrm>
          <a:prstGeom prst="rect">
            <a:avLst/>
          </a:prstGeom>
          <a:noFill/>
          <a:ln w="9525">
            <a:noFill/>
            <a:miter lim="800000"/>
            <a:headEnd/>
            <a:tailEnd/>
          </a:ln>
        </p:spPr>
        <p:txBody>
          <a:bodyPr lIns="92075" tIns="46038" rIns="92075" bIns="46038"/>
          <a:lstStyle/>
          <a:p>
            <a:pPr marL="341313" indent="-341313" algn="l">
              <a:spcBef>
                <a:spcPct val="20000"/>
              </a:spcBef>
              <a:spcAft>
                <a:spcPts val="1200"/>
              </a:spcAft>
              <a:buClr>
                <a:srgbClr val="D77215"/>
              </a:buClr>
              <a:buFont typeface="Wingdings" pitchFamily="2" charset="2"/>
              <a:buChar char="§"/>
            </a:pPr>
            <a:r>
              <a:rPr lang="en-US" sz="2400" b="0" dirty="0">
                <a:latin typeface="Tahoma" pitchFamily="34" charset="0"/>
                <a:cs typeface="Tahoma" pitchFamily="34" charset="0"/>
              </a:rPr>
              <a:t>Two-thirds of the world</a:t>
            </a:r>
            <a:r>
              <a:rPr lang="en-US" altLang="en-US" sz="2400" b="0" dirty="0">
                <a:latin typeface="Tahoma" pitchFamily="34" charset="0"/>
                <a:cs typeface="Tahoma" pitchFamily="34" charset="0"/>
              </a:rPr>
              <a:t>’</a:t>
            </a:r>
            <a:r>
              <a:rPr lang="en-US" altLang="ja-JP" sz="2400" b="0" dirty="0">
                <a:latin typeface="Tahoma" pitchFamily="34" charset="0"/>
                <a:cs typeface="Tahoma" pitchFamily="34" charset="0"/>
              </a:rPr>
              <a:t>s poor live in the region</a:t>
            </a:r>
          </a:p>
          <a:p>
            <a:pPr marL="341313" indent="-341313" algn="l">
              <a:spcBef>
                <a:spcPct val="20000"/>
              </a:spcBef>
              <a:spcAft>
                <a:spcPts val="1200"/>
              </a:spcAft>
              <a:buClr>
                <a:srgbClr val="D77215"/>
              </a:buClr>
              <a:buFont typeface="Wingdings" pitchFamily="2" charset="2"/>
              <a:buChar char="§"/>
            </a:pPr>
            <a:r>
              <a:rPr lang="en-US" sz="2400" b="0" dirty="0">
                <a:latin typeface="Tahoma" pitchFamily="34" charset="0"/>
                <a:cs typeface="Tahoma" pitchFamily="34" charset="0"/>
              </a:rPr>
              <a:t>828 million people live on less than $1.25 a day</a:t>
            </a:r>
          </a:p>
          <a:p>
            <a:pPr marL="341313" indent="-341313" algn="l">
              <a:spcBef>
                <a:spcPct val="20000"/>
              </a:spcBef>
              <a:buClr>
                <a:srgbClr val="D77215"/>
              </a:buClr>
              <a:buFont typeface="Wingdings" pitchFamily="2" charset="2"/>
              <a:buChar char="§"/>
            </a:pPr>
            <a:r>
              <a:rPr lang="en-US" sz="2400" b="0" dirty="0">
                <a:latin typeface="Tahoma" pitchFamily="34" charset="0"/>
                <a:cs typeface="Tahoma" pitchFamily="34" charset="0"/>
              </a:rPr>
              <a:t>1.7 billion live on less than $2 a day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1"/>
          <p:cNvPicPr>
            <a:picLocks noChangeAspect="1"/>
          </p:cNvPicPr>
          <p:nvPr/>
        </p:nvPicPr>
        <p:blipFill>
          <a:blip r:embed="rId3" cstate="print"/>
          <a:srcRect/>
          <a:stretch>
            <a:fillRect/>
          </a:stretch>
        </p:blipFill>
        <p:spPr bwMode="auto">
          <a:xfrm>
            <a:off x="0" y="-228600"/>
            <a:ext cx="9144000" cy="6858000"/>
          </a:xfrm>
          <a:prstGeom prst="rect">
            <a:avLst/>
          </a:prstGeom>
          <a:noFill/>
          <a:ln w="9525">
            <a:noFill/>
            <a:miter lim="800000"/>
            <a:headEnd/>
            <a:tailEnd/>
          </a:ln>
        </p:spPr>
      </p:pic>
      <p:sp>
        <p:nvSpPr>
          <p:cNvPr id="21506" name="Rectangle 3"/>
          <p:cNvSpPr>
            <a:spLocks noChangeArrowheads="1"/>
          </p:cNvSpPr>
          <p:nvPr/>
        </p:nvSpPr>
        <p:spPr bwMode="auto">
          <a:xfrm>
            <a:off x="685800" y="1752600"/>
            <a:ext cx="6934200" cy="990600"/>
          </a:xfrm>
          <a:prstGeom prst="rect">
            <a:avLst/>
          </a:prstGeom>
          <a:noFill/>
          <a:ln w="9525">
            <a:noFill/>
            <a:miter lim="800000"/>
            <a:headEnd/>
            <a:tailEnd/>
          </a:ln>
        </p:spPr>
        <p:txBody>
          <a:bodyPr lIns="92075" tIns="46038" rIns="92075" bIns="46038"/>
          <a:lstStyle/>
          <a:p>
            <a:pPr indent="-290513" algn="l"/>
            <a:r>
              <a:rPr lang="en-US" sz="2400" b="0" dirty="0">
                <a:latin typeface="Tahoma" pitchFamily="34" charset="0"/>
                <a:cs typeface="Tahoma" pitchFamily="34" charset="0"/>
              </a:rPr>
              <a:t>An Asia and Pacific region </a:t>
            </a:r>
            <a:endParaRPr lang="en-US" sz="2400" b="0" dirty="0" smtClean="0">
              <a:latin typeface="Tahoma" pitchFamily="34" charset="0"/>
              <a:cs typeface="Tahoma" pitchFamily="34" charset="0"/>
            </a:endParaRPr>
          </a:p>
          <a:p>
            <a:pPr indent="-290513" algn="l"/>
            <a:r>
              <a:rPr lang="en-US" sz="2400" b="0" dirty="0" smtClean="0">
                <a:latin typeface="Tahoma" pitchFamily="34" charset="0"/>
                <a:cs typeface="Tahoma" pitchFamily="34" charset="0"/>
              </a:rPr>
              <a:t>free </a:t>
            </a:r>
            <a:r>
              <a:rPr lang="en-US" sz="2400" b="0" dirty="0">
                <a:latin typeface="Tahoma" pitchFamily="34" charset="0"/>
                <a:cs typeface="Tahoma" pitchFamily="34" charset="0"/>
              </a:rPr>
              <a:t>of poverty</a:t>
            </a:r>
          </a:p>
        </p:txBody>
      </p:sp>
      <p:sp>
        <p:nvSpPr>
          <p:cNvPr id="21507" name="Text Box 2"/>
          <p:cNvSpPr txBox="1">
            <a:spLocks noChangeArrowheads="1"/>
          </p:cNvSpPr>
          <p:nvPr/>
        </p:nvSpPr>
        <p:spPr bwMode="auto">
          <a:xfrm>
            <a:off x="152400" y="685800"/>
            <a:ext cx="4572000" cy="769938"/>
          </a:xfrm>
          <a:prstGeom prst="rect">
            <a:avLst/>
          </a:prstGeom>
          <a:noFill/>
          <a:ln w="38100" cap="sq">
            <a:noFill/>
            <a:miter lim="800000"/>
            <a:headEnd type="none" w="sm" len="sm"/>
            <a:tailEnd type="none" w="sm" len="sm"/>
          </a:ln>
        </p:spPr>
        <p:txBody>
          <a:bodyPr>
            <a:spAutoFit/>
          </a:bodyPr>
          <a:lstStyle/>
          <a:p>
            <a:pPr algn="l">
              <a:spcAft>
                <a:spcPts val="600"/>
              </a:spcAft>
            </a:pPr>
            <a:r>
              <a:rPr lang="en-US" sz="4000" b="0" dirty="0">
                <a:solidFill>
                  <a:srgbClr val="D77215"/>
                </a:solidFill>
                <a:latin typeface="Tahoma" pitchFamily="34" charset="0"/>
                <a:cs typeface="Tahoma" pitchFamily="34" charset="0"/>
              </a:rPr>
              <a:t>ADB</a:t>
            </a:r>
            <a:r>
              <a:rPr lang="en-US" altLang="en-US" sz="4000" b="0" dirty="0">
                <a:solidFill>
                  <a:srgbClr val="D77215"/>
                </a:solidFill>
                <a:latin typeface="Tahoma" pitchFamily="34" charset="0"/>
                <a:cs typeface="Tahoma" pitchFamily="34" charset="0"/>
              </a:rPr>
              <a:t>’</a:t>
            </a:r>
            <a:r>
              <a:rPr lang="en-US" sz="4000" b="0" dirty="0">
                <a:solidFill>
                  <a:srgbClr val="D77215"/>
                </a:solidFill>
                <a:latin typeface="Tahoma" pitchFamily="34" charset="0"/>
                <a:cs typeface="Tahoma" pitchFamily="34" charset="0"/>
              </a:rPr>
              <a:t>s</a:t>
            </a:r>
            <a:r>
              <a:rPr lang="en-US" sz="3000" b="0" dirty="0">
                <a:solidFill>
                  <a:srgbClr val="D77215"/>
                </a:solidFill>
                <a:latin typeface="Tahoma" pitchFamily="34" charset="0"/>
                <a:cs typeface="Tahoma" pitchFamily="34" charset="0"/>
              </a:rPr>
              <a:t> </a:t>
            </a:r>
            <a:r>
              <a:rPr lang="en-US" altLang="ja-JP" sz="4400" b="0" dirty="0">
                <a:solidFill>
                  <a:srgbClr val="800000"/>
                </a:solidFill>
                <a:latin typeface="Tahoma" pitchFamily="34" charset="0"/>
                <a:cs typeface="Tahoma" pitchFamily="34" charset="0"/>
              </a:rPr>
              <a:t>Vision</a:t>
            </a:r>
            <a:endParaRPr lang="en-US" sz="4400" b="0" dirty="0">
              <a:solidFill>
                <a:srgbClr val="800000"/>
              </a:solidFill>
              <a:latin typeface="Tahoma" pitchFamily="34" charset="0"/>
              <a:cs typeface="Tahoma" pitchFamily="34" charset="0"/>
            </a:endParaRPr>
          </a:p>
        </p:txBody>
      </p:sp>
      <p:sp>
        <p:nvSpPr>
          <p:cNvPr id="5" name="Text Box 2"/>
          <p:cNvSpPr txBox="1">
            <a:spLocks noChangeArrowheads="1"/>
          </p:cNvSpPr>
          <p:nvPr/>
        </p:nvSpPr>
        <p:spPr bwMode="auto">
          <a:xfrm>
            <a:off x="304800" y="3429000"/>
            <a:ext cx="4572000" cy="769938"/>
          </a:xfrm>
          <a:prstGeom prst="rect">
            <a:avLst/>
          </a:prstGeom>
          <a:noFill/>
          <a:ln w="38100" cap="sq">
            <a:noFill/>
            <a:miter lim="800000"/>
            <a:headEnd type="none" w="sm" len="sm"/>
            <a:tailEnd type="none" w="sm" len="sm"/>
          </a:ln>
        </p:spPr>
        <p:txBody>
          <a:bodyPr>
            <a:spAutoFit/>
          </a:bodyPr>
          <a:lstStyle/>
          <a:p>
            <a:pPr algn="l">
              <a:spcAft>
                <a:spcPts val="600"/>
              </a:spcAft>
            </a:pPr>
            <a:r>
              <a:rPr lang="en-US" sz="4000" b="0" dirty="0">
                <a:solidFill>
                  <a:srgbClr val="D77215"/>
                </a:solidFill>
                <a:latin typeface="Tahoma" pitchFamily="34" charset="0"/>
                <a:cs typeface="Tahoma" pitchFamily="34" charset="0"/>
              </a:rPr>
              <a:t>ADB</a:t>
            </a:r>
            <a:r>
              <a:rPr lang="en-US" altLang="en-US" sz="4000" b="0" dirty="0">
                <a:solidFill>
                  <a:srgbClr val="D77215"/>
                </a:solidFill>
                <a:latin typeface="Tahoma" pitchFamily="34" charset="0"/>
                <a:cs typeface="Tahoma" pitchFamily="34" charset="0"/>
              </a:rPr>
              <a:t>’</a:t>
            </a:r>
            <a:r>
              <a:rPr lang="en-US" sz="4000" b="0" dirty="0">
                <a:solidFill>
                  <a:srgbClr val="D77215"/>
                </a:solidFill>
                <a:latin typeface="Tahoma" pitchFamily="34" charset="0"/>
                <a:cs typeface="Tahoma" pitchFamily="34" charset="0"/>
              </a:rPr>
              <a:t>s</a:t>
            </a:r>
            <a:r>
              <a:rPr lang="en-US" sz="3000" b="0" dirty="0">
                <a:solidFill>
                  <a:srgbClr val="D77215"/>
                </a:solidFill>
                <a:latin typeface="Tahoma" pitchFamily="34" charset="0"/>
                <a:cs typeface="Tahoma" pitchFamily="34" charset="0"/>
              </a:rPr>
              <a:t> </a:t>
            </a:r>
            <a:r>
              <a:rPr lang="en-US" altLang="ja-JP" sz="4400" b="0" dirty="0">
                <a:solidFill>
                  <a:srgbClr val="800000"/>
                </a:solidFill>
                <a:latin typeface="Tahoma" pitchFamily="34" charset="0"/>
                <a:cs typeface="Tahoma" pitchFamily="34" charset="0"/>
              </a:rPr>
              <a:t>Mission</a:t>
            </a:r>
            <a:endParaRPr lang="en-US" sz="4400" b="0" dirty="0">
              <a:solidFill>
                <a:srgbClr val="800000"/>
              </a:solidFill>
              <a:latin typeface="Tahoma" pitchFamily="34" charset="0"/>
              <a:cs typeface="Tahoma" pitchFamily="34" charset="0"/>
            </a:endParaRPr>
          </a:p>
        </p:txBody>
      </p:sp>
      <p:sp>
        <p:nvSpPr>
          <p:cNvPr id="6" name="Rectangle 3"/>
          <p:cNvSpPr>
            <a:spLocks noChangeArrowheads="1"/>
          </p:cNvSpPr>
          <p:nvPr/>
        </p:nvSpPr>
        <p:spPr bwMode="auto">
          <a:xfrm>
            <a:off x="838200" y="4267200"/>
            <a:ext cx="6172200" cy="2028825"/>
          </a:xfrm>
          <a:prstGeom prst="rect">
            <a:avLst/>
          </a:prstGeom>
          <a:noFill/>
          <a:ln w="9525">
            <a:noFill/>
            <a:miter lim="800000"/>
            <a:headEnd/>
            <a:tailEnd/>
          </a:ln>
        </p:spPr>
        <p:txBody>
          <a:bodyPr lIns="92075" tIns="46038" rIns="92075" bIns="46038"/>
          <a:lstStyle/>
          <a:p>
            <a:pPr indent="-290513" algn="l"/>
            <a:r>
              <a:rPr lang="en-US" sz="2400" b="0" dirty="0">
                <a:solidFill>
                  <a:srgbClr val="000000"/>
                </a:solidFill>
                <a:latin typeface="Tahoma" pitchFamily="34" charset="0"/>
                <a:cs typeface="Tahoma" pitchFamily="34" charset="0"/>
              </a:rPr>
              <a:t>To help our developing member countries reduce poverty, and improve quality of life</a:t>
            </a:r>
          </a:p>
        </p:txBody>
      </p:sp>
    </p:spTree>
  </p:cSld>
  <p:clrMapOvr>
    <a:masterClrMapping/>
  </p:clrMapOvr>
  <p:transition>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1" descr="Slide 5.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25602" name="Rectangle 3"/>
          <p:cNvSpPr>
            <a:spLocks noChangeArrowheads="1"/>
          </p:cNvSpPr>
          <p:nvPr/>
        </p:nvSpPr>
        <p:spPr bwMode="auto">
          <a:xfrm>
            <a:off x="4724400" y="2590800"/>
            <a:ext cx="4191000" cy="3352800"/>
          </a:xfrm>
          <a:prstGeom prst="rect">
            <a:avLst/>
          </a:prstGeom>
          <a:noFill/>
          <a:ln w="9525">
            <a:noFill/>
            <a:miter lim="800000"/>
            <a:headEnd/>
            <a:tailEnd/>
          </a:ln>
        </p:spPr>
        <p:txBody>
          <a:bodyPr lIns="92075" tIns="46038" rIns="92075" bIns="46038"/>
          <a:lstStyle/>
          <a:p>
            <a:pPr marL="342900" indent="-342900" algn="l">
              <a:spcBef>
                <a:spcPct val="20000"/>
              </a:spcBef>
              <a:buClr>
                <a:srgbClr val="D77215"/>
              </a:buClr>
              <a:buFont typeface="Wingdings" pitchFamily="2" charset="2"/>
              <a:buChar char="§"/>
            </a:pPr>
            <a:r>
              <a:rPr lang="en-US" sz="2400" b="0" dirty="0">
                <a:solidFill>
                  <a:srgbClr val="000000"/>
                </a:solidFill>
                <a:latin typeface="Tahoma" pitchFamily="34" charset="0"/>
                <a:cs typeface="Tahoma" pitchFamily="34" charset="0"/>
              </a:rPr>
              <a:t>67 members </a:t>
            </a:r>
          </a:p>
          <a:p>
            <a:pPr marL="342900" indent="-342900" algn="l">
              <a:spcBef>
                <a:spcPct val="20000"/>
              </a:spcBef>
              <a:buClr>
                <a:srgbClr val="D77215"/>
              </a:buClr>
              <a:buFont typeface="Wingdings" pitchFamily="2" charset="2"/>
              <a:buChar char="§"/>
            </a:pPr>
            <a:r>
              <a:rPr lang="en-US" sz="2400" b="0" dirty="0">
                <a:solidFill>
                  <a:srgbClr val="000000"/>
                </a:solidFill>
                <a:latin typeface="Tahoma" pitchFamily="34" charset="0"/>
                <a:cs typeface="Tahoma" pitchFamily="34" charset="0"/>
              </a:rPr>
              <a:t>48 in the region</a:t>
            </a:r>
          </a:p>
          <a:p>
            <a:pPr marL="342900" indent="-342900" algn="l">
              <a:spcBef>
                <a:spcPct val="20000"/>
              </a:spcBef>
              <a:buClr>
                <a:srgbClr val="D77215"/>
              </a:buClr>
              <a:buFont typeface="Wingdings" pitchFamily="2" charset="2"/>
              <a:buChar char="§"/>
            </a:pPr>
            <a:r>
              <a:rPr lang="en-US" sz="2400" b="0" dirty="0">
                <a:solidFill>
                  <a:srgbClr val="000000"/>
                </a:solidFill>
                <a:latin typeface="Tahoma" pitchFamily="34" charset="0"/>
                <a:cs typeface="Tahoma" pitchFamily="34" charset="0"/>
              </a:rPr>
              <a:t>41 borrowing members</a:t>
            </a:r>
          </a:p>
          <a:p>
            <a:pPr marL="342900" indent="-342900" algn="l">
              <a:spcBef>
                <a:spcPct val="20000"/>
              </a:spcBef>
              <a:buClr>
                <a:srgbClr val="D77215"/>
              </a:buClr>
              <a:buFont typeface="Wingdings" pitchFamily="2" charset="2"/>
              <a:buChar char="§"/>
            </a:pPr>
            <a:r>
              <a:rPr lang="en-US" sz="2400" b="0" dirty="0">
                <a:solidFill>
                  <a:srgbClr val="000000"/>
                </a:solidFill>
                <a:latin typeface="Tahoma" pitchFamily="34" charset="0"/>
                <a:cs typeface="Tahoma" pitchFamily="34" charset="0"/>
              </a:rPr>
              <a:t>Japan and the United States are the 2 largest members</a:t>
            </a:r>
          </a:p>
        </p:txBody>
      </p:sp>
      <p:sp>
        <p:nvSpPr>
          <p:cNvPr id="25603" name="Text Box 2"/>
          <p:cNvSpPr txBox="1">
            <a:spLocks noChangeArrowheads="1"/>
          </p:cNvSpPr>
          <p:nvPr/>
        </p:nvSpPr>
        <p:spPr bwMode="auto">
          <a:xfrm>
            <a:off x="4114800" y="1676400"/>
            <a:ext cx="4572000" cy="769938"/>
          </a:xfrm>
          <a:prstGeom prst="rect">
            <a:avLst/>
          </a:prstGeom>
          <a:noFill/>
          <a:ln w="38100" cap="sq">
            <a:noFill/>
            <a:miter lim="800000"/>
            <a:headEnd type="none" w="sm" len="sm"/>
            <a:tailEnd type="none" w="sm" len="sm"/>
          </a:ln>
        </p:spPr>
        <p:txBody>
          <a:bodyPr>
            <a:spAutoFit/>
          </a:bodyPr>
          <a:lstStyle/>
          <a:p>
            <a:pPr algn="l">
              <a:spcAft>
                <a:spcPts val="600"/>
              </a:spcAft>
            </a:pPr>
            <a:r>
              <a:rPr lang="en-US" sz="4000" b="0">
                <a:solidFill>
                  <a:srgbClr val="D77215"/>
                </a:solidFill>
                <a:latin typeface="Tahoma" pitchFamily="34" charset="0"/>
                <a:cs typeface="Tahoma" pitchFamily="34" charset="0"/>
              </a:rPr>
              <a:t>Founded in</a:t>
            </a:r>
            <a:r>
              <a:rPr lang="en-US" sz="3000" b="0">
                <a:solidFill>
                  <a:srgbClr val="D77215"/>
                </a:solidFill>
                <a:latin typeface="Tahoma" pitchFamily="34" charset="0"/>
                <a:cs typeface="Tahoma" pitchFamily="34" charset="0"/>
              </a:rPr>
              <a:t> </a:t>
            </a:r>
            <a:r>
              <a:rPr lang="en-US" altLang="ja-JP" sz="4400" b="0">
                <a:solidFill>
                  <a:srgbClr val="800000"/>
                </a:solidFill>
                <a:latin typeface="Tahoma" pitchFamily="34" charset="0"/>
                <a:cs typeface="Tahoma" pitchFamily="34" charset="0"/>
              </a:rPr>
              <a:t>1966</a:t>
            </a:r>
            <a:endParaRPr lang="en-US" sz="4400" b="0">
              <a:solidFill>
                <a:srgbClr val="800000"/>
              </a:solidFill>
              <a:latin typeface="Tahoma" pitchFamily="34" charset="0"/>
              <a:cs typeface="Tahoma" pitchFamily="34" charset="0"/>
            </a:endParaRPr>
          </a:p>
        </p:txBody>
      </p:sp>
    </p:spTree>
  </p:cSld>
  <p:clrMapOvr>
    <a:masterClrMapping/>
  </p:clrMapOvr>
  <p:transition>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990600" y="381000"/>
            <a:ext cx="3657600" cy="1384300"/>
          </a:xfrm>
          <a:prstGeom prst="rect">
            <a:avLst/>
          </a:prstGeom>
          <a:noFill/>
          <a:ln w="38100" cap="sq">
            <a:noFill/>
            <a:miter lim="800000"/>
            <a:headEnd type="none" w="sm" len="sm"/>
            <a:tailEnd type="none" w="sm" len="sm"/>
          </a:ln>
        </p:spPr>
        <p:txBody>
          <a:bodyPr>
            <a:spAutoFit/>
          </a:bodyPr>
          <a:lstStyle/>
          <a:p>
            <a:pPr algn="l"/>
            <a:r>
              <a:rPr lang="en-US" sz="4000" b="0" dirty="0">
                <a:solidFill>
                  <a:srgbClr val="D77215"/>
                </a:solidFill>
                <a:latin typeface="Tahoma" pitchFamily="34" charset="0"/>
                <a:cs typeface="Tahoma" pitchFamily="34" charset="0"/>
              </a:rPr>
              <a:t>ADB</a:t>
            </a:r>
            <a:r>
              <a:rPr lang="en-US" altLang="en-US" sz="4000" b="0" dirty="0">
                <a:solidFill>
                  <a:srgbClr val="D77215"/>
                </a:solidFill>
                <a:latin typeface="Tahoma" pitchFamily="34" charset="0"/>
                <a:cs typeface="Tahoma" pitchFamily="34" charset="0"/>
              </a:rPr>
              <a:t>’</a:t>
            </a:r>
            <a:r>
              <a:rPr lang="en-US" sz="4000" b="0" dirty="0">
                <a:solidFill>
                  <a:srgbClr val="D77215"/>
                </a:solidFill>
                <a:latin typeface="Tahoma" pitchFamily="34" charset="0"/>
                <a:cs typeface="Tahoma" pitchFamily="34" charset="0"/>
              </a:rPr>
              <a:t>s </a:t>
            </a:r>
          </a:p>
          <a:p>
            <a:pPr algn="l"/>
            <a:r>
              <a:rPr lang="en-US" altLang="ja-JP" sz="4400" b="0" dirty="0">
                <a:solidFill>
                  <a:srgbClr val="800000"/>
                </a:solidFill>
                <a:latin typeface="Tahoma" pitchFamily="34" charset="0"/>
                <a:cs typeface="Tahoma" pitchFamily="34" charset="0"/>
              </a:rPr>
              <a:t>Core Business</a:t>
            </a:r>
            <a:endParaRPr lang="en-US" sz="4400" b="0" dirty="0">
              <a:solidFill>
                <a:srgbClr val="800000"/>
              </a:solidFill>
              <a:latin typeface="Tahoma" pitchFamily="34" charset="0"/>
              <a:cs typeface="Tahoma" pitchFamily="34" charset="0"/>
            </a:endParaRPr>
          </a:p>
        </p:txBody>
      </p:sp>
      <p:sp>
        <p:nvSpPr>
          <p:cNvPr id="3" name="Rectangle 3"/>
          <p:cNvSpPr>
            <a:spLocks noChangeArrowheads="1"/>
          </p:cNvSpPr>
          <p:nvPr/>
        </p:nvSpPr>
        <p:spPr bwMode="auto">
          <a:xfrm>
            <a:off x="2438400" y="2057400"/>
            <a:ext cx="3810000" cy="4572000"/>
          </a:xfrm>
          <a:prstGeom prst="rect">
            <a:avLst/>
          </a:prstGeom>
          <a:noFill/>
          <a:ln w="9525">
            <a:noFill/>
            <a:miter lim="800000"/>
            <a:headEnd/>
            <a:tailEnd/>
          </a:ln>
        </p:spPr>
        <p:txBody>
          <a:bodyPr lIns="92075" tIns="46038" rIns="92075" bIns="46038"/>
          <a:lstStyle/>
          <a:p>
            <a:pPr lvl="1" indent="-457200" algn="l">
              <a:spcBef>
                <a:spcPts val="575"/>
              </a:spcBef>
              <a:buClr>
                <a:srgbClr val="D77215"/>
              </a:buClr>
              <a:buFont typeface="Wingdings" pitchFamily="2" charset="2"/>
              <a:buChar char="§"/>
            </a:pPr>
            <a:r>
              <a:rPr lang="en-US" sz="2400" b="0" dirty="0">
                <a:latin typeface="Tahoma" pitchFamily="34" charset="0"/>
                <a:cs typeface="Tahoma" pitchFamily="34" charset="0"/>
              </a:rPr>
              <a:t>Finance and Advice for Development Solutions</a:t>
            </a:r>
          </a:p>
          <a:p>
            <a:pPr lvl="1" indent="-457200" algn="l">
              <a:spcBef>
                <a:spcPts val="575"/>
              </a:spcBef>
              <a:buClr>
                <a:srgbClr val="D77215"/>
              </a:buClr>
              <a:buFont typeface="Wingdings" pitchFamily="2" charset="2"/>
              <a:buChar char="§"/>
            </a:pPr>
            <a:r>
              <a:rPr lang="en-US" sz="2400" b="0" dirty="0">
                <a:latin typeface="Tahoma" pitchFamily="34" charset="0"/>
                <a:cs typeface="Tahoma" pitchFamily="34" charset="0"/>
              </a:rPr>
              <a:t>Loans</a:t>
            </a:r>
          </a:p>
          <a:p>
            <a:pPr lvl="1" indent="-457200" algn="l">
              <a:spcBef>
                <a:spcPts val="575"/>
              </a:spcBef>
              <a:buClr>
                <a:srgbClr val="D77215"/>
              </a:buClr>
              <a:buFont typeface="Wingdings" pitchFamily="2" charset="2"/>
              <a:buChar char="§"/>
            </a:pPr>
            <a:r>
              <a:rPr lang="en-US" sz="2400" b="0" dirty="0">
                <a:latin typeface="Tahoma" pitchFamily="34" charset="0"/>
                <a:cs typeface="Tahoma" pitchFamily="34" charset="0"/>
              </a:rPr>
              <a:t>Technical Assistance</a:t>
            </a:r>
          </a:p>
          <a:p>
            <a:pPr lvl="1" indent="-457200" algn="l">
              <a:spcBef>
                <a:spcPts val="575"/>
              </a:spcBef>
              <a:buClr>
                <a:srgbClr val="D77215"/>
              </a:buClr>
              <a:buFont typeface="Wingdings" pitchFamily="2" charset="2"/>
              <a:buChar char="§"/>
            </a:pPr>
            <a:r>
              <a:rPr lang="en-US" sz="2400" b="0" dirty="0">
                <a:latin typeface="Tahoma" pitchFamily="34" charset="0"/>
                <a:cs typeface="Tahoma" pitchFamily="34" charset="0"/>
              </a:rPr>
              <a:t>Grants</a:t>
            </a:r>
          </a:p>
          <a:p>
            <a:pPr lvl="1" indent="-457200" algn="l">
              <a:spcBef>
                <a:spcPts val="575"/>
              </a:spcBef>
              <a:buClr>
                <a:srgbClr val="D77215"/>
              </a:buClr>
              <a:buFont typeface="Wingdings" pitchFamily="2" charset="2"/>
              <a:buChar char="§"/>
            </a:pPr>
            <a:r>
              <a:rPr lang="en-US" sz="2400" b="0" dirty="0">
                <a:latin typeface="Tahoma" pitchFamily="34" charset="0"/>
                <a:cs typeface="Tahoma" pitchFamily="34" charset="0"/>
              </a:rPr>
              <a:t>Guarantees</a:t>
            </a:r>
          </a:p>
          <a:p>
            <a:pPr lvl="1" indent="-457200" algn="l">
              <a:spcBef>
                <a:spcPts val="575"/>
              </a:spcBef>
              <a:buClr>
                <a:srgbClr val="D77215"/>
              </a:buClr>
              <a:buFont typeface="Wingdings" pitchFamily="2" charset="2"/>
              <a:buChar char="§"/>
            </a:pPr>
            <a:r>
              <a:rPr lang="en-US" sz="2400" b="0" dirty="0">
                <a:latin typeface="Tahoma" pitchFamily="34" charset="0"/>
                <a:cs typeface="Tahoma" pitchFamily="34" charset="0"/>
              </a:rPr>
              <a:t>Equity Investments</a:t>
            </a:r>
          </a:p>
          <a:p>
            <a:pPr lvl="1" indent="-457200" algn="l">
              <a:spcBef>
                <a:spcPts val="575"/>
              </a:spcBef>
              <a:buClr>
                <a:srgbClr val="D77215"/>
              </a:buClr>
              <a:buFont typeface="Wingdings" pitchFamily="2" charset="2"/>
              <a:buChar char="§"/>
            </a:pPr>
            <a:r>
              <a:rPr lang="en-US" sz="2400" b="0" dirty="0">
                <a:latin typeface="Tahoma" pitchFamily="34" charset="0"/>
                <a:cs typeface="Tahoma" pitchFamily="34" charset="0"/>
              </a:rPr>
              <a:t>Policy Dialogue</a:t>
            </a:r>
          </a:p>
          <a:p>
            <a:pPr lvl="1" indent="-457200" algn="l">
              <a:spcBef>
                <a:spcPts val="575"/>
              </a:spcBef>
              <a:buClr>
                <a:srgbClr val="D77215"/>
              </a:buClr>
              <a:buFont typeface="Wingdings" pitchFamily="2" charset="2"/>
              <a:buChar char="§"/>
            </a:pPr>
            <a:r>
              <a:rPr lang="en-US" sz="2400" b="0" dirty="0">
                <a:latin typeface="Tahoma" pitchFamily="34" charset="0"/>
                <a:cs typeface="Tahoma" pitchFamily="34" charset="0"/>
              </a:rPr>
              <a:t>Knowledge and Partnerships</a:t>
            </a:r>
            <a:endParaRPr lang="en-US" sz="2400" b="0" i="1" dirty="0">
              <a:latin typeface="Tahoma" pitchFamily="34" charset="0"/>
              <a:cs typeface="Tahoma"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7772400" cy="1143000"/>
          </a:xfrm>
        </p:spPr>
        <p:txBody>
          <a:bodyPr/>
          <a:lstStyle/>
          <a:p>
            <a:r>
              <a:rPr lang="en-US" dirty="0" smtClean="0">
                <a:solidFill>
                  <a:srgbClr val="D77215"/>
                </a:solidFill>
                <a:latin typeface="Tahoma" pitchFamily="34" charset="0"/>
                <a:cs typeface="Tahoma" pitchFamily="34" charset="0"/>
              </a:rPr>
              <a:t>Our Achievement ...</a:t>
            </a:r>
            <a:endParaRPr lang="en-US" dirty="0">
              <a:solidFill>
                <a:srgbClr val="D77215"/>
              </a:solidFill>
              <a:latin typeface="Tahoma" pitchFamily="34" charset="0"/>
              <a:cs typeface="Tahoma" pitchFamily="34" charset="0"/>
            </a:endParaRPr>
          </a:p>
        </p:txBody>
      </p:sp>
      <p:sp>
        <p:nvSpPr>
          <p:cNvPr id="3" name="Content Placeholder 2"/>
          <p:cNvSpPr>
            <a:spLocks noGrp="1"/>
          </p:cNvSpPr>
          <p:nvPr>
            <p:ph idx="1"/>
          </p:nvPr>
        </p:nvSpPr>
        <p:spPr>
          <a:xfrm>
            <a:off x="685800" y="1447800"/>
            <a:ext cx="7772400" cy="4876800"/>
          </a:xfrm>
        </p:spPr>
        <p:txBody>
          <a:bodyPr/>
          <a:lstStyle/>
          <a:p>
            <a:pPr>
              <a:buNone/>
            </a:pPr>
            <a:r>
              <a:rPr lang="en-US" sz="2000" dirty="0" smtClean="0">
                <a:solidFill>
                  <a:srgbClr val="255940"/>
                </a:solidFill>
                <a:latin typeface="Tahoma" pitchFamily="34" charset="0"/>
                <a:cs typeface="Tahoma" pitchFamily="34" charset="0"/>
              </a:rPr>
              <a:t>During 2006-2012, ADB, through the Asian Development Fund has:</a:t>
            </a:r>
          </a:p>
          <a:p>
            <a:r>
              <a:rPr lang="en-US" sz="2000" dirty="0" smtClean="0">
                <a:solidFill>
                  <a:srgbClr val="255940"/>
                </a:solidFill>
                <a:latin typeface="Tahoma" pitchFamily="34" charset="0"/>
                <a:cs typeface="Tahoma" pitchFamily="34" charset="0"/>
              </a:rPr>
              <a:t>built or upgraded over 135,000 classrooms; </a:t>
            </a:r>
          </a:p>
          <a:p>
            <a:r>
              <a:rPr lang="en-US" sz="2000" dirty="0" smtClean="0">
                <a:solidFill>
                  <a:srgbClr val="255940"/>
                </a:solidFill>
                <a:latin typeface="Tahoma" pitchFamily="34" charset="0"/>
                <a:cs typeface="Tahoma" pitchFamily="34" charset="0"/>
              </a:rPr>
              <a:t>trained over 660,000 teachers; </a:t>
            </a:r>
          </a:p>
          <a:p>
            <a:r>
              <a:rPr lang="en-US" sz="2000" dirty="0" smtClean="0">
                <a:solidFill>
                  <a:srgbClr val="255940"/>
                </a:solidFill>
                <a:latin typeface="Tahoma" pitchFamily="34" charset="0"/>
                <a:cs typeface="Tahoma" pitchFamily="34" charset="0"/>
              </a:rPr>
              <a:t>built or upgraded over 44,300 kilometers (km) of roads; </a:t>
            </a:r>
          </a:p>
          <a:p>
            <a:r>
              <a:rPr lang="en-US" sz="2000" dirty="0" smtClean="0">
                <a:solidFill>
                  <a:srgbClr val="255940"/>
                </a:solidFill>
                <a:latin typeface="Tahoma" pitchFamily="34" charset="0"/>
                <a:cs typeface="Tahoma" pitchFamily="34" charset="0"/>
              </a:rPr>
              <a:t>installed or rehabilitated over 17,800 km of water supply pipes; </a:t>
            </a:r>
          </a:p>
          <a:p>
            <a:r>
              <a:rPr lang="en-US" sz="2000" dirty="0" smtClean="0">
                <a:solidFill>
                  <a:srgbClr val="255940"/>
                </a:solidFill>
                <a:latin typeface="Tahoma" pitchFamily="34" charset="0"/>
                <a:cs typeface="Tahoma" pitchFamily="34" charset="0"/>
              </a:rPr>
              <a:t>upgraded sanitation in over 269,000 households; </a:t>
            </a:r>
          </a:p>
          <a:p>
            <a:r>
              <a:rPr lang="en-US" sz="2000" dirty="0" smtClean="0">
                <a:solidFill>
                  <a:srgbClr val="255940"/>
                </a:solidFill>
                <a:latin typeface="Tahoma" pitchFamily="34" charset="0"/>
                <a:cs typeface="Tahoma" pitchFamily="34" charset="0"/>
              </a:rPr>
              <a:t>improved over 1.8 million hectares of land as a result of irrigation, drainage, and flood management initiatives; </a:t>
            </a:r>
          </a:p>
          <a:p>
            <a:r>
              <a:rPr lang="en-US" sz="2000" dirty="0" smtClean="0">
                <a:solidFill>
                  <a:srgbClr val="255940"/>
                </a:solidFill>
                <a:latin typeface="Tahoma" pitchFamily="34" charset="0"/>
                <a:cs typeface="Tahoma" pitchFamily="34" charset="0"/>
              </a:rPr>
              <a:t>installed 300 megawatts of new generating capacity, and built or upgraded more than 34,127 kilometers of transmission and distribution lines; and </a:t>
            </a:r>
          </a:p>
          <a:p>
            <a:r>
              <a:rPr lang="en-US" sz="2000" dirty="0" smtClean="0">
                <a:solidFill>
                  <a:srgbClr val="255940"/>
                </a:solidFill>
                <a:latin typeface="Tahoma" pitchFamily="34" charset="0"/>
                <a:cs typeface="Tahoma" pitchFamily="34" charset="0"/>
              </a:rPr>
              <a:t>enabled new microfinance accounts and end borrowers to grow to over 2.7 million. </a:t>
            </a:r>
          </a:p>
          <a:p>
            <a:endParaRPr lang="en-US" sz="2000" dirty="0">
              <a:solidFill>
                <a:srgbClr val="255940"/>
              </a:solidFill>
              <a:latin typeface="Tahoma" pitchFamily="34" charset="0"/>
              <a:cs typeface="Tahoma" pitchFamily="34" charset="0"/>
            </a:endParaRPr>
          </a:p>
        </p:txBody>
      </p:sp>
      <p:sp>
        <p:nvSpPr>
          <p:cNvPr id="4" name="TextBox 3"/>
          <p:cNvSpPr txBox="1"/>
          <p:nvPr/>
        </p:nvSpPr>
        <p:spPr>
          <a:xfrm>
            <a:off x="1143000" y="6372726"/>
            <a:ext cx="1699504" cy="338554"/>
          </a:xfrm>
          <a:prstGeom prst="rect">
            <a:avLst/>
          </a:prstGeom>
          <a:noFill/>
        </p:spPr>
        <p:txBody>
          <a:bodyPr wrap="none" rtlCol="0">
            <a:spAutoFit/>
          </a:bodyPr>
          <a:lstStyle/>
          <a:p>
            <a:r>
              <a:rPr lang="en-US" sz="1600" b="0" dirty="0" smtClean="0">
                <a:solidFill>
                  <a:srgbClr val="996633"/>
                </a:solidFill>
                <a:latin typeface="Tahoma" panose="020B0604030504040204" pitchFamily="34" charset="0"/>
                <a:ea typeface="Tahoma" panose="020B0604030504040204" pitchFamily="34" charset="0"/>
                <a:cs typeface="Tahoma" panose="020B0604030504040204" pitchFamily="34" charset="0"/>
              </a:rPr>
              <a:t>Note: </a:t>
            </a:r>
            <a:r>
              <a:rPr lang="en-US" sz="1600" b="0" dirty="0">
                <a:solidFill>
                  <a:srgbClr val="996633"/>
                </a:solidFill>
                <a:latin typeface="Tahoma" panose="020B0604030504040204" pitchFamily="34" charset="0"/>
                <a:ea typeface="Tahoma" panose="020B0604030504040204" pitchFamily="34" charset="0"/>
                <a:cs typeface="Tahoma" panose="020B0604030504040204" pitchFamily="34" charset="0"/>
              </a:rPr>
              <a:t>a</a:t>
            </a:r>
            <a:r>
              <a:rPr lang="en-US" sz="1600" b="0" dirty="0" smtClean="0">
                <a:solidFill>
                  <a:srgbClr val="996633"/>
                </a:solidFill>
                <a:latin typeface="Tahoma" panose="020B0604030504040204" pitchFamily="34" charset="0"/>
                <a:ea typeface="Tahoma" panose="020B0604030504040204" pitchFamily="34" charset="0"/>
                <a:cs typeface="Tahoma" panose="020B0604030504040204" pitchFamily="34" charset="0"/>
              </a:rPr>
              <a:t>s of 2012</a:t>
            </a:r>
            <a:endParaRPr lang="en-US" sz="1600" b="0" dirty="0">
              <a:solidFill>
                <a:srgbClr val="996633"/>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2" descr="Slide 12.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39938" name="Rectangle 3"/>
          <p:cNvSpPr>
            <a:spLocks noChangeArrowheads="1"/>
          </p:cNvSpPr>
          <p:nvPr/>
        </p:nvSpPr>
        <p:spPr bwMode="auto">
          <a:xfrm>
            <a:off x="3352800" y="3200400"/>
            <a:ext cx="4876800" cy="1295400"/>
          </a:xfrm>
          <a:prstGeom prst="rect">
            <a:avLst/>
          </a:prstGeom>
          <a:noFill/>
          <a:ln w="9525">
            <a:noFill/>
            <a:miter lim="800000"/>
            <a:headEnd/>
            <a:tailEnd/>
          </a:ln>
        </p:spPr>
        <p:txBody>
          <a:bodyPr lIns="92075" tIns="46038" rIns="92075" bIns="46038"/>
          <a:lstStyle/>
          <a:p>
            <a:pPr marL="290513" indent="-290513" algn="l"/>
            <a:r>
              <a:rPr lang="en-US" sz="2400" b="0" dirty="0">
                <a:latin typeface="Tahoma" pitchFamily="34" charset="0"/>
                <a:cs typeface="Tahoma" pitchFamily="34" charset="0"/>
              </a:rPr>
              <a:t>ADB</a:t>
            </a:r>
            <a:r>
              <a:rPr lang="ja-JP" altLang="en-US" sz="2400" b="0">
                <a:latin typeface="Tahoma" pitchFamily="34" charset="0"/>
                <a:cs typeface="Tahoma" pitchFamily="34" charset="0"/>
              </a:rPr>
              <a:t>’</a:t>
            </a:r>
            <a:r>
              <a:rPr lang="en-US" altLang="ja-JP" sz="2400" b="0" dirty="0">
                <a:latin typeface="Tahoma" pitchFamily="34" charset="0"/>
                <a:cs typeface="Tahoma" pitchFamily="34" charset="0"/>
              </a:rPr>
              <a:t>s Long-Term </a:t>
            </a:r>
          </a:p>
          <a:p>
            <a:pPr marL="290513" indent="-290513" algn="l"/>
            <a:r>
              <a:rPr lang="en-US" altLang="ja-JP" sz="2400" b="0" dirty="0">
                <a:latin typeface="Tahoma" pitchFamily="34" charset="0"/>
                <a:cs typeface="Tahoma" pitchFamily="34" charset="0"/>
              </a:rPr>
              <a:t>Strategic </a:t>
            </a:r>
            <a:r>
              <a:rPr lang="en-US" sz="2400" b="0" dirty="0">
                <a:latin typeface="Tahoma" pitchFamily="34" charset="0"/>
                <a:cs typeface="Tahoma" pitchFamily="34" charset="0"/>
              </a:rPr>
              <a:t>Framework 2008–2020</a:t>
            </a:r>
          </a:p>
          <a:p>
            <a:pPr marL="290513" indent="-290513" algn="l">
              <a:spcBef>
                <a:spcPct val="20000"/>
              </a:spcBef>
            </a:pPr>
            <a:r>
              <a:rPr lang="en-US" sz="2400" b="0" dirty="0">
                <a:latin typeface="Tahoma" pitchFamily="34" charset="0"/>
                <a:cs typeface="Tahoma" pitchFamily="34" charset="0"/>
              </a:rPr>
              <a:t>Three Strategic Agendas</a:t>
            </a:r>
          </a:p>
        </p:txBody>
      </p:sp>
      <p:pic>
        <p:nvPicPr>
          <p:cNvPr id="39939" name="Picture 4" descr="Strategy2020_cover copy"/>
          <p:cNvPicPr>
            <a:picLocks noChangeAspect="1" noChangeArrowheads="1"/>
          </p:cNvPicPr>
          <p:nvPr/>
        </p:nvPicPr>
        <p:blipFill>
          <a:blip r:embed="rId4" cstate="print"/>
          <a:srcRect/>
          <a:stretch>
            <a:fillRect/>
          </a:stretch>
        </p:blipFill>
        <p:spPr bwMode="auto">
          <a:xfrm>
            <a:off x="0" y="0"/>
            <a:ext cx="2514600" cy="3252788"/>
          </a:xfrm>
          <a:prstGeom prst="rect">
            <a:avLst/>
          </a:prstGeom>
          <a:noFill/>
          <a:ln w="9525">
            <a:solidFill>
              <a:schemeClr val="bg1"/>
            </a:solidFill>
            <a:miter lim="800000"/>
            <a:headEnd/>
            <a:tailEnd/>
          </a:ln>
        </p:spPr>
      </p:pic>
      <p:sp>
        <p:nvSpPr>
          <p:cNvPr id="39940" name="Text Box 2"/>
          <p:cNvSpPr txBox="1">
            <a:spLocks noChangeArrowheads="1"/>
          </p:cNvSpPr>
          <p:nvPr/>
        </p:nvSpPr>
        <p:spPr bwMode="auto">
          <a:xfrm>
            <a:off x="2971800" y="2133600"/>
            <a:ext cx="5715000" cy="769938"/>
          </a:xfrm>
          <a:prstGeom prst="rect">
            <a:avLst/>
          </a:prstGeom>
          <a:noFill/>
          <a:ln w="38100" cap="sq">
            <a:noFill/>
            <a:miter lim="800000"/>
            <a:headEnd type="none" w="sm" len="sm"/>
            <a:tailEnd type="none" w="sm" len="sm"/>
          </a:ln>
        </p:spPr>
        <p:txBody>
          <a:bodyPr>
            <a:spAutoFit/>
          </a:bodyPr>
          <a:lstStyle/>
          <a:p>
            <a:pPr algn="l"/>
            <a:r>
              <a:rPr lang="en-US" altLang="ja-JP" sz="4000" b="0">
                <a:solidFill>
                  <a:srgbClr val="D77215"/>
                </a:solidFill>
                <a:latin typeface="Tahoma" pitchFamily="34" charset="0"/>
                <a:cs typeface="Tahoma" pitchFamily="34" charset="0"/>
              </a:rPr>
              <a:t>Strategy</a:t>
            </a:r>
            <a:r>
              <a:rPr lang="en-US" altLang="ja-JP" sz="4400" b="0">
                <a:solidFill>
                  <a:srgbClr val="800000"/>
                </a:solidFill>
                <a:latin typeface="Tahoma" pitchFamily="34" charset="0"/>
                <a:cs typeface="Tahoma" pitchFamily="34" charset="0"/>
              </a:rPr>
              <a:t> 2020</a:t>
            </a:r>
            <a:endParaRPr lang="en-US" sz="4400" b="0">
              <a:solidFill>
                <a:srgbClr val="800000"/>
              </a:solidFill>
              <a:latin typeface="Tahoma" pitchFamily="34" charset="0"/>
              <a:cs typeface="Tahoma" pitchFamily="34" charset="0"/>
            </a:endParaRPr>
          </a:p>
        </p:txBody>
      </p:sp>
      <p:sp>
        <p:nvSpPr>
          <p:cNvPr id="39941" name="Rectangle 1"/>
          <p:cNvSpPr>
            <a:spLocks noChangeArrowheads="1"/>
          </p:cNvSpPr>
          <p:nvPr/>
        </p:nvSpPr>
        <p:spPr bwMode="auto">
          <a:xfrm>
            <a:off x="3352800" y="4495800"/>
            <a:ext cx="6096000" cy="1347788"/>
          </a:xfrm>
          <a:prstGeom prst="rect">
            <a:avLst/>
          </a:prstGeom>
          <a:noFill/>
          <a:ln w="9525">
            <a:noFill/>
            <a:miter lim="800000"/>
            <a:headEnd/>
            <a:tailEnd/>
          </a:ln>
        </p:spPr>
        <p:txBody>
          <a:bodyPr>
            <a:spAutoFit/>
          </a:bodyPr>
          <a:lstStyle/>
          <a:p>
            <a:pPr marL="341313" lvl="1" indent="-342900" algn="l">
              <a:spcBef>
                <a:spcPct val="20000"/>
              </a:spcBef>
              <a:buClr>
                <a:srgbClr val="D77215"/>
              </a:buClr>
              <a:buFont typeface="Wingdings" pitchFamily="2" charset="2"/>
              <a:buChar char="§"/>
            </a:pPr>
            <a:r>
              <a:rPr lang="en-US" sz="2400" b="0">
                <a:latin typeface="Tahoma" pitchFamily="34" charset="0"/>
                <a:cs typeface="Tahoma" pitchFamily="34" charset="0"/>
              </a:rPr>
              <a:t>Inclusive Growth</a:t>
            </a:r>
          </a:p>
          <a:p>
            <a:pPr marL="341313" lvl="1" indent="-342900" algn="l">
              <a:spcBef>
                <a:spcPct val="20000"/>
              </a:spcBef>
              <a:buClr>
                <a:srgbClr val="D77215"/>
              </a:buClr>
              <a:buFont typeface="Wingdings" pitchFamily="2" charset="2"/>
              <a:buChar char="§"/>
            </a:pPr>
            <a:r>
              <a:rPr lang="en-US" sz="2400" b="0">
                <a:latin typeface="Tahoma" pitchFamily="34" charset="0"/>
                <a:cs typeface="Tahoma" pitchFamily="34" charset="0"/>
              </a:rPr>
              <a:t>Environmentally Sustainable Growth</a:t>
            </a:r>
          </a:p>
          <a:p>
            <a:pPr marL="341313" lvl="1" indent="-342900" algn="l">
              <a:spcBef>
                <a:spcPct val="20000"/>
              </a:spcBef>
              <a:buClr>
                <a:srgbClr val="D77215"/>
              </a:buClr>
              <a:buFont typeface="Wingdings" pitchFamily="2" charset="2"/>
              <a:buChar char="§"/>
            </a:pPr>
            <a:r>
              <a:rPr lang="en-US" sz="2400" b="0">
                <a:latin typeface="Tahoma" pitchFamily="34" charset="0"/>
                <a:cs typeface="Tahoma" pitchFamily="34" charset="0"/>
              </a:rPr>
              <a:t>Regional Integration and Cooperation</a:t>
            </a:r>
          </a:p>
        </p:txBody>
      </p:sp>
    </p:spTree>
  </p:cSld>
  <p:clrMapOvr>
    <a:masterClrMapping/>
  </p:clrMapOvr>
  <p:transition>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Grp="1" noChangeArrowheads="1"/>
          </p:cNvSpPr>
          <p:nvPr>
            <p:ph type="title" idx="4294967295"/>
          </p:nvPr>
        </p:nvSpPr>
        <p:spPr>
          <a:xfrm>
            <a:off x="0" y="381000"/>
            <a:ext cx="9144000" cy="1066800"/>
          </a:xfrm>
        </p:spPr>
        <p:txBody>
          <a:bodyPr/>
          <a:lstStyle/>
          <a:p>
            <a:pPr eaLnBrk="1" hangingPunct="1"/>
            <a:r>
              <a:rPr lang="en-US" altLang="ja-JP" u="sng" dirty="0" smtClean="0">
                <a:solidFill>
                  <a:srgbClr val="D77215"/>
                </a:solidFill>
                <a:latin typeface="Tahoma" pitchFamily="34" charset="0"/>
                <a:ea typeface="ＭＳ Ｐゴシック" pitchFamily="50" charset="-128"/>
              </a:rPr>
              <a:t>Key Challenge 1: Poverty</a:t>
            </a:r>
          </a:p>
        </p:txBody>
      </p:sp>
      <p:grpSp>
        <p:nvGrpSpPr>
          <p:cNvPr id="2" name="Group 21"/>
          <p:cNvGrpSpPr>
            <a:grpSpLocks/>
          </p:cNvGrpSpPr>
          <p:nvPr/>
        </p:nvGrpSpPr>
        <p:grpSpPr bwMode="auto">
          <a:xfrm>
            <a:off x="4495800" y="2209800"/>
            <a:ext cx="4953000" cy="3825875"/>
            <a:chOff x="2832" y="1430"/>
            <a:chExt cx="3120" cy="2410"/>
          </a:xfrm>
        </p:grpSpPr>
        <p:grpSp>
          <p:nvGrpSpPr>
            <p:cNvPr id="3" name="Group 4"/>
            <p:cNvGrpSpPr>
              <a:grpSpLocks/>
            </p:cNvGrpSpPr>
            <p:nvPr/>
          </p:nvGrpSpPr>
          <p:grpSpPr bwMode="auto">
            <a:xfrm>
              <a:off x="2832" y="1430"/>
              <a:ext cx="3120" cy="2304"/>
              <a:chOff x="0" y="1394"/>
              <a:chExt cx="2644" cy="1996"/>
            </a:xfrm>
          </p:grpSpPr>
          <p:sp>
            <p:nvSpPr>
              <p:cNvPr id="1040" name="Oval 5"/>
              <p:cNvSpPr>
                <a:spLocks noChangeArrowheads="1"/>
              </p:cNvSpPr>
              <p:nvPr/>
            </p:nvSpPr>
            <p:spPr bwMode="auto">
              <a:xfrm>
                <a:off x="576" y="1632"/>
                <a:ext cx="1440" cy="1440"/>
              </a:xfrm>
              <a:prstGeom prst="ellipse">
                <a:avLst/>
              </a:prstGeom>
              <a:solidFill>
                <a:srgbClr val="003300"/>
              </a:solidFill>
              <a:ln w="12700">
                <a:solidFill>
                  <a:schemeClr val="tx1"/>
                </a:solidFill>
                <a:round/>
                <a:headEnd type="none" w="sm" len="sm"/>
                <a:tailEnd type="none" w="sm" len="sm"/>
              </a:ln>
            </p:spPr>
            <p:txBody>
              <a:bodyPr wrap="none" anchor="ctr"/>
              <a:lstStyle/>
              <a:p>
                <a:pPr algn="r"/>
                <a:endParaRPr lang="ja-JP" altLang="en-US" sz="2000" b="1">
                  <a:latin typeface="Times New Roman" pitchFamily="18" charset="0"/>
                  <a:ea typeface="ＭＳ Ｐゴシック" pitchFamily="50" charset="-128"/>
                </a:endParaRPr>
              </a:p>
            </p:txBody>
          </p:sp>
          <p:graphicFrame>
            <p:nvGraphicFramePr>
              <p:cNvPr id="1026" name="Object 6"/>
              <p:cNvGraphicFramePr>
                <a:graphicFrameLocks noChangeAspect="1"/>
              </p:cNvGraphicFramePr>
              <p:nvPr/>
            </p:nvGraphicFramePr>
            <p:xfrm>
              <a:off x="0" y="1394"/>
              <a:ext cx="2644" cy="1996"/>
            </p:xfrm>
            <a:graphic>
              <a:graphicData uri="http://schemas.openxmlformats.org/presentationml/2006/ole">
                <mc:AlternateContent xmlns:mc="http://schemas.openxmlformats.org/markup-compatibility/2006">
                  <mc:Choice xmlns:v="urn:schemas-microsoft-com:vml" Requires="v">
                    <p:oleObj spid="_x0000_s1037" name="Chart" r:id="rId5" imgW="4429125" imgH="3343275" progId="Excel.Sheet.8">
                      <p:embed/>
                    </p:oleObj>
                  </mc:Choice>
                  <mc:Fallback>
                    <p:oleObj name="Chart" r:id="rId5" imgW="4429125" imgH="3343275" progId="Excel.Sheet.8">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94"/>
                            <a:ext cx="2644" cy="1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41" name="Text Box 7"/>
              <p:cNvSpPr txBox="1">
                <a:spLocks noChangeArrowheads="1"/>
              </p:cNvSpPr>
              <p:nvPr/>
            </p:nvSpPr>
            <p:spPr bwMode="auto">
              <a:xfrm>
                <a:off x="624" y="1968"/>
                <a:ext cx="586" cy="250"/>
              </a:xfrm>
              <a:prstGeom prst="rect">
                <a:avLst/>
              </a:prstGeom>
              <a:noFill/>
              <a:ln w="12700">
                <a:noFill/>
                <a:miter lim="800000"/>
                <a:headEnd type="none" w="sm" len="sm"/>
                <a:tailEnd type="none" w="sm" len="sm"/>
              </a:ln>
            </p:spPr>
            <p:txBody>
              <a:bodyPr wrap="none">
                <a:spAutoFit/>
              </a:bodyPr>
              <a:lstStyle/>
              <a:p>
                <a:pPr algn="ctr"/>
                <a:r>
                  <a:rPr lang="en-US" altLang="ja-JP" sz="1200" b="1">
                    <a:latin typeface="ＭＳ Ｐゴシック" pitchFamily="50" charset="-128"/>
                    <a:ea typeface="ＭＳ Ｐゴシック" pitchFamily="50" charset="-128"/>
                  </a:rPr>
                  <a:t>54% </a:t>
                </a:r>
              </a:p>
              <a:p>
                <a:pPr algn="ctr"/>
                <a:r>
                  <a:rPr lang="en-US" altLang="ja-JP" sz="1200" b="1">
                    <a:latin typeface="ＭＳ Ｐゴシック" pitchFamily="50" charset="-128"/>
                    <a:ea typeface="ＭＳ Ｐゴシック" pitchFamily="50" charset="-128"/>
                  </a:rPr>
                  <a:t>below $2/day</a:t>
                </a:r>
              </a:p>
            </p:txBody>
          </p:sp>
          <p:sp>
            <p:nvSpPr>
              <p:cNvPr id="1042" name="Text Box 8"/>
              <p:cNvSpPr txBox="1">
                <a:spLocks noChangeArrowheads="1"/>
              </p:cNvSpPr>
              <p:nvPr/>
            </p:nvSpPr>
            <p:spPr bwMode="auto">
              <a:xfrm>
                <a:off x="480" y="2496"/>
                <a:ext cx="584" cy="300"/>
              </a:xfrm>
              <a:prstGeom prst="rect">
                <a:avLst/>
              </a:prstGeom>
              <a:noFill/>
              <a:ln w="12700">
                <a:noFill/>
                <a:miter lim="800000"/>
                <a:headEnd type="none" w="sm" len="sm"/>
                <a:tailEnd type="none" w="sm" len="sm"/>
              </a:ln>
            </p:spPr>
            <p:txBody>
              <a:bodyPr>
                <a:spAutoFit/>
              </a:bodyPr>
              <a:lstStyle/>
              <a:p>
                <a:pPr algn="ctr"/>
                <a:r>
                  <a:rPr lang="en-US" altLang="ja-JP" sz="1000" b="1">
                    <a:latin typeface="ＭＳ Ｐゴシック" pitchFamily="50" charset="-128"/>
                    <a:ea typeface="ＭＳ Ｐゴシック" pitchFamily="50" charset="-128"/>
                  </a:rPr>
                  <a:t>27% </a:t>
                </a:r>
              </a:p>
              <a:p>
                <a:pPr algn="ctr"/>
                <a:r>
                  <a:rPr lang="en-US" altLang="ja-JP" sz="1000" b="1">
                    <a:latin typeface="ＭＳ Ｐゴシック" pitchFamily="50" charset="-128"/>
                    <a:ea typeface="ＭＳ Ｐゴシック" pitchFamily="50" charset="-128"/>
                  </a:rPr>
                  <a:t>below $1.25/day</a:t>
                </a:r>
              </a:p>
            </p:txBody>
          </p:sp>
        </p:grpSp>
        <p:sp>
          <p:nvSpPr>
            <p:cNvPr id="1039" name="Text Box 10"/>
            <p:cNvSpPr txBox="1">
              <a:spLocks noChangeArrowheads="1"/>
            </p:cNvSpPr>
            <p:nvPr/>
          </p:nvSpPr>
          <p:spPr bwMode="auto">
            <a:xfrm>
              <a:off x="3408" y="3590"/>
              <a:ext cx="1728" cy="250"/>
            </a:xfrm>
            <a:prstGeom prst="rect">
              <a:avLst/>
            </a:prstGeom>
            <a:noFill/>
            <a:ln w="12700" algn="ctr">
              <a:noFill/>
              <a:miter lim="800000"/>
              <a:headEnd type="none" w="sm" len="sm"/>
              <a:tailEnd type="none" w="sm" len="sm"/>
            </a:ln>
          </p:spPr>
          <p:txBody>
            <a:bodyPr>
              <a:spAutoFit/>
            </a:bodyPr>
            <a:lstStyle/>
            <a:p>
              <a:pPr algn="ctr"/>
              <a:r>
                <a:rPr lang="en-US" altLang="ja-JP" sz="2000" b="1" dirty="0">
                  <a:solidFill>
                    <a:srgbClr val="2C6A4C"/>
                  </a:solidFill>
                  <a:latin typeface="Tahoma" pitchFamily="34" charset="0"/>
                  <a:ea typeface="ＭＳ Ｐゴシック" pitchFamily="50" charset="-128"/>
                </a:rPr>
                <a:t>Poverty in Asia</a:t>
              </a:r>
            </a:p>
          </p:txBody>
        </p:sp>
      </p:grpSp>
      <p:sp>
        <p:nvSpPr>
          <p:cNvPr id="1029" name="Text Box 12"/>
          <p:cNvSpPr txBox="1">
            <a:spLocks noChangeArrowheads="1"/>
          </p:cNvSpPr>
          <p:nvPr/>
        </p:nvSpPr>
        <p:spPr bwMode="auto">
          <a:xfrm>
            <a:off x="0" y="1447800"/>
            <a:ext cx="9144000" cy="579438"/>
          </a:xfrm>
          <a:prstGeom prst="rect">
            <a:avLst/>
          </a:prstGeom>
          <a:noFill/>
          <a:ln w="12700" cap="sq">
            <a:noFill/>
            <a:miter lim="800000"/>
            <a:headEnd type="none" w="sm" len="sm"/>
            <a:tailEnd type="none" w="sm" len="sm"/>
          </a:ln>
        </p:spPr>
        <p:txBody>
          <a:bodyPr>
            <a:spAutoFit/>
          </a:bodyPr>
          <a:lstStyle/>
          <a:p>
            <a:pPr algn="ctr">
              <a:spcBef>
                <a:spcPct val="50000"/>
              </a:spcBef>
            </a:pPr>
            <a:r>
              <a:rPr lang="en-US" altLang="ja-JP" sz="3200" b="0" dirty="0">
                <a:solidFill>
                  <a:srgbClr val="C00000"/>
                </a:solidFill>
                <a:latin typeface="Tahoma" pitchFamily="34" charset="0"/>
                <a:ea typeface="ＭＳ Ｐゴシック" pitchFamily="50" charset="-128"/>
              </a:rPr>
              <a:t>Majority of the world’s poor in the region…</a:t>
            </a:r>
          </a:p>
        </p:txBody>
      </p:sp>
      <p:grpSp>
        <p:nvGrpSpPr>
          <p:cNvPr id="4" name="Group 20"/>
          <p:cNvGrpSpPr>
            <a:grpSpLocks/>
          </p:cNvGrpSpPr>
          <p:nvPr/>
        </p:nvGrpSpPr>
        <p:grpSpPr bwMode="auto">
          <a:xfrm>
            <a:off x="-381000" y="2193925"/>
            <a:ext cx="5181600" cy="3902075"/>
            <a:chOff x="-240" y="1382"/>
            <a:chExt cx="3264" cy="2458"/>
          </a:xfrm>
        </p:grpSpPr>
        <p:pic>
          <p:nvPicPr>
            <p:cNvPr id="1031" name="Picture 26"/>
            <p:cNvPicPr>
              <a:picLocks noChangeAspect="1" noChangeArrowheads="1"/>
            </p:cNvPicPr>
            <p:nvPr/>
          </p:nvPicPr>
          <p:blipFill>
            <a:blip r:embed="rId7" cstate="print"/>
            <a:srcRect/>
            <a:stretch>
              <a:fillRect/>
            </a:stretch>
          </p:blipFill>
          <p:spPr bwMode="auto">
            <a:xfrm>
              <a:off x="-240" y="1574"/>
              <a:ext cx="3264" cy="2259"/>
            </a:xfrm>
            <a:prstGeom prst="rect">
              <a:avLst/>
            </a:prstGeom>
            <a:noFill/>
            <a:ln w="38100" cap="sq" algn="ctr">
              <a:noFill/>
              <a:miter lim="800000"/>
              <a:headEnd type="none" w="sm" len="sm"/>
              <a:tailEnd type="none" w="sm" len="sm"/>
            </a:ln>
          </p:spPr>
        </p:pic>
        <p:sp>
          <p:nvSpPr>
            <p:cNvPr id="1032" name="Text Box 11"/>
            <p:cNvSpPr txBox="1">
              <a:spLocks noChangeArrowheads="1"/>
            </p:cNvSpPr>
            <p:nvPr/>
          </p:nvSpPr>
          <p:spPr bwMode="auto">
            <a:xfrm>
              <a:off x="768" y="3590"/>
              <a:ext cx="1770" cy="250"/>
            </a:xfrm>
            <a:prstGeom prst="rect">
              <a:avLst/>
            </a:prstGeom>
            <a:noFill/>
            <a:ln w="12700">
              <a:noFill/>
              <a:miter lim="800000"/>
              <a:headEnd type="none" w="sm" len="sm"/>
              <a:tailEnd type="none" w="sm" len="sm"/>
            </a:ln>
          </p:spPr>
          <p:txBody>
            <a:bodyPr wrap="none">
              <a:spAutoFit/>
            </a:bodyPr>
            <a:lstStyle/>
            <a:p>
              <a:pPr algn="ctr"/>
              <a:r>
                <a:rPr lang="en-US" altLang="ja-JP" sz="2000" b="1" dirty="0">
                  <a:solidFill>
                    <a:srgbClr val="2C6A4C"/>
                  </a:solidFill>
                  <a:latin typeface="Tahoma" pitchFamily="34" charset="0"/>
                  <a:ea typeface="ＭＳ Ｐゴシック" pitchFamily="50" charset="-128"/>
                </a:rPr>
                <a:t>Poverty in the World</a:t>
              </a:r>
              <a:endParaRPr lang="en-US" altLang="ja-JP" sz="2000" b="1" i="1" dirty="0">
                <a:solidFill>
                  <a:srgbClr val="2C6A4C"/>
                </a:solidFill>
                <a:latin typeface="Tahoma" pitchFamily="34" charset="0"/>
                <a:ea typeface="ＭＳ Ｐゴシック" pitchFamily="50" charset="-128"/>
              </a:endParaRPr>
            </a:p>
          </p:txBody>
        </p:sp>
        <p:sp>
          <p:nvSpPr>
            <p:cNvPr id="1033" name="Text Box 27"/>
            <p:cNvSpPr txBox="1">
              <a:spLocks noChangeArrowheads="1"/>
            </p:cNvSpPr>
            <p:nvPr/>
          </p:nvSpPr>
          <p:spPr bwMode="auto">
            <a:xfrm>
              <a:off x="96" y="2918"/>
              <a:ext cx="624" cy="442"/>
            </a:xfrm>
            <a:prstGeom prst="rect">
              <a:avLst/>
            </a:prstGeom>
            <a:noFill/>
            <a:ln w="38100" cap="sq" algn="ctr">
              <a:noFill/>
              <a:miter lim="800000"/>
              <a:headEnd type="none" w="sm" len="sm"/>
              <a:tailEnd type="none" w="sm" len="sm"/>
            </a:ln>
          </p:spPr>
          <p:txBody>
            <a:bodyPr>
              <a:spAutoFit/>
            </a:bodyPr>
            <a:lstStyle/>
            <a:p>
              <a:pPr algn="ctr">
                <a:spcBef>
                  <a:spcPct val="50000"/>
                </a:spcBef>
              </a:pPr>
              <a:r>
                <a:rPr lang="en-US" altLang="ja-JP" sz="1000">
                  <a:latin typeface="Times New Roman" pitchFamily="18" charset="0"/>
                  <a:ea typeface="ＭＳ Ｐゴシック" pitchFamily="50" charset="-128"/>
                </a:rPr>
                <a:t>Middle East and North Africa; 11.0 M; 0.8%</a:t>
              </a:r>
            </a:p>
          </p:txBody>
        </p:sp>
        <p:sp>
          <p:nvSpPr>
            <p:cNvPr id="1034" name="Text Box 28"/>
            <p:cNvSpPr txBox="1">
              <a:spLocks noChangeArrowheads="1"/>
            </p:cNvSpPr>
            <p:nvPr/>
          </p:nvSpPr>
          <p:spPr bwMode="auto">
            <a:xfrm>
              <a:off x="624" y="2198"/>
              <a:ext cx="768" cy="250"/>
            </a:xfrm>
            <a:prstGeom prst="rect">
              <a:avLst/>
            </a:prstGeom>
            <a:noFill/>
            <a:ln w="38100" cap="sq" algn="ctr">
              <a:noFill/>
              <a:miter lim="800000"/>
              <a:headEnd type="none" w="sm" len="sm"/>
              <a:tailEnd type="none" w="sm" len="sm"/>
            </a:ln>
          </p:spPr>
          <p:txBody>
            <a:bodyPr>
              <a:spAutoFit/>
            </a:bodyPr>
            <a:lstStyle/>
            <a:p>
              <a:pPr algn="ctr">
                <a:spcBef>
                  <a:spcPct val="50000"/>
                </a:spcBef>
              </a:pPr>
              <a:r>
                <a:rPr lang="en-US" altLang="ja-JP" sz="1000">
                  <a:latin typeface="Times New Roman" pitchFamily="18" charset="0"/>
                  <a:ea typeface="ＭＳ Ｐゴシック" pitchFamily="50" charset="-128"/>
                </a:rPr>
                <a:t>Sub-Saharan Africa; 388M; 28%</a:t>
              </a:r>
            </a:p>
          </p:txBody>
        </p:sp>
        <p:sp>
          <p:nvSpPr>
            <p:cNvPr id="1035" name="Text Box 29"/>
            <p:cNvSpPr txBox="1">
              <a:spLocks noChangeArrowheads="1"/>
            </p:cNvSpPr>
            <p:nvPr/>
          </p:nvSpPr>
          <p:spPr bwMode="auto">
            <a:xfrm>
              <a:off x="336" y="1622"/>
              <a:ext cx="768" cy="250"/>
            </a:xfrm>
            <a:prstGeom prst="rect">
              <a:avLst/>
            </a:prstGeom>
            <a:noFill/>
            <a:ln w="38100" cap="sq" algn="ctr">
              <a:noFill/>
              <a:miter lim="800000"/>
              <a:headEnd type="none" w="sm" len="sm"/>
              <a:tailEnd type="none" w="sm" len="sm"/>
            </a:ln>
          </p:spPr>
          <p:txBody>
            <a:bodyPr>
              <a:spAutoFit/>
            </a:bodyPr>
            <a:lstStyle/>
            <a:p>
              <a:pPr algn="ctr">
                <a:spcBef>
                  <a:spcPct val="50000"/>
                </a:spcBef>
              </a:pPr>
              <a:r>
                <a:rPr lang="en-US" altLang="ja-JP" sz="1000">
                  <a:latin typeface="Times New Roman" pitchFamily="18" charset="0"/>
                  <a:ea typeface="ＭＳ Ｐゴシック" pitchFamily="50" charset="-128"/>
                </a:rPr>
                <a:t>Latin America; 45M; 3%</a:t>
              </a:r>
            </a:p>
          </p:txBody>
        </p:sp>
        <p:sp>
          <p:nvSpPr>
            <p:cNvPr id="1036" name="Text Box 30"/>
            <p:cNvSpPr txBox="1">
              <a:spLocks noChangeArrowheads="1"/>
            </p:cNvSpPr>
            <p:nvPr/>
          </p:nvSpPr>
          <p:spPr bwMode="auto">
            <a:xfrm>
              <a:off x="1440" y="1382"/>
              <a:ext cx="768" cy="250"/>
            </a:xfrm>
            <a:prstGeom prst="rect">
              <a:avLst/>
            </a:prstGeom>
            <a:noFill/>
            <a:ln w="38100" cap="sq" algn="ctr">
              <a:noFill/>
              <a:miter lim="800000"/>
              <a:headEnd type="none" w="sm" len="sm"/>
              <a:tailEnd type="none" w="sm" len="sm"/>
            </a:ln>
          </p:spPr>
          <p:txBody>
            <a:bodyPr>
              <a:spAutoFit/>
            </a:bodyPr>
            <a:lstStyle/>
            <a:p>
              <a:pPr algn="ctr">
                <a:spcBef>
                  <a:spcPct val="50000"/>
                </a:spcBef>
              </a:pPr>
              <a:r>
                <a:rPr lang="en-US" altLang="ja-JP" sz="1000" dirty="0">
                  <a:latin typeface="Times New Roman" pitchFamily="18" charset="0"/>
                  <a:ea typeface="ＭＳ Ｐゴシック" pitchFamily="50" charset="-128"/>
                </a:rPr>
                <a:t>Rest of the World; 23M; 2%</a:t>
              </a:r>
            </a:p>
          </p:txBody>
        </p:sp>
        <p:sp>
          <p:nvSpPr>
            <p:cNvPr id="1037" name="Text Box 31"/>
            <p:cNvSpPr txBox="1">
              <a:spLocks noChangeArrowheads="1"/>
            </p:cNvSpPr>
            <p:nvPr/>
          </p:nvSpPr>
          <p:spPr bwMode="auto">
            <a:xfrm>
              <a:off x="768" y="1382"/>
              <a:ext cx="768" cy="250"/>
            </a:xfrm>
            <a:prstGeom prst="rect">
              <a:avLst/>
            </a:prstGeom>
            <a:noFill/>
            <a:ln w="38100" cap="sq" algn="ctr">
              <a:noFill/>
              <a:miter lim="800000"/>
              <a:headEnd type="none" w="sm" len="sm"/>
              <a:tailEnd type="none" w="sm" len="sm"/>
            </a:ln>
          </p:spPr>
          <p:txBody>
            <a:bodyPr>
              <a:spAutoFit/>
            </a:bodyPr>
            <a:lstStyle/>
            <a:p>
              <a:pPr algn="ctr">
                <a:spcBef>
                  <a:spcPct val="50000"/>
                </a:spcBef>
              </a:pPr>
              <a:r>
                <a:rPr lang="en-US" altLang="ja-JP" sz="1000">
                  <a:latin typeface="Times New Roman" pitchFamily="18" charset="0"/>
                  <a:ea typeface="ＭＳ Ｐゴシック" pitchFamily="50" charset="-128"/>
                </a:rPr>
                <a:t>Europe; 2.8M; 0.2%</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32"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amond(out)">
                                      <p:cBhvr>
                                        <p:cTn id="1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304800" y="457200"/>
            <a:ext cx="822960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en-US" sz="3600" b="0" dirty="0" smtClean="0">
                <a:solidFill>
                  <a:srgbClr val="D77215"/>
                </a:solidFill>
                <a:latin typeface="Tahoma" pitchFamily="34" charset="0"/>
                <a:cs typeface="Tahoma" pitchFamily="34" charset="0"/>
              </a:rPr>
              <a:t>Inequalities are rising in the region…</a:t>
            </a:r>
            <a:endParaRPr kumimoji="0" lang="en-US" sz="3600" b="0" i="0" u="none" strike="noStrike" cap="none" normalizeH="0" dirty="0" smtClean="0">
              <a:ln>
                <a:noFill/>
              </a:ln>
              <a:solidFill>
                <a:srgbClr val="D77215"/>
              </a:solidFill>
              <a:effectLst/>
              <a:latin typeface="Tahoma" pitchFamily="34" charset="0"/>
              <a:cs typeface="Tahoma" pitchFamily="34" charset="0"/>
            </a:endParaRPr>
          </a:p>
        </p:txBody>
      </p:sp>
      <p:graphicFrame>
        <p:nvGraphicFramePr>
          <p:cNvPr id="5" name="Content Placeholder 4"/>
          <p:cNvGraphicFramePr>
            <a:graphicFrameLocks/>
          </p:cNvGraphicFramePr>
          <p:nvPr/>
        </p:nvGraphicFramePr>
        <p:xfrm>
          <a:off x="381000" y="1295400"/>
          <a:ext cx="7848600" cy="50292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Grp="1" noChangeArrowheads="1"/>
          </p:cNvSpPr>
          <p:nvPr>
            <p:ph type="title" idx="4294967295"/>
          </p:nvPr>
        </p:nvSpPr>
        <p:spPr>
          <a:xfrm>
            <a:off x="304800" y="1371600"/>
            <a:ext cx="8686800" cy="914400"/>
          </a:xfrm>
          <a:noFill/>
        </p:spPr>
        <p:txBody>
          <a:bodyPr lIns="92075" tIns="46038" rIns="92075" bIns="46038"/>
          <a:lstStyle/>
          <a:p>
            <a:pPr eaLnBrk="1" hangingPunct="1"/>
            <a:r>
              <a:rPr lang="en-US" altLang="ja-JP" sz="3000" dirty="0" smtClean="0">
                <a:solidFill>
                  <a:srgbClr val="C00000"/>
                </a:solidFill>
                <a:latin typeface="Tahoma" pitchFamily="34" charset="0"/>
                <a:ea typeface="ＭＳ Ｐゴシック" pitchFamily="50" charset="-128"/>
              </a:rPr>
              <a:t>Significant increase in Asia’s contribution to greenhouse gases…</a:t>
            </a:r>
          </a:p>
        </p:txBody>
      </p:sp>
      <p:sp>
        <p:nvSpPr>
          <p:cNvPr id="8195" name="Text Box 6"/>
          <p:cNvSpPr txBox="1">
            <a:spLocks noChangeArrowheads="1"/>
          </p:cNvSpPr>
          <p:nvPr/>
        </p:nvSpPr>
        <p:spPr bwMode="auto">
          <a:xfrm>
            <a:off x="228600" y="304800"/>
            <a:ext cx="8686800" cy="701675"/>
          </a:xfrm>
          <a:prstGeom prst="rect">
            <a:avLst/>
          </a:prstGeom>
          <a:noFill/>
          <a:ln w="9525" algn="ctr">
            <a:noFill/>
            <a:miter lim="800000"/>
            <a:headEnd type="none" w="sm" len="sm"/>
            <a:tailEnd type="none" w="sm" len="sm"/>
          </a:ln>
        </p:spPr>
        <p:txBody>
          <a:bodyPr anchor="ctr"/>
          <a:lstStyle/>
          <a:p>
            <a:pPr algn="ctr"/>
            <a:r>
              <a:rPr lang="en-US" altLang="ja-JP" sz="4000" b="0" u="sng" dirty="0">
                <a:solidFill>
                  <a:srgbClr val="D77215"/>
                </a:solidFill>
                <a:latin typeface="Tahoma" pitchFamily="34" charset="0"/>
                <a:ea typeface="ＭＳ Ｐゴシック" pitchFamily="50" charset="-128"/>
              </a:rPr>
              <a:t>Key Challenge 2: Climate Change</a:t>
            </a:r>
          </a:p>
        </p:txBody>
      </p:sp>
      <p:sp>
        <p:nvSpPr>
          <p:cNvPr id="30727" name="Text Box 7"/>
          <p:cNvSpPr txBox="1">
            <a:spLocks noChangeArrowheads="1"/>
          </p:cNvSpPr>
          <p:nvPr/>
        </p:nvSpPr>
        <p:spPr bwMode="auto">
          <a:xfrm>
            <a:off x="1066800" y="6080125"/>
            <a:ext cx="2743200" cy="396875"/>
          </a:xfrm>
          <a:prstGeom prst="rect">
            <a:avLst/>
          </a:prstGeom>
          <a:noFill/>
          <a:ln w="9525" algn="ctr">
            <a:noFill/>
            <a:miter lim="800000"/>
            <a:headEnd/>
            <a:tailEnd/>
          </a:ln>
        </p:spPr>
        <p:txBody>
          <a:bodyPr>
            <a:spAutoFit/>
          </a:bodyPr>
          <a:lstStyle/>
          <a:p>
            <a:pPr algn="ctr">
              <a:spcBef>
                <a:spcPct val="50000"/>
              </a:spcBef>
            </a:pPr>
            <a:r>
              <a:rPr lang="en-US" sz="2000" b="0" dirty="0">
                <a:solidFill>
                  <a:srgbClr val="255940"/>
                </a:solidFill>
                <a:latin typeface="Tahoma" pitchFamily="34" charset="0"/>
              </a:rPr>
              <a:t>2007 (Actual)</a:t>
            </a:r>
          </a:p>
        </p:txBody>
      </p:sp>
      <p:sp>
        <p:nvSpPr>
          <p:cNvPr id="30728" name="Text Box 8"/>
          <p:cNvSpPr txBox="1">
            <a:spLocks noChangeArrowheads="1"/>
          </p:cNvSpPr>
          <p:nvPr/>
        </p:nvSpPr>
        <p:spPr bwMode="auto">
          <a:xfrm>
            <a:off x="5181600" y="6080125"/>
            <a:ext cx="2743200" cy="396875"/>
          </a:xfrm>
          <a:prstGeom prst="rect">
            <a:avLst/>
          </a:prstGeom>
          <a:noFill/>
          <a:ln w="9525" algn="ctr">
            <a:noFill/>
            <a:miter lim="800000"/>
            <a:headEnd/>
            <a:tailEnd/>
          </a:ln>
        </p:spPr>
        <p:txBody>
          <a:bodyPr>
            <a:spAutoFit/>
          </a:bodyPr>
          <a:lstStyle/>
          <a:p>
            <a:pPr algn="ctr">
              <a:spcBef>
                <a:spcPct val="50000"/>
              </a:spcBef>
            </a:pPr>
            <a:r>
              <a:rPr lang="en-US" sz="2000" b="0" dirty="0">
                <a:solidFill>
                  <a:srgbClr val="255940"/>
                </a:solidFill>
                <a:latin typeface="Tahoma" pitchFamily="34" charset="0"/>
              </a:rPr>
              <a:t>2030 (Projections)</a:t>
            </a:r>
          </a:p>
        </p:txBody>
      </p:sp>
      <p:sp>
        <p:nvSpPr>
          <p:cNvPr id="8198" name="Text Box 9"/>
          <p:cNvSpPr txBox="1">
            <a:spLocks noChangeArrowheads="1"/>
          </p:cNvSpPr>
          <p:nvPr/>
        </p:nvSpPr>
        <p:spPr bwMode="auto">
          <a:xfrm>
            <a:off x="3429000" y="3946525"/>
            <a:ext cx="1219200" cy="396875"/>
          </a:xfrm>
          <a:prstGeom prst="rect">
            <a:avLst/>
          </a:prstGeom>
          <a:noFill/>
          <a:ln w="9525" algn="ctr">
            <a:noFill/>
            <a:miter lim="800000"/>
            <a:headEnd/>
            <a:tailEnd/>
          </a:ln>
        </p:spPr>
        <p:txBody>
          <a:bodyPr>
            <a:spAutoFit/>
          </a:bodyPr>
          <a:lstStyle/>
          <a:p>
            <a:pPr algn="ctr">
              <a:spcBef>
                <a:spcPct val="50000"/>
              </a:spcBef>
            </a:pPr>
            <a:endParaRPr lang="en-US" sz="2000" b="1">
              <a:latin typeface="Times New Roman" pitchFamily="18" charset="0"/>
            </a:endParaRPr>
          </a:p>
        </p:txBody>
      </p:sp>
      <p:grpSp>
        <p:nvGrpSpPr>
          <p:cNvPr id="2" name="Group 17"/>
          <p:cNvGrpSpPr>
            <a:grpSpLocks/>
          </p:cNvGrpSpPr>
          <p:nvPr/>
        </p:nvGrpSpPr>
        <p:grpSpPr bwMode="auto">
          <a:xfrm>
            <a:off x="228600" y="2727325"/>
            <a:ext cx="5105400" cy="2876550"/>
            <a:chOff x="144" y="1718"/>
            <a:chExt cx="3216" cy="1812"/>
          </a:xfrm>
        </p:grpSpPr>
        <p:sp>
          <p:nvSpPr>
            <p:cNvPr id="8207" name="Text Box 5"/>
            <p:cNvSpPr txBox="1">
              <a:spLocks noChangeArrowheads="1"/>
            </p:cNvSpPr>
            <p:nvPr/>
          </p:nvSpPr>
          <p:spPr bwMode="auto">
            <a:xfrm>
              <a:off x="144" y="2534"/>
              <a:ext cx="768" cy="533"/>
            </a:xfrm>
            <a:prstGeom prst="rect">
              <a:avLst/>
            </a:prstGeom>
            <a:noFill/>
            <a:ln w="9525" algn="ctr">
              <a:noFill/>
              <a:miter lim="800000"/>
              <a:headEnd/>
              <a:tailEnd/>
            </a:ln>
          </p:spPr>
          <p:txBody>
            <a:bodyPr>
              <a:spAutoFit/>
            </a:bodyPr>
            <a:lstStyle/>
            <a:p>
              <a:pPr algn="ctr">
                <a:spcBef>
                  <a:spcPct val="50000"/>
                </a:spcBef>
              </a:pPr>
              <a:r>
                <a:rPr lang="en-US" sz="1400" b="0">
                  <a:latin typeface="Tahoma" pitchFamily="34" charset="0"/>
                </a:rPr>
                <a:t>Rest of the World </a:t>
              </a:r>
            </a:p>
            <a:p>
              <a:pPr algn="ctr">
                <a:spcBef>
                  <a:spcPct val="50000"/>
                </a:spcBef>
              </a:pPr>
              <a:r>
                <a:rPr lang="en-US" sz="1400" b="0">
                  <a:latin typeface="Tahoma" pitchFamily="34" charset="0"/>
                </a:rPr>
                <a:t>69%</a:t>
              </a:r>
            </a:p>
          </p:txBody>
        </p:sp>
        <p:pic>
          <p:nvPicPr>
            <p:cNvPr id="8208" name="Picture 10"/>
            <p:cNvPicPr>
              <a:picLocks noChangeAspect="1" noChangeArrowheads="1"/>
            </p:cNvPicPr>
            <p:nvPr/>
          </p:nvPicPr>
          <p:blipFill>
            <a:blip r:embed="rId3" cstate="print"/>
            <a:srcRect/>
            <a:stretch>
              <a:fillRect/>
            </a:stretch>
          </p:blipFill>
          <p:spPr bwMode="auto">
            <a:xfrm>
              <a:off x="672" y="1718"/>
              <a:ext cx="1980" cy="1812"/>
            </a:xfrm>
            <a:prstGeom prst="rect">
              <a:avLst/>
            </a:prstGeom>
            <a:noFill/>
            <a:ln w="9525" algn="ctr">
              <a:noFill/>
              <a:miter lim="800000"/>
              <a:headEnd/>
              <a:tailEnd/>
            </a:ln>
          </p:spPr>
        </p:pic>
        <p:sp>
          <p:nvSpPr>
            <p:cNvPr id="8209" name="Text Box 11"/>
            <p:cNvSpPr txBox="1">
              <a:spLocks noChangeArrowheads="1"/>
            </p:cNvSpPr>
            <p:nvPr/>
          </p:nvSpPr>
          <p:spPr bwMode="auto">
            <a:xfrm>
              <a:off x="1824" y="2534"/>
              <a:ext cx="1536" cy="192"/>
            </a:xfrm>
            <a:prstGeom prst="rect">
              <a:avLst/>
            </a:prstGeom>
            <a:noFill/>
            <a:ln w="9525" algn="ctr">
              <a:noFill/>
              <a:miter lim="800000"/>
              <a:headEnd/>
              <a:tailEnd/>
            </a:ln>
          </p:spPr>
          <p:txBody>
            <a:bodyPr>
              <a:spAutoFit/>
            </a:bodyPr>
            <a:lstStyle/>
            <a:p>
              <a:pPr algn="ctr">
                <a:spcBef>
                  <a:spcPct val="50000"/>
                </a:spcBef>
              </a:pPr>
              <a:r>
                <a:rPr lang="en-US" sz="1400" b="0">
                  <a:latin typeface="Tahoma" pitchFamily="34" charset="0"/>
                </a:rPr>
                <a:t>Developing Asia</a:t>
              </a:r>
            </a:p>
          </p:txBody>
        </p:sp>
        <p:sp>
          <p:nvSpPr>
            <p:cNvPr id="8210" name="Text Box 12"/>
            <p:cNvSpPr txBox="1">
              <a:spLocks noChangeArrowheads="1"/>
            </p:cNvSpPr>
            <p:nvPr/>
          </p:nvSpPr>
          <p:spPr bwMode="auto">
            <a:xfrm>
              <a:off x="2016" y="2726"/>
              <a:ext cx="480" cy="192"/>
            </a:xfrm>
            <a:prstGeom prst="rect">
              <a:avLst/>
            </a:prstGeom>
            <a:noFill/>
            <a:ln w="9525" algn="ctr">
              <a:noFill/>
              <a:miter lim="800000"/>
              <a:headEnd/>
              <a:tailEnd/>
            </a:ln>
          </p:spPr>
          <p:txBody>
            <a:bodyPr>
              <a:spAutoFit/>
            </a:bodyPr>
            <a:lstStyle/>
            <a:p>
              <a:pPr algn="ctr">
                <a:spcBef>
                  <a:spcPct val="50000"/>
                </a:spcBef>
              </a:pPr>
              <a:r>
                <a:rPr lang="en-US" sz="1400" b="0">
                  <a:latin typeface="Tahoma" pitchFamily="34" charset="0"/>
                </a:rPr>
                <a:t>31%</a:t>
              </a:r>
            </a:p>
          </p:txBody>
        </p:sp>
      </p:grpSp>
      <p:grpSp>
        <p:nvGrpSpPr>
          <p:cNvPr id="3" name="Group 18"/>
          <p:cNvGrpSpPr>
            <a:grpSpLocks/>
          </p:cNvGrpSpPr>
          <p:nvPr/>
        </p:nvGrpSpPr>
        <p:grpSpPr bwMode="auto">
          <a:xfrm>
            <a:off x="2676525" y="2514600"/>
            <a:ext cx="6467475" cy="3525838"/>
            <a:chOff x="1776" y="1584"/>
            <a:chExt cx="4074" cy="2221"/>
          </a:xfrm>
        </p:grpSpPr>
        <p:pic>
          <p:nvPicPr>
            <p:cNvPr id="8201" name="Picture 4"/>
            <p:cNvPicPr>
              <a:picLocks noChangeAspect="1" noChangeArrowheads="1"/>
            </p:cNvPicPr>
            <p:nvPr/>
          </p:nvPicPr>
          <p:blipFill>
            <a:blip r:embed="rId4" cstate="print"/>
            <a:srcRect/>
            <a:stretch>
              <a:fillRect/>
            </a:stretch>
          </p:blipFill>
          <p:spPr bwMode="auto">
            <a:xfrm>
              <a:off x="2256" y="1584"/>
              <a:ext cx="3594" cy="2221"/>
            </a:xfrm>
            <a:prstGeom prst="rect">
              <a:avLst/>
            </a:prstGeom>
            <a:noFill/>
            <a:ln w="9525" algn="ctr">
              <a:noFill/>
              <a:miter lim="800000"/>
              <a:headEnd/>
              <a:tailEnd/>
            </a:ln>
          </p:spPr>
        </p:pic>
        <p:sp>
          <p:nvSpPr>
            <p:cNvPr id="8202" name="Text Box 6"/>
            <p:cNvSpPr txBox="1">
              <a:spLocks noChangeArrowheads="1"/>
            </p:cNvSpPr>
            <p:nvPr/>
          </p:nvSpPr>
          <p:spPr bwMode="auto">
            <a:xfrm>
              <a:off x="4896" y="2486"/>
              <a:ext cx="768" cy="533"/>
            </a:xfrm>
            <a:prstGeom prst="rect">
              <a:avLst/>
            </a:prstGeom>
            <a:noFill/>
            <a:ln w="9525" algn="ctr">
              <a:noFill/>
              <a:miter lim="800000"/>
              <a:headEnd/>
              <a:tailEnd/>
            </a:ln>
          </p:spPr>
          <p:txBody>
            <a:bodyPr>
              <a:spAutoFit/>
            </a:bodyPr>
            <a:lstStyle/>
            <a:p>
              <a:pPr algn="ctr">
                <a:spcBef>
                  <a:spcPct val="50000"/>
                </a:spcBef>
              </a:pPr>
              <a:r>
                <a:rPr lang="en-US" sz="1400" b="0">
                  <a:latin typeface="Tahoma" pitchFamily="34" charset="0"/>
                </a:rPr>
                <a:t>Rest of the World </a:t>
              </a:r>
            </a:p>
            <a:p>
              <a:pPr algn="ctr">
                <a:spcBef>
                  <a:spcPct val="50000"/>
                </a:spcBef>
              </a:pPr>
              <a:r>
                <a:rPr lang="en-US" sz="1400" b="0">
                  <a:latin typeface="Tahoma" pitchFamily="34" charset="0"/>
                </a:rPr>
                <a:t>55%</a:t>
              </a:r>
            </a:p>
          </p:txBody>
        </p:sp>
        <p:sp>
          <p:nvSpPr>
            <p:cNvPr id="8203" name="Text Box 13"/>
            <p:cNvSpPr txBox="1">
              <a:spLocks noChangeArrowheads="1"/>
            </p:cNvSpPr>
            <p:nvPr/>
          </p:nvSpPr>
          <p:spPr bwMode="auto">
            <a:xfrm>
              <a:off x="2688" y="2726"/>
              <a:ext cx="480" cy="192"/>
            </a:xfrm>
            <a:prstGeom prst="rect">
              <a:avLst/>
            </a:prstGeom>
            <a:noFill/>
            <a:ln w="9525" algn="ctr">
              <a:noFill/>
              <a:miter lim="800000"/>
              <a:headEnd/>
              <a:tailEnd/>
            </a:ln>
          </p:spPr>
          <p:txBody>
            <a:bodyPr>
              <a:spAutoFit/>
            </a:bodyPr>
            <a:lstStyle/>
            <a:p>
              <a:pPr algn="ctr">
                <a:spcBef>
                  <a:spcPct val="50000"/>
                </a:spcBef>
              </a:pPr>
              <a:r>
                <a:rPr lang="en-US" sz="1400" b="0">
                  <a:latin typeface="Tahoma" pitchFamily="34" charset="0"/>
                </a:rPr>
                <a:t>45%</a:t>
              </a:r>
            </a:p>
          </p:txBody>
        </p:sp>
        <p:sp>
          <p:nvSpPr>
            <p:cNvPr id="8204" name="Line 14"/>
            <p:cNvSpPr>
              <a:spLocks noChangeShapeType="1"/>
            </p:cNvSpPr>
            <p:nvPr/>
          </p:nvSpPr>
          <p:spPr bwMode="auto">
            <a:xfrm>
              <a:off x="2448" y="2822"/>
              <a:ext cx="336" cy="0"/>
            </a:xfrm>
            <a:prstGeom prst="line">
              <a:avLst/>
            </a:prstGeom>
            <a:noFill/>
            <a:ln w="38100">
              <a:solidFill>
                <a:schemeClr val="tx1"/>
              </a:solidFill>
              <a:round/>
              <a:headEnd/>
              <a:tailEnd type="triangle" w="med" len="med"/>
            </a:ln>
          </p:spPr>
          <p:txBody>
            <a:bodyPr/>
            <a:lstStyle/>
            <a:p>
              <a:endParaRPr lang="en-US" b="0"/>
            </a:p>
          </p:txBody>
        </p:sp>
        <p:sp>
          <p:nvSpPr>
            <p:cNvPr id="8205" name="Line 15"/>
            <p:cNvSpPr>
              <a:spLocks noChangeShapeType="1"/>
            </p:cNvSpPr>
            <p:nvPr/>
          </p:nvSpPr>
          <p:spPr bwMode="auto">
            <a:xfrm flipV="1">
              <a:off x="1776" y="1814"/>
              <a:ext cx="2016" cy="384"/>
            </a:xfrm>
            <a:prstGeom prst="line">
              <a:avLst/>
            </a:prstGeom>
            <a:noFill/>
            <a:ln w="28575">
              <a:solidFill>
                <a:srgbClr val="FF0000"/>
              </a:solidFill>
              <a:prstDash val="dash"/>
              <a:round/>
              <a:headEnd/>
              <a:tailEnd/>
            </a:ln>
          </p:spPr>
          <p:txBody>
            <a:bodyPr/>
            <a:lstStyle/>
            <a:p>
              <a:endParaRPr lang="en-US" b="0"/>
            </a:p>
          </p:txBody>
        </p:sp>
        <p:sp>
          <p:nvSpPr>
            <p:cNvPr id="8206" name="Line 16"/>
            <p:cNvSpPr>
              <a:spLocks noChangeShapeType="1"/>
            </p:cNvSpPr>
            <p:nvPr/>
          </p:nvSpPr>
          <p:spPr bwMode="auto">
            <a:xfrm>
              <a:off x="1824" y="3158"/>
              <a:ext cx="1968" cy="384"/>
            </a:xfrm>
            <a:prstGeom prst="line">
              <a:avLst/>
            </a:prstGeom>
            <a:noFill/>
            <a:ln w="28575">
              <a:solidFill>
                <a:srgbClr val="FF0000"/>
              </a:solidFill>
              <a:prstDash val="dash"/>
              <a:round/>
              <a:headEnd/>
              <a:tailEnd/>
            </a:ln>
          </p:spPr>
          <p:txBody>
            <a:bodyPr/>
            <a:lstStyle/>
            <a:p>
              <a:endParaRPr lang="en-US" b="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7"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ppt_w/2"/>
                                          </p:val>
                                        </p:tav>
                                        <p:tav tm="100000">
                                          <p:val>
                                            <p:strVal val="#ppt_x"/>
                                          </p:val>
                                        </p:tav>
                                      </p:tavLst>
                                    </p:anim>
                                    <p:anim calcmode="lin" valueType="num">
                                      <p:cBhvr>
                                        <p:cTn id="14" dur="500" fill="hold"/>
                                        <p:tgtEl>
                                          <p:spTgt spid="3"/>
                                        </p:tgtEl>
                                        <p:attrNameLst>
                                          <p:attrName>ppt_y</p:attrName>
                                        </p:attrNameLst>
                                      </p:cBhvr>
                                      <p:tavLst>
                                        <p:tav tm="0">
                                          <p:val>
                                            <p:strVal val="#ppt_y"/>
                                          </p:val>
                                        </p:tav>
                                        <p:tav tm="100000">
                                          <p:val>
                                            <p:strVal val="#ppt_y"/>
                                          </p:val>
                                        </p:tav>
                                      </p:tavLst>
                                    </p:anim>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strVal val="#ppt_h"/>
                                          </p:val>
                                        </p:tav>
                                        <p:tav tm="100000">
                                          <p:val>
                                            <p:strVal val="#ppt_h"/>
                                          </p:val>
                                        </p:tav>
                                      </p:tavLst>
                                    </p:anim>
                                  </p:childTnLst>
                                </p:cTn>
                              </p:par>
                              <p:par>
                                <p:cTn id="17" presetID="17" presetClass="entr" presetSubtype="8" fill="hold" grpId="0" nodeType="withEffect">
                                  <p:stCondLst>
                                    <p:cond delay="0"/>
                                  </p:stCondLst>
                                  <p:childTnLst>
                                    <p:set>
                                      <p:cBhvr>
                                        <p:cTn id="18" dur="1" fill="hold">
                                          <p:stCondLst>
                                            <p:cond delay="0"/>
                                          </p:stCondLst>
                                        </p:cTn>
                                        <p:tgtEl>
                                          <p:spTgt spid="30728"/>
                                        </p:tgtEl>
                                        <p:attrNameLst>
                                          <p:attrName>style.visibility</p:attrName>
                                        </p:attrNameLst>
                                      </p:cBhvr>
                                      <p:to>
                                        <p:strVal val="visible"/>
                                      </p:to>
                                    </p:set>
                                    <p:anim calcmode="lin" valueType="num">
                                      <p:cBhvr>
                                        <p:cTn id="19" dur="500" fill="hold"/>
                                        <p:tgtEl>
                                          <p:spTgt spid="30728"/>
                                        </p:tgtEl>
                                        <p:attrNameLst>
                                          <p:attrName>ppt_x</p:attrName>
                                        </p:attrNameLst>
                                      </p:cBhvr>
                                      <p:tavLst>
                                        <p:tav tm="0">
                                          <p:val>
                                            <p:strVal val="#ppt_x-#ppt_w/2"/>
                                          </p:val>
                                        </p:tav>
                                        <p:tav tm="100000">
                                          <p:val>
                                            <p:strVal val="#ppt_x"/>
                                          </p:val>
                                        </p:tav>
                                      </p:tavLst>
                                    </p:anim>
                                    <p:anim calcmode="lin" valueType="num">
                                      <p:cBhvr>
                                        <p:cTn id="20" dur="500" fill="hold"/>
                                        <p:tgtEl>
                                          <p:spTgt spid="30728"/>
                                        </p:tgtEl>
                                        <p:attrNameLst>
                                          <p:attrName>ppt_y</p:attrName>
                                        </p:attrNameLst>
                                      </p:cBhvr>
                                      <p:tavLst>
                                        <p:tav tm="0">
                                          <p:val>
                                            <p:strVal val="#ppt_y"/>
                                          </p:val>
                                        </p:tav>
                                        <p:tav tm="100000">
                                          <p:val>
                                            <p:strVal val="#ppt_y"/>
                                          </p:val>
                                        </p:tav>
                                      </p:tavLst>
                                    </p:anim>
                                    <p:anim calcmode="lin" valueType="num">
                                      <p:cBhvr>
                                        <p:cTn id="21" dur="500" fill="hold"/>
                                        <p:tgtEl>
                                          <p:spTgt spid="30728"/>
                                        </p:tgtEl>
                                        <p:attrNameLst>
                                          <p:attrName>ppt_w</p:attrName>
                                        </p:attrNameLst>
                                      </p:cBhvr>
                                      <p:tavLst>
                                        <p:tav tm="0">
                                          <p:val>
                                            <p:fltVal val="0"/>
                                          </p:val>
                                        </p:tav>
                                        <p:tav tm="100000">
                                          <p:val>
                                            <p:strVal val="#ppt_w"/>
                                          </p:val>
                                        </p:tav>
                                      </p:tavLst>
                                    </p:anim>
                                    <p:anim calcmode="lin" valueType="num">
                                      <p:cBhvr>
                                        <p:cTn id="22" dur="500" fill="hold"/>
                                        <p:tgtEl>
                                          <p:spTgt spid="3072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7" grpId="0"/>
      <p:bldP spid="3072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0" y="533400"/>
            <a:ext cx="9144000" cy="1143000"/>
          </a:xfrm>
          <a:noFill/>
        </p:spPr>
        <p:txBody>
          <a:bodyPr/>
          <a:lstStyle/>
          <a:p>
            <a:pPr eaLnBrk="1" hangingPunct="1"/>
            <a:r>
              <a:rPr lang="en-US" sz="3600" u="sng" dirty="0" smtClean="0">
                <a:solidFill>
                  <a:srgbClr val="D77215"/>
                </a:solidFill>
                <a:latin typeface="Tahoma" pitchFamily="34" charset="0"/>
                <a:ea typeface="ＭＳ Ｐゴシック" pitchFamily="50" charset="-128"/>
              </a:rPr>
              <a:t>Key Challenge 2: Climate Change in Asia and Pacific — Projected Impacts</a:t>
            </a:r>
          </a:p>
        </p:txBody>
      </p:sp>
      <p:sp>
        <p:nvSpPr>
          <p:cNvPr id="16388" name="Rectangle 4"/>
          <p:cNvSpPr>
            <a:spLocks noChangeArrowheads="1"/>
          </p:cNvSpPr>
          <p:nvPr/>
        </p:nvSpPr>
        <p:spPr bwMode="auto">
          <a:xfrm>
            <a:off x="609600" y="2133600"/>
            <a:ext cx="8534400" cy="3505200"/>
          </a:xfrm>
          <a:prstGeom prst="rect">
            <a:avLst/>
          </a:prstGeom>
          <a:noFill/>
          <a:ln w="9525">
            <a:noFill/>
            <a:miter lim="800000"/>
            <a:headEnd/>
            <a:tailEnd/>
          </a:ln>
        </p:spPr>
        <p:txBody>
          <a:bodyPr/>
          <a:lstStyle/>
          <a:p>
            <a:pPr marL="342900" indent="-342900" algn="l">
              <a:lnSpc>
                <a:spcPct val="80000"/>
              </a:lnSpc>
              <a:spcBef>
                <a:spcPct val="20000"/>
              </a:spcBef>
            </a:pPr>
            <a:endParaRPr lang="en-US" sz="3200" b="0" dirty="0">
              <a:solidFill>
                <a:srgbClr val="347C5A"/>
              </a:solidFill>
              <a:latin typeface="Tahoma" pitchFamily="34" charset="0"/>
            </a:endParaRPr>
          </a:p>
          <a:p>
            <a:pPr marL="342900" indent="-342900" algn="l">
              <a:lnSpc>
                <a:spcPct val="80000"/>
              </a:lnSpc>
              <a:spcBef>
                <a:spcPct val="20000"/>
              </a:spcBef>
              <a:buFontTx/>
              <a:buChar char="•"/>
            </a:pPr>
            <a:r>
              <a:rPr lang="en-US" sz="3200" b="0" dirty="0">
                <a:solidFill>
                  <a:srgbClr val="347C5A"/>
                </a:solidFill>
                <a:latin typeface="Tahoma" pitchFamily="34" charset="0"/>
              </a:rPr>
              <a:t>2050, 50% Viet Nam’s rice fields disappear</a:t>
            </a:r>
          </a:p>
          <a:p>
            <a:pPr marL="342900" indent="-342900" algn="l">
              <a:lnSpc>
                <a:spcPct val="80000"/>
              </a:lnSpc>
              <a:spcBef>
                <a:spcPct val="20000"/>
              </a:spcBef>
              <a:buFontTx/>
              <a:buChar char="•"/>
            </a:pPr>
            <a:endParaRPr lang="en-US" sz="3200" b="0" dirty="0">
              <a:solidFill>
                <a:srgbClr val="347C5A"/>
              </a:solidFill>
              <a:latin typeface="Tahoma" pitchFamily="34" charset="0"/>
            </a:endParaRPr>
          </a:p>
          <a:p>
            <a:pPr marL="342900" indent="-342900" algn="l">
              <a:lnSpc>
                <a:spcPct val="80000"/>
              </a:lnSpc>
              <a:spcBef>
                <a:spcPct val="20000"/>
              </a:spcBef>
              <a:buFontTx/>
              <a:buChar char="•"/>
            </a:pPr>
            <a:r>
              <a:rPr lang="en-US" sz="3200" b="0" dirty="0">
                <a:solidFill>
                  <a:srgbClr val="347C5A"/>
                </a:solidFill>
                <a:latin typeface="Tahoma" pitchFamily="34" charset="0"/>
              </a:rPr>
              <a:t>2050, 25% of Jakarta submerged</a:t>
            </a:r>
          </a:p>
          <a:p>
            <a:pPr marL="342900" indent="-342900" algn="l">
              <a:lnSpc>
                <a:spcPct val="80000"/>
              </a:lnSpc>
              <a:spcBef>
                <a:spcPct val="20000"/>
              </a:spcBef>
            </a:pPr>
            <a:endParaRPr lang="en-US" sz="3200" b="0" dirty="0">
              <a:solidFill>
                <a:srgbClr val="347C5A"/>
              </a:solidFill>
              <a:latin typeface="Tahoma" pitchFamily="34" charset="0"/>
            </a:endParaRPr>
          </a:p>
          <a:p>
            <a:pPr marL="342900" indent="-342900" algn="l">
              <a:lnSpc>
                <a:spcPct val="80000"/>
              </a:lnSpc>
              <a:spcBef>
                <a:spcPct val="20000"/>
              </a:spcBef>
              <a:buFontTx/>
              <a:buChar char="•"/>
            </a:pPr>
            <a:r>
              <a:rPr lang="en-US" sz="3200" b="0" dirty="0">
                <a:solidFill>
                  <a:srgbClr val="347C5A"/>
                </a:solidFill>
                <a:latin typeface="Tahoma" pitchFamily="34" charset="0"/>
              </a:rPr>
              <a:t>2060, 20 million Bangladeshis displaced by 1 meter sea rise</a:t>
            </a:r>
          </a:p>
          <a:p>
            <a:pPr marL="342900" indent="-342900" algn="l">
              <a:lnSpc>
                <a:spcPct val="80000"/>
              </a:lnSpc>
              <a:spcBef>
                <a:spcPct val="20000"/>
              </a:spcBef>
              <a:buFontTx/>
              <a:buChar char="•"/>
            </a:pPr>
            <a:endParaRPr lang="en-US" sz="3200" b="0" dirty="0">
              <a:solidFill>
                <a:srgbClr val="347C5A"/>
              </a:solidFill>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8">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88">
                                            <p:txEl>
                                              <p:pRg st="3" end="3"/>
                                            </p:txEl>
                                          </p:spTgt>
                                        </p:tgtEl>
                                        <p:attrNameLst>
                                          <p:attrName>style.visibility</p:attrName>
                                        </p:attrNameLst>
                                      </p:cBhvr>
                                      <p:to>
                                        <p:strVal val="visible"/>
                                      </p:to>
                                    </p:set>
                                  </p:childTnLst>
                                </p:cTn>
                              </p:par>
                              <p:par>
                                <p:cTn id="11" presetID="3" presetClass="emph" presetSubtype="2" fill="hold" nodeType="withEffect">
                                  <p:stCondLst>
                                    <p:cond delay="0"/>
                                  </p:stCondLst>
                                  <p:childTnLst>
                                    <p:animClr clrSpc="rgb" dir="cw">
                                      <p:cBhvr override="childStyle">
                                        <p:cTn id="12" dur="500" fill="hold"/>
                                        <p:tgtEl>
                                          <p:spTgt spid="16388">
                                            <p:txEl>
                                              <p:pRg st="1" end="1"/>
                                            </p:txEl>
                                          </p:spTgt>
                                        </p:tgtEl>
                                        <p:attrNameLst>
                                          <p:attrName>style.color</p:attrName>
                                        </p:attrNameLst>
                                      </p:cBhvr>
                                      <p:to>
                                        <a:schemeClr val="bg2"/>
                                      </p:to>
                                    </p:animClr>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6388">
                                            <p:txEl>
                                              <p:pRg st="5" end="5"/>
                                            </p:txEl>
                                          </p:spTgt>
                                        </p:tgtEl>
                                        <p:attrNameLst>
                                          <p:attrName>style.visibility</p:attrName>
                                        </p:attrNameLst>
                                      </p:cBhvr>
                                      <p:to>
                                        <p:strVal val="visible"/>
                                      </p:to>
                                    </p:set>
                                  </p:childTnLst>
                                </p:cTn>
                              </p:par>
                              <p:par>
                                <p:cTn id="17" presetID="3" presetClass="emph" presetSubtype="2" fill="hold" nodeType="withEffect">
                                  <p:stCondLst>
                                    <p:cond delay="0"/>
                                  </p:stCondLst>
                                  <p:childTnLst>
                                    <p:animClr clrSpc="rgb" dir="cw">
                                      <p:cBhvr override="childStyle">
                                        <p:cTn id="18" dur="1000" fill="hold"/>
                                        <p:tgtEl>
                                          <p:spTgt spid="16388">
                                            <p:txEl>
                                              <p:pRg st="3" end="3"/>
                                            </p:txEl>
                                          </p:spTgt>
                                        </p:tgtEl>
                                        <p:attrNameLst>
                                          <p:attrName>style.color</p:attrName>
                                        </p:attrNameLst>
                                      </p:cBhvr>
                                      <p:to>
                                        <a:schemeClr val="bg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3"/>
          <p:cNvSpPr txBox="1">
            <a:spLocks noChangeArrowheads="1"/>
          </p:cNvSpPr>
          <p:nvPr/>
        </p:nvSpPr>
        <p:spPr bwMode="auto">
          <a:xfrm>
            <a:off x="0" y="228600"/>
            <a:ext cx="9144000" cy="1200329"/>
          </a:xfrm>
          <a:prstGeom prst="rect">
            <a:avLst/>
          </a:prstGeom>
          <a:noFill/>
          <a:ln w="12700" cap="sq">
            <a:noFill/>
            <a:miter lim="800000"/>
            <a:headEnd type="none" w="sm" len="sm"/>
            <a:tailEnd type="none" w="sm" len="sm"/>
          </a:ln>
        </p:spPr>
        <p:txBody>
          <a:bodyPr>
            <a:spAutoFit/>
          </a:bodyPr>
          <a:lstStyle/>
          <a:p>
            <a:pPr algn="ctr">
              <a:spcBef>
                <a:spcPct val="50000"/>
              </a:spcBef>
            </a:pPr>
            <a:r>
              <a:rPr lang="en-US" altLang="ja-JP" sz="3600" b="0" u="sng" dirty="0">
                <a:solidFill>
                  <a:srgbClr val="D77215"/>
                </a:solidFill>
                <a:latin typeface="Tahoma" pitchFamily="34" charset="0"/>
                <a:ea typeface="ＭＳ Ｐゴシック" pitchFamily="50" charset="-128"/>
              </a:rPr>
              <a:t>Key Challenge 3: Regional Cooperation </a:t>
            </a:r>
            <a:br>
              <a:rPr lang="en-US" altLang="ja-JP" sz="3600" b="0" u="sng" dirty="0">
                <a:solidFill>
                  <a:srgbClr val="D77215"/>
                </a:solidFill>
                <a:latin typeface="Tahoma" pitchFamily="34" charset="0"/>
                <a:ea typeface="ＭＳ Ｐゴシック" pitchFamily="50" charset="-128"/>
              </a:rPr>
            </a:br>
            <a:r>
              <a:rPr lang="en-US" altLang="ja-JP" sz="3600" b="0" u="sng" dirty="0">
                <a:solidFill>
                  <a:srgbClr val="D77215"/>
                </a:solidFill>
                <a:latin typeface="Tahoma" pitchFamily="34" charset="0"/>
                <a:ea typeface="ＭＳ Ｐゴシック" pitchFamily="50" charset="-128"/>
              </a:rPr>
              <a:t>and Integration </a:t>
            </a:r>
            <a:r>
              <a:rPr lang="en-US" altLang="ja-JP" sz="3200" b="0" dirty="0">
                <a:solidFill>
                  <a:srgbClr val="D77215"/>
                </a:solidFill>
                <a:latin typeface="Tahoma" pitchFamily="34" charset="0"/>
                <a:ea typeface="ＭＳ Ｐゴシック" pitchFamily="50" charset="-128"/>
              </a:rPr>
              <a:t>– </a:t>
            </a:r>
            <a:r>
              <a:rPr lang="en-US" altLang="ja-JP" sz="3000" b="0" dirty="0">
                <a:solidFill>
                  <a:srgbClr val="996633"/>
                </a:solidFill>
                <a:latin typeface="Tahoma" pitchFamily="34" charset="0"/>
                <a:ea typeface="ＭＳ Ｐゴシック" pitchFamily="50" charset="-128"/>
              </a:rPr>
              <a:t>Potential not fully realized</a:t>
            </a:r>
            <a:r>
              <a:rPr lang="en-US" altLang="ja-JP" sz="3000" b="0" dirty="0" smtClean="0">
                <a:solidFill>
                  <a:srgbClr val="996633"/>
                </a:solidFill>
                <a:latin typeface="Tahoma" pitchFamily="34" charset="0"/>
                <a:ea typeface="ＭＳ Ｐゴシック" pitchFamily="50" charset="-128"/>
              </a:rPr>
              <a:t>…</a:t>
            </a:r>
            <a:endParaRPr lang="en-US" altLang="ja-JP" sz="3000" b="0" dirty="0">
              <a:solidFill>
                <a:srgbClr val="996633"/>
              </a:solidFill>
              <a:latin typeface="Tahoma" pitchFamily="34" charset="0"/>
              <a:ea typeface="ＭＳ Ｐゴシック" pitchFamily="50" charset="-128"/>
            </a:endParaRPr>
          </a:p>
        </p:txBody>
      </p:sp>
      <p:pic>
        <p:nvPicPr>
          <p:cNvPr id="20482" name="Picture 2"/>
          <p:cNvPicPr>
            <a:picLocks noChangeAspect="1" noChangeArrowheads="1"/>
          </p:cNvPicPr>
          <p:nvPr/>
        </p:nvPicPr>
        <p:blipFill>
          <a:blip r:embed="rId3" cstate="print"/>
          <a:srcRect/>
          <a:stretch>
            <a:fillRect/>
          </a:stretch>
        </p:blipFill>
        <p:spPr bwMode="auto">
          <a:xfrm>
            <a:off x="990600" y="1504960"/>
            <a:ext cx="7010400" cy="525749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914400" y="457200"/>
            <a:ext cx="4191000" cy="3786188"/>
          </a:xfrm>
          <a:prstGeom prst="rect">
            <a:avLst/>
          </a:prstGeom>
          <a:noFill/>
          <a:ln w="38100" cap="sq">
            <a:noFill/>
            <a:miter lim="800000"/>
            <a:headEnd type="none" w="sm" len="sm"/>
            <a:tailEnd type="none" w="sm" len="sm"/>
          </a:ln>
        </p:spPr>
        <p:txBody>
          <a:bodyPr>
            <a:spAutoFit/>
          </a:bodyPr>
          <a:lstStyle/>
          <a:p>
            <a:pPr algn="l"/>
            <a:r>
              <a:rPr lang="en-US" altLang="ja-JP" sz="4000" b="0" dirty="0">
                <a:solidFill>
                  <a:srgbClr val="D77215"/>
                </a:solidFill>
                <a:latin typeface="Tahoma" pitchFamily="34" charset="0"/>
                <a:cs typeface="Tahoma" pitchFamily="34" charset="0"/>
              </a:rPr>
              <a:t>Strategy 2020</a:t>
            </a:r>
          </a:p>
          <a:p>
            <a:pPr algn="l"/>
            <a:r>
              <a:rPr lang="en-US" altLang="ja-JP" sz="4000" b="0" dirty="0">
                <a:solidFill>
                  <a:srgbClr val="800000"/>
                </a:solidFill>
                <a:latin typeface="Tahoma" pitchFamily="34" charset="0"/>
                <a:cs typeface="Tahoma" pitchFamily="34" charset="0"/>
              </a:rPr>
              <a:t>Drivers of Change</a:t>
            </a:r>
          </a:p>
          <a:p>
            <a:pPr algn="l"/>
            <a:endParaRPr lang="en-US" altLang="ja-JP" sz="4000" b="0" dirty="0">
              <a:solidFill>
                <a:srgbClr val="800000"/>
              </a:solidFill>
              <a:latin typeface="Tahoma" pitchFamily="34" charset="0"/>
              <a:cs typeface="Tahoma" pitchFamily="34" charset="0"/>
            </a:endParaRPr>
          </a:p>
          <a:p>
            <a:pPr algn="l"/>
            <a:endParaRPr lang="en-US" altLang="ja-JP" sz="4000" b="0" dirty="0">
              <a:solidFill>
                <a:srgbClr val="800000"/>
              </a:solidFill>
              <a:latin typeface="Tahoma" pitchFamily="34" charset="0"/>
              <a:cs typeface="Tahoma" pitchFamily="34" charset="0"/>
            </a:endParaRPr>
          </a:p>
          <a:p>
            <a:pPr algn="l"/>
            <a:endParaRPr lang="en-US" altLang="ja-JP" sz="4000" b="0" dirty="0">
              <a:solidFill>
                <a:srgbClr val="D77215"/>
              </a:solidFill>
              <a:latin typeface="Tahoma" pitchFamily="34" charset="0"/>
              <a:cs typeface="Tahoma" pitchFamily="34" charset="0"/>
            </a:endParaRPr>
          </a:p>
        </p:txBody>
      </p:sp>
      <p:sp>
        <p:nvSpPr>
          <p:cNvPr id="3" name="Rectangle 3"/>
          <p:cNvSpPr>
            <a:spLocks noChangeArrowheads="1"/>
          </p:cNvSpPr>
          <p:nvPr/>
        </p:nvSpPr>
        <p:spPr bwMode="auto">
          <a:xfrm>
            <a:off x="2743200" y="2743200"/>
            <a:ext cx="4343400" cy="2438400"/>
          </a:xfrm>
          <a:prstGeom prst="rect">
            <a:avLst/>
          </a:prstGeom>
          <a:noFill/>
          <a:ln w="9525">
            <a:noFill/>
            <a:miter lim="800000"/>
            <a:headEnd/>
            <a:tailEnd/>
          </a:ln>
        </p:spPr>
        <p:txBody>
          <a:bodyPr lIns="92075" tIns="46038" rIns="92075" bIns="46038"/>
          <a:lstStyle/>
          <a:p>
            <a:pPr marL="342900" indent="-342900" algn="l">
              <a:spcBef>
                <a:spcPct val="20000"/>
              </a:spcBef>
              <a:buClr>
                <a:srgbClr val="D77215"/>
              </a:buClr>
              <a:buFont typeface="Wingdings" pitchFamily="2" charset="2"/>
              <a:buChar char="§"/>
            </a:pPr>
            <a:r>
              <a:rPr lang="en-US" sz="2800" b="0" dirty="0">
                <a:solidFill>
                  <a:srgbClr val="000000"/>
                </a:solidFill>
                <a:latin typeface="Tahoma" pitchFamily="34" charset="0"/>
                <a:cs typeface="Tahoma" pitchFamily="34" charset="0"/>
              </a:rPr>
              <a:t>Private Sector Development </a:t>
            </a:r>
          </a:p>
          <a:p>
            <a:pPr marL="342900" indent="-342900" algn="l">
              <a:spcBef>
                <a:spcPct val="20000"/>
              </a:spcBef>
              <a:buClr>
                <a:srgbClr val="D77215"/>
              </a:buClr>
              <a:buFont typeface="Wingdings" pitchFamily="2" charset="2"/>
              <a:buChar char="§"/>
            </a:pPr>
            <a:r>
              <a:rPr lang="en-US" sz="2800" b="0" dirty="0">
                <a:solidFill>
                  <a:srgbClr val="000000"/>
                </a:solidFill>
                <a:latin typeface="Tahoma" pitchFamily="34" charset="0"/>
                <a:cs typeface="Tahoma" pitchFamily="34" charset="0"/>
              </a:rPr>
              <a:t>Good Governance and Capacity Development </a:t>
            </a:r>
          </a:p>
          <a:p>
            <a:pPr marL="342900" indent="-342900" algn="l">
              <a:spcBef>
                <a:spcPct val="20000"/>
              </a:spcBef>
              <a:buClr>
                <a:srgbClr val="D77215"/>
              </a:buClr>
              <a:buFont typeface="Wingdings" pitchFamily="2" charset="2"/>
              <a:buChar char="§"/>
            </a:pPr>
            <a:r>
              <a:rPr lang="en-US" sz="2800" b="0" dirty="0">
                <a:solidFill>
                  <a:srgbClr val="000000"/>
                </a:solidFill>
                <a:latin typeface="Tahoma" pitchFamily="34" charset="0"/>
                <a:cs typeface="Tahoma" pitchFamily="34" charset="0"/>
              </a:rPr>
              <a:t>Gender Equity </a:t>
            </a:r>
          </a:p>
          <a:p>
            <a:pPr marL="342900" indent="-342900" algn="l">
              <a:spcBef>
                <a:spcPct val="20000"/>
              </a:spcBef>
              <a:buClr>
                <a:srgbClr val="D77215"/>
              </a:buClr>
              <a:buFont typeface="Wingdings" pitchFamily="2" charset="2"/>
              <a:buChar char="§"/>
            </a:pPr>
            <a:r>
              <a:rPr lang="en-US" sz="2800" b="0" dirty="0">
                <a:solidFill>
                  <a:srgbClr val="000000"/>
                </a:solidFill>
                <a:latin typeface="Tahoma" pitchFamily="34" charset="0"/>
                <a:cs typeface="Tahoma" pitchFamily="34" charset="0"/>
              </a:rPr>
              <a:t>Knowledge Solutions </a:t>
            </a:r>
          </a:p>
          <a:p>
            <a:pPr marL="342900" indent="-342900" algn="l">
              <a:spcBef>
                <a:spcPct val="20000"/>
              </a:spcBef>
              <a:buClr>
                <a:srgbClr val="D77215"/>
              </a:buClr>
              <a:buFont typeface="Wingdings" pitchFamily="2" charset="2"/>
              <a:buChar char="§"/>
            </a:pPr>
            <a:r>
              <a:rPr lang="en-US" sz="2800" b="0" dirty="0">
                <a:solidFill>
                  <a:srgbClr val="000000"/>
                </a:solidFill>
                <a:latin typeface="Tahoma" pitchFamily="34" charset="0"/>
                <a:cs typeface="Tahoma" pitchFamily="34" charset="0"/>
              </a:rPr>
              <a:t>Partnerships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762000" y="457200"/>
            <a:ext cx="6019800" cy="1323975"/>
          </a:xfrm>
          <a:prstGeom prst="rect">
            <a:avLst/>
          </a:prstGeom>
          <a:noFill/>
          <a:ln w="38100" cap="sq">
            <a:noFill/>
            <a:miter lim="800000"/>
            <a:headEnd type="none" w="sm" len="sm"/>
            <a:tailEnd type="none" w="sm" len="sm"/>
          </a:ln>
        </p:spPr>
        <p:txBody>
          <a:bodyPr>
            <a:spAutoFit/>
          </a:bodyPr>
          <a:lstStyle/>
          <a:p>
            <a:pPr algn="l"/>
            <a:r>
              <a:rPr lang="en-US" altLang="ja-JP" sz="4000" b="0" dirty="0">
                <a:solidFill>
                  <a:srgbClr val="D77215"/>
                </a:solidFill>
                <a:latin typeface="Tahoma" pitchFamily="34" charset="0"/>
                <a:cs typeface="Tahoma" pitchFamily="34" charset="0"/>
              </a:rPr>
              <a:t>Strategy 2020</a:t>
            </a:r>
          </a:p>
          <a:p>
            <a:pPr algn="l"/>
            <a:r>
              <a:rPr lang="en-US" altLang="ja-JP" sz="4000" b="0" dirty="0">
                <a:solidFill>
                  <a:srgbClr val="800000"/>
                </a:solidFill>
                <a:latin typeface="Tahoma" pitchFamily="34" charset="0"/>
                <a:cs typeface="Tahoma" pitchFamily="34" charset="0"/>
              </a:rPr>
              <a:t>Core Operational Areas</a:t>
            </a:r>
            <a:endParaRPr lang="en-US" altLang="ja-JP" sz="4000" b="0" dirty="0">
              <a:solidFill>
                <a:srgbClr val="D77215"/>
              </a:solidFill>
              <a:latin typeface="Tahoma" pitchFamily="34" charset="0"/>
              <a:cs typeface="Tahoma" pitchFamily="34" charset="0"/>
            </a:endParaRPr>
          </a:p>
        </p:txBody>
      </p:sp>
      <p:sp>
        <p:nvSpPr>
          <p:cNvPr id="3" name="Rectangle 3"/>
          <p:cNvSpPr>
            <a:spLocks noChangeArrowheads="1"/>
          </p:cNvSpPr>
          <p:nvPr/>
        </p:nvSpPr>
        <p:spPr bwMode="auto">
          <a:xfrm>
            <a:off x="2362200" y="2286000"/>
            <a:ext cx="5638800" cy="3810000"/>
          </a:xfrm>
          <a:prstGeom prst="rect">
            <a:avLst/>
          </a:prstGeom>
          <a:noFill/>
          <a:ln w="9525">
            <a:noFill/>
            <a:miter lim="800000"/>
            <a:headEnd/>
            <a:tailEnd/>
          </a:ln>
        </p:spPr>
        <p:txBody>
          <a:bodyPr lIns="92075" tIns="46038" rIns="92075" bIns="46038"/>
          <a:lstStyle/>
          <a:p>
            <a:pPr marL="342900" indent="-342900" algn="l">
              <a:spcBef>
                <a:spcPct val="20000"/>
              </a:spcBef>
              <a:buClr>
                <a:srgbClr val="D77215"/>
              </a:buClr>
              <a:buFont typeface="Wingdings" pitchFamily="2" charset="2"/>
              <a:buChar char="§"/>
            </a:pPr>
            <a:r>
              <a:rPr lang="en-US" sz="2400" b="0" dirty="0">
                <a:solidFill>
                  <a:srgbClr val="000000"/>
                </a:solidFill>
                <a:latin typeface="Tahoma" pitchFamily="34" charset="0"/>
                <a:cs typeface="Tahoma" pitchFamily="34" charset="0"/>
              </a:rPr>
              <a:t>Infrastructure</a:t>
            </a:r>
          </a:p>
          <a:p>
            <a:pPr marL="342900" indent="-342900" algn="l">
              <a:spcBef>
                <a:spcPct val="20000"/>
              </a:spcBef>
              <a:buClr>
                <a:srgbClr val="D77215"/>
              </a:buClr>
              <a:buFont typeface="Wingdings" pitchFamily="2" charset="2"/>
              <a:buChar char="§"/>
            </a:pPr>
            <a:r>
              <a:rPr lang="en-US" sz="2400" b="0" dirty="0">
                <a:solidFill>
                  <a:srgbClr val="000000"/>
                </a:solidFill>
                <a:latin typeface="Tahoma" pitchFamily="34" charset="0"/>
                <a:cs typeface="Tahoma" pitchFamily="34" charset="0"/>
              </a:rPr>
              <a:t>Environment</a:t>
            </a:r>
          </a:p>
          <a:p>
            <a:pPr marL="800100" lvl="1" indent="-342900" algn="l">
              <a:spcBef>
                <a:spcPct val="20000"/>
              </a:spcBef>
              <a:buClr>
                <a:schemeClr val="bg2"/>
              </a:buClr>
              <a:buFont typeface="Arial" pitchFamily="34" charset="0"/>
              <a:buChar char="•"/>
            </a:pPr>
            <a:r>
              <a:rPr lang="en-US" sz="2400" b="0" dirty="0">
                <a:solidFill>
                  <a:srgbClr val="000000"/>
                </a:solidFill>
                <a:latin typeface="Tahoma" pitchFamily="34" charset="0"/>
                <a:cs typeface="Tahoma" pitchFamily="34" charset="0"/>
              </a:rPr>
              <a:t>Climate change</a:t>
            </a:r>
          </a:p>
          <a:p>
            <a:pPr marL="800100" lvl="1" indent="-342900" algn="l">
              <a:spcBef>
                <a:spcPct val="20000"/>
              </a:spcBef>
              <a:buClr>
                <a:schemeClr val="bg2"/>
              </a:buClr>
              <a:buFont typeface="Arial" pitchFamily="34" charset="0"/>
              <a:buChar char="•"/>
            </a:pPr>
            <a:r>
              <a:rPr lang="en-US" sz="2400" b="0" dirty="0">
                <a:solidFill>
                  <a:srgbClr val="000000"/>
                </a:solidFill>
                <a:latin typeface="Tahoma" pitchFamily="34" charset="0"/>
                <a:cs typeface="Tahoma" pitchFamily="34" charset="0"/>
              </a:rPr>
              <a:t>Livable cities</a:t>
            </a:r>
          </a:p>
          <a:p>
            <a:pPr marL="800100" lvl="1" indent="-342900" algn="l">
              <a:spcBef>
                <a:spcPct val="20000"/>
              </a:spcBef>
              <a:buClr>
                <a:schemeClr val="bg2"/>
              </a:buClr>
              <a:buFont typeface="Arial" pitchFamily="34" charset="0"/>
              <a:buChar char="•"/>
            </a:pPr>
            <a:r>
              <a:rPr lang="en-US" sz="2400" b="0" dirty="0">
                <a:solidFill>
                  <a:srgbClr val="000000"/>
                </a:solidFill>
                <a:latin typeface="Tahoma" pitchFamily="34" charset="0"/>
                <a:cs typeface="Tahoma" pitchFamily="34" charset="0"/>
              </a:rPr>
              <a:t>Complementary actions</a:t>
            </a:r>
          </a:p>
          <a:p>
            <a:pPr marL="342900" indent="-342900" algn="l">
              <a:spcBef>
                <a:spcPct val="20000"/>
              </a:spcBef>
              <a:buClr>
                <a:srgbClr val="D77215"/>
              </a:buClr>
              <a:buFont typeface="Wingdings" pitchFamily="2" charset="2"/>
              <a:buChar char="§"/>
            </a:pPr>
            <a:r>
              <a:rPr lang="en-US" sz="2400" b="0" dirty="0">
                <a:solidFill>
                  <a:srgbClr val="000000"/>
                </a:solidFill>
                <a:latin typeface="Tahoma" pitchFamily="34" charset="0"/>
                <a:cs typeface="Tahoma" pitchFamily="34" charset="0"/>
              </a:rPr>
              <a:t>Regional Cooperation and Integration</a:t>
            </a:r>
          </a:p>
          <a:p>
            <a:pPr marL="342900" indent="-342900" algn="l">
              <a:spcBef>
                <a:spcPct val="20000"/>
              </a:spcBef>
              <a:buClr>
                <a:srgbClr val="D77215"/>
              </a:buClr>
              <a:buFont typeface="Wingdings" pitchFamily="2" charset="2"/>
              <a:buChar char="§"/>
            </a:pPr>
            <a:r>
              <a:rPr lang="en-US" sz="2400" b="0" dirty="0">
                <a:solidFill>
                  <a:srgbClr val="000000"/>
                </a:solidFill>
                <a:latin typeface="Tahoma" pitchFamily="34" charset="0"/>
                <a:cs typeface="Tahoma" pitchFamily="34" charset="0"/>
              </a:rPr>
              <a:t>Finance Sector Development</a:t>
            </a:r>
          </a:p>
          <a:p>
            <a:pPr marL="342900" indent="-342900" algn="l">
              <a:spcBef>
                <a:spcPct val="20000"/>
              </a:spcBef>
              <a:buClr>
                <a:srgbClr val="D77215"/>
              </a:buClr>
              <a:buFont typeface="Wingdings" pitchFamily="2" charset="2"/>
              <a:buChar char="§"/>
            </a:pPr>
            <a:r>
              <a:rPr lang="en-US" sz="2400" b="0" dirty="0">
                <a:solidFill>
                  <a:srgbClr val="000000"/>
                </a:solidFill>
                <a:latin typeface="Tahoma" pitchFamily="34" charset="0"/>
                <a:cs typeface="Tahoma" pitchFamily="34" charset="0"/>
              </a:rPr>
              <a:t>Education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838200" y="609600"/>
            <a:ext cx="4038600" cy="1938338"/>
          </a:xfrm>
          <a:prstGeom prst="rect">
            <a:avLst/>
          </a:prstGeom>
          <a:noFill/>
          <a:ln w="38100" cap="sq">
            <a:noFill/>
            <a:miter lim="800000"/>
            <a:headEnd type="none" w="sm" len="sm"/>
            <a:tailEnd type="none" w="sm" len="sm"/>
          </a:ln>
        </p:spPr>
        <p:txBody>
          <a:bodyPr>
            <a:spAutoFit/>
          </a:bodyPr>
          <a:lstStyle/>
          <a:p>
            <a:pPr algn="l"/>
            <a:r>
              <a:rPr lang="en-US" altLang="ja-JP" sz="4000" b="0" dirty="0">
                <a:solidFill>
                  <a:srgbClr val="D77215"/>
                </a:solidFill>
                <a:latin typeface="Tahoma" pitchFamily="34" charset="0"/>
                <a:cs typeface="Tahoma" pitchFamily="34" charset="0"/>
              </a:rPr>
              <a:t>Strategy 2020</a:t>
            </a:r>
          </a:p>
          <a:p>
            <a:pPr algn="l"/>
            <a:r>
              <a:rPr lang="en-US" altLang="ja-JP" sz="4000" b="0" dirty="0">
                <a:solidFill>
                  <a:srgbClr val="800000"/>
                </a:solidFill>
                <a:latin typeface="Tahoma" pitchFamily="34" charset="0"/>
                <a:cs typeface="Tahoma" pitchFamily="34" charset="0"/>
              </a:rPr>
              <a:t>Other Areas of Operations</a:t>
            </a:r>
            <a:endParaRPr lang="en-US" altLang="ja-JP" sz="4000" b="0" dirty="0">
              <a:solidFill>
                <a:srgbClr val="D77215"/>
              </a:solidFill>
              <a:latin typeface="Tahoma" pitchFamily="34" charset="0"/>
              <a:cs typeface="Tahoma" pitchFamily="34" charset="0"/>
            </a:endParaRPr>
          </a:p>
        </p:txBody>
      </p:sp>
      <p:sp>
        <p:nvSpPr>
          <p:cNvPr id="3" name="Rectangle 3"/>
          <p:cNvSpPr>
            <a:spLocks noChangeArrowheads="1"/>
          </p:cNvSpPr>
          <p:nvPr/>
        </p:nvSpPr>
        <p:spPr bwMode="auto">
          <a:xfrm>
            <a:off x="2895600" y="3200400"/>
            <a:ext cx="3962400" cy="2209800"/>
          </a:xfrm>
          <a:prstGeom prst="rect">
            <a:avLst/>
          </a:prstGeom>
          <a:noFill/>
          <a:ln w="9525">
            <a:noFill/>
            <a:miter lim="800000"/>
            <a:headEnd/>
            <a:tailEnd/>
          </a:ln>
        </p:spPr>
        <p:txBody>
          <a:bodyPr lIns="92075" tIns="46038" rIns="92075" bIns="46038"/>
          <a:lstStyle/>
          <a:p>
            <a:pPr marL="457200" indent="-457200" algn="l">
              <a:spcBef>
                <a:spcPct val="20000"/>
              </a:spcBef>
              <a:buClr>
                <a:srgbClr val="D77215"/>
              </a:buClr>
              <a:buFont typeface="Wingdings" pitchFamily="2" charset="2"/>
              <a:buChar char="§"/>
            </a:pPr>
            <a:r>
              <a:rPr lang="en-US" sz="2800" b="0" dirty="0">
                <a:latin typeface="Tahoma" pitchFamily="34" charset="0"/>
                <a:cs typeface="Tahoma" pitchFamily="34" charset="0"/>
              </a:rPr>
              <a:t>Health</a:t>
            </a:r>
          </a:p>
          <a:p>
            <a:pPr marL="457200" indent="-457200" algn="l">
              <a:spcBef>
                <a:spcPct val="20000"/>
              </a:spcBef>
              <a:buClr>
                <a:srgbClr val="D77215"/>
              </a:buClr>
              <a:buFont typeface="Wingdings" pitchFamily="2" charset="2"/>
              <a:buChar char="§"/>
            </a:pPr>
            <a:r>
              <a:rPr lang="en-US" sz="2800" b="0" dirty="0">
                <a:latin typeface="Tahoma" pitchFamily="34" charset="0"/>
                <a:cs typeface="Tahoma" pitchFamily="34" charset="0"/>
              </a:rPr>
              <a:t>Agriculture</a:t>
            </a:r>
          </a:p>
          <a:p>
            <a:pPr marL="457200" indent="-457200" algn="l">
              <a:spcBef>
                <a:spcPct val="20000"/>
              </a:spcBef>
              <a:buClr>
                <a:srgbClr val="D77215"/>
              </a:buClr>
              <a:buFont typeface="Wingdings" pitchFamily="2" charset="2"/>
              <a:buChar char="§"/>
            </a:pPr>
            <a:r>
              <a:rPr lang="en-US" sz="2800" b="0" dirty="0">
                <a:latin typeface="Tahoma" pitchFamily="34" charset="0"/>
                <a:cs typeface="Tahoma" pitchFamily="34" charset="0"/>
              </a:rPr>
              <a:t>Disaster and Emergency Assistance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28600" y="533400"/>
            <a:ext cx="7543800" cy="1384995"/>
          </a:xfrm>
          <a:prstGeom prst="rect">
            <a:avLst/>
          </a:prstGeom>
          <a:noFill/>
          <a:ln w="38100" cap="sq">
            <a:noFill/>
            <a:miter lim="800000"/>
            <a:headEnd type="none" w="sm" len="sm"/>
            <a:tailEnd type="none" w="sm" len="sm"/>
          </a:ln>
        </p:spPr>
        <p:txBody>
          <a:bodyPr wrap="square">
            <a:spAutoFit/>
          </a:bodyPr>
          <a:lstStyle/>
          <a:p>
            <a:pPr algn="l"/>
            <a:r>
              <a:rPr lang="en-US" altLang="ja-JP" sz="4000" b="0" dirty="0">
                <a:solidFill>
                  <a:srgbClr val="D77215"/>
                </a:solidFill>
                <a:latin typeface="Tahoma" pitchFamily="34" charset="0"/>
                <a:cs typeface="Tahoma" pitchFamily="34" charset="0"/>
              </a:rPr>
              <a:t>Country </a:t>
            </a:r>
            <a:r>
              <a:rPr lang="en-US" altLang="ja-JP" sz="4000" b="0" dirty="0" smtClean="0">
                <a:solidFill>
                  <a:srgbClr val="D77215"/>
                </a:solidFill>
                <a:latin typeface="Tahoma" pitchFamily="34" charset="0"/>
                <a:cs typeface="Tahoma" pitchFamily="34" charset="0"/>
              </a:rPr>
              <a:t>Partnership Strategy</a:t>
            </a:r>
            <a:r>
              <a:rPr lang="en-US" altLang="ja-JP" sz="4000" b="0" dirty="0" smtClean="0">
                <a:solidFill>
                  <a:srgbClr val="800000"/>
                </a:solidFill>
                <a:latin typeface="Tahoma" pitchFamily="34" charset="0"/>
                <a:cs typeface="Tahoma" pitchFamily="34" charset="0"/>
              </a:rPr>
              <a:t> </a:t>
            </a:r>
            <a:r>
              <a:rPr lang="en-US" altLang="ja-JP" sz="4400" b="0" dirty="0">
                <a:solidFill>
                  <a:srgbClr val="800000"/>
                </a:solidFill>
                <a:latin typeface="Tahoma" pitchFamily="34" charset="0"/>
                <a:cs typeface="Tahoma" pitchFamily="34" charset="0"/>
              </a:rPr>
              <a:t>(CPS)</a:t>
            </a:r>
            <a:endParaRPr lang="en-US" altLang="ja-JP" sz="4400" b="0" dirty="0">
              <a:solidFill>
                <a:srgbClr val="D77215"/>
              </a:solidFill>
              <a:latin typeface="Tahoma" pitchFamily="34" charset="0"/>
              <a:cs typeface="Tahoma" pitchFamily="34" charset="0"/>
            </a:endParaRPr>
          </a:p>
        </p:txBody>
      </p:sp>
      <p:sp>
        <p:nvSpPr>
          <p:cNvPr id="3" name="Rectangle 3"/>
          <p:cNvSpPr>
            <a:spLocks noChangeArrowheads="1"/>
          </p:cNvSpPr>
          <p:nvPr/>
        </p:nvSpPr>
        <p:spPr bwMode="auto">
          <a:xfrm>
            <a:off x="838200" y="2514600"/>
            <a:ext cx="8001000" cy="2819400"/>
          </a:xfrm>
          <a:prstGeom prst="rect">
            <a:avLst/>
          </a:prstGeom>
          <a:noFill/>
          <a:ln w="9525">
            <a:noFill/>
            <a:miter lim="800000"/>
            <a:headEnd/>
            <a:tailEnd/>
          </a:ln>
        </p:spPr>
        <p:txBody>
          <a:bodyPr lIns="92075" tIns="46038" rIns="92075" bIns="46038"/>
          <a:lstStyle/>
          <a:p>
            <a:pPr marL="342900" indent="-342900" algn="l">
              <a:spcBef>
                <a:spcPct val="20000"/>
              </a:spcBef>
              <a:buClr>
                <a:srgbClr val="D77215"/>
              </a:buClr>
              <a:buFont typeface="Wingdings" pitchFamily="2" charset="2"/>
              <a:buChar char="§"/>
            </a:pPr>
            <a:r>
              <a:rPr lang="en-US" sz="2400" b="0" dirty="0">
                <a:solidFill>
                  <a:srgbClr val="000000"/>
                </a:solidFill>
                <a:latin typeface="Tahoma" pitchFamily="34" charset="0"/>
                <a:cs typeface="Tahoma" pitchFamily="34" charset="0"/>
              </a:rPr>
              <a:t>Defines ADB</a:t>
            </a:r>
            <a:r>
              <a:rPr lang="ja-JP" altLang="en-US" sz="2400" b="0">
                <a:solidFill>
                  <a:srgbClr val="000000"/>
                </a:solidFill>
                <a:latin typeface="Tahoma" pitchFamily="34" charset="0"/>
                <a:cs typeface="Tahoma" pitchFamily="34" charset="0"/>
              </a:rPr>
              <a:t>’</a:t>
            </a:r>
            <a:r>
              <a:rPr lang="en-US" altLang="ja-JP" sz="2400" b="0" dirty="0">
                <a:solidFill>
                  <a:srgbClr val="000000"/>
                </a:solidFill>
                <a:latin typeface="Tahoma" pitchFamily="34" charset="0"/>
                <a:cs typeface="Tahoma" pitchFamily="34" charset="0"/>
              </a:rPr>
              <a:t>s strategy and program over a 5-year  period at country level</a:t>
            </a:r>
          </a:p>
          <a:p>
            <a:pPr marL="342900" indent="-342900" algn="l">
              <a:spcBef>
                <a:spcPct val="20000"/>
              </a:spcBef>
              <a:buClr>
                <a:srgbClr val="D77215"/>
              </a:buClr>
              <a:buFont typeface="Wingdings" pitchFamily="2" charset="2"/>
              <a:buChar char="§"/>
            </a:pPr>
            <a:r>
              <a:rPr lang="en-US" sz="2400" b="0" dirty="0">
                <a:solidFill>
                  <a:srgbClr val="000000"/>
                </a:solidFill>
                <a:latin typeface="Tahoma" pitchFamily="34" charset="0"/>
                <a:cs typeface="Tahoma" pitchFamily="34" charset="0"/>
              </a:rPr>
              <a:t>Developed in partnership with a country and its        long-term development objectives </a:t>
            </a:r>
          </a:p>
          <a:p>
            <a:pPr marL="342900" indent="-342900" algn="l">
              <a:spcBef>
                <a:spcPct val="20000"/>
              </a:spcBef>
              <a:buClr>
                <a:srgbClr val="D77215"/>
              </a:buClr>
              <a:buFont typeface="Wingdings" pitchFamily="2" charset="2"/>
              <a:buChar char="§"/>
            </a:pPr>
            <a:r>
              <a:rPr lang="en-US" sz="2400" b="0" dirty="0">
                <a:solidFill>
                  <a:srgbClr val="000000"/>
                </a:solidFill>
                <a:latin typeface="Tahoma" pitchFamily="34" charset="0"/>
                <a:cs typeface="Tahoma" pitchFamily="34" charset="0"/>
              </a:rPr>
              <a:t>Includes a pipeline of lending and non-lending assistance</a:t>
            </a:r>
          </a:p>
          <a:p>
            <a:pPr marL="342900" indent="-342900" algn="l">
              <a:spcBef>
                <a:spcPct val="20000"/>
              </a:spcBef>
              <a:buClr>
                <a:srgbClr val="D77215"/>
              </a:buClr>
              <a:buFont typeface="Wingdings" pitchFamily="2" charset="2"/>
              <a:buChar char="§"/>
            </a:pPr>
            <a:r>
              <a:rPr lang="en-US" sz="2400" b="0" dirty="0">
                <a:solidFill>
                  <a:srgbClr val="000000"/>
                </a:solidFill>
                <a:latin typeface="Tahoma" pitchFamily="34" charset="0"/>
                <a:cs typeface="Tahoma" pitchFamily="34" charset="0"/>
              </a:rPr>
              <a:t>Updated annually in the Country Operations Business Plan (COBP)</a:t>
            </a:r>
          </a:p>
          <a:p>
            <a:pPr marL="342900" indent="-342900" algn="l">
              <a:spcBef>
                <a:spcPct val="20000"/>
              </a:spcBef>
              <a:buClr>
                <a:srgbClr val="D77215"/>
              </a:buClr>
              <a:buFont typeface="Wingdings" pitchFamily="2" charset="2"/>
              <a:buChar char="§"/>
            </a:pPr>
            <a:endParaRPr lang="en-US" sz="2400" b="0" dirty="0">
              <a:solidFill>
                <a:srgbClr val="000000"/>
              </a:solidFill>
              <a:latin typeface="Tahoma" pitchFamily="34" charset="0"/>
              <a:cs typeface="Tahoma" pitchFamily="34" charset="0"/>
            </a:endParaRPr>
          </a:p>
          <a:p>
            <a:pPr marL="342900" indent="-342900" algn="l">
              <a:spcBef>
                <a:spcPct val="20000"/>
              </a:spcBef>
              <a:buClr>
                <a:srgbClr val="D77215"/>
              </a:buClr>
              <a:buFont typeface="Wingdings" pitchFamily="2" charset="2"/>
              <a:buChar char="§"/>
            </a:pPr>
            <a:endParaRPr lang="en-US" sz="2400" b="0" dirty="0">
              <a:solidFill>
                <a:srgbClr val="000000"/>
              </a:solidFill>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447800"/>
            <a:ext cx="7772400" cy="2971800"/>
          </a:xfrm>
        </p:spPr>
        <p:txBody>
          <a:bodyPr/>
          <a:lstStyle/>
          <a:p>
            <a:r>
              <a:rPr lang="en-US" dirty="0" smtClean="0">
                <a:solidFill>
                  <a:srgbClr val="D77215"/>
                </a:solidFill>
              </a:rPr>
              <a:t>ADB- Thailand Country Partnership Strategy </a:t>
            </a:r>
            <a:br>
              <a:rPr lang="en-US" dirty="0" smtClean="0">
                <a:solidFill>
                  <a:srgbClr val="D77215"/>
                </a:solidFill>
              </a:rPr>
            </a:br>
            <a:r>
              <a:rPr lang="en-US" dirty="0" smtClean="0">
                <a:solidFill>
                  <a:srgbClr val="D77215"/>
                </a:solidFill>
              </a:rPr>
              <a:t>(2013-2016)</a:t>
            </a:r>
            <a:endParaRPr lang="en-US" dirty="0">
              <a:solidFill>
                <a:srgbClr val="D77215"/>
              </a:solidFill>
            </a:endParaRPr>
          </a:p>
        </p:txBody>
      </p:sp>
    </p:spTree>
    <p:extLst>
      <p:ext uri="{BB962C8B-B14F-4D97-AF65-F5344CB8AC3E}">
        <p14:creationId xmlns:p14="http://schemas.microsoft.com/office/powerpoint/2010/main" val="15672312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04800"/>
            <a:ext cx="7696200" cy="685800"/>
          </a:xfrm>
        </p:spPr>
        <p:txBody>
          <a:bodyPr/>
          <a:lstStyle/>
          <a:p>
            <a:r>
              <a:rPr lang="en-US" sz="3600" dirty="0" smtClean="0">
                <a:solidFill>
                  <a:srgbClr val="D77215"/>
                </a:solidFill>
                <a:latin typeface="Tahoma" panose="020B0604030504040204" pitchFamily="34" charset="0"/>
                <a:ea typeface="Tahoma" panose="020B0604030504040204" pitchFamily="34" charset="0"/>
                <a:cs typeface="Tahoma" panose="020B0604030504040204" pitchFamily="34" charset="0"/>
              </a:rPr>
              <a:t>Country Context - 1</a:t>
            </a:r>
            <a:endParaRPr lang="en-US" sz="3600" dirty="0">
              <a:solidFill>
                <a:srgbClr val="D77215"/>
              </a:solidFill>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p:cNvSpPr>
            <a:spLocks noGrp="1"/>
          </p:cNvSpPr>
          <p:nvPr>
            <p:ph idx="1"/>
          </p:nvPr>
        </p:nvSpPr>
        <p:spPr>
          <a:xfrm>
            <a:off x="228600" y="1295400"/>
            <a:ext cx="8686800" cy="4495800"/>
          </a:xfrm>
        </p:spPr>
        <p:txBody>
          <a:bodyPr/>
          <a:lstStyle/>
          <a:p>
            <a:pPr>
              <a:buFont typeface="Arial" pitchFamily="34" charset="0"/>
              <a:buChar char="•"/>
            </a:pPr>
            <a:r>
              <a:rPr lang="en-US" sz="2200" b="1" dirty="0" smtClean="0">
                <a:solidFill>
                  <a:srgbClr val="D77215"/>
                </a:solidFill>
                <a:latin typeface="Tahoma" panose="020B0604030504040204" pitchFamily="34" charset="0"/>
                <a:ea typeface="Tahoma" panose="020B0604030504040204" pitchFamily="34" charset="0"/>
                <a:cs typeface="Tahoma" panose="020B0604030504040204" pitchFamily="34" charset="0"/>
              </a:rPr>
              <a:t>Development Achievements:</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Impressive economic growth and poverty reduction</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Upper middle income country status reached in 2011</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Strategic location, economic size, regional economic hub, regional integration (ASEAN/AEC 2015)</a:t>
            </a:r>
          </a:p>
          <a:p>
            <a:pPr>
              <a:buFont typeface="Arial" pitchFamily="34" charset="0"/>
              <a:buChar char="•"/>
            </a:pPr>
            <a:r>
              <a:rPr lang="en-US" sz="2200" b="1" dirty="0" smtClean="0">
                <a:solidFill>
                  <a:srgbClr val="D77215"/>
                </a:solidFill>
                <a:latin typeface="Tahoma" panose="020B0604030504040204" pitchFamily="34" charset="0"/>
                <a:ea typeface="Tahoma" panose="020B0604030504040204" pitchFamily="34" charset="0"/>
                <a:cs typeface="Tahoma" panose="020B0604030504040204" pitchFamily="34" charset="0"/>
              </a:rPr>
              <a:t>Development Challenges:</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Since late 1990s, global economic shocks, natural disasters and socio-political tensions have resulted in fluctuating growth </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Risk of  “getting stuck”  in the middle income country trap</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Persisting economic inequality, aging population, and environmental degradation </a:t>
            </a:r>
          </a:p>
        </p:txBody>
      </p:sp>
    </p:spTree>
    <p:extLst>
      <p:ext uri="{BB962C8B-B14F-4D97-AF65-F5344CB8AC3E}">
        <p14:creationId xmlns:p14="http://schemas.microsoft.com/office/powerpoint/2010/main" val="2803867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685800" y="76200"/>
            <a:ext cx="7696200" cy="838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sz="4000" b="0" i="0" u="none" strike="noStrike" kern="0" cap="none" spc="0" normalizeH="0" noProof="0" dirty="0" smtClean="0">
                <a:ln>
                  <a:noFill/>
                </a:ln>
                <a:solidFill>
                  <a:srgbClr val="D77215"/>
                </a:solidFill>
                <a:uLnTx/>
                <a:uFillTx/>
                <a:latin typeface="Tahoma" panose="020B0604030504040204" pitchFamily="34" charset="0"/>
                <a:ea typeface="Tahoma" panose="020B0604030504040204" pitchFamily="34" charset="0"/>
                <a:cs typeface="Tahoma" panose="020B0604030504040204" pitchFamily="34" charset="0"/>
              </a:rPr>
              <a:t>Key Development Issues -1</a:t>
            </a:r>
            <a:endParaRPr kumimoji="1" lang="en-US" sz="4000" b="0" i="0" u="none" strike="noStrike" kern="0" cap="none" spc="0" normalizeH="0" noProof="0" dirty="0">
              <a:ln>
                <a:noFill/>
              </a:ln>
              <a:solidFill>
                <a:srgbClr val="D77215"/>
              </a:solidFill>
              <a:uLnTx/>
              <a:uFillTx/>
              <a:latin typeface="Tahoma" panose="020B0604030504040204" pitchFamily="34" charset="0"/>
              <a:ea typeface="Tahoma" panose="020B0604030504040204" pitchFamily="34" charset="0"/>
              <a:cs typeface="Tahoma" panose="020B0604030504040204" pitchFamily="34" charset="0"/>
            </a:endParaRPr>
          </a:p>
        </p:txBody>
      </p:sp>
      <p:sp>
        <p:nvSpPr>
          <p:cNvPr id="7" name="Content Placeholder 2"/>
          <p:cNvSpPr>
            <a:spLocks noGrp="1"/>
          </p:cNvSpPr>
          <p:nvPr>
            <p:ph idx="1"/>
          </p:nvPr>
        </p:nvSpPr>
        <p:spPr>
          <a:xfrm>
            <a:off x="152400" y="1447800"/>
            <a:ext cx="8763000" cy="4267200"/>
          </a:xfrm>
        </p:spPr>
        <p:txBody>
          <a:bodyPr/>
          <a:lstStyle/>
          <a:p>
            <a:pPr>
              <a:buFont typeface="Arial" pitchFamily="34" charset="0"/>
              <a:buChar char="•"/>
            </a:pPr>
            <a:r>
              <a:rPr lang="en-US" sz="2400" b="1" dirty="0" smtClean="0">
                <a:solidFill>
                  <a:srgbClr val="D77215"/>
                </a:solidFill>
                <a:latin typeface="Tahoma" panose="020B0604030504040204" pitchFamily="34" charset="0"/>
                <a:ea typeface="Tahoma" panose="020B0604030504040204" pitchFamily="34" charset="0"/>
                <a:cs typeface="Tahoma" panose="020B0604030504040204" pitchFamily="34" charset="0"/>
              </a:rPr>
              <a:t>Inequality</a:t>
            </a:r>
          </a:p>
          <a:p>
            <a:pPr>
              <a:buFont typeface="Arial" pitchFamily="34" charset="0"/>
              <a:buChar char="•"/>
            </a:pPr>
            <a:r>
              <a:rPr lang="en-US" sz="2400" b="1" dirty="0" smtClean="0">
                <a:solidFill>
                  <a:srgbClr val="D77215"/>
                </a:solidFill>
                <a:latin typeface="Tahoma" panose="020B0604030504040204" pitchFamily="34" charset="0"/>
                <a:ea typeface="Tahoma" panose="020B0604030504040204" pitchFamily="34" charset="0"/>
                <a:cs typeface="Tahoma" panose="020B0604030504040204" pitchFamily="34" charset="0"/>
              </a:rPr>
              <a:t>Competitiveness / middle income trap</a:t>
            </a:r>
          </a:p>
          <a:p>
            <a:pPr marL="457200" lvl="1" indent="0">
              <a:buNone/>
            </a:pPr>
            <a:r>
              <a:rPr lang="en-US" sz="2000" i="1" dirty="0" smtClean="0">
                <a:solidFill>
                  <a:srgbClr val="996633"/>
                </a:solidFill>
                <a:latin typeface="Tahoma" panose="020B0604030504040204" pitchFamily="34" charset="0"/>
                <a:ea typeface="Tahoma" panose="020B0604030504040204" pitchFamily="34" charset="0"/>
                <a:cs typeface="Tahoma" panose="020B0604030504040204" pitchFamily="34" charset="0"/>
              </a:rPr>
              <a:t>Transition from low-cost/low-skill to knowledge based economy focused on value creation </a:t>
            </a:r>
          </a:p>
          <a:p>
            <a:pPr lvl="1">
              <a:buFont typeface="Wingdings" pitchFamily="2" charset="2"/>
              <a:buChar char="ü"/>
            </a:pPr>
            <a:r>
              <a:rPr lang="en-US" sz="2000" dirty="0" smtClean="0">
                <a:solidFill>
                  <a:srgbClr val="996633"/>
                </a:solidFill>
                <a:latin typeface="Tahoma" panose="020B0604030504040204" pitchFamily="34" charset="0"/>
                <a:ea typeface="Tahoma" panose="020B0604030504040204" pitchFamily="34" charset="0"/>
                <a:cs typeface="Tahoma" panose="020B0604030504040204" pitchFamily="34" charset="0"/>
              </a:rPr>
              <a:t>Infrastructure/logistics (low investment rate, access to services and markets, logistics costs, climate change, urbanization, regionalization, etc.)</a:t>
            </a:r>
          </a:p>
          <a:p>
            <a:pPr lvl="1">
              <a:buFont typeface="Wingdings" pitchFamily="2" charset="2"/>
              <a:buChar char="ü"/>
            </a:pPr>
            <a:r>
              <a:rPr lang="en-US" sz="2000" dirty="0" smtClean="0">
                <a:solidFill>
                  <a:srgbClr val="996633"/>
                </a:solidFill>
                <a:latin typeface="Tahoma" panose="020B0604030504040204" pitchFamily="34" charset="0"/>
                <a:ea typeface="Tahoma" panose="020B0604030504040204" pitchFamily="34" charset="0"/>
                <a:cs typeface="Tahoma" panose="020B0604030504040204" pitchFamily="34" charset="0"/>
              </a:rPr>
              <a:t>Low Technological sophistication and capacity for innovation</a:t>
            </a:r>
          </a:p>
          <a:p>
            <a:pPr lvl="1">
              <a:buFont typeface="Wingdings" pitchFamily="2" charset="2"/>
              <a:buChar char="ü"/>
            </a:pPr>
            <a:r>
              <a:rPr lang="en-US" sz="2000" dirty="0" smtClean="0">
                <a:solidFill>
                  <a:srgbClr val="996633"/>
                </a:solidFill>
                <a:latin typeface="Tahoma" panose="020B0604030504040204" pitchFamily="34" charset="0"/>
                <a:ea typeface="Tahoma" panose="020B0604030504040204" pitchFamily="34" charset="0"/>
                <a:cs typeface="Tahoma" panose="020B0604030504040204" pitchFamily="34" charset="0"/>
              </a:rPr>
              <a:t>Education quality and skills mismatch</a:t>
            </a:r>
          </a:p>
          <a:p>
            <a:pPr lvl="1">
              <a:buFont typeface="Wingdings" pitchFamily="2" charset="2"/>
              <a:buChar char="ü"/>
            </a:pPr>
            <a:r>
              <a:rPr lang="en-US" sz="2000" dirty="0" smtClean="0">
                <a:solidFill>
                  <a:srgbClr val="996633"/>
                </a:solidFill>
                <a:latin typeface="Tahoma" panose="020B0604030504040204" pitchFamily="34" charset="0"/>
                <a:ea typeface="Tahoma" panose="020B0604030504040204" pitchFamily="34" charset="0"/>
                <a:cs typeface="Tahoma" panose="020B0604030504040204" pitchFamily="34" charset="0"/>
              </a:rPr>
              <a:t>Access to finance </a:t>
            </a:r>
          </a:p>
          <a:p>
            <a:pPr lvl="1">
              <a:buFont typeface="Wingdings" pitchFamily="2" charset="2"/>
              <a:buChar char="ü"/>
            </a:pPr>
            <a:r>
              <a:rPr lang="en-US" sz="2000" dirty="0" smtClean="0">
                <a:solidFill>
                  <a:srgbClr val="996633"/>
                </a:solidFill>
                <a:latin typeface="Tahoma" panose="020B0604030504040204" pitchFamily="34" charset="0"/>
                <a:ea typeface="Tahoma" panose="020B0604030504040204" pitchFamily="34" charset="0"/>
                <a:cs typeface="Tahoma" panose="020B0604030504040204" pitchFamily="34" charset="0"/>
              </a:rPr>
              <a:t>Preparedness for external shocks</a:t>
            </a:r>
          </a:p>
        </p:txBody>
      </p:sp>
    </p:spTree>
    <p:extLst>
      <p:ext uri="{BB962C8B-B14F-4D97-AF65-F5344CB8AC3E}">
        <p14:creationId xmlns:p14="http://schemas.microsoft.com/office/powerpoint/2010/main" val="12281395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762000" y="76200"/>
            <a:ext cx="7696200" cy="6858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sz="3200" b="0" i="0" u="none" strike="noStrike" kern="0" cap="none" spc="0" normalizeH="0" noProof="0" dirty="0" smtClean="0">
                <a:ln>
                  <a:noFill/>
                </a:ln>
                <a:solidFill>
                  <a:srgbClr val="D77215"/>
                </a:solidFill>
                <a:uLnTx/>
                <a:uFillTx/>
                <a:latin typeface="Tahoma" panose="020B0604030504040204" pitchFamily="34" charset="0"/>
                <a:ea typeface="Tahoma" panose="020B0604030504040204" pitchFamily="34" charset="0"/>
                <a:cs typeface="Tahoma" panose="020B0604030504040204" pitchFamily="34" charset="0"/>
              </a:rPr>
              <a:t>Key Development Issues -2</a:t>
            </a:r>
            <a:endParaRPr kumimoji="1" lang="en-US" sz="3200" b="0" i="0" u="none" strike="noStrike" kern="0" cap="none" spc="0" normalizeH="0" noProof="0" dirty="0">
              <a:ln>
                <a:noFill/>
              </a:ln>
              <a:solidFill>
                <a:srgbClr val="D77215"/>
              </a:solidFill>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Content Placeholder 2"/>
          <p:cNvSpPr>
            <a:spLocks noGrp="1"/>
          </p:cNvSpPr>
          <p:nvPr>
            <p:ph idx="1"/>
          </p:nvPr>
        </p:nvSpPr>
        <p:spPr>
          <a:xfrm>
            <a:off x="152400" y="914400"/>
            <a:ext cx="8763000" cy="5105400"/>
          </a:xfrm>
        </p:spPr>
        <p:txBody>
          <a:bodyPr/>
          <a:lstStyle/>
          <a:p>
            <a:pPr>
              <a:buFont typeface="Arial" pitchFamily="34" charset="0"/>
              <a:buChar char="•"/>
            </a:pPr>
            <a:r>
              <a:rPr lang="en-US" sz="2400" b="1" dirty="0" smtClean="0">
                <a:solidFill>
                  <a:srgbClr val="D77215"/>
                </a:solidFill>
                <a:latin typeface="Tahoma" panose="020B0604030504040204" pitchFamily="34" charset="0"/>
                <a:ea typeface="Tahoma" panose="020B0604030504040204" pitchFamily="34" charset="0"/>
                <a:cs typeface="Tahoma" panose="020B0604030504040204" pitchFamily="34" charset="0"/>
              </a:rPr>
              <a:t>Regionalization </a:t>
            </a:r>
          </a:p>
          <a:p>
            <a:pPr lvl="1">
              <a:buFont typeface="Wingdings" pitchFamily="2" charset="2"/>
              <a:buChar char="ü"/>
            </a:pPr>
            <a:r>
              <a:rPr lang="en-US" sz="2000" dirty="0" smtClean="0">
                <a:solidFill>
                  <a:srgbClr val="996633"/>
                </a:solidFill>
                <a:latin typeface="Tahoma" panose="020B0604030504040204" pitchFamily="34" charset="0"/>
                <a:ea typeface="Tahoma" panose="020B0604030504040204" pitchFamily="34" charset="0"/>
                <a:cs typeface="Tahoma" panose="020B0604030504040204" pitchFamily="34" charset="0"/>
              </a:rPr>
              <a:t>ASEAN/AEC, GMS, IMT-GT, BIMSTEC</a:t>
            </a:r>
          </a:p>
          <a:p>
            <a:pPr>
              <a:buFont typeface="Arial" pitchFamily="34" charset="0"/>
              <a:buChar char="•"/>
            </a:pPr>
            <a:r>
              <a:rPr lang="en-US" sz="2400" b="1" dirty="0" smtClean="0">
                <a:solidFill>
                  <a:srgbClr val="D77215"/>
                </a:solidFill>
                <a:latin typeface="Tahoma" panose="020B0604030504040204" pitchFamily="34" charset="0"/>
                <a:ea typeface="Tahoma" panose="020B0604030504040204" pitchFamily="34" charset="0"/>
                <a:cs typeface="Tahoma" panose="020B0604030504040204" pitchFamily="34" charset="0"/>
              </a:rPr>
              <a:t>Environment </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Environmental consideration in econ development planning and enforcement of ENV safeguards and quality standards</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Improve resource use efficiency and reduce GHG emissions </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integrated sustainable urban development</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strengthening climate resilience and disaster preparedness</a:t>
            </a:r>
          </a:p>
          <a:p>
            <a:pPr>
              <a:buFont typeface="Arial" pitchFamily="34" charset="0"/>
              <a:buChar char="•"/>
            </a:pPr>
            <a:r>
              <a:rPr lang="en-US" sz="2400" b="1" dirty="0" smtClean="0">
                <a:solidFill>
                  <a:srgbClr val="D77215"/>
                </a:solidFill>
                <a:latin typeface="Tahoma" panose="020B0604030504040204" pitchFamily="34" charset="0"/>
                <a:ea typeface="Tahoma" panose="020B0604030504040204" pitchFamily="34" charset="0"/>
                <a:cs typeface="Tahoma" panose="020B0604030504040204" pitchFamily="34" charset="0"/>
              </a:rPr>
              <a:t>Governance</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corruption</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rule of law</a:t>
            </a:r>
          </a:p>
          <a:p>
            <a:pPr lvl="1">
              <a:buFont typeface="Wingdings" pitchFamily="2" charset="2"/>
              <a:buChar char="ü"/>
            </a:pPr>
            <a:endParaRPr lang="en-US" sz="2200" dirty="0" smtClean="0">
              <a:latin typeface="Tahoma" panose="020B0604030504040204" pitchFamily="34" charset="0"/>
              <a:ea typeface="Tahoma" panose="020B0604030504040204" pitchFamily="34" charset="0"/>
              <a:cs typeface="Tahoma" panose="020B0604030504040204" pitchFamily="34" charset="0"/>
            </a:endParaRPr>
          </a:p>
          <a:p>
            <a:pPr lvl="1">
              <a:buFont typeface="Wingdings" pitchFamily="2" charset="2"/>
              <a:buChar char="ü"/>
            </a:pPr>
            <a:endParaRPr lang="en-US" sz="2200" dirty="0" smtClean="0">
              <a:latin typeface="Tahoma" panose="020B0604030504040204" pitchFamily="34" charset="0"/>
              <a:ea typeface="Tahoma" panose="020B0604030504040204" pitchFamily="34" charset="0"/>
              <a:cs typeface="Tahoma" panose="020B0604030504040204" pitchFamily="34" charset="0"/>
            </a:endParaRPr>
          </a:p>
          <a:p>
            <a:pPr lvl="1">
              <a:buFont typeface="Wingdings" pitchFamily="2" charset="2"/>
              <a:buChar char="ü"/>
            </a:pPr>
            <a:endParaRPr lang="en-US" sz="24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1108758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0"/>
            <a:ext cx="7696200" cy="838200"/>
          </a:xfrm>
        </p:spPr>
        <p:txBody>
          <a:bodyPr/>
          <a:lstStyle/>
          <a:p>
            <a:r>
              <a:rPr lang="en-US" sz="3200" dirty="0" smtClean="0">
                <a:solidFill>
                  <a:srgbClr val="D77215"/>
                </a:solidFill>
              </a:rPr>
              <a:t>Program Overview  -1 </a:t>
            </a:r>
            <a:endParaRPr lang="en-US" sz="3200" dirty="0">
              <a:solidFill>
                <a:srgbClr val="D77215"/>
              </a:solidFill>
            </a:endParaRPr>
          </a:p>
        </p:txBody>
      </p:sp>
      <p:sp>
        <p:nvSpPr>
          <p:cNvPr id="3" name="Content Placeholder 2"/>
          <p:cNvSpPr>
            <a:spLocks noGrp="1"/>
          </p:cNvSpPr>
          <p:nvPr>
            <p:ph idx="1"/>
          </p:nvPr>
        </p:nvSpPr>
        <p:spPr>
          <a:xfrm>
            <a:off x="28074" y="1066800"/>
            <a:ext cx="8915400" cy="5562600"/>
          </a:xfrm>
        </p:spPr>
        <p:txBody>
          <a:bodyPr/>
          <a:lstStyle/>
          <a:p>
            <a:pPr>
              <a:buFont typeface="Arial" pitchFamily="34" charset="0"/>
              <a:buChar char="•"/>
            </a:pPr>
            <a:r>
              <a:rPr lang="en-US" sz="2200" b="1" dirty="0" smtClean="0">
                <a:solidFill>
                  <a:srgbClr val="D77215"/>
                </a:solidFill>
                <a:latin typeface="Tahoma" panose="020B0604030504040204" pitchFamily="34" charset="0"/>
                <a:ea typeface="Tahoma" panose="020B0604030504040204" pitchFamily="34" charset="0"/>
                <a:cs typeface="Tahoma" panose="020B0604030504040204" pitchFamily="34" charset="0"/>
              </a:rPr>
              <a:t>Infrastructure</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Transport planning:  multi-modal, inter-city and sub-regional linkages; energy efficiency; climate change</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Reform of State Railway of Thailand</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PPP </a:t>
            </a: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assessment for priority projects</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Research and development infrastructure</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ADB’s private sector operations: opportunities in transport, clean energy, water and sanitation, and waste management</a:t>
            </a:r>
          </a:p>
          <a:p>
            <a:pPr>
              <a:buFont typeface="Arial" pitchFamily="34" charset="0"/>
              <a:buChar char="•"/>
            </a:pPr>
            <a:r>
              <a:rPr lang="en-US" sz="2200" b="1" dirty="0" smtClean="0">
                <a:solidFill>
                  <a:srgbClr val="D77215"/>
                </a:solidFill>
                <a:latin typeface="Tahoma" panose="020B0604030504040204" pitchFamily="34" charset="0"/>
                <a:ea typeface="Tahoma" panose="020B0604030504040204" pitchFamily="34" charset="0"/>
                <a:cs typeface="Tahoma" panose="020B0604030504040204" pitchFamily="34" charset="0"/>
              </a:rPr>
              <a:t>Finance</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Inclusive </a:t>
            </a: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Finance: access to finance and financial literacy</a:t>
            </a:r>
            <a:endPar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endParaRP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Pension </a:t>
            </a: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reform</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Mortgage insurance</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Regulatory reform (SFIs and non-bank)</a:t>
            </a:r>
          </a:p>
          <a:p>
            <a:pPr marL="457200" lvl="1" indent="0">
              <a:buNone/>
            </a:pPr>
            <a:endParaRPr lang="en-US" sz="2200" dirty="0">
              <a:solidFill>
                <a:srgbClr val="996633"/>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5760092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28600"/>
            <a:ext cx="7696200" cy="685800"/>
          </a:xfrm>
        </p:spPr>
        <p:txBody>
          <a:bodyPr/>
          <a:lstStyle/>
          <a:p>
            <a:r>
              <a:rPr lang="en-US" sz="4000" dirty="0" smtClean="0">
                <a:solidFill>
                  <a:srgbClr val="D77215"/>
                </a:solidFill>
              </a:rPr>
              <a:t>Program Overview –2</a:t>
            </a:r>
            <a:endParaRPr lang="en-US" sz="4000" dirty="0">
              <a:solidFill>
                <a:srgbClr val="D77215"/>
              </a:solidFill>
            </a:endParaRPr>
          </a:p>
        </p:txBody>
      </p:sp>
      <p:sp>
        <p:nvSpPr>
          <p:cNvPr id="3" name="Content Placeholder 2"/>
          <p:cNvSpPr>
            <a:spLocks noGrp="1"/>
          </p:cNvSpPr>
          <p:nvPr>
            <p:ph idx="1"/>
          </p:nvPr>
        </p:nvSpPr>
        <p:spPr>
          <a:xfrm>
            <a:off x="212558" y="1219200"/>
            <a:ext cx="8915400" cy="4648200"/>
          </a:xfrm>
        </p:spPr>
        <p:txBody>
          <a:bodyPr/>
          <a:lstStyle/>
          <a:p>
            <a:pPr>
              <a:buFont typeface="Arial" pitchFamily="34" charset="0"/>
              <a:buChar char="•"/>
            </a:pPr>
            <a:r>
              <a:rPr lang="en-US" sz="2200" b="1" dirty="0" smtClean="0">
                <a:solidFill>
                  <a:srgbClr val="D77215"/>
                </a:solidFill>
                <a:latin typeface="Tahoma" panose="020B0604030504040204" pitchFamily="34" charset="0"/>
                <a:ea typeface="Tahoma" panose="020B0604030504040204" pitchFamily="34" charset="0"/>
                <a:cs typeface="Tahoma" panose="020B0604030504040204" pitchFamily="34" charset="0"/>
              </a:rPr>
              <a:t>Environment</a:t>
            </a:r>
            <a:endParaRPr lang="en-US" sz="2200" dirty="0" smtClean="0">
              <a:solidFill>
                <a:srgbClr val="D77215"/>
              </a:solidFill>
              <a:latin typeface="Tahoma" panose="020B0604030504040204" pitchFamily="34" charset="0"/>
              <a:ea typeface="Tahoma" panose="020B0604030504040204" pitchFamily="34" charset="0"/>
              <a:cs typeface="Tahoma" panose="020B0604030504040204" pitchFamily="34" charset="0"/>
            </a:endParaRP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Private sector – clean energy investment opportunities</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Mainstreaming ENV/CC in transport </a:t>
            </a: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planning (incl. low carbon)</a:t>
            </a:r>
            <a:endPar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endParaRP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Green cities </a:t>
            </a: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(pilot)</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Water resources and flood risk management </a:t>
            </a:r>
          </a:p>
          <a:p>
            <a:pPr>
              <a:buFont typeface="Arial" pitchFamily="34" charset="0"/>
              <a:buChar char="•"/>
            </a:pPr>
            <a:r>
              <a:rPr lang="en-US" sz="2200" b="1" dirty="0" smtClean="0">
                <a:solidFill>
                  <a:srgbClr val="D77215"/>
                </a:solidFill>
                <a:latin typeface="Tahoma" panose="020B0604030504040204" pitchFamily="34" charset="0"/>
                <a:ea typeface="Tahoma" panose="020B0604030504040204" pitchFamily="34" charset="0"/>
                <a:cs typeface="Tahoma" panose="020B0604030504040204" pitchFamily="34" charset="0"/>
              </a:rPr>
              <a:t>Regional Cooperation and Integration</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Bilateral cooperation with Thai government (NEDA, TICA, line ministries) on neighboring countries </a:t>
            </a:r>
          </a:p>
          <a:p>
            <a:pPr lvl="1">
              <a:buFont typeface="Wingdings" pitchFamily="2" charset="2"/>
              <a:buChar char="ü"/>
            </a:pPr>
            <a:r>
              <a:rPr lang="en-US" sz="2200" dirty="0" smtClean="0">
                <a:solidFill>
                  <a:srgbClr val="996633"/>
                </a:solidFill>
                <a:latin typeface="Tahoma" panose="020B0604030504040204" pitchFamily="34" charset="0"/>
                <a:ea typeface="Tahoma" panose="020B0604030504040204" pitchFamily="34" charset="0"/>
                <a:cs typeface="Tahoma" panose="020B0604030504040204" pitchFamily="34" charset="0"/>
              </a:rPr>
              <a:t>Subregional economic cooperation programs – ASEAN/AEC, GMS, IMT-GT, BIMSTEC</a:t>
            </a:r>
          </a:p>
        </p:txBody>
      </p:sp>
    </p:spTree>
    <p:extLst>
      <p:ext uri="{BB962C8B-B14F-4D97-AF65-F5344CB8AC3E}">
        <p14:creationId xmlns:p14="http://schemas.microsoft.com/office/powerpoint/2010/main" val="5833420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685800" y="228600"/>
            <a:ext cx="7772400" cy="1143000"/>
          </a:xfrm>
        </p:spPr>
        <p:txBody>
          <a:bodyPr/>
          <a:lstStyle/>
          <a:p>
            <a:r>
              <a:rPr lang="en-US" dirty="0">
                <a:solidFill>
                  <a:srgbClr val="D77215"/>
                </a:solidFill>
                <a:cs typeface="Angsana New" pitchFamily="18" charset="-34"/>
              </a:rPr>
              <a:t>Knowledge Products</a:t>
            </a:r>
          </a:p>
        </p:txBody>
      </p:sp>
      <p:sp>
        <p:nvSpPr>
          <p:cNvPr id="36867" name="Rectangle 3"/>
          <p:cNvSpPr>
            <a:spLocks noGrp="1" noChangeArrowheads="1"/>
          </p:cNvSpPr>
          <p:nvPr>
            <p:ph type="body" idx="1"/>
          </p:nvPr>
        </p:nvSpPr>
        <p:spPr>
          <a:xfrm>
            <a:off x="533400" y="1628087"/>
            <a:ext cx="7772400" cy="4114800"/>
          </a:xfrm>
        </p:spPr>
        <p:txBody>
          <a:bodyPr/>
          <a:lstStyle/>
          <a:p>
            <a:pPr marL="685800" indent="-685800">
              <a:buFont typeface="Wingdings" pitchFamily="2" charset="2"/>
              <a:buChar char="ü"/>
            </a:pPr>
            <a:r>
              <a:rPr lang="en-US" sz="2400" dirty="0">
                <a:solidFill>
                  <a:srgbClr val="996633"/>
                </a:solidFill>
                <a:cs typeface="Tahoma" pitchFamily="34" charset="-34"/>
              </a:rPr>
              <a:t>Asian Development Outlook   </a:t>
            </a:r>
          </a:p>
          <a:p>
            <a:pPr marL="685800" indent="-685800">
              <a:buFont typeface="Wingdings" pitchFamily="2" charset="2"/>
              <a:buChar char="ü"/>
            </a:pPr>
            <a:r>
              <a:rPr lang="en-US" sz="2400" dirty="0" smtClean="0">
                <a:solidFill>
                  <a:srgbClr val="996633"/>
                </a:solidFill>
                <a:cs typeface="Tahoma" pitchFamily="34" charset="-34"/>
              </a:rPr>
              <a:t>Key Indicators</a:t>
            </a:r>
          </a:p>
          <a:p>
            <a:pPr marL="685800" indent="-685800">
              <a:buFont typeface="Wingdings" pitchFamily="2" charset="2"/>
              <a:buChar char="ü"/>
            </a:pPr>
            <a:r>
              <a:rPr lang="en-US" sz="2400" dirty="0" smtClean="0">
                <a:solidFill>
                  <a:srgbClr val="996633"/>
                </a:solidFill>
                <a:cs typeface="Tahoma" pitchFamily="34" charset="-34"/>
              </a:rPr>
              <a:t>Asian Economic Integration Monitor</a:t>
            </a:r>
            <a:endParaRPr lang="en-US" sz="2400" dirty="0">
              <a:solidFill>
                <a:srgbClr val="996633"/>
              </a:solidFill>
              <a:cs typeface="Tahoma" pitchFamily="34" charset="-34"/>
            </a:endParaRPr>
          </a:p>
          <a:p>
            <a:pPr marL="685800" indent="-685800">
              <a:buFont typeface="Wingdings" pitchFamily="2" charset="2"/>
              <a:buChar char="ü"/>
            </a:pPr>
            <a:r>
              <a:rPr lang="en-US" sz="2400" dirty="0">
                <a:solidFill>
                  <a:srgbClr val="996633"/>
                </a:solidFill>
                <a:cs typeface="Tahoma" pitchFamily="34" charset="-34"/>
              </a:rPr>
              <a:t>Sustainability Report</a:t>
            </a:r>
          </a:p>
          <a:p>
            <a:pPr marL="685800" indent="-685800">
              <a:buFont typeface="Wingdings" pitchFamily="2" charset="2"/>
              <a:buChar char="ü"/>
            </a:pPr>
            <a:r>
              <a:rPr lang="en-US" sz="2400" dirty="0">
                <a:solidFill>
                  <a:srgbClr val="996633"/>
                </a:solidFill>
                <a:cs typeface="Tahoma" pitchFamily="34" charset="-34"/>
              </a:rPr>
              <a:t>ADB Working Paper Series</a:t>
            </a:r>
          </a:p>
          <a:p>
            <a:pPr marL="685800" indent="-685800">
              <a:buFont typeface="Wingdings" pitchFamily="2" charset="2"/>
              <a:buChar char="ü"/>
            </a:pPr>
            <a:r>
              <a:rPr lang="en-US" sz="2400" dirty="0" smtClean="0">
                <a:solidFill>
                  <a:srgbClr val="996633"/>
                </a:solidFill>
                <a:cs typeface="Tahoma" pitchFamily="34" charset="-34"/>
              </a:rPr>
              <a:t>Asia Bond Monitor</a:t>
            </a:r>
          </a:p>
          <a:p>
            <a:pPr marL="685800" indent="-685800">
              <a:buFont typeface="Wingdings" pitchFamily="2" charset="2"/>
              <a:buChar char="ü"/>
            </a:pPr>
            <a:r>
              <a:rPr lang="en-US" sz="2400" dirty="0" smtClean="0">
                <a:solidFill>
                  <a:srgbClr val="996633"/>
                </a:solidFill>
                <a:cs typeface="Tahoma" pitchFamily="34" charset="-34"/>
              </a:rPr>
              <a:t>Asian </a:t>
            </a:r>
            <a:r>
              <a:rPr lang="en-US" sz="2400" dirty="0">
                <a:solidFill>
                  <a:srgbClr val="996633"/>
                </a:solidFill>
                <a:cs typeface="Tahoma" pitchFamily="34" charset="-34"/>
              </a:rPr>
              <a:t>Bonds Online (website)</a:t>
            </a:r>
          </a:p>
          <a:p>
            <a:pPr marL="685800" indent="-685800">
              <a:buFont typeface="Wingdings" pitchFamily="2" charset="2"/>
              <a:buChar char="ü"/>
            </a:pPr>
            <a:endParaRPr lang="en-US" sz="2800" dirty="0">
              <a:solidFill>
                <a:srgbClr val="996633"/>
              </a:solidFill>
              <a:cs typeface="Tahoma" pitchFamily="34" charset="-34"/>
            </a:endParaRPr>
          </a:p>
        </p:txBody>
      </p:sp>
      <p:pic>
        <p:nvPicPr>
          <p:cNvPr id="37893" name="Picture 5" descr="Asian Development Outlook 2009">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219200"/>
            <a:ext cx="1100138" cy="1447800"/>
          </a:xfrm>
          <a:prstGeom prst="rect">
            <a:avLst/>
          </a:prstGeom>
          <a:noFill/>
          <a:extLst>
            <a:ext uri="{909E8E84-426E-40DD-AFC4-6F175D3DCCD1}">
              <a14:hiddenFill xmlns:a14="http://schemas.microsoft.com/office/drawing/2010/main">
                <a:solidFill>
                  <a:srgbClr val="FFFFFF"/>
                </a:solidFill>
              </a14:hiddenFill>
            </a:ext>
          </a:extLst>
        </p:spPr>
      </p:pic>
      <p:pic>
        <p:nvPicPr>
          <p:cNvPr id="37895" name="Picture 7" descr="Key Indicators 2008">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91400" y="2286000"/>
            <a:ext cx="1131888" cy="1447800"/>
          </a:xfrm>
          <a:prstGeom prst="rect">
            <a:avLst/>
          </a:prstGeom>
          <a:noFill/>
          <a:extLst>
            <a:ext uri="{909E8E84-426E-40DD-AFC4-6F175D3DCCD1}">
              <a14:hiddenFill xmlns:a14="http://schemas.microsoft.com/office/drawing/2010/main">
                <a:solidFill>
                  <a:srgbClr val="FFFFFF"/>
                </a:solidFill>
              </a14:hiddenFill>
            </a:ext>
          </a:extLst>
        </p:spPr>
      </p:pic>
      <p:pic>
        <p:nvPicPr>
          <p:cNvPr id="37897" name="Picture 9" descr="Sustainability Report 2009">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62172" y="3276600"/>
            <a:ext cx="1211741" cy="1595429"/>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www.adb.org/sites/default/files/styles/medium/public/publication/149392/cover-asia-bond-monitor-nov-2014.jpg?itok=Rny04Zvh"/>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88459" y="4499670"/>
            <a:ext cx="1134829" cy="159633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www.adb.org/sites/default/files/styles/medium/public/publication/149353/cover-aiem-nov-2014.jpg?itok=-xdYwzB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2000" y="4876799"/>
            <a:ext cx="1219200" cy="166411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www.adb.org/sites/default/files/styles/medium/public/Publication/42818/cover-asean-community-2015-managing-integration-2.jpg?itok=RDyY5oNm"/>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90800" y="4880739"/>
            <a:ext cx="1219200" cy="1724296"/>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www.adb.org/sites/default/files/styles/medium/public/publication/149426/cover-journal-gms-development-studies-v6-oct2014.jpg?itok=2vq5PwL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07570" y="4872029"/>
            <a:ext cx="1219200" cy="1741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655518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0" y="2133600"/>
            <a:ext cx="4742773" cy="1200329"/>
          </a:xfrm>
          <a:prstGeom prst="rect">
            <a:avLst/>
          </a:prstGeom>
          <a:noFill/>
        </p:spPr>
        <p:txBody>
          <a:bodyPr wrap="none" rtlCol="0">
            <a:spAutoFit/>
          </a:bodyPr>
          <a:lstStyle/>
          <a:p>
            <a:r>
              <a:rPr lang="en-US" sz="7200" b="0" dirty="0" smtClean="0">
                <a:solidFill>
                  <a:srgbClr val="996633"/>
                </a:solidFill>
                <a:latin typeface="Tahoma" pitchFamily="34" charset="0"/>
                <a:cs typeface="Tahoma" pitchFamily="34" charset="0"/>
              </a:rPr>
              <a:t>Thank you </a:t>
            </a:r>
            <a:endParaRPr lang="en-US" sz="7200" b="0" dirty="0">
              <a:solidFill>
                <a:srgbClr val="996633"/>
              </a:solidFill>
              <a:latin typeface="Tahoma" pitchFamily="34" charset="0"/>
              <a:cs typeface="Tahoma" pitchFamily="34" charset="0"/>
            </a:endParaRP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_ADBbands">
  <a:themeElements>
    <a:clrScheme name="">
      <a:dk1>
        <a:srgbClr val="000000"/>
      </a:dk1>
      <a:lt1>
        <a:srgbClr val="FFFFFF"/>
      </a:lt1>
      <a:dk2>
        <a:srgbClr val="000099"/>
      </a:dk2>
      <a:lt2>
        <a:srgbClr val="FFFF00"/>
      </a:lt2>
      <a:accent1>
        <a:srgbClr val="FFFF00"/>
      </a:accent1>
      <a:accent2>
        <a:srgbClr val="FF9900"/>
      </a:accent2>
      <a:accent3>
        <a:srgbClr val="AAAACA"/>
      </a:accent3>
      <a:accent4>
        <a:srgbClr val="DADADA"/>
      </a:accent4>
      <a:accent5>
        <a:srgbClr val="FFFFAA"/>
      </a:accent5>
      <a:accent6>
        <a:srgbClr val="E78A00"/>
      </a:accent6>
      <a:hlink>
        <a:srgbClr val="FF6600"/>
      </a:hlink>
      <a:folHlink>
        <a:srgbClr val="CC0000"/>
      </a:folHlink>
    </a:clrScheme>
    <a:fontScheme name="3_ADBbands">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1_ADBbands 1">
        <a:dk1>
          <a:srgbClr val="000000"/>
        </a:dk1>
        <a:lt1>
          <a:srgbClr val="FFFFFF"/>
        </a:lt1>
        <a:dk2>
          <a:srgbClr val="0066CC"/>
        </a:dk2>
        <a:lt2>
          <a:srgbClr val="CBCBCB"/>
        </a:lt2>
        <a:accent1>
          <a:srgbClr val="00CCFF"/>
        </a:accent1>
        <a:accent2>
          <a:srgbClr val="00FFCC"/>
        </a:accent2>
        <a:accent3>
          <a:srgbClr val="AAB8E2"/>
        </a:accent3>
        <a:accent4>
          <a:srgbClr val="DADADA"/>
        </a:accent4>
        <a:accent5>
          <a:srgbClr val="AAE2FF"/>
        </a:accent5>
        <a:accent6>
          <a:srgbClr val="00E7B9"/>
        </a:accent6>
        <a:hlink>
          <a:srgbClr val="FF3300"/>
        </a:hlink>
        <a:folHlink>
          <a:srgbClr val="FF7C80"/>
        </a:folHlink>
      </a:clrScheme>
      <a:clrMap bg1="dk2" tx1="lt1" bg2="dk1" tx2="lt2" accent1="accent1" accent2="accent2" accent3="accent3" accent4="accent4" accent5="accent5" accent6="accent6" hlink="hlink" folHlink="folHlink"/>
    </a:extraClrScheme>
    <a:extraClrScheme>
      <a:clrScheme name="1_ADBbands 2">
        <a:dk1>
          <a:srgbClr val="000000"/>
        </a:dk1>
        <a:lt1>
          <a:srgbClr val="FFFFFF"/>
        </a:lt1>
        <a:dk2>
          <a:srgbClr val="000000"/>
        </a:dk2>
        <a:lt2>
          <a:srgbClr val="868686"/>
        </a:lt2>
        <a:accent1>
          <a:srgbClr val="3366FF"/>
        </a:accent1>
        <a:accent2>
          <a:srgbClr val="009900"/>
        </a:accent2>
        <a:accent3>
          <a:srgbClr val="FFFFFF"/>
        </a:accent3>
        <a:accent4>
          <a:srgbClr val="000000"/>
        </a:accent4>
        <a:accent5>
          <a:srgbClr val="ADB8FF"/>
        </a:accent5>
        <a:accent6>
          <a:srgbClr val="008A00"/>
        </a:accent6>
        <a:hlink>
          <a:srgbClr val="FF0033"/>
        </a:hlink>
        <a:folHlink>
          <a:srgbClr val="CCCCCC"/>
        </a:folHlink>
      </a:clrScheme>
      <a:clrMap bg1="lt1" tx1="dk1" bg2="lt2" tx2="dk2" accent1="accent1" accent2="accent2" accent3="accent3" accent4="accent4" accent5="accent5" accent6="accent6" hlink="hlink" folHlink="folHlink"/>
    </a:extraClrScheme>
    <a:extraClrScheme>
      <a:clrScheme name="1_ADBbands 3">
        <a:dk1>
          <a:srgbClr val="000000"/>
        </a:dk1>
        <a:lt1>
          <a:srgbClr val="FFFFFF"/>
        </a:lt1>
        <a:dk2>
          <a:srgbClr val="000000"/>
        </a:dk2>
        <a:lt2>
          <a:srgbClr val="868686"/>
        </a:lt2>
        <a:accent1>
          <a:srgbClr val="EAEAEA"/>
        </a:accent1>
        <a:accent2>
          <a:srgbClr val="5F5F5F"/>
        </a:accent2>
        <a:accent3>
          <a:srgbClr val="FFFFFF"/>
        </a:accent3>
        <a:accent4>
          <a:srgbClr val="000000"/>
        </a:accent4>
        <a:accent5>
          <a:srgbClr val="F3F3F3"/>
        </a:accent5>
        <a:accent6>
          <a:srgbClr val="555555"/>
        </a:accent6>
        <a:hlink>
          <a:srgbClr val="969696"/>
        </a:hlink>
        <a:folHlink>
          <a:srgbClr val="CBCBCB"/>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ADBbands</Template>
  <TotalTime>16037</TotalTime>
  <Words>1139</Words>
  <Application>Microsoft Office PowerPoint</Application>
  <PresentationFormat>On-screen Show (4:3)</PresentationFormat>
  <Paragraphs>210</Paragraphs>
  <Slides>24</Slides>
  <Notes>13</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24</vt:i4>
      </vt:variant>
    </vt:vector>
  </HeadingPairs>
  <TitlesOfParts>
    <vt:vector size="27" baseType="lpstr">
      <vt:lpstr>Default Design</vt:lpstr>
      <vt:lpstr>3_ADBbands</vt:lpstr>
      <vt:lpstr>Chart</vt:lpstr>
      <vt:lpstr>PowerPoint Presentation</vt:lpstr>
      <vt:lpstr>PowerPoint Presentation</vt:lpstr>
      <vt:lpstr>PowerPoint Presentation</vt:lpstr>
      <vt:lpstr>PowerPoint Presentation</vt:lpstr>
      <vt:lpstr>PowerPoint Presentation</vt:lpstr>
      <vt:lpstr>Our Achievement ...</vt:lpstr>
      <vt:lpstr>PowerPoint Presentation</vt:lpstr>
      <vt:lpstr>Key Challenge 1: Poverty</vt:lpstr>
      <vt:lpstr>PowerPoint Presentation</vt:lpstr>
      <vt:lpstr>Significant increase in Asia’s contribution to greenhouse gases…</vt:lpstr>
      <vt:lpstr>Key Challenge 2: Climate Change in Asia and Pacific — Projected Impacts</vt:lpstr>
      <vt:lpstr>PowerPoint Presentation</vt:lpstr>
      <vt:lpstr>PowerPoint Presentation</vt:lpstr>
      <vt:lpstr>PowerPoint Presentation</vt:lpstr>
      <vt:lpstr>PowerPoint Presentation</vt:lpstr>
      <vt:lpstr>PowerPoint Presentation</vt:lpstr>
      <vt:lpstr>ADB- Thailand Country Partnership Strategy  (2013-2016)</vt:lpstr>
      <vt:lpstr>Country Context - 1</vt:lpstr>
      <vt:lpstr>PowerPoint Presentation</vt:lpstr>
      <vt:lpstr>PowerPoint Presentation</vt:lpstr>
      <vt:lpstr>Program Overview  -1 </vt:lpstr>
      <vt:lpstr>Program Overview –2</vt:lpstr>
      <vt:lpstr>Knowledge Products</vt:lpstr>
      <vt:lpstr>PowerPoint Presentation</vt:lpstr>
    </vt:vector>
  </TitlesOfParts>
  <Company>Asian Development Bank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OIST</dc:creator>
  <cp:lastModifiedBy>Luxmon Attapich</cp:lastModifiedBy>
  <cp:revision>1222</cp:revision>
  <cp:lastPrinted>2012-06-07T07:46:32Z</cp:lastPrinted>
  <dcterms:created xsi:type="dcterms:W3CDTF">2009-09-07T04:18:05Z</dcterms:created>
  <dcterms:modified xsi:type="dcterms:W3CDTF">2015-05-25T10:18:17Z</dcterms:modified>
</cp:coreProperties>
</file>