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5"/>
  </p:notesMasterIdLst>
  <p:handoutMasterIdLst>
    <p:handoutMasterId r:id="rId36"/>
  </p:handoutMasterIdLst>
  <p:sldIdLst>
    <p:sldId id="257" r:id="rId2"/>
    <p:sldId id="258" r:id="rId3"/>
    <p:sldId id="287" r:id="rId4"/>
    <p:sldId id="259" r:id="rId5"/>
    <p:sldId id="260" r:id="rId6"/>
    <p:sldId id="273" r:id="rId7"/>
    <p:sldId id="261" r:id="rId8"/>
    <p:sldId id="262" r:id="rId9"/>
    <p:sldId id="263" r:id="rId10"/>
    <p:sldId id="275" r:id="rId11"/>
    <p:sldId id="281" r:id="rId12"/>
    <p:sldId id="282" r:id="rId13"/>
    <p:sldId id="283" r:id="rId14"/>
    <p:sldId id="284" r:id="rId15"/>
    <p:sldId id="285" r:id="rId16"/>
    <p:sldId id="286" r:id="rId17"/>
    <p:sldId id="264" r:id="rId18"/>
    <p:sldId id="265" r:id="rId19"/>
    <p:sldId id="266" r:id="rId20"/>
    <p:sldId id="274" r:id="rId21"/>
    <p:sldId id="288" r:id="rId22"/>
    <p:sldId id="279" r:id="rId23"/>
    <p:sldId id="267" r:id="rId24"/>
    <p:sldId id="289" r:id="rId25"/>
    <p:sldId id="268" r:id="rId26"/>
    <p:sldId id="277" r:id="rId27"/>
    <p:sldId id="269" r:id="rId28"/>
    <p:sldId id="278" r:id="rId29"/>
    <p:sldId id="270" r:id="rId30"/>
    <p:sldId id="271" r:id="rId31"/>
    <p:sldId id="272" r:id="rId32"/>
    <p:sldId id="276" r:id="rId33"/>
    <p:sldId id="280" r:id="rId34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8FDB9ECB-6459-49AB-ACB3-F6E4B65DF07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EDDB7225-7C9F-4583-85D1-DD2AF727A0B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C0B601-0A1F-4F5A-B107-A234E4DB2E1D}" type="slidenum">
              <a:rPr lang="en-US" smtClean="0">
                <a:latin typeface="Arial" charset="0"/>
                <a:cs typeface="Angsana New" charset="-34"/>
              </a:rPr>
              <a:pPr/>
              <a:t>1</a:t>
            </a:fld>
            <a:endParaRPr lang="th-TH" smtClean="0">
              <a:latin typeface="Arial" charset="0"/>
              <a:cs typeface="Angsana New" charset="-34"/>
            </a:endParaRPr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CE3F72-18AB-4CD2-903A-155B5DE2226F}" type="slidenum">
              <a:rPr lang="en-US" smtClean="0">
                <a:latin typeface="Arial" charset="0"/>
                <a:cs typeface="Angsana New" charset="-34"/>
              </a:rPr>
              <a:pPr/>
              <a:t>32</a:t>
            </a:fld>
            <a:endParaRPr lang="th-TH" smtClean="0">
              <a:latin typeface="Arial" charset="0"/>
              <a:cs typeface="Angsana New" charset="-34"/>
            </a:endParaRPr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BEBEB3-506C-454B-AB6A-7C9D83A93F3D}" type="slidenum">
              <a:rPr lang="en-US" smtClean="0">
                <a:latin typeface="Arial" charset="0"/>
                <a:cs typeface="Angsana New" charset="-34"/>
              </a:rPr>
              <a:pPr/>
              <a:t>33</a:t>
            </a:fld>
            <a:endParaRPr lang="th-TH" smtClean="0">
              <a:latin typeface="Arial" charset="0"/>
              <a:cs typeface="Angsana New" charset="-34"/>
            </a:endParaRPr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38C1C-62DC-46EE-8859-2BD2A0826A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FBA09-560D-4737-BF95-B2039DA2AF5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9FF15-2C78-4925-A757-E9535351568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F1C30-943C-4530-8E2E-CC8BB6F1F3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9723F-5C4E-4762-A5F8-FD268F78E82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88C1B-7B5D-4344-9112-6201ADB3811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869AD-DFDC-464C-9B53-0F727E49775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BF524-240E-4135-8508-80FFAB6ADE1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60322-F30F-43DB-A683-8B04DADD711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B35DC-6580-414B-87DF-1D3BB2B51FE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473EC-14AF-4CD4-BDE1-440CF8C34C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584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3A620C40-E167-476E-8D21-65C15A879C7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6E0F5F-BE75-4DC0-BD0A-10D23D3125E6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/>
              <a:t>Agriculture in Thailand</a:t>
            </a:r>
            <a:br>
              <a:rPr lang="en-US" b="1"/>
            </a:br>
            <a:r>
              <a:rPr lang="en-US" b="1"/>
              <a:t>Part 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C470B7-08D6-4D15-A4AB-C251952F088B}" type="slidenum">
              <a:rPr lang="en-US"/>
              <a:pPr>
                <a:defRPr/>
              </a:pPr>
              <a:t>2</a:t>
            </a:fld>
            <a:endParaRPr lang="th-TH"/>
          </a:p>
        </p:txBody>
      </p:sp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b="1" dirty="0">
                <a:latin typeface="Times New Roman" pitchFamily="18" charset="0"/>
              </a:rPr>
              <a:t>Factor Markets: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b="1" dirty="0">
                <a:latin typeface="Times New Roman" pitchFamily="18" charset="0"/>
              </a:rPr>
              <a:t>		</a:t>
            </a:r>
            <a:r>
              <a:rPr lang="en-US" b="1" u="sng" dirty="0">
                <a:latin typeface="Times New Roman" pitchFamily="18" charset="0"/>
              </a:rPr>
              <a:t>Land Rights:</a:t>
            </a:r>
            <a:endParaRPr lang="en-US" b="1" dirty="0">
              <a:latin typeface="Times New Roman" pitchFamily="18" charset="0"/>
            </a:endParaRPr>
          </a:p>
          <a:p>
            <a:pPr marL="1371600" lvl="2" indent="-457200" eaLnBrk="1" hangingPunct="1">
              <a:defRPr/>
            </a:pPr>
            <a:r>
              <a:rPr lang="en-US" sz="3200" b="1" dirty="0">
                <a:latin typeface="Times New Roman" pitchFamily="18" charset="0"/>
              </a:rPr>
              <a:t>High tenancy rates in central and north (old rice areas), but small rates elsewhere</a:t>
            </a:r>
          </a:p>
          <a:p>
            <a:pPr marL="1371600" lvl="2" indent="-457200" eaLnBrk="1" hangingPunct="1">
              <a:defRPr/>
            </a:pPr>
            <a:r>
              <a:rPr lang="en-US" sz="3200" b="1" dirty="0">
                <a:latin typeface="Times New Roman" pitchFamily="18" charset="0"/>
              </a:rPr>
              <a:t>In </a:t>
            </a:r>
            <a:r>
              <a:rPr lang="en-US" sz="3200" b="1" dirty="0" smtClean="0">
                <a:latin typeface="Times New Roman" pitchFamily="18" charset="0"/>
              </a:rPr>
              <a:t>2003 (agri. Census), total = </a:t>
            </a:r>
            <a:r>
              <a:rPr lang="en-US" sz="3200" b="1" dirty="0">
                <a:latin typeface="Times New Roman" pitchFamily="18" charset="0"/>
              </a:rPr>
              <a:t>24%, </a:t>
            </a:r>
            <a:r>
              <a:rPr lang="en-US" sz="3200" b="1" dirty="0" smtClean="0">
                <a:latin typeface="Times New Roman" pitchFamily="18" charset="0"/>
              </a:rPr>
              <a:t>central = </a:t>
            </a:r>
            <a:r>
              <a:rPr lang="en-US" sz="3200" b="1" dirty="0">
                <a:latin typeface="Times New Roman" pitchFamily="18" charset="0"/>
              </a:rPr>
              <a:t>44%, </a:t>
            </a:r>
            <a:r>
              <a:rPr lang="en-US" sz="3200" b="1" dirty="0" smtClean="0">
                <a:latin typeface="Times New Roman" pitchFamily="18" charset="0"/>
              </a:rPr>
              <a:t>north = </a:t>
            </a:r>
            <a:r>
              <a:rPr lang="en-US" sz="3200" b="1" dirty="0">
                <a:latin typeface="Times New Roman" pitchFamily="18" charset="0"/>
              </a:rPr>
              <a:t>36%, </a:t>
            </a:r>
            <a:r>
              <a:rPr lang="en-US" sz="3200" b="1" dirty="0" smtClean="0">
                <a:latin typeface="Times New Roman" pitchFamily="18" charset="0"/>
              </a:rPr>
              <a:t>northeast = </a:t>
            </a:r>
            <a:r>
              <a:rPr lang="en-US" sz="3200" b="1" dirty="0">
                <a:latin typeface="Times New Roman" pitchFamily="18" charset="0"/>
              </a:rPr>
              <a:t>16%,   </a:t>
            </a:r>
            <a:r>
              <a:rPr lang="en-US" sz="3200" b="1" dirty="0" smtClean="0">
                <a:latin typeface="Times New Roman" pitchFamily="18" charset="0"/>
              </a:rPr>
              <a:t>south = </a:t>
            </a:r>
            <a:r>
              <a:rPr lang="en-US" sz="3200" b="1" dirty="0">
                <a:latin typeface="Times New Roman" pitchFamily="18" charset="0"/>
              </a:rPr>
              <a:t>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C470B7-08D6-4D15-A4AB-C251952F088B}" type="slidenum">
              <a:rPr lang="en-US"/>
              <a:pPr>
                <a:defRPr/>
              </a:pPr>
              <a:t>3</a:t>
            </a:fld>
            <a:endParaRPr lang="th-TH"/>
          </a:p>
        </p:txBody>
      </p:sp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b="1" dirty="0">
                <a:latin typeface="Times New Roman" pitchFamily="18" charset="0"/>
              </a:rPr>
              <a:t>Factor Markets: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b="1" dirty="0">
                <a:latin typeface="Times New Roman" pitchFamily="18" charset="0"/>
              </a:rPr>
              <a:t>		</a:t>
            </a:r>
            <a:r>
              <a:rPr lang="en-US" b="1" u="sng" dirty="0">
                <a:latin typeface="Times New Roman" pitchFamily="18" charset="0"/>
              </a:rPr>
              <a:t>Land Rights:</a:t>
            </a:r>
            <a:endParaRPr lang="en-US" b="1" dirty="0">
              <a:latin typeface="Times New Roman" pitchFamily="18" charset="0"/>
            </a:endParaRPr>
          </a:p>
          <a:p>
            <a:pPr marL="1371600" lvl="2" indent="-457200" eaLnBrk="1" hangingPunct="1">
              <a:defRPr/>
            </a:pPr>
            <a:r>
              <a:rPr lang="en-US" sz="3200" b="1" dirty="0">
                <a:latin typeface="Times New Roman" pitchFamily="18" charset="0"/>
              </a:rPr>
              <a:t>High tenancy rates </a:t>
            </a:r>
            <a:r>
              <a:rPr lang="en-US" sz="3200" b="1" dirty="0" smtClean="0">
                <a:latin typeface="Times New Roman" pitchFamily="18" charset="0"/>
              </a:rPr>
              <a:t>lower in 2008 (?), data from agri. survey:</a:t>
            </a:r>
            <a:endParaRPr lang="en-US" sz="3200" b="1" dirty="0">
              <a:latin typeface="Times New Roman" pitchFamily="18" charset="0"/>
            </a:endParaRPr>
          </a:p>
          <a:p>
            <a:pPr marL="1371600" lvl="2" indent="-457200" eaLnBrk="1" hangingPunct="1">
              <a:buNone/>
              <a:defRPr/>
            </a:pPr>
            <a:r>
              <a:rPr lang="en-US" sz="3200" b="1" dirty="0" smtClean="0">
                <a:latin typeface="Times New Roman" pitchFamily="18" charset="0"/>
              </a:rPr>
              <a:t>     total = 10%, central = 22%,          north = 19%, northeast = 6%,      south = 2%</a:t>
            </a:r>
            <a:endParaRPr lang="en-US" sz="32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A26539-BA58-4807-8F4C-9DDE14FCE520}" type="slidenum">
              <a:rPr lang="en-US"/>
              <a:pPr>
                <a:defRPr/>
              </a:pPr>
              <a:t>4</a:t>
            </a:fld>
            <a:endParaRPr lang="th-TH"/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th-TH" b="1">
                <a:latin typeface="Times New Roman" pitchFamily="18" charset="0"/>
                <a:cs typeface="Times New Roman" pitchFamily="18" charset="0"/>
              </a:rPr>
              <a:t>Factor Markets: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th-TH" b="1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h-TH" b="1" u="sng">
                <a:latin typeface="Times New Roman" pitchFamily="18" charset="0"/>
                <a:cs typeface="Times New Roman" pitchFamily="18" charset="0"/>
              </a:rPr>
              <a:t>Land Rights:</a:t>
            </a:r>
            <a:endParaRPr lang="th-TH" b="1">
              <a:latin typeface="Times New Roman" pitchFamily="18" charset="0"/>
              <a:cs typeface="Times New Roman" pitchFamily="18" charset="0"/>
            </a:endParaRPr>
          </a:p>
          <a:p>
            <a:pPr marL="1371600" lvl="2" indent="-457200" eaLnBrk="1" hangingPunct="1">
              <a:defRPr/>
            </a:pPr>
            <a:r>
              <a:rPr lang="th-TH" sz="3200" b="1">
                <a:latin typeface="Times New Roman" pitchFamily="18" charset="0"/>
                <a:cs typeface="Times New Roman" pitchFamily="18" charset="0"/>
              </a:rPr>
              <a:t>Unclear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ownership of</a:t>
            </a:r>
            <a:r>
              <a:rPr lang="th-TH" sz="3200" b="1">
                <a:latin typeface="Times New Roman" pitchFamily="18" charset="0"/>
                <a:cs typeface="Times New Roman" pitchFamily="18" charset="0"/>
              </a:rPr>
              <a:t> farmers’ land</a:t>
            </a:r>
            <a:endParaRPr lang="en-US" sz="3200" b="1">
              <a:latin typeface="Times New Roman" pitchFamily="18" charset="0"/>
              <a:cs typeface="Times New Roman" pitchFamily="18" charset="0"/>
            </a:endParaRPr>
          </a:p>
          <a:p>
            <a:pPr marL="1371600" lvl="2" indent="-457200" eaLnBrk="1" hangingPunct="1">
              <a:defRPr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20% of farmers are “squatters” in forest land</a:t>
            </a:r>
            <a:endParaRPr lang="th-TH" sz="3200" b="1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th-TH" b="1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</a:t>
            </a:r>
            <a:r>
              <a:rPr lang="th-TH" b="1">
                <a:latin typeface="Times New Roman" pitchFamily="18" charset="0"/>
                <a:cs typeface="Times New Roman" pitchFamily="18" charset="0"/>
              </a:rPr>
              <a:t> Problems of </a:t>
            </a:r>
            <a:r>
              <a:rPr lang="en-US" b="1">
                <a:latin typeface="Times New Roman" pitchFamily="18" charset="0"/>
                <a:cs typeface="Times New Roman" pitchFamily="18" charset="0"/>
              </a:rPr>
              <a:t>no incentive for </a:t>
            </a:r>
            <a:r>
              <a:rPr lang="th-TH" b="1">
                <a:latin typeface="Times New Roman" pitchFamily="18" charset="0"/>
                <a:cs typeface="Times New Roman" pitchFamily="18" charset="0"/>
              </a:rPr>
              <a:t>land conservation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>
                <a:latin typeface="Times New Roman" pitchFamily="18" charset="0"/>
                <a:cs typeface="Times New Roman" pitchFamily="18" charset="0"/>
              </a:rPr>
              <a:t>No loan collateral, and low </a:t>
            </a:r>
            <a:r>
              <a:rPr lang="th-TH" b="1">
                <a:latin typeface="Times New Roman" pitchFamily="18" charset="0"/>
                <a:cs typeface="Times New Roman" pitchFamily="18" charset="0"/>
              </a:rPr>
              <a:t>productivity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5F4F62-0341-4FD2-8344-AAC752BE37F6}" type="slidenum">
              <a:rPr lang="en-US"/>
              <a:pPr>
                <a:defRPr/>
              </a:pPr>
              <a:t>5</a:t>
            </a:fld>
            <a:endParaRPr lang="th-TH"/>
          </a:p>
        </p:txBody>
      </p:sp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b="1" u="sng">
                <a:latin typeface="Times New Roman" pitchFamily="18" charset="0"/>
                <a:cs typeface="Times New Roman" pitchFamily="18" charset="0"/>
              </a:rPr>
              <a:t>Labor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Seasonal demand and supply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More cash-wage labor VS household labor exchange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Supply from the Northeast, but no year-round surplus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More labor shortage in recent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31D668-F232-4821-9CAC-D900057BEE6C}" type="slidenum">
              <a:rPr lang="en-US"/>
              <a:pPr>
                <a:defRPr/>
              </a:pPr>
              <a:t>6</a:t>
            </a:fld>
            <a:endParaRPr lang="th-TH"/>
          </a:p>
        </p:txBody>
      </p:sp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u="sng">
                <a:latin typeface="Times New Roman" pitchFamily="18" charset="0"/>
                <a:cs typeface="Times New Roman" pitchFamily="18" charset="0"/>
              </a:rPr>
              <a:t>Labor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More farmers become “professionals” rather than “casual”</a:t>
            </a:r>
          </a:p>
          <a:p>
            <a:pPr lvl="3" eaLnBrk="1" hangingPunct="1">
              <a:lnSpc>
                <a:spcPct val="90000"/>
              </a:lnSpc>
              <a:defRPr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“professionals”: new generation, new technology coping with market changes and labor shortage; households obtaining &gt;60% of income from agri., and heads of families have no second jobs</a:t>
            </a:r>
          </a:p>
          <a:p>
            <a:pPr lvl="3" eaLnBrk="1" hangingPunct="1">
              <a:lnSpc>
                <a:spcPct val="90000"/>
              </a:lnSpc>
              <a:defRPr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 number of “professionals” rising from 0.94 million HH in 1986 to 1.36 million HH in 2004 (20% of total farm HH)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DDCDA2-5807-4F67-A4F3-96A440773CF0}" type="slidenum">
              <a:rPr lang="en-US"/>
              <a:pPr>
                <a:defRPr/>
              </a:pPr>
              <a:t>7</a:t>
            </a:fld>
            <a:endParaRPr lang="th-TH"/>
          </a:p>
        </p:txBody>
      </p:sp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u="sng">
                <a:latin typeface="Times New Roman" pitchFamily="18" charset="0"/>
                <a:cs typeface="Times New Roman" pitchFamily="18" charset="0"/>
              </a:rPr>
              <a:t>Credit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lvl="2" eaLnBrk="1" hangingPunct="1">
              <a:defRPr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Traditional (informal) sources VS formal sources (Bank of Agriculture and Agricultural Cooperatives or BAAC)</a:t>
            </a:r>
          </a:p>
          <a:p>
            <a:pPr lvl="2" eaLnBrk="1" hangingPunct="1">
              <a:defRPr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Debt problem for small farmers</a:t>
            </a:r>
          </a:p>
          <a:p>
            <a:pPr lvl="2" eaLnBrk="1" hangingPunct="1">
              <a:defRPr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60% of farming households are indebted</a:t>
            </a:r>
          </a:p>
          <a:p>
            <a:pPr lvl="2" eaLnBrk="1" hangingPunct="1">
              <a:defRPr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Not enough long-term credit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921F62-6345-4777-BFCA-417113CC2278}" type="slidenum">
              <a:rPr lang="en-US"/>
              <a:pPr>
                <a:defRPr/>
              </a:pPr>
              <a:t>8</a:t>
            </a:fld>
            <a:endParaRPr lang="th-TH"/>
          </a:p>
        </p:txBody>
      </p:sp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 startAt="2"/>
              <a:defRPr/>
            </a:pPr>
            <a:r>
              <a:rPr lang="th-TH" b="1" u="sng">
                <a:latin typeface="Times New Roman" pitchFamily="18" charset="0"/>
              </a:rPr>
              <a:t>Output Markets:</a:t>
            </a:r>
            <a:endParaRPr lang="th-TH" b="1">
              <a:latin typeface="Times New Roman" pitchFamily="18" charset="0"/>
            </a:endParaRPr>
          </a:p>
          <a:p>
            <a:pPr marL="990600" lvl="1" indent="-533400" eaLnBrk="1" hangingPunct="1">
              <a:buClr>
                <a:schemeClr val="bg2"/>
              </a:buClr>
              <a:buFont typeface="Wingdings" pitchFamily="2" charset="2"/>
              <a:buChar char="n"/>
              <a:defRPr/>
            </a:pPr>
            <a:r>
              <a:rPr lang="th-TH" sz="3200" b="1">
                <a:latin typeface="Times New Roman" pitchFamily="18" charset="0"/>
              </a:rPr>
              <a:t>Not much government intervention</a:t>
            </a:r>
            <a:r>
              <a:rPr lang="en-US" sz="3200" b="1">
                <a:latin typeface="Times New Roman" pitchFamily="18" charset="0"/>
              </a:rPr>
              <a:t>, except in rice</a:t>
            </a:r>
            <a:endParaRPr lang="th-TH" sz="3200" b="1">
              <a:latin typeface="Times New Roman" pitchFamily="18" charset="0"/>
            </a:endParaRPr>
          </a:p>
          <a:p>
            <a:pPr marL="990600" lvl="1" indent="-533400" eaLnBrk="1" hangingPunct="1">
              <a:buClr>
                <a:schemeClr val="bg2"/>
              </a:buClr>
              <a:buFont typeface="Wingdings" pitchFamily="2" charset="2"/>
              <a:buChar char="n"/>
              <a:defRPr/>
            </a:pPr>
            <a:r>
              <a:rPr lang="th-TH" sz="3200" b="1">
                <a:latin typeface="Times New Roman" pitchFamily="18" charset="0"/>
              </a:rPr>
              <a:t>Arm’s length markets</a:t>
            </a:r>
            <a:r>
              <a:rPr lang="en-US" sz="3200" b="1">
                <a:latin typeface="Times New Roman" pitchFamily="18" charset="0"/>
              </a:rPr>
              <a:t> through middlemen</a:t>
            </a:r>
            <a:r>
              <a:rPr lang="th-TH" sz="3200" b="1">
                <a:latin typeface="Times New Roman" pitchFamily="18" charset="0"/>
              </a:rPr>
              <a:t>: efficiently organized, except product quality</a:t>
            </a:r>
          </a:p>
          <a:p>
            <a:pPr marL="990600" lvl="1" indent="-533400" eaLnBrk="1" hangingPunct="1">
              <a:buClr>
                <a:schemeClr val="bg2"/>
              </a:buClr>
              <a:buFont typeface="Wingdings" pitchFamily="2" charset="2"/>
              <a:buNone/>
              <a:defRPr/>
            </a:pPr>
            <a:endParaRPr lang="th-TH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00C0F5-5178-4EC6-AC6D-A0820ADF28EB}" type="slidenum">
              <a:rPr lang="en-US"/>
              <a:pPr>
                <a:defRPr/>
              </a:pPr>
              <a:t>9</a:t>
            </a:fld>
            <a:endParaRPr lang="th-TH"/>
          </a:p>
        </p:txBody>
      </p:sp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 startAt="2"/>
              <a:defRPr/>
            </a:pPr>
            <a:r>
              <a:rPr lang="en-US" b="1" u="sng">
                <a:latin typeface="Times New Roman" pitchFamily="18" charset="0"/>
              </a:rPr>
              <a:t>Output Markets:</a:t>
            </a:r>
            <a:endParaRPr lang="en-US" b="1">
              <a:latin typeface="Times New Roman" pitchFamily="18" charset="0"/>
            </a:endParaRPr>
          </a:p>
          <a:p>
            <a:pPr marL="990600" lvl="1" indent="-533400" eaLnBrk="1" hangingPunct="1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  <a:defRPr/>
            </a:pPr>
            <a:r>
              <a:rPr lang="en-US" sz="3200" b="1">
                <a:latin typeface="Times New Roman" pitchFamily="18" charset="0"/>
              </a:rPr>
              <a:t>Contract farming: firms contract farmers in advance to produce and sell products at fixed prices e.g. poultry, pigs, tobacco, pineapples, vegetables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  <a:defRPr/>
            </a:pPr>
            <a:r>
              <a:rPr lang="en-US" sz="3200" b="1">
                <a:latin typeface="Times New Roman" pitchFamily="18" charset="0"/>
              </a:rPr>
              <a:t>Contract farming: lower price risk for farmers, quality control, technology promotion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  <a:defRPr/>
            </a:pPr>
            <a:endParaRPr 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9C46BE-FD0D-4D29-A4E9-2D3421F0930F}" type="slidenum">
              <a:rPr lang="en-US"/>
              <a:pPr>
                <a:defRPr/>
              </a:pPr>
              <a:t>10</a:t>
            </a:fld>
            <a:endParaRPr lang="th-TH"/>
          </a:p>
        </p:txBody>
      </p:sp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 startAt="2"/>
              <a:defRPr/>
            </a:pPr>
            <a:r>
              <a:rPr lang="en-US" b="1" u="sng">
                <a:latin typeface="Times New Roman" pitchFamily="18" charset="0"/>
              </a:rPr>
              <a:t>Output Markets:</a:t>
            </a:r>
            <a:endParaRPr lang="en-US" b="1">
              <a:latin typeface="Times New Roman" pitchFamily="18" charset="0"/>
            </a:endParaRPr>
          </a:p>
          <a:p>
            <a:pPr marL="990600" lvl="1" indent="-533400" eaLnBrk="1" hangingPunct="1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  <a:defRPr/>
            </a:pPr>
            <a:r>
              <a:rPr lang="en-US" sz="3200" b="1">
                <a:latin typeface="Times New Roman" pitchFamily="18" charset="0"/>
              </a:rPr>
              <a:t>Sugar cane: pre-arranged 70:30 price split between growers and sugar millers, with negotiated basic farm price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  <a:defRPr/>
            </a:pPr>
            <a:r>
              <a:rPr lang="en-US" sz="3200" b="1">
                <a:latin typeface="Times New Roman" pitchFamily="18" charset="0"/>
              </a:rPr>
              <a:t>A case of bilateral monopoly, with political power to get subsidy from govt. and domestic sugar consumers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  <a:defRPr/>
            </a:pPr>
            <a:endParaRPr 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E8155D2-6E36-4153-9826-2CED400AE933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pPr algn="r">
                <a:defRPr/>
              </a:pPr>
              <a:t>11</a:t>
            </a:fld>
            <a:endParaRPr lang="th-TH" sz="1400"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6758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6600" b="1" smtClean="0">
                <a:latin typeface="Angsana New" charset="-34"/>
              </a:rPr>
              <a:t>V. Agricultural Problems</a:t>
            </a:r>
          </a:p>
        </p:txBody>
      </p:sp>
      <p:sp>
        <p:nvSpPr>
          <p:cNvPr id="67587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04800" y="1371600"/>
            <a:ext cx="8458200" cy="48006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Symptom: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Most Thai farmers have low income</a:t>
            </a:r>
            <a:r>
              <a:rPr lang="th-TH" sz="4800" b="1" smtClean="0">
                <a:latin typeface="Angsana New" charset="-34"/>
              </a:rPr>
              <a:t> (</a:t>
            </a:r>
            <a:r>
              <a:rPr lang="en-US" sz="4800" b="1" smtClean="0">
                <a:latin typeface="Angsana New" charset="-34"/>
              </a:rPr>
              <a:t>both per head and per rai</a:t>
            </a:r>
            <a:r>
              <a:rPr lang="th-TH" sz="4800" b="1" smtClean="0">
                <a:latin typeface="Angsana New" charset="-34"/>
              </a:rPr>
              <a:t>)</a:t>
            </a:r>
            <a:endParaRPr lang="en-US" sz="4800" b="1" smtClean="0">
              <a:latin typeface="Angsana New" charset="-34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Causes:</a:t>
            </a:r>
            <a:endParaRPr lang="en-US" sz="4800" b="1" smtClean="0">
              <a:latin typeface="Angsana New" charset="-34"/>
            </a:endParaRPr>
          </a:p>
          <a:p>
            <a:pPr marL="609600" indent="-609600" eaLnBrk="1" hangingPunct="1">
              <a:buFont typeface="Wingdings" pitchFamily="2" charset="2"/>
              <a:buAutoNum type="arabicParenR"/>
            </a:pPr>
            <a:r>
              <a:rPr lang="en-US" sz="4800" b="1" smtClean="0">
                <a:latin typeface="Angsana New" charset="-34"/>
              </a:rPr>
              <a:t>Low and uncertain output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(Q) + small farms</a:t>
            </a:r>
            <a:endParaRPr lang="th-TH" sz="4800" b="1" smtClean="0">
              <a:latin typeface="Angsana New" charset="-34"/>
            </a:endParaRPr>
          </a:p>
          <a:p>
            <a:pPr marL="609600" indent="-609600" eaLnBrk="1" hangingPunct="1">
              <a:buFont typeface="Wingdings" pitchFamily="2" charset="2"/>
              <a:buAutoNum type="arabicParenR"/>
            </a:pPr>
            <a:r>
              <a:rPr lang="en-US" sz="4800" b="1" smtClean="0">
                <a:latin typeface="Angsana New" charset="-34"/>
              </a:rPr>
              <a:t>Low and fluctuating farm prices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EF478F53-D7F4-4557-979C-403B97FF53B7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pPr algn="r">
                <a:defRPr/>
              </a:pPr>
              <a:t>12</a:t>
            </a:fld>
            <a:endParaRPr lang="th-TH" sz="1400"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6963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04800" y="1371600"/>
            <a:ext cx="84582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Causes:</a:t>
            </a:r>
            <a:endParaRPr lang="en-US" sz="4800" b="1" smtClean="0">
              <a:latin typeface="Angsana New" charset="-34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4800" b="1" smtClean="0">
                <a:latin typeface="Angsana New" charset="-34"/>
              </a:rPr>
              <a:t>1) Low and uncertain output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(Q) + small farms</a:t>
            </a:r>
            <a:endParaRPr lang="th-TH" sz="48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Poor land and inadequate water</a:t>
            </a: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+ insecure land ownership</a:t>
            </a:r>
            <a:endParaRPr lang="th-TH" sz="44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Fertilizers and mechanization</a:t>
            </a:r>
            <a:endParaRPr lang="th-TH" sz="44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Seed selection</a:t>
            </a:r>
          </a:p>
        </p:txBody>
      </p:sp>
      <p:sp>
        <p:nvSpPr>
          <p:cNvPr id="67586" name="Rectangle 2"/>
          <p:cNvSpPr>
            <a:spLocks noRot="1" noChangeArrowheads="1"/>
          </p:cNvSpPr>
          <p:nvPr/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17600" indent="-1117600" algn="ctr"/>
            <a:r>
              <a:rPr lang="en-US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charset="-34"/>
              </a:rPr>
              <a:t>V. Agricultural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28C640F0-FD7D-4297-B154-A52877D013F6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pPr algn="r">
                <a:defRPr/>
              </a:pPr>
              <a:t>13</a:t>
            </a:fld>
            <a:endParaRPr lang="th-TH" sz="1400"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70659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04800" y="1371600"/>
            <a:ext cx="84582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Causes:</a:t>
            </a:r>
            <a:endParaRPr lang="en-US" sz="4800" b="1" smtClean="0">
              <a:latin typeface="Angsana New" charset="-34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4800" b="1" smtClean="0">
                <a:latin typeface="Angsana New" charset="-34"/>
              </a:rPr>
              <a:t>1) Low and uncertain output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(Q) + small farms</a:t>
            </a:r>
            <a:endParaRPr lang="th-TH" sz="48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Quality control</a:t>
            </a:r>
            <a:endParaRPr lang="th-TH" sz="44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Harvest and storage</a:t>
            </a:r>
            <a:endParaRPr lang="th-TH" sz="44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Farmers’ skills and knowledge</a:t>
            </a:r>
          </a:p>
        </p:txBody>
      </p:sp>
      <p:sp>
        <p:nvSpPr>
          <p:cNvPr id="67586" name="Rectangle 2"/>
          <p:cNvSpPr>
            <a:spLocks noRot="1" noChangeArrowheads="1"/>
          </p:cNvSpPr>
          <p:nvPr/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17600" indent="-1117600" algn="ctr"/>
            <a:r>
              <a:rPr lang="en-US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charset="-34"/>
              </a:rPr>
              <a:t>V. Agricultural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9F89E9B2-D0DD-495D-BFAD-5D5358261D81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pPr algn="r">
                <a:defRPr/>
              </a:pPr>
              <a:t>14</a:t>
            </a:fld>
            <a:endParaRPr lang="th-TH" sz="1400"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71683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04800" y="1371600"/>
            <a:ext cx="8458200" cy="5334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Causes:</a:t>
            </a:r>
            <a:endParaRPr lang="en-US" sz="4800" b="1" smtClean="0">
              <a:latin typeface="Angsana New" charset="-34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4800" b="1" smtClean="0">
                <a:latin typeface="Angsana New" charset="-34"/>
              </a:rPr>
              <a:t>1) Low and uncertain output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(Q) + small farms</a:t>
            </a:r>
            <a:endParaRPr lang="th-TH" sz="48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Credit and debts</a:t>
            </a:r>
            <a:endParaRPr lang="th-TH" sz="44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natural calamities</a:t>
            </a:r>
            <a:r>
              <a:rPr lang="th-TH" sz="4400" b="1" smtClean="0">
                <a:latin typeface="Angsana New" charset="-34"/>
              </a:rPr>
              <a:t> (</a:t>
            </a:r>
            <a:r>
              <a:rPr lang="en-US" sz="4400" b="1" smtClean="0">
                <a:latin typeface="Angsana New" charset="-34"/>
              </a:rPr>
              <a:t>floods, droughts and pests</a:t>
            </a:r>
            <a:r>
              <a:rPr lang="th-TH" sz="4400" b="1" smtClean="0">
                <a:latin typeface="Angsana New" charset="-34"/>
              </a:rPr>
              <a:t>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Few types of crops</a:t>
            </a:r>
          </a:p>
        </p:txBody>
      </p:sp>
      <p:sp>
        <p:nvSpPr>
          <p:cNvPr id="67586" name="Rectangle 2"/>
          <p:cNvSpPr>
            <a:spLocks noRot="1" noChangeArrowheads="1"/>
          </p:cNvSpPr>
          <p:nvPr/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17600" indent="-1117600" algn="ctr"/>
            <a:r>
              <a:rPr lang="en-US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charset="-34"/>
              </a:rPr>
              <a:t>V. Agricultural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C8815350-F252-4BC7-A96F-1E59C032C12C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pPr algn="r">
                <a:defRPr/>
              </a:pPr>
              <a:t>15</a:t>
            </a:fld>
            <a:endParaRPr lang="th-TH" sz="1400"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72707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04800" y="1371600"/>
            <a:ext cx="8458200" cy="48006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Causes:</a:t>
            </a:r>
            <a:endParaRPr lang="en-US" sz="4800" b="1" smtClean="0">
              <a:latin typeface="Angsana New" charset="-34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800" b="1" smtClean="0">
                <a:latin typeface="Angsana New" charset="-34"/>
              </a:rPr>
              <a:t>2) Low and fluctuating farm prices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(P)</a:t>
            </a:r>
            <a:endParaRPr lang="th-TH" sz="4800" b="1" smtClean="0">
              <a:latin typeface="Angsana New" charset="-34"/>
            </a:endParaRPr>
          </a:p>
          <a:p>
            <a:pPr marL="990600" lvl="1" indent="-533400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Heavy dependence on world market</a:t>
            </a:r>
            <a:r>
              <a:rPr lang="th-TH" sz="4400" b="1" smtClean="0">
                <a:latin typeface="Angsana New" charset="-34"/>
              </a:rPr>
              <a:t> (</a:t>
            </a:r>
            <a:r>
              <a:rPr lang="en-US" sz="4400" b="1" smtClean="0">
                <a:latin typeface="Angsana New" charset="-34"/>
              </a:rPr>
              <a:t>Fluctuations and subsidies</a:t>
            </a:r>
            <a:r>
              <a:rPr lang="th-TH" sz="4400" b="1" smtClean="0">
                <a:latin typeface="Angsana New" charset="-34"/>
              </a:rPr>
              <a:t>)</a:t>
            </a:r>
          </a:p>
          <a:p>
            <a:pPr marL="990600" lvl="1" indent="-533400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Bargaining power with mills and merchants</a:t>
            </a:r>
          </a:p>
        </p:txBody>
      </p:sp>
      <p:sp>
        <p:nvSpPr>
          <p:cNvPr id="67586" name="Rectangle 2"/>
          <p:cNvSpPr>
            <a:spLocks noRot="1" noChangeArrowheads="1"/>
          </p:cNvSpPr>
          <p:nvPr/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17600" indent="-1117600" algn="ctr"/>
            <a:r>
              <a:rPr lang="en-US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charset="-34"/>
              </a:rPr>
              <a:t>V. Agricultural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B93D493-6D68-4FA2-9636-F800AFE3FDBC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pPr algn="r">
                <a:defRPr/>
              </a:pPr>
              <a:t>16</a:t>
            </a:fld>
            <a:endParaRPr lang="th-TH" sz="1400"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73731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04800" y="1371600"/>
            <a:ext cx="84582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800" b="1" u="sng" smtClean="0">
                <a:latin typeface="Angsana New" charset="-34"/>
              </a:rPr>
              <a:t>Causes:</a:t>
            </a:r>
            <a:endParaRPr lang="en-US" sz="4800" b="1" smtClean="0">
              <a:latin typeface="Angsana New" charset="-34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4800" b="1" smtClean="0">
                <a:latin typeface="Angsana New" charset="-34"/>
              </a:rPr>
              <a:t>2) Low and fluctuating farm prices</a:t>
            </a:r>
            <a:r>
              <a:rPr lang="th-TH" sz="4800" b="1" smtClean="0">
                <a:latin typeface="Angsana New" charset="-34"/>
              </a:rPr>
              <a:t> </a:t>
            </a:r>
            <a:r>
              <a:rPr lang="en-US" sz="4800" b="1" smtClean="0">
                <a:latin typeface="Angsana New" charset="-34"/>
              </a:rPr>
              <a:t>(P)</a:t>
            </a:r>
            <a:endParaRPr lang="th-TH" sz="48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Low quality products</a:t>
            </a:r>
            <a:endParaRPr lang="th-TH" sz="4400" b="1" smtClean="0">
              <a:latin typeface="Angsana New" charset="-34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Competition from imports via FTAs</a:t>
            </a:r>
          </a:p>
        </p:txBody>
      </p:sp>
      <p:sp>
        <p:nvSpPr>
          <p:cNvPr id="67586" name="Rectangle 2"/>
          <p:cNvSpPr>
            <a:spLocks noRot="1" noChangeArrowheads="1"/>
          </p:cNvSpPr>
          <p:nvPr/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17600" indent="-1117600" algn="ctr"/>
            <a:r>
              <a:rPr lang="en-US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charset="-34"/>
              </a:rPr>
              <a:t>V. Agricultural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498C48-2731-4E85-85FB-66FADAF0FC5F}" type="slidenum">
              <a:rPr lang="en-US"/>
              <a:pPr>
                <a:defRPr/>
              </a:pPr>
              <a:t>17</a:t>
            </a:fld>
            <a:endParaRPr lang="th-TH"/>
          </a:p>
        </p:txBody>
      </p:sp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81000" y="1524000"/>
            <a:ext cx="8540750" cy="4953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u="sng" dirty="0">
                <a:latin typeface="Times New Roman" pitchFamily="18" charset="0"/>
              </a:rPr>
              <a:t>Land </a:t>
            </a:r>
            <a:endParaRPr lang="en-US" b="1" dirty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Not clear in granting land rights for agriculture: natural forests VS economic forests</a:t>
            </a:r>
          </a:p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Clashes between officials and farmers over unclear “forest land”</a:t>
            </a:r>
          </a:p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Slow land titling for </a:t>
            </a:r>
            <a:r>
              <a:rPr lang="en-US" b="1" dirty="0" smtClean="0">
                <a:latin typeface="Times New Roman" pitchFamily="18" charset="0"/>
              </a:rPr>
              <a:t>farmers: between 1975 – 2004, achieved 24 million </a:t>
            </a:r>
            <a:r>
              <a:rPr lang="en-US" b="1" dirty="0" err="1" smtClean="0">
                <a:latin typeface="Times New Roman" pitchFamily="18" charset="0"/>
              </a:rPr>
              <a:t>rai</a:t>
            </a:r>
            <a:r>
              <a:rPr lang="en-US" b="1" dirty="0" smtClean="0">
                <a:latin typeface="Times New Roman" pitchFamily="18" charset="0"/>
              </a:rPr>
              <a:t> from the target </a:t>
            </a:r>
            <a:r>
              <a:rPr lang="en-US" b="1" dirty="0" smtClean="0">
                <a:latin typeface="Times New Roman" pitchFamily="18" charset="0"/>
              </a:rPr>
              <a:t>of  50 million </a:t>
            </a:r>
            <a:r>
              <a:rPr lang="en-US" b="1" dirty="0" err="1" smtClean="0">
                <a:latin typeface="Times New Roman" pitchFamily="18" charset="0"/>
              </a:rPr>
              <a:t>rai</a:t>
            </a:r>
            <a:r>
              <a:rPr lang="en-US" b="1" dirty="0" smtClean="0">
                <a:latin typeface="Times New Roman" pitchFamily="18" charset="0"/>
              </a:rPr>
              <a:t> 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D939F4-816D-46E0-9FD2-CD3F128F139D}" type="slidenum">
              <a:rPr lang="en-US"/>
              <a:pPr>
                <a:defRPr/>
              </a:pPr>
              <a:t>18</a:t>
            </a:fld>
            <a:endParaRPr lang="th-TH"/>
          </a:p>
        </p:txBody>
      </p:sp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u="sng">
                <a:latin typeface="Times New Roman" pitchFamily="18" charset="0"/>
                <a:cs typeface="Times New Roman" pitchFamily="18" charset="0"/>
              </a:rPr>
              <a:t>Irrigation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20% of agri. Land is irrigated (VS rainfed)</a:t>
            </a:r>
          </a:p>
          <a:p>
            <a:pPr eaLnBrk="1" hangingPunct="1"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Fail to increase efficiency of existing systems, wasteful use of water, and conflict among different users</a:t>
            </a:r>
          </a:p>
          <a:p>
            <a:pPr eaLnBrk="1" hangingPunct="1"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Present system based on “unlimited supply”</a:t>
            </a:r>
          </a:p>
          <a:p>
            <a:pPr eaLnBrk="1" hangingPunct="1">
              <a:defRPr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“Pricing of water” still politically unacceptable</a:t>
            </a:r>
            <a:endParaRPr lang="en-US" b="1" u="sng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b="1" u="sng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909DBE-AFCB-4800-ABCD-8C606339B052}" type="slidenum">
              <a:rPr lang="en-US"/>
              <a:pPr>
                <a:defRPr/>
              </a:pPr>
              <a:t>19</a:t>
            </a:fld>
            <a:endParaRPr lang="th-TH"/>
          </a:p>
        </p:txBody>
      </p:sp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600200"/>
            <a:ext cx="8540750" cy="44227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u="sng">
                <a:latin typeface="Times New Roman" pitchFamily="18" charset="0"/>
              </a:rPr>
              <a:t>Credit</a:t>
            </a:r>
            <a:endParaRPr lang="en-US" b="1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b="1">
                <a:latin typeface="Times New Roman" pitchFamily="18" charset="0"/>
              </a:rPr>
              <a:t>3 modes: </a:t>
            </a:r>
          </a:p>
          <a:p>
            <a:pPr lvl="1" eaLnBrk="1" hangingPunct="1">
              <a:defRPr/>
            </a:pPr>
            <a:r>
              <a:rPr lang="en-US" sz="3200" b="1">
                <a:latin typeface="Times New Roman" pitchFamily="18" charset="0"/>
              </a:rPr>
              <a:t>In the past, commercial banks required to lend x% of deposits to agri.; but not so successful</a:t>
            </a:r>
          </a:p>
          <a:p>
            <a:pPr lvl="1" eaLnBrk="1" hangingPunct="1">
              <a:defRPr/>
            </a:pPr>
            <a:r>
              <a:rPr lang="en-US" sz="3200" b="1">
                <a:latin typeface="Times New Roman" pitchFamily="18" charset="0"/>
              </a:rPr>
              <a:t>BAAC, most successful with large impact, reaching 90% of farm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B886FE-766C-41A3-9B4E-5A27286600A0}" type="slidenum">
              <a:rPr lang="en-US"/>
              <a:pPr>
                <a:defRPr/>
              </a:pPr>
              <a:t>20</a:t>
            </a:fld>
            <a:endParaRPr lang="th-TH"/>
          </a:p>
        </p:txBody>
      </p:sp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458200" cy="5334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u="sng" dirty="0">
                <a:latin typeface="Times New Roman" pitchFamily="18" charset="0"/>
              </a:rPr>
              <a:t>Credit</a:t>
            </a:r>
            <a:endParaRPr lang="en-US" b="1" dirty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3 modes: </a:t>
            </a:r>
          </a:p>
          <a:p>
            <a:pPr lvl="1" eaLnBrk="1" hangingPunct="1">
              <a:defRPr/>
            </a:pPr>
            <a:r>
              <a:rPr lang="en-US" sz="3200" b="1" dirty="0">
                <a:latin typeface="Times New Roman" pitchFamily="18" charset="0"/>
              </a:rPr>
              <a:t>mortgage scheme, paddy-pledging scheme: farmers pledge their paddy with BAAC at guaranteed price, and get loans at subsidized rate; problems of small price impact, corruption, and expensive </a:t>
            </a:r>
            <a:r>
              <a:rPr lang="en-US" sz="3200" b="1" dirty="0" smtClean="0">
                <a:latin typeface="Times New Roman" pitchFamily="18" charset="0"/>
              </a:rPr>
              <a:t>subsidy</a:t>
            </a:r>
            <a:endParaRPr lang="en-US" sz="32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B886FE-766C-41A3-9B4E-5A27286600A0}" type="slidenum">
              <a:rPr lang="en-US"/>
              <a:pPr>
                <a:defRPr/>
              </a:pPr>
              <a:t>21</a:t>
            </a:fld>
            <a:endParaRPr lang="th-TH"/>
          </a:p>
        </p:txBody>
      </p:sp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458200" cy="5334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u="sng" dirty="0">
                <a:latin typeface="Times New Roman" pitchFamily="18" charset="0"/>
              </a:rPr>
              <a:t>Credit</a:t>
            </a:r>
            <a:endParaRPr lang="en-US" b="1" dirty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dirty="0" smtClean="0">
                <a:latin typeface="Times New Roman" pitchFamily="18" charset="0"/>
              </a:rPr>
              <a:t>Recent </a:t>
            </a:r>
            <a:r>
              <a:rPr lang="en-US" sz="3200" b="1" dirty="0">
                <a:latin typeface="Times New Roman" pitchFamily="18" charset="0"/>
              </a:rPr>
              <a:t>change to “price </a:t>
            </a:r>
            <a:r>
              <a:rPr lang="en-US" sz="3200" b="1" dirty="0" smtClean="0">
                <a:latin typeface="Times New Roman" pitchFamily="18" charset="0"/>
              </a:rPr>
              <a:t>guarantee</a:t>
            </a:r>
            <a:r>
              <a:rPr lang="en-US" sz="3200" b="1" dirty="0">
                <a:latin typeface="Times New Roman" pitchFamily="18" charset="0"/>
              </a:rPr>
              <a:t>” at minimum levels for rice, corn and cassava by the </a:t>
            </a:r>
            <a:r>
              <a:rPr lang="en-US" sz="3200" b="1" dirty="0" err="1" smtClean="0">
                <a:latin typeface="Times New Roman" pitchFamily="18" charset="0"/>
              </a:rPr>
              <a:t>Abhisit</a:t>
            </a:r>
            <a:r>
              <a:rPr lang="en-US" sz="3200" b="1" dirty="0" smtClean="0">
                <a:latin typeface="Times New Roman" pitchFamily="18" charset="0"/>
              </a:rPr>
              <a:t> government</a:t>
            </a:r>
          </a:p>
          <a:p>
            <a:pPr lvl="1" eaLnBrk="1" hangingPunct="1">
              <a:defRPr/>
            </a:pPr>
            <a:r>
              <a:rPr lang="en-US" sz="3200" b="1" dirty="0" smtClean="0">
                <a:latin typeface="Times New Roman" pitchFamily="18" charset="0"/>
              </a:rPr>
              <a:t>Switch back to mortgage in </a:t>
            </a:r>
            <a:r>
              <a:rPr lang="en-US" sz="3200" b="1" dirty="0" err="1" smtClean="0">
                <a:latin typeface="Times New Roman" pitchFamily="18" charset="0"/>
              </a:rPr>
              <a:t>Yingluck</a:t>
            </a:r>
            <a:r>
              <a:rPr lang="en-US" sz="3200" b="1" dirty="0" smtClean="0">
                <a:latin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</a:rPr>
              <a:t>government, with very high mortgage prices, subsidies, and loopholes</a:t>
            </a:r>
            <a:endParaRPr lang="en-US" sz="32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A567AE-9257-4205-ACB7-5E959D1DF1C3}" type="slidenum">
              <a:rPr lang="en-US"/>
              <a:pPr>
                <a:defRPr/>
              </a:pPr>
              <a:t>22</a:t>
            </a:fld>
            <a:endParaRPr lang="th-TH"/>
          </a:p>
        </p:txBody>
      </p:sp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229600" cy="5181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u="sng" dirty="0">
                <a:latin typeface="Times New Roman" pitchFamily="18" charset="0"/>
              </a:rPr>
              <a:t>Credit</a:t>
            </a:r>
            <a:endParaRPr lang="en-US" b="1" dirty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dirty="0" smtClean="0">
                <a:latin typeface="Times New Roman" pitchFamily="18" charset="0"/>
              </a:rPr>
              <a:t>Past </a:t>
            </a:r>
            <a:r>
              <a:rPr lang="en-US" sz="3200" b="1" dirty="0">
                <a:latin typeface="Times New Roman" pitchFamily="18" charset="0"/>
              </a:rPr>
              <a:t>debt deferment program, allowing farmers to postpone debt repayment for 3 years; problems of financial discipline and benefit to the not-so-poor farmers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22DB7-7A29-42F7-831A-E5D8C4366567}" type="slidenum">
              <a:rPr lang="en-US"/>
              <a:pPr>
                <a:defRPr/>
              </a:pPr>
              <a:t>23</a:t>
            </a:fld>
            <a:endParaRPr lang="th-TH"/>
          </a:p>
        </p:txBody>
      </p:sp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h-TH" b="1" u="sng">
                <a:latin typeface="Times New Roman" pitchFamily="18" charset="0"/>
              </a:rPr>
              <a:t>Pricing</a:t>
            </a:r>
            <a:endParaRPr lang="th-TH" b="1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h-TH" b="1">
                <a:latin typeface="Times New Roman" pitchFamily="18" charset="0"/>
              </a:rPr>
              <a:t>Border measures on exports &amp; imports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b="1">
                <a:latin typeface="Times New Roman" pitchFamily="18" charset="0"/>
              </a:rPr>
              <a:t>Heavily-taxed agriculture in the past; a controversial “rice premium”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b="1">
                <a:latin typeface="Times New Roman" pitchFamily="18" charset="0"/>
              </a:rPr>
              <a:t>Agricultural taxes reduced after </a:t>
            </a:r>
            <a:r>
              <a:rPr lang="en-US" b="1">
                <a:latin typeface="Times New Roman" pitchFamily="18" charset="0"/>
              </a:rPr>
              <a:t>1982</a:t>
            </a:r>
            <a:endParaRPr lang="th-TH" b="1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h-TH" b="1">
                <a:latin typeface="Times New Roman" pitchFamily="18" charset="0"/>
              </a:rPr>
              <a:t>Some protection </a:t>
            </a:r>
            <a:r>
              <a:rPr lang="en-US" b="1">
                <a:latin typeface="Times New Roman" pitchFamily="18" charset="0"/>
              </a:rPr>
              <a:t>from import</a:t>
            </a:r>
            <a:r>
              <a:rPr lang="th-TH" b="1">
                <a:latin typeface="Times New Roman" pitchFamily="18" charset="0"/>
              </a:rPr>
              <a:t> for sugar, </a:t>
            </a:r>
            <a:r>
              <a:rPr lang="en-US" b="1">
                <a:latin typeface="Times New Roman" pitchFamily="18" charset="0"/>
              </a:rPr>
              <a:t>soybean, </a:t>
            </a:r>
            <a:r>
              <a:rPr lang="th-TH" b="1">
                <a:latin typeface="Times New Roman" pitchFamily="18" charset="0"/>
              </a:rPr>
              <a:t>cotton, oil palm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>
                <a:latin typeface="Times New Roman" pitchFamily="18" charset="0"/>
              </a:rPr>
              <a:t>Ineffective direct price intervention</a:t>
            </a:r>
            <a:r>
              <a:rPr lang="th-TH" b="1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22DB7-7A29-42F7-831A-E5D8C4366567}" type="slidenum">
              <a:rPr lang="en-US"/>
              <a:pPr>
                <a:defRPr/>
              </a:pPr>
              <a:t>24</a:t>
            </a:fld>
            <a:endParaRPr lang="th-TH"/>
          </a:p>
        </p:txBody>
      </p:sp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VI. Policies</a:t>
            </a:r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b="1" u="sng" dirty="0" smtClean="0">
                <a:latin typeface="Times New Roman" pitchFamily="18" charset="0"/>
              </a:rPr>
              <a:t>Observation:</a:t>
            </a:r>
            <a:endParaRPr lang="th-TH" b="1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latin typeface="Times New Roman" pitchFamily="18" charset="0"/>
              </a:rPr>
              <a:t>Have these government policies benefitted farmers, and helped farmers improve their farming and their lives?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latin typeface="Times New Roman" pitchFamily="18" charset="0"/>
              </a:rPr>
              <a:t>The cost of subsidies has increased over time. How much can the government afford to pay </a:t>
            </a:r>
            <a:r>
              <a:rPr lang="en-US" b="1" dirty="0" smtClean="0">
                <a:latin typeface="Times New Roman" pitchFamily="18" charset="0"/>
              </a:rPr>
              <a:t>(</a:t>
            </a:r>
            <a:r>
              <a:rPr lang="en-US" b="1" dirty="0" smtClean="0">
                <a:latin typeface="Times New Roman" pitchFamily="18" charset="0"/>
              </a:rPr>
              <a:t>from taxpayers’ money)?</a:t>
            </a:r>
            <a:endParaRPr lang="th-TH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B57109-CB2C-47E6-A535-3C92B18AE381}" type="slidenum">
              <a:rPr lang="en-US"/>
              <a:pPr>
                <a:defRPr/>
              </a:pPr>
              <a:t>25</a:t>
            </a:fld>
            <a:endParaRPr lang="th-TH"/>
          </a:p>
        </p:txBody>
      </p:sp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VII. Future Directions</a:t>
            </a:r>
            <a:r>
              <a:rPr lang="en-US" smtClean="0"/>
              <a:t> </a:t>
            </a:r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latin typeface="Times New Roman" pitchFamily="18" charset="0"/>
              </a:rPr>
              <a:t>Three causes of agri. decline since 1980s:</a:t>
            </a:r>
          </a:p>
          <a:p>
            <a:pPr lvl="1" eaLnBrk="1" hangingPunct="1">
              <a:defRPr/>
            </a:pPr>
            <a:r>
              <a:rPr lang="en-US" sz="3200" b="1">
                <a:latin typeface="Times New Roman" pitchFamily="18" charset="0"/>
              </a:rPr>
              <a:t>Natural decline: agri. share naturally declines with economic growth; but not clear why this is always true analytically</a:t>
            </a:r>
          </a:p>
          <a:p>
            <a:pPr lvl="1" eaLnBrk="1" hangingPunct="1">
              <a:defRPr/>
            </a:pPr>
            <a:r>
              <a:rPr lang="en-US" sz="3200" b="1">
                <a:latin typeface="Times New Roman" pitchFamily="18" charset="0"/>
              </a:rPr>
              <a:t>End of land frontier: land surplus ended in 1980s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DB965B-90E9-4886-A25F-9B54A65C0D78}" type="slidenum">
              <a:rPr lang="en-US"/>
              <a:pPr>
                <a:defRPr/>
              </a:pPr>
              <a:t>26</a:t>
            </a:fld>
            <a:endParaRPr lang="th-TH"/>
          </a:p>
        </p:txBody>
      </p:sp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VII. Future Directions</a:t>
            </a:r>
            <a:r>
              <a:rPr lang="en-US" smtClean="0"/>
              <a:t> 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Three causes of agri. decline since 1980s:</a:t>
            </a:r>
          </a:p>
          <a:p>
            <a:pPr lvl="1" eaLnBrk="1" hangingPunct="1">
              <a:defRPr/>
            </a:pPr>
            <a:r>
              <a:rPr lang="en-US" sz="3200" b="1" dirty="0" smtClean="0">
                <a:latin typeface="Times New Roman" pitchFamily="18" charset="0"/>
              </a:rPr>
              <a:t>“Dutch disease” : </a:t>
            </a:r>
            <a:r>
              <a:rPr lang="en-US" sz="3200" b="1" dirty="0">
                <a:latin typeface="Times New Roman" pitchFamily="18" charset="0"/>
              </a:rPr>
              <a:t>industrial export boom causes baht appreciation, adversely affecting agri. exports (But the baht depreciation after the crisis has invalidated this argument? What about the recent baht appreciation?)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71686A-40A9-42CF-9FBA-5EC285E2475D}" type="slidenum">
              <a:rPr lang="en-US"/>
              <a:pPr>
                <a:defRPr/>
              </a:pPr>
              <a:t>27</a:t>
            </a:fld>
            <a:endParaRPr lang="th-TH"/>
          </a:p>
        </p:txBody>
      </p:sp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VII. Future Directions</a:t>
            </a:r>
            <a:r>
              <a:rPr lang="en-US" smtClean="0"/>
              <a:t> </a:t>
            </a:r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</a:rPr>
              <a:t>Thai agriculture at a crossroads with no land surplus and good export market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Absolute decline of agricultural labor, and labor become more scarce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Not enough water during dry season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Floods during rainy season?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9C4294-758F-4FB0-9B95-03764AC6F2C8}" type="slidenum">
              <a:rPr lang="en-US"/>
              <a:pPr>
                <a:defRPr/>
              </a:pPr>
              <a:t>28</a:t>
            </a:fld>
            <a:endParaRPr lang="th-TH"/>
          </a:p>
        </p:txBody>
      </p:sp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VII. Future Directions</a:t>
            </a:r>
            <a:r>
              <a:rPr lang="en-US" smtClean="0"/>
              <a:t> 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371600"/>
            <a:ext cx="854075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b="1">
                <a:latin typeface="Times New Roman" pitchFamily="18" charset="0"/>
              </a:rPr>
              <a:t>Towards land-intensive, capital-intensive, and less water-intensive horticulture (fruits, vegetables, flowers) and livestock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>
                <a:latin typeface="Times New Roman" pitchFamily="18" charset="0"/>
              </a:rPr>
              <a:t>Towards safe and organic food crops (alternative agriculture)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>
                <a:latin typeface="Times New Roman" pitchFamily="18" charset="0"/>
              </a:rPr>
              <a:t>Different government role is required: away from price intervention, towards R&amp;D promotion and extension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>
                <a:latin typeface="Times New Roman" pitchFamily="18" charset="0"/>
              </a:rPr>
              <a:t>Role of genetically modified organism (GMO)?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246F89-DF05-4A71-8A48-7F815598332E}" type="slidenum">
              <a:rPr lang="en-US"/>
              <a:pPr>
                <a:defRPr/>
              </a:pPr>
              <a:t>29</a:t>
            </a:fld>
            <a:endParaRPr lang="th-TH"/>
          </a:p>
        </p:txBody>
      </p:sp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VIII. Recent Issues: Agriculture and the Economic Crisis in 1997</a:t>
            </a:r>
            <a:r>
              <a:rPr lang="en-US" smtClean="0"/>
              <a:t> </a:t>
            </a: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>
                <a:latin typeface="Times New Roman" pitchFamily="18" charset="0"/>
              </a:rPr>
              <a:t>During the 1997 crisis, Thai </a:t>
            </a:r>
            <a:r>
              <a:rPr lang="en-US" sz="3600" b="1" dirty="0" smtClean="0">
                <a:latin typeface="Times New Roman" pitchFamily="18" charset="0"/>
              </a:rPr>
              <a:t>agriculture  was less affected than other sectors</a:t>
            </a:r>
          </a:p>
          <a:p>
            <a:pPr eaLnBrk="1" hangingPunct="1"/>
            <a:r>
              <a:rPr lang="en-US" sz="3600" b="1" dirty="0" smtClean="0">
                <a:latin typeface="Times New Roman" pitchFamily="18" charset="0"/>
              </a:rPr>
              <a:t>Agriculture (rural economy) absorbed some laid-off workers</a:t>
            </a:r>
          </a:p>
          <a:p>
            <a:pPr eaLnBrk="1" hangingPunct="1"/>
            <a:r>
              <a:rPr lang="en-US" sz="3600" b="1" dirty="0" smtClean="0">
                <a:latin typeface="Times New Roman" pitchFamily="18" charset="0"/>
              </a:rPr>
              <a:t>Reduced government spending in rural 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1C532B-C352-4AB3-AF0D-E006777646FE}" type="slidenum">
              <a:rPr lang="en-US"/>
              <a:pPr>
                <a:defRPr/>
              </a:pPr>
              <a:t>30</a:t>
            </a:fld>
            <a:endParaRPr lang="th-TH"/>
          </a:p>
        </p:txBody>
      </p:sp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VIII. Recent Issues: Agriculture and the Economic Crisis in 1997</a:t>
            </a:r>
            <a:r>
              <a:rPr lang="en-US" smtClean="0"/>
              <a:t> 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</a:rPr>
              <a:t> Rural community development efforts strengthened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</a:rPr>
              <a:t>The King’s “sufficiency economy”: produce for own consumption and sell the surplus to reduce risk in world market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Household, community, and national levels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Farm land use: 30/30/30/10 </a:t>
            </a:r>
            <a:r>
              <a:rPr lang="en-US" b="1" smtClean="0">
                <a:latin typeface="Times New Roman" pitchFamily="18" charset="0"/>
                <a:sym typeface="Wingdings" pitchFamily="2" charset="2"/>
              </a:rPr>
              <a:t> water irrigation + poultry &amp; aquaculture/ rice/ other cash crops/ housing &amp; backyard production</a:t>
            </a:r>
            <a:endParaRPr lang="en-US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D98A4C-8943-4902-BB1E-CE3EEA138E9C}" type="slidenum">
              <a:rPr lang="en-US"/>
              <a:pPr>
                <a:defRPr/>
              </a:pPr>
              <a:t>31</a:t>
            </a:fld>
            <a:endParaRPr lang="th-TH"/>
          </a:p>
        </p:txBody>
      </p:sp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VIII. Recent Issues: Agriculture and Thaksin’s Policy</a:t>
            </a:r>
            <a:r>
              <a:rPr lang="en-US" smtClean="0"/>
              <a:t> 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</a:rPr>
              <a:t>Kitchen of the world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Debt postponement/deferment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Asset capitalization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One Tambon One Product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</a:rPr>
              <a:t>Free Trade Agreement with China, Australia, NZ and impact on temperate-zone fruits, vegetables, and dairy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A5D267-CE59-4DB0-AC19-F1B15E5A6047}" type="slidenum">
              <a:rPr lang="en-US"/>
              <a:pPr>
                <a:defRPr/>
              </a:pPr>
              <a:t>32</a:t>
            </a:fld>
            <a:endParaRPr lang="th-TH"/>
          </a:p>
        </p:txBody>
      </p:sp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>
                <a:latin typeface="Tahoma" pitchFamily="34" charset="0"/>
                <a:cs typeface="Tahoma" pitchFamily="34" charset="0"/>
              </a:rPr>
              <a:t>VIII. Recent Issues: Agriculture and High Oil Prices </a:t>
            </a:r>
            <a:r>
              <a:rPr lang="en-US" smtClean="0"/>
              <a:t> 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>
                <a:latin typeface="Times New Roman" pitchFamily="18" charset="0"/>
              </a:rPr>
              <a:t>High oil prices since 2004 </a:t>
            </a:r>
            <a:r>
              <a:rPr lang="en-US" sz="3600" b="1" dirty="0" smtClean="0"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sz="3600" b="1" dirty="0" err="1" smtClean="0">
                <a:latin typeface="Times New Roman" pitchFamily="18" charset="0"/>
                <a:sym typeface="Wingdings" pitchFamily="2" charset="2"/>
              </a:rPr>
              <a:t>biofuels</a:t>
            </a:r>
            <a:r>
              <a:rPr lang="en-US" sz="3600" b="1" dirty="0" smtClean="0">
                <a:latin typeface="Times New Roman" pitchFamily="18" charset="0"/>
                <a:sym typeface="Wingdings" pitchFamily="2" charset="2"/>
              </a:rPr>
              <a:t> become a more competitive </a:t>
            </a:r>
            <a:r>
              <a:rPr lang="en-US" sz="3600" b="1" dirty="0" smtClean="0">
                <a:latin typeface="Times New Roman" pitchFamily="18" charset="0"/>
                <a:sym typeface="Wingdings" pitchFamily="2" charset="2"/>
              </a:rPr>
              <a:t>substitute for petroleum</a:t>
            </a:r>
            <a:endParaRPr lang="en-US" sz="3600" b="1" dirty="0" smtClean="0">
              <a:latin typeface="Times New Roman" pitchFamily="18" charset="0"/>
              <a:sym typeface="Wingdings" pitchFamily="2" charset="2"/>
            </a:endParaRPr>
          </a:p>
          <a:p>
            <a:pPr eaLnBrk="1" hangingPunct="1"/>
            <a:r>
              <a:rPr lang="en-US" sz="3600" b="1" dirty="0" smtClean="0">
                <a:latin typeface="Times New Roman" pitchFamily="18" charset="0"/>
                <a:sym typeface="Wingdings" pitchFamily="2" charset="2"/>
              </a:rPr>
              <a:t>Ethanol from sugar (molasses), maize, and cassava</a:t>
            </a:r>
          </a:p>
          <a:p>
            <a:pPr eaLnBrk="1" hangingPunct="1"/>
            <a:r>
              <a:rPr lang="en-US" sz="3600" b="1" dirty="0" smtClean="0">
                <a:latin typeface="Times New Roman" pitchFamily="18" charset="0"/>
                <a:sym typeface="Wingdings" pitchFamily="2" charset="2"/>
              </a:rPr>
              <a:t>Biodiesel from oil palm, coconut, </a:t>
            </a:r>
            <a:r>
              <a:rPr lang="en-US" sz="3600" b="1" dirty="0" err="1" smtClean="0">
                <a:latin typeface="Times New Roman" pitchFamily="18" charset="0"/>
                <a:sym typeface="Wingdings" pitchFamily="2" charset="2"/>
              </a:rPr>
              <a:t>jathropa</a:t>
            </a:r>
            <a:r>
              <a:rPr lang="en-US" sz="3600" b="1" dirty="0" smtClean="0">
                <a:latin typeface="Times New Roman" pitchFamily="18" charset="0"/>
                <a:sym typeface="Wingdings" pitchFamily="2" charset="2"/>
              </a:rPr>
              <a:t>, and algae</a:t>
            </a:r>
            <a:endParaRPr lang="en-US" sz="3600" b="1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FDC73B-89AF-4D20-8E1B-1BF54F6AFB62}" type="slidenum">
              <a:rPr lang="en-US"/>
              <a:pPr>
                <a:defRPr/>
              </a:pPr>
              <a:t>33</a:t>
            </a:fld>
            <a:endParaRPr lang="th-TH"/>
          </a:p>
        </p:txBody>
      </p:sp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Tahoma" pitchFamily="34" charset="0"/>
                <a:cs typeface="Tahoma" pitchFamily="34" charset="0"/>
              </a:rPr>
              <a:t>VIII. Recent Issues: Agriculture and High Oil Prices </a:t>
            </a:r>
            <a:r>
              <a:rPr lang="en-US" sz="4800" smtClean="0"/>
              <a:t> 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dirty="0" smtClean="0">
                <a:latin typeface="Times New Roman" pitchFamily="18" charset="0"/>
              </a:rPr>
              <a:t>Agricultural wastes can be used as fuels in producing </a:t>
            </a:r>
            <a:r>
              <a:rPr lang="en-US" sz="4000" b="1" dirty="0" smtClean="0">
                <a:latin typeface="Times New Roman" pitchFamily="18" charset="0"/>
              </a:rPr>
              <a:t>gas and electricity</a:t>
            </a:r>
            <a:r>
              <a:rPr lang="en-US" sz="4000" b="1" dirty="0" smtClean="0">
                <a:latin typeface="Times New Roman" pitchFamily="18" charset="0"/>
              </a:rPr>
              <a:t>, e.g. sugar cane waste, paddy husk, cassava roots, wood waste, as well as bio-gas from animal waste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uds">
  <a:themeElements>
    <a:clrScheme name="Clouds 14">
      <a:dk1>
        <a:srgbClr val="FFFFFF"/>
      </a:dk1>
      <a:lt1>
        <a:srgbClr val="FFFF00"/>
      </a:lt1>
      <a:dk2>
        <a:srgbClr val="3333CC"/>
      </a:dk2>
      <a:lt2>
        <a:srgbClr val="FF3300"/>
      </a:lt2>
      <a:accent1>
        <a:srgbClr val="99CC00"/>
      </a:accent1>
      <a:accent2>
        <a:srgbClr val="6F801A"/>
      </a:accent2>
      <a:accent3>
        <a:srgbClr val="ADADE2"/>
      </a:accent3>
      <a:accent4>
        <a:srgbClr val="DADA00"/>
      </a:accent4>
      <a:accent5>
        <a:srgbClr val="CAE2AA"/>
      </a:accent5>
      <a:accent6>
        <a:srgbClr val="647316"/>
      </a:accent6>
      <a:hlink>
        <a:srgbClr val="FFFFCC"/>
      </a:hlink>
      <a:folHlink>
        <a:srgbClr val="CCCC00"/>
      </a:folHlink>
    </a:clrScheme>
    <a:fontScheme name="Clouds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10">
        <a:dk1>
          <a:srgbClr val="FFFFFF"/>
        </a:dk1>
        <a:lt1>
          <a:srgbClr val="FF9900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82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1">
        <a:dk1>
          <a:srgbClr val="FFFFFF"/>
        </a:dk1>
        <a:lt1>
          <a:srgbClr val="993300"/>
        </a:lt1>
        <a:dk2>
          <a:srgbClr val="005000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822A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2">
        <a:dk1>
          <a:srgbClr val="FFFFFF"/>
        </a:dk1>
        <a:lt1>
          <a:srgbClr val="993300"/>
        </a:lt1>
        <a:dk2>
          <a:srgbClr val="3333CC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DADE2"/>
        </a:accent3>
        <a:accent4>
          <a:srgbClr val="822A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3">
        <a:dk1>
          <a:srgbClr val="FFFFFF"/>
        </a:dk1>
        <a:lt1>
          <a:srgbClr val="FFFF99"/>
        </a:lt1>
        <a:dk2>
          <a:srgbClr val="3333CC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DADE2"/>
        </a:accent3>
        <a:accent4>
          <a:srgbClr val="DADA82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4">
        <a:dk1>
          <a:srgbClr val="FFFFFF"/>
        </a:dk1>
        <a:lt1>
          <a:srgbClr val="FFFF00"/>
        </a:lt1>
        <a:dk2>
          <a:srgbClr val="3333CC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DADE2"/>
        </a:accent3>
        <a:accent4>
          <a:srgbClr val="DADA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426</TotalTime>
  <Words>1156</Words>
  <Application>Microsoft Office PowerPoint</Application>
  <PresentationFormat>On-screen Show (4:3)</PresentationFormat>
  <Paragraphs>192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Clouds</vt:lpstr>
      <vt:lpstr>Agriculture in Thailand Part B</vt:lpstr>
      <vt:lpstr>IV. Markets</vt:lpstr>
      <vt:lpstr>IV. Markets</vt:lpstr>
      <vt:lpstr>IV. Markets</vt:lpstr>
      <vt:lpstr>IV. Markets</vt:lpstr>
      <vt:lpstr>IV. Markets</vt:lpstr>
      <vt:lpstr>IV. Markets</vt:lpstr>
      <vt:lpstr>IV. Markets</vt:lpstr>
      <vt:lpstr>IV. Markets</vt:lpstr>
      <vt:lpstr>IV. Markets</vt:lpstr>
      <vt:lpstr>V. Agricultural Problems</vt:lpstr>
      <vt:lpstr>Slide 12</vt:lpstr>
      <vt:lpstr>Slide 13</vt:lpstr>
      <vt:lpstr>Slide 14</vt:lpstr>
      <vt:lpstr>Slide 15</vt:lpstr>
      <vt:lpstr>Slide 16</vt:lpstr>
      <vt:lpstr>VI. Policies</vt:lpstr>
      <vt:lpstr>VI. Policies</vt:lpstr>
      <vt:lpstr>VI. Policies</vt:lpstr>
      <vt:lpstr>VI. Policies</vt:lpstr>
      <vt:lpstr>VI. Policies</vt:lpstr>
      <vt:lpstr>VI. Policies</vt:lpstr>
      <vt:lpstr>VI. Policies</vt:lpstr>
      <vt:lpstr>VI. Policies</vt:lpstr>
      <vt:lpstr>VII. Future Directions </vt:lpstr>
      <vt:lpstr>VII. Future Directions </vt:lpstr>
      <vt:lpstr>VII. Future Directions </vt:lpstr>
      <vt:lpstr>VII. Future Directions </vt:lpstr>
      <vt:lpstr>VIII. Recent Issues: Agriculture and the Economic Crisis in 1997 </vt:lpstr>
      <vt:lpstr>VIII. Recent Issues: Agriculture and the Economic Crisis in 1997 </vt:lpstr>
      <vt:lpstr>VIII. Recent Issues: Agriculture and Thaksin’s Policy </vt:lpstr>
      <vt:lpstr>VIII. Recent Issues: Agriculture and High Oil Prices  </vt:lpstr>
      <vt:lpstr>VIII. Recent Issues: Agriculture and High Oil Prices  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in Thailand</dc:title>
  <dc:creator>praipol</dc:creator>
  <cp:lastModifiedBy>user</cp:lastModifiedBy>
  <cp:revision>21</cp:revision>
  <dcterms:created xsi:type="dcterms:W3CDTF">2006-09-08T04:58:15Z</dcterms:created>
  <dcterms:modified xsi:type="dcterms:W3CDTF">2012-09-23T10:41:40Z</dcterms:modified>
</cp:coreProperties>
</file>