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334" r:id="rId2"/>
    <p:sldId id="380" r:id="rId3"/>
    <p:sldId id="381" r:id="rId4"/>
    <p:sldId id="382" r:id="rId5"/>
    <p:sldId id="383" r:id="rId6"/>
    <p:sldId id="384" r:id="rId7"/>
    <p:sldId id="347" r:id="rId8"/>
    <p:sldId id="312" r:id="rId9"/>
    <p:sldId id="314" r:id="rId10"/>
    <p:sldId id="315" r:id="rId11"/>
    <p:sldId id="389" r:id="rId12"/>
    <p:sldId id="388" r:id="rId13"/>
    <p:sldId id="335" r:id="rId14"/>
    <p:sldId id="316" r:id="rId15"/>
    <p:sldId id="336" r:id="rId16"/>
    <p:sldId id="324" r:id="rId17"/>
    <p:sldId id="325" r:id="rId18"/>
    <p:sldId id="326" r:id="rId19"/>
    <p:sldId id="327" r:id="rId20"/>
    <p:sldId id="328" r:id="rId21"/>
    <p:sldId id="329" r:id="rId22"/>
    <p:sldId id="331" r:id="rId23"/>
    <p:sldId id="338" r:id="rId24"/>
    <p:sldId id="339" r:id="rId25"/>
    <p:sldId id="332" r:id="rId26"/>
    <p:sldId id="333" r:id="rId27"/>
    <p:sldId id="340" r:id="rId28"/>
    <p:sldId id="341" r:id="rId29"/>
    <p:sldId id="342" r:id="rId30"/>
    <p:sldId id="344" r:id="rId31"/>
    <p:sldId id="345" r:id="rId32"/>
    <p:sldId id="346" r:id="rId3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57ABF28-C4AA-4902-B1C2-23BF531BCC7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D87073-0B63-4076-B4E7-AE77B211054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E192160D-A9C9-4714-8204-A4C89DFDFCBE}" type="datetimeFigureOut">
              <a:rPr lang="en-US"/>
              <a:pPr>
                <a:defRPr/>
              </a:pPr>
              <a:t>9/5/2019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CB02A2B-1A65-4756-AC4B-65059C44AE2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C07DD92-F249-48AD-822C-E2440ADEFA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AAD8C2-74D7-408B-A54F-5D88FEC8530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939763-56C8-4136-9A83-50FB46507F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7B515EBF-1358-4764-B464-53DCFA24EC4B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D2A0DBE-D1FE-4885-A671-9D72041ADBF1}" type="slidenum">
              <a:rPr lang="en-US" altLang="en-US" smtClean="0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515EBF-1358-4764-B464-53DCFA24EC4B}" type="slidenum">
              <a:rPr lang="en-US" altLang="th-TH" smtClean="0"/>
              <a:pPr/>
              <a:t>14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361616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611FD-EB38-48A1-AB57-AB2313CC4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DD9B3-99FD-4D0F-833E-9866A2D9C8F5}" type="datetimeFigureOut">
              <a:rPr lang="en-US"/>
              <a:pPr>
                <a:defRPr/>
              </a:pPr>
              <a:t>9/5/2019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239BAE-6F30-41B7-A69E-E92BE41A4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D7AEB-CB99-4093-A99D-3C62358E2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B35F41-5D5E-41EA-92AD-BE2A1F5A8F2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554622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9797F3-2935-4A78-AADB-F6298FE87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61A28-5B57-424F-B48C-D56383830B13}" type="datetimeFigureOut">
              <a:rPr lang="en-US"/>
              <a:pPr>
                <a:defRPr/>
              </a:pPr>
              <a:t>9/5/2019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09228A-5724-473B-859D-D04B42953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08BBD8-657D-4ADB-B18D-990FB4B67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F87A23-41BA-4467-9B40-3F59E1FB5D2F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490491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AA96D-718A-49E9-ABFC-747DDAB08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E507B-3EEF-4679-BA03-7C8DB2F75AFB}" type="datetimeFigureOut">
              <a:rPr lang="en-US"/>
              <a:pPr>
                <a:defRPr/>
              </a:pPr>
              <a:t>9/5/2019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DF148-E379-4169-A5D1-FC630F08F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CE1DE8-13C8-44C0-AAF4-BDDAF64BF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F0D198-9664-4870-92AA-7C2402F3BEA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956996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0348240-50A1-4C9B-8585-DC4F2B830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36452-80C3-4248-A2CA-DCCE46A0492E}" type="datetimeFigureOut">
              <a:rPr lang="en-US"/>
              <a:pPr>
                <a:defRPr/>
              </a:pPr>
              <a:t>9/5/2019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124DCE5-6D9E-4642-AF37-61AC28D1D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73F65FF-7F42-41CA-92C5-1AB92EFAC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7F69B2-77D2-4B89-B766-E60A849875BD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86376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D45E9C0-FC8C-4884-AF37-644CCD572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B02E8-7FFB-4318-B487-1097F680F3AA}" type="datetimeFigureOut">
              <a:rPr lang="en-US"/>
              <a:pPr>
                <a:defRPr/>
              </a:pPr>
              <a:t>9/5/2019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376EE9F4-3FCD-4DA3-BBB8-380619EC4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53DCC9F-A6E8-4C26-91BA-2F2FD7C85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2B0C6C-68E7-4D75-8B63-8D55CA7BDF13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554663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D5B4105-B98C-4E70-A185-D8A48A72B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6C3E3-A7F8-4F7D-A074-CA0C92C9EE5A}" type="datetimeFigureOut">
              <a:rPr lang="en-US"/>
              <a:pPr>
                <a:defRPr/>
              </a:pPr>
              <a:t>9/5/2019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76E3028-1BAB-4034-84D5-C8564E134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A92A2B0-099E-4090-9323-3246B5255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9EBE6-9899-4264-9096-24B68AF6E05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32642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CC42ACE-9209-4411-8C5A-064826CD3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91408-6344-4936-81C0-9CC317624DF0}" type="datetimeFigureOut">
              <a:rPr lang="en-US"/>
              <a:pPr>
                <a:defRPr/>
              </a:pPr>
              <a:t>9/5/2019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22E6275-4ADE-4768-AA75-6ECD87A7C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A9F3D3B-C186-4F04-89B5-CBBBF05CB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916E59-9EA6-4AD3-B822-E1FA19F5B17C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093208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B4FE366-FF86-4448-BE98-937F6BE92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CD87E-FEE7-457F-8177-12FF9C0CB21E}" type="datetimeFigureOut">
              <a:rPr lang="en-US"/>
              <a:pPr>
                <a:defRPr/>
              </a:pPr>
              <a:t>9/5/2019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A6F747C-9079-4ECB-89D9-3A8EF515C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A2EC010-C087-4227-A470-356100CBC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16DF50-00BE-4B25-96E7-E40A329E699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276002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E92F939-2449-4000-ABC1-B46828C86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3C176-D2E8-48C1-BC65-324AB427822D}" type="datetimeFigureOut">
              <a:rPr lang="en-US"/>
              <a:pPr>
                <a:defRPr/>
              </a:pPr>
              <a:t>9/5/2019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680E68E-ECE6-408D-BE81-11AC77172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593A0DF-2564-4E5B-9994-B9196200E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E670A1-9FEF-4072-B33E-2F0D6754FC77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740448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124E56-7705-479E-A797-E5AB993E5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35CD9-4916-4746-903D-D23F08F75C7E}" type="datetimeFigureOut">
              <a:rPr lang="en-US"/>
              <a:pPr>
                <a:defRPr/>
              </a:pPr>
              <a:t>9/5/2019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48B9E-240B-4DD7-99A4-941F28179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CB2608-4D41-449C-B1EE-A4227F7F2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98B7BD-A985-4816-8ED5-039A0CBA8886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117940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AA3B43-625E-407C-BA30-BC9304B0E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F298B-F19D-441C-AC92-659D14CECB76}" type="datetimeFigureOut">
              <a:rPr lang="en-US"/>
              <a:pPr>
                <a:defRPr/>
              </a:pPr>
              <a:t>9/5/2019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FB87F8-00E7-4375-B3AE-AC2EE809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A6D55-9FC5-4E08-88FD-04EC9603E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1E972E-2B91-4E5A-9573-4735E43E8AD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2696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Placeholder 1">
            <a:extLst>
              <a:ext uri="{FF2B5EF4-FFF2-40B4-BE49-F238E27FC236}">
                <a16:creationId xmlns:a16="http://schemas.microsoft.com/office/drawing/2014/main" id="{5CF0CEA2-A7DF-4AF3-9FAA-FC922FA7235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33795" name="Text Placeholder 2">
            <a:extLst>
              <a:ext uri="{FF2B5EF4-FFF2-40B4-BE49-F238E27FC236}">
                <a16:creationId xmlns:a16="http://schemas.microsoft.com/office/drawing/2014/main" id="{D616787A-8056-44A8-9653-E1DBF85D87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4F7ACA-B1B2-413E-A237-CFD8996AAE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616C811-2921-47FA-AFB7-1092CF0BBCDB}" type="datetimeFigureOut">
              <a:rPr lang="en-US"/>
              <a:pPr>
                <a:defRPr/>
              </a:pPr>
              <a:t>9/5/2019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199119-8696-4BF4-969B-6F0FC3ACD4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dirty="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22DF54-78E9-4DB8-B60D-6689F280DC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6642109-BC84-4993-B73B-CCFB076761D8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A64D27E-769E-41FF-AC9A-35DB3A3047FD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051" name="Rectangle 2" descr="Recycled paper"/>
          <p:cNvSpPr>
            <a:spLocks noChangeArrowheads="1"/>
          </p:cNvSpPr>
          <p:nvPr/>
        </p:nvSpPr>
        <p:spPr bwMode="auto">
          <a:xfrm>
            <a:off x="1331913" y="3206750"/>
            <a:ext cx="64770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The Theory of Demand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(Chapter 5)</a:t>
            </a:r>
          </a:p>
        </p:txBody>
      </p:sp>
      <p:sp>
        <p:nvSpPr>
          <p:cNvPr id="15" name="Title 14"/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3 Part 4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Image result for slutsky decomposition">
            <a:extLst>
              <a:ext uri="{FF2B5EF4-FFF2-40B4-BE49-F238E27FC236}">
                <a16:creationId xmlns:a16="http://schemas.microsoft.com/office/drawing/2014/main" id="{925890FB-B12E-4C5A-BC1A-5B436913D6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EAB32EB-8B84-4D5C-9E64-AC705557A3A4}"/>
              </a:ext>
            </a:extLst>
          </p:cNvPr>
          <p:cNvSpPr txBox="1"/>
          <p:nvPr/>
        </p:nvSpPr>
        <p:spPr>
          <a:xfrm>
            <a:off x="2327150" y="2632569"/>
            <a:ext cx="125425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50"/>
                </a:solidFill>
                <a:latin typeface="+mj-lt"/>
              </a:rPr>
              <a:t>X</a:t>
            </a:r>
            <a:r>
              <a:rPr lang="en-US" sz="2000" b="1" baseline="-25000" dirty="0">
                <a:solidFill>
                  <a:srgbClr val="00B050"/>
                </a:solidFill>
                <a:latin typeface="+mj-lt"/>
              </a:rPr>
              <a:t>A</a:t>
            </a:r>
            <a:r>
              <a:rPr lang="en-US" sz="2000" b="1" dirty="0">
                <a:solidFill>
                  <a:srgbClr val="00B050"/>
                </a:solidFill>
                <a:latin typeface="+mj-lt"/>
              </a:rPr>
              <a:t>(3, 120)</a:t>
            </a:r>
            <a:endParaRPr lang="th-TH" sz="20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6E8C72-521E-4891-BFE9-0C944AD142BB}"/>
              </a:ext>
            </a:extLst>
          </p:cNvPr>
          <p:cNvSpPr txBox="1"/>
          <p:nvPr/>
        </p:nvSpPr>
        <p:spPr>
          <a:xfrm>
            <a:off x="5001271" y="2760956"/>
            <a:ext cx="125425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+mj-lt"/>
              </a:rPr>
              <a:t>X</a:t>
            </a:r>
            <a:r>
              <a:rPr lang="en-US" sz="2000" b="1" baseline="-25000" dirty="0">
                <a:solidFill>
                  <a:srgbClr val="0070C0"/>
                </a:solidFill>
                <a:latin typeface="+mj-lt"/>
              </a:rPr>
              <a:t>C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(2, 120)</a:t>
            </a:r>
            <a:endParaRPr lang="th-TH" sz="2000"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BA6DCA-78CF-4802-BFEF-9F6186F07139}"/>
              </a:ext>
            </a:extLst>
          </p:cNvPr>
          <p:cNvSpPr txBox="1"/>
          <p:nvPr/>
        </p:nvSpPr>
        <p:spPr>
          <a:xfrm>
            <a:off x="3472648" y="3228945"/>
            <a:ext cx="13279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X</a:t>
            </a:r>
            <a:r>
              <a:rPr lang="en-US" sz="2000" b="1" baseline="-25000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B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(2, 106)</a:t>
            </a:r>
            <a:endParaRPr lang="th-TH" sz="2000" b="1" dirty="0">
              <a:solidFill>
                <a:schemeClr val="accent6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AA087E2-6008-47A8-B41E-A67C480867DE}"/>
              </a:ext>
            </a:extLst>
          </p:cNvPr>
          <p:cNvSpPr txBox="1"/>
          <p:nvPr/>
        </p:nvSpPr>
        <p:spPr>
          <a:xfrm>
            <a:off x="914400" y="685800"/>
            <a:ext cx="52304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600" dirty="0"/>
              <a:t>Y</a:t>
            </a:r>
            <a:endParaRPr lang="th-TH" sz="36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634931F-9C50-499D-A88A-0475BFF3E1C8}"/>
              </a:ext>
            </a:extLst>
          </p:cNvPr>
          <p:cNvSpPr/>
          <p:nvPr/>
        </p:nvSpPr>
        <p:spPr>
          <a:xfrm>
            <a:off x="1066800" y="2819400"/>
            <a:ext cx="370643" cy="533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6023360-1D7F-48E3-9C6A-D8096E99C017}"/>
              </a:ext>
            </a:extLst>
          </p:cNvPr>
          <p:cNvSpPr/>
          <p:nvPr/>
        </p:nvSpPr>
        <p:spPr>
          <a:xfrm>
            <a:off x="3886200" y="1008965"/>
            <a:ext cx="1143000" cy="5912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1AE970A5-2594-4C53-999A-1339A4F37147}"/>
              </a:ext>
            </a:extLst>
          </p:cNvPr>
          <p:cNvCxnSpPr>
            <a:cxnSpLocks/>
          </p:cNvCxnSpPr>
          <p:nvPr/>
        </p:nvCxnSpPr>
        <p:spPr>
          <a:xfrm>
            <a:off x="2286000" y="5337712"/>
            <a:ext cx="1361243" cy="0"/>
          </a:xfrm>
          <a:prstGeom prst="straightConnector1">
            <a:avLst/>
          </a:prstGeom>
          <a:ln w="381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020B17E5-B20B-42BB-B0B5-F29C7D189268}"/>
              </a:ext>
            </a:extLst>
          </p:cNvPr>
          <p:cNvCxnSpPr>
            <a:cxnSpLocks/>
          </p:cNvCxnSpPr>
          <p:nvPr/>
        </p:nvCxnSpPr>
        <p:spPr>
          <a:xfrm>
            <a:off x="3669247" y="5336232"/>
            <a:ext cx="128375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66B33C0C-43BD-4BBE-906B-7AF0D7F4BE61}"/>
              </a:ext>
            </a:extLst>
          </p:cNvPr>
          <p:cNvSpPr txBox="1"/>
          <p:nvPr/>
        </p:nvSpPr>
        <p:spPr>
          <a:xfrm>
            <a:off x="2438400" y="5481935"/>
            <a:ext cx="2302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030A0"/>
                </a:solidFill>
              </a:rPr>
              <a:t>SE</a:t>
            </a:r>
            <a:r>
              <a:rPr lang="en-US" sz="2400" b="1" dirty="0"/>
              <a:t>	</a:t>
            </a:r>
            <a:r>
              <a:rPr lang="en-US" sz="2400" b="1" dirty="0">
                <a:solidFill>
                  <a:srgbClr val="FF0000"/>
                </a:solidFill>
              </a:rPr>
              <a:t>      IE</a:t>
            </a:r>
            <a:endParaRPr lang="th-TH" sz="2400" b="1" dirty="0">
              <a:solidFill>
                <a:srgbClr val="FF000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742208A-AF0B-4991-B22E-E6CD5C63B5CD}"/>
              </a:ext>
            </a:extLst>
          </p:cNvPr>
          <p:cNvSpPr txBox="1"/>
          <p:nvPr/>
        </p:nvSpPr>
        <p:spPr>
          <a:xfrm>
            <a:off x="2019204" y="4801716"/>
            <a:ext cx="331479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50"/>
                </a:solidFill>
              </a:rPr>
              <a:t>14</a:t>
            </a:r>
            <a:r>
              <a:rPr lang="en-US" sz="2400" b="1" dirty="0"/>
              <a:t>	   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15.3	</a:t>
            </a:r>
            <a:r>
              <a:rPr lang="en-US" sz="2400" b="1" dirty="0"/>
              <a:t>          </a:t>
            </a:r>
            <a:r>
              <a:rPr lang="en-US" sz="2400" b="1" dirty="0">
                <a:solidFill>
                  <a:srgbClr val="0070C0"/>
                </a:solidFill>
              </a:rPr>
              <a:t>16</a:t>
            </a:r>
            <a:endParaRPr lang="th-TH" sz="2400" b="1" dirty="0">
              <a:solidFill>
                <a:srgbClr val="0070C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FEBF843-2789-4074-93EE-930259548B38}"/>
              </a:ext>
            </a:extLst>
          </p:cNvPr>
          <p:cNvSpPr txBox="1"/>
          <p:nvPr/>
        </p:nvSpPr>
        <p:spPr>
          <a:xfrm>
            <a:off x="7668457" y="4811074"/>
            <a:ext cx="52304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600" dirty="0"/>
              <a:t>X</a:t>
            </a:r>
            <a:endParaRPr lang="th-TH" sz="36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2333E2F-7D80-4950-A4F0-832468B3ADE7}"/>
              </a:ext>
            </a:extLst>
          </p:cNvPr>
          <p:cNvSpPr/>
          <p:nvPr/>
        </p:nvSpPr>
        <p:spPr>
          <a:xfrm>
            <a:off x="6324600" y="6248400"/>
            <a:ext cx="2743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1F4641E-BABF-4FE3-963D-12D615F1DAF6}"/>
              </a:ext>
            </a:extLst>
          </p:cNvPr>
          <p:cNvSpPr/>
          <p:nvPr/>
        </p:nvSpPr>
        <p:spPr>
          <a:xfrm>
            <a:off x="127153" y="6312187"/>
            <a:ext cx="1168247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Arc 27">
            <a:extLst>
              <a:ext uri="{FF2B5EF4-FFF2-40B4-BE49-F238E27FC236}">
                <a16:creationId xmlns:a16="http://schemas.microsoft.com/office/drawing/2014/main" id="{D182C39C-9463-48B1-9EF8-B7226F1CA73F}"/>
              </a:ext>
            </a:extLst>
          </p:cNvPr>
          <p:cNvSpPr/>
          <p:nvPr/>
        </p:nvSpPr>
        <p:spPr>
          <a:xfrm>
            <a:off x="3091742" y="1708437"/>
            <a:ext cx="2067757" cy="2120708"/>
          </a:xfrm>
          <a:prstGeom prst="arc">
            <a:avLst>
              <a:gd name="adj1" fmla="val 4983711"/>
              <a:gd name="adj2" fmla="val 9825736"/>
            </a:avLst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13097A2E-823F-4BD8-A44F-CA1EBD24A414}"/>
              </a:ext>
            </a:extLst>
          </p:cNvPr>
          <p:cNvSpPr/>
          <p:nvPr/>
        </p:nvSpPr>
        <p:spPr>
          <a:xfrm>
            <a:off x="3505200" y="3600635"/>
            <a:ext cx="142043" cy="14204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947E0F9-A17D-4B73-8D49-3B89C7401E56}"/>
              </a:ext>
            </a:extLst>
          </p:cNvPr>
          <p:cNvSpPr txBox="1"/>
          <p:nvPr/>
        </p:nvSpPr>
        <p:spPr>
          <a:xfrm>
            <a:off x="4572000" y="215712"/>
            <a:ext cx="4343400" cy="163121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7030A0"/>
                </a:solidFill>
                <a:latin typeface="+mj-lt"/>
              </a:rPr>
              <a:t>SE</a:t>
            </a:r>
            <a:r>
              <a:rPr lang="en-US" sz="2000" b="1" dirty="0">
                <a:latin typeface="+mj-lt"/>
              </a:rPr>
              <a:t> =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15.3 </a:t>
            </a:r>
            <a:r>
              <a:rPr lang="en-US" sz="2000" b="1" dirty="0">
                <a:latin typeface="+mj-lt"/>
              </a:rPr>
              <a:t>– </a:t>
            </a:r>
            <a:r>
              <a:rPr lang="en-US" sz="2000" b="1" dirty="0">
                <a:solidFill>
                  <a:srgbClr val="00B050"/>
                </a:solidFill>
                <a:latin typeface="+mj-lt"/>
              </a:rPr>
              <a:t>14 </a:t>
            </a:r>
            <a:r>
              <a:rPr lang="en-US" sz="2000" b="1" dirty="0">
                <a:latin typeface="+mj-lt"/>
              </a:rPr>
              <a:t>= </a:t>
            </a:r>
            <a:r>
              <a:rPr lang="en-US" sz="2000" b="1" dirty="0">
                <a:solidFill>
                  <a:srgbClr val="7030A0"/>
                </a:solidFill>
                <a:latin typeface="+mj-lt"/>
              </a:rPr>
              <a:t>1.3</a:t>
            </a:r>
            <a:endParaRPr lang="th-TH" sz="2000" b="1" dirty="0">
              <a:solidFill>
                <a:srgbClr val="7030A0"/>
              </a:solidFill>
              <a:latin typeface="+mj-lt"/>
            </a:endParaRPr>
          </a:p>
          <a:p>
            <a:r>
              <a:rPr lang="en-US" sz="2000" b="1" dirty="0">
                <a:solidFill>
                  <a:srgbClr val="FF0000"/>
                </a:solidFill>
                <a:latin typeface="+mj-lt"/>
              </a:rPr>
              <a:t>IE </a:t>
            </a:r>
            <a:r>
              <a:rPr lang="en-US" sz="2000" b="1" dirty="0">
                <a:latin typeface="+mj-lt"/>
              </a:rPr>
              <a:t> =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16</a:t>
            </a:r>
            <a:r>
              <a:rPr lang="en-US" sz="2000" b="1" dirty="0">
                <a:solidFill>
                  <a:schemeClr val="accent5"/>
                </a:solidFill>
                <a:latin typeface="+mj-lt"/>
              </a:rPr>
              <a:t> </a:t>
            </a:r>
            <a:r>
              <a:rPr lang="en-US" sz="2000" b="1" dirty="0">
                <a:latin typeface="+mj-lt"/>
              </a:rPr>
              <a:t>–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15.3 </a:t>
            </a:r>
            <a:r>
              <a:rPr lang="en-US" sz="2000" b="1" dirty="0">
                <a:latin typeface="+mj-lt"/>
              </a:rPr>
              <a:t>=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 </a:t>
            </a:r>
            <a:r>
              <a:rPr lang="en-US" sz="2000" b="1" dirty="0">
                <a:solidFill>
                  <a:srgbClr val="FF0000"/>
                </a:solidFill>
                <a:latin typeface="+mj-lt"/>
              </a:rPr>
              <a:t>0.7</a:t>
            </a:r>
            <a:endParaRPr lang="th-TH" sz="2000" b="1" dirty="0">
              <a:solidFill>
                <a:srgbClr val="FF0000"/>
              </a:solidFill>
              <a:latin typeface="+mj-lt"/>
            </a:endParaRPr>
          </a:p>
          <a:p>
            <a:endParaRPr lang="en-US" sz="2000" b="1" dirty="0">
              <a:latin typeface="+mj-lt"/>
            </a:endParaRPr>
          </a:p>
          <a:p>
            <a:r>
              <a:rPr lang="en-US" sz="2000" b="1" dirty="0">
                <a:latin typeface="+mj-lt"/>
              </a:rPr>
              <a:t>TE = </a:t>
            </a:r>
            <a:r>
              <a:rPr lang="en-US" sz="2000" b="1" dirty="0">
                <a:solidFill>
                  <a:srgbClr val="7030A0"/>
                </a:solidFill>
                <a:latin typeface="+mj-lt"/>
              </a:rPr>
              <a:t>SE</a:t>
            </a:r>
            <a:r>
              <a:rPr lang="en-US" sz="2000" b="1" dirty="0">
                <a:latin typeface="+mj-lt"/>
              </a:rPr>
              <a:t> + </a:t>
            </a:r>
            <a:r>
              <a:rPr lang="en-US" sz="2000" b="1" dirty="0">
                <a:solidFill>
                  <a:srgbClr val="FF0000"/>
                </a:solidFill>
                <a:latin typeface="+mj-lt"/>
              </a:rPr>
              <a:t>IE </a:t>
            </a:r>
            <a:r>
              <a:rPr lang="en-US" sz="2000" b="1" dirty="0">
                <a:latin typeface="+mj-lt"/>
              </a:rPr>
              <a:t>= </a:t>
            </a:r>
            <a:r>
              <a:rPr lang="en-US" sz="2000" b="1" dirty="0">
                <a:solidFill>
                  <a:srgbClr val="7030A0"/>
                </a:solidFill>
                <a:latin typeface="+mj-lt"/>
              </a:rPr>
              <a:t>1.3</a:t>
            </a:r>
            <a:r>
              <a:rPr lang="en-US" sz="2000" b="1" dirty="0">
                <a:latin typeface="+mj-lt"/>
              </a:rPr>
              <a:t> + </a:t>
            </a:r>
            <a:r>
              <a:rPr lang="en-US" sz="2000" b="1" dirty="0">
                <a:solidFill>
                  <a:srgbClr val="FF0000"/>
                </a:solidFill>
                <a:latin typeface="+mj-lt"/>
              </a:rPr>
              <a:t>0.7</a:t>
            </a:r>
            <a:r>
              <a:rPr lang="en-US" sz="2000" b="1" dirty="0">
                <a:latin typeface="+mj-lt"/>
              </a:rPr>
              <a:t> = 2</a:t>
            </a:r>
          </a:p>
          <a:p>
            <a:r>
              <a:rPr lang="en-US" sz="2000" b="1" dirty="0">
                <a:latin typeface="+mj-lt"/>
              </a:rPr>
              <a:t>or TE = – </a:t>
            </a:r>
            <a:r>
              <a:rPr lang="en-US" sz="2000" b="1" dirty="0">
                <a:solidFill>
                  <a:srgbClr val="00B050"/>
                </a:solidFill>
                <a:latin typeface="+mj-lt"/>
              </a:rPr>
              <a:t>14 </a:t>
            </a:r>
            <a:r>
              <a:rPr lang="en-US" sz="2000" b="1" dirty="0">
                <a:latin typeface="+mj-lt"/>
              </a:rPr>
              <a:t>+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16 </a:t>
            </a:r>
            <a:r>
              <a:rPr lang="en-US" sz="2000" b="1" dirty="0">
                <a:latin typeface="+mj-lt"/>
              </a:rPr>
              <a:t>=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325130AC-6175-4B2A-AC8F-9D7B5BCCAB8D}"/>
                  </a:ext>
                </a:extLst>
              </p:cNvPr>
              <p:cNvSpPr/>
              <p:nvPr/>
            </p:nvSpPr>
            <p:spPr>
              <a:xfrm>
                <a:off x="6603549" y="1846928"/>
                <a:ext cx="2311851" cy="61087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Px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,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I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)=10+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I</m:t>
                          </m:r>
                        </m:num>
                        <m:den>
                          <m:r>
                            <a:rPr lang="en-US">
                              <a:latin typeface="Cambria Math" panose="02040503050406030204" pitchFamily="18" charset="0"/>
                            </a:rPr>
                            <m:t>10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Px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325130AC-6175-4B2A-AC8F-9D7B5BCCAB8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3549" y="1846928"/>
                <a:ext cx="2311851" cy="61087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Slide Number Placeholder 3">
            <a:extLst>
              <a:ext uri="{FF2B5EF4-FFF2-40B4-BE49-F238E27FC236}">
                <a16:creationId xmlns:a16="http://schemas.microsoft.com/office/drawing/2014/main" id="{FB2EBEA1-4468-4DE3-B0DE-513AD7F79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D960F07-52D0-4A00-8351-9146A3935DB3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7619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5A3569-7B21-4C59-AA90-5FDE23AB37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the diagram before, Bundle B is on the BL with a lower income of $106 although the consumer has the income of $120. WHY?</a:t>
            </a:r>
          </a:p>
          <a:p>
            <a:endParaRPr lang="en-US" dirty="0"/>
          </a:p>
          <a:p>
            <a:r>
              <a:rPr lang="en-US" dirty="0"/>
              <a:t>As previously mentioned in Topic 3 Part 2 Page 23, </a:t>
            </a:r>
            <a:r>
              <a:rPr lang="en-US" dirty="0" err="1"/>
              <a:t>Slutskian</a:t>
            </a:r>
            <a:r>
              <a:rPr lang="en-US" dirty="0"/>
              <a:t> and </a:t>
            </a:r>
            <a:r>
              <a:rPr lang="en-US" dirty="0" err="1"/>
              <a:t>Hicksian</a:t>
            </a:r>
            <a:r>
              <a:rPr lang="en-US" dirty="0"/>
              <a:t> Methods </a:t>
            </a:r>
            <a:r>
              <a:rPr lang="en-US" b="1" dirty="0"/>
              <a:t>“compensate” </a:t>
            </a:r>
            <a:r>
              <a:rPr lang="en-US" u="sng" dirty="0"/>
              <a:t>income</a:t>
            </a:r>
            <a:r>
              <a:rPr lang="en-US" dirty="0"/>
              <a:t> of the consumer when identifying the substitution effect.</a:t>
            </a:r>
            <a:endParaRPr lang="th-TH" dirty="0"/>
          </a:p>
        </p:txBody>
      </p:sp>
      <p:sp>
        <p:nvSpPr>
          <p:cNvPr id="30725" name="Slide Number Placeholder 3">
            <a:extLst>
              <a:ext uri="{FF2B5EF4-FFF2-40B4-BE49-F238E27FC236}">
                <a16:creationId xmlns:a16="http://schemas.microsoft.com/office/drawing/2014/main" id="{17B1D02D-E2D4-4DBD-B9FA-7880CFD0C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92883" name="AutoShape 19">
            <a:extLst>
              <a:ext uri="{FF2B5EF4-FFF2-40B4-BE49-F238E27FC236}">
                <a16:creationId xmlns:a16="http://schemas.microsoft.com/office/drawing/2014/main" id="{372EA524-6F3A-4C46-A9C7-10A0C4221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Income Compensation in </a:t>
            </a:r>
            <a:r>
              <a:rPr lang="en-US" sz="3600" b="1" dirty="0" err="1">
                <a:solidFill>
                  <a:srgbClr val="000066"/>
                </a:solidFill>
                <a:latin typeface="Calibri" pitchFamily="34" charset="0"/>
              </a:rPr>
              <a:t>Slutskian</a:t>
            </a: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 Method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4905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5A3569-7B21-4C59-AA90-5FDE23AB37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“Compensate”</a:t>
            </a:r>
            <a:r>
              <a:rPr lang="en-US" dirty="0"/>
              <a:t> refers to the approach that</a:t>
            </a:r>
          </a:p>
          <a:p>
            <a:pPr lvl="1"/>
            <a:r>
              <a:rPr lang="en-US" sz="3200" dirty="0" err="1"/>
              <a:t>Slutskian</a:t>
            </a:r>
            <a:r>
              <a:rPr lang="en-US" sz="3200" dirty="0"/>
              <a:t> Method gives the consumer just enough money to get back to his original bundle A, so that his purchasing power is constant.</a:t>
            </a:r>
          </a:p>
          <a:p>
            <a:pPr lvl="1"/>
            <a:r>
              <a:rPr lang="en-US" sz="3200" dirty="0" err="1"/>
              <a:t>Hicksian</a:t>
            </a:r>
            <a:r>
              <a:rPr lang="en-US" sz="3200" dirty="0"/>
              <a:t> Method gives the consumer just enough money to get back to his original utility, so that his utility is constant.</a:t>
            </a:r>
          </a:p>
        </p:txBody>
      </p:sp>
      <p:sp>
        <p:nvSpPr>
          <p:cNvPr id="30725" name="Slide Number Placeholder 3">
            <a:extLst>
              <a:ext uri="{FF2B5EF4-FFF2-40B4-BE49-F238E27FC236}">
                <a16:creationId xmlns:a16="http://schemas.microsoft.com/office/drawing/2014/main" id="{17B1D02D-E2D4-4DBD-B9FA-7880CFD0C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92883" name="AutoShape 19">
            <a:extLst>
              <a:ext uri="{FF2B5EF4-FFF2-40B4-BE49-F238E27FC236}">
                <a16:creationId xmlns:a16="http://schemas.microsoft.com/office/drawing/2014/main" id="{372EA524-6F3A-4C46-A9C7-10A0C4221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Income Compensation in </a:t>
            </a:r>
            <a:r>
              <a:rPr lang="en-US" sz="3600" b="1" dirty="0" err="1">
                <a:solidFill>
                  <a:srgbClr val="000066"/>
                </a:solidFill>
                <a:latin typeface="Calibri" pitchFamily="34" charset="0"/>
              </a:rPr>
              <a:t>Slutskian</a:t>
            </a: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 Method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6854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5A3569-7B21-4C59-AA90-5FDE23AB37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However, when Px falls, it is obvious that the consumer can still get back to his original Bundle A, and he should have excess money to buy something else. </a:t>
            </a:r>
            <a:r>
              <a:rPr lang="en-US" u="sng" dirty="0"/>
              <a:t>Thus, his purchasing power is greater after Px falls</a:t>
            </a:r>
            <a:r>
              <a:rPr lang="en-US" dirty="0"/>
              <a:t>.</a:t>
            </a:r>
          </a:p>
          <a:p>
            <a:r>
              <a:rPr lang="en-US" sz="3200" dirty="0"/>
              <a:t>Since </a:t>
            </a:r>
            <a:r>
              <a:rPr lang="en-US" sz="3200" dirty="0" err="1"/>
              <a:t>Slutskian</a:t>
            </a:r>
            <a:r>
              <a:rPr lang="en-US" sz="3200" dirty="0"/>
              <a:t> Method holds the purchasing power constant, money has to be taken from the consumer to</a:t>
            </a:r>
            <a:r>
              <a:rPr lang="en-US" dirty="0"/>
              <a:t> </a:t>
            </a:r>
            <a:r>
              <a:rPr lang="en-US" sz="3200" dirty="0"/>
              <a:t>reduce his purchasing power.</a:t>
            </a:r>
          </a:p>
          <a:p>
            <a:r>
              <a:rPr lang="en-US" dirty="0"/>
              <a:t>This is why at Pivoted BL, Income falls to $106.</a:t>
            </a:r>
            <a:endParaRPr lang="en-US" sz="3200" dirty="0"/>
          </a:p>
        </p:txBody>
      </p:sp>
      <p:sp>
        <p:nvSpPr>
          <p:cNvPr id="30725" name="Slide Number Placeholder 3">
            <a:extLst>
              <a:ext uri="{FF2B5EF4-FFF2-40B4-BE49-F238E27FC236}">
                <a16:creationId xmlns:a16="http://schemas.microsoft.com/office/drawing/2014/main" id="{17B1D02D-E2D4-4DBD-B9FA-7880CFD0C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92883" name="AutoShape 19">
            <a:extLst>
              <a:ext uri="{FF2B5EF4-FFF2-40B4-BE49-F238E27FC236}">
                <a16:creationId xmlns:a16="http://schemas.microsoft.com/office/drawing/2014/main" id="{372EA524-6F3A-4C46-A9C7-10A0C4221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Income Compensation in </a:t>
            </a:r>
            <a:r>
              <a:rPr lang="en-US" sz="3600" b="1" dirty="0" err="1">
                <a:solidFill>
                  <a:srgbClr val="000066"/>
                </a:solidFill>
                <a:latin typeface="Calibri" pitchFamily="34" charset="0"/>
              </a:rPr>
              <a:t>Slutskian</a:t>
            </a: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 Method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32944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5A3569-7B21-4C59-AA90-5FDE23AB37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Thus, according to Hicks and Slutsky, </a:t>
            </a:r>
            <a:br>
              <a:rPr lang="en-US" dirty="0"/>
            </a:br>
            <a:r>
              <a:rPr lang="en-US" dirty="0"/>
              <a:t>to </a:t>
            </a:r>
            <a:r>
              <a:rPr lang="en-US" b="1" dirty="0"/>
              <a:t>“compensate” </a:t>
            </a:r>
            <a:r>
              <a:rPr lang="en-US" dirty="0"/>
              <a:t>the consumer,</a:t>
            </a:r>
          </a:p>
          <a:p>
            <a:pPr lvl="1"/>
            <a:r>
              <a:rPr lang="en-US" sz="3200" dirty="0"/>
              <a:t> the income at the Pivoted BL will be reduced when Px falls.</a:t>
            </a:r>
          </a:p>
          <a:p>
            <a:pPr lvl="1"/>
            <a:r>
              <a:rPr lang="en-US" sz="3200" dirty="0"/>
              <a:t>the income at the Pivoted BL will be raised when Px rises.</a:t>
            </a:r>
          </a:p>
        </p:txBody>
      </p:sp>
      <p:sp>
        <p:nvSpPr>
          <p:cNvPr id="30725" name="Slide Number Placeholder 3">
            <a:extLst>
              <a:ext uri="{FF2B5EF4-FFF2-40B4-BE49-F238E27FC236}">
                <a16:creationId xmlns:a16="http://schemas.microsoft.com/office/drawing/2014/main" id="{17B1D02D-E2D4-4DBD-B9FA-7880CFD0C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92883" name="AutoShape 19">
            <a:extLst>
              <a:ext uri="{FF2B5EF4-FFF2-40B4-BE49-F238E27FC236}">
                <a16:creationId xmlns:a16="http://schemas.microsoft.com/office/drawing/2014/main" id="{372EA524-6F3A-4C46-A9C7-10A0C4221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Income Compensation in </a:t>
            </a:r>
            <a:r>
              <a:rPr lang="en-US" sz="3600" b="1" dirty="0" err="1">
                <a:solidFill>
                  <a:srgbClr val="000066"/>
                </a:solidFill>
                <a:latin typeface="Calibri" pitchFamily="34" charset="0"/>
              </a:rPr>
              <a:t>Slutskian</a:t>
            </a: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 Method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9130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33E7433-5425-4829-8FCB-F316D140D9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319539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25D5D2F-93CD-4602-A944-1F02803F8E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2895600"/>
            <a:ext cx="4495800" cy="859992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79FD7E-9DE2-457D-88EA-2C06E8CE0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D960F07-52D0-4A00-8351-9146A3935DB3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C536E0F-BD5B-49C0-9C5B-F59A726FDB30}"/>
              </a:ext>
            </a:extLst>
          </p:cNvPr>
          <p:cNvSpPr txBox="1"/>
          <p:nvPr/>
        </p:nvSpPr>
        <p:spPr>
          <a:xfrm>
            <a:off x="0" y="6488668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Ans(c): SE = 21, IE = 0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620927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Slide Number Placeholder 3">
            <a:extLst>
              <a:ext uri="{FF2B5EF4-FFF2-40B4-BE49-F238E27FC236}">
                <a16:creationId xmlns:a16="http://schemas.microsoft.com/office/drawing/2014/main" id="{0B192DC7-373C-4202-93E0-7187D6B4E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D960F07-52D0-4A00-8351-9146A3935DB3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8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99028" name="AutoShape 20">
            <a:extLst>
              <a:ext uri="{FF2B5EF4-FFF2-40B4-BE49-F238E27FC236}">
                <a16:creationId xmlns:a16="http://schemas.microsoft.com/office/drawing/2014/main" id="{E0791C76-3D06-4BA2-8366-1CD6FF8C15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Consumer Surplus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8684" name="Rectangle 22">
            <a:extLst>
              <a:ext uri="{FF2B5EF4-FFF2-40B4-BE49-F238E27FC236}">
                <a16:creationId xmlns:a16="http://schemas.microsoft.com/office/drawing/2014/main" id="{299D1BCD-56B3-490D-BD94-DB9997F75D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250" y="1582340"/>
            <a:ext cx="8191500" cy="3693319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altLang="th-TH" sz="2600" dirty="0">
                <a:latin typeface="Calibri" panose="020F0502020204030204" pitchFamily="34" charset="0"/>
                <a:cs typeface="Calibri" panose="020F0502020204030204" pitchFamily="34" charset="0"/>
              </a:rPr>
              <a:t>The individual’s demand curve can be seen as the individual’s </a:t>
            </a:r>
            <a:r>
              <a:rPr lang="en-US" altLang="th-TH" sz="2600" i="1" dirty="0">
                <a:solidFill>
                  <a:srgbClr val="0000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willingness to pay</a:t>
            </a:r>
            <a:r>
              <a:rPr lang="en-US" altLang="th-TH" sz="2600" dirty="0">
                <a:latin typeface="Calibri" panose="020F0502020204030204" pitchFamily="34" charset="0"/>
                <a:cs typeface="Calibri" panose="020F0502020204030204" pitchFamily="34" charset="0"/>
              </a:rPr>
              <a:t> curve.</a:t>
            </a:r>
          </a:p>
          <a:p>
            <a:pPr eaLnBrk="1" hangingPunct="1"/>
            <a:endParaRPr lang="en-US" altLang="th-TH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altLang="th-TH" sz="2600" dirty="0">
                <a:latin typeface="Calibri" panose="020F0502020204030204" pitchFamily="34" charset="0"/>
                <a:cs typeface="Calibri" panose="020F0502020204030204" pitchFamily="34" charset="0"/>
              </a:rPr>
              <a:t>On the other hand, the individual </a:t>
            </a:r>
            <a:r>
              <a:rPr lang="en-US" altLang="th-TH" sz="2600" i="1" dirty="0">
                <a:solidFill>
                  <a:srgbClr val="0000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actually</a:t>
            </a:r>
            <a:r>
              <a:rPr lang="en-US" altLang="th-TH" sz="26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th-TH" sz="2600" dirty="0">
                <a:latin typeface="Calibri" panose="020F0502020204030204" pitchFamily="34" charset="0"/>
                <a:cs typeface="Calibri" panose="020F0502020204030204" pitchFamily="34" charset="0"/>
              </a:rPr>
              <a:t>pay the market price for (all) the units consumed.</a:t>
            </a:r>
          </a:p>
          <a:p>
            <a:pPr eaLnBrk="1" hangingPunct="1"/>
            <a:endParaRPr lang="en-US" altLang="th-TH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altLang="th-TH" sz="2600" dirty="0">
                <a:latin typeface="Calibri" panose="020F0502020204030204" pitchFamily="34" charset="0"/>
                <a:cs typeface="Calibri" panose="020F0502020204030204" pitchFamily="34" charset="0"/>
              </a:rPr>
              <a:t>Consumer Surplus is the difference between what the consumer is willing to pay and what the consumer actually pays.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94EEBC4D-396B-4EC0-9B2F-50121550B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2C9A10E-BED6-4BF3-B53F-AF94A1BA2673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01076" name="AutoShape 20">
            <a:extLst>
              <a:ext uri="{FF2B5EF4-FFF2-40B4-BE49-F238E27FC236}">
                <a16:creationId xmlns:a16="http://schemas.microsoft.com/office/drawing/2014/main" id="{9D4CC225-2DF2-441D-B472-D7BD3BE547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Consumer Surplus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9708" name="Rectangle 21">
            <a:extLst>
              <a:ext uri="{FF2B5EF4-FFF2-40B4-BE49-F238E27FC236}">
                <a16:creationId xmlns:a16="http://schemas.microsoft.com/office/drawing/2014/main" id="{C4D3FC56-FFB4-4E3F-BE34-8C7E6475BD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497" y="1458461"/>
            <a:ext cx="8001001" cy="89255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th-TH" sz="2600" dirty="0">
                <a:latin typeface="Calibri" panose="020F0502020204030204" pitchFamily="34" charset="0"/>
              </a:rPr>
              <a:t> The area </a:t>
            </a:r>
            <a:r>
              <a:rPr lang="en-US" altLang="th-TH" sz="2600" i="1" dirty="0">
                <a:solidFill>
                  <a:srgbClr val="000066"/>
                </a:solidFill>
                <a:latin typeface="Calibri" panose="020F0502020204030204" pitchFamily="34" charset="0"/>
              </a:rPr>
              <a:t>under</a:t>
            </a:r>
            <a:r>
              <a:rPr lang="en-US" altLang="th-TH" sz="2600" dirty="0">
                <a:latin typeface="Calibri" panose="020F0502020204030204" pitchFamily="34" charset="0"/>
              </a:rPr>
              <a:t> an ordinary demand curve and </a:t>
            </a:r>
            <a:r>
              <a:rPr lang="en-US" altLang="th-TH" sz="2600" i="1" dirty="0">
                <a:solidFill>
                  <a:srgbClr val="000066"/>
                </a:solidFill>
                <a:latin typeface="Calibri" panose="020F0502020204030204" pitchFamily="34" charset="0"/>
              </a:rPr>
              <a:t>above</a:t>
            </a:r>
            <a:r>
              <a:rPr lang="en-US" altLang="th-TH" sz="2600" dirty="0">
                <a:latin typeface="Calibri" panose="020F0502020204030204" pitchFamily="34" charset="0"/>
              </a:rPr>
              <a:t> the market price provides a measure of consumer surplus.</a:t>
            </a:r>
          </a:p>
        </p:txBody>
      </p:sp>
      <p:pic>
        <p:nvPicPr>
          <p:cNvPr id="13" name="Picture 14">
            <a:extLst>
              <a:ext uri="{FF2B5EF4-FFF2-40B4-BE49-F238E27FC236}">
                <a16:creationId xmlns:a16="http://schemas.microsoft.com/office/drawing/2014/main" id="{2F5CFB4B-6155-4E30-8939-1F97FF1780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511" y="2767829"/>
            <a:ext cx="5514975" cy="360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B2A39C2-6439-4BFA-B173-8525192EFF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Economists often measures the impact of price changes on a consumer’s well-being in monetary terms.</a:t>
            </a:r>
          </a:p>
          <a:p>
            <a:r>
              <a:rPr lang="en-US" dirty="0"/>
              <a:t>This is why we learn about consumer surplus.</a:t>
            </a:r>
          </a:p>
          <a:p>
            <a:r>
              <a:rPr lang="en-US" dirty="0"/>
              <a:t>Other measures include</a:t>
            </a:r>
          </a:p>
          <a:p>
            <a:pPr lvl="1"/>
            <a:r>
              <a:rPr lang="en-US" sz="3200" dirty="0"/>
              <a:t>Compensating Variation (CV)</a:t>
            </a:r>
          </a:p>
          <a:p>
            <a:pPr lvl="1"/>
            <a:r>
              <a:rPr lang="en-US" sz="3200" dirty="0"/>
              <a:t>Equivalent Variation (EV)</a:t>
            </a:r>
            <a:endParaRPr lang="th-TH" sz="3200" dirty="0"/>
          </a:p>
        </p:txBody>
      </p:sp>
      <p:sp>
        <p:nvSpPr>
          <p:cNvPr id="30725" name="Slide Number Placeholder 3">
            <a:extLst>
              <a:ext uri="{FF2B5EF4-FFF2-40B4-BE49-F238E27FC236}">
                <a16:creationId xmlns:a16="http://schemas.microsoft.com/office/drawing/2014/main" id="{17B1D02D-E2D4-4DBD-B9FA-7880CFD0C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10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92883" name="AutoShape 19">
            <a:extLst>
              <a:ext uri="{FF2B5EF4-FFF2-40B4-BE49-F238E27FC236}">
                <a16:creationId xmlns:a16="http://schemas.microsoft.com/office/drawing/2014/main" id="{372EA524-6F3A-4C46-A9C7-10A0C4221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Consumer Welfare (</a:t>
            </a:r>
            <a:r>
              <a:rPr lang="en-US" sz="3600" b="1" dirty="0" err="1">
                <a:solidFill>
                  <a:srgbClr val="000066"/>
                </a:solidFill>
                <a:latin typeface="Calibri" pitchFamily="34" charset="0"/>
              </a:rPr>
              <a:t>Hicksian</a:t>
            </a: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 Approach)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096CFEA-B992-4870-BF44-9BC8D726C1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599" y="2885400"/>
            <a:ext cx="5004000" cy="3744000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3F684043-8373-4A6E-B20B-5FA949279F47}"/>
              </a:ext>
            </a:extLst>
          </p:cNvPr>
          <p:cNvCxnSpPr>
            <a:cxnSpLocks/>
          </p:cNvCxnSpPr>
          <p:nvPr/>
        </p:nvCxnSpPr>
        <p:spPr>
          <a:xfrm>
            <a:off x="2590800" y="4343400"/>
            <a:ext cx="0" cy="762000"/>
          </a:xfrm>
          <a:prstGeom prst="straightConnector1">
            <a:avLst/>
          </a:prstGeom>
          <a:ln w="57150">
            <a:solidFill>
              <a:srgbClr val="7030A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17D8B3E-0AF1-477C-BBE4-9241409D3195}"/>
              </a:ext>
            </a:extLst>
          </p:cNvPr>
          <p:cNvSpPr txBox="1"/>
          <p:nvPr/>
        </p:nvSpPr>
        <p:spPr>
          <a:xfrm>
            <a:off x="1841401" y="4493567"/>
            <a:ext cx="6095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030A0"/>
                </a:solidFill>
              </a:rPr>
              <a:t>CV</a:t>
            </a:r>
            <a:endParaRPr lang="th-TH" sz="2400" b="1" dirty="0">
              <a:solidFill>
                <a:srgbClr val="7030A0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17E3A51-8454-4462-AFF5-12E976769ED7}"/>
              </a:ext>
            </a:extLst>
          </p:cNvPr>
          <p:cNvSpPr/>
          <p:nvPr/>
        </p:nvSpPr>
        <p:spPr>
          <a:xfrm>
            <a:off x="133350" y="439032"/>
            <a:ext cx="88773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"/>
            <a:r>
              <a:rPr lang="en-US" sz="2400" b="1" dirty="0"/>
              <a:t>Compensating Variation (CV) is calculated by K – L.</a:t>
            </a:r>
          </a:p>
          <a:p>
            <a:pPr marL="57150" indent="0">
              <a:buNone/>
            </a:pPr>
            <a:r>
              <a:rPr lang="en-US" sz="2400" dirty="0"/>
              <a:t>	The amount of additional money a consumer would need to </a:t>
            </a:r>
            <a:r>
              <a:rPr lang="en-US" sz="2400" u="sng" dirty="0"/>
              <a:t>reach his initial utility after a change in prices</a:t>
            </a:r>
            <a:r>
              <a:rPr lang="en-US" sz="2400" dirty="0"/>
              <a:t>.</a:t>
            </a:r>
          </a:p>
          <a:p>
            <a:pPr marL="57150" indent="0">
              <a:buNone/>
            </a:pPr>
            <a:r>
              <a:rPr lang="en-US" sz="2400" b="1" dirty="0"/>
              <a:t>CV:	</a:t>
            </a:r>
            <a:r>
              <a:rPr lang="en-US" sz="2400" dirty="0"/>
              <a:t>Difference b/w the income required to buy A at initial price and the income required to buy B (SE bundle) at final price.</a:t>
            </a:r>
          </a:p>
        </p:txBody>
      </p:sp>
      <p:sp>
        <p:nvSpPr>
          <p:cNvPr id="10" name="Slide Number Placeholder 3">
            <a:extLst>
              <a:ext uri="{FF2B5EF4-FFF2-40B4-BE49-F238E27FC236}">
                <a16:creationId xmlns:a16="http://schemas.microsoft.com/office/drawing/2014/main" id="{77341339-3266-4498-97E3-D156818A8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11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688F45-D768-40BD-817B-94B81B400402}"/>
              </a:ext>
            </a:extLst>
          </p:cNvPr>
          <p:cNvSpPr txBox="1"/>
          <p:nvPr/>
        </p:nvSpPr>
        <p:spPr>
          <a:xfrm>
            <a:off x="323701" y="3962400"/>
            <a:ext cx="1447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 is a composite good with </a:t>
            </a:r>
            <a:r>
              <a:rPr lang="en-US" dirty="0" err="1"/>
              <a:t>Py</a:t>
            </a:r>
            <a:r>
              <a:rPr lang="en-US" dirty="0"/>
              <a:t> = 1.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9109589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D09C3FDB-8A10-4A6F-80DD-7282D925E6C2}"/>
              </a:ext>
            </a:extLst>
          </p:cNvPr>
          <p:cNvGrpSpPr/>
          <p:nvPr/>
        </p:nvGrpSpPr>
        <p:grpSpPr>
          <a:xfrm>
            <a:off x="1841400" y="2895600"/>
            <a:ext cx="5461198" cy="3744000"/>
            <a:chOff x="76202" y="2667000"/>
            <a:chExt cx="5461198" cy="3744000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2096CFEA-B992-4870-BF44-9BC8D726C19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3400" y="2667000"/>
              <a:ext cx="5004000" cy="3744000"/>
            </a:xfrm>
            <a:prstGeom prst="rect">
              <a:avLst/>
            </a:prstGeom>
          </p:spPr>
        </p:pic>
        <p:cxnSp>
          <p:nvCxnSpPr>
            <p:cNvPr id="5" name="Straight Arrow Connector 4">
              <a:extLst>
                <a:ext uri="{FF2B5EF4-FFF2-40B4-BE49-F238E27FC236}">
                  <a16:creationId xmlns:a16="http://schemas.microsoft.com/office/drawing/2014/main" id="{3F684043-8373-4A6E-B20B-5FA949279F47}"/>
                </a:ext>
              </a:extLst>
            </p:cNvPr>
            <p:cNvCxnSpPr>
              <a:cxnSpLocks/>
            </p:cNvCxnSpPr>
            <p:nvPr/>
          </p:nvCxnSpPr>
          <p:spPr>
            <a:xfrm>
              <a:off x="838200" y="3276600"/>
              <a:ext cx="0" cy="914400"/>
            </a:xfrm>
            <a:prstGeom prst="straightConnector1">
              <a:avLst/>
            </a:prstGeom>
            <a:ln w="5715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917D8B3E-0AF1-477C-BBE4-9241409D3195}"/>
                </a:ext>
              </a:extLst>
            </p:cNvPr>
            <p:cNvSpPr txBox="1"/>
            <p:nvPr/>
          </p:nvSpPr>
          <p:spPr>
            <a:xfrm>
              <a:off x="76202" y="3502967"/>
              <a:ext cx="60959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FF0000"/>
                  </a:solidFill>
                </a:rPr>
                <a:t>EV</a:t>
              </a:r>
              <a:endParaRPr lang="th-TH" sz="24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817E3A51-8454-4462-AFF5-12E976769ED7}"/>
              </a:ext>
            </a:extLst>
          </p:cNvPr>
          <p:cNvSpPr/>
          <p:nvPr/>
        </p:nvSpPr>
        <p:spPr>
          <a:xfrm>
            <a:off x="142875" y="131544"/>
            <a:ext cx="885824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Equivalent Variation (EV) is calculated by J – K.</a:t>
            </a:r>
          </a:p>
          <a:p>
            <a:r>
              <a:rPr lang="en-US" sz="2400" dirty="0"/>
              <a:t>	The change in income, at current prices, that would have the same effect on consumer welfare as would the change in prices, at current income.</a:t>
            </a:r>
          </a:p>
          <a:p>
            <a:r>
              <a:rPr lang="en-US" sz="2400" b="1" dirty="0"/>
              <a:t>EV:</a:t>
            </a:r>
            <a:r>
              <a:rPr lang="en-US" sz="2400" dirty="0"/>
              <a:t>	Difference b/w the income required to buy A at initial price and the income required to buy E at initial price.</a:t>
            </a:r>
          </a:p>
          <a:p>
            <a:r>
              <a:rPr lang="en-US" sz="2400" b="1" dirty="0"/>
              <a:t>Note:	</a:t>
            </a:r>
            <a:r>
              <a:rPr lang="en-US" sz="2400" dirty="0"/>
              <a:t>E gives the same utility as C does.</a:t>
            </a:r>
          </a:p>
        </p:txBody>
      </p:sp>
      <p:sp>
        <p:nvSpPr>
          <p:cNvPr id="11" name="Slide Number Placeholder 3">
            <a:extLst>
              <a:ext uri="{FF2B5EF4-FFF2-40B4-BE49-F238E27FC236}">
                <a16:creationId xmlns:a16="http://schemas.microsoft.com/office/drawing/2014/main" id="{6069FD75-4C2F-41B5-A321-351CEC03D5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12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9BAC3D1-CDA6-40CC-A19F-CDFE0E4B778A}"/>
              </a:ext>
            </a:extLst>
          </p:cNvPr>
          <p:cNvSpPr txBox="1"/>
          <p:nvPr/>
        </p:nvSpPr>
        <p:spPr>
          <a:xfrm>
            <a:off x="323701" y="3962400"/>
            <a:ext cx="1447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 is a composite good with </a:t>
            </a:r>
            <a:r>
              <a:rPr lang="en-US" dirty="0" err="1"/>
              <a:t>Py</a:t>
            </a:r>
            <a:r>
              <a:rPr lang="en-US" dirty="0"/>
              <a:t> = 1.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3906484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E273C2-540D-4D51-AB0F-6C83033FAC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Market Demand and Network Externalities</a:t>
            </a:r>
          </a:p>
          <a:p>
            <a:r>
              <a:rPr lang="en-US" dirty="0"/>
              <a:t>Demand for Leisure and Supply for Labor</a:t>
            </a:r>
          </a:p>
          <a:p>
            <a:r>
              <a:rPr lang="en-US" dirty="0"/>
              <a:t>Consumer Price Index</a:t>
            </a:r>
            <a:endParaRPr lang="th-TH" dirty="0"/>
          </a:p>
        </p:txBody>
      </p:sp>
      <p:sp>
        <p:nvSpPr>
          <p:cNvPr id="30725" name="Slide Number Placeholder 3">
            <a:extLst>
              <a:ext uri="{FF2B5EF4-FFF2-40B4-BE49-F238E27FC236}">
                <a16:creationId xmlns:a16="http://schemas.microsoft.com/office/drawing/2014/main" id="{17B1D02D-E2D4-4DBD-B9FA-7880CFD0C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92883" name="AutoShape 19">
            <a:extLst>
              <a:ext uri="{FF2B5EF4-FFF2-40B4-BE49-F238E27FC236}">
                <a16:creationId xmlns:a16="http://schemas.microsoft.com/office/drawing/2014/main" id="{372EA524-6F3A-4C46-A9C7-10A0C4221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Applications of the Theory of Demand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9888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Slide Number Placeholder 3">
            <a:extLst>
              <a:ext uri="{FF2B5EF4-FFF2-40B4-BE49-F238E27FC236}">
                <a16:creationId xmlns:a16="http://schemas.microsoft.com/office/drawing/2014/main" id="{6BDD624E-870C-45BC-BDA2-AAB6B9D7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14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02101" name="AutoShape 21">
            <a:extLst>
              <a:ext uri="{FF2B5EF4-FFF2-40B4-BE49-F238E27FC236}">
                <a16:creationId xmlns:a16="http://schemas.microsoft.com/office/drawing/2014/main" id="{6BA3F11A-46A8-41D4-8F2F-AE341FBDD2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Market Demand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02102" name="Rectangle 22">
            <a:extLst>
              <a:ext uri="{FF2B5EF4-FFF2-40B4-BE49-F238E27FC236}">
                <a16:creationId xmlns:a16="http://schemas.microsoft.com/office/drawing/2014/main" id="{134041AB-65CF-4B3F-9A64-7FFB1D6DB0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" y="1695638"/>
            <a:ext cx="7696200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+mn-lt"/>
              </a:rPr>
              <a:t>The </a:t>
            </a:r>
            <a:r>
              <a:rPr lang="en-US" sz="3200" b="1" dirty="0">
                <a:latin typeface="+mn-lt"/>
              </a:rPr>
              <a:t>market demand function </a:t>
            </a:r>
            <a:r>
              <a:rPr lang="en-US" sz="3200" dirty="0">
                <a:latin typeface="+mn-lt"/>
              </a:rPr>
              <a:t>is the </a:t>
            </a:r>
            <a:r>
              <a:rPr lang="en-US" sz="3200" u="sng" dirty="0">
                <a:latin typeface="+mn-lt"/>
              </a:rPr>
              <a:t>horizontal sum</a:t>
            </a:r>
            <a:r>
              <a:rPr lang="en-US" sz="3200" dirty="0">
                <a:latin typeface="+mn-lt"/>
              </a:rPr>
              <a:t> of the individual demands.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+mn-lt"/>
              </a:rPr>
              <a:t>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+mn-lt"/>
              </a:rPr>
              <a:t>In other words, market demand is obtained </a:t>
            </a:r>
            <a:r>
              <a:rPr lang="en-US" sz="3200" b="1" dirty="0">
                <a:latin typeface="+mn-lt"/>
              </a:rPr>
              <a:t>by adding the quantities demanded by the individuals (or segments) at each price</a:t>
            </a:r>
            <a:r>
              <a:rPr lang="en-US" sz="3200" dirty="0">
                <a:latin typeface="+mn-lt"/>
              </a:rPr>
              <a:t> and plotting this total quantity for all possible prices.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Slide Number Placeholder 3">
            <a:extLst>
              <a:ext uri="{FF2B5EF4-FFF2-40B4-BE49-F238E27FC236}">
                <a16:creationId xmlns:a16="http://schemas.microsoft.com/office/drawing/2014/main" id="{458837FB-B6BF-4660-99A0-3588A4F93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D1E9570-64B4-474E-865E-031628E13ACB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2773" name="Text Box 2">
            <a:extLst>
              <a:ext uri="{FF2B5EF4-FFF2-40B4-BE49-F238E27FC236}">
                <a16:creationId xmlns:a16="http://schemas.microsoft.com/office/drawing/2014/main" id="{7F4CDEED-D290-4DC6-A147-1BD14C8C93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533400"/>
            <a:ext cx="5867400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en-US" altLang="th-TH" sz="2400">
              <a:latin typeface="Tahoma" panose="020B0604030504040204" pitchFamily="34" charset="0"/>
            </a:endParaRPr>
          </a:p>
          <a:p>
            <a:pPr>
              <a:spcBef>
                <a:spcPct val="50000"/>
              </a:spcBef>
            </a:pPr>
            <a:endParaRPr lang="en-US" altLang="th-TH" sz="2400">
              <a:latin typeface="Tahoma" panose="020B0604030504040204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F8462BC-93F6-4556-AB11-A54B12B0C3F2}"/>
              </a:ext>
            </a:extLst>
          </p:cNvPr>
          <p:cNvGrpSpPr/>
          <p:nvPr/>
        </p:nvGrpSpPr>
        <p:grpSpPr>
          <a:xfrm>
            <a:off x="140493" y="1216620"/>
            <a:ext cx="8863013" cy="2895600"/>
            <a:chOff x="44450" y="2284413"/>
            <a:chExt cx="8863013" cy="2895600"/>
          </a:xfrm>
        </p:grpSpPr>
        <p:sp>
          <p:nvSpPr>
            <p:cNvPr id="32774" name="Line 3">
              <a:extLst>
                <a:ext uri="{FF2B5EF4-FFF2-40B4-BE49-F238E27FC236}">
                  <a16:creationId xmlns:a16="http://schemas.microsoft.com/office/drawing/2014/main" id="{4FFB1920-5017-4949-A640-DCDACA37960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1650" y="4605338"/>
              <a:ext cx="2133600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75" name="Line 4">
              <a:extLst>
                <a:ext uri="{FF2B5EF4-FFF2-40B4-BE49-F238E27FC236}">
                  <a16:creationId xmlns:a16="http://schemas.microsoft.com/office/drawing/2014/main" id="{63C3AABC-E7E4-4B12-AB4E-F11B74A1982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01650" y="2624138"/>
              <a:ext cx="0" cy="198120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76" name="Line 5">
              <a:extLst>
                <a:ext uri="{FF2B5EF4-FFF2-40B4-BE49-F238E27FC236}">
                  <a16:creationId xmlns:a16="http://schemas.microsoft.com/office/drawing/2014/main" id="{945E67F9-13EC-4720-B4CD-BB11997333B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21050" y="4605338"/>
              <a:ext cx="2133600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77" name="Line 6">
              <a:extLst>
                <a:ext uri="{FF2B5EF4-FFF2-40B4-BE49-F238E27FC236}">
                  <a16:creationId xmlns:a16="http://schemas.microsoft.com/office/drawing/2014/main" id="{54E77C39-C197-440A-B3D7-78DDA328863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321050" y="2547938"/>
              <a:ext cx="0" cy="205740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78" name="Line 7">
              <a:extLst>
                <a:ext uri="{FF2B5EF4-FFF2-40B4-BE49-F238E27FC236}">
                  <a16:creationId xmlns:a16="http://schemas.microsoft.com/office/drawing/2014/main" id="{91EAC8E6-2D5A-474E-9570-DF8B3FEB33A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064250" y="4605338"/>
              <a:ext cx="2438400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79" name="Line 8">
              <a:extLst>
                <a:ext uri="{FF2B5EF4-FFF2-40B4-BE49-F238E27FC236}">
                  <a16:creationId xmlns:a16="http://schemas.microsoft.com/office/drawing/2014/main" id="{9687BFFA-9218-42DA-8464-CC4994452B9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064250" y="2547938"/>
              <a:ext cx="0" cy="205740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80" name="Line 9">
              <a:extLst>
                <a:ext uri="{FF2B5EF4-FFF2-40B4-BE49-F238E27FC236}">
                  <a16:creationId xmlns:a16="http://schemas.microsoft.com/office/drawing/2014/main" id="{58D84FAB-6E6C-4A72-A336-01D67EBFF81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1650" y="3157538"/>
              <a:ext cx="1447800" cy="14478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81" name="Line 10">
              <a:extLst>
                <a:ext uri="{FF2B5EF4-FFF2-40B4-BE49-F238E27FC236}">
                  <a16:creationId xmlns:a16="http://schemas.microsoft.com/office/drawing/2014/main" id="{455EC973-B632-4A5E-A50F-09FE69426A9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21050" y="3919538"/>
              <a:ext cx="1905000" cy="6858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82" name="Line 11">
              <a:extLst>
                <a:ext uri="{FF2B5EF4-FFF2-40B4-BE49-F238E27FC236}">
                  <a16:creationId xmlns:a16="http://schemas.microsoft.com/office/drawing/2014/main" id="{36C71B2B-09EF-4EDB-BFAE-9252E4EE141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1650" y="3919538"/>
              <a:ext cx="7620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83" name="Line 12">
              <a:extLst>
                <a:ext uri="{FF2B5EF4-FFF2-40B4-BE49-F238E27FC236}">
                  <a16:creationId xmlns:a16="http://schemas.microsoft.com/office/drawing/2014/main" id="{2EF3B2B0-4D0F-488B-BEEE-9EB83592122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1650" y="3157538"/>
              <a:ext cx="75438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84" name="Line 13">
              <a:extLst>
                <a:ext uri="{FF2B5EF4-FFF2-40B4-BE49-F238E27FC236}">
                  <a16:creationId xmlns:a16="http://schemas.microsoft.com/office/drawing/2014/main" id="{7EB1978B-7EF3-4911-AE6C-A391782E053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064250" y="3157538"/>
              <a:ext cx="762000" cy="7620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85" name="Line 14">
              <a:extLst>
                <a:ext uri="{FF2B5EF4-FFF2-40B4-BE49-F238E27FC236}">
                  <a16:creationId xmlns:a16="http://schemas.microsoft.com/office/drawing/2014/main" id="{334F56F6-297E-4449-8E84-E83FC00DCFB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826250" y="3919538"/>
              <a:ext cx="1905000" cy="6096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86" name="Text Box 15">
              <a:extLst>
                <a:ext uri="{FF2B5EF4-FFF2-40B4-BE49-F238E27FC236}">
                  <a16:creationId xmlns:a16="http://schemas.microsoft.com/office/drawing/2014/main" id="{1C20C44F-83C7-4334-BAE1-14A49159B4E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5050" y="3233738"/>
              <a:ext cx="1395413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>
                  <a:latin typeface="Calibri" panose="020F0502020204030204" pitchFamily="34" charset="0"/>
                </a:rPr>
                <a:t>Q = 10 - P</a:t>
              </a:r>
              <a:endParaRPr lang="en-GB" altLang="th-TH" sz="1600" b="1">
                <a:latin typeface="Calibri" panose="020F0502020204030204" pitchFamily="34" charset="0"/>
              </a:endParaRPr>
            </a:p>
          </p:txBody>
        </p:sp>
        <p:sp>
          <p:nvSpPr>
            <p:cNvPr id="32787" name="Line 16">
              <a:extLst>
                <a:ext uri="{FF2B5EF4-FFF2-40B4-BE49-F238E27FC236}">
                  <a16:creationId xmlns:a16="http://schemas.microsoft.com/office/drawing/2014/main" id="{2C9BFC1D-1492-47A2-B43A-8F9FA36C12B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187450" y="3538538"/>
              <a:ext cx="3048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88" name="Text Box 17">
              <a:extLst>
                <a:ext uri="{FF2B5EF4-FFF2-40B4-BE49-F238E27FC236}">
                  <a16:creationId xmlns:a16="http://schemas.microsoft.com/office/drawing/2014/main" id="{F3359FE5-F922-4411-868F-00861B07C8C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1975" y="4722813"/>
              <a:ext cx="15303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 dirty="0">
                  <a:latin typeface="Calibri" panose="020F0502020204030204" pitchFamily="34" charset="0"/>
                </a:rPr>
                <a:t>Segment 1</a:t>
              </a:r>
              <a:endParaRPr lang="en-GB" altLang="th-TH" sz="1600" b="1" dirty="0">
                <a:latin typeface="Calibri" panose="020F0502020204030204" pitchFamily="34" charset="0"/>
              </a:endParaRPr>
            </a:p>
          </p:txBody>
        </p:sp>
        <p:sp>
          <p:nvSpPr>
            <p:cNvPr id="32789" name="Text Box 18">
              <a:extLst>
                <a:ext uri="{FF2B5EF4-FFF2-40B4-BE49-F238E27FC236}">
                  <a16:creationId xmlns:a16="http://schemas.microsoft.com/office/drawing/2014/main" id="{28D98142-207C-424B-82DD-3AF0078B91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30650" y="3386138"/>
              <a:ext cx="1609725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>
                  <a:latin typeface="Calibri" panose="020F0502020204030204" pitchFamily="34" charset="0"/>
                </a:rPr>
                <a:t>Q = 20 – 5P</a:t>
              </a:r>
              <a:endParaRPr lang="en-GB" altLang="th-TH" sz="1600" b="1">
                <a:latin typeface="Calibri" panose="020F0502020204030204" pitchFamily="34" charset="0"/>
              </a:endParaRPr>
            </a:p>
          </p:txBody>
        </p:sp>
        <p:sp>
          <p:nvSpPr>
            <p:cNvPr id="32790" name="Line 19">
              <a:extLst>
                <a:ext uri="{FF2B5EF4-FFF2-40B4-BE49-F238E27FC236}">
                  <a16:creationId xmlns:a16="http://schemas.microsoft.com/office/drawing/2014/main" id="{690A1041-2531-4530-A021-3EEAF385834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06850" y="3767138"/>
              <a:ext cx="304800" cy="381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91" name="Text Box 20">
              <a:extLst>
                <a:ext uri="{FF2B5EF4-FFF2-40B4-BE49-F238E27FC236}">
                  <a16:creationId xmlns:a16="http://schemas.microsoft.com/office/drawing/2014/main" id="{C7B9618C-1BF4-46BB-90DF-67D926E589E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33775" y="4722813"/>
              <a:ext cx="15303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>
                  <a:latin typeface="Calibri" panose="020F0502020204030204" pitchFamily="34" charset="0"/>
                </a:rPr>
                <a:t>Segment 2</a:t>
              </a:r>
              <a:endParaRPr lang="en-GB" altLang="th-TH" sz="1600" b="1">
                <a:latin typeface="Calibri" panose="020F0502020204030204" pitchFamily="34" charset="0"/>
              </a:endParaRPr>
            </a:p>
          </p:txBody>
        </p:sp>
        <p:sp>
          <p:nvSpPr>
            <p:cNvPr id="32792" name="Text Box 21">
              <a:extLst>
                <a:ext uri="{FF2B5EF4-FFF2-40B4-BE49-F238E27FC236}">
                  <a16:creationId xmlns:a16="http://schemas.microsoft.com/office/drawing/2014/main" id="{3FE414EB-B05A-422F-908D-EAA9D267C8B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988050" y="4681538"/>
              <a:ext cx="226607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 dirty="0">
                  <a:latin typeface="Calibri" panose="020F0502020204030204" pitchFamily="34" charset="0"/>
                </a:rPr>
                <a:t>Market Demand</a:t>
              </a:r>
              <a:endParaRPr lang="en-GB" altLang="th-TH" sz="1600" b="1" dirty="0">
                <a:latin typeface="Calibri" panose="020F0502020204030204" pitchFamily="34" charset="0"/>
              </a:endParaRPr>
            </a:p>
          </p:txBody>
        </p:sp>
        <p:sp>
          <p:nvSpPr>
            <p:cNvPr id="32793" name="Text Box 22">
              <a:extLst>
                <a:ext uri="{FF2B5EF4-FFF2-40B4-BE49-F238E27FC236}">
                  <a16:creationId xmlns:a16="http://schemas.microsoft.com/office/drawing/2014/main" id="{FB57AD2F-4340-4B76-AD0E-A6410B6AA3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6850" y="3690938"/>
              <a:ext cx="3048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>
                  <a:latin typeface="Calibri" panose="020F0502020204030204" pitchFamily="34" charset="0"/>
                </a:rPr>
                <a:t>4</a:t>
              </a:r>
              <a:endParaRPr lang="en-GB" altLang="th-TH" sz="1400" b="1">
                <a:latin typeface="Calibri" panose="020F0502020204030204" pitchFamily="34" charset="0"/>
              </a:endParaRPr>
            </a:p>
          </p:txBody>
        </p:sp>
        <p:sp>
          <p:nvSpPr>
            <p:cNvPr id="32794" name="Text Box 23">
              <a:extLst>
                <a:ext uri="{FF2B5EF4-FFF2-40B4-BE49-F238E27FC236}">
                  <a16:creationId xmlns:a16="http://schemas.microsoft.com/office/drawing/2014/main" id="{2C696127-B32D-4479-9C3A-7688DAD884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450" y="3005138"/>
              <a:ext cx="4889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>
                  <a:latin typeface="Calibri" panose="020F0502020204030204" pitchFamily="34" charset="0"/>
                </a:rPr>
                <a:t>10</a:t>
              </a:r>
              <a:endParaRPr lang="en-GB" altLang="th-TH" sz="1600" b="1">
                <a:latin typeface="Calibri" panose="020F0502020204030204" pitchFamily="34" charset="0"/>
              </a:endParaRPr>
            </a:p>
          </p:txBody>
        </p:sp>
        <p:sp>
          <p:nvSpPr>
            <p:cNvPr id="32795" name="Text Box 24">
              <a:extLst>
                <a:ext uri="{FF2B5EF4-FFF2-40B4-BE49-F238E27FC236}">
                  <a16:creationId xmlns:a16="http://schemas.microsoft.com/office/drawing/2014/main" id="{DF623C58-8AAA-4C8C-BE5B-FC325F9198A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66975" y="4570413"/>
              <a:ext cx="42068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>
                  <a:latin typeface="Calibri" panose="020F0502020204030204" pitchFamily="34" charset="0"/>
                </a:rPr>
                <a:t>Q</a:t>
              </a:r>
              <a:endParaRPr lang="en-GB" altLang="th-TH" sz="2400">
                <a:latin typeface="Calibri" panose="020F0502020204030204" pitchFamily="34" charset="0"/>
              </a:endParaRPr>
            </a:p>
          </p:txBody>
        </p:sp>
        <p:sp>
          <p:nvSpPr>
            <p:cNvPr id="32796" name="Text Box 25">
              <a:extLst>
                <a:ext uri="{FF2B5EF4-FFF2-40B4-BE49-F238E27FC236}">
                  <a16:creationId xmlns:a16="http://schemas.microsoft.com/office/drawing/2014/main" id="{A35C48A5-4707-489A-811E-778226592A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38775" y="4570413"/>
              <a:ext cx="42068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>
                  <a:latin typeface="Calibri" panose="020F0502020204030204" pitchFamily="34" charset="0"/>
                </a:rPr>
                <a:t>Q</a:t>
              </a:r>
            </a:p>
          </p:txBody>
        </p:sp>
        <p:sp>
          <p:nvSpPr>
            <p:cNvPr id="32797" name="Text Box 26">
              <a:extLst>
                <a:ext uri="{FF2B5EF4-FFF2-40B4-BE49-F238E27FC236}">
                  <a16:creationId xmlns:a16="http://schemas.microsoft.com/office/drawing/2014/main" id="{86ABE0A6-8907-474D-B231-527F95041D0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486775" y="4494213"/>
              <a:ext cx="42068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>
                  <a:latin typeface="Calibri" panose="020F0502020204030204" pitchFamily="34" charset="0"/>
                </a:rPr>
                <a:t>Q</a:t>
              </a:r>
            </a:p>
          </p:txBody>
        </p:sp>
        <p:sp>
          <p:nvSpPr>
            <p:cNvPr id="32798" name="Text Box 27">
              <a:extLst>
                <a:ext uri="{FF2B5EF4-FFF2-40B4-BE49-F238E27FC236}">
                  <a16:creationId xmlns:a16="http://schemas.microsoft.com/office/drawing/2014/main" id="{E9759749-5946-4644-8228-9F62E9FAECC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4775" y="2284413"/>
              <a:ext cx="36988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>
                  <a:latin typeface="Calibri" panose="020F0502020204030204" pitchFamily="34" charset="0"/>
                </a:rPr>
                <a:t>P</a:t>
              </a:r>
            </a:p>
          </p:txBody>
        </p:sp>
        <p:sp>
          <p:nvSpPr>
            <p:cNvPr id="32799" name="Text Box 28">
              <a:extLst>
                <a:ext uri="{FF2B5EF4-FFF2-40B4-BE49-F238E27FC236}">
                  <a16:creationId xmlns:a16="http://schemas.microsoft.com/office/drawing/2014/main" id="{AF1622EB-76CA-415A-8574-AEBAAEFC1EA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71775" y="2284413"/>
              <a:ext cx="36988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>
                  <a:latin typeface="Calibri" panose="020F0502020204030204" pitchFamily="34" charset="0"/>
                </a:rPr>
                <a:t>P</a:t>
              </a:r>
            </a:p>
          </p:txBody>
        </p:sp>
        <p:sp>
          <p:nvSpPr>
            <p:cNvPr id="32800" name="Text Box 29">
              <a:extLst>
                <a:ext uri="{FF2B5EF4-FFF2-40B4-BE49-F238E27FC236}">
                  <a16:creationId xmlns:a16="http://schemas.microsoft.com/office/drawing/2014/main" id="{26BA414F-DE27-45F0-A590-5728C31D87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14975" y="2284413"/>
              <a:ext cx="36988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>
                  <a:latin typeface="Calibri" panose="020F0502020204030204" pitchFamily="34" charset="0"/>
                </a:rPr>
                <a:t>P</a:t>
              </a:r>
            </a:p>
          </p:txBody>
        </p:sp>
      </p:grpSp>
      <p:sp>
        <p:nvSpPr>
          <p:cNvPr id="303150" name="AutoShape 46">
            <a:extLst>
              <a:ext uri="{FF2B5EF4-FFF2-40B4-BE49-F238E27FC236}">
                <a16:creationId xmlns:a16="http://schemas.microsoft.com/office/drawing/2014/main" id="{F59E2C69-D971-4E93-A9B8-0FB835E1F0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Market Demand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988236-0EA9-41DF-9591-B8760E6456BB}"/>
              </a:ext>
            </a:extLst>
          </p:cNvPr>
          <p:cNvSpPr txBox="1"/>
          <p:nvPr/>
        </p:nvSpPr>
        <p:spPr>
          <a:xfrm>
            <a:off x="140493" y="4238623"/>
            <a:ext cx="28471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Q</a:t>
            </a:r>
            <a:r>
              <a:rPr lang="en-US" baseline="-25000" dirty="0"/>
              <a:t>1</a:t>
            </a:r>
            <a:r>
              <a:rPr lang="en-US" dirty="0"/>
              <a:t> = 10 – P, for P &lt; 10</a:t>
            </a:r>
          </a:p>
          <a:p>
            <a:r>
              <a:rPr lang="en-US" dirty="0"/>
              <a:t>Q</a:t>
            </a:r>
            <a:r>
              <a:rPr lang="en-US" baseline="-25000" dirty="0"/>
              <a:t>1</a:t>
            </a:r>
            <a:r>
              <a:rPr lang="en-US" dirty="0"/>
              <a:t> = 0, for P ≥ 10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BBC28A7-7AA8-4016-8831-1F6B44E67AC9}"/>
              </a:ext>
            </a:extLst>
          </p:cNvPr>
          <p:cNvSpPr txBox="1"/>
          <p:nvPr/>
        </p:nvSpPr>
        <p:spPr>
          <a:xfrm>
            <a:off x="3052762" y="4238622"/>
            <a:ext cx="28471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Q</a:t>
            </a:r>
            <a:r>
              <a:rPr lang="en-US" baseline="-25000" dirty="0"/>
              <a:t>2</a:t>
            </a:r>
            <a:r>
              <a:rPr lang="en-US" dirty="0"/>
              <a:t> = 20 – 5P, for P &lt; 4</a:t>
            </a:r>
          </a:p>
          <a:p>
            <a:r>
              <a:rPr lang="en-US" dirty="0"/>
              <a:t>Q</a:t>
            </a:r>
            <a:r>
              <a:rPr lang="en-US" baseline="-25000" dirty="0"/>
              <a:t>2</a:t>
            </a:r>
            <a:r>
              <a:rPr lang="en-US" dirty="0"/>
              <a:t> = 0, for P ≥ 4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B9D7E5A-883F-4418-A8FD-C6B13E58D9EA}"/>
              </a:ext>
            </a:extLst>
          </p:cNvPr>
          <p:cNvSpPr txBox="1"/>
          <p:nvPr/>
        </p:nvSpPr>
        <p:spPr>
          <a:xfrm>
            <a:off x="5902158" y="4105870"/>
            <a:ext cx="3048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Q</a:t>
            </a:r>
            <a:r>
              <a:rPr lang="en-US" baseline="-25000" dirty="0"/>
              <a:t>M</a:t>
            </a:r>
            <a:r>
              <a:rPr lang="en-US" dirty="0"/>
              <a:t> = 30 – 6P, for P &lt; 4</a:t>
            </a:r>
            <a:br>
              <a:rPr lang="en-US" dirty="0"/>
            </a:br>
            <a:r>
              <a:rPr lang="en-US" dirty="0"/>
              <a:t>Q</a:t>
            </a:r>
            <a:r>
              <a:rPr lang="en-US" baseline="-25000" dirty="0"/>
              <a:t>M</a:t>
            </a:r>
            <a:r>
              <a:rPr lang="en-US" dirty="0"/>
              <a:t> = 10 – P, for 4 ≤ P &lt; 10</a:t>
            </a:r>
          </a:p>
          <a:p>
            <a:r>
              <a:rPr lang="en-US" dirty="0"/>
              <a:t>Q</a:t>
            </a:r>
            <a:r>
              <a:rPr lang="en-US" baseline="-25000" dirty="0"/>
              <a:t>M</a:t>
            </a:r>
            <a:r>
              <a:rPr lang="en-US" dirty="0"/>
              <a:t> = 0, for P ≥ 10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C981EE0-1F93-4991-AFE3-F54A874BF51B}"/>
              </a:ext>
            </a:extLst>
          </p:cNvPr>
          <p:cNvSpPr/>
          <p:nvPr/>
        </p:nvSpPr>
        <p:spPr>
          <a:xfrm>
            <a:off x="1014808" y="5141258"/>
            <a:ext cx="71143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/>
              <a:t>Exercise</a:t>
            </a:r>
            <a:endParaRPr lang="en-US" sz="2400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/>
              <a:t>Suppose there are 10 identical consumers whose individual inverse demand is given by P = 20 – 2Q.</a:t>
            </a:r>
            <a:br>
              <a:rPr lang="en-US" sz="2400" dirty="0"/>
            </a:br>
            <a:r>
              <a:rPr lang="en-US" sz="2400" dirty="0"/>
              <a:t>Derive the market demand function.</a:t>
            </a:r>
          </a:p>
        </p:txBody>
      </p:sp>
    </p:spTree>
    <p:extLst>
      <p:ext uri="{BB962C8B-B14F-4D97-AF65-F5344CB8AC3E}">
        <p14:creationId xmlns:p14="http://schemas.microsoft.com/office/powerpoint/2010/main" val="10107375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Content Placeholder 2">
            <a:extLst>
              <a:ext uri="{FF2B5EF4-FFF2-40B4-BE49-F238E27FC236}">
                <a16:creationId xmlns:a16="http://schemas.microsoft.com/office/drawing/2014/main" id="{649AA2AD-67ED-49E0-A62F-829CE2B26C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th-TH" dirty="0"/>
              <a:t>If one consumer's demand for a good changes with </a:t>
            </a:r>
            <a:r>
              <a:rPr lang="en-US" altLang="th-TH" u="sng" dirty="0"/>
              <a:t>the number of other consumers</a:t>
            </a:r>
            <a:r>
              <a:rPr lang="en-US" altLang="th-TH" dirty="0"/>
              <a:t> who buy the good, there are </a:t>
            </a:r>
            <a:r>
              <a:rPr lang="en-US" altLang="th-TH" b="1" dirty="0"/>
              <a:t>network externalities.</a:t>
            </a:r>
          </a:p>
          <a:p>
            <a:pPr marL="0" indent="0">
              <a:buNone/>
            </a:pPr>
            <a:endParaRPr lang="en-US" altLang="th-TH" dirty="0"/>
          </a:p>
          <a:p>
            <a:r>
              <a:rPr lang="en-US" altLang="th-TH" dirty="0"/>
              <a:t>For example, think about a food review on YouTube. Your demand for the food may increase when there are many people buying the same food.</a:t>
            </a:r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E1F27C3D-40A7-42DE-BE1C-D9DF370457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Network Externalities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1E2322-3213-4455-8A75-F4761D6C7B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16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Content Placeholder 2">
            <a:extLst>
              <a:ext uri="{FF2B5EF4-FFF2-40B4-BE49-F238E27FC236}">
                <a16:creationId xmlns:a16="http://schemas.microsoft.com/office/drawing/2014/main" id="{3791471B-90D5-4A56-AC36-360023657E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th-TH" b="1" dirty="0"/>
              <a:t>Bandwagon effect</a:t>
            </a:r>
            <a:r>
              <a:rPr lang="en-US" altLang="th-TH" dirty="0"/>
              <a:t>:  A positive network externality that refers to the increase in each consumer’s demand for a good as more consumers buy the good.</a:t>
            </a:r>
          </a:p>
          <a:p>
            <a:endParaRPr lang="en-US" altLang="th-TH" dirty="0"/>
          </a:p>
          <a:p>
            <a:r>
              <a:rPr lang="en-US" altLang="th-TH" dirty="0"/>
              <a:t>For example, </a:t>
            </a:r>
            <a:r>
              <a:rPr lang="en-US" dirty="0"/>
              <a:t>Facebook likely confers positive network externalities since it is more useful to a user if more people are using it as well.</a:t>
            </a:r>
            <a:endParaRPr lang="en-US" altLang="th-TH" dirty="0"/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968969CE-FE88-433B-954F-F87D187B9B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Network Externalities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96AC2C-3AFB-4040-8C0A-A8841EC04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17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Line 4">
            <a:extLst>
              <a:ext uri="{FF2B5EF4-FFF2-40B4-BE49-F238E27FC236}">
                <a16:creationId xmlns:a16="http://schemas.microsoft.com/office/drawing/2014/main" id="{9AF79C17-F1A3-4327-822D-7E7CA3874628}"/>
              </a:ext>
            </a:extLst>
          </p:cNvPr>
          <p:cNvSpPr>
            <a:spLocks noChangeShapeType="1"/>
          </p:cNvSpPr>
          <p:nvPr/>
        </p:nvSpPr>
        <p:spPr bwMode="auto">
          <a:xfrm>
            <a:off x="949325" y="5943600"/>
            <a:ext cx="6172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15" name="Line 5">
            <a:extLst>
              <a:ext uri="{FF2B5EF4-FFF2-40B4-BE49-F238E27FC236}">
                <a16:creationId xmlns:a16="http://schemas.microsoft.com/office/drawing/2014/main" id="{F5C0E8F0-32D1-47FC-912D-F42412F458E5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933450" y="1489075"/>
            <a:ext cx="15875" cy="44545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16" name="Text Box 7">
            <a:extLst>
              <a:ext uri="{FF2B5EF4-FFF2-40B4-BE49-F238E27FC236}">
                <a16:creationId xmlns:a16="http://schemas.microsoft.com/office/drawing/2014/main" id="{9A89F5C3-7996-4F30-9460-BCAA48058E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6156" y="1219201"/>
            <a:ext cx="3898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P</a:t>
            </a:r>
          </a:p>
        </p:txBody>
      </p:sp>
      <p:sp>
        <p:nvSpPr>
          <p:cNvPr id="38917" name="Line 8">
            <a:extLst>
              <a:ext uri="{FF2B5EF4-FFF2-40B4-BE49-F238E27FC236}">
                <a16:creationId xmlns:a16="http://schemas.microsoft.com/office/drawing/2014/main" id="{1B033DA2-9B43-4551-AB94-05C9AFA8680C}"/>
              </a:ext>
            </a:extLst>
          </p:cNvPr>
          <p:cNvSpPr>
            <a:spLocks noChangeShapeType="1"/>
          </p:cNvSpPr>
          <p:nvPr/>
        </p:nvSpPr>
        <p:spPr bwMode="auto">
          <a:xfrm>
            <a:off x="1558925" y="2590800"/>
            <a:ext cx="2133600" cy="2819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18" name="Line 9">
            <a:extLst>
              <a:ext uri="{FF2B5EF4-FFF2-40B4-BE49-F238E27FC236}">
                <a16:creationId xmlns:a16="http://schemas.microsoft.com/office/drawing/2014/main" id="{5073B656-4614-4B42-8AED-A6AE9D0D6454}"/>
              </a:ext>
            </a:extLst>
          </p:cNvPr>
          <p:cNvSpPr>
            <a:spLocks noChangeShapeType="1"/>
          </p:cNvSpPr>
          <p:nvPr/>
        </p:nvSpPr>
        <p:spPr bwMode="auto">
          <a:xfrm>
            <a:off x="2625725" y="1676400"/>
            <a:ext cx="2819400" cy="3657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19" name="Text Box 10">
            <a:extLst>
              <a:ext uri="{FF2B5EF4-FFF2-40B4-BE49-F238E27FC236}">
                <a16:creationId xmlns:a16="http://schemas.microsoft.com/office/drawing/2014/main" id="{EB2FCBA2-B409-4F51-BC58-9584ED058A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4450" y="2098675"/>
            <a:ext cx="5212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D</a:t>
            </a:r>
            <a:r>
              <a:rPr lang="en-GB" altLang="th-TH" sz="2400" b="1" baseline="-25000" dirty="0"/>
              <a:t>1</a:t>
            </a:r>
            <a:endParaRPr lang="en-GB" altLang="th-TH" sz="2400" b="1" dirty="0"/>
          </a:p>
        </p:txBody>
      </p:sp>
      <p:sp>
        <p:nvSpPr>
          <p:cNvPr id="38920" name="Text Box 11">
            <a:extLst>
              <a:ext uri="{FF2B5EF4-FFF2-40B4-BE49-F238E27FC236}">
                <a16:creationId xmlns:a16="http://schemas.microsoft.com/office/drawing/2014/main" id="{8E1D2965-4DC7-4F66-8FD4-1A528C6321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06350" y="1219201"/>
            <a:ext cx="656937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D</a:t>
            </a:r>
            <a:r>
              <a:rPr lang="en-GB" altLang="th-TH" sz="2400" b="1" baseline="-25000" dirty="0"/>
              <a:t>2</a:t>
            </a:r>
            <a:r>
              <a:rPr lang="en-GB" altLang="th-TH" sz="2400" b="1" dirty="0"/>
              <a:t> </a:t>
            </a:r>
            <a:r>
              <a:rPr lang="en-GB" altLang="th-TH" sz="2400" dirty="0"/>
              <a:t>(mkt demand when people believes that 	many people are buying)</a:t>
            </a:r>
          </a:p>
        </p:txBody>
      </p:sp>
      <p:sp>
        <p:nvSpPr>
          <p:cNvPr id="38921" name="Line 12">
            <a:extLst>
              <a:ext uri="{FF2B5EF4-FFF2-40B4-BE49-F238E27FC236}">
                <a16:creationId xmlns:a16="http://schemas.microsoft.com/office/drawing/2014/main" id="{4D4C951C-C988-4790-B43E-7FD4E1EA4E73}"/>
              </a:ext>
            </a:extLst>
          </p:cNvPr>
          <p:cNvSpPr>
            <a:spLocks noChangeShapeType="1"/>
          </p:cNvSpPr>
          <p:nvPr/>
        </p:nvSpPr>
        <p:spPr bwMode="auto">
          <a:xfrm>
            <a:off x="1330325" y="3124200"/>
            <a:ext cx="4356100" cy="156368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22" name="Text Box 13">
            <a:extLst>
              <a:ext uri="{FF2B5EF4-FFF2-40B4-BE49-F238E27FC236}">
                <a16:creationId xmlns:a16="http://schemas.microsoft.com/office/drawing/2014/main" id="{54145E48-B64B-4DF5-A03A-C12F13A07C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2950" y="4273767"/>
            <a:ext cx="291938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Market Demand</a:t>
            </a:r>
          </a:p>
          <a:p>
            <a:r>
              <a:rPr lang="en-GB" altLang="th-TH" sz="2400" dirty="0"/>
              <a:t>w/ Positive Net. Ext.</a:t>
            </a:r>
          </a:p>
        </p:txBody>
      </p:sp>
      <p:sp>
        <p:nvSpPr>
          <p:cNvPr id="38923" name="Line 14">
            <a:extLst>
              <a:ext uri="{FF2B5EF4-FFF2-40B4-BE49-F238E27FC236}">
                <a16:creationId xmlns:a16="http://schemas.microsoft.com/office/drawing/2014/main" id="{299901D0-5559-49D9-B2A2-DCE48D0F915F}"/>
              </a:ext>
            </a:extLst>
          </p:cNvPr>
          <p:cNvSpPr>
            <a:spLocks noChangeShapeType="1"/>
          </p:cNvSpPr>
          <p:nvPr/>
        </p:nvSpPr>
        <p:spPr bwMode="auto">
          <a:xfrm>
            <a:off x="2214561" y="3429000"/>
            <a:ext cx="0" cy="2514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24" name="Line 15">
            <a:extLst>
              <a:ext uri="{FF2B5EF4-FFF2-40B4-BE49-F238E27FC236}">
                <a16:creationId xmlns:a16="http://schemas.microsoft.com/office/drawing/2014/main" id="{59A85ECB-11BA-4B86-B930-9F6EC51DDE3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49325" y="3429000"/>
            <a:ext cx="1295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25" name="Line 16">
            <a:extLst>
              <a:ext uri="{FF2B5EF4-FFF2-40B4-BE49-F238E27FC236}">
                <a16:creationId xmlns:a16="http://schemas.microsoft.com/office/drawing/2014/main" id="{FEF857C9-2601-4DC0-AB7B-8BE2A2D7850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49325" y="4343400"/>
            <a:ext cx="3657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26" name="Line 17">
            <a:extLst>
              <a:ext uri="{FF2B5EF4-FFF2-40B4-BE49-F238E27FC236}">
                <a16:creationId xmlns:a16="http://schemas.microsoft.com/office/drawing/2014/main" id="{0AE5A343-0C6C-46D8-96D3-66483CC5A700}"/>
              </a:ext>
            </a:extLst>
          </p:cNvPr>
          <p:cNvSpPr>
            <a:spLocks noChangeShapeType="1"/>
          </p:cNvSpPr>
          <p:nvPr/>
        </p:nvSpPr>
        <p:spPr bwMode="auto">
          <a:xfrm>
            <a:off x="2854325" y="4343400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27" name="Text Box 18">
            <a:extLst>
              <a:ext uri="{FF2B5EF4-FFF2-40B4-BE49-F238E27FC236}">
                <a16:creationId xmlns:a16="http://schemas.microsoft.com/office/drawing/2014/main" id="{846277D4-4C17-4BBE-A8C6-E8AD0BDD4B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3155" y="3020217"/>
            <a:ext cx="39687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4800" b="1" dirty="0"/>
              <a:t>•</a:t>
            </a:r>
          </a:p>
        </p:txBody>
      </p:sp>
      <p:sp>
        <p:nvSpPr>
          <p:cNvPr id="38928" name="Text Box 19">
            <a:extLst>
              <a:ext uri="{FF2B5EF4-FFF2-40B4-BE49-F238E27FC236}">
                <a16:creationId xmlns:a16="http://schemas.microsoft.com/office/drawing/2014/main" id="{D1403FE9-D641-4C6B-A614-C0676DD9CC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3886200"/>
            <a:ext cx="39687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4800" b="1"/>
              <a:t>•</a:t>
            </a:r>
          </a:p>
        </p:txBody>
      </p:sp>
      <p:sp>
        <p:nvSpPr>
          <p:cNvPr id="38929" name="Text Box 20">
            <a:extLst>
              <a:ext uri="{FF2B5EF4-FFF2-40B4-BE49-F238E27FC236}">
                <a16:creationId xmlns:a16="http://schemas.microsoft.com/office/drawing/2014/main" id="{B42B7292-1927-4362-AEAD-E689C595BD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4525" y="3886200"/>
            <a:ext cx="39687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4800" b="1"/>
              <a:t>•</a:t>
            </a:r>
          </a:p>
        </p:txBody>
      </p:sp>
      <p:sp>
        <p:nvSpPr>
          <p:cNvPr id="38930" name="Text Box 21">
            <a:extLst>
              <a:ext uri="{FF2B5EF4-FFF2-40B4-BE49-F238E27FC236}">
                <a16:creationId xmlns:a16="http://schemas.microsoft.com/office/drawing/2014/main" id="{A425D8F3-C7EE-489C-945C-105DD7C46F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6781" y="2971799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/>
              <a:t>A</a:t>
            </a:r>
          </a:p>
        </p:txBody>
      </p:sp>
      <p:sp>
        <p:nvSpPr>
          <p:cNvPr id="38931" name="Text Box 22">
            <a:extLst>
              <a:ext uri="{FF2B5EF4-FFF2-40B4-BE49-F238E27FC236}">
                <a16:creationId xmlns:a16="http://schemas.microsoft.com/office/drawing/2014/main" id="{937D5F8B-EBB9-4668-9CF1-C8960177B7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38450" y="3851275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/>
              <a:t>B</a:t>
            </a:r>
          </a:p>
        </p:txBody>
      </p:sp>
      <p:sp>
        <p:nvSpPr>
          <p:cNvPr id="38932" name="Text Box 23">
            <a:extLst>
              <a:ext uri="{FF2B5EF4-FFF2-40B4-BE49-F238E27FC236}">
                <a16:creationId xmlns:a16="http://schemas.microsoft.com/office/drawing/2014/main" id="{BA6FA339-03CF-443C-B7F2-15031964A1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1050" y="3851275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/>
              <a:t>C</a:t>
            </a:r>
          </a:p>
        </p:txBody>
      </p:sp>
      <p:sp>
        <p:nvSpPr>
          <p:cNvPr id="38933" name="Text Box 24">
            <a:extLst>
              <a:ext uri="{FF2B5EF4-FFF2-40B4-BE49-F238E27FC236}">
                <a16:creationId xmlns:a16="http://schemas.microsoft.com/office/drawing/2014/main" id="{42DF3D85-014E-4654-B18D-E9F7F74268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250" y="3165475"/>
            <a:ext cx="5036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P</a:t>
            </a:r>
            <a:r>
              <a:rPr lang="en-GB" altLang="th-TH" sz="2400" b="1" baseline="-25000" dirty="0"/>
              <a:t>1</a:t>
            </a:r>
            <a:endParaRPr lang="en-GB" altLang="th-TH" sz="2400" b="1" dirty="0"/>
          </a:p>
        </p:txBody>
      </p:sp>
      <p:sp>
        <p:nvSpPr>
          <p:cNvPr id="38934" name="Text Box 25">
            <a:extLst>
              <a:ext uri="{FF2B5EF4-FFF2-40B4-BE49-F238E27FC236}">
                <a16:creationId xmlns:a16="http://schemas.microsoft.com/office/drawing/2014/main" id="{66AB298F-10B3-4DCD-BE97-84F52D0130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250" y="4079875"/>
            <a:ext cx="5036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P</a:t>
            </a:r>
            <a:r>
              <a:rPr lang="en-GB" altLang="th-TH" sz="2400" b="1" baseline="-25000" dirty="0"/>
              <a:t>2</a:t>
            </a:r>
            <a:endParaRPr lang="en-GB" altLang="th-TH" sz="2400" b="1" dirty="0"/>
          </a:p>
        </p:txBody>
      </p:sp>
      <p:sp>
        <p:nvSpPr>
          <p:cNvPr id="38935" name="Line 27">
            <a:extLst>
              <a:ext uri="{FF2B5EF4-FFF2-40B4-BE49-F238E27FC236}">
                <a16:creationId xmlns:a16="http://schemas.microsoft.com/office/drawing/2014/main" id="{54F24204-8705-411F-A344-76570425B748}"/>
              </a:ext>
            </a:extLst>
          </p:cNvPr>
          <p:cNvSpPr>
            <a:spLocks noChangeShapeType="1"/>
          </p:cNvSpPr>
          <p:nvPr/>
        </p:nvSpPr>
        <p:spPr bwMode="auto">
          <a:xfrm>
            <a:off x="4657078" y="4343400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37" name="Line 29">
            <a:extLst>
              <a:ext uri="{FF2B5EF4-FFF2-40B4-BE49-F238E27FC236}">
                <a16:creationId xmlns:a16="http://schemas.microsoft.com/office/drawing/2014/main" id="{A9B95968-2FCC-4567-8EB6-115DC38DC2D6}"/>
              </a:ext>
            </a:extLst>
          </p:cNvPr>
          <p:cNvSpPr>
            <a:spLocks noChangeShapeType="1"/>
          </p:cNvSpPr>
          <p:nvPr/>
        </p:nvSpPr>
        <p:spPr bwMode="auto">
          <a:xfrm>
            <a:off x="2625725" y="56388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38" name="Line 30">
            <a:extLst>
              <a:ext uri="{FF2B5EF4-FFF2-40B4-BE49-F238E27FC236}">
                <a16:creationId xmlns:a16="http://schemas.microsoft.com/office/drawing/2014/main" id="{7E0669D6-884E-4BFF-AEBD-5B323421788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44725" y="5638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39" name="Line 31">
            <a:extLst>
              <a:ext uri="{FF2B5EF4-FFF2-40B4-BE49-F238E27FC236}">
                <a16:creationId xmlns:a16="http://schemas.microsoft.com/office/drawing/2014/main" id="{F742B89E-1C2A-4958-82F1-C3E39B38C14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930525" y="56388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40" name="Line 32">
            <a:extLst>
              <a:ext uri="{FF2B5EF4-FFF2-40B4-BE49-F238E27FC236}">
                <a16:creationId xmlns:a16="http://schemas.microsoft.com/office/drawing/2014/main" id="{B00A486A-15E8-4DD5-B94B-C5E0806AEF9F}"/>
              </a:ext>
            </a:extLst>
          </p:cNvPr>
          <p:cNvSpPr>
            <a:spLocks noChangeShapeType="1"/>
          </p:cNvSpPr>
          <p:nvPr/>
        </p:nvSpPr>
        <p:spPr bwMode="auto">
          <a:xfrm>
            <a:off x="3692525" y="5638800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941" name="Text Box 33">
            <a:extLst>
              <a:ext uri="{FF2B5EF4-FFF2-40B4-BE49-F238E27FC236}">
                <a16:creationId xmlns:a16="http://schemas.microsoft.com/office/drawing/2014/main" id="{333BF6F4-4BE5-4339-BF61-44B2E0808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2632" y="4683441"/>
            <a:ext cx="704850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1600" b="1" dirty="0"/>
              <a:t>Pure</a:t>
            </a:r>
          </a:p>
          <a:p>
            <a:r>
              <a:rPr lang="en-GB" altLang="th-TH" sz="1600" b="1" dirty="0"/>
              <a:t>Price</a:t>
            </a:r>
          </a:p>
          <a:p>
            <a:r>
              <a:rPr lang="en-GB" altLang="th-TH" sz="1600" b="1" dirty="0"/>
              <a:t>Effect</a:t>
            </a:r>
          </a:p>
        </p:txBody>
      </p:sp>
      <p:sp>
        <p:nvSpPr>
          <p:cNvPr id="38942" name="Text Box 34">
            <a:extLst>
              <a:ext uri="{FF2B5EF4-FFF2-40B4-BE49-F238E27FC236}">
                <a16:creationId xmlns:a16="http://schemas.microsoft.com/office/drawing/2014/main" id="{61CA6F51-A5D8-4DEB-B3E7-A446EF65F1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6962" y="5345908"/>
            <a:ext cx="18415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1600" b="1" dirty="0"/>
              <a:t>Bandwagon Effect</a:t>
            </a:r>
          </a:p>
        </p:txBody>
      </p:sp>
      <p:sp>
        <p:nvSpPr>
          <p:cNvPr id="38943" name="Text Box 35">
            <a:extLst>
              <a:ext uri="{FF2B5EF4-FFF2-40B4-BE49-F238E27FC236}">
                <a16:creationId xmlns:a16="http://schemas.microsoft.com/office/drawing/2014/main" id="{2ED8D7A3-0C1C-4692-BE62-4FD17069BD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2950" y="2396705"/>
            <a:ext cx="2773363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dirty="0">
                <a:solidFill>
                  <a:srgbClr val="000066"/>
                </a:solidFill>
              </a:rPr>
              <a:t>Bandwagon Effect:</a:t>
            </a:r>
          </a:p>
          <a:p>
            <a:pPr>
              <a:buFontTx/>
              <a:buChar char="•"/>
            </a:pPr>
            <a:r>
              <a:rPr lang="en-GB" altLang="th-TH" sz="2400" dirty="0">
                <a:solidFill>
                  <a:srgbClr val="000066"/>
                </a:solidFill>
              </a:rPr>
              <a:t> </a:t>
            </a:r>
            <a:r>
              <a:rPr lang="en-GB" altLang="th-TH" sz="2000" i="1" dirty="0"/>
              <a:t>(increased quantity demanded when more consumers purchase)</a:t>
            </a:r>
          </a:p>
        </p:txBody>
      </p:sp>
      <p:sp>
        <p:nvSpPr>
          <p:cNvPr id="35" name="AutoShape 46">
            <a:extLst>
              <a:ext uri="{FF2B5EF4-FFF2-40B4-BE49-F238E27FC236}">
                <a16:creationId xmlns:a16="http://schemas.microsoft.com/office/drawing/2014/main" id="{83B9EA35-9D46-4D37-9F93-071004B55B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Network Externalities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3" name="Text Box 24">
            <a:extLst>
              <a:ext uri="{FF2B5EF4-FFF2-40B4-BE49-F238E27FC236}">
                <a16:creationId xmlns:a16="http://schemas.microsoft.com/office/drawing/2014/main" id="{7C718096-7C76-4816-AF36-6B660A55AB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9554" y="6124394"/>
            <a:ext cx="5373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Q</a:t>
            </a:r>
            <a:r>
              <a:rPr lang="en-GB" altLang="th-TH" sz="2400" b="1" baseline="-25000" dirty="0"/>
              <a:t>1</a:t>
            </a:r>
            <a:endParaRPr lang="en-GB" altLang="th-TH" sz="2400" b="1" dirty="0"/>
          </a:p>
        </p:txBody>
      </p:sp>
      <p:sp>
        <p:nvSpPr>
          <p:cNvPr id="34" name="Text Box 24">
            <a:extLst>
              <a:ext uri="{FF2B5EF4-FFF2-40B4-BE49-F238E27FC236}">
                <a16:creationId xmlns:a16="http://schemas.microsoft.com/office/drawing/2014/main" id="{761A5DE0-D330-4C8C-BD31-2A6DE5B44C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2556" y="6118541"/>
            <a:ext cx="5373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Q</a:t>
            </a:r>
            <a:r>
              <a:rPr lang="en-GB" altLang="th-TH" sz="2400" b="1" baseline="-25000" dirty="0"/>
              <a:t>2</a:t>
            </a:r>
            <a:endParaRPr lang="en-GB" altLang="th-TH" sz="2400" b="1" dirty="0"/>
          </a:p>
        </p:txBody>
      </p:sp>
      <p:sp>
        <p:nvSpPr>
          <p:cNvPr id="36" name="Text Box 24">
            <a:extLst>
              <a:ext uri="{FF2B5EF4-FFF2-40B4-BE49-F238E27FC236}">
                <a16:creationId xmlns:a16="http://schemas.microsoft.com/office/drawing/2014/main" id="{DCCCDCF6-94DF-45A2-836A-865557359F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4525" y="6129646"/>
            <a:ext cx="402308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Q</a:t>
            </a:r>
            <a:r>
              <a:rPr lang="en-GB" altLang="th-TH" sz="2400" b="1" baseline="-25000" dirty="0"/>
              <a:t>3</a:t>
            </a:r>
            <a:r>
              <a:rPr lang="en-GB" altLang="th-TH" sz="2400" b="1" dirty="0"/>
              <a:t> </a:t>
            </a:r>
            <a:r>
              <a:rPr lang="en-GB" altLang="th-TH" sz="2400" dirty="0"/>
              <a:t>(Q</a:t>
            </a:r>
            <a:r>
              <a:rPr lang="en-GB" altLang="th-TH" sz="2400" baseline="-25000" dirty="0"/>
              <a:t>2</a:t>
            </a:r>
            <a:r>
              <a:rPr lang="en-GB" altLang="th-TH" sz="2400" dirty="0"/>
              <a:t> + Bandwagon Effect)</a:t>
            </a:r>
          </a:p>
        </p:txBody>
      </p:sp>
      <p:sp>
        <p:nvSpPr>
          <p:cNvPr id="37" name="Text Box 7">
            <a:extLst>
              <a:ext uri="{FF2B5EF4-FFF2-40B4-BE49-F238E27FC236}">
                <a16:creationId xmlns:a16="http://schemas.microsoft.com/office/drawing/2014/main" id="{4D02B14E-08C3-4112-83A2-93528B7475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55200" y="5535613"/>
            <a:ext cx="4235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Q</a:t>
            </a:r>
          </a:p>
        </p:txBody>
      </p:sp>
      <p:sp>
        <p:nvSpPr>
          <p:cNvPr id="38" name="Slide Number Placeholder 3">
            <a:extLst>
              <a:ext uri="{FF2B5EF4-FFF2-40B4-BE49-F238E27FC236}">
                <a16:creationId xmlns:a16="http://schemas.microsoft.com/office/drawing/2014/main" id="{5597B290-AFFB-4E01-96C3-B9E01A016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18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Content Placeholder 2">
            <a:extLst>
              <a:ext uri="{FF2B5EF4-FFF2-40B4-BE49-F238E27FC236}">
                <a16:creationId xmlns:a16="http://schemas.microsoft.com/office/drawing/2014/main" id="{CA0F3C09-5891-47F3-8AA6-6C4C42F735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th-TH" b="1" dirty="0"/>
              <a:t>Snob effect</a:t>
            </a:r>
            <a:r>
              <a:rPr lang="en-US" altLang="th-TH" dirty="0"/>
              <a:t>:  A negative network externality that refers to the decrease in each consumer’s demand as more consumers buy the good.</a:t>
            </a:r>
          </a:p>
          <a:p>
            <a:endParaRPr lang="en-US" altLang="th-TH" dirty="0"/>
          </a:p>
          <a:p>
            <a:r>
              <a:rPr lang="en-US" altLang="th-TH" dirty="0"/>
              <a:t>For example, </a:t>
            </a:r>
            <a:r>
              <a:rPr lang="en-US" dirty="0"/>
              <a:t>a road can confer negative network externalities since a driver on the road creates traffic for other drivers.</a:t>
            </a:r>
            <a:endParaRPr lang="en-US" altLang="th-TH" dirty="0"/>
          </a:p>
        </p:txBody>
      </p:sp>
      <p:sp>
        <p:nvSpPr>
          <p:cNvPr id="4" name="AutoShape 46">
            <a:extLst>
              <a:ext uri="{FF2B5EF4-FFF2-40B4-BE49-F238E27FC236}">
                <a16:creationId xmlns:a16="http://schemas.microsoft.com/office/drawing/2014/main" id="{F799E7A0-3EB1-40A0-A5B5-B5B37EF3D2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Network Externalities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1DE85DAF-C924-44EA-A524-862DC3DB48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19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Line 4">
            <a:extLst>
              <a:ext uri="{FF2B5EF4-FFF2-40B4-BE49-F238E27FC236}">
                <a16:creationId xmlns:a16="http://schemas.microsoft.com/office/drawing/2014/main" id="{A7C35CD4-BB6B-4524-B67B-7DD0E2D4CF72}"/>
              </a:ext>
            </a:extLst>
          </p:cNvPr>
          <p:cNvSpPr>
            <a:spLocks noChangeShapeType="1"/>
          </p:cNvSpPr>
          <p:nvPr/>
        </p:nvSpPr>
        <p:spPr bwMode="auto">
          <a:xfrm>
            <a:off x="990601" y="5866131"/>
            <a:ext cx="6172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0963" name="Line 5">
            <a:extLst>
              <a:ext uri="{FF2B5EF4-FFF2-40B4-BE49-F238E27FC236}">
                <a16:creationId xmlns:a16="http://schemas.microsoft.com/office/drawing/2014/main" id="{36AE65F4-A73E-49FF-BCC1-625DD9AA0253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946151" y="1484631"/>
            <a:ext cx="44450" cy="43815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0964" name="Text Box 6">
            <a:extLst>
              <a:ext uri="{FF2B5EF4-FFF2-40B4-BE49-F238E27FC236}">
                <a16:creationId xmlns:a16="http://schemas.microsoft.com/office/drawing/2014/main" id="{39DC86AF-F150-4D44-950A-C3CBF94594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70726" y="5907406"/>
            <a:ext cx="4235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Q</a:t>
            </a:r>
          </a:p>
        </p:txBody>
      </p:sp>
      <p:sp>
        <p:nvSpPr>
          <p:cNvPr id="40965" name="Text Box 7">
            <a:extLst>
              <a:ext uri="{FF2B5EF4-FFF2-40B4-BE49-F238E27FC236}">
                <a16:creationId xmlns:a16="http://schemas.microsoft.com/office/drawing/2014/main" id="{C5EC54B5-CB13-4E1C-9280-0EA33054EA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608" y="1253798"/>
            <a:ext cx="3898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P</a:t>
            </a:r>
          </a:p>
        </p:txBody>
      </p:sp>
      <p:sp>
        <p:nvSpPr>
          <p:cNvPr id="40966" name="Line 8">
            <a:extLst>
              <a:ext uri="{FF2B5EF4-FFF2-40B4-BE49-F238E27FC236}">
                <a16:creationId xmlns:a16="http://schemas.microsoft.com/office/drawing/2014/main" id="{D9AF5A25-6B40-4E71-9B13-E796A52A4081}"/>
              </a:ext>
            </a:extLst>
          </p:cNvPr>
          <p:cNvSpPr>
            <a:spLocks noChangeShapeType="1"/>
          </p:cNvSpPr>
          <p:nvPr/>
        </p:nvSpPr>
        <p:spPr bwMode="auto">
          <a:xfrm>
            <a:off x="1600201" y="2513331"/>
            <a:ext cx="2133600" cy="2819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0967" name="Text Box 9">
            <a:extLst>
              <a:ext uri="{FF2B5EF4-FFF2-40B4-BE49-F238E27FC236}">
                <a16:creationId xmlns:a16="http://schemas.microsoft.com/office/drawing/2014/main" id="{92C7AD74-C2A6-4B0C-AFAF-544FF13D67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1" y="1638311"/>
            <a:ext cx="30572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Market Demand</a:t>
            </a:r>
          </a:p>
          <a:p>
            <a:r>
              <a:rPr lang="en-GB" altLang="th-TH" sz="2400" dirty="0"/>
              <a:t>w/ Negative Net. Ext.</a:t>
            </a:r>
          </a:p>
        </p:txBody>
      </p:sp>
      <p:sp>
        <p:nvSpPr>
          <p:cNvPr id="40968" name="Line 10">
            <a:extLst>
              <a:ext uri="{FF2B5EF4-FFF2-40B4-BE49-F238E27FC236}">
                <a16:creationId xmlns:a16="http://schemas.microsoft.com/office/drawing/2014/main" id="{14DC37DD-8935-4AE2-AA98-055905BDA184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1" y="3351531"/>
            <a:ext cx="0" cy="2514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0969" name="Line 11">
            <a:extLst>
              <a:ext uri="{FF2B5EF4-FFF2-40B4-BE49-F238E27FC236}">
                <a16:creationId xmlns:a16="http://schemas.microsoft.com/office/drawing/2014/main" id="{E231882A-540F-405E-BB9A-45D3109DA17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90601" y="3401097"/>
            <a:ext cx="1295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0970" name="Line 12">
            <a:extLst>
              <a:ext uri="{FF2B5EF4-FFF2-40B4-BE49-F238E27FC236}">
                <a16:creationId xmlns:a16="http://schemas.microsoft.com/office/drawing/2014/main" id="{A2315060-0A62-4CE1-8BA1-FADA4DFF7DB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90601" y="4265931"/>
            <a:ext cx="396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0971" name="Line 13">
            <a:extLst>
              <a:ext uri="{FF2B5EF4-FFF2-40B4-BE49-F238E27FC236}">
                <a16:creationId xmlns:a16="http://schemas.microsoft.com/office/drawing/2014/main" id="{1565F9E1-5BD0-4A70-8611-F3040CD21B77}"/>
              </a:ext>
            </a:extLst>
          </p:cNvPr>
          <p:cNvSpPr>
            <a:spLocks noChangeShapeType="1"/>
          </p:cNvSpPr>
          <p:nvPr/>
        </p:nvSpPr>
        <p:spPr bwMode="auto">
          <a:xfrm>
            <a:off x="2931113" y="4265931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0972" name="Text Box 14">
            <a:extLst>
              <a:ext uri="{FF2B5EF4-FFF2-40B4-BE49-F238E27FC236}">
                <a16:creationId xmlns:a16="http://schemas.microsoft.com/office/drawing/2014/main" id="{76E40EAC-9BAE-4465-87F4-7FFD001312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4035" y="2979409"/>
            <a:ext cx="39687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4800" b="1"/>
              <a:t>•</a:t>
            </a:r>
          </a:p>
        </p:txBody>
      </p:sp>
      <p:sp>
        <p:nvSpPr>
          <p:cNvPr id="40973" name="Text Box 15">
            <a:extLst>
              <a:ext uri="{FF2B5EF4-FFF2-40B4-BE49-F238E27FC236}">
                <a16:creationId xmlns:a16="http://schemas.microsoft.com/office/drawing/2014/main" id="{BF3D87C5-384E-4FE1-ABB2-2A23108095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7326" y="3823018"/>
            <a:ext cx="39687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4800" b="1" dirty="0"/>
              <a:t>•</a:t>
            </a:r>
          </a:p>
        </p:txBody>
      </p:sp>
      <p:sp>
        <p:nvSpPr>
          <p:cNvPr id="40974" name="Text Box 16">
            <a:extLst>
              <a:ext uri="{FF2B5EF4-FFF2-40B4-BE49-F238E27FC236}">
                <a16:creationId xmlns:a16="http://schemas.microsoft.com/office/drawing/2014/main" id="{2FD7C01E-D239-4BAF-95C5-59C4AE138F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3926" y="2935606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/>
              <a:t>A</a:t>
            </a:r>
          </a:p>
        </p:txBody>
      </p:sp>
      <p:sp>
        <p:nvSpPr>
          <p:cNvPr id="40975" name="Text Box 17">
            <a:extLst>
              <a:ext uri="{FF2B5EF4-FFF2-40B4-BE49-F238E27FC236}">
                <a16:creationId xmlns:a16="http://schemas.microsoft.com/office/drawing/2014/main" id="{E816FDD8-497F-4FDA-BA00-0564EE5A02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6" y="3773806"/>
            <a:ext cx="404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C</a:t>
            </a:r>
          </a:p>
        </p:txBody>
      </p:sp>
      <p:sp>
        <p:nvSpPr>
          <p:cNvPr id="40977" name="Line 20">
            <a:extLst>
              <a:ext uri="{FF2B5EF4-FFF2-40B4-BE49-F238E27FC236}">
                <a16:creationId xmlns:a16="http://schemas.microsoft.com/office/drawing/2014/main" id="{A2180BA0-3BC2-4ECA-92B2-5691CEE25FA3}"/>
              </a:ext>
            </a:extLst>
          </p:cNvPr>
          <p:cNvSpPr>
            <a:spLocks noChangeShapeType="1"/>
          </p:cNvSpPr>
          <p:nvPr/>
        </p:nvSpPr>
        <p:spPr bwMode="auto">
          <a:xfrm>
            <a:off x="5006269" y="4265931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0978" name="Line 22">
            <a:extLst>
              <a:ext uri="{FF2B5EF4-FFF2-40B4-BE49-F238E27FC236}">
                <a16:creationId xmlns:a16="http://schemas.microsoft.com/office/drawing/2014/main" id="{8AF2C2A4-2DD8-4A08-8328-00E06D5AEDA1}"/>
              </a:ext>
            </a:extLst>
          </p:cNvPr>
          <p:cNvSpPr>
            <a:spLocks noChangeShapeType="1"/>
          </p:cNvSpPr>
          <p:nvPr/>
        </p:nvSpPr>
        <p:spPr bwMode="auto">
          <a:xfrm>
            <a:off x="1143001" y="3046731"/>
            <a:ext cx="4343400" cy="1371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0979" name="Line 23">
            <a:extLst>
              <a:ext uri="{FF2B5EF4-FFF2-40B4-BE49-F238E27FC236}">
                <a16:creationId xmlns:a16="http://schemas.microsoft.com/office/drawing/2014/main" id="{F2E29B80-DF59-4D53-B06F-BC50DD2EADBD}"/>
              </a:ext>
            </a:extLst>
          </p:cNvPr>
          <p:cNvSpPr>
            <a:spLocks noChangeShapeType="1"/>
          </p:cNvSpPr>
          <p:nvPr/>
        </p:nvSpPr>
        <p:spPr bwMode="auto">
          <a:xfrm>
            <a:off x="1219201" y="3732531"/>
            <a:ext cx="3962400" cy="1219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0980" name="Text Box 24">
            <a:extLst>
              <a:ext uri="{FF2B5EF4-FFF2-40B4-BE49-F238E27FC236}">
                <a16:creationId xmlns:a16="http://schemas.microsoft.com/office/drawing/2014/main" id="{18553CD7-2EFA-4D0E-93D9-D48C087BAD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97826" y="4088118"/>
            <a:ext cx="5212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D</a:t>
            </a:r>
            <a:r>
              <a:rPr lang="en-GB" altLang="th-TH" sz="2400" b="1" baseline="-25000" dirty="0"/>
              <a:t>1</a:t>
            </a:r>
            <a:endParaRPr lang="en-GB" altLang="th-TH" sz="2400" b="1" dirty="0"/>
          </a:p>
        </p:txBody>
      </p:sp>
      <p:sp>
        <p:nvSpPr>
          <p:cNvPr id="40981" name="Text Box 25">
            <a:extLst>
              <a:ext uri="{FF2B5EF4-FFF2-40B4-BE49-F238E27FC236}">
                <a16:creationId xmlns:a16="http://schemas.microsoft.com/office/drawing/2014/main" id="{BC5767F9-3A31-4ACA-A78C-97DD51E82B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6782" y="4628438"/>
            <a:ext cx="379730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D</a:t>
            </a:r>
            <a:r>
              <a:rPr lang="en-GB" altLang="th-TH" sz="2400" b="1" baseline="-25000" dirty="0"/>
              <a:t>2</a:t>
            </a:r>
            <a:r>
              <a:rPr lang="en-GB" altLang="th-TH" sz="2400" b="1" dirty="0"/>
              <a:t> </a:t>
            </a:r>
            <a:r>
              <a:rPr lang="en-GB" altLang="th-TH" sz="2400" dirty="0"/>
              <a:t>(mkt demand when people believes that many people are buying)</a:t>
            </a:r>
            <a:endParaRPr lang="en-GB" altLang="th-TH" sz="2400" b="1" dirty="0"/>
          </a:p>
        </p:txBody>
      </p:sp>
      <p:sp>
        <p:nvSpPr>
          <p:cNvPr id="40982" name="Text Box 26">
            <a:extLst>
              <a:ext uri="{FF2B5EF4-FFF2-40B4-BE49-F238E27FC236}">
                <a16:creationId xmlns:a16="http://schemas.microsoft.com/office/drawing/2014/main" id="{910C2120-2841-4BF9-A759-27A74FC5FC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1" y="3826487"/>
            <a:ext cx="39687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4800" b="1" dirty="0"/>
              <a:t>•</a:t>
            </a:r>
          </a:p>
        </p:txBody>
      </p:sp>
      <p:sp>
        <p:nvSpPr>
          <p:cNvPr id="40983" name="Text Box 27">
            <a:extLst>
              <a:ext uri="{FF2B5EF4-FFF2-40B4-BE49-F238E27FC236}">
                <a16:creationId xmlns:a16="http://schemas.microsoft.com/office/drawing/2014/main" id="{E305F1D3-0B57-44C1-984C-339897498C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0926" y="3773806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/>
              <a:t>B</a:t>
            </a:r>
          </a:p>
        </p:txBody>
      </p:sp>
      <p:grpSp>
        <p:nvGrpSpPr>
          <p:cNvPr id="40984" name="Group 52">
            <a:extLst>
              <a:ext uri="{FF2B5EF4-FFF2-40B4-BE49-F238E27FC236}">
                <a16:creationId xmlns:a16="http://schemas.microsoft.com/office/drawing/2014/main" id="{0A312A44-4C4D-4A14-BD6D-953E83238E74}"/>
              </a:ext>
            </a:extLst>
          </p:cNvPr>
          <p:cNvGrpSpPr>
            <a:grpSpLocks/>
          </p:cNvGrpSpPr>
          <p:nvPr/>
        </p:nvGrpSpPr>
        <p:grpSpPr bwMode="auto">
          <a:xfrm>
            <a:off x="2362201" y="6018531"/>
            <a:ext cx="2562225" cy="0"/>
            <a:chOff x="1344" y="3641"/>
            <a:chExt cx="1614" cy="0"/>
          </a:xfrm>
        </p:grpSpPr>
        <p:sp>
          <p:nvSpPr>
            <p:cNvPr id="40991" name="Line 28">
              <a:extLst>
                <a:ext uri="{FF2B5EF4-FFF2-40B4-BE49-F238E27FC236}">
                  <a16:creationId xmlns:a16="http://schemas.microsoft.com/office/drawing/2014/main" id="{6D8BF0A8-5924-4946-8E92-DFD843BEBE1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44" y="3641"/>
              <a:ext cx="57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40992" name="Line 29">
              <a:extLst>
                <a:ext uri="{FF2B5EF4-FFF2-40B4-BE49-F238E27FC236}">
                  <a16:creationId xmlns:a16="http://schemas.microsoft.com/office/drawing/2014/main" id="{D06A6A95-4AE6-43F5-AD8A-84E60455B9E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02" y="3641"/>
              <a:ext cx="105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</p:grpSp>
      <p:sp>
        <p:nvSpPr>
          <p:cNvPr id="40985" name="Text Box 30">
            <a:extLst>
              <a:ext uri="{FF2B5EF4-FFF2-40B4-BE49-F238E27FC236}">
                <a16:creationId xmlns:a16="http://schemas.microsoft.com/office/drawing/2014/main" id="{63354B2A-EE82-41C2-B771-BCBF98FAF9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9389" y="5967731"/>
            <a:ext cx="182774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1600" b="1" dirty="0"/>
              <a:t>Pure Price Effect</a:t>
            </a:r>
          </a:p>
        </p:txBody>
      </p:sp>
      <p:sp>
        <p:nvSpPr>
          <p:cNvPr id="40986" name="Line 31">
            <a:extLst>
              <a:ext uri="{FF2B5EF4-FFF2-40B4-BE49-F238E27FC236}">
                <a16:creationId xmlns:a16="http://schemas.microsoft.com/office/drawing/2014/main" id="{3FCAB2E9-A72A-4200-91F6-1C949589EEC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984379" y="5713731"/>
            <a:ext cx="838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0987" name="Line 32">
            <a:extLst>
              <a:ext uri="{FF2B5EF4-FFF2-40B4-BE49-F238E27FC236}">
                <a16:creationId xmlns:a16="http://schemas.microsoft.com/office/drawing/2014/main" id="{DAD887A8-927E-44AC-BFBB-ED536FF42AE1}"/>
              </a:ext>
            </a:extLst>
          </p:cNvPr>
          <p:cNvSpPr>
            <a:spLocks noChangeShapeType="1"/>
          </p:cNvSpPr>
          <p:nvPr/>
        </p:nvSpPr>
        <p:spPr bwMode="auto">
          <a:xfrm>
            <a:off x="3514079" y="5713731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40988" name="Text Box 33">
            <a:extLst>
              <a:ext uri="{FF2B5EF4-FFF2-40B4-BE49-F238E27FC236}">
                <a16:creationId xmlns:a16="http://schemas.microsoft.com/office/drawing/2014/main" id="{D0156DC5-6D45-4EE3-BEE5-15CA1FA006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0401" y="5408931"/>
            <a:ext cx="119538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1600" b="1"/>
              <a:t>Snob Effect</a:t>
            </a:r>
          </a:p>
        </p:txBody>
      </p:sp>
      <p:sp>
        <p:nvSpPr>
          <p:cNvPr id="40989" name="Text Box 21">
            <a:extLst>
              <a:ext uri="{FF2B5EF4-FFF2-40B4-BE49-F238E27FC236}">
                <a16:creationId xmlns:a16="http://schemas.microsoft.com/office/drawing/2014/main" id="{DC9E4AE6-4985-4F5E-9E25-9DF627B248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90393" y="1715463"/>
            <a:ext cx="2779713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dirty="0">
                <a:solidFill>
                  <a:srgbClr val="000066"/>
                </a:solidFill>
              </a:rPr>
              <a:t>Snob Effect:</a:t>
            </a:r>
          </a:p>
          <a:p>
            <a:pPr>
              <a:buFontTx/>
              <a:buChar char="•"/>
            </a:pPr>
            <a:r>
              <a:rPr lang="en-GB" altLang="th-TH" sz="2000" i="1" dirty="0"/>
              <a:t> (decreased quantity demanded when more consumers purchase)</a:t>
            </a:r>
          </a:p>
        </p:txBody>
      </p:sp>
      <p:sp>
        <p:nvSpPr>
          <p:cNvPr id="34" name="AutoShape 46">
            <a:extLst>
              <a:ext uri="{FF2B5EF4-FFF2-40B4-BE49-F238E27FC236}">
                <a16:creationId xmlns:a16="http://schemas.microsoft.com/office/drawing/2014/main" id="{E5BB48D3-492F-4C18-8F3A-C1342DF2B8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Network Externalities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3" name="Text Box 7">
            <a:extLst>
              <a:ext uri="{FF2B5EF4-FFF2-40B4-BE49-F238E27FC236}">
                <a16:creationId xmlns:a16="http://schemas.microsoft.com/office/drawing/2014/main" id="{811417EC-2BDA-4BED-B7A9-4A312258E6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103" y="3179531"/>
            <a:ext cx="5036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P</a:t>
            </a:r>
            <a:r>
              <a:rPr lang="en-GB" altLang="th-TH" sz="2400" b="1" baseline="-25000" dirty="0"/>
              <a:t>1</a:t>
            </a:r>
            <a:endParaRPr lang="en-GB" altLang="th-TH" sz="2400" b="1" dirty="0"/>
          </a:p>
        </p:txBody>
      </p:sp>
      <p:sp>
        <p:nvSpPr>
          <p:cNvPr id="35" name="Text Box 7">
            <a:extLst>
              <a:ext uri="{FF2B5EF4-FFF2-40B4-BE49-F238E27FC236}">
                <a16:creationId xmlns:a16="http://schemas.microsoft.com/office/drawing/2014/main" id="{EF70B911-14E5-46E3-9D24-959DB129D6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103" y="4007610"/>
            <a:ext cx="5036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P</a:t>
            </a:r>
            <a:r>
              <a:rPr lang="en-GB" altLang="th-TH" sz="2400" b="1" baseline="-25000" dirty="0"/>
              <a:t>2</a:t>
            </a:r>
            <a:endParaRPr lang="en-GB" altLang="th-TH" sz="2400" b="1" dirty="0"/>
          </a:p>
        </p:txBody>
      </p:sp>
      <p:sp>
        <p:nvSpPr>
          <p:cNvPr id="36" name="Text Box 7">
            <a:extLst>
              <a:ext uri="{FF2B5EF4-FFF2-40B4-BE49-F238E27FC236}">
                <a16:creationId xmlns:a16="http://schemas.microsoft.com/office/drawing/2014/main" id="{B9B9F821-2A5E-4E7F-986E-8DF15005C1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3808" y="6252270"/>
            <a:ext cx="5373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Q</a:t>
            </a:r>
            <a:r>
              <a:rPr lang="en-GB" altLang="th-TH" sz="2400" b="1" baseline="-25000" dirty="0"/>
              <a:t>1</a:t>
            </a:r>
            <a:endParaRPr lang="en-GB" altLang="th-TH" sz="2400" b="1" dirty="0"/>
          </a:p>
        </p:txBody>
      </p:sp>
      <p:sp>
        <p:nvSpPr>
          <p:cNvPr id="37" name="Text Box 7">
            <a:extLst>
              <a:ext uri="{FF2B5EF4-FFF2-40B4-BE49-F238E27FC236}">
                <a16:creationId xmlns:a16="http://schemas.microsoft.com/office/drawing/2014/main" id="{90892D7B-1EF9-4216-9EA1-8703FF4F8C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0374" y="6252270"/>
            <a:ext cx="5373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Q</a:t>
            </a:r>
            <a:r>
              <a:rPr lang="en-GB" altLang="th-TH" sz="2400" b="1" baseline="-25000" dirty="0"/>
              <a:t>2</a:t>
            </a:r>
            <a:endParaRPr lang="en-GB" altLang="th-TH" sz="2400" b="1" dirty="0"/>
          </a:p>
        </p:txBody>
      </p:sp>
      <p:sp>
        <p:nvSpPr>
          <p:cNvPr id="38" name="Text Box 7">
            <a:extLst>
              <a:ext uri="{FF2B5EF4-FFF2-40B4-BE49-F238E27FC236}">
                <a16:creationId xmlns:a16="http://schemas.microsoft.com/office/drawing/2014/main" id="{89C7A9CE-9DC8-4A0D-B935-0B8F129535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1" y="6252270"/>
            <a:ext cx="5373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/>
              <a:t>Q</a:t>
            </a:r>
            <a:r>
              <a:rPr lang="en-GB" altLang="th-TH" sz="2400" b="1" baseline="-25000" dirty="0"/>
              <a:t>3</a:t>
            </a:r>
            <a:endParaRPr lang="en-GB" altLang="th-TH" sz="2400" b="1" dirty="0"/>
          </a:p>
        </p:txBody>
      </p:sp>
      <p:sp>
        <p:nvSpPr>
          <p:cNvPr id="39" name="Slide Number Placeholder 3">
            <a:extLst>
              <a:ext uri="{FF2B5EF4-FFF2-40B4-BE49-F238E27FC236}">
                <a16:creationId xmlns:a16="http://schemas.microsoft.com/office/drawing/2014/main" id="{0DBAEFEC-74AD-4B01-A59F-7E76C2CE0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20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Content Placeholder 2">
            <a:extLst>
              <a:ext uri="{FF2B5EF4-FFF2-40B4-BE49-F238E27FC236}">
                <a16:creationId xmlns:a16="http://schemas.microsoft.com/office/drawing/2014/main" id="{404FA7CB-0DCC-477E-90FC-1A3E735D16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th-TH" dirty="0"/>
              <a:t>All workers face labor-leisure trade-off.</a:t>
            </a:r>
          </a:p>
          <a:p>
            <a:r>
              <a:rPr lang="en-US" altLang="th-TH" dirty="0"/>
              <a:t>They have 24 hours a day, which are allocated between working and resting.</a:t>
            </a:r>
          </a:p>
          <a:p>
            <a:endParaRPr lang="en-US" altLang="th-TH" dirty="0"/>
          </a:p>
          <a:p>
            <a:r>
              <a:rPr lang="en-US" altLang="th-TH" dirty="0"/>
              <a:t>Workers value both income from working and their leisure time.</a:t>
            </a:r>
          </a:p>
          <a:p>
            <a:r>
              <a:rPr lang="en-US" altLang="th-TH" dirty="0"/>
              <a:t>MU for both are positive but diminishing.</a:t>
            </a:r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61C31651-3EBA-432B-979A-B2D4F6F807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Labor-Leisure Trade-off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19D0BC-496E-42D9-B958-1F13EA11C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21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Content Placeholder 2">
            <a:extLst>
              <a:ext uri="{FF2B5EF4-FFF2-40B4-BE49-F238E27FC236}">
                <a16:creationId xmlns:a16="http://schemas.microsoft.com/office/drawing/2014/main" id="{2D4A1FD1-3F1C-406D-978D-40B6BFF729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th-TH" b="1" dirty="0"/>
              <a:t>One can think of “wage” as “price of leisure” </a:t>
            </a:r>
            <a:r>
              <a:rPr lang="en-US" altLang="th-TH" dirty="0"/>
              <a:t>since when we rest, we forego wage income.</a:t>
            </a:r>
          </a:p>
          <a:p>
            <a:endParaRPr lang="en-US" altLang="th-TH" dirty="0"/>
          </a:p>
          <a:p>
            <a:r>
              <a:rPr lang="en-US" altLang="th-TH" dirty="0"/>
              <a:t>Leisure is a normal good: as income rise, people want to consume more leisure.</a:t>
            </a:r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35AB8786-8975-4B92-8E9A-077FEAE593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Key Ideas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0624CA-BAA2-4DE9-9A70-5BA6E1978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22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Content Placeholder 2">
            <a:extLst>
              <a:ext uri="{FF2B5EF4-FFF2-40B4-BE49-F238E27FC236}">
                <a16:creationId xmlns:a16="http://schemas.microsoft.com/office/drawing/2014/main" id="{2D4A1FD1-3F1C-406D-978D-40B6BFF729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th-TH" dirty="0"/>
              <a:t>Now, if wage rises, leisure becomes more expensive.</a:t>
            </a:r>
          </a:p>
          <a:p>
            <a:endParaRPr lang="en-US" altLang="th-TH" dirty="0"/>
          </a:p>
          <a:p>
            <a:r>
              <a:rPr lang="en-US" altLang="th-TH" dirty="0"/>
              <a:t>SE implies that workers will work more.</a:t>
            </a:r>
          </a:p>
          <a:p>
            <a:r>
              <a:rPr lang="en-US" altLang="th-TH" dirty="0"/>
              <a:t>IE implies that, with more money from higher wage, workers can work less and rest more.</a:t>
            </a:r>
          </a:p>
          <a:p>
            <a:endParaRPr lang="en-US" altLang="th-TH" dirty="0"/>
          </a:p>
          <a:p>
            <a:r>
              <a:rPr lang="en-US" altLang="th-TH" dirty="0"/>
              <a:t>Two effects work in the opposite directions.</a:t>
            </a:r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35AB8786-8975-4B92-8E9A-077FEAE593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Key Ideas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72170C-2B65-4395-BA80-D54907B80E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23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52163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Content Placeholder 2">
            <a:extLst>
              <a:ext uri="{FF2B5EF4-FFF2-40B4-BE49-F238E27FC236}">
                <a16:creationId xmlns:a16="http://schemas.microsoft.com/office/drawing/2014/main" id="{C8191BC0-D3FC-4392-A36B-CB2EAE080D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th-TH" dirty="0"/>
              <a:t>The labor supply curve slopes upward over the region where the SE associated with the wage increase outweighs the IE.</a:t>
            </a:r>
          </a:p>
          <a:p>
            <a:endParaRPr lang="en-US" altLang="th-TH" dirty="0"/>
          </a:p>
          <a:p>
            <a:r>
              <a:rPr lang="en-US" altLang="th-TH" dirty="0"/>
              <a:t>Because leisure is more expensive, workers substitute away from leisure and work more.</a:t>
            </a:r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FADBE6FC-5202-4D72-BCD5-7738A68CC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Labor Supply Curve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FFD290-D80C-4995-A5E5-DF21C2344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24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8213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Content Placeholder 2">
            <a:extLst>
              <a:ext uri="{FF2B5EF4-FFF2-40B4-BE49-F238E27FC236}">
                <a16:creationId xmlns:a16="http://schemas.microsoft.com/office/drawing/2014/main" id="{C8191BC0-D3FC-4392-A36B-CB2EAE080D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th-TH" dirty="0"/>
              <a:t>The labor supply curve bends backward over the region where the IE outweighs the SE.</a:t>
            </a:r>
          </a:p>
          <a:p>
            <a:endParaRPr lang="en-US" altLang="th-TH" dirty="0"/>
          </a:p>
          <a:p>
            <a:r>
              <a:rPr lang="en-US" altLang="th-TH" dirty="0"/>
              <a:t>Given a higher wage, workers now become richer. Since leisure is a normal good, more leisure is consumed, and workers work less.</a:t>
            </a:r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FADBE6FC-5202-4D72-BCD5-7738A68CC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Labor Supply Curve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590DDF-C170-4EA9-8CA7-507FB3A54C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25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46">
            <a:extLst>
              <a:ext uri="{FF2B5EF4-FFF2-40B4-BE49-F238E27FC236}">
                <a16:creationId xmlns:a16="http://schemas.microsoft.com/office/drawing/2014/main" id="{924831B5-8963-4906-802B-781B01A1DD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Labor Supply Curve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46083" name="Picture 5">
            <a:extLst>
              <a:ext uri="{FF2B5EF4-FFF2-40B4-BE49-F238E27FC236}">
                <a16:creationId xmlns:a16="http://schemas.microsoft.com/office/drawing/2014/main" id="{5681F2EA-AFA6-4B75-B673-BA125DBDB6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003" y="1125983"/>
            <a:ext cx="5486400" cy="521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4" name="Picture 6">
            <a:extLst>
              <a:ext uri="{FF2B5EF4-FFF2-40B4-BE49-F238E27FC236}">
                <a16:creationId xmlns:a16="http://schemas.microsoft.com/office/drawing/2014/main" id="{CF458108-35B0-4DB6-A9D6-89C53BE67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722" y="2230882"/>
            <a:ext cx="4105275" cy="30003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52DE2399-676E-4455-BA1E-C40B89117DE7}"/>
              </a:ext>
            </a:extLst>
          </p:cNvPr>
          <p:cNvCxnSpPr/>
          <p:nvPr/>
        </p:nvCxnSpPr>
        <p:spPr>
          <a:xfrm>
            <a:off x="914400" y="6324600"/>
            <a:ext cx="2133600" cy="0"/>
          </a:xfrm>
          <a:prstGeom prst="straightConnector1">
            <a:avLst/>
          </a:prstGeom>
          <a:ln w="76200">
            <a:solidFill>
              <a:srgbClr val="0070C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297B61D2-7261-4DF6-8586-08070891AFF0}"/>
              </a:ext>
            </a:extLst>
          </p:cNvPr>
          <p:cNvCxnSpPr>
            <a:cxnSpLocks/>
          </p:cNvCxnSpPr>
          <p:nvPr/>
        </p:nvCxnSpPr>
        <p:spPr>
          <a:xfrm>
            <a:off x="3168588" y="6324600"/>
            <a:ext cx="1784412" cy="0"/>
          </a:xfrm>
          <a:prstGeom prst="straightConnector1">
            <a:avLst/>
          </a:prstGeom>
          <a:ln w="762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9F954366-6169-4A89-97CC-A6EE402F0911}"/>
              </a:ext>
            </a:extLst>
          </p:cNvPr>
          <p:cNvSpPr txBox="1"/>
          <p:nvPr/>
        </p:nvSpPr>
        <p:spPr>
          <a:xfrm>
            <a:off x="5815659" y="1584551"/>
            <a:ext cx="205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0066"/>
                </a:solidFill>
                <a:latin typeface="Calibri" pitchFamily="34" charset="0"/>
              </a:rPr>
              <a:t>Backward-Bending Labor Supply</a:t>
            </a:r>
            <a:endParaRPr lang="th-TH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16AE096-9769-4F6C-AE01-51E69CA91BE9}"/>
              </a:ext>
            </a:extLst>
          </p:cNvPr>
          <p:cNvSpPr txBox="1"/>
          <p:nvPr/>
        </p:nvSpPr>
        <p:spPr>
          <a:xfrm>
            <a:off x="5815659" y="5638800"/>
            <a:ext cx="236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0070C0"/>
                </a:solidFill>
              </a:rPr>
              <a:t>Hrs</a:t>
            </a:r>
            <a:r>
              <a:rPr lang="en-US" sz="2400" b="1" dirty="0">
                <a:solidFill>
                  <a:srgbClr val="0070C0"/>
                </a:solidFill>
              </a:rPr>
              <a:t> of Leisure</a:t>
            </a:r>
          </a:p>
          <a:p>
            <a:r>
              <a:rPr lang="en-US" sz="2400" b="1" dirty="0" err="1">
                <a:solidFill>
                  <a:srgbClr val="FF0000"/>
                </a:solidFill>
              </a:rPr>
              <a:t>Hrs</a:t>
            </a:r>
            <a:r>
              <a:rPr lang="en-US" sz="2400" b="1" dirty="0">
                <a:solidFill>
                  <a:srgbClr val="FF0000"/>
                </a:solidFill>
              </a:rPr>
              <a:t> of Work</a:t>
            </a:r>
            <a:endParaRPr lang="th-TH" sz="2400" b="1" dirty="0">
              <a:solidFill>
                <a:srgbClr val="FF0000"/>
              </a:solidFill>
            </a:endParaRPr>
          </a:p>
        </p:txBody>
      </p:sp>
      <p:sp>
        <p:nvSpPr>
          <p:cNvPr id="15" name="Slide Number Placeholder 3">
            <a:extLst>
              <a:ext uri="{FF2B5EF4-FFF2-40B4-BE49-F238E27FC236}">
                <a16:creationId xmlns:a16="http://schemas.microsoft.com/office/drawing/2014/main" id="{57740CF5-1161-4471-A256-D652A7D9B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26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Content Placeholder 2">
            <a:extLst>
              <a:ext uri="{FF2B5EF4-FFF2-40B4-BE49-F238E27FC236}">
                <a16:creationId xmlns:a16="http://schemas.microsoft.com/office/drawing/2014/main" id="{C8191BC0-D3FC-4392-A36B-CB2EAE080D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th-TH" dirty="0"/>
              <a:t>CPI is an index (a number) that tells us about the cost of living of typical consumers.</a:t>
            </a:r>
          </a:p>
          <a:p>
            <a:endParaRPr lang="en-US" altLang="th-TH" dirty="0"/>
          </a:p>
          <a:p>
            <a:r>
              <a:rPr lang="en-US" altLang="th-TH" dirty="0"/>
              <a:t>It measures changes in the price level and can be used to calculate the inflation rate.</a:t>
            </a:r>
          </a:p>
          <a:p>
            <a:endParaRPr lang="en-US" altLang="th-TH" dirty="0"/>
          </a:p>
          <a:p>
            <a:r>
              <a:rPr lang="en-US" altLang="th-TH" dirty="0"/>
              <a:t>CPI is a fixed-weight index, calculated from a fixed basket of goods.</a:t>
            </a:r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FADBE6FC-5202-4D72-BCD5-7738A68CC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Consumer Price Index (CPI)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3FC786-1C6D-4343-9A35-59232EFA1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27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41814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Content Placeholder 2">
            <a:extLst>
              <a:ext uri="{FF2B5EF4-FFF2-40B4-BE49-F238E27FC236}">
                <a16:creationId xmlns:a16="http://schemas.microsoft.com/office/drawing/2014/main" id="{C8191BC0-D3FC-4392-A36B-CB2EAE080D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th-TH" dirty="0"/>
              <a:t>Since CPI is calculated from a fixed basket of goods, it ignores the fact that people would “substitute” expensive goods with cheaper goods.</a:t>
            </a:r>
          </a:p>
          <a:p>
            <a:endParaRPr lang="en-US" altLang="th-TH" dirty="0"/>
          </a:p>
          <a:p>
            <a:r>
              <a:rPr lang="en-US" altLang="th-TH" b="1" dirty="0"/>
              <a:t>This is called the “substitution bias” and causes CPI to overestimate the cost of living when the price level rises.</a:t>
            </a:r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FADBE6FC-5202-4D72-BCD5-7738A68CC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Consumer Price Index (CPI)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E9CFC7-00AF-4676-9A3A-A1027CCF5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28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70177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Content Placeholder 2">
            <a:extLst>
              <a:ext uri="{FF2B5EF4-FFF2-40B4-BE49-F238E27FC236}">
                <a16:creationId xmlns:a16="http://schemas.microsoft.com/office/drawing/2014/main" id="{C8191BC0-D3FC-4392-A36B-CB2EAE080D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th-TH" b="1" dirty="0"/>
              <a:t>Example</a:t>
            </a:r>
          </a:p>
          <a:p>
            <a:r>
              <a:rPr lang="en-US" altLang="th-TH" dirty="0"/>
              <a:t>Assume a consumer buys two goods:</a:t>
            </a:r>
            <a:br>
              <a:rPr lang="en-US" altLang="th-TH" dirty="0"/>
            </a:br>
            <a:r>
              <a:rPr lang="en-US" altLang="th-TH" dirty="0"/>
              <a:t>food with P</a:t>
            </a:r>
            <a:r>
              <a:rPr lang="en-US" altLang="th-TH" baseline="-25000" dirty="0"/>
              <a:t>F,1</a:t>
            </a:r>
            <a:r>
              <a:rPr lang="en-US" altLang="th-TH" dirty="0"/>
              <a:t> = $3 and clothing with P</a:t>
            </a:r>
            <a:r>
              <a:rPr lang="en-US" altLang="th-TH" baseline="-25000" dirty="0"/>
              <a:t>C,1</a:t>
            </a:r>
            <a:r>
              <a:rPr lang="en-US" altLang="th-TH" dirty="0"/>
              <a:t> = $8.</a:t>
            </a:r>
          </a:p>
          <a:p>
            <a:r>
              <a:rPr lang="en-US" altLang="th-TH" dirty="0"/>
              <a:t>At these prices, the consumer buy 80 units of food and 30 units of clothing, (F, C) = (80, 30).</a:t>
            </a:r>
          </a:p>
          <a:p>
            <a:r>
              <a:rPr lang="en-US" altLang="th-TH" dirty="0"/>
              <a:t>Thus, the cost of living before the price change is $480.</a:t>
            </a:r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FADBE6FC-5202-4D72-BCD5-7738A68CC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Consumer Price Index (CPI)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C7AD38-6565-4258-A34A-0BD8C3C8F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29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9952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Content Placeholder 2">
            <a:extLst>
              <a:ext uri="{FF2B5EF4-FFF2-40B4-BE49-F238E27FC236}">
                <a16:creationId xmlns:a16="http://schemas.microsoft.com/office/drawing/2014/main" id="{C8191BC0-D3FC-4392-A36B-CB2EAE080D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th-TH" b="1" dirty="0"/>
              <a:t>Example (</a:t>
            </a:r>
            <a:r>
              <a:rPr lang="en-US" altLang="th-TH" b="1" dirty="0" err="1"/>
              <a:t>cont</a:t>
            </a:r>
            <a:r>
              <a:rPr lang="en-US" altLang="th-TH" b="1" dirty="0"/>
              <a:t>)</a:t>
            </a:r>
          </a:p>
          <a:p>
            <a:r>
              <a:rPr lang="en-US" altLang="th-TH" dirty="0"/>
              <a:t>Suppose the prices of food and clothing rises; the new prices are P</a:t>
            </a:r>
            <a:r>
              <a:rPr lang="en-US" altLang="th-TH" baseline="-25000" dirty="0"/>
              <a:t>F,2</a:t>
            </a:r>
            <a:r>
              <a:rPr lang="en-US" altLang="th-TH" dirty="0"/>
              <a:t> = $6 and P</a:t>
            </a:r>
            <a:r>
              <a:rPr lang="en-US" altLang="th-TH" baseline="-25000" dirty="0"/>
              <a:t>C,2</a:t>
            </a:r>
            <a:r>
              <a:rPr lang="en-US" altLang="th-TH" dirty="0"/>
              <a:t> = $9.</a:t>
            </a:r>
          </a:p>
          <a:p>
            <a:r>
              <a:rPr lang="en-US" altLang="th-TH" u="sng" dirty="0"/>
              <a:t>CPI assumes that the consumer would still buy the original bundle,</a:t>
            </a:r>
            <a:r>
              <a:rPr lang="en-US" altLang="th-TH" dirty="0"/>
              <a:t> (F, C) = (80, 30). With this approach, the cost of living after the price change would be $750.</a:t>
            </a:r>
          </a:p>
          <a:p>
            <a:r>
              <a:rPr lang="en-US" altLang="th-TH" dirty="0"/>
              <a:t>CPI = 750/480 = 1.56. Inflation = 56%.</a:t>
            </a:r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FADBE6FC-5202-4D72-BCD5-7738A68CC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Consumer Price Index (CPI)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D2AF07-9C05-424F-966B-891A382CE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30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83497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Content Placeholder 2">
            <a:extLst>
              <a:ext uri="{FF2B5EF4-FFF2-40B4-BE49-F238E27FC236}">
                <a16:creationId xmlns:a16="http://schemas.microsoft.com/office/drawing/2014/main" id="{C8191BC0-D3FC-4392-A36B-CB2EAE080D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th-TH" b="1" dirty="0"/>
              <a:t>Example (</a:t>
            </a:r>
            <a:r>
              <a:rPr lang="en-US" altLang="th-TH" b="1" dirty="0" err="1"/>
              <a:t>cont</a:t>
            </a:r>
            <a:r>
              <a:rPr lang="en-US" altLang="th-TH" b="1" dirty="0"/>
              <a:t>)</a:t>
            </a:r>
          </a:p>
          <a:p>
            <a:r>
              <a:rPr lang="en-US" altLang="th-TH" dirty="0"/>
              <a:t>In reality, there exists a bundle that could give the consumer </a:t>
            </a:r>
            <a:r>
              <a:rPr lang="en-US" altLang="th-TH" u="sng" dirty="0"/>
              <a:t>the same happiness</a:t>
            </a:r>
            <a:r>
              <a:rPr lang="en-US" altLang="th-TH" dirty="0"/>
              <a:t> as (F, C) = (80, 30).</a:t>
            </a:r>
          </a:p>
          <a:p>
            <a:r>
              <a:rPr lang="en-US" altLang="th-TH" dirty="0"/>
              <a:t>From the diagram, such bundle is (40, 60) and costs $720 after the price change.</a:t>
            </a:r>
          </a:p>
          <a:p>
            <a:r>
              <a:rPr lang="en-US" altLang="th-TH" u="sng" dirty="0"/>
              <a:t>If CPI were to account for the substitution</a:t>
            </a:r>
            <a:r>
              <a:rPr lang="en-US" altLang="th-TH" dirty="0"/>
              <a:t>, CPI would be 720/480 = 1.5. Inflation = 50%.</a:t>
            </a:r>
          </a:p>
        </p:txBody>
      </p:sp>
      <p:sp>
        <p:nvSpPr>
          <p:cNvPr id="5" name="AutoShape 46">
            <a:extLst>
              <a:ext uri="{FF2B5EF4-FFF2-40B4-BE49-F238E27FC236}">
                <a16:creationId xmlns:a16="http://schemas.microsoft.com/office/drawing/2014/main" id="{FADBE6FC-5202-4D72-BCD5-7738A68CC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Consumer Price Index (CPI)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BBBD82-03FD-4ECF-8ED0-8E1115426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91541AE-4598-477C-B8DE-63D0BED6644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31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427376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9175E6-D2CE-473C-AD40-6415A2FFB3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4050" y="121595"/>
            <a:ext cx="5295900" cy="39555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BF5C83A-E775-4D78-97AF-6419D581B3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4000" y="4134788"/>
            <a:ext cx="7236000" cy="25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22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</TotalTime>
  <Words>1441</Words>
  <Application>Microsoft Office PowerPoint</Application>
  <PresentationFormat>On-screen Show (4:3)</PresentationFormat>
  <Paragraphs>233</Paragraphs>
  <Slides>32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Arial</vt:lpstr>
      <vt:lpstr>Calibri</vt:lpstr>
      <vt:lpstr>Cambria Math</vt:lpstr>
      <vt:lpstr>Tahoma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69</cp:revision>
  <dcterms:created xsi:type="dcterms:W3CDTF">2010-03-18T15:11:55Z</dcterms:created>
  <dcterms:modified xsi:type="dcterms:W3CDTF">2019-09-05T22:28:27Z</dcterms:modified>
</cp:coreProperties>
</file>