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1" d="100"/>
          <a:sy n="121" d="100"/>
        </p:scale>
        <p:origin x="-1224"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9/1/16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9/1/16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9/1/16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9/1/16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9/1/16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9/1/16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fontScale="92500" lnSpcReduction="20000"/>
          </a:bodyPr>
          <a:lstStyle/>
          <a:p>
            <a:r>
              <a:rPr lang="en-US" dirty="0" smtClean="0"/>
              <a:t>Discussion Week 2</a:t>
            </a:r>
          </a:p>
          <a:p>
            <a:r>
              <a:rPr lang="en-US" dirty="0" smtClean="0"/>
              <a:t>Richard Baldwin</a:t>
            </a:r>
          </a:p>
          <a:p>
            <a:r>
              <a:rPr lang="en-US" dirty="0" smtClean="0"/>
              <a:t>“Trade and Industrialization After Globalization’s 2</a:t>
            </a:r>
            <a:r>
              <a:rPr lang="en-US" baseline="30000" dirty="0" smtClean="0"/>
              <a:t>nd</a:t>
            </a:r>
            <a:r>
              <a:rPr lang="en-US" dirty="0" smtClean="0"/>
              <a:t> Unbundling”</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sz="3600" dirty="0" smtClean="0"/>
              <a:t>Round 1 </a:t>
            </a:r>
            <a:endParaRPr lang="en-US" sz="3600" dirty="0"/>
          </a:p>
        </p:txBody>
      </p:sp>
      <p:sp>
        <p:nvSpPr>
          <p:cNvPr id="3" name="Content Placeholder 2"/>
          <p:cNvSpPr>
            <a:spLocks noGrp="1"/>
          </p:cNvSpPr>
          <p:nvPr>
            <p:ph idx="1"/>
          </p:nvPr>
        </p:nvSpPr>
        <p:spPr/>
        <p:txBody>
          <a:bodyPr>
            <a:normAutofit fontScale="62500" lnSpcReduction="20000"/>
          </a:bodyPr>
          <a:lstStyle/>
          <a:p>
            <a:pPr marL="0" indent="0">
              <a:buNone/>
            </a:pPr>
            <a:endParaRPr lang="en-US" dirty="0"/>
          </a:p>
          <a:p>
            <a:r>
              <a:rPr lang="en-US" dirty="0" smtClean="0"/>
              <a:t>What technology caused globalization’s 1st unbundling</a:t>
            </a:r>
            <a:r>
              <a:rPr lang="en-US" dirty="0" smtClean="0"/>
              <a:t>?  When </a:t>
            </a:r>
            <a:r>
              <a:rPr lang="en-US" dirty="0" smtClean="0"/>
              <a:t>did this occur</a:t>
            </a:r>
            <a:r>
              <a:rPr lang="en-US" dirty="0" smtClean="0"/>
              <a:t>?</a:t>
            </a:r>
          </a:p>
          <a:p>
            <a:pPr lvl="1"/>
            <a:r>
              <a:rPr lang="en-US" dirty="0" smtClean="0"/>
              <a:t>Steam power (trains, ships) from 1870s</a:t>
            </a:r>
            <a:endParaRPr lang="en-US" dirty="0" smtClean="0"/>
          </a:p>
          <a:p>
            <a:r>
              <a:rPr lang="en-US" dirty="0" smtClean="0"/>
              <a:t>Why does Baldwin call it an “unbundling”? </a:t>
            </a:r>
            <a:r>
              <a:rPr lang="en-US" dirty="0" smtClean="0"/>
              <a:t>What </a:t>
            </a:r>
            <a:r>
              <a:rPr lang="en-US" dirty="0" smtClean="0"/>
              <a:t>was </a:t>
            </a:r>
            <a:r>
              <a:rPr lang="en-US" dirty="0" smtClean="0"/>
              <a:t>unbundled</a:t>
            </a:r>
            <a:endParaRPr lang="en-US" dirty="0"/>
          </a:p>
          <a:p>
            <a:pPr lvl="1"/>
            <a:r>
              <a:rPr lang="en-US" dirty="0" smtClean="0"/>
              <a:t>Production and consumption: producers did not need to be near consumers</a:t>
            </a:r>
            <a:endParaRPr lang="en-US" dirty="0"/>
          </a:p>
          <a:p>
            <a:r>
              <a:rPr lang="en-US" dirty="0" smtClean="0"/>
              <a:t>What advantages (or benefits) did this give to industrial </a:t>
            </a:r>
            <a:r>
              <a:rPr lang="en-US" dirty="0" smtClean="0"/>
              <a:t>firms</a:t>
            </a:r>
            <a:r>
              <a:rPr lang="en-US" dirty="0" smtClean="0"/>
              <a:t>?</a:t>
            </a:r>
          </a:p>
          <a:p>
            <a:pPr lvl="1"/>
            <a:r>
              <a:rPr lang="en-US" dirty="0" smtClean="0"/>
              <a:t>Centralize production, reach economies of scale</a:t>
            </a:r>
            <a:endParaRPr lang="en-US" dirty="0" smtClean="0"/>
          </a:p>
          <a:p>
            <a:r>
              <a:rPr lang="en-US" dirty="0" smtClean="0"/>
              <a:t>Did this cause the geographic dispersion of industrial production (factories)</a:t>
            </a:r>
            <a:r>
              <a:rPr lang="en-US" dirty="0" smtClean="0"/>
              <a:t>?</a:t>
            </a:r>
          </a:p>
          <a:p>
            <a:pPr lvl="1"/>
            <a:r>
              <a:rPr lang="en-US" dirty="0" smtClean="0"/>
              <a:t>No, allowed for concentration</a:t>
            </a:r>
            <a:endParaRPr lang="en-US" dirty="0" smtClean="0"/>
          </a:p>
          <a:p>
            <a:r>
              <a:rPr lang="en-US" dirty="0" smtClean="0"/>
              <a:t>Why did the 1st unbundling support comparative advantage in </a:t>
            </a:r>
            <a:r>
              <a:rPr lang="en-US" dirty="0" smtClean="0"/>
              <a:t>trade</a:t>
            </a:r>
            <a:endParaRPr lang="en-US" dirty="0"/>
          </a:p>
          <a:p>
            <a:pPr lvl="1"/>
            <a:r>
              <a:rPr lang="en-US" dirty="0" smtClean="0"/>
              <a:t>Countries could specialize and export output to consumers in other countries. Both (all) countries could do this. </a:t>
            </a: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2 </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What technology caused globalization’s 2</a:t>
            </a:r>
            <a:r>
              <a:rPr lang="en-US" baseline="30000" dirty="0" smtClean="0"/>
              <a:t>nd</a:t>
            </a:r>
            <a:r>
              <a:rPr lang="en-US" dirty="0" smtClean="0"/>
              <a:t> unbundling</a:t>
            </a:r>
            <a:r>
              <a:rPr lang="en-US" dirty="0" smtClean="0"/>
              <a:t>? When </a:t>
            </a:r>
            <a:r>
              <a:rPr lang="en-US" dirty="0" smtClean="0"/>
              <a:t>did it occur (start and completed)</a:t>
            </a:r>
            <a:r>
              <a:rPr lang="en-US" dirty="0" smtClean="0"/>
              <a:t>?</a:t>
            </a:r>
          </a:p>
          <a:p>
            <a:pPr lvl="1"/>
            <a:r>
              <a:rPr lang="en-US" dirty="0" smtClean="0"/>
              <a:t>Information and communication technologies (ICT), 1985 to late 1990s</a:t>
            </a:r>
            <a:endParaRPr lang="en-US" dirty="0" smtClean="0"/>
          </a:p>
          <a:p>
            <a:r>
              <a:rPr lang="en-US" dirty="0" smtClean="0"/>
              <a:t>What was unbundled (separated)</a:t>
            </a:r>
            <a:r>
              <a:rPr lang="en-US" dirty="0" smtClean="0"/>
              <a:t>?</a:t>
            </a:r>
          </a:p>
          <a:p>
            <a:pPr lvl="1"/>
            <a:r>
              <a:rPr lang="en-US" dirty="0" smtClean="0"/>
              <a:t>Parts of the production process</a:t>
            </a:r>
            <a:endParaRPr lang="en-US" dirty="0" smtClean="0"/>
          </a:p>
          <a:p>
            <a:r>
              <a:rPr lang="en-US" dirty="0" smtClean="0"/>
              <a:t>What advantages or benefits did it give to industrial firms</a:t>
            </a:r>
            <a:r>
              <a:rPr lang="en-US" dirty="0" smtClean="0"/>
              <a:t>?</a:t>
            </a:r>
          </a:p>
          <a:p>
            <a:pPr lvl="1"/>
            <a:r>
              <a:rPr lang="en-US" dirty="0" smtClean="0"/>
              <a:t>Locate component factories in different countries to take advantage of lower costs</a:t>
            </a:r>
            <a:r>
              <a:rPr lang="en-US" dirty="0" smtClean="0"/>
              <a:t> </a:t>
            </a:r>
            <a:endParaRPr lang="en-US" dirty="0" smtClean="0"/>
          </a:p>
          <a:p>
            <a:r>
              <a:rPr lang="en-US" dirty="0" smtClean="0"/>
              <a:t>Did </a:t>
            </a:r>
            <a:r>
              <a:rPr lang="en-US" dirty="0"/>
              <a:t>this cause the geographic dispersion of industrial production (factories)</a:t>
            </a:r>
            <a:r>
              <a:rPr lang="en-US" dirty="0" smtClean="0"/>
              <a:t>?</a:t>
            </a:r>
          </a:p>
          <a:p>
            <a:r>
              <a:rPr lang="en-US" dirty="0" smtClean="0"/>
              <a:t>Yes it did. </a:t>
            </a:r>
            <a:endParaRPr lang="en-US" dirty="0" smtClean="0"/>
          </a:p>
          <a:p>
            <a:r>
              <a:rPr lang="en-US" dirty="0" smtClean="0"/>
              <a:t>Baldwin says that industrialization is now “easier and faster” but “less meaningful”. What does he mean? </a:t>
            </a:r>
            <a:endParaRPr lang="en-US" dirty="0" smtClean="0"/>
          </a:p>
          <a:p>
            <a:pPr lvl="1"/>
            <a:r>
              <a:rPr lang="en-US" dirty="0" smtClean="0"/>
              <a:t>‘Easier and faster’ to industrialize because rely on FDI to build factories, bring in technology, ‘less meaningful’ because country itself has not developed and does not possess itself the industrial capabilities </a:t>
            </a:r>
            <a:endParaRPr lang="en-US" dirty="0" smtClean="0"/>
          </a:p>
          <a:p>
            <a:endParaRPr lang="en-US" dirty="0"/>
          </a:p>
          <a:p>
            <a:endParaRPr lang="en-US" dirty="0" smtClean="0"/>
          </a:p>
          <a:p>
            <a:endParaRPr lang="en-US" dirty="0" smtClean="0"/>
          </a:p>
          <a:p>
            <a:endParaRPr lang="en-US"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Study Table 1 and try to make sense of it</a:t>
            </a:r>
          </a:p>
          <a:p>
            <a:pPr marL="457200" lvl="1" indent="0">
              <a:buNone/>
            </a:pPr>
            <a:r>
              <a:rPr lang="en-US" dirty="0" smtClean="0"/>
              <a:t>Make sure to read the note that tells you to read down the columns.</a:t>
            </a:r>
          </a:p>
          <a:p>
            <a:pPr lvl="1"/>
            <a:r>
              <a:rPr lang="en-US" dirty="0" smtClean="0"/>
              <a:t>Which country has become more engaged in global value chains between 1985 and 2000, Taiwan or Korea</a:t>
            </a:r>
            <a:r>
              <a:rPr lang="en-US" dirty="0" smtClean="0"/>
              <a:t>? </a:t>
            </a:r>
            <a:r>
              <a:rPr lang="en-US" b="1" dirty="0" smtClean="0"/>
              <a:t>Taiwan</a:t>
            </a:r>
            <a:endParaRPr lang="en-US" b="1" dirty="0" smtClean="0"/>
          </a:p>
          <a:p>
            <a:pPr lvl="1"/>
            <a:r>
              <a:rPr lang="en-US" dirty="0" smtClean="0"/>
              <a:t>Has production in Singapore become more or less globalized? </a:t>
            </a:r>
            <a:r>
              <a:rPr lang="en-US" b="1" dirty="0" smtClean="0"/>
              <a:t>Appears less because more is made at home, although level </a:t>
            </a:r>
            <a:r>
              <a:rPr lang="en-US" b="1" dirty="0" smtClean="0"/>
              <a:t>of domestic production already low in 1985</a:t>
            </a:r>
            <a:r>
              <a:rPr lang="en-US" dirty="0" smtClean="0"/>
              <a:t>. </a:t>
            </a:r>
            <a:r>
              <a:rPr lang="en-US" dirty="0" smtClean="0"/>
              <a:t>In </a:t>
            </a:r>
            <a:r>
              <a:rPr lang="en-US" dirty="0" smtClean="0"/>
              <a:t>Malaysia</a:t>
            </a:r>
            <a:r>
              <a:rPr lang="en-US" dirty="0" smtClean="0"/>
              <a:t>? </a:t>
            </a:r>
            <a:r>
              <a:rPr lang="en-US" b="1" dirty="0" smtClean="0"/>
              <a:t>More globalized because less of production is made at home. </a:t>
            </a:r>
            <a:endParaRPr lang="en-US" b="1" dirty="0" smtClean="0"/>
          </a:p>
          <a:p>
            <a:r>
              <a:rPr lang="en-US" dirty="0" smtClean="0"/>
              <a:t>What industrial policy tools did Korea use to develop the car industry</a:t>
            </a:r>
            <a:r>
              <a:rPr lang="en-US" dirty="0" smtClean="0"/>
              <a:t>?</a:t>
            </a:r>
          </a:p>
          <a:p>
            <a:pPr lvl="1"/>
            <a:r>
              <a:rPr lang="en-US" dirty="0" smtClean="0"/>
              <a:t>Everything: tariffs on imports, low-cost credit, subsidies, pushed firms to upgrade and build more of the parts themselves</a:t>
            </a:r>
            <a:endParaRPr lang="en-US" dirty="0" smtClean="0"/>
          </a:p>
          <a:p>
            <a:r>
              <a:rPr lang="en-US" dirty="0" smtClean="0"/>
              <a:t>Why does Baldwin say at the end of the paragraph after Figure 6 (p. 10)</a:t>
            </a:r>
            <a:r>
              <a:rPr lang="en-US" dirty="0" smtClean="0"/>
              <a:t>:“</a:t>
            </a:r>
            <a:r>
              <a:rPr lang="en-US" dirty="0" smtClean="0"/>
              <a:t>Most of this was debt financed.”? </a:t>
            </a:r>
            <a:endParaRPr lang="en-US" dirty="0" smtClean="0"/>
          </a:p>
          <a:p>
            <a:pPr lvl="1"/>
            <a:r>
              <a:rPr lang="en-US" dirty="0" smtClean="0"/>
              <a:t>We don’t know but maybe he is stressing that government provided the finance (or subsidized it) to allow Korean companies to develop export markets overseas. This is an industrial policy instrument. </a:t>
            </a:r>
            <a:endParaRPr lang="en-US" dirty="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126</TotalTime>
  <Words>471</Words>
  <Application>Microsoft Macintosh PowerPoint</Application>
  <PresentationFormat>On-screen Show (4:3)</PresentationFormat>
  <Paragraphs>38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11</cp:revision>
  <cp:lastPrinted>2016-08-24T08:57:31Z</cp:lastPrinted>
  <dcterms:created xsi:type="dcterms:W3CDTF">2016-08-17T11:19:23Z</dcterms:created>
  <dcterms:modified xsi:type="dcterms:W3CDTF">2016-09-01T01:29:06Z</dcterms:modified>
</cp:coreProperties>
</file>