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66" r:id="rId4"/>
    <p:sldId id="258" r:id="rId5"/>
    <p:sldId id="267" r:id="rId6"/>
    <p:sldId id="259" r:id="rId7"/>
    <p:sldId id="268" r:id="rId8"/>
    <p:sldId id="260" r:id="rId9"/>
    <p:sldId id="269" r:id="rId10"/>
    <p:sldId id="270" r:id="rId11"/>
    <p:sldId id="261" r:id="rId12"/>
    <p:sldId id="271" r:id="rId13"/>
    <p:sldId id="262" r:id="rId14"/>
    <p:sldId id="272" r:id="rId15"/>
    <p:sldId id="273" r:id="rId16"/>
    <p:sldId id="263" r:id="rId17"/>
    <p:sldId id="274" r:id="rId18"/>
    <p:sldId id="275" r:id="rId19"/>
    <p:sldId id="264" r:id="rId20"/>
    <p:sldId id="276" r:id="rId21"/>
    <p:sldId id="265" r:id="rId22"/>
    <p:sldId id="277" r:id="rId23"/>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9408" autoAdjust="0"/>
  </p:normalViewPr>
  <p:slideViewPr>
    <p:cSldViewPr snapToGrid="0">
      <p:cViewPr varScale="1">
        <p:scale>
          <a:sx n="63" d="100"/>
          <a:sy n="63" d="100"/>
        </p:scale>
        <p:origin x="153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3D30A5-4788-4DFE-A2A9-495F61E666FB}" type="datetimeFigureOut">
              <a:rPr lang="th-TH" smtClean="0"/>
              <a:t>06/04/59</a:t>
            </a:fld>
            <a:endParaRPr lang="th-TH"/>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304B63-029D-41F9-ACF7-E853EF3582FA}" type="slidenum">
              <a:rPr lang="th-TH" smtClean="0"/>
              <a:t>‹#›</a:t>
            </a:fld>
            <a:endParaRPr lang="th-TH"/>
          </a:p>
        </p:txBody>
      </p:sp>
    </p:spTree>
    <p:extLst>
      <p:ext uri="{BB962C8B-B14F-4D97-AF65-F5344CB8AC3E}">
        <p14:creationId xmlns:p14="http://schemas.microsoft.com/office/powerpoint/2010/main" val="3646346656"/>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PV</a:t>
            </a:r>
            <a:r>
              <a:rPr lang="en-US" baseline="0" dirty="0" smtClean="0"/>
              <a:t> and PMT should have the same sign</a:t>
            </a:r>
            <a:endParaRPr lang="th-TH" dirty="0"/>
          </a:p>
        </p:txBody>
      </p:sp>
      <p:sp>
        <p:nvSpPr>
          <p:cNvPr id="4" name="Slide Number Placeholder 3"/>
          <p:cNvSpPr>
            <a:spLocks noGrp="1"/>
          </p:cNvSpPr>
          <p:nvPr>
            <p:ph type="sldNum" sz="quarter" idx="10"/>
          </p:nvPr>
        </p:nvSpPr>
        <p:spPr/>
        <p:txBody>
          <a:bodyPr/>
          <a:lstStyle/>
          <a:p>
            <a:fld id="{F5304B63-029D-41F9-ACF7-E853EF3582FA}" type="slidenum">
              <a:rPr lang="th-TH" smtClean="0"/>
              <a:t>3</a:t>
            </a:fld>
            <a:endParaRPr lang="th-TH"/>
          </a:p>
        </p:txBody>
      </p:sp>
    </p:spTree>
    <p:extLst>
      <p:ext uri="{BB962C8B-B14F-4D97-AF65-F5344CB8AC3E}">
        <p14:creationId xmlns:p14="http://schemas.microsoft.com/office/powerpoint/2010/main" val="2347257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Don’t forget that signs</a:t>
            </a:r>
            <a:r>
              <a:rPr lang="en-US" baseline="0" dirty="0" smtClean="0"/>
              <a:t> of PMT and PV should go tgt.</a:t>
            </a:r>
            <a:endParaRPr lang="th-TH" dirty="0"/>
          </a:p>
        </p:txBody>
      </p:sp>
      <p:sp>
        <p:nvSpPr>
          <p:cNvPr id="4" name="Slide Number Placeholder 3"/>
          <p:cNvSpPr>
            <a:spLocks noGrp="1"/>
          </p:cNvSpPr>
          <p:nvPr>
            <p:ph type="sldNum" sz="quarter" idx="10"/>
          </p:nvPr>
        </p:nvSpPr>
        <p:spPr/>
        <p:txBody>
          <a:bodyPr/>
          <a:lstStyle/>
          <a:p>
            <a:fld id="{F5304B63-029D-41F9-ACF7-E853EF3582FA}" type="slidenum">
              <a:rPr lang="th-TH" smtClean="0"/>
              <a:t>19</a:t>
            </a:fld>
            <a:endParaRPr lang="th-TH"/>
          </a:p>
        </p:txBody>
      </p:sp>
    </p:spTree>
    <p:extLst>
      <p:ext uri="{BB962C8B-B14F-4D97-AF65-F5344CB8AC3E}">
        <p14:creationId xmlns:p14="http://schemas.microsoft.com/office/powerpoint/2010/main" val="417328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atin typeface="Georgia" panose="02040502050405020303" pitchFamily="18"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1D794FF-A2CB-4C0E-835C-FE31056E773D}" type="datetime1">
              <a:rPr lang="th-TH" smtClean="0"/>
              <a:t>06/04/59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1600" b="1">
                <a:solidFill>
                  <a:schemeClr val="tx1"/>
                </a:solidFill>
                <a:latin typeface="Times New Roman" panose="02020603050405020304" pitchFamily="18" charset="0"/>
              </a:defRPr>
            </a:lvl1pPr>
          </a:lstStyle>
          <a:p>
            <a:fld id="{E61146B1-3797-4F3A-B633-54C0903FAE48}" type="slidenum">
              <a:rPr lang="en-US" smtClean="0"/>
              <a:pPr/>
              <a:t>‹#›</a:t>
            </a:fld>
            <a:endParaRPr lang="th-TH" dirty="0"/>
          </a:p>
        </p:txBody>
      </p:sp>
    </p:spTree>
    <p:extLst>
      <p:ext uri="{BB962C8B-B14F-4D97-AF65-F5344CB8AC3E}">
        <p14:creationId xmlns:p14="http://schemas.microsoft.com/office/powerpoint/2010/main" val="31946651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eorgia" panose="02040502050405020303"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54156" y="1825625"/>
            <a:ext cx="7561193" cy="4351338"/>
          </a:xfrm>
        </p:spPr>
        <p:txBody>
          <a:bodyPr/>
          <a:lstStyle>
            <a:lvl1pPr>
              <a:defRPr>
                <a:latin typeface="Times New Roman" panose="02020603050405020304" pitchFamily="18" charset="0"/>
              </a:defRPr>
            </a:lvl1pPr>
            <a:lvl2pPr>
              <a:defRPr>
                <a:latin typeface="Times New Roman" panose="02020603050405020304" pitchFamily="18" charset="0"/>
              </a:defRPr>
            </a:lvl2pPr>
            <a:lvl3pPr>
              <a:defRPr>
                <a:latin typeface="Times New Roman" panose="02020603050405020304" pitchFamily="18" charset="0"/>
              </a:defRPr>
            </a:lvl3pPr>
            <a:lvl4pPr>
              <a:defRPr>
                <a:latin typeface="Times New Roman" panose="02020603050405020304" pitchFamily="18" charset="0"/>
              </a:defRPr>
            </a:lvl4pPr>
            <a:lvl5pPr>
              <a:defRPr>
                <a:latin typeface="Times New Roman" panose="02020603050405020304"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0F970DF4-2F7E-460F-A491-71A14207F6BB}" type="datetime1">
              <a:rPr lang="th-TH" smtClean="0"/>
              <a:t>06/04/59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1600" b="1">
                <a:solidFill>
                  <a:schemeClr val="tx1"/>
                </a:solidFill>
                <a:latin typeface="Times New Roman" panose="02020603050405020304" pitchFamily="18" charset="0"/>
              </a:defRPr>
            </a:lvl1pPr>
          </a:lstStyle>
          <a:p>
            <a:fld id="{739D700E-2A0F-42B1-9CF7-24E9089A7B94}" type="slidenum">
              <a:rPr lang="en-US" smtClean="0"/>
              <a:t>‹#›</a:t>
            </a:fld>
            <a:endParaRPr lang="th-TH" dirty="0"/>
          </a:p>
        </p:txBody>
      </p:sp>
    </p:spTree>
    <p:extLst>
      <p:ext uri="{BB962C8B-B14F-4D97-AF65-F5344CB8AC3E}">
        <p14:creationId xmlns:p14="http://schemas.microsoft.com/office/powerpoint/2010/main" val="374661210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D3704C-3B08-4780-89D8-542F97527B8B}" type="datetime1">
              <a:rPr lang="th-TH" smtClean="0"/>
              <a:t>06/04/59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23419012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F9CD898-560D-4E7E-8ECA-59E04405DA64}" type="datetime1">
              <a:rPr lang="th-TH" smtClean="0"/>
              <a:t>06/04/59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1748656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5014F6D-611E-4052-8A80-BB0BB32A8987}" type="datetime1">
              <a:rPr lang="th-TH" smtClean="0"/>
              <a:t>06/04/59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2043549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15E9EB5-EF36-4EDB-9CBD-A37AA75F7737}" type="datetime1">
              <a:rPr lang="th-TH" smtClean="0"/>
              <a:t>06/04/59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298082617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F3944C-CEAA-400E-98A7-FE8E592DF511}" type="datetime1">
              <a:rPr lang="th-TH" smtClean="0"/>
              <a:t>06/04/59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2210486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906C15-634C-4E37-910E-72EB4698A1FD}" type="datetime1">
              <a:rPr lang="th-TH" smtClean="0"/>
              <a:t>06/04/59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3134379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6FFFDD-A97D-4273-A52F-AE982194682A}" type="datetime1">
              <a:rPr lang="th-TH" smtClean="0"/>
              <a:t>06/04/59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1727037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FE057CD-BE8C-4DA7-9318-E8788054867C}" type="datetime1">
              <a:rPr lang="th-TH" smtClean="0"/>
              <a:t>06/04/59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234093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E66FE13-83A0-4633-8A42-1B53ECFE4503}" type="datetime1">
              <a:rPr lang="th-TH" smtClean="0"/>
              <a:t>06/04/59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D297300-765A-4F8D-B3FF-F846CD63ACE8}" type="slidenum">
              <a:rPr lang="th-TH" smtClean="0"/>
              <a:t>‹#›</a:t>
            </a:fld>
            <a:endParaRPr lang="th-TH"/>
          </a:p>
        </p:txBody>
      </p:sp>
    </p:spTree>
    <p:extLst>
      <p:ext uri="{BB962C8B-B14F-4D97-AF65-F5344CB8AC3E}">
        <p14:creationId xmlns:p14="http://schemas.microsoft.com/office/powerpoint/2010/main" val="418842206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3AFB887-5BC8-4BAE-B4A5-9F51A836AB5D}" type="datetime1">
              <a:rPr lang="th-TH" smtClean="0"/>
              <a:t>06/04/59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lvl1pPr>
              <a:defRPr sz="1600" b="1">
                <a:solidFill>
                  <a:schemeClr val="tx1"/>
                </a:solidFill>
                <a:latin typeface="Times New Roman" panose="02020603050405020304" pitchFamily="18" charset="0"/>
              </a:defRPr>
            </a:lvl1pPr>
          </a:lstStyle>
          <a:p>
            <a:fld id="{12E05ED3-5F9B-4BAB-87F6-C7F4AE09947A}" type="slidenum">
              <a:rPr lang="en-US" smtClean="0"/>
              <a:t>‹#›</a:t>
            </a:fld>
            <a:endParaRPr lang="th-TH" dirty="0"/>
          </a:p>
        </p:txBody>
      </p:sp>
    </p:spTree>
    <p:extLst>
      <p:ext uri="{BB962C8B-B14F-4D97-AF65-F5344CB8AC3E}">
        <p14:creationId xmlns:p14="http://schemas.microsoft.com/office/powerpoint/2010/main" val="361907957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10000" b="-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DD5D15-F0D3-4422-990B-61586D5BB81E}" type="datetime1">
              <a:rPr lang="th-TH" smtClean="0"/>
              <a:t>06/04/59</a:t>
            </a:fld>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97300-765A-4F8D-B3FF-F846CD63ACE8}" type="slidenum">
              <a:rPr lang="th-TH" smtClean="0"/>
              <a:t>‹#›</a:t>
            </a:fld>
            <a:endParaRPr lang="th-TH" dirty="0"/>
          </a:p>
        </p:txBody>
      </p:sp>
    </p:spTree>
    <p:extLst>
      <p:ext uri="{BB962C8B-B14F-4D97-AF65-F5344CB8AC3E}">
        <p14:creationId xmlns:p14="http://schemas.microsoft.com/office/powerpoint/2010/main" val="21168714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TA session#2</a:t>
            </a:r>
            <a:endParaRPr lang="th-TH" dirty="0"/>
          </a:p>
        </p:txBody>
      </p:sp>
      <p:sp>
        <p:nvSpPr>
          <p:cNvPr id="3" name="Subtitle 2"/>
          <p:cNvSpPr>
            <a:spLocks noGrp="1"/>
          </p:cNvSpPr>
          <p:nvPr>
            <p:ph type="subTitle" idx="1"/>
          </p:nvPr>
        </p:nvSpPr>
        <p:spPr/>
        <p:txBody>
          <a:bodyPr/>
          <a:lstStyle/>
          <a:p>
            <a:r>
              <a:rPr lang="en-US" dirty="0" smtClean="0"/>
              <a:t>FN 201 section 2</a:t>
            </a:r>
            <a:endParaRPr lang="th-TH" dirty="0"/>
          </a:p>
        </p:txBody>
      </p:sp>
    </p:spTree>
    <p:extLst>
      <p:ext uri="{BB962C8B-B14F-4D97-AF65-F5344CB8AC3E}">
        <p14:creationId xmlns:p14="http://schemas.microsoft.com/office/powerpoint/2010/main" val="41115344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5-5</a:t>
            </a:r>
            <a:endParaRPr lang="th-TH" dirty="0"/>
          </a:p>
        </p:txBody>
      </p:sp>
      <p:sp>
        <p:nvSpPr>
          <p:cNvPr id="3" name="Content Placeholder 2"/>
          <p:cNvSpPr>
            <a:spLocks noGrp="1"/>
          </p:cNvSpPr>
          <p:nvPr>
            <p:ph idx="1"/>
          </p:nvPr>
        </p:nvSpPr>
        <p:spPr/>
        <p:txBody>
          <a:bodyPr/>
          <a:lstStyle/>
          <a:p>
            <a:r>
              <a:rPr lang="en-US" dirty="0" smtClean="0"/>
              <a:t>You have $42,180.53 in a brokerage account, and you plan to deposit an additional $5,000 at the end of every future year until your account totals $250,000. You expect to earn 12% annually in the account. How many years will it take to reach your goal?</a:t>
            </a:r>
            <a:endParaRPr lang="th-TH" dirty="0"/>
          </a:p>
        </p:txBody>
      </p:sp>
    </p:spTree>
    <p:extLst>
      <p:ext uri="{BB962C8B-B14F-4D97-AF65-F5344CB8AC3E}">
        <p14:creationId xmlns:p14="http://schemas.microsoft.com/office/powerpoint/2010/main" val="19640150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98917" y="2091230"/>
            <a:ext cx="8535801" cy="1610353"/>
          </a:xfrm>
          <a:prstGeom prst="rect">
            <a:avLst/>
          </a:prstGeom>
        </p:spPr>
      </p:pic>
    </p:spTree>
    <p:extLst>
      <p:ext uri="{BB962C8B-B14F-4D97-AF65-F5344CB8AC3E}">
        <p14:creationId xmlns:p14="http://schemas.microsoft.com/office/powerpoint/2010/main" val="37311387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5-7</a:t>
            </a:r>
            <a:endParaRPr lang="th-TH" dirty="0"/>
          </a:p>
        </p:txBody>
      </p:sp>
      <p:sp>
        <p:nvSpPr>
          <p:cNvPr id="3" name="Content Placeholder 2"/>
          <p:cNvSpPr>
            <a:spLocks noGrp="1"/>
          </p:cNvSpPr>
          <p:nvPr>
            <p:ph idx="1"/>
          </p:nvPr>
        </p:nvSpPr>
        <p:spPr/>
        <p:txBody>
          <a:bodyPr/>
          <a:lstStyle/>
          <a:p>
            <a:r>
              <a:rPr lang="en-US" dirty="0" smtClean="0"/>
              <a:t>An investment will pay $100 at the end of each of the next 3 years, $200 at the end of Year 4, $300 at the end of Year 5, and $500 at the end of Year 6. If other investments of equal risk earn 8% annually, what is its present value? Its future value?</a:t>
            </a:r>
            <a:endParaRPr lang="th-TH" dirty="0"/>
          </a:p>
        </p:txBody>
      </p:sp>
    </p:spTree>
    <p:extLst>
      <p:ext uri="{BB962C8B-B14F-4D97-AF65-F5344CB8AC3E}">
        <p14:creationId xmlns:p14="http://schemas.microsoft.com/office/powerpoint/2010/main" val="163160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05995" y="437869"/>
            <a:ext cx="6355416" cy="1332587"/>
          </a:xfrm>
          <a:prstGeom prst="rect">
            <a:avLst/>
          </a:prstGeom>
        </p:spPr>
      </p:pic>
      <p:sp>
        <p:nvSpPr>
          <p:cNvPr id="3" name="TextBox 2"/>
          <p:cNvSpPr txBox="1"/>
          <p:nvPr/>
        </p:nvSpPr>
        <p:spPr>
          <a:xfrm>
            <a:off x="1040466" y="1900370"/>
            <a:ext cx="7718612" cy="2031325"/>
          </a:xfrm>
          <a:prstGeom prst="rect">
            <a:avLst/>
          </a:prstGeom>
          <a:noFill/>
        </p:spPr>
        <p:txBody>
          <a:bodyPr wrap="square" rtlCol="0">
            <a:spAutoFit/>
          </a:bodyPr>
          <a:lstStyle/>
          <a:p>
            <a:r>
              <a:rPr lang="en-US" sz="1800" dirty="0" smtClean="0">
                <a:latin typeface="Times New Roman" panose="02020603050405020304" pitchFamily="18" charset="0"/>
                <a:cs typeface="Times New Roman" panose="02020603050405020304" pitchFamily="18" charset="0"/>
              </a:rPr>
              <a:t>	Using a financial calculator, enter the following: CF0 = 0; CF1 = 100; </a:t>
            </a:r>
            <a:r>
              <a:rPr lang="en-US" sz="1800" dirty="0" err="1" smtClean="0">
                <a:latin typeface="Times New Roman" panose="02020603050405020304" pitchFamily="18" charset="0"/>
                <a:cs typeface="Times New Roman" panose="02020603050405020304" pitchFamily="18" charset="0"/>
              </a:rPr>
              <a:t>Nj</a:t>
            </a:r>
            <a:r>
              <a:rPr lang="en-US" sz="1800" dirty="0" smtClean="0">
                <a:latin typeface="Times New Roman" panose="02020603050405020304" pitchFamily="18" charset="0"/>
                <a:cs typeface="Times New Roman" panose="02020603050405020304" pitchFamily="18" charset="0"/>
              </a:rPr>
              <a:t> = 3; CF4 = 200 (Note calculator will show CF2 on screen.); CF5 = 300 (Note calculator will show CF3 on screen.); CF6 = 500 (Note calculator will show CF4 on screen.); and I/YR = 8. Solve for NPV = </a:t>
            </a:r>
            <a:r>
              <a:rPr lang="en-US" sz="1800" dirty="0" smtClean="0">
                <a:solidFill>
                  <a:srgbClr val="FF0000"/>
                </a:solidFill>
                <a:latin typeface="Times New Roman" panose="02020603050405020304" pitchFamily="18" charset="0"/>
                <a:cs typeface="Times New Roman" panose="02020603050405020304" pitchFamily="18" charset="0"/>
              </a:rPr>
              <a:t>$923.98.</a:t>
            </a:r>
          </a:p>
          <a:p>
            <a:r>
              <a:rPr lang="en-US" sz="1800" dirty="0">
                <a:latin typeface="Times New Roman" panose="02020603050405020304" pitchFamily="18" charset="0"/>
                <a:cs typeface="Times New Roman" panose="02020603050405020304" pitchFamily="18" charset="0"/>
              </a:rPr>
              <a:t>	</a:t>
            </a:r>
            <a:r>
              <a:rPr lang="en-US" sz="1800" dirty="0" smtClean="0">
                <a:latin typeface="Times New Roman" panose="02020603050405020304" pitchFamily="18" charset="0"/>
                <a:cs typeface="Times New Roman" panose="02020603050405020304" pitchFamily="18" charset="0"/>
              </a:rPr>
              <a:t>To solve for the FV of the cash flow stream with a calculator that doesn’t have the NFV key, do the following: Enter N = 6, I/YR = 8, PV = -923.98, and PMT = 0. Solve for FV = </a:t>
            </a:r>
            <a:r>
              <a:rPr lang="en-US" sz="1800" dirty="0" smtClean="0">
                <a:solidFill>
                  <a:srgbClr val="FF0000"/>
                </a:solidFill>
                <a:latin typeface="Times New Roman" panose="02020603050405020304" pitchFamily="18" charset="0"/>
                <a:cs typeface="Times New Roman" panose="02020603050405020304" pitchFamily="18" charset="0"/>
              </a:rPr>
              <a:t>$1,466.24</a:t>
            </a:r>
            <a:r>
              <a:rPr lang="en-US" sz="1800" dirty="0" smtClean="0">
                <a:latin typeface="Times New Roman" panose="02020603050405020304" pitchFamily="18" charset="0"/>
                <a:cs typeface="Times New Roman" panose="02020603050405020304" pitchFamily="18" charset="0"/>
              </a:rPr>
              <a:t>. You can check this as follows:</a:t>
            </a:r>
            <a:endParaRPr lang="th-TH" sz="1800" dirty="0">
              <a:latin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2137522" y="3931695"/>
            <a:ext cx="5524500" cy="2571750"/>
          </a:xfrm>
          <a:prstGeom prst="rect">
            <a:avLst/>
          </a:prstGeom>
        </p:spPr>
      </p:pic>
    </p:spTree>
    <p:extLst>
      <p:ext uri="{BB962C8B-B14F-4D97-AF65-F5344CB8AC3E}">
        <p14:creationId xmlns:p14="http://schemas.microsoft.com/office/powerpoint/2010/main" val="9621260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5-9</a:t>
            </a:r>
            <a:endParaRPr lang="th-TH" dirty="0"/>
          </a:p>
        </p:txBody>
      </p:sp>
      <p:sp>
        <p:nvSpPr>
          <p:cNvPr id="3" name="Content Placeholder 2"/>
          <p:cNvSpPr>
            <a:spLocks noGrp="1"/>
          </p:cNvSpPr>
          <p:nvPr>
            <p:ph idx="1"/>
          </p:nvPr>
        </p:nvSpPr>
        <p:spPr/>
        <p:txBody>
          <a:bodyPr/>
          <a:lstStyle/>
          <a:p>
            <a:r>
              <a:rPr lang="en-US" dirty="0" smtClean="0"/>
              <a:t>If you deposit $100 today in an account that pays 5% interest annually, how long will it take to triple your money?</a:t>
            </a:r>
            <a:endParaRPr lang="th-TH" dirty="0"/>
          </a:p>
        </p:txBody>
      </p:sp>
    </p:spTree>
    <p:extLst>
      <p:ext uri="{BB962C8B-B14F-4D97-AF65-F5344CB8AC3E}">
        <p14:creationId xmlns:p14="http://schemas.microsoft.com/office/powerpoint/2010/main" val="42411137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81635" y="1237129"/>
            <a:ext cx="7543799" cy="2246769"/>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5-9	Using the financial calculator, we find the number of years for the deposit to triple as follows:</a:t>
            </a:r>
          </a:p>
          <a:p>
            <a:endParaRPr lang="en-US" dirty="0" smtClean="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Number of years </a:t>
            </a:r>
            <a:r>
              <a:rPr lang="en-US" dirty="0" smtClean="0">
                <a:solidFill>
                  <a:srgbClr val="FF0000"/>
                </a:solidFill>
                <a:latin typeface="Times New Roman" panose="02020603050405020304" pitchFamily="18" charset="0"/>
                <a:cs typeface="Times New Roman" panose="02020603050405020304" pitchFamily="18" charset="0"/>
              </a:rPr>
              <a:t>(N) =22.5</a:t>
            </a:r>
            <a:r>
              <a:rPr lang="en-US" dirty="0" smtClean="0">
                <a:latin typeface="Times New Roman" panose="02020603050405020304" pitchFamily="18" charset="0"/>
                <a:cs typeface="Times New Roman" panose="02020603050405020304" pitchFamily="18" charset="0"/>
              </a:rPr>
              <a:t>: Input I/YR = 5%, PV = –100, PMT = 0, FV = 300.</a:t>
            </a:r>
            <a:endParaRPr lang="th-TH" dirty="0">
              <a:latin typeface="Times New Roman" panose="02020603050405020304" pitchFamily="18" charset="0"/>
            </a:endParaRPr>
          </a:p>
        </p:txBody>
      </p:sp>
    </p:spTree>
    <p:extLst>
      <p:ext uri="{BB962C8B-B14F-4D97-AF65-F5344CB8AC3E}">
        <p14:creationId xmlns:p14="http://schemas.microsoft.com/office/powerpoint/2010/main" val="2885166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5-20</a:t>
            </a:r>
            <a:endParaRPr lang="th-TH" dirty="0"/>
          </a:p>
        </p:txBody>
      </p:sp>
      <p:sp>
        <p:nvSpPr>
          <p:cNvPr id="3" name="Content Placeholder 2"/>
          <p:cNvSpPr>
            <a:spLocks noGrp="1"/>
          </p:cNvSpPr>
          <p:nvPr>
            <p:ph idx="1"/>
          </p:nvPr>
        </p:nvSpPr>
        <p:spPr>
          <a:xfrm>
            <a:off x="954157" y="1606366"/>
            <a:ext cx="7561193" cy="4763434"/>
          </a:xfrm>
        </p:spPr>
        <p:txBody>
          <a:bodyPr>
            <a:normAutofit/>
          </a:bodyPr>
          <a:lstStyle/>
          <a:p>
            <a:pPr>
              <a:lnSpc>
                <a:spcPct val="100000"/>
              </a:lnSpc>
            </a:pPr>
            <a:r>
              <a:rPr lang="en-US" sz="2400" dirty="0" smtClean="0"/>
              <a:t>Your client is 40 years old; and she wants to begin saving for retirement, with the first payment to come one year from now. She can save $5,000 per year; and you advise her to invest it in the stock market, which you expect to provide an average return of 9% in the future.</a:t>
            </a:r>
          </a:p>
          <a:p>
            <a:pPr marL="0" indent="0">
              <a:lnSpc>
                <a:spcPct val="100000"/>
              </a:lnSpc>
              <a:buNone/>
            </a:pPr>
            <a:r>
              <a:rPr lang="en-US" dirty="0"/>
              <a:t>	</a:t>
            </a:r>
            <a:r>
              <a:rPr lang="en-US" sz="2000" dirty="0" smtClean="0"/>
              <a:t>a. If she follows your advice, how much money will she have at 65?</a:t>
            </a:r>
          </a:p>
          <a:p>
            <a:pPr marL="0" indent="0">
              <a:lnSpc>
                <a:spcPct val="100000"/>
              </a:lnSpc>
              <a:buNone/>
            </a:pPr>
            <a:r>
              <a:rPr lang="en-US" sz="2000" dirty="0"/>
              <a:t>	</a:t>
            </a:r>
            <a:r>
              <a:rPr lang="en-US" sz="2000" dirty="0" smtClean="0"/>
              <a:t>b. How much will she have at 70?</a:t>
            </a:r>
          </a:p>
          <a:p>
            <a:pPr marL="0" indent="0">
              <a:lnSpc>
                <a:spcPct val="100000"/>
              </a:lnSpc>
              <a:buNone/>
            </a:pPr>
            <a:r>
              <a:rPr lang="en-US" sz="2000" dirty="0"/>
              <a:t>	</a:t>
            </a:r>
            <a:r>
              <a:rPr lang="en-US" sz="2000" dirty="0" smtClean="0"/>
              <a:t>c. She expects to live for 20 years if she retires at 65 and for 15 years if she retires at 70. If her investments continue to earn the same rate, how much will she be able to withdraw at the end of each year after retirement at each retirement age?</a:t>
            </a:r>
          </a:p>
        </p:txBody>
      </p:sp>
    </p:spTree>
    <p:extLst>
      <p:ext uri="{BB962C8B-B14F-4D97-AF65-F5344CB8AC3E}">
        <p14:creationId xmlns:p14="http://schemas.microsoft.com/office/powerpoint/2010/main" val="11529197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3917" y="1075764"/>
            <a:ext cx="8531825" cy="3527123"/>
          </a:xfrm>
          <a:prstGeom prst="rect">
            <a:avLst/>
          </a:prstGeom>
        </p:spPr>
      </p:pic>
    </p:spTree>
    <p:extLst>
      <p:ext uri="{BB962C8B-B14F-4D97-AF65-F5344CB8AC3E}">
        <p14:creationId xmlns:p14="http://schemas.microsoft.com/office/powerpoint/2010/main" val="14992677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7797" y="1277471"/>
            <a:ext cx="8360709" cy="3036476"/>
          </a:xfrm>
          <a:prstGeom prst="rect">
            <a:avLst/>
          </a:prstGeom>
        </p:spPr>
      </p:pic>
    </p:spTree>
    <p:extLst>
      <p:ext uri="{BB962C8B-B14F-4D97-AF65-F5344CB8AC3E}">
        <p14:creationId xmlns:p14="http://schemas.microsoft.com/office/powerpoint/2010/main" val="22766067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5-21</a:t>
            </a:r>
            <a:endParaRPr lang="th-TH" dirty="0"/>
          </a:p>
        </p:txBody>
      </p:sp>
      <p:sp>
        <p:nvSpPr>
          <p:cNvPr id="3" name="Content Placeholder 2"/>
          <p:cNvSpPr>
            <a:spLocks noGrp="1"/>
          </p:cNvSpPr>
          <p:nvPr>
            <p:ph idx="1"/>
          </p:nvPr>
        </p:nvSpPr>
        <p:spPr>
          <a:xfrm>
            <a:off x="985277" y="1516342"/>
            <a:ext cx="7561193" cy="1778187"/>
          </a:xfrm>
        </p:spPr>
        <p:txBody>
          <a:bodyPr>
            <a:normAutofit/>
          </a:bodyPr>
          <a:lstStyle/>
          <a:p>
            <a:r>
              <a:rPr lang="en-US" sz="2400" dirty="0" smtClean="0"/>
              <a:t>A rookie midfielder is negotiating his first Japan Soccer Premier League contract. His opportunity cost is 10%. He has been offered these possible 4-year contracts. Payments are guaranteed, and they would be made at the end of each year. Terms of each contract are as follows</a:t>
            </a:r>
            <a:endParaRPr lang="th-TH" sz="2400" dirty="0"/>
          </a:p>
        </p:txBody>
      </p:sp>
      <p:grpSp>
        <p:nvGrpSpPr>
          <p:cNvPr id="19" name="Group 18"/>
          <p:cNvGrpSpPr/>
          <p:nvPr/>
        </p:nvGrpSpPr>
        <p:grpSpPr>
          <a:xfrm>
            <a:off x="2985248" y="3340980"/>
            <a:ext cx="5365375" cy="806823"/>
            <a:chOff x="2017059" y="3603812"/>
            <a:chExt cx="5507957" cy="793375"/>
          </a:xfrm>
        </p:grpSpPr>
        <p:grpSp>
          <p:nvGrpSpPr>
            <p:cNvPr id="18" name="Group 17"/>
            <p:cNvGrpSpPr/>
            <p:nvPr/>
          </p:nvGrpSpPr>
          <p:grpSpPr>
            <a:xfrm>
              <a:off x="2132746" y="3953434"/>
              <a:ext cx="5204012" cy="443753"/>
              <a:chOff x="2132746" y="3953434"/>
              <a:chExt cx="5204012" cy="443753"/>
            </a:xfrm>
          </p:grpSpPr>
          <p:grpSp>
            <p:nvGrpSpPr>
              <p:cNvPr id="13" name="Group 12"/>
              <p:cNvGrpSpPr/>
              <p:nvPr/>
            </p:nvGrpSpPr>
            <p:grpSpPr>
              <a:xfrm>
                <a:off x="2132746" y="3993776"/>
                <a:ext cx="5204012" cy="403411"/>
                <a:chOff x="2111188" y="3792071"/>
                <a:chExt cx="5204012" cy="403411"/>
              </a:xfrm>
            </p:grpSpPr>
            <p:cxnSp>
              <p:nvCxnSpPr>
                <p:cNvPr id="7" name="Straight Connector 6"/>
                <p:cNvCxnSpPr/>
                <p:nvPr/>
              </p:nvCxnSpPr>
              <p:spPr>
                <a:xfrm>
                  <a:off x="2124635" y="3953435"/>
                  <a:ext cx="519056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111188" y="3792071"/>
                  <a:ext cx="0" cy="403411"/>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823446" y="3792071"/>
                  <a:ext cx="0" cy="403411"/>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522258" y="3792071"/>
                  <a:ext cx="0" cy="403411"/>
                </a:xfrm>
                <a:prstGeom prst="line">
                  <a:avLst/>
                </a:prstGeom>
              </p:spPr>
              <p:style>
                <a:lnRef idx="1">
                  <a:schemeClr val="dk1"/>
                </a:lnRef>
                <a:fillRef idx="0">
                  <a:schemeClr val="dk1"/>
                </a:fillRef>
                <a:effectRef idx="0">
                  <a:schemeClr val="dk1"/>
                </a:effectRef>
                <a:fontRef idx="minor">
                  <a:schemeClr val="tx1"/>
                </a:fontRef>
              </p:style>
            </p:cxnSp>
          </p:grpSp>
          <p:cxnSp>
            <p:nvCxnSpPr>
              <p:cNvPr id="12" name="Straight Connector 11"/>
              <p:cNvCxnSpPr/>
              <p:nvPr/>
            </p:nvCxnSpPr>
            <p:spPr>
              <a:xfrm>
                <a:off x="7323311" y="3953434"/>
                <a:ext cx="0" cy="403411"/>
              </a:xfrm>
              <a:prstGeom prst="line">
                <a:avLst/>
              </a:prstGeom>
            </p:spPr>
            <p:style>
              <a:lnRef idx="1">
                <a:schemeClr val="dk1"/>
              </a:lnRef>
              <a:fillRef idx="0">
                <a:schemeClr val="dk1"/>
              </a:fillRef>
              <a:effectRef idx="0">
                <a:schemeClr val="dk1"/>
              </a:effectRef>
              <a:fontRef idx="minor">
                <a:schemeClr val="tx1"/>
              </a:fontRef>
            </p:style>
          </p:cxnSp>
        </p:grpSp>
        <p:sp>
          <p:nvSpPr>
            <p:cNvPr id="14" name="TextBox 13"/>
            <p:cNvSpPr txBox="1"/>
            <p:nvPr/>
          </p:nvSpPr>
          <p:spPr>
            <a:xfrm>
              <a:off x="2017059" y="3603812"/>
              <a:ext cx="376517"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1</a:t>
              </a:r>
              <a:endParaRPr lang="th-TH" sz="2400" dirty="0">
                <a:latin typeface="Times New Roman" panose="02020603050405020304" pitchFamily="18" charset="0"/>
              </a:endParaRPr>
            </a:p>
          </p:txBody>
        </p:sp>
        <p:sp>
          <p:nvSpPr>
            <p:cNvPr id="15" name="TextBox 14"/>
            <p:cNvSpPr txBox="1"/>
            <p:nvPr/>
          </p:nvSpPr>
          <p:spPr>
            <a:xfrm>
              <a:off x="3702423" y="3603812"/>
              <a:ext cx="37651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2</a:t>
              </a:r>
              <a:endParaRPr lang="th-TH" sz="2400" dirty="0">
                <a:latin typeface="Times New Roman" panose="02020603050405020304" pitchFamily="18" charset="0"/>
              </a:endParaRPr>
            </a:p>
          </p:txBody>
        </p:sp>
        <p:sp>
          <p:nvSpPr>
            <p:cNvPr id="16" name="TextBox 15"/>
            <p:cNvSpPr txBox="1"/>
            <p:nvPr/>
          </p:nvSpPr>
          <p:spPr>
            <a:xfrm>
              <a:off x="5369003" y="3612793"/>
              <a:ext cx="376517"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3</a:t>
              </a:r>
              <a:endParaRPr lang="th-TH" sz="2400" dirty="0">
                <a:latin typeface="Times New Roman" panose="02020603050405020304" pitchFamily="18" charset="0"/>
              </a:endParaRPr>
            </a:p>
          </p:txBody>
        </p:sp>
        <p:sp>
          <p:nvSpPr>
            <p:cNvPr id="17" name="TextBox 16"/>
            <p:cNvSpPr txBox="1"/>
            <p:nvPr/>
          </p:nvSpPr>
          <p:spPr>
            <a:xfrm>
              <a:off x="7148499" y="3626239"/>
              <a:ext cx="376517"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4</a:t>
              </a:r>
              <a:endParaRPr lang="th-TH" sz="2400" dirty="0">
                <a:latin typeface="Times New Roman" panose="02020603050405020304" pitchFamily="18" charset="0"/>
              </a:endParaRPr>
            </a:p>
          </p:txBody>
        </p:sp>
      </p:grpSp>
      <p:sp>
        <p:nvSpPr>
          <p:cNvPr id="20" name="TextBox 19"/>
          <p:cNvSpPr txBox="1"/>
          <p:nvPr/>
        </p:nvSpPr>
        <p:spPr>
          <a:xfrm>
            <a:off x="1073936" y="4315854"/>
            <a:ext cx="7839635" cy="400110"/>
          </a:xfrm>
          <a:prstGeom prst="rect">
            <a:avLst/>
          </a:prstGeom>
          <a:noFill/>
        </p:spPr>
        <p:txBody>
          <a:bodyPr wrap="square" rtlCol="0">
            <a:spAutoFit/>
          </a:bodyPr>
          <a:lstStyle/>
          <a:p>
            <a:r>
              <a:rPr lang="en-US" sz="2000" dirty="0" smtClean="0">
                <a:latin typeface="Times New Roman" panose="02020603050405020304" pitchFamily="18" charset="0"/>
              </a:rPr>
              <a:t>Contract 1       $3,000,000        $3,000,000        $3,000,000        $3,000,000 </a:t>
            </a:r>
            <a:endParaRPr lang="th-TH" sz="2000" dirty="0">
              <a:latin typeface="Times New Roman" panose="02020603050405020304" pitchFamily="18" charset="0"/>
            </a:endParaRPr>
          </a:p>
        </p:txBody>
      </p:sp>
      <p:sp>
        <p:nvSpPr>
          <p:cNvPr id="21" name="TextBox 20"/>
          <p:cNvSpPr txBox="1"/>
          <p:nvPr/>
        </p:nvSpPr>
        <p:spPr>
          <a:xfrm>
            <a:off x="1073936" y="4715964"/>
            <a:ext cx="7839635" cy="400110"/>
          </a:xfrm>
          <a:prstGeom prst="rect">
            <a:avLst/>
          </a:prstGeom>
          <a:noFill/>
        </p:spPr>
        <p:txBody>
          <a:bodyPr wrap="square" rtlCol="0">
            <a:spAutoFit/>
          </a:bodyPr>
          <a:lstStyle/>
          <a:p>
            <a:r>
              <a:rPr lang="en-US" sz="2000" dirty="0" smtClean="0">
                <a:latin typeface="Times New Roman" panose="02020603050405020304" pitchFamily="18" charset="0"/>
              </a:rPr>
              <a:t>Contract 2       $</a:t>
            </a:r>
            <a:r>
              <a:rPr lang="en-US" sz="2000" dirty="0">
                <a:latin typeface="Times New Roman" panose="02020603050405020304" pitchFamily="18" charset="0"/>
              </a:rPr>
              <a:t>2</a:t>
            </a:r>
            <a:r>
              <a:rPr lang="en-US" sz="2000" dirty="0" smtClean="0">
                <a:latin typeface="Times New Roman" panose="02020603050405020304" pitchFamily="18" charset="0"/>
              </a:rPr>
              <a:t>,000,000        $3,000,000        $4,000,000        $5,000,000 </a:t>
            </a:r>
            <a:endParaRPr lang="th-TH" sz="2000" dirty="0">
              <a:latin typeface="Times New Roman" panose="02020603050405020304" pitchFamily="18" charset="0"/>
            </a:endParaRPr>
          </a:p>
        </p:txBody>
      </p:sp>
      <p:sp>
        <p:nvSpPr>
          <p:cNvPr id="22" name="TextBox 21"/>
          <p:cNvSpPr txBox="1"/>
          <p:nvPr/>
        </p:nvSpPr>
        <p:spPr>
          <a:xfrm>
            <a:off x="1085554" y="5162525"/>
            <a:ext cx="7839635" cy="400110"/>
          </a:xfrm>
          <a:prstGeom prst="rect">
            <a:avLst/>
          </a:prstGeom>
          <a:noFill/>
        </p:spPr>
        <p:txBody>
          <a:bodyPr wrap="square" rtlCol="0">
            <a:spAutoFit/>
          </a:bodyPr>
          <a:lstStyle/>
          <a:p>
            <a:r>
              <a:rPr lang="en-US" sz="2000" dirty="0" smtClean="0">
                <a:latin typeface="Times New Roman" panose="02020603050405020304" pitchFamily="18" charset="0"/>
              </a:rPr>
              <a:t>Contract 3       $7,000,000        $1,000,000        $1,000,000        $1,000,000 </a:t>
            </a:r>
            <a:endParaRPr lang="th-TH" sz="2000" dirty="0">
              <a:latin typeface="Times New Roman" panose="02020603050405020304" pitchFamily="18" charset="0"/>
            </a:endParaRPr>
          </a:p>
        </p:txBody>
      </p:sp>
      <p:sp>
        <p:nvSpPr>
          <p:cNvPr id="4" name="TextBox 3"/>
          <p:cNvSpPr txBox="1"/>
          <p:nvPr/>
        </p:nvSpPr>
        <p:spPr>
          <a:xfrm>
            <a:off x="1085554" y="5655253"/>
            <a:ext cx="7673824" cy="707886"/>
          </a:xfrm>
          <a:prstGeom prst="rect">
            <a:avLst/>
          </a:prstGeom>
          <a:noFill/>
        </p:spPr>
        <p:txBody>
          <a:bodyPr wrap="square" rtlCol="0">
            <a:spAutoFit/>
          </a:bodyPr>
          <a:lstStyle/>
          <a:p>
            <a:r>
              <a:rPr lang="en-US" sz="2000" dirty="0" smtClean="0">
                <a:latin typeface="Georgia" panose="02040502050405020303" pitchFamily="18" charset="0"/>
                <a:cs typeface="Times New Roman" panose="02020603050405020304" pitchFamily="18" charset="0"/>
              </a:rPr>
              <a:t>As his advisor, which contract would you recommend that he accept?</a:t>
            </a:r>
            <a:endParaRPr lang="th-TH" sz="2000" dirty="0">
              <a:latin typeface="Georgia" panose="02040502050405020303" pitchFamily="18" charset="0"/>
            </a:endParaRPr>
          </a:p>
        </p:txBody>
      </p:sp>
    </p:spTree>
    <p:extLst>
      <p:ext uri="{BB962C8B-B14F-4D97-AF65-F5344CB8AC3E}">
        <p14:creationId xmlns:p14="http://schemas.microsoft.com/office/powerpoint/2010/main" val="32282310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2960" y="556374"/>
            <a:ext cx="8314765" cy="4461342"/>
          </a:xfrm>
          <a:prstGeom prst="rect">
            <a:avLst/>
          </a:prstGeom>
        </p:spPr>
      </p:pic>
      <p:sp>
        <p:nvSpPr>
          <p:cNvPr id="3" name="TextBox 2"/>
          <p:cNvSpPr txBox="1"/>
          <p:nvPr/>
        </p:nvSpPr>
        <p:spPr>
          <a:xfrm>
            <a:off x="822960" y="5017716"/>
            <a:ext cx="7848600" cy="1631216"/>
          </a:xfrm>
          <a:prstGeom prst="rect">
            <a:avLst/>
          </a:prstGeom>
          <a:noFill/>
        </p:spPr>
        <p:txBody>
          <a:bodyPr wrap="square" rtlCol="0">
            <a:spAutoFit/>
          </a:bodyPr>
          <a:lstStyle/>
          <a:p>
            <a:r>
              <a:rPr lang="en-US" sz="2000" dirty="0" smtClean="0">
                <a:latin typeface="Times New Roman" panose="02020603050405020304" pitchFamily="18" charset="0"/>
                <a:cs typeface="Times New Roman" panose="02020603050405020304" pitchFamily="18" charset="0"/>
              </a:rPr>
              <a:t>	Alternatively</a:t>
            </a:r>
            <a:r>
              <a:rPr lang="en-US" sz="2000" dirty="0">
                <a:latin typeface="Times New Roman" panose="02020603050405020304" pitchFamily="18" charset="0"/>
                <a:cs typeface="Times New Roman" panose="02020603050405020304" pitchFamily="18" charset="0"/>
              </a:rPr>
              <a:t>, using your financial calculator, enter the following data: CF0 = 0; CF1 = 7000000; </a:t>
            </a:r>
            <a:r>
              <a:rPr lang="en-US" sz="2000" dirty="0" smtClean="0">
                <a:latin typeface="Times New Roman" panose="02020603050405020304" pitchFamily="18" charset="0"/>
                <a:cs typeface="Times New Roman" panose="02020603050405020304" pitchFamily="18" charset="0"/>
              </a:rPr>
              <a:t>CF2= </a:t>
            </a:r>
            <a:r>
              <a:rPr lang="en-US" sz="2000" dirty="0">
                <a:latin typeface="Times New Roman" panose="02020603050405020304" pitchFamily="18" charset="0"/>
                <a:cs typeface="Times New Roman" panose="02020603050405020304" pitchFamily="18" charset="0"/>
              </a:rPr>
              <a:t>1000000; CF3 = 1000000; CF4 = 1000000; I/YR = 10; NPV = ? Solve for NPV = $8,624,410.90.</a:t>
            </a:r>
          </a:p>
          <a:p>
            <a:r>
              <a:rPr lang="en-US" sz="2000" dirty="0" smtClean="0">
                <a:latin typeface="Times New Roman" panose="02020603050405020304" pitchFamily="18" charset="0"/>
                <a:cs typeface="Times New Roman" panose="02020603050405020304" pitchFamily="18" charset="0"/>
              </a:rPr>
              <a:t>	</a:t>
            </a:r>
            <a:r>
              <a:rPr lang="en-US" sz="2000" dirty="0" smtClean="0">
                <a:solidFill>
                  <a:srgbClr val="FF0000"/>
                </a:solidFill>
                <a:latin typeface="Times New Roman" panose="02020603050405020304" pitchFamily="18" charset="0"/>
                <a:cs typeface="Times New Roman" panose="02020603050405020304" pitchFamily="18" charset="0"/>
              </a:rPr>
              <a:t>Contract </a:t>
            </a:r>
            <a:r>
              <a:rPr lang="en-US" sz="2000" dirty="0">
                <a:solidFill>
                  <a:srgbClr val="FF0000"/>
                </a:solidFill>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gives the quarterback the highest present value; therefore, he should accept Contract 2.</a:t>
            </a:r>
            <a:endParaRPr lang="th-TH" sz="2000" dirty="0">
              <a:latin typeface="Times New Roman" panose="02020603050405020304" pitchFamily="18" charset="0"/>
            </a:endParaRPr>
          </a:p>
        </p:txBody>
      </p:sp>
    </p:spTree>
    <p:extLst>
      <p:ext uri="{BB962C8B-B14F-4D97-AF65-F5344CB8AC3E}">
        <p14:creationId xmlns:p14="http://schemas.microsoft.com/office/powerpoint/2010/main" val="35656692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5-22</a:t>
            </a:r>
            <a:endParaRPr lang="th-TH" dirty="0"/>
          </a:p>
        </p:txBody>
      </p:sp>
      <p:sp>
        <p:nvSpPr>
          <p:cNvPr id="3" name="Content Placeholder 2"/>
          <p:cNvSpPr>
            <a:spLocks noGrp="1"/>
          </p:cNvSpPr>
          <p:nvPr>
            <p:ph idx="1"/>
          </p:nvPr>
        </p:nvSpPr>
        <p:spPr/>
        <p:txBody>
          <a:bodyPr>
            <a:normAutofit lnSpcReduction="10000"/>
          </a:bodyPr>
          <a:lstStyle/>
          <a:p>
            <a:r>
              <a:rPr lang="en-US" sz="2400" dirty="0" smtClean="0"/>
              <a:t>Wang Yun just won the lottery, and she </a:t>
            </a:r>
            <a:r>
              <a:rPr lang="en-US" sz="2400" dirty="0" smtClean="0"/>
              <a:t>must </a:t>
            </a:r>
            <a:r>
              <a:rPr lang="en-US" sz="2400" dirty="0" smtClean="0"/>
              <a:t>choose among three award options. She can elect to receive a lump sum today of $ 61 million, to receive 10 end-of-year payments of $9.5 million, or to receive 30 end-of-year payments of $5.5 million</a:t>
            </a:r>
          </a:p>
          <a:p>
            <a:pPr marL="0" indent="0">
              <a:buNone/>
            </a:pPr>
            <a:r>
              <a:rPr lang="en-US" sz="2400" dirty="0"/>
              <a:t>	</a:t>
            </a:r>
            <a:r>
              <a:rPr lang="en-US" sz="2200" dirty="0" smtClean="0"/>
              <a:t>a. If she thinks she can earn 7% annually, which should she choose?</a:t>
            </a:r>
          </a:p>
          <a:p>
            <a:pPr marL="0" indent="0">
              <a:buNone/>
            </a:pPr>
            <a:r>
              <a:rPr lang="en-US" sz="2200" dirty="0"/>
              <a:t>	</a:t>
            </a:r>
            <a:r>
              <a:rPr lang="en-US" sz="2200" dirty="0" smtClean="0"/>
              <a:t>b. If she expects to earn 8% annually, which is the best choice?</a:t>
            </a:r>
          </a:p>
          <a:p>
            <a:pPr marL="0" indent="0">
              <a:buNone/>
            </a:pPr>
            <a:r>
              <a:rPr lang="en-US" sz="2200" dirty="0"/>
              <a:t>	</a:t>
            </a:r>
            <a:r>
              <a:rPr lang="en-US" sz="2200" dirty="0" smtClean="0"/>
              <a:t>c. If she expects to earn 9% annually, which option would you recommend</a:t>
            </a:r>
          </a:p>
          <a:p>
            <a:pPr marL="0" indent="0">
              <a:buNone/>
            </a:pPr>
            <a:r>
              <a:rPr lang="en-US" sz="2200" dirty="0"/>
              <a:t>	</a:t>
            </a:r>
            <a:r>
              <a:rPr lang="en-US" sz="2200" dirty="0" smtClean="0"/>
              <a:t>d. Explain how interest rates influence the optimal choice</a:t>
            </a:r>
            <a:endParaRPr lang="th-TH" sz="2200" dirty="0"/>
          </a:p>
        </p:txBody>
      </p:sp>
    </p:spTree>
    <p:extLst>
      <p:ext uri="{BB962C8B-B14F-4D97-AF65-F5344CB8AC3E}">
        <p14:creationId xmlns:p14="http://schemas.microsoft.com/office/powerpoint/2010/main" val="42343489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00087" y="949200"/>
            <a:ext cx="8080842" cy="4761037"/>
          </a:xfrm>
          <a:prstGeom prst="rect">
            <a:avLst/>
          </a:prstGeom>
        </p:spPr>
      </p:pic>
    </p:spTree>
    <p:extLst>
      <p:ext uri="{BB962C8B-B14F-4D97-AF65-F5344CB8AC3E}">
        <p14:creationId xmlns:p14="http://schemas.microsoft.com/office/powerpoint/2010/main" val="12595836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31706" y="1344706"/>
            <a:ext cx="8543259" cy="3966882"/>
          </a:xfrm>
          <a:prstGeom prst="rect">
            <a:avLst/>
          </a:prstGeom>
        </p:spPr>
      </p:pic>
    </p:spTree>
    <p:extLst>
      <p:ext uri="{BB962C8B-B14F-4D97-AF65-F5344CB8AC3E}">
        <p14:creationId xmlns:p14="http://schemas.microsoft.com/office/powerpoint/2010/main" val="23541986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5-24</a:t>
            </a:r>
            <a:endParaRPr lang="th-TH" dirty="0"/>
          </a:p>
        </p:txBody>
      </p:sp>
      <p:sp>
        <p:nvSpPr>
          <p:cNvPr id="3" name="Content Placeholder 2"/>
          <p:cNvSpPr>
            <a:spLocks noGrp="1"/>
          </p:cNvSpPr>
          <p:nvPr>
            <p:ph idx="1"/>
          </p:nvPr>
        </p:nvSpPr>
        <p:spPr/>
        <p:txBody>
          <a:bodyPr/>
          <a:lstStyle/>
          <a:p>
            <a:r>
              <a:rPr lang="en-US" dirty="0" smtClean="0"/>
              <a:t>Find the amount to which $500 will grow under each of these conditions</a:t>
            </a:r>
          </a:p>
          <a:p>
            <a:pPr marL="0" indent="0">
              <a:buNone/>
            </a:pPr>
            <a:r>
              <a:rPr lang="en-US" sz="2400" dirty="0"/>
              <a:t>	</a:t>
            </a:r>
            <a:r>
              <a:rPr lang="en-US" sz="2400" dirty="0" smtClean="0"/>
              <a:t>a. 12% compounded annually for 5 years</a:t>
            </a:r>
          </a:p>
          <a:p>
            <a:pPr marL="0" indent="0">
              <a:buNone/>
            </a:pPr>
            <a:r>
              <a:rPr lang="en-US" sz="2400" dirty="0"/>
              <a:t>	</a:t>
            </a:r>
            <a:r>
              <a:rPr lang="en-US" sz="2400" dirty="0" smtClean="0"/>
              <a:t>b. </a:t>
            </a:r>
            <a:r>
              <a:rPr lang="en-US" sz="2400" dirty="0"/>
              <a:t>12% </a:t>
            </a:r>
            <a:r>
              <a:rPr lang="en-US" sz="2400" dirty="0" smtClean="0"/>
              <a:t>compounded semiannually for 5 years</a:t>
            </a:r>
          </a:p>
          <a:p>
            <a:pPr marL="0" indent="0">
              <a:buNone/>
            </a:pPr>
            <a:r>
              <a:rPr lang="en-US" sz="2400" dirty="0"/>
              <a:t>	</a:t>
            </a:r>
            <a:r>
              <a:rPr lang="en-US" sz="2400" dirty="0" smtClean="0"/>
              <a:t>c. </a:t>
            </a:r>
            <a:r>
              <a:rPr lang="en-US" sz="2400" dirty="0"/>
              <a:t>12% </a:t>
            </a:r>
            <a:r>
              <a:rPr lang="en-US" sz="2400" dirty="0" smtClean="0"/>
              <a:t>compounded quarterly for 5 years</a:t>
            </a:r>
          </a:p>
          <a:p>
            <a:pPr marL="0" indent="0">
              <a:buNone/>
            </a:pPr>
            <a:r>
              <a:rPr lang="en-US" sz="2400" dirty="0"/>
              <a:t>	</a:t>
            </a:r>
            <a:r>
              <a:rPr lang="en-US" sz="2400" dirty="0" smtClean="0"/>
              <a:t>d. </a:t>
            </a:r>
            <a:r>
              <a:rPr lang="en-US" sz="2400" dirty="0"/>
              <a:t>12% </a:t>
            </a:r>
            <a:r>
              <a:rPr lang="en-US" sz="2400" dirty="0" smtClean="0"/>
              <a:t>compounded monthly for 5 years</a:t>
            </a:r>
          </a:p>
          <a:p>
            <a:pPr marL="0" indent="0">
              <a:buNone/>
            </a:pPr>
            <a:r>
              <a:rPr lang="en-US" sz="2400" dirty="0"/>
              <a:t>	</a:t>
            </a:r>
            <a:r>
              <a:rPr lang="en-US" sz="2400" dirty="0" smtClean="0"/>
              <a:t>f. Why does the observed pattern of FVs occur?</a:t>
            </a:r>
            <a:endParaRPr lang="th-TH" sz="2400" dirty="0"/>
          </a:p>
        </p:txBody>
      </p:sp>
    </p:spTree>
    <p:extLst>
      <p:ext uri="{BB962C8B-B14F-4D97-AF65-F5344CB8AC3E}">
        <p14:creationId xmlns:p14="http://schemas.microsoft.com/office/powerpoint/2010/main" val="5454608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6700" y="1307166"/>
            <a:ext cx="8610600" cy="3867150"/>
          </a:xfrm>
          <a:prstGeom prst="rect">
            <a:avLst/>
          </a:prstGeom>
        </p:spPr>
      </p:pic>
    </p:spTree>
    <p:extLst>
      <p:ext uri="{BB962C8B-B14F-4D97-AF65-F5344CB8AC3E}">
        <p14:creationId xmlns:p14="http://schemas.microsoft.com/office/powerpoint/2010/main" val="21308951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0371" y="762896"/>
            <a:ext cx="8586936" cy="3184151"/>
          </a:xfrm>
          <a:prstGeom prst="rect">
            <a:avLst/>
          </a:prstGeom>
        </p:spPr>
      </p:pic>
      <p:pic>
        <p:nvPicPr>
          <p:cNvPr id="3" name="Picture 2"/>
          <p:cNvPicPr>
            <a:picLocks noChangeAspect="1"/>
          </p:cNvPicPr>
          <p:nvPr/>
        </p:nvPicPr>
        <p:blipFill rotWithShape="1">
          <a:blip r:embed="rId3"/>
          <a:srcRect b="67861"/>
          <a:stretch/>
        </p:blipFill>
        <p:spPr>
          <a:xfrm>
            <a:off x="280371" y="3947047"/>
            <a:ext cx="7894825" cy="1356473"/>
          </a:xfrm>
          <a:prstGeom prst="rect">
            <a:avLst/>
          </a:prstGeom>
        </p:spPr>
      </p:pic>
      <p:pic>
        <p:nvPicPr>
          <p:cNvPr id="4" name="Picture 3"/>
          <p:cNvPicPr>
            <a:picLocks noChangeAspect="1"/>
          </p:cNvPicPr>
          <p:nvPr/>
        </p:nvPicPr>
        <p:blipFill>
          <a:blip r:embed="rId4"/>
          <a:stretch>
            <a:fillRect/>
          </a:stretch>
        </p:blipFill>
        <p:spPr>
          <a:xfrm>
            <a:off x="278064" y="5303520"/>
            <a:ext cx="8744016" cy="650013"/>
          </a:xfrm>
          <a:prstGeom prst="rect">
            <a:avLst/>
          </a:prstGeom>
        </p:spPr>
      </p:pic>
    </p:spTree>
    <p:extLst>
      <p:ext uri="{BB962C8B-B14F-4D97-AF65-F5344CB8AC3E}">
        <p14:creationId xmlns:p14="http://schemas.microsoft.com/office/powerpoint/2010/main" val="10240911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5-32</a:t>
            </a:r>
            <a:endParaRPr lang="th-TH" dirty="0"/>
          </a:p>
        </p:txBody>
      </p:sp>
      <p:sp>
        <p:nvSpPr>
          <p:cNvPr id="3" name="Content Placeholder 2"/>
          <p:cNvSpPr>
            <a:spLocks noGrp="1"/>
          </p:cNvSpPr>
          <p:nvPr>
            <p:ph idx="1"/>
          </p:nvPr>
        </p:nvSpPr>
        <p:spPr>
          <a:xfrm>
            <a:off x="954156" y="1356360"/>
            <a:ext cx="7561193" cy="5303520"/>
          </a:xfrm>
        </p:spPr>
        <p:txBody>
          <a:bodyPr>
            <a:noAutofit/>
          </a:bodyPr>
          <a:lstStyle/>
          <a:p>
            <a:r>
              <a:rPr lang="en-US" sz="2000" dirty="0" smtClean="0"/>
              <a:t>Shan Chen and Shan Xia, who are twins, just received </a:t>
            </a:r>
            <a:r>
              <a:rPr lang="en-US" sz="2000" dirty="0" smtClean="0">
                <a:solidFill>
                  <a:srgbClr val="C00000"/>
                </a:solidFill>
              </a:rPr>
              <a:t>$30,000 </a:t>
            </a:r>
            <a:r>
              <a:rPr lang="en-US" sz="2000" dirty="0" smtClean="0"/>
              <a:t>each for their 25</a:t>
            </a:r>
            <a:r>
              <a:rPr lang="en-US" sz="2000" baseline="30000" dirty="0" smtClean="0"/>
              <a:t>th</a:t>
            </a:r>
            <a:r>
              <a:rPr lang="en-US" sz="2000" dirty="0" smtClean="0"/>
              <a:t> birthday. They both have aspirations to become millionaires. Each plans to make a </a:t>
            </a:r>
            <a:r>
              <a:rPr lang="en-US" sz="2000" dirty="0" smtClean="0">
                <a:solidFill>
                  <a:srgbClr val="C00000"/>
                </a:solidFill>
              </a:rPr>
              <a:t>$5,000 </a:t>
            </a:r>
            <a:r>
              <a:rPr lang="en-US" sz="2000" dirty="0" smtClean="0"/>
              <a:t>annual contribution to her “early retirement fund” on her birthday, beginning a year from today. Shan Chen opened an account with the Asiana Regional Bond Fund, a mutual fund that invests in high-quality bonds whose investors have earned </a:t>
            </a:r>
            <a:r>
              <a:rPr lang="en-US" sz="2000" dirty="0" smtClean="0">
                <a:solidFill>
                  <a:srgbClr val="C00000"/>
                </a:solidFill>
              </a:rPr>
              <a:t>6%</a:t>
            </a:r>
            <a:r>
              <a:rPr lang="en-US" sz="2000" dirty="0" smtClean="0"/>
              <a:t> per year in the past. Shan Xia invested in the First Renewable Tech Fund, which invests in small, newly issued bio-tech stocks and whose investors have earned an average of </a:t>
            </a:r>
            <a:r>
              <a:rPr lang="en-US" sz="2000" dirty="0" smtClean="0">
                <a:solidFill>
                  <a:srgbClr val="C00000"/>
                </a:solidFill>
              </a:rPr>
              <a:t>20% </a:t>
            </a:r>
            <a:r>
              <a:rPr lang="en-US" sz="2000" dirty="0" smtClean="0"/>
              <a:t>per year in the fund’s relatively short history.</a:t>
            </a:r>
          </a:p>
          <a:p>
            <a:pPr marL="0" indent="0">
              <a:buNone/>
            </a:pPr>
            <a:r>
              <a:rPr lang="en-US" sz="2000" dirty="0"/>
              <a:t>	</a:t>
            </a:r>
            <a:r>
              <a:rPr lang="en-US" sz="2000" dirty="0" smtClean="0"/>
              <a:t>a. If the two women’s funds earn the same returns in the future as in the past, how old will each be when she becomes a millionaire?</a:t>
            </a:r>
          </a:p>
          <a:p>
            <a:pPr marL="0" indent="0">
              <a:buNone/>
            </a:pPr>
            <a:r>
              <a:rPr lang="en-US" sz="2000" dirty="0"/>
              <a:t>	</a:t>
            </a:r>
            <a:r>
              <a:rPr lang="en-US" sz="2000" dirty="0" smtClean="0"/>
              <a:t>b. How large would Shan Chen’s annual contributions have to be for her to become a millionaire at the same age as Shan Xia, assuming their expected returns are realized?</a:t>
            </a:r>
          </a:p>
          <a:p>
            <a:pPr marL="0" indent="0">
              <a:buNone/>
            </a:pPr>
            <a:r>
              <a:rPr lang="en-US" sz="2000" dirty="0"/>
              <a:t>	</a:t>
            </a:r>
            <a:r>
              <a:rPr lang="en-US" sz="2000" dirty="0" smtClean="0"/>
              <a:t>c. Is it rational or irrational for Shan Chen to invest in the bond fund rather than in stocks?</a:t>
            </a:r>
          </a:p>
        </p:txBody>
      </p:sp>
    </p:spTree>
    <p:extLst>
      <p:ext uri="{BB962C8B-B14F-4D97-AF65-F5344CB8AC3E}">
        <p14:creationId xmlns:p14="http://schemas.microsoft.com/office/powerpoint/2010/main" val="22191634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69042" y="1021079"/>
            <a:ext cx="8554918" cy="2185983"/>
          </a:xfrm>
          <a:prstGeom prst="rect">
            <a:avLst/>
          </a:prstGeom>
        </p:spPr>
      </p:pic>
      <p:pic>
        <p:nvPicPr>
          <p:cNvPr id="4" name="Picture 3"/>
          <p:cNvPicPr>
            <a:picLocks noChangeAspect="1"/>
          </p:cNvPicPr>
          <p:nvPr/>
        </p:nvPicPr>
        <p:blipFill>
          <a:blip r:embed="rId3"/>
          <a:stretch>
            <a:fillRect/>
          </a:stretch>
        </p:blipFill>
        <p:spPr>
          <a:xfrm>
            <a:off x="269042" y="3207062"/>
            <a:ext cx="8708708" cy="2982313"/>
          </a:xfrm>
          <a:prstGeom prst="rect">
            <a:avLst/>
          </a:prstGeom>
        </p:spPr>
      </p:pic>
    </p:spTree>
    <p:extLst>
      <p:ext uri="{BB962C8B-B14F-4D97-AF65-F5344CB8AC3E}">
        <p14:creationId xmlns:p14="http://schemas.microsoft.com/office/powerpoint/2010/main" val="16011807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5-35</a:t>
            </a:r>
            <a:endParaRPr lang="th-TH" dirty="0"/>
          </a:p>
        </p:txBody>
      </p:sp>
      <p:sp>
        <p:nvSpPr>
          <p:cNvPr id="3" name="Content Placeholder 2"/>
          <p:cNvSpPr>
            <a:spLocks noGrp="1"/>
          </p:cNvSpPr>
          <p:nvPr>
            <p:ph idx="1"/>
          </p:nvPr>
        </p:nvSpPr>
        <p:spPr/>
        <p:txBody>
          <a:bodyPr>
            <a:normAutofit/>
          </a:bodyPr>
          <a:lstStyle/>
          <a:p>
            <a:pPr>
              <a:lnSpc>
                <a:spcPct val="100000"/>
              </a:lnSpc>
            </a:pPr>
            <a:r>
              <a:rPr lang="en-US" sz="2400" dirty="0" smtClean="0"/>
              <a:t>You want to buy a house within 3 years, and you are currently saving for the down payment. You plan to save $5,000 at the end of the first year, and you anticipated that your annual savings will increase by 10% annually thereafter. Your expected annual return is 7%. How much will you have for a down payment at the end of Year 3?</a:t>
            </a:r>
            <a:endParaRPr lang="th-TH" sz="2400" dirty="0"/>
          </a:p>
        </p:txBody>
      </p:sp>
    </p:spTree>
    <p:extLst>
      <p:ext uri="{BB962C8B-B14F-4D97-AF65-F5344CB8AC3E}">
        <p14:creationId xmlns:p14="http://schemas.microsoft.com/office/powerpoint/2010/main" val="29435528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4307" y="1828800"/>
            <a:ext cx="8844150" cy="3027997"/>
          </a:xfrm>
          <a:prstGeom prst="rect">
            <a:avLst/>
          </a:prstGeom>
        </p:spPr>
      </p:pic>
    </p:spTree>
    <p:extLst>
      <p:ext uri="{BB962C8B-B14F-4D97-AF65-F5344CB8AC3E}">
        <p14:creationId xmlns:p14="http://schemas.microsoft.com/office/powerpoint/2010/main" val="6104101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TotalTime>
  <Words>613</Words>
  <Application>Microsoft Office PowerPoint</Application>
  <PresentationFormat>On-screen Show (4:3)</PresentationFormat>
  <Paragraphs>54</Paragraphs>
  <Slides>22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Angsana New</vt:lpstr>
      <vt:lpstr>Arial</vt:lpstr>
      <vt:lpstr>Calibri</vt:lpstr>
      <vt:lpstr>Calibri Light</vt:lpstr>
      <vt:lpstr>Cordia New</vt:lpstr>
      <vt:lpstr>Georgia</vt:lpstr>
      <vt:lpstr>Times New Roman</vt:lpstr>
      <vt:lpstr>Office Theme</vt:lpstr>
      <vt:lpstr>TA session#2</vt:lpstr>
      <vt:lpstr>Example 5-5</vt:lpstr>
      <vt:lpstr>PowerPoint Presentation</vt:lpstr>
      <vt:lpstr>Example 5-7</vt:lpstr>
      <vt:lpstr>PowerPoint Presentation</vt:lpstr>
      <vt:lpstr>Example 5-9</vt:lpstr>
      <vt:lpstr>PowerPoint Presentation</vt:lpstr>
      <vt:lpstr>Example 5-20</vt:lpstr>
      <vt:lpstr>PowerPoint Presentation</vt:lpstr>
      <vt:lpstr>PowerPoint Presentation</vt:lpstr>
      <vt:lpstr>Example 5-21</vt:lpstr>
      <vt:lpstr>PowerPoint Presentation</vt:lpstr>
      <vt:lpstr>Example 5-22</vt:lpstr>
      <vt:lpstr>PowerPoint Presentation</vt:lpstr>
      <vt:lpstr>PowerPoint Presentation</vt:lpstr>
      <vt:lpstr>Example 5-24</vt:lpstr>
      <vt:lpstr>PowerPoint Presentation</vt:lpstr>
      <vt:lpstr>PowerPoint Presentation</vt:lpstr>
      <vt:lpstr>Example 5-32</vt:lpstr>
      <vt:lpstr>PowerPoint Presentation</vt:lpstr>
      <vt:lpstr>Example 5-35</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Pinthip Srichart</dc:creator>
  <cp:lastModifiedBy>Pinthip Srichart</cp:lastModifiedBy>
  <cp:revision>16</cp:revision>
  <dcterms:created xsi:type="dcterms:W3CDTF">2016-04-04T14:30:49Z</dcterms:created>
  <dcterms:modified xsi:type="dcterms:W3CDTF">2016-04-06T14:57:51Z</dcterms:modified>
</cp:coreProperties>
</file>