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74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007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560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7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476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7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04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1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8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17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4BCEE-8C52-4432-A2F6-B67C49C5D645}" type="datetimeFigureOut">
              <a:rPr lang="en-US" smtClean="0"/>
              <a:t>3/7/2017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94A4D-4006-4748-A4BF-92120B3EFD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03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Optimization without Constraints: One Independent Variable 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Ch.9</a:t>
            </a:r>
          </a:p>
        </p:txBody>
      </p:sp>
    </p:spTree>
    <p:extLst>
      <p:ext uri="{BB962C8B-B14F-4D97-AF65-F5344CB8AC3E}">
        <p14:creationId xmlns:p14="http://schemas.microsoft.com/office/powerpoint/2010/main" val="3393270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Optimum Values and Extreme Values</a:t>
                </a:r>
              </a:p>
              <a:p>
                <a:r>
                  <a:rPr lang="en-US" dirty="0"/>
                  <a:t>Relative Maximum and Minimum: First-Derivative Test</a:t>
                </a:r>
              </a:p>
              <a:p>
                <a:r>
                  <a:rPr lang="en-US" dirty="0"/>
                  <a:t>Second and Higher Derivatives</a:t>
                </a:r>
              </a:p>
              <a:p>
                <a:r>
                  <a:rPr lang="en-US" dirty="0"/>
                  <a:t>Second-Derivative Test</a:t>
                </a:r>
              </a:p>
              <a:p>
                <a:r>
                  <a:rPr lang="en-US" dirty="0"/>
                  <a:t>Maclaurin and Taylor Series*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dirty="0" err="1"/>
                  <a:t>th</a:t>
                </a:r>
                <a:r>
                  <a:rPr lang="en-US" dirty="0"/>
                  <a:t>-Derivative Test for Relative Extremum of a Function of One Variable*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5245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Optimum Values and Extreme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/>
              <a:t>The most common criterion of choice among alternatives in economics is the goal of </a:t>
            </a:r>
            <a:r>
              <a:rPr lang="en-US" i="1" dirty="0"/>
              <a:t>maximizing</a:t>
            </a:r>
            <a:r>
              <a:rPr lang="en-US" dirty="0"/>
              <a:t> something (such as maximizing a firm’s profit or a consumer’s utility) or of </a:t>
            </a:r>
            <a:r>
              <a:rPr lang="en-US" i="1" dirty="0"/>
              <a:t>minimizing</a:t>
            </a:r>
            <a:r>
              <a:rPr lang="en-US" dirty="0"/>
              <a:t> something (such as minimizing the cost of production). </a:t>
            </a:r>
          </a:p>
          <a:p>
            <a:pPr>
              <a:lnSpc>
                <a:spcPct val="120000"/>
              </a:lnSpc>
            </a:pPr>
            <a:r>
              <a:rPr lang="en-US" dirty="0"/>
              <a:t>Economically, we may categorize such maximization and minimization problems under the general heading of </a:t>
            </a:r>
            <a:r>
              <a:rPr lang="en-US" b="1" i="1" dirty="0"/>
              <a:t>optimization</a:t>
            </a:r>
            <a:r>
              <a:rPr lang="en-US" dirty="0"/>
              <a:t>, meaning “the quest for the best.”</a:t>
            </a:r>
          </a:p>
          <a:p>
            <a:pPr>
              <a:lnSpc>
                <a:spcPct val="120000"/>
              </a:lnSpc>
            </a:pPr>
            <a:r>
              <a:rPr lang="en-US" dirty="0"/>
              <a:t>In formulating an optimization problem, the first thing to do is to specify an </a:t>
            </a:r>
            <a:r>
              <a:rPr lang="en-US" b="1" i="1" dirty="0"/>
              <a:t>objective function</a:t>
            </a:r>
            <a:r>
              <a:rPr lang="en-US" dirty="0"/>
              <a:t> in which the dependent variable represents the object of maximization or minimization and in which the set of independent variables indicates the objects the economic agent can pick and choose. </a:t>
            </a:r>
          </a:p>
          <a:p>
            <a:pPr>
              <a:lnSpc>
                <a:spcPct val="120000"/>
              </a:lnSpc>
            </a:pPr>
            <a:r>
              <a:rPr lang="en-US" dirty="0"/>
              <a:t>We will refer to the independent variables as </a:t>
            </a:r>
            <a:r>
              <a:rPr lang="en-US" b="1" i="1" dirty="0"/>
              <a:t>choice variables</a:t>
            </a:r>
            <a:r>
              <a:rPr lang="en-US" dirty="0"/>
              <a:t>. </a:t>
            </a:r>
          </a:p>
          <a:p>
            <a:pPr>
              <a:lnSpc>
                <a:spcPct val="120000"/>
              </a:lnSpc>
            </a:pPr>
            <a:r>
              <a:rPr lang="en-US" dirty="0"/>
              <a:t>The essence of the optimization process is simply to find the set of values of the choice variables that will lead us to the desired extremum of the objective function. </a:t>
            </a:r>
          </a:p>
        </p:txBody>
      </p:sp>
    </p:spTree>
    <p:extLst>
      <p:ext uri="{BB962C8B-B14F-4D97-AF65-F5344CB8AC3E}">
        <p14:creationId xmlns:p14="http://schemas.microsoft.com/office/powerpoint/2010/main" val="2687256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A business firm seek to maximize profit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dirty="0"/>
                  <a:t>, which is the difference between total revenue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US" dirty="0"/>
                  <a:t> and total cost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. The profit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dirty="0"/>
                  <a:t> is expressible as a function of the output level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This equation constitutes the objective function, with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dirty="0"/>
                  <a:t> as the object of maximization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 as the (only) choice variable.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The optimization problem is then to choose the level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 that maximizes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en-US" dirty="0"/>
                  <a:t>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 r="-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4659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Maximum and Minimum: First-Derivative Test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1969627"/>
              </a:xfrm>
            </p:spPr>
            <p:txBody>
              <a:bodyPr/>
              <a:lstStyle/>
              <a:p>
                <a:r>
                  <a:rPr lang="en-US" dirty="0"/>
                  <a:t>Consider the general function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assuming that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is continuously differentiable.</a:t>
                </a:r>
              </a:p>
              <a:p>
                <a:r>
                  <a:rPr lang="en-US" dirty="0"/>
                  <a:t>Consider the 3 possible cases of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below: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1969627"/>
              </a:xfrm>
              <a:blipFill>
                <a:blip r:embed="rId2"/>
                <a:stretch>
                  <a:fillRect l="-1043" t="-4938" b="-40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865234" y="5456903"/>
            <a:ext cx="26645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573157" y="5388079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580967" y="5392994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393285" y="3923071"/>
            <a:ext cx="3721520" cy="2714329"/>
            <a:chOff x="226141" y="3923071"/>
            <a:chExt cx="3721520" cy="2714329"/>
          </a:xfrm>
        </p:grpSpPr>
        <p:cxnSp>
          <p:nvCxnSpPr>
            <p:cNvPr id="5" name="Straight Arrow Connector 4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163961" y="3918156"/>
            <a:ext cx="3721520" cy="2714329"/>
            <a:chOff x="226141" y="3923071"/>
            <a:chExt cx="3721520" cy="2714329"/>
          </a:xfrm>
        </p:grpSpPr>
        <p:cxnSp>
          <p:nvCxnSpPr>
            <p:cNvPr id="17" name="Straight Arrow Connector 16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08397" y="3918158"/>
            <a:ext cx="3721520" cy="2714329"/>
            <a:chOff x="226141" y="3923071"/>
            <a:chExt cx="3721520" cy="2714329"/>
          </a:xfrm>
        </p:grpSpPr>
        <p:cxnSp>
          <p:nvCxnSpPr>
            <p:cNvPr id="23" name="Straight Arrow Connector 22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sp>
        <p:nvSpPr>
          <p:cNvPr id="30" name="Freeform: Shape 29"/>
          <p:cNvSpPr/>
          <p:nvPr/>
        </p:nvSpPr>
        <p:spPr>
          <a:xfrm>
            <a:off x="4640821" y="4149213"/>
            <a:ext cx="2290917" cy="1415845"/>
          </a:xfrm>
          <a:custGeom>
            <a:avLst/>
            <a:gdLst>
              <a:gd name="connsiteX0" fmla="*/ 0 w 2290917"/>
              <a:gd name="connsiteY0" fmla="*/ 1415845 h 1415845"/>
              <a:gd name="connsiteX1" fmla="*/ 816078 w 2290917"/>
              <a:gd name="connsiteY1" fmla="*/ 825910 h 1415845"/>
              <a:gd name="connsiteX2" fmla="*/ 1632155 w 2290917"/>
              <a:gd name="connsiteY2" fmla="*/ 501445 h 1415845"/>
              <a:gd name="connsiteX3" fmla="*/ 2290917 w 2290917"/>
              <a:gd name="connsiteY3" fmla="*/ 0 h 1415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0917" h="1415845">
                <a:moveTo>
                  <a:pt x="0" y="1415845"/>
                </a:moveTo>
                <a:cubicBezTo>
                  <a:pt x="272026" y="1197077"/>
                  <a:pt x="544052" y="978310"/>
                  <a:pt x="816078" y="825910"/>
                </a:cubicBezTo>
                <a:cubicBezTo>
                  <a:pt x="1088104" y="673510"/>
                  <a:pt x="1386349" y="639097"/>
                  <a:pt x="1632155" y="501445"/>
                </a:cubicBezTo>
                <a:cubicBezTo>
                  <a:pt x="1877961" y="363793"/>
                  <a:pt x="2084439" y="181896"/>
                  <a:pt x="229091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4581834" y="5496234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32"/>
          <p:cNvSpPr/>
          <p:nvPr/>
        </p:nvSpPr>
        <p:spPr>
          <a:xfrm>
            <a:off x="8485234" y="4247535"/>
            <a:ext cx="2015613" cy="1602659"/>
          </a:xfrm>
          <a:custGeom>
            <a:avLst/>
            <a:gdLst>
              <a:gd name="connsiteX0" fmla="*/ 0 w 2015613"/>
              <a:gd name="connsiteY0" fmla="*/ 1602659 h 1602659"/>
              <a:gd name="connsiteX1" fmla="*/ 550607 w 2015613"/>
              <a:gd name="connsiteY1" fmla="*/ 668594 h 1602659"/>
              <a:gd name="connsiteX2" fmla="*/ 1042220 w 2015613"/>
              <a:gd name="connsiteY2" fmla="*/ 1248697 h 1602659"/>
              <a:gd name="connsiteX3" fmla="*/ 2015613 w 2015613"/>
              <a:gd name="connsiteY3" fmla="*/ 0 h 1602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5613" h="1602659">
                <a:moveTo>
                  <a:pt x="0" y="1602659"/>
                </a:moveTo>
                <a:cubicBezTo>
                  <a:pt x="188452" y="1165123"/>
                  <a:pt x="376904" y="727588"/>
                  <a:pt x="550607" y="668594"/>
                </a:cubicBezTo>
                <a:cubicBezTo>
                  <a:pt x="724310" y="609600"/>
                  <a:pt x="798052" y="1360129"/>
                  <a:pt x="1042220" y="1248697"/>
                </a:cubicBezTo>
                <a:cubicBezTo>
                  <a:pt x="1286388" y="1137265"/>
                  <a:pt x="1651000" y="568632"/>
                  <a:pt x="2015613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8971950" y="4842386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9424236" y="5442155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376511" y="5034111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394155" y="5039027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188544" y="538807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770388" y="447090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237421" y="558686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564948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vs Absolute Extremum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For the first picture, all values of the choice variable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result in the same value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. Each point A or B can be considered as a maximum (or minimum). However, no significant choice to be made regarding the value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for the maximization or minimization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For the second picture, the function is strictly increasing. There is no maximum point if the domain is the set of nonnegative real numbers. However, point D can be considered as the </a:t>
                </a:r>
                <a:r>
                  <a:rPr lang="en-US" b="1" i="1" dirty="0"/>
                  <a:t>absolute </a:t>
                </a:r>
                <a:r>
                  <a:rPr lang="en-US" dirty="0"/>
                  <a:t>(or </a:t>
                </a:r>
                <a:r>
                  <a:rPr lang="en-US" b="1" i="1" dirty="0"/>
                  <a:t>global</a:t>
                </a:r>
                <a:r>
                  <a:rPr lang="en-US" dirty="0"/>
                  <a:t>) minimum of the function.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For the last picture, each point E or F is an example of a </a:t>
                </a:r>
                <a:r>
                  <a:rPr lang="en-US" b="1" i="1" dirty="0"/>
                  <a:t>relative</a:t>
                </a:r>
                <a:r>
                  <a:rPr lang="en-US" dirty="0"/>
                  <a:t> (or </a:t>
                </a:r>
                <a:r>
                  <a:rPr lang="en-US" b="1" i="1" dirty="0"/>
                  <a:t>local</a:t>
                </a:r>
                <a:r>
                  <a:rPr lang="en-US" dirty="0"/>
                  <a:t>) extremum. Each of these points represents an extremum in the close neighborhood of the point only.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Note: An absolute maximum must be </a:t>
                </a:r>
                <a:r>
                  <a:rPr lang="en-US" i="1" dirty="0"/>
                  <a:t>either</a:t>
                </a:r>
                <a:r>
                  <a:rPr lang="en-US" dirty="0"/>
                  <a:t> a relative maximum </a:t>
                </a:r>
                <a:r>
                  <a:rPr lang="en-US" i="1" dirty="0"/>
                  <a:t>or</a:t>
                </a:r>
                <a:r>
                  <a:rPr lang="en-US" dirty="0"/>
                  <a:t> one of the end points of the function.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840" r="-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9637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First-Derivative Test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199912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Hereafter, we will focus on the relative or local extremums. </a:t>
                </a:r>
              </a:p>
              <a:p>
                <a:r>
                  <a:rPr lang="en-US" sz="2400" dirty="0"/>
                  <a:t>Given a function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/>
                  <a:t>, if a relative extremum of the function occurs at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/>
                  <a:t>, then </a:t>
                </a:r>
                <a:r>
                  <a:rPr lang="en-US" sz="2400" i="1" dirty="0"/>
                  <a:t>either</a:t>
                </a:r>
                <a:r>
                  <a:rPr lang="en-US" sz="2400" dirty="0"/>
                  <a:t> (1)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i="1" dirty="0"/>
                  <a:t>or</a:t>
                </a:r>
                <a:r>
                  <a:rPr lang="en-US" sz="2400" dirty="0"/>
                  <a:t> (2)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sz="2400" dirty="0"/>
                  <a:t> does not exist.</a:t>
                </a:r>
              </a:p>
              <a:p>
                <a:r>
                  <a:rPr lang="en-US" sz="2400" dirty="0"/>
                  <a:t>In the context of smooth functions, the condition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/>
                  <a:t> is a </a:t>
                </a:r>
                <a:r>
                  <a:rPr lang="en-US" sz="2400" i="1" dirty="0"/>
                  <a:t>necessary</a:t>
                </a:r>
                <a:r>
                  <a:rPr lang="en-US" sz="2400" dirty="0"/>
                  <a:t> </a:t>
                </a:r>
                <a:r>
                  <a:rPr lang="en-US" sz="2400" i="1" dirty="0"/>
                  <a:t>condition</a:t>
                </a:r>
                <a:r>
                  <a:rPr lang="en-US" sz="2400" dirty="0"/>
                  <a:t> for a relative extremum. 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1999123"/>
              </a:xfrm>
              <a:blipFill>
                <a:blip r:embed="rId2"/>
                <a:stretch>
                  <a:fillRect l="-812" t="-4268" b="-6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2128687" y="3918158"/>
            <a:ext cx="3721520" cy="2714329"/>
            <a:chOff x="226141" y="3923071"/>
            <a:chExt cx="3721520" cy="2714329"/>
          </a:xfrm>
        </p:grpSpPr>
        <p:cxnSp>
          <p:nvCxnSpPr>
            <p:cNvPr id="5" name="Straight Arrow Connector 4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sp>
        <p:nvSpPr>
          <p:cNvPr id="10" name="Freeform: Shape 9"/>
          <p:cNvSpPr/>
          <p:nvPr/>
        </p:nvSpPr>
        <p:spPr>
          <a:xfrm>
            <a:off x="2605524" y="4247535"/>
            <a:ext cx="2015613" cy="1602659"/>
          </a:xfrm>
          <a:custGeom>
            <a:avLst/>
            <a:gdLst>
              <a:gd name="connsiteX0" fmla="*/ 0 w 2015613"/>
              <a:gd name="connsiteY0" fmla="*/ 1602659 h 1602659"/>
              <a:gd name="connsiteX1" fmla="*/ 550607 w 2015613"/>
              <a:gd name="connsiteY1" fmla="*/ 668594 h 1602659"/>
              <a:gd name="connsiteX2" fmla="*/ 1042220 w 2015613"/>
              <a:gd name="connsiteY2" fmla="*/ 1248697 h 1602659"/>
              <a:gd name="connsiteX3" fmla="*/ 2015613 w 2015613"/>
              <a:gd name="connsiteY3" fmla="*/ 0 h 1602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5613" h="1602659">
                <a:moveTo>
                  <a:pt x="0" y="1602659"/>
                </a:moveTo>
                <a:cubicBezTo>
                  <a:pt x="188452" y="1165123"/>
                  <a:pt x="376904" y="727588"/>
                  <a:pt x="550607" y="668594"/>
                </a:cubicBezTo>
                <a:cubicBezTo>
                  <a:pt x="724310" y="609600"/>
                  <a:pt x="798052" y="1360129"/>
                  <a:pt x="1042220" y="1248697"/>
                </a:cubicBezTo>
                <a:cubicBezTo>
                  <a:pt x="1286388" y="1137265"/>
                  <a:pt x="1651000" y="568632"/>
                  <a:pt x="2015613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092240" y="4842386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544526" y="5442155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890678" y="447090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7711" y="558686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889533" y="3923076"/>
            <a:ext cx="3721520" cy="2714329"/>
            <a:chOff x="226141" y="3923071"/>
            <a:chExt cx="3721520" cy="2714329"/>
          </a:xfrm>
        </p:grpSpPr>
        <p:cxnSp>
          <p:nvCxnSpPr>
            <p:cNvPr id="16" name="Straight Arrow Connector 15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cxnSp>
        <p:nvCxnSpPr>
          <p:cNvPr id="22" name="Straight Connector 21"/>
          <p:cNvCxnSpPr/>
          <p:nvPr/>
        </p:nvCxnSpPr>
        <p:spPr>
          <a:xfrm flipV="1">
            <a:off x="6361482" y="4660490"/>
            <a:ext cx="648918" cy="9263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: Shape 22"/>
          <p:cNvSpPr/>
          <p:nvPr/>
        </p:nvSpPr>
        <p:spPr>
          <a:xfrm>
            <a:off x="7000568" y="4660490"/>
            <a:ext cx="688258" cy="1091381"/>
          </a:xfrm>
          <a:custGeom>
            <a:avLst/>
            <a:gdLst>
              <a:gd name="connsiteX0" fmla="*/ 0 w 688258"/>
              <a:gd name="connsiteY0" fmla="*/ 0 h 1091381"/>
              <a:gd name="connsiteX1" fmla="*/ 412955 w 688258"/>
              <a:gd name="connsiteY1" fmla="*/ 432620 h 1091381"/>
              <a:gd name="connsiteX2" fmla="*/ 688258 w 688258"/>
              <a:gd name="connsiteY2" fmla="*/ 1091381 h 1091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8258" h="1091381">
                <a:moveTo>
                  <a:pt x="0" y="0"/>
                </a:moveTo>
                <a:cubicBezTo>
                  <a:pt x="149122" y="125361"/>
                  <a:pt x="298245" y="250723"/>
                  <a:pt x="412955" y="432620"/>
                </a:cubicBezTo>
                <a:cubicBezTo>
                  <a:pt x="527665" y="614517"/>
                  <a:pt x="607961" y="852949"/>
                  <a:pt x="688258" y="109138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/>
          <p:cNvSpPr/>
          <p:nvPr/>
        </p:nvSpPr>
        <p:spPr>
          <a:xfrm>
            <a:off x="7698659" y="4345859"/>
            <a:ext cx="973394" cy="1415845"/>
          </a:xfrm>
          <a:custGeom>
            <a:avLst/>
            <a:gdLst>
              <a:gd name="connsiteX0" fmla="*/ 0 w 973394"/>
              <a:gd name="connsiteY0" fmla="*/ 1415845 h 1415845"/>
              <a:gd name="connsiteX1" fmla="*/ 304800 w 973394"/>
              <a:gd name="connsiteY1" fmla="*/ 648929 h 1415845"/>
              <a:gd name="connsiteX2" fmla="*/ 973394 w 973394"/>
              <a:gd name="connsiteY2" fmla="*/ 0 h 1415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3394" h="1415845">
                <a:moveTo>
                  <a:pt x="0" y="1415845"/>
                </a:moveTo>
                <a:cubicBezTo>
                  <a:pt x="71284" y="1150374"/>
                  <a:pt x="142568" y="884903"/>
                  <a:pt x="304800" y="648929"/>
                </a:cubicBezTo>
                <a:cubicBezTo>
                  <a:pt x="467032" y="412955"/>
                  <a:pt x="720213" y="206477"/>
                  <a:pt x="973394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6951410" y="4601495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7624922" y="5697793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6744929" y="4258890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423355" y="5811942"/>
            <a:ext cx="530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2890678" y="4916127"/>
            <a:ext cx="53094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357712" y="5510979"/>
            <a:ext cx="53094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744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First-Derivative Test for Relative Extremum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If the first derivative of a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then the value of the function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, will be </a:t>
                </a:r>
              </a:p>
              <a:p>
                <a:pPr marL="914400" lvl="1" indent="-457200">
                  <a:lnSpc>
                    <a:spcPct val="120000"/>
                  </a:lnSpc>
                  <a:buFont typeface="+mj-lt"/>
                  <a:buAutoNum type="alphaLcPeriod"/>
                </a:pPr>
                <a:r>
                  <a:rPr lang="en-US" dirty="0"/>
                  <a:t>A relative maximum if the derivative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changes its sign from positive to negative from the immediate left of the point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to its immediate right.</a:t>
                </a:r>
              </a:p>
              <a:p>
                <a:pPr marL="914400" lvl="1" indent="-457200">
                  <a:lnSpc>
                    <a:spcPct val="120000"/>
                  </a:lnSpc>
                  <a:buFont typeface="+mj-lt"/>
                  <a:buAutoNum type="alphaLcPeriod"/>
                </a:pPr>
                <a:r>
                  <a:rPr lang="en-US" dirty="0"/>
                  <a:t>A relative minimum 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changes its sign from negative to positive from the immediate left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to its immediate right.</a:t>
                </a:r>
              </a:p>
              <a:p>
                <a:pPr marL="914400" lvl="1" indent="-457200">
                  <a:lnSpc>
                    <a:spcPct val="120000"/>
                  </a:lnSpc>
                  <a:buFont typeface="+mj-lt"/>
                  <a:buAutoNum type="alphaLcPeriod"/>
                </a:pPr>
                <a:r>
                  <a:rPr lang="en-US" dirty="0"/>
                  <a:t>Neither a relative maximum nor a relative minimum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has the same sign on both the immediate left and the immediate right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Note 1: c is the reason that the first-derivative test is only the necessary condition for relative extremum.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Note 2: </a:t>
                </a:r>
                <a:r>
                  <a:rPr lang="en-US" dirty="0"/>
                  <a:t>let us call the value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 </a:t>
                </a:r>
                <a:r>
                  <a:rPr lang="en-US" b="1" i="1" dirty="0"/>
                  <a:t>critical value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and refer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as a </a:t>
                </a:r>
                <a:r>
                  <a:rPr lang="en-US" b="1" i="1" dirty="0"/>
                  <a:t>stationary value </a:t>
                </a:r>
                <a:r>
                  <a:rPr lang="en-US" dirty="0"/>
                  <a:t>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(or of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). The point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can be called a </a:t>
                </a:r>
                <a:r>
                  <a:rPr lang="en-US" b="1" i="1" dirty="0"/>
                  <a:t>stationary point</a:t>
                </a:r>
                <a:r>
                  <a:rPr lang="en-US" dirty="0"/>
                  <a:t>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6283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786" y="436989"/>
            <a:ext cx="7315200" cy="603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37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First-Derivative Test for Relative Extremum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From the previous diagrams, points J and K are called </a:t>
                </a:r>
                <a:r>
                  <a:rPr lang="en-US" b="1" i="1" dirty="0"/>
                  <a:t>inflection points</a:t>
                </a:r>
                <a:r>
                  <a:rPr lang="en-US" dirty="0"/>
                  <a:t>. </a:t>
                </a:r>
              </a:p>
              <a:p>
                <a:r>
                  <a:rPr lang="en-US" dirty="0"/>
                  <a:t>The characteristic feature of an inflection point is that the derivative function reaches an extreme value. For the case of point J, the point J’ is a minimum point of the derivative function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For the case of point K, the point K’ is a maximum point of the derivative function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</a:t>
                </a:r>
                <a:r>
                  <a:rPr lang="en-US" dirty="0"/>
                  <a:t>  </a:t>
                </a:r>
              </a:p>
              <a:p>
                <a:r>
                  <a:rPr lang="en-US" dirty="0"/>
                  <a:t>To sum up: A relative extremum must be a stationary value, but a stationary value may be associated with either a relative extremum or an inflection point.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68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8379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sz="2400" dirty="0"/>
                  <a:t>Find the relative extrema of the function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−12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+36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+8</m:t>
                      </m:r>
                    </m:oMath>
                  </m:oMathPara>
                </a14:m>
                <a:endParaRPr lang="en-US" sz="2400" dirty="0"/>
              </a:p>
              <a:p>
                <a:pPr>
                  <a:lnSpc>
                    <a:spcPct val="100000"/>
                  </a:lnSpc>
                </a:pPr>
                <a:endParaRPr lang="en-US" sz="2400" dirty="0"/>
              </a:p>
              <a:p>
                <a:pPr>
                  <a:lnSpc>
                    <a:spcPct val="100000"/>
                  </a:lnSpc>
                </a:pPr>
                <a:endParaRPr lang="en-US" sz="2400" dirty="0"/>
              </a:p>
              <a:p>
                <a:pPr>
                  <a:lnSpc>
                    <a:spcPct val="100000"/>
                  </a:lnSpc>
                </a:pPr>
                <a:endParaRPr lang="en-US" sz="2400" dirty="0"/>
              </a:p>
              <a:p>
                <a:pPr>
                  <a:lnSpc>
                    <a:spcPct val="100000"/>
                  </a:lnSpc>
                </a:pPr>
                <a:r>
                  <a:rPr lang="en-US" sz="2400" dirty="0"/>
                  <a:t>Find the relative extremum of the average-cost function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𝐴𝐶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−5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+8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11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5714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Second and Higher Derivatives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Since the first derivative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is itself a function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it should be differentiable with respect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The result of this differentiation, known as the </a:t>
                </a:r>
                <a:r>
                  <a:rPr lang="en-US" b="1" i="1" dirty="0"/>
                  <a:t>second derivative</a:t>
                </a:r>
                <a:r>
                  <a:rPr lang="en-US" dirty="0"/>
                  <a:t> of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, is denoted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 (read: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-two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𝑑𝑥</m:t>
                    </m:r>
                  </m:oMath>
                </a14:m>
                <a:r>
                  <a:rPr lang="en-US" dirty="0"/>
                  <a:t> squared)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exists for all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values in the domain,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is said to be </a:t>
                </a:r>
                <a:r>
                  <a:rPr lang="en-US" b="1" i="1" dirty="0"/>
                  <a:t>twice continuously differentiable</a:t>
                </a:r>
                <a:r>
                  <a:rPr lang="en-US" dirty="0"/>
                  <a:t>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As a function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the second derivative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can be differentiated with respect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again to produce a </a:t>
                </a:r>
                <a:r>
                  <a:rPr lang="en-US" b="1" i="1" dirty="0"/>
                  <a:t>third derivative</a:t>
                </a:r>
                <a:r>
                  <a:rPr lang="en-US" dirty="0"/>
                  <a:t>, and so on.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These higher-order derivatives are denoted by: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′′′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(4)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,…,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or				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,…,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den>
                    </m:f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812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=4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+17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+3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=16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+34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+3</m:t>
                    </m:r>
                  </m:oMath>
                </a14:m>
                <a:endParaRPr lang="en-US" b="0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48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+34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96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(4)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en-US" dirty="0"/>
              </a:p>
              <a:p>
                <a:pPr>
                  <a:lnSpc>
                    <a:spcPct val="120000"/>
                  </a:lnSpc>
                </a:pPr>
                <a:r>
                  <a:rPr lang="en-US" dirty="0"/>
                  <a:t>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≠−1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 t="-7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4947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Interpretation of the Second Derivative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dirty="0"/>
                  <a:t>The second-derivative function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</m:oMath>
                </a14:m>
                <a:r>
                  <a:rPr lang="en-US" dirty="0"/>
                  <a:t> is the measure of the rate of change of the first derivative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That is the second derivative measures the rate of change of the slope of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increases infinitesimally from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}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′′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&gt;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′′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</m:sSub>
                                  </m:e>
                                </m:d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&lt;0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means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that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𝑠𝑙𝑜𝑝𝑒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𝑐𝑢𝑟𝑣𝑒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tends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to</m:t>
                      </m:r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{"/>
                          <m:endChr m:val="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sty m:val="p"/>
                                    <m:brk m:alnAt="7"/>
                                  </m:rP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increase</m:t>
                                </m:r>
                              </m:e>
                            </m:mr>
                            <m:mr>
                              <m:e>
                                <m:r>
                                  <m:rPr>
                                    <m:sty m:val="p"/>
                                  </m:rPr>
                                  <a:rPr lang="en-US" b="0" i="0" smtClean="0">
                                    <a:latin typeface="Cambria Math" panose="02040503050406030204" pitchFamily="18" charset="0"/>
                                  </a:rPr>
                                  <m:t>decrease</m:t>
                                </m:r>
                              </m:e>
                            </m:mr>
                          </m:m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</m:e>
                      </m:d>
                    </m:oMath>
                  </m:oMathPara>
                </a14:m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Thus, for example, a positive first derivative coupled with a positive second derivative 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implies that the slope of the curve at that point is </a:t>
                </a:r>
                <a:r>
                  <a:rPr lang="en-US" i="1" dirty="0"/>
                  <a:t>positive and increasing</a:t>
                </a:r>
                <a:r>
                  <a:rPr lang="en-US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928" t="-2101" r="-870" b="-25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7697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Connector 25"/>
          <p:cNvCxnSpPr>
            <a:cxnSpLocks/>
          </p:cNvCxnSpPr>
          <p:nvPr/>
        </p:nvCxnSpPr>
        <p:spPr>
          <a:xfrm flipH="1" flipV="1">
            <a:off x="3253863" y="2093699"/>
            <a:ext cx="53155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4552335"/>
                <a:ext cx="10515600" cy="1624628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/>
                  <a:t>For the left panel,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dirty="0"/>
                  <a:t>. Slope changes from positive to zero to negative values,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increases. </a:t>
                </a:r>
              </a:p>
              <a:p>
                <a:r>
                  <a:rPr lang="en-US" dirty="0"/>
                  <a:t>For the right panel,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. Slope changes from negative to zero to positive values,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increases.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4552335"/>
                <a:ext cx="10515600" cy="1624628"/>
              </a:xfrm>
              <a:blipFill>
                <a:blip r:embed="rId2"/>
                <a:stretch>
                  <a:fillRect l="-1043" t="-8647" b="-90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1848459" y="1297858"/>
            <a:ext cx="3721520" cy="2714329"/>
            <a:chOff x="226141" y="3923071"/>
            <a:chExt cx="3721520" cy="2714329"/>
          </a:xfrm>
        </p:grpSpPr>
        <p:cxnSp>
          <p:nvCxnSpPr>
            <p:cNvPr id="5" name="Straight Arrow Connector 4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189414" y="1292944"/>
            <a:ext cx="3721520" cy="2714329"/>
            <a:chOff x="226141" y="3923071"/>
            <a:chExt cx="3721520" cy="2714329"/>
          </a:xfrm>
        </p:grpSpPr>
        <p:cxnSp>
          <p:nvCxnSpPr>
            <p:cNvPr id="11" name="Straight Arrow Connector 10"/>
            <p:cNvCxnSpPr/>
            <p:nvPr/>
          </p:nvCxnSpPr>
          <p:spPr>
            <a:xfrm flipH="1" flipV="1">
              <a:off x="698090" y="4001729"/>
              <a:ext cx="0" cy="24285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688258" y="6420465"/>
              <a:ext cx="28710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226141" y="3923071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y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406887" y="6258236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/>
                <a:t>x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45806" y="6268068"/>
              <a:ext cx="540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</p:grpSp>
      <p:sp>
        <p:nvSpPr>
          <p:cNvPr id="19" name="Freeform: Shape 18"/>
          <p:cNvSpPr/>
          <p:nvPr/>
        </p:nvSpPr>
        <p:spPr>
          <a:xfrm>
            <a:off x="2458065" y="2103535"/>
            <a:ext cx="2241754" cy="1268930"/>
          </a:xfrm>
          <a:custGeom>
            <a:avLst/>
            <a:gdLst>
              <a:gd name="connsiteX0" fmla="*/ 0 w 2241754"/>
              <a:gd name="connsiteY0" fmla="*/ 1268930 h 1268930"/>
              <a:gd name="connsiteX1" fmla="*/ 1052051 w 2241754"/>
              <a:gd name="connsiteY1" fmla="*/ 568 h 1268930"/>
              <a:gd name="connsiteX2" fmla="*/ 2241754 w 2241754"/>
              <a:gd name="connsiteY2" fmla="*/ 1141110 h 126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41754" h="1268930">
                <a:moveTo>
                  <a:pt x="0" y="1268930"/>
                </a:moveTo>
                <a:cubicBezTo>
                  <a:pt x="339212" y="645400"/>
                  <a:pt x="678425" y="21871"/>
                  <a:pt x="1052051" y="568"/>
                </a:cubicBezTo>
                <a:cubicBezTo>
                  <a:pt x="1425677" y="-20735"/>
                  <a:pt x="1833715" y="560187"/>
                  <a:pt x="2241754" y="114111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792358" y="2590517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3470788" y="2019962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4191002" y="2585886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/>
          <p:cNvCxnSpPr>
            <a:cxnSpLocks/>
          </p:cNvCxnSpPr>
          <p:nvPr/>
        </p:nvCxnSpPr>
        <p:spPr>
          <a:xfrm flipH="1">
            <a:off x="2615381" y="2241755"/>
            <a:ext cx="512507" cy="77674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 flipH="1" flipV="1">
            <a:off x="3960559" y="2241755"/>
            <a:ext cx="601609" cy="7656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/>
          <p:cNvSpPr/>
          <p:nvPr/>
        </p:nvSpPr>
        <p:spPr>
          <a:xfrm>
            <a:off x="7020232" y="2123768"/>
            <a:ext cx="1995949" cy="924249"/>
          </a:xfrm>
          <a:custGeom>
            <a:avLst/>
            <a:gdLst>
              <a:gd name="connsiteX0" fmla="*/ 0 w 1995949"/>
              <a:gd name="connsiteY0" fmla="*/ 0 h 924249"/>
              <a:gd name="connsiteX1" fmla="*/ 1032387 w 1995949"/>
              <a:gd name="connsiteY1" fmla="*/ 924232 h 924249"/>
              <a:gd name="connsiteX2" fmla="*/ 1995949 w 1995949"/>
              <a:gd name="connsiteY2" fmla="*/ 19664 h 924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95949" h="924249">
                <a:moveTo>
                  <a:pt x="0" y="0"/>
                </a:moveTo>
                <a:cubicBezTo>
                  <a:pt x="349864" y="460477"/>
                  <a:pt x="699729" y="920955"/>
                  <a:pt x="1032387" y="924232"/>
                </a:cubicBezTo>
                <a:cubicBezTo>
                  <a:pt x="1365045" y="927509"/>
                  <a:pt x="1680497" y="473586"/>
                  <a:pt x="1995949" y="1966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cxnSpLocks/>
          </p:cNvCxnSpPr>
          <p:nvPr/>
        </p:nvCxnSpPr>
        <p:spPr>
          <a:xfrm flipH="1" flipV="1">
            <a:off x="7791460" y="3062180"/>
            <a:ext cx="53155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cxnSpLocks/>
          </p:cNvCxnSpPr>
          <p:nvPr/>
        </p:nvCxnSpPr>
        <p:spPr>
          <a:xfrm flipH="1" flipV="1">
            <a:off x="6944657" y="2059860"/>
            <a:ext cx="601609" cy="7656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cxnSpLocks/>
          </p:cNvCxnSpPr>
          <p:nvPr/>
        </p:nvCxnSpPr>
        <p:spPr>
          <a:xfrm flipH="1">
            <a:off x="8431180" y="2128117"/>
            <a:ext cx="643992" cy="81664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7993325" y="2964442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7204593" y="2388956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8743360" y="2368962"/>
            <a:ext cx="127819" cy="1474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691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Interpretation of the Second Derivative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It can be said that the second derivative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en-US" dirty="0"/>
                  <a:t> relates to the </a:t>
                </a:r>
                <a:r>
                  <a:rPr lang="en-US" i="1" dirty="0"/>
                  <a:t>curvature</a:t>
                </a:r>
                <a:r>
                  <a:rPr lang="en-US" dirty="0"/>
                  <a:t> of a graph. </a:t>
                </a:r>
              </a:p>
              <a:p>
                <a:pPr lvl="1"/>
                <a:r>
                  <a:rPr lang="en-US" dirty="0"/>
                  <a:t>For a function with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dirty="0"/>
                  <a:t> for all values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it is called a </a:t>
                </a:r>
                <a:r>
                  <a:rPr lang="en-US" b="1" i="1" dirty="0"/>
                  <a:t>strictly concave</a:t>
                </a:r>
                <a:r>
                  <a:rPr lang="en-US" dirty="0"/>
                  <a:t> function. </a:t>
                </a:r>
              </a:p>
              <a:p>
                <a:pPr lvl="1"/>
                <a:r>
                  <a:rPr lang="en-US" dirty="0"/>
                  <a:t>For a function with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 for all values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it is called a </a:t>
                </a:r>
                <a:r>
                  <a:rPr lang="en-US" b="1" i="1" dirty="0"/>
                  <a:t>strictly convex</a:t>
                </a:r>
                <a:r>
                  <a:rPr lang="en-US" dirty="0"/>
                  <a:t> function.</a:t>
                </a:r>
              </a:p>
              <a:p>
                <a:pPr lvl="1"/>
                <a:r>
                  <a:rPr lang="en-US" dirty="0"/>
                  <a:t>For a function with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 for all values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it is called a </a:t>
                </a:r>
                <a:r>
                  <a:rPr lang="en-US" b="1" i="1" dirty="0"/>
                  <a:t>concave</a:t>
                </a:r>
                <a:r>
                  <a:rPr lang="en-US" dirty="0"/>
                  <a:t> function. </a:t>
                </a:r>
              </a:p>
              <a:p>
                <a:pPr lvl="1"/>
                <a:r>
                  <a:rPr lang="en-US" dirty="0"/>
                  <a:t>For a function with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 for all values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it is called a </a:t>
                </a:r>
                <a:r>
                  <a:rPr lang="en-US" b="1" i="1" dirty="0"/>
                  <a:t>convex</a:t>
                </a:r>
                <a:r>
                  <a:rPr lang="en-US" dirty="0"/>
                  <a:t> function.</a:t>
                </a:r>
                <a:r>
                  <a:rPr lang="en-US" dirty="0"/>
                  <a:t>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76739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Second-Derivative Test for Relative Extremum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If the value of the first derivative of a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then the value of the function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 will be</a:t>
                </a:r>
              </a:p>
              <a:p>
                <a:pPr marL="914400" lvl="1" indent="-457200">
                  <a:lnSpc>
                    <a:spcPct val="100000"/>
                  </a:lnSpc>
                  <a:buFont typeface="+mj-lt"/>
                  <a:buAutoNum type="alphaLcPeriod"/>
                </a:pPr>
                <a:r>
                  <a:rPr lang="en-US" dirty="0"/>
                  <a:t>A relative maximum,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914400" lvl="1" indent="-457200">
                  <a:lnSpc>
                    <a:spcPct val="100000"/>
                  </a:lnSpc>
                  <a:buFont typeface="+mj-lt"/>
                  <a:buAutoNum type="alphaLcPeriod"/>
                </a:pPr>
                <a:r>
                  <a:rPr lang="en-US" dirty="0"/>
                  <a:t>A relative minimum, 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This is more convenient to use than checking for the slopes of the function at the left and the right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But it has a drawback that no conclusion can be drawn in the case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. For then, the stationary value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 can be either a relative maximum, or a relative minimum, or even an inflectional value.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754" b="-5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9975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 Conclusion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455825298"/>
                  </p:ext>
                </p:extLst>
              </p:nvPr>
            </p:nvGraphicFramePr>
            <p:xfrm>
              <a:off x="838200" y="1825625"/>
              <a:ext cx="10515600" cy="1432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505200">
                      <a:extLst>
                        <a:ext uri="{9D8B030D-6E8A-4147-A177-3AD203B41FA5}">
                          <a16:colId xmlns:a16="http://schemas.microsoft.com/office/drawing/2014/main" val="120141281"/>
                        </a:ext>
                      </a:extLst>
                    </a:gridCol>
                    <a:gridCol w="3505200">
                      <a:extLst>
                        <a:ext uri="{9D8B030D-6E8A-4147-A177-3AD203B41FA5}">
                          <a16:colId xmlns:a16="http://schemas.microsoft.com/office/drawing/2014/main" val="2462367811"/>
                        </a:ext>
                      </a:extLst>
                    </a:gridCol>
                    <a:gridCol w="3505200">
                      <a:extLst>
                        <a:ext uri="{9D8B030D-6E8A-4147-A177-3AD203B41FA5}">
                          <a16:colId xmlns:a16="http://schemas.microsoft.com/office/drawing/2014/main" val="157158456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Condition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Maximum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Minimum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61066389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400" dirty="0"/>
                            <a:t>First-order necessary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=0</m:t>
                                </m:r>
                              </m:oMath>
                            </m:oMathPara>
                          </a14:m>
                          <a:endParaRPr 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=0</m:t>
                                </m:r>
                              </m:oMath>
                            </m:oMathPara>
                          </a14:m>
                          <a:endParaRPr lang="en-US" sz="2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2879301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sz="2400" dirty="0"/>
                            <a:t>Second-order sufficient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&lt;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′′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&gt;</m:t>
                                </m:r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2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62330450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455825298"/>
                  </p:ext>
                </p:extLst>
              </p:nvPr>
            </p:nvGraphicFramePr>
            <p:xfrm>
              <a:off x="838200" y="1825625"/>
              <a:ext cx="10515600" cy="1432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505200">
                      <a:extLst>
                        <a:ext uri="{9D8B030D-6E8A-4147-A177-3AD203B41FA5}">
                          <a16:colId xmlns:a16="http://schemas.microsoft.com/office/drawing/2014/main" val="120141281"/>
                        </a:ext>
                      </a:extLst>
                    </a:gridCol>
                    <a:gridCol w="3505200">
                      <a:extLst>
                        <a:ext uri="{9D8B030D-6E8A-4147-A177-3AD203B41FA5}">
                          <a16:colId xmlns:a16="http://schemas.microsoft.com/office/drawing/2014/main" val="2462367811"/>
                        </a:ext>
                      </a:extLst>
                    </a:gridCol>
                    <a:gridCol w="3505200">
                      <a:extLst>
                        <a:ext uri="{9D8B030D-6E8A-4147-A177-3AD203B41FA5}">
                          <a16:colId xmlns:a16="http://schemas.microsoft.com/office/drawing/2014/main" val="157158456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Condition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Maximum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800" dirty="0"/>
                            <a:t>Minimum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61066389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sz="2400" dirty="0"/>
                            <a:t>First-order necessary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123684" r="-100521" b="-1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00348" t="-123684" r="-696" b="-12763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28793016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sz="2400" dirty="0"/>
                            <a:t>Second-order sufficient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226667" r="-100521" b="-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00348" t="-226667" r="-696" b="-29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62330450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490408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/>
                  <a:t>Let the revenue and cost functions be</a:t>
                </a:r>
              </a:p>
              <a:p>
                <a:pPr marL="0" indent="0">
                  <a:buNone/>
                </a:pPr>
                <a:r>
                  <a:rPr lang="en-US" b="0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=100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−7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+111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+50</m:t>
                    </m:r>
                  </m:oMath>
                </a14:m>
                <a:endParaRPr lang="en-US" dirty="0"/>
              </a:p>
              <a:p>
                <a:r>
                  <a:rPr lang="en-US" dirty="0"/>
                  <a:t>Then the profit function is</a:t>
                </a:r>
              </a:p>
              <a:p>
                <a:pPr marL="0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+6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−11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−50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FOC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+12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−11=0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11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SOC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+12 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/>
                  <a:t>, 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=−2+12=10&gt;0</m:t>
                    </m:r>
                  </m:oMath>
                </a14:m>
                <a:r>
                  <a:rPr lang="en-US" dirty="0"/>
                  <a:t>	 </a:t>
                </a:r>
                <a:r>
                  <a:rPr lang="en-US" dirty="0">
                    <a:sym typeface="Wingdings" panose="05000000000000000000" pitchFamily="2" charset="2"/>
                  </a:rPr>
                  <a:t> Minimum point</a:t>
                </a:r>
              </a:p>
              <a:p>
                <a:pPr marL="0" indent="0">
                  <a:buNone/>
                </a:pPr>
                <a:r>
                  <a:rPr lang="en-US" dirty="0">
                    <a:sym typeface="Wingdings" panose="05000000000000000000" pitchFamily="2" charset="2"/>
                  </a:rPr>
                  <a:t>	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/>
                  <a:t>1, </a:t>
                </a:r>
                <a:r>
                  <a:rPr lang="en-US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′′</m:t>
                        </m:r>
                      </m:sup>
                    </m:sSup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−22+12=−10&lt;0</m:t>
                    </m:r>
                  </m:oMath>
                </a14:m>
                <a:r>
                  <a:rPr lang="en-US" dirty="0"/>
                  <a:t> 	</a:t>
                </a:r>
                <a:r>
                  <a:rPr lang="en-US" dirty="0">
                    <a:sym typeface="Wingdings" panose="05000000000000000000" pitchFamily="2" charset="2"/>
                  </a:rPr>
                  <a:t>  Maximum point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501" b="-1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2880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Check!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From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+6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−11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−50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=0,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−0+0−0−50=−50</m:t>
                    </m:r>
                  </m:oMath>
                </a14:m>
                <a:endParaRPr lang="en-US" b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+6−11−50=−55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b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=2,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+6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−11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−50=−50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=10,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=11,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=12,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47313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1550</Words>
  <Application>Microsoft Office PowerPoint</Application>
  <PresentationFormat>Widescreen</PresentationFormat>
  <Paragraphs>154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Wingdings</vt:lpstr>
      <vt:lpstr>Office Theme</vt:lpstr>
      <vt:lpstr>Optimization without Constraints: One Independent Variable I</vt:lpstr>
      <vt:lpstr>Outline</vt:lpstr>
      <vt:lpstr>Optimum Values and Extreme Values</vt:lpstr>
      <vt:lpstr>Example</vt:lpstr>
      <vt:lpstr>Relative Maximum and Minimum: First-Derivative Test</vt:lpstr>
      <vt:lpstr>Relative vs Absolute Extremum</vt:lpstr>
      <vt:lpstr>First-Derivative Test</vt:lpstr>
      <vt:lpstr>First-Derivative Test for Relative Extremum</vt:lpstr>
      <vt:lpstr>PowerPoint Presentation</vt:lpstr>
      <vt:lpstr>First-Derivative Test for Relative Extremum</vt:lpstr>
      <vt:lpstr>Examples</vt:lpstr>
      <vt:lpstr>Second and Higher Derivatives</vt:lpstr>
      <vt:lpstr>Examples</vt:lpstr>
      <vt:lpstr>Interpretation of the Second Derivative</vt:lpstr>
      <vt:lpstr>PowerPoint Presentation</vt:lpstr>
      <vt:lpstr>Interpretation of the Second Derivative</vt:lpstr>
      <vt:lpstr>Second-Derivative Test for Relative Extremum</vt:lpstr>
      <vt:lpstr>In Conclusion</vt:lpstr>
      <vt:lpstr>Example</vt:lpstr>
      <vt:lpstr>Example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Optimization without Constraints: One Independent Variable I</dc:title>
  <dc:creator>Pawin S</dc:creator>
  <cp:lastModifiedBy>Pawin S</cp:lastModifiedBy>
  <cp:revision>20</cp:revision>
  <dcterms:created xsi:type="dcterms:W3CDTF">2017-03-07T01:37:09Z</dcterms:created>
  <dcterms:modified xsi:type="dcterms:W3CDTF">2017-03-07T08:43:21Z</dcterms:modified>
</cp:coreProperties>
</file>