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38"/>
  </p:notesMasterIdLst>
  <p:sldIdLst>
    <p:sldId id="574" r:id="rId2"/>
    <p:sldId id="687" r:id="rId3"/>
    <p:sldId id="676" r:id="rId4"/>
    <p:sldId id="703" r:id="rId5"/>
    <p:sldId id="704" r:id="rId6"/>
    <p:sldId id="705" r:id="rId7"/>
    <p:sldId id="677" r:id="rId8"/>
    <p:sldId id="688" r:id="rId9"/>
    <p:sldId id="689" r:id="rId10"/>
    <p:sldId id="693" r:id="rId11"/>
    <p:sldId id="696" r:id="rId12"/>
    <p:sldId id="692" r:id="rId13"/>
    <p:sldId id="695" r:id="rId14"/>
    <p:sldId id="659" r:id="rId15"/>
    <p:sldId id="670" r:id="rId16"/>
    <p:sldId id="672" r:id="rId17"/>
    <p:sldId id="678" r:id="rId18"/>
    <p:sldId id="674" r:id="rId19"/>
    <p:sldId id="700" r:id="rId20"/>
    <p:sldId id="679" r:id="rId21"/>
    <p:sldId id="699" r:id="rId22"/>
    <p:sldId id="680" r:id="rId23"/>
    <p:sldId id="686" r:id="rId24"/>
    <p:sldId id="697" r:id="rId25"/>
    <p:sldId id="682" r:id="rId26"/>
    <p:sldId id="675" r:id="rId27"/>
    <p:sldId id="683" r:id="rId28"/>
    <p:sldId id="709" r:id="rId29"/>
    <p:sldId id="710" r:id="rId30"/>
    <p:sldId id="701" r:id="rId31"/>
    <p:sldId id="702" r:id="rId32"/>
    <p:sldId id="708" r:id="rId33"/>
    <p:sldId id="711" r:id="rId34"/>
    <p:sldId id="712" r:id="rId35"/>
    <p:sldId id="707" r:id="rId36"/>
    <p:sldId id="706" r:id="rId37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66FF"/>
    <a:srgbClr val="FF3300"/>
    <a:srgbClr val="99CC00"/>
    <a:srgbClr val="000099"/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575" autoAdjust="0"/>
    <p:restoredTop sz="94660"/>
  </p:normalViewPr>
  <p:slideViewPr>
    <p:cSldViewPr>
      <p:cViewPr>
        <p:scale>
          <a:sx n="81" d="100"/>
          <a:sy n="81" d="100"/>
        </p:scale>
        <p:origin x="-222" y="-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6162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963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FD33E51D-9B8E-476F-89BD-A1F7F0B22AD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123499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ภาพนิ่งชื่อเรื่อง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สี่เหลี่ยมผืนผ้า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สี่เหลี่ยมมุมมน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ชื่อเรื่องรอง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th-TH" smtClean="0"/>
              <a:t>คลิกเพื่อแก้ไขลักษณะชื่อเรื่องรองต้นแบบ</a:t>
            </a:r>
            <a:endParaRPr kumimoji="0" lang="en-US"/>
          </a:p>
        </p:txBody>
      </p:sp>
      <p:sp>
        <p:nvSpPr>
          <p:cNvPr id="28" name="ตัวยึดวันที่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9CB88-5E1A-4FAC-892A-60949ACB1F6F}" type="datetimeFigureOut">
              <a:rPr lang="en-US" smtClean="0"/>
              <a:pPr/>
              <a:t>7/10/2018</a:t>
            </a:fld>
            <a:endParaRPr lang="en-US"/>
          </a:p>
        </p:txBody>
      </p:sp>
      <p:sp>
        <p:nvSpPr>
          <p:cNvPr id="17" name="ตัวยึดท้ายกระดาษ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29" name="ตัวยึดหมายเลขภาพนิ่ง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r>
              <a:rPr lang="en-US" smtClean="0"/>
              <a:t>12-</a:t>
            </a:r>
            <a:fld id="{5730FC8C-0530-4C12-9939-6AB7B85FBA4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7" name="สี่เหลี่ยมผืนผ้า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สี่เหลี่ยมผืนผ้า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สี่เหลี่ยมผืนผ้า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ชื่อเรื่อง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hf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9CB88-5E1A-4FAC-892A-60949ACB1F6F}" type="datetimeFigureOut">
              <a:rPr lang="en-US" smtClean="0"/>
              <a:pPr/>
              <a:t>7/10/2018</a:t>
            </a:fld>
            <a:endParaRPr lang="en-US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12-</a:t>
            </a:r>
            <a:fld id="{5730FC8C-0530-4C12-9939-6AB7B85FBA4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8" name="ตัวยึดเนื้อหา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</p:spTree>
  </p:cSld>
  <p:clrMapOvr>
    <a:masterClrMapping/>
  </p:clrMapOvr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ส่วนหัวของส่วน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สี่เหลี่ยมผืนผ้า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สี่เหลี่ยมมุมมน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9CB88-5E1A-4FAC-892A-60949ACB1F6F}" type="datetimeFigureOut">
              <a:rPr lang="en-US" smtClean="0"/>
              <a:pPr/>
              <a:t>7/10/2018</a:t>
            </a:fld>
            <a:endParaRPr lang="en-US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kumimoji="0" lang="en-US"/>
          </a:p>
        </p:txBody>
      </p:sp>
      <p:sp>
        <p:nvSpPr>
          <p:cNvPr id="7" name="สี่เหลี่ยมผืนผ้า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สี่เหลี่ยมผืนผ้า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สี่เหลี่ยมผืนผ้า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pPr>
              <a:defRPr/>
            </a:pPr>
            <a:r>
              <a:rPr lang="en-US" smtClean="0"/>
              <a:t>12-</a:t>
            </a:r>
            <a:fld id="{5730FC8C-0530-4C12-9939-6AB7B85FBA4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hf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9CB88-5E1A-4FAC-892A-60949ACB1F6F}" type="datetimeFigureOut">
              <a:rPr lang="en-US" smtClean="0"/>
              <a:pPr/>
              <a:t>7/10/2018</a:t>
            </a:fld>
            <a:endParaRPr lang="en-US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12-</a:t>
            </a:r>
            <a:fld id="{5730FC8C-0530-4C12-9939-6AB7B85FBA4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9" name="ตัวยึดเนื้อหา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11" name="ตัวยึดเนื้อหา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</p:spTree>
  </p:cSld>
  <p:clrMapOvr>
    <a:masterClrMapping/>
  </p:clrMapOvr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9CB88-5E1A-4FAC-892A-60949ACB1F6F}" type="datetimeFigureOut">
              <a:rPr lang="en-US" smtClean="0"/>
              <a:pPr/>
              <a:t>7/10/2018</a:t>
            </a:fld>
            <a:endParaRPr lang="en-US"/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12-</a:t>
            </a:r>
            <a:fld id="{5730FC8C-0530-4C12-9939-6AB7B85FBA4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11" name="ตัวยึดเนื้อหา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13" name="ตัวยึดเนื้อหา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</p:spTree>
  </p:cSld>
  <p:clrMapOvr>
    <a:masterClrMapping/>
  </p:clrMapOvr>
  <p:hf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9CB88-5E1A-4FAC-892A-60949ACB1F6F}" type="datetimeFigureOut">
              <a:rPr lang="en-US" smtClean="0"/>
              <a:pPr/>
              <a:t>7/10/2018</a:t>
            </a:fld>
            <a:endParaRPr lang="en-US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12-</a:t>
            </a:r>
            <a:fld id="{5730FC8C-0530-4C12-9939-6AB7B85FBA4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hf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9CB88-5E1A-4FAC-892A-60949ACB1F6F}" type="datetimeFigureOut">
              <a:rPr lang="en-US" smtClean="0"/>
              <a:pPr/>
              <a:t>7/10/2018</a:t>
            </a:fld>
            <a:endParaRPr lang="en-US"/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12-</a:t>
            </a:r>
            <a:fld id="{5730FC8C-0530-4C12-9939-6AB7B85FBA4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hf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สี่เหลี่ยมผืนผ้า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สี่เหลี่ยมมุมมน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9CB88-5E1A-4FAC-892A-60949ACB1F6F}" type="datetimeFigureOut">
              <a:rPr lang="en-US" smtClean="0"/>
              <a:pPr/>
              <a:t>7/10/2018</a:t>
            </a:fld>
            <a:endParaRPr lang="en-US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12-</a:t>
            </a:r>
            <a:fld id="{5730FC8C-0530-4C12-9939-6AB7B85FBA4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11" name="ตัวยึดเนื้อหา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</p:spTree>
  </p:cSld>
  <p:clrMapOvr>
    <a:masterClrMapping/>
  </p:clrMapOvr>
  <p:hf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9CB88-5E1A-4FAC-892A-60949ACB1F6F}" type="datetimeFigureOut">
              <a:rPr lang="en-US" smtClean="0"/>
              <a:pPr/>
              <a:t>7/10/2018</a:t>
            </a:fld>
            <a:endParaRPr lang="en-US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kumimoji="0" lang="en-US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pPr>
              <a:defRPr/>
            </a:pPr>
            <a:r>
              <a:rPr lang="en-US" smtClean="0"/>
              <a:t>12-</a:t>
            </a:r>
            <a:fld id="{5730FC8C-0530-4C12-9939-6AB7B85FBA4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11" name="สี่เหลี่ยมผืนผ้า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สี่เหลี่ยมผืนผ้า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สี่เหลี่ยมผืนผ้า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th-TH" smtClean="0"/>
              <a:t>คลิกไอคอนเพื่อเพิ่มรูปภาพ</a:t>
            </a:r>
            <a:endParaRPr kumimoji="0" lang="en-US" dirty="0"/>
          </a:p>
        </p:txBody>
      </p:sp>
    </p:spTree>
  </p:cSld>
  <p:clrMapOvr>
    <a:masterClrMapping/>
  </p:clrMapOvr>
  <p:hf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9CB88-5E1A-4FAC-892A-60949ACB1F6F}" type="datetimeFigureOut">
              <a:rPr lang="en-US" smtClean="0"/>
              <a:pPr/>
              <a:t>7/10/2018</a:t>
            </a:fld>
            <a:endParaRPr lang="en-US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12-</a:t>
            </a:r>
            <a:fld id="{5730FC8C-0530-4C12-9939-6AB7B85FBA4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99CB88-5E1A-4FAC-892A-60949ACB1F6F}" type="datetimeFigureOut">
              <a:rPr lang="en-US" smtClean="0"/>
              <a:pPr/>
              <a:t>7/10/2018</a:t>
            </a:fld>
            <a:endParaRPr lang="en-US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12-</a:t>
            </a:r>
            <a:fld id="{5730FC8C-0530-4C12-9939-6AB7B85FBA4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hf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สี่เหลี่ยมผืนผ้า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สี่เหลี่ยมมุมมน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ตัวยึดชื่อเรื่อง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13" name="ตัวยึดข้อความ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kumimoji="0" lang="th-TH" smtClean="0"/>
              <a:t>ระดับที่สอง</a:t>
            </a:r>
          </a:p>
          <a:p>
            <a:pPr lvl="2" eaLnBrk="1" latinLnBrk="0" hangingPunct="1"/>
            <a:r>
              <a:rPr kumimoji="0" lang="th-TH" smtClean="0"/>
              <a:t>ระดับที่สาม</a:t>
            </a:r>
          </a:p>
          <a:p>
            <a:pPr lvl="3" eaLnBrk="1" latinLnBrk="0" hangingPunct="1"/>
            <a:r>
              <a:rPr kumimoji="0" lang="th-TH" smtClean="0"/>
              <a:t>ระดับที่สี่</a:t>
            </a:r>
          </a:p>
          <a:p>
            <a:pPr lvl="4" eaLnBrk="1" latinLnBrk="0" hangingPunct="1"/>
            <a:r>
              <a:rPr kumimoji="0" lang="th-TH" smtClean="0"/>
              <a:t>ระดับที่ห้า</a:t>
            </a:r>
            <a:endParaRPr kumimoji="0" lang="en-US"/>
          </a:p>
        </p:txBody>
      </p:sp>
      <p:sp>
        <p:nvSpPr>
          <p:cNvPr id="14" name="ตัวยึดวันที่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C699CB88-5E1A-4FAC-892A-60949ACB1F6F}" type="datetimeFigureOut">
              <a:rPr lang="en-US" smtClean="0"/>
              <a:pPr/>
              <a:t>7/10/2018</a:t>
            </a:fld>
            <a:endParaRPr lang="en-US"/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kumimoji="0" lang="en-US"/>
          </a:p>
        </p:txBody>
      </p:sp>
      <p:sp>
        <p:nvSpPr>
          <p:cNvPr id="23" name="ตัวยึดหมายเลขภาพนิ่ง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mtClean="0"/>
              <a:t>12-</a:t>
            </a:r>
            <a:fld id="{5730FC8C-0530-4C12-9939-6AB7B85FBA4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BE im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087799" y="150744"/>
            <a:ext cx="1002418" cy="1062461"/>
          </a:xfrm>
          <a:prstGeom prst="rect">
            <a:avLst/>
          </a:prstGeom>
        </p:spPr>
      </p:pic>
      <p:sp>
        <p:nvSpPr>
          <p:cNvPr id="8" name="Subtitle 7"/>
          <p:cNvSpPr>
            <a:spLocks noGrp="1"/>
          </p:cNvSpPr>
          <p:nvPr>
            <p:ph type="subTitle" idx="1"/>
          </p:nvPr>
        </p:nvSpPr>
        <p:spPr>
          <a:xfrm>
            <a:off x="1578485" y="3254269"/>
            <a:ext cx="6400800" cy="1600200"/>
          </a:xfrm>
        </p:spPr>
        <p:txBody>
          <a:bodyPr>
            <a:normAutofit/>
          </a:bodyPr>
          <a:lstStyle/>
          <a:p>
            <a:r>
              <a:rPr lang="en-US" sz="3600"/>
              <a:t>By Ajarn Suwalya K.</a:t>
            </a:r>
            <a:endParaRPr lang="en-US"/>
          </a:p>
          <a:p>
            <a:endParaRPr lang="en-US" sz="3600"/>
          </a:p>
        </p:txBody>
      </p:sp>
      <p:sp>
        <p:nvSpPr>
          <p:cNvPr id="5" name="Title 6"/>
          <p:cNvSpPr txBox="1">
            <a:spLocks/>
          </p:cNvSpPr>
          <p:nvPr/>
        </p:nvSpPr>
        <p:spPr>
          <a:xfrm>
            <a:off x="223895" y="1551481"/>
            <a:ext cx="9109981" cy="1364512"/>
          </a:xfrm>
          <a:prstGeom prst="rect">
            <a:avLst/>
          </a:prstGeom>
        </p:spPr>
        <p:txBody>
          <a:bodyPr bIns="91440" anchor="ctr" anchorCtr="0">
            <a:normAutofit/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lang="en-US" sz="4000" kern="1200" dirty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r>
              <a:rPr lang="en-US" sz="2600"/>
              <a:t>Vision</a:t>
            </a:r>
          </a:p>
          <a:p>
            <a:pPr fontAlgn="auto">
              <a:spcAft>
                <a:spcPts val="0"/>
              </a:spcAft>
            </a:pPr>
            <a:r>
              <a:rPr lang="en-US" sz="2000"/>
              <a:t>MK 341: Special Topics in Marketing 1</a:t>
            </a:r>
          </a:p>
          <a:p>
            <a:pPr fontAlgn="auto">
              <a:spcAft>
                <a:spcPts val="0"/>
              </a:spcAft>
            </a:pPr>
            <a:r>
              <a:rPr lang="en-US" sz="2000"/>
              <a:t>Marketing Leadership Development and Cross-cultural Management</a:t>
            </a:r>
          </a:p>
        </p:txBody>
      </p:sp>
    </p:spTree>
    <p:extLst>
      <p:ext uri="{BB962C8B-B14F-4D97-AF65-F5344CB8AC3E}">
        <p14:creationId xmlns:p14="http://schemas.microsoft.com/office/powerpoint/2010/main" val="1830751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title"/>
          </p:nvPr>
        </p:nvSpPr>
        <p:spPr>
          <a:xfrm>
            <a:off x="914400" y="536966"/>
            <a:ext cx="7772400" cy="1143000"/>
          </a:xfrm>
        </p:spPr>
        <p:txBody>
          <a:bodyPr>
            <a:normAutofit/>
          </a:bodyPr>
          <a:lstStyle/>
          <a:p>
            <a:r>
              <a:rPr lang="en-US" sz="4400" dirty="0">
                <a:solidFill>
                  <a:schemeClr val="hlink"/>
                </a:solidFill>
              </a:rPr>
              <a:t>What we plan to achieve?</a:t>
            </a:r>
          </a:p>
          <a:p>
            <a:endParaRPr lang="en-US" sz="2200" dirty="0">
              <a:solidFill>
                <a:schemeClr val="hlink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679966"/>
            <a:ext cx="7772400" cy="4572000"/>
          </a:xfrm>
        </p:spPr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Self- Awareness- Who am I?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Activities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Mission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Vision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Vision Statement Analysis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How to create a winning vision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Motivation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Individual Assignment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Project Update 1</a:t>
            </a:r>
          </a:p>
        </p:txBody>
      </p:sp>
    </p:spTree>
    <p:extLst>
      <p:ext uri="{BB962C8B-B14F-4D97-AF65-F5344CB8AC3E}">
        <p14:creationId xmlns:p14="http://schemas.microsoft.com/office/powerpoint/2010/main" val="1773351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400" dirty="0">
                <a:solidFill>
                  <a:schemeClr val="hlink"/>
                </a:solidFill>
              </a:rPr>
              <a:t>Self –Awareness- Who am I?</a:t>
            </a:r>
          </a:p>
          <a:p>
            <a:r>
              <a:rPr lang="en-US" sz="2200" dirty="0">
                <a:solidFill>
                  <a:schemeClr val="hlink"/>
                </a:solidFill>
              </a:rPr>
              <a:t>Realistic Assessment of your own abilities 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914400" y="1702586"/>
            <a:ext cx="7772400" cy="4572000"/>
          </a:xfrm>
        </p:spPr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What you are good at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Your deficiencies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Your success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Your mistakes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Your motivations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Your preferences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Your attitudes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Your effect on others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The learning gaps you need to fill</a:t>
            </a:r>
          </a:p>
        </p:txBody>
      </p:sp>
    </p:spTree>
    <p:extLst>
      <p:ext uri="{BB962C8B-B14F-4D97-AF65-F5344CB8AC3E}">
        <p14:creationId xmlns:p14="http://schemas.microsoft.com/office/powerpoint/2010/main" val="1053936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400" dirty="0">
                <a:solidFill>
                  <a:schemeClr val="hlink"/>
                </a:solidFill>
              </a:rPr>
              <a:t>Self –Awareness- Who am I?</a:t>
            </a:r>
          </a:p>
          <a:p>
            <a:r>
              <a:rPr lang="en-US" sz="2200" dirty="0">
                <a:solidFill>
                  <a:schemeClr val="hlink"/>
                </a:solidFill>
              </a:rPr>
              <a:t>Iceberg Model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1174231" y="1722620"/>
            <a:ext cx="6383446" cy="4572000"/>
          </a:xfrm>
        </p:spPr>
      </p:pic>
    </p:spTree>
    <p:extLst>
      <p:ext uri="{BB962C8B-B14F-4D97-AF65-F5344CB8AC3E}">
        <p14:creationId xmlns:p14="http://schemas.microsoft.com/office/powerpoint/2010/main" val="1285170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400" dirty="0">
                <a:solidFill>
                  <a:schemeClr val="hlink"/>
                </a:solidFill>
              </a:rPr>
              <a:t>Self –Awareness- Who am I?</a:t>
            </a:r>
          </a:p>
          <a:p>
            <a:r>
              <a:rPr lang="en-US" sz="2200" dirty="0">
                <a:solidFill>
                  <a:schemeClr val="hlink"/>
                </a:solidFill>
              </a:rPr>
              <a:t>Iceberg Model</a:t>
            </a:r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1514857" y="1530064"/>
            <a:ext cx="5846962" cy="4910528"/>
          </a:xfrm>
        </p:spPr>
      </p:pic>
    </p:spTree>
    <p:extLst>
      <p:ext uri="{BB962C8B-B14F-4D97-AF65-F5344CB8AC3E}">
        <p14:creationId xmlns:p14="http://schemas.microsoft.com/office/powerpoint/2010/main" val="2019105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400" dirty="0">
                <a:solidFill>
                  <a:schemeClr val="hlink"/>
                </a:solidFill>
              </a:rPr>
              <a:t>Self –Awareness- Who am I?</a:t>
            </a:r>
          </a:p>
          <a:p>
            <a:r>
              <a:rPr lang="en-US" sz="2200" dirty="0">
                <a:solidFill>
                  <a:schemeClr val="hlink"/>
                </a:solidFill>
              </a:rPr>
              <a:t>Iceberg Model</a:t>
            </a:r>
          </a:p>
        </p:txBody>
      </p:sp>
      <p:pic>
        <p:nvPicPr>
          <p:cNvPr id="9" name="Content Placeholder 8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414728" y="1635177"/>
            <a:ext cx="7772400" cy="4572000"/>
          </a:xfrm>
        </p:spPr>
      </p:pic>
    </p:spTree>
    <p:extLst>
      <p:ext uri="{BB962C8B-B14F-4D97-AF65-F5344CB8AC3E}">
        <p14:creationId xmlns:p14="http://schemas.microsoft.com/office/powerpoint/2010/main" val="562709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title"/>
          </p:nvPr>
        </p:nvSpPr>
        <p:spPr>
          <a:xfrm>
            <a:off x="852709" y="1409164"/>
            <a:ext cx="8921646" cy="1143000"/>
          </a:xfrm>
        </p:spPr>
        <p:txBody>
          <a:bodyPr>
            <a:normAutofit fontScale="90000"/>
          </a:bodyPr>
          <a:lstStyle/>
          <a:p>
            <a:r>
              <a:rPr lang="en-US" sz="4400" dirty="0">
                <a:solidFill>
                  <a:schemeClr val="hlink"/>
                </a:solidFill>
              </a:rPr>
              <a:t>Exercise 1: Self Awareness</a:t>
            </a:r>
          </a:p>
          <a:p>
            <a:endParaRPr lang="en-US" sz="4400" dirty="0">
              <a:solidFill>
                <a:schemeClr val="hlink"/>
              </a:solidFill>
            </a:endParaRPr>
          </a:p>
          <a:p>
            <a:r>
              <a:rPr lang="en-US" sz="4400" dirty="0">
                <a:solidFill>
                  <a:schemeClr val="hlink"/>
                </a:solidFill>
              </a:rPr>
              <a:t>Diary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86531" y="3279099"/>
            <a:ext cx="2548328" cy="2132616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3399" y="2552164"/>
            <a:ext cx="4780133" cy="316943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963819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title"/>
          </p:nvPr>
        </p:nvSpPr>
        <p:spPr>
          <a:xfrm>
            <a:off x="984458" y="2415913"/>
            <a:ext cx="8921646" cy="1144249"/>
          </a:xfrm>
        </p:spPr>
        <p:txBody>
          <a:bodyPr>
            <a:normAutofit/>
          </a:bodyPr>
          <a:lstStyle/>
          <a:p>
            <a:r>
              <a:rPr lang="en-US" sz="4400" dirty="0">
                <a:solidFill>
                  <a:schemeClr val="hlink"/>
                </a:solidFill>
              </a:rPr>
              <a:t>What is a Mission Statement?</a:t>
            </a:r>
          </a:p>
        </p:txBody>
      </p:sp>
    </p:spTree>
    <p:extLst>
      <p:ext uri="{BB962C8B-B14F-4D97-AF65-F5344CB8AC3E}">
        <p14:creationId xmlns:p14="http://schemas.microsoft.com/office/powerpoint/2010/main" val="777159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title"/>
          </p:nvPr>
        </p:nvSpPr>
        <p:spPr>
          <a:xfrm>
            <a:off x="452203" y="399556"/>
            <a:ext cx="7772400" cy="1143000"/>
          </a:xfrm>
        </p:spPr>
        <p:txBody>
          <a:bodyPr>
            <a:normAutofit/>
          </a:bodyPr>
          <a:lstStyle/>
          <a:p>
            <a:r>
              <a:rPr lang="en-US" sz="4400" dirty="0">
                <a:solidFill>
                  <a:schemeClr val="hlink"/>
                </a:solidFill>
              </a:rPr>
              <a:t>Definition of Mission Statement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677056" y="2286000"/>
            <a:ext cx="7772400" cy="4572000"/>
          </a:xfrm>
        </p:spPr>
        <p:txBody>
          <a:bodyPr/>
          <a:lstStyle/>
          <a:p>
            <a:pPr marL="0" indent="0">
              <a:buNone/>
            </a:pPr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A mission statement is a short statement of an organization's </a:t>
            </a:r>
            <a:r>
              <a:rPr lang="en-US" sz="480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purpose</a:t>
            </a:r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, identifying the goal of its operations: what kind of product or service it provides, its primary customers or market, and its geographical region of operation.</a:t>
            </a:r>
          </a:p>
        </p:txBody>
      </p:sp>
    </p:spTree>
    <p:extLst>
      <p:ext uri="{BB962C8B-B14F-4D97-AF65-F5344CB8AC3E}">
        <p14:creationId xmlns:p14="http://schemas.microsoft.com/office/powerpoint/2010/main" val="1832134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title" idx="4294967295"/>
          </p:nvPr>
        </p:nvSpPr>
        <p:spPr>
          <a:xfrm>
            <a:off x="924393" y="350083"/>
            <a:ext cx="7772400" cy="1143000"/>
          </a:xfrm>
        </p:spPr>
        <p:txBody>
          <a:bodyPr>
            <a:normAutofit/>
          </a:bodyPr>
          <a:lstStyle/>
          <a:p>
            <a:r>
              <a:rPr lang="en-US" sz="4400" dirty="0">
                <a:solidFill>
                  <a:schemeClr val="hlink"/>
                </a:solidFill>
              </a:rPr>
              <a:t>Mission Statement Example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61672" y="1493083"/>
            <a:ext cx="6495738" cy="48718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895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title" idx="4294967295"/>
          </p:nvPr>
        </p:nvSpPr>
        <p:spPr>
          <a:xfrm>
            <a:off x="836950" y="-112114"/>
            <a:ext cx="7772400" cy="1143000"/>
          </a:xfrm>
        </p:spPr>
        <p:txBody>
          <a:bodyPr>
            <a:normAutofit/>
          </a:bodyPr>
          <a:lstStyle/>
          <a:p>
            <a:r>
              <a:rPr lang="en-US" sz="4400" dirty="0">
                <a:solidFill>
                  <a:schemeClr val="hlink"/>
                </a:solidFill>
              </a:rPr>
              <a:t>Mission Statement Example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9700" y="1030886"/>
            <a:ext cx="6958015" cy="440960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85549" y="5283564"/>
            <a:ext cx="1823801" cy="12999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0961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title" idx="4294967295"/>
          </p:nvPr>
        </p:nvSpPr>
        <p:spPr>
          <a:xfrm>
            <a:off x="924393" y="350083"/>
            <a:ext cx="7772400" cy="1143000"/>
          </a:xfrm>
        </p:spPr>
        <p:txBody>
          <a:bodyPr>
            <a:normAutofit/>
          </a:bodyPr>
          <a:lstStyle/>
          <a:p>
            <a:r>
              <a:rPr lang="en-US" sz="4400" dirty="0">
                <a:solidFill>
                  <a:schemeClr val="hlink"/>
                </a:solidFill>
              </a:rPr>
              <a:t>Mission Statement Example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8306" y="1717623"/>
            <a:ext cx="8102600" cy="4559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1741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424097" y="5209082"/>
            <a:ext cx="69039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TV advertising has vast reach.Microsoft's inspiring Super Bowl XLVIII ad, "Empowering" – about how technology improves our lives- Drew 100+ million TV viewers and triggered millions of online views and shares.</a:t>
            </a:r>
            <a:endParaRPr lang="th-TH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4097" y="704320"/>
            <a:ext cx="7063881" cy="433465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32821" y="5279590"/>
            <a:ext cx="1823801" cy="12999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9455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title"/>
          </p:nvPr>
        </p:nvSpPr>
        <p:spPr>
          <a:xfrm>
            <a:off x="2520950" y="1978700"/>
            <a:ext cx="8921646" cy="1144249"/>
          </a:xfrm>
        </p:spPr>
        <p:txBody>
          <a:bodyPr>
            <a:normAutofit/>
          </a:bodyPr>
          <a:lstStyle/>
          <a:p>
            <a:r>
              <a:rPr lang="en-US" sz="4400" dirty="0">
                <a:solidFill>
                  <a:schemeClr val="hlink"/>
                </a:solidFill>
              </a:rPr>
              <a:t>What is a Vision?</a:t>
            </a:r>
          </a:p>
        </p:txBody>
      </p:sp>
    </p:spTree>
    <p:extLst>
      <p:ext uri="{BB962C8B-B14F-4D97-AF65-F5344CB8AC3E}">
        <p14:creationId xmlns:p14="http://schemas.microsoft.com/office/powerpoint/2010/main" val="1599210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title"/>
          </p:nvPr>
        </p:nvSpPr>
        <p:spPr>
          <a:xfrm>
            <a:off x="1318337" y="361709"/>
            <a:ext cx="8921646" cy="1143000"/>
          </a:xfrm>
        </p:spPr>
        <p:txBody>
          <a:bodyPr>
            <a:normAutofit/>
          </a:bodyPr>
          <a:lstStyle/>
          <a:p>
            <a:r>
              <a:rPr lang="en-US" sz="4400" dirty="0">
                <a:solidFill>
                  <a:schemeClr val="hlink"/>
                </a:solidFill>
              </a:rPr>
              <a:t>Definition of Vision</a:t>
            </a:r>
          </a:p>
        </p:txBody>
      </p:sp>
      <p:sp>
        <p:nvSpPr>
          <p:cNvPr id="3" name="Rectangle 2"/>
          <p:cNvSpPr txBox="1"/>
          <p:nvPr/>
        </p:nvSpPr>
        <p:spPr>
          <a:xfrm>
            <a:off x="713882" y="2278365"/>
            <a:ext cx="7977164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>
                <a:solidFill>
                  <a:srgbClr val="FF0000"/>
                </a:solidFill>
              </a:rPr>
              <a:t>vision definition: 1. an idea or mental image of something: 2. an experience in which you see things that do not exist physically, when your mind is affected powerfully by something such as deep religious ...</a:t>
            </a:r>
          </a:p>
        </p:txBody>
      </p:sp>
    </p:spTree>
    <p:extLst>
      <p:ext uri="{BB962C8B-B14F-4D97-AF65-F5344CB8AC3E}">
        <p14:creationId xmlns:p14="http://schemas.microsoft.com/office/powerpoint/2010/main" val="508347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title"/>
          </p:nvPr>
        </p:nvSpPr>
        <p:spPr>
          <a:xfrm>
            <a:off x="880001" y="426835"/>
            <a:ext cx="8921646" cy="1143000"/>
          </a:xfrm>
        </p:spPr>
        <p:txBody>
          <a:bodyPr>
            <a:normAutofit/>
          </a:bodyPr>
          <a:lstStyle/>
          <a:p>
            <a:r>
              <a:rPr lang="en-US" sz="4400" dirty="0">
                <a:solidFill>
                  <a:schemeClr val="hlink"/>
                </a:solidFill>
              </a:rPr>
              <a:t>Definition of Vision Statement</a:t>
            </a:r>
          </a:p>
        </p:txBody>
      </p:sp>
      <p:sp>
        <p:nvSpPr>
          <p:cNvPr id="2" name="Rectangle 1"/>
          <p:cNvSpPr txBox="1"/>
          <p:nvPr/>
        </p:nvSpPr>
        <p:spPr>
          <a:xfrm>
            <a:off x="1218890" y="1921834"/>
            <a:ext cx="7031385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>
                <a:solidFill>
                  <a:srgbClr val="FF0000"/>
                </a:solidFill>
              </a:rPr>
              <a:t>"A vision statement is "An aspirational description of what an organisation would like to achieve or accomplish in the mid-term or long-term future. It is intended to serve as a clear guide for choosing current and future courses of action." ... clear: defines a prime goal.</a:t>
            </a:r>
          </a:p>
        </p:txBody>
      </p:sp>
    </p:spTree>
    <p:extLst>
      <p:ext uri="{BB962C8B-B14F-4D97-AF65-F5344CB8AC3E}">
        <p14:creationId xmlns:p14="http://schemas.microsoft.com/office/powerpoint/2010/main" val="1172743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400" dirty="0">
                <a:solidFill>
                  <a:schemeClr val="hlink"/>
                </a:solidFill>
              </a:rPr>
              <a:t>Definition of Vision Statement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872444"/>
            <a:ext cx="7772400" cy="4572000"/>
          </a:xfrm>
        </p:spPr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Some leaders find it helps to establish a vision statement or even a visual representation to describe their ultimate end-state desire.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The best vision statements for organizations are short, snappy, and 'Twitter friendly'- they condense a lot of information into an inspiring, memorable and clear declaration that can be quickly understood by most people.</a:t>
            </a:r>
          </a:p>
        </p:txBody>
      </p:sp>
    </p:spTree>
    <p:extLst>
      <p:ext uri="{BB962C8B-B14F-4D97-AF65-F5344CB8AC3E}">
        <p14:creationId xmlns:p14="http://schemas.microsoft.com/office/powerpoint/2010/main" val="973098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title" idx="4294967295"/>
          </p:nvPr>
        </p:nvSpPr>
        <p:spPr>
          <a:xfrm>
            <a:off x="1371600" y="274638"/>
            <a:ext cx="7772400" cy="1143000"/>
          </a:xfrm>
        </p:spPr>
        <p:txBody>
          <a:bodyPr>
            <a:normAutofit/>
          </a:bodyPr>
          <a:lstStyle/>
          <a:p>
            <a:r>
              <a:rPr lang="en-US" sz="4400" dirty="0">
                <a:solidFill>
                  <a:schemeClr val="hlink"/>
                </a:solidFill>
              </a:rPr>
              <a:t>Vision Statement Examples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sz="quarter" idx="4294967295"/>
          </p:nvPr>
        </p:nvSpPr>
        <p:spPr>
          <a:xfrm>
            <a:off x="859436" y="1872522"/>
            <a:ext cx="7772400" cy="4572000"/>
          </a:xfrm>
        </p:spPr>
        <p:txBody>
          <a:bodyPr/>
          <a:lstStyle/>
          <a:p>
            <a:pPr marL="0" indent="0">
              <a:buNone/>
            </a:pPr>
            <a:r>
              <a:rPr lang="en-US" i="1">
                <a:latin typeface="Arial" charset="0"/>
                <a:ea typeface="Arial" charset="0"/>
                <a:cs typeface="Arial" charset="0"/>
              </a:rPr>
              <a:t>To be Earth's most customer centric company; to build a place where people can come to find and discover anything they might want to buy online</a:t>
            </a:r>
          </a:p>
          <a:p>
            <a:pPr marL="0" indent="0">
              <a:buNone/>
            </a:pPr>
            <a:endParaRPr lang="en-US" i="1"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98361" y="3277849"/>
            <a:ext cx="4222230" cy="31666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5545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4361" y="349769"/>
            <a:ext cx="7400693" cy="492177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83313" y="5371474"/>
            <a:ext cx="1823801" cy="12999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1060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400" dirty="0">
                <a:solidFill>
                  <a:schemeClr val="hlink"/>
                </a:solidFill>
              </a:rPr>
              <a:t>Vision Statement Examples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860029"/>
            <a:ext cx="7772400" cy="4572000"/>
          </a:xfrm>
        </p:spPr>
        <p:txBody>
          <a:bodyPr/>
          <a:lstStyle/>
          <a:p>
            <a:pPr marL="0" indent="0">
              <a:buNone/>
            </a:pPr>
            <a:r>
              <a:rPr lang="en-US" i="1">
                <a:latin typeface="Arial" charset="0"/>
                <a:ea typeface="Arial" charset="0"/>
                <a:cs typeface="Arial" charset="0"/>
              </a:rPr>
              <a:t>At IKEA our vision is to create better everyday life for many people</a:t>
            </a:r>
          </a:p>
          <a:p>
            <a:pPr marL="0" indent="0">
              <a:buNone/>
            </a:pPr>
            <a:endParaRPr lang="en-US" i="1">
              <a:latin typeface="Arial" charset="0"/>
              <a:ea typeface="Arial" charset="0"/>
              <a:cs typeface="Arial" charset="0"/>
            </a:endParaRPr>
          </a:p>
          <a:p>
            <a:pPr marL="0" indent="0">
              <a:buNone/>
            </a:pPr>
            <a:endParaRPr lang="en-US" i="1"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48656" y="3360294"/>
            <a:ext cx="4993758" cy="2808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3412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4525" y="337280"/>
            <a:ext cx="7195279" cy="521568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83313" y="5371474"/>
            <a:ext cx="1823801" cy="12999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1589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title"/>
          </p:nvPr>
        </p:nvSpPr>
        <p:spPr>
          <a:xfrm>
            <a:off x="427218" y="-175067"/>
            <a:ext cx="8416977" cy="1399264"/>
          </a:xfrm>
        </p:spPr>
        <p:txBody>
          <a:bodyPr>
            <a:normAutofit/>
          </a:bodyPr>
          <a:lstStyle/>
          <a:p>
            <a:r>
              <a:rPr lang="en-US" sz="4400" dirty="0">
                <a:solidFill>
                  <a:schemeClr val="hlink"/>
                </a:solidFill>
              </a:rPr>
              <a:t>Exercise 2: Find Vision Statements 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1229194" y="1810061"/>
            <a:ext cx="7772400" cy="4572000"/>
          </a:xfrm>
        </p:spPr>
        <p:txBody>
          <a:bodyPr>
            <a:normAutofit/>
          </a:bodyPr>
          <a:lstStyle/>
          <a:p>
            <a:pPr>
              <a:buFont typeface="Wingdings" charset="2"/>
              <a:buChar char="Ø"/>
            </a:pPr>
            <a:r>
              <a:rPr lang="en-US" sz="3600">
                <a:solidFill>
                  <a:srgbClr val="0070C0"/>
                </a:solidFill>
                <a:latin typeface="Arial" charset="0"/>
                <a:ea typeface="Arial" charset="0"/>
                <a:cs typeface="Arial" charset="0"/>
              </a:rPr>
              <a:t>Starbucks</a:t>
            </a:r>
          </a:p>
          <a:p>
            <a:pPr>
              <a:buFont typeface="Wingdings" charset="2"/>
              <a:buChar char="Ø"/>
            </a:pPr>
            <a:r>
              <a:rPr lang="en-US" sz="3600">
                <a:solidFill>
                  <a:srgbClr val="0070C0"/>
                </a:solidFill>
                <a:latin typeface="Arial" charset="0"/>
                <a:ea typeface="Arial" charset="0"/>
                <a:cs typeface="Arial" charset="0"/>
              </a:rPr>
              <a:t>Apple</a:t>
            </a:r>
          </a:p>
          <a:p>
            <a:pPr>
              <a:buFont typeface="Wingdings" charset="2"/>
              <a:buChar char="Ø"/>
            </a:pPr>
            <a:r>
              <a:rPr lang="en-US" sz="3600">
                <a:solidFill>
                  <a:srgbClr val="0070C0"/>
                </a:solidFill>
                <a:latin typeface="Arial" charset="0"/>
                <a:ea typeface="Arial" charset="0"/>
                <a:cs typeface="Arial" charset="0"/>
              </a:rPr>
              <a:t>Samsung</a:t>
            </a:r>
          </a:p>
          <a:p>
            <a:pPr>
              <a:buFont typeface="Wingdings" charset="2"/>
              <a:buChar char="Ø"/>
            </a:pPr>
            <a:r>
              <a:rPr lang="en-US" sz="3600">
                <a:solidFill>
                  <a:srgbClr val="0070C0"/>
                </a:solidFill>
                <a:latin typeface="Arial" charset="0"/>
                <a:ea typeface="Arial" charset="0"/>
                <a:cs typeface="Arial" charset="0"/>
              </a:rPr>
              <a:t>Alibaba</a:t>
            </a:r>
          </a:p>
          <a:p>
            <a:pPr>
              <a:buFont typeface="Wingdings" charset="2"/>
              <a:buChar char="Ø"/>
            </a:pPr>
            <a:r>
              <a:rPr lang="en-US" sz="3600">
                <a:solidFill>
                  <a:srgbClr val="0070C0"/>
                </a:solidFill>
                <a:latin typeface="Arial" charset="0"/>
                <a:ea typeface="Arial" charset="0"/>
                <a:cs typeface="Arial" charset="0"/>
              </a:rPr>
              <a:t>AIS</a:t>
            </a:r>
          </a:p>
          <a:p>
            <a:pPr>
              <a:buFont typeface="Wingdings" charset="2"/>
              <a:buChar char="Ø"/>
            </a:pPr>
            <a:r>
              <a:rPr lang="en-US" sz="3600">
                <a:solidFill>
                  <a:srgbClr val="0070C0"/>
                </a:solidFill>
                <a:latin typeface="Arial" charset="0"/>
                <a:ea typeface="Arial" charset="0"/>
                <a:cs typeface="Arial" charset="0"/>
              </a:rPr>
              <a:t>Thai Life Insurance</a:t>
            </a:r>
          </a:p>
        </p:txBody>
      </p:sp>
    </p:spTree>
    <p:extLst>
      <p:ext uri="{BB962C8B-B14F-4D97-AF65-F5344CB8AC3E}">
        <p14:creationId xmlns:p14="http://schemas.microsoft.com/office/powerpoint/2010/main" val="240940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title"/>
          </p:nvPr>
        </p:nvSpPr>
        <p:spPr>
          <a:xfrm>
            <a:off x="425970" y="1874"/>
            <a:ext cx="8867932" cy="1143000"/>
          </a:xfrm>
        </p:spPr>
        <p:txBody>
          <a:bodyPr>
            <a:normAutofit/>
          </a:bodyPr>
          <a:lstStyle/>
          <a:p>
            <a:r>
              <a:rPr lang="en-US" sz="3600" dirty="0">
                <a:solidFill>
                  <a:schemeClr val="hlink"/>
                </a:solidFill>
              </a:rPr>
              <a:t>Exercise 2:  Vision Statements Analysis 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7062" y="1266669"/>
            <a:ext cx="3733800" cy="762000"/>
          </a:xfrm>
        </p:spPr>
        <p:txBody>
          <a:bodyPr/>
          <a:lstStyle/>
          <a:p>
            <a:r>
              <a:rPr lang="en-US"/>
              <a:t>Vision Statements for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09409" y="1144874"/>
            <a:ext cx="3733800" cy="762000"/>
          </a:xfrm>
        </p:spPr>
        <p:txBody>
          <a:bodyPr/>
          <a:lstStyle/>
          <a:p>
            <a:r>
              <a:rPr lang="en-US"/>
              <a:t>Discuss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sz="half" idx="2"/>
          </p:nvPr>
        </p:nvSpPr>
        <p:spPr>
          <a:xfrm>
            <a:off x="527154" y="2209800"/>
            <a:ext cx="3733800" cy="3886200"/>
          </a:xfrm>
        </p:spPr>
        <p:txBody>
          <a:bodyPr>
            <a:normAutofit/>
          </a:bodyPr>
          <a:lstStyle/>
          <a:p>
            <a:pPr>
              <a:buFont typeface="Wingdings" charset="2"/>
              <a:buChar char="Ø"/>
            </a:pPr>
            <a:r>
              <a:rPr lang="en-US" sz="2000">
                <a:solidFill>
                  <a:srgbClr val="0070C0"/>
                </a:solidFill>
                <a:latin typeface="Arial" charset="0"/>
                <a:ea typeface="Arial" charset="0"/>
                <a:cs typeface="Arial" charset="0"/>
              </a:rPr>
              <a:t>Starbucks</a:t>
            </a:r>
          </a:p>
          <a:p>
            <a:pPr>
              <a:buFont typeface="Wingdings" charset="2"/>
              <a:buChar char="Ø"/>
            </a:pPr>
            <a:r>
              <a:rPr lang="en-US" sz="2000">
                <a:solidFill>
                  <a:srgbClr val="0070C0"/>
                </a:solidFill>
                <a:latin typeface="Arial" charset="0"/>
                <a:ea typeface="Arial" charset="0"/>
                <a:cs typeface="Arial" charset="0"/>
              </a:rPr>
              <a:t>Apple</a:t>
            </a:r>
          </a:p>
          <a:p>
            <a:pPr>
              <a:buFont typeface="Wingdings" charset="2"/>
              <a:buChar char="Ø"/>
            </a:pPr>
            <a:r>
              <a:rPr lang="en-US" sz="2000">
                <a:solidFill>
                  <a:srgbClr val="0070C0"/>
                </a:solidFill>
                <a:latin typeface="Arial" charset="0"/>
                <a:ea typeface="Arial" charset="0"/>
                <a:cs typeface="Arial" charset="0"/>
              </a:rPr>
              <a:t>Samsung</a:t>
            </a:r>
          </a:p>
          <a:p>
            <a:pPr>
              <a:buFont typeface="Wingdings" charset="2"/>
              <a:buChar char="Ø"/>
            </a:pPr>
            <a:r>
              <a:rPr lang="en-US" sz="2000">
                <a:solidFill>
                  <a:srgbClr val="0070C0"/>
                </a:solidFill>
                <a:latin typeface="Arial" charset="0"/>
                <a:ea typeface="Arial" charset="0"/>
                <a:cs typeface="Arial" charset="0"/>
              </a:rPr>
              <a:t>Alibaba</a:t>
            </a:r>
          </a:p>
          <a:p>
            <a:pPr>
              <a:buFont typeface="Wingdings" charset="2"/>
              <a:buChar char="Ø"/>
            </a:pPr>
            <a:r>
              <a:rPr lang="en-US" sz="2000">
                <a:solidFill>
                  <a:srgbClr val="0070C0"/>
                </a:solidFill>
                <a:latin typeface="Arial" charset="0"/>
                <a:ea typeface="Arial" charset="0"/>
                <a:cs typeface="Arial" charset="0"/>
              </a:rPr>
              <a:t>AIS</a:t>
            </a:r>
          </a:p>
          <a:p>
            <a:pPr>
              <a:buFont typeface="Wingdings" charset="2"/>
              <a:buChar char="Ø"/>
            </a:pPr>
            <a:r>
              <a:rPr lang="en-US" sz="2000">
                <a:solidFill>
                  <a:srgbClr val="0070C0"/>
                </a:solidFill>
                <a:latin typeface="Arial" charset="0"/>
                <a:ea typeface="Arial" charset="0"/>
                <a:cs typeface="Arial" charset="0"/>
              </a:rPr>
              <a:t>Thai Life Insurance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half" idx="4"/>
          </p:nvPr>
        </p:nvSpPr>
        <p:spPr>
          <a:xfrm>
            <a:off x="4148502" y="1906874"/>
            <a:ext cx="3733800" cy="3886200"/>
          </a:xfrm>
        </p:spPr>
        <p:txBody>
          <a:bodyPr/>
          <a:lstStyle/>
          <a:p>
            <a:r>
              <a:rPr lang="en-US" b="1">
                <a:latin typeface="Arial" charset="0"/>
                <a:ea typeface="Arial" charset="0"/>
                <a:cs typeface="Arial" charset="0"/>
              </a:rPr>
              <a:t>How are the visions aligned with their business?</a:t>
            </a:r>
          </a:p>
          <a:p>
            <a:r>
              <a:rPr lang="en-US" b="1">
                <a:latin typeface="Arial" charset="0"/>
                <a:ea typeface="Arial" charset="0"/>
                <a:cs typeface="Arial" charset="0"/>
              </a:rPr>
              <a:t>How are they driving growth for the company?</a:t>
            </a:r>
          </a:p>
          <a:p>
            <a:r>
              <a:rPr lang="en-US" b="1">
                <a:latin typeface="Arial" charset="0"/>
                <a:ea typeface="Arial" charset="0"/>
                <a:cs typeface="Arial" charset="0"/>
              </a:rPr>
              <a:t>What happens if the visions change, exemplify?</a:t>
            </a:r>
          </a:p>
        </p:txBody>
      </p:sp>
      <p:pic>
        <p:nvPicPr>
          <p:cNvPr id="7" name="Content Placeholder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33029" y="5315393"/>
            <a:ext cx="1898729" cy="125828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561" y="4828699"/>
            <a:ext cx="1933731" cy="1448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4639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title"/>
          </p:nvPr>
        </p:nvSpPr>
        <p:spPr>
          <a:xfrm>
            <a:off x="394741" y="442210"/>
            <a:ext cx="9024079" cy="1143000"/>
          </a:xfrm>
        </p:spPr>
        <p:txBody>
          <a:bodyPr>
            <a:normAutofit fontScale="90000"/>
          </a:bodyPr>
          <a:lstStyle/>
          <a:p>
            <a:r>
              <a:rPr lang="en-US" sz="4400" dirty="0">
                <a:solidFill>
                  <a:schemeClr val="hlink"/>
                </a:solidFill>
              </a:rPr>
              <a:t>Difference between a vision statement and a mission statement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614597" y="1972456"/>
            <a:ext cx="7772400" cy="4572000"/>
          </a:xfrm>
        </p:spPr>
        <p:txBody>
          <a:bodyPr/>
          <a:lstStyle/>
          <a:p>
            <a:pPr marL="0" indent="0">
              <a:buNone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A mission statement answers questions like:</a:t>
            </a:r>
          </a:p>
          <a:p>
            <a:pPr marL="0" indent="0">
              <a:buNone/>
            </a:pPr>
            <a:endParaRPr lang="en-US">
              <a:latin typeface="Arial" charset="0"/>
              <a:ea typeface="Arial" charset="0"/>
              <a:cs typeface="Arial" charset="0"/>
            </a:endParaRP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Why does my/our business exist?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What is my/our work?</a:t>
            </a:r>
          </a:p>
          <a:p>
            <a:endParaRPr lang="en-US">
              <a:latin typeface="Arial" charset="0"/>
              <a:ea typeface="Arial" charset="0"/>
              <a:cs typeface="Arial" charset="0"/>
            </a:endParaRPr>
          </a:p>
          <a:p>
            <a:pPr marL="0" indent="0">
              <a:buNone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While a vision statement answers the questions:</a:t>
            </a:r>
          </a:p>
          <a:p>
            <a:pPr marL="0" indent="0">
              <a:buNone/>
            </a:pPr>
            <a:endParaRPr lang="en-US">
              <a:latin typeface="Arial" charset="0"/>
              <a:ea typeface="Arial" charset="0"/>
              <a:cs typeface="Arial" charset="0"/>
            </a:endParaRP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Where do I see my business going?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What do I/we intend to do?</a:t>
            </a:r>
          </a:p>
        </p:txBody>
      </p:sp>
    </p:spTree>
    <p:extLst>
      <p:ext uri="{BB962C8B-B14F-4D97-AF65-F5344CB8AC3E}">
        <p14:creationId xmlns:p14="http://schemas.microsoft.com/office/powerpoint/2010/main" val="1180463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400" dirty="0">
                <a:solidFill>
                  <a:schemeClr val="hlink"/>
                </a:solidFill>
              </a:rPr>
              <a:t>Motivation: the 'motive' to act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914400" y="2286000"/>
            <a:ext cx="7772400" cy="4572000"/>
          </a:xfrm>
        </p:spPr>
        <p:txBody>
          <a:bodyPr/>
          <a:lstStyle/>
          <a:p>
            <a:pPr>
              <a:buFont typeface="Wingdings" charset="2"/>
              <a:buChar char="Ø"/>
            </a:pPr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Inspiration and Motivation</a:t>
            </a:r>
            <a:r>
              <a:rPr lang="en-US">
                <a:latin typeface="Arial" charset="0"/>
                <a:ea typeface="Arial" charset="0"/>
                <a:cs typeface="Arial" charset="0"/>
              </a:rPr>
              <a:t> are not the same.</a:t>
            </a:r>
          </a:p>
          <a:p>
            <a:pPr>
              <a:buFont typeface="Wingdings" charset="2"/>
              <a:buChar char="Ø"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Your </a:t>
            </a:r>
            <a:r>
              <a:rPr lang="en-US" sz="360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inspiration</a:t>
            </a:r>
            <a:r>
              <a:rPr lang="en-US">
                <a:latin typeface="Arial" charset="0"/>
                <a:ea typeface="Arial" charset="0"/>
                <a:cs typeface="Arial" charset="0"/>
              </a:rPr>
              <a:t> is the internal pull that keeps you in line with the future you want</a:t>
            </a:r>
          </a:p>
          <a:p>
            <a:pPr>
              <a:buFont typeface="Wingdings" charset="2"/>
              <a:buChar char="Ø"/>
            </a:pPr>
            <a:r>
              <a:rPr lang="en-US" sz="360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Motivation</a:t>
            </a:r>
            <a:r>
              <a:rPr lang="en-US">
                <a:latin typeface="Arial" charset="0"/>
                <a:ea typeface="Arial" charset="0"/>
                <a:cs typeface="Arial" charset="0"/>
              </a:rPr>
              <a:t> is the everyday push to psych yourself up and do what's needed to be done to make tantalizing dream happen.</a:t>
            </a:r>
          </a:p>
        </p:txBody>
      </p:sp>
    </p:spTree>
    <p:extLst>
      <p:ext uri="{BB962C8B-B14F-4D97-AF65-F5344CB8AC3E}">
        <p14:creationId xmlns:p14="http://schemas.microsoft.com/office/powerpoint/2010/main" val="926969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title"/>
          </p:nvPr>
        </p:nvSpPr>
        <p:spPr>
          <a:xfrm>
            <a:off x="849443" y="99381"/>
            <a:ext cx="9477983" cy="1143000"/>
          </a:xfrm>
        </p:spPr>
        <p:txBody>
          <a:bodyPr>
            <a:normAutofit/>
          </a:bodyPr>
          <a:lstStyle/>
          <a:p>
            <a:r>
              <a:rPr lang="en-US" sz="4400" dirty="0">
                <a:solidFill>
                  <a:schemeClr val="hlink"/>
                </a:solidFill>
              </a:rPr>
              <a:t>Climbing up Maslow's Pyramid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0989" y="1242381"/>
            <a:ext cx="6793668" cy="52367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497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7147" y="324787"/>
            <a:ext cx="8382000" cy="61661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962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title"/>
          </p:nvPr>
        </p:nvSpPr>
        <p:spPr>
          <a:xfrm>
            <a:off x="797752" y="749327"/>
            <a:ext cx="7772400" cy="1143000"/>
          </a:xfrm>
        </p:spPr>
        <p:txBody>
          <a:bodyPr>
            <a:normAutofit/>
          </a:bodyPr>
          <a:lstStyle/>
          <a:p>
            <a:r>
              <a:rPr lang="en-US" sz="4400" dirty="0">
                <a:solidFill>
                  <a:schemeClr val="hlink"/>
                </a:solidFill>
              </a:rPr>
              <a:t>Exercise 3 : The Rescue</a:t>
            </a:r>
          </a:p>
          <a:p>
            <a:endParaRPr lang="en-US" sz="4400" dirty="0">
              <a:solidFill>
                <a:schemeClr val="hlink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797752" y="1692458"/>
            <a:ext cx="7772400" cy="4572000"/>
          </a:xfrm>
        </p:spPr>
        <p:txBody>
          <a:bodyPr>
            <a:normAutofit lnSpcReduction="10000"/>
          </a:bodyPr>
          <a:lstStyle/>
          <a:p>
            <a:r>
              <a:rPr lang="en-US" dirty="0">
                <a:latin typeface="Arial" charset="0"/>
                <a:ea typeface="Arial" charset="0"/>
                <a:cs typeface="Arial" charset="0"/>
              </a:rPr>
              <a:t>Each team will have </a:t>
            </a:r>
            <a:r>
              <a:rPr lang="th-TH" dirty="0">
                <a:latin typeface="Arial" charset="0"/>
                <a:ea typeface="Arial" charset="0"/>
                <a:cs typeface="Arial" charset="0"/>
              </a:rPr>
              <a:t>30</a:t>
            </a:r>
            <a:r>
              <a:rPr lang="en-US" dirty="0" err="1">
                <a:latin typeface="Arial" charset="0"/>
                <a:ea typeface="Arial" charset="0"/>
                <a:cs typeface="Arial" charset="0"/>
              </a:rPr>
              <a:t>mins</a:t>
            </a:r>
            <a:r>
              <a:rPr lang="en-US" dirty="0">
                <a:latin typeface="Arial" charset="0"/>
                <a:ea typeface="Arial" charset="0"/>
                <a:cs typeface="Arial" charset="0"/>
              </a:rPr>
              <a:t> to search info in the rescue mission and answer the following </a:t>
            </a:r>
            <a:r>
              <a:rPr lang="en-US" dirty="0" smtClean="0">
                <a:latin typeface="Arial" charset="0"/>
                <a:ea typeface="Arial" charset="0"/>
                <a:cs typeface="Arial" charset="0"/>
              </a:rPr>
              <a:t>questions</a:t>
            </a:r>
            <a:endParaRPr lang="en-US" dirty="0">
              <a:latin typeface="Arial" charset="0"/>
              <a:ea typeface="Arial" charset="0"/>
              <a:cs typeface="Arial" charset="0"/>
            </a:endParaRPr>
          </a:p>
          <a:p>
            <a:r>
              <a:rPr lang="en-US" dirty="0">
                <a:latin typeface="Arial" charset="0"/>
                <a:ea typeface="Arial" charset="0"/>
                <a:cs typeface="Arial" charset="0"/>
              </a:rPr>
              <a:t>What was the vision of the governor?</a:t>
            </a:r>
          </a:p>
          <a:p>
            <a:r>
              <a:rPr lang="en-US" dirty="0">
                <a:latin typeface="Arial" charset="0"/>
                <a:ea typeface="Arial" charset="0"/>
                <a:cs typeface="Arial" charset="0"/>
              </a:rPr>
              <a:t>What teams did he lead?</a:t>
            </a:r>
          </a:p>
          <a:p>
            <a:r>
              <a:rPr lang="en-US" dirty="0">
                <a:latin typeface="Arial" charset="0"/>
                <a:ea typeface="Arial" charset="0"/>
                <a:cs typeface="Arial" charset="0"/>
              </a:rPr>
              <a:t>How did he work towards that vision?</a:t>
            </a:r>
          </a:p>
          <a:p>
            <a:r>
              <a:rPr lang="en-US" dirty="0">
                <a:latin typeface="Arial" charset="0"/>
                <a:ea typeface="Arial" charset="0"/>
                <a:cs typeface="Arial" charset="0"/>
              </a:rPr>
              <a:t>What 3 things would you have done differently?</a:t>
            </a:r>
          </a:p>
          <a:p>
            <a:r>
              <a:rPr lang="en-US" dirty="0">
                <a:latin typeface="Arial" charset="0"/>
                <a:ea typeface="Arial" charset="0"/>
                <a:cs typeface="Arial" charset="0"/>
              </a:rPr>
              <a:t>What lessons have you learned from this incident?</a:t>
            </a:r>
          </a:p>
          <a:p>
            <a:r>
              <a:rPr lang="en-US" dirty="0">
                <a:latin typeface="Arial" charset="0"/>
                <a:ea typeface="Arial" charset="0"/>
                <a:cs typeface="Arial" charset="0"/>
              </a:rPr>
              <a:t>What would be the next action plan from the Thai Government?</a:t>
            </a:r>
          </a:p>
        </p:txBody>
      </p:sp>
    </p:spTree>
    <p:extLst>
      <p:ext uri="{BB962C8B-B14F-4D97-AF65-F5344CB8AC3E}">
        <p14:creationId xmlns:p14="http://schemas.microsoft.com/office/powerpoint/2010/main" val="1753333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title"/>
          </p:nvPr>
        </p:nvSpPr>
        <p:spPr>
          <a:xfrm>
            <a:off x="432217" y="-349770"/>
            <a:ext cx="8979101" cy="2215931"/>
          </a:xfrm>
        </p:spPr>
        <p:txBody>
          <a:bodyPr>
            <a:normAutofit/>
          </a:bodyPr>
          <a:lstStyle/>
          <a:p>
            <a:r>
              <a:rPr lang="en-US" sz="4400" dirty="0">
                <a:solidFill>
                  <a:schemeClr val="hlink"/>
                </a:solidFill>
              </a:rPr>
              <a:t>Proactive vs. Reactive Leadership</a:t>
            </a:r>
          </a:p>
          <a:p>
            <a:endParaRPr lang="en-US" sz="4400" dirty="0">
              <a:solidFill>
                <a:schemeClr val="hlink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35016" y="4616461"/>
            <a:ext cx="1771995" cy="16182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0644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title"/>
          </p:nvPr>
        </p:nvSpPr>
        <p:spPr>
          <a:xfrm>
            <a:off x="959371" y="248471"/>
            <a:ext cx="8921646" cy="1143000"/>
          </a:xfrm>
        </p:spPr>
        <p:txBody>
          <a:bodyPr>
            <a:normAutofit/>
          </a:bodyPr>
          <a:lstStyle/>
          <a:p>
            <a:r>
              <a:rPr lang="en-US" sz="4400" dirty="0">
                <a:solidFill>
                  <a:schemeClr val="hlink"/>
                </a:solidFill>
              </a:rPr>
              <a:t>The Rose </a:t>
            </a:r>
            <a:r>
              <a:rPr lang="en-US" sz="2000" dirty="0">
                <a:solidFill>
                  <a:schemeClr val="hlink"/>
                </a:solidFill>
              </a:rPr>
              <a:t>by Ajarn Suwalya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9371" y="1391471"/>
            <a:ext cx="7284119" cy="48181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869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4400" dirty="0">
                <a:solidFill>
                  <a:schemeClr val="hlink"/>
                </a:solidFill>
              </a:rPr>
              <a:t>Individual Assignment</a:t>
            </a:r>
          </a:p>
          <a:p>
            <a:r>
              <a:rPr lang="en-US" sz="2600" dirty="0">
                <a:solidFill>
                  <a:schemeClr val="hlink"/>
                </a:solidFill>
              </a:rPr>
              <a:t>Dear Diary…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814466" y="1587709"/>
            <a:ext cx="7772400" cy="5270291"/>
          </a:xfrm>
        </p:spPr>
        <p:txBody>
          <a:bodyPr/>
          <a:lstStyle/>
          <a:p>
            <a:pPr marL="0" indent="0">
              <a:buNone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Each student is required to submit the following by writing all the below in your diary: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Design your "Diary"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Exercise 1: Self Assessment- please write in your diaries by incorporating the 3Rs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Mission Statement – 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Vision Statement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Proactive and Reactive: analysis from your chosen marketing leader (from report)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Sharing in next Session</a:t>
            </a:r>
          </a:p>
        </p:txBody>
      </p:sp>
    </p:spTree>
    <p:extLst>
      <p:ext uri="{BB962C8B-B14F-4D97-AF65-F5344CB8AC3E}">
        <p14:creationId xmlns:p14="http://schemas.microsoft.com/office/powerpoint/2010/main" val="1231815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400" dirty="0">
                <a:solidFill>
                  <a:schemeClr val="hlink"/>
                </a:solidFill>
              </a:rPr>
              <a:t>Project Update 1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914400" y="1965756"/>
            <a:ext cx="7772400" cy="4572000"/>
          </a:xfrm>
        </p:spPr>
        <p:txBody>
          <a:bodyPr>
            <a:normAutofit/>
          </a:bodyPr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Progress Update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Share any concerns/help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Direction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Feedback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41222" y="4534343"/>
            <a:ext cx="3140648" cy="16911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427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title"/>
          </p:nvPr>
        </p:nvSpPr>
        <p:spPr>
          <a:xfrm>
            <a:off x="432218" y="-262327"/>
            <a:ext cx="8979101" cy="2215931"/>
          </a:xfrm>
        </p:spPr>
        <p:txBody>
          <a:bodyPr>
            <a:normAutofit/>
          </a:bodyPr>
          <a:lstStyle/>
          <a:p>
            <a:r>
              <a:rPr lang="en-US" sz="4400" dirty="0">
                <a:solidFill>
                  <a:schemeClr val="hlink"/>
                </a:solidFill>
              </a:rPr>
              <a:t>Exercise 3 : The Rescue</a:t>
            </a:r>
          </a:p>
          <a:p>
            <a:endParaRPr lang="en-US" sz="4400" dirty="0">
              <a:solidFill>
                <a:schemeClr val="hlink"/>
              </a:solidFill>
            </a:endParaRPr>
          </a:p>
        </p:txBody>
      </p:sp>
      <p:pic>
        <p:nvPicPr>
          <p:cNvPr id="4" name="Content Placeholder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21768" y="4497049"/>
            <a:ext cx="2848134" cy="165770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6874" y="4267390"/>
            <a:ext cx="2913127" cy="21170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5482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title"/>
          </p:nvPr>
        </p:nvSpPr>
        <p:spPr>
          <a:xfrm>
            <a:off x="609600" y="533400"/>
            <a:ext cx="9032048" cy="1663727"/>
          </a:xfrm>
        </p:spPr>
        <p:txBody>
          <a:bodyPr>
            <a:normAutofit/>
          </a:bodyPr>
          <a:lstStyle/>
          <a:p>
            <a:r>
              <a:rPr lang="en-US" sz="4400" dirty="0">
                <a:solidFill>
                  <a:schemeClr val="hlink"/>
                </a:solidFill>
              </a:rPr>
              <a:t>Exercise 3 : </a:t>
            </a:r>
            <a:r>
              <a:rPr lang="en-US" sz="3100" dirty="0">
                <a:solidFill>
                  <a:schemeClr val="hlink"/>
                </a:solidFill>
              </a:rPr>
              <a:t>The </a:t>
            </a:r>
            <a:r>
              <a:rPr lang="en-US" sz="3100" dirty="0" smtClean="0">
                <a:solidFill>
                  <a:schemeClr val="hlink"/>
                </a:solidFill>
              </a:rPr>
              <a:t>Rescue</a:t>
            </a:r>
            <a:br>
              <a:rPr lang="en-US" sz="3100" dirty="0" smtClean="0">
                <a:solidFill>
                  <a:schemeClr val="hlink"/>
                </a:solidFill>
              </a:rPr>
            </a:br>
            <a:r>
              <a:rPr lang="en-US" sz="3100" dirty="0" smtClean="0">
                <a:solidFill>
                  <a:schemeClr val="hlink"/>
                </a:solidFill>
              </a:rPr>
              <a:t>to be shared beginning of next session</a:t>
            </a:r>
            <a:endParaRPr lang="en-US" sz="3100" dirty="0">
              <a:solidFill>
                <a:schemeClr val="hlink"/>
              </a:solidFill>
            </a:endParaRPr>
          </a:p>
          <a:p>
            <a:endParaRPr lang="en-US" sz="4400" dirty="0">
              <a:solidFill>
                <a:schemeClr val="hlink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797752" y="1692458"/>
            <a:ext cx="7772400" cy="4572000"/>
          </a:xfrm>
        </p:spPr>
        <p:txBody>
          <a:bodyPr>
            <a:normAutofit lnSpcReduction="10000"/>
          </a:bodyPr>
          <a:lstStyle/>
          <a:p>
            <a:r>
              <a:rPr lang="en-US" dirty="0">
                <a:latin typeface="Arial" charset="0"/>
                <a:ea typeface="Arial" charset="0"/>
                <a:cs typeface="Arial" charset="0"/>
              </a:rPr>
              <a:t>Each team will have </a:t>
            </a:r>
            <a:r>
              <a:rPr lang="th-TH" dirty="0">
                <a:latin typeface="Arial" charset="0"/>
                <a:ea typeface="Arial" charset="0"/>
                <a:cs typeface="Arial" charset="0"/>
              </a:rPr>
              <a:t>30</a:t>
            </a:r>
            <a:r>
              <a:rPr lang="en-US" dirty="0" err="1">
                <a:latin typeface="Arial" charset="0"/>
                <a:ea typeface="Arial" charset="0"/>
                <a:cs typeface="Arial" charset="0"/>
              </a:rPr>
              <a:t>mins</a:t>
            </a:r>
            <a:r>
              <a:rPr lang="en-US" dirty="0">
                <a:latin typeface="Arial" charset="0"/>
                <a:ea typeface="Arial" charset="0"/>
                <a:cs typeface="Arial" charset="0"/>
              </a:rPr>
              <a:t> to search info in the rescue mission and answer the following </a:t>
            </a:r>
            <a:r>
              <a:rPr lang="en-US" dirty="0" smtClean="0">
                <a:latin typeface="Arial" charset="0"/>
                <a:ea typeface="Arial" charset="0"/>
                <a:cs typeface="Arial" charset="0"/>
              </a:rPr>
              <a:t>questions</a:t>
            </a:r>
            <a:endParaRPr lang="en-US" dirty="0">
              <a:latin typeface="Arial" charset="0"/>
              <a:ea typeface="Arial" charset="0"/>
              <a:cs typeface="Arial" charset="0"/>
            </a:endParaRPr>
          </a:p>
          <a:p>
            <a:r>
              <a:rPr lang="en-US" dirty="0">
                <a:latin typeface="Arial" charset="0"/>
                <a:ea typeface="Arial" charset="0"/>
                <a:cs typeface="Arial" charset="0"/>
              </a:rPr>
              <a:t>What was the vision of the governor?</a:t>
            </a:r>
          </a:p>
          <a:p>
            <a:r>
              <a:rPr lang="en-US" dirty="0">
                <a:latin typeface="Arial" charset="0"/>
                <a:ea typeface="Arial" charset="0"/>
                <a:cs typeface="Arial" charset="0"/>
              </a:rPr>
              <a:t>What teams did he lead?</a:t>
            </a:r>
          </a:p>
          <a:p>
            <a:r>
              <a:rPr lang="en-US" dirty="0">
                <a:latin typeface="Arial" charset="0"/>
                <a:ea typeface="Arial" charset="0"/>
                <a:cs typeface="Arial" charset="0"/>
              </a:rPr>
              <a:t>How did he work towards that vision?</a:t>
            </a:r>
          </a:p>
          <a:p>
            <a:r>
              <a:rPr lang="en-US" dirty="0">
                <a:latin typeface="Arial" charset="0"/>
                <a:ea typeface="Arial" charset="0"/>
                <a:cs typeface="Arial" charset="0"/>
              </a:rPr>
              <a:t>What 3 things would you have done differently?</a:t>
            </a:r>
          </a:p>
          <a:p>
            <a:r>
              <a:rPr lang="en-US" dirty="0">
                <a:latin typeface="Arial" charset="0"/>
                <a:ea typeface="Arial" charset="0"/>
                <a:cs typeface="Arial" charset="0"/>
              </a:rPr>
              <a:t>What lessons have you learned from this incident?</a:t>
            </a:r>
          </a:p>
          <a:p>
            <a:r>
              <a:rPr lang="en-US" dirty="0">
                <a:latin typeface="Arial" charset="0"/>
                <a:ea typeface="Arial" charset="0"/>
                <a:cs typeface="Arial" charset="0"/>
              </a:rPr>
              <a:t>What would be the next action plan from the Thai Government?</a:t>
            </a:r>
          </a:p>
        </p:txBody>
      </p:sp>
    </p:spTree>
    <p:extLst>
      <p:ext uri="{BB962C8B-B14F-4D97-AF65-F5344CB8AC3E}">
        <p14:creationId xmlns:p14="http://schemas.microsoft.com/office/powerpoint/2010/main" val="1815682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>
            <a:spLocks noGrp="1" noChangeArrowheads="1"/>
          </p:cNvSpPr>
          <p:nvPr>
            <p:ph type="title"/>
          </p:nvPr>
        </p:nvSpPr>
        <p:spPr>
          <a:xfrm>
            <a:off x="914400" y="374573"/>
            <a:ext cx="7772400" cy="1143000"/>
          </a:xfrm>
        </p:spPr>
        <p:txBody>
          <a:bodyPr>
            <a:normAutofit/>
          </a:bodyPr>
          <a:lstStyle/>
          <a:p>
            <a:r>
              <a:rPr lang="en-US" sz="4400" dirty="0">
                <a:solidFill>
                  <a:schemeClr val="hlink"/>
                </a:solidFill>
              </a:rPr>
              <a:t>What we accomplished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679966"/>
            <a:ext cx="7772400" cy="4572000"/>
          </a:xfrm>
        </p:spPr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Self- Awareness- Who am I?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Activities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Mission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Vision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Vision Statement Analysis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How to create a winning vision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Motivation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Individual Assignment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Project Update 1</a:t>
            </a:r>
          </a:p>
        </p:txBody>
      </p:sp>
    </p:spTree>
    <p:extLst>
      <p:ext uri="{BB962C8B-B14F-4D97-AF65-F5344CB8AC3E}">
        <p14:creationId xmlns:p14="http://schemas.microsoft.com/office/powerpoint/2010/main" val="1669853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9410" y="462197"/>
            <a:ext cx="7434283" cy="519819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816472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เสมอภาค">
  <a:themeElements>
    <a:clrScheme name="เสมอภาค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เสมอภาค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เสมอภาค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Badge_16x9</Template>
  <TotalTime>2207</TotalTime>
  <Words>867</Words>
  <Application>Microsoft Office PowerPoint</Application>
  <PresentationFormat>On-screen Show (4:3)</PresentationFormat>
  <Paragraphs>130</Paragraphs>
  <Slides>36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37" baseType="lpstr">
      <vt:lpstr>เสมอภาค</vt:lpstr>
      <vt:lpstr>PowerPoint Presentation</vt:lpstr>
      <vt:lpstr>What we plan to achieve? </vt:lpstr>
      <vt:lpstr>Self –Awareness- Who am I? Realistic Assessment of your own abilities </vt:lpstr>
      <vt:lpstr>Self –Awareness- Who am I? Iceberg Model</vt:lpstr>
      <vt:lpstr>Self –Awareness- Who am I? Iceberg Model</vt:lpstr>
      <vt:lpstr>Self –Awareness- Who am I? Iceberg Model</vt:lpstr>
      <vt:lpstr>Exercise 1: Self Awareness  Diary</vt:lpstr>
      <vt:lpstr>What is a Mission Statement?</vt:lpstr>
      <vt:lpstr>Definition of Mission Statement</vt:lpstr>
      <vt:lpstr>Mission Statement Example</vt:lpstr>
      <vt:lpstr>Mission Statement Example</vt:lpstr>
      <vt:lpstr>Mission Statement Example</vt:lpstr>
      <vt:lpstr>PowerPoint Presentation</vt:lpstr>
      <vt:lpstr>What is a Vision?</vt:lpstr>
      <vt:lpstr>Definition of Vision</vt:lpstr>
      <vt:lpstr>Definition of Vision Statement</vt:lpstr>
      <vt:lpstr>Definition of Vision Statement</vt:lpstr>
      <vt:lpstr>Vision Statement Examples</vt:lpstr>
      <vt:lpstr>PowerPoint Presentation</vt:lpstr>
      <vt:lpstr>Vision Statement Examples</vt:lpstr>
      <vt:lpstr>PowerPoint Presentation</vt:lpstr>
      <vt:lpstr>Exercise 2: Find Vision Statements </vt:lpstr>
      <vt:lpstr>Exercise 2:  Vision Statements Analysis </vt:lpstr>
      <vt:lpstr>Difference between a vision statement and a mission statement</vt:lpstr>
      <vt:lpstr>Motivation: the 'motive' to act</vt:lpstr>
      <vt:lpstr>Climbing up Maslow's Pyramid</vt:lpstr>
      <vt:lpstr>PowerPoint Presentation</vt:lpstr>
      <vt:lpstr>Exercise 3 : The Rescue </vt:lpstr>
      <vt:lpstr>Proactive vs. Reactive Leadership </vt:lpstr>
      <vt:lpstr>The Rose by Ajarn Suwalya</vt:lpstr>
      <vt:lpstr>Individual Assignment Dear Diary…</vt:lpstr>
      <vt:lpstr>Project Update 1</vt:lpstr>
      <vt:lpstr>Exercise 3 : The Rescue </vt:lpstr>
      <vt:lpstr>Exercise 3 : The Rescue to be shared beginning of next session </vt:lpstr>
      <vt:lpstr>What we accomplished</vt:lpstr>
      <vt:lpstr>PowerPoint Presentation</vt:lpstr>
    </vt:vector>
  </TitlesOfParts>
  <Company>USERORGANIZATION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USER</dc:creator>
  <cp:lastModifiedBy>lecturer</cp:lastModifiedBy>
  <cp:revision>723</cp:revision>
  <dcterms:created xsi:type="dcterms:W3CDTF">2005-10-01T08:42:00Z</dcterms:created>
  <dcterms:modified xsi:type="dcterms:W3CDTF">2018-07-10T08:44:42Z</dcterms:modified>
</cp:coreProperties>
</file>