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7"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126" d="100"/>
          <a:sy n="126" d="100"/>
        </p:scale>
        <p:origin x="-320"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6A4E129-3A14-4621-8D72-E41D6B347F44}" type="datetimeFigureOut">
              <a:rPr lang="en-US" smtClean="0"/>
              <a:t>11/16/16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3084767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4E129-3A14-4621-8D72-E41D6B347F44}" type="datetimeFigureOut">
              <a:rPr lang="en-US" smtClean="0"/>
              <a:t>11/16/16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1094966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A4E129-3A14-4621-8D72-E41D6B347F44}" type="datetimeFigureOut">
              <a:rPr lang="en-US" smtClean="0"/>
              <a:t>11/16/16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4191013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6A4E129-3A14-4621-8D72-E41D6B347F44}" type="datetimeFigureOut">
              <a:rPr lang="en-US" smtClean="0"/>
              <a:t>11/16/16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977124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6A4E129-3A14-4621-8D72-E41D6B347F44}" type="datetimeFigureOut">
              <a:rPr lang="en-US" smtClean="0"/>
              <a:t>11/16/16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1082534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A4E129-3A14-4621-8D72-E41D6B347F44}" type="datetimeFigureOut">
              <a:rPr lang="en-US" smtClean="0"/>
              <a:t>11/16/16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820554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A4E129-3A14-4621-8D72-E41D6B347F44}" type="datetimeFigureOut">
              <a:rPr lang="en-US" smtClean="0"/>
              <a:t>11/16/16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1976399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A4E129-3A14-4621-8D72-E41D6B347F44}" type="datetimeFigureOut">
              <a:rPr lang="en-US" smtClean="0"/>
              <a:t>11/16/16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314323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A4E129-3A14-4621-8D72-E41D6B347F44}" type="datetimeFigureOut">
              <a:rPr lang="en-US" smtClean="0"/>
              <a:t>11/16/16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3741393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4E129-3A14-4621-8D72-E41D6B347F44}" type="datetimeFigureOut">
              <a:rPr lang="en-US" smtClean="0"/>
              <a:t>11/16/16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3906587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4E129-3A14-4621-8D72-E41D6B347F44}" type="datetimeFigureOut">
              <a:rPr lang="en-US" smtClean="0"/>
              <a:t>11/16/16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57659980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A4E129-3A14-4621-8D72-E41D6B347F44}" type="datetimeFigureOut">
              <a:rPr lang="en-US" smtClean="0"/>
              <a:t>11/16/16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716EDA-DFDC-453A-B976-5FB7DB1A8F6F}" type="slidenum">
              <a:rPr lang="en-US" smtClean="0"/>
              <a:t>‹#›</a:t>
            </a:fld>
            <a:endParaRPr lang="en-US"/>
          </a:p>
        </p:txBody>
      </p:sp>
    </p:spTree>
    <p:extLst>
      <p:ext uri="{BB962C8B-B14F-4D97-AF65-F5344CB8AC3E}">
        <p14:creationId xmlns:p14="http://schemas.microsoft.com/office/powerpoint/2010/main" val="13569118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Discussion </a:t>
            </a:r>
            <a:endParaRPr lang="en-US" dirty="0"/>
          </a:p>
        </p:txBody>
      </p:sp>
      <p:sp>
        <p:nvSpPr>
          <p:cNvPr id="5" name="Subtitle 4"/>
          <p:cNvSpPr>
            <a:spLocks noGrp="1"/>
          </p:cNvSpPr>
          <p:nvPr>
            <p:ph type="subTitle" idx="1"/>
          </p:nvPr>
        </p:nvSpPr>
        <p:spPr/>
        <p:txBody>
          <a:bodyPr>
            <a:normAutofit lnSpcReduction="10000"/>
          </a:bodyPr>
          <a:lstStyle/>
          <a:p>
            <a:r>
              <a:rPr lang="en-US" dirty="0" smtClean="0"/>
              <a:t>“Policies and Politics of Industrial Upgrading </a:t>
            </a:r>
          </a:p>
          <a:p>
            <a:r>
              <a:rPr lang="en-US" dirty="0" smtClean="0"/>
              <a:t>in Thailand during the </a:t>
            </a:r>
            <a:r>
              <a:rPr lang="en-US" dirty="0" err="1" smtClean="0"/>
              <a:t>Thaksin</a:t>
            </a:r>
            <a:r>
              <a:rPr lang="en-US" dirty="0" smtClean="0"/>
              <a:t> Era</a:t>
            </a:r>
          </a:p>
          <a:p>
            <a:r>
              <a:rPr lang="en-US" dirty="0" smtClean="0"/>
              <a:t>L. </a:t>
            </a:r>
            <a:r>
              <a:rPr lang="en-US" dirty="0" err="1" smtClean="0"/>
              <a:t>Laurisden</a:t>
            </a:r>
            <a:endParaRPr lang="en-US" dirty="0" smtClean="0"/>
          </a:p>
          <a:p>
            <a:r>
              <a:rPr lang="en-US" dirty="0" smtClean="0"/>
              <a:t>Week 13</a:t>
            </a:r>
            <a:endParaRPr lang="en-US" dirty="0"/>
          </a:p>
        </p:txBody>
      </p:sp>
    </p:spTree>
    <p:extLst>
      <p:ext uri="{BB962C8B-B14F-4D97-AF65-F5344CB8AC3E}">
        <p14:creationId xmlns:p14="http://schemas.microsoft.com/office/powerpoint/2010/main" val="344939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  </a:t>
            </a:r>
            <a:r>
              <a:rPr lang="en-US" dirty="0" smtClean="0"/>
              <a:t>Round 1</a:t>
            </a:r>
            <a:endParaRPr lang="en-US" dirty="0"/>
          </a:p>
        </p:txBody>
      </p:sp>
      <p:sp>
        <p:nvSpPr>
          <p:cNvPr id="5" name="Content Placeholder 4"/>
          <p:cNvSpPr>
            <a:spLocks noGrp="1"/>
          </p:cNvSpPr>
          <p:nvPr>
            <p:ph idx="1"/>
          </p:nvPr>
        </p:nvSpPr>
        <p:spPr>
          <a:xfrm>
            <a:off x="838200" y="1542200"/>
            <a:ext cx="10515600" cy="4634763"/>
          </a:xfrm>
        </p:spPr>
        <p:txBody>
          <a:bodyPr>
            <a:noAutofit/>
          </a:bodyPr>
          <a:lstStyle/>
          <a:p>
            <a:r>
              <a:rPr lang="en-US" sz="3200" dirty="0" smtClean="0"/>
              <a:t>What is a cluster approach to industrial upgrading</a:t>
            </a:r>
            <a:r>
              <a:rPr lang="en-US" sz="3200" dirty="0" smtClean="0"/>
              <a:t>?</a:t>
            </a:r>
          </a:p>
          <a:p>
            <a:pPr lvl="1"/>
            <a:r>
              <a:rPr lang="en-US" dirty="0" smtClean="0"/>
              <a:t>Support the grouping of </a:t>
            </a:r>
            <a:r>
              <a:rPr lang="en-US" dirty="0" smtClean="0"/>
              <a:t>firms of the same industry to be in the same geographical location. It is designed to encourage cooperation and joint learn and higher value added.  These occur in part through spillovers between firms. A common labor force develops in the area.  The government can design and locate support programs (such as R&amp;D) specific to that industry. Common infrastructure can also be provided.  </a:t>
            </a:r>
            <a:r>
              <a:rPr lang="en-US" dirty="0" smtClean="0"/>
              <a:t> </a:t>
            </a:r>
            <a:endParaRPr lang="en-US" sz="2400" dirty="0" smtClean="0"/>
          </a:p>
          <a:p>
            <a:r>
              <a:rPr lang="en-US" sz="3200" dirty="0" smtClean="0"/>
              <a:t>Was it effective under </a:t>
            </a:r>
            <a:r>
              <a:rPr lang="en-US" sz="3200" dirty="0" err="1" smtClean="0"/>
              <a:t>Thaksin</a:t>
            </a:r>
            <a:r>
              <a:rPr lang="en-US" sz="3200" dirty="0" smtClean="0"/>
              <a:t>?  Why or why not?</a:t>
            </a:r>
          </a:p>
          <a:p>
            <a:pPr lvl="1"/>
            <a:r>
              <a:rPr lang="en-US" dirty="0" smtClean="0"/>
              <a:t>Not very effective. (</a:t>
            </a:r>
            <a:r>
              <a:rPr lang="en-US" dirty="0" err="1" smtClean="0"/>
              <a:t>i</a:t>
            </a:r>
            <a:r>
              <a:rPr lang="en-US" dirty="0" smtClean="0"/>
              <a:t>) Uncertainty in government about what clustering meant and how it should be supported. (ii) One-</a:t>
            </a:r>
            <a:r>
              <a:rPr lang="en-US" dirty="0" err="1" smtClean="0"/>
              <a:t>Tambon</a:t>
            </a:r>
            <a:r>
              <a:rPr lang="en-US" dirty="0" smtClean="0"/>
              <a:t>-One-Product (OTOP) program tended to encourage dispersion, not the concentration of industries in clusters. (iii) Vertical linkages between assemblers and supporting firms (which might support cluster development) was discussed but not given much funding support. </a:t>
            </a:r>
            <a:endParaRPr lang="en-US" dirty="0"/>
          </a:p>
        </p:txBody>
      </p:sp>
    </p:spTree>
    <p:extLst>
      <p:ext uri="{BB962C8B-B14F-4D97-AF65-F5344CB8AC3E}">
        <p14:creationId xmlns:p14="http://schemas.microsoft.com/office/powerpoint/2010/main" val="150278944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 Round 2</a:t>
            </a:r>
            <a:endParaRPr lang="en-US" dirty="0"/>
          </a:p>
        </p:txBody>
      </p:sp>
      <p:sp>
        <p:nvSpPr>
          <p:cNvPr id="3" name="Content Placeholder 2"/>
          <p:cNvSpPr>
            <a:spLocks noGrp="1"/>
          </p:cNvSpPr>
          <p:nvPr>
            <p:ph idx="1"/>
          </p:nvPr>
        </p:nvSpPr>
        <p:spPr/>
        <p:txBody>
          <a:bodyPr>
            <a:normAutofit/>
          </a:bodyPr>
          <a:lstStyle/>
          <a:p>
            <a:r>
              <a:rPr lang="en-US" sz="3500" dirty="0" smtClean="0"/>
              <a:t>Have RTOs (research and technology organizations: </a:t>
            </a:r>
            <a:r>
              <a:rPr lang="en-US" sz="3500" dirty="0" smtClean="0"/>
              <a:t>universities</a:t>
            </a:r>
            <a:r>
              <a:rPr lang="en-US" sz="3500" dirty="0" smtClean="0"/>
              <a:t>, research institutes) had a positive impact on industrial (technological) upgrading in Thailand</a:t>
            </a:r>
            <a:r>
              <a:rPr lang="en-US" sz="3500" dirty="0" smtClean="0"/>
              <a:t>? </a:t>
            </a:r>
            <a:r>
              <a:rPr lang="en-US" sz="3200" dirty="0" smtClean="0"/>
              <a:t>Why </a:t>
            </a:r>
            <a:r>
              <a:rPr lang="en-US" sz="3200" dirty="0" smtClean="0"/>
              <a:t>or why not</a:t>
            </a:r>
            <a:r>
              <a:rPr lang="en-US" sz="3200" dirty="0" smtClean="0"/>
              <a:t>?</a:t>
            </a:r>
          </a:p>
          <a:p>
            <a:endParaRPr lang="en-US" sz="3200" dirty="0"/>
          </a:p>
          <a:p>
            <a:r>
              <a:rPr lang="en-US" sz="2400" dirty="0" smtClean="0"/>
              <a:t>Not much impact. (</a:t>
            </a:r>
            <a:r>
              <a:rPr lang="en-US" sz="2400" dirty="0" err="1" smtClean="0"/>
              <a:t>i</a:t>
            </a:r>
            <a:r>
              <a:rPr lang="en-US" sz="2400" dirty="0" smtClean="0"/>
              <a:t>) Focus on health and agriculture, not on engineering nor key productive sectors such as autos, electronics; (ii) tended to be supply driven: researchers decide what to research which is often not linked to needs of industry; (iii) did not have the standards for good research needed by foreign firms who sourced their technology and R&amp;D from home country. </a:t>
            </a:r>
            <a:endParaRPr lang="en-US" sz="2400" dirty="0"/>
          </a:p>
        </p:txBody>
      </p:sp>
    </p:spTree>
    <p:extLst>
      <p:ext uri="{BB962C8B-B14F-4D97-AF65-F5344CB8AC3E}">
        <p14:creationId xmlns:p14="http://schemas.microsoft.com/office/powerpoint/2010/main" val="222312682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Round 3</a:t>
            </a:r>
            <a:endParaRPr lang="en-US" dirty="0"/>
          </a:p>
        </p:txBody>
      </p:sp>
      <p:sp>
        <p:nvSpPr>
          <p:cNvPr id="3" name="Content Placeholder 2"/>
          <p:cNvSpPr>
            <a:spLocks noGrp="1"/>
          </p:cNvSpPr>
          <p:nvPr>
            <p:ph idx="1"/>
          </p:nvPr>
        </p:nvSpPr>
        <p:spPr/>
        <p:txBody>
          <a:bodyPr>
            <a:normAutofit fontScale="85000" lnSpcReduction="20000"/>
          </a:bodyPr>
          <a:lstStyle/>
          <a:p>
            <a:r>
              <a:rPr lang="en-US" sz="3800" dirty="0" smtClean="0"/>
              <a:t>What role does politics play in the effort to upgrade industry in Thailand</a:t>
            </a:r>
            <a:r>
              <a:rPr lang="en-US" sz="3800" dirty="0" smtClean="0"/>
              <a:t>? </a:t>
            </a:r>
            <a:r>
              <a:rPr lang="en-US" sz="3100" dirty="0" smtClean="0"/>
              <a:t>See answers below.  Also, ministers and deputy ministers chosen to secure the coalition of parties. Some ministries had frequent ministerial changes (</a:t>
            </a:r>
            <a:r>
              <a:rPr lang="en-US" sz="3100" dirty="0" smtClean="0"/>
              <a:t>e.g. </a:t>
            </a:r>
            <a:r>
              <a:rPr lang="en-US" sz="3100" dirty="0" smtClean="0"/>
              <a:t>education had 5 in 5 years).</a:t>
            </a:r>
            <a:endParaRPr lang="en-US" sz="3100" dirty="0"/>
          </a:p>
          <a:p>
            <a:r>
              <a:rPr lang="en-US" sz="3800" dirty="0" smtClean="0"/>
              <a:t>Is </a:t>
            </a:r>
            <a:r>
              <a:rPr lang="en-US" sz="3800" dirty="0" smtClean="0"/>
              <a:t>democracy good for upgrading</a:t>
            </a:r>
            <a:r>
              <a:rPr lang="en-US" sz="3800" dirty="0" smtClean="0"/>
              <a:t>? </a:t>
            </a:r>
            <a:r>
              <a:rPr lang="en-US" dirty="0" smtClean="0"/>
              <a:t>Debatable, but in this case </a:t>
            </a:r>
            <a:r>
              <a:rPr lang="en-US" dirty="0" err="1" smtClean="0"/>
              <a:t>Thaksin</a:t>
            </a:r>
            <a:r>
              <a:rPr lang="en-US" dirty="0" smtClean="0"/>
              <a:t> seemed to need to secure his electoral support base which was the rural areas and business backers in the services sectors, which may have distracted him from upgrading industry.</a:t>
            </a:r>
          </a:p>
          <a:p>
            <a:r>
              <a:rPr lang="en-US" sz="3800" dirty="0" smtClean="0"/>
              <a:t>What pressure/politics affected PM </a:t>
            </a:r>
            <a:r>
              <a:rPr lang="en-US" sz="3800" dirty="0" err="1" smtClean="0"/>
              <a:t>Thaksin</a:t>
            </a:r>
            <a:r>
              <a:rPr lang="en-US" sz="3800" dirty="0" smtClean="0"/>
              <a:t> in trying to carry out industrial policy? </a:t>
            </a:r>
            <a:r>
              <a:rPr lang="en-US" dirty="0" smtClean="0"/>
              <a:t>According </a:t>
            </a:r>
            <a:r>
              <a:rPr lang="en-US" dirty="0" smtClean="0"/>
              <a:t>to the article, he needed to respond to support in rural sector and services (where he had made his money and had his private sector support).  No support base in manufacturing. </a:t>
            </a:r>
            <a:endParaRPr lang="en-US" dirty="0"/>
          </a:p>
        </p:txBody>
      </p:sp>
    </p:spTree>
    <p:extLst>
      <p:ext uri="{BB962C8B-B14F-4D97-AF65-F5344CB8AC3E}">
        <p14:creationId xmlns:p14="http://schemas.microsoft.com/office/powerpoint/2010/main" val="188103958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450</Words>
  <Application>Microsoft Macintosh PowerPoint</Application>
  <PresentationFormat>Custom</PresentationFormat>
  <Paragraphs>18</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Discussion </vt:lpstr>
      <vt:lpstr>  Round 1</vt:lpstr>
      <vt:lpstr> Round 2</vt:lpstr>
      <vt:lpstr>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Lecturer</dc:creator>
  <cp:lastModifiedBy>Akiko Vandenberg</cp:lastModifiedBy>
  <cp:revision>9</cp:revision>
  <dcterms:created xsi:type="dcterms:W3CDTF">2016-11-10T04:46:46Z</dcterms:created>
  <dcterms:modified xsi:type="dcterms:W3CDTF">2016-11-16T11:17:49Z</dcterms:modified>
</cp:coreProperties>
</file>