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26"/>
  </p:notesMasterIdLst>
  <p:sldIdLst>
    <p:sldId id="257" r:id="rId2"/>
    <p:sldId id="559" r:id="rId3"/>
    <p:sldId id="560" r:id="rId4"/>
    <p:sldId id="561" r:id="rId5"/>
    <p:sldId id="584" r:id="rId6"/>
    <p:sldId id="562" r:id="rId7"/>
    <p:sldId id="563" r:id="rId8"/>
    <p:sldId id="564" r:id="rId9"/>
    <p:sldId id="565" r:id="rId10"/>
    <p:sldId id="566" r:id="rId11"/>
    <p:sldId id="596" r:id="rId12"/>
    <p:sldId id="594" r:id="rId13"/>
    <p:sldId id="595" r:id="rId14"/>
    <p:sldId id="567" r:id="rId15"/>
    <p:sldId id="568" r:id="rId16"/>
    <p:sldId id="589" r:id="rId17"/>
    <p:sldId id="585" r:id="rId18"/>
    <p:sldId id="569" r:id="rId19"/>
    <p:sldId id="590" r:id="rId20"/>
    <p:sldId id="570" r:id="rId21"/>
    <p:sldId id="571" r:id="rId22"/>
    <p:sldId id="572" r:id="rId23"/>
    <p:sldId id="573" r:id="rId24"/>
    <p:sldId id="472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83970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63043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6332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57797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427142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638417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859839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97327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23971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85086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435614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133751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719018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191064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617611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77937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25552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685862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177153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85364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/>
              <a:t>By  </a:t>
            </a:r>
            <a:r>
              <a:rPr lang="en-US" sz="3600" dirty="0" err="1"/>
              <a:t>Ajarn</a:t>
            </a:r>
            <a:r>
              <a:rPr lang="en-US" sz="3600" dirty="0"/>
              <a:t>  </a:t>
            </a:r>
            <a:r>
              <a:rPr lang="en-US" sz="3600" dirty="0" err="1"/>
              <a:t>Suwalya K.</a:t>
            </a:r>
            <a:endParaRPr lang="en-US" sz="3600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9802" y="1658136"/>
            <a:ext cx="8569378" cy="1470025"/>
          </a:xfrm>
        </p:spPr>
        <p:txBody>
          <a:bodyPr>
            <a:normAutofit fontScale="90000"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17: Store Layout, Design, Visual Merchandising Part III</a:t>
            </a:r>
            <a:br>
              <a:rPr lang="en-US" sz="3200" b="1" dirty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Merchandising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687" y="2785672"/>
            <a:ext cx="3627204" cy="3627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987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Visual Merchandising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Visual merchandising is the presentation of a store and its merchandise in ways that will attract the attention of potential customers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800" y="2985541"/>
            <a:ext cx="4350479" cy="3262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04686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Fixtures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Primary purpose of fixtures are to efficiently hold and display merchandise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Define areas of a store and direct traffic flow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Fixtures are harmonized with other design elements such as floor coverings and lighting as well as overall image of the store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3350" y="4317167"/>
            <a:ext cx="37973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90496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Fixtures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368263" y="1547019"/>
            <a:ext cx="6407474" cy="4572000"/>
          </a:xfrm>
        </p:spPr>
      </p:pic>
    </p:spTree>
    <p:extLst>
      <p:ext uri="{BB962C8B-B14F-4D97-AF65-F5344CB8AC3E}">
        <p14:creationId xmlns:p14="http://schemas.microsoft.com/office/powerpoint/2010/main" val="1775289131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Straight Rack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Straight rack consists of a long pipe balance between supports in the floor or attached to the wall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0700" y="2791718"/>
            <a:ext cx="6019800" cy="3456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081772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Rounder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332813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rounder or bulk fixture or capacity fixture is a round fixture that sits on a pedestal, although smaller than straight rack, it is designed to hold a maximum amount of merchandise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0613" y="715022"/>
            <a:ext cx="3660099" cy="5533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55698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Four-Way Fixture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682584" cy="4572000"/>
          </a:xfrm>
        </p:spPr>
        <p:txBody>
          <a:bodyPr>
            <a:normAutofit lnSpcReduction="10000"/>
          </a:bodyPr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four-way fixture or feature fixture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Has two crossbars that sit perpendicularly on a pedestal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Holds large amount of merchandise and allows the customer to view the entire garment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2510" y="1099280"/>
            <a:ext cx="3304290" cy="514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572948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Gondola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gondola is an island type of self-service counter with tiers of shelves, bins, or pegs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Extremely versatile and used extensively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1312" y="3125286"/>
            <a:ext cx="5271541" cy="3123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772936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899592" y="476672"/>
            <a:ext cx="777240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Visual Techniques</a:t>
            </a:r>
            <a:br>
              <a:rPr lang="en-US" dirty="0">
                <a:solidFill>
                  <a:schemeClr val="hlink"/>
                </a:solidFill>
              </a:rPr>
            </a:b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Idea-Oriented:</a:t>
            </a:r>
            <a:r>
              <a:rPr lang="en-US" sz="2400">
                <a:latin typeface="Arial" charset="0"/>
                <a:ea typeface="Arial" charset="0"/>
                <a:cs typeface="Arial" charset="0"/>
              </a:rPr>
              <a:t>method of presenting merchandise based on specific idea or image of store </a:t>
            </a:r>
          </a:p>
          <a:p>
            <a:r>
              <a:rPr lang="en-US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Item and Size:</a:t>
            </a:r>
            <a:r>
              <a:rPr lang="en-US" sz="2400">
                <a:latin typeface="Arial" charset="0"/>
                <a:ea typeface="Arial" charset="0"/>
                <a:cs typeface="Arial" charset="0"/>
              </a:rPr>
              <a:t> common technique in discount, grocery, hardware and drugstores</a:t>
            </a:r>
          </a:p>
          <a:p>
            <a:r>
              <a:rPr lang="en-US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Color:</a:t>
            </a:r>
            <a:r>
              <a:rPr lang="en-US" sz="2400">
                <a:latin typeface="Arial" charset="0"/>
                <a:ea typeface="Arial" charset="0"/>
                <a:cs typeface="Arial" charset="0"/>
              </a:rPr>
              <a:t> bold merchandising technique</a:t>
            </a:r>
          </a:p>
          <a:p>
            <a:r>
              <a:rPr lang="en-US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Price Lining:</a:t>
            </a:r>
            <a:r>
              <a:rPr lang="en-US" sz="2400">
                <a:latin typeface="Arial" charset="0"/>
                <a:ea typeface="Arial" charset="0"/>
                <a:cs typeface="Arial" charset="0"/>
              </a:rPr>
              <a:t> men's dress shirt </a:t>
            </a:r>
            <a:r>
              <a:rPr lang="th-TH" sz="2400">
                <a:latin typeface="Arial" charset="0"/>
                <a:ea typeface="Arial" charset="0"/>
                <a:cs typeface="Arial" charset="0"/>
              </a:rPr>
              <a:t>$</a:t>
            </a:r>
            <a:r>
              <a:rPr lang="en-US" sz="2400">
                <a:latin typeface="Arial" charset="0"/>
                <a:ea typeface="Arial" charset="0"/>
                <a:cs typeface="Arial" charset="0"/>
              </a:rPr>
              <a:t>49,$</a:t>
            </a:r>
            <a:r>
              <a:rPr lang="th-TH" sz="2400">
                <a:latin typeface="Arial" charset="0"/>
                <a:ea typeface="Arial" charset="0"/>
                <a:cs typeface="Arial" charset="0"/>
              </a:rPr>
              <a:t>69 </a:t>
            </a:r>
            <a:r>
              <a:rPr lang="en-US" sz="2400">
                <a:latin typeface="Arial" charset="0"/>
                <a:ea typeface="Arial" charset="0"/>
                <a:cs typeface="Arial" charset="0"/>
              </a:rPr>
              <a:t>and $</a:t>
            </a:r>
            <a:r>
              <a:rPr lang="th-TH" sz="2400">
                <a:latin typeface="Arial" charset="0"/>
                <a:ea typeface="Arial" charset="0"/>
                <a:cs typeface="Arial" charset="0"/>
              </a:rPr>
              <a:t>99</a:t>
            </a:r>
            <a:endParaRPr lang="en-US" sz="2400">
              <a:latin typeface="Arial" charset="0"/>
              <a:ea typeface="Arial" charset="0"/>
              <a:cs typeface="Arial" charset="0"/>
            </a:endParaRPr>
          </a:p>
          <a:p>
            <a:r>
              <a:rPr lang="en-US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Vertical Merchandising-</a:t>
            </a:r>
            <a:r>
              <a:rPr lang="en-US" sz="2400">
                <a:latin typeface="Arial" charset="0"/>
                <a:ea typeface="Arial" charset="0"/>
                <a:cs typeface="Arial" charset="0"/>
              </a:rPr>
              <a:t> presented vertically using walls and high gondolas</a:t>
            </a:r>
          </a:p>
          <a:p>
            <a:r>
              <a:rPr lang="en-US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Tonnage Merchandising:</a:t>
            </a:r>
            <a:r>
              <a:rPr lang="en-US" sz="2400">
                <a:latin typeface="Arial" charset="0"/>
                <a:ea typeface="Arial" charset="0"/>
                <a:cs typeface="Arial" charset="0"/>
              </a:rPr>
              <a:t> end cap using stacks of Pepsi 6 packs</a:t>
            </a:r>
          </a:p>
          <a:p>
            <a:r>
              <a:rPr lang="en-US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Frontal Presentation:</a:t>
            </a:r>
            <a:r>
              <a:rPr lang="en-US" sz="2400">
                <a:latin typeface="Arial" charset="0"/>
                <a:ea typeface="Arial" charset="0"/>
                <a:cs typeface="Arial" charset="0"/>
              </a:rPr>
              <a:t> expose as much merchandise as possible to catch customer's eye- bookstores</a:t>
            </a:r>
          </a:p>
        </p:txBody>
      </p:sp>
    </p:spTree>
    <p:extLst>
      <p:ext uri="{BB962C8B-B14F-4D97-AF65-F5344CB8AC3E}">
        <p14:creationId xmlns:p14="http://schemas.microsoft.com/office/powerpoint/2010/main" val="167720400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01908" y="412048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Presentation Techniques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2041724"/>
            <a:ext cx="7772400" cy="3582590"/>
          </a:xfrm>
        </p:spPr>
      </p:pic>
    </p:spTree>
    <p:extLst>
      <p:ext uri="{BB962C8B-B14F-4D97-AF65-F5344CB8AC3E}">
        <p14:creationId xmlns:p14="http://schemas.microsoft.com/office/powerpoint/2010/main" val="1882246326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Tonnage Merchandising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824271" y="1972871"/>
            <a:ext cx="3533057" cy="3063823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600" y="2061146"/>
            <a:ext cx="3743794" cy="2975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930280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12164" y="-214815"/>
            <a:ext cx="7874833" cy="1355405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Frontal Presentation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164" y="1263413"/>
            <a:ext cx="4763003" cy="35722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6615" y="3405886"/>
            <a:ext cx="4305300" cy="3071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814238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59854" y="765123"/>
            <a:ext cx="7772400" cy="1362075"/>
          </a:xfrm>
        </p:spPr>
        <p:txBody>
          <a:bodyPr/>
          <a:lstStyle/>
          <a:p>
            <a:r>
              <a:rPr lang="en-US" dirty="0"/>
              <a:t>Creating an Appealing Store Atmosphere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1414" y="2804409"/>
            <a:ext cx="5328717" cy="3552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8944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Lighting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Highlighting Merchandise- draws cutomers in stores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Mood Creation- clothing, supermarkets?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Energy- Efficient Lighting : LED or light-emitting diode is replacing fluorescent; reduce costs up to 75</a:t>
            </a:r>
            <a:r>
              <a:rPr lang="th-TH">
                <a:latin typeface="Arial" charset="0"/>
                <a:ea typeface="Arial" charset="0"/>
                <a:cs typeface="Arial" charset="0"/>
              </a:rPr>
              <a:t>% 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and last 10 times longer than standard bulbs</a:t>
            </a:r>
          </a:p>
        </p:txBody>
      </p:sp>
    </p:spTree>
    <p:extLst>
      <p:ext uri="{BB962C8B-B14F-4D97-AF65-F5344CB8AC3E}">
        <p14:creationId xmlns:p14="http://schemas.microsoft.com/office/powerpoint/2010/main" val="1537433011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Lighting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84157" y="1547019"/>
            <a:ext cx="6858000" cy="4572000"/>
          </a:xfrm>
        </p:spPr>
      </p:pic>
    </p:spTree>
    <p:extLst>
      <p:ext uri="{BB962C8B-B14F-4D97-AF65-F5344CB8AC3E}">
        <p14:creationId xmlns:p14="http://schemas.microsoft.com/office/powerpoint/2010/main" val="735763833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Lighting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3834983" y="440060"/>
            <a:ext cx="5009213" cy="6036940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671" y="5236039"/>
            <a:ext cx="4332077" cy="124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413183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Color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Enhance retailer image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Help create mood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Cool colors- white,blue,green have peaceful,gentle,calming effect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Culture- different impact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5241" y="3637572"/>
            <a:ext cx="2591841" cy="261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622985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Color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3630" y="1567619"/>
            <a:ext cx="6556739" cy="5033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619826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Music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Can add or detract from retailer's total atmosphere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Music can control the pace of store traffic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  – Zara vs Starbucks?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Seasonal music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5730" y="4301240"/>
            <a:ext cx="5886763" cy="1947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103213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Scent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Large impact on customer's mood and emotions 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Scents can improve customers' subjective shopping experience by making then feel they are spending less time examining merchandise, waiting for sales help or checking out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Usage of different essence in different departments</a:t>
            </a:r>
          </a:p>
          <a:p>
            <a:pPr>
              <a:buFontTx/>
              <a:buChar char="-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Baby Powder </a:t>
            </a:r>
          </a:p>
          <a:p>
            <a:pPr>
              <a:buFontTx/>
              <a:buChar char="-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Suntan Lotion</a:t>
            </a:r>
          </a:p>
          <a:p>
            <a:pPr>
              <a:buFontTx/>
              <a:buChar char="-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Lilacs</a:t>
            </a:r>
          </a:p>
          <a:p>
            <a:pPr>
              <a:buFontTx/>
              <a:buChar char="-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Cinnamon and Pine Scents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5184" y="4109803"/>
            <a:ext cx="3124923" cy="2460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491483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Taste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64694" y="1905000"/>
            <a:ext cx="3345305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Difficult to appeal to consumers' taste buds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Grab a bite without leaving the stores encourages customers to linger longer and enjoy the shopping experience more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9705" y="1049311"/>
            <a:ext cx="4504401" cy="3810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6492" y="5025301"/>
            <a:ext cx="3035508" cy="1217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413518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64695" y="76200"/>
            <a:ext cx="8404486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Just How Exciting Should a Store Be?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Bass Pro Shops, Barnes and Noble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Attempt to create entertaining shopping experience by viewing stores as theatrical scenes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Floor and walls constitute the stage and scenery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Lighting, fixtures, and displays are props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Merchandise represents performance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Depends on shopping goals? Utilitarian or Hedonic</a:t>
            </a:r>
          </a:p>
        </p:txBody>
      </p:sp>
    </p:spTree>
    <p:extLst>
      <p:ext uri="{BB962C8B-B14F-4D97-AF65-F5344CB8AC3E}">
        <p14:creationId xmlns:p14="http://schemas.microsoft.com/office/powerpoint/2010/main" val="1115262845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3626</TotalTime>
  <Words>535</Words>
  <Application>Microsoft Office PowerPoint</Application>
  <PresentationFormat>นำเสนอทางหน้าจอ (4:3)</PresentationFormat>
  <Paragraphs>90</Paragraphs>
  <Slides>24</Slides>
  <Notes>20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24</vt:i4>
      </vt:variant>
    </vt:vector>
  </HeadingPairs>
  <TitlesOfParts>
    <vt:vector size="31" baseType="lpstr">
      <vt:lpstr>Arial</vt:lpstr>
      <vt:lpstr>Calibri</vt:lpstr>
      <vt:lpstr>Franklin Gothic Book</vt:lpstr>
      <vt:lpstr>Perpetua</vt:lpstr>
      <vt:lpstr>Times New Roman</vt:lpstr>
      <vt:lpstr>Wingdings 2</vt:lpstr>
      <vt:lpstr>Equity</vt:lpstr>
      <vt:lpstr>MK 322 Retail Management Chapter 17: Store Layout, Design, Visual Merchandising Part III </vt:lpstr>
      <vt:lpstr>Visual Merchandising</vt:lpstr>
      <vt:lpstr>Visual Merchandising</vt:lpstr>
      <vt:lpstr>Fixtures</vt:lpstr>
      <vt:lpstr>Fixtures</vt:lpstr>
      <vt:lpstr>Straight Rack</vt:lpstr>
      <vt:lpstr>Rounder</vt:lpstr>
      <vt:lpstr>Four-Way Fixture</vt:lpstr>
      <vt:lpstr>Gondola</vt:lpstr>
      <vt:lpstr>Visual Techniques </vt:lpstr>
      <vt:lpstr>Presentation Techniques</vt:lpstr>
      <vt:lpstr>Tonnage Merchandising</vt:lpstr>
      <vt:lpstr>Frontal Presentation</vt:lpstr>
      <vt:lpstr>Creating an Appealing Store Atmosphere</vt:lpstr>
      <vt:lpstr>Lighting</vt:lpstr>
      <vt:lpstr>Lighting</vt:lpstr>
      <vt:lpstr>Lighting</vt:lpstr>
      <vt:lpstr>Color</vt:lpstr>
      <vt:lpstr>Color</vt:lpstr>
      <vt:lpstr>Music</vt:lpstr>
      <vt:lpstr>Scent</vt:lpstr>
      <vt:lpstr>Taste</vt:lpstr>
      <vt:lpstr>Just How Exciting Should a Store Be?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user</cp:lastModifiedBy>
  <cp:revision>2159</cp:revision>
  <dcterms:created xsi:type="dcterms:W3CDTF">2015-02-03T09:41:51Z</dcterms:created>
  <dcterms:modified xsi:type="dcterms:W3CDTF">2020-03-29T12:32:51Z</dcterms:modified>
</cp:coreProperties>
</file>