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57" r:id="rId2"/>
    <p:sldId id="258" r:id="rId3"/>
    <p:sldId id="259" r:id="rId4"/>
    <p:sldId id="261" r:id="rId5"/>
    <p:sldId id="260" r:id="rId6"/>
    <p:sldId id="270" r:id="rId7"/>
    <p:sldId id="262" r:id="rId8"/>
    <p:sldId id="263" r:id="rId9"/>
    <p:sldId id="265" r:id="rId10"/>
    <p:sldId id="266" r:id="rId11"/>
    <p:sldId id="271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9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7D6B0B-ABD0-40C9-BE49-CB4E6A0FA584}" type="datetimeFigureOut">
              <a:rPr lang="th-TH" smtClean="0"/>
              <a:pPr/>
              <a:t>19/02/57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45F905-E5E8-41A7-9D92-CF7CBC057CCF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402CA-6548-4304-846F-F834BD8C1A64}" type="datetimeFigureOut">
              <a:rPr lang="th-TH" smtClean="0"/>
              <a:pPr/>
              <a:t>19/02/57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39441-332C-42A6-9C69-E943456C1D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402CA-6548-4304-846F-F834BD8C1A64}" type="datetimeFigureOut">
              <a:rPr lang="th-TH" smtClean="0"/>
              <a:pPr/>
              <a:t>19/02/57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39441-332C-42A6-9C69-E943456C1D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402CA-6548-4304-846F-F834BD8C1A64}" type="datetimeFigureOut">
              <a:rPr lang="th-TH" smtClean="0"/>
              <a:pPr/>
              <a:t>19/02/57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39441-332C-42A6-9C69-E943456C1D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402CA-6548-4304-846F-F834BD8C1A64}" type="datetimeFigureOut">
              <a:rPr lang="th-TH" smtClean="0"/>
              <a:pPr/>
              <a:t>19/02/57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39441-332C-42A6-9C69-E943456C1D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402CA-6548-4304-846F-F834BD8C1A64}" type="datetimeFigureOut">
              <a:rPr lang="th-TH" smtClean="0"/>
              <a:pPr/>
              <a:t>19/02/57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39441-332C-42A6-9C69-E943456C1D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402CA-6548-4304-846F-F834BD8C1A64}" type="datetimeFigureOut">
              <a:rPr lang="th-TH" smtClean="0"/>
              <a:pPr/>
              <a:t>19/02/57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39441-332C-42A6-9C69-E943456C1D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402CA-6548-4304-846F-F834BD8C1A64}" type="datetimeFigureOut">
              <a:rPr lang="th-TH" smtClean="0"/>
              <a:pPr/>
              <a:t>19/02/57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39441-332C-42A6-9C69-E943456C1D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402CA-6548-4304-846F-F834BD8C1A64}" type="datetimeFigureOut">
              <a:rPr lang="th-TH" smtClean="0"/>
              <a:pPr/>
              <a:t>19/02/57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39441-332C-42A6-9C69-E943456C1D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402CA-6548-4304-846F-F834BD8C1A64}" type="datetimeFigureOut">
              <a:rPr lang="th-TH" smtClean="0"/>
              <a:pPr/>
              <a:t>19/02/57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39441-332C-42A6-9C69-E943456C1D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402CA-6548-4304-846F-F834BD8C1A64}" type="datetimeFigureOut">
              <a:rPr lang="th-TH" smtClean="0"/>
              <a:pPr/>
              <a:t>19/02/57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39441-332C-42A6-9C69-E943456C1D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402CA-6548-4304-846F-F834BD8C1A64}" type="datetimeFigureOut">
              <a:rPr lang="th-TH" smtClean="0"/>
              <a:pPr/>
              <a:t>19/02/57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39441-332C-42A6-9C69-E943456C1D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402CA-6548-4304-846F-F834BD8C1A64}" type="datetimeFigureOut">
              <a:rPr lang="th-TH" smtClean="0"/>
              <a:pPr/>
              <a:t>19/02/57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39441-332C-42A6-9C69-E943456C1DE9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 smtClean="0"/>
              <a:t>Macroeconomic Theory: The Government and Fiscal Policy (1)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</a:t>
            </a:r>
            <a:r>
              <a:rPr lang="en-US" sz="2800" dirty="0" smtClean="0"/>
              <a:t>, </a:t>
            </a:r>
            <a:r>
              <a:rPr lang="en-US" sz="2800" smtClean="0"/>
              <a:t>Semester </a:t>
            </a:r>
            <a:r>
              <a:rPr lang="en-US" sz="2800" smtClean="0"/>
              <a:t>2/2557</a:t>
            </a:r>
            <a:endParaRPr lang="en-US" sz="2800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Government and the economy: introduction</a:t>
            </a:r>
          </a:p>
          <a:p>
            <a:r>
              <a:rPr lang="en-US" dirty="0" smtClean="0"/>
              <a:t>Modeling the fiscal policy</a:t>
            </a:r>
          </a:p>
          <a:p>
            <a:pPr lvl="1"/>
            <a:r>
              <a:rPr lang="en-US" dirty="0" smtClean="0"/>
              <a:t>Government Purchases (G), Net Taxes (T*), and Disposable Income (Yd)</a:t>
            </a:r>
          </a:p>
          <a:p>
            <a:pPr lvl="1"/>
            <a:r>
              <a:rPr lang="en-US" dirty="0" smtClean="0"/>
              <a:t>The determination of equilibrium output (income)</a:t>
            </a:r>
          </a:p>
          <a:p>
            <a:pPr lvl="1"/>
            <a:r>
              <a:rPr lang="en-US" dirty="0" smtClean="0"/>
              <a:t>Fiscal policy at work: multiplier effects</a:t>
            </a:r>
          </a:p>
          <a:p>
            <a:pPr lvl="2"/>
            <a:r>
              <a:rPr lang="en-US" dirty="0" smtClean="0"/>
              <a:t>Government spending multiplier</a:t>
            </a:r>
          </a:p>
          <a:p>
            <a:pPr lvl="2"/>
            <a:r>
              <a:rPr lang="en-US" dirty="0" smtClean="0"/>
              <a:t>Tax multiplier</a:t>
            </a:r>
          </a:p>
          <a:p>
            <a:pPr lvl="2"/>
            <a:r>
              <a:rPr lang="en-US" dirty="0" smtClean="0"/>
              <a:t>Balanced-budget multiplier</a:t>
            </a:r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Government and the economy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When the economy is in recession, should the government use the stimulus package?</a:t>
            </a:r>
          </a:p>
          <a:p>
            <a:pPr lvl="1"/>
            <a:r>
              <a:rPr lang="en-US" dirty="0" smtClean="0"/>
              <a:t>If so, how much should they intervene?</a:t>
            </a:r>
          </a:p>
          <a:p>
            <a:r>
              <a:rPr lang="en-US" dirty="0" smtClean="0"/>
              <a:t>In macroeconomics, government has an option of using fiscal and monetary policies to affect the economy.</a:t>
            </a:r>
          </a:p>
          <a:p>
            <a:pPr lvl="1"/>
            <a:r>
              <a:rPr lang="en-US" dirty="0" smtClean="0"/>
              <a:t>In this section of the course, we looks at fiscal policy </a:t>
            </a:r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Government and the economy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scope of fiscal policy include</a:t>
            </a:r>
          </a:p>
          <a:p>
            <a:pPr lvl="1"/>
            <a:r>
              <a:rPr lang="en-US" dirty="0" smtClean="0"/>
              <a:t>Policies concerning</a:t>
            </a:r>
          </a:p>
          <a:p>
            <a:pPr lvl="1"/>
            <a:r>
              <a:rPr lang="en-US" dirty="0" smtClean="0"/>
              <a:t>Policies concerning</a:t>
            </a:r>
          </a:p>
          <a:p>
            <a:pPr lvl="1"/>
            <a:r>
              <a:rPr lang="en-US" dirty="0" smtClean="0"/>
              <a:t>Policies concerning</a:t>
            </a:r>
          </a:p>
          <a:p>
            <a:r>
              <a:rPr lang="en-US" dirty="0" smtClean="0"/>
              <a:t>The term </a:t>
            </a:r>
            <a:r>
              <a:rPr lang="en-US" b="1" dirty="0" smtClean="0"/>
              <a:t>“__________________” </a:t>
            </a:r>
            <a:r>
              <a:rPr lang="en-US" dirty="0" smtClean="0"/>
              <a:t>is used to refer to changes in taxes and spending that are the result of deliberate change in government policy </a:t>
            </a:r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Defining terms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Net Taxes</a:t>
            </a:r>
            <a:r>
              <a:rPr lang="th-TH" dirty="0" smtClean="0"/>
              <a:t> </a:t>
            </a:r>
            <a:r>
              <a:rPr lang="en-US" dirty="0" smtClean="0"/>
              <a:t>(T*)</a:t>
            </a:r>
          </a:p>
          <a:p>
            <a:endParaRPr lang="en-US" dirty="0" smtClean="0"/>
          </a:p>
          <a:p>
            <a:r>
              <a:rPr lang="en-US" dirty="0" smtClean="0"/>
              <a:t>Disposable income (Yd)</a:t>
            </a:r>
          </a:p>
          <a:p>
            <a:endParaRPr lang="en-US" dirty="0"/>
          </a:p>
          <a:p>
            <a:r>
              <a:rPr lang="en-US" dirty="0" smtClean="0"/>
              <a:t>Budget deficit</a:t>
            </a:r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Government Expenditure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Government expenditure can be viewed as an exogenous variable. The value depends on government’s decision. </a:t>
            </a:r>
          </a:p>
          <a:p>
            <a:pPr lvl="1"/>
            <a:r>
              <a:rPr lang="en-US" dirty="0" smtClean="0"/>
              <a:t>In this sense, the function and the curve of government expenditure can de depicted as follow: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Adding net taxes to consumption function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363272" cy="4896544"/>
          </a:xfrm>
        </p:spPr>
        <p:txBody>
          <a:bodyPr>
            <a:normAutofit/>
          </a:bodyPr>
          <a:lstStyle/>
          <a:p>
            <a:r>
              <a:rPr lang="en-US" dirty="0" smtClean="0"/>
              <a:t>Net taxes play their roles through consumption</a:t>
            </a:r>
          </a:p>
          <a:p>
            <a:pPr lvl="1"/>
            <a:r>
              <a:rPr lang="en-US" dirty="0" smtClean="0"/>
              <a:t>Through the Keynesian consumption function, we have: </a:t>
            </a:r>
          </a:p>
          <a:p>
            <a:pPr lvl="1">
              <a:buNone/>
            </a:pPr>
            <a:r>
              <a:rPr lang="en-US" dirty="0"/>
              <a:t>	</a:t>
            </a:r>
            <a:r>
              <a:rPr lang="en-US" dirty="0" smtClean="0"/>
              <a:t>		</a:t>
            </a:r>
            <a:r>
              <a:rPr lang="en-US" sz="3600" dirty="0" smtClean="0"/>
              <a:t>C = </a:t>
            </a:r>
          </a:p>
          <a:p>
            <a:r>
              <a:rPr lang="en-US" dirty="0" smtClean="0"/>
              <a:t>With taxes and transfers playing role, our consumption depends actually on disposable income</a:t>
            </a:r>
          </a:p>
          <a:p>
            <a:r>
              <a:rPr lang="en-US" dirty="0" smtClean="0"/>
              <a:t>Hence, the consumption function should be: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determination of equilibrium output (income)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would the presence of government purchases and net taxes alter our depiction of equilibrium between (D)AE and Y</a:t>
            </a:r>
          </a:p>
          <a:p>
            <a:pPr lvl="1"/>
            <a:r>
              <a:rPr lang="en-US" sz="3200" dirty="0" smtClean="0"/>
              <a:t>Let’s depict this through the graph</a:t>
            </a:r>
          </a:p>
          <a:p>
            <a:pPr lvl="2"/>
            <a:r>
              <a:rPr lang="en-US" sz="2800" dirty="0" smtClean="0"/>
              <a:t>How would G adds to the AE?</a:t>
            </a:r>
          </a:p>
          <a:p>
            <a:pPr lvl="2"/>
            <a:r>
              <a:rPr lang="en-US" sz="2800" dirty="0" smtClean="0"/>
              <a:t>How would C changes due to T*, and how will this changes AE?</a:t>
            </a:r>
          </a:p>
          <a:p>
            <a:pPr lvl="2">
              <a:buNone/>
            </a:pPr>
            <a:endParaRPr lang="th-TH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determination of equilibrium output (income)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Depiction of Y = AE equilibrium when the role of fiscal policy is taken into account</a:t>
            </a:r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determination of equilibrium output (income)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Depiction of the saving/investment approach to equilibrium when the role of fiscal policy is taken into account</a:t>
            </a:r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Fiscal Policy at Work: Multiplier Effects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/>
          <a:lstStyle/>
          <a:p>
            <a:r>
              <a:rPr lang="en-US" dirty="0" smtClean="0"/>
              <a:t>Similar to our  earlier depiction of “multiplier effects”, the change in G, T*, and the balanced-budget (when changes of G equals change of T*) will all have multiplier effects on Y</a:t>
            </a:r>
          </a:p>
          <a:p>
            <a:pPr lvl="1"/>
            <a:r>
              <a:rPr lang="en-US" sz="3200" dirty="0" smtClean="0"/>
              <a:t>We will review the following multipliers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Fiscal Policy at Work: Multiplier Effects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/>
          <a:lstStyle/>
          <a:p>
            <a:r>
              <a:rPr lang="en-US" dirty="0" smtClean="0"/>
              <a:t>Government spending multiplier</a:t>
            </a:r>
          </a:p>
          <a:p>
            <a:pPr lvl="1"/>
            <a:r>
              <a:rPr lang="en-US" dirty="0" smtClean="0"/>
              <a:t>Similar to the calculation of the multiplier effect that occurred through change in planned investment</a:t>
            </a:r>
          </a:p>
          <a:p>
            <a:pPr lvl="1"/>
            <a:r>
              <a:rPr lang="en-US" dirty="0" smtClean="0"/>
              <a:t>The government spending multiplier equals</a:t>
            </a:r>
          </a:p>
          <a:p>
            <a:pPr lvl="2"/>
            <a:r>
              <a:rPr lang="en-US" sz="2800" dirty="0" smtClean="0"/>
              <a:t>Government spending multiplier =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Fiscal Policy at Work: Multiplier Effects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r>
              <a:rPr lang="en-US" dirty="0" smtClean="0"/>
              <a:t>Tax multiplier</a:t>
            </a:r>
          </a:p>
          <a:p>
            <a:pPr lvl="1"/>
            <a:r>
              <a:rPr lang="en-US" dirty="0" smtClean="0"/>
              <a:t>The channels in which net taxes (T*) create multiplier effects on Y is  more complicated than G</a:t>
            </a:r>
          </a:p>
          <a:p>
            <a:pPr lvl="1"/>
            <a:r>
              <a:rPr lang="en-US" dirty="0" smtClean="0"/>
              <a:t>Why? T* exerts its effects indirectly through consumption</a:t>
            </a:r>
          </a:p>
          <a:p>
            <a:pPr lvl="2"/>
            <a:r>
              <a:rPr lang="en-US" dirty="0" smtClean="0"/>
              <a:t>Initial change in AE from </a:t>
            </a:r>
            <a:r>
              <a:rPr lang="el-GR" dirty="0" smtClean="0"/>
              <a:t>Δ</a:t>
            </a:r>
            <a:r>
              <a:rPr lang="en-US" dirty="0" smtClean="0"/>
              <a:t>T* equals –(MPC x </a:t>
            </a:r>
            <a:r>
              <a:rPr lang="el-GR" dirty="0" smtClean="0"/>
              <a:t>Δ</a:t>
            </a:r>
            <a:r>
              <a:rPr lang="en-US" dirty="0" smtClean="0"/>
              <a:t>T*)</a:t>
            </a:r>
          </a:p>
          <a:p>
            <a:pPr lvl="2"/>
            <a:r>
              <a:rPr lang="en-US" dirty="0" smtClean="0"/>
              <a:t>The  tax multiplier equals initial changes in AE multiply by 1/MPS</a:t>
            </a:r>
          </a:p>
          <a:p>
            <a:pPr lvl="2"/>
            <a:r>
              <a:rPr lang="en-US" sz="2800" dirty="0" smtClean="0"/>
              <a:t>Hence, tax multiplier =  </a:t>
            </a:r>
          </a:p>
          <a:p>
            <a:pPr lvl="3">
              <a:buNone/>
            </a:pPr>
            <a:r>
              <a:rPr lang="en-US" dirty="0" smtClean="0"/>
              <a:t>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Fiscal Policy at Work: Multiplier Effects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/>
          <a:lstStyle/>
          <a:p>
            <a:r>
              <a:rPr lang="en-US" dirty="0" smtClean="0"/>
              <a:t>Balanced-budget multiplier</a:t>
            </a:r>
          </a:p>
          <a:p>
            <a:pPr lvl="1"/>
            <a:r>
              <a:rPr lang="en-US" dirty="0" smtClean="0"/>
              <a:t>Let’s  suppose the government use balanced budget fiscal policy, with the increase in G equals to the increase in T*</a:t>
            </a:r>
          </a:p>
          <a:p>
            <a:pPr lvl="1"/>
            <a:r>
              <a:rPr lang="en-US" dirty="0" smtClean="0"/>
              <a:t>What do you think will be the result of this change?</a:t>
            </a:r>
          </a:p>
          <a:p>
            <a:pPr lvl="2"/>
            <a:r>
              <a:rPr lang="en-US" dirty="0" smtClean="0"/>
              <a:t>Will the change be zero? </a:t>
            </a:r>
          </a:p>
          <a:p>
            <a:pPr lvl="1"/>
            <a:r>
              <a:rPr lang="en-US" dirty="0" smtClean="0"/>
              <a:t>The change will occurs through </a:t>
            </a:r>
          </a:p>
          <a:p>
            <a:pPr lvl="2"/>
            <a:r>
              <a:rPr lang="en-US" sz="2800" dirty="0" smtClean="0"/>
              <a:t>Balanced-budget multiplier =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559</Words>
  <Application>Microsoft Office PowerPoint</Application>
  <PresentationFormat>On-screen Show (4:3)</PresentationFormat>
  <Paragraphs>72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Macroeconomic Theory: The Government and Fiscal Policy (1)</vt:lpstr>
      <vt:lpstr>Agenda</vt:lpstr>
      <vt:lpstr>Government and the economy</vt:lpstr>
      <vt:lpstr>Government and the economy</vt:lpstr>
      <vt:lpstr>Defining terms</vt:lpstr>
      <vt:lpstr>Government Expenditure </vt:lpstr>
      <vt:lpstr>Adding net taxes to consumption function</vt:lpstr>
      <vt:lpstr>The determination of equilibrium output (income)</vt:lpstr>
      <vt:lpstr>The determination of equilibrium output (income)</vt:lpstr>
      <vt:lpstr>The determination of equilibrium output (income)</vt:lpstr>
      <vt:lpstr>Fiscal Policy at Work: Multiplier Effects</vt:lpstr>
      <vt:lpstr>Fiscal Policy at Work: Multiplier Effects</vt:lpstr>
      <vt:lpstr>Fiscal Policy at Work: Multiplier Effects</vt:lpstr>
      <vt:lpstr>Fiscal Policy at Work: Multiplier Effects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 Theory: The Government and Fiscal Policy (1)</dc:title>
  <dc:creator>Thorn</dc:creator>
  <cp:lastModifiedBy>Thorn7</cp:lastModifiedBy>
  <cp:revision>26</cp:revision>
  <dcterms:created xsi:type="dcterms:W3CDTF">2013-12-17T14:27:54Z</dcterms:created>
  <dcterms:modified xsi:type="dcterms:W3CDTF">2014-02-19T06:04:56Z</dcterms:modified>
</cp:coreProperties>
</file>