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8" r:id="rId2"/>
    <p:sldId id="415" r:id="rId3"/>
    <p:sldId id="447" r:id="rId4"/>
    <p:sldId id="448" r:id="rId5"/>
    <p:sldId id="449" r:id="rId6"/>
    <p:sldId id="451" r:id="rId7"/>
    <p:sldId id="452" r:id="rId8"/>
    <p:sldId id="454" r:id="rId9"/>
    <p:sldId id="457" r:id="rId10"/>
    <p:sldId id="466" r:id="rId11"/>
    <p:sldId id="467" r:id="rId12"/>
    <p:sldId id="470" r:id="rId13"/>
    <p:sldId id="471" r:id="rId14"/>
    <p:sldId id="472" r:id="rId15"/>
    <p:sldId id="474" r:id="rId16"/>
    <p:sldId id="476" r:id="rId17"/>
    <p:sldId id="477" r:id="rId18"/>
    <p:sldId id="469" r:id="rId19"/>
    <p:sldId id="483" r:id="rId20"/>
    <p:sldId id="488" r:id="rId21"/>
    <p:sldId id="484" r:id="rId22"/>
    <p:sldId id="487" r:id="rId23"/>
    <p:sldId id="490" r:id="rId24"/>
    <p:sldId id="492" r:id="rId25"/>
    <p:sldId id="493" r:id="rId26"/>
    <p:sldId id="494" r:id="rId27"/>
    <p:sldId id="479" r:id="rId28"/>
    <p:sldId id="480" r:id="rId29"/>
    <p:sldId id="481" r:id="rId30"/>
    <p:sldId id="482" r:id="rId31"/>
    <p:sldId id="444" r:id="rId32"/>
    <p:sldId id="445" r:id="rId33"/>
  </p:sldIdLst>
  <p:sldSz cx="9144000" cy="6858000" type="screen4x3"/>
  <p:notesSz cx="7010400" cy="9236075"/>
  <p:defaultTextStyle>
    <a:defPPr>
      <a:defRPr lang="fr-F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1026">
          <p15:clr>
            <a:srgbClr val="A4A3A4"/>
          </p15:clr>
        </p15:guide>
        <p15:guide id="2" pos="3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AD2113"/>
    <a:srgbClr val="79170D"/>
    <a:srgbClr val="C827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838" autoAdjust="0"/>
    <p:restoredTop sz="97282" autoAdjust="0"/>
  </p:normalViewPr>
  <p:slideViewPr>
    <p:cSldViewPr>
      <p:cViewPr>
        <p:scale>
          <a:sx n="78" d="100"/>
          <a:sy n="78" d="100"/>
        </p:scale>
        <p:origin x="-90" y="-54"/>
      </p:cViewPr>
      <p:guideLst>
        <p:guide orient="horz" pos="1026"/>
        <p:guide pos="340"/>
      </p:guideLst>
    </p:cSldViewPr>
  </p:slideViewPr>
  <p:notesTextViewPr>
    <p:cViewPr>
      <p:scale>
        <a:sx n="100" d="100"/>
        <a:sy n="100" d="100"/>
      </p:scale>
      <p:origin x="0" y="0"/>
    </p:cViewPr>
  </p:notesTextViewPr>
  <p:sorterViewPr>
    <p:cViewPr>
      <p:scale>
        <a:sx n="110" d="100"/>
        <a:sy n="11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38475" cy="461963"/>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970338" y="0"/>
            <a:ext cx="3038475" cy="461963"/>
          </a:xfrm>
          <a:prstGeom prst="rect">
            <a:avLst/>
          </a:prstGeom>
        </p:spPr>
        <p:txBody>
          <a:bodyPr vert="horz" lIns="91440" tIns="45720" rIns="91440" bIns="45720" rtlCol="0"/>
          <a:lstStyle>
            <a:lvl1pPr algn="r">
              <a:defRPr sz="1200"/>
            </a:lvl1pPr>
          </a:lstStyle>
          <a:p>
            <a:fld id="{88583457-C9D9-402C-9B26-F36AD989DAEC}" type="datetimeFigureOut">
              <a:rPr lang="fr-CA" smtClean="0"/>
              <a:t>2018-07-10</a:t>
            </a:fld>
            <a:endParaRPr lang="fr-CA"/>
          </a:p>
        </p:txBody>
      </p:sp>
      <p:sp>
        <p:nvSpPr>
          <p:cNvPr id="4" name="Espace réservé de l'image des diapositives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commentaires 4"/>
          <p:cNvSpPr>
            <a:spLocks noGrp="1"/>
          </p:cNvSpPr>
          <p:nvPr>
            <p:ph type="body" sz="quarter" idx="3"/>
          </p:nvPr>
        </p:nvSpPr>
        <p:spPr>
          <a:xfrm>
            <a:off x="701675" y="4387850"/>
            <a:ext cx="5607050" cy="4156075"/>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6" name="Espace réservé du pied de page 5"/>
          <p:cNvSpPr>
            <a:spLocks noGrp="1"/>
          </p:cNvSpPr>
          <p:nvPr>
            <p:ph type="ftr" sz="quarter" idx="4"/>
          </p:nvPr>
        </p:nvSpPr>
        <p:spPr>
          <a:xfrm>
            <a:off x="0" y="8772525"/>
            <a:ext cx="3038475" cy="461963"/>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970338" y="8772525"/>
            <a:ext cx="3038475" cy="461963"/>
          </a:xfrm>
          <a:prstGeom prst="rect">
            <a:avLst/>
          </a:prstGeom>
        </p:spPr>
        <p:txBody>
          <a:bodyPr vert="horz" lIns="91440" tIns="45720" rIns="91440" bIns="45720" rtlCol="0" anchor="b"/>
          <a:lstStyle>
            <a:lvl1pPr algn="r">
              <a:defRPr sz="1200"/>
            </a:lvl1pPr>
          </a:lstStyle>
          <a:p>
            <a:fld id="{1586B988-27A3-48C4-A2B4-95E8A06053A0}" type="slidenum">
              <a:rPr lang="fr-CA" smtClean="0"/>
              <a:t>‹#›</a:t>
            </a:fld>
            <a:endParaRPr lang="fr-CA"/>
          </a:p>
        </p:txBody>
      </p:sp>
    </p:spTree>
    <p:extLst>
      <p:ext uri="{BB962C8B-B14F-4D97-AF65-F5344CB8AC3E}">
        <p14:creationId xmlns:p14="http://schemas.microsoft.com/office/powerpoint/2010/main" val="3003676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1506"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smtClean="0"/>
          </a:p>
        </p:txBody>
      </p:sp>
      <p:sp>
        <p:nvSpPr>
          <p:cNvPr id="21507"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ED7E5C2-7134-4991-B497-1EF7E3CC8C55}" type="slidenum">
              <a:rPr lang="fr-FR"/>
              <a:pPr fontAlgn="base">
                <a:spcBef>
                  <a:spcPct val="0"/>
                </a:spcBef>
                <a:spcAft>
                  <a:spcPct val="0"/>
                </a:spcAft>
              </a:pPr>
              <a:t>3</a:t>
            </a:fld>
            <a:endParaRPr lang="fr-FR"/>
          </a:p>
        </p:txBody>
      </p:sp>
    </p:spTree>
    <p:extLst>
      <p:ext uri="{BB962C8B-B14F-4D97-AF65-F5344CB8AC3E}">
        <p14:creationId xmlns:p14="http://schemas.microsoft.com/office/powerpoint/2010/main" val="95962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3554"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smtClean="0"/>
          </a:p>
        </p:txBody>
      </p:sp>
      <p:sp>
        <p:nvSpPr>
          <p:cNvPr id="23555"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1575A4-D539-4931-941B-BA048FC2394C}" type="slidenum">
              <a:rPr lang="fr-FR"/>
              <a:pPr fontAlgn="base">
                <a:spcBef>
                  <a:spcPct val="0"/>
                </a:spcBef>
                <a:spcAft>
                  <a:spcPct val="0"/>
                </a:spcAft>
              </a:pPr>
              <a:t>4</a:t>
            </a:fld>
            <a:endParaRPr lang="fr-FR"/>
          </a:p>
        </p:txBody>
      </p:sp>
    </p:spTree>
    <p:extLst>
      <p:ext uri="{BB962C8B-B14F-4D97-AF65-F5344CB8AC3E}">
        <p14:creationId xmlns:p14="http://schemas.microsoft.com/office/powerpoint/2010/main" val="284321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3554"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smtClean="0"/>
          </a:p>
        </p:txBody>
      </p:sp>
      <p:sp>
        <p:nvSpPr>
          <p:cNvPr id="23555"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1575A4-D539-4931-941B-BA048FC2394C}" type="slidenum">
              <a:rPr lang="fr-FR"/>
              <a:pPr fontAlgn="base">
                <a:spcBef>
                  <a:spcPct val="0"/>
                </a:spcBef>
                <a:spcAft>
                  <a:spcPct val="0"/>
                </a:spcAft>
              </a:pPr>
              <a:t>5</a:t>
            </a:fld>
            <a:endParaRPr lang="fr-FR"/>
          </a:p>
        </p:txBody>
      </p:sp>
    </p:spTree>
    <p:extLst>
      <p:ext uri="{BB962C8B-B14F-4D97-AF65-F5344CB8AC3E}">
        <p14:creationId xmlns:p14="http://schemas.microsoft.com/office/powerpoint/2010/main" val="117589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3554"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smtClean="0"/>
          </a:p>
        </p:txBody>
      </p:sp>
      <p:sp>
        <p:nvSpPr>
          <p:cNvPr id="23555"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1575A4-D539-4931-941B-BA048FC2394C}" type="slidenum">
              <a:rPr lang="fr-FR"/>
              <a:pPr fontAlgn="base">
                <a:spcBef>
                  <a:spcPct val="0"/>
                </a:spcBef>
                <a:spcAft>
                  <a:spcPct val="0"/>
                </a:spcAft>
              </a:pPr>
              <a:t>7</a:t>
            </a:fld>
            <a:endParaRPr lang="fr-FR"/>
          </a:p>
        </p:txBody>
      </p:sp>
    </p:spTree>
    <p:extLst>
      <p:ext uri="{BB962C8B-B14F-4D97-AF65-F5344CB8AC3E}">
        <p14:creationId xmlns:p14="http://schemas.microsoft.com/office/powerpoint/2010/main" val="654111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9698"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fr-CA" dirty="0"/>
              <a:t>Ainsi, on parlera de « soft power » des </a:t>
            </a:r>
            <a:r>
              <a:rPr lang="fr-CA" dirty="0" err="1"/>
              <a:t>Etats-Unis</a:t>
            </a:r>
            <a:r>
              <a:rPr lang="fr-CA" dirty="0"/>
              <a:t>, qui diffusent en effet leur civilisation sur le seul moyen de leur capacité d’influence : grâce à l’admiration que leur vouent les autres nations, l’exportation de leur culture est rendue facilitée et même abondamment réclamée. De fait ,les </a:t>
            </a:r>
            <a:r>
              <a:rPr lang="fr-CA" dirty="0" err="1"/>
              <a:t>Etats-Unis</a:t>
            </a:r>
            <a:r>
              <a:rPr lang="fr-CA" dirty="0"/>
              <a:t> sont devenus en moins d’un siècle le pays le plus influent au monde ,via l’</a:t>
            </a:r>
            <a:r>
              <a:rPr lang="fr-CA" i="1" dirty="0"/>
              <a:t>American </a:t>
            </a:r>
            <a:r>
              <a:rPr lang="fr-CA" i="1" dirty="0" err="1"/>
              <a:t>Way</a:t>
            </a:r>
            <a:r>
              <a:rPr lang="fr-CA" i="1" dirty="0"/>
              <a:t> of Life</a:t>
            </a:r>
            <a:r>
              <a:rPr lang="fr-CA" dirty="0"/>
              <a:t> ,la langue nationale -l’anglais -la plus utilisée dans bon nombres de secteurs ,la culture ou l’Entertainment américain, production et consommation culturelle de masse :ainsi la musique ;on citera Elvis Presley ,The </a:t>
            </a:r>
            <a:r>
              <a:rPr lang="fr-CA" dirty="0" err="1"/>
              <a:t>Rolling</a:t>
            </a:r>
            <a:r>
              <a:rPr lang="fr-CA" dirty="0"/>
              <a:t> Stones ,et le cinéma :Steven Spielberg ,Martin Scorsese ,Francis Ford Coppola ,ou des acteurs ,tels que Marilyn Monroe , Robert de Nioro ou Elizabeth Taylor ,culture largement consommée en Occident ,de grandes marques d’innovations (Apple ,Microsoft),un pôle d’attraction ,la </a:t>
            </a:r>
            <a:r>
              <a:rPr lang="fr-CA" i="1" dirty="0" err="1"/>
              <a:t>Silicon</a:t>
            </a:r>
            <a:r>
              <a:rPr lang="fr-CA" dirty="0"/>
              <a:t> </a:t>
            </a:r>
            <a:r>
              <a:rPr lang="fr-CA" dirty="0" err="1"/>
              <a:t>Valley</a:t>
            </a:r>
            <a:r>
              <a:rPr lang="fr-CA" dirty="0"/>
              <a:t> en Californie ,pour les « cerveaux » du monde entier, qui ont des retombées économiques énormes &amp; favorables sur les USA. </a:t>
            </a:r>
            <a:endParaRPr lang="fr-FR" dirty="0" smtClean="0"/>
          </a:p>
        </p:txBody>
      </p:sp>
      <p:sp>
        <p:nvSpPr>
          <p:cNvPr id="29699"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6ABF42D-0D31-4113-B2F8-FC99B4655885}" type="slidenum">
              <a:rPr lang="fr-FR"/>
              <a:pPr fontAlgn="base">
                <a:spcBef>
                  <a:spcPct val="0"/>
                </a:spcBef>
                <a:spcAft>
                  <a:spcPct val="0"/>
                </a:spcAft>
              </a:pPr>
              <a:t>8</a:t>
            </a:fld>
            <a:endParaRPr lang="fr-FR"/>
          </a:p>
        </p:txBody>
      </p:sp>
    </p:spTree>
    <p:extLst>
      <p:ext uri="{BB962C8B-B14F-4D97-AF65-F5344CB8AC3E}">
        <p14:creationId xmlns:p14="http://schemas.microsoft.com/office/powerpoint/2010/main" val="889755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9698"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smtClean="0"/>
          </a:p>
        </p:txBody>
      </p:sp>
      <p:sp>
        <p:nvSpPr>
          <p:cNvPr id="29699"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6ABF42D-0D31-4113-B2F8-FC99B4655885}" type="slidenum">
              <a:rPr lang="fr-FR"/>
              <a:pPr fontAlgn="base">
                <a:spcBef>
                  <a:spcPct val="0"/>
                </a:spcBef>
                <a:spcAft>
                  <a:spcPct val="0"/>
                </a:spcAft>
              </a:pPr>
              <a:t>9</a:t>
            </a:fld>
            <a:endParaRPr lang="fr-FR"/>
          </a:p>
        </p:txBody>
      </p:sp>
    </p:spTree>
    <p:extLst>
      <p:ext uri="{BB962C8B-B14F-4D97-AF65-F5344CB8AC3E}">
        <p14:creationId xmlns:p14="http://schemas.microsoft.com/office/powerpoint/2010/main" val="3519788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87729283-65B6-44F3-B8E9-06554D0F4F72}" type="slidenum">
              <a:rPr lang="en-US" altLang="en-US" sz="1200" b="0"/>
              <a:pPr eaLnBrk="1" hangingPunct="1"/>
              <a:t>10</a:t>
            </a:fld>
            <a:endParaRPr lang="en-US" altLang="en-US" sz="12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739341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E1E67C6D-8E5C-4301-8B61-199574497CB2}" type="slidenum">
              <a:rPr lang="en-US" altLang="en-US" sz="1200" b="0"/>
              <a:pPr eaLnBrk="1" hangingPunct="1"/>
              <a:t>11</a:t>
            </a:fld>
            <a:endParaRPr lang="en-US" altLang="en-US" sz="1200" b="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163385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63470293-8E96-4DB8-8BA7-8C00FB23F78B}" type="slidenum">
              <a:rPr lang="en-US" altLang="en-US" sz="1200" b="0"/>
              <a:pPr eaLnBrk="1" hangingPunct="1"/>
              <a:t>12</a:t>
            </a:fld>
            <a:endParaRPr lang="en-US" altLang="en-US" sz="1200" b="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8394288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0CD15B9E-E43D-42B9-8C46-F6246D577E9C}" type="slidenum">
              <a:rPr lang="en-US" altLang="en-US" sz="1200" b="0"/>
              <a:pPr eaLnBrk="1" hangingPunct="1"/>
              <a:t>13</a:t>
            </a:fld>
            <a:endParaRPr lang="en-US" altLang="en-US" sz="1200" b="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937034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ADA4C726-960D-49B3-8E22-5D220250E6F9}" type="slidenum">
              <a:rPr lang="en-US" altLang="en-US" sz="1200" b="0"/>
              <a:pPr eaLnBrk="1" hangingPunct="1"/>
              <a:t>14</a:t>
            </a:fld>
            <a:endParaRPr lang="en-US" altLang="en-US" sz="1200" b="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041482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5AD8FC63-7864-4EA7-8B69-C606B9BB9FEC}" type="slidenum">
              <a:rPr lang="en-US" altLang="en-US" sz="1200" b="0"/>
              <a:pPr eaLnBrk="1" hangingPunct="1"/>
              <a:t>15</a:t>
            </a:fld>
            <a:endParaRPr lang="en-US" altLang="en-US" sz="1200" b="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524244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74F67D67-F4DB-4603-9D61-F72996558FF1}" type="slidenum">
              <a:rPr lang="en-US" altLang="en-US" sz="1200" b="0"/>
              <a:pPr eaLnBrk="1" hangingPunct="1"/>
              <a:t>16</a:t>
            </a:fld>
            <a:endParaRPr lang="en-US" altLang="en-US" sz="1200" b="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10351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076D9B13-DC44-4400-AF35-0801822CF00F}" type="slidenum">
              <a:rPr lang="en-US" altLang="en-US" sz="1200" b="0"/>
              <a:pPr eaLnBrk="1" hangingPunct="1"/>
              <a:t>17</a:t>
            </a:fld>
            <a:endParaRPr lang="en-US" altLang="en-US" sz="1200" b="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432972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eaLnBrk="0" hangingPunct="0">
              <a:defRPr sz="3200" b="1">
                <a:solidFill>
                  <a:schemeClr val="tx1"/>
                </a:solidFill>
                <a:latin typeface="Arial" charset="0"/>
              </a:defRPr>
            </a:lvl1pPr>
            <a:lvl2pPr marL="754243" indent="-290093" eaLnBrk="0" hangingPunct="0">
              <a:defRPr sz="3200" b="1">
                <a:solidFill>
                  <a:schemeClr val="tx1"/>
                </a:solidFill>
                <a:latin typeface="Arial" charset="0"/>
              </a:defRPr>
            </a:lvl2pPr>
            <a:lvl3pPr marL="1160374" indent="-232075" eaLnBrk="0" hangingPunct="0">
              <a:defRPr sz="3200" b="1">
                <a:solidFill>
                  <a:schemeClr val="tx1"/>
                </a:solidFill>
                <a:latin typeface="Arial" charset="0"/>
              </a:defRPr>
            </a:lvl3pPr>
            <a:lvl4pPr marL="1624523" indent="-232075" eaLnBrk="0" hangingPunct="0">
              <a:defRPr sz="3200" b="1">
                <a:solidFill>
                  <a:schemeClr val="tx1"/>
                </a:solidFill>
                <a:latin typeface="Arial" charset="0"/>
              </a:defRPr>
            </a:lvl4pPr>
            <a:lvl5pPr marL="2088672" indent="-232075" eaLnBrk="0" hangingPunct="0">
              <a:defRPr sz="3200" b="1">
                <a:solidFill>
                  <a:schemeClr val="tx1"/>
                </a:solidFill>
                <a:latin typeface="Arial" charset="0"/>
              </a:defRPr>
            </a:lvl5pPr>
            <a:lvl6pPr marL="2552822" indent="-232075" eaLnBrk="0" fontAlgn="base" hangingPunct="0">
              <a:spcBef>
                <a:spcPct val="0"/>
              </a:spcBef>
              <a:spcAft>
                <a:spcPct val="0"/>
              </a:spcAft>
              <a:defRPr sz="3200" b="1">
                <a:solidFill>
                  <a:schemeClr val="tx1"/>
                </a:solidFill>
                <a:latin typeface="Arial" charset="0"/>
              </a:defRPr>
            </a:lvl6pPr>
            <a:lvl7pPr marL="3016971" indent="-232075" eaLnBrk="0" fontAlgn="base" hangingPunct="0">
              <a:spcBef>
                <a:spcPct val="0"/>
              </a:spcBef>
              <a:spcAft>
                <a:spcPct val="0"/>
              </a:spcAft>
              <a:defRPr sz="3200" b="1">
                <a:solidFill>
                  <a:schemeClr val="tx1"/>
                </a:solidFill>
                <a:latin typeface="Arial" charset="0"/>
              </a:defRPr>
            </a:lvl7pPr>
            <a:lvl8pPr marL="3481121" indent="-232075" eaLnBrk="0" fontAlgn="base" hangingPunct="0">
              <a:spcBef>
                <a:spcPct val="0"/>
              </a:spcBef>
              <a:spcAft>
                <a:spcPct val="0"/>
              </a:spcAft>
              <a:defRPr sz="3200" b="1">
                <a:solidFill>
                  <a:schemeClr val="tx1"/>
                </a:solidFill>
                <a:latin typeface="Arial" charset="0"/>
              </a:defRPr>
            </a:lvl8pPr>
            <a:lvl9pPr marL="3945270" indent="-232075" eaLnBrk="0" fontAlgn="base" hangingPunct="0">
              <a:spcBef>
                <a:spcPct val="0"/>
              </a:spcBef>
              <a:spcAft>
                <a:spcPct val="0"/>
              </a:spcAft>
              <a:defRPr sz="3200" b="1">
                <a:solidFill>
                  <a:schemeClr val="tx1"/>
                </a:solidFill>
                <a:latin typeface="Arial" charset="0"/>
              </a:defRPr>
            </a:lvl9pPr>
          </a:lstStyle>
          <a:p>
            <a:pPr eaLnBrk="1" hangingPunct="1"/>
            <a:fld id="{814C4BBE-A43D-4703-968C-93B785402503}" type="slidenum">
              <a:rPr lang="en-US" altLang="en-US" sz="1200" b="0"/>
              <a:pPr eaLnBrk="1" hangingPunct="1"/>
              <a:t>18</a:t>
            </a:fld>
            <a:endParaRPr lang="en-US" altLang="en-US" sz="1200" b="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2737188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4" name="Image 7" descr="Untitled-1.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9" descr="logoUQAM_OUT.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156325" y="3752850"/>
            <a:ext cx="3943350" cy="565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a:xfrm>
            <a:off x="472008" y="2060848"/>
            <a:ext cx="8204448" cy="432048"/>
          </a:xfrm>
        </p:spPr>
        <p:txBody>
          <a:bodyPr anchor="t"/>
          <a:lstStyle>
            <a:lvl1pPr algn="l">
              <a:defRPr sz="2500" b="1" cap="all">
                <a:solidFill>
                  <a:schemeClr val="tx1">
                    <a:lumMod val="75000"/>
                    <a:lumOff val="25000"/>
                  </a:schemeClr>
                </a:solidFill>
              </a:defRPr>
            </a:lvl1pPr>
          </a:lstStyle>
          <a:p>
            <a:r>
              <a:rPr lang="fr-FR" dirty="0" smtClean="0"/>
              <a:t>Cliquez pour modifier le style du titre</a:t>
            </a:r>
            <a:endParaRPr lang="fr-CA" dirty="0"/>
          </a:p>
        </p:txBody>
      </p:sp>
      <p:sp>
        <p:nvSpPr>
          <p:cNvPr id="3" name="Espace réservé du texte 2"/>
          <p:cNvSpPr>
            <a:spLocks noGrp="1"/>
          </p:cNvSpPr>
          <p:nvPr>
            <p:ph type="body" idx="1"/>
          </p:nvPr>
        </p:nvSpPr>
        <p:spPr>
          <a:xfrm>
            <a:off x="472008" y="2492897"/>
            <a:ext cx="8204448" cy="288031"/>
          </a:xfrm>
        </p:spPr>
        <p:txBody>
          <a:bodyPr anchor="b"/>
          <a:lstStyle>
            <a:lvl1pPr marL="0" indent="0">
              <a:buNone/>
              <a:defRPr sz="2000">
                <a:solidFill>
                  <a:schemeClr val="bg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a:defRPr sz="1000" b="1">
                <a:solidFill>
                  <a:schemeClr val="bg1"/>
                </a:solidFill>
                <a:latin typeface="Arial" pitchFamily="34" charset="0"/>
                <a:cs typeface="Arial" pitchFamily="34" charset="0"/>
              </a:defRPr>
            </a:lvl1pPr>
          </a:lstStyle>
          <a:p>
            <a:pPr>
              <a:defRPr/>
            </a:pPr>
            <a:fld id="{49F2440D-4914-460C-9FA2-2F037ABAF43D}" type="datetimeFigureOut">
              <a:rPr lang="fr-CA"/>
              <a:pPr>
                <a:defRPr/>
              </a:pPr>
              <a:t>2018-07-10</a:t>
            </a:fld>
            <a:endParaRPr lang="fr-CA" dirty="0"/>
          </a:p>
        </p:txBody>
      </p:sp>
    </p:spTree>
    <p:extLst>
      <p:ext uri="{BB962C8B-B14F-4D97-AF65-F5344CB8AC3E}">
        <p14:creationId xmlns:p14="http://schemas.microsoft.com/office/powerpoint/2010/main" val="510270259"/>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pic>
        <p:nvPicPr>
          <p:cNvPr id="4" name="Image 7" descr="ESG_3.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9" descr="logoUQAM_OUT.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156325" y="3752850"/>
            <a:ext cx="3943350" cy="565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re 1"/>
          <p:cNvSpPr>
            <a:spLocks noGrp="1"/>
          </p:cNvSpPr>
          <p:nvPr>
            <p:ph type="title"/>
          </p:nvPr>
        </p:nvSpPr>
        <p:spPr>
          <a:xfrm>
            <a:off x="472008" y="2060848"/>
            <a:ext cx="8204448" cy="432048"/>
          </a:xfrm>
        </p:spPr>
        <p:txBody>
          <a:bodyPr anchor="t"/>
          <a:lstStyle>
            <a:lvl1pPr algn="l">
              <a:defRPr sz="2500" b="1" cap="none">
                <a:solidFill>
                  <a:schemeClr val="tx1">
                    <a:lumMod val="65000"/>
                    <a:lumOff val="35000"/>
                  </a:schemeClr>
                </a:solidFill>
              </a:defRPr>
            </a:lvl1pPr>
          </a:lstStyle>
          <a:p>
            <a:r>
              <a:rPr lang="fr-FR" dirty="0" smtClean="0"/>
              <a:t>Cliquez pour modifier le style du titre</a:t>
            </a:r>
            <a:endParaRPr lang="fr-CA" dirty="0"/>
          </a:p>
        </p:txBody>
      </p:sp>
      <p:sp>
        <p:nvSpPr>
          <p:cNvPr id="12" name="Espace réservé du texte 2"/>
          <p:cNvSpPr>
            <a:spLocks noGrp="1"/>
          </p:cNvSpPr>
          <p:nvPr>
            <p:ph type="body" idx="1"/>
          </p:nvPr>
        </p:nvSpPr>
        <p:spPr>
          <a:xfrm>
            <a:off x="472008" y="2492897"/>
            <a:ext cx="8204448" cy="288031"/>
          </a:xfrm>
        </p:spPr>
        <p:txBody>
          <a:bodyPr anchor="b"/>
          <a:lstStyle>
            <a:lvl1pPr marL="0" indent="0">
              <a:buNone/>
              <a:defRPr sz="2000">
                <a:solidFill>
                  <a:schemeClr val="bg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a:defRPr/>
            </a:lvl1pPr>
          </a:lstStyle>
          <a:p>
            <a:pPr>
              <a:defRPr/>
            </a:pPr>
            <a:fld id="{CF6D755A-3660-4413-8DE7-088A20EBD4D9}" type="datetimeFigureOut">
              <a:rPr lang="fr-CA"/>
              <a:pPr>
                <a:defRPr/>
              </a:pPr>
              <a:t>2018-07-10</a:t>
            </a:fld>
            <a:endParaRPr lang="fr-CA" dirty="0"/>
          </a:p>
        </p:txBody>
      </p:sp>
      <p:sp>
        <p:nvSpPr>
          <p:cNvPr id="7" name="Espace réservé du numéro de diapositive 5"/>
          <p:cNvSpPr>
            <a:spLocks noGrp="1"/>
          </p:cNvSpPr>
          <p:nvPr>
            <p:ph type="sldNum" sz="quarter" idx="11"/>
          </p:nvPr>
        </p:nvSpPr>
        <p:spPr/>
        <p:txBody>
          <a:bodyPr/>
          <a:lstStyle>
            <a:lvl1pPr>
              <a:defRPr smtClean="0"/>
            </a:lvl1pPr>
          </a:lstStyle>
          <a:p>
            <a:pPr>
              <a:defRPr/>
            </a:pPr>
            <a:fld id="{23836F6D-154C-4773-9972-16C9BCAF80C2}" type="slidenum">
              <a:rPr lang="fr-CA" altLang="fr-FR"/>
              <a:pPr>
                <a:defRPr/>
              </a:pPr>
              <a:t>‹#›</a:t>
            </a:fld>
            <a:endParaRPr lang="fr-CA" altLang="fr-FR"/>
          </a:p>
        </p:txBody>
      </p:sp>
    </p:spTree>
    <p:extLst>
      <p:ext uri="{BB962C8B-B14F-4D97-AF65-F5344CB8AC3E}">
        <p14:creationId xmlns:p14="http://schemas.microsoft.com/office/powerpoint/2010/main" val="2305653767"/>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pic>
        <p:nvPicPr>
          <p:cNvPr id="4" name="Image 7" descr="ESG_3.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9" descr="logoUQAM_OUT.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156325" y="3752850"/>
            <a:ext cx="3943350" cy="565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re 1"/>
          <p:cNvSpPr>
            <a:spLocks noGrp="1"/>
          </p:cNvSpPr>
          <p:nvPr>
            <p:ph type="title"/>
          </p:nvPr>
        </p:nvSpPr>
        <p:spPr>
          <a:xfrm>
            <a:off x="472008" y="2060848"/>
            <a:ext cx="8204448" cy="432048"/>
          </a:xfrm>
        </p:spPr>
        <p:txBody>
          <a:bodyPr anchor="t"/>
          <a:lstStyle>
            <a:lvl1pPr algn="l">
              <a:defRPr sz="2500" b="1" cap="none">
                <a:solidFill>
                  <a:schemeClr val="tx1">
                    <a:lumMod val="65000"/>
                    <a:lumOff val="35000"/>
                  </a:schemeClr>
                </a:solidFill>
              </a:defRPr>
            </a:lvl1pPr>
          </a:lstStyle>
          <a:p>
            <a:r>
              <a:rPr lang="fr-FR" dirty="0" smtClean="0"/>
              <a:t>Cliquez pour modifier le style du titre</a:t>
            </a:r>
            <a:endParaRPr lang="fr-CA" dirty="0"/>
          </a:p>
        </p:txBody>
      </p:sp>
      <p:sp>
        <p:nvSpPr>
          <p:cNvPr id="15" name="Espace réservé du texte 2"/>
          <p:cNvSpPr>
            <a:spLocks noGrp="1"/>
          </p:cNvSpPr>
          <p:nvPr>
            <p:ph type="body" idx="1"/>
          </p:nvPr>
        </p:nvSpPr>
        <p:spPr>
          <a:xfrm>
            <a:off x="472008" y="2492897"/>
            <a:ext cx="8204448" cy="288031"/>
          </a:xfrm>
        </p:spPr>
        <p:txBody>
          <a:bodyPr anchor="b"/>
          <a:lstStyle>
            <a:lvl1pPr marL="0" indent="0">
              <a:buNone/>
              <a:defRPr sz="2000">
                <a:solidFill>
                  <a:schemeClr val="bg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dirty="0" smtClean="0"/>
              <a:t>Cliquez pour modifier les styles du texte du masque</a:t>
            </a:r>
          </a:p>
        </p:txBody>
      </p:sp>
      <p:sp>
        <p:nvSpPr>
          <p:cNvPr id="6" name="Espace réservé de la date 2"/>
          <p:cNvSpPr>
            <a:spLocks noGrp="1"/>
          </p:cNvSpPr>
          <p:nvPr>
            <p:ph type="dt" sz="half" idx="10"/>
          </p:nvPr>
        </p:nvSpPr>
        <p:spPr/>
        <p:txBody>
          <a:bodyPr/>
          <a:lstStyle>
            <a:lvl1pPr>
              <a:defRPr/>
            </a:lvl1pPr>
          </a:lstStyle>
          <a:p>
            <a:pPr>
              <a:defRPr/>
            </a:pPr>
            <a:fld id="{968FD9F4-D9F9-42E7-AC39-5991EEA0E64C}" type="datetimeFigureOut">
              <a:rPr lang="fr-CA"/>
              <a:pPr>
                <a:defRPr/>
              </a:pPr>
              <a:t>2018-07-10</a:t>
            </a:fld>
            <a:endParaRPr lang="fr-CA" dirty="0"/>
          </a:p>
        </p:txBody>
      </p:sp>
      <p:sp>
        <p:nvSpPr>
          <p:cNvPr id="7" name="Espace réservé du numéro de diapositive 4"/>
          <p:cNvSpPr>
            <a:spLocks noGrp="1"/>
          </p:cNvSpPr>
          <p:nvPr>
            <p:ph type="sldNum" sz="quarter" idx="11"/>
          </p:nvPr>
        </p:nvSpPr>
        <p:spPr/>
        <p:txBody>
          <a:bodyPr rtlCol="0"/>
          <a:lstStyle>
            <a:lvl1pPr fontAlgn="auto">
              <a:spcBef>
                <a:spcPts val="0"/>
              </a:spcBef>
              <a:spcAft>
                <a:spcPts val="0"/>
              </a:spcAft>
              <a:defRPr>
                <a:solidFill>
                  <a:schemeClr val="tx1">
                    <a:tint val="75000"/>
                  </a:schemeClr>
                </a:solidFill>
              </a:defRPr>
            </a:lvl1pPr>
          </a:lstStyle>
          <a:p>
            <a:pPr>
              <a:defRPr/>
            </a:pPr>
            <a:endParaRPr lang="fr-CA"/>
          </a:p>
        </p:txBody>
      </p:sp>
    </p:spTree>
    <p:extLst>
      <p:ext uri="{BB962C8B-B14F-4D97-AF65-F5344CB8AC3E}">
        <p14:creationId xmlns:p14="http://schemas.microsoft.com/office/powerpoint/2010/main" val="2036131036"/>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dirty="0"/>
          </a:p>
        </p:txBody>
      </p:sp>
      <p:sp>
        <p:nvSpPr>
          <p:cNvPr id="3" name="Espace réservé du contenu 2"/>
          <p:cNvSpPr>
            <a:spLocks noGrp="1"/>
          </p:cNvSpPr>
          <p:nvPr>
            <p:ph idx="1"/>
          </p:nvPr>
        </p:nvSpPr>
        <p:spPr>
          <a:xfrm>
            <a:off x="457200" y="1772816"/>
            <a:ext cx="8229600" cy="4064571"/>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4" name="Espace réservé de la date 3"/>
          <p:cNvSpPr>
            <a:spLocks noGrp="1"/>
          </p:cNvSpPr>
          <p:nvPr>
            <p:ph type="dt" sz="half" idx="10"/>
          </p:nvPr>
        </p:nvSpPr>
        <p:spPr/>
        <p:txBody>
          <a:bodyPr/>
          <a:lstStyle>
            <a:lvl1pPr>
              <a:defRPr/>
            </a:lvl1pPr>
          </a:lstStyle>
          <a:p>
            <a:pPr>
              <a:defRPr/>
            </a:pPr>
            <a:fld id="{5B41D443-452B-4257-9D26-8715CEB76F4E}" type="datetimeFigureOut">
              <a:rPr lang="fr-CA"/>
              <a:pPr>
                <a:defRPr/>
              </a:pPr>
              <a:t>2018-07-10</a:t>
            </a:fld>
            <a:endParaRPr lang="fr-CA" dirty="0"/>
          </a:p>
        </p:txBody>
      </p:sp>
      <p:sp>
        <p:nvSpPr>
          <p:cNvPr id="5"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6" name="Espace réservé du numéro de diapositive 5"/>
          <p:cNvSpPr>
            <a:spLocks noGrp="1"/>
          </p:cNvSpPr>
          <p:nvPr>
            <p:ph type="sldNum" sz="quarter" idx="12"/>
          </p:nvPr>
        </p:nvSpPr>
        <p:spPr/>
        <p:txBody>
          <a:bodyPr/>
          <a:lstStyle>
            <a:lvl1pPr>
              <a:defRPr/>
            </a:lvl1pPr>
          </a:lstStyle>
          <a:p>
            <a:pPr>
              <a:defRPr/>
            </a:pPr>
            <a:fld id="{790B7120-BF9C-4021-BCA9-17B54D537592}" type="slidenum">
              <a:rPr lang="fr-CA" altLang="fr-FR"/>
              <a:pPr>
                <a:defRPr/>
              </a:pPr>
              <a:t>‹#›</a:t>
            </a:fld>
            <a:endParaRPr lang="fr-CA" altLang="fr-FR"/>
          </a:p>
        </p:txBody>
      </p:sp>
    </p:spTree>
    <p:extLst>
      <p:ext uri="{BB962C8B-B14F-4D97-AF65-F5344CB8AC3E}">
        <p14:creationId xmlns:p14="http://schemas.microsoft.com/office/powerpoint/2010/main" val="123783587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dirty="0"/>
          </a:p>
        </p:txBody>
      </p:sp>
      <p:sp>
        <p:nvSpPr>
          <p:cNvPr id="3" name="Espace réservé du contenu 2"/>
          <p:cNvSpPr>
            <a:spLocks noGrp="1"/>
          </p:cNvSpPr>
          <p:nvPr>
            <p:ph sz="half" idx="1"/>
          </p:nvPr>
        </p:nvSpPr>
        <p:spPr>
          <a:xfrm>
            <a:off x="457200" y="1772816"/>
            <a:ext cx="4038600" cy="4065315"/>
          </a:xfrm>
        </p:spPr>
        <p:txBody>
          <a:bodyPr/>
          <a:lstStyle>
            <a:lvl1pPr>
              <a:defRPr sz="25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4" name="Espace réservé du contenu 3"/>
          <p:cNvSpPr>
            <a:spLocks noGrp="1"/>
          </p:cNvSpPr>
          <p:nvPr>
            <p:ph sz="half" idx="2"/>
          </p:nvPr>
        </p:nvSpPr>
        <p:spPr>
          <a:xfrm>
            <a:off x="4648200" y="1772816"/>
            <a:ext cx="4038600" cy="4065315"/>
          </a:xfrm>
        </p:spPr>
        <p:txBody>
          <a:bodyPr/>
          <a:lstStyle>
            <a:lvl1pPr>
              <a:defRPr sz="25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5" name="Espace réservé de la date 3"/>
          <p:cNvSpPr>
            <a:spLocks noGrp="1"/>
          </p:cNvSpPr>
          <p:nvPr>
            <p:ph type="dt" sz="half" idx="10"/>
          </p:nvPr>
        </p:nvSpPr>
        <p:spPr/>
        <p:txBody>
          <a:bodyPr/>
          <a:lstStyle>
            <a:lvl1pPr>
              <a:defRPr/>
            </a:lvl1pPr>
          </a:lstStyle>
          <a:p>
            <a:pPr>
              <a:defRPr/>
            </a:pPr>
            <a:fld id="{AFE4185A-1399-490A-9587-D10514C76147}" type="datetimeFigureOut">
              <a:rPr lang="fr-CA"/>
              <a:pPr>
                <a:defRPr/>
              </a:pPr>
              <a:t>2018-07-10</a:t>
            </a:fld>
            <a:endParaRPr lang="fr-CA" dirty="0"/>
          </a:p>
        </p:txBody>
      </p:sp>
      <p:sp>
        <p:nvSpPr>
          <p:cNvPr id="6"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7" name="Espace réservé du numéro de diapositive 5"/>
          <p:cNvSpPr>
            <a:spLocks noGrp="1"/>
          </p:cNvSpPr>
          <p:nvPr>
            <p:ph type="sldNum" sz="quarter" idx="12"/>
          </p:nvPr>
        </p:nvSpPr>
        <p:spPr/>
        <p:txBody>
          <a:bodyPr/>
          <a:lstStyle>
            <a:lvl1pPr>
              <a:defRPr/>
            </a:lvl1pPr>
          </a:lstStyle>
          <a:p>
            <a:pPr>
              <a:defRPr/>
            </a:pPr>
            <a:fld id="{E22DEA95-3726-439F-87FF-272A7C6BAB3F}" type="slidenum">
              <a:rPr lang="fr-CA" altLang="fr-FR"/>
              <a:pPr>
                <a:defRPr/>
              </a:pPr>
              <a:t>‹#›</a:t>
            </a:fld>
            <a:endParaRPr lang="fr-CA" altLang="fr-FR"/>
          </a:p>
        </p:txBody>
      </p:sp>
    </p:spTree>
    <p:extLst>
      <p:ext uri="{BB962C8B-B14F-4D97-AF65-F5344CB8AC3E}">
        <p14:creationId xmlns:p14="http://schemas.microsoft.com/office/powerpoint/2010/main" val="1699639087"/>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CA" dirty="0"/>
          </a:p>
        </p:txBody>
      </p:sp>
      <p:sp>
        <p:nvSpPr>
          <p:cNvPr id="3" name="Espace réservé du texte 2"/>
          <p:cNvSpPr>
            <a:spLocks noGrp="1"/>
          </p:cNvSpPr>
          <p:nvPr>
            <p:ph type="body" idx="1"/>
          </p:nvPr>
        </p:nvSpPr>
        <p:spPr>
          <a:xfrm>
            <a:off x="457200" y="1772816"/>
            <a:ext cx="4040188" cy="639762"/>
          </a:xfrm>
        </p:spPr>
        <p:txBody>
          <a:bodyPr anchor="b"/>
          <a:lstStyle>
            <a:lvl1pPr marL="0" indent="0">
              <a:lnSpc>
                <a:spcPts val="26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dirty="0" smtClean="0"/>
              <a:t>Cliquez pour modifier les styles du texte du masque</a:t>
            </a:r>
          </a:p>
        </p:txBody>
      </p:sp>
      <p:sp>
        <p:nvSpPr>
          <p:cNvPr id="4" name="Espace réservé du contenu 3"/>
          <p:cNvSpPr>
            <a:spLocks noGrp="1"/>
          </p:cNvSpPr>
          <p:nvPr>
            <p:ph sz="half" idx="2"/>
          </p:nvPr>
        </p:nvSpPr>
        <p:spPr>
          <a:xfrm>
            <a:off x="457200" y="2420888"/>
            <a:ext cx="4040188" cy="320121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5" name="Espace réservé du texte 4"/>
          <p:cNvSpPr>
            <a:spLocks noGrp="1"/>
          </p:cNvSpPr>
          <p:nvPr>
            <p:ph type="body" sz="quarter" idx="3"/>
          </p:nvPr>
        </p:nvSpPr>
        <p:spPr>
          <a:xfrm>
            <a:off x="4645025" y="1772816"/>
            <a:ext cx="4041775" cy="639762"/>
          </a:xfrm>
        </p:spPr>
        <p:txBody>
          <a:bodyPr anchor="b"/>
          <a:lstStyle>
            <a:lvl1pPr marL="0" indent="0">
              <a:lnSpc>
                <a:spcPts val="26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dirty="0" smtClean="0"/>
              <a:t>Cliquez pour modifier les styles du texte du masque</a:t>
            </a:r>
          </a:p>
        </p:txBody>
      </p:sp>
      <p:sp>
        <p:nvSpPr>
          <p:cNvPr id="6" name="Espace réservé du contenu 5"/>
          <p:cNvSpPr>
            <a:spLocks noGrp="1"/>
          </p:cNvSpPr>
          <p:nvPr>
            <p:ph sz="quarter" idx="4"/>
          </p:nvPr>
        </p:nvSpPr>
        <p:spPr>
          <a:xfrm>
            <a:off x="4645025" y="2420888"/>
            <a:ext cx="4041775" cy="320121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7" name="Espace réservé de la date 3"/>
          <p:cNvSpPr>
            <a:spLocks noGrp="1"/>
          </p:cNvSpPr>
          <p:nvPr>
            <p:ph type="dt" sz="half" idx="10"/>
          </p:nvPr>
        </p:nvSpPr>
        <p:spPr/>
        <p:txBody>
          <a:bodyPr/>
          <a:lstStyle>
            <a:lvl1pPr>
              <a:defRPr/>
            </a:lvl1pPr>
          </a:lstStyle>
          <a:p>
            <a:pPr>
              <a:defRPr/>
            </a:pPr>
            <a:fld id="{06B28D4D-6C4C-45A3-BDD3-2BA943D56B87}" type="datetimeFigureOut">
              <a:rPr lang="fr-CA"/>
              <a:pPr>
                <a:defRPr/>
              </a:pPr>
              <a:t>2018-07-10</a:t>
            </a:fld>
            <a:endParaRPr lang="fr-CA" dirty="0"/>
          </a:p>
        </p:txBody>
      </p:sp>
      <p:sp>
        <p:nvSpPr>
          <p:cNvPr id="8"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9" name="Espace réservé du numéro de diapositive 5"/>
          <p:cNvSpPr>
            <a:spLocks noGrp="1"/>
          </p:cNvSpPr>
          <p:nvPr>
            <p:ph type="sldNum" sz="quarter" idx="12"/>
          </p:nvPr>
        </p:nvSpPr>
        <p:spPr/>
        <p:txBody>
          <a:bodyPr/>
          <a:lstStyle>
            <a:lvl1pPr>
              <a:defRPr/>
            </a:lvl1pPr>
          </a:lstStyle>
          <a:p>
            <a:pPr>
              <a:defRPr/>
            </a:pPr>
            <a:fld id="{04BA54DD-AAF9-4426-950F-6086BB9AF7B9}" type="slidenum">
              <a:rPr lang="fr-CA" altLang="fr-FR"/>
              <a:pPr>
                <a:defRPr/>
              </a:pPr>
              <a:t>‹#›</a:t>
            </a:fld>
            <a:endParaRPr lang="fr-CA" altLang="fr-FR"/>
          </a:p>
        </p:txBody>
      </p:sp>
    </p:spTree>
    <p:extLst>
      <p:ext uri="{BB962C8B-B14F-4D97-AF65-F5344CB8AC3E}">
        <p14:creationId xmlns:p14="http://schemas.microsoft.com/office/powerpoint/2010/main" val="2725014153"/>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dirty="0"/>
          </a:p>
        </p:txBody>
      </p:sp>
      <p:sp>
        <p:nvSpPr>
          <p:cNvPr id="3" name="Espace réservé de la date 3"/>
          <p:cNvSpPr>
            <a:spLocks noGrp="1"/>
          </p:cNvSpPr>
          <p:nvPr>
            <p:ph type="dt" sz="half" idx="10"/>
          </p:nvPr>
        </p:nvSpPr>
        <p:spPr/>
        <p:txBody>
          <a:bodyPr/>
          <a:lstStyle>
            <a:lvl1pPr>
              <a:defRPr/>
            </a:lvl1pPr>
          </a:lstStyle>
          <a:p>
            <a:pPr>
              <a:defRPr/>
            </a:pPr>
            <a:fld id="{3305EAD6-0BE1-4198-A923-47319982C573}" type="datetimeFigureOut">
              <a:rPr lang="fr-CA"/>
              <a:pPr>
                <a:defRPr/>
              </a:pPr>
              <a:t>2018-07-10</a:t>
            </a:fld>
            <a:endParaRPr lang="fr-CA" dirty="0"/>
          </a:p>
        </p:txBody>
      </p:sp>
      <p:sp>
        <p:nvSpPr>
          <p:cNvPr id="4"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5" name="Espace réservé du numéro de diapositive 5"/>
          <p:cNvSpPr>
            <a:spLocks noGrp="1"/>
          </p:cNvSpPr>
          <p:nvPr>
            <p:ph type="sldNum" sz="quarter" idx="12"/>
          </p:nvPr>
        </p:nvSpPr>
        <p:spPr/>
        <p:txBody>
          <a:bodyPr/>
          <a:lstStyle>
            <a:lvl1pPr>
              <a:defRPr/>
            </a:lvl1pPr>
          </a:lstStyle>
          <a:p>
            <a:pPr>
              <a:defRPr/>
            </a:pPr>
            <a:fld id="{D3A0DABF-9974-4A0E-B2F5-62C653167EE0}" type="slidenum">
              <a:rPr lang="fr-CA" altLang="fr-FR"/>
              <a:pPr>
                <a:defRPr/>
              </a:pPr>
              <a:t>‹#›</a:t>
            </a:fld>
            <a:endParaRPr lang="fr-CA" altLang="fr-FR"/>
          </a:p>
        </p:txBody>
      </p:sp>
    </p:spTree>
    <p:extLst>
      <p:ext uri="{BB962C8B-B14F-4D97-AF65-F5344CB8AC3E}">
        <p14:creationId xmlns:p14="http://schemas.microsoft.com/office/powerpoint/2010/main" val="1237297642"/>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81642793-49C0-42BD-B056-7BEA72A51C1A}" type="datetimeFigureOut">
              <a:rPr lang="fr-CA"/>
              <a:pPr>
                <a:defRPr/>
              </a:pPr>
              <a:t>2018-07-10</a:t>
            </a:fld>
            <a:endParaRPr lang="fr-CA" dirty="0"/>
          </a:p>
        </p:txBody>
      </p:sp>
      <p:sp>
        <p:nvSpPr>
          <p:cNvPr id="3"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4" name="Espace réservé du numéro de diapositive 5"/>
          <p:cNvSpPr>
            <a:spLocks noGrp="1"/>
          </p:cNvSpPr>
          <p:nvPr>
            <p:ph type="sldNum" sz="quarter" idx="12"/>
          </p:nvPr>
        </p:nvSpPr>
        <p:spPr/>
        <p:txBody>
          <a:bodyPr/>
          <a:lstStyle>
            <a:lvl1pPr>
              <a:defRPr/>
            </a:lvl1pPr>
          </a:lstStyle>
          <a:p>
            <a:pPr>
              <a:defRPr/>
            </a:pPr>
            <a:fld id="{4199AF14-F0D1-4235-AA57-E2C487E09762}" type="slidenum">
              <a:rPr lang="fr-CA" altLang="fr-FR"/>
              <a:pPr>
                <a:defRPr/>
              </a:pPr>
              <a:t>‹#›</a:t>
            </a:fld>
            <a:endParaRPr lang="fr-CA" altLang="fr-FR"/>
          </a:p>
        </p:txBody>
      </p:sp>
    </p:spTree>
    <p:extLst>
      <p:ext uri="{BB962C8B-B14F-4D97-AF65-F5344CB8AC3E}">
        <p14:creationId xmlns:p14="http://schemas.microsoft.com/office/powerpoint/2010/main" val="1388407090"/>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1176287"/>
            <a:ext cx="3008313" cy="1162050"/>
          </a:xfrm>
        </p:spPr>
        <p:txBody>
          <a:bodyPr anchor="b"/>
          <a:lstStyle>
            <a:lvl1pPr algn="l">
              <a:defRPr sz="2000" b="1"/>
            </a:lvl1pPr>
          </a:lstStyle>
          <a:p>
            <a:r>
              <a:rPr lang="fr-FR" dirty="0" smtClean="0"/>
              <a:t>Cliquez pour modifier le style du titre</a:t>
            </a:r>
            <a:endParaRPr lang="fr-CA" dirty="0"/>
          </a:p>
        </p:txBody>
      </p:sp>
      <p:sp>
        <p:nvSpPr>
          <p:cNvPr id="3" name="Espace réservé du contenu 2"/>
          <p:cNvSpPr>
            <a:spLocks noGrp="1"/>
          </p:cNvSpPr>
          <p:nvPr>
            <p:ph idx="1"/>
          </p:nvPr>
        </p:nvSpPr>
        <p:spPr>
          <a:xfrm>
            <a:off x="3575050" y="1176287"/>
            <a:ext cx="5111750" cy="506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4" name="Espace réservé du texte 3"/>
          <p:cNvSpPr>
            <a:spLocks noGrp="1"/>
          </p:cNvSpPr>
          <p:nvPr>
            <p:ph type="body" sz="half" idx="2"/>
          </p:nvPr>
        </p:nvSpPr>
        <p:spPr>
          <a:xfrm>
            <a:off x="457200" y="2338337"/>
            <a:ext cx="3008313" cy="38989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C8F32F20-B3A7-4F97-B691-B919E86BACFB}" type="datetimeFigureOut">
              <a:rPr lang="fr-CA"/>
              <a:pPr>
                <a:defRPr/>
              </a:pPr>
              <a:t>2018-07-10</a:t>
            </a:fld>
            <a:endParaRPr lang="fr-CA" dirty="0"/>
          </a:p>
        </p:txBody>
      </p:sp>
      <p:sp>
        <p:nvSpPr>
          <p:cNvPr id="6"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7" name="Espace réservé du numéro de diapositive 5"/>
          <p:cNvSpPr>
            <a:spLocks noGrp="1"/>
          </p:cNvSpPr>
          <p:nvPr>
            <p:ph type="sldNum" sz="quarter" idx="12"/>
          </p:nvPr>
        </p:nvSpPr>
        <p:spPr/>
        <p:txBody>
          <a:bodyPr/>
          <a:lstStyle>
            <a:lvl1pPr>
              <a:defRPr/>
            </a:lvl1pPr>
          </a:lstStyle>
          <a:p>
            <a:pPr>
              <a:defRPr/>
            </a:pPr>
            <a:fld id="{BE38ABEA-E88C-4F1A-A512-CFCB3218380F}" type="slidenum">
              <a:rPr lang="fr-CA" altLang="fr-FR"/>
              <a:pPr>
                <a:defRPr/>
              </a:pPr>
              <a:t>‹#›</a:t>
            </a:fld>
            <a:endParaRPr lang="fr-CA" altLang="fr-FR"/>
          </a:p>
        </p:txBody>
      </p:sp>
    </p:spTree>
    <p:extLst>
      <p:ext uri="{BB962C8B-B14F-4D97-AF65-F5344CB8AC3E}">
        <p14:creationId xmlns:p14="http://schemas.microsoft.com/office/powerpoint/2010/main" val="3284252339"/>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5297760"/>
            <a:ext cx="5486400" cy="566738"/>
          </a:xfrm>
        </p:spPr>
        <p:txBody>
          <a:bodyPr anchor="b"/>
          <a:lstStyle>
            <a:lvl1pPr algn="l">
              <a:defRPr sz="2000" b="1"/>
            </a:lvl1pPr>
          </a:lstStyle>
          <a:p>
            <a:r>
              <a:rPr lang="fr-FR" smtClean="0"/>
              <a:t>Cliquez pour modifier le style du titre</a:t>
            </a:r>
            <a:endParaRPr lang="fr-CA" dirty="0"/>
          </a:p>
        </p:txBody>
      </p:sp>
      <p:sp>
        <p:nvSpPr>
          <p:cNvPr id="3" name="Espace réservé pour une image  2"/>
          <p:cNvSpPr>
            <a:spLocks noGrp="1"/>
          </p:cNvSpPr>
          <p:nvPr>
            <p:ph type="pic" idx="1"/>
          </p:nvPr>
        </p:nvSpPr>
        <p:spPr>
          <a:xfrm>
            <a:off x="1792288" y="110993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dirty="0" smtClean="0"/>
          </a:p>
        </p:txBody>
      </p:sp>
      <p:sp>
        <p:nvSpPr>
          <p:cNvPr id="4" name="Espace réservé du texte 3"/>
          <p:cNvSpPr>
            <a:spLocks noGrp="1"/>
          </p:cNvSpPr>
          <p:nvPr>
            <p:ph type="body" sz="half" idx="2"/>
          </p:nvPr>
        </p:nvSpPr>
        <p:spPr>
          <a:xfrm>
            <a:off x="1792288" y="5864498"/>
            <a:ext cx="5486400" cy="44482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0EB45C69-0634-4A40-96E1-0777B18293B4}" type="datetimeFigureOut">
              <a:rPr lang="fr-CA"/>
              <a:pPr>
                <a:defRPr/>
              </a:pPr>
              <a:t>2018-07-10</a:t>
            </a:fld>
            <a:endParaRPr lang="fr-CA" dirty="0"/>
          </a:p>
        </p:txBody>
      </p:sp>
      <p:sp>
        <p:nvSpPr>
          <p:cNvPr id="6" name="Espace réservé du pied de page 4"/>
          <p:cNvSpPr>
            <a:spLocks noGrp="1"/>
          </p:cNvSpPr>
          <p:nvPr>
            <p:ph type="ftr" sz="quarter" idx="11"/>
          </p:nvPr>
        </p:nvSpPr>
        <p:spPr/>
        <p:txBody>
          <a:bodyPr/>
          <a:lstStyle>
            <a:lvl1pPr>
              <a:defRPr/>
            </a:lvl1pPr>
          </a:lstStyle>
          <a:p>
            <a:pPr>
              <a:defRPr/>
            </a:pPr>
            <a:r>
              <a:rPr lang="fr-CA"/>
              <a:t>ÉCOLE DES SCIENCES DE LA GESTION</a:t>
            </a:r>
          </a:p>
        </p:txBody>
      </p:sp>
      <p:sp>
        <p:nvSpPr>
          <p:cNvPr id="7" name="Espace réservé du numéro de diapositive 5"/>
          <p:cNvSpPr>
            <a:spLocks noGrp="1"/>
          </p:cNvSpPr>
          <p:nvPr>
            <p:ph type="sldNum" sz="quarter" idx="12"/>
          </p:nvPr>
        </p:nvSpPr>
        <p:spPr/>
        <p:txBody>
          <a:bodyPr/>
          <a:lstStyle>
            <a:lvl1pPr>
              <a:defRPr/>
            </a:lvl1pPr>
          </a:lstStyle>
          <a:p>
            <a:pPr>
              <a:defRPr/>
            </a:pPr>
            <a:fld id="{40E09F0B-67E9-4956-9586-310AE0C7A954}" type="slidenum">
              <a:rPr lang="fr-CA" altLang="fr-FR"/>
              <a:pPr>
                <a:defRPr/>
              </a:pPr>
              <a:t>‹#›</a:t>
            </a:fld>
            <a:endParaRPr lang="fr-CA" altLang="fr-FR"/>
          </a:p>
        </p:txBody>
      </p:sp>
    </p:spTree>
    <p:extLst>
      <p:ext uri="{BB962C8B-B14F-4D97-AF65-F5344CB8AC3E}">
        <p14:creationId xmlns:p14="http://schemas.microsoft.com/office/powerpoint/2010/main" val="4290314243"/>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1195388"/>
            <a:ext cx="82296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endParaRPr lang="fr-CA" altLang="fr-FR" smtClean="0"/>
          </a:p>
        </p:txBody>
      </p:sp>
      <p:sp>
        <p:nvSpPr>
          <p:cNvPr id="1027" name="Espace réservé du texte 2"/>
          <p:cNvSpPr>
            <a:spLocks noGrp="1"/>
          </p:cNvSpPr>
          <p:nvPr>
            <p:ph type="body" idx="1"/>
          </p:nvPr>
        </p:nvSpPr>
        <p:spPr bwMode="auto">
          <a:xfrm>
            <a:off x="457200" y="1773238"/>
            <a:ext cx="82296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endParaRPr lang="fr-CA" altLang="fr-FR"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tint val="75000"/>
                  </a:schemeClr>
                </a:solidFill>
                <a:latin typeface="Arial" pitchFamily="34" charset="0"/>
                <a:cs typeface="Arial" pitchFamily="34" charset="0"/>
              </a:defRPr>
            </a:lvl1pPr>
          </a:lstStyle>
          <a:p>
            <a:pPr>
              <a:defRPr/>
            </a:pPr>
            <a:fld id="{C63AB166-D165-4557-B46E-64E35352116C}" type="datetimeFigureOut">
              <a:rPr lang="fr-CA"/>
              <a:pPr>
                <a:defRPr/>
              </a:pPr>
              <a:t>2018-07-10</a:t>
            </a:fld>
            <a:endParaRPr lang="fr-CA"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000" b="1">
                <a:solidFill>
                  <a:schemeClr val="tx1">
                    <a:tint val="75000"/>
                  </a:schemeClr>
                </a:solidFill>
                <a:latin typeface="Arial" pitchFamily="34" charset="0"/>
                <a:cs typeface="Arial" pitchFamily="34" charset="0"/>
              </a:defRPr>
            </a:lvl1pPr>
          </a:lstStyle>
          <a:p>
            <a:pPr>
              <a:defRPr/>
            </a:pPr>
            <a:r>
              <a:rPr lang="fr-CA"/>
              <a:t>ÉCOLE DES SCIENCES DE LA GESTION</a:t>
            </a: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smtClean="0">
                <a:solidFill>
                  <a:srgbClr val="898989"/>
                </a:solidFill>
              </a:defRPr>
            </a:lvl1pPr>
          </a:lstStyle>
          <a:p>
            <a:pPr>
              <a:defRPr/>
            </a:pPr>
            <a:fld id="{B6EAEDC4-8599-4F15-80A1-D75DB162D58B}" type="slidenum">
              <a:rPr lang="fr-CA" altLang="fr-FR"/>
              <a:pPr>
                <a:defRPr/>
              </a:pPr>
              <a:t>‹#›</a:t>
            </a:fld>
            <a:endParaRPr lang="fr-CA" altLang="fr-FR"/>
          </a:p>
        </p:txBody>
      </p:sp>
      <p:pic>
        <p:nvPicPr>
          <p:cNvPr id="1031" name="Image 8" descr="Template2.jpg"/>
          <p:cNvPicPr>
            <a:picLocks noChangeAspect="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0"/>
            <a:ext cx="9144000"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08" r:id="rId4"/>
    <p:sldLayoutId id="2147484009" r:id="rId5"/>
    <p:sldLayoutId id="2147484010" r:id="rId6"/>
    <p:sldLayoutId id="2147484011" r:id="rId7"/>
    <p:sldLayoutId id="2147484012" r:id="rId8"/>
    <p:sldLayoutId id="2147484013" r:id="rId9"/>
    <p:sldLayoutId id="2147484014" r:id="rId10"/>
  </p:sldLayoutIdLst>
  <p:transition>
    <p:fade/>
  </p:transition>
  <p:txStyles>
    <p:titleStyle>
      <a:lvl1pPr algn="l" rtl="0" eaLnBrk="0" fontAlgn="base" hangingPunct="0">
        <a:spcBef>
          <a:spcPct val="0"/>
        </a:spcBef>
        <a:spcAft>
          <a:spcPct val="0"/>
        </a:spcAft>
        <a:defRPr sz="2500" b="1" kern="1200">
          <a:solidFill>
            <a:srgbClr val="C00000"/>
          </a:solidFill>
          <a:latin typeface="Arial" pitchFamily="34" charset="0"/>
          <a:ea typeface="+mj-ea"/>
          <a:cs typeface="Arial" pitchFamily="34" charset="0"/>
        </a:defRPr>
      </a:lvl1pPr>
      <a:lvl2pPr algn="l" rtl="0" eaLnBrk="0" fontAlgn="base" hangingPunct="0">
        <a:spcBef>
          <a:spcPct val="0"/>
        </a:spcBef>
        <a:spcAft>
          <a:spcPct val="0"/>
        </a:spcAft>
        <a:defRPr sz="2500" b="1">
          <a:solidFill>
            <a:srgbClr val="C00000"/>
          </a:solidFill>
          <a:latin typeface="Arial" pitchFamily="34" charset="0"/>
          <a:cs typeface="Arial" pitchFamily="34" charset="0"/>
        </a:defRPr>
      </a:lvl2pPr>
      <a:lvl3pPr algn="l" rtl="0" eaLnBrk="0" fontAlgn="base" hangingPunct="0">
        <a:spcBef>
          <a:spcPct val="0"/>
        </a:spcBef>
        <a:spcAft>
          <a:spcPct val="0"/>
        </a:spcAft>
        <a:defRPr sz="2500" b="1">
          <a:solidFill>
            <a:srgbClr val="C00000"/>
          </a:solidFill>
          <a:latin typeface="Arial" pitchFamily="34" charset="0"/>
          <a:cs typeface="Arial" pitchFamily="34" charset="0"/>
        </a:defRPr>
      </a:lvl3pPr>
      <a:lvl4pPr algn="l" rtl="0" eaLnBrk="0" fontAlgn="base" hangingPunct="0">
        <a:spcBef>
          <a:spcPct val="0"/>
        </a:spcBef>
        <a:spcAft>
          <a:spcPct val="0"/>
        </a:spcAft>
        <a:defRPr sz="2500" b="1">
          <a:solidFill>
            <a:srgbClr val="C00000"/>
          </a:solidFill>
          <a:latin typeface="Arial" pitchFamily="34" charset="0"/>
          <a:cs typeface="Arial" pitchFamily="34" charset="0"/>
        </a:defRPr>
      </a:lvl4pPr>
      <a:lvl5pPr algn="l" rtl="0" eaLnBrk="0" fontAlgn="base" hangingPunct="0">
        <a:spcBef>
          <a:spcPct val="0"/>
        </a:spcBef>
        <a:spcAft>
          <a:spcPct val="0"/>
        </a:spcAft>
        <a:defRPr sz="2500" b="1">
          <a:solidFill>
            <a:srgbClr val="C00000"/>
          </a:solidFill>
          <a:latin typeface="Arial" pitchFamily="34" charset="0"/>
          <a:cs typeface="Arial"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5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panose="020B0604020202020204" pitchFamily="34" charset="0"/>
        <a:buChar char="–"/>
        <a:defRPr sz="2300" kern="1200">
          <a:solidFill>
            <a:srgbClr val="595959"/>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kern="1200">
          <a:solidFill>
            <a:srgbClr val="7F7F7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adsoftheworld.com/media/print/mcdonalds_individuals"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hyperlink" Target="http://www.lapresse.ca/actualites/sante/201309/15/01-4689656-professionnels-de-la-sante-rejean-hebert-ne-craint-pas-dexode.php"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Q-K_bYQ11DE" TargetMode="Externa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4.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hyperlink" Target="https://www.thebalance.com/cultural-diversity-3306201"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3"/>
          <p:cNvSpPr>
            <a:spLocks noGrp="1"/>
          </p:cNvSpPr>
          <p:nvPr>
            <p:ph type="title"/>
            <p:custDataLst>
              <p:tags r:id="rId1"/>
            </p:custDataLst>
          </p:nvPr>
        </p:nvSpPr>
        <p:spPr>
          <a:xfrm>
            <a:off x="180306" y="1772816"/>
            <a:ext cx="8530406" cy="593130"/>
          </a:xfrm>
        </p:spPr>
        <p:txBody>
          <a:bodyPr/>
          <a:lstStyle/>
          <a:p>
            <a:pPr algn="ctr"/>
            <a:r>
              <a:rPr lang="fr-FR" sz="2800" dirty="0" err="1">
                <a:solidFill>
                  <a:srgbClr val="FF0000"/>
                </a:solidFill>
              </a:rPr>
              <a:t>Multicultural</a:t>
            </a:r>
            <a:r>
              <a:rPr lang="fr-FR" sz="2800" dirty="0">
                <a:solidFill>
                  <a:srgbClr val="FF0000"/>
                </a:solidFill>
              </a:rPr>
              <a:t> </a:t>
            </a:r>
            <a:r>
              <a:rPr lang="fr-FR" sz="2800" dirty="0" smtClean="0">
                <a:solidFill>
                  <a:srgbClr val="FF0000"/>
                </a:solidFill>
              </a:rPr>
              <a:t>Personnel </a:t>
            </a:r>
            <a:r>
              <a:rPr lang="fr-FR" sz="2800" dirty="0">
                <a:solidFill>
                  <a:srgbClr val="FF0000"/>
                </a:solidFill>
              </a:rPr>
              <a:t>M</a:t>
            </a:r>
            <a:r>
              <a:rPr lang="fr-FR" sz="2800" dirty="0" smtClean="0">
                <a:solidFill>
                  <a:srgbClr val="FF0000"/>
                </a:solidFill>
              </a:rPr>
              <a:t>anagement </a:t>
            </a:r>
            <a:r>
              <a:rPr lang="fr-FR" sz="2800" b="0" dirty="0"/>
              <a:t>	</a:t>
            </a:r>
          </a:p>
        </p:txBody>
      </p:sp>
      <p:sp>
        <p:nvSpPr>
          <p:cNvPr id="2" name="ZoneTexte 1"/>
          <p:cNvSpPr txBox="1"/>
          <p:nvPr/>
        </p:nvSpPr>
        <p:spPr>
          <a:xfrm>
            <a:off x="436591" y="2204864"/>
            <a:ext cx="8280126" cy="1323439"/>
          </a:xfrm>
          <a:prstGeom prst="rect">
            <a:avLst/>
          </a:prstGeom>
          <a:noFill/>
        </p:spPr>
        <p:txBody>
          <a:bodyPr wrap="square" rtlCol="0">
            <a:spAutoFit/>
          </a:bodyPr>
          <a:lstStyle/>
          <a:p>
            <a:pPr algn="ctr"/>
            <a:endParaRPr lang="en-US" sz="2000" b="1" dirty="0" smtClean="0"/>
          </a:p>
          <a:p>
            <a:pPr algn="ctr"/>
            <a:r>
              <a:rPr lang="en-US" sz="2000" b="1" dirty="0" smtClean="0"/>
              <a:t>There </a:t>
            </a:r>
            <a:r>
              <a:rPr lang="en-US" sz="2000" b="1" dirty="0"/>
              <a:t>is Nothing Good or Bad About Culture. There are Only Differences </a:t>
            </a:r>
            <a:r>
              <a:rPr lang="en-US" sz="2000" b="1" dirty="0" smtClean="0"/>
              <a:t>…</a:t>
            </a:r>
          </a:p>
          <a:p>
            <a:pPr algn="ctr"/>
            <a:endParaRPr lang="en-US" sz="2000" dirty="0" smtClean="0"/>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836712"/>
            <a:ext cx="8229600" cy="576262"/>
          </a:xfrm>
        </p:spPr>
        <p:txBody>
          <a:bodyPr/>
          <a:lstStyle/>
          <a:p>
            <a:pPr algn="ctr"/>
            <a:r>
              <a:rPr lang="en-CA" sz="2800" dirty="0" smtClean="0">
                <a:solidFill>
                  <a:srgbClr val="FF0000"/>
                </a:solidFill>
              </a:rPr>
              <a:t>Describing Global Diversity</a:t>
            </a:r>
            <a:endParaRPr lang="en-CA" sz="2800" dirty="0">
              <a:solidFill>
                <a:srgbClr val="FF0000"/>
              </a:solidFill>
            </a:endParaRPr>
          </a:p>
        </p:txBody>
      </p:sp>
      <p:sp>
        <p:nvSpPr>
          <p:cNvPr id="3" name="Espace réservé du contenu 2"/>
          <p:cNvSpPr>
            <a:spLocks noGrp="1"/>
          </p:cNvSpPr>
          <p:nvPr>
            <p:ph idx="1"/>
          </p:nvPr>
        </p:nvSpPr>
        <p:spPr>
          <a:xfrm>
            <a:off x="457200" y="1412974"/>
            <a:ext cx="8229600" cy="4680322"/>
          </a:xfrm>
        </p:spPr>
        <p:txBody>
          <a:bodyPr/>
          <a:lstStyle/>
          <a:p>
            <a:r>
              <a:rPr lang="en-CA" b="1" dirty="0" smtClean="0"/>
              <a:t>Human diversity </a:t>
            </a:r>
            <a:r>
              <a:rPr lang="en-CA" dirty="0" smtClean="0"/>
              <a:t>has been popularly understood to refer to differences of color, ethnic origin, gender, sexual or religious preferences, age, and disabilities. </a:t>
            </a:r>
          </a:p>
          <a:p>
            <a:pPr marL="0" indent="0">
              <a:buNone/>
            </a:pPr>
            <a:r>
              <a:rPr lang="en-CA" dirty="0" smtClean="0"/>
              <a:t>Having said that…</a:t>
            </a:r>
          </a:p>
          <a:p>
            <a:r>
              <a:rPr lang="en-US" b="1" dirty="0"/>
              <a:t>Organizational diversity </a:t>
            </a:r>
            <a:r>
              <a:rPr lang="en-US" dirty="0"/>
              <a:t>recognize a wider range of characteristics:</a:t>
            </a:r>
          </a:p>
          <a:p>
            <a:pPr marL="0" indent="0" algn="just">
              <a:buNone/>
            </a:pPr>
            <a:r>
              <a:rPr lang="en-US" sz="1800" i="1" dirty="0"/>
              <a:t>«race, gender, age, physical ability, physical appearance, nationality, cultural heritage, personal background, functional experience, position in the organization, mental and physical challenges, family responsibilities, sexual orientation, military experience, educational background, style differences, economic status, thinking patterns, political background, style differences, economic status, political backgrounds, IQ level, smoking preference, marital status, religion, white collar, language, blue collar, weight and height»</a:t>
            </a:r>
          </a:p>
          <a:p>
            <a:pPr marL="0" indent="0">
              <a:buNone/>
            </a:pPr>
            <a:endParaRPr lang="en-CA" dirty="0">
              <a:latin typeface="+mj-lt"/>
            </a:endParaRPr>
          </a:p>
        </p:txBody>
      </p:sp>
    </p:spTree>
    <p:extLst>
      <p:ext uri="{BB962C8B-B14F-4D97-AF65-F5344CB8AC3E}">
        <p14:creationId xmlns:p14="http://schemas.microsoft.com/office/powerpoint/2010/main" val="489909149"/>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908720"/>
            <a:ext cx="8229600" cy="576262"/>
          </a:xfrm>
        </p:spPr>
        <p:txBody>
          <a:bodyPr/>
          <a:lstStyle/>
          <a:p>
            <a:pPr algn="ctr" fontAlgn="auto">
              <a:spcAft>
                <a:spcPts val="0"/>
              </a:spcAft>
              <a:defRPr/>
            </a:pPr>
            <a:r>
              <a:rPr lang="en-CA" sz="2800" dirty="0" smtClean="0">
                <a:solidFill>
                  <a:srgbClr val="FF0000"/>
                </a:solidFill>
              </a:rPr>
              <a:t>Managing Workplace </a:t>
            </a:r>
            <a:r>
              <a:rPr lang="en-CA" sz="2800" dirty="0">
                <a:solidFill>
                  <a:srgbClr val="FF0000"/>
                </a:solidFill>
              </a:rPr>
              <a:t>D</a:t>
            </a:r>
            <a:r>
              <a:rPr lang="en-CA" sz="2800" dirty="0" smtClean="0">
                <a:solidFill>
                  <a:srgbClr val="FF0000"/>
                </a:solidFill>
              </a:rPr>
              <a:t>iversity</a:t>
            </a:r>
            <a:endParaRPr lang="fr-CA" sz="2800" dirty="0">
              <a:solidFill>
                <a:srgbClr val="FF0000"/>
              </a:solidFill>
            </a:endParaRPr>
          </a:p>
        </p:txBody>
      </p:sp>
      <p:sp>
        <p:nvSpPr>
          <p:cNvPr id="20482" name="Espace réservé du contenu 2"/>
          <p:cNvSpPr>
            <a:spLocks noGrp="1"/>
          </p:cNvSpPr>
          <p:nvPr>
            <p:ph sz="quarter" idx="1"/>
          </p:nvPr>
        </p:nvSpPr>
        <p:spPr>
          <a:xfrm>
            <a:off x="179512" y="1628800"/>
            <a:ext cx="8712968" cy="4801617"/>
          </a:xfrm>
        </p:spPr>
        <p:txBody>
          <a:bodyPr/>
          <a:lstStyle/>
          <a:p>
            <a:pPr>
              <a:spcBef>
                <a:spcPts val="1200"/>
              </a:spcBef>
            </a:pPr>
            <a:r>
              <a:rPr lang="en-CA" dirty="0" smtClean="0"/>
              <a:t>Managing </a:t>
            </a:r>
            <a:r>
              <a:rPr lang="en-CA" dirty="0"/>
              <a:t>multicultural </a:t>
            </a:r>
            <a:r>
              <a:rPr lang="en-CA" dirty="0" smtClean="0"/>
              <a:t>teams </a:t>
            </a:r>
            <a:r>
              <a:rPr lang="en-CA" dirty="0"/>
              <a:t>= diversity </a:t>
            </a:r>
            <a:r>
              <a:rPr lang="en-CA" dirty="0" smtClean="0"/>
              <a:t>of practices based on: </a:t>
            </a:r>
            <a:r>
              <a:rPr lang="en-CA" dirty="0"/>
              <a:t>contexts (legal, historical, political) </a:t>
            </a:r>
            <a:endParaRPr lang="en-CA" dirty="0" smtClean="0"/>
          </a:p>
          <a:p>
            <a:pPr>
              <a:spcBef>
                <a:spcPts val="1200"/>
              </a:spcBef>
            </a:pPr>
            <a:r>
              <a:rPr lang="en-CA" dirty="0" smtClean="0"/>
              <a:t>How </a:t>
            </a:r>
            <a:r>
              <a:rPr lang="en-CA" dirty="0"/>
              <a:t>different types of organizations are considering diversity (strategic challenge or </a:t>
            </a:r>
            <a:r>
              <a:rPr lang="en-CA" dirty="0" smtClean="0"/>
              <a:t>not)</a:t>
            </a:r>
          </a:p>
          <a:p>
            <a:pPr>
              <a:spcBef>
                <a:spcPts val="1200"/>
              </a:spcBef>
            </a:pPr>
            <a:r>
              <a:rPr lang="en-CA" dirty="0" smtClean="0"/>
              <a:t>Discussions: </a:t>
            </a:r>
          </a:p>
          <a:p>
            <a:pPr lvl="1">
              <a:spcBef>
                <a:spcPts val="1200"/>
              </a:spcBef>
              <a:buFont typeface="Wingdings" pitchFamily="2" charset="2"/>
              <a:buChar char="§"/>
            </a:pPr>
            <a:r>
              <a:rPr lang="en-CA" sz="2500" dirty="0" smtClean="0"/>
              <a:t>the </a:t>
            </a:r>
            <a:r>
              <a:rPr lang="en-CA" sz="2500" dirty="0"/>
              <a:t>discourse on diversity </a:t>
            </a:r>
            <a:endParaRPr lang="en-CA" sz="2500" dirty="0" smtClean="0"/>
          </a:p>
          <a:p>
            <a:pPr lvl="1">
              <a:spcBef>
                <a:spcPts val="1200"/>
              </a:spcBef>
              <a:buFont typeface="Wingdings" pitchFamily="2" charset="2"/>
              <a:buChar char="§"/>
            </a:pPr>
            <a:r>
              <a:rPr lang="en-CA" sz="2500" dirty="0" smtClean="0"/>
              <a:t>the </a:t>
            </a:r>
            <a:r>
              <a:rPr lang="en-CA" sz="2500" dirty="0"/>
              <a:t>dilemma between assimilation and cultural </a:t>
            </a:r>
            <a:r>
              <a:rPr lang="en-CA" sz="2500" dirty="0" smtClean="0"/>
              <a:t>pluralism*</a:t>
            </a:r>
          </a:p>
          <a:p>
            <a:pPr marL="457200" lvl="1" indent="0">
              <a:spcBef>
                <a:spcPts val="1200"/>
              </a:spcBef>
              <a:buNone/>
            </a:pPr>
            <a:r>
              <a:rPr lang="en-US" sz="2500" dirty="0" smtClean="0"/>
              <a:t>     *</a:t>
            </a:r>
            <a:r>
              <a:rPr lang="en-US" sz="2500" i="1" dirty="0" smtClean="0"/>
              <a:t>is </a:t>
            </a:r>
            <a:r>
              <a:rPr lang="en-US" sz="2500" i="1" dirty="0"/>
              <a:t>a term used when smaller groups within a larger </a:t>
            </a:r>
            <a:r>
              <a:rPr lang="en-US" sz="2500" i="1" dirty="0" smtClean="0"/>
              <a:t>  	society </a:t>
            </a:r>
            <a:r>
              <a:rPr lang="en-US" sz="2500" i="1" dirty="0"/>
              <a:t>maintain their unique cultural identities</a:t>
            </a:r>
            <a:endParaRPr lang="en-CA" sz="2500" i="1" dirty="0" smtClean="0"/>
          </a:p>
        </p:txBody>
      </p:sp>
    </p:spTree>
    <p:extLst>
      <p:ext uri="{BB962C8B-B14F-4D97-AF65-F5344CB8AC3E}">
        <p14:creationId xmlns:p14="http://schemas.microsoft.com/office/powerpoint/2010/main" val="210551952"/>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692696"/>
            <a:ext cx="8784976" cy="864096"/>
          </a:xfrm>
        </p:spPr>
        <p:txBody>
          <a:bodyPr/>
          <a:lstStyle/>
          <a:p>
            <a:pPr fontAlgn="auto">
              <a:spcAft>
                <a:spcPts val="0"/>
              </a:spcAft>
              <a:defRPr/>
            </a:pPr>
            <a:r>
              <a:rPr lang="en-CA" sz="2800" dirty="0" smtClean="0">
                <a:solidFill>
                  <a:srgbClr val="FF0000"/>
                </a:solidFill>
              </a:rPr>
              <a:t>Diversity- as a </a:t>
            </a:r>
            <a:r>
              <a:rPr lang="en-CA" sz="2800" dirty="0">
                <a:solidFill>
                  <a:srgbClr val="FF0000"/>
                </a:solidFill>
              </a:rPr>
              <a:t>P</a:t>
            </a:r>
            <a:r>
              <a:rPr lang="en-CA" sz="2800" dirty="0" smtClean="0">
                <a:solidFill>
                  <a:srgbClr val="FF0000"/>
                </a:solidFill>
              </a:rPr>
              <a:t>ositive </a:t>
            </a:r>
            <a:r>
              <a:rPr lang="en-CA" sz="2800" dirty="0">
                <a:solidFill>
                  <a:srgbClr val="FF0000"/>
                </a:solidFill>
              </a:rPr>
              <a:t>S</a:t>
            </a:r>
            <a:r>
              <a:rPr lang="en-CA" sz="2800" dirty="0" smtClean="0">
                <a:solidFill>
                  <a:srgbClr val="FF0000"/>
                </a:solidFill>
              </a:rPr>
              <a:t>peech</a:t>
            </a:r>
            <a:endParaRPr lang="fr-CA" sz="2800" dirty="0">
              <a:solidFill>
                <a:srgbClr val="FF0000"/>
              </a:solidFill>
            </a:endParaRPr>
          </a:p>
        </p:txBody>
      </p:sp>
      <p:sp>
        <p:nvSpPr>
          <p:cNvPr id="22530" name="Espace réservé du contenu 2"/>
          <p:cNvSpPr>
            <a:spLocks noGrp="1"/>
          </p:cNvSpPr>
          <p:nvPr>
            <p:ph sz="quarter" idx="1"/>
          </p:nvPr>
        </p:nvSpPr>
        <p:spPr>
          <a:xfrm>
            <a:off x="-108520" y="1340768"/>
            <a:ext cx="5976218" cy="5517232"/>
          </a:xfrm>
        </p:spPr>
        <p:txBody>
          <a:bodyPr/>
          <a:lstStyle/>
          <a:p>
            <a:pPr lvl="1">
              <a:buFont typeface="Wingdings" pitchFamily="2" charset="2"/>
              <a:buChar char="§"/>
            </a:pPr>
            <a:r>
              <a:rPr lang="en-CA" sz="2000" dirty="0" smtClean="0">
                <a:solidFill>
                  <a:schemeClr val="tx1"/>
                </a:solidFill>
              </a:rPr>
              <a:t>Improving </a:t>
            </a:r>
            <a:r>
              <a:rPr lang="en-CA" sz="2000" dirty="0">
                <a:solidFill>
                  <a:schemeClr val="tx1"/>
                </a:solidFill>
              </a:rPr>
              <a:t>organizational efficiency and competitive capacity </a:t>
            </a:r>
            <a:endParaRPr lang="en-CA" sz="2000" dirty="0" smtClean="0">
              <a:solidFill>
                <a:schemeClr val="tx1"/>
              </a:solidFill>
            </a:endParaRPr>
          </a:p>
          <a:p>
            <a:pPr lvl="1">
              <a:buFont typeface="Wingdings" pitchFamily="2" charset="2"/>
              <a:buChar char="§"/>
            </a:pPr>
            <a:r>
              <a:rPr lang="en-CA" sz="2000" dirty="0" smtClean="0">
                <a:solidFill>
                  <a:schemeClr val="tx1"/>
                </a:solidFill>
              </a:rPr>
              <a:t>Recruitment </a:t>
            </a:r>
            <a:r>
              <a:rPr lang="en-CA" sz="2000" dirty="0">
                <a:solidFill>
                  <a:schemeClr val="tx1"/>
                </a:solidFill>
              </a:rPr>
              <a:t>and retention of top </a:t>
            </a:r>
            <a:r>
              <a:rPr lang="en-CA" sz="2000" dirty="0" smtClean="0">
                <a:solidFill>
                  <a:schemeClr val="tx1"/>
                </a:solidFill>
              </a:rPr>
              <a:t>talent</a:t>
            </a:r>
          </a:p>
          <a:p>
            <a:pPr lvl="1">
              <a:buFont typeface="Wingdings" pitchFamily="2" charset="2"/>
              <a:buChar char="§"/>
            </a:pPr>
            <a:r>
              <a:rPr lang="en-CA" sz="2000" dirty="0" smtClean="0">
                <a:solidFill>
                  <a:schemeClr val="tx1"/>
                </a:solidFill>
              </a:rPr>
              <a:t>Capital </a:t>
            </a:r>
            <a:r>
              <a:rPr lang="en-CA" sz="2000" dirty="0">
                <a:solidFill>
                  <a:schemeClr val="tx1"/>
                </a:solidFill>
              </a:rPr>
              <a:t>image and likability (customers prefer organizations that promote diversity + better access to national and international ethnic markets) </a:t>
            </a:r>
            <a:endParaRPr lang="en-CA" sz="2000" dirty="0" smtClean="0">
              <a:solidFill>
                <a:schemeClr val="tx1"/>
              </a:solidFill>
            </a:endParaRPr>
          </a:p>
          <a:p>
            <a:pPr lvl="1">
              <a:buFont typeface="Wingdings" pitchFamily="2" charset="2"/>
              <a:buChar char="§"/>
            </a:pPr>
            <a:r>
              <a:rPr lang="en-CA" sz="2000" dirty="0" smtClean="0">
                <a:solidFill>
                  <a:schemeClr val="tx1"/>
                </a:solidFill>
              </a:rPr>
              <a:t>This </a:t>
            </a:r>
            <a:r>
              <a:rPr lang="en-CA" sz="2000" dirty="0">
                <a:solidFill>
                  <a:schemeClr val="tx1"/>
                </a:solidFill>
              </a:rPr>
              <a:t>is what McDonalds is trying to build with the advertisement </a:t>
            </a:r>
            <a:r>
              <a:rPr lang="en-CA" sz="2000" dirty="0" smtClean="0">
                <a:solidFill>
                  <a:schemeClr val="tx1"/>
                </a:solidFill>
              </a:rPr>
              <a:t>below:</a:t>
            </a:r>
          </a:p>
          <a:p>
            <a:pPr lvl="1">
              <a:buFont typeface="Wingdings" pitchFamily="2" charset="2"/>
              <a:buChar char="§"/>
            </a:pPr>
            <a:r>
              <a:rPr lang="en-CA" sz="2000" i="1" dirty="0" smtClean="0">
                <a:solidFill>
                  <a:schemeClr val="tx1"/>
                </a:solidFill>
                <a:cs typeface="Tahoma" pitchFamily="34" charset="0"/>
              </a:rPr>
              <a:t>« We don’t hire Turks, Greeks, Poles, Indians, Ethiopians, Vietnamese, Chinese or Peruvians...</a:t>
            </a:r>
          </a:p>
          <a:p>
            <a:pPr lvl="1">
              <a:buFont typeface="Wingdings" pitchFamily="2" charset="2"/>
              <a:buChar char="§"/>
            </a:pPr>
            <a:r>
              <a:rPr lang="en-CA" sz="2000" i="1" dirty="0" smtClean="0">
                <a:solidFill>
                  <a:schemeClr val="tx1"/>
                </a:solidFill>
                <a:cs typeface="Tahoma" pitchFamily="34" charset="0"/>
              </a:rPr>
              <a:t>Nor Swedes, South Koreans or Norwegians. We hire individuals. We don’t care what your surname is… »</a:t>
            </a:r>
            <a:endParaRPr lang="en-CA" sz="2000" dirty="0" smtClean="0">
              <a:solidFill>
                <a:schemeClr val="tx1"/>
              </a:solidFill>
              <a:cs typeface="Tahoma" pitchFamily="34" charset="0"/>
            </a:endParaRPr>
          </a:p>
          <a:p>
            <a:pPr lvl="1">
              <a:buFont typeface="Wingdings" pitchFamily="2" charset="2"/>
              <a:buChar char="§"/>
            </a:pPr>
            <a:endParaRPr lang="fr-CA" sz="1900" dirty="0" smtClean="0">
              <a:cs typeface="Arial" pitchFamily="34" charset="0"/>
            </a:endParaRPr>
          </a:p>
          <a:p>
            <a:pPr lvl="1">
              <a:buFont typeface="Wingdings" pitchFamily="2" charset="2"/>
              <a:buChar char="§"/>
            </a:pPr>
            <a:endParaRPr lang="fr-CA" sz="1900" dirty="0" smtClean="0"/>
          </a:p>
        </p:txBody>
      </p:sp>
      <p:pic>
        <p:nvPicPr>
          <p:cNvPr id="4" name="Image 3" descr="Creative-Ads-from-McDonalds-individuals.jpg">
            <a:hlinkClick r:id="rId3"/>
          </p:cNvPr>
          <p:cNvPicPr>
            <a:picLocks noChangeAspect="1"/>
          </p:cNvPicPr>
          <p:nvPr/>
        </p:nvPicPr>
        <p:blipFill>
          <a:blip r:embed="rId4" cstate="email"/>
          <a:stretch>
            <a:fillRect/>
          </a:stretch>
        </p:blipFill>
        <p:spPr>
          <a:xfrm>
            <a:off x="5988116" y="908720"/>
            <a:ext cx="3048380" cy="5688632"/>
          </a:xfrm>
          <a:prstGeom prst="rect">
            <a:avLst/>
          </a:prstGeom>
        </p:spPr>
      </p:pic>
    </p:spTree>
    <p:extLst>
      <p:ext uri="{BB962C8B-B14F-4D97-AF65-F5344CB8AC3E}">
        <p14:creationId xmlns:p14="http://schemas.microsoft.com/office/powerpoint/2010/main" val="1379596987"/>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ce réservé du contenu 2"/>
          <p:cNvSpPr>
            <a:spLocks noGrp="1"/>
          </p:cNvSpPr>
          <p:nvPr>
            <p:ph sz="quarter" idx="1"/>
          </p:nvPr>
        </p:nvSpPr>
        <p:spPr>
          <a:xfrm>
            <a:off x="107504" y="980728"/>
            <a:ext cx="5544616" cy="5865490"/>
          </a:xfrm>
        </p:spPr>
        <p:txBody>
          <a:bodyPr/>
          <a:lstStyle/>
          <a:p>
            <a:pPr marL="0" indent="0">
              <a:buNone/>
            </a:pPr>
            <a:r>
              <a:rPr lang="en-CA" sz="2800" b="1" dirty="0">
                <a:solidFill>
                  <a:srgbClr val="FF0000"/>
                </a:solidFill>
              </a:rPr>
              <a:t>Diversity- as a P</a:t>
            </a:r>
            <a:r>
              <a:rPr lang="en-CA" sz="2800" b="1" dirty="0" smtClean="0">
                <a:solidFill>
                  <a:srgbClr val="FF0000"/>
                </a:solidFill>
              </a:rPr>
              <a:t>ositive </a:t>
            </a:r>
            <a:r>
              <a:rPr lang="en-CA" sz="2800" b="1" dirty="0">
                <a:solidFill>
                  <a:srgbClr val="FF0000"/>
                </a:solidFill>
              </a:rPr>
              <a:t>S</a:t>
            </a:r>
            <a:r>
              <a:rPr lang="en-CA" sz="2800" b="1" dirty="0" smtClean="0">
                <a:solidFill>
                  <a:srgbClr val="FF0000"/>
                </a:solidFill>
              </a:rPr>
              <a:t>peech</a:t>
            </a:r>
          </a:p>
          <a:p>
            <a:pPr>
              <a:buFont typeface="Wingdings" pitchFamily="2" charset="2"/>
              <a:buChar char="§"/>
            </a:pPr>
            <a:endParaRPr lang="en-CA" sz="1800" dirty="0"/>
          </a:p>
          <a:p>
            <a:pPr>
              <a:buFont typeface="Wingdings" pitchFamily="2" charset="2"/>
              <a:buChar char="§"/>
            </a:pPr>
            <a:r>
              <a:rPr lang="en-CA" sz="2400" dirty="0" smtClean="0"/>
              <a:t>Charter </a:t>
            </a:r>
            <a:r>
              <a:rPr lang="en-CA" sz="2400" dirty="0"/>
              <a:t>of Values, which prohibits the wearing of conspicuous religious symbols </a:t>
            </a:r>
            <a:r>
              <a:rPr lang="en-CA" sz="2400" dirty="0" smtClean="0"/>
              <a:t>has </a:t>
            </a:r>
            <a:r>
              <a:rPr lang="en-CA" sz="2400" dirty="0"/>
              <a:t>caused concern in hospitals. </a:t>
            </a:r>
            <a:endParaRPr lang="en-CA" sz="2400" dirty="0" smtClean="0"/>
          </a:p>
          <a:p>
            <a:pPr>
              <a:buFont typeface="Wingdings" pitchFamily="2" charset="2"/>
              <a:buChar char="§"/>
            </a:pPr>
            <a:r>
              <a:rPr lang="en-CA" sz="2400" dirty="0" smtClean="0"/>
              <a:t>The unions </a:t>
            </a:r>
            <a:r>
              <a:rPr lang="en-CA" sz="2400" dirty="0"/>
              <a:t>claim that in times of shortage, hospitals can not afford to lose a single nurse. At the same time, the Ontario Lakeridge Health diffuses Montreal unequivocal advertising for health </a:t>
            </a:r>
            <a:r>
              <a:rPr lang="en-CA" sz="2400" dirty="0" smtClean="0"/>
              <a:t>professionals</a:t>
            </a:r>
            <a:r>
              <a:rPr lang="fr-CA" sz="2400" dirty="0" smtClean="0"/>
              <a:t>: </a:t>
            </a:r>
          </a:p>
          <a:p>
            <a:pPr>
              <a:buFont typeface="Wingdings" pitchFamily="2" charset="2"/>
              <a:buChar char="§"/>
            </a:pPr>
            <a:r>
              <a:rPr lang="fr-CA" sz="2400" dirty="0" smtClean="0"/>
              <a:t>«</a:t>
            </a:r>
            <a:r>
              <a:rPr lang="fr-CA" sz="2400" dirty="0" err="1" smtClean="0"/>
              <a:t>We</a:t>
            </a:r>
            <a:r>
              <a:rPr lang="fr-CA" sz="2400" dirty="0" smtClean="0"/>
              <a:t> </a:t>
            </a:r>
            <a:r>
              <a:rPr lang="fr-CA" sz="2400" dirty="0" err="1" smtClean="0"/>
              <a:t>don't</a:t>
            </a:r>
            <a:r>
              <a:rPr lang="fr-CA" sz="2400" dirty="0" smtClean="0"/>
              <a:t> care </a:t>
            </a:r>
            <a:r>
              <a:rPr lang="fr-CA" sz="2400" dirty="0" err="1" smtClean="0"/>
              <a:t>what's</a:t>
            </a:r>
            <a:r>
              <a:rPr lang="fr-CA" sz="2400" dirty="0" smtClean="0"/>
              <a:t> on </a:t>
            </a:r>
            <a:r>
              <a:rPr lang="fr-CA" sz="2400" dirty="0" err="1" smtClean="0"/>
              <a:t>your</a:t>
            </a:r>
            <a:r>
              <a:rPr lang="fr-CA" sz="2400" dirty="0" smtClean="0"/>
              <a:t> </a:t>
            </a:r>
            <a:r>
              <a:rPr lang="fr-CA" sz="2400" dirty="0" err="1" smtClean="0"/>
              <a:t>head</a:t>
            </a:r>
            <a:r>
              <a:rPr lang="fr-CA" sz="2400" dirty="0" smtClean="0"/>
              <a:t>, </a:t>
            </a:r>
            <a:r>
              <a:rPr lang="fr-CA" sz="2400" dirty="0" err="1" smtClean="0"/>
              <a:t>we</a:t>
            </a:r>
            <a:r>
              <a:rPr lang="fr-CA" sz="2400" dirty="0" smtClean="0"/>
              <a:t> care </a:t>
            </a:r>
            <a:r>
              <a:rPr lang="fr-CA" sz="2400" dirty="0" err="1" smtClean="0"/>
              <a:t>what's</a:t>
            </a:r>
            <a:r>
              <a:rPr lang="fr-CA" sz="2400" dirty="0" smtClean="0"/>
              <a:t> in </a:t>
            </a:r>
            <a:r>
              <a:rPr lang="fr-CA" sz="2400" dirty="0" err="1" smtClean="0"/>
              <a:t>it</a:t>
            </a:r>
            <a:r>
              <a:rPr lang="fr-CA" sz="2400" dirty="0" smtClean="0"/>
              <a:t>».</a:t>
            </a:r>
          </a:p>
        </p:txBody>
      </p:sp>
      <p:pic>
        <p:nvPicPr>
          <p:cNvPr id="6" name="Image 5" descr="Publicite-hopital-ontarien-on.jpg">
            <a:hlinkClick r:id="rId3"/>
          </p:cNvPr>
          <p:cNvPicPr>
            <a:picLocks noChangeAspect="1"/>
          </p:cNvPicPr>
          <p:nvPr/>
        </p:nvPicPr>
        <p:blipFill>
          <a:blip r:embed="rId4" cstate="print"/>
          <a:srcRect l="21650" r="21650" b="-1344"/>
          <a:stretch>
            <a:fillRect/>
          </a:stretch>
        </p:blipFill>
        <p:spPr>
          <a:xfrm>
            <a:off x="5619891" y="1213173"/>
            <a:ext cx="3456384" cy="5400600"/>
          </a:xfrm>
          <a:prstGeom prst="rect">
            <a:avLst/>
          </a:prstGeom>
        </p:spPr>
      </p:pic>
    </p:spTree>
    <p:extLst>
      <p:ext uri="{BB962C8B-B14F-4D97-AF65-F5344CB8AC3E}">
        <p14:creationId xmlns:p14="http://schemas.microsoft.com/office/powerpoint/2010/main" val="1520614740"/>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p:nvPr>
        </p:nvSpPr>
        <p:spPr>
          <a:xfrm>
            <a:off x="611560" y="928789"/>
            <a:ext cx="8229600" cy="576262"/>
          </a:xfrm>
        </p:spPr>
        <p:txBody>
          <a:bodyPr/>
          <a:lstStyle/>
          <a:p>
            <a:pPr algn="ctr"/>
            <a:r>
              <a:rPr lang="en-CA" sz="2800" dirty="0">
                <a:solidFill>
                  <a:srgbClr val="FF0000"/>
                </a:solidFill>
              </a:rPr>
              <a:t>Diversity- as a </a:t>
            </a:r>
            <a:r>
              <a:rPr lang="en-CA" sz="2800" dirty="0" smtClean="0">
                <a:solidFill>
                  <a:srgbClr val="FF0000"/>
                </a:solidFill>
              </a:rPr>
              <a:t>Positive </a:t>
            </a:r>
            <a:r>
              <a:rPr lang="en-CA" sz="2800" dirty="0">
                <a:solidFill>
                  <a:srgbClr val="FF0000"/>
                </a:solidFill>
              </a:rPr>
              <a:t>S</a:t>
            </a:r>
            <a:r>
              <a:rPr lang="en-CA" sz="2800" dirty="0" smtClean="0">
                <a:solidFill>
                  <a:srgbClr val="FF0000"/>
                </a:solidFill>
              </a:rPr>
              <a:t>peech</a:t>
            </a:r>
            <a:endParaRPr lang="fr-CA" sz="2800" dirty="0">
              <a:solidFill>
                <a:srgbClr val="FF0000"/>
              </a:solidFill>
            </a:endParaRPr>
          </a:p>
        </p:txBody>
      </p:sp>
      <p:sp>
        <p:nvSpPr>
          <p:cNvPr id="279555" name="Rectangle 3"/>
          <p:cNvSpPr>
            <a:spLocks noGrp="1" noChangeArrowheads="1"/>
          </p:cNvSpPr>
          <p:nvPr>
            <p:ph type="body" idx="1"/>
          </p:nvPr>
        </p:nvSpPr>
        <p:spPr>
          <a:xfrm>
            <a:off x="107504" y="1484785"/>
            <a:ext cx="6048672" cy="1224136"/>
          </a:xfrm>
        </p:spPr>
        <p:txBody>
          <a:bodyPr>
            <a:normAutofit/>
          </a:bodyPr>
          <a:lstStyle/>
          <a:p>
            <a:pPr>
              <a:buFont typeface="Wingdings" pitchFamily="2" charset="2"/>
              <a:buChar char="§"/>
            </a:pPr>
            <a:r>
              <a:rPr lang="fr-CA" sz="2200" dirty="0" smtClean="0"/>
              <a:t>Benetton </a:t>
            </a:r>
            <a:r>
              <a:rPr lang="en-CA" sz="2200" dirty="0" smtClean="0"/>
              <a:t>advertisements created by </a:t>
            </a:r>
          </a:p>
          <a:p>
            <a:pPr marL="0" indent="0">
              <a:buNone/>
            </a:pPr>
            <a:r>
              <a:rPr lang="en-CA" sz="2200" dirty="0" smtClean="0"/>
              <a:t>     </a:t>
            </a:r>
            <a:r>
              <a:rPr lang="fr-CA" sz="2200" dirty="0" smtClean="0"/>
              <a:t>Olivier </a:t>
            </a:r>
            <a:r>
              <a:rPr lang="fr-CA" sz="2200" dirty="0" err="1" smtClean="0"/>
              <a:t>Toscani</a:t>
            </a:r>
            <a:endParaRPr lang="fr-CA" sz="2200" dirty="0" smtClean="0"/>
          </a:p>
          <a:p>
            <a:endParaRPr lang="fr-CA" sz="2200" dirty="0" smtClean="0"/>
          </a:p>
        </p:txBody>
      </p:sp>
      <p:pic>
        <p:nvPicPr>
          <p:cNvPr id="8" name="Image 7" descr="toscani femme noire bébé blanc.jpg"/>
          <p:cNvPicPr>
            <a:picLocks noChangeAspect="1"/>
          </p:cNvPicPr>
          <p:nvPr/>
        </p:nvPicPr>
        <p:blipFill>
          <a:blip r:embed="rId2" cstate="email"/>
          <a:stretch>
            <a:fillRect/>
          </a:stretch>
        </p:blipFill>
        <p:spPr>
          <a:xfrm>
            <a:off x="5148064" y="4711402"/>
            <a:ext cx="3384376" cy="1885950"/>
          </a:xfrm>
          <a:prstGeom prst="rect">
            <a:avLst/>
          </a:prstGeom>
        </p:spPr>
      </p:pic>
      <p:pic>
        <p:nvPicPr>
          <p:cNvPr id="9" name="Image 8" descr="toscani musulmanes.jpg"/>
          <p:cNvPicPr>
            <a:picLocks noChangeAspect="1"/>
          </p:cNvPicPr>
          <p:nvPr/>
        </p:nvPicPr>
        <p:blipFill>
          <a:blip r:embed="rId3" cstate="email"/>
          <a:stretch>
            <a:fillRect/>
          </a:stretch>
        </p:blipFill>
        <p:spPr>
          <a:xfrm>
            <a:off x="5148064" y="1483022"/>
            <a:ext cx="3384376" cy="1576090"/>
          </a:xfrm>
          <a:prstGeom prst="rect">
            <a:avLst/>
          </a:prstGeom>
        </p:spPr>
      </p:pic>
      <p:pic>
        <p:nvPicPr>
          <p:cNvPr id="10" name="Image 9" descr="toscani coeurs.jpg"/>
          <p:cNvPicPr>
            <a:picLocks noChangeAspect="1"/>
          </p:cNvPicPr>
          <p:nvPr/>
        </p:nvPicPr>
        <p:blipFill>
          <a:blip r:embed="rId4" cstate="email"/>
          <a:stretch>
            <a:fillRect/>
          </a:stretch>
        </p:blipFill>
        <p:spPr>
          <a:xfrm>
            <a:off x="467544" y="4603636"/>
            <a:ext cx="4680520" cy="1993716"/>
          </a:xfrm>
          <a:prstGeom prst="rect">
            <a:avLst/>
          </a:prstGeom>
        </p:spPr>
      </p:pic>
      <p:pic>
        <p:nvPicPr>
          <p:cNvPr id="12" name="Image 11" descr="benetton2.jpg"/>
          <p:cNvPicPr>
            <a:picLocks noChangeAspect="1"/>
          </p:cNvPicPr>
          <p:nvPr/>
        </p:nvPicPr>
        <p:blipFill>
          <a:blip r:embed="rId5" cstate="email"/>
          <a:stretch>
            <a:fillRect/>
          </a:stretch>
        </p:blipFill>
        <p:spPr>
          <a:xfrm>
            <a:off x="467544" y="2420888"/>
            <a:ext cx="4680520" cy="2182748"/>
          </a:xfrm>
          <a:prstGeom prst="rect">
            <a:avLst/>
          </a:prstGeom>
        </p:spPr>
      </p:pic>
      <p:pic>
        <p:nvPicPr>
          <p:cNvPr id="14" name="Image 13" descr="benetton.jpg"/>
          <p:cNvPicPr>
            <a:picLocks noChangeAspect="1"/>
          </p:cNvPicPr>
          <p:nvPr/>
        </p:nvPicPr>
        <p:blipFill>
          <a:blip r:embed="rId6" cstate="email"/>
          <a:stretch>
            <a:fillRect/>
          </a:stretch>
        </p:blipFill>
        <p:spPr>
          <a:xfrm>
            <a:off x="5148064" y="2996902"/>
            <a:ext cx="3384376" cy="1714500"/>
          </a:xfrm>
          <a:prstGeom prst="rect">
            <a:avLst/>
          </a:prstGeom>
        </p:spPr>
      </p:pic>
    </p:spTree>
    <p:extLst>
      <p:ext uri="{BB962C8B-B14F-4D97-AF65-F5344CB8AC3E}">
        <p14:creationId xmlns:p14="http://schemas.microsoft.com/office/powerpoint/2010/main" val="1745126896"/>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620688"/>
            <a:ext cx="8784976" cy="1008112"/>
          </a:xfrm>
        </p:spPr>
        <p:txBody>
          <a:bodyPr/>
          <a:lstStyle/>
          <a:p>
            <a:pPr algn="ctr" fontAlgn="auto">
              <a:spcAft>
                <a:spcPts val="0"/>
              </a:spcAft>
              <a:defRPr/>
            </a:pPr>
            <a:r>
              <a:rPr lang="en-CA" sz="2800" dirty="0">
                <a:solidFill>
                  <a:srgbClr val="FF0000"/>
                </a:solidFill>
              </a:rPr>
              <a:t>Diversity- as a </a:t>
            </a:r>
            <a:r>
              <a:rPr lang="en-CA" sz="2800" dirty="0" smtClean="0">
                <a:solidFill>
                  <a:srgbClr val="FF0000"/>
                </a:solidFill>
              </a:rPr>
              <a:t>Positive </a:t>
            </a:r>
            <a:r>
              <a:rPr lang="en-CA" sz="2800" dirty="0">
                <a:solidFill>
                  <a:srgbClr val="FF0000"/>
                </a:solidFill>
              </a:rPr>
              <a:t>S</a:t>
            </a:r>
            <a:r>
              <a:rPr lang="en-CA" sz="2800" dirty="0" smtClean="0">
                <a:solidFill>
                  <a:srgbClr val="FF0000"/>
                </a:solidFill>
              </a:rPr>
              <a:t>peech</a:t>
            </a:r>
            <a:endParaRPr lang="fr-CA" sz="2800" dirty="0">
              <a:solidFill>
                <a:srgbClr val="FF0000"/>
              </a:solidFill>
            </a:endParaRPr>
          </a:p>
        </p:txBody>
      </p:sp>
      <p:sp>
        <p:nvSpPr>
          <p:cNvPr id="22530" name="Espace réservé du contenu 2"/>
          <p:cNvSpPr>
            <a:spLocks noGrp="1"/>
          </p:cNvSpPr>
          <p:nvPr>
            <p:ph sz="quarter" idx="1"/>
          </p:nvPr>
        </p:nvSpPr>
        <p:spPr>
          <a:xfrm>
            <a:off x="107950" y="1484784"/>
            <a:ext cx="8928100" cy="4823941"/>
          </a:xfrm>
        </p:spPr>
        <p:txBody>
          <a:bodyPr/>
          <a:lstStyle/>
          <a:p>
            <a:pPr>
              <a:buFont typeface="Wingdings" panose="05000000000000000000" pitchFamily="2" charset="2"/>
              <a:buChar char="§"/>
            </a:pPr>
            <a:r>
              <a:rPr lang="en-CA" sz="2200" dirty="0" smtClean="0"/>
              <a:t>Diversity-holistically = the varied perspectives and approaches to work that members and different identity groups brings. </a:t>
            </a:r>
          </a:p>
          <a:p>
            <a:pPr>
              <a:buFont typeface="Wingdings" panose="05000000000000000000" pitchFamily="2" charset="2"/>
              <a:buChar char="§"/>
            </a:pPr>
            <a:r>
              <a:rPr lang="en-CA" sz="2200" b="1" dirty="0" smtClean="0"/>
              <a:t>Results: </a:t>
            </a:r>
          </a:p>
          <a:p>
            <a:pPr>
              <a:buFont typeface="Wingdings" panose="05000000000000000000" pitchFamily="2" charset="2"/>
              <a:buChar char="ü"/>
            </a:pPr>
            <a:r>
              <a:rPr lang="en-CA" sz="2200" b="1" dirty="0" smtClean="0">
                <a:solidFill>
                  <a:schemeClr val="tx1"/>
                </a:solidFill>
              </a:rPr>
              <a:t>Better efficiency</a:t>
            </a:r>
            <a:r>
              <a:rPr lang="en-CA" sz="2200" dirty="0" smtClean="0">
                <a:solidFill>
                  <a:schemeClr val="tx1"/>
                </a:solidFill>
              </a:rPr>
              <a:t>- multicultural </a:t>
            </a:r>
            <a:r>
              <a:rPr lang="en-CA" sz="2200" dirty="0">
                <a:solidFill>
                  <a:schemeClr val="tx1"/>
                </a:solidFill>
              </a:rPr>
              <a:t>teams </a:t>
            </a:r>
            <a:r>
              <a:rPr lang="en-CA" sz="2200" b="1" dirty="0">
                <a:solidFill>
                  <a:schemeClr val="tx1"/>
                </a:solidFill>
              </a:rPr>
              <a:t>more creative </a:t>
            </a:r>
            <a:r>
              <a:rPr lang="en-CA" sz="2200" dirty="0">
                <a:solidFill>
                  <a:schemeClr val="tx1"/>
                </a:solidFill>
              </a:rPr>
              <a:t>and </a:t>
            </a:r>
            <a:r>
              <a:rPr lang="en-CA" sz="2200" b="1" dirty="0">
                <a:solidFill>
                  <a:schemeClr val="tx1"/>
                </a:solidFill>
              </a:rPr>
              <a:t>innovative</a:t>
            </a:r>
            <a:r>
              <a:rPr lang="en-CA" sz="2200" dirty="0">
                <a:solidFill>
                  <a:schemeClr val="tx1"/>
                </a:solidFill>
              </a:rPr>
              <a:t>, enhance the mixing of ideas </a:t>
            </a:r>
            <a:r>
              <a:rPr lang="en-CA" sz="2200" b="1" dirty="0">
                <a:solidFill>
                  <a:schemeClr val="tx1"/>
                </a:solidFill>
              </a:rPr>
              <a:t>multitude of perspectives</a:t>
            </a:r>
            <a:r>
              <a:rPr lang="en-CA" sz="2200" dirty="0">
                <a:solidFill>
                  <a:schemeClr val="tx1"/>
                </a:solidFill>
              </a:rPr>
              <a:t> to </a:t>
            </a:r>
            <a:r>
              <a:rPr lang="en-CA" sz="2200" b="1" dirty="0">
                <a:solidFill>
                  <a:schemeClr val="tx1"/>
                </a:solidFill>
              </a:rPr>
              <a:t>identify different aspects of a </a:t>
            </a:r>
            <a:r>
              <a:rPr lang="en-CA" sz="2200" b="1" dirty="0" smtClean="0">
                <a:solidFill>
                  <a:schemeClr val="tx1"/>
                </a:solidFill>
              </a:rPr>
              <a:t>problem</a:t>
            </a:r>
          </a:p>
          <a:p>
            <a:pPr>
              <a:buFont typeface="Wingdings" panose="05000000000000000000" pitchFamily="2" charset="2"/>
              <a:buChar char="ü"/>
            </a:pPr>
            <a:r>
              <a:rPr lang="en-CA" sz="2200" dirty="0" smtClean="0">
                <a:solidFill>
                  <a:schemeClr val="tx1"/>
                </a:solidFill>
              </a:rPr>
              <a:t>Organizations </a:t>
            </a:r>
            <a:r>
              <a:rPr lang="en-CA" sz="2200" dirty="0">
                <a:solidFill>
                  <a:schemeClr val="tx1"/>
                </a:solidFill>
              </a:rPr>
              <a:t>that </a:t>
            </a:r>
            <a:r>
              <a:rPr lang="en-CA" sz="2200" b="1" dirty="0">
                <a:solidFill>
                  <a:schemeClr val="tx1"/>
                </a:solidFill>
              </a:rPr>
              <a:t>value </a:t>
            </a:r>
            <a:r>
              <a:rPr lang="en-CA" sz="2200" b="1" dirty="0" smtClean="0">
                <a:solidFill>
                  <a:schemeClr val="tx1"/>
                </a:solidFill>
              </a:rPr>
              <a:t>innovation</a:t>
            </a:r>
            <a:r>
              <a:rPr lang="en-CA" sz="2200" dirty="0" smtClean="0">
                <a:solidFill>
                  <a:schemeClr val="tx1"/>
                </a:solidFill>
              </a:rPr>
              <a:t>- </a:t>
            </a:r>
            <a:r>
              <a:rPr lang="en-CA" sz="2200" dirty="0">
                <a:solidFill>
                  <a:schemeClr val="tx1"/>
                </a:solidFill>
              </a:rPr>
              <a:t>better manage multicultural staff </a:t>
            </a:r>
            <a:endParaRPr lang="en-CA" sz="2200" dirty="0"/>
          </a:p>
          <a:p>
            <a:pPr>
              <a:buFont typeface="Wingdings" panose="05000000000000000000" pitchFamily="2" charset="2"/>
              <a:buChar char="ü"/>
            </a:pPr>
            <a:r>
              <a:rPr lang="en-CA" sz="2200" dirty="0" smtClean="0">
                <a:solidFill>
                  <a:schemeClr val="tx1"/>
                </a:solidFill>
              </a:rPr>
              <a:t>The </a:t>
            </a:r>
            <a:r>
              <a:rPr lang="en-CA" sz="2200" b="1" dirty="0">
                <a:solidFill>
                  <a:schemeClr val="tx1"/>
                </a:solidFill>
              </a:rPr>
              <a:t>lack of diversity </a:t>
            </a:r>
            <a:r>
              <a:rPr lang="en-CA" sz="2200" dirty="0">
                <a:solidFill>
                  <a:schemeClr val="tx1"/>
                </a:solidFill>
              </a:rPr>
              <a:t>management gives free rein to </a:t>
            </a:r>
            <a:r>
              <a:rPr lang="en-CA" sz="2200" b="1" dirty="0">
                <a:solidFill>
                  <a:schemeClr val="tx1"/>
                </a:solidFill>
              </a:rPr>
              <a:t>stereotypes</a:t>
            </a:r>
            <a:r>
              <a:rPr lang="en-CA" sz="2200" dirty="0">
                <a:solidFill>
                  <a:schemeClr val="tx1"/>
                </a:solidFill>
              </a:rPr>
              <a:t>, </a:t>
            </a:r>
            <a:r>
              <a:rPr lang="en-CA" sz="2200" b="1" dirty="0">
                <a:solidFill>
                  <a:schemeClr val="tx1"/>
                </a:solidFill>
              </a:rPr>
              <a:t>prejudices</a:t>
            </a:r>
            <a:r>
              <a:rPr lang="en-CA" sz="2200" dirty="0">
                <a:solidFill>
                  <a:schemeClr val="tx1"/>
                </a:solidFill>
              </a:rPr>
              <a:t> and misunderstandings and create bad working </a:t>
            </a:r>
            <a:r>
              <a:rPr lang="en-CA" sz="2200" dirty="0" smtClean="0">
                <a:solidFill>
                  <a:schemeClr val="tx1"/>
                </a:solidFill>
              </a:rPr>
              <a:t>climate</a:t>
            </a:r>
          </a:p>
          <a:p>
            <a:pPr>
              <a:buFont typeface="Wingdings" panose="05000000000000000000" pitchFamily="2" charset="2"/>
              <a:buChar char="ü"/>
            </a:pPr>
            <a:r>
              <a:rPr lang="en-CA" sz="2200" dirty="0" smtClean="0">
                <a:solidFill>
                  <a:schemeClr val="tx1"/>
                </a:solidFill>
              </a:rPr>
              <a:t>Diversity </a:t>
            </a:r>
            <a:r>
              <a:rPr lang="en-CA" sz="2200" dirty="0">
                <a:solidFill>
                  <a:schemeClr val="tx1"/>
                </a:solidFill>
              </a:rPr>
              <a:t>management improves </a:t>
            </a:r>
            <a:r>
              <a:rPr lang="en-CA" sz="2200" b="1" dirty="0">
                <a:solidFill>
                  <a:schemeClr val="tx1"/>
                </a:solidFill>
              </a:rPr>
              <a:t>motivation</a:t>
            </a:r>
            <a:r>
              <a:rPr lang="en-CA" sz="2200" dirty="0">
                <a:solidFill>
                  <a:schemeClr val="tx1"/>
                </a:solidFill>
              </a:rPr>
              <a:t> and </a:t>
            </a:r>
            <a:r>
              <a:rPr lang="en-CA" sz="2200" b="1" dirty="0">
                <a:solidFill>
                  <a:schemeClr val="tx1"/>
                </a:solidFill>
              </a:rPr>
              <a:t>commitment</a:t>
            </a:r>
            <a:r>
              <a:rPr lang="en-CA" sz="2200" dirty="0">
                <a:solidFill>
                  <a:schemeClr val="tx1"/>
                </a:solidFill>
              </a:rPr>
              <a:t> at work</a:t>
            </a:r>
            <a:endParaRPr lang="fr-CA" sz="2200" dirty="0" smtClean="0">
              <a:solidFill>
                <a:schemeClr val="tx1"/>
              </a:solidFill>
            </a:endParaRPr>
          </a:p>
        </p:txBody>
      </p:sp>
    </p:spTree>
    <p:extLst>
      <p:ext uri="{BB962C8B-B14F-4D97-AF65-F5344CB8AC3E}">
        <p14:creationId xmlns:p14="http://schemas.microsoft.com/office/powerpoint/2010/main" val="2613209234"/>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1321968"/>
            <a:ext cx="8928992" cy="432048"/>
          </a:xfrm>
        </p:spPr>
        <p:txBody>
          <a:bodyPr/>
          <a:lstStyle/>
          <a:p>
            <a:pPr lvl="1" algn="ctr" fontAlgn="auto">
              <a:spcAft>
                <a:spcPts val="0"/>
              </a:spcAft>
              <a:defRPr/>
            </a:pPr>
            <a:r>
              <a:rPr lang="en-CA" sz="2800" dirty="0" smtClean="0">
                <a:solidFill>
                  <a:srgbClr val="FF0000"/>
                </a:solidFill>
              </a:rPr>
              <a:t>The </a:t>
            </a:r>
            <a:r>
              <a:rPr lang="en-CA" sz="2800" dirty="0">
                <a:solidFill>
                  <a:srgbClr val="FF0000"/>
                </a:solidFill>
              </a:rPr>
              <a:t>D</a:t>
            </a:r>
            <a:r>
              <a:rPr lang="en-CA" sz="2800" dirty="0" smtClean="0">
                <a:solidFill>
                  <a:srgbClr val="FF0000"/>
                </a:solidFill>
              </a:rPr>
              <a:t>ilemma Between:</a:t>
            </a:r>
            <a:br>
              <a:rPr lang="en-CA" sz="2800" dirty="0" smtClean="0">
                <a:solidFill>
                  <a:srgbClr val="FF0000"/>
                </a:solidFill>
              </a:rPr>
            </a:br>
            <a:r>
              <a:rPr lang="en-CA" sz="2800" dirty="0" smtClean="0">
                <a:solidFill>
                  <a:srgbClr val="FF0000"/>
                </a:solidFill>
              </a:rPr>
              <a:t>Assimilation &amp; Cultural </a:t>
            </a:r>
            <a:r>
              <a:rPr lang="en-CA" sz="2800" dirty="0">
                <a:solidFill>
                  <a:srgbClr val="FF0000"/>
                </a:solidFill>
              </a:rPr>
              <a:t>P</a:t>
            </a:r>
            <a:r>
              <a:rPr lang="en-CA" sz="2800" dirty="0" smtClean="0">
                <a:solidFill>
                  <a:srgbClr val="FF0000"/>
                </a:solidFill>
              </a:rPr>
              <a:t>luralism</a:t>
            </a:r>
            <a:r>
              <a:rPr lang="en-CA" dirty="0"/>
              <a:t/>
            </a:r>
            <a:br>
              <a:rPr lang="en-CA" dirty="0"/>
            </a:br>
            <a:endParaRPr lang="fr-CA" dirty="0"/>
          </a:p>
        </p:txBody>
      </p:sp>
      <p:sp>
        <p:nvSpPr>
          <p:cNvPr id="3" name="Espace réservé du contenu 2"/>
          <p:cNvSpPr>
            <a:spLocks noGrp="1"/>
          </p:cNvSpPr>
          <p:nvPr>
            <p:ph sz="quarter" idx="1"/>
          </p:nvPr>
        </p:nvSpPr>
        <p:spPr>
          <a:xfrm>
            <a:off x="179512" y="1844824"/>
            <a:ext cx="8856984" cy="5013176"/>
          </a:xfrm>
        </p:spPr>
        <p:txBody>
          <a:bodyPr>
            <a:normAutofit/>
          </a:bodyPr>
          <a:lstStyle/>
          <a:p>
            <a:pPr marL="271463" indent="-271463" fontAlgn="auto">
              <a:spcBef>
                <a:spcPts val="600"/>
              </a:spcBef>
              <a:spcAft>
                <a:spcPts val="0"/>
              </a:spcAft>
              <a:buFont typeface="Wingdings" pitchFamily="2" charset="2"/>
              <a:buChar char="§"/>
              <a:defRPr/>
            </a:pPr>
            <a:r>
              <a:rPr lang="en-CA" sz="2200" b="1" dirty="0" smtClean="0"/>
              <a:t>Assimilation</a:t>
            </a:r>
            <a:r>
              <a:rPr lang="en-CA" sz="2200" dirty="0"/>
              <a:t>:</a:t>
            </a:r>
            <a:r>
              <a:rPr lang="en-CA" sz="2200" dirty="0" smtClean="0"/>
              <a:t> </a:t>
            </a:r>
            <a:r>
              <a:rPr lang="en-CA" sz="2200" dirty="0"/>
              <a:t>suppression of differences = resentment, frustration on the part of minorities </a:t>
            </a:r>
            <a:endParaRPr lang="en-CA" sz="2200" dirty="0" smtClean="0"/>
          </a:p>
          <a:p>
            <a:pPr marL="0" indent="0" fontAlgn="auto">
              <a:spcBef>
                <a:spcPts val="600"/>
              </a:spcBef>
              <a:spcAft>
                <a:spcPts val="0"/>
              </a:spcAft>
              <a:buNone/>
              <a:defRPr/>
            </a:pPr>
            <a:endParaRPr lang="en-CA" sz="2200" dirty="0" smtClean="0"/>
          </a:p>
          <a:p>
            <a:pPr marL="271463" indent="-271463" fontAlgn="auto">
              <a:spcBef>
                <a:spcPts val="600"/>
              </a:spcBef>
              <a:spcAft>
                <a:spcPts val="0"/>
              </a:spcAft>
              <a:buFont typeface="Wingdings" pitchFamily="2" charset="2"/>
              <a:buChar char="§"/>
              <a:defRPr/>
            </a:pPr>
            <a:r>
              <a:rPr lang="en-CA" sz="2200" b="1" dirty="0" smtClean="0"/>
              <a:t>Pluralism</a:t>
            </a:r>
            <a:r>
              <a:rPr lang="en-CA" sz="2200" dirty="0"/>
              <a:t>:</a:t>
            </a:r>
            <a:r>
              <a:rPr lang="en-CA" sz="2200" dirty="0" smtClean="0"/>
              <a:t> acceptance</a:t>
            </a:r>
            <a:r>
              <a:rPr lang="en-CA" sz="2200" dirty="0"/>
              <a:t>, appreciation and respect for </a:t>
            </a:r>
            <a:r>
              <a:rPr lang="en-CA" sz="2200" dirty="0" smtClean="0"/>
              <a:t>difference,  </a:t>
            </a:r>
            <a:r>
              <a:rPr lang="en-CA" sz="2200" dirty="0"/>
              <a:t>respect for the rights and </a:t>
            </a:r>
            <a:r>
              <a:rPr lang="en-CA" sz="2200" dirty="0" smtClean="0"/>
              <a:t>ethno cultural diversity (tensions)</a:t>
            </a:r>
          </a:p>
          <a:p>
            <a:pPr lvl="1" indent="-342900" fontAlgn="auto">
              <a:spcBef>
                <a:spcPts val="600"/>
              </a:spcBef>
              <a:spcAft>
                <a:spcPts val="0"/>
              </a:spcAft>
              <a:buFont typeface="Wingdings" panose="05000000000000000000" pitchFamily="2" charset="2"/>
              <a:buChar char="ü"/>
              <a:defRPr/>
            </a:pPr>
            <a:r>
              <a:rPr lang="en-CA" sz="2200" dirty="0">
                <a:solidFill>
                  <a:schemeClr val="tx1"/>
                </a:solidFill>
              </a:rPr>
              <a:t>rejects assimilation </a:t>
            </a:r>
          </a:p>
          <a:p>
            <a:pPr lvl="1" indent="-342900" fontAlgn="auto">
              <a:spcBef>
                <a:spcPts val="600"/>
              </a:spcBef>
              <a:spcAft>
                <a:spcPts val="0"/>
              </a:spcAft>
              <a:buFont typeface="Wingdings" panose="05000000000000000000" pitchFamily="2" charset="2"/>
              <a:buChar char="ü"/>
              <a:defRPr/>
            </a:pPr>
            <a:r>
              <a:rPr lang="en-CA" sz="2200" dirty="0">
                <a:solidFill>
                  <a:schemeClr val="tx1"/>
                </a:solidFill>
              </a:rPr>
              <a:t>promotes economic and social integration of immigrants </a:t>
            </a:r>
            <a:endParaRPr lang="en-CA" sz="2200" dirty="0" smtClean="0">
              <a:solidFill>
                <a:schemeClr val="tx1"/>
              </a:solidFill>
            </a:endParaRPr>
          </a:p>
          <a:p>
            <a:pPr lvl="1" indent="-342900" fontAlgn="auto">
              <a:spcBef>
                <a:spcPts val="600"/>
              </a:spcBef>
              <a:spcAft>
                <a:spcPts val="0"/>
              </a:spcAft>
              <a:buFont typeface="Wingdings" panose="05000000000000000000" pitchFamily="2" charset="2"/>
              <a:buChar char="ü"/>
              <a:defRPr/>
            </a:pPr>
            <a:r>
              <a:rPr lang="en-CA" sz="2200" dirty="0" smtClean="0">
                <a:solidFill>
                  <a:schemeClr val="tx1"/>
                </a:solidFill>
              </a:rPr>
              <a:t>invite </a:t>
            </a:r>
            <a:r>
              <a:rPr lang="en-CA" sz="2200" dirty="0">
                <a:solidFill>
                  <a:schemeClr val="tx1"/>
                </a:solidFill>
              </a:rPr>
              <a:t>to combat all forms of discrimination and racism </a:t>
            </a:r>
            <a:endParaRPr lang="en-CA" sz="2200" dirty="0" smtClean="0">
              <a:solidFill>
                <a:schemeClr val="tx1"/>
              </a:solidFill>
            </a:endParaRPr>
          </a:p>
          <a:p>
            <a:pPr lvl="1" indent="-342900" fontAlgn="auto">
              <a:spcBef>
                <a:spcPts val="600"/>
              </a:spcBef>
              <a:spcAft>
                <a:spcPts val="0"/>
              </a:spcAft>
              <a:buFont typeface="Wingdings" panose="05000000000000000000" pitchFamily="2" charset="2"/>
              <a:buChar char="ü"/>
              <a:defRPr/>
            </a:pPr>
            <a:r>
              <a:rPr lang="en-CA" sz="2200" dirty="0" smtClean="0">
                <a:solidFill>
                  <a:schemeClr val="tx1"/>
                </a:solidFill>
              </a:rPr>
              <a:t>advocates practices </a:t>
            </a:r>
            <a:r>
              <a:rPr lang="en-CA" sz="2200" dirty="0">
                <a:solidFill>
                  <a:schemeClr val="tx1"/>
                </a:solidFill>
              </a:rPr>
              <a:t>of accommodation that respects </a:t>
            </a:r>
            <a:r>
              <a:rPr lang="en-CA" sz="2200" dirty="0" smtClean="0">
                <a:solidFill>
                  <a:schemeClr val="tx1"/>
                </a:solidFill>
              </a:rPr>
              <a:t>the </a:t>
            </a:r>
            <a:r>
              <a:rPr lang="en-CA" sz="2200" dirty="0">
                <a:solidFill>
                  <a:schemeClr val="tx1"/>
                </a:solidFill>
              </a:rPr>
              <a:t>integration of persons </a:t>
            </a:r>
            <a:endParaRPr lang="fr-CA" sz="2200" dirty="0" smtClean="0">
              <a:solidFill>
                <a:schemeClr val="tx1"/>
              </a:solidFill>
            </a:endParaRPr>
          </a:p>
        </p:txBody>
      </p:sp>
    </p:spTree>
    <p:extLst>
      <p:ext uri="{BB962C8B-B14F-4D97-AF65-F5344CB8AC3E}">
        <p14:creationId xmlns:p14="http://schemas.microsoft.com/office/powerpoint/2010/main" val="991313315"/>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7504" y="1052736"/>
            <a:ext cx="8928992" cy="432048"/>
          </a:xfrm>
        </p:spPr>
        <p:txBody>
          <a:bodyPr/>
          <a:lstStyle/>
          <a:p>
            <a:pPr algn="ctr" fontAlgn="auto">
              <a:spcAft>
                <a:spcPts val="0"/>
              </a:spcAft>
              <a:defRPr/>
            </a:pPr>
            <a:r>
              <a:rPr lang="en-US" sz="2800" dirty="0">
                <a:solidFill>
                  <a:srgbClr val="FF0000"/>
                </a:solidFill>
              </a:rPr>
              <a:t>The Dilemma Between:</a:t>
            </a:r>
            <a:br>
              <a:rPr lang="en-US" sz="2800" dirty="0">
                <a:solidFill>
                  <a:srgbClr val="FF0000"/>
                </a:solidFill>
              </a:rPr>
            </a:br>
            <a:r>
              <a:rPr lang="en-US" sz="2800" dirty="0">
                <a:solidFill>
                  <a:srgbClr val="FF0000"/>
                </a:solidFill>
              </a:rPr>
              <a:t>Assimilation &amp; Cultural Pluralism</a:t>
            </a:r>
            <a:endParaRPr lang="fr-CA" sz="2800" dirty="0">
              <a:solidFill>
                <a:srgbClr val="FF0000"/>
              </a:solidFill>
            </a:endParaRPr>
          </a:p>
        </p:txBody>
      </p:sp>
      <p:sp>
        <p:nvSpPr>
          <p:cNvPr id="3" name="Espace réservé du contenu 2"/>
          <p:cNvSpPr>
            <a:spLocks noGrp="1"/>
          </p:cNvSpPr>
          <p:nvPr>
            <p:ph sz="quarter" idx="1"/>
          </p:nvPr>
        </p:nvSpPr>
        <p:spPr>
          <a:xfrm>
            <a:off x="179512" y="1844824"/>
            <a:ext cx="6480720" cy="5013175"/>
          </a:xfrm>
        </p:spPr>
        <p:txBody>
          <a:bodyPr>
            <a:normAutofit/>
          </a:bodyPr>
          <a:lstStyle/>
          <a:p>
            <a:pPr marL="271463" indent="-271463" fontAlgn="auto">
              <a:spcBef>
                <a:spcPts val="600"/>
              </a:spcBef>
              <a:spcAft>
                <a:spcPts val="0"/>
              </a:spcAft>
              <a:buFont typeface="Wingdings" pitchFamily="2" charset="2"/>
              <a:buChar char="§"/>
              <a:defRPr/>
            </a:pPr>
            <a:r>
              <a:rPr lang="en-US" sz="2600" dirty="0"/>
              <a:t>US- </a:t>
            </a:r>
            <a:r>
              <a:rPr lang="en-US" sz="2600" dirty="0" smtClean="0"/>
              <a:t>«</a:t>
            </a:r>
            <a:r>
              <a:rPr lang="en-US" sz="2600" i="1" dirty="0" smtClean="0"/>
              <a:t>melting pot</a:t>
            </a:r>
            <a:r>
              <a:rPr lang="en-US" sz="2600" dirty="0" smtClean="0"/>
              <a:t>» </a:t>
            </a:r>
            <a:r>
              <a:rPr lang="en-US" sz="2600" dirty="0"/>
              <a:t>to </a:t>
            </a:r>
            <a:r>
              <a:rPr lang="en-US" sz="2600" dirty="0" smtClean="0"/>
              <a:t>«</a:t>
            </a:r>
            <a:r>
              <a:rPr lang="en-US" sz="2600" i="1" dirty="0" smtClean="0"/>
              <a:t>salads bowl</a:t>
            </a:r>
            <a:r>
              <a:rPr lang="en-US" sz="2600" dirty="0" smtClean="0"/>
              <a:t>»</a:t>
            </a:r>
          </a:p>
          <a:p>
            <a:pPr marL="0" indent="0" fontAlgn="auto">
              <a:spcBef>
                <a:spcPts val="600"/>
              </a:spcBef>
              <a:spcAft>
                <a:spcPts val="0"/>
              </a:spcAft>
              <a:buNone/>
              <a:defRPr/>
            </a:pPr>
            <a:endParaRPr lang="en-US" sz="2600" dirty="0"/>
          </a:p>
          <a:p>
            <a:pPr marL="271463" indent="-271463" fontAlgn="auto">
              <a:spcBef>
                <a:spcPts val="600"/>
              </a:spcBef>
              <a:spcAft>
                <a:spcPts val="0"/>
              </a:spcAft>
              <a:buFont typeface="Wingdings" pitchFamily="2" charset="2"/>
              <a:buChar char="§"/>
              <a:defRPr/>
            </a:pPr>
            <a:r>
              <a:rPr lang="en-US" sz="2600" dirty="0" smtClean="0"/>
              <a:t>«</a:t>
            </a:r>
            <a:r>
              <a:rPr lang="en-US" sz="2600" i="1" dirty="0" smtClean="0"/>
              <a:t>As </a:t>
            </a:r>
            <a:r>
              <a:rPr lang="en-US" sz="2600" i="1" dirty="0"/>
              <a:t>a salad, the United States are made of different ingredients of peoples and cultures. Although mixed, these ingredients remain separate. And, as each component in a bowl has a special flavor, each cultural contribution adds to the variety and diversity of American life</a:t>
            </a:r>
            <a:r>
              <a:rPr lang="en-US" sz="2600" i="1" dirty="0" smtClean="0"/>
              <a:t>.»</a:t>
            </a:r>
            <a:endParaRPr lang="en-US" sz="2600" i="1" dirty="0"/>
          </a:p>
        </p:txBody>
      </p:sp>
      <p:pic>
        <p:nvPicPr>
          <p:cNvPr id="8" name="Image 7" descr="meltingpot.gif"/>
          <p:cNvPicPr>
            <a:picLocks noChangeAspect="1"/>
          </p:cNvPicPr>
          <p:nvPr/>
        </p:nvPicPr>
        <p:blipFill>
          <a:blip r:embed="rId3" cstate="email"/>
          <a:stretch>
            <a:fillRect/>
          </a:stretch>
        </p:blipFill>
        <p:spPr>
          <a:xfrm>
            <a:off x="6660232" y="1681732"/>
            <a:ext cx="1866900" cy="2389957"/>
          </a:xfrm>
          <a:prstGeom prst="rect">
            <a:avLst/>
          </a:prstGeom>
        </p:spPr>
      </p:pic>
      <p:pic>
        <p:nvPicPr>
          <p:cNvPr id="9" name="Image 8" descr="USA-salad_bowl.jpg"/>
          <p:cNvPicPr>
            <a:picLocks noChangeAspect="1"/>
          </p:cNvPicPr>
          <p:nvPr/>
        </p:nvPicPr>
        <p:blipFill>
          <a:blip r:embed="rId4" cstate="email"/>
          <a:stretch>
            <a:fillRect/>
          </a:stretch>
        </p:blipFill>
        <p:spPr>
          <a:xfrm>
            <a:off x="6660232" y="4071689"/>
            <a:ext cx="2014538" cy="2348879"/>
          </a:xfrm>
          <a:prstGeom prst="rect">
            <a:avLst/>
          </a:prstGeom>
        </p:spPr>
      </p:pic>
    </p:spTree>
    <p:extLst>
      <p:ext uri="{BB962C8B-B14F-4D97-AF65-F5344CB8AC3E}">
        <p14:creationId xmlns:p14="http://schemas.microsoft.com/office/powerpoint/2010/main" val="185745866"/>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02795" y="1052736"/>
            <a:ext cx="8229600" cy="576262"/>
          </a:xfrm>
        </p:spPr>
        <p:txBody>
          <a:bodyPr/>
          <a:lstStyle/>
          <a:p>
            <a:pPr algn="ctr" eaLnBrk="1" hangingPunct="1"/>
            <a:r>
              <a:rPr lang="en-US" altLang="en-US" sz="2600" dirty="0" smtClean="0">
                <a:solidFill>
                  <a:srgbClr val="FF0000"/>
                </a:solidFill>
              </a:rPr>
              <a:t>Diversity May Not Deliver The Promised Improvements Right </a:t>
            </a:r>
            <a:r>
              <a:rPr lang="en-US" altLang="en-US" sz="2600" dirty="0">
                <a:solidFill>
                  <a:srgbClr val="FF0000"/>
                </a:solidFill>
              </a:rPr>
              <a:t>A</a:t>
            </a:r>
            <a:r>
              <a:rPr lang="en-US" altLang="en-US" sz="2600" dirty="0" smtClean="0">
                <a:solidFill>
                  <a:srgbClr val="FF0000"/>
                </a:solidFill>
              </a:rPr>
              <a:t>way…</a:t>
            </a:r>
          </a:p>
        </p:txBody>
      </p:sp>
      <p:sp>
        <p:nvSpPr>
          <p:cNvPr id="3075" name="Rectangle 3"/>
          <p:cNvSpPr>
            <a:spLocks noGrp="1" noChangeArrowheads="1"/>
          </p:cNvSpPr>
          <p:nvPr>
            <p:ph type="body" idx="1"/>
          </p:nvPr>
        </p:nvSpPr>
        <p:spPr>
          <a:xfrm>
            <a:off x="402795" y="1844824"/>
            <a:ext cx="8229600" cy="4064571"/>
          </a:xfrm>
        </p:spPr>
        <p:txBody>
          <a:bodyPr/>
          <a:lstStyle/>
          <a:p>
            <a:pPr marL="0" indent="0" eaLnBrk="1" hangingPunct="1">
              <a:buNone/>
            </a:pPr>
            <a:r>
              <a:rPr lang="en-US" altLang="en-US" sz="2200" b="1" dirty="0" smtClean="0"/>
              <a:t>Requirements:</a:t>
            </a:r>
          </a:p>
          <a:p>
            <a:pPr eaLnBrk="1" hangingPunct="1">
              <a:buFont typeface="Wingdings" panose="05000000000000000000" pitchFamily="2" charset="2"/>
              <a:buChar char="ü"/>
            </a:pPr>
            <a:r>
              <a:rPr lang="en-US" altLang="en-US" sz="2200" dirty="0" smtClean="0"/>
              <a:t>A fundamental culture change </a:t>
            </a:r>
          </a:p>
          <a:p>
            <a:pPr eaLnBrk="1" hangingPunct="1">
              <a:buFont typeface="Wingdings" panose="05000000000000000000" pitchFamily="2" charset="2"/>
              <a:buChar char="ü"/>
            </a:pPr>
            <a:r>
              <a:rPr lang="en-US" altLang="en-US" sz="2200" dirty="0" smtClean="0"/>
              <a:t>New set of attitudes from all</a:t>
            </a:r>
            <a:endParaRPr lang="en-US" altLang="en-US" sz="2200" dirty="0"/>
          </a:p>
          <a:p>
            <a:pPr eaLnBrk="1" hangingPunct="1">
              <a:buFont typeface="Wingdings" panose="05000000000000000000" pitchFamily="2" charset="2"/>
              <a:buChar char="ü"/>
            </a:pPr>
            <a:r>
              <a:rPr lang="en-US" altLang="en-US" sz="2200" dirty="0" smtClean="0"/>
              <a:t>New leadership approaches </a:t>
            </a:r>
          </a:p>
          <a:p>
            <a:pPr marL="0" indent="0" eaLnBrk="1" hangingPunct="1">
              <a:buNone/>
            </a:pPr>
            <a:endParaRPr lang="en-US" altLang="en-US" sz="2200" dirty="0" smtClean="0"/>
          </a:p>
          <a:p>
            <a:pPr marL="0" indent="0" eaLnBrk="1" hangingPunct="1">
              <a:buNone/>
            </a:pPr>
            <a:r>
              <a:rPr lang="en-US" altLang="en-US" sz="2200" dirty="0" smtClean="0"/>
              <a:t>That go way </a:t>
            </a:r>
            <a:r>
              <a:rPr lang="en-US" altLang="en-US" sz="2200" dirty="0" err="1" smtClean="0"/>
              <a:t>beyong</a:t>
            </a:r>
            <a:r>
              <a:rPr lang="en-US" altLang="en-US" sz="2200" dirty="0" smtClean="0"/>
              <a:t> diversity intake:</a:t>
            </a:r>
          </a:p>
          <a:p>
            <a:pPr eaLnBrk="1" hangingPunct="1">
              <a:buFont typeface="Wingdings" panose="05000000000000000000" pitchFamily="2" charset="2"/>
              <a:buChar char="ü"/>
            </a:pPr>
            <a:r>
              <a:rPr lang="en-US" altLang="en-US" sz="2200" dirty="0" smtClean="0"/>
              <a:t>Fair treatment for all</a:t>
            </a:r>
          </a:p>
          <a:p>
            <a:pPr eaLnBrk="1" hangingPunct="1">
              <a:buFont typeface="Wingdings" panose="05000000000000000000" pitchFamily="2" charset="2"/>
              <a:buChar char="ü"/>
            </a:pPr>
            <a:r>
              <a:rPr lang="en-US" altLang="en-US" sz="2200" dirty="0" smtClean="0"/>
              <a:t>Niche specialization</a:t>
            </a:r>
          </a:p>
          <a:p>
            <a:pPr eaLnBrk="1" hangingPunct="1">
              <a:buFont typeface="Wingdings" panose="05000000000000000000" pitchFamily="2" charset="2"/>
              <a:buChar char="ü"/>
            </a:pPr>
            <a:r>
              <a:rPr lang="en-US" altLang="en-US" sz="2200" dirty="0" smtClean="0"/>
              <a:t>Celebrated diversity</a:t>
            </a:r>
          </a:p>
          <a:p>
            <a:pPr eaLnBrk="1" hangingPunct="1">
              <a:buFont typeface="Wingdings" panose="05000000000000000000" pitchFamily="2" charset="2"/>
              <a:buChar char="ü"/>
            </a:pPr>
            <a:endParaRPr lang="en-US" altLang="en-US" sz="2200" dirty="0"/>
          </a:p>
          <a:p>
            <a:pPr marL="0" indent="0" eaLnBrk="1" hangingPunct="1">
              <a:buNone/>
            </a:pPr>
            <a:endParaRPr lang="en-US" altLang="en-US" sz="2200" dirty="0" smtClean="0"/>
          </a:p>
        </p:txBody>
      </p:sp>
    </p:spTree>
    <p:extLst>
      <p:ext uri="{BB962C8B-B14F-4D97-AF65-F5344CB8AC3E}">
        <p14:creationId xmlns:p14="http://schemas.microsoft.com/office/powerpoint/2010/main" val="2903781345"/>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908720"/>
            <a:ext cx="8229600" cy="576262"/>
          </a:xfrm>
        </p:spPr>
        <p:txBody>
          <a:bodyPr/>
          <a:lstStyle/>
          <a:p>
            <a:pPr algn="ctr" eaLnBrk="1" hangingPunct="1"/>
            <a:r>
              <a:rPr lang="en-US" altLang="en-US" sz="2800" dirty="0" smtClean="0">
                <a:solidFill>
                  <a:srgbClr val="FF0000"/>
                </a:solidFill>
              </a:rPr>
              <a:t>Prevailing Thought Like…</a:t>
            </a:r>
          </a:p>
        </p:txBody>
      </p:sp>
      <p:sp>
        <p:nvSpPr>
          <p:cNvPr id="4099" name="Rectangle 3"/>
          <p:cNvSpPr>
            <a:spLocks noGrp="1" noChangeArrowheads="1"/>
          </p:cNvSpPr>
          <p:nvPr>
            <p:ph type="body" idx="1"/>
          </p:nvPr>
        </p:nvSpPr>
        <p:spPr>
          <a:xfrm>
            <a:off x="457200" y="1484982"/>
            <a:ext cx="8229600" cy="4352405"/>
          </a:xfrm>
        </p:spPr>
        <p:txBody>
          <a:bodyPr/>
          <a:lstStyle/>
          <a:p>
            <a:pPr marL="0" indent="0" eaLnBrk="1" hangingPunct="1">
              <a:buNone/>
            </a:pPr>
            <a:r>
              <a:rPr lang="en-US" altLang="en-US" sz="2200" dirty="0" smtClean="0"/>
              <a:t>Managing diversity means only:</a:t>
            </a:r>
          </a:p>
          <a:p>
            <a:pPr eaLnBrk="1" hangingPunct="1">
              <a:buFont typeface="Wingdings" panose="05000000000000000000" pitchFamily="2" charset="2"/>
              <a:buChar char="ü"/>
            </a:pPr>
            <a:r>
              <a:rPr lang="en-US" altLang="en-US" sz="2200" b="1" dirty="0" smtClean="0"/>
              <a:t>Hiring</a:t>
            </a:r>
            <a:r>
              <a:rPr lang="en-US" altLang="en-US" sz="2200" dirty="0" smtClean="0"/>
              <a:t> </a:t>
            </a:r>
          </a:p>
          <a:p>
            <a:pPr eaLnBrk="1" hangingPunct="1">
              <a:buFont typeface="Wingdings" panose="05000000000000000000" pitchFamily="2" charset="2"/>
              <a:buChar char="ü"/>
            </a:pPr>
            <a:r>
              <a:rPr lang="en-US" altLang="en-US" sz="2200" b="1" dirty="0" smtClean="0"/>
              <a:t>Retaining</a:t>
            </a:r>
            <a:r>
              <a:rPr lang="en-US" altLang="en-US" sz="2200" dirty="0" smtClean="0"/>
              <a:t> from traditionally underrepresented groups</a:t>
            </a:r>
          </a:p>
          <a:p>
            <a:pPr eaLnBrk="1" hangingPunct="1">
              <a:buFont typeface="Wingdings" panose="05000000000000000000" pitchFamily="2" charset="2"/>
              <a:buChar char="ü"/>
            </a:pPr>
            <a:endParaRPr lang="en-US" altLang="en-US" sz="2200" dirty="0"/>
          </a:p>
          <a:p>
            <a:pPr marL="0" indent="0" eaLnBrk="1" hangingPunct="1">
              <a:buNone/>
            </a:pPr>
            <a:r>
              <a:rPr lang="en-US" altLang="en-US" sz="2200" dirty="0" smtClean="0"/>
              <a:t>Typical organizational response:</a:t>
            </a:r>
          </a:p>
          <a:p>
            <a:pPr eaLnBrk="1" hangingPunct="1"/>
            <a:r>
              <a:rPr lang="en-US" altLang="en-US" sz="2200" dirty="0" smtClean="0"/>
              <a:t>Expect everybody blend in, assimilate</a:t>
            </a:r>
          </a:p>
          <a:p>
            <a:pPr eaLnBrk="1" hangingPunct="1"/>
            <a:r>
              <a:rPr lang="en-US" altLang="en-US" sz="2200" dirty="0" smtClean="0"/>
              <a:t>Assign people to jobs that relate to their backgrounds</a:t>
            </a:r>
          </a:p>
          <a:p>
            <a:pPr marL="0" indent="0" eaLnBrk="1" hangingPunct="1">
              <a:buNone/>
            </a:pPr>
            <a:endParaRPr lang="en-US" altLang="en-US" sz="2200" dirty="0" smtClean="0"/>
          </a:p>
          <a:p>
            <a:pPr marL="0" indent="0" eaLnBrk="1" hangingPunct="1">
              <a:buNone/>
            </a:pPr>
            <a:r>
              <a:rPr lang="en-US" altLang="en-US" sz="2200" dirty="0" smtClean="0"/>
              <a:t>Both of these approaches are:</a:t>
            </a:r>
          </a:p>
          <a:p>
            <a:pPr eaLnBrk="1" hangingPunct="1"/>
            <a:r>
              <a:rPr lang="en-US" altLang="en-US" sz="2200" dirty="0" smtClean="0"/>
              <a:t>Limited</a:t>
            </a:r>
          </a:p>
          <a:p>
            <a:pPr eaLnBrk="1" hangingPunct="1"/>
            <a:r>
              <a:rPr lang="en-US" altLang="en-US" sz="2200" dirty="0" smtClean="0"/>
              <a:t>Limiting</a:t>
            </a:r>
          </a:p>
          <a:p>
            <a:pPr eaLnBrk="1" hangingPunct="1"/>
            <a:r>
              <a:rPr lang="en-US" altLang="en-US" sz="2200" dirty="0" smtClean="0"/>
              <a:t>Have high potential of detrimental results</a:t>
            </a:r>
          </a:p>
        </p:txBody>
      </p:sp>
    </p:spTree>
    <p:extLst>
      <p:ext uri="{BB962C8B-B14F-4D97-AF65-F5344CB8AC3E}">
        <p14:creationId xmlns:p14="http://schemas.microsoft.com/office/powerpoint/2010/main" val="1908057498"/>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980728"/>
            <a:ext cx="8229600" cy="576262"/>
          </a:xfrm>
        </p:spPr>
        <p:txBody>
          <a:bodyPr/>
          <a:lstStyle/>
          <a:p>
            <a:pPr algn="ctr" eaLnBrk="1" hangingPunct="1"/>
            <a:r>
              <a:rPr lang="en-US" altLang="en-US" dirty="0" smtClean="0">
                <a:solidFill>
                  <a:srgbClr val="FF0000"/>
                </a:solidFill>
              </a:rPr>
              <a:t>1. Discrimination &amp; Fairness Paradigm</a:t>
            </a:r>
          </a:p>
        </p:txBody>
      </p:sp>
      <p:sp>
        <p:nvSpPr>
          <p:cNvPr id="7171" name="Rectangle 3"/>
          <p:cNvSpPr>
            <a:spLocks noGrp="1" noChangeArrowheads="1"/>
          </p:cNvSpPr>
          <p:nvPr>
            <p:ph type="body" idx="1"/>
          </p:nvPr>
        </p:nvSpPr>
        <p:spPr>
          <a:xfrm>
            <a:off x="457200" y="1628800"/>
            <a:ext cx="8229600" cy="4064571"/>
          </a:xfrm>
        </p:spPr>
        <p:txBody>
          <a:bodyPr/>
          <a:lstStyle/>
          <a:p>
            <a:pPr eaLnBrk="1" hangingPunct="1"/>
            <a:r>
              <a:rPr lang="en-US" altLang="en-US" sz="2400" dirty="0" smtClean="0"/>
              <a:t>Fair treatment for everyone</a:t>
            </a:r>
          </a:p>
          <a:p>
            <a:pPr eaLnBrk="1" hangingPunct="1"/>
            <a:r>
              <a:rPr lang="en-US" altLang="en-US" sz="2400" dirty="0" smtClean="0"/>
              <a:t>Restructure the HR division to resemble the society</a:t>
            </a:r>
          </a:p>
          <a:p>
            <a:pPr eaLnBrk="1" hangingPunct="1"/>
            <a:r>
              <a:rPr lang="en-US" altLang="en-US" sz="2400" dirty="0" smtClean="0"/>
              <a:t>Institute mentoring </a:t>
            </a:r>
          </a:p>
          <a:p>
            <a:pPr eaLnBrk="1" hangingPunct="1"/>
            <a:r>
              <a:rPr lang="en-US" altLang="en-US" sz="2400" dirty="0" smtClean="0"/>
              <a:t>Career development assistance</a:t>
            </a:r>
          </a:p>
          <a:p>
            <a:pPr lvl="1" eaLnBrk="1" hangingPunct="1"/>
            <a:r>
              <a:rPr lang="en-US" altLang="en-US" sz="2000" dirty="0" smtClean="0"/>
              <a:t>For minorities &amp; Women</a:t>
            </a:r>
            <a:endParaRPr lang="en-US" altLang="en-US" sz="2000" dirty="0"/>
          </a:p>
          <a:p>
            <a:pPr marL="457200" lvl="1" indent="0" eaLnBrk="1" hangingPunct="1">
              <a:buNone/>
            </a:pPr>
            <a:endParaRPr lang="en-US" altLang="en-US" sz="2000" b="1" dirty="0"/>
          </a:p>
          <a:p>
            <a:pPr lvl="1" eaLnBrk="1" hangingPunct="1"/>
            <a:endParaRPr lang="en-US" altLang="en-US" sz="2000" b="1" dirty="0" smtClean="0"/>
          </a:p>
          <a:p>
            <a:pPr lvl="1" eaLnBrk="1" hangingPunct="1"/>
            <a:endParaRPr lang="en-US" altLang="en-US" sz="2000" b="1" dirty="0"/>
          </a:p>
          <a:p>
            <a:pPr eaLnBrk="1" hangingPunct="1">
              <a:buFontTx/>
              <a:buNone/>
            </a:pPr>
            <a:endParaRPr lang="en-US" altLang="en-US" sz="2400" dirty="0" smtClean="0"/>
          </a:p>
        </p:txBody>
      </p:sp>
      <p:sp>
        <p:nvSpPr>
          <p:cNvPr id="3" name="ZoneTexte 2"/>
          <p:cNvSpPr txBox="1"/>
          <p:nvPr/>
        </p:nvSpPr>
        <p:spPr>
          <a:xfrm>
            <a:off x="395536" y="4149080"/>
            <a:ext cx="8291264" cy="1585049"/>
          </a:xfrm>
          <a:prstGeom prst="rect">
            <a:avLst/>
          </a:prstGeom>
          <a:noFill/>
        </p:spPr>
        <p:txBody>
          <a:bodyPr wrap="square" rtlCol="0">
            <a:spAutoFit/>
          </a:bodyPr>
          <a:lstStyle/>
          <a:p>
            <a:pPr algn="ctr"/>
            <a:r>
              <a:rPr lang="fr-CA" sz="2400" b="1" dirty="0" err="1" smtClean="0"/>
              <a:t>Result</a:t>
            </a:r>
            <a:r>
              <a:rPr lang="fr-CA" sz="2400" b="1" dirty="0" smtClean="0"/>
              <a:t>:</a:t>
            </a:r>
          </a:p>
          <a:p>
            <a:pPr algn="ctr"/>
            <a:r>
              <a:rPr lang="fr-CA" sz="2400" b="1" dirty="0" smtClean="0"/>
              <a:t>Staff </a:t>
            </a:r>
            <a:r>
              <a:rPr lang="fr-CA" sz="2400" b="1" dirty="0" err="1" smtClean="0"/>
              <a:t>gets</a:t>
            </a:r>
            <a:r>
              <a:rPr lang="fr-CA" sz="2400" b="1" dirty="0" smtClean="0"/>
              <a:t> </a:t>
            </a:r>
            <a:r>
              <a:rPr lang="fr-CA" sz="2400" b="1" dirty="0" err="1" smtClean="0"/>
              <a:t>diversified</a:t>
            </a:r>
            <a:r>
              <a:rPr lang="fr-CA" sz="2400" b="1" dirty="0" smtClean="0"/>
              <a:t>, </a:t>
            </a:r>
            <a:r>
              <a:rPr lang="fr-CA" sz="2400" b="1" dirty="0" err="1" smtClean="0"/>
              <a:t>works</a:t>
            </a:r>
            <a:r>
              <a:rPr lang="fr-CA" sz="2400" b="1" dirty="0" smtClean="0"/>
              <a:t> </a:t>
            </a:r>
            <a:r>
              <a:rPr lang="fr-CA" sz="2400" b="1" dirty="0" err="1" smtClean="0"/>
              <a:t>remains</a:t>
            </a:r>
            <a:r>
              <a:rPr lang="fr-CA" sz="2400" b="1" dirty="0" smtClean="0"/>
              <a:t> the </a:t>
            </a:r>
            <a:r>
              <a:rPr lang="fr-CA" sz="2400" b="1" dirty="0" err="1" smtClean="0"/>
              <a:t>same</a:t>
            </a:r>
            <a:r>
              <a:rPr lang="fr-CA" sz="2400" b="1" dirty="0" smtClean="0"/>
              <a:t>…</a:t>
            </a:r>
          </a:p>
          <a:p>
            <a:endParaRPr lang="fr-CA" sz="2400" b="1" dirty="0"/>
          </a:p>
          <a:p>
            <a:pPr algn="ctr"/>
            <a:r>
              <a:rPr lang="fr-CA" sz="2500" b="1" u="sng" dirty="0" smtClean="0"/>
              <a:t>Assimilation</a:t>
            </a:r>
            <a:endParaRPr lang="fr-CA" sz="2500" b="1" u="sng" dirty="0"/>
          </a:p>
        </p:txBody>
      </p:sp>
    </p:spTree>
    <p:extLst>
      <p:ext uri="{BB962C8B-B14F-4D97-AF65-F5344CB8AC3E}">
        <p14:creationId xmlns:p14="http://schemas.microsoft.com/office/powerpoint/2010/main" val="1514204659"/>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1340768"/>
            <a:ext cx="8229600" cy="576262"/>
          </a:xfrm>
        </p:spPr>
        <p:txBody>
          <a:bodyPr/>
          <a:lstStyle/>
          <a:p>
            <a:pPr algn="ctr" eaLnBrk="1" hangingPunct="1"/>
            <a:r>
              <a:rPr lang="en-US" altLang="en-US" sz="2800" dirty="0" smtClean="0">
                <a:solidFill>
                  <a:srgbClr val="FF0000"/>
                </a:solidFill>
              </a:rPr>
              <a:t>Common Firm Characteristics Under The Fairness Paradigm</a:t>
            </a:r>
            <a:r>
              <a:rPr lang="en-US" altLang="en-US" sz="2800" dirty="0" smtClean="0"/>
              <a:t/>
            </a:r>
            <a:br>
              <a:rPr lang="en-US" altLang="en-US" sz="2800" dirty="0" smtClean="0"/>
            </a:br>
            <a:endParaRPr lang="en-US" altLang="en-US" sz="2800" dirty="0" smtClean="0"/>
          </a:p>
        </p:txBody>
      </p:sp>
      <p:sp>
        <p:nvSpPr>
          <p:cNvPr id="8195" name="Rectangle 3"/>
          <p:cNvSpPr>
            <a:spLocks noGrp="1" noChangeArrowheads="1"/>
          </p:cNvSpPr>
          <p:nvPr>
            <p:ph type="body" idx="1"/>
          </p:nvPr>
        </p:nvSpPr>
        <p:spPr>
          <a:xfrm>
            <a:off x="539552" y="2060848"/>
            <a:ext cx="8229600" cy="3889014"/>
          </a:xfrm>
        </p:spPr>
        <p:txBody>
          <a:bodyPr/>
          <a:lstStyle/>
          <a:p>
            <a:pPr eaLnBrk="1" hangingPunct="1"/>
            <a:r>
              <a:rPr lang="en-US" altLang="en-US" sz="2400" dirty="0" smtClean="0"/>
              <a:t>Leaders work/due process and fairness values </a:t>
            </a:r>
          </a:p>
          <a:p>
            <a:pPr eaLnBrk="1" hangingPunct="1"/>
            <a:r>
              <a:rPr lang="en-US" altLang="en-US" sz="2400" dirty="0" smtClean="0"/>
              <a:t>Top down diversity initiatives </a:t>
            </a:r>
          </a:p>
          <a:p>
            <a:pPr eaLnBrk="1" hangingPunct="1"/>
            <a:r>
              <a:rPr lang="en-US" altLang="en-US" sz="2400" dirty="0" smtClean="0"/>
              <a:t>Procedures for fair measurement and reward for individual contributions </a:t>
            </a:r>
          </a:p>
          <a:p>
            <a:pPr eaLnBrk="1" hangingPunct="1"/>
            <a:r>
              <a:rPr lang="en-US" altLang="en-US" sz="2400" dirty="0" smtClean="0"/>
              <a:t>Strong cultures work/fairness value </a:t>
            </a:r>
          </a:p>
          <a:p>
            <a:pPr eaLnBrk="1" hangingPunct="1"/>
            <a:r>
              <a:rPr lang="en-US" altLang="en-US" sz="2400" dirty="0" smtClean="0"/>
              <a:t>Bureaucratic systems to enforce fairness policies</a:t>
            </a:r>
          </a:p>
        </p:txBody>
      </p:sp>
    </p:spTree>
    <p:extLst>
      <p:ext uri="{BB962C8B-B14F-4D97-AF65-F5344CB8AC3E}">
        <p14:creationId xmlns:p14="http://schemas.microsoft.com/office/powerpoint/2010/main" val="547402308"/>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97251" y="962835"/>
            <a:ext cx="8363272" cy="576262"/>
          </a:xfrm>
        </p:spPr>
        <p:txBody>
          <a:bodyPr/>
          <a:lstStyle/>
          <a:p>
            <a:pPr algn="ctr" eaLnBrk="1" hangingPunct="1"/>
            <a:r>
              <a:rPr lang="en-US" altLang="en-US" dirty="0" smtClean="0">
                <a:solidFill>
                  <a:srgbClr val="FF0000"/>
                </a:solidFill>
              </a:rPr>
              <a:t>Advantages &amp; Limitations of The Fairness Paradigm</a:t>
            </a:r>
          </a:p>
        </p:txBody>
      </p:sp>
      <p:sp>
        <p:nvSpPr>
          <p:cNvPr id="9219" name="Rectangle 3"/>
          <p:cNvSpPr>
            <a:spLocks noGrp="1" noChangeArrowheads="1"/>
          </p:cNvSpPr>
          <p:nvPr>
            <p:ph type="body" idx="1"/>
          </p:nvPr>
        </p:nvSpPr>
        <p:spPr>
          <a:xfrm>
            <a:off x="297251" y="1556990"/>
            <a:ext cx="8686800" cy="4280397"/>
          </a:xfrm>
        </p:spPr>
        <p:txBody>
          <a:bodyPr/>
          <a:lstStyle/>
          <a:p>
            <a:pPr marL="0" indent="0" eaLnBrk="1" hangingPunct="1">
              <a:buNone/>
            </a:pPr>
            <a:r>
              <a:rPr lang="en-US" altLang="en-US" sz="2200" b="1" dirty="0" smtClean="0"/>
              <a:t>Advantages:</a:t>
            </a:r>
          </a:p>
          <a:p>
            <a:pPr eaLnBrk="1" hangingPunct="1"/>
            <a:r>
              <a:rPr lang="en-US" altLang="en-US" sz="2200" dirty="0" smtClean="0"/>
              <a:t>Increase demographic diversity</a:t>
            </a:r>
          </a:p>
          <a:p>
            <a:pPr eaLnBrk="1" hangingPunct="1"/>
            <a:r>
              <a:rPr lang="en-US" altLang="en-US" sz="2200" dirty="0" smtClean="0"/>
              <a:t>Promotes </a:t>
            </a:r>
            <a:r>
              <a:rPr lang="en-US" altLang="en-US" sz="2200" b="1" dirty="0" smtClean="0"/>
              <a:t>fair &amp; equitable treatment</a:t>
            </a:r>
          </a:p>
          <a:p>
            <a:pPr marL="0" indent="0" eaLnBrk="1" hangingPunct="1">
              <a:buNone/>
            </a:pPr>
            <a:endParaRPr lang="en-US" altLang="en-US" sz="2200" b="1" dirty="0" smtClean="0"/>
          </a:p>
          <a:p>
            <a:pPr marL="0" indent="0" eaLnBrk="1" hangingPunct="1">
              <a:buNone/>
            </a:pPr>
            <a:r>
              <a:rPr lang="en-US" altLang="en-US" sz="2200" b="1" dirty="0" smtClean="0"/>
              <a:t>Limitations:</a:t>
            </a:r>
          </a:p>
          <a:p>
            <a:pPr eaLnBrk="1" hangingPunct="1"/>
            <a:r>
              <a:rPr lang="en-US" altLang="en-US" sz="2200" b="1" dirty="0" smtClean="0"/>
              <a:t>Assumes</a:t>
            </a:r>
            <a:r>
              <a:rPr lang="en-US" altLang="en-US" sz="2200" dirty="0" smtClean="0"/>
              <a:t> that «</a:t>
            </a:r>
            <a:r>
              <a:rPr lang="en-US" altLang="en-US" sz="2200" b="1" dirty="0" smtClean="0"/>
              <a:t>we’re all the same</a:t>
            </a:r>
            <a:r>
              <a:rPr lang="en-US" altLang="en-US" sz="2200" dirty="0" smtClean="0"/>
              <a:t>» </a:t>
            </a:r>
          </a:p>
          <a:p>
            <a:pPr eaLnBrk="1" hangingPunct="1"/>
            <a:r>
              <a:rPr lang="en-US" altLang="en-US" sz="2200" b="1" dirty="0" smtClean="0"/>
              <a:t>Mind set</a:t>
            </a:r>
            <a:r>
              <a:rPr lang="en-US" altLang="en-US" sz="2200" dirty="0" smtClean="0"/>
              <a:t>: diversity should not influence the work and work culture </a:t>
            </a:r>
          </a:p>
          <a:p>
            <a:pPr eaLnBrk="1" hangingPunct="1"/>
            <a:r>
              <a:rPr lang="en-US" altLang="en-US" sz="2200" b="1" dirty="0" smtClean="0"/>
              <a:t>Important differences do not count </a:t>
            </a:r>
            <a:r>
              <a:rPr lang="en-US" altLang="en-US" sz="2200" dirty="0" smtClean="0"/>
              <a:t>in the workplace </a:t>
            </a:r>
          </a:p>
          <a:p>
            <a:pPr eaLnBrk="1" hangingPunct="1"/>
            <a:r>
              <a:rPr lang="en-US" altLang="en-US" sz="2200" dirty="0" smtClean="0"/>
              <a:t>Firm does </a:t>
            </a:r>
            <a:r>
              <a:rPr lang="en-US" altLang="en-US" sz="2200" b="1" dirty="0" smtClean="0"/>
              <a:t>not develop the capacity to learn </a:t>
            </a:r>
            <a:r>
              <a:rPr lang="en-US" altLang="en-US" sz="2200" dirty="0" smtClean="0"/>
              <a:t>from it’s diverse workforce </a:t>
            </a:r>
          </a:p>
          <a:p>
            <a:pPr eaLnBrk="1" hangingPunct="1"/>
            <a:r>
              <a:rPr lang="en-US" altLang="en-US" sz="2200" b="1" dirty="0" smtClean="0"/>
              <a:t>Low motivation</a:t>
            </a:r>
          </a:p>
          <a:p>
            <a:pPr eaLnBrk="1" hangingPunct="1"/>
            <a:r>
              <a:rPr lang="en-US" altLang="en-US" sz="2200" dirty="0" smtClean="0"/>
              <a:t>Assimilation is the main virtue when it’s not realistic</a:t>
            </a:r>
          </a:p>
          <a:p>
            <a:pPr marL="0" indent="0" eaLnBrk="1" hangingPunct="1">
              <a:buNone/>
            </a:pPr>
            <a:endParaRPr lang="en-US" altLang="en-US" sz="2200" b="1" dirty="0" smtClean="0"/>
          </a:p>
        </p:txBody>
      </p:sp>
    </p:spTree>
    <p:extLst>
      <p:ext uri="{BB962C8B-B14F-4D97-AF65-F5344CB8AC3E}">
        <p14:creationId xmlns:p14="http://schemas.microsoft.com/office/powerpoint/2010/main" val="4221782157"/>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980728"/>
            <a:ext cx="8229600" cy="576262"/>
          </a:xfrm>
        </p:spPr>
        <p:txBody>
          <a:bodyPr/>
          <a:lstStyle/>
          <a:p>
            <a:pPr algn="ctr" eaLnBrk="1" hangingPunct="1"/>
            <a:r>
              <a:rPr lang="en-US" altLang="en-US" dirty="0" smtClean="0">
                <a:solidFill>
                  <a:srgbClr val="FF0000"/>
                </a:solidFill>
              </a:rPr>
              <a:t>2. Access &amp; Legitimacy Paradigm</a:t>
            </a:r>
          </a:p>
        </p:txBody>
      </p:sp>
      <p:sp>
        <p:nvSpPr>
          <p:cNvPr id="11267" name="Rectangle 3"/>
          <p:cNvSpPr>
            <a:spLocks noGrp="1" noChangeArrowheads="1"/>
          </p:cNvSpPr>
          <p:nvPr>
            <p:ph type="body" idx="1"/>
          </p:nvPr>
        </p:nvSpPr>
        <p:spPr>
          <a:xfrm>
            <a:off x="457200" y="1556990"/>
            <a:ext cx="8229600" cy="4280397"/>
          </a:xfrm>
        </p:spPr>
        <p:txBody>
          <a:bodyPr/>
          <a:lstStyle/>
          <a:p>
            <a:pPr eaLnBrk="1" hangingPunct="1">
              <a:lnSpc>
                <a:spcPct val="90000"/>
              </a:lnSpc>
            </a:pPr>
            <a:r>
              <a:rPr lang="en-US" altLang="en-US" sz="2400" dirty="0" smtClean="0"/>
              <a:t>Identity groups have consumer and purchasing power</a:t>
            </a:r>
          </a:p>
          <a:p>
            <a:pPr eaLnBrk="1" hangingPunct="1">
              <a:lnSpc>
                <a:spcPct val="90000"/>
              </a:lnSpc>
            </a:pPr>
            <a:r>
              <a:rPr lang="en-US" altLang="en-US" sz="2400" dirty="0" smtClean="0"/>
              <a:t>Diversity in HR will:</a:t>
            </a:r>
          </a:p>
          <a:p>
            <a:pPr lvl="1" eaLnBrk="1" hangingPunct="1">
              <a:lnSpc>
                <a:spcPct val="90000"/>
              </a:lnSpc>
            </a:pPr>
            <a:r>
              <a:rPr lang="en-US" altLang="en-US" sz="2000" dirty="0" smtClean="0">
                <a:solidFill>
                  <a:schemeClr val="tx2"/>
                </a:solidFill>
              </a:rPr>
              <a:t>Help understanding the market better</a:t>
            </a:r>
          </a:p>
          <a:p>
            <a:pPr lvl="1" eaLnBrk="1" hangingPunct="1">
              <a:lnSpc>
                <a:spcPct val="90000"/>
              </a:lnSpc>
            </a:pPr>
            <a:r>
              <a:rPr lang="en-US" altLang="en-US" sz="2000" dirty="0" smtClean="0">
                <a:solidFill>
                  <a:schemeClr val="tx2"/>
                </a:solidFill>
              </a:rPr>
              <a:t>Serve the target market much better </a:t>
            </a:r>
          </a:p>
          <a:p>
            <a:pPr lvl="1" eaLnBrk="1" hangingPunct="1">
              <a:lnSpc>
                <a:spcPct val="90000"/>
              </a:lnSpc>
            </a:pPr>
            <a:r>
              <a:rPr lang="en-US" altLang="en-US" sz="2000" dirty="0" smtClean="0">
                <a:solidFill>
                  <a:schemeClr val="tx2"/>
                </a:solidFill>
              </a:rPr>
              <a:t>Help gain legitimacy with the market segment(s)</a:t>
            </a:r>
          </a:p>
          <a:p>
            <a:pPr lvl="1" eaLnBrk="1" hangingPunct="1">
              <a:lnSpc>
                <a:spcPct val="90000"/>
              </a:lnSpc>
              <a:buFontTx/>
              <a:buNone/>
            </a:pPr>
            <a:endParaRPr lang="en-US" altLang="en-US" sz="2000" dirty="0"/>
          </a:p>
          <a:p>
            <a:pPr lvl="1" eaLnBrk="1" hangingPunct="1">
              <a:lnSpc>
                <a:spcPct val="90000"/>
              </a:lnSpc>
              <a:buFont typeface="Wingdings" panose="05000000000000000000" pitchFamily="2" charset="2"/>
              <a:buChar char="ü"/>
            </a:pPr>
            <a:r>
              <a:rPr lang="en-US" altLang="en-US" sz="2000" b="1" dirty="0" smtClean="0"/>
              <a:t>	</a:t>
            </a:r>
            <a:r>
              <a:rPr lang="en-US" altLang="en-US" sz="2000" b="1" dirty="0" smtClean="0">
                <a:solidFill>
                  <a:schemeClr val="tx2"/>
                </a:solidFill>
              </a:rPr>
              <a:t>Shown that diversity is not just faire but it’s a business 	necessity </a:t>
            </a:r>
          </a:p>
          <a:p>
            <a:pPr lvl="1" eaLnBrk="1" hangingPunct="1">
              <a:lnSpc>
                <a:spcPct val="90000"/>
              </a:lnSpc>
              <a:buFontTx/>
              <a:buNone/>
            </a:pPr>
            <a:endParaRPr lang="en-US" altLang="en-US" sz="2000" b="1" dirty="0" smtClean="0">
              <a:solidFill>
                <a:schemeClr val="tx2"/>
              </a:solidFill>
            </a:endParaRPr>
          </a:p>
          <a:p>
            <a:pPr lvl="1" eaLnBrk="1" hangingPunct="1">
              <a:lnSpc>
                <a:spcPct val="90000"/>
              </a:lnSpc>
              <a:buFont typeface="Wingdings" panose="05000000000000000000" pitchFamily="2" charset="2"/>
              <a:buChar char="ü"/>
            </a:pPr>
            <a:r>
              <a:rPr lang="en-US" altLang="en-US" sz="2000" b="1" dirty="0" smtClean="0"/>
              <a:t>	</a:t>
            </a:r>
            <a:r>
              <a:rPr lang="en-US" altLang="en-US" sz="2000" b="1" dirty="0" smtClean="0">
                <a:solidFill>
                  <a:schemeClr val="tx2"/>
                </a:solidFill>
              </a:rPr>
              <a:t>Lead to new professional and managerial opportunities for 	women and minorities </a:t>
            </a:r>
          </a:p>
          <a:p>
            <a:pPr marL="457200" lvl="1" indent="0" eaLnBrk="1" hangingPunct="1">
              <a:lnSpc>
                <a:spcPct val="90000"/>
              </a:lnSpc>
              <a:buNone/>
            </a:pPr>
            <a:endParaRPr lang="en-US" altLang="en-US" sz="2000" b="1" dirty="0">
              <a:solidFill>
                <a:schemeClr val="tx2"/>
              </a:solidFill>
            </a:endParaRPr>
          </a:p>
          <a:p>
            <a:pPr marL="457200" lvl="1" indent="0" algn="ctr" eaLnBrk="1" hangingPunct="1">
              <a:lnSpc>
                <a:spcPct val="90000"/>
              </a:lnSpc>
              <a:buNone/>
            </a:pPr>
            <a:r>
              <a:rPr lang="en-US" altLang="en-US" sz="2400" b="1" dirty="0" smtClean="0">
                <a:solidFill>
                  <a:schemeClr val="tx2"/>
                </a:solidFill>
              </a:rPr>
              <a:t>Differentiation</a:t>
            </a:r>
            <a:endParaRPr lang="en-US" altLang="en-US" sz="2400" b="1" dirty="0">
              <a:solidFill>
                <a:schemeClr val="tx2"/>
              </a:solidFill>
            </a:endParaRPr>
          </a:p>
        </p:txBody>
      </p:sp>
    </p:spTree>
    <p:extLst>
      <p:ext uri="{BB962C8B-B14F-4D97-AF65-F5344CB8AC3E}">
        <p14:creationId xmlns:p14="http://schemas.microsoft.com/office/powerpoint/2010/main" val="1060220257"/>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980728"/>
            <a:ext cx="8229600" cy="576262"/>
          </a:xfrm>
        </p:spPr>
        <p:txBody>
          <a:bodyPr/>
          <a:lstStyle/>
          <a:p>
            <a:pPr algn="ctr" eaLnBrk="1" hangingPunct="1"/>
            <a:r>
              <a:rPr lang="en-US" altLang="en-US" dirty="0" smtClean="0">
                <a:solidFill>
                  <a:srgbClr val="FF0000"/>
                </a:solidFill>
              </a:rPr>
              <a:t>Strengths of the Access &amp; Legitimacy Paradigm</a:t>
            </a:r>
          </a:p>
        </p:txBody>
      </p:sp>
      <p:sp>
        <p:nvSpPr>
          <p:cNvPr id="13315" name="Rectangle 3"/>
          <p:cNvSpPr>
            <a:spLocks noGrp="1" noChangeArrowheads="1"/>
          </p:cNvSpPr>
          <p:nvPr>
            <p:ph type="body" idx="1"/>
          </p:nvPr>
        </p:nvSpPr>
        <p:spPr>
          <a:xfrm>
            <a:off x="457200" y="1700808"/>
            <a:ext cx="8229600" cy="4064571"/>
          </a:xfrm>
        </p:spPr>
        <p:txBody>
          <a:bodyPr/>
          <a:lstStyle/>
          <a:p>
            <a:pPr eaLnBrk="1" hangingPunct="1"/>
            <a:r>
              <a:rPr lang="en-US" altLang="en-US" sz="2400" dirty="0" smtClean="0"/>
              <a:t>Provides a market based motivation for diversity management </a:t>
            </a:r>
          </a:p>
          <a:p>
            <a:pPr eaLnBrk="1" hangingPunct="1"/>
            <a:r>
              <a:rPr lang="en-US" altLang="en-US" sz="2400" dirty="0" smtClean="0"/>
              <a:t>Easier for the entire firm to:</a:t>
            </a:r>
          </a:p>
          <a:p>
            <a:pPr lvl="1" eaLnBrk="1" hangingPunct="1"/>
            <a:r>
              <a:rPr lang="en-US" altLang="en-US" sz="2400" dirty="0" smtClean="0">
                <a:solidFill>
                  <a:schemeClr val="tx1"/>
                </a:solidFill>
              </a:rPr>
              <a:t>Understand</a:t>
            </a:r>
          </a:p>
          <a:p>
            <a:pPr lvl="1" eaLnBrk="1" hangingPunct="1"/>
            <a:r>
              <a:rPr lang="en-US" altLang="en-US" sz="2400" dirty="0" smtClean="0">
                <a:solidFill>
                  <a:schemeClr val="tx1"/>
                </a:solidFill>
              </a:rPr>
              <a:t>Justify </a:t>
            </a:r>
          </a:p>
          <a:p>
            <a:pPr lvl="1" eaLnBrk="1" hangingPunct="1"/>
            <a:r>
              <a:rPr lang="en-US" altLang="en-US" sz="2400" dirty="0" smtClean="0">
                <a:solidFill>
                  <a:schemeClr val="tx1"/>
                </a:solidFill>
              </a:rPr>
              <a:t>Accept</a:t>
            </a:r>
          </a:p>
          <a:p>
            <a:pPr marL="457200" lvl="1" indent="0" eaLnBrk="1" hangingPunct="1">
              <a:buNone/>
            </a:pPr>
            <a:endParaRPr lang="en-US" altLang="en-US" sz="1600" dirty="0"/>
          </a:p>
          <a:p>
            <a:pPr marL="457200" lvl="1" indent="0" eaLnBrk="1" hangingPunct="1">
              <a:buNone/>
            </a:pPr>
            <a:r>
              <a:rPr lang="en-US" altLang="en-US" sz="2400" dirty="0" smtClean="0">
                <a:solidFill>
                  <a:schemeClr val="tx1"/>
                </a:solidFill>
              </a:rPr>
              <a:t>The necessity for hiring, retaining and managing well a diverse workforce</a:t>
            </a:r>
          </a:p>
        </p:txBody>
      </p:sp>
    </p:spTree>
    <p:extLst>
      <p:ext uri="{BB962C8B-B14F-4D97-AF65-F5344CB8AC3E}">
        <p14:creationId xmlns:p14="http://schemas.microsoft.com/office/powerpoint/2010/main" val="41047992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980728"/>
            <a:ext cx="8229600" cy="576262"/>
          </a:xfrm>
        </p:spPr>
        <p:txBody>
          <a:bodyPr/>
          <a:lstStyle/>
          <a:p>
            <a:pPr algn="ctr" eaLnBrk="1" hangingPunct="1"/>
            <a:r>
              <a:rPr lang="en-US" altLang="en-US" sz="2400" dirty="0" smtClean="0">
                <a:solidFill>
                  <a:srgbClr val="FF0000"/>
                </a:solidFill>
              </a:rPr>
              <a:t>Limitations of the Access &amp; Legitimacy Paradigm</a:t>
            </a:r>
          </a:p>
        </p:txBody>
      </p:sp>
      <p:sp>
        <p:nvSpPr>
          <p:cNvPr id="14339" name="Rectangle 3"/>
          <p:cNvSpPr>
            <a:spLocks noGrp="1" noChangeArrowheads="1"/>
          </p:cNvSpPr>
          <p:nvPr>
            <p:ph type="body" idx="1"/>
          </p:nvPr>
        </p:nvSpPr>
        <p:spPr>
          <a:xfrm>
            <a:off x="457200" y="1556991"/>
            <a:ext cx="8229600" cy="4092808"/>
          </a:xfrm>
        </p:spPr>
        <p:txBody>
          <a:bodyPr/>
          <a:lstStyle/>
          <a:p>
            <a:pPr eaLnBrk="1" hangingPunct="1"/>
            <a:r>
              <a:rPr lang="en-US" altLang="en-US" sz="2400" dirty="0" smtClean="0"/>
              <a:t>Push staff to niche capabilities </a:t>
            </a:r>
          </a:p>
          <a:p>
            <a:pPr eaLnBrk="1" hangingPunct="1"/>
            <a:r>
              <a:rPr lang="en-US" altLang="en-US" sz="2400" dirty="0" smtClean="0"/>
              <a:t>Niche specialist may feel used/exploited</a:t>
            </a:r>
          </a:p>
          <a:p>
            <a:pPr eaLnBrk="1" hangingPunct="1"/>
            <a:r>
              <a:rPr lang="en-US" altLang="en-US" sz="2400" dirty="0" smtClean="0"/>
              <a:t>Hired staff to diversity segments based on ethnicity or gender </a:t>
            </a:r>
          </a:p>
          <a:p>
            <a:pPr marL="0" indent="0" eaLnBrk="1" hangingPunct="1">
              <a:buNone/>
            </a:pPr>
            <a:endParaRPr lang="en-US" altLang="en-US" sz="2400" dirty="0" smtClean="0"/>
          </a:p>
          <a:p>
            <a:pPr marL="0" indent="0" eaLnBrk="1" hangingPunct="1">
              <a:buNone/>
            </a:pPr>
            <a:r>
              <a:rPr lang="en-US" altLang="en-US" sz="2400" dirty="0" smtClean="0"/>
              <a:t>The firm don’t learn:</a:t>
            </a:r>
          </a:p>
          <a:p>
            <a:pPr eaLnBrk="1" hangingPunct="1"/>
            <a:r>
              <a:rPr lang="en-US" altLang="en-US" sz="2400" dirty="0" smtClean="0"/>
              <a:t>What makes a specialist successful in target markets </a:t>
            </a:r>
          </a:p>
          <a:p>
            <a:pPr eaLnBrk="1" hangingPunct="1"/>
            <a:r>
              <a:rPr lang="en-US" altLang="en-US" sz="2400" dirty="0" smtClean="0"/>
              <a:t>Culturally based skills </a:t>
            </a:r>
          </a:p>
          <a:p>
            <a:pPr eaLnBrk="1" hangingPunct="1"/>
            <a:r>
              <a:rPr lang="en-US" altLang="en-US" sz="2400" dirty="0" smtClean="0"/>
              <a:t>How these skills work </a:t>
            </a:r>
          </a:p>
          <a:p>
            <a:pPr eaLnBrk="1" hangingPunct="1"/>
            <a:r>
              <a:rPr lang="en-US" altLang="en-US" sz="2400" dirty="0" smtClean="0"/>
              <a:t>How these skills may be integrated into core culture/work</a:t>
            </a:r>
          </a:p>
        </p:txBody>
      </p:sp>
    </p:spTree>
    <p:extLst>
      <p:ext uri="{BB962C8B-B14F-4D97-AF65-F5344CB8AC3E}">
        <p14:creationId xmlns:p14="http://schemas.microsoft.com/office/powerpoint/2010/main" val="2738154628"/>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980728"/>
            <a:ext cx="8229600" cy="576262"/>
          </a:xfrm>
        </p:spPr>
        <p:txBody>
          <a:bodyPr/>
          <a:lstStyle/>
          <a:p>
            <a:pPr algn="ctr" eaLnBrk="1" hangingPunct="1"/>
            <a:r>
              <a:rPr lang="en-US" altLang="en-US" dirty="0" smtClean="0">
                <a:solidFill>
                  <a:srgbClr val="FF0000"/>
                </a:solidFill>
              </a:rPr>
              <a:t>3. Learning &amp; Effectiveness Paradigm</a:t>
            </a:r>
          </a:p>
        </p:txBody>
      </p:sp>
      <p:sp>
        <p:nvSpPr>
          <p:cNvPr id="6147" name="Rectangle 3"/>
          <p:cNvSpPr>
            <a:spLocks noGrp="1" noChangeArrowheads="1"/>
          </p:cNvSpPr>
          <p:nvPr>
            <p:ph type="body" idx="1"/>
          </p:nvPr>
        </p:nvSpPr>
        <p:spPr>
          <a:xfrm>
            <a:off x="457200" y="1772816"/>
            <a:ext cx="8435280" cy="4064571"/>
          </a:xfrm>
        </p:spPr>
        <p:txBody>
          <a:bodyPr/>
          <a:lstStyle/>
          <a:p>
            <a:pPr marL="0" indent="0" eaLnBrk="1" hangingPunct="1">
              <a:lnSpc>
                <a:spcPct val="90000"/>
              </a:lnSpc>
              <a:buNone/>
            </a:pPr>
            <a:r>
              <a:rPr lang="en-US" altLang="en-US" dirty="0" smtClean="0"/>
              <a:t>Learn the varied perspectives and approaches to: </a:t>
            </a:r>
          </a:p>
          <a:p>
            <a:pPr eaLnBrk="1" hangingPunct="1">
              <a:lnSpc>
                <a:spcPct val="90000"/>
              </a:lnSpc>
            </a:pPr>
            <a:r>
              <a:rPr lang="en-US" altLang="en-US" dirty="0" smtClean="0"/>
              <a:t>Work, frame task, supervision, communicate, leading, do teamwork, reach goal, design process</a:t>
            </a:r>
            <a:r>
              <a:rPr lang="en-US" altLang="en-US" dirty="0"/>
              <a:t>	</a:t>
            </a:r>
            <a:endParaRPr lang="en-US" altLang="en-US" dirty="0" smtClean="0"/>
          </a:p>
          <a:p>
            <a:pPr lvl="1" eaLnBrk="1" hangingPunct="1">
              <a:lnSpc>
                <a:spcPct val="90000"/>
              </a:lnSpc>
              <a:buFontTx/>
              <a:buNone/>
            </a:pPr>
            <a:endParaRPr lang="en-US" altLang="en-US" b="1" dirty="0" smtClean="0"/>
          </a:p>
          <a:p>
            <a:pPr lvl="1" eaLnBrk="1" hangingPunct="1">
              <a:lnSpc>
                <a:spcPct val="90000"/>
              </a:lnSpc>
              <a:buFontTx/>
              <a:buNone/>
            </a:pPr>
            <a:r>
              <a:rPr lang="en-US" altLang="en-US" sz="2500" b="1" dirty="0" smtClean="0">
                <a:solidFill>
                  <a:schemeClr val="tx1"/>
                </a:solidFill>
              </a:rPr>
              <a:t>To make the entire organization more effective</a:t>
            </a:r>
            <a:endParaRPr lang="en-US" altLang="en-US" sz="2500" b="1" dirty="0">
              <a:solidFill>
                <a:schemeClr val="tx1"/>
              </a:solidFill>
            </a:endParaRPr>
          </a:p>
          <a:p>
            <a:pPr lvl="1" eaLnBrk="1" hangingPunct="1">
              <a:lnSpc>
                <a:spcPct val="90000"/>
              </a:lnSpc>
              <a:buFontTx/>
              <a:buNone/>
            </a:pPr>
            <a:endParaRPr lang="en-US" altLang="en-US" sz="2500" b="1" dirty="0" smtClean="0">
              <a:solidFill>
                <a:schemeClr val="tx1"/>
              </a:solidFill>
            </a:endParaRPr>
          </a:p>
          <a:p>
            <a:pPr lvl="1" eaLnBrk="1" hangingPunct="1">
              <a:lnSpc>
                <a:spcPct val="90000"/>
              </a:lnSpc>
              <a:buFontTx/>
              <a:buNone/>
            </a:pPr>
            <a:endParaRPr lang="en-US" altLang="en-US" sz="2500" b="1" dirty="0">
              <a:solidFill>
                <a:schemeClr val="tx1"/>
              </a:solidFill>
            </a:endParaRPr>
          </a:p>
          <a:p>
            <a:pPr lvl="1" algn="ctr" eaLnBrk="1" hangingPunct="1">
              <a:lnSpc>
                <a:spcPct val="90000"/>
              </a:lnSpc>
              <a:buFontTx/>
              <a:buNone/>
            </a:pPr>
            <a:r>
              <a:rPr lang="en-US" altLang="en-US" sz="2500" b="1" dirty="0" smtClean="0">
                <a:solidFill>
                  <a:schemeClr val="tx1"/>
                </a:solidFill>
              </a:rPr>
              <a:t>INTEGRATION</a:t>
            </a:r>
          </a:p>
        </p:txBody>
      </p:sp>
    </p:spTree>
    <p:extLst>
      <p:ext uri="{BB962C8B-B14F-4D97-AF65-F5344CB8AC3E}">
        <p14:creationId xmlns:p14="http://schemas.microsoft.com/office/powerpoint/2010/main" val="1193507377"/>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052736"/>
            <a:ext cx="8651304" cy="576262"/>
          </a:xfrm>
        </p:spPr>
        <p:txBody>
          <a:bodyPr/>
          <a:lstStyle/>
          <a:p>
            <a:pPr algn="ctr"/>
            <a:r>
              <a:rPr lang="en-CA" sz="2400" dirty="0" smtClean="0">
                <a:solidFill>
                  <a:srgbClr val="FF0000"/>
                </a:solidFill>
              </a:rPr>
              <a:t>3. Emerging paradigm- Integration &amp; Learning Perspective  </a:t>
            </a:r>
            <a:endParaRPr lang="en-CA" sz="2400" dirty="0">
              <a:solidFill>
                <a:srgbClr val="FF0000"/>
              </a:solidFill>
            </a:endParaRPr>
          </a:p>
        </p:txBody>
      </p:sp>
      <p:sp>
        <p:nvSpPr>
          <p:cNvPr id="3" name="Content Placeholder 2"/>
          <p:cNvSpPr>
            <a:spLocks noGrp="1"/>
          </p:cNvSpPr>
          <p:nvPr>
            <p:ph idx="1"/>
          </p:nvPr>
        </p:nvSpPr>
        <p:spPr/>
        <p:txBody>
          <a:bodyPr/>
          <a:lstStyle/>
          <a:p>
            <a:pPr algn="just"/>
            <a:r>
              <a:rPr lang="en-CA" sz="2400" dirty="0" smtClean="0"/>
              <a:t>The </a:t>
            </a:r>
            <a:r>
              <a:rPr lang="en-CA" sz="2400" b="1" dirty="0" smtClean="0"/>
              <a:t>insights, skills, and experiences employees have developed as members of various cultural identity groups</a:t>
            </a:r>
            <a:r>
              <a:rPr lang="en-CA" sz="2400" dirty="0" smtClean="0"/>
              <a:t> are potentially valuable resources that the </a:t>
            </a:r>
            <a:r>
              <a:rPr lang="en-CA" sz="2400" b="1" dirty="0" smtClean="0"/>
              <a:t>work group can use to rethink its primary tasks and redefine its markets, products, strategies, and business practices</a:t>
            </a:r>
            <a:r>
              <a:rPr lang="en-CA" sz="2400" dirty="0" smtClean="0"/>
              <a:t> in ways that will advance its mission. </a:t>
            </a:r>
          </a:p>
          <a:p>
            <a:pPr marL="0" indent="0" algn="just">
              <a:buNone/>
            </a:pPr>
            <a:endParaRPr lang="en-CA" sz="2400" dirty="0" smtClean="0"/>
          </a:p>
          <a:p>
            <a:pPr algn="just"/>
            <a:r>
              <a:rPr lang="en-CA" sz="2400" dirty="0" smtClean="0"/>
              <a:t>This perspective </a:t>
            </a:r>
            <a:r>
              <a:rPr lang="en-CA" sz="2400" b="1" dirty="0" smtClean="0"/>
              <a:t>links diversity to work processes</a:t>
            </a:r>
            <a:r>
              <a:rPr lang="en-CA" sz="2400" dirty="0" smtClean="0"/>
              <a:t>-the way people do and experience the work-in a manner that makes </a:t>
            </a:r>
            <a:r>
              <a:rPr lang="en-CA" sz="2400" b="1" dirty="0" smtClean="0"/>
              <a:t>diversity a resource for learning and adaptive change</a:t>
            </a:r>
            <a:r>
              <a:rPr lang="en-CA" sz="2400" dirty="0" smtClean="0"/>
              <a:t>. </a:t>
            </a:r>
          </a:p>
          <a:p>
            <a:pPr lvl="1"/>
            <a:endParaRPr lang="fr-FR" dirty="0" smtClean="0"/>
          </a:p>
        </p:txBody>
      </p:sp>
    </p:spTree>
    <p:extLst>
      <p:ext uri="{BB962C8B-B14F-4D97-AF65-F5344CB8AC3E}">
        <p14:creationId xmlns:p14="http://schemas.microsoft.com/office/powerpoint/2010/main" val="2481758434"/>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052736"/>
            <a:ext cx="8748464" cy="576262"/>
          </a:xfrm>
        </p:spPr>
        <p:txBody>
          <a:bodyPr/>
          <a:lstStyle/>
          <a:p>
            <a:r>
              <a:rPr lang="en-CA" dirty="0" smtClean="0">
                <a:solidFill>
                  <a:srgbClr val="FF0000"/>
                </a:solidFill>
              </a:rPr>
              <a:t>Emerging paradigm- Integration &amp; Learning Perspective  </a:t>
            </a:r>
            <a:endParaRPr lang="en-CA" dirty="0">
              <a:solidFill>
                <a:srgbClr val="FF0000"/>
              </a:solidFill>
            </a:endParaRPr>
          </a:p>
        </p:txBody>
      </p:sp>
      <p:sp>
        <p:nvSpPr>
          <p:cNvPr id="4" name="ZoneTexte 3"/>
          <p:cNvSpPr txBox="1"/>
          <p:nvPr/>
        </p:nvSpPr>
        <p:spPr>
          <a:xfrm>
            <a:off x="539552" y="1628800"/>
            <a:ext cx="8136904" cy="5416868"/>
          </a:xfrm>
          <a:prstGeom prst="rect">
            <a:avLst/>
          </a:prstGeom>
          <a:noFill/>
        </p:spPr>
        <p:txBody>
          <a:bodyPr wrap="square" rtlCol="0">
            <a:spAutoFit/>
          </a:bodyPr>
          <a:lstStyle/>
          <a:p>
            <a:pPr marL="285750" indent="-285750">
              <a:buFont typeface="Arial" pitchFamily="34" charset="0"/>
              <a:buChar char="•"/>
            </a:pPr>
            <a:r>
              <a:rPr lang="fr-CA" sz="2300" dirty="0" smtClean="0"/>
              <a:t>I</a:t>
            </a:r>
            <a:r>
              <a:rPr lang="en-US" sz="2300" dirty="0"/>
              <a:t>n contrast to both paradigms, it organized itself around the theme of </a:t>
            </a:r>
            <a:r>
              <a:rPr lang="en-US" sz="2300" b="1" dirty="0" smtClean="0"/>
              <a:t>INTEGRATION</a:t>
            </a:r>
          </a:p>
          <a:p>
            <a:pPr marL="285750" indent="-285750">
              <a:buFont typeface="Arial" pitchFamily="34" charset="0"/>
              <a:buChar char="•"/>
            </a:pPr>
            <a:r>
              <a:rPr lang="en-US" sz="2300" dirty="0" smtClean="0"/>
              <a:t>Promotes </a:t>
            </a:r>
            <a:r>
              <a:rPr lang="en-US" sz="2300" b="1" dirty="0" smtClean="0"/>
              <a:t>equal opportunity </a:t>
            </a:r>
            <a:r>
              <a:rPr lang="en-US" sz="2300" dirty="0" smtClean="0"/>
              <a:t>for all individuals</a:t>
            </a:r>
          </a:p>
          <a:p>
            <a:pPr marL="285750" indent="-285750">
              <a:buFont typeface="Arial" pitchFamily="34" charset="0"/>
              <a:buChar char="•"/>
            </a:pPr>
            <a:r>
              <a:rPr lang="en-US" sz="2300" b="1" dirty="0" smtClean="0"/>
              <a:t>Acknowledges cultural differences </a:t>
            </a:r>
            <a:r>
              <a:rPr lang="en-US" sz="2300" dirty="0" smtClean="0"/>
              <a:t>among employees so that it learns and grows</a:t>
            </a:r>
          </a:p>
          <a:p>
            <a:pPr marL="285750" indent="-285750">
              <a:buFont typeface="Arial" pitchFamily="34" charset="0"/>
              <a:buChar char="•"/>
            </a:pPr>
            <a:r>
              <a:rPr lang="en-US" sz="2300" b="1" dirty="0"/>
              <a:t>Inclusion of diversity </a:t>
            </a:r>
            <a:r>
              <a:rPr lang="en-US" sz="2300" dirty="0"/>
              <a:t>in the </a:t>
            </a:r>
            <a:r>
              <a:rPr lang="en-US" sz="2300" b="1" dirty="0"/>
              <a:t>evolution</a:t>
            </a:r>
            <a:r>
              <a:rPr lang="en-US" sz="2300" dirty="0"/>
              <a:t> of the organization </a:t>
            </a:r>
          </a:p>
          <a:p>
            <a:pPr marL="285750" indent="-285750">
              <a:buFont typeface="Arial" pitchFamily="34" charset="0"/>
              <a:buChar char="•"/>
            </a:pPr>
            <a:r>
              <a:rPr lang="en-US" sz="2300" dirty="0"/>
              <a:t>Incorporate cultural skills of employees "to </a:t>
            </a:r>
            <a:r>
              <a:rPr lang="en-US" sz="2300" b="1" dirty="0"/>
              <a:t>rethink its first tasks </a:t>
            </a:r>
            <a:r>
              <a:rPr lang="en-US" sz="2300" dirty="0"/>
              <a:t>and </a:t>
            </a:r>
            <a:r>
              <a:rPr lang="en-US" sz="2300" b="1" dirty="0"/>
              <a:t>redefine</a:t>
            </a:r>
            <a:r>
              <a:rPr lang="en-US" sz="2300" dirty="0"/>
              <a:t> its markets, products, strategies and business practices" </a:t>
            </a:r>
          </a:p>
          <a:p>
            <a:pPr marL="285750" indent="-285750">
              <a:buFont typeface="Arial" pitchFamily="34" charset="0"/>
              <a:buChar char="•"/>
            </a:pPr>
            <a:r>
              <a:rPr lang="en-US" sz="2300" dirty="0"/>
              <a:t>Opposition views = </a:t>
            </a:r>
            <a:r>
              <a:rPr lang="en-US" sz="2300" b="1" dirty="0"/>
              <a:t>opportunity and learning </a:t>
            </a:r>
            <a:r>
              <a:rPr lang="en-US" sz="2300" dirty="0"/>
              <a:t>occasion</a:t>
            </a:r>
          </a:p>
          <a:p>
            <a:endParaRPr lang="en-US" sz="2300" dirty="0" smtClean="0"/>
          </a:p>
          <a:p>
            <a:r>
              <a:rPr lang="en-US" sz="2300" dirty="0" smtClean="0"/>
              <a:t>We are all </a:t>
            </a:r>
            <a:r>
              <a:rPr lang="en-US" sz="2300" b="1" dirty="0" smtClean="0"/>
              <a:t>on the same TEAM</a:t>
            </a:r>
            <a:r>
              <a:rPr lang="en-US" sz="2300" dirty="0" smtClean="0"/>
              <a:t>, </a:t>
            </a:r>
            <a:r>
              <a:rPr lang="en-US" sz="2300" b="1" dirty="0" smtClean="0"/>
              <a:t>with our differences</a:t>
            </a:r>
            <a:r>
              <a:rPr lang="en-US" sz="2300" dirty="0" smtClean="0"/>
              <a:t>, NOT despite them..</a:t>
            </a:r>
          </a:p>
          <a:p>
            <a:r>
              <a:rPr lang="en-US" sz="1200" dirty="0" smtClean="0"/>
              <a:t>Source: Thomas</a:t>
            </a:r>
            <a:r>
              <a:rPr lang="en-US" sz="1200" dirty="0"/>
              <a:t>, D.A and Ely, R.J(1996). Making Differences matter. A new paradigm for managing diversity.  </a:t>
            </a:r>
            <a:r>
              <a:rPr lang="en-US" sz="1200" dirty="0" smtClean="0"/>
              <a:t> Harvard </a:t>
            </a:r>
            <a:r>
              <a:rPr lang="en-US" sz="1200" dirty="0"/>
              <a:t>Business Review. p 1-13 </a:t>
            </a:r>
          </a:p>
          <a:p>
            <a:pPr marL="285750" indent="-285750">
              <a:buFont typeface="Arial" pitchFamily="34" charset="0"/>
              <a:buChar char="•"/>
            </a:pPr>
            <a:endParaRPr lang="fr-CA" sz="2300" b="1" dirty="0"/>
          </a:p>
        </p:txBody>
      </p:sp>
    </p:spTree>
    <p:extLst>
      <p:ext uri="{BB962C8B-B14F-4D97-AF65-F5344CB8AC3E}">
        <p14:creationId xmlns:p14="http://schemas.microsoft.com/office/powerpoint/2010/main" val="3823307466"/>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40722653"/>
              </p:ext>
            </p:extLst>
          </p:nvPr>
        </p:nvGraphicFramePr>
        <p:xfrm>
          <a:off x="323528" y="980728"/>
          <a:ext cx="8568953" cy="5688631"/>
        </p:xfrm>
        <a:graphic>
          <a:graphicData uri="http://schemas.openxmlformats.org/drawingml/2006/table">
            <a:tbl>
              <a:tblPr firstRow="1" firstCol="1" bandRow="1">
                <a:tableStyleId>{5C22544A-7EE6-4342-B048-85BDC9FD1C3A}</a:tableStyleId>
              </a:tblPr>
              <a:tblGrid>
                <a:gridCol w="1402404"/>
                <a:gridCol w="2575505"/>
                <a:gridCol w="2471653"/>
                <a:gridCol w="2119391"/>
              </a:tblGrid>
              <a:tr h="650885">
                <a:tc>
                  <a:txBody>
                    <a:bodyPr/>
                    <a:lstStyle/>
                    <a:p>
                      <a:pPr>
                        <a:lnSpc>
                          <a:spcPct val="115000"/>
                        </a:lnSpc>
                        <a:spcAft>
                          <a:spcPts val="0"/>
                        </a:spcAft>
                      </a:pPr>
                      <a:r>
                        <a:rPr lang="en-CA" sz="1200" b="1" dirty="0">
                          <a:solidFill>
                            <a:schemeClr val="tx1"/>
                          </a:solidFill>
                          <a:effectLst/>
                          <a:latin typeface="Arial" panose="020B0604020202020204" pitchFamily="34" charset="0"/>
                          <a:cs typeface="Arial" panose="020B0604020202020204" pitchFamily="34" charset="0"/>
                        </a:rPr>
                        <a:t>Characterization of perspective</a:t>
                      </a:r>
                      <a:endParaRPr lang="en-CA" sz="1200" b="1"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Integration-and-learning</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Access-and-legitimacy</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Discrimination and -fairness</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r>
              <a:tr h="650885">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Rationale for diversifying</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To inform and enhance core work and work processes</a:t>
                      </a:r>
                      <a:endParaRPr lang="en-CA" sz="1200" dirty="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a:effectLst/>
                          <a:latin typeface="Arial" panose="020B0604020202020204" pitchFamily="34" charset="0"/>
                          <a:cs typeface="Arial" panose="020B0604020202020204" pitchFamily="34" charset="0"/>
                        </a:rPr>
                        <a:t>To gain access to and legitimacy with diverse markets and clients</a:t>
                      </a:r>
                      <a:endParaRPr lang="en-CA" sz="120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a:effectLst/>
                          <a:latin typeface="Arial" panose="020B0604020202020204" pitchFamily="34" charset="0"/>
                          <a:cs typeface="Arial" panose="020B0604020202020204" pitchFamily="34" charset="0"/>
                        </a:rPr>
                        <a:t>To ensure justice and equality and eliminate discrimination</a:t>
                      </a:r>
                      <a:endParaRPr lang="en-CA" sz="1200">
                        <a:effectLst/>
                        <a:latin typeface="Arial" panose="020B0604020202020204" pitchFamily="34" charset="0"/>
                        <a:ea typeface="Calibri"/>
                        <a:cs typeface="Arial" panose="020B0604020202020204" pitchFamily="34" charset="0"/>
                      </a:endParaRPr>
                    </a:p>
                  </a:txBody>
                  <a:tcPr marL="60237" marR="60237" marT="0" marB="0"/>
                </a:tc>
              </a:tr>
              <a:tr h="1536051">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Value of cultural identity</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High; a resource for  learning, change, and renewal; should integrate cultural differences into core work and work processes as appropriate</a:t>
                      </a:r>
                      <a:endParaRPr lang="en-CA" sz="1200" dirty="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Moderate; a resource only at the interface between organization and markets, clients; should differentiate to gain access and legitimacy; otherwise assimilate to dominant white culture</a:t>
                      </a:r>
                      <a:endParaRPr lang="en-CA" sz="1200" dirty="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a:effectLst/>
                          <a:latin typeface="Arial" panose="020B0604020202020204" pitchFamily="34" charset="0"/>
                          <a:cs typeface="Arial" panose="020B0604020202020204" pitchFamily="34" charset="0"/>
                        </a:rPr>
                        <a:t>Low; it is a basis for unjust discrimination; should assimilate to dominant white culture</a:t>
                      </a:r>
                      <a:endParaRPr lang="en-CA" sz="1200">
                        <a:effectLst/>
                        <a:latin typeface="Arial" panose="020B0604020202020204" pitchFamily="34" charset="0"/>
                        <a:ea typeface="Calibri"/>
                        <a:cs typeface="Arial" panose="020B0604020202020204" pitchFamily="34" charset="0"/>
                      </a:endParaRPr>
                    </a:p>
                  </a:txBody>
                  <a:tcPr marL="60237" marR="60237" marT="0" marB="0"/>
                </a:tc>
              </a:tr>
              <a:tr h="1093468">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Connection between cultural diversity and work</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Direct; incorporated throughout the work</a:t>
                      </a:r>
                      <a:endParaRPr lang="en-CA" sz="1200" dirty="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Indirect; race-based division of labor to enhance access and legitimacy</a:t>
                      </a:r>
                      <a:endParaRPr lang="en-CA" sz="1200" dirty="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a:effectLst/>
                          <a:latin typeface="Arial" panose="020B0604020202020204" pitchFamily="34" charset="0"/>
                          <a:cs typeface="Arial" panose="020B0604020202020204" pitchFamily="34" charset="0"/>
                        </a:rPr>
                        <a:t>Limited; norms against a connection</a:t>
                      </a:r>
                      <a:endParaRPr lang="en-CA" sz="1200">
                        <a:effectLst/>
                        <a:latin typeface="Arial" panose="020B0604020202020204" pitchFamily="34" charset="0"/>
                        <a:ea typeface="Calibri"/>
                        <a:cs typeface="Arial" panose="020B0604020202020204" pitchFamily="34" charset="0"/>
                      </a:endParaRPr>
                    </a:p>
                  </a:txBody>
                  <a:tcPr marL="60237" marR="60237" marT="0" marB="0"/>
                </a:tc>
              </a:tr>
              <a:tr h="1757342">
                <a:tc>
                  <a:txBody>
                    <a:bodyPr/>
                    <a:lstStyle/>
                    <a:p>
                      <a:pPr>
                        <a:lnSpc>
                          <a:spcPct val="115000"/>
                        </a:lnSpc>
                        <a:spcAft>
                          <a:spcPts val="0"/>
                        </a:spcAft>
                      </a:pPr>
                      <a:r>
                        <a:rPr lang="en-CA" sz="1200" dirty="0">
                          <a:solidFill>
                            <a:schemeClr val="tx1"/>
                          </a:solidFill>
                          <a:effectLst/>
                          <a:latin typeface="Arial" panose="020B0604020202020204" pitchFamily="34" charset="0"/>
                          <a:cs typeface="Arial" panose="020B0604020202020204" pitchFamily="34" charset="0"/>
                        </a:rPr>
                        <a:t>Indicators of progress</a:t>
                      </a:r>
                      <a:endParaRPr lang="en-CA" sz="1200" dirty="0">
                        <a:solidFill>
                          <a:schemeClr val="tx1"/>
                        </a:solidFill>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a:effectLst/>
                          <a:latin typeface="Arial" panose="020B0604020202020204" pitchFamily="34" charset="0"/>
                          <a:cs typeface="Arial" panose="020B0604020202020204" pitchFamily="34" charset="0"/>
                        </a:rPr>
                        <a:t>Increased representation of traditionally underrepresented groups that have power to change organization; process and product innovation; shared sense that cultural diversity is resource for learning</a:t>
                      </a:r>
                      <a:endParaRPr lang="en-CA" sz="120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Increased representation of traditionally under- represented groups, especially in boundary or visible positions</a:t>
                      </a:r>
                      <a:endParaRPr lang="en-CA" sz="1200" dirty="0">
                        <a:effectLst/>
                        <a:latin typeface="Arial" panose="020B0604020202020204" pitchFamily="34" charset="0"/>
                        <a:ea typeface="Calibri"/>
                        <a:cs typeface="Arial" panose="020B0604020202020204" pitchFamily="34" charset="0"/>
                      </a:endParaRPr>
                    </a:p>
                  </a:txBody>
                  <a:tcPr marL="60237" marR="60237" marT="0" marB="0"/>
                </a:tc>
                <a:tc>
                  <a:txBody>
                    <a:bodyPr/>
                    <a:lstStyle/>
                    <a:p>
                      <a:pPr>
                        <a:lnSpc>
                          <a:spcPct val="115000"/>
                        </a:lnSpc>
                        <a:spcAft>
                          <a:spcPts val="0"/>
                        </a:spcAft>
                      </a:pPr>
                      <a:r>
                        <a:rPr lang="en-CA" sz="1200" dirty="0">
                          <a:effectLst/>
                          <a:latin typeface="Arial" panose="020B0604020202020204" pitchFamily="34" charset="0"/>
                          <a:cs typeface="Arial" panose="020B0604020202020204" pitchFamily="34" charset="0"/>
                        </a:rPr>
                        <a:t>Increased representation of traditionally underrepresented groups</a:t>
                      </a:r>
                      <a:endParaRPr lang="en-CA" sz="1200" dirty="0">
                        <a:effectLst/>
                        <a:latin typeface="Arial" panose="020B0604020202020204" pitchFamily="34" charset="0"/>
                        <a:ea typeface="Calibri"/>
                        <a:cs typeface="Arial" panose="020B0604020202020204" pitchFamily="34" charset="0"/>
                      </a:endParaRPr>
                    </a:p>
                  </a:txBody>
                  <a:tcPr marL="60237" marR="60237" marT="0" marB="0"/>
                </a:tc>
              </a:tr>
            </a:tbl>
          </a:graphicData>
        </a:graphic>
      </p:graphicFrame>
    </p:spTree>
    <p:extLst>
      <p:ext uri="{BB962C8B-B14F-4D97-AF65-F5344CB8AC3E}">
        <p14:creationId xmlns:p14="http://schemas.microsoft.com/office/powerpoint/2010/main" val="2311248557"/>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a:xfrm>
            <a:off x="179512" y="1426150"/>
            <a:ext cx="8229600" cy="576262"/>
          </a:xfrm>
        </p:spPr>
        <p:txBody>
          <a:bodyPr/>
          <a:lstStyle/>
          <a:p>
            <a:pPr algn="ctr" eaLnBrk="1" hangingPunct="1"/>
            <a:r>
              <a:rPr lang="en-US" sz="3200" dirty="0" smtClean="0">
                <a:solidFill>
                  <a:srgbClr val="FF0000"/>
                </a:solidFill>
              </a:rPr>
              <a:t>Diversity </a:t>
            </a:r>
            <a:r>
              <a:rPr lang="en-US" sz="3200" dirty="0">
                <a:solidFill>
                  <a:srgbClr val="FF0000"/>
                </a:solidFill>
              </a:rPr>
              <a:t>&amp; Globalization </a:t>
            </a:r>
            <a:r>
              <a:rPr lang="en-US" sz="3200" dirty="0" smtClean="0">
                <a:solidFill>
                  <a:srgbClr val="FF0000"/>
                </a:solidFill>
              </a:rPr>
              <a:t/>
            </a:r>
            <a:br>
              <a:rPr lang="en-US" sz="3200" dirty="0" smtClean="0">
                <a:solidFill>
                  <a:srgbClr val="FF0000"/>
                </a:solidFill>
              </a:rPr>
            </a:br>
            <a:r>
              <a:rPr lang="en-US" sz="1800" dirty="0" smtClean="0">
                <a:solidFill>
                  <a:schemeClr val="tx1"/>
                </a:solidFill>
              </a:rPr>
              <a:t>(</a:t>
            </a:r>
            <a:r>
              <a:rPr lang="en-US" sz="1800" dirty="0">
                <a:solidFill>
                  <a:schemeClr val="tx1"/>
                </a:solidFill>
              </a:rPr>
              <a:t>6:32 min until the end):</a:t>
            </a:r>
            <a:r>
              <a:rPr lang="en-US" sz="1800" dirty="0">
                <a:solidFill>
                  <a:srgbClr val="FF0000"/>
                </a:solidFill>
              </a:rPr>
              <a:t/>
            </a:r>
            <a:br>
              <a:rPr lang="en-US" sz="1800" dirty="0">
                <a:solidFill>
                  <a:srgbClr val="FF0000"/>
                </a:solidFill>
              </a:rPr>
            </a:br>
            <a:r>
              <a:rPr lang="en-US" sz="1800" dirty="0">
                <a:solidFill>
                  <a:srgbClr val="FF0000"/>
                </a:solidFill>
                <a:hlinkClick r:id="rId2"/>
              </a:rPr>
              <a:t>https://</a:t>
            </a:r>
            <a:r>
              <a:rPr lang="en-US" sz="1800" dirty="0" smtClean="0">
                <a:solidFill>
                  <a:srgbClr val="FF0000"/>
                </a:solidFill>
                <a:hlinkClick r:id="rId2"/>
              </a:rPr>
              <a:t>www.youtube.com/watch?v=Q-K_bYQ11DE</a:t>
            </a:r>
            <a:r>
              <a:rPr lang="en-US" sz="1800" dirty="0" smtClean="0">
                <a:solidFill>
                  <a:srgbClr val="FF0000"/>
                </a:solidFill>
              </a:rPr>
              <a:t>  </a:t>
            </a:r>
            <a:r>
              <a:rPr lang="en-US" sz="3200" dirty="0">
                <a:solidFill>
                  <a:srgbClr val="FF0000"/>
                </a:solidFill>
              </a:rPr>
              <a:t/>
            </a:r>
            <a:br>
              <a:rPr lang="en-US" sz="3200" dirty="0">
                <a:solidFill>
                  <a:srgbClr val="FF0000"/>
                </a:solidFill>
              </a:rPr>
            </a:br>
            <a:endParaRPr lang="en-CA" sz="3200" dirty="0" smtClean="0">
              <a:solidFill>
                <a:srgbClr val="FF0000"/>
              </a:solidFill>
            </a:endParaRPr>
          </a:p>
        </p:txBody>
      </p:sp>
      <p:pic>
        <p:nvPicPr>
          <p:cNvPr id="3" name="Image 2"/>
          <p:cNvPicPr>
            <a:picLocks noChangeAspect="1"/>
          </p:cNvPicPr>
          <p:nvPr/>
        </p:nvPicPr>
        <p:blipFill>
          <a:blip r:embed="rId3"/>
          <a:stretch>
            <a:fillRect/>
          </a:stretch>
        </p:blipFill>
        <p:spPr>
          <a:xfrm>
            <a:off x="0" y="2002412"/>
            <a:ext cx="9144001" cy="4855588"/>
          </a:xfrm>
          <a:prstGeom prst="rect">
            <a:avLst/>
          </a:prstGeom>
        </p:spPr>
      </p:pic>
    </p:spTree>
    <p:extLst>
      <p:ext uri="{BB962C8B-B14F-4D97-AF65-F5344CB8AC3E}">
        <p14:creationId xmlns:p14="http://schemas.microsoft.com/office/powerpoint/2010/main" val="1790230713"/>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en-US" dirty="0">
                <a:solidFill>
                  <a:srgbClr val="FF0000"/>
                </a:solidFill>
              </a:rPr>
              <a:t>Global Diversity is Happening… N</a:t>
            </a:r>
            <a:r>
              <a:rPr lang="en-US" dirty="0" smtClean="0">
                <a:solidFill>
                  <a:srgbClr val="FF0000"/>
                </a:solidFill>
              </a:rPr>
              <a:t>o </a:t>
            </a:r>
            <a:r>
              <a:rPr lang="en-US" dirty="0">
                <a:solidFill>
                  <a:srgbClr val="FF0000"/>
                </a:solidFill>
              </a:rPr>
              <a:t>Matter What These Guys Have to Say </a:t>
            </a:r>
            <a:endParaRPr lang="fr-CA" dirty="0">
              <a:solidFill>
                <a:srgbClr val="FF0000"/>
              </a:solidFill>
            </a:endParaRPr>
          </a:p>
        </p:txBody>
      </p:sp>
      <p:pic>
        <p:nvPicPr>
          <p:cNvPr id="5" name="Picture 2" descr="https://static.wixstatic.com/media/72eb5e_ab5a4090d43a40168d6b01d5dc199f82~mv2_d_1400_1400_s_2.png/v1/fill/w_226,h_246,al_c,usm_0.66_1.00_0.01/72eb5e_ab5a4090d43a40168d6b01d5dc199f82~mv2_d_1400_1400_s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938" y="1900269"/>
            <a:ext cx="2152650" cy="23431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referentiel.nouvelobs.com/file/15492570-marine-le-pen-change-de-slogan-une-ligne-populiste-assume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4939" y="2005078"/>
            <a:ext cx="3543770" cy="171129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media1.s-nbcnews.com/j/newscms/2017_32/2098766/170808-charlottesville-kkk-mn-1021_164411d480c6d8909454436020644e01.nbcnews-ux-2880-10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5206" y="4691768"/>
            <a:ext cx="2569732" cy="17131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sonicjapan.clab.org.au/img/soundfiles/misc%20folder/800px-Kokoku_Seinen-Sha_Gaisensha.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18908" y="3141730"/>
            <a:ext cx="2937840" cy="220338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https://cdn.images.express.co.uk/img/dynamic/78/590x/trump-wall-73583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088" y="4437112"/>
            <a:ext cx="3489423" cy="2069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274547"/>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2342" y="908720"/>
            <a:ext cx="8670972" cy="576262"/>
          </a:xfrm>
        </p:spPr>
        <p:txBody>
          <a:bodyPr/>
          <a:lstStyle/>
          <a:p>
            <a:pPr algn="ctr"/>
            <a:r>
              <a:rPr lang="en-US" dirty="0">
                <a:solidFill>
                  <a:srgbClr val="FF0000"/>
                </a:solidFill>
              </a:rPr>
              <a:t>Talent Shortages in 2021: </a:t>
            </a:r>
            <a:r>
              <a:rPr lang="en-US" dirty="0" smtClean="0">
                <a:solidFill>
                  <a:srgbClr val="FF0000"/>
                </a:solidFill>
              </a:rPr>
              <a:t>Not </a:t>
            </a:r>
            <a:r>
              <a:rPr lang="en-US" dirty="0">
                <a:solidFill>
                  <a:srgbClr val="FF0000"/>
                </a:solidFill>
              </a:rPr>
              <a:t>Pretty for Mature Markets</a:t>
            </a:r>
            <a:endParaRPr lang="fr-CA" dirty="0">
              <a:solidFill>
                <a:srgbClr val="FF0000"/>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7985" y="1988840"/>
            <a:ext cx="7499686" cy="4131578"/>
          </a:xfrm>
          <a:prstGeom prst="rect">
            <a:avLst/>
          </a:prstGeom>
        </p:spPr>
      </p:pic>
      <p:pic>
        <p:nvPicPr>
          <p:cNvPr id="3" name="Image 2"/>
          <p:cNvPicPr>
            <a:picLocks noChangeAspect="1"/>
          </p:cNvPicPr>
          <p:nvPr/>
        </p:nvPicPr>
        <p:blipFill>
          <a:blip r:embed="rId3"/>
          <a:stretch>
            <a:fillRect/>
          </a:stretch>
        </p:blipFill>
        <p:spPr>
          <a:xfrm>
            <a:off x="837985" y="1530272"/>
            <a:ext cx="8565622" cy="377985"/>
          </a:xfrm>
          <a:prstGeom prst="rect">
            <a:avLst/>
          </a:prstGeom>
        </p:spPr>
      </p:pic>
      <p:sp>
        <p:nvSpPr>
          <p:cNvPr id="11" name="Text Box 6"/>
          <p:cNvSpPr txBox="1">
            <a:spLocks noChangeArrowheads="1"/>
          </p:cNvSpPr>
          <p:nvPr/>
        </p:nvSpPr>
        <p:spPr bwMode="auto">
          <a:xfrm>
            <a:off x="683568" y="6201001"/>
            <a:ext cx="235399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en-US" altLang="en-US" sz="800" i="1" dirty="0">
                <a:latin typeface="+mn-lt"/>
                <a:ea typeface="MS PGothic" pitchFamily="34" charset="-128"/>
              </a:rPr>
              <a:t>Source:</a:t>
            </a:r>
            <a:r>
              <a:rPr lang="en-US" altLang="en-US" sz="800" dirty="0">
                <a:latin typeface="+mn-lt"/>
                <a:ea typeface="MS PGothic" pitchFamily="34" charset="-128"/>
              </a:rPr>
              <a:t> Oxford Economics</a:t>
            </a:r>
          </a:p>
        </p:txBody>
      </p:sp>
    </p:spTree>
    <p:extLst>
      <p:ext uri="{BB962C8B-B14F-4D97-AF65-F5344CB8AC3E}">
        <p14:creationId xmlns:p14="http://schemas.microsoft.com/office/powerpoint/2010/main" val="1412640066"/>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980728"/>
            <a:ext cx="8670972" cy="576262"/>
          </a:xfrm>
        </p:spPr>
        <p:txBody>
          <a:bodyPr/>
          <a:lstStyle/>
          <a:p>
            <a:pPr algn="ctr"/>
            <a:r>
              <a:rPr lang="en-US" dirty="0">
                <a:solidFill>
                  <a:srgbClr val="FF0000"/>
                </a:solidFill>
              </a:rPr>
              <a:t>Already, More College Graduates are Coming out of the Emerging Markets than the G7 countries </a:t>
            </a:r>
            <a:endParaRPr lang="fr-CA" dirty="0">
              <a:solidFill>
                <a:srgbClr val="FF0000"/>
              </a:solidFill>
            </a:endParaRPr>
          </a:p>
        </p:txBody>
      </p:sp>
      <p:pic>
        <p:nvPicPr>
          <p:cNvPr id="4" name="Image 3"/>
          <p:cNvPicPr>
            <a:picLocks noChangeAspect="1"/>
          </p:cNvPicPr>
          <p:nvPr/>
        </p:nvPicPr>
        <p:blipFill>
          <a:blip r:embed="rId2"/>
          <a:stretch>
            <a:fillRect/>
          </a:stretch>
        </p:blipFill>
        <p:spPr>
          <a:xfrm>
            <a:off x="456608" y="1700808"/>
            <a:ext cx="8260796" cy="4883319"/>
          </a:xfrm>
          <a:prstGeom prst="rect">
            <a:avLst/>
          </a:prstGeom>
        </p:spPr>
      </p:pic>
      <p:pic>
        <p:nvPicPr>
          <p:cNvPr id="5" name="Image 4"/>
          <p:cNvPicPr>
            <a:picLocks noChangeAspect="1"/>
          </p:cNvPicPr>
          <p:nvPr/>
        </p:nvPicPr>
        <p:blipFill>
          <a:blip r:embed="rId3"/>
          <a:stretch>
            <a:fillRect/>
          </a:stretch>
        </p:blipFill>
        <p:spPr>
          <a:xfrm>
            <a:off x="2339752" y="2132856"/>
            <a:ext cx="5657578" cy="3706689"/>
          </a:xfrm>
          <a:prstGeom prst="rect">
            <a:avLst/>
          </a:prstGeom>
        </p:spPr>
      </p:pic>
      <p:sp>
        <p:nvSpPr>
          <p:cNvPr id="8" name="Text Box 6"/>
          <p:cNvSpPr txBox="1">
            <a:spLocks noChangeArrowheads="1"/>
          </p:cNvSpPr>
          <p:nvPr/>
        </p:nvSpPr>
        <p:spPr bwMode="auto">
          <a:xfrm>
            <a:off x="611560" y="6368683"/>
            <a:ext cx="235399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en-US" altLang="en-US" sz="800" i="1" dirty="0">
                <a:latin typeface="+mn-lt"/>
                <a:ea typeface="MS PGothic" pitchFamily="34" charset="-128"/>
              </a:rPr>
              <a:t>Source:</a:t>
            </a:r>
            <a:r>
              <a:rPr lang="en-US" altLang="en-US" sz="800" dirty="0">
                <a:latin typeface="+mn-lt"/>
                <a:ea typeface="MS PGothic" pitchFamily="34" charset="-128"/>
              </a:rPr>
              <a:t> Oxford Economics</a:t>
            </a:r>
          </a:p>
        </p:txBody>
      </p:sp>
    </p:spTree>
    <p:extLst>
      <p:ext uri="{BB962C8B-B14F-4D97-AF65-F5344CB8AC3E}">
        <p14:creationId xmlns:p14="http://schemas.microsoft.com/office/powerpoint/2010/main" val="2837091003"/>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2" y="1052538"/>
            <a:ext cx="8748464" cy="576262"/>
          </a:xfrm>
        </p:spPr>
        <p:txBody>
          <a:bodyPr/>
          <a:lstStyle/>
          <a:p>
            <a:pPr algn="ctr"/>
            <a:r>
              <a:rPr lang="en-US" dirty="0">
                <a:solidFill>
                  <a:srgbClr val="FF0000"/>
                </a:solidFill>
              </a:rPr>
              <a:t>Diversity at Work Makes More Money</a:t>
            </a:r>
            <a:br>
              <a:rPr lang="en-US" dirty="0">
                <a:solidFill>
                  <a:srgbClr val="FF0000"/>
                </a:solidFill>
              </a:rPr>
            </a:br>
            <a:r>
              <a:rPr lang="en-US" dirty="0">
                <a:solidFill>
                  <a:srgbClr val="FF0000"/>
                </a:solidFill>
              </a:rPr>
              <a:t>for Companies</a:t>
            </a:r>
            <a:endParaRPr lang="en-CA" dirty="0">
              <a:solidFill>
                <a:srgbClr val="FF0000"/>
              </a:solidFill>
            </a:endParaRPr>
          </a:p>
        </p:txBody>
      </p:sp>
      <p:sp>
        <p:nvSpPr>
          <p:cNvPr id="4" name="ZoneTexte 3"/>
          <p:cNvSpPr txBox="1"/>
          <p:nvPr/>
        </p:nvSpPr>
        <p:spPr>
          <a:xfrm>
            <a:off x="539552" y="1772816"/>
            <a:ext cx="8136904" cy="5016758"/>
          </a:xfrm>
          <a:prstGeom prst="rect">
            <a:avLst/>
          </a:prstGeom>
          <a:noFill/>
        </p:spPr>
        <p:txBody>
          <a:bodyPr wrap="square" rtlCol="0">
            <a:spAutoFit/>
          </a:bodyPr>
          <a:lstStyle/>
          <a:p>
            <a:pPr marL="285750" indent="-285750" algn="just">
              <a:buFont typeface="Arial" pitchFamily="34" charset="0"/>
              <a:buChar char="•"/>
            </a:pPr>
            <a:r>
              <a:rPr lang="en-US" sz="2300" b="1" dirty="0"/>
              <a:t>Marketing:  – </a:t>
            </a:r>
            <a:r>
              <a:rPr lang="en-US" sz="2300" dirty="0"/>
              <a:t>Having a diverse workforce builds trust in your brand with a diverse target market.</a:t>
            </a:r>
          </a:p>
          <a:p>
            <a:endParaRPr lang="en-US" sz="2300" b="1" dirty="0"/>
          </a:p>
          <a:p>
            <a:pPr marL="285750" indent="-285750" algn="just">
              <a:buFont typeface="Arial" pitchFamily="34" charset="0"/>
              <a:buChar char="•"/>
            </a:pPr>
            <a:r>
              <a:rPr lang="en-US" sz="2300" b="1" dirty="0"/>
              <a:t>Operations – </a:t>
            </a:r>
            <a:r>
              <a:rPr lang="en-US" sz="2300" dirty="0"/>
              <a:t>Valuing diversity cuts costs by reducing </a:t>
            </a:r>
            <a:r>
              <a:rPr lang="en-US" sz="2300" dirty="0" smtClean="0"/>
              <a:t>turnover and </a:t>
            </a:r>
            <a:r>
              <a:rPr lang="en-US" sz="2300" dirty="0"/>
              <a:t>absenteeism. </a:t>
            </a:r>
          </a:p>
          <a:p>
            <a:endParaRPr lang="en-US" sz="2300" b="1" dirty="0"/>
          </a:p>
          <a:p>
            <a:pPr marL="285750" indent="-285750" algn="just">
              <a:buFont typeface="Arial" pitchFamily="34" charset="0"/>
              <a:buChar char="•"/>
            </a:pPr>
            <a:r>
              <a:rPr lang="en-US" sz="2300" b="1" dirty="0"/>
              <a:t>Innovation –  </a:t>
            </a:r>
            <a:r>
              <a:rPr lang="en-US" sz="2300" dirty="0"/>
              <a:t>Diversity within a product development team is very powerful. When it's in sync with diverse target markets, the team creates new products that satisfy the markets' needs. </a:t>
            </a:r>
          </a:p>
          <a:p>
            <a:endParaRPr lang="fr-CA" sz="2300" b="1" dirty="0" smtClean="0"/>
          </a:p>
          <a:p>
            <a:endParaRPr lang="en-US" sz="1100" b="1" dirty="0" smtClean="0"/>
          </a:p>
          <a:p>
            <a:endParaRPr lang="en-US" sz="1100" b="1" dirty="0"/>
          </a:p>
          <a:p>
            <a:r>
              <a:rPr lang="en-US" sz="1100" b="1" dirty="0" smtClean="0"/>
              <a:t>Source</a:t>
            </a:r>
            <a:r>
              <a:rPr lang="en-US" sz="1100" b="1" dirty="0"/>
              <a:t>: Cultural Diversity in the Work Place, 2017 by Kimberly </a:t>
            </a:r>
            <a:r>
              <a:rPr lang="en-US" sz="1100" b="1" dirty="0" err="1"/>
              <a:t>Amadeo</a:t>
            </a:r>
            <a:endParaRPr lang="en-US" sz="1100" b="1" dirty="0"/>
          </a:p>
          <a:p>
            <a:r>
              <a:rPr lang="en-US" sz="1100" b="1" dirty="0">
                <a:hlinkClick r:id="rId2"/>
              </a:rPr>
              <a:t>https://</a:t>
            </a:r>
            <a:r>
              <a:rPr lang="en-US" sz="1100" b="1" dirty="0" smtClean="0">
                <a:hlinkClick r:id="rId2"/>
              </a:rPr>
              <a:t>www.thebalance.com/cultural-diversity-3306201</a:t>
            </a:r>
            <a:r>
              <a:rPr lang="en-US" sz="1100" b="1" dirty="0" smtClean="0"/>
              <a:t> </a:t>
            </a:r>
            <a:endParaRPr lang="en-US" sz="1100" b="1" dirty="0"/>
          </a:p>
          <a:p>
            <a:endParaRPr lang="fr-CA" sz="2300" b="1" dirty="0"/>
          </a:p>
        </p:txBody>
      </p:sp>
    </p:spTree>
    <p:extLst>
      <p:ext uri="{BB962C8B-B14F-4D97-AF65-F5344CB8AC3E}">
        <p14:creationId xmlns:p14="http://schemas.microsoft.com/office/powerpoint/2010/main" val="2471098158"/>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7526" name="Rectangle 6"/>
          <p:cNvSpPr>
            <a:spLocks noGrp="1" noChangeArrowheads="1"/>
          </p:cNvSpPr>
          <p:nvPr>
            <p:ph type="title"/>
          </p:nvPr>
        </p:nvSpPr>
        <p:spPr/>
        <p:txBody>
          <a:bodyPr/>
          <a:lstStyle/>
          <a:p>
            <a:r>
              <a:rPr lang="en-US" altLang="en-US" sz="2800" dirty="0">
                <a:solidFill>
                  <a:srgbClr val="FF0000"/>
                </a:solidFill>
              </a:rPr>
              <a:t>What do you </a:t>
            </a:r>
            <a:r>
              <a:rPr lang="en-US" altLang="en-US" sz="2800" dirty="0" smtClean="0">
                <a:solidFill>
                  <a:srgbClr val="FF0000"/>
                </a:solidFill>
              </a:rPr>
              <a:t>Think</a:t>
            </a:r>
            <a:r>
              <a:rPr lang="en-US" altLang="en-US" sz="2800" dirty="0">
                <a:solidFill>
                  <a:srgbClr val="FF0000"/>
                </a:solidFill>
              </a:rPr>
              <a:t>?</a:t>
            </a:r>
            <a:endParaRPr lang="nl-NL" altLang="en-US" sz="2800" dirty="0">
              <a:solidFill>
                <a:srgbClr val="FF0000"/>
              </a:solidFill>
            </a:endParaRPr>
          </a:p>
        </p:txBody>
      </p:sp>
      <p:sp>
        <p:nvSpPr>
          <p:cNvPr id="107527" name="Rectangle 7"/>
          <p:cNvSpPr>
            <a:spLocks noGrp="1" noChangeArrowheads="1"/>
          </p:cNvSpPr>
          <p:nvPr>
            <p:ph type="body" idx="1"/>
          </p:nvPr>
        </p:nvSpPr>
        <p:spPr/>
        <p:txBody>
          <a:bodyPr/>
          <a:lstStyle/>
          <a:p>
            <a:pPr>
              <a:buFontTx/>
              <a:buNone/>
            </a:pPr>
            <a:r>
              <a:rPr lang="en-US" altLang="en-US" sz="2000" dirty="0"/>
              <a:t>	</a:t>
            </a:r>
          </a:p>
          <a:p>
            <a:pPr>
              <a:buFontTx/>
              <a:buNone/>
            </a:pPr>
            <a:r>
              <a:rPr lang="en-US" altLang="en-US" sz="2000" dirty="0"/>
              <a:t>	</a:t>
            </a:r>
            <a:r>
              <a:rPr lang="en-US" altLang="en-US" sz="2000" i="1" dirty="0"/>
              <a:t>A man in his 60s works with a team of colleagues </a:t>
            </a:r>
            <a:br>
              <a:rPr lang="en-US" altLang="en-US" sz="2000" i="1" dirty="0"/>
            </a:br>
            <a:r>
              <a:rPr lang="en-US" altLang="en-US" sz="2000" i="1" dirty="0"/>
              <a:t>in their 20s and 30s. The team, including the manager, </a:t>
            </a:r>
            <a:br>
              <a:rPr lang="en-US" altLang="en-US" sz="2000" i="1" dirty="0"/>
            </a:br>
            <a:r>
              <a:rPr lang="en-US" altLang="en-US" sz="2000" i="1" dirty="0"/>
              <a:t>often go out </a:t>
            </a:r>
            <a:r>
              <a:rPr lang="en-US" altLang="en-US" sz="2000" i="1" dirty="0" err="1"/>
              <a:t>socialising</a:t>
            </a:r>
            <a:r>
              <a:rPr lang="en-US" altLang="en-US" sz="2000" i="1" dirty="0"/>
              <a:t> but don’t ask the older man along. </a:t>
            </a:r>
            <a:br>
              <a:rPr lang="en-US" altLang="en-US" sz="2000" i="1" dirty="0"/>
            </a:br>
            <a:r>
              <a:rPr lang="en-US" altLang="en-US" sz="2000" i="1" dirty="0"/>
              <a:t>He finds out that they discuss work issues during these outings, and he feels left out.</a:t>
            </a:r>
          </a:p>
          <a:p>
            <a:pPr>
              <a:buFontTx/>
              <a:buNone/>
            </a:pPr>
            <a:endParaRPr lang="en-US" altLang="en-US" sz="2000" i="1" dirty="0"/>
          </a:p>
          <a:p>
            <a:pPr>
              <a:buFontTx/>
              <a:buNone/>
            </a:pPr>
            <a:r>
              <a:rPr lang="en-US" altLang="en-US" b="1" dirty="0">
                <a:solidFill>
                  <a:schemeClr val="tx2"/>
                </a:solidFill>
              </a:rPr>
              <a:t>	Is this discrimination?</a:t>
            </a:r>
            <a:endParaRPr lang="en-US" altLang="en-US" sz="2000" b="1" dirty="0">
              <a:solidFill>
                <a:schemeClr val="tx2"/>
              </a:solidFill>
            </a:endParaRPr>
          </a:p>
          <a:p>
            <a:pPr>
              <a:buFontTx/>
              <a:buNone/>
            </a:pPr>
            <a:r>
              <a:rPr lang="en-US" altLang="en-US" sz="2000" b="1" dirty="0"/>
              <a:t>	Answer:</a:t>
            </a:r>
            <a:r>
              <a:rPr lang="en-US" altLang="en-US" sz="2000" dirty="0"/>
              <a:t> Yes, as the man is being unfairly excluded from discussions about work because of his age. The manager should find other opportunities to discuss work issues with the whole team, during working hours.</a:t>
            </a:r>
            <a:endParaRPr lang="nl-NL" altLang="en-US" sz="2000" dirty="0"/>
          </a:p>
        </p:txBody>
      </p:sp>
      <p:grpSp>
        <p:nvGrpSpPr>
          <p:cNvPr id="107536" name="Group 16"/>
          <p:cNvGrpSpPr>
            <a:grpSpLocks/>
          </p:cNvGrpSpPr>
          <p:nvPr/>
        </p:nvGrpSpPr>
        <p:grpSpPr bwMode="auto">
          <a:xfrm>
            <a:off x="6662738" y="371475"/>
            <a:ext cx="3022600" cy="2074863"/>
            <a:chOff x="4197" y="234"/>
            <a:chExt cx="1904" cy="1307"/>
          </a:xfrm>
        </p:grpSpPr>
        <p:sp>
          <p:nvSpPr>
            <p:cNvPr id="107537" name="Freeform 17"/>
            <p:cNvSpPr>
              <a:spLocks/>
            </p:cNvSpPr>
            <p:nvPr/>
          </p:nvSpPr>
          <p:spPr bwMode="auto">
            <a:xfrm rot="20498416" flipH="1">
              <a:off x="5073" y="604"/>
              <a:ext cx="1028" cy="240"/>
            </a:xfrm>
            <a:custGeom>
              <a:avLst/>
              <a:gdLst>
                <a:gd name="T0" fmla="*/ 450 w 450"/>
                <a:gd name="T1" fmla="*/ 0 h 105"/>
                <a:gd name="T2" fmla="*/ 3 w 450"/>
                <a:gd name="T3" fmla="*/ 79 h 105"/>
                <a:gd name="T4" fmla="*/ 2 w 450"/>
                <a:gd name="T5" fmla="*/ 77 h 105"/>
                <a:gd name="T6" fmla="*/ 0 w 450"/>
                <a:gd name="T7" fmla="*/ 105 h 105"/>
                <a:gd name="T8" fmla="*/ 430 w 450"/>
                <a:gd name="T9" fmla="*/ 27 h 105"/>
                <a:gd name="T10" fmla="*/ 450 w 450"/>
                <a:gd name="T11" fmla="*/ 0 h 105"/>
              </a:gdLst>
              <a:ahLst/>
              <a:cxnLst>
                <a:cxn ang="0">
                  <a:pos x="T0" y="T1"/>
                </a:cxn>
                <a:cxn ang="0">
                  <a:pos x="T2" y="T3"/>
                </a:cxn>
                <a:cxn ang="0">
                  <a:pos x="T4" y="T5"/>
                </a:cxn>
                <a:cxn ang="0">
                  <a:pos x="T6" y="T7"/>
                </a:cxn>
                <a:cxn ang="0">
                  <a:pos x="T8" y="T9"/>
                </a:cxn>
                <a:cxn ang="0">
                  <a:pos x="T10" y="T11"/>
                </a:cxn>
              </a:cxnLst>
              <a:rect l="0" t="0" r="r" b="b"/>
              <a:pathLst>
                <a:path w="450" h="105">
                  <a:moveTo>
                    <a:pt x="450" y="0"/>
                  </a:moveTo>
                  <a:cubicBezTo>
                    <a:pt x="450" y="0"/>
                    <a:pt x="16" y="74"/>
                    <a:pt x="3" y="79"/>
                  </a:cubicBezTo>
                  <a:cubicBezTo>
                    <a:pt x="3" y="78"/>
                    <a:pt x="2" y="78"/>
                    <a:pt x="2" y="77"/>
                  </a:cubicBezTo>
                  <a:cubicBezTo>
                    <a:pt x="0" y="105"/>
                    <a:pt x="0" y="105"/>
                    <a:pt x="0" y="105"/>
                  </a:cubicBezTo>
                  <a:cubicBezTo>
                    <a:pt x="430" y="27"/>
                    <a:pt x="430" y="27"/>
                    <a:pt x="430" y="27"/>
                  </a:cubicBezTo>
                  <a:lnTo>
                    <a:pt x="45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pic>
          <p:nvPicPr>
            <p:cNvPr id="107538" name="Picture 18" descr="1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8" y="275"/>
              <a:ext cx="1224" cy="1224"/>
            </a:xfrm>
            <a:prstGeom prst="rect">
              <a:avLst/>
            </a:prstGeom>
            <a:noFill/>
            <a:extLst>
              <a:ext uri="{909E8E84-426E-40DD-AFC4-6F175D3DCCD1}">
                <a14:hiddenFill xmlns:a14="http://schemas.microsoft.com/office/drawing/2010/main">
                  <a:solidFill>
                    <a:srgbClr val="FFFFFF"/>
                  </a:solidFill>
                </a14:hiddenFill>
              </a:ext>
            </a:extLst>
          </p:spPr>
        </p:pic>
        <p:grpSp>
          <p:nvGrpSpPr>
            <p:cNvPr id="107539" name="Group 19"/>
            <p:cNvGrpSpPr>
              <a:grpSpLocks/>
            </p:cNvGrpSpPr>
            <p:nvPr/>
          </p:nvGrpSpPr>
          <p:grpSpPr bwMode="auto">
            <a:xfrm rot="12526928" flipH="1">
              <a:off x="4197" y="234"/>
              <a:ext cx="1307" cy="1307"/>
              <a:chOff x="3428" y="2104"/>
              <a:chExt cx="2097" cy="2097"/>
            </a:xfrm>
          </p:grpSpPr>
          <p:sp>
            <p:nvSpPr>
              <p:cNvPr id="107540" name="Oval 20"/>
              <p:cNvSpPr>
                <a:spLocks noChangeArrowheads="1"/>
              </p:cNvSpPr>
              <p:nvPr/>
            </p:nvSpPr>
            <p:spPr bwMode="auto">
              <a:xfrm flipH="1">
                <a:off x="3470" y="2182"/>
                <a:ext cx="1982" cy="1982"/>
              </a:xfrm>
              <a:prstGeom prst="ellipse">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7541" name="Freeform 21"/>
              <p:cNvSpPr>
                <a:spLocks noEditPoints="1"/>
              </p:cNvSpPr>
              <p:nvPr/>
            </p:nvSpPr>
            <p:spPr bwMode="auto">
              <a:xfrm rot="-2085283">
                <a:off x="3428" y="2104"/>
                <a:ext cx="2097" cy="2097"/>
              </a:xfrm>
              <a:custGeom>
                <a:avLst/>
                <a:gdLst>
                  <a:gd name="T0" fmla="*/ 287 w 572"/>
                  <a:gd name="T1" fmla="*/ 545 h 572"/>
                  <a:gd name="T2" fmla="*/ 541 w 572"/>
                  <a:gd name="T3" fmla="*/ 331 h 572"/>
                  <a:gd name="T4" fmla="*/ 545 w 572"/>
                  <a:gd name="T5" fmla="*/ 286 h 572"/>
                  <a:gd name="T6" fmla="*/ 331 w 572"/>
                  <a:gd name="T7" fmla="*/ 31 h 572"/>
                  <a:gd name="T8" fmla="*/ 286 w 572"/>
                  <a:gd name="T9" fmla="*/ 27 h 572"/>
                  <a:gd name="T10" fmla="*/ 31 w 572"/>
                  <a:gd name="T11" fmla="*/ 241 h 572"/>
                  <a:gd name="T12" fmla="*/ 27 w 572"/>
                  <a:gd name="T13" fmla="*/ 286 h 572"/>
                  <a:gd name="T14" fmla="*/ 241 w 572"/>
                  <a:gd name="T15" fmla="*/ 541 h 572"/>
                  <a:gd name="T16" fmla="*/ 241 w 572"/>
                  <a:gd name="T17" fmla="*/ 541 h 572"/>
                  <a:gd name="T18" fmla="*/ 287 w 572"/>
                  <a:gd name="T19" fmla="*/ 545 h 572"/>
                  <a:gd name="T20" fmla="*/ 237 w 572"/>
                  <a:gd name="T21" fmla="*/ 568 h 572"/>
                  <a:gd name="T22" fmla="*/ 239 w 572"/>
                  <a:gd name="T23" fmla="*/ 554 h 572"/>
                  <a:gd name="T24" fmla="*/ 237 w 572"/>
                  <a:gd name="T25" fmla="*/ 568 h 572"/>
                  <a:gd name="T26" fmla="*/ 0 w 572"/>
                  <a:gd name="T27" fmla="*/ 286 h 572"/>
                  <a:gd name="T28" fmla="*/ 5 w 572"/>
                  <a:gd name="T29" fmla="*/ 236 h 572"/>
                  <a:gd name="T30" fmla="*/ 286 w 572"/>
                  <a:gd name="T31" fmla="*/ 0 h 572"/>
                  <a:gd name="T32" fmla="*/ 336 w 572"/>
                  <a:gd name="T33" fmla="*/ 4 h 572"/>
                  <a:gd name="T34" fmla="*/ 572 w 572"/>
                  <a:gd name="T35" fmla="*/ 286 h 572"/>
                  <a:gd name="T36" fmla="*/ 568 w 572"/>
                  <a:gd name="T37" fmla="*/ 336 h 572"/>
                  <a:gd name="T38" fmla="*/ 287 w 572"/>
                  <a:gd name="T39" fmla="*/ 572 h 572"/>
                  <a:gd name="T40" fmla="*/ 237 w 572"/>
                  <a:gd name="T41" fmla="*/ 568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72" h="572">
                    <a:moveTo>
                      <a:pt x="287" y="545"/>
                    </a:moveTo>
                    <a:cubicBezTo>
                      <a:pt x="410" y="545"/>
                      <a:pt x="519" y="456"/>
                      <a:pt x="541" y="331"/>
                    </a:cubicBezTo>
                    <a:cubicBezTo>
                      <a:pt x="544" y="316"/>
                      <a:pt x="545" y="301"/>
                      <a:pt x="545" y="286"/>
                    </a:cubicBezTo>
                    <a:cubicBezTo>
                      <a:pt x="545" y="162"/>
                      <a:pt x="457" y="53"/>
                      <a:pt x="331" y="31"/>
                    </a:cubicBezTo>
                    <a:cubicBezTo>
                      <a:pt x="316" y="28"/>
                      <a:pt x="301" y="27"/>
                      <a:pt x="286" y="27"/>
                    </a:cubicBezTo>
                    <a:cubicBezTo>
                      <a:pt x="163" y="27"/>
                      <a:pt x="54" y="115"/>
                      <a:pt x="31" y="241"/>
                    </a:cubicBezTo>
                    <a:cubicBezTo>
                      <a:pt x="29" y="256"/>
                      <a:pt x="27" y="271"/>
                      <a:pt x="27" y="286"/>
                    </a:cubicBezTo>
                    <a:cubicBezTo>
                      <a:pt x="27" y="409"/>
                      <a:pt x="116" y="519"/>
                      <a:pt x="241" y="541"/>
                    </a:cubicBezTo>
                    <a:cubicBezTo>
                      <a:pt x="241" y="541"/>
                      <a:pt x="241" y="541"/>
                      <a:pt x="241" y="541"/>
                    </a:cubicBezTo>
                    <a:cubicBezTo>
                      <a:pt x="257" y="544"/>
                      <a:pt x="272" y="545"/>
                      <a:pt x="287" y="545"/>
                    </a:cubicBezTo>
                    <a:moveTo>
                      <a:pt x="237" y="568"/>
                    </a:moveTo>
                    <a:cubicBezTo>
                      <a:pt x="239" y="554"/>
                      <a:pt x="239" y="554"/>
                      <a:pt x="239" y="554"/>
                    </a:cubicBezTo>
                    <a:cubicBezTo>
                      <a:pt x="237" y="568"/>
                      <a:pt x="237" y="568"/>
                      <a:pt x="237" y="568"/>
                    </a:cubicBezTo>
                    <a:cubicBezTo>
                      <a:pt x="98" y="543"/>
                      <a:pt x="0" y="422"/>
                      <a:pt x="0" y="286"/>
                    </a:cubicBezTo>
                    <a:cubicBezTo>
                      <a:pt x="0" y="270"/>
                      <a:pt x="2" y="253"/>
                      <a:pt x="5" y="236"/>
                    </a:cubicBezTo>
                    <a:cubicBezTo>
                      <a:pt x="29" y="97"/>
                      <a:pt x="150" y="0"/>
                      <a:pt x="286" y="0"/>
                    </a:cubicBezTo>
                    <a:cubicBezTo>
                      <a:pt x="303" y="0"/>
                      <a:pt x="319" y="1"/>
                      <a:pt x="336" y="4"/>
                    </a:cubicBezTo>
                    <a:cubicBezTo>
                      <a:pt x="475" y="29"/>
                      <a:pt x="572" y="149"/>
                      <a:pt x="572" y="286"/>
                    </a:cubicBezTo>
                    <a:cubicBezTo>
                      <a:pt x="572" y="302"/>
                      <a:pt x="571" y="319"/>
                      <a:pt x="568" y="336"/>
                    </a:cubicBezTo>
                    <a:cubicBezTo>
                      <a:pt x="544" y="474"/>
                      <a:pt x="423" y="572"/>
                      <a:pt x="287" y="572"/>
                    </a:cubicBezTo>
                    <a:cubicBezTo>
                      <a:pt x="270" y="572"/>
                      <a:pt x="254" y="571"/>
                      <a:pt x="237" y="568"/>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Tree>
    <p:extLst>
      <p:ext uri="{BB962C8B-B14F-4D97-AF65-F5344CB8AC3E}">
        <p14:creationId xmlns:p14="http://schemas.microsoft.com/office/powerpoint/2010/main" val="1752303603"/>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7527">
                                            <p:txEl>
                                              <p:pRg st="1" end="1"/>
                                            </p:txEl>
                                          </p:spTgt>
                                        </p:tgtEl>
                                        <p:attrNameLst>
                                          <p:attrName>style.visibility</p:attrName>
                                        </p:attrNameLst>
                                      </p:cBhvr>
                                      <p:to>
                                        <p:strVal val="visible"/>
                                      </p:to>
                                    </p:set>
                                    <p:animEffect transition="in" filter="wipe(left)">
                                      <p:cBhvr>
                                        <p:cTn id="7" dur="1000"/>
                                        <p:tgtEl>
                                          <p:spTgt spid="107527">
                                            <p:txEl>
                                              <p:pRg st="1" end="1"/>
                                            </p:txEl>
                                          </p:spTgt>
                                        </p:tgtEl>
                                      </p:cBhvr>
                                    </p:animEffect>
                                  </p:childTnLst>
                                </p:cTn>
                              </p:par>
                              <p:par>
                                <p:cTn id="8" presetID="37" presetClass="entr" presetSubtype="0" fill="hold" nodeType="withEffect">
                                  <p:stCondLst>
                                    <p:cond delay="0"/>
                                  </p:stCondLst>
                                  <p:childTnLst>
                                    <p:set>
                                      <p:cBhvr>
                                        <p:cTn id="9" dur="1" fill="hold">
                                          <p:stCondLst>
                                            <p:cond delay="0"/>
                                          </p:stCondLst>
                                        </p:cTn>
                                        <p:tgtEl>
                                          <p:spTgt spid="107536"/>
                                        </p:tgtEl>
                                        <p:attrNameLst>
                                          <p:attrName>style.visibility</p:attrName>
                                        </p:attrNameLst>
                                      </p:cBhvr>
                                      <p:to>
                                        <p:strVal val="visible"/>
                                      </p:to>
                                    </p:set>
                                    <p:animEffect transition="in" filter="fade">
                                      <p:cBhvr>
                                        <p:cTn id="10" dur="1000"/>
                                        <p:tgtEl>
                                          <p:spTgt spid="107536"/>
                                        </p:tgtEl>
                                      </p:cBhvr>
                                    </p:animEffect>
                                    <p:anim calcmode="lin" valueType="num">
                                      <p:cBhvr>
                                        <p:cTn id="11" dur="1000" fill="hold"/>
                                        <p:tgtEl>
                                          <p:spTgt spid="107536"/>
                                        </p:tgtEl>
                                        <p:attrNameLst>
                                          <p:attrName>ppt_x</p:attrName>
                                        </p:attrNameLst>
                                      </p:cBhvr>
                                      <p:tavLst>
                                        <p:tav tm="0">
                                          <p:val>
                                            <p:strVal val="#ppt_x"/>
                                          </p:val>
                                        </p:tav>
                                        <p:tav tm="100000">
                                          <p:val>
                                            <p:strVal val="#ppt_x"/>
                                          </p:val>
                                        </p:tav>
                                      </p:tavLst>
                                    </p:anim>
                                    <p:anim calcmode="lin" valueType="num">
                                      <p:cBhvr>
                                        <p:cTn id="12" dur="900" decel="100000" fill="hold"/>
                                        <p:tgtEl>
                                          <p:spTgt spid="107536"/>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107536"/>
                                        </p:tgtEl>
                                        <p:attrNameLst>
                                          <p:attrName>ppt_y</p:attrName>
                                        </p:attrNameLst>
                                      </p:cBhvr>
                                      <p:tavLst>
                                        <p:tav tm="0">
                                          <p:val>
                                            <p:strVal val="#ppt_y-.03"/>
                                          </p:val>
                                        </p:tav>
                                        <p:tav tm="100000">
                                          <p:val>
                                            <p:strVal val="#ppt_y"/>
                                          </p:val>
                                        </p:tav>
                                      </p:tavLst>
                                    </p:anim>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07527">
                                            <p:txEl>
                                              <p:pRg st="3" end="3"/>
                                            </p:txEl>
                                          </p:spTgt>
                                        </p:tgtEl>
                                        <p:attrNameLst>
                                          <p:attrName>style.visibility</p:attrName>
                                        </p:attrNameLst>
                                      </p:cBhvr>
                                      <p:to>
                                        <p:strVal val="visible"/>
                                      </p:to>
                                    </p:set>
                                    <p:animEffect transition="in" filter="wipe(left)">
                                      <p:cBhvr>
                                        <p:cTn id="17" dur="1000"/>
                                        <p:tgtEl>
                                          <p:spTgt spid="107527">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7527">
                                            <p:txEl>
                                              <p:pRg st="4" end="4"/>
                                            </p:txEl>
                                          </p:spTgt>
                                        </p:tgtEl>
                                        <p:attrNameLst>
                                          <p:attrName>style.visibility</p:attrName>
                                        </p:attrNameLst>
                                      </p:cBhvr>
                                      <p:to>
                                        <p:strVal val="visible"/>
                                      </p:to>
                                    </p:set>
                                    <p:animEffect transition="in" filter="wipe(left)">
                                      <p:cBhvr>
                                        <p:cTn id="22" dur="1000"/>
                                        <p:tgtEl>
                                          <p:spTgt spid="1075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7"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50" name="Rectangle 6"/>
          <p:cNvSpPr>
            <a:spLocks noGrp="1" noChangeArrowheads="1"/>
          </p:cNvSpPr>
          <p:nvPr>
            <p:ph type="title"/>
          </p:nvPr>
        </p:nvSpPr>
        <p:spPr>
          <a:xfrm>
            <a:off x="428403" y="1193800"/>
            <a:ext cx="8229600" cy="576262"/>
          </a:xfrm>
        </p:spPr>
        <p:txBody>
          <a:bodyPr/>
          <a:lstStyle/>
          <a:p>
            <a:r>
              <a:rPr lang="en-US" altLang="en-US" sz="2800" dirty="0">
                <a:solidFill>
                  <a:srgbClr val="FF0000"/>
                </a:solidFill>
              </a:rPr>
              <a:t>What do you </a:t>
            </a:r>
            <a:r>
              <a:rPr lang="en-US" altLang="en-US" sz="2800" dirty="0" smtClean="0">
                <a:solidFill>
                  <a:srgbClr val="FF0000"/>
                </a:solidFill>
              </a:rPr>
              <a:t>Think</a:t>
            </a:r>
            <a:r>
              <a:rPr lang="en-US" altLang="en-US" sz="2800" dirty="0">
                <a:solidFill>
                  <a:srgbClr val="FF0000"/>
                </a:solidFill>
              </a:rPr>
              <a:t>?</a:t>
            </a:r>
            <a:endParaRPr lang="nl-NL" altLang="en-US" sz="2800" dirty="0">
              <a:solidFill>
                <a:srgbClr val="FF0000"/>
              </a:solidFill>
            </a:endParaRPr>
          </a:p>
        </p:txBody>
      </p:sp>
      <p:sp>
        <p:nvSpPr>
          <p:cNvPr id="108551" name="Rectangle 7"/>
          <p:cNvSpPr>
            <a:spLocks noGrp="1" noChangeArrowheads="1"/>
          </p:cNvSpPr>
          <p:nvPr>
            <p:ph type="body" idx="1"/>
          </p:nvPr>
        </p:nvSpPr>
        <p:spPr/>
        <p:txBody>
          <a:bodyPr/>
          <a:lstStyle/>
          <a:p>
            <a:pPr>
              <a:buFontTx/>
              <a:buNone/>
            </a:pPr>
            <a:endParaRPr lang="en-US" altLang="en-US" sz="2000" i="1" dirty="0"/>
          </a:p>
          <a:p>
            <a:pPr>
              <a:buFontTx/>
              <a:buNone/>
            </a:pPr>
            <a:r>
              <a:rPr lang="en-US" altLang="en-US" sz="2000" i="1" dirty="0"/>
              <a:t>	A woman applies for a job with a catering firm. </a:t>
            </a:r>
            <a:br>
              <a:rPr lang="en-US" altLang="en-US" sz="2000" i="1" dirty="0"/>
            </a:br>
            <a:r>
              <a:rPr lang="en-US" altLang="en-US" sz="2000" i="1" dirty="0"/>
              <a:t>She is turned down, on the grounds that the company </a:t>
            </a:r>
            <a:br>
              <a:rPr lang="en-US" altLang="en-US" sz="2000" i="1" dirty="0"/>
            </a:br>
            <a:r>
              <a:rPr lang="en-US" altLang="en-US" sz="2000" i="1" dirty="0"/>
              <a:t>is only hiring people who have a formal catering qualification. Afterwards, she finds out that a friend who has no qualifications but has a different skin </a:t>
            </a:r>
            <a:r>
              <a:rPr lang="en-US" altLang="en-US" sz="2000" i="1" dirty="0" err="1"/>
              <a:t>colour</a:t>
            </a:r>
            <a:r>
              <a:rPr lang="en-US" altLang="en-US" sz="2000" i="1" dirty="0"/>
              <a:t>, and was interviewed after her, </a:t>
            </a:r>
            <a:br>
              <a:rPr lang="en-US" altLang="en-US" sz="2000" i="1" dirty="0"/>
            </a:br>
            <a:r>
              <a:rPr lang="en-US" altLang="en-US" sz="2000" i="1" dirty="0"/>
              <a:t>has been offered the job.</a:t>
            </a:r>
          </a:p>
          <a:p>
            <a:pPr>
              <a:buFontTx/>
              <a:buNone/>
            </a:pPr>
            <a:endParaRPr lang="en-US" altLang="en-US" sz="2000" dirty="0"/>
          </a:p>
          <a:p>
            <a:pPr>
              <a:buFontTx/>
              <a:buNone/>
            </a:pPr>
            <a:r>
              <a:rPr lang="en-US" altLang="en-US" b="1" dirty="0">
                <a:solidFill>
                  <a:schemeClr val="tx2"/>
                </a:solidFill>
              </a:rPr>
              <a:t>	Is this discrimination?</a:t>
            </a:r>
          </a:p>
          <a:p>
            <a:pPr>
              <a:buFontTx/>
              <a:buNone/>
            </a:pPr>
            <a:r>
              <a:rPr lang="en-US" altLang="en-US" sz="2000" b="1" dirty="0"/>
              <a:t>	Answer:</a:t>
            </a:r>
            <a:r>
              <a:rPr lang="en-US" altLang="en-US" sz="2000" dirty="0"/>
              <a:t> Probably yes. Discrimination on the grounds of race or ethnic origin is illegal throughout the EU, including in employment. The circumstances suggest there is a case to answer here. It would be up to the employer to prove otherwise.  </a:t>
            </a:r>
            <a:endParaRPr lang="nl-NL" altLang="en-US" sz="2000" dirty="0"/>
          </a:p>
        </p:txBody>
      </p:sp>
      <p:grpSp>
        <p:nvGrpSpPr>
          <p:cNvPr id="108560" name="Group 16"/>
          <p:cNvGrpSpPr>
            <a:grpSpLocks/>
          </p:cNvGrpSpPr>
          <p:nvPr/>
        </p:nvGrpSpPr>
        <p:grpSpPr bwMode="auto">
          <a:xfrm>
            <a:off x="6684017" y="604971"/>
            <a:ext cx="3022600" cy="2074863"/>
            <a:chOff x="4197" y="234"/>
            <a:chExt cx="1904" cy="1307"/>
          </a:xfrm>
        </p:grpSpPr>
        <p:sp>
          <p:nvSpPr>
            <p:cNvPr id="108561" name="Freeform 17"/>
            <p:cNvSpPr>
              <a:spLocks/>
            </p:cNvSpPr>
            <p:nvPr/>
          </p:nvSpPr>
          <p:spPr bwMode="auto">
            <a:xfrm rot="20498416" flipH="1">
              <a:off x="5073" y="604"/>
              <a:ext cx="1028" cy="240"/>
            </a:xfrm>
            <a:custGeom>
              <a:avLst/>
              <a:gdLst>
                <a:gd name="T0" fmla="*/ 450 w 450"/>
                <a:gd name="T1" fmla="*/ 0 h 105"/>
                <a:gd name="T2" fmla="*/ 3 w 450"/>
                <a:gd name="T3" fmla="*/ 79 h 105"/>
                <a:gd name="T4" fmla="*/ 2 w 450"/>
                <a:gd name="T5" fmla="*/ 77 h 105"/>
                <a:gd name="T6" fmla="*/ 0 w 450"/>
                <a:gd name="T7" fmla="*/ 105 h 105"/>
                <a:gd name="T8" fmla="*/ 430 w 450"/>
                <a:gd name="T9" fmla="*/ 27 h 105"/>
                <a:gd name="T10" fmla="*/ 450 w 450"/>
                <a:gd name="T11" fmla="*/ 0 h 105"/>
              </a:gdLst>
              <a:ahLst/>
              <a:cxnLst>
                <a:cxn ang="0">
                  <a:pos x="T0" y="T1"/>
                </a:cxn>
                <a:cxn ang="0">
                  <a:pos x="T2" y="T3"/>
                </a:cxn>
                <a:cxn ang="0">
                  <a:pos x="T4" y="T5"/>
                </a:cxn>
                <a:cxn ang="0">
                  <a:pos x="T6" y="T7"/>
                </a:cxn>
                <a:cxn ang="0">
                  <a:pos x="T8" y="T9"/>
                </a:cxn>
                <a:cxn ang="0">
                  <a:pos x="T10" y="T11"/>
                </a:cxn>
              </a:cxnLst>
              <a:rect l="0" t="0" r="r" b="b"/>
              <a:pathLst>
                <a:path w="450" h="105">
                  <a:moveTo>
                    <a:pt x="450" y="0"/>
                  </a:moveTo>
                  <a:cubicBezTo>
                    <a:pt x="450" y="0"/>
                    <a:pt x="16" y="74"/>
                    <a:pt x="3" y="79"/>
                  </a:cubicBezTo>
                  <a:cubicBezTo>
                    <a:pt x="3" y="78"/>
                    <a:pt x="2" y="78"/>
                    <a:pt x="2" y="77"/>
                  </a:cubicBezTo>
                  <a:cubicBezTo>
                    <a:pt x="0" y="105"/>
                    <a:pt x="0" y="105"/>
                    <a:pt x="0" y="105"/>
                  </a:cubicBezTo>
                  <a:cubicBezTo>
                    <a:pt x="430" y="27"/>
                    <a:pt x="430" y="27"/>
                    <a:pt x="430" y="27"/>
                  </a:cubicBezTo>
                  <a:lnTo>
                    <a:pt x="45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pic>
          <p:nvPicPr>
            <p:cNvPr id="108562" name="Picture 18" descr="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8" y="275"/>
              <a:ext cx="1224" cy="1224"/>
            </a:xfrm>
            <a:prstGeom prst="rect">
              <a:avLst/>
            </a:prstGeom>
            <a:noFill/>
            <a:extLst>
              <a:ext uri="{909E8E84-426E-40DD-AFC4-6F175D3DCCD1}">
                <a14:hiddenFill xmlns:a14="http://schemas.microsoft.com/office/drawing/2010/main">
                  <a:solidFill>
                    <a:srgbClr val="FFFFFF"/>
                  </a:solidFill>
                </a14:hiddenFill>
              </a:ext>
            </a:extLst>
          </p:spPr>
        </p:pic>
        <p:grpSp>
          <p:nvGrpSpPr>
            <p:cNvPr id="108563" name="Group 19"/>
            <p:cNvGrpSpPr>
              <a:grpSpLocks/>
            </p:cNvGrpSpPr>
            <p:nvPr/>
          </p:nvGrpSpPr>
          <p:grpSpPr bwMode="auto">
            <a:xfrm rot="12526928" flipH="1">
              <a:off x="4197" y="234"/>
              <a:ext cx="1307" cy="1307"/>
              <a:chOff x="3428" y="2104"/>
              <a:chExt cx="2097" cy="2097"/>
            </a:xfrm>
          </p:grpSpPr>
          <p:sp>
            <p:nvSpPr>
              <p:cNvPr id="108564" name="Oval 20"/>
              <p:cNvSpPr>
                <a:spLocks noChangeArrowheads="1"/>
              </p:cNvSpPr>
              <p:nvPr/>
            </p:nvSpPr>
            <p:spPr bwMode="auto">
              <a:xfrm flipH="1">
                <a:off x="3470" y="2182"/>
                <a:ext cx="1982" cy="1982"/>
              </a:xfrm>
              <a:prstGeom prst="ellipse">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8565" name="Freeform 21"/>
              <p:cNvSpPr>
                <a:spLocks noEditPoints="1"/>
              </p:cNvSpPr>
              <p:nvPr/>
            </p:nvSpPr>
            <p:spPr bwMode="auto">
              <a:xfrm rot="-2085283">
                <a:off x="3428" y="2104"/>
                <a:ext cx="2097" cy="2097"/>
              </a:xfrm>
              <a:custGeom>
                <a:avLst/>
                <a:gdLst>
                  <a:gd name="T0" fmla="*/ 287 w 572"/>
                  <a:gd name="T1" fmla="*/ 545 h 572"/>
                  <a:gd name="T2" fmla="*/ 541 w 572"/>
                  <a:gd name="T3" fmla="*/ 331 h 572"/>
                  <a:gd name="T4" fmla="*/ 545 w 572"/>
                  <a:gd name="T5" fmla="*/ 286 h 572"/>
                  <a:gd name="T6" fmla="*/ 331 w 572"/>
                  <a:gd name="T7" fmla="*/ 31 h 572"/>
                  <a:gd name="T8" fmla="*/ 286 w 572"/>
                  <a:gd name="T9" fmla="*/ 27 h 572"/>
                  <a:gd name="T10" fmla="*/ 31 w 572"/>
                  <a:gd name="T11" fmla="*/ 241 h 572"/>
                  <a:gd name="T12" fmla="*/ 27 w 572"/>
                  <a:gd name="T13" fmla="*/ 286 h 572"/>
                  <a:gd name="T14" fmla="*/ 241 w 572"/>
                  <a:gd name="T15" fmla="*/ 541 h 572"/>
                  <a:gd name="T16" fmla="*/ 241 w 572"/>
                  <a:gd name="T17" fmla="*/ 541 h 572"/>
                  <a:gd name="T18" fmla="*/ 287 w 572"/>
                  <a:gd name="T19" fmla="*/ 545 h 572"/>
                  <a:gd name="T20" fmla="*/ 237 w 572"/>
                  <a:gd name="T21" fmla="*/ 568 h 572"/>
                  <a:gd name="T22" fmla="*/ 239 w 572"/>
                  <a:gd name="T23" fmla="*/ 554 h 572"/>
                  <a:gd name="T24" fmla="*/ 237 w 572"/>
                  <a:gd name="T25" fmla="*/ 568 h 572"/>
                  <a:gd name="T26" fmla="*/ 0 w 572"/>
                  <a:gd name="T27" fmla="*/ 286 h 572"/>
                  <a:gd name="T28" fmla="*/ 5 w 572"/>
                  <a:gd name="T29" fmla="*/ 236 h 572"/>
                  <a:gd name="T30" fmla="*/ 286 w 572"/>
                  <a:gd name="T31" fmla="*/ 0 h 572"/>
                  <a:gd name="T32" fmla="*/ 336 w 572"/>
                  <a:gd name="T33" fmla="*/ 4 h 572"/>
                  <a:gd name="T34" fmla="*/ 572 w 572"/>
                  <a:gd name="T35" fmla="*/ 286 h 572"/>
                  <a:gd name="T36" fmla="*/ 568 w 572"/>
                  <a:gd name="T37" fmla="*/ 336 h 572"/>
                  <a:gd name="T38" fmla="*/ 287 w 572"/>
                  <a:gd name="T39" fmla="*/ 572 h 572"/>
                  <a:gd name="T40" fmla="*/ 237 w 572"/>
                  <a:gd name="T41" fmla="*/ 568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72" h="572">
                    <a:moveTo>
                      <a:pt x="287" y="545"/>
                    </a:moveTo>
                    <a:cubicBezTo>
                      <a:pt x="410" y="545"/>
                      <a:pt x="519" y="456"/>
                      <a:pt x="541" y="331"/>
                    </a:cubicBezTo>
                    <a:cubicBezTo>
                      <a:pt x="544" y="316"/>
                      <a:pt x="545" y="301"/>
                      <a:pt x="545" y="286"/>
                    </a:cubicBezTo>
                    <a:cubicBezTo>
                      <a:pt x="545" y="162"/>
                      <a:pt x="457" y="53"/>
                      <a:pt x="331" y="31"/>
                    </a:cubicBezTo>
                    <a:cubicBezTo>
                      <a:pt x="316" y="28"/>
                      <a:pt x="301" y="27"/>
                      <a:pt x="286" y="27"/>
                    </a:cubicBezTo>
                    <a:cubicBezTo>
                      <a:pt x="163" y="27"/>
                      <a:pt x="54" y="115"/>
                      <a:pt x="31" y="241"/>
                    </a:cubicBezTo>
                    <a:cubicBezTo>
                      <a:pt x="29" y="256"/>
                      <a:pt x="27" y="271"/>
                      <a:pt x="27" y="286"/>
                    </a:cubicBezTo>
                    <a:cubicBezTo>
                      <a:pt x="27" y="409"/>
                      <a:pt x="116" y="519"/>
                      <a:pt x="241" y="541"/>
                    </a:cubicBezTo>
                    <a:cubicBezTo>
                      <a:pt x="241" y="541"/>
                      <a:pt x="241" y="541"/>
                      <a:pt x="241" y="541"/>
                    </a:cubicBezTo>
                    <a:cubicBezTo>
                      <a:pt x="257" y="544"/>
                      <a:pt x="272" y="545"/>
                      <a:pt x="287" y="545"/>
                    </a:cubicBezTo>
                    <a:moveTo>
                      <a:pt x="237" y="568"/>
                    </a:moveTo>
                    <a:cubicBezTo>
                      <a:pt x="239" y="554"/>
                      <a:pt x="239" y="554"/>
                      <a:pt x="239" y="554"/>
                    </a:cubicBezTo>
                    <a:cubicBezTo>
                      <a:pt x="237" y="568"/>
                      <a:pt x="237" y="568"/>
                      <a:pt x="237" y="568"/>
                    </a:cubicBezTo>
                    <a:cubicBezTo>
                      <a:pt x="98" y="543"/>
                      <a:pt x="0" y="422"/>
                      <a:pt x="0" y="286"/>
                    </a:cubicBezTo>
                    <a:cubicBezTo>
                      <a:pt x="0" y="270"/>
                      <a:pt x="2" y="253"/>
                      <a:pt x="5" y="236"/>
                    </a:cubicBezTo>
                    <a:cubicBezTo>
                      <a:pt x="29" y="97"/>
                      <a:pt x="150" y="0"/>
                      <a:pt x="286" y="0"/>
                    </a:cubicBezTo>
                    <a:cubicBezTo>
                      <a:pt x="303" y="0"/>
                      <a:pt x="319" y="1"/>
                      <a:pt x="336" y="4"/>
                    </a:cubicBezTo>
                    <a:cubicBezTo>
                      <a:pt x="475" y="29"/>
                      <a:pt x="572" y="149"/>
                      <a:pt x="572" y="286"/>
                    </a:cubicBezTo>
                    <a:cubicBezTo>
                      <a:pt x="572" y="302"/>
                      <a:pt x="571" y="319"/>
                      <a:pt x="568" y="336"/>
                    </a:cubicBezTo>
                    <a:cubicBezTo>
                      <a:pt x="544" y="474"/>
                      <a:pt x="423" y="572"/>
                      <a:pt x="287" y="572"/>
                    </a:cubicBezTo>
                    <a:cubicBezTo>
                      <a:pt x="270" y="572"/>
                      <a:pt x="254" y="571"/>
                      <a:pt x="237" y="568"/>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Tree>
    <p:extLst>
      <p:ext uri="{BB962C8B-B14F-4D97-AF65-F5344CB8AC3E}">
        <p14:creationId xmlns:p14="http://schemas.microsoft.com/office/powerpoint/2010/main" val="1051657643"/>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8551">
                                            <p:txEl>
                                              <p:pRg st="1" end="1"/>
                                            </p:txEl>
                                          </p:spTgt>
                                        </p:tgtEl>
                                        <p:attrNameLst>
                                          <p:attrName>style.visibility</p:attrName>
                                        </p:attrNameLst>
                                      </p:cBhvr>
                                      <p:to>
                                        <p:strVal val="visible"/>
                                      </p:to>
                                    </p:set>
                                    <p:animEffect transition="in" filter="wipe(left)">
                                      <p:cBhvr>
                                        <p:cTn id="7" dur="1000"/>
                                        <p:tgtEl>
                                          <p:spTgt spid="108551">
                                            <p:txEl>
                                              <p:pRg st="1" end="1"/>
                                            </p:txEl>
                                          </p:spTgt>
                                        </p:tgtEl>
                                      </p:cBhvr>
                                    </p:animEffect>
                                  </p:childTnLst>
                                </p:cTn>
                              </p:par>
                              <p:par>
                                <p:cTn id="8" presetID="37" presetClass="entr" presetSubtype="0" fill="hold" nodeType="withEffect">
                                  <p:stCondLst>
                                    <p:cond delay="0"/>
                                  </p:stCondLst>
                                  <p:childTnLst>
                                    <p:set>
                                      <p:cBhvr>
                                        <p:cTn id="9" dur="1" fill="hold">
                                          <p:stCondLst>
                                            <p:cond delay="0"/>
                                          </p:stCondLst>
                                        </p:cTn>
                                        <p:tgtEl>
                                          <p:spTgt spid="108560"/>
                                        </p:tgtEl>
                                        <p:attrNameLst>
                                          <p:attrName>style.visibility</p:attrName>
                                        </p:attrNameLst>
                                      </p:cBhvr>
                                      <p:to>
                                        <p:strVal val="visible"/>
                                      </p:to>
                                    </p:set>
                                    <p:animEffect transition="in" filter="fade">
                                      <p:cBhvr>
                                        <p:cTn id="10" dur="1000"/>
                                        <p:tgtEl>
                                          <p:spTgt spid="108560"/>
                                        </p:tgtEl>
                                      </p:cBhvr>
                                    </p:animEffect>
                                    <p:anim calcmode="lin" valueType="num">
                                      <p:cBhvr>
                                        <p:cTn id="11" dur="1000" fill="hold"/>
                                        <p:tgtEl>
                                          <p:spTgt spid="108560"/>
                                        </p:tgtEl>
                                        <p:attrNameLst>
                                          <p:attrName>ppt_x</p:attrName>
                                        </p:attrNameLst>
                                      </p:cBhvr>
                                      <p:tavLst>
                                        <p:tav tm="0">
                                          <p:val>
                                            <p:strVal val="#ppt_x"/>
                                          </p:val>
                                        </p:tav>
                                        <p:tav tm="100000">
                                          <p:val>
                                            <p:strVal val="#ppt_x"/>
                                          </p:val>
                                        </p:tav>
                                      </p:tavLst>
                                    </p:anim>
                                    <p:anim calcmode="lin" valueType="num">
                                      <p:cBhvr>
                                        <p:cTn id="12" dur="900" decel="100000" fill="hold"/>
                                        <p:tgtEl>
                                          <p:spTgt spid="108560"/>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108560"/>
                                        </p:tgtEl>
                                        <p:attrNameLst>
                                          <p:attrName>ppt_y</p:attrName>
                                        </p:attrNameLst>
                                      </p:cBhvr>
                                      <p:tavLst>
                                        <p:tav tm="0">
                                          <p:val>
                                            <p:strVal val="#ppt_y-.03"/>
                                          </p:val>
                                        </p:tav>
                                        <p:tav tm="100000">
                                          <p:val>
                                            <p:strVal val="#ppt_y"/>
                                          </p:val>
                                        </p:tav>
                                      </p:tavLst>
                                    </p:anim>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08551">
                                            <p:txEl>
                                              <p:pRg st="3" end="3"/>
                                            </p:txEl>
                                          </p:spTgt>
                                        </p:tgtEl>
                                        <p:attrNameLst>
                                          <p:attrName>style.visibility</p:attrName>
                                        </p:attrNameLst>
                                      </p:cBhvr>
                                      <p:to>
                                        <p:strVal val="visible"/>
                                      </p:to>
                                    </p:set>
                                    <p:animEffect transition="in" filter="wipe(left)">
                                      <p:cBhvr>
                                        <p:cTn id="17" dur="1000"/>
                                        <p:tgtEl>
                                          <p:spTgt spid="10855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8551">
                                            <p:txEl>
                                              <p:pRg st="4" end="4"/>
                                            </p:txEl>
                                          </p:spTgt>
                                        </p:tgtEl>
                                        <p:attrNameLst>
                                          <p:attrName>style.visibility</p:attrName>
                                        </p:attrNameLst>
                                      </p:cBhvr>
                                      <p:to>
                                        <p:strVal val="visible"/>
                                      </p:to>
                                    </p:set>
                                    <p:animEffect transition="in" filter="wipe(left)">
                                      <p:cBhvr>
                                        <p:cTn id="22" dur="1000"/>
                                        <p:tgtEl>
                                          <p:spTgt spid="1085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1"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574" name="Rectangle 6"/>
          <p:cNvSpPr>
            <a:spLocks noGrp="1" noChangeArrowheads="1"/>
          </p:cNvSpPr>
          <p:nvPr>
            <p:ph type="title"/>
          </p:nvPr>
        </p:nvSpPr>
        <p:spPr/>
        <p:txBody>
          <a:bodyPr/>
          <a:lstStyle/>
          <a:p>
            <a:r>
              <a:rPr lang="en-US" altLang="en-US" sz="2800" dirty="0">
                <a:solidFill>
                  <a:srgbClr val="FF0000"/>
                </a:solidFill>
              </a:rPr>
              <a:t>What do you </a:t>
            </a:r>
            <a:r>
              <a:rPr lang="en-US" altLang="en-US" sz="2800" dirty="0" smtClean="0">
                <a:solidFill>
                  <a:srgbClr val="FF0000"/>
                </a:solidFill>
              </a:rPr>
              <a:t>Think</a:t>
            </a:r>
            <a:r>
              <a:rPr lang="en-US" altLang="en-US" sz="2800" dirty="0">
                <a:solidFill>
                  <a:srgbClr val="FF0000"/>
                </a:solidFill>
              </a:rPr>
              <a:t>?</a:t>
            </a:r>
            <a:endParaRPr lang="nl-NL" altLang="en-US" sz="2800" dirty="0">
              <a:solidFill>
                <a:srgbClr val="FF0000"/>
              </a:solidFill>
            </a:endParaRPr>
          </a:p>
        </p:txBody>
      </p:sp>
      <p:sp>
        <p:nvSpPr>
          <p:cNvPr id="109575" name="Rectangle 7"/>
          <p:cNvSpPr>
            <a:spLocks noGrp="1" noChangeArrowheads="1"/>
          </p:cNvSpPr>
          <p:nvPr>
            <p:ph type="body" idx="1"/>
          </p:nvPr>
        </p:nvSpPr>
        <p:spPr/>
        <p:txBody>
          <a:bodyPr/>
          <a:lstStyle/>
          <a:p>
            <a:pPr>
              <a:buFontTx/>
              <a:buNone/>
            </a:pPr>
            <a:r>
              <a:rPr lang="en-US" altLang="en-US" sz="2000" i="1" dirty="0"/>
              <a:t>	</a:t>
            </a:r>
          </a:p>
          <a:p>
            <a:pPr>
              <a:buFontTx/>
              <a:buNone/>
            </a:pPr>
            <a:r>
              <a:rPr lang="en-US" altLang="en-US" sz="2000" i="1" dirty="0"/>
              <a:t>	A young woman works for an IT company. </a:t>
            </a:r>
            <a:br>
              <a:rPr lang="en-US" altLang="en-US" sz="2000" i="1" dirty="0"/>
            </a:br>
            <a:r>
              <a:rPr lang="en-US" altLang="en-US" sz="2000" i="1" dirty="0"/>
              <a:t>She takes on more and more responsibility but her </a:t>
            </a:r>
            <a:br>
              <a:rPr lang="en-US" altLang="en-US" sz="2000" i="1" dirty="0"/>
            </a:br>
            <a:r>
              <a:rPr lang="en-US" altLang="en-US" sz="2000" i="1" dirty="0"/>
              <a:t>manager refuses to promote her, as he says she is too young and would not command the respect of other members of the team.</a:t>
            </a:r>
          </a:p>
          <a:p>
            <a:pPr>
              <a:buFontTx/>
              <a:buNone/>
            </a:pPr>
            <a:endParaRPr lang="en-US" altLang="en-US" sz="2000" i="1" dirty="0"/>
          </a:p>
          <a:p>
            <a:pPr>
              <a:buFontTx/>
              <a:buNone/>
            </a:pPr>
            <a:r>
              <a:rPr lang="en-US" altLang="en-US" b="1" dirty="0">
                <a:solidFill>
                  <a:schemeClr val="tx2"/>
                </a:solidFill>
              </a:rPr>
              <a:t>	Is this discrimination?</a:t>
            </a:r>
          </a:p>
          <a:p>
            <a:pPr>
              <a:buFontTx/>
              <a:buNone/>
            </a:pPr>
            <a:r>
              <a:rPr lang="en-US" altLang="en-US" b="1" dirty="0"/>
              <a:t>	</a:t>
            </a:r>
            <a:r>
              <a:rPr lang="en-US" altLang="en-US" sz="2000" b="1" dirty="0"/>
              <a:t>Answer:</a:t>
            </a:r>
            <a:r>
              <a:rPr lang="en-US" altLang="en-US" sz="2000" dirty="0"/>
              <a:t> Yes, because he has clearly stated that her age is </a:t>
            </a:r>
            <a:br>
              <a:rPr lang="en-US" altLang="en-US" sz="2000" dirty="0"/>
            </a:br>
            <a:r>
              <a:rPr lang="en-US" altLang="en-US" sz="2000" dirty="0"/>
              <a:t>the reason for refusing her promotion. Discrimination at work </a:t>
            </a:r>
            <a:br>
              <a:rPr lang="en-US" altLang="en-US" sz="2000" dirty="0"/>
            </a:br>
            <a:r>
              <a:rPr lang="en-US" altLang="en-US" sz="2000" dirty="0"/>
              <a:t>on the grounds of age is illegal throughout the EU. If the woman </a:t>
            </a:r>
            <a:br>
              <a:rPr lang="en-US" altLang="en-US" sz="2000" dirty="0"/>
            </a:br>
            <a:r>
              <a:rPr lang="en-US" altLang="en-US" sz="2000" dirty="0"/>
              <a:t>is able to take on more responsibility, she should be promoted regardless of her age. </a:t>
            </a:r>
            <a:endParaRPr lang="nl-NL" altLang="en-US" sz="2000" dirty="0"/>
          </a:p>
        </p:txBody>
      </p:sp>
      <p:grpSp>
        <p:nvGrpSpPr>
          <p:cNvPr id="109591" name="Group 23"/>
          <p:cNvGrpSpPr>
            <a:grpSpLocks/>
          </p:cNvGrpSpPr>
          <p:nvPr/>
        </p:nvGrpSpPr>
        <p:grpSpPr bwMode="auto">
          <a:xfrm>
            <a:off x="6523618" y="725077"/>
            <a:ext cx="3022600" cy="2074863"/>
            <a:chOff x="4197" y="234"/>
            <a:chExt cx="1904" cy="1307"/>
          </a:xfrm>
        </p:grpSpPr>
        <p:sp>
          <p:nvSpPr>
            <p:cNvPr id="109592" name="Freeform 24"/>
            <p:cNvSpPr>
              <a:spLocks/>
            </p:cNvSpPr>
            <p:nvPr/>
          </p:nvSpPr>
          <p:spPr bwMode="auto">
            <a:xfrm rot="20498416" flipH="1">
              <a:off x="5073" y="604"/>
              <a:ext cx="1028" cy="240"/>
            </a:xfrm>
            <a:custGeom>
              <a:avLst/>
              <a:gdLst>
                <a:gd name="T0" fmla="*/ 450 w 450"/>
                <a:gd name="T1" fmla="*/ 0 h 105"/>
                <a:gd name="T2" fmla="*/ 3 w 450"/>
                <a:gd name="T3" fmla="*/ 79 h 105"/>
                <a:gd name="T4" fmla="*/ 2 w 450"/>
                <a:gd name="T5" fmla="*/ 77 h 105"/>
                <a:gd name="T6" fmla="*/ 0 w 450"/>
                <a:gd name="T7" fmla="*/ 105 h 105"/>
                <a:gd name="T8" fmla="*/ 430 w 450"/>
                <a:gd name="T9" fmla="*/ 27 h 105"/>
                <a:gd name="T10" fmla="*/ 450 w 450"/>
                <a:gd name="T11" fmla="*/ 0 h 105"/>
              </a:gdLst>
              <a:ahLst/>
              <a:cxnLst>
                <a:cxn ang="0">
                  <a:pos x="T0" y="T1"/>
                </a:cxn>
                <a:cxn ang="0">
                  <a:pos x="T2" y="T3"/>
                </a:cxn>
                <a:cxn ang="0">
                  <a:pos x="T4" y="T5"/>
                </a:cxn>
                <a:cxn ang="0">
                  <a:pos x="T6" y="T7"/>
                </a:cxn>
                <a:cxn ang="0">
                  <a:pos x="T8" y="T9"/>
                </a:cxn>
                <a:cxn ang="0">
                  <a:pos x="T10" y="T11"/>
                </a:cxn>
              </a:cxnLst>
              <a:rect l="0" t="0" r="r" b="b"/>
              <a:pathLst>
                <a:path w="450" h="105">
                  <a:moveTo>
                    <a:pt x="450" y="0"/>
                  </a:moveTo>
                  <a:cubicBezTo>
                    <a:pt x="450" y="0"/>
                    <a:pt x="16" y="74"/>
                    <a:pt x="3" y="79"/>
                  </a:cubicBezTo>
                  <a:cubicBezTo>
                    <a:pt x="3" y="78"/>
                    <a:pt x="2" y="78"/>
                    <a:pt x="2" y="77"/>
                  </a:cubicBezTo>
                  <a:cubicBezTo>
                    <a:pt x="0" y="105"/>
                    <a:pt x="0" y="105"/>
                    <a:pt x="0" y="105"/>
                  </a:cubicBezTo>
                  <a:cubicBezTo>
                    <a:pt x="430" y="27"/>
                    <a:pt x="430" y="27"/>
                    <a:pt x="430" y="27"/>
                  </a:cubicBezTo>
                  <a:lnTo>
                    <a:pt x="45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pic>
          <p:nvPicPr>
            <p:cNvPr id="109593" name="Picture 25" descr="1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8" y="275"/>
              <a:ext cx="1224" cy="1224"/>
            </a:xfrm>
            <a:prstGeom prst="rect">
              <a:avLst/>
            </a:prstGeom>
            <a:noFill/>
            <a:extLst>
              <a:ext uri="{909E8E84-426E-40DD-AFC4-6F175D3DCCD1}">
                <a14:hiddenFill xmlns:a14="http://schemas.microsoft.com/office/drawing/2010/main">
                  <a:solidFill>
                    <a:srgbClr val="FFFFFF"/>
                  </a:solidFill>
                </a14:hiddenFill>
              </a:ext>
            </a:extLst>
          </p:spPr>
        </p:pic>
        <p:grpSp>
          <p:nvGrpSpPr>
            <p:cNvPr id="109594" name="Group 26"/>
            <p:cNvGrpSpPr>
              <a:grpSpLocks/>
            </p:cNvGrpSpPr>
            <p:nvPr/>
          </p:nvGrpSpPr>
          <p:grpSpPr bwMode="auto">
            <a:xfrm rot="12526928" flipH="1">
              <a:off x="4197" y="234"/>
              <a:ext cx="1307" cy="1307"/>
              <a:chOff x="3428" y="2104"/>
              <a:chExt cx="2097" cy="2097"/>
            </a:xfrm>
          </p:grpSpPr>
          <p:sp>
            <p:nvSpPr>
              <p:cNvPr id="109595" name="Oval 27"/>
              <p:cNvSpPr>
                <a:spLocks noChangeArrowheads="1"/>
              </p:cNvSpPr>
              <p:nvPr/>
            </p:nvSpPr>
            <p:spPr bwMode="auto">
              <a:xfrm flipH="1">
                <a:off x="3470" y="2182"/>
                <a:ext cx="1982" cy="1982"/>
              </a:xfrm>
              <a:prstGeom prst="ellipse">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9596" name="Freeform 28"/>
              <p:cNvSpPr>
                <a:spLocks noEditPoints="1"/>
              </p:cNvSpPr>
              <p:nvPr/>
            </p:nvSpPr>
            <p:spPr bwMode="auto">
              <a:xfrm rot="-2085283">
                <a:off x="3428" y="2104"/>
                <a:ext cx="2097" cy="2097"/>
              </a:xfrm>
              <a:custGeom>
                <a:avLst/>
                <a:gdLst>
                  <a:gd name="T0" fmla="*/ 287 w 572"/>
                  <a:gd name="T1" fmla="*/ 545 h 572"/>
                  <a:gd name="T2" fmla="*/ 541 w 572"/>
                  <a:gd name="T3" fmla="*/ 331 h 572"/>
                  <a:gd name="T4" fmla="*/ 545 w 572"/>
                  <a:gd name="T5" fmla="*/ 286 h 572"/>
                  <a:gd name="T6" fmla="*/ 331 w 572"/>
                  <a:gd name="T7" fmla="*/ 31 h 572"/>
                  <a:gd name="T8" fmla="*/ 286 w 572"/>
                  <a:gd name="T9" fmla="*/ 27 h 572"/>
                  <a:gd name="T10" fmla="*/ 31 w 572"/>
                  <a:gd name="T11" fmla="*/ 241 h 572"/>
                  <a:gd name="T12" fmla="*/ 27 w 572"/>
                  <a:gd name="T13" fmla="*/ 286 h 572"/>
                  <a:gd name="T14" fmla="*/ 241 w 572"/>
                  <a:gd name="T15" fmla="*/ 541 h 572"/>
                  <a:gd name="T16" fmla="*/ 241 w 572"/>
                  <a:gd name="T17" fmla="*/ 541 h 572"/>
                  <a:gd name="T18" fmla="*/ 287 w 572"/>
                  <a:gd name="T19" fmla="*/ 545 h 572"/>
                  <a:gd name="T20" fmla="*/ 237 w 572"/>
                  <a:gd name="T21" fmla="*/ 568 h 572"/>
                  <a:gd name="T22" fmla="*/ 239 w 572"/>
                  <a:gd name="T23" fmla="*/ 554 h 572"/>
                  <a:gd name="T24" fmla="*/ 237 w 572"/>
                  <a:gd name="T25" fmla="*/ 568 h 572"/>
                  <a:gd name="T26" fmla="*/ 0 w 572"/>
                  <a:gd name="T27" fmla="*/ 286 h 572"/>
                  <a:gd name="T28" fmla="*/ 5 w 572"/>
                  <a:gd name="T29" fmla="*/ 236 h 572"/>
                  <a:gd name="T30" fmla="*/ 286 w 572"/>
                  <a:gd name="T31" fmla="*/ 0 h 572"/>
                  <a:gd name="T32" fmla="*/ 336 w 572"/>
                  <a:gd name="T33" fmla="*/ 4 h 572"/>
                  <a:gd name="T34" fmla="*/ 572 w 572"/>
                  <a:gd name="T35" fmla="*/ 286 h 572"/>
                  <a:gd name="T36" fmla="*/ 568 w 572"/>
                  <a:gd name="T37" fmla="*/ 336 h 572"/>
                  <a:gd name="T38" fmla="*/ 287 w 572"/>
                  <a:gd name="T39" fmla="*/ 572 h 572"/>
                  <a:gd name="T40" fmla="*/ 237 w 572"/>
                  <a:gd name="T41" fmla="*/ 568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72" h="572">
                    <a:moveTo>
                      <a:pt x="287" y="545"/>
                    </a:moveTo>
                    <a:cubicBezTo>
                      <a:pt x="410" y="545"/>
                      <a:pt x="519" y="456"/>
                      <a:pt x="541" y="331"/>
                    </a:cubicBezTo>
                    <a:cubicBezTo>
                      <a:pt x="544" y="316"/>
                      <a:pt x="545" y="301"/>
                      <a:pt x="545" y="286"/>
                    </a:cubicBezTo>
                    <a:cubicBezTo>
                      <a:pt x="545" y="162"/>
                      <a:pt x="457" y="53"/>
                      <a:pt x="331" y="31"/>
                    </a:cubicBezTo>
                    <a:cubicBezTo>
                      <a:pt x="316" y="28"/>
                      <a:pt x="301" y="27"/>
                      <a:pt x="286" y="27"/>
                    </a:cubicBezTo>
                    <a:cubicBezTo>
                      <a:pt x="163" y="27"/>
                      <a:pt x="54" y="115"/>
                      <a:pt x="31" y="241"/>
                    </a:cubicBezTo>
                    <a:cubicBezTo>
                      <a:pt x="29" y="256"/>
                      <a:pt x="27" y="271"/>
                      <a:pt x="27" y="286"/>
                    </a:cubicBezTo>
                    <a:cubicBezTo>
                      <a:pt x="27" y="409"/>
                      <a:pt x="116" y="519"/>
                      <a:pt x="241" y="541"/>
                    </a:cubicBezTo>
                    <a:cubicBezTo>
                      <a:pt x="241" y="541"/>
                      <a:pt x="241" y="541"/>
                      <a:pt x="241" y="541"/>
                    </a:cubicBezTo>
                    <a:cubicBezTo>
                      <a:pt x="257" y="544"/>
                      <a:pt x="272" y="545"/>
                      <a:pt x="287" y="545"/>
                    </a:cubicBezTo>
                    <a:moveTo>
                      <a:pt x="237" y="568"/>
                    </a:moveTo>
                    <a:cubicBezTo>
                      <a:pt x="239" y="554"/>
                      <a:pt x="239" y="554"/>
                      <a:pt x="239" y="554"/>
                    </a:cubicBezTo>
                    <a:cubicBezTo>
                      <a:pt x="237" y="568"/>
                      <a:pt x="237" y="568"/>
                      <a:pt x="237" y="568"/>
                    </a:cubicBezTo>
                    <a:cubicBezTo>
                      <a:pt x="98" y="543"/>
                      <a:pt x="0" y="422"/>
                      <a:pt x="0" y="286"/>
                    </a:cubicBezTo>
                    <a:cubicBezTo>
                      <a:pt x="0" y="270"/>
                      <a:pt x="2" y="253"/>
                      <a:pt x="5" y="236"/>
                    </a:cubicBezTo>
                    <a:cubicBezTo>
                      <a:pt x="29" y="97"/>
                      <a:pt x="150" y="0"/>
                      <a:pt x="286" y="0"/>
                    </a:cubicBezTo>
                    <a:cubicBezTo>
                      <a:pt x="303" y="0"/>
                      <a:pt x="319" y="1"/>
                      <a:pt x="336" y="4"/>
                    </a:cubicBezTo>
                    <a:cubicBezTo>
                      <a:pt x="475" y="29"/>
                      <a:pt x="572" y="149"/>
                      <a:pt x="572" y="286"/>
                    </a:cubicBezTo>
                    <a:cubicBezTo>
                      <a:pt x="572" y="302"/>
                      <a:pt x="571" y="319"/>
                      <a:pt x="568" y="336"/>
                    </a:cubicBezTo>
                    <a:cubicBezTo>
                      <a:pt x="544" y="474"/>
                      <a:pt x="423" y="572"/>
                      <a:pt x="287" y="572"/>
                    </a:cubicBezTo>
                    <a:cubicBezTo>
                      <a:pt x="270" y="572"/>
                      <a:pt x="254" y="571"/>
                      <a:pt x="237" y="568"/>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Tree>
    <p:extLst>
      <p:ext uri="{BB962C8B-B14F-4D97-AF65-F5344CB8AC3E}">
        <p14:creationId xmlns:p14="http://schemas.microsoft.com/office/powerpoint/2010/main" val="81653987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9575">
                                            <p:txEl>
                                              <p:pRg st="1" end="1"/>
                                            </p:txEl>
                                          </p:spTgt>
                                        </p:tgtEl>
                                        <p:attrNameLst>
                                          <p:attrName>style.visibility</p:attrName>
                                        </p:attrNameLst>
                                      </p:cBhvr>
                                      <p:to>
                                        <p:strVal val="visible"/>
                                      </p:to>
                                    </p:set>
                                    <p:animEffect transition="in" filter="wipe(left)">
                                      <p:cBhvr>
                                        <p:cTn id="7" dur="1000"/>
                                        <p:tgtEl>
                                          <p:spTgt spid="109575">
                                            <p:txEl>
                                              <p:pRg st="1" end="1"/>
                                            </p:txEl>
                                          </p:spTgt>
                                        </p:tgtEl>
                                      </p:cBhvr>
                                    </p:animEffect>
                                  </p:childTnLst>
                                </p:cTn>
                              </p:par>
                              <p:par>
                                <p:cTn id="8" presetID="37" presetClass="entr" presetSubtype="0" fill="hold" nodeType="withEffect">
                                  <p:stCondLst>
                                    <p:cond delay="0"/>
                                  </p:stCondLst>
                                  <p:childTnLst>
                                    <p:set>
                                      <p:cBhvr>
                                        <p:cTn id="9" dur="1" fill="hold">
                                          <p:stCondLst>
                                            <p:cond delay="0"/>
                                          </p:stCondLst>
                                        </p:cTn>
                                        <p:tgtEl>
                                          <p:spTgt spid="109591"/>
                                        </p:tgtEl>
                                        <p:attrNameLst>
                                          <p:attrName>style.visibility</p:attrName>
                                        </p:attrNameLst>
                                      </p:cBhvr>
                                      <p:to>
                                        <p:strVal val="visible"/>
                                      </p:to>
                                    </p:set>
                                    <p:animEffect transition="in" filter="fade">
                                      <p:cBhvr>
                                        <p:cTn id="10" dur="1000"/>
                                        <p:tgtEl>
                                          <p:spTgt spid="109591"/>
                                        </p:tgtEl>
                                      </p:cBhvr>
                                    </p:animEffect>
                                    <p:anim calcmode="lin" valueType="num">
                                      <p:cBhvr>
                                        <p:cTn id="11" dur="1000" fill="hold"/>
                                        <p:tgtEl>
                                          <p:spTgt spid="109591"/>
                                        </p:tgtEl>
                                        <p:attrNameLst>
                                          <p:attrName>ppt_x</p:attrName>
                                        </p:attrNameLst>
                                      </p:cBhvr>
                                      <p:tavLst>
                                        <p:tav tm="0">
                                          <p:val>
                                            <p:strVal val="#ppt_x"/>
                                          </p:val>
                                        </p:tav>
                                        <p:tav tm="100000">
                                          <p:val>
                                            <p:strVal val="#ppt_x"/>
                                          </p:val>
                                        </p:tav>
                                      </p:tavLst>
                                    </p:anim>
                                    <p:anim calcmode="lin" valueType="num">
                                      <p:cBhvr>
                                        <p:cTn id="12" dur="900" decel="100000" fill="hold"/>
                                        <p:tgtEl>
                                          <p:spTgt spid="109591"/>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109591"/>
                                        </p:tgtEl>
                                        <p:attrNameLst>
                                          <p:attrName>ppt_y</p:attrName>
                                        </p:attrNameLst>
                                      </p:cBhvr>
                                      <p:tavLst>
                                        <p:tav tm="0">
                                          <p:val>
                                            <p:strVal val="#ppt_y-.03"/>
                                          </p:val>
                                        </p:tav>
                                        <p:tav tm="100000">
                                          <p:val>
                                            <p:strVal val="#ppt_y"/>
                                          </p:val>
                                        </p:tav>
                                      </p:tavLst>
                                    </p:anim>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09575">
                                            <p:txEl>
                                              <p:pRg st="3" end="3"/>
                                            </p:txEl>
                                          </p:spTgt>
                                        </p:tgtEl>
                                        <p:attrNameLst>
                                          <p:attrName>style.visibility</p:attrName>
                                        </p:attrNameLst>
                                      </p:cBhvr>
                                      <p:to>
                                        <p:strVal val="visible"/>
                                      </p:to>
                                    </p:set>
                                    <p:animEffect transition="in" filter="wipe(left)">
                                      <p:cBhvr>
                                        <p:cTn id="17" dur="1000"/>
                                        <p:tgtEl>
                                          <p:spTgt spid="10957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9575">
                                            <p:txEl>
                                              <p:pRg st="4" end="4"/>
                                            </p:txEl>
                                          </p:spTgt>
                                        </p:tgtEl>
                                        <p:attrNameLst>
                                          <p:attrName>style.visibility</p:attrName>
                                        </p:attrNameLst>
                                      </p:cBhvr>
                                      <p:to>
                                        <p:strVal val="visible"/>
                                      </p:to>
                                    </p:set>
                                    <p:animEffect transition="in" filter="wipe(left)">
                                      <p:cBhvr>
                                        <p:cTn id="22" dur="1000"/>
                                        <p:tgtEl>
                                          <p:spTgt spid="1095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5"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596" name="Rectangle 4"/>
          <p:cNvSpPr>
            <a:spLocks noGrp="1" noChangeArrowheads="1"/>
          </p:cNvSpPr>
          <p:nvPr>
            <p:ph type="title"/>
          </p:nvPr>
        </p:nvSpPr>
        <p:spPr/>
        <p:txBody>
          <a:bodyPr/>
          <a:lstStyle/>
          <a:p>
            <a:r>
              <a:rPr lang="en-US" altLang="en-US" sz="2800" dirty="0">
                <a:solidFill>
                  <a:srgbClr val="FF0000"/>
                </a:solidFill>
              </a:rPr>
              <a:t>What do you </a:t>
            </a:r>
            <a:r>
              <a:rPr lang="en-US" altLang="en-US" sz="2800" dirty="0" smtClean="0">
                <a:solidFill>
                  <a:srgbClr val="FF0000"/>
                </a:solidFill>
              </a:rPr>
              <a:t>Think</a:t>
            </a:r>
            <a:r>
              <a:rPr lang="en-US" altLang="en-US" sz="2800" dirty="0">
                <a:solidFill>
                  <a:srgbClr val="FF0000"/>
                </a:solidFill>
              </a:rPr>
              <a:t>?</a:t>
            </a:r>
            <a:endParaRPr lang="nl-NL" altLang="en-US" sz="2800" dirty="0">
              <a:solidFill>
                <a:srgbClr val="FF0000"/>
              </a:solidFill>
            </a:endParaRPr>
          </a:p>
        </p:txBody>
      </p:sp>
      <p:sp>
        <p:nvSpPr>
          <p:cNvPr id="110597" name="Rectangle 5"/>
          <p:cNvSpPr>
            <a:spLocks noGrp="1" noChangeArrowheads="1"/>
          </p:cNvSpPr>
          <p:nvPr>
            <p:ph type="body" idx="1"/>
          </p:nvPr>
        </p:nvSpPr>
        <p:spPr/>
        <p:txBody>
          <a:bodyPr/>
          <a:lstStyle/>
          <a:p>
            <a:pPr>
              <a:buFontTx/>
              <a:buNone/>
            </a:pPr>
            <a:r>
              <a:rPr lang="en-US" altLang="en-US" sz="2000" i="1" dirty="0"/>
              <a:t>	</a:t>
            </a:r>
          </a:p>
          <a:p>
            <a:pPr>
              <a:buFontTx/>
              <a:buNone/>
            </a:pPr>
            <a:r>
              <a:rPr lang="en-US" altLang="en-US" sz="2000" i="1" dirty="0"/>
              <a:t>	A man works at a bar. His colleagues perceive him </a:t>
            </a:r>
            <a:br>
              <a:rPr lang="en-US" altLang="en-US" sz="2000" i="1" dirty="0"/>
            </a:br>
            <a:r>
              <a:rPr lang="en-US" altLang="en-US" sz="2000" i="1" dirty="0"/>
              <a:t>as being gay and constantly make remarks and jokes </a:t>
            </a:r>
            <a:br>
              <a:rPr lang="en-US" altLang="en-US" sz="2000" i="1" dirty="0"/>
            </a:br>
            <a:r>
              <a:rPr lang="en-US" altLang="en-US" sz="2000" i="1" dirty="0"/>
              <a:t>about his sexual preferences.</a:t>
            </a:r>
          </a:p>
          <a:p>
            <a:endParaRPr lang="en-US" altLang="en-US" sz="2000" i="1" dirty="0"/>
          </a:p>
          <a:p>
            <a:pPr>
              <a:buFontTx/>
              <a:buNone/>
            </a:pPr>
            <a:r>
              <a:rPr lang="en-US" altLang="en-US" b="1" dirty="0">
                <a:solidFill>
                  <a:schemeClr val="tx2"/>
                </a:solidFill>
              </a:rPr>
              <a:t>	Is this discrimination?</a:t>
            </a:r>
          </a:p>
          <a:p>
            <a:pPr>
              <a:buFontTx/>
              <a:buNone/>
            </a:pPr>
            <a:r>
              <a:rPr lang="en-US" altLang="en-US" sz="2000" dirty="0"/>
              <a:t>	</a:t>
            </a:r>
            <a:r>
              <a:rPr lang="en-US" altLang="en-US" sz="2000" b="1" dirty="0"/>
              <a:t>Answer:</a:t>
            </a:r>
            <a:r>
              <a:rPr lang="en-US" altLang="en-US" sz="2000" dirty="0"/>
              <a:t> Yes. Making jokes and derogatory comments at work about somebody’s sexual orientation is unfair and constitutes harassment. This would create an atmosphere in which the man would find it difficult to work effectively, and might even push </a:t>
            </a:r>
            <a:br>
              <a:rPr lang="en-US" altLang="en-US" sz="2000" dirty="0"/>
            </a:br>
            <a:r>
              <a:rPr lang="en-US" altLang="en-US" sz="2000" dirty="0"/>
              <a:t>him into resigning from his job. Discrimination on the grounds </a:t>
            </a:r>
            <a:br>
              <a:rPr lang="en-US" altLang="en-US" sz="2000" dirty="0"/>
            </a:br>
            <a:r>
              <a:rPr lang="en-US" altLang="en-US" sz="2000" dirty="0"/>
              <a:t>of somebody’s sexual orientation is illegal throughout the EU, under the Employment Equality Directive.</a:t>
            </a:r>
            <a:endParaRPr lang="nl-NL" altLang="en-US" sz="2000" dirty="0"/>
          </a:p>
        </p:txBody>
      </p:sp>
      <p:grpSp>
        <p:nvGrpSpPr>
          <p:cNvPr id="110613" name="Group 21"/>
          <p:cNvGrpSpPr>
            <a:grpSpLocks/>
          </p:cNvGrpSpPr>
          <p:nvPr/>
        </p:nvGrpSpPr>
        <p:grpSpPr bwMode="auto">
          <a:xfrm>
            <a:off x="6809144" y="1065560"/>
            <a:ext cx="3022600" cy="2074863"/>
            <a:chOff x="4197" y="234"/>
            <a:chExt cx="1904" cy="1307"/>
          </a:xfrm>
        </p:grpSpPr>
        <p:sp>
          <p:nvSpPr>
            <p:cNvPr id="110607" name="Freeform 15"/>
            <p:cNvSpPr>
              <a:spLocks/>
            </p:cNvSpPr>
            <p:nvPr/>
          </p:nvSpPr>
          <p:spPr bwMode="auto">
            <a:xfrm rot="20498416" flipH="1">
              <a:off x="5073" y="604"/>
              <a:ext cx="1028" cy="240"/>
            </a:xfrm>
            <a:custGeom>
              <a:avLst/>
              <a:gdLst>
                <a:gd name="T0" fmla="*/ 450 w 450"/>
                <a:gd name="T1" fmla="*/ 0 h 105"/>
                <a:gd name="T2" fmla="*/ 3 w 450"/>
                <a:gd name="T3" fmla="*/ 79 h 105"/>
                <a:gd name="T4" fmla="*/ 2 w 450"/>
                <a:gd name="T5" fmla="*/ 77 h 105"/>
                <a:gd name="T6" fmla="*/ 0 w 450"/>
                <a:gd name="T7" fmla="*/ 105 h 105"/>
                <a:gd name="T8" fmla="*/ 430 w 450"/>
                <a:gd name="T9" fmla="*/ 27 h 105"/>
                <a:gd name="T10" fmla="*/ 450 w 450"/>
                <a:gd name="T11" fmla="*/ 0 h 105"/>
              </a:gdLst>
              <a:ahLst/>
              <a:cxnLst>
                <a:cxn ang="0">
                  <a:pos x="T0" y="T1"/>
                </a:cxn>
                <a:cxn ang="0">
                  <a:pos x="T2" y="T3"/>
                </a:cxn>
                <a:cxn ang="0">
                  <a:pos x="T4" y="T5"/>
                </a:cxn>
                <a:cxn ang="0">
                  <a:pos x="T6" y="T7"/>
                </a:cxn>
                <a:cxn ang="0">
                  <a:pos x="T8" y="T9"/>
                </a:cxn>
                <a:cxn ang="0">
                  <a:pos x="T10" y="T11"/>
                </a:cxn>
              </a:cxnLst>
              <a:rect l="0" t="0" r="r" b="b"/>
              <a:pathLst>
                <a:path w="450" h="105">
                  <a:moveTo>
                    <a:pt x="450" y="0"/>
                  </a:moveTo>
                  <a:cubicBezTo>
                    <a:pt x="450" y="0"/>
                    <a:pt x="16" y="74"/>
                    <a:pt x="3" y="79"/>
                  </a:cubicBezTo>
                  <a:cubicBezTo>
                    <a:pt x="3" y="78"/>
                    <a:pt x="2" y="78"/>
                    <a:pt x="2" y="77"/>
                  </a:cubicBezTo>
                  <a:cubicBezTo>
                    <a:pt x="0" y="105"/>
                    <a:pt x="0" y="105"/>
                    <a:pt x="0" y="105"/>
                  </a:cubicBezTo>
                  <a:cubicBezTo>
                    <a:pt x="430" y="27"/>
                    <a:pt x="430" y="27"/>
                    <a:pt x="430" y="27"/>
                  </a:cubicBezTo>
                  <a:lnTo>
                    <a:pt x="45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pic>
          <p:nvPicPr>
            <p:cNvPr id="110612" name="Picture 20" descr="1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8" y="275"/>
              <a:ext cx="1224" cy="1224"/>
            </a:xfrm>
            <a:prstGeom prst="rect">
              <a:avLst/>
            </a:prstGeom>
            <a:noFill/>
            <a:extLst>
              <a:ext uri="{909E8E84-426E-40DD-AFC4-6F175D3DCCD1}">
                <a14:hiddenFill xmlns:a14="http://schemas.microsoft.com/office/drawing/2010/main">
                  <a:solidFill>
                    <a:srgbClr val="FFFFFF"/>
                  </a:solidFill>
                </a14:hiddenFill>
              </a:ext>
            </a:extLst>
          </p:spPr>
        </p:pic>
        <p:grpSp>
          <p:nvGrpSpPr>
            <p:cNvPr id="110609" name="Group 17"/>
            <p:cNvGrpSpPr>
              <a:grpSpLocks/>
            </p:cNvGrpSpPr>
            <p:nvPr/>
          </p:nvGrpSpPr>
          <p:grpSpPr bwMode="auto">
            <a:xfrm rot="12526928" flipH="1">
              <a:off x="4197" y="234"/>
              <a:ext cx="1307" cy="1307"/>
              <a:chOff x="3428" y="2104"/>
              <a:chExt cx="2097" cy="2097"/>
            </a:xfrm>
          </p:grpSpPr>
          <p:sp>
            <p:nvSpPr>
              <p:cNvPr id="110610" name="Oval 18"/>
              <p:cNvSpPr>
                <a:spLocks noChangeArrowheads="1"/>
              </p:cNvSpPr>
              <p:nvPr/>
            </p:nvSpPr>
            <p:spPr bwMode="auto">
              <a:xfrm flipH="1">
                <a:off x="3470" y="2182"/>
                <a:ext cx="1982" cy="1982"/>
              </a:xfrm>
              <a:prstGeom prst="ellipse">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10611" name="Freeform 19"/>
              <p:cNvSpPr>
                <a:spLocks noEditPoints="1"/>
              </p:cNvSpPr>
              <p:nvPr/>
            </p:nvSpPr>
            <p:spPr bwMode="auto">
              <a:xfrm rot="-2085283">
                <a:off x="3428" y="2104"/>
                <a:ext cx="2097" cy="2097"/>
              </a:xfrm>
              <a:custGeom>
                <a:avLst/>
                <a:gdLst>
                  <a:gd name="T0" fmla="*/ 287 w 572"/>
                  <a:gd name="T1" fmla="*/ 545 h 572"/>
                  <a:gd name="T2" fmla="*/ 541 w 572"/>
                  <a:gd name="T3" fmla="*/ 331 h 572"/>
                  <a:gd name="T4" fmla="*/ 545 w 572"/>
                  <a:gd name="T5" fmla="*/ 286 h 572"/>
                  <a:gd name="T6" fmla="*/ 331 w 572"/>
                  <a:gd name="T7" fmla="*/ 31 h 572"/>
                  <a:gd name="T8" fmla="*/ 286 w 572"/>
                  <a:gd name="T9" fmla="*/ 27 h 572"/>
                  <a:gd name="T10" fmla="*/ 31 w 572"/>
                  <a:gd name="T11" fmla="*/ 241 h 572"/>
                  <a:gd name="T12" fmla="*/ 27 w 572"/>
                  <a:gd name="T13" fmla="*/ 286 h 572"/>
                  <a:gd name="T14" fmla="*/ 241 w 572"/>
                  <a:gd name="T15" fmla="*/ 541 h 572"/>
                  <a:gd name="T16" fmla="*/ 241 w 572"/>
                  <a:gd name="T17" fmla="*/ 541 h 572"/>
                  <a:gd name="T18" fmla="*/ 287 w 572"/>
                  <a:gd name="T19" fmla="*/ 545 h 572"/>
                  <a:gd name="T20" fmla="*/ 237 w 572"/>
                  <a:gd name="T21" fmla="*/ 568 h 572"/>
                  <a:gd name="T22" fmla="*/ 239 w 572"/>
                  <a:gd name="T23" fmla="*/ 554 h 572"/>
                  <a:gd name="T24" fmla="*/ 237 w 572"/>
                  <a:gd name="T25" fmla="*/ 568 h 572"/>
                  <a:gd name="T26" fmla="*/ 0 w 572"/>
                  <a:gd name="T27" fmla="*/ 286 h 572"/>
                  <a:gd name="T28" fmla="*/ 5 w 572"/>
                  <a:gd name="T29" fmla="*/ 236 h 572"/>
                  <a:gd name="T30" fmla="*/ 286 w 572"/>
                  <a:gd name="T31" fmla="*/ 0 h 572"/>
                  <a:gd name="T32" fmla="*/ 336 w 572"/>
                  <a:gd name="T33" fmla="*/ 4 h 572"/>
                  <a:gd name="T34" fmla="*/ 572 w 572"/>
                  <a:gd name="T35" fmla="*/ 286 h 572"/>
                  <a:gd name="T36" fmla="*/ 568 w 572"/>
                  <a:gd name="T37" fmla="*/ 336 h 572"/>
                  <a:gd name="T38" fmla="*/ 287 w 572"/>
                  <a:gd name="T39" fmla="*/ 572 h 572"/>
                  <a:gd name="T40" fmla="*/ 237 w 572"/>
                  <a:gd name="T41" fmla="*/ 568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72" h="572">
                    <a:moveTo>
                      <a:pt x="287" y="545"/>
                    </a:moveTo>
                    <a:cubicBezTo>
                      <a:pt x="410" y="545"/>
                      <a:pt x="519" y="456"/>
                      <a:pt x="541" y="331"/>
                    </a:cubicBezTo>
                    <a:cubicBezTo>
                      <a:pt x="544" y="316"/>
                      <a:pt x="545" y="301"/>
                      <a:pt x="545" y="286"/>
                    </a:cubicBezTo>
                    <a:cubicBezTo>
                      <a:pt x="545" y="162"/>
                      <a:pt x="457" y="53"/>
                      <a:pt x="331" y="31"/>
                    </a:cubicBezTo>
                    <a:cubicBezTo>
                      <a:pt x="316" y="28"/>
                      <a:pt x="301" y="27"/>
                      <a:pt x="286" y="27"/>
                    </a:cubicBezTo>
                    <a:cubicBezTo>
                      <a:pt x="163" y="27"/>
                      <a:pt x="54" y="115"/>
                      <a:pt x="31" y="241"/>
                    </a:cubicBezTo>
                    <a:cubicBezTo>
                      <a:pt x="29" y="256"/>
                      <a:pt x="27" y="271"/>
                      <a:pt x="27" y="286"/>
                    </a:cubicBezTo>
                    <a:cubicBezTo>
                      <a:pt x="27" y="409"/>
                      <a:pt x="116" y="519"/>
                      <a:pt x="241" y="541"/>
                    </a:cubicBezTo>
                    <a:cubicBezTo>
                      <a:pt x="241" y="541"/>
                      <a:pt x="241" y="541"/>
                      <a:pt x="241" y="541"/>
                    </a:cubicBezTo>
                    <a:cubicBezTo>
                      <a:pt x="257" y="544"/>
                      <a:pt x="272" y="545"/>
                      <a:pt x="287" y="545"/>
                    </a:cubicBezTo>
                    <a:moveTo>
                      <a:pt x="237" y="568"/>
                    </a:moveTo>
                    <a:cubicBezTo>
                      <a:pt x="239" y="554"/>
                      <a:pt x="239" y="554"/>
                      <a:pt x="239" y="554"/>
                    </a:cubicBezTo>
                    <a:cubicBezTo>
                      <a:pt x="237" y="568"/>
                      <a:pt x="237" y="568"/>
                      <a:pt x="237" y="568"/>
                    </a:cubicBezTo>
                    <a:cubicBezTo>
                      <a:pt x="98" y="543"/>
                      <a:pt x="0" y="422"/>
                      <a:pt x="0" y="286"/>
                    </a:cubicBezTo>
                    <a:cubicBezTo>
                      <a:pt x="0" y="270"/>
                      <a:pt x="2" y="253"/>
                      <a:pt x="5" y="236"/>
                    </a:cubicBezTo>
                    <a:cubicBezTo>
                      <a:pt x="29" y="97"/>
                      <a:pt x="150" y="0"/>
                      <a:pt x="286" y="0"/>
                    </a:cubicBezTo>
                    <a:cubicBezTo>
                      <a:pt x="303" y="0"/>
                      <a:pt x="319" y="1"/>
                      <a:pt x="336" y="4"/>
                    </a:cubicBezTo>
                    <a:cubicBezTo>
                      <a:pt x="475" y="29"/>
                      <a:pt x="572" y="149"/>
                      <a:pt x="572" y="286"/>
                    </a:cubicBezTo>
                    <a:cubicBezTo>
                      <a:pt x="572" y="302"/>
                      <a:pt x="571" y="319"/>
                      <a:pt x="568" y="336"/>
                    </a:cubicBezTo>
                    <a:cubicBezTo>
                      <a:pt x="544" y="474"/>
                      <a:pt x="423" y="572"/>
                      <a:pt x="287" y="572"/>
                    </a:cubicBezTo>
                    <a:cubicBezTo>
                      <a:pt x="270" y="572"/>
                      <a:pt x="254" y="571"/>
                      <a:pt x="237" y="568"/>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Tree>
    <p:extLst>
      <p:ext uri="{BB962C8B-B14F-4D97-AF65-F5344CB8AC3E}">
        <p14:creationId xmlns:p14="http://schemas.microsoft.com/office/powerpoint/2010/main" val="350046268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0597">
                                            <p:txEl>
                                              <p:pRg st="1" end="1"/>
                                            </p:txEl>
                                          </p:spTgt>
                                        </p:tgtEl>
                                        <p:attrNameLst>
                                          <p:attrName>style.visibility</p:attrName>
                                        </p:attrNameLst>
                                      </p:cBhvr>
                                      <p:to>
                                        <p:strVal val="visible"/>
                                      </p:to>
                                    </p:set>
                                    <p:animEffect transition="in" filter="wipe(left)">
                                      <p:cBhvr>
                                        <p:cTn id="7" dur="1000"/>
                                        <p:tgtEl>
                                          <p:spTgt spid="110597">
                                            <p:txEl>
                                              <p:pRg st="1" end="1"/>
                                            </p:txEl>
                                          </p:spTgt>
                                        </p:tgtEl>
                                      </p:cBhvr>
                                    </p:animEffect>
                                  </p:childTnLst>
                                </p:cTn>
                              </p:par>
                              <p:par>
                                <p:cTn id="8" presetID="37" presetClass="entr" presetSubtype="0" fill="hold" nodeType="withEffect">
                                  <p:stCondLst>
                                    <p:cond delay="0"/>
                                  </p:stCondLst>
                                  <p:childTnLst>
                                    <p:set>
                                      <p:cBhvr>
                                        <p:cTn id="9" dur="1" fill="hold">
                                          <p:stCondLst>
                                            <p:cond delay="0"/>
                                          </p:stCondLst>
                                        </p:cTn>
                                        <p:tgtEl>
                                          <p:spTgt spid="110613"/>
                                        </p:tgtEl>
                                        <p:attrNameLst>
                                          <p:attrName>style.visibility</p:attrName>
                                        </p:attrNameLst>
                                      </p:cBhvr>
                                      <p:to>
                                        <p:strVal val="visible"/>
                                      </p:to>
                                    </p:set>
                                    <p:animEffect transition="in" filter="fade">
                                      <p:cBhvr>
                                        <p:cTn id="10" dur="1000"/>
                                        <p:tgtEl>
                                          <p:spTgt spid="110613"/>
                                        </p:tgtEl>
                                      </p:cBhvr>
                                    </p:animEffect>
                                    <p:anim calcmode="lin" valueType="num">
                                      <p:cBhvr>
                                        <p:cTn id="11" dur="1000" fill="hold"/>
                                        <p:tgtEl>
                                          <p:spTgt spid="110613"/>
                                        </p:tgtEl>
                                        <p:attrNameLst>
                                          <p:attrName>ppt_x</p:attrName>
                                        </p:attrNameLst>
                                      </p:cBhvr>
                                      <p:tavLst>
                                        <p:tav tm="0">
                                          <p:val>
                                            <p:strVal val="#ppt_x"/>
                                          </p:val>
                                        </p:tav>
                                        <p:tav tm="100000">
                                          <p:val>
                                            <p:strVal val="#ppt_x"/>
                                          </p:val>
                                        </p:tav>
                                      </p:tavLst>
                                    </p:anim>
                                    <p:anim calcmode="lin" valueType="num">
                                      <p:cBhvr>
                                        <p:cTn id="12" dur="900" decel="100000" fill="hold"/>
                                        <p:tgtEl>
                                          <p:spTgt spid="110613"/>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110613"/>
                                        </p:tgtEl>
                                        <p:attrNameLst>
                                          <p:attrName>ppt_y</p:attrName>
                                        </p:attrNameLst>
                                      </p:cBhvr>
                                      <p:tavLst>
                                        <p:tav tm="0">
                                          <p:val>
                                            <p:strVal val="#ppt_y-.03"/>
                                          </p:val>
                                        </p:tav>
                                        <p:tav tm="100000">
                                          <p:val>
                                            <p:strVal val="#ppt_y"/>
                                          </p:val>
                                        </p:tav>
                                      </p:tavLst>
                                    </p:anim>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0597">
                                            <p:txEl>
                                              <p:pRg st="3" end="3"/>
                                            </p:txEl>
                                          </p:spTgt>
                                        </p:tgtEl>
                                        <p:attrNameLst>
                                          <p:attrName>style.visibility</p:attrName>
                                        </p:attrNameLst>
                                      </p:cBhvr>
                                      <p:to>
                                        <p:strVal val="visible"/>
                                      </p:to>
                                    </p:set>
                                    <p:animEffect transition="in" filter="wipe(left)">
                                      <p:cBhvr>
                                        <p:cTn id="17" dur="1000"/>
                                        <p:tgtEl>
                                          <p:spTgt spid="110597">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0597">
                                            <p:txEl>
                                              <p:pRg st="4" end="4"/>
                                            </p:txEl>
                                          </p:spTgt>
                                        </p:tgtEl>
                                        <p:attrNameLst>
                                          <p:attrName>style.visibility</p:attrName>
                                        </p:attrNameLst>
                                      </p:cBhvr>
                                      <p:to>
                                        <p:strVal val="visible"/>
                                      </p:to>
                                    </p:set>
                                    <p:animEffect transition="in" filter="wipe(left)">
                                      <p:cBhvr>
                                        <p:cTn id="22" dur="1000"/>
                                        <p:tgtEl>
                                          <p:spTgt spid="11059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7"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052736"/>
            <a:ext cx="8229600" cy="576262"/>
          </a:xfrm>
        </p:spPr>
        <p:txBody>
          <a:bodyPr/>
          <a:lstStyle/>
          <a:p>
            <a:pPr algn="ctr"/>
            <a:r>
              <a:rPr lang="en-CA" sz="2800" dirty="0" smtClean="0">
                <a:solidFill>
                  <a:srgbClr val="FF0000"/>
                </a:solidFill>
              </a:rPr>
              <a:t>In Conclusion</a:t>
            </a:r>
            <a:endParaRPr lang="en-CA" sz="2800" dirty="0">
              <a:solidFill>
                <a:srgbClr val="FF0000"/>
              </a:solidFill>
            </a:endParaRPr>
          </a:p>
        </p:txBody>
      </p:sp>
      <p:sp>
        <p:nvSpPr>
          <p:cNvPr id="3" name="Espace réservé du contenu 2"/>
          <p:cNvSpPr>
            <a:spLocks noGrp="1"/>
          </p:cNvSpPr>
          <p:nvPr>
            <p:ph idx="1"/>
          </p:nvPr>
        </p:nvSpPr>
        <p:spPr/>
        <p:txBody>
          <a:bodyPr/>
          <a:lstStyle/>
          <a:p>
            <a:pPr marL="514350" indent="-514350" algn="just">
              <a:buFont typeface="+mj-lt"/>
              <a:buAutoNum type="arabicPeriod"/>
            </a:pPr>
            <a:r>
              <a:rPr lang="en-CA" sz="2400" dirty="0" smtClean="0"/>
              <a:t>People who are  part of the minority culture d</a:t>
            </a:r>
            <a:r>
              <a:rPr lang="en-CA" sz="2400" b="1" dirty="0" smtClean="0"/>
              <a:t>o not want to be tolerated</a:t>
            </a:r>
            <a:r>
              <a:rPr lang="en-CA" sz="2400" dirty="0" smtClean="0"/>
              <a:t>. Neither do other employees. They want to be </a:t>
            </a:r>
            <a:r>
              <a:rPr lang="en-CA" sz="2400" b="1" dirty="0" smtClean="0"/>
              <a:t>valued</a:t>
            </a:r>
            <a:r>
              <a:rPr lang="en-CA" sz="2400" dirty="0" smtClean="0"/>
              <a:t>. If they are valued, they can be more </a:t>
            </a:r>
            <a:r>
              <a:rPr lang="en-CA" sz="2400" b="1" dirty="0" smtClean="0"/>
              <a:t>effective</a:t>
            </a:r>
            <a:r>
              <a:rPr lang="en-CA" sz="2400" dirty="0" smtClean="0"/>
              <a:t>.</a:t>
            </a:r>
          </a:p>
          <a:p>
            <a:pPr marL="514350" indent="-514350" algn="just">
              <a:buFont typeface="+mj-lt"/>
              <a:buAutoNum type="arabicPeriod"/>
            </a:pPr>
            <a:r>
              <a:rPr lang="en-CA" sz="2400" dirty="0" smtClean="0"/>
              <a:t>When </a:t>
            </a:r>
            <a:r>
              <a:rPr lang="en-CA" sz="2400" b="1" dirty="0" smtClean="0"/>
              <a:t>power is shared</a:t>
            </a:r>
            <a:r>
              <a:rPr lang="en-CA" sz="2400" dirty="0" smtClean="0"/>
              <a:t>, people are able to devote </a:t>
            </a:r>
            <a:r>
              <a:rPr lang="en-CA" sz="2400" b="1" dirty="0" smtClean="0"/>
              <a:t>tremendous energy </a:t>
            </a:r>
            <a:r>
              <a:rPr lang="en-CA" sz="2400" dirty="0" smtClean="0"/>
              <a:t>to the work at hand.</a:t>
            </a:r>
          </a:p>
          <a:p>
            <a:pPr marL="514350" indent="-514350" algn="just">
              <a:buFont typeface="+mj-lt"/>
              <a:buAutoNum type="arabicPeriod"/>
            </a:pPr>
            <a:r>
              <a:rPr lang="en-CA" sz="2400" dirty="0" smtClean="0"/>
              <a:t>Human beings </a:t>
            </a:r>
            <a:r>
              <a:rPr lang="en-CA" sz="2400" b="1" dirty="0" smtClean="0"/>
              <a:t>are the most important asset </a:t>
            </a:r>
            <a:r>
              <a:rPr lang="en-CA" sz="2400" dirty="0" smtClean="0"/>
              <a:t>in any organization. They are </a:t>
            </a:r>
            <a:r>
              <a:rPr lang="en-CA" sz="2400" b="1" dirty="0" smtClean="0"/>
              <a:t>the only sustainable competitive advantage</a:t>
            </a:r>
            <a:r>
              <a:rPr lang="en-CA" sz="2400" dirty="0" smtClean="0"/>
              <a:t> for the future.</a:t>
            </a:r>
            <a:endParaRPr lang="en-CA" sz="2400" dirty="0"/>
          </a:p>
        </p:txBody>
      </p:sp>
    </p:spTree>
    <p:extLst>
      <p:ext uri="{BB962C8B-B14F-4D97-AF65-F5344CB8AC3E}">
        <p14:creationId xmlns:p14="http://schemas.microsoft.com/office/powerpoint/2010/main" val="303819661"/>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980728"/>
            <a:ext cx="8229600" cy="576262"/>
          </a:xfrm>
        </p:spPr>
        <p:txBody>
          <a:bodyPr/>
          <a:lstStyle/>
          <a:p>
            <a:pPr algn="ctr"/>
            <a:r>
              <a:rPr lang="en-CA" sz="2800" dirty="0" smtClean="0">
                <a:solidFill>
                  <a:srgbClr val="FF0000"/>
                </a:solidFill>
              </a:rPr>
              <a:t>In Conclusion</a:t>
            </a:r>
            <a:endParaRPr lang="en-CA" sz="2800" dirty="0">
              <a:solidFill>
                <a:srgbClr val="FF0000"/>
              </a:solidFill>
            </a:endParaRPr>
          </a:p>
        </p:txBody>
      </p:sp>
      <p:sp>
        <p:nvSpPr>
          <p:cNvPr id="3" name="Espace réservé du contenu 2"/>
          <p:cNvSpPr>
            <a:spLocks noGrp="1"/>
          </p:cNvSpPr>
          <p:nvPr>
            <p:ph idx="1"/>
          </p:nvPr>
        </p:nvSpPr>
        <p:spPr/>
        <p:txBody>
          <a:bodyPr/>
          <a:lstStyle/>
          <a:p>
            <a:pPr marL="514350" indent="-514350" algn="just">
              <a:buFont typeface="+mj-lt"/>
              <a:buAutoNum type="arabicPeriod" startAt="4"/>
            </a:pPr>
            <a:r>
              <a:rPr lang="en-CA" sz="2400" dirty="0" smtClean="0"/>
              <a:t>There is </a:t>
            </a:r>
            <a:r>
              <a:rPr lang="en-CA" sz="2400" b="1" dirty="0" smtClean="0"/>
              <a:t>no simple model for cross-cultural </a:t>
            </a:r>
            <a:r>
              <a:rPr lang="en-CA" sz="2400" dirty="0" smtClean="0"/>
              <a:t>and diversity training. However, it should address the specific needs of the organization’s employees. </a:t>
            </a:r>
            <a:r>
              <a:rPr lang="en-CA" sz="2400" b="1" dirty="0" smtClean="0"/>
              <a:t>Prewritten</a:t>
            </a:r>
            <a:r>
              <a:rPr lang="en-CA" sz="2400" dirty="0" smtClean="0"/>
              <a:t> generic training programs are generally </a:t>
            </a:r>
            <a:r>
              <a:rPr lang="en-CA" sz="2400" b="1" dirty="0" smtClean="0"/>
              <a:t>ineffective</a:t>
            </a:r>
            <a:r>
              <a:rPr lang="en-CA" sz="2400" dirty="0" smtClean="0"/>
              <a:t>.</a:t>
            </a:r>
          </a:p>
          <a:p>
            <a:pPr marL="514350" indent="-514350" algn="just">
              <a:buFont typeface="+mj-lt"/>
              <a:buAutoNum type="arabicPeriod" startAt="4"/>
            </a:pPr>
            <a:r>
              <a:rPr lang="en-CA" sz="2400" dirty="0" smtClean="0"/>
              <a:t>Diversity initiatives should focus on information, management, process and results.</a:t>
            </a:r>
          </a:p>
          <a:p>
            <a:pPr marL="514350" indent="-514350" algn="just">
              <a:buFont typeface="+mj-lt"/>
              <a:buAutoNum type="arabicPeriod" startAt="4"/>
            </a:pPr>
            <a:r>
              <a:rPr lang="en-CA" sz="2400" dirty="0" smtClean="0"/>
              <a:t>Diversity</a:t>
            </a:r>
            <a:r>
              <a:rPr lang="en-CA" sz="2400" b="1" dirty="0" smtClean="0"/>
              <a:t> initiatives </a:t>
            </a:r>
            <a:r>
              <a:rPr lang="en-CA" sz="2400" dirty="0" smtClean="0"/>
              <a:t>are </a:t>
            </a:r>
            <a:r>
              <a:rPr lang="en-CA" sz="2400" b="1" dirty="0" smtClean="0"/>
              <a:t>not a replacement </a:t>
            </a:r>
            <a:r>
              <a:rPr lang="en-CA" sz="2400" dirty="0" smtClean="0"/>
              <a:t>for </a:t>
            </a:r>
            <a:r>
              <a:rPr lang="en-CA" sz="2400" b="1" dirty="0" smtClean="0"/>
              <a:t>Equal</a:t>
            </a:r>
            <a:r>
              <a:rPr lang="en-CA" sz="2400" dirty="0" smtClean="0"/>
              <a:t> employment opportunity.</a:t>
            </a:r>
            <a:endParaRPr lang="en-CA" sz="2400" dirty="0"/>
          </a:p>
        </p:txBody>
      </p:sp>
    </p:spTree>
    <p:extLst>
      <p:ext uri="{BB962C8B-B14F-4D97-AF65-F5344CB8AC3E}">
        <p14:creationId xmlns:p14="http://schemas.microsoft.com/office/powerpoint/2010/main" val="3803290358"/>
      </p:ext>
    </p:extLst>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heme/theme1.xml><?xml version="1.0" encoding="utf-8"?>
<a:theme xmlns:a="http://schemas.openxmlformats.org/drawingml/2006/main" name="Thème Office">
  <a:themeElements>
    <a:clrScheme name="Personnalisé 1">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6504</TotalTime>
  <Words>1627</Words>
  <Application>Microsoft Office PowerPoint</Application>
  <PresentationFormat>On-screen Show (4:3)</PresentationFormat>
  <Paragraphs>239</Paragraphs>
  <Slides>32</Slides>
  <Notes>15</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Thème Office</vt:lpstr>
      <vt:lpstr>Multicultural Personnel Management  </vt:lpstr>
      <vt:lpstr>Describing Global Diversity</vt:lpstr>
      <vt:lpstr>Managing Workplace Diversity</vt:lpstr>
      <vt:lpstr>Diversity- as a Positive Speech</vt:lpstr>
      <vt:lpstr>PowerPoint Presentation</vt:lpstr>
      <vt:lpstr>Diversity- as a Positive Speech</vt:lpstr>
      <vt:lpstr>Diversity- as a Positive Speech</vt:lpstr>
      <vt:lpstr>The Dilemma Between: Assimilation &amp; Cultural Pluralism </vt:lpstr>
      <vt:lpstr>The Dilemma Between: Assimilation &amp; Cultural Pluralism</vt:lpstr>
      <vt:lpstr>Diversity May Not Deliver The Promised Improvements Right Away…</vt:lpstr>
      <vt:lpstr>Prevailing Thought Like…</vt:lpstr>
      <vt:lpstr>1. Discrimination &amp; Fairness Paradigm</vt:lpstr>
      <vt:lpstr>Common Firm Characteristics Under The Fairness Paradigm </vt:lpstr>
      <vt:lpstr>Advantages &amp; Limitations of The Fairness Paradigm</vt:lpstr>
      <vt:lpstr>2. Access &amp; Legitimacy Paradigm</vt:lpstr>
      <vt:lpstr>Strengths of the Access &amp; Legitimacy Paradigm</vt:lpstr>
      <vt:lpstr>Limitations of the Access &amp; Legitimacy Paradigm</vt:lpstr>
      <vt:lpstr>3. Learning &amp; Effectiveness Paradigm</vt:lpstr>
      <vt:lpstr>3. Emerging paradigm- Integration &amp; Learning Perspective  </vt:lpstr>
      <vt:lpstr>Emerging paradigm- Integration &amp; Learning Perspective  </vt:lpstr>
      <vt:lpstr>PowerPoint Presentation</vt:lpstr>
      <vt:lpstr>Diversity &amp; Globalization  (6:32 min until the end): https://www.youtube.com/watch?v=Q-K_bYQ11DE   </vt:lpstr>
      <vt:lpstr>Global Diversity is Happening… No Matter What These Guys Have to Say </vt:lpstr>
      <vt:lpstr>Talent Shortages in 2021: Not Pretty for Mature Markets</vt:lpstr>
      <vt:lpstr>Already, More College Graduates are Coming out of the Emerging Markets than the G7 countries </vt:lpstr>
      <vt:lpstr>Diversity at Work Makes More Money for Companies</vt:lpstr>
      <vt:lpstr>What do you Think?</vt:lpstr>
      <vt:lpstr>What do you Think?</vt:lpstr>
      <vt:lpstr>What do you Think?</vt:lpstr>
      <vt:lpstr>What do you Think?</vt:lpstr>
      <vt:lpstr>In Conclusion</vt:lpstr>
      <vt:lpstr>In Conclusion</vt:lpstr>
    </vt:vector>
  </TitlesOfParts>
  <Company>Audiovisuel-UQAM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lavoie_n</dc:creator>
  <cp:lastModifiedBy>lecturer</cp:lastModifiedBy>
  <cp:revision>557</cp:revision>
  <cp:lastPrinted>2013-11-25T18:25:29Z</cp:lastPrinted>
  <dcterms:created xsi:type="dcterms:W3CDTF">2011-10-31T15:01:59Z</dcterms:created>
  <dcterms:modified xsi:type="dcterms:W3CDTF">2018-07-10T07:03:06Z</dcterms:modified>
</cp:coreProperties>
</file>