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Default Extension="emf" ContentType="image/x-emf"/>
  <Override PartName="/ppt/notesSlides/notesSlide28.xml" ContentType="application/vnd.openxmlformats-officedocument.presentationml.notesSlide+xml"/>
  <Override PartName="/ppt/notesSlides/notesSlide37.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Default Extension="wmf" ContentType="image/x-wmf"/>
  <Override PartName="/ppt/notesSlides/notesSlide18.xml" ContentType="application/vnd.openxmlformats-officedocument.presentationml.notesSlide+xml"/>
  <Default Extension="xls" ContentType="application/vnd.ms-exce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0"/>
  </p:notesMasterIdLst>
  <p:sldIdLst>
    <p:sldId id="317" r:id="rId2"/>
    <p:sldId id="259" r:id="rId3"/>
    <p:sldId id="304" r:id="rId4"/>
    <p:sldId id="260" r:id="rId5"/>
    <p:sldId id="261" r:id="rId6"/>
    <p:sldId id="316"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1" r:id="rId46"/>
    <p:sldId id="302" r:id="rId47"/>
    <p:sldId id="303" r:id="rId48"/>
    <p:sldId id="305" r:id="rId49"/>
    <p:sldId id="306" r:id="rId50"/>
    <p:sldId id="307" r:id="rId51"/>
    <p:sldId id="308" r:id="rId52"/>
    <p:sldId id="309" r:id="rId53"/>
    <p:sldId id="310" r:id="rId54"/>
    <p:sldId id="311" r:id="rId55"/>
    <p:sldId id="312" r:id="rId56"/>
    <p:sldId id="313" r:id="rId57"/>
    <p:sldId id="314" r:id="rId58"/>
    <p:sldId id="315" r:id="rId59"/>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1320" y="-10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9.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03D30A5-4788-4DFE-A2A9-495F61E666FB}" type="datetimeFigureOut">
              <a:rPr lang="th-TH" smtClean="0"/>
              <a:pPr/>
              <a:t>23/04/59</a:t>
            </a:fld>
            <a:endParaRPr lang="th-TH"/>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304B63-029D-41F9-ACF7-E853EF3582FA}" type="slidenum">
              <a:rPr lang="th-TH" smtClean="0"/>
              <a:pPr/>
              <a:t>‹#›</a:t>
            </a:fld>
            <a:endParaRPr lang="th-TH"/>
          </a:p>
        </p:txBody>
      </p:sp>
    </p:spTree>
    <p:extLst>
      <p:ext uri="{BB962C8B-B14F-4D97-AF65-F5344CB8AC3E}">
        <p14:creationId xmlns:p14="http://schemas.microsoft.com/office/powerpoint/2010/main" xmlns="" val="3646346656"/>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0407DEF-E9C6-4B8C-84E9-FF726E79E442}" type="slidenum">
              <a:rPr lang="en-US" altLang="th-TH"/>
              <a:pPr>
                <a:spcBef>
                  <a:spcPct val="0"/>
                </a:spcBef>
              </a:pPr>
              <a:t>2</a:t>
            </a:fld>
            <a:endParaRPr lang="en-US" altLang="th-TH"/>
          </a:p>
        </p:txBody>
      </p:sp>
      <p:sp>
        <p:nvSpPr>
          <p:cNvPr id="717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7172"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th-TH" altLang="th-TH" smtClean="0"/>
          </a:p>
        </p:txBody>
      </p:sp>
    </p:spTree>
    <p:extLst>
      <p:ext uri="{BB962C8B-B14F-4D97-AF65-F5344CB8AC3E}">
        <p14:creationId xmlns:p14="http://schemas.microsoft.com/office/powerpoint/2010/main" xmlns="" val="10177725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DB145886-9070-45C1-BC85-9386D23887D1}" type="slidenum">
              <a:rPr lang="en-US" altLang="th-TH"/>
              <a:pPr>
                <a:spcBef>
                  <a:spcPct val="0"/>
                </a:spcBef>
              </a:pPr>
              <a:t>4</a:t>
            </a:fld>
            <a:endParaRPr lang="en-US" altLang="th-TH"/>
          </a:p>
        </p:txBody>
      </p:sp>
      <p:sp>
        <p:nvSpPr>
          <p:cNvPr id="921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9220"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40243929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0D729551-5228-47AE-B43B-C74045CEFF2F}" type="slidenum">
              <a:rPr lang="en-US" altLang="th-TH"/>
              <a:pPr>
                <a:spcBef>
                  <a:spcPct val="0"/>
                </a:spcBef>
              </a:pPr>
              <a:t>5</a:t>
            </a:fld>
            <a:endParaRPr lang="en-US" altLang="th-TH"/>
          </a:p>
        </p:txBody>
      </p:sp>
      <p:sp>
        <p:nvSpPr>
          <p:cNvPr id="1126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1268"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18481877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FDB68F9-AB4B-410F-ABA4-ABE6B614CE7C}" type="slidenum">
              <a:rPr lang="en-US" altLang="th-TH"/>
              <a:pPr>
                <a:spcBef>
                  <a:spcPct val="0"/>
                </a:spcBef>
              </a:pPr>
              <a:t>7</a:t>
            </a:fld>
            <a:endParaRPr lang="en-US" altLang="th-TH"/>
          </a:p>
        </p:txBody>
      </p:sp>
      <p:sp>
        <p:nvSpPr>
          <p:cNvPr id="1331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3316"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30667523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3BB3CCE-90D4-4EBC-9FC7-D62EEC6948A8}" type="slidenum">
              <a:rPr lang="en-US" altLang="th-TH"/>
              <a:pPr>
                <a:spcBef>
                  <a:spcPct val="0"/>
                </a:spcBef>
              </a:pPr>
              <a:t>8</a:t>
            </a:fld>
            <a:endParaRPr lang="en-US" altLang="th-TH"/>
          </a:p>
        </p:txBody>
      </p:sp>
      <p:sp>
        <p:nvSpPr>
          <p:cNvPr id="1536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5364"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18585725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E1F6A8EB-1396-4833-A2AE-D5B9919AE2BC}" type="slidenum">
              <a:rPr lang="en-US" altLang="th-TH"/>
              <a:pPr>
                <a:spcBef>
                  <a:spcPct val="0"/>
                </a:spcBef>
              </a:pPr>
              <a:t>9</a:t>
            </a:fld>
            <a:endParaRPr lang="en-US" altLang="th-TH"/>
          </a:p>
        </p:txBody>
      </p:sp>
      <p:sp>
        <p:nvSpPr>
          <p:cNvPr id="1741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7412"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6966606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B8B367B-C798-4374-938D-BAB820853008}" type="slidenum">
              <a:rPr lang="en-US" altLang="th-TH"/>
              <a:pPr>
                <a:spcBef>
                  <a:spcPct val="0"/>
                </a:spcBef>
              </a:pPr>
              <a:t>10</a:t>
            </a:fld>
            <a:endParaRPr lang="en-US" altLang="th-TH"/>
          </a:p>
        </p:txBody>
      </p:sp>
      <p:sp>
        <p:nvSpPr>
          <p:cNvPr id="1945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9460"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38121872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9A68DB4-428C-4255-B02D-808CEFE870AC}" type="slidenum">
              <a:rPr lang="en-US" altLang="th-TH"/>
              <a:pPr>
                <a:spcBef>
                  <a:spcPct val="0"/>
                </a:spcBef>
              </a:pPr>
              <a:t>11</a:t>
            </a:fld>
            <a:endParaRPr lang="en-US" altLang="th-TH"/>
          </a:p>
        </p:txBody>
      </p:sp>
      <p:sp>
        <p:nvSpPr>
          <p:cNvPr id="2150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21508"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36279283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E9308059-F744-4E75-83E6-2BB459B203FD}" type="slidenum">
              <a:rPr lang="en-US" altLang="th-TH"/>
              <a:pPr>
                <a:spcBef>
                  <a:spcPct val="0"/>
                </a:spcBef>
              </a:pPr>
              <a:t>12</a:t>
            </a:fld>
            <a:endParaRPr lang="en-US" altLang="th-TH"/>
          </a:p>
        </p:txBody>
      </p:sp>
      <p:sp>
        <p:nvSpPr>
          <p:cNvPr id="2355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23556"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2140641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25CFCB87-A826-4F4F-8E69-3AE7E94E6962}" type="slidenum">
              <a:rPr lang="en-US" altLang="th-TH"/>
              <a:pPr>
                <a:spcBef>
                  <a:spcPct val="0"/>
                </a:spcBef>
              </a:pPr>
              <a:t>13</a:t>
            </a:fld>
            <a:endParaRPr lang="en-US" altLang="th-TH"/>
          </a:p>
        </p:txBody>
      </p:sp>
      <p:sp>
        <p:nvSpPr>
          <p:cNvPr id="2560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25604"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34745787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C19CEE1-F4AB-4C76-994A-A206E7B3052C}" type="slidenum">
              <a:rPr lang="en-US" altLang="th-TH"/>
              <a:pPr>
                <a:spcBef>
                  <a:spcPct val="0"/>
                </a:spcBef>
              </a:pPr>
              <a:t>14</a:t>
            </a:fld>
            <a:endParaRPr lang="en-US" altLang="th-TH"/>
          </a:p>
        </p:txBody>
      </p:sp>
      <p:sp>
        <p:nvSpPr>
          <p:cNvPr id="2765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27652"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7008150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D1A73B0-9024-4E03-A930-07AF5912898B}" type="slidenum">
              <a:rPr lang="en-US" altLang="th-TH"/>
              <a:pPr>
                <a:spcBef>
                  <a:spcPct val="0"/>
                </a:spcBef>
              </a:pPr>
              <a:t>15</a:t>
            </a:fld>
            <a:endParaRPr lang="en-US" altLang="th-TH"/>
          </a:p>
        </p:txBody>
      </p:sp>
      <p:sp>
        <p:nvSpPr>
          <p:cNvPr id="2969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29700"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10385264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7CAB8CCD-E4EB-4A67-8756-01FB2A6446C7}" type="slidenum">
              <a:rPr lang="en-US" altLang="th-TH"/>
              <a:pPr>
                <a:spcBef>
                  <a:spcPct val="0"/>
                </a:spcBef>
              </a:pPr>
              <a:t>16</a:t>
            </a:fld>
            <a:endParaRPr lang="en-US" altLang="th-TH"/>
          </a:p>
        </p:txBody>
      </p:sp>
      <p:sp>
        <p:nvSpPr>
          <p:cNvPr id="3174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31748"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41648759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BB2DEF6-6E48-469A-B142-F9AF375F88B1}" type="slidenum">
              <a:rPr lang="en-US" altLang="th-TH"/>
              <a:pPr>
                <a:spcBef>
                  <a:spcPct val="0"/>
                </a:spcBef>
              </a:pPr>
              <a:t>17</a:t>
            </a:fld>
            <a:endParaRPr lang="en-US" altLang="th-TH"/>
          </a:p>
        </p:txBody>
      </p:sp>
      <p:sp>
        <p:nvSpPr>
          <p:cNvPr id="3379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33796"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42317551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CDE138A-8ECA-4F6D-8B7E-99F61D87605B}" type="slidenum">
              <a:rPr lang="en-US" altLang="th-TH"/>
              <a:pPr>
                <a:spcBef>
                  <a:spcPct val="0"/>
                </a:spcBef>
              </a:pPr>
              <a:t>18</a:t>
            </a:fld>
            <a:endParaRPr lang="en-US" altLang="th-TH"/>
          </a:p>
        </p:txBody>
      </p:sp>
      <p:sp>
        <p:nvSpPr>
          <p:cNvPr id="3584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35844"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42119908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47724399-B894-4B26-A0EB-056C1A5B87F6}" type="slidenum">
              <a:rPr lang="en-US" altLang="th-TH"/>
              <a:pPr>
                <a:spcBef>
                  <a:spcPct val="0"/>
                </a:spcBef>
              </a:pPr>
              <a:t>19</a:t>
            </a:fld>
            <a:endParaRPr lang="en-US" altLang="th-TH"/>
          </a:p>
        </p:txBody>
      </p:sp>
      <p:sp>
        <p:nvSpPr>
          <p:cNvPr id="3789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37892"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10064900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216E642-5004-4E28-83AE-F422AFD31362}" type="slidenum">
              <a:rPr lang="en-US" altLang="th-TH"/>
              <a:pPr>
                <a:spcBef>
                  <a:spcPct val="0"/>
                </a:spcBef>
              </a:pPr>
              <a:t>20</a:t>
            </a:fld>
            <a:endParaRPr lang="en-US" altLang="th-TH"/>
          </a:p>
        </p:txBody>
      </p:sp>
      <p:sp>
        <p:nvSpPr>
          <p:cNvPr id="3993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39940"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23520081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33DDD50-416F-4892-BE5E-5337BC3DEE49}" type="slidenum">
              <a:rPr lang="en-US" altLang="th-TH"/>
              <a:pPr>
                <a:spcBef>
                  <a:spcPct val="0"/>
                </a:spcBef>
              </a:pPr>
              <a:t>21</a:t>
            </a:fld>
            <a:endParaRPr lang="en-US" altLang="th-TH"/>
          </a:p>
        </p:txBody>
      </p:sp>
      <p:sp>
        <p:nvSpPr>
          <p:cNvPr id="4198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1988"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219907149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D802D57-D581-4DF6-A954-152FBFA1D64A}" type="slidenum">
              <a:rPr lang="en-US" altLang="th-TH"/>
              <a:pPr>
                <a:spcBef>
                  <a:spcPct val="0"/>
                </a:spcBef>
              </a:pPr>
              <a:t>22</a:t>
            </a:fld>
            <a:endParaRPr lang="en-US" altLang="th-TH"/>
          </a:p>
        </p:txBody>
      </p:sp>
      <p:sp>
        <p:nvSpPr>
          <p:cNvPr id="440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4036"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13539504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8D97B4AF-1790-4B64-AF28-FF2ACFCCD2A4}" type="slidenum">
              <a:rPr lang="en-US" altLang="th-TH"/>
              <a:pPr>
                <a:spcBef>
                  <a:spcPct val="0"/>
                </a:spcBef>
              </a:pPr>
              <a:t>23</a:t>
            </a:fld>
            <a:endParaRPr lang="en-US" altLang="th-TH"/>
          </a:p>
        </p:txBody>
      </p:sp>
      <p:sp>
        <p:nvSpPr>
          <p:cNvPr id="4608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6084"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14651388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7F913697-9508-438A-A91E-E57F3D516766}" type="slidenum">
              <a:rPr lang="en-US" altLang="th-TH"/>
              <a:pPr>
                <a:spcBef>
                  <a:spcPct val="0"/>
                </a:spcBef>
              </a:pPr>
              <a:t>24</a:t>
            </a:fld>
            <a:endParaRPr lang="en-US" altLang="th-TH"/>
          </a:p>
        </p:txBody>
      </p:sp>
      <p:sp>
        <p:nvSpPr>
          <p:cNvPr id="4813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8132"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26303983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4C91A317-F4E0-46B8-B276-EA7EA0D3E29B}" type="slidenum">
              <a:rPr lang="en-US" altLang="th-TH"/>
              <a:pPr>
                <a:spcBef>
                  <a:spcPct val="0"/>
                </a:spcBef>
              </a:pPr>
              <a:t>25</a:t>
            </a:fld>
            <a:endParaRPr lang="en-US" altLang="th-TH"/>
          </a:p>
        </p:txBody>
      </p:sp>
      <p:sp>
        <p:nvSpPr>
          <p:cNvPr id="5017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50180"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403373669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EC87706B-924D-4F94-9029-0FBC36A8F738}" type="slidenum">
              <a:rPr lang="en-US" altLang="th-TH"/>
              <a:pPr>
                <a:spcBef>
                  <a:spcPct val="0"/>
                </a:spcBef>
              </a:pPr>
              <a:t>26</a:t>
            </a:fld>
            <a:endParaRPr lang="en-US" altLang="th-TH"/>
          </a:p>
        </p:txBody>
      </p:sp>
      <p:sp>
        <p:nvSpPr>
          <p:cNvPr id="5222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52228"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107806295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E3C6D5A6-23AA-416B-A4CB-DF3F7E77CD0C}" type="slidenum">
              <a:rPr lang="en-US" altLang="th-TH"/>
              <a:pPr>
                <a:spcBef>
                  <a:spcPct val="0"/>
                </a:spcBef>
              </a:pPr>
              <a:t>27</a:t>
            </a:fld>
            <a:endParaRPr lang="en-US" altLang="th-TH"/>
          </a:p>
        </p:txBody>
      </p:sp>
      <p:sp>
        <p:nvSpPr>
          <p:cNvPr id="5427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54276"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27705356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5CB6C6B-EEFC-4B11-9229-D23157B3C0E9}" type="slidenum">
              <a:rPr lang="en-US" altLang="th-TH"/>
              <a:pPr>
                <a:spcBef>
                  <a:spcPct val="0"/>
                </a:spcBef>
              </a:pPr>
              <a:t>28</a:t>
            </a:fld>
            <a:endParaRPr lang="en-US" altLang="th-TH"/>
          </a:p>
        </p:txBody>
      </p:sp>
      <p:sp>
        <p:nvSpPr>
          <p:cNvPr id="5632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56324"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236001580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C697C1D-127A-45F4-A073-C349DD03AFE1}" type="slidenum">
              <a:rPr lang="en-US" altLang="th-TH"/>
              <a:pPr>
                <a:spcBef>
                  <a:spcPct val="0"/>
                </a:spcBef>
              </a:pPr>
              <a:t>29</a:t>
            </a:fld>
            <a:endParaRPr lang="en-US" altLang="th-TH"/>
          </a:p>
        </p:txBody>
      </p:sp>
      <p:sp>
        <p:nvSpPr>
          <p:cNvPr id="5837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58372"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296130725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0E2B861D-8B2A-4895-A10F-AAF07AC41EE4}" type="slidenum">
              <a:rPr lang="en-US" altLang="th-TH"/>
              <a:pPr>
                <a:spcBef>
                  <a:spcPct val="0"/>
                </a:spcBef>
              </a:pPr>
              <a:t>30</a:t>
            </a:fld>
            <a:endParaRPr lang="en-US" altLang="th-TH"/>
          </a:p>
        </p:txBody>
      </p:sp>
      <p:sp>
        <p:nvSpPr>
          <p:cNvPr id="6041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0420"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341066225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AC288DB2-B313-45C3-8570-92EAEC94BCA9}" type="slidenum">
              <a:rPr lang="en-US" altLang="th-TH"/>
              <a:pPr>
                <a:spcBef>
                  <a:spcPct val="0"/>
                </a:spcBef>
              </a:pPr>
              <a:t>31</a:t>
            </a:fld>
            <a:endParaRPr lang="en-US" altLang="th-TH"/>
          </a:p>
        </p:txBody>
      </p:sp>
      <p:sp>
        <p:nvSpPr>
          <p:cNvPr id="6246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2468"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39643271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83E302C8-1AC7-4F5D-B28A-73BD5ED720BE}" type="slidenum">
              <a:rPr lang="en-US" altLang="th-TH"/>
              <a:pPr>
                <a:spcBef>
                  <a:spcPct val="0"/>
                </a:spcBef>
              </a:pPr>
              <a:t>32</a:t>
            </a:fld>
            <a:endParaRPr lang="en-US" altLang="th-TH"/>
          </a:p>
        </p:txBody>
      </p:sp>
      <p:sp>
        <p:nvSpPr>
          <p:cNvPr id="6451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4516"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76604302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0AD436DC-3890-4000-B8DA-714B69F16B13}" type="slidenum">
              <a:rPr lang="en-US" altLang="th-TH"/>
              <a:pPr>
                <a:spcBef>
                  <a:spcPct val="0"/>
                </a:spcBef>
              </a:pPr>
              <a:t>33</a:t>
            </a:fld>
            <a:endParaRPr lang="en-US" altLang="th-TH"/>
          </a:p>
        </p:txBody>
      </p:sp>
      <p:sp>
        <p:nvSpPr>
          <p:cNvPr id="6656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6564"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146572857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DED7EE2-6FD3-4526-A46E-1C5073C628F3}" type="slidenum">
              <a:rPr lang="en-US" altLang="th-TH"/>
              <a:pPr>
                <a:spcBef>
                  <a:spcPct val="0"/>
                </a:spcBef>
              </a:pPr>
              <a:t>34</a:t>
            </a:fld>
            <a:endParaRPr lang="en-US" altLang="th-TH"/>
          </a:p>
        </p:txBody>
      </p:sp>
      <p:sp>
        <p:nvSpPr>
          <p:cNvPr id="6861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8612"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60713979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A1212CC4-42B5-443D-8CF0-B9E120505B2A}" type="slidenum">
              <a:rPr lang="en-US" altLang="th-TH"/>
              <a:pPr>
                <a:spcBef>
                  <a:spcPct val="0"/>
                </a:spcBef>
              </a:pPr>
              <a:t>35</a:t>
            </a:fld>
            <a:endParaRPr lang="en-US" altLang="th-TH"/>
          </a:p>
        </p:txBody>
      </p:sp>
      <p:sp>
        <p:nvSpPr>
          <p:cNvPr id="7065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70660"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411565764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0B4084A8-C298-48C4-A6C3-621F055AE69B}" type="slidenum">
              <a:rPr lang="en-US" altLang="th-TH"/>
              <a:pPr>
                <a:spcBef>
                  <a:spcPct val="0"/>
                </a:spcBef>
              </a:pPr>
              <a:t>36</a:t>
            </a:fld>
            <a:endParaRPr lang="en-US" altLang="th-TH"/>
          </a:p>
        </p:txBody>
      </p:sp>
      <p:sp>
        <p:nvSpPr>
          <p:cNvPr id="7270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72708"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29754141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3994AAD-4402-41A9-98E5-7DB4273E1C10}" type="slidenum">
              <a:rPr lang="en-US" altLang="th-TH"/>
              <a:pPr>
                <a:spcBef>
                  <a:spcPct val="0"/>
                </a:spcBef>
              </a:pPr>
              <a:t>37</a:t>
            </a:fld>
            <a:endParaRPr lang="en-US" altLang="th-TH"/>
          </a:p>
        </p:txBody>
      </p:sp>
      <p:sp>
        <p:nvSpPr>
          <p:cNvPr id="7475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74756"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401773737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A4263024-17F7-42BE-84B5-51C826AA38D3}" type="slidenum">
              <a:rPr lang="en-US" altLang="th-TH"/>
              <a:pPr>
                <a:spcBef>
                  <a:spcPct val="0"/>
                </a:spcBef>
              </a:pPr>
              <a:t>38</a:t>
            </a:fld>
            <a:endParaRPr lang="en-US" altLang="th-TH"/>
          </a:p>
        </p:txBody>
      </p:sp>
      <p:sp>
        <p:nvSpPr>
          <p:cNvPr id="7680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76804"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403128561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767C2064-23A7-4AE2-965B-86D0F5DC7C66}" type="slidenum">
              <a:rPr lang="en-US" altLang="th-TH"/>
              <a:pPr>
                <a:spcBef>
                  <a:spcPct val="0"/>
                </a:spcBef>
              </a:pPr>
              <a:t>39</a:t>
            </a:fld>
            <a:endParaRPr lang="en-US" altLang="th-TH"/>
          </a:p>
        </p:txBody>
      </p:sp>
      <p:sp>
        <p:nvSpPr>
          <p:cNvPr id="7885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78852"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323456989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43E787D1-D516-4783-9408-51CBFDBAAFCB}" type="slidenum">
              <a:rPr lang="en-US" altLang="th-TH"/>
              <a:pPr>
                <a:spcBef>
                  <a:spcPct val="0"/>
                </a:spcBef>
              </a:pPr>
              <a:t>40</a:t>
            </a:fld>
            <a:endParaRPr lang="en-US" altLang="th-TH"/>
          </a:p>
        </p:txBody>
      </p:sp>
      <p:sp>
        <p:nvSpPr>
          <p:cNvPr id="8089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80900"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378404303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C3DA35E-074E-4FE7-B6EF-A951B7A30F9F}" type="slidenum">
              <a:rPr lang="en-US" altLang="th-TH"/>
              <a:pPr>
                <a:spcBef>
                  <a:spcPct val="0"/>
                </a:spcBef>
              </a:pPr>
              <a:t>41</a:t>
            </a:fld>
            <a:endParaRPr lang="en-US" altLang="th-TH"/>
          </a:p>
        </p:txBody>
      </p:sp>
      <p:sp>
        <p:nvSpPr>
          <p:cNvPr id="8294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82948"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50378390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5AA03F7-C4E5-4979-A3E7-E1AA7FF2BFD5}" type="slidenum">
              <a:rPr lang="en-US" altLang="th-TH"/>
              <a:pPr>
                <a:spcBef>
                  <a:spcPct val="0"/>
                </a:spcBef>
              </a:pPr>
              <a:t>42</a:t>
            </a:fld>
            <a:endParaRPr lang="en-US" altLang="th-TH"/>
          </a:p>
        </p:txBody>
      </p:sp>
      <p:sp>
        <p:nvSpPr>
          <p:cNvPr id="8499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84996"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19718791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72443FEF-F0DF-484B-8179-286D982E5231}" type="slidenum">
              <a:rPr lang="en-US" altLang="th-TH"/>
              <a:pPr>
                <a:spcBef>
                  <a:spcPct val="0"/>
                </a:spcBef>
              </a:pPr>
              <a:t>43</a:t>
            </a:fld>
            <a:endParaRPr lang="en-US" altLang="th-TH"/>
          </a:p>
        </p:txBody>
      </p:sp>
      <p:sp>
        <p:nvSpPr>
          <p:cNvPr id="8704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87044"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th-TH" smtClean="0"/>
              <a:t>-This slide and onwards seem unnecessary.</a:t>
            </a:r>
            <a:endParaRPr lang="th-TH" altLang="th-TH" smtClean="0"/>
          </a:p>
        </p:txBody>
      </p:sp>
    </p:spTree>
    <p:extLst>
      <p:ext uri="{BB962C8B-B14F-4D97-AF65-F5344CB8AC3E}">
        <p14:creationId xmlns:p14="http://schemas.microsoft.com/office/powerpoint/2010/main" xmlns="" val="150751529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742C0931-B221-4290-A00B-7F345C7AAA03}" type="slidenum">
              <a:rPr lang="en-US" altLang="th-TH"/>
              <a:pPr>
                <a:spcBef>
                  <a:spcPct val="0"/>
                </a:spcBef>
              </a:pPr>
              <a:t>44</a:t>
            </a:fld>
            <a:endParaRPr lang="en-US" altLang="th-TH"/>
          </a:p>
        </p:txBody>
      </p:sp>
      <p:sp>
        <p:nvSpPr>
          <p:cNvPr id="8909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89092"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209090059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03A29EB0-A8F7-473A-9945-926BA81DFB32}" type="slidenum">
              <a:rPr lang="en-US" altLang="th-TH"/>
              <a:pPr>
                <a:spcBef>
                  <a:spcPct val="0"/>
                </a:spcBef>
              </a:pPr>
              <a:t>45</a:t>
            </a:fld>
            <a:endParaRPr lang="en-US" altLang="th-TH"/>
          </a:p>
        </p:txBody>
      </p:sp>
      <p:sp>
        <p:nvSpPr>
          <p:cNvPr id="9318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93188"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336173092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C3ED423-5707-4181-9751-3E4C55F89705}" type="slidenum">
              <a:rPr lang="en-US" altLang="th-TH"/>
              <a:pPr>
                <a:spcBef>
                  <a:spcPct val="0"/>
                </a:spcBef>
              </a:pPr>
              <a:t>46</a:t>
            </a:fld>
            <a:endParaRPr lang="en-US" altLang="th-TH"/>
          </a:p>
        </p:txBody>
      </p:sp>
      <p:sp>
        <p:nvSpPr>
          <p:cNvPr id="952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95236"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th-TH" altLang="th-TH" smtClean="0"/>
          </a:p>
        </p:txBody>
      </p:sp>
    </p:spTree>
    <p:extLst>
      <p:ext uri="{BB962C8B-B14F-4D97-AF65-F5344CB8AC3E}">
        <p14:creationId xmlns:p14="http://schemas.microsoft.com/office/powerpoint/2010/main" xmlns="" val="35186798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atin typeface="Georgia" panose="02040502050405020303" pitchFamily="18"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atin typeface="Georgia" panose="02040502050405020303" pitchFamily="18"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lvl1pPr>
              <a:defRPr sz="1600" b="1">
                <a:solidFill>
                  <a:schemeClr val="tx1"/>
                </a:solidFill>
                <a:latin typeface="Times New Roman" panose="02020603050405020304" pitchFamily="18" charset="0"/>
              </a:defRPr>
            </a:lvl1pPr>
          </a:lstStyle>
          <a:p>
            <a:fld id="{E61146B1-3797-4F3A-B633-54C0903FAE48}" type="slidenum">
              <a:rPr lang="en-US" smtClean="0"/>
              <a:pPr/>
              <a:t>‹#›</a:t>
            </a:fld>
            <a:endParaRPr lang="th-TH" dirty="0"/>
          </a:p>
        </p:txBody>
      </p:sp>
    </p:spTree>
    <p:extLst>
      <p:ext uri="{BB962C8B-B14F-4D97-AF65-F5344CB8AC3E}">
        <p14:creationId xmlns:p14="http://schemas.microsoft.com/office/powerpoint/2010/main" xmlns="" val="319466512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Georgia" panose="02040502050405020303"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954156" y="1825625"/>
            <a:ext cx="7561193" cy="4351338"/>
          </a:xfrm>
        </p:spPr>
        <p:txBody>
          <a:bodyPr/>
          <a:lstStyle>
            <a:lvl1pPr>
              <a:defRPr>
                <a:latin typeface="Times New Roman" panose="02020603050405020304" pitchFamily="18" charset="0"/>
              </a:defRPr>
            </a:lvl1pPr>
            <a:lvl2pPr>
              <a:defRPr>
                <a:latin typeface="Times New Roman" panose="02020603050405020304" pitchFamily="18" charset="0"/>
              </a:defRPr>
            </a:lvl2pPr>
            <a:lvl3pPr>
              <a:defRPr>
                <a:latin typeface="Times New Roman" panose="02020603050405020304" pitchFamily="18" charset="0"/>
              </a:defRPr>
            </a:lvl3pPr>
            <a:lvl4pPr>
              <a:defRPr>
                <a:latin typeface="Times New Roman" panose="02020603050405020304" pitchFamily="18" charset="0"/>
              </a:defRPr>
            </a:lvl4pPr>
            <a:lvl5pPr>
              <a:defRPr>
                <a:latin typeface="Times New Roman" panose="02020603050405020304"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lvl1pPr>
              <a:defRPr sz="1600" b="1">
                <a:solidFill>
                  <a:schemeClr val="tx1"/>
                </a:solidFill>
                <a:latin typeface="Times New Roman" panose="02020603050405020304" pitchFamily="18" charset="0"/>
              </a:defRPr>
            </a:lvl1pPr>
          </a:lstStyle>
          <a:p>
            <a:fld id="{739D700E-2A0F-42B1-9CF7-24E9089A7B94}" type="slidenum">
              <a:rPr lang="en-US" smtClean="0"/>
              <a:pPr/>
              <a:t>‹#›</a:t>
            </a:fld>
            <a:endParaRPr lang="th-TH" dirty="0"/>
          </a:p>
        </p:txBody>
      </p:sp>
    </p:spTree>
    <p:extLst>
      <p:ext uri="{BB962C8B-B14F-4D97-AF65-F5344CB8AC3E}">
        <p14:creationId xmlns:p14="http://schemas.microsoft.com/office/powerpoint/2010/main" xmlns="" val="374661210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6D297300-765A-4F8D-B3FF-F846CD63ACE8}" type="slidenum">
              <a:rPr lang="th-TH" smtClean="0"/>
              <a:pPr/>
              <a:t>‹#›</a:t>
            </a:fld>
            <a:endParaRPr lang="th-TH"/>
          </a:p>
        </p:txBody>
      </p:sp>
    </p:spTree>
    <p:extLst>
      <p:ext uri="{BB962C8B-B14F-4D97-AF65-F5344CB8AC3E}">
        <p14:creationId xmlns:p14="http://schemas.microsoft.com/office/powerpoint/2010/main" xmlns="" val="2341901222"/>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6D297300-765A-4F8D-B3FF-F846CD63ACE8}" type="slidenum">
              <a:rPr lang="th-TH" smtClean="0"/>
              <a:pPr/>
              <a:t>‹#›</a:t>
            </a:fld>
            <a:endParaRPr lang="th-TH"/>
          </a:p>
        </p:txBody>
      </p:sp>
    </p:spTree>
    <p:extLst>
      <p:ext uri="{BB962C8B-B14F-4D97-AF65-F5344CB8AC3E}">
        <p14:creationId xmlns:p14="http://schemas.microsoft.com/office/powerpoint/2010/main" xmlns="" val="17486568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6D297300-765A-4F8D-B3FF-F846CD63ACE8}" type="slidenum">
              <a:rPr lang="th-TH" smtClean="0"/>
              <a:pPr/>
              <a:t>‹#›</a:t>
            </a:fld>
            <a:endParaRPr lang="th-TH"/>
          </a:p>
        </p:txBody>
      </p:sp>
    </p:spTree>
    <p:extLst>
      <p:ext uri="{BB962C8B-B14F-4D97-AF65-F5344CB8AC3E}">
        <p14:creationId xmlns:p14="http://schemas.microsoft.com/office/powerpoint/2010/main" xmlns="" val="20435493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6D297300-765A-4F8D-B3FF-F846CD63ACE8}" type="slidenum">
              <a:rPr lang="th-TH" smtClean="0"/>
              <a:pPr/>
              <a:t>‹#›</a:t>
            </a:fld>
            <a:endParaRPr lang="th-TH"/>
          </a:p>
        </p:txBody>
      </p:sp>
    </p:spTree>
    <p:extLst>
      <p:ext uri="{BB962C8B-B14F-4D97-AF65-F5344CB8AC3E}">
        <p14:creationId xmlns:p14="http://schemas.microsoft.com/office/powerpoint/2010/main" xmlns="" val="2980826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6D297300-765A-4F8D-B3FF-F846CD63ACE8}" type="slidenum">
              <a:rPr lang="th-TH" smtClean="0"/>
              <a:pPr/>
              <a:t>‹#›</a:t>
            </a:fld>
            <a:endParaRPr lang="th-TH"/>
          </a:p>
        </p:txBody>
      </p:sp>
    </p:spTree>
    <p:extLst>
      <p:ext uri="{BB962C8B-B14F-4D97-AF65-F5344CB8AC3E}">
        <p14:creationId xmlns:p14="http://schemas.microsoft.com/office/powerpoint/2010/main" xmlns="" val="22104865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6D297300-765A-4F8D-B3FF-F846CD63ACE8}" type="slidenum">
              <a:rPr lang="th-TH" smtClean="0"/>
              <a:pPr/>
              <a:t>‹#›</a:t>
            </a:fld>
            <a:endParaRPr lang="th-TH"/>
          </a:p>
        </p:txBody>
      </p:sp>
    </p:spTree>
    <p:extLst>
      <p:ext uri="{BB962C8B-B14F-4D97-AF65-F5344CB8AC3E}">
        <p14:creationId xmlns:p14="http://schemas.microsoft.com/office/powerpoint/2010/main" xmlns="" val="31343791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6D297300-765A-4F8D-B3FF-F846CD63ACE8}" type="slidenum">
              <a:rPr lang="th-TH" smtClean="0"/>
              <a:pPr/>
              <a:t>‹#›</a:t>
            </a:fld>
            <a:endParaRPr lang="th-TH"/>
          </a:p>
        </p:txBody>
      </p:sp>
    </p:spTree>
    <p:extLst>
      <p:ext uri="{BB962C8B-B14F-4D97-AF65-F5344CB8AC3E}">
        <p14:creationId xmlns:p14="http://schemas.microsoft.com/office/powerpoint/2010/main" xmlns="" val="17270376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6D297300-765A-4F8D-B3FF-F846CD63ACE8}" type="slidenum">
              <a:rPr lang="th-TH" smtClean="0"/>
              <a:pPr/>
              <a:t>‹#›</a:t>
            </a:fld>
            <a:endParaRPr lang="th-TH"/>
          </a:p>
        </p:txBody>
      </p:sp>
    </p:spTree>
    <p:extLst>
      <p:ext uri="{BB962C8B-B14F-4D97-AF65-F5344CB8AC3E}">
        <p14:creationId xmlns:p14="http://schemas.microsoft.com/office/powerpoint/2010/main" xmlns="" val="23409314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6D297300-765A-4F8D-B3FF-F846CD63ACE8}" type="slidenum">
              <a:rPr lang="th-TH" smtClean="0"/>
              <a:pPr/>
              <a:t>‹#›</a:t>
            </a:fld>
            <a:endParaRPr lang="th-TH"/>
          </a:p>
        </p:txBody>
      </p:sp>
    </p:spTree>
    <p:extLst>
      <p:ext uri="{BB962C8B-B14F-4D97-AF65-F5344CB8AC3E}">
        <p14:creationId xmlns:p14="http://schemas.microsoft.com/office/powerpoint/2010/main" xmlns="" val="41884220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Section Header">
    <p:spTree>
      <p:nvGrpSpPr>
        <p:cNvPr id="1" name=""/>
        <p:cNvGrpSpPr/>
        <p:nvPr/>
      </p:nvGrpSpPr>
      <p:grpSpPr>
        <a:xfrm>
          <a:off x="0" y="0"/>
          <a:ext cx="0" cy="0"/>
          <a:chOff x="0" y="0"/>
          <a:chExt cx="0" cy="0"/>
        </a:xfrm>
      </p:grpSpPr>
      <p:sp>
        <p:nvSpPr>
          <p:cNvPr id="5" name="TextBox 4"/>
          <p:cNvSpPr txBox="1"/>
          <p:nvPr userDrawn="1"/>
        </p:nvSpPr>
        <p:spPr>
          <a:xfrm>
            <a:off x="914400" y="685800"/>
            <a:ext cx="7315200" cy="457200"/>
          </a:xfrm>
          <a:prstGeom prst="rect">
            <a:avLst/>
          </a:prstGeom>
          <a:solidFill>
            <a:schemeClr val="accent1"/>
          </a:solidFill>
          <a:ln>
            <a:solidFill>
              <a:schemeClr val="accent1"/>
            </a:solidFill>
          </a:ln>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smtClean="0">
              <a:latin typeface="Calibri" pitchFamily="34" charset="0"/>
            </a:endParaRPr>
          </a:p>
        </p:txBody>
      </p:sp>
      <p:sp>
        <p:nvSpPr>
          <p:cNvPr id="10" name="Title 1"/>
          <p:cNvSpPr>
            <a:spLocks noGrp="1"/>
          </p:cNvSpPr>
          <p:nvPr>
            <p:ph type="ctrTitle"/>
          </p:nvPr>
        </p:nvSpPr>
        <p:spPr>
          <a:xfrm>
            <a:off x="685800" y="1597025"/>
            <a:ext cx="7772400" cy="1470025"/>
          </a:xfrm>
        </p:spPr>
        <p:txBody>
          <a:bodyPr>
            <a:normAutofit/>
          </a:bodyPr>
          <a:lstStyle>
            <a:lvl1pPr>
              <a:defRPr sz="4000" b="1">
                <a:solidFill>
                  <a:schemeClr val="accent5"/>
                </a:solidFill>
              </a:defRPr>
            </a:lvl1pPr>
          </a:lstStyle>
          <a:p>
            <a:r>
              <a:rPr lang="en-US" dirty="0" smtClean="0"/>
              <a:t>Click to edit Master title style</a:t>
            </a:r>
            <a:endParaRPr lang="en-US" dirty="0"/>
          </a:p>
        </p:txBody>
      </p:sp>
      <p:sp>
        <p:nvSpPr>
          <p:cNvPr id="11" name="Content Placeholder 2"/>
          <p:cNvSpPr>
            <a:spLocks noGrp="1"/>
          </p:cNvSpPr>
          <p:nvPr>
            <p:ph idx="1"/>
          </p:nvPr>
        </p:nvSpPr>
        <p:spPr>
          <a:xfrm>
            <a:off x="904874" y="3419475"/>
            <a:ext cx="7315201" cy="2706688"/>
          </a:xfrm>
        </p:spPr>
        <p:txBody>
          <a:bodyPr/>
          <a:lstStyle>
            <a:lvl1pPr algn="ctr">
              <a:spcAft>
                <a:spcPts val="600"/>
              </a:spcAft>
              <a:buNone/>
              <a:defRPr sz="3200">
                <a:solidFill>
                  <a:schemeClr val="tx1"/>
                </a:solidFill>
              </a:defRPr>
            </a:lvl1pPr>
            <a:lvl2pPr>
              <a:spcAft>
                <a:spcPts val="600"/>
              </a:spcAft>
              <a:defRPr sz="2600"/>
            </a:lvl2pPr>
            <a:lvl5pPr marL="1371600" indent="-228600">
              <a:defRPr/>
            </a:lvl5pPr>
          </a:lstStyle>
          <a:p>
            <a:pPr lvl="0"/>
            <a:r>
              <a:rPr lang="en-US" dirty="0" smtClean="0"/>
              <a:t>Click to edit Master text styles</a:t>
            </a:r>
          </a:p>
          <a:p>
            <a:pPr lvl="1"/>
            <a:endParaRPr lang="en-US" dirty="0" smtClean="0"/>
          </a:p>
        </p:txBody>
      </p:sp>
      <p:sp>
        <p:nvSpPr>
          <p:cNvPr id="23" name="Text Placeholder 22"/>
          <p:cNvSpPr>
            <a:spLocks noGrp="1"/>
          </p:cNvSpPr>
          <p:nvPr>
            <p:ph type="body" sz="quarter" idx="11"/>
          </p:nvPr>
        </p:nvSpPr>
        <p:spPr>
          <a:xfrm>
            <a:off x="914400" y="685800"/>
            <a:ext cx="7315200" cy="457200"/>
          </a:xfrm>
          <a:solidFill>
            <a:schemeClr val="accent1">
              <a:lumMod val="60000"/>
              <a:lumOff val="40000"/>
            </a:schemeClr>
          </a:solidFill>
        </p:spPr>
        <p:txBody>
          <a:bodyPr/>
          <a:lstStyle>
            <a:lvl1pPr algn="ctr">
              <a:buNone/>
              <a:defRPr>
                <a:solidFill>
                  <a:srgbClr val="000000"/>
                </a:solidFill>
              </a:defRPr>
            </a:lvl1pPr>
          </a:lstStyle>
          <a:p>
            <a:pPr lvl="0"/>
            <a:r>
              <a:rPr lang="en-US" dirty="0" smtClean="0"/>
              <a:t>Click to edit Master text styles</a:t>
            </a:r>
          </a:p>
        </p:txBody>
      </p:sp>
      <p:sp>
        <p:nvSpPr>
          <p:cNvPr id="6" name="Slide Number Placeholder 6"/>
          <p:cNvSpPr>
            <a:spLocks noGrp="1"/>
          </p:cNvSpPr>
          <p:nvPr>
            <p:ph type="sldNum" sz="quarter" idx="12"/>
          </p:nvPr>
        </p:nvSpPr>
        <p:spPr/>
        <p:txBody>
          <a:bodyPr/>
          <a:lstStyle>
            <a:lvl1pPr>
              <a:defRPr smtClean="0"/>
            </a:lvl1pPr>
          </a:lstStyle>
          <a:p>
            <a:pPr>
              <a:defRPr/>
            </a:pPr>
            <a:r>
              <a:rPr lang="en-US" altLang="th-TH"/>
              <a:t>9-</a:t>
            </a:r>
            <a:fld id="{3652FBEC-A51D-4797-9B74-486A2C971C4B}" type="slidenum">
              <a:rPr lang="en-US" altLang="th-TH"/>
              <a:pPr>
                <a:defRPr/>
              </a:pPr>
              <a:t>‹#›</a:t>
            </a:fld>
            <a:endParaRPr lang="en-US" altLang="th-TH"/>
          </a:p>
        </p:txBody>
      </p:sp>
    </p:spTree>
    <p:extLst>
      <p:ext uri="{BB962C8B-B14F-4D97-AF65-F5344CB8AC3E}">
        <p14:creationId xmlns:p14="http://schemas.microsoft.com/office/powerpoint/2010/main" xmlns="" val="35850272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print">
            <a:lum/>
          </a:blip>
          <a:srcRect/>
          <a:stretch>
            <a:fillRect t="-10000" b="-10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th-TH"/>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97300-765A-4F8D-B3FF-F846CD63ACE8}" type="slidenum">
              <a:rPr lang="th-TH" smtClean="0"/>
              <a:pPr/>
              <a:t>‹#›</a:t>
            </a:fld>
            <a:endParaRPr lang="th-TH" dirty="0"/>
          </a:p>
        </p:txBody>
      </p:sp>
    </p:spTree>
    <p:extLst>
      <p:ext uri="{BB962C8B-B14F-4D97-AF65-F5344CB8AC3E}">
        <p14:creationId xmlns:p14="http://schemas.microsoft.com/office/powerpoint/2010/main" xmlns="" val="211687141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iming>
    <p:tnLst>
      <p:par>
        <p:cTn id="1" dur="indefinite" restart="never" nodeType="tmRoot"/>
      </p:par>
    </p:tnLst>
  </p:timing>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oleObject" Target="../embeddings/oleObject2.bin"/></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oleObject" Target="../embeddings/oleObject3.bin"/></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oleObject" Target="../embeddings/oleObject4.bin"/></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oleObject" Target="../embeddings/oleObject5.bin"/></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vmlDrawing" Target="../drawings/vmlDrawing6.vml"/><Relationship Id="rId4" Type="http://schemas.openxmlformats.org/officeDocument/2006/relationships/oleObject" Target="../embeddings/oleObject6.bin"/></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oleObject" Target="../embeddings/Microsoft_Office_Excel_Chart1.xls"/></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2.xml"/><Relationship Id="rId1" Type="http://schemas.openxmlformats.org/officeDocument/2006/relationships/vmlDrawing" Target="../drawings/vmlDrawing8.vml"/><Relationship Id="rId4" Type="http://schemas.openxmlformats.org/officeDocument/2006/relationships/oleObject" Target="../embeddings/oleObject7.bin"/></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p:txBody>
          <a:bodyPr/>
          <a:lstStyle/>
          <a:p>
            <a:r>
              <a:rPr lang="en-US" smtClean="0"/>
              <a:t>Lecture 8</a:t>
            </a:r>
            <a:endParaRPr lang="th-TH"/>
          </a:p>
        </p:txBody>
      </p:sp>
      <p:sp>
        <p:nvSpPr>
          <p:cNvPr id="7" name="Subtitle 6"/>
          <p:cNvSpPr>
            <a:spLocks noGrp="1"/>
          </p:cNvSpPr>
          <p:nvPr>
            <p:ph type="subTitle" idx="1"/>
          </p:nvPr>
        </p:nvSpPr>
        <p:spPr/>
        <p:txBody>
          <a:bodyPr/>
          <a:lstStyle/>
          <a:p>
            <a:r>
              <a:rPr lang="en-US" smtClean="0"/>
              <a:t>Bonds</a:t>
            </a:r>
            <a:endParaRPr lang="th-TH"/>
          </a:p>
        </p:txBody>
      </p:sp>
      <p:sp>
        <p:nvSpPr>
          <p:cNvPr id="5" name="Slide Number Placeholder 4"/>
          <p:cNvSpPr>
            <a:spLocks noGrp="1"/>
          </p:cNvSpPr>
          <p:nvPr>
            <p:ph type="sldNum" sz="quarter" idx="12"/>
          </p:nvPr>
        </p:nvSpPr>
        <p:spPr/>
        <p:txBody>
          <a:bodyPr/>
          <a:lstStyle/>
          <a:p>
            <a:pPr>
              <a:defRPr/>
            </a:pPr>
            <a:r>
              <a:rPr lang="en-US" altLang="th-TH" smtClean="0"/>
              <a:t>9-</a:t>
            </a:r>
            <a:fld id="{3652FBEC-A51D-4797-9B74-486A2C971C4B}" type="slidenum">
              <a:rPr lang="en-US" altLang="th-TH" smtClean="0"/>
              <a:pPr>
                <a:defRPr/>
              </a:pPr>
              <a:t>1</a:t>
            </a:fld>
            <a:endParaRPr lang="en-US" altLang="th-TH"/>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ctrTitle"/>
          </p:nvPr>
        </p:nvSpPr>
        <p:spPr>
          <a:xfrm>
            <a:off x="914400" y="1597024"/>
            <a:ext cx="7772400" cy="1470025"/>
          </a:xfrm>
        </p:spPr>
        <p:txBody>
          <a:bodyPr/>
          <a:lstStyle/>
          <a:p>
            <a:pPr algn="ctr">
              <a:defRPr/>
            </a:pPr>
            <a:r>
              <a:rPr lang="en-US" dirty="0" smtClean="0">
                <a:latin typeface="Georgia" panose="02040502050405020303" pitchFamily="18" charset="0"/>
              </a:rPr>
              <a:t>Bonds and Their Valuation</a:t>
            </a:r>
          </a:p>
        </p:txBody>
      </p:sp>
      <p:sp>
        <p:nvSpPr>
          <p:cNvPr id="6147" name="Text Placeholder 20"/>
          <p:cNvSpPr>
            <a:spLocks noGrp="1"/>
          </p:cNvSpPr>
          <p:nvPr>
            <p:ph idx="1"/>
          </p:nvPr>
        </p:nvSpPr>
        <p:spPr>
          <a:xfrm>
            <a:off x="1143000" y="3067049"/>
            <a:ext cx="7315200" cy="2706688"/>
          </a:xfrm>
        </p:spPr>
        <p:txBody>
          <a:bodyPr>
            <a:normAutofit/>
          </a:bodyPr>
          <a:lstStyle/>
          <a:p>
            <a:r>
              <a:rPr lang="en-US" altLang="th-TH" sz="2400" dirty="0" smtClean="0">
                <a:latin typeface="Georgia" panose="02040502050405020303" pitchFamily="18" charset="0"/>
              </a:rPr>
              <a:t>Key Features of Bonds</a:t>
            </a:r>
          </a:p>
          <a:p>
            <a:r>
              <a:rPr lang="en-US" altLang="th-TH" sz="2400" dirty="0" smtClean="0">
                <a:latin typeface="Georgia" panose="02040502050405020303" pitchFamily="18" charset="0"/>
              </a:rPr>
              <a:t>Bond Valuation</a:t>
            </a:r>
          </a:p>
          <a:p>
            <a:r>
              <a:rPr lang="en-US" altLang="th-TH" sz="2400" dirty="0" smtClean="0">
                <a:latin typeface="Georgia" panose="02040502050405020303" pitchFamily="18" charset="0"/>
              </a:rPr>
              <a:t>Measuring Yield</a:t>
            </a:r>
          </a:p>
          <a:p>
            <a:r>
              <a:rPr lang="en-US" altLang="th-TH" sz="2400" dirty="0" smtClean="0">
                <a:latin typeface="Georgia" panose="02040502050405020303" pitchFamily="18" charset="0"/>
              </a:rPr>
              <a:t>Assessing Risk</a:t>
            </a:r>
          </a:p>
        </p:txBody>
      </p:sp>
      <p:sp>
        <p:nvSpPr>
          <p:cNvPr id="14" name="Text Placeholder 13"/>
          <p:cNvSpPr>
            <a:spLocks noGrp="1"/>
          </p:cNvSpPr>
          <p:nvPr>
            <p:ph type="body" sz="quarter" idx="11"/>
          </p:nvPr>
        </p:nvSpPr>
        <p:spPr>
          <a:xfrm>
            <a:off x="564776" y="685799"/>
            <a:ext cx="8579224" cy="681037"/>
          </a:xfrm>
        </p:spPr>
        <p:txBody>
          <a:bodyPr>
            <a:noAutofit/>
          </a:bodyPr>
          <a:lstStyle/>
          <a:p>
            <a:pPr>
              <a:buFont typeface="Arial" charset="0"/>
              <a:buNone/>
              <a:defRPr/>
            </a:pPr>
            <a:r>
              <a:rPr lang="en-US" sz="3600" dirty="0" smtClean="0">
                <a:latin typeface="Georgia" panose="02040502050405020303" pitchFamily="18" charset="0"/>
              </a:rPr>
              <a:t>Chapter 9</a:t>
            </a:r>
            <a:endParaRPr lang="en-US" sz="3600" dirty="0">
              <a:latin typeface="Georgia" panose="02040502050405020303" pitchFamily="18" charset="0"/>
            </a:endParaRPr>
          </a:p>
        </p:txBody>
      </p:sp>
      <p:sp>
        <p:nvSpPr>
          <p:cNvPr id="6149" name="Slide Number Placeholder 1"/>
          <p:cNvSpPr>
            <a:spLocks noGrp="1"/>
          </p:cNvSpPr>
          <p:nvPr>
            <p:ph type="sldNum" sz="quarter" idx="12"/>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chemeClr val="tx2"/>
                </a:solidFill>
                <a:latin typeface="Georgia" panose="02040502050405020303" pitchFamily="18" charset="0"/>
              </a:rPr>
              <a:t>9-</a:t>
            </a:r>
            <a:fld id="{1C52F179-70CF-441A-BF01-1FA9B4C734AE}" type="slidenum">
              <a:rPr lang="en-US" altLang="th-TH" sz="1400">
                <a:solidFill>
                  <a:schemeClr val="tx2"/>
                </a:solidFill>
                <a:latin typeface="Georgia" panose="02040502050405020303" pitchFamily="18" charset="0"/>
              </a:rPr>
              <a:pPr>
                <a:lnSpc>
                  <a:spcPct val="100000"/>
                </a:lnSpc>
                <a:spcAft>
                  <a:spcPct val="0"/>
                </a:spcAft>
                <a:buSzTx/>
                <a:buFontTx/>
                <a:buNone/>
              </a:pPr>
              <a:t>2</a:t>
            </a:fld>
            <a:endParaRPr lang="en-US" altLang="th-TH" sz="1400">
              <a:solidFill>
                <a:schemeClr val="tx2"/>
              </a:solidFill>
              <a:latin typeface="Georgia" panose="02040502050405020303" pitchFamily="18" charset="0"/>
            </a:endParaRPr>
          </a:p>
        </p:txBody>
      </p:sp>
    </p:spTree>
    <p:extLst>
      <p:ext uri="{BB962C8B-B14F-4D97-AF65-F5344CB8AC3E}">
        <p14:creationId xmlns:p14="http://schemas.microsoft.com/office/powerpoint/2010/main" xmlns="" val="259708886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Objectives</a:t>
            </a:r>
            <a:endParaRPr lang="th-TH" sz="4000" dirty="0"/>
          </a:p>
        </p:txBody>
      </p:sp>
      <p:sp>
        <p:nvSpPr>
          <p:cNvPr id="3" name="Content Placeholder 2"/>
          <p:cNvSpPr>
            <a:spLocks noGrp="1"/>
          </p:cNvSpPr>
          <p:nvPr>
            <p:ph idx="1"/>
          </p:nvPr>
        </p:nvSpPr>
        <p:spPr>
          <a:xfrm>
            <a:off x="954157" y="1690689"/>
            <a:ext cx="7561193" cy="4665662"/>
          </a:xfrm>
        </p:spPr>
        <p:txBody>
          <a:bodyPr>
            <a:normAutofit/>
          </a:bodyPr>
          <a:lstStyle/>
          <a:p>
            <a:r>
              <a:rPr lang="en-US" sz="2400" dirty="0" smtClean="0"/>
              <a:t>Identify </a:t>
            </a:r>
            <a:r>
              <a:rPr lang="en-US" sz="2400" dirty="0"/>
              <a:t>the different features of corporate and government bonds.</a:t>
            </a:r>
          </a:p>
          <a:p>
            <a:r>
              <a:rPr lang="en-US" sz="2400" dirty="0" smtClean="0"/>
              <a:t>Discuss </a:t>
            </a:r>
            <a:r>
              <a:rPr lang="en-US" sz="2400" dirty="0"/>
              <a:t>how bond prices are determined in the market, what the relationship is between </a:t>
            </a:r>
            <a:r>
              <a:rPr lang="en-US" sz="2400" dirty="0" smtClean="0"/>
              <a:t>interest rates </a:t>
            </a:r>
            <a:r>
              <a:rPr lang="en-US" sz="2400" dirty="0"/>
              <a:t>and bond prices, and how a bond’s price changes over time as it approaches maturity.</a:t>
            </a:r>
          </a:p>
          <a:p>
            <a:r>
              <a:rPr lang="en-US" sz="2400" dirty="0" smtClean="0"/>
              <a:t>Calculate </a:t>
            </a:r>
            <a:r>
              <a:rPr lang="en-US" sz="2400" dirty="0"/>
              <a:t>a bond’s yield to maturity, its yield to call if it is callable, and determine the “true” yield.</a:t>
            </a:r>
          </a:p>
          <a:p>
            <a:r>
              <a:rPr lang="en-US" sz="2400" dirty="0" smtClean="0"/>
              <a:t>Explain </a:t>
            </a:r>
            <a:r>
              <a:rPr lang="en-US" sz="2400" dirty="0"/>
              <a:t>the different types of risk that bond investors and issuers face, and discuss how a </a:t>
            </a:r>
            <a:r>
              <a:rPr lang="en-US" sz="2400" dirty="0" smtClean="0"/>
              <a:t>bond’s terms </a:t>
            </a:r>
            <a:r>
              <a:rPr lang="en-US" sz="2400" dirty="0"/>
              <a:t>and collateral can be changed to affect its interest rate.</a:t>
            </a:r>
            <a:endParaRPr lang="th-TH" sz="2400" dirty="0"/>
          </a:p>
        </p:txBody>
      </p:sp>
      <p:sp>
        <p:nvSpPr>
          <p:cNvPr id="4" name="Slide Number Placeholder 3"/>
          <p:cNvSpPr>
            <a:spLocks noGrp="1"/>
          </p:cNvSpPr>
          <p:nvPr>
            <p:ph type="sldNum" sz="quarter" idx="12"/>
          </p:nvPr>
        </p:nvSpPr>
        <p:spPr/>
        <p:txBody>
          <a:bodyPr/>
          <a:lstStyle/>
          <a:p>
            <a:fld id="{739D700E-2A0F-42B1-9CF7-24E9089A7B94}" type="slidenum">
              <a:rPr lang="en-US" smtClean="0"/>
              <a:pPr/>
              <a:t>3</a:t>
            </a:fld>
            <a:endParaRPr lang="th-TH" dirty="0"/>
          </a:p>
        </p:txBody>
      </p:sp>
    </p:spTree>
    <p:extLst>
      <p:ext uri="{BB962C8B-B14F-4D97-AF65-F5344CB8AC3E}">
        <p14:creationId xmlns:p14="http://schemas.microsoft.com/office/powerpoint/2010/main" xmlns="" val="5284345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US" altLang="th-TH" dirty="0" smtClean="0"/>
              <a:t>What is a bond?</a:t>
            </a:r>
          </a:p>
        </p:txBody>
      </p:sp>
      <p:sp>
        <p:nvSpPr>
          <p:cNvPr id="6147" name="Rectangle 3"/>
          <p:cNvSpPr>
            <a:spLocks noGrp="1" noChangeArrowheads="1"/>
          </p:cNvSpPr>
          <p:nvPr>
            <p:ph sz="quarter" idx="1"/>
          </p:nvPr>
        </p:nvSpPr>
        <p:spPr>
          <a:xfrm>
            <a:off x="612775" y="1600200"/>
            <a:ext cx="7616825" cy="4495800"/>
          </a:xfrm>
        </p:spPr>
        <p:txBody>
          <a:bodyPr/>
          <a:lstStyle/>
          <a:p>
            <a:pPr eaLnBrk="1" hangingPunct="1">
              <a:lnSpc>
                <a:spcPct val="100000"/>
              </a:lnSpc>
              <a:buFont typeface="Arial" charset="0"/>
              <a:buChar char="•"/>
              <a:defRPr/>
            </a:pPr>
            <a:r>
              <a:rPr lang="en-US" dirty="0" smtClean="0"/>
              <a:t>A long-term debt instrument in which a borrower agrees to make payments of principal and interest, on specific dates, to the holders of the bond.</a:t>
            </a:r>
          </a:p>
        </p:txBody>
      </p:sp>
      <p:sp>
        <p:nvSpPr>
          <p:cNvPr id="8196" name="Slide Number Placeholder 1"/>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63F6FA61-3770-4291-B801-05272C6A5736}" type="slidenum">
              <a:rPr lang="en-US" altLang="th-TH" sz="1400">
                <a:solidFill>
                  <a:srgbClr val="C00000"/>
                </a:solidFill>
              </a:rPr>
              <a:pPr>
                <a:lnSpc>
                  <a:spcPct val="100000"/>
                </a:lnSpc>
                <a:spcAft>
                  <a:spcPct val="0"/>
                </a:spcAft>
                <a:buSzTx/>
                <a:buFontTx/>
                <a:buNone/>
              </a:pPr>
              <a:t>4</a:t>
            </a:fld>
            <a:endParaRPr lang="en-US" altLang="th-TH" sz="1400">
              <a:solidFill>
                <a:srgbClr val="C00000"/>
              </a:solidFill>
            </a:endParaRPr>
          </a:p>
        </p:txBody>
      </p:sp>
    </p:spTree>
    <p:extLst>
      <p:ext uri="{BB962C8B-B14F-4D97-AF65-F5344CB8AC3E}">
        <p14:creationId xmlns:p14="http://schemas.microsoft.com/office/powerpoint/2010/main" xmlns="" val="42512611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n-US" altLang="th-TH" smtClean="0"/>
              <a:t>Bond Markets</a:t>
            </a:r>
          </a:p>
        </p:txBody>
      </p:sp>
      <p:sp>
        <p:nvSpPr>
          <p:cNvPr id="11267" name="Rectangle 3"/>
          <p:cNvSpPr>
            <a:spLocks noGrp="1" noChangeArrowheads="1"/>
          </p:cNvSpPr>
          <p:nvPr>
            <p:ph sz="quarter" idx="1"/>
          </p:nvPr>
        </p:nvSpPr>
        <p:spPr>
          <a:xfrm>
            <a:off x="612775" y="1600200"/>
            <a:ext cx="7616825" cy="4495800"/>
          </a:xfrm>
        </p:spPr>
        <p:txBody>
          <a:bodyPr/>
          <a:lstStyle/>
          <a:p>
            <a:pPr eaLnBrk="1" hangingPunct="1">
              <a:buFont typeface="Arial" charset="0"/>
              <a:buChar char="•"/>
              <a:defRPr/>
            </a:pPr>
            <a:r>
              <a:rPr lang="en-US" dirty="0" smtClean="0"/>
              <a:t>Primarily traded in the over-the-counter (OTC) market.</a:t>
            </a:r>
          </a:p>
          <a:p>
            <a:pPr eaLnBrk="1" hangingPunct="1">
              <a:buFont typeface="Arial" charset="0"/>
              <a:buChar char="•"/>
              <a:defRPr/>
            </a:pPr>
            <a:r>
              <a:rPr lang="en-US" dirty="0" smtClean="0"/>
              <a:t>Most bonds are owned by and traded among large financial institutions.</a:t>
            </a:r>
          </a:p>
          <a:p>
            <a:pPr eaLnBrk="1" hangingPunct="1">
              <a:buFont typeface="Arial" charset="0"/>
              <a:buChar char="•"/>
              <a:defRPr/>
            </a:pPr>
            <a:r>
              <a:rPr lang="en-US" i="1" dirty="0" smtClean="0"/>
              <a:t>The Wall Street Journal </a:t>
            </a:r>
            <a:r>
              <a:rPr lang="en-US" dirty="0" smtClean="0"/>
              <a:t>reports key developments in the Treasury, corporate, and municipal markets.  Online edition lists trading each day for the most actively-traded investment-grade, high-yield, and convertible bonds.</a:t>
            </a:r>
          </a:p>
        </p:txBody>
      </p:sp>
      <p:sp>
        <p:nvSpPr>
          <p:cNvPr id="10244" name="Slide Number Placeholder 1"/>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13709920-E5BE-4C79-BF39-0FD2F2892289}" type="slidenum">
              <a:rPr lang="en-US" altLang="th-TH" sz="1400">
                <a:solidFill>
                  <a:srgbClr val="C00000"/>
                </a:solidFill>
              </a:rPr>
              <a:pPr>
                <a:lnSpc>
                  <a:spcPct val="100000"/>
                </a:lnSpc>
                <a:spcAft>
                  <a:spcPct val="0"/>
                </a:spcAft>
                <a:buSzTx/>
                <a:buFontTx/>
                <a:buNone/>
              </a:pPr>
              <a:t>5</a:t>
            </a:fld>
            <a:endParaRPr lang="en-US" altLang="th-TH" sz="1400">
              <a:solidFill>
                <a:srgbClr val="C00000"/>
              </a:solidFill>
            </a:endParaRPr>
          </a:p>
        </p:txBody>
      </p:sp>
    </p:spTree>
    <p:extLst>
      <p:ext uri="{BB962C8B-B14F-4D97-AF65-F5344CB8AC3E}">
        <p14:creationId xmlns:p14="http://schemas.microsoft.com/office/powerpoint/2010/main" xmlns="" val="302563745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Bonds</a:t>
            </a:r>
            <a:endParaRPr lang="th-TH"/>
          </a:p>
        </p:txBody>
      </p:sp>
      <p:sp>
        <p:nvSpPr>
          <p:cNvPr id="3" name="Content Placeholder 2"/>
          <p:cNvSpPr>
            <a:spLocks noGrp="1"/>
          </p:cNvSpPr>
          <p:nvPr>
            <p:ph idx="1"/>
          </p:nvPr>
        </p:nvSpPr>
        <p:spPr>
          <a:xfrm>
            <a:off x="1058092" y="1825625"/>
            <a:ext cx="7457258" cy="4351338"/>
          </a:xfrm>
        </p:spPr>
        <p:txBody>
          <a:bodyPr>
            <a:normAutofit/>
          </a:bodyPr>
          <a:lstStyle/>
          <a:p>
            <a:r>
              <a:rPr lang="en-US" smtClean="0"/>
              <a:t>Bonds, Bills, Notes</a:t>
            </a:r>
          </a:p>
          <a:p>
            <a:pPr>
              <a:buNone/>
            </a:pPr>
            <a:endParaRPr lang="en-US" smtClean="0"/>
          </a:p>
          <a:p>
            <a:r>
              <a:rPr lang="en-US" smtClean="0"/>
              <a:t>Bonds with asset backed as collateral.</a:t>
            </a:r>
          </a:p>
          <a:p>
            <a:pPr>
              <a:buNone/>
            </a:pPr>
            <a:endParaRPr lang="en-US" smtClean="0"/>
          </a:p>
          <a:p>
            <a:r>
              <a:rPr lang="en-US" smtClean="0"/>
              <a:t>Rated bonds and unrated bonds.</a:t>
            </a:r>
          </a:p>
          <a:p>
            <a:endParaRPr lang="en-US" smtClean="0"/>
          </a:p>
          <a:p>
            <a:r>
              <a:rPr lang="en-US" smtClean="0"/>
              <a:t>Coupon Bonds and Zero-coupon bonds</a:t>
            </a:r>
            <a:endParaRPr lang="th-TH"/>
          </a:p>
        </p:txBody>
      </p:sp>
      <p:sp>
        <p:nvSpPr>
          <p:cNvPr id="4" name="Slide Number Placeholder 3"/>
          <p:cNvSpPr>
            <a:spLocks noGrp="1"/>
          </p:cNvSpPr>
          <p:nvPr>
            <p:ph type="sldNum" sz="quarter" idx="12"/>
          </p:nvPr>
        </p:nvSpPr>
        <p:spPr/>
        <p:txBody>
          <a:bodyPr/>
          <a:lstStyle/>
          <a:p>
            <a:fld id="{739D700E-2A0F-42B1-9CF7-24E9089A7B94}" type="slidenum">
              <a:rPr lang="en-US" smtClean="0"/>
              <a:pPr/>
              <a:t>6</a:t>
            </a:fld>
            <a:endParaRPr lang="th-TH"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n-US" altLang="th-TH" smtClean="0"/>
              <a:t>Key Features of a Bond</a:t>
            </a:r>
          </a:p>
        </p:txBody>
      </p:sp>
      <p:sp>
        <p:nvSpPr>
          <p:cNvPr id="7171" name="Rectangle 3"/>
          <p:cNvSpPr>
            <a:spLocks noGrp="1" noChangeArrowheads="1"/>
          </p:cNvSpPr>
          <p:nvPr>
            <p:ph sz="quarter" idx="1"/>
          </p:nvPr>
        </p:nvSpPr>
        <p:spPr>
          <a:xfrm>
            <a:off x="612775" y="1600200"/>
            <a:ext cx="7616825" cy="4495800"/>
          </a:xfrm>
        </p:spPr>
        <p:txBody>
          <a:bodyPr>
            <a:normAutofit fontScale="92500"/>
          </a:bodyPr>
          <a:lstStyle/>
          <a:p>
            <a:pPr eaLnBrk="1" hangingPunct="1">
              <a:buFont typeface="Arial" charset="0"/>
              <a:buChar char="•"/>
              <a:defRPr/>
            </a:pPr>
            <a:r>
              <a:rPr lang="en-US" dirty="0" smtClean="0">
                <a:solidFill>
                  <a:srgbClr val="C00000"/>
                </a:solidFill>
              </a:rPr>
              <a:t>Par value:  </a:t>
            </a:r>
            <a:r>
              <a:rPr lang="en-US" dirty="0" smtClean="0"/>
              <a:t>face amount of the bond, which </a:t>
            </a:r>
            <a:br>
              <a:rPr lang="en-US" dirty="0" smtClean="0"/>
            </a:br>
            <a:r>
              <a:rPr lang="en-US" dirty="0" smtClean="0"/>
              <a:t>is paid at maturity (assume $1,000).</a:t>
            </a:r>
          </a:p>
          <a:p>
            <a:pPr eaLnBrk="1" hangingPunct="1">
              <a:spcAft>
                <a:spcPts val="600"/>
              </a:spcAft>
              <a:buFont typeface="Arial" charset="0"/>
              <a:buChar char="•"/>
              <a:defRPr/>
            </a:pPr>
            <a:r>
              <a:rPr lang="en-US" dirty="0" smtClean="0">
                <a:solidFill>
                  <a:srgbClr val="C00000"/>
                </a:solidFill>
              </a:rPr>
              <a:t>Coupon interest rate:  </a:t>
            </a:r>
            <a:r>
              <a:rPr lang="en-US" dirty="0" smtClean="0"/>
              <a:t>stated interest rate (generally fixed) paid by the issuer.  Multiply by par value to get dollar payment of interest.</a:t>
            </a:r>
          </a:p>
          <a:p>
            <a:pPr eaLnBrk="1" hangingPunct="1">
              <a:spcAft>
                <a:spcPts val="600"/>
              </a:spcAft>
              <a:buFont typeface="Arial" charset="0"/>
              <a:buChar char="•"/>
              <a:defRPr/>
            </a:pPr>
            <a:r>
              <a:rPr lang="en-US" dirty="0" smtClean="0">
                <a:solidFill>
                  <a:srgbClr val="C00000"/>
                </a:solidFill>
              </a:rPr>
              <a:t>Maturity date:  </a:t>
            </a:r>
            <a:r>
              <a:rPr lang="en-US" dirty="0" smtClean="0"/>
              <a:t>years until the bond must be repaid.</a:t>
            </a:r>
          </a:p>
          <a:p>
            <a:pPr eaLnBrk="1" hangingPunct="1">
              <a:spcAft>
                <a:spcPts val="600"/>
              </a:spcAft>
              <a:buFont typeface="Arial" charset="0"/>
              <a:buChar char="•"/>
              <a:defRPr/>
            </a:pPr>
            <a:r>
              <a:rPr lang="en-US" dirty="0" smtClean="0">
                <a:solidFill>
                  <a:srgbClr val="C00000"/>
                </a:solidFill>
              </a:rPr>
              <a:t>Issue date:  </a:t>
            </a:r>
            <a:r>
              <a:rPr lang="en-US" dirty="0" smtClean="0"/>
              <a:t>when the bond was issued.</a:t>
            </a:r>
          </a:p>
          <a:p>
            <a:pPr eaLnBrk="1" hangingPunct="1">
              <a:spcAft>
                <a:spcPts val="600"/>
              </a:spcAft>
              <a:buFont typeface="Arial" charset="0"/>
              <a:buChar char="•"/>
              <a:defRPr/>
            </a:pPr>
            <a:r>
              <a:rPr lang="en-US" dirty="0" smtClean="0">
                <a:solidFill>
                  <a:srgbClr val="C00000"/>
                </a:solidFill>
              </a:rPr>
              <a:t>Yield to maturity:  </a:t>
            </a:r>
            <a:r>
              <a:rPr lang="en-US" dirty="0" smtClean="0"/>
              <a:t>rate of return earned on </a:t>
            </a:r>
            <a:br>
              <a:rPr lang="en-US" dirty="0" smtClean="0"/>
            </a:br>
            <a:r>
              <a:rPr lang="en-US" dirty="0" smtClean="0"/>
              <a:t>a bond held until maturity (also called the “promised yield”).</a:t>
            </a:r>
          </a:p>
        </p:txBody>
      </p:sp>
      <p:sp>
        <p:nvSpPr>
          <p:cNvPr id="12292" name="Slide Number Placeholder 1"/>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606E936A-34C9-4D69-87F3-C2222D593384}" type="slidenum">
              <a:rPr lang="en-US" altLang="th-TH" sz="1400">
                <a:solidFill>
                  <a:srgbClr val="C00000"/>
                </a:solidFill>
              </a:rPr>
              <a:pPr>
                <a:lnSpc>
                  <a:spcPct val="100000"/>
                </a:lnSpc>
                <a:spcAft>
                  <a:spcPct val="0"/>
                </a:spcAft>
                <a:buSzTx/>
                <a:buFontTx/>
                <a:buNone/>
              </a:pPr>
              <a:t>7</a:t>
            </a:fld>
            <a:endParaRPr lang="en-US" altLang="th-TH" sz="1400">
              <a:solidFill>
                <a:srgbClr val="C00000"/>
              </a:solidFill>
            </a:endParaRPr>
          </a:p>
        </p:txBody>
      </p:sp>
    </p:spTree>
    <p:extLst>
      <p:ext uri="{BB962C8B-B14F-4D97-AF65-F5344CB8AC3E}">
        <p14:creationId xmlns:p14="http://schemas.microsoft.com/office/powerpoint/2010/main" xmlns="" val="394588238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US" altLang="th-TH" smtClean="0"/>
              <a:t>Effect of a Call Provision</a:t>
            </a:r>
          </a:p>
        </p:txBody>
      </p:sp>
      <p:sp>
        <p:nvSpPr>
          <p:cNvPr id="8195" name="Rectangle 3"/>
          <p:cNvSpPr>
            <a:spLocks noGrp="1" noChangeArrowheads="1"/>
          </p:cNvSpPr>
          <p:nvPr>
            <p:ph sz="quarter" idx="1"/>
          </p:nvPr>
        </p:nvSpPr>
        <p:spPr>
          <a:xfrm>
            <a:off x="612775" y="1600200"/>
            <a:ext cx="7616825" cy="4495800"/>
          </a:xfrm>
        </p:spPr>
        <p:txBody>
          <a:bodyPr/>
          <a:lstStyle/>
          <a:p>
            <a:pPr eaLnBrk="1" hangingPunct="1">
              <a:buFont typeface="Arial" charset="0"/>
              <a:buChar char="•"/>
              <a:defRPr/>
            </a:pPr>
            <a:r>
              <a:rPr lang="en-US" dirty="0" smtClean="0"/>
              <a:t>Allows issuer to refund the bond issue if rates decline (helps the issuer, but hurts the investor).</a:t>
            </a:r>
          </a:p>
          <a:p>
            <a:pPr eaLnBrk="1" hangingPunct="1">
              <a:buFont typeface="Arial" charset="0"/>
              <a:buChar char="•"/>
              <a:defRPr/>
            </a:pPr>
            <a:r>
              <a:rPr lang="en-US" dirty="0" smtClean="0"/>
              <a:t>Borrowers are willing to pay more, and lenders require more, for callable bonds.</a:t>
            </a:r>
          </a:p>
          <a:p>
            <a:pPr eaLnBrk="1" hangingPunct="1">
              <a:buFont typeface="Arial" charset="0"/>
              <a:buChar char="•"/>
              <a:defRPr/>
            </a:pPr>
            <a:r>
              <a:rPr lang="en-US" dirty="0" smtClean="0"/>
              <a:t>Most bonds have a deferred call and a declining call premium.</a:t>
            </a:r>
          </a:p>
        </p:txBody>
      </p:sp>
      <p:sp>
        <p:nvSpPr>
          <p:cNvPr id="14340" name="Slide Number Placeholder 1"/>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9E5BF0BA-923F-43ED-98B9-3BFA0DE9A29B}" type="slidenum">
              <a:rPr lang="en-US" altLang="th-TH" sz="1400">
                <a:solidFill>
                  <a:srgbClr val="C00000"/>
                </a:solidFill>
              </a:rPr>
              <a:pPr>
                <a:lnSpc>
                  <a:spcPct val="100000"/>
                </a:lnSpc>
                <a:spcAft>
                  <a:spcPct val="0"/>
                </a:spcAft>
                <a:buSzTx/>
                <a:buFontTx/>
                <a:buNone/>
              </a:pPr>
              <a:t>8</a:t>
            </a:fld>
            <a:endParaRPr lang="en-US" altLang="th-TH" sz="1400">
              <a:solidFill>
                <a:srgbClr val="C00000"/>
              </a:solidFill>
            </a:endParaRPr>
          </a:p>
        </p:txBody>
      </p:sp>
    </p:spTree>
    <p:extLst>
      <p:ext uri="{BB962C8B-B14F-4D97-AF65-F5344CB8AC3E}">
        <p14:creationId xmlns:p14="http://schemas.microsoft.com/office/powerpoint/2010/main" xmlns="" val="12718685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US" altLang="th-TH" smtClean="0"/>
              <a:t>What is a sinking fund?</a:t>
            </a:r>
          </a:p>
        </p:txBody>
      </p:sp>
      <p:sp>
        <p:nvSpPr>
          <p:cNvPr id="9219" name="Rectangle 3"/>
          <p:cNvSpPr>
            <a:spLocks noGrp="1" noChangeArrowheads="1"/>
          </p:cNvSpPr>
          <p:nvPr>
            <p:ph sz="quarter" idx="1"/>
          </p:nvPr>
        </p:nvSpPr>
        <p:spPr>
          <a:xfrm>
            <a:off x="612775" y="1600200"/>
            <a:ext cx="7616825" cy="4495800"/>
          </a:xfrm>
        </p:spPr>
        <p:txBody>
          <a:bodyPr/>
          <a:lstStyle/>
          <a:p>
            <a:pPr eaLnBrk="1" hangingPunct="1">
              <a:buFont typeface="Arial" charset="0"/>
              <a:buChar char="•"/>
              <a:defRPr/>
            </a:pPr>
            <a:r>
              <a:rPr lang="en-US" dirty="0" smtClean="0"/>
              <a:t>Provision to pay off a loan over its life rather than all at maturity.</a:t>
            </a:r>
          </a:p>
          <a:p>
            <a:pPr eaLnBrk="1" hangingPunct="1">
              <a:buFont typeface="Arial" charset="0"/>
              <a:buChar char="•"/>
              <a:defRPr/>
            </a:pPr>
            <a:r>
              <a:rPr lang="en-US" dirty="0" smtClean="0"/>
              <a:t>Similar to amortization on a term loan.</a:t>
            </a:r>
          </a:p>
          <a:p>
            <a:pPr eaLnBrk="1" hangingPunct="1">
              <a:buFont typeface="Arial" charset="0"/>
              <a:buChar char="•"/>
              <a:defRPr/>
            </a:pPr>
            <a:r>
              <a:rPr lang="en-US" dirty="0" smtClean="0"/>
              <a:t>Reduces risk to investor, shortens average maturity.</a:t>
            </a:r>
          </a:p>
          <a:p>
            <a:pPr eaLnBrk="1" hangingPunct="1">
              <a:buFont typeface="Arial" charset="0"/>
              <a:buChar char="•"/>
              <a:defRPr/>
            </a:pPr>
            <a:r>
              <a:rPr lang="en-US" dirty="0" smtClean="0"/>
              <a:t>But not good for investors if rates decline after issuance.</a:t>
            </a:r>
          </a:p>
        </p:txBody>
      </p:sp>
      <p:sp>
        <p:nvSpPr>
          <p:cNvPr id="16388" name="Slide Number Placeholder 1"/>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972D24BB-A2A3-4AFC-ADDB-F6F9E6AF28EA}" type="slidenum">
              <a:rPr lang="en-US" altLang="th-TH" sz="1400">
                <a:solidFill>
                  <a:srgbClr val="C00000"/>
                </a:solidFill>
              </a:rPr>
              <a:pPr>
                <a:lnSpc>
                  <a:spcPct val="100000"/>
                </a:lnSpc>
                <a:spcAft>
                  <a:spcPct val="0"/>
                </a:spcAft>
                <a:buSzTx/>
                <a:buFontTx/>
                <a:buNone/>
              </a:pPr>
              <a:t>9</a:t>
            </a:fld>
            <a:endParaRPr lang="en-US" altLang="th-TH" sz="1400">
              <a:solidFill>
                <a:srgbClr val="C00000"/>
              </a:solidFill>
            </a:endParaRPr>
          </a:p>
        </p:txBody>
      </p:sp>
    </p:spTree>
    <p:extLst>
      <p:ext uri="{BB962C8B-B14F-4D97-AF65-F5344CB8AC3E}">
        <p14:creationId xmlns:p14="http://schemas.microsoft.com/office/powerpoint/2010/main" xmlns="" val="37182657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21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219">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21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normAutofit/>
          </a:bodyPr>
          <a:lstStyle/>
          <a:p>
            <a:pPr eaLnBrk="1" hangingPunct="1"/>
            <a:r>
              <a:rPr lang="en-US" altLang="th-TH" sz="4000" dirty="0" smtClean="0"/>
              <a:t>How are sinking funds executed?</a:t>
            </a:r>
          </a:p>
        </p:txBody>
      </p:sp>
      <p:sp>
        <p:nvSpPr>
          <p:cNvPr id="10243" name="Rectangle 3"/>
          <p:cNvSpPr>
            <a:spLocks noGrp="1" noChangeArrowheads="1"/>
          </p:cNvSpPr>
          <p:nvPr>
            <p:ph sz="quarter" idx="1"/>
          </p:nvPr>
        </p:nvSpPr>
        <p:spPr>
          <a:xfrm>
            <a:off x="612775" y="1600200"/>
            <a:ext cx="7616825" cy="4495800"/>
          </a:xfrm>
        </p:spPr>
        <p:txBody>
          <a:bodyPr/>
          <a:lstStyle/>
          <a:p>
            <a:pPr eaLnBrk="1" hangingPunct="1">
              <a:buFont typeface="Arial" charset="0"/>
              <a:buChar char="•"/>
              <a:defRPr/>
            </a:pPr>
            <a:r>
              <a:rPr lang="en-US" dirty="0" smtClean="0"/>
              <a:t>Call x% of the issue at par, for sinking fund purposes.</a:t>
            </a:r>
          </a:p>
          <a:p>
            <a:pPr lvl="1" eaLnBrk="1" hangingPunct="1">
              <a:buFont typeface="Arial" charset="0"/>
              <a:buChar char="–"/>
              <a:defRPr/>
            </a:pPr>
            <a:r>
              <a:rPr lang="en-US" dirty="0" smtClean="0"/>
              <a:t>Likely to be used if r</a:t>
            </a:r>
            <a:r>
              <a:rPr lang="en-US" baseline="-25000" dirty="0" smtClean="0"/>
              <a:t>d</a:t>
            </a:r>
            <a:r>
              <a:rPr lang="en-US" dirty="0" smtClean="0"/>
              <a:t> is below the coupon rate and the bond sells at a premium.</a:t>
            </a:r>
          </a:p>
          <a:p>
            <a:pPr eaLnBrk="1" hangingPunct="1">
              <a:buFont typeface="Arial" charset="0"/>
              <a:buChar char="•"/>
              <a:defRPr/>
            </a:pPr>
            <a:r>
              <a:rPr lang="en-US" dirty="0" smtClean="0"/>
              <a:t>Buy bonds in the open market.</a:t>
            </a:r>
          </a:p>
          <a:p>
            <a:pPr lvl="1" eaLnBrk="1" hangingPunct="1">
              <a:buFont typeface="Arial" charset="0"/>
              <a:buChar char="–"/>
              <a:defRPr/>
            </a:pPr>
            <a:r>
              <a:rPr lang="en-US" dirty="0" smtClean="0"/>
              <a:t>Likely to be used if r</a:t>
            </a:r>
            <a:r>
              <a:rPr lang="en-US" baseline="-25000" dirty="0" smtClean="0"/>
              <a:t>d</a:t>
            </a:r>
            <a:r>
              <a:rPr lang="en-US" dirty="0" smtClean="0"/>
              <a:t> is above the coupon rate and the bond sells at a discount.</a:t>
            </a:r>
          </a:p>
        </p:txBody>
      </p:sp>
      <p:sp>
        <p:nvSpPr>
          <p:cNvPr id="18436" name="Slide Number Placeholder 1"/>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D2B984C1-05DF-4D22-8D6C-6895983EFBF9}" type="slidenum">
              <a:rPr lang="en-US" altLang="th-TH" sz="1400">
                <a:solidFill>
                  <a:srgbClr val="C00000"/>
                </a:solidFill>
              </a:rPr>
              <a:pPr>
                <a:lnSpc>
                  <a:spcPct val="100000"/>
                </a:lnSpc>
                <a:spcAft>
                  <a:spcPct val="0"/>
                </a:spcAft>
                <a:buSzTx/>
                <a:buFontTx/>
                <a:buNone/>
              </a:pPr>
              <a:t>10</a:t>
            </a:fld>
            <a:endParaRPr lang="en-US" altLang="th-TH" sz="1400">
              <a:solidFill>
                <a:srgbClr val="C00000"/>
              </a:solidFill>
            </a:endParaRPr>
          </a:p>
        </p:txBody>
      </p:sp>
    </p:spTree>
    <p:extLst>
      <p:ext uri="{BB962C8B-B14F-4D97-AF65-F5344CB8AC3E}">
        <p14:creationId xmlns:p14="http://schemas.microsoft.com/office/powerpoint/2010/main" xmlns="" val="300214099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243">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24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024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4"/>
          <p:cNvSpPr>
            <a:spLocks noGrp="1" noChangeArrowheads="1"/>
          </p:cNvSpPr>
          <p:nvPr>
            <p:ph type="title"/>
          </p:nvPr>
        </p:nvSpPr>
        <p:spPr/>
        <p:txBody>
          <a:bodyPr/>
          <a:lstStyle/>
          <a:p>
            <a:pPr eaLnBrk="1" hangingPunct="1"/>
            <a:r>
              <a:rPr lang="en-US" altLang="th-TH" smtClean="0"/>
              <a:t>The Value of Financial Assets</a:t>
            </a:r>
          </a:p>
        </p:txBody>
      </p:sp>
      <p:grpSp>
        <p:nvGrpSpPr>
          <p:cNvPr id="20483" name="Group 25"/>
          <p:cNvGrpSpPr>
            <a:grpSpLocks/>
          </p:cNvGrpSpPr>
          <p:nvPr/>
        </p:nvGrpSpPr>
        <p:grpSpPr bwMode="auto">
          <a:xfrm>
            <a:off x="954088" y="1671638"/>
            <a:ext cx="7237412" cy="1328737"/>
            <a:chOff x="771525" y="2282825"/>
            <a:chExt cx="7237413" cy="1328738"/>
          </a:xfrm>
        </p:grpSpPr>
        <p:sp>
          <p:nvSpPr>
            <p:cNvPr id="28" name="Line 8"/>
            <p:cNvSpPr>
              <a:spLocks noChangeShapeType="1"/>
            </p:cNvSpPr>
            <p:nvPr/>
          </p:nvSpPr>
          <p:spPr bwMode="auto">
            <a:xfrm>
              <a:off x="1219200" y="2779712"/>
              <a:ext cx="0" cy="273050"/>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1800" dirty="0">
                <a:latin typeface="Arial" charset="0"/>
                <a:cs typeface="Arial" charset="0"/>
              </a:endParaRPr>
            </a:p>
          </p:txBody>
        </p:sp>
        <p:sp>
          <p:nvSpPr>
            <p:cNvPr id="29" name="Line 9"/>
            <p:cNvSpPr>
              <a:spLocks noChangeShapeType="1"/>
            </p:cNvSpPr>
            <p:nvPr/>
          </p:nvSpPr>
          <p:spPr bwMode="auto">
            <a:xfrm>
              <a:off x="2838450" y="2779712"/>
              <a:ext cx="0" cy="273050"/>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1800" dirty="0">
                <a:latin typeface="Arial" charset="0"/>
                <a:cs typeface="Arial" charset="0"/>
              </a:endParaRPr>
            </a:p>
          </p:txBody>
        </p:sp>
        <p:sp>
          <p:nvSpPr>
            <p:cNvPr id="30" name="Line 10"/>
            <p:cNvSpPr>
              <a:spLocks noChangeShapeType="1"/>
            </p:cNvSpPr>
            <p:nvPr/>
          </p:nvSpPr>
          <p:spPr bwMode="auto">
            <a:xfrm>
              <a:off x="4457701" y="2779712"/>
              <a:ext cx="0" cy="273050"/>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1800" dirty="0">
                <a:latin typeface="Arial" charset="0"/>
                <a:cs typeface="Arial" charset="0"/>
              </a:endParaRPr>
            </a:p>
          </p:txBody>
        </p:sp>
        <p:sp>
          <p:nvSpPr>
            <p:cNvPr id="31" name="Line 11"/>
            <p:cNvSpPr>
              <a:spLocks noChangeShapeType="1"/>
            </p:cNvSpPr>
            <p:nvPr/>
          </p:nvSpPr>
          <p:spPr bwMode="auto">
            <a:xfrm>
              <a:off x="7696201" y="2779712"/>
              <a:ext cx="0" cy="273050"/>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1800" dirty="0">
                <a:latin typeface="Arial" charset="0"/>
                <a:cs typeface="Arial" charset="0"/>
              </a:endParaRPr>
            </a:p>
          </p:txBody>
        </p:sp>
        <p:sp>
          <p:nvSpPr>
            <p:cNvPr id="32" name="Line 12"/>
            <p:cNvSpPr>
              <a:spLocks noChangeShapeType="1"/>
            </p:cNvSpPr>
            <p:nvPr/>
          </p:nvSpPr>
          <p:spPr bwMode="auto">
            <a:xfrm flipV="1">
              <a:off x="1220787" y="2916237"/>
              <a:ext cx="4479926" cy="0"/>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1800" dirty="0">
                <a:latin typeface="Arial" charset="0"/>
                <a:cs typeface="Arial" charset="0"/>
              </a:endParaRPr>
            </a:p>
          </p:txBody>
        </p:sp>
        <p:grpSp>
          <p:nvGrpSpPr>
            <p:cNvPr id="20491" name="Group 13"/>
            <p:cNvGrpSpPr>
              <a:grpSpLocks/>
            </p:cNvGrpSpPr>
            <p:nvPr/>
          </p:nvGrpSpPr>
          <p:grpSpPr bwMode="auto">
            <a:xfrm>
              <a:off x="1042987" y="2282825"/>
              <a:ext cx="6831013" cy="431800"/>
              <a:chOff x="657" y="1438"/>
              <a:chExt cx="4303" cy="272"/>
            </a:xfrm>
          </p:grpSpPr>
          <p:sp>
            <p:nvSpPr>
              <p:cNvPr id="42" name="Rectangle 14"/>
              <p:cNvSpPr>
                <a:spLocks noChangeArrowheads="1"/>
              </p:cNvSpPr>
              <p:nvPr/>
            </p:nvSpPr>
            <p:spPr bwMode="auto">
              <a:xfrm>
                <a:off x="657" y="1438"/>
                <a:ext cx="214" cy="272"/>
              </a:xfrm>
              <a:prstGeom prst="rect">
                <a:avLst/>
              </a:prstGeom>
              <a:noFill/>
              <a:ln w="9525">
                <a:noFill/>
                <a:miter lim="800000"/>
                <a:headEnd/>
                <a:tailEnd/>
              </a:ln>
            </p:spPr>
            <p:txBody>
              <a:bodyPr wrap="none" lIns="92075" tIns="46038" rIns="92075" bIns="46038">
                <a:spAutoFit/>
              </a:bodyPr>
              <a:lstStyle/>
              <a:p>
                <a:pPr eaLnBrk="1" hangingPunct="1">
                  <a:defRPr/>
                </a:pPr>
                <a:r>
                  <a:rPr lang="en-US" sz="2200" dirty="0">
                    <a:solidFill>
                      <a:schemeClr val="accent1">
                        <a:lumMod val="50000"/>
                      </a:schemeClr>
                    </a:solidFill>
                    <a:latin typeface="+mn-lt"/>
                    <a:cs typeface="Arial" charset="0"/>
                  </a:rPr>
                  <a:t>0</a:t>
                </a:r>
              </a:p>
            </p:txBody>
          </p:sp>
          <p:sp>
            <p:nvSpPr>
              <p:cNvPr id="43" name="Rectangle 15"/>
              <p:cNvSpPr>
                <a:spLocks noChangeArrowheads="1"/>
              </p:cNvSpPr>
              <p:nvPr/>
            </p:nvSpPr>
            <p:spPr bwMode="auto">
              <a:xfrm>
                <a:off x="1675" y="1438"/>
                <a:ext cx="214" cy="272"/>
              </a:xfrm>
              <a:prstGeom prst="rect">
                <a:avLst/>
              </a:prstGeom>
              <a:noFill/>
              <a:ln w="9525">
                <a:noFill/>
                <a:miter lim="800000"/>
                <a:headEnd/>
                <a:tailEnd/>
              </a:ln>
            </p:spPr>
            <p:txBody>
              <a:bodyPr wrap="none" lIns="92075" tIns="46038" rIns="92075" bIns="46038">
                <a:spAutoFit/>
              </a:bodyPr>
              <a:lstStyle/>
              <a:p>
                <a:pPr eaLnBrk="1" hangingPunct="1">
                  <a:defRPr/>
                </a:pPr>
                <a:r>
                  <a:rPr lang="en-US" sz="2200" dirty="0">
                    <a:solidFill>
                      <a:schemeClr val="accent1">
                        <a:lumMod val="50000"/>
                      </a:schemeClr>
                    </a:solidFill>
                    <a:latin typeface="+mn-lt"/>
                    <a:cs typeface="Arial" charset="0"/>
                  </a:rPr>
                  <a:t>1</a:t>
                </a:r>
              </a:p>
            </p:txBody>
          </p:sp>
          <p:sp>
            <p:nvSpPr>
              <p:cNvPr id="44" name="Rectangle 16"/>
              <p:cNvSpPr>
                <a:spLocks noChangeArrowheads="1"/>
              </p:cNvSpPr>
              <p:nvPr/>
            </p:nvSpPr>
            <p:spPr bwMode="auto">
              <a:xfrm>
                <a:off x="2697" y="1438"/>
                <a:ext cx="214" cy="272"/>
              </a:xfrm>
              <a:prstGeom prst="rect">
                <a:avLst/>
              </a:prstGeom>
              <a:noFill/>
              <a:ln w="9525">
                <a:noFill/>
                <a:miter lim="800000"/>
                <a:headEnd/>
                <a:tailEnd/>
              </a:ln>
            </p:spPr>
            <p:txBody>
              <a:bodyPr wrap="none" lIns="92075" tIns="46038" rIns="92075" bIns="46038">
                <a:spAutoFit/>
              </a:bodyPr>
              <a:lstStyle/>
              <a:p>
                <a:pPr eaLnBrk="1" hangingPunct="1">
                  <a:defRPr/>
                </a:pPr>
                <a:r>
                  <a:rPr lang="en-US" sz="2200" dirty="0">
                    <a:solidFill>
                      <a:schemeClr val="accent1">
                        <a:lumMod val="50000"/>
                      </a:schemeClr>
                    </a:solidFill>
                    <a:latin typeface="+mn-lt"/>
                    <a:cs typeface="Arial" charset="0"/>
                  </a:rPr>
                  <a:t>2</a:t>
                </a:r>
              </a:p>
            </p:txBody>
          </p:sp>
          <p:sp>
            <p:nvSpPr>
              <p:cNvPr id="45" name="Rectangle 17"/>
              <p:cNvSpPr>
                <a:spLocks noChangeArrowheads="1"/>
              </p:cNvSpPr>
              <p:nvPr/>
            </p:nvSpPr>
            <p:spPr bwMode="auto">
              <a:xfrm>
                <a:off x="4725" y="1438"/>
                <a:ext cx="235" cy="272"/>
              </a:xfrm>
              <a:prstGeom prst="rect">
                <a:avLst/>
              </a:prstGeom>
              <a:noFill/>
              <a:ln w="9525">
                <a:noFill/>
                <a:miter lim="800000"/>
                <a:headEnd/>
                <a:tailEnd/>
              </a:ln>
            </p:spPr>
            <p:txBody>
              <a:bodyPr wrap="none" lIns="92075" tIns="46038" rIns="92075" bIns="46038">
                <a:spAutoFit/>
              </a:bodyPr>
              <a:lstStyle/>
              <a:p>
                <a:pPr eaLnBrk="1" hangingPunct="1">
                  <a:defRPr/>
                </a:pPr>
                <a:r>
                  <a:rPr lang="en-US" sz="2200" dirty="0">
                    <a:solidFill>
                      <a:schemeClr val="accent1">
                        <a:lumMod val="50000"/>
                      </a:schemeClr>
                    </a:solidFill>
                    <a:latin typeface="+mn-lt"/>
                    <a:cs typeface="Arial" charset="0"/>
                  </a:rPr>
                  <a:t>N</a:t>
                </a:r>
              </a:p>
            </p:txBody>
          </p:sp>
        </p:grpSp>
        <p:sp>
          <p:nvSpPr>
            <p:cNvPr id="34" name="Rectangle 18"/>
            <p:cNvSpPr>
              <a:spLocks noChangeArrowheads="1"/>
            </p:cNvSpPr>
            <p:nvPr/>
          </p:nvSpPr>
          <p:spPr bwMode="auto">
            <a:xfrm>
              <a:off x="1706562" y="2544762"/>
              <a:ext cx="458788" cy="400050"/>
            </a:xfrm>
            <a:prstGeom prst="rect">
              <a:avLst/>
            </a:prstGeom>
            <a:noFill/>
            <a:ln w="9525">
              <a:noFill/>
              <a:miter lim="800000"/>
              <a:headEnd/>
              <a:tailEnd/>
            </a:ln>
          </p:spPr>
          <p:txBody>
            <a:bodyPr wrap="none" lIns="92075" tIns="46038" rIns="92075" bIns="46038">
              <a:spAutoFit/>
            </a:bodyPr>
            <a:lstStyle/>
            <a:p>
              <a:pPr eaLnBrk="1" hangingPunct="1">
                <a:defRPr/>
              </a:pPr>
              <a:r>
                <a:rPr lang="en-US" sz="2000" dirty="0">
                  <a:solidFill>
                    <a:schemeClr val="accent1">
                      <a:lumMod val="50000"/>
                    </a:schemeClr>
                  </a:solidFill>
                  <a:latin typeface="+mn-lt"/>
                  <a:cs typeface="Arial" charset="0"/>
                </a:rPr>
                <a:t>r%</a:t>
              </a:r>
            </a:p>
          </p:txBody>
        </p:sp>
        <p:grpSp>
          <p:nvGrpSpPr>
            <p:cNvPr id="20493" name="Group 19"/>
            <p:cNvGrpSpPr>
              <a:grpSpLocks/>
            </p:cNvGrpSpPr>
            <p:nvPr/>
          </p:nvGrpSpPr>
          <p:grpSpPr bwMode="auto">
            <a:xfrm>
              <a:off x="771525" y="3179763"/>
              <a:ext cx="7237413" cy="431800"/>
              <a:chOff x="486" y="2003"/>
              <a:chExt cx="4559" cy="272"/>
            </a:xfrm>
          </p:grpSpPr>
          <p:sp>
            <p:nvSpPr>
              <p:cNvPr id="38" name="Rectangle 20"/>
              <p:cNvSpPr>
                <a:spLocks noChangeArrowheads="1"/>
              </p:cNvSpPr>
              <p:nvPr/>
            </p:nvSpPr>
            <p:spPr bwMode="auto">
              <a:xfrm>
                <a:off x="1599" y="2003"/>
                <a:ext cx="382" cy="272"/>
              </a:xfrm>
              <a:prstGeom prst="rect">
                <a:avLst/>
              </a:prstGeom>
              <a:noFill/>
              <a:ln w="9525">
                <a:noFill/>
                <a:miter lim="800000"/>
                <a:headEnd/>
                <a:tailEnd/>
              </a:ln>
            </p:spPr>
            <p:txBody>
              <a:bodyPr wrap="none" lIns="92075" tIns="46038" rIns="92075" bIns="46038">
                <a:spAutoFit/>
              </a:bodyPr>
              <a:lstStyle/>
              <a:p>
                <a:pPr eaLnBrk="1" hangingPunct="1">
                  <a:defRPr/>
                </a:pPr>
                <a:r>
                  <a:rPr lang="en-US" sz="2200" dirty="0">
                    <a:solidFill>
                      <a:schemeClr val="accent1">
                        <a:lumMod val="50000"/>
                      </a:schemeClr>
                    </a:solidFill>
                    <a:latin typeface="+mn-lt"/>
                    <a:cs typeface="Arial" charset="0"/>
                  </a:rPr>
                  <a:t>CF</a:t>
                </a:r>
                <a:r>
                  <a:rPr lang="en-US" sz="2200" baseline="-25000" dirty="0">
                    <a:solidFill>
                      <a:schemeClr val="accent1">
                        <a:lumMod val="50000"/>
                      </a:schemeClr>
                    </a:solidFill>
                    <a:latin typeface="+mn-lt"/>
                    <a:cs typeface="Arial" charset="0"/>
                  </a:rPr>
                  <a:t>1</a:t>
                </a:r>
              </a:p>
            </p:txBody>
          </p:sp>
          <p:sp>
            <p:nvSpPr>
              <p:cNvPr id="39" name="Rectangle 21"/>
              <p:cNvSpPr>
                <a:spLocks noChangeArrowheads="1"/>
              </p:cNvSpPr>
              <p:nvPr/>
            </p:nvSpPr>
            <p:spPr bwMode="auto">
              <a:xfrm>
                <a:off x="4649" y="2003"/>
                <a:ext cx="396" cy="272"/>
              </a:xfrm>
              <a:prstGeom prst="rect">
                <a:avLst/>
              </a:prstGeom>
              <a:noFill/>
              <a:ln w="9525">
                <a:noFill/>
                <a:miter lim="800000"/>
                <a:headEnd/>
                <a:tailEnd/>
              </a:ln>
            </p:spPr>
            <p:txBody>
              <a:bodyPr wrap="none" lIns="92075" tIns="46038" rIns="92075" bIns="46038">
                <a:spAutoFit/>
              </a:bodyPr>
              <a:lstStyle/>
              <a:p>
                <a:pPr eaLnBrk="1" hangingPunct="1">
                  <a:defRPr/>
                </a:pPr>
                <a:r>
                  <a:rPr lang="en-US" sz="2200" dirty="0">
                    <a:solidFill>
                      <a:schemeClr val="accent1">
                        <a:lumMod val="50000"/>
                      </a:schemeClr>
                    </a:solidFill>
                    <a:latin typeface="+mn-lt"/>
                    <a:cs typeface="Arial" charset="0"/>
                  </a:rPr>
                  <a:t>CF</a:t>
                </a:r>
                <a:r>
                  <a:rPr lang="en-US" sz="2200" baseline="-25000" dirty="0">
                    <a:solidFill>
                      <a:schemeClr val="accent1">
                        <a:lumMod val="50000"/>
                      </a:schemeClr>
                    </a:solidFill>
                    <a:latin typeface="+mn-lt"/>
                    <a:cs typeface="Arial" charset="0"/>
                  </a:rPr>
                  <a:t>N</a:t>
                </a:r>
              </a:p>
            </p:txBody>
          </p:sp>
          <p:sp>
            <p:nvSpPr>
              <p:cNvPr id="40" name="Rectangle 22"/>
              <p:cNvSpPr>
                <a:spLocks noChangeArrowheads="1"/>
              </p:cNvSpPr>
              <p:nvPr/>
            </p:nvSpPr>
            <p:spPr bwMode="auto">
              <a:xfrm>
                <a:off x="2615" y="2003"/>
                <a:ext cx="382" cy="272"/>
              </a:xfrm>
              <a:prstGeom prst="rect">
                <a:avLst/>
              </a:prstGeom>
              <a:noFill/>
              <a:ln w="9525">
                <a:noFill/>
                <a:miter lim="800000"/>
                <a:headEnd/>
                <a:tailEnd/>
              </a:ln>
            </p:spPr>
            <p:txBody>
              <a:bodyPr wrap="none" lIns="92075" tIns="46038" rIns="92075" bIns="46038">
                <a:spAutoFit/>
              </a:bodyPr>
              <a:lstStyle/>
              <a:p>
                <a:pPr eaLnBrk="1" hangingPunct="1">
                  <a:defRPr/>
                </a:pPr>
                <a:r>
                  <a:rPr lang="en-US" sz="2200" dirty="0">
                    <a:solidFill>
                      <a:schemeClr val="accent1">
                        <a:lumMod val="50000"/>
                      </a:schemeClr>
                    </a:solidFill>
                    <a:latin typeface="+mn-lt"/>
                    <a:cs typeface="Arial" charset="0"/>
                  </a:rPr>
                  <a:t>CF</a:t>
                </a:r>
                <a:r>
                  <a:rPr lang="en-US" sz="2200" baseline="-25000" dirty="0">
                    <a:solidFill>
                      <a:schemeClr val="accent1">
                        <a:lumMod val="50000"/>
                      </a:schemeClr>
                    </a:solidFill>
                    <a:latin typeface="+mn-lt"/>
                    <a:cs typeface="Arial" charset="0"/>
                  </a:rPr>
                  <a:t>2</a:t>
                </a:r>
              </a:p>
            </p:txBody>
          </p:sp>
          <p:sp>
            <p:nvSpPr>
              <p:cNvPr id="41" name="Rectangle 23"/>
              <p:cNvSpPr>
                <a:spLocks noChangeArrowheads="1"/>
              </p:cNvSpPr>
              <p:nvPr/>
            </p:nvSpPr>
            <p:spPr bwMode="auto">
              <a:xfrm>
                <a:off x="486" y="2003"/>
                <a:ext cx="541" cy="272"/>
              </a:xfrm>
              <a:prstGeom prst="rect">
                <a:avLst/>
              </a:prstGeom>
              <a:noFill/>
              <a:ln w="9525">
                <a:noFill/>
                <a:miter lim="800000"/>
                <a:headEnd/>
                <a:tailEnd/>
              </a:ln>
            </p:spPr>
            <p:txBody>
              <a:bodyPr wrap="none" lIns="92075" tIns="46038" rIns="92075" bIns="46038">
                <a:spAutoFit/>
              </a:bodyPr>
              <a:lstStyle/>
              <a:p>
                <a:pPr eaLnBrk="1" hangingPunct="1">
                  <a:defRPr/>
                </a:pPr>
                <a:r>
                  <a:rPr lang="en-US" sz="2200" dirty="0">
                    <a:solidFill>
                      <a:schemeClr val="accent1">
                        <a:lumMod val="50000"/>
                      </a:schemeClr>
                    </a:solidFill>
                    <a:latin typeface="+mn-lt"/>
                    <a:cs typeface="Arial" charset="0"/>
                  </a:rPr>
                  <a:t>Value</a:t>
                </a:r>
              </a:p>
            </p:txBody>
          </p:sp>
        </p:grpSp>
        <p:sp>
          <p:nvSpPr>
            <p:cNvPr id="36" name="Line 24"/>
            <p:cNvSpPr>
              <a:spLocks noChangeShapeType="1"/>
            </p:cNvSpPr>
            <p:nvPr/>
          </p:nvSpPr>
          <p:spPr bwMode="auto">
            <a:xfrm>
              <a:off x="6405563" y="2916237"/>
              <a:ext cx="1290638" cy="0"/>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1800" dirty="0">
                <a:latin typeface="Arial" charset="0"/>
                <a:cs typeface="Arial" charset="0"/>
              </a:endParaRPr>
            </a:p>
          </p:txBody>
        </p:sp>
        <p:sp>
          <p:nvSpPr>
            <p:cNvPr id="37" name="Rectangle 25"/>
            <p:cNvSpPr>
              <a:spLocks noChangeArrowheads="1"/>
            </p:cNvSpPr>
            <p:nvPr/>
          </p:nvSpPr>
          <p:spPr bwMode="auto">
            <a:xfrm>
              <a:off x="5822951" y="2547937"/>
              <a:ext cx="536575" cy="539750"/>
            </a:xfrm>
            <a:prstGeom prst="rect">
              <a:avLst/>
            </a:prstGeom>
            <a:noFill/>
            <a:ln w="9525">
              <a:noFill/>
              <a:miter lim="800000"/>
              <a:headEnd/>
              <a:tailEnd/>
            </a:ln>
          </p:spPr>
          <p:txBody>
            <a:bodyPr wrap="none" lIns="92075" tIns="46038" rIns="92075" bIns="46038">
              <a:spAutoFit/>
            </a:bodyPr>
            <a:lstStyle/>
            <a:p>
              <a:pPr eaLnBrk="1" hangingPunct="1">
                <a:defRPr/>
              </a:pPr>
              <a:r>
                <a:rPr lang="en-US" sz="2900" b="1" dirty="0">
                  <a:solidFill>
                    <a:schemeClr val="accent1">
                      <a:lumMod val="50000"/>
                    </a:schemeClr>
                  </a:solidFill>
                  <a:latin typeface="+mn-lt"/>
                  <a:cs typeface="Arial" charset="0"/>
                </a:rPr>
                <a:t>...</a:t>
              </a:r>
            </a:p>
          </p:txBody>
        </p:sp>
      </p:grpSp>
      <p:graphicFrame>
        <p:nvGraphicFramePr>
          <p:cNvPr id="147460" name="Object 4"/>
          <p:cNvGraphicFramePr>
            <a:graphicFrameLocks noChangeAspect="1"/>
          </p:cNvGraphicFramePr>
          <p:nvPr>
            <p:extLst>
              <p:ext uri="{D42A27DB-BD31-4B8C-83A1-F6EECF244321}">
                <p14:modId xmlns:p14="http://schemas.microsoft.com/office/powerpoint/2010/main" xmlns="" val="568755352"/>
              </p:ext>
            </p:extLst>
          </p:nvPr>
        </p:nvGraphicFramePr>
        <p:xfrm>
          <a:off x="1506912" y="3598116"/>
          <a:ext cx="6325294" cy="1112744"/>
        </p:xfrm>
        <a:graphic>
          <a:graphicData uri="http://schemas.openxmlformats.org/presentationml/2006/ole">
            <p:oleObj spid="_x0000_s1034" name="Equation" r:id="rId4" imgW="2374900" imgH="419100" progId="Equation.3">
              <p:embed/>
            </p:oleObj>
          </a:graphicData>
        </a:graphic>
      </p:graphicFrame>
      <p:sp>
        <p:nvSpPr>
          <p:cNvPr id="20485" name="Slide Number Placeholder 1"/>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D2B5A886-E88E-4BD5-9894-F998ECBE263A}" type="slidenum">
              <a:rPr lang="en-US" altLang="th-TH" sz="1400">
                <a:solidFill>
                  <a:srgbClr val="C00000"/>
                </a:solidFill>
              </a:rPr>
              <a:pPr>
                <a:lnSpc>
                  <a:spcPct val="100000"/>
                </a:lnSpc>
                <a:spcAft>
                  <a:spcPct val="0"/>
                </a:spcAft>
                <a:buSzTx/>
                <a:buFontTx/>
                <a:buNone/>
              </a:pPr>
              <a:t>11</a:t>
            </a:fld>
            <a:endParaRPr lang="en-US" altLang="th-TH" sz="1400">
              <a:solidFill>
                <a:srgbClr val="C00000"/>
              </a:solidFill>
            </a:endParaRPr>
          </a:p>
        </p:txBody>
      </p:sp>
    </p:spTree>
    <p:extLst>
      <p:ext uri="{BB962C8B-B14F-4D97-AF65-F5344CB8AC3E}">
        <p14:creationId xmlns:p14="http://schemas.microsoft.com/office/powerpoint/2010/main" xmlns="" val="20305571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1474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normAutofit/>
          </a:bodyPr>
          <a:lstStyle/>
          <a:p>
            <a:pPr eaLnBrk="1" hangingPunct="1"/>
            <a:r>
              <a:rPr lang="en-US" altLang="th-TH" sz="4000" dirty="0" smtClean="0"/>
              <a:t>Other Types (Features) of Bonds</a:t>
            </a:r>
          </a:p>
        </p:txBody>
      </p:sp>
      <p:sp>
        <p:nvSpPr>
          <p:cNvPr id="84995" name="Rectangle 3"/>
          <p:cNvSpPr>
            <a:spLocks noGrp="1" noChangeArrowheads="1"/>
          </p:cNvSpPr>
          <p:nvPr>
            <p:ph sz="quarter" idx="1"/>
          </p:nvPr>
        </p:nvSpPr>
        <p:spPr>
          <a:xfrm>
            <a:off x="612775" y="1600200"/>
            <a:ext cx="7616825" cy="4495800"/>
          </a:xfrm>
        </p:spPr>
        <p:txBody>
          <a:bodyPr>
            <a:normAutofit lnSpcReduction="10000"/>
          </a:bodyPr>
          <a:lstStyle/>
          <a:p>
            <a:pPr eaLnBrk="1" hangingPunct="1">
              <a:spcAft>
                <a:spcPts val="600"/>
              </a:spcAft>
              <a:buFont typeface="Arial" charset="0"/>
              <a:buChar char="•"/>
              <a:defRPr/>
            </a:pPr>
            <a:r>
              <a:rPr lang="en-US" dirty="0" smtClean="0">
                <a:solidFill>
                  <a:srgbClr val="C00000"/>
                </a:solidFill>
              </a:rPr>
              <a:t>Convertible bond:  </a:t>
            </a:r>
            <a:r>
              <a:rPr lang="en-US" dirty="0" smtClean="0"/>
              <a:t>may be exchanged for common stock of the firm, at the holder’s option.</a:t>
            </a:r>
          </a:p>
          <a:p>
            <a:pPr eaLnBrk="1" hangingPunct="1">
              <a:spcAft>
                <a:spcPts val="600"/>
              </a:spcAft>
              <a:buFont typeface="Arial" charset="0"/>
              <a:buChar char="•"/>
              <a:defRPr/>
            </a:pPr>
            <a:r>
              <a:rPr lang="en-US" dirty="0" smtClean="0">
                <a:solidFill>
                  <a:srgbClr val="C00000"/>
                </a:solidFill>
              </a:rPr>
              <a:t>Warrant:  </a:t>
            </a:r>
            <a:r>
              <a:rPr lang="en-US" dirty="0" smtClean="0"/>
              <a:t>long-term option to buy a stated number of shares of common stock at a specified price.</a:t>
            </a:r>
          </a:p>
          <a:p>
            <a:pPr eaLnBrk="1" hangingPunct="1">
              <a:spcAft>
                <a:spcPts val="600"/>
              </a:spcAft>
              <a:buFont typeface="Arial" charset="0"/>
              <a:buChar char="•"/>
              <a:defRPr/>
            </a:pPr>
            <a:r>
              <a:rPr lang="en-US" dirty="0" smtClean="0">
                <a:solidFill>
                  <a:srgbClr val="C00000"/>
                </a:solidFill>
              </a:rPr>
              <a:t>Putable bond:  </a:t>
            </a:r>
            <a:r>
              <a:rPr lang="en-US" dirty="0" smtClean="0"/>
              <a:t>allows holder to sell the bond back to the company prior to maturity.</a:t>
            </a:r>
          </a:p>
          <a:p>
            <a:pPr eaLnBrk="1" hangingPunct="1">
              <a:spcAft>
                <a:spcPts val="600"/>
              </a:spcAft>
              <a:buFont typeface="Arial" charset="0"/>
              <a:buChar char="•"/>
              <a:defRPr/>
            </a:pPr>
            <a:r>
              <a:rPr lang="en-US" dirty="0" smtClean="0">
                <a:solidFill>
                  <a:srgbClr val="C00000"/>
                </a:solidFill>
              </a:rPr>
              <a:t>Income bond:  </a:t>
            </a:r>
            <a:r>
              <a:rPr lang="en-US" dirty="0" smtClean="0"/>
              <a:t>pays interest only when interest is earned by the firm.</a:t>
            </a:r>
          </a:p>
          <a:p>
            <a:pPr eaLnBrk="1" hangingPunct="1">
              <a:spcAft>
                <a:spcPts val="600"/>
              </a:spcAft>
              <a:buFont typeface="Arial" charset="0"/>
              <a:buChar char="•"/>
              <a:defRPr/>
            </a:pPr>
            <a:r>
              <a:rPr lang="en-US" dirty="0" smtClean="0">
                <a:solidFill>
                  <a:srgbClr val="C00000"/>
                </a:solidFill>
              </a:rPr>
              <a:t>Indexed bond:  </a:t>
            </a:r>
            <a:r>
              <a:rPr lang="en-US" dirty="0" smtClean="0"/>
              <a:t>interest rate paid is based upon the rate of inflation.</a:t>
            </a:r>
          </a:p>
        </p:txBody>
      </p:sp>
      <p:sp>
        <p:nvSpPr>
          <p:cNvPr id="22532" name="Slide Number Placeholder 1"/>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AA98C423-66D4-4DB8-889A-BD789689B739}" type="slidenum">
              <a:rPr lang="en-US" altLang="th-TH" sz="1400">
                <a:solidFill>
                  <a:srgbClr val="C00000"/>
                </a:solidFill>
              </a:rPr>
              <a:pPr>
                <a:lnSpc>
                  <a:spcPct val="100000"/>
                </a:lnSpc>
                <a:spcAft>
                  <a:spcPct val="0"/>
                </a:spcAft>
                <a:buSzTx/>
                <a:buFontTx/>
                <a:buNone/>
              </a:pPr>
              <a:t>12</a:t>
            </a:fld>
            <a:endParaRPr lang="en-US" altLang="th-TH" sz="1400">
              <a:solidFill>
                <a:srgbClr val="C00000"/>
              </a:solidFill>
            </a:endParaRPr>
          </a:p>
        </p:txBody>
      </p:sp>
    </p:spTree>
    <p:extLst>
      <p:ext uri="{BB962C8B-B14F-4D97-AF65-F5344CB8AC3E}">
        <p14:creationId xmlns:p14="http://schemas.microsoft.com/office/powerpoint/2010/main" xmlns="" val="25699678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normAutofit/>
          </a:bodyPr>
          <a:lstStyle/>
          <a:p>
            <a:pPr eaLnBrk="1" hangingPunct="1">
              <a:defRPr/>
            </a:pPr>
            <a:r>
              <a:rPr lang="en-US" sz="3600" dirty="0" smtClean="0"/>
              <a:t>What is the opportunity cost of debt capital?</a:t>
            </a:r>
          </a:p>
        </p:txBody>
      </p:sp>
      <p:sp>
        <p:nvSpPr>
          <p:cNvPr id="37891" name="Rectangle 3"/>
          <p:cNvSpPr>
            <a:spLocks noGrp="1" noChangeArrowheads="1"/>
          </p:cNvSpPr>
          <p:nvPr>
            <p:ph sz="quarter" idx="1"/>
          </p:nvPr>
        </p:nvSpPr>
        <p:spPr>
          <a:xfrm>
            <a:off x="612775" y="1600200"/>
            <a:ext cx="7616825" cy="4495800"/>
          </a:xfrm>
        </p:spPr>
        <p:txBody>
          <a:bodyPr/>
          <a:lstStyle/>
          <a:p>
            <a:pPr eaLnBrk="1" hangingPunct="1">
              <a:spcBef>
                <a:spcPct val="0"/>
              </a:spcBef>
            </a:pPr>
            <a:r>
              <a:rPr lang="en-US" altLang="th-TH" dirty="0" smtClean="0"/>
              <a:t>The discount rate (</a:t>
            </a:r>
            <a:r>
              <a:rPr lang="en-US" altLang="th-TH" dirty="0" err="1" smtClean="0"/>
              <a:t>r</a:t>
            </a:r>
            <a:r>
              <a:rPr lang="en-US" altLang="th-TH" baseline="-25000" dirty="0" err="1" smtClean="0"/>
              <a:t>i</a:t>
            </a:r>
            <a:r>
              <a:rPr lang="en-US" altLang="th-TH" dirty="0" smtClean="0"/>
              <a:t>) is the opportunity cost of capital, and is the rate that could be earned on alternative investments of equal risk.</a:t>
            </a:r>
          </a:p>
          <a:p>
            <a:pPr eaLnBrk="1" hangingPunct="1">
              <a:spcBef>
                <a:spcPct val="0"/>
              </a:spcBef>
              <a:buFont typeface="Wingdings" panose="05000000000000000000" pitchFamily="2" charset="2"/>
              <a:buNone/>
            </a:pPr>
            <a:endParaRPr lang="en-US" altLang="th-TH" dirty="0" smtClean="0">
              <a:solidFill>
                <a:srgbClr val="23518A"/>
              </a:solidFill>
            </a:endParaRPr>
          </a:p>
          <a:p>
            <a:pPr algn="ctr" eaLnBrk="1" hangingPunct="1">
              <a:spcBef>
                <a:spcPct val="0"/>
              </a:spcBef>
              <a:buFont typeface="Wingdings" panose="05000000000000000000" pitchFamily="2" charset="2"/>
              <a:buNone/>
            </a:pPr>
            <a:r>
              <a:rPr lang="en-US" altLang="th-TH" dirty="0" err="1" smtClean="0">
                <a:solidFill>
                  <a:srgbClr val="000000"/>
                </a:solidFill>
              </a:rPr>
              <a:t>r</a:t>
            </a:r>
            <a:r>
              <a:rPr lang="en-US" altLang="th-TH" baseline="-25000" dirty="0" err="1" smtClean="0">
                <a:solidFill>
                  <a:srgbClr val="000000"/>
                </a:solidFill>
              </a:rPr>
              <a:t>i</a:t>
            </a:r>
            <a:r>
              <a:rPr lang="en-US" altLang="th-TH" dirty="0" smtClean="0">
                <a:solidFill>
                  <a:srgbClr val="000000"/>
                </a:solidFill>
              </a:rPr>
              <a:t> = r* + IP + MRP + DRP + LP</a:t>
            </a:r>
          </a:p>
        </p:txBody>
      </p:sp>
      <p:sp>
        <p:nvSpPr>
          <p:cNvPr id="24580" name="Slide Number Placeholder 1"/>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083BD087-FA7E-4636-84A3-14E29747A9D0}" type="slidenum">
              <a:rPr lang="en-US" altLang="th-TH" sz="1400">
                <a:solidFill>
                  <a:srgbClr val="C00000"/>
                </a:solidFill>
              </a:rPr>
              <a:pPr>
                <a:lnSpc>
                  <a:spcPct val="100000"/>
                </a:lnSpc>
                <a:spcAft>
                  <a:spcPct val="0"/>
                </a:spcAft>
                <a:buSzTx/>
                <a:buFontTx/>
                <a:buNone/>
              </a:pPr>
              <a:t>13</a:t>
            </a:fld>
            <a:endParaRPr lang="en-US" altLang="th-TH" sz="1400">
              <a:solidFill>
                <a:srgbClr val="C00000"/>
              </a:solidFill>
            </a:endParaRPr>
          </a:p>
        </p:txBody>
      </p:sp>
    </p:spTree>
    <p:extLst>
      <p:ext uri="{BB962C8B-B14F-4D97-AF65-F5344CB8AC3E}">
        <p14:creationId xmlns:p14="http://schemas.microsoft.com/office/powerpoint/2010/main" xmlns="" val="171279765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789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2"/>
          <p:cNvSpPr>
            <a:spLocks noGrp="1" noChangeArrowheads="1"/>
          </p:cNvSpPr>
          <p:nvPr>
            <p:ph type="title"/>
          </p:nvPr>
        </p:nvSpPr>
        <p:spPr/>
        <p:txBody>
          <a:bodyPr>
            <a:normAutofit/>
          </a:bodyPr>
          <a:lstStyle/>
          <a:p>
            <a:pPr eaLnBrk="1" hangingPunct="1">
              <a:defRPr/>
            </a:pPr>
            <a:r>
              <a:rPr lang="en-US" sz="3600" dirty="0" smtClean="0"/>
              <a:t>What is the value of a 10-year, 10% annual coupon bond, if r</a:t>
            </a:r>
            <a:r>
              <a:rPr lang="en-US" sz="3600" baseline="-25000" dirty="0" smtClean="0"/>
              <a:t>d</a:t>
            </a:r>
            <a:r>
              <a:rPr lang="en-US" sz="3600" dirty="0" smtClean="0"/>
              <a:t> = 10%?</a:t>
            </a:r>
          </a:p>
        </p:txBody>
      </p:sp>
      <p:grpSp>
        <p:nvGrpSpPr>
          <p:cNvPr id="2" name="Group 24"/>
          <p:cNvGrpSpPr>
            <a:grpSpLocks/>
          </p:cNvGrpSpPr>
          <p:nvPr/>
        </p:nvGrpSpPr>
        <p:grpSpPr bwMode="auto">
          <a:xfrm>
            <a:off x="1024217" y="1825064"/>
            <a:ext cx="7837488" cy="1166813"/>
            <a:chOff x="728661" y="2359025"/>
            <a:chExt cx="7837500" cy="1166813"/>
          </a:xfrm>
        </p:grpSpPr>
        <p:sp>
          <p:nvSpPr>
            <p:cNvPr id="44" name="Line 8"/>
            <p:cNvSpPr>
              <a:spLocks noChangeShapeType="1"/>
            </p:cNvSpPr>
            <p:nvPr/>
          </p:nvSpPr>
          <p:spPr bwMode="auto">
            <a:xfrm>
              <a:off x="1219200" y="2820988"/>
              <a:ext cx="0" cy="274637"/>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2400" dirty="0">
                <a:latin typeface="Arial" charset="0"/>
                <a:cs typeface="Arial" charset="0"/>
              </a:endParaRPr>
            </a:p>
          </p:txBody>
        </p:sp>
        <p:sp>
          <p:nvSpPr>
            <p:cNvPr id="45" name="Line 9"/>
            <p:cNvSpPr>
              <a:spLocks noChangeShapeType="1"/>
            </p:cNvSpPr>
            <p:nvPr/>
          </p:nvSpPr>
          <p:spPr bwMode="auto">
            <a:xfrm>
              <a:off x="2838452" y="2820988"/>
              <a:ext cx="0" cy="274637"/>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2400" dirty="0">
                <a:latin typeface="Arial" charset="0"/>
                <a:cs typeface="Arial" charset="0"/>
              </a:endParaRPr>
            </a:p>
          </p:txBody>
        </p:sp>
        <p:sp>
          <p:nvSpPr>
            <p:cNvPr id="46" name="Line 10"/>
            <p:cNvSpPr>
              <a:spLocks noChangeShapeType="1"/>
            </p:cNvSpPr>
            <p:nvPr/>
          </p:nvSpPr>
          <p:spPr bwMode="auto">
            <a:xfrm>
              <a:off x="4457705" y="2820988"/>
              <a:ext cx="0" cy="274637"/>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2400" dirty="0">
                <a:latin typeface="Arial" charset="0"/>
                <a:cs typeface="Arial" charset="0"/>
              </a:endParaRPr>
            </a:p>
          </p:txBody>
        </p:sp>
        <p:sp>
          <p:nvSpPr>
            <p:cNvPr id="47" name="Line 11"/>
            <p:cNvSpPr>
              <a:spLocks noChangeShapeType="1"/>
            </p:cNvSpPr>
            <p:nvPr/>
          </p:nvSpPr>
          <p:spPr bwMode="auto">
            <a:xfrm>
              <a:off x="7696210" y="2820988"/>
              <a:ext cx="0" cy="274637"/>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2400" dirty="0">
                <a:latin typeface="Arial" charset="0"/>
                <a:cs typeface="Arial" charset="0"/>
              </a:endParaRPr>
            </a:p>
          </p:txBody>
        </p:sp>
        <p:sp>
          <p:nvSpPr>
            <p:cNvPr id="48" name="Line 12"/>
            <p:cNvSpPr>
              <a:spLocks noChangeShapeType="1"/>
            </p:cNvSpPr>
            <p:nvPr/>
          </p:nvSpPr>
          <p:spPr bwMode="auto">
            <a:xfrm flipV="1">
              <a:off x="1220787" y="2959100"/>
              <a:ext cx="4479932" cy="0"/>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2400" dirty="0">
                <a:latin typeface="Arial" charset="0"/>
                <a:cs typeface="Arial" charset="0"/>
              </a:endParaRPr>
            </a:p>
          </p:txBody>
        </p:sp>
        <p:grpSp>
          <p:nvGrpSpPr>
            <p:cNvPr id="26635" name="Group 13"/>
            <p:cNvGrpSpPr>
              <a:grpSpLocks/>
            </p:cNvGrpSpPr>
            <p:nvPr/>
          </p:nvGrpSpPr>
          <p:grpSpPr bwMode="auto">
            <a:xfrm>
              <a:off x="1062037" y="2359025"/>
              <a:ext cx="6831013" cy="431800"/>
              <a:chOff x="669" y="1486"/>
              <a:chExt cx="4303" cy="272"/>
            </a:xfrm>
          </p:grpSpPr>
          <p:sp>
            <p:nvSpPr>
              <p:cNvPr id="58" name="Rectangle 14"/>
              <p:cNvSpPr>
                <a:spLocks noChangeArrowheads="1"/>
              </p:cNvSpPr>
              <p:nvPr/>
            </p:nvSpPr>
            <p:spPr bwMode="auto">
              <a:xfrm>
                <a:off x="669" y="1486"/>
                <a:ext cx="214" cy="272"/>
              </a:xfrm>
              <a:prstGeom prst="rect">
                <a:avLst/>
              </a:prstGeom>
              <a:noFill/>
              <a:ln w="9525">
                <a:noFill/>
                <a:miter lim="800000"/>
                <a:headEnd/>
                <a:tailEnd/>
              </a:ln>
            </p:spPr>
            <p:txBody>
              <a:bodyPr wrap="none" lIns="92075" tIns="46038" rIns="92075" bIns="46038">
                <a:spAutoFit/>
              </a:bodyPr>
              <a:lstStyle/>
              <a:p>
                <a:pPr eaLnBrk="1" hangingPunct="1">
                  <a:defRPr/>
                </a:pPr>
                <a:r>
                  <a:rPr lang="en-US" sz="2200" dirty="0">
                    <a:solidFill>
                      <a:schemeClr val="accent1">
                        <a:lumMod val="50000"/>
                      </a:schemeClr>
                    </a:solidFill>
                    <a:latin typeface="+mn-lt"/>
                    <a:cs typeface="Arial" charset="0"/>
                  </a:rPr>
                  <a:t>0</a:t>
                </a:r>
              </a:p>
            </p:txBody>
          </p:sp>
          <p:sp>
            <p:nvSpPr>
              <p:cNvPr id="59" name="Rectangle 15"/>
              <p:cNvSpPr>
                <a:spLocks noChangeArrowheads="1"/>
              </p:cNvSpPr>
              <p:nvPr/>
            </p:nvSpPr>
            <p:spPr bwMode="auto">
              <a:xfrm>
                <a:off x="1687" y="1486"/>
                <a:ext cx="214" cy="272"/>
              </a:xfrm>
              <a:prstGeom prst="rect">
                <a:avLst/>
              </a:prstGeom>
              <a:noFill/>
              <a:ln w="9525">
                <a:noFill/>
                <a:miter lim="800000"/>
                <a:headEnd/>
                <a:tailEnd/>
              </a:ln>
            </p:spPr>
            <p:txBody>
              <a:bodyPr wrap="none" lIns="92075" tIns="46038" rIns="92075" bIns="46038">
                <a:spAutoFit/>
              </a:bodyPr>
              <a:lstStyle/>
              <a:p>
                <a:pPr eaLnBrk="1" hangingPunct="1">
                  <a:defRPr/>
                </a:pPr>
                <a:r>
                  <a:rPr lang="en-US" sz="2200" dirty="0">
                    <a:solidFill>
                      <a:schemeClr val="accent1">
                        <a:lumMod val="50000"/>
                      </a:schemeClr>
                    </a:solidFill>
                    <a:latin typeface="+mn-lt"/>
                    <a:cs typeface="Arial" charset="0"/>
                  </a:rPr>
                  <a:t>1</a:t>
                </a:r>
              </a:p>
            </p:txBody>
          </p:sp>
          <p:sp>
            <p:nvSpPr>
              <p:cNvPr id="60" name="Rectangle 16"/>
              <p:cNvSpPr>
                <a:spLocks noChangeArrowheads="1"/>
              </p:cNvSpPr>
              <p:nvPr/>
            </p:nvSpPr>
            <p:spPr bwMode="auto">
              <a:xfrm>
                <a:off x="2702" y="1486"/>
                <a:ext cx="214" cy="272"/>
              </a:xfrm>
              <a:prstGeom prst="rect">
                <a:avLst/>
              </a:prstGeom>
              <a:noFill/>
              <a:ln w="9525">
                <a:noFill/>
                <a:miter lim="800000"/>
                <a:headEnd/>
                <a:tailEnd/>
              </a:ln>
            </p:spPr>
            <p:txBody>
              <a:bodyPr wrap="none" lIns="92075" tIns="46038" rIns="92075" bIns="46038">
                <a:spAutoFit/>
              </a:bodyPr>
              <a:lstStyle/>
              <a:p>
                <a:pPr eaLnBrk="1" hangingPunct="1">
                  <a:defRPr/>
                </a:pPr>
                <a:r>
                  <a:rPr lang="en-US" sz="2200" dirty="0">
                    <a:solidFill>
                      <a:schemeClr val="accent1">
                        <a:lumMod val="50000"/>
                      </a:schemeClr>
                    </a:solidFill>
                    <a:latin typeface="+mn-lt"/>
                    <a:cs typeface="Arial" charset="0"/>
                  </a:rPr>
                  <a:t>2</a:t>
                </a:r>
              </a:p>
            </p:txBody>
          </p:sp>
          <p:sp>
            <p:nvSpPr>
              <p:cNvPr id="61" name="Rectangle 17"/>
              <p:cNvSpPr>
                <a:spLocks noChangeArrowheads="1"/>
              </p:cNvSpPr>
              <p:nvPr/>
            </p:nvSpPr>
            <p:spPr bwMode="auto">
              <a:xfrm>
                <a:off x="4737" y="1486"/>
                <a:ext cx="235" cy="272"/>
              </a:xfrm>
              <a:prstGeom prst="rect">
                <a:avLst/>
              </a:prstGeom>
              <a:noFill/>
              <a:ln w="9525">
                <a:noFill/>
                <a:miter lim="800000"/>
                <a:headEnd/>
                <a:tailEnd/>
              </a:ln>
            </p:spPr>
            <p:txBody>
              <a:bodyPr wrap="none" lIns="92075" tIns="46038" rIns="92075" bIns="46038">
                <a:spAutoFit/>
              </a:bodyPr>
              <a:lstStyle/>
              <a:p>
                <a:pPr eaLnBrk="1" hangingPunct="1">
                  <a:defRPr/>
                </a:pPr>
                <a:r>
                  <a:rPr lang="en-US" sz="2200" dirty="0">
                    <a:solidFill>
                      <a:schemeClr val="accent1">
                        <a:lumMod val="50000"/>
                      </a:schemeClr>
                    </a:solidFill>
                    <a:latin typeface="+mn-lt"/>
                    <a:cs typeface="Arial" charset="0"/>
                  </a:rPr>
                  <a:t>N</a:t>
                </a:r>
              </a:p>
            </p:txBody>
          </p:sp>
        </p:grpSp>
        <p:sp>
          <p:nvSpPr>
            <p:cNvPr id="50" name="Rectangle 18"/>
            <p:cNvSpPr>
              <a:spLocks noChangeArrowheads="1"/>
            </p:cNvSpPr>
            <p:nvPr/>
          </p:nvSpPr>
          <p:spPr bwMode="auto">
            <a:xfrm>
              <a:off x="1631950" y="2592388"/>
              <a:ext cx="628651" cy="400050"/>
            </a:xfrm>
            <a:prstGeom prst="rect">
              <a:avLst/>
            </a:prstGeom>
            <a:noFill/>
            <a:ln w="9525">
              <a:noFill/>
              <a:miter lim="800000"/>
              <a:headEnd/>
              <a:tailEnd/>
            </a:ln>
          </p:spPr>
          <p:txBody>
            <a:bodyPr wrap="none" lIns="92075" tIns="46038" rIns="92075" bIns="46038">
              <a:spAutoFit/>
            </a:bodyPr>
            <a:lstStyle/>
            <a:p>
              <a:pPr eaLnBrk="1" hangingPunct="1">
                <a:defRPr/>
              </a:pPr>
              <a:r>
                <a:rPr lang="en-US" sz="2000" dirty="0">
                  <a:solidFill>
                    <a:schemeClr val="accent1">
                      <a:lumMod val="50000"/>
                    </a:schemeClr>
                  </a:solidFill>
                  <a:latin typeface="+mn-lt"/>
                  <a:cs typeface="Arial" charset="0"/>
                </a:rPr>
                <a:t>10%</a:t>
              </a:r>
            </a:p>
          </p:txBody>
        </p:sp>
        <p:grpSp>
          <p:nvGrpSpPr>
            <p:cNvPr id="26637" name="Group 19"/>
            <p:cNvGrpSpPr>
              <a:grpSpLocks/>
            </p:cNvGrpSpPr>
            <p:nvPr/>
          </p:nvGrpSpPr>
          <p:grpSpPr bwMode="auto">
            <a:xfrm>
              <a:off x="728661" y="3094038"/>
              <a:ext cx="7837500" cy="431800"/>
              <a:chOff x="459" y="1949"/>
              <a:chExt cx="4937" cy="272"/>
            </a:xfrm>
          </p:grpSpPr>
          <p:sp>
            <p:nvSpPr>
              <p:cNvPr id="26640" name="Rectangle 20"/>
              <p:cNvSpPr>
                <a:spLocks noChangeArrowheads="1"/>
              </p:cNvSpPr>
              <p:nvPr/>
            </p:nvSpPr>
            <p:spPr bwMode="auto">
              <a:xfrm>
                <a:off x="1587" y="1949"/>
                <a:ext cx="408" cy="2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2075" tIns="46038" rIns="92075" bIns="46038">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solidFill>
                      <a:srgbClr val="23518A"/>
                    </a:solidFill>
                  </a:rPr>
                  <a:t>100</a:t>
                </a:r>
                <a:endParaRPr lang="en-US" altLang="th-TH" sz="2200" baseline="-25000">
                  <a:solidFill>
                    <a:srgbClr val="23518A"/>
                  </a:solidFill>
                </a:endParaRPr>
              </a:p>
            </p:txBody>
          </p:sp>
          <p:sp>
            <p:nvSpPr>
              <p:cNvPr id="26641" name="Rectangle 21"/>
              <p:cNvSpPr>
                <a:spLocks noChangeArrowheads="1"/>
              </p:cNvSpPr>
              <p:nvPr/>
            </p:nvSpPr>
            <p:spPr bwMode="auto">
              <a:xfrm>
                <a:off x="4306" y="1949"/>
                <a:ext cx="1090" cy="2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2075" tIns="46038" rIns="92075" bIns="46038">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solidFill>
                      <a:srgbClr val="23518A"/>
                    </a:solidFill>
                  </a:rPr>
                  <a:t>100 + 1,000</a:t>
                </a:r>
                <a:endParaRPr lang="en-US" altLang="th-TH" sz="2200" baseline="-25000">
                  <a:solidFill>
                    <a:srgbClr val="23518A"/>
                  </a:solidFill>
                </a:endParaRPr>
              </a:p>
            </p:txBody>
          </p:sp>
          <p:sp>
            <p:nvSpPr>
              <p:cNvPr id="26642" name="Rectangle 22"/>
              <p:cNvSpPr>
                <a:spLocks noChangeArrowheads="1"/>
              </p:cNvSpPr>
              <p:nvPr/>
            </p:nvSpPr>
            <p:spPr bwMode="auto">
              <a:xfrm>
                <a:off x="2603" y="1949"/>
                <a:ext cx="408" cy="2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2075" tIns="46038" rIns="92075" bIns="46038">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200">
                    <a:solidFill>
                      <a:srgbClr val="23518A"/>
                    </a:solidFill>
                  </a:rPr>
                  <a:t>100</a:t>
                </a:r>
                <a:endParaRPr lang="en-US" altLang="th-TH" sz="2200" baseline="-25000">
                  <a:solidFill>
                    <a:srgbClr val="23518A"/>
                  </a:solidFill>
                </a:endParaRPr>
              </a:p>
            </p:txBody>
          </p:sp>
          <p:sp>
            <p:nvSpPr>
              <p:cNvPr id="57" name="Rectangle 23"/>
              <p:cNvSpPr>
                <a:spLocks noChangeArrowheads="1"/>
              </p:cNvSpPr>
              <p:nvPr/>
            </p:nvSpPr>
            <p:spPr bwMode="auto">
              <a:xfrm>
                <a:off x="459" y="1949"/>
                <a:ext cx="617" cy="272"/>
              </a:xfrm>
              <a:prstGeom prst="rect">
                <a:avLst/>
              </a:prstGeom>
              <a:noFill/>
              <a:ln w="9525">
                <a:noFill/>
                <a:miter lim="800000"/>
                <a:headEnd/>
                <a:tailEnd/>
              </a:ln>
            </p:spPr>
            <p:txBody>
              <a:bodyPr wrap="none" lIns="92075" tIns="46038" rIns="92075" bIns="46038">
                <a:spAutoFit/>
              </a:bodyPr>
              <a:lstStyle/>
              <a:p>
                <a:pPr eaLnBrk="1" hangingPunct="1">
                  <a:defRPr/>
                </a:pPr>
                <a:r>
                  <a:rPr lang="en-US" sz="2200" dirty="0">
                    <a:solidFill>
                      <a:schemeClr val="accent1">
                        <a:lumMod val="50000"/>
                      </a:schemeClr>
                    </a:solidFill>
                    <a:latin typeface="+mn-lt"/>
                    <a:cs typeface="Arial" charset="0"/>
                  </a:rPr>
                  <a:t>V</a:t>
                </a:r>
                <a:r>
                  <a:rPr lang="en-US" sz="2200" baseline="-25000" dirty="0">
                    <a:solidFill>
                      <a:schemeClr val="accent1">
                        <a:lumMod val="50000"/>
                      </a:schemeClr>
                    </a:solidFill>
                    <a:latin typeface="+mn-lt"/>
                    <a:cs typeface="Arial" charset="0"/>
                  </a:rPr>
                  <a:t>B</a:t>
                </a:r>
                <a:r>
                  <a:rPr lang="en-US" sz="2200" dirty="0">
                    <a:solidFill>
                      <a:schemeClr val="accent1">
                        <a:lumMod val="50000"/>
                      </a:schemeClr>
                    </a:solidFill>
                    <a:latin typeface="+mn-lt"/>
                    <a:cs typeface="Arial" charset="0"/>
                  </a:rPr>
                  <a:t> = ?</a:t>
                </a:r>
              </a:p>
            </p:txBody>
          </p:sp>
        </p:grpSp>
        <p:sp>
          <p:nvSpPr>
            <p:cNvPr id="52" name="Line 24"/>
            <p:cNvSpPr>
              <a:spLocks noChangeShapeType="1"/>
            </p:cNvSpPr>
            <p:nvPr/>
          </p:nvSpPr>
          <p:spPr bwMode="auto">
            <a:xfrm>
              <a:off x="6405570" y="2959100"/>
              <a:ext cx="1290640" cy="0"/>
            </a:xfrm>
            <a:prstGeom prst="line">
              <a:avLst/>
            </a:prstGeom>
            <a:noFill/>
            <a:ln w="25400">
              <a:solidFill>
                <a:schemeClr val="accent1">
                  <a:lumMod val="50000"/>
                </a:schemeClr>
              </a:solidFill>
              <a:round/>
              <a:headEnd type="none" w="sm" len="sm"/>
              <a:tailEnd type="none" w="sm" len="sm"/>
            </a:ln>
          </p:spPr>
          <p:txBody>
            <a:bodyPr wrap="none" anchor="ctr"/>
            <a:lstStyle/>
            <a:p>
              <a:pPr eaLnBrk="1" hangingPunct="1">
                <a:defRPr/>
              </a:pPr>
              <a:endParaRPr lang="en-US" sz="2400" dirty="0">
                <a:latin typeface="Arial" charset="0"/>
                <a:cs typeface="Arial" charset="0"/>
              </a:endParaRPr>
            </a:p>
          </p:txBody>
        </p:sp>
        <p:sp>
          <p:nvSpPr>
            <p:cNvPr id="53" name="Rectangle 25"/>
            <p:cNvSpPr>
              <a:spLocks noChangeArrowheads="1"/>
            </p:cNvSpPr>
            <p:nvPr/>
          </p:nvSpPr>
          <p:spPr bwMode="auto">
            <a:xfrm>
              <a:off x="5822957" y="2662238"/>
              <a:ext cx="474663" cy="461962"/>
            </a:xfrm>
            <a:prstGeom prst="rect">
              <a:avLst/>
            </a:prstGeom>
            <a:noFill/>
            <a:ln w="9525">
              <a:noFill/>
              <a:miter lim="800000"/>
              <a:headEnd/>
              <a:tailEnd/>
            </a:ln>
          </p:spPr>
          <p:txBody>
            <a:bodyPr wrap="none" lIns="92075" tIns="46038" rIns="92075" bIns="46038">
              <a:spAutoFit/>
            </a:bodyPr>
            <a:lstStyle/>
            <a:p>
              <a:pPr eaLnBrk="1" hangingPunct="1">
                <a:defRPr/>
              </a:pPr>
              <a:r>
                <a:rPr lang="en-US" sz="2400" b="1" dirty="0">
                  <a:solidFill>
                    <a:schemeClr val="accent1">
                      <a:lumMod val="50000"/>
                    </a:schemeClr>
                  </a:solidFill>
                  <a:latin typeface="+mn-lt"/>
                  <a:cs typeface="Arial" charset="0"/>
                </a:rPr>
                <a:t>...</a:t>
              </a:r>
            </a:p>
          </p:txBody>
        </p:sp>
      </p:grpSp>
      <p:graphicFrame>
        <p:nvGraphicFramePr>
          <p:cNvPr id="147460" name="Object 4"/>
          <p:cNvGraphicFramePr>
            <a:graphicFrameLocks noChangeAspect="1"/>
          </p:cNvGraphicFramePr>
          <p:nvPr>
            <p:extLst>
              <p:ext uri="{D42A27DB-BD31-4B8C-83A1-F6EECF244321}">
                <p14:modId xmlns:p14="http://schemas.microsoft.com/office/powerpoint/2010/main" xmlns="" val="2767410160"/>
              </p:ext>
            </p:extLst>
          </p:nvPr>
        </p:nvGraphicFramePr>
        <p:xfrm>
          <a:off x="2330987" y="3431052"/>
          <a:ext cx="5187426" cy="2001277"/>
        </p:xfrm>
        <a:graphic>
          <a:graphicData uri="http://schemas.openxmlformats.org/presentationml/2006/ole">
            <p:oleObj spid="_x0000_s2058" name="Equation" r:id="rId4" imgW="2273300" imgH="876300" progId="Equation.3">
              <p:embed/>
            </p:oleObj>
          </a:graphicData>
        </a:graphic>
      </p:graphicFrame>
      <p:sp>
        <p:nvSpPr>
          <p:cNvPr id="26629" name="Slide Number Placeholder 2"/>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3BA9D52C-C311-4CD7-BAE8-DBC7F1C88E17}" type="slidenum">
              <a:rPr lang="en-US" altLang="th-TH" sz="1400">
                <a:solidFill>
                  <a:srgbClr val="C00000"/>
                </a:solidFill>
              </a:rPr>
              <a:pPr>
                <a:lnSpc>
                  <a:spcPct val="100000"/>
                </a:lnSpc>
                <a:spcAft>
                  <a:spcPct val="0"/>
                </a:spcAft>
                <a:buSzTx/>
                <a:buFontTx/>
                <a:buNone/>
              </a:pPr>
              <a:t>14</a:t>
            </a:fld>
            <a:endParaRPr lang="en-US" altLang="th-TH" sz="1400">
              <a:solidFill>
                <a:srgbClr val="C00000"/>
              </a:solidFill>
            </a:endParaRPr>
          </a:p>
        </p:txBody>
      </p:sp>
    </p:spTree>
    <p:extLst>
      <p:ext uri="{BB962C8B-B14F-4D97-AF65-F5344CB8AC3E}">
        <p14:creationId xmlns:p14="http://schemas.microsoft.com/office/powerpoint/2010/main" xmlns="" val="73589844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474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normAutofit/>
          </a:bodyPr>
          <a:lstStyle/>
          <a:p>
            <a:pPr eaLnBrk="1" hangingPunct="1"/>
            <a:r>
              <a:rPr lang="en-US" altLang="th-TH" sz="4000" smtClean="0"/>
              <a:t>Calculating the Value of a Bond</a:t>
            </a:r>
          </a:p>
        </p:txBody>
      </p:sp>
      <p:sp>
        <p:nvSpPr>
          <p:cNvPr id="28675" name="Rectangle 3"/>
          <p:cNvSpPr>
            <a:spLocks noGrp="1" noChangeArrowheads="1"/>
          </p:cNvSpPr>
          <p:nvPr>
            <p:ph sz="quarter" idx="1"/>
          </p:nvPr>
        </p:nvSpPr>
        <p:spPr>
          <a:xfrm>
            <a:off x="612775" y="1600200"/>
            <a:ext cx="7616825" cy="4495800"/>
          </a:xfrm>
        </p:spPr>
        <p:txBody>
          <a:bodyPr/>
          <a:lstStyle/>
          <a:p>
            <a:pPr eaLnBrk="1" hangingPunct="1">
              <a:spcBef>
                <a:spcPct val="0"/>
              </a:spcBef>
            </a:pPr>
            <a:r>
              <a:rPr lang="en-US" altLang="th-TH" dirty="0" smtClean="0"/>
              <a:t>This bond has a $1,000 lump sum (the par value) due at maturity (t = 10), and annual $100 coupon payments beginning at t = 1 and continuing through t = 10, the price of the bond can be found by solving for the PV of these cash flows.</a:t>
            </a:r>
          </a:p>
          <a:p>
            <a:pPr eaLnBrk="1" hangingPunct="1">
              <a:spcBef>
                <a:spcPct val="0"/>
              </a:spcBef>
            </a:pPr>
            <a:endParaRPr lang="en-US" altLang="th-TH" dirty="0" smtClean="0"/>
          </a:p>
          <a:p>
            <a:pPr eaLnBrk="1" hangingPunct="1">
              <a:spcBef>
                <a:spcPct val="0"/>
              </a:spcBef>
            </a:pPr>
            <a:endParaRPr lang="en-US" altLang="th-TH" dirty="0" smtClean="0"/>
          </a:p>
          <a:p>
            <a:pPr eaLnBrk="1" hangingPunct="1">
              <a:spcBef>
                <a:spcPct val="0"/>
              </a:spcBef>
            </a:pPr>
            <a:endParaRPr lang="en-US" altLang="th-TH" dirty="0" smtClean="0"/>
          </a:p>
          <a:p>
            <a:pPr eaLnBrk="1" hangingPunct="1">
              <a:spcBef>
                <a:spcPct val="0"/>
              </a:spcBef>
            </a:pPr>
            <a:endParaRPr lang="en-US" altLang="th-TH" dirty="0" smtClean="0"/>
          </a:p>
          <a:p>
            <a:pPr eaLnBrk="1" hangingPunct="1">
              <a:spcBef>
                <a:spcPct val="0"/>
              </a:spcBef>
            </a:pPr>
            <a:endParaRPr lang="en-US" altLang="th-TH" sz="1800" dirty="0" smtClean="0"/>
          </a:p>
          <a:p>
            <a:pPr eaLnBrk="1" hangingPunct="1">
              <a:spcBef>
                <a:spcPct val="0"/>
              </a:spcBef>
              <a:buFont typeface="Wingdings" panose="05000000000000000000" pitchFamily="2" charset="2"/>
              <a:buNone/>
            </a:pPr>
            <a:r>
              <a:rPr lang="en-US" altLang="th-TH" sz="2400" dirty="0" smtClean="0"/>
              <a:t>Excel:  =PV(.10,10,100,1000)</a:t>
            </a:r>
          </a:p>
        </p:txBody>
      </p:sp>
      <p:grpSp>
        <p:nvGrpSpPr>
          <p:cNvPr id="28676" name="Group 20"/>
          <p:cNvGrpSpPr>
            <a:grpSpLocks/>
          </p:cNvGrpSpPr>
          <p:nvPr/>
        </p:nvGrpSpPr>
        <p:grpSpPr bwMode="auto">
          <a:xfrm>
            <a:off x="1581150" y="3741738"/>
            <a:ext cx="5983288" cy="1420812"/>
            <a:chOff x="1581150" y="3119438"/>
            <a:chExt cx="5983288" cy="1420812"/>
          </a:xfrm>
        </p:grpSpPr>
        <p:sp>
          <p:nvSpPr>
            <p:cNvPr id="28678" name="AutoShape 4"/>
            <p:cNvSpPr>
              <a:spLocks noChangeArrowheads="1"/>
            </p:cNvSpPr>
            <p:nvPr/>
          </p:nvSpPr>
          <p:spPr bwMode="auto">
            <a:xfrm>
              <a:off x="1581150" y="3119438"/>
              <a:ext cx="5983288" cy="1420812"/>
            </a:xfrm>
            <a:prstGeom prst="roundRect">
              <a:avLst>
                <a:gd name="adj" fmla="val 12486"/>
              </a:avLst>
            </a:prstGeom>
            <a:solidFill>
              <a:schemeClr val="accent1"/>
            </a:solidFill>
            <a:ln w="25400">
              <a:solidFill>
                <a:schemeClr val="tx1"/>
              </a:solidFill>
              <a:round/>
              <a:headEnd/>
              <a:tailEnd/>
            </a:ln>
          </p:spPr>
          <p:txBody>
            <a:bodyPr wrap="none" anchor="ct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000">
                <a:solidFill>
                  <a:srgbClr val="000000"/>
                </a:solidFill>
              </a:endParaRPr>
            </a:p>
          </p:txBody>
        </p:sp>
        <p:sp>
          <p:nvSpPr>
            <p:cNvPr id="21" name="AutoShape 5"/>
            <p:cNvSpPr>
              <a:spLocks noChangeArrowheads="1"/>
            </p:cNvSpPr>
            <p:nvPr/>
          </p:nvSpPr>
          <p:spPr bwMode="auto">
            <a:xfrm>
              <a:off x="1733550" y="3216275"/>
              <a:ext cx="1189038" cy="365125"/>
            </a:xfrm>
            <a:prstGeom prst="roundRect">
              <a:avLst>
                <a:gd name="adj" fmla="val 12486"/>
              </a:avLst>
            </a:prstGeom>
            <a:solidFill>
              <a:schemeClr val="bg2"/>
            </a:solidFill>
            <a:ln w="9525">
              <a:solidFill>
                <a:schemeClr val="accent4"/>
              </a:solidFill>
              <a:round/>
              <a:headEnd/>
              <a:tailEnd/>
            </a:ln>
          </p:spPr>
          <p:txBody>
            <a:bodyPr wrap="none" lIns="92075" tIns="46038" rIns="92075" bIns="46038" anchor="ctr"/>
            <a:lstStyle/>
            <a:p>
              <a:pPr algn="ctr" eaLnBrk="1" hangingPunct="1">
                <a:defRPr/>
              </a:pPr>
              <a:r>
                <a:rPr lang="en-US" sz="2000" b="1" dirty="0">
                  <a:latin typeface="+mn-lt"/>
                  <a:cs typeface="Arial" charset="0"/>
                </a:rPr>
                <a:t>INPUTS</a:t>
              </a:r>
            </a:p>
          </p:txBody>
        </p:sp>
        <p:sp>
          <p:nvSpPr>
            <p:cNvPr id="22" name="AutoShape 6"/>
            <p:cNvSpPr>
              <a:spLocks noChangeArrowheads="1"/>
            </p:cNvSpPr>
            <p:nvPr/>
          </p:nvSpPr>
          <p:spPr bwMode="auto">
            <a:xfrm>
              <a:off x="1733550" y="4075113"/>
              <a:ext cx="1189038" cy="366712"/>
            </a:xfrm>
            <a:prstGeom prst="roundRect">
              <a:avLst>
                <a:gd name="adj" fmla="val 12486"/>
              </a:avLst>
            </a:prstGeom>
            <a:solidFill>
              <a:schemeClr val="bg2"/>
            </a:solidFill>
            <a:ln w="9525">
              <a:solidFill>
                <a:schemeClr val="accent4"/>
              </a:solidFill>
              <a:round/>
              <a:headEnd/>
              <a:tailEnd/>
            </a:ln>
          </p:spPr>
          <p:txBody>
            <a:bodyPr wrap="none" lIns="92075" tIns="46038" rIns="92075" bIns="46038" anchor="ctr"/>
            <a:lstStyle/>
            <a:p>
              <a:pPr algn="ctr" eaLnBrk="1" hangingPunct="1">
                <a:defRPr/>
              </a:pPr>
              <a:r>
                <a:rPr lang="en-US" sz="2000" b="1" dirty="0">
                  <a:latin typeface="+mn-lt"/>
                  <a:cs typeface="Arial" charset="0"/>
                </a:rPr>
                <a:t>OUTPUT</a:t>
              </a:r>
            </a:p>
          </p:txBody>
        </p:sp>
        <p:sp>
          <p:nvSpPr>
            <p:cNvPr id="23" name="AutoShape 7"/>
            <p:cNvSpPr>
              <a:spLocks noChangeArrowheads="1"/>
            </p:cNvSpPr>
            <p:nvPr/>
          </p:nvSpPr>
          <p:spPr bwMode="auto">
            <a:xfrm>
              <a:off x="3141663" y="3644900"/>
              <a:ext cx="639762"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dirty="0">
                  <a:latin typeface="+mn-lt"/>
                  <a:cs typeface="Arial" charset="0"/>
                </a:rPr>
                <a:t>N</a:t>
              </a:r>
            </a:p>
          </p:txBody>
        </p:sp>
        <p:sp>
          <p:nvSpPr>
            <p:cNvPr id="24" name="AutoShape 8"/>
            <p:cNvSpPr>
              <a:spLocks noChangeArrowheads="1"/>
            </p:cNvSpPr>
            <p:nvPr/>
          </p:nvSpPr>
          <p:spPr bwMode="auto">
            <a:xfrm>
              <a:off x="4013200" y="3644900"/>
              <a:ext cx="639763"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spc="-100" dirty="0">
                  <a:latin typeface="+mn-lt"/>
                  <a:cs typeface="Arial" charset="0"/>
                </a:rPr>
                <a:t>I/YR</a:t>
              </a:r>
            </a:p>
          </p:txBody>
        </p:sp>
        <p:sp>
          <p:nvSpPr>
            <p:cNvPr id="25" name="AutoShape 9"/>
            <p:cNvSpPr>
              <a:spLocks noChangeArrowheads="1"/>
            </p:cNvSpPr>
            <p:nvPr/>
          </p:nvSpPr>
          <p:spPr bwMode="auto">
            <a:xfrm>
              <a:off x="5759450" y="3644900"/>
              <a:ext cx="639763"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dirty="0">
                  <a:latin typeface="+mn-lt"/>
                  <a:cs typeface="Arial" charset="0"/>
                </a:rPr>
                <a:t>PMT</a:t>
              </a:r>
            </a:p>
          </p:txBody>
        </p:sp>
        <p:sp>
          <p:nvSpPr>
            <p:cNvPr id="26" name="AutoShape 10"/>
            <p:cNvSpPr>
              <a:spLocks noChangeArrowheads="1"/>
            </p:cNvSpPr>
            <p:nvPr/>
          </p:nvSpPr>
          <p:spPr bwMode="auto">
            <a:xfrm>
              <a:off x="4886325" y="3644900"/>
              <a:ext cx="639763"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dirty="0">
                  <a:latin typeface="+mn-lt"/>
                  <a:cs typeface="Arial" charset="0"/>
                </a:rPr>
                <a:t>PV</a:t>
              </a:r>
            </a:p>
          </p:txBody>
        </p:sp>
        <p:sp>
          <p:nvSpPr>
            <p:cNvPr id="27" name="AutoShape 11"/>
            <p:cNvSpPr>
              <a:spLocks noChangeArrowheads="1"/>
            </p:cNvSpPr>
            <p:nvPr/>
          </p:nvSpPr>
          <p:spPr bwMode="auto">
            <a:xfrm>
              <a:off x="6630988" y="3644900"/>
              <a:ext cx="641350"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dirty="0">
                  <a:latin typeface="+mn-lt"/>
                  <a:cs typeface="Arial" charset="0"/>
                </a:rPr>
                <a:t>FV</a:t>
              </a:r>
            </a:p>
          </p:txBody>
        </p:sp>
        <p:sp>
          <p:nvSpPr>
            <p:cNvPr id="28" name="AutoShape 12"/>
            <p:cNvSpPr>
              <a:spLocks noChangeArrowheads="1"/>
            </p:cNvSpPr>
            <p:nvPr/>
          </p:nvSpPr>
          <p:spPr bwMode="auto">
            <a:xfrm>
              <a:off x="3141663" y="3216275"/>
              <a:ext cx="639762"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dirty="0">
                  <a:latin typeface="+mn-lt"/>
                  <a:cs typeface="Arial" charset="0"/>
                </a:rPr>
                <a:t>10</a:t>
              </a:r>
            </a:p>
          </p:txBody>
        </p:sp>
        <p:sp>
          <p:nvSpPr>
            <p:cNvPr id="29" name="AutoShape 13"/>
            <p:cNvSpPr>
              <a:spLocks noChangeArrowheads="1"/>
            </p:cNvSpPr>
            <p:nvPr/>
          </p:nvSpPr>
          <p:spPr bwMode="auto">
            <a:xfrm>
              <a:off x="4014788" y="3216275"/>
              <a:ext cx="639762"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dirty="0">
                  <a:latin typeface="+mn-lt"/>
                  <a:cs typeface="Arial" charset="0"/>
                </a:rPr>
                <a:t>10</a:t>
              </a:r>
            </a:p>
          </p:txBody>
        </p:sp>
        <p:sp>
          <p:nvSpPr>
            <p:cNvPr id="30" name="AutoShape 14"/>
            <p:cNvSpPr>
              <a:spLocks noChangeArrowheads="1"/>
            </p:cNvSpPr>
            <p:nvPr/>
          </p:nvSpPr>
          <p:spPr bwMode="auto">
            <a:xfrm>
              <a:off x="5756275" y="3216275"/>
              <a:ext cx="639763"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dirty="0">
                  <a:latin typeface="+mn-lt"/>
                  <a:cs typeface="Arial" charset="0"/>
                </a:rPr>
                <a:t>100</a:t>
              </a:r>
            </a:p>
          </p:txBody>
        </p:sp>
        <p:sp>
          <p:nvSpPr>
            <p:cNvPr id="31" name="AutoShape 15"/>
            <p:cNvSpPr>
              <a:spLocks noChangeArrowheads="1"/>
            </p:cNvSpPr>
            <p:nvPr/>
          </p:nvSpPr>
          <p:spPr bwMode="auto">
            <a:xfrm>
              <a:off x="4799013" y="4075113"/>
              <a:ext cx="822325" cy="366712"/>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dirty="0">
                  <a:latin typeface="+mn-lt"/>
                  <a:cs typeface="Arial" charset="0"/>
                </a:rPr>
                <a:t>-1000</a:t>
              </a:r>
            </a:p>
          </p:txBody>
        </p:sp>
        <p:sp>
          <p:nvSpPr>
            <p:cNvPr id="32" name="AutoShape 16"/>
            <p:cNvSpPr>
              <a:spLocks noChangeArrowheads="1"/>
            </p:cNvSpPr>
            <p:nvPr/>
          </p:nvSpPr>
          <p:spPr bwMode="auto">
            <a:xfrm>
              <a:off x="6583363" y="3216275"/>
              <a:ext cx="731837"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dirty="0">
                  <a:latin typeface="+mn-lt"/>
                  <a:cs typeface="Arial" charset="0"/>
                </a:rPr>
                <a:t>1000</a:t>
              </a:r>
            </a:p>
          </p:txBody>
        </p:sp>
      </p:grpSp>
      <p:sp>
        <p:nvSpPr>
          <p:cNvPr id="28677" name="Slide Number Placeholder 1"/>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155B59DB-DDE7-41E0-B99C-4CF9834FD74C}" type="slidenum">
              <a:rPr lang="en-US" altLang="th-TH" sz="1400">
                <a:solidFill>
                  <a:srgbClr val="C00000"/>
                </a:solidFill>
              </a:rPr>
              <a:pPr>
                <a:lnSpc>
                  <a:spcPct val="100000"/>
                </a:lnSpc>
                <a:spcAft>
                  <a:spcPct val="0"/>
                </a:spcAft>
                <a:buSzTx/>
                <a:buFontTx/>
                <a:buNone/>
              </a:pPr>
              <a:t>15</a:t>
            </a:fld>
            <a:endParaRPr lang="en-US" altLang="th-TH" sz="1400">
              <a:solidFill>
                <a:srgbClr val="C00000"/>
              </a:solidFill>
            </a:endParaRPr>
          </a:p>
        </p:txBody>
      </p:sp>
    </p:spTree>
    <p:extLst>
      <p:ext uri="{BB962C8B-B14F-4D97-AF65-F5344CB8AC3E}">
        <p14:creationId xmlns:p14="http://schemas.microsoft.com/office/powerpoint/2010/main" xmlns="" val="4283820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862806" y="215154"/>
            <a:ext cx="7837441" cy="1385046"/>
          </a:xfrm>
        </p:spPr>
        <p:txBody>
          <a:bodyPr>
            <a:noAutofit/>
          </a:bodyPr>
          <a:lstStyle/>
          <a:p>
            <a:pPr eaLnBrk="1" hangingPunct="1">
              <a:lnSpc>
                <a:spcPct val="85000"/>
              </a:lnSpc>
              <a:defRPr/>
            </a:pPr>
            <a:r>
              <a:rPr lang="en-US" sz="2800" dirty="0" smtClean="0"/>
              <a:t>What’s the value of its 10-year bonds outstanding with the same risk but a 13% annual coupon rate?</a:t>
            </a:r>
          </a:p>
        </p:txBody>
      </p:sp>
      <p:sp>
        <p:nvSpPr>
          <p:cNvPr id="30723" name="Rectangle 3"/>
          <p:cNvSpPr>
            <a:spLocks noGrp="1" noChangeArrowheads="1"/>
          </p:cNvSpPr>
          <p:nvPr>
            <p:ph sz="quarter" idx="1"/>
          </p:nvPr>
        </p:nvSpPr>
        <p:spPr>
          <a:xfrm>
            <a:off x="612775" y="1600200"/>
            <a:ext cx="7616825" cy="4495800"/>
          </a:xfrm>
        </p:spPr>
        <p:txBody>
          <a:bodyPr>
            <a:normAutofit/>
          </a:bodyPr>
          <a:lstStyle/>
          <a:p>
            <a:pPr eaLnBrk="1" hangingPunct="1">
              <a:spcBef>
                <a:spcPct val="0"/>
              </a:spcBef>
            </a:pPr>
            <a:r>
              <a:rPr lang="en-US" altLang="th-TH" sz="2400" dirty="0" smtClean="0"/>
              <a:t>The annual coupon payment is $130.  Since the risk is the same it has the same yield to maturity as the previous bond (10%).  This  bond sells at a premium because the coupon rate &gt; the yield to maturity. </a:t>
            </a:r>
          </a:p>
          <a:p>
            <a:pPr eaLnBrk="1" hangingPunct="1">
              <a:spcBef>
                <a:spcPct val="0"/>
              </a:spcBef>
              <a:buFont typeface="Wingdings" panose="05000000000000000000" pitchFamily="2" charset="2"/>
              <a:buNone/>
            </a:pPr>
            <a:endParaRPr lang="en-US" altLang="th-TH" sz="2400" dirty="0" smtClean="0"/>
          </a:p>
          <a:p>
            <a:pPr eaLnBrk="1" hangingPunct="1">
              <a:spcBef>
                <a:spcPct val="0"/>
              </a:spcBef>
            </a:pPr>
            <a:endParaRPr lang="en-US" altLang="th-TH" sz="2400" dirty="0" smtClean="0"/>
          </a:p>
          <a:p>
            <a:pPr eaLnBrk="1" hangingPunct="1">
              <a:spcBef>
                <a:spcPct val="0"/>
              </a:spcBef>
            </a:pPr>
            <a:endParaRPr lang="en-US" altLang="th-TH" sz="2400" dirty="0"/>
          </a:p>
          <a:p>
            <a:pPr eaLnBrk="1" hangingPunct="1">
              <a:spcBef>
                <a:spcPct val="0"/>
              </a:spcBef>
            </a:pPr>
            <a:endParaRPr lang="en-US" altLang="th-TH" sz="2400" dirty="0" smtClean="0"/>
          </a:p>
          <a:p>
            <a:pPr eaLnBrk="1" hangingPunct="1">
              <a:spcBef>
                <a:spcPct val="0"/>
              </a:spcBef>
            </a:pPr>
            <a:endParaRPr lang="en-US" altLang="th-TH" sz="2400" dirty="0" smtClean="0"/>
          </a:p>
          <a:p>
            <a:pPr eaLnBrk="1" hangingPunct="1">
              <a:spcBef>
                <a:spcPct val="0"/>
              </a:spcBef>
            </a:pPr>
            <a:endParaRPr lang="en-US" altLang="th-TH" sz="2400" dirty="0" smtClean="0"/>
          </a:p>
          <a:p>
            <a:pPr eaLnBrk="1" hangingPunct="1">
              <a:spcBef>
                <a:spcPct val="0"/>
              </a:spcBef>
            </a:pPr>
            <a:endParaRPr lang="en-US" altLang="th-TH" sz="1600" dirty="0" smtClean="0"/>
          </a:p>
          <a:p>
            <a:pPr eaLnBrk="1" hangingPunct="1">
              <a:spcBef>
                <a:spcPct val="0"/>
              </a:spcBef>
              <a:buFont typeface="Wingdings" panose="05000000000000000000" pitchFamily="2" charset="2"/>
              <a:buNone/>
            </a:pPr>
            <a:r>
              <a:rPr lang="en-US" altLang="th-TH" sz="2400" dirty="0" smtClean="0"/>
              <a:t>Excel:  =PV(.10,10,130,1000)</a:t>
            </a:r>
          </a:p>
        </p:txBody>
      </p:sp>
      <p:grpSp>
        <p:nvGrpSpPr>
          <p:cNvPr id="30724" name="Group 20"/>
          <p:cNvGrpSpPr>
            <a:grpSpLocks/>
          </p:cNvGrpSpPr>
          <p:nvPr/>
        </p:nvGrpSpPr>
        <p:grpSpPr bwMode="auto">
          <a:xfrm>
            <a:off x="1789882" y="3184945"/>
            <a:ext cx="5983288" cy="1420812"/>
            <a:chOff x="1581150" y="3119438"/>
            <a:chExt cx="5983288" cy="1420812"/>
          </a:xfrm>
        </p:grpSpPr>
        <p:sp>
          <p:nvSpPr>
            <p:cNvPr id="30726" name="AutoShape 4"/>
            <p:cNvSpPr>
              <a:spLocks noChangeArrowheads="1"/>
            </p:cNvSpPr>
            <p:nvPr/>
          </p:nvSpPr>
          <p:spPr bwMode="auto">
            <a:xfrm>
              <a:off x="1581150" y="3119438"/>
              <a:ext cx="5983288" cy="1420812"/>
            </a:xfrm>
            <a:prstGeom prst="roundRect">
              <a:avLst>
                <a:gd name="adj" fmla="val 12486"/>
              </a:avLst>
            </a:prstGeom>
            <a:solidFill>
              <a:schemeClr val="accent1"/>
            </a:solidFill>
            <a:ln w="25400">
              <a:solidFill>
                <a:schemeClr val="tx1"/>
              </a:solidFill>
              <a:round/>
              <a:headEnd/>
              <a:tailEnd/>
            </a:ln>
          </p:spPr>
          <p:txBody>
            <a:bodyPr wrap="none" anchor="ct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000">
                <a:solidFill>
                  <a:srgbClr val="000000"/>
                </a:solidFill>
              </a:endParaRPr>
            </a:p>
          </p:txBody>
        </p:sp>
        <p:sp>
          <p:nvSpPr>
            <p:cNvPr id="21" name="AutoShape 5"/>
            <p:cNvSpPr>
              <a:spLocks noChangeArrowheads="1"/>
            </p:cNvSpPr>
            <p:nvPr/>
          </p:nvSpPr>
          <p:spPr bwMode="auto">
            <a:xfrm>
              <a:off x="1733550" y="3216275"/>
              <a:ext cx="1189038" cy="365125"/>
            </a:xfrm>
            <a:prstGeom prst="roundRect">
              <a:avLst>
                <a:gd name="adj" fmla="val 12486"/>
              </a:avLst>
            </a:prstGeom>
            <a:solidFill>
              <a:schemeClr val="bg2"/>
            </a:solidFill>
            <a:ln w="9525">
              <a:solidFill>
                <a:schemeClr val="accent4"/>
              </a:solidFill>
              <a:round/>
              <a:headEnd/>
              <a:tailEnd/>
            </a:ln>
          </p:spPr>
          <p:txBody>
            <a:bodyPr wrap="none" lIns="92075" tIns="46038" rIns="92075" bIns="46038" anchor="ctr"/>
            <a:lstStyle/>
            <a:p>
              <a:pPr algn="ctr" eaLnBrk="1" hangingPunct="1">
                <a:defRPr/>
              </a:pPr>
              <a:r>
                <a:rPr lang="en-US" sz="2000" b="1" dirty="0">
                  <a:latin typeface="+mn-lt"/>
                  <a:cs typeface="Arial" charset="0"/>
                </a:rPr>
                <a:t>INPUTS</a:t>
              </a:r>
            </a:p>
          </p:txBody>
        </p:sp>
        <p:sp>
          <p:nvSpPr>
            <p:cNvPr id="22" name="AutoShape 6"/>
            <p:cNvSpPr>
              <a:spLocks noChangeArrowheads="1"/>
            </p:cNvSpPr>
            <p:nvPr/>
          </p:nvSpPr>
          <p:spPr bwMode="auto">
            <a:xfrm>
              <a:off x="1733550" y="4075113"/>
              <a:ext cx="1189038" cy="366712"/>
            </a:xfrm>
            <a:prstGeom prst="roundRect">
              <a:avLst>
                <a:gd name="adj" fmla="val 12486"/>
              </a:avLst>
            </a:prstGeom>
            <a:solidFill>
              <a:schemeClr val="bg2"/>
            </a:solidFill>
            <a:ln w="9525">
              <a:solidFill>
                <a:schemeClr val="accent4"/>
              </a:solidFill>
              <a:round/>
              <a:headEnd/>
              <a:tailEnd/>
            </a:ln>
          </p:spPr>
          <p:txBody>
            <a:bodyPr wrap="none" lIns="92075" tIns="46038" rIns="92075" bIns="46038" anchor="ctr"/>
            <a:lstStyle/>
            <a:p>
              <a:pPr algn="ctr" eaLnBrk="1" hangingPunct="1">
                <a:defRPr/>
              </a:pPr>
              <a:r>
                <a:rPr lang="en-US" sz="2000" b="1" dirty="0">
                  <a:latin typeface="+mn-lt"/>
                  <a:cs typeface="Arial" charset="0"/>
                </a:rPr>
                <a:t>OUTPUT</a:t>
              </a:r>
            </a:p>
          </p:txBody>
        </p:sp>
        <p:sp>
          <p:nvSpPr>
            <p:cNvPr id="23" name="AutoShape 7"/>
            <p:cNvSpPr>
              <a:spLocks noChangeArrowheads="1"/>
            </p:cNvSpPr>
            <p:nvPr/>
          </p:nvSpPr>
          <p:spPr bwMode="auto">
            <a:xfrm>
              <a:off x="3141663" y="3644900"/>
              <a:ext cx="639762"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dirty="0">
                  <a:latin typeface="+mn-lt"/>
                  <a:cs typeface="Arial" charset="0"/>
                </a:rPr>
                <a:t>N</a:t>
              </a:r>
            </a:p>
          </p:txBody>
        </p:sp>
        <p:sp>
          <p:nvSpPr>
            <p:cNvPr id="24" name="AutoShape 8"/>
            <p:cNvSpPr>
              <a:spLocks noChangeArrowheads="1"/>
            </p:cNvSpPr>
            <p:nvPr/>
          </p:nvSpPr>
          <p:spPr bwMode="auto">
            <a:xfrm>
              <a:off x="4013200" y="3644900"/>
              <a:ext cx="639763"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spc="-100" dirty="0">
                  <a:latin typeface="+mn-lt"/>
                  <a:cs typeface="Arial" charset="0"/>
                </a:rPr>
                <a:t>I/YR</a:t>
              </a:r>
            </a:p>
          </p:txBody>
        </p:sp>
        <p:sp>
          <p:nvSpPr>
            <p:cNvPr id="25" name="AutoShape 9"/>
            <p:cNvSpPr>
              <a:spLocks noChangeArrowheads="1"/>
            </p:cNvSpPr>
            <p:nvPr/>
          </p:nvSpPr>
          <p:spPr bwMode="auto">
            <a:xfrm>
              <a:off x="5759450" y="3644900"/>
              <a:ext cx="639763"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dirty="0">
                  <a:latin typeface="+mn-lt"/>
                  <a:cs typeface="Arial" charset="0"/>
                </a:rPr>
                <a:t>PMT</a:t>
              </a:r>
            </a:p>
          </p:txBody>
        </p:sp>
        <p:sp>
          <p:nvSpPr>
            <p:cNvPr id="26" name="AutoShape 10"/>
            <p:cNvSpPr>
              <a:spLocks noChangeArrowheads="1"/>
            </p:cNvSpPr>
            <p:nvPr/>
          </p:nvSpPr>
          <p:spPr bwMode="auto">
            <a:xfrm>
              <a:off x="4886325" y="3644900"/>
              <a:ext cx="639763"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dirty="0">
                  <a:latin typeface="+mn-lt"/>
                  <a:cs typeface="Arial" charset="0"/>
                </a:rPr>
                <a:t>PV</a:t>
              </a:r>
            </a:p>
          </p:txBody>
        </p:sp>
        <p:sp>
          <p:nvSpPr>
            <p:cNvPr id="27" name="AutoShape 11"/>
            <p:cNvSpPr>
              <a:spLocks noChangeArrowheads="1"/>
            </p:cNvSpPr>
            <p:nvPr/>
          </p:nvSpPr>
          <p:spPr bwMode="auto">
            <a:xfrm>
              <a:off x="6630988" y="3644900"/>
              <a:ext cx="641350"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dirty="0">
                  <a:latin typeface="+mn-lt"/>
                  <a:cs typeface="Arial" charset="0"/>
                </a:rPr>
                <a:t>FV</a:t>
              </a:r>
            </a:p>
          </p:txBody>
        </p:sp>
        <p:sp>
          <p:nvSpPr>
            <p:cNvPr id="28" name="AutoShape 12"/>
            <p:cNvSpPr>
              <a:spLocks noChangeArrowheads="1"/>
            </p:cNvSpPr>
            <p:nvPr/>
          </p:nvSpPr>
          <p:spPr bwMode="auto">
            <a:xfrm>
              <a:off x="3141663" y="3216275"/>
              <a:ext cx="639762"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dirty="0">
                  <a:latin typeface="+mn-lt"/>
                  <a:cs typeface="Arial" charset="0"/>
                </a:rPr>
                <a:t>10</a:t>
              </a:r>
            </a:p>
          </p:txBody>
        </p:sp>
        <p:sp>
          <p:nvSpPr>
            <p:cNvPr id="29" name="AutoShape 13"/>
            <p:cNvSpPr>
              <a:spLocks noChangeArrowheads="1"/>
            </p:cNvSpPr>
            <p:nvPr/>
          </p:nvSpPr>
          <p:spPr bwMode="auto">
            <a:xfrm>
              <a:off x="4014788" y="3216275"/>
              <a:ext cx="639762"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dirty="0">
                  <a:latin typeface="+mn-lt"/>
                  <a:cs typeface="Arial" charset="0"/>
                </a:rPr>
                <a:t>10</a:t>
              </a:r>
            </a:p>
          </p:txBody>
        </p:sp>
        <p:sp>
          <p:nvSpPr>
            <p:cNvPr id="30" name="AutoShape 14"/>
            <p:cNvSpPr>
              <a:spLocks noChangeArrowheads="1"/>
            </p:cNvSpPr>
            <p:nvPr/>
          </p:nvSpPr>
          <p:spPr bwMode="auto">
            <a:xfrm>
              <a:off x="5756275" y="3216275"/>
              <a:ext cx="639763"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dirty="0">
                  <a:latin typeface="+mn-lt"/>
                  <a:cs typeface="Arial" charset="0"/>
                </a:rPr>
                <a:t>130</a:t>
              </a:r>
            </a:p>
          </p:txBody>
        </p:sp>
        <p:sp>
          <p:nvSpPr>
            <p:cNvPr id="31" name="AutoShape 15"/>
            <p:cNvSpPr>
              <a:spLocks noChangeArrowheads="1"/>
            </p:cNvSpPr>
            <p:nvPr/>
          </p:nvSpPr>
          <p:spPr bwMode="auto">
            <a:xfrm>
              <a:off x="4570413" y="4075113"/>
              <a:ext cx="1279525" cy="366712"/>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dirty="0">
                  <a:latin typeface="+mn-lt"/>
                  <a:cs typeface="Arial" charset="0"/>
                </a:rPr>
                <a:t>-1184.34</a:t>
              </a:r>
            </a:p>
          </p:txBody>
        </p:sp>
        <p:sp>
          <p:nvSpPr>
            <p:cNvPr id="32" name="AutoShape 16"/>
            <p:cNvSpPr>
              <a:spLocks noChangeArrowheads="1"/>
            </p:cNvSpPr>
            <p:nvPr/>
          </p:nvSpPr>
          <p:spPr bwMode="auto">
            <a:xfrm>
              <a:off x="6583363" y="3216275"/>
              <a:ext cx="731837"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dirty="0">
                  <a:latin typeface="+mn-lt"/>
                  <a:cs typeface="Arial" charset="0"/>
                </a:rPr>
                <a:t>1000</a:t>
              </a:r>
            </a:p>
          </p:txBody>
        </p:sp>
      </p:grpSp>
      <p:sp>
        <p:nvSpPr>
          <p:cNvPr id="30725" name="Slide Number Placeholder 1"/>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F14A6D5C-1DB4-4F07-A284-1BEFA0756CFB}" type="slidenum">
              <a:rPr lang="en-US" altLang="th-TH" sz="1400">
                <a:solidFill>
                  <a:srgbClr val="C00000"/>
                </a:solidFill>
              </a:rPr>
              <a:pPr>
                <a:lnSpc>
                  <a:spcPct val="100000"/>
                </a:lnSpc>
                <a:spcAft>
                  <a:spcPct val="0"/>
                </a:spcAft>
                <a:buSzTx/>
                <a:buFontTx/>
                <a:buNone/>
              </a:pPr>
              <a:t>16</a:t>
            </a:fld>
            <a:endParaRPr lang="en-US" altLang="th-TH" sz="1400">
              <a:solidFill>
                <a:srgbClr val="C00000"/>
              </a:solidFill>
            </a:endParaRPr>
          </a:p>
        </p:txBody>
      </p:sp>
    </p:spTree>
    <p:extLst>
      <p:ext uri="{BB962C8B-B14F-4D97-AF65-F5344CB8AC3E}">
        <p14:creationId xmlns:p14="http://schemas.microsoft.com/office/powerpoint/2010/main" xmlns="" val="282582840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773485" y="423069"/>
            <a:ext cx="8010525" cy="914400"/>
          </a:xfrm>
        </p:spPr>
        <p:txBody>
          <a:bodyPr>
            <a:noAutofit/>
          </a:bodyPr>
          <a:lstStyle/>
          <a:p>
            <a:pPr eaLnBrk="1" hangingPunct="1">
              <a:lnSpc>
                <a:spcPct val="85000"/>
              </a:lnSpc>
              <a:defRPr/>
            </a:pPr>
            <a:r>
              <a:rPr lang="en-US" sz="2800" dirty="0" smtClean="0"/>
              <a:t>What’s the value of its 10-year bonds outstanding with the same risk but a 7% annual coupon rate?</a:t>
            </a:r>
          </a:p>
        </p:txBody>
      </p:sp>
      <p:sp>
        <p:nvSpPr>
          <p:cNvPr id="32771" name="Rectangle 3"/>
          <p:cNvSpPr>
            <a:spLocks noGrp="1" noChangeArrowheads="1"/>
          </p:cNvSpPr>
          <p:nvPr>
            <p:ph sz="quarter" idx="1"/>
          </p:nvPr>
        </p:nvSpPr>
        <p:spPr>
          <a:xfrm>
            <a:off x="612775" y="1600200"/>
            <a:ext cx="7616825" cy="4495800"/>
          </a:xfrm>
        </p:spPr>
        <p:txBody>
          <a:bodyPr>
            <a:normAutofit/>
          </a:bodyPr>
          <a:lstStyle/>
          <a:p>
            <a:pPr eaLnBrk="1" hangingPunct="1">
              <a:spcBef>
                <a:spcPct val="0"/>
              </a:spcBef>
            </a:pPr>
            <a:r>
              <a:rPr lang="en-US" altLang="th-TH" sz="2400" dirty="0" smtClean="0"/>
              <a:t>The annual coupon payment is $70.  Since the risk is the same it has the same yield to maturity as the previous bonds (10%).  This  bond sells at a discount because the coupon rate &lt; the yield to maturity. </a:t>
            </a:r>
          </a:p>
          <a:p>
            <a:pPr eaLnBrk="1" hangingPunct="1">
              <a:spcBef>
                <a:spcPct val="0"/>
              </a:spcBef>
            </a:pPr>
            <a:endParaRPr lang="en-US" altLang="th-TH" sz="2400" dirty="0" smtClean="0"/>
          </a:p>
          <a:p>
            <a:pPr eaLnBrk="1" hangingPunct="1">
              <a:spcBef>
                <a:spcPct val="0"/>
              </a:spcBef>
            </a:pPr>
            <a:endParaRPr lang="en-US" altLang="th-TH" sz="2400" dirty="0" smtClean="0"/>
          </a:p>
          <a:p>
            <a:pPr eaLnBrk="1" hangingPunct="1">
              <a:spcBef>
                <a:spcPct val="0"/>
              </a:spcBef>
            </a:pPr>
            <a:endParaRPr lang="en-US" altLang="th-TH" sz="2400" dirty="0" smtClean="0"/>
          </a:p>
          <a:p>
            <a:pPr eaLnBrk="1" hangingPunct="1">
              <a:spcBef>
                <a:spcPct val="0"/>
              </a:spcBef>
            </a:pPr>
            <a:endParaRPr lang="en-US" altLang="th-TH" sz="2400" dirty="0"/>
          </a:p>
          <a:p>
            <a:pPr eaLnBrk="1" hangingPunct="1">
              <a:spcBef>
                <a:spcPct val="0"/>
              </a:spcBef>
            </a:pPr>
            <a:endParaRPr lang="en-US" altLang="th-TH" sz="2400" dirty="0" smtClean="0"/>
          </a:p>
          <a:p>
            <a:pPr eaLnBrk="1" hangingPunct="1">
              <a:spcBef>
                <a:spcPct val="0"/>
              </a:spcBef>
            </a:pPr>
            <a:endParaRPr lang="en-US" altLang="th-TH" sz="2400" dirty="0" smtClean="0"/>
          </a:p>
          <a:p>
            <a:pPr eaLnBrk="1" hangingPunct="1">
              <a:spcBef>
                <a:spcPct val="0"/>
              </a:spcBef>
            </a:pPr>
            <a:endParaRPr lang="en-US" altLang="th-TH" sz="2400" dirty="0" smtClean="0"/>
          </a:p>
          <a:p>
            <a:pPr eaLnBrk="1" hangingPunct="1">
              <a:spcBef>
                <a:spcPct val="0"/>
              </a:spcBef>
              <a:buFont typeface="Wingdings" panose="05000000000000000000" pitchFamily="2" charset="2"/>
              <a:buNone/>
            </a:pPr>
            <a:r>
              <a:rPr lang="en-US" altLang="th-TH" sz="2400" dirty="0" smtClean="0"/>
              <a:t>Excel:  =PV(.10,10,70,1000)</a:t>
            </a:r>
          </a:p>
        </p:txBody>
      </p:sp>
      <p:grpSp>
        <p:nvGrpSpPr>
          <p:cNvPr id="32772" name="Group 20"/>
          <p:cNvGrpSpPr>
            <a:grpSpLocks/>
          </p:cNvGrpSpPr>
          <p:nvPr/>
        </p:nvGrpSpPr>
        <p:grpSpPr bwMode="auto">
          <a:xfrm>
            <a:off x="1787103" y="3271838"/>
            <a:ext cx="5983288" cy="1420812"/>
            <a:chOff x="1581150" y="3119438"/>
            <a:chExt cx="5983288" cy="1420812"/>
          </a:xfrm>
        </p:grpSpPr>
        <p:sp>
          <p:nvSpPr>
            <p:cNvPr id="32774" name="AutoShape 4"/>
            <p:cNvSpPr>
              <a:spLocks noChangeArrowheads="1"/>
            </p:cNvSpPr>
            <p:nvPr/>
          </p:nvSpPr>
          <p:spPr bwMode="auto">
            <a:xfrm>
              <a:off x="1581150" y="3119438"/>
              <a:ext cx="5983288" cy="1420812"/>
            </a:xfrm>
            <a:prstGeom prst="roundRect">
              <a:avLst>
                <a:gd name="adj" fmla="val 12486"/>
              </a:avLst>
            </a:prstGeom>
            <a:solidFill>
              <a:schemeClr val="accent1"/>
            </a:solidFill>
            <a:ln w="25400">
              <a:solidFill>
                <a:schemeClr val="tx1"/>
              </a:solidFill>
              <a:round/>
              <a:headEnd/>
              <a:tailEnd/>
            </a:ln>
          </p:spPr>
          <p:txBody>
            <a:bodyPr wrap="none" anchor="ct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000">
                <a:solidFill>
                  <a:srgbClr val="000000"/>
                </a:solidFill>
              </a:endParaRPr>
            </a:p>
          </p:txBody>
        </p:sp>
        <p:sp>
          <p:nvSpPr>
            <p:cNvPr id="21" name="AutoShape 5"/>
            <p:cNvSpPr>
              <a:spLocks noChangeArrowheads="1"/>
            </p:cNvSpPr>
            <p:nvPr/>
          </p:nvSpPr>
          <p:spPr bwMode="auto">
            <a:xfrm>
              <a:off x="1733550" y="3216275"/>
              <a:ext cx="1189038" cy="365125"/>
            </a:xfrm>
            <a:prstGeom prst="roundRect">
              <a:avLst>
                <a:gd name="adj" fmla="val 12486"/>
              </a:avLst>
            </a:prstGeom>
            <a:solidFill>
              <a:schemeClr val="bg2"/>
            </a:solidFill>
            <a:ln w="9525">
              <a:solidFill>
                <a:schemeClr val="accent4"/>
              </a:solidFill>
              <a:round/>
              <a:headEnd/>
              <a:tailEnd/>
            </a:ln>
          </p:spPr>
          <p:txBody>
            <a:bodyPr wrap="none" lIns="92075" tIns="46038" rIns="92075" bIns="46038" anchor="ctr"/>
            <a:lstStyle/>
            <a:p>
              <a:pPr algn="ctr" eaLnBrk="1" hangingPunct="1">
                <a:defRPr/>
              </a:pPr>
              <a:r>
                <a:rPr lang="en-US" sz="2000" b="1" dirty="0">
                  <a:latin typeface="+mn-lt"/>
                  <a:cs typeface="Arial" charset="0"/>
                </a:rPr>
                <a:t>INPUTS</a:t>
              </a:r>
            </a:p>
          </p:txBody>
        </p:sp>
        <p:sp>
          <p:nvSpPr>
            <p:cNvPr id="22" name="AutoShape 6"/>
            <p:cNvSpPr>
              <a:spLocks noChangeArrowheads="1"/>
            </p:cNvSpPr>
            <p:nvPr/>
          </p:nvSpPr>
          <p:spPr bwMode="auto">
            <a:xfrm>
              <a:off x="1733550" y="4075113"/>
              <a:ext cx="1189038" cy="366712"/>
            </a:xfrm>
            <a:prstGeom prst="roundRect">
              <a:avLst>
                <a:gd name="adj" fmla="val 12486"/>
              </a:avLst>
            </a:prstGeom>
            <a:solidFill>
              <a:schemeClr val="bg2"/>
            </a:solidFill>
            <a:ln w="9525">
              <a:solidFill>
                <a:schemeClr val="accent4"/>
              </a:solidFill>
              <a:round/>
              <a:headEnd/>
              <a:tailEnd/>
            </a:ln>
          </p:spPr>
          <p:txBody>
            <a:bodyPr wrap="none" lIns="92075" tIns="46038" rIns="92075" bIns="46038" anchor="ctr"/>
            <a:lstStyle/>
            <a:p>
              <a:pPr algn="ctr" eaLnBrk="1" hangingPunct="1">
                <a:defRPr/>
              </a:pPr>
              <a:r>
                <a:rPr lang="en-US" sz="2000" b="1" dirty="0">
                  <a:latin typeface="+mn-lt"/>
                  <a:cs typeface="Arial" charset="0"/>
                </a:rPr>
                <a:t>OUTPUT</a:t>
              </a:r>
            </a:p>
          </p:txBody>
        </p:sp>
        <p:sp>
          <p:nvSpPr>
            <p:cNvPr id="23" name="AutoShape 7"/>
            <p:cNvSpPr>
              <a:spLocks noChangeArrowheads="1"/>
            </p:cNvSpPr>
            <p:nvPr/>
          </p:nvSpPr>
          <p:spPr bwMode="auto">
            <a:xfrm>
              <a:off x="3141663" y="3644900"/>
              <a:ext cx="639762"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dirty="0">
                  <a:latin typeface="+mn-lt"/>
                  <a:cs typeface="Arial" charset="0"/>
                </a:rPr>
                <a:t>N</a:t>
              </a:r>
            </a:p>
          </p:txBody>
        </p:sp>
        <p:sp>
          <p:nvSpPr>
            <p:cNvPr id="24" name="AutoShape 8"/>
            <p:cNvSpPr>
              <a:spLocks noChangeArrowheads="1"/>
            </p:cNvSpPr>
            <p:nvPr/>
          </p:nvSpPr>
          <p:spPr bwMode="auto">
            <a:xfrm>
              <a:off x="4013200" y="3644900"/>
              <a:ext cx="639763"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spc="-100" dirty="0">
                  <a:latin typeface="+mn-lt"/>
                  <a:cs typeface="Arial" charset="0"/>
                </a:rPr>
                <a:t>I/YR</a:t>
              </a:r>
            </a:p>
          </p:txBody>
        </p:sp>
        <p:sp>
          <p:nvSpPr>
            <p:cNvPr id="25" name="AutoShape 9"/>
            <p:cNvSpPr>
              <a:spLocks noChangeArrowheads="1"/>
            </p:cNvSpPr>
            <p:nvPr/>
          </p:nvSpPr>
          <p:spPr bwMode="auto">
            <a:xfrm>
              <a:off x="5759450" y="3644900"/>
              <a:ext cx="639763"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dirty="0">
                  <a:latin typeface="+mn-lt"/>
                  <a:cs typeface="Arial" charset="0"/>
                </a:rPr>
                <a:t>PMT</a:t>
              </a:r>
            </a:p>
          </p:txBody>
        </p:sp>
        <p:sp>
          <p:nvSpPr>
            <p:cNvPr id="26" name="AutoShape 10"/>
            <p:cNvSpPr>
              <a:spLocks noChangeArrowheads="1"/>
            </p:cNvSpPr>
            <p:nvPr/>
          </p:nvSpPr>
          <p:spPr bwMode="auto">
            <a:xfrm>
              <a:off x="4886325" y="3644900"/>
              <a:ext cx="639763"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dirty="0">
                  <a:latin typeface="+mn-lt"/>
                  <a:cs typeface="Arial" charset="0"/>
                </a:rPr>
                <a:t>PV</a:t>
              </a:r>
            </a:p>
          </p:txBody>
        </p:sp>
        <p:sp>
          <p:nvSpPr>
            <p:cNvPr id="27" name="AutoShape 11"/>
            <p:cNvSpPr>
              <a:spLocks noChangeArrowheads="1"/>
            </p:cNvSpPr>
            <p:nvPr/>
          </p:nvSpPr>
          <p:spPr bwMode="auto">
            <a:xfrm>
              <a:off x="6630988" y="3644900"/>
              <a:ext cx="641350"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dirty="0">
                  <a:latin typeface="+mn-lt"/>
                  <a:cs typeface="Arial" charset="0"/>
                </a:rPr>
                <a:t>FV</a:t>
              </a:r>
            </a:p>
          </p:txBody>
        </p:sp>
        <p:sp>
          <p:nvSpPr>
            <p:cNvPr id="28" name="AutoShape 12"/>
            <p:cNvSpPr>
              <a:spLocks noChangeArrowheads="1"/>
            </p:cNvSpPr>
            <p:nvPr/>
          </p:nvSpPr>
          <p:spPr bwMode="auto">
            <a:xfrm>
              <a:off x="3141663" y="3216275"/>
              <a:ext cx="639762"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dirty="0">
                  <a:latin typeface="+mn-lt"/>
                  <a:cs typeface="Arial" charset="0"/>
                </a:rPr>
                <a:t>10</a:t>
              </a:r>
            </a:p>
          </p:txBody>
        </p:sp>
        <p:sp>
          <p:nvSpPr>
            <p:cNvPr id="29" name="AutoShape 13"/>
            <p:cNvSpPr>
              <a:spLocks noChangeArrowheads="1"/>
            </p:cNvSpPr>
            <p:nvPr/>
          </p:nvSpPr>
          <p:spPr bwMode="auto">
            <a:xfrm>
              <a:off x="4014788" y="3216275"/>
              <a:ext cx="639762"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dirty="0">
                  <a:latin typeface="+mn-lt"/>
                  <a:cs typeface="Arial" charset="0"/>
                </a:rPr>
                <a:t>10</a:t>
              </a:r>
            </a:p>
          </p:txBody>
        </p:sp>
        <p:sp>
          <p:nvSpPr>
            <p:cNvPr id="30" name="AutoShape 14"/>
            <p:cNvSpPr>
              <a:spLocks noChangeArrowheads="1"/>
            </p:cNvSpPr>
            <p:nvPr/>
          </p:nvSpPr>
          <p:spPr bwMode="auto">
            <a:xfrm>
              <a:off x="5756275" y="3216275"/>
              <a:ext cx="639763"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dirty="0">
                  <a:latin typeface="+mn-lt"/>
                  <a:cs typeface="Arial" charset="0"/>
                </a:rPr>
                <a:t>70</a:t>
              </a:r>
            </a:p>
          </p:txBody>
        </p:sp>
        <p:sp>
          <p:nvSpPr>
            <p:cNvPr id="31" name="AutoShape 15"/>
            <p:cNvSpPr>
              <a:spLocks noChangeArrowheads="1"/>
            </p:cNvSpPr>
            <p:nvPr/>
          </p:nvSpPr>
          <p:spPr bwMode="auto">
            <a:xfrm>
              <a:off x="4656138" y="4075113"/>
              <a:ext cx="1096962" cy="366712"/>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dirty="0">
                  <a:latin typeface="+mn-lt"/>
                  <a:cs typeface="Arial" charset="0"/>
                </a:rPr>
                <a:t>-815.66</a:t>
              </a:r>
            </a:p>
          </p:txBody>
        </p:sp>
        <p:sp>
          <p:nvSpPr>
            <p:cNvPr id="32" name="AutoShape 16"/>
            <p:cNvSpPr>
              <a:spLocks noChangeArrowheads="1"/>
            </p:cNvSpPr>
            <p:nvPr/>
          </p:nvSpPr>
          <p:spPr bwMode="auto">
            <a:xfrm>
              <a:off x="6583363" y="3216275"/>
              <a:ext cx="731837"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dirty="0">
                  <a:latin typeface="+mn-lt"/>
                  <a:cs typeface="Arial" charset="0"/>
                </a:rPr>
                <a:t>1000</a:t>
              </a:r>
            </a:p>
          </p:txBody>
        </p:sp>
      </p:grpSp>
      <p:sp>
        <p:nvSpPr>
          <p:cNvPr id="32773" name="Slide Number Placeholder 1"/>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424B5623-DA4E-4AFB-9DA7-D522541B55E4}" type="slidenum">
              <a:rPr lang="en-US" altLang="th-TH" sz="1400">
                <a:solidFill>
                  <a:srgbClr val="C00000"/>
                </a:solidFill>
              </a:rPr>
              <a:pPr>
                <a:lnSpc>
                  <a:spcPct val="100000"/>
                </a:lnSpc>
                <a:spcAft>
                  <a:spcPct val="0"/>
                </a:spcAft>
                <a:buSzTx/>
                <a:buFontTx/>
                <a:buNone/>
              </a:pPr>
              <a:t>17</a:t>
            </a:fld>
            <a:endParaRPr lang="en-US" altLang="th-TH" sz="1400">
              <a:solidFill>
                <a:srgbClr val="C00000"/>
              </a:solidFill>
            </a:endParaRPr>
          </a:p>
        </p:txBody>
      </p:sp>
    </p:spTree>
    <p:extLst>
      <p:ext uri="{BB962C8B-B14F-4D97-AF65-F5344CB8AC3E}">
        <p14:creationId xmlns:p14="http://schemas.microsoft.com/office/powerpoint/2010/main" xmlns="" val="32731796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4"/>
          <p:cNvSpPr>
            <a:spLocks noGrp="1" noChangeArrowheads="1"/>
          </p:cNvSpPr>
          <p:nvPr>
            <p:ph type="title"/>
          </p:nvPr>
        </p:nvSpPr>
        <p:spPr/>
        <p:txBody>
          <a:bodyPr>
            <a:normAutofit/>
          </a:bodyPr>
          <a:lstStyle/>
          <a:p>
            <a:pPr eaLnBrk="1" hangingPunct="1"/>
            <a:r>
              <a:rPr lang="en-US" altLang="th-TH" sz="3600" dirty="0" smtClean="0"/>
              <a:t>Changes in Bond Value over Time</a:t>
            </a:r>
          </a:p>
        </p:txBody>
      </p:sp>
      <p:sp>
        <p:nvSpPr>
          <p:cNvPr id="21507" name="Rectangle 5"/>
          <p:cNvSpPr>
            <a:spLocks noGrp="1" noChangeArrowheads="1"/>
          </p:cNvSpPr>
          <p:nvPr>
            <p:ph sz="quarter" idx="1"/>
          </p:nvPr>
        </p:nvSpPr>
        <p:spPr>
          <a:xfrm>
            <a:off x="612775" y="1600200"/>
            <a:ext cx="7616825" cy="4495800"/>
          </a:xfrm>
        </p:spPr>
        <p:txBody>
          <a:bodyPr>
            <a:normAutofit/>
          </a:bodyPr>
          <a:lstStyle/>
          <a:p>
            <a:pPr eaLnBrk="1" hangingPunct="1">
              <a:buFont typeface="Arial" charset="0"/>
              <a:buChar char="•"/>
              <a:defRPr/>
            </a:pPr>
            <a:r>
              <a:rPr lang="en-US" sz="2400" dirty="0" smtClean="0"/>
              <a:t>What would happen to the value of these three bonds if the required rate of return remained at 10%?</a:t>
            </a:r>
          </a:p>
        </p:txBody>
      </p:sp>
      <p:grpSp>
        <p:nvGrpSpPr>
          <p:cNvPr id="34820" name="Group 30"/>
          <p:cNvGrpSpPr>
            <a:grpSpLocks/>
          </p:cNvGrpSpPr>
          <p:nvPr/>
        </p:nvGrpSpPr>
        <p:grpSpPr bwMode="auto">
          <a:xfrm>
            <a:off x="612775" y="2519363"/>
            <a:ext cx="8347075" cy="3576637"/>
            <a:chOff x="414825" y="2667942"/>
            <a:chExt cx="8356693" cy="3697933"/>
          </a:xfrm>
        </p:grpSpPr>
        <p:sp>
          <p:nvSpPr>
            <p:cNvPr id="21508" name="Line 9"/>
            <p:cNvSpPr>
              <a:spLocks noChangeShapeType="1"/>
            </p:cNvSpPr>
            <p:nvPr/>
          </p:nvSpPr>
          <p:spPr bwMode="auto">
            <a:xfrm>
              <a:off x="1192006" y="4370009"/>
              <a:ext cx="6401818" cy="4925"/>
            </a:xfrm>
            <a:prstGeom prst="line">
              <a:avLst/>
            </a:prstGeom>
            <a:noFill/>
            <a:ln w="50800">
              <a:solidFill>
                <a:schemeClr val="tx1"/>
              </a:solidFill>
              <a:round/>
              <a:headEnd type="none" w="sm" len="sm"/>
              <a:tailEnd type="none" w="sm" len="sm"/>
            </a:ln>
          </p:spPr>
          <p:txBody>
            <a:bodyPr wrap="none" anchor="ctr"/>
            <a:lstStyle/>
            <a:p>
              <a:pPr eaLnBrk="1" hangingPunct="1">
                <a:defRPr/>
              </a:pPr>
              <a:endParaRPr lang="en-US" sz="2000" dirty="0">
                <a:latin typeface="+mn-lt"/>
                <a:cs typeface="Arial" charset="0"/>
              </a:endParaRPr>
            </a:p>
          </p:txBody>
        </p:sp>
        <p:sp>
          <p:nvSpPr>
            <p:cNvPr id="21509" name="Line 8"/>
            <p:cNvSpPr>
              <a:spLocks noChangeShapeType="1"/>
            </p:cNvSpPr>
            <p:nvPr/>
          </p:nvSpPr>
          <p:spPr bwMode="auto">
            <a:xfrm>
              <a:off x="1188828" y="5827516"/>
              <a:ext cx="6080774" cy="0"/>
            </a:xfrm>
            <a:prstGeom prst="line">
              <a:avLst/>
            </a:prstGeom>
            <a:noFill/>
            <a:ln w="50800">
              <a:solidFill>
                <a:schemeClr val="tx1"/>
              </a:solidFill>
              <a:round/>
              <a:headEnd type="none" w="sm" len="sm"/>
              <a:tailEnd type="none" w="sm" len="sm"/>
            </a:ln>
          </p:spPr>
          <p:txBody>
            <a:bodyPr wrap="none" anchor="ctr"/>
            <a:lstStyle/>
            <a:p>
              <a:pPr eaLnBrk="1" hangingPunct="1">
                <a:defRPr/>
              </a:pPr>
              <a:endParaRPr lang="en-US" sz="2000" dirty="0">
                <a:latin typeface="+mn-lt"/>
                <a:cs typeface="Arial" charset="0"/>
              </a:endParaRPr>
            </a:p>
          </p:txBody>
        </p:sp>
        <p:sp>
          <p:nvSpPr>
            <p:cNvPr id="21510" name="Arc 10"/>
            <p:cNvSpPr>
              <a:spLocks/>
            </p:cNvSpPr>
            <p:nvPr/>
          </p:nvSpPr>
          <p:spPr bwMode="auto">
            <a:xfrm>
              <a:off x="1187239" y="4370009"/>
              <a:ext cx="6403407" cy="848572"/>
            </a:xfrm>
            <a:custGeom>
              <a:avLst/>
              <a:gdLst>
                <a:gd name="T0" fmla="*/ 6400800 w 21600"/>
                <a:gd name="T1" fmla="*/ 824 h 21600"/>
                <a:gd name="T2" fmla="*/ 0 w 21600"/>
                <a:gd name="T3" fmla="*/ 847725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599" y="20"/>
                  </a:moveTo>
                  <a:cubicBezTo>
                    <a:pt x="21588" y="11942"/>
                    <a:pt x="11921" y="21599"/>
                    <a:pt x="0" y="21600"/>
                  </a:cubicBezTo>
                </a:path>
                <a:path w="21600" h="21600" stroke="0" extrusionOk="0">
                  <a:moveTo>
                    <a:pt x="21599" y="20"/>
                  </a:moveTo>
                  <a:cubicBezTo>
                    <a:pt x="21588" y="11942"/>
                    <a:pt x="11921" y="21599"/>
                    <a:pt x="0" y="21600"/>
                  </a:cubicBezTo>
                  <a:lnTo>
                    <a:pt x="0" y="0"/>
                  </a:lnTo>
                  <a:close/>
                </a:path>
              </a:pathLst>
            </a:custGeom>
            <a:noFill/>
            <a:ln w="50800" cap="rnd">
              <a:solidFill>
                <a:schemeClr val="tx2"/>
              </a:solidFill>
              <a:round/>
              <a:headEnd type="none" w="sm" len="sm"/>
              <a:tailEnd type="none" w="sm" len="sm"/>
            </a:ln>
          </p:spPr>
          <p:txBody>
            <a:bodyPr wrap="none" anchor="ctr"/>
            <a:lstStyle/>
            <a:p>
              <a:pPr eaLnBrk="1" hangingPunct="1">
                <a:defRPr/>
              </a:pPr>
              <a:endParaRPr lang="en-US" sz="2000" dirty="0">
                <a:latin typeface="+mn-lt"/>
                <a:cs typeface="Arial" charset="0"/>
              </a:endParaRPr>
            </a:p>
          </p:txBody>
        </p:sp>
        <p:sp>
          <p:nvSpPr>
            <p:cNvPr id="21511" name="Rectangle 17"/>
            <p:cNvSpPr>
              <a:spLocks noChangeArrowheads="1"/>
            </p:cNvSpPr>
            <p:nvPr/>
          </p:nvSpPr>
          <p:spPr bwMode="auto">
            <a:xfrm>
              <a:off x="7279137" y="5514021"/>
              <a:ext cx="1492381" cy="725471"/>
            </a:xfrm>
            <a:prstGeom prst="rect">
              <a:avLst/>
            </a:prstGeom>
            <a:noFill/>
            <a:ln w="9525">
              <a:noFill/>
              <a:miter lim="800000"/>
              <a:headEnd/>
              <a:tailEnd/>
            </a:ln>
          </p:spPr>
          <p:txBody>
            <a:bodyPr wrap="none" lIns="92075" tIns="46038" rIns="92075" bIns="46038">
              <a:spAutoFit/>
            </a:bodyPr>
            <a:lstStyle/>
            <a:p>
              <a:pPr algn="ctr" eaLnBrk="1" hangingPunct="1">
                <a:lnSpc>
                  <a:spcPct val="90000"/>
                </a:lnSpc>
                <a:defRPr/>
              </a:pPr>
              <a:r>
                <a:rPr lang="en-US" sz="2200" dirty="0">
                  <a:latin typeface="+mn-lt"/>
                  <a:cs typeface="Arial" charset="0"/>
                </a:rPr>
                <a:t>Years </a:t>
              </a:r>
            </a:p>
            <a:p>
              <a:pPr algn="ctr" eaLnBrk="1" hangingPunct="1">
                <a:lnSpc>
                  <a:spcPct val="90000"/>
                </a:lnSpc>
                <a:defRPr/>
              </a:pPr>
              <a:r>
                <a:rPr lang="en-US" sz="2200" dirty="0">
                  <a:latin typeface="+mn-lt"/>
                  <a:cs typeface="Arial" charset="0"/>
                </a:rPr>
                <a:t>to Maturity</a:t>
              </a:r>
            </a:p>
          </p:txBody>
        </p:sp>
        <p:sp>
          <p:nvSpPr>
            <p:cNvPr id="34826" name="Rectangle 18"/>
            <p:cNvSpPr>
              <a:spLocks noChangeArrowheads="1"/>
            </p:cNvSpPr>
            <p:nvPr/>
          </p:nvSpPr>
          <p:spPr bwMode="auto">
            <a:xfrm>
              <a:off x="414825" y="3227638"/>
              <a:ext cx="770824" cy="232413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2075" tIns="46038" rIns="92075" bIns="46038">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gn="r" eaLnBrk="1" hangingPunct="1">
                <a:lnSpc>
                  <a:spcPct val="110000"/>
                </a:lnSpc>
                <a:spcAft>
                  <a:spcPts val="600"/>
                </a:spcAft>
                <a:buSzTx/>
                <a:buFontTx/>
                <a:buNone/>
              </a:pPr>
              <a:r>
                <a:rPr lang="en-US" altLang="th-TH" sz="2000">
                  <a:solidFill>
                    <a:srgbClr val="376092"/>
                  </a:solidFill>
                </a:rPr>
                <a:t>1,184</a:t>
              </a:r>
            </a:p>
            <a:p>
              <a:pPr algn="r" eaLnBrk="1" hangingPunct="1">
                <a:lnSpc>
                  <a:spcPct val="110000"/>
                </a:lnSpc>
                <a:spcAft>
                  <a:spcPts val="600"/>
                </a:spcAft>
                <a:buSzTx/>
                <a:buFontTx/>
                <a:buNone/>
              </a:pPr>
              <a:endParaRPr lang="en-US" altLang="th-TH" sz="2000">
                <a:solidFill>
                  <a:schemeClr val="hlink"/>
                </a:solidFill>
              </a:endParaRPr>
            </a:p>
            <a:p>
              <a:pPr algn="r" eaLnBrk="1" hangingPunct="1">
                <a:lnSpc>
                  <a:spcPct val="135000"/>
                </a:lnSpc>
                <a:spcAft>
                  <a:spcPts val="600"/>
                </a:spcAft>
                <a:buSzTx/>
                <a:buFontTx/>
                <a:buNone/>
              </a:pPr>
              <a:r>
                <a:rPr lang="en-US" altLang="th-TH" sz="2000"/>
                <a:t>1,000</a:t>
              </a:r>
            </a:p>
            <a:p>
              <a:pPr algn="r" eaLnBrk="1" hangingPunct="1">
                <a:lnSpc>
                  <a:spcPct val="135000"/>
                </a:lnSpc>
                <a:spcAft>
                  <a:spcPts val="600"/>
                </a:spcAft>
                <a:buSzTx/>
                <a:buFontTx/>
                <a:buNone/>
              </a:pPr>
              <a:endParaRPr lang="en-US" altLang="th-TH" sz="2000">
                <a:solidFill>
                  <a:schemeClr val="folHlink"/>
                </a:solidFill>
              </a:endParaRPr>
            </a:p>
            <a:p>
              <a:pPr algn="r" eaLnBrk="1" hangingPunct="1">
                <a:lnSpc>
                  <a:spcPct val="110000"/>
                </a:lnSpc>
                <a:spcAft>
                  <a:spcPts val="600"/>
                </a:spcAft>
                <a:buSzTx/>
                <a:buFontTx/>
                <a:buNone/>
              </a:pPr>
              <a:r>
                <a:rPr lang="en-US" altLang="th-TH" sz="2000">
                  <a:solidFill>
                    <a:schemeClr val="tx2"/>
                  </a:solidFill>
                </a:rPr>
                <a:t>816</a:t>
              </a:r>
            </a:p>
          </p:txBody>
        </p:sp>
        <p:sp>
          <p:nvSpPr>
            <p:cNvPr id="21513" name="Line 23"/>
            <p:cNvSpPr>
              <a:spLocks noChangeShapeType="1"/>
            </p:cNvSpPr>
            <p:nvPr/>
          </p:nvSpPr>
          <p:spPr bwMode="auto">
            <a:xfrm>
              <a:off x="2409433" y="5674872"/>
              <a:ext cx="0" cy="305289"/>
            </a:xfrm>
            <a:prstGeom prst="line">
              <a:avLst/>
            </a:prstGeom>
            <a:noFill/>
            <a:ln w="25400">
              <a:solidFill>
                <a:schemeClr val="tx1"/>
              </a:solidFill>
              <a:round/>
              <a:headEnd type="none" w="sm" len="sm"/>
              <a:tailEnd type="none" w="sm" len="sm"/>
            </a:ln>
          </p:spPr>
          <p:txBody>
            <a:bodyPr wrap="none" anchor="ctr"/>
            <a:lstStyle/>
            <a:p>
              <a:pPr eaLnBrk="1" hangingPunct="1">
                <a:defRPr/>
              </a:pPr>
              <a:endParaRPr lang="en-US" sz="2000" dirty="0">
                <a:latin typeface="+mn-lt"/>
                <a:cs typeface="Arial" charset="0"/>
              </a:endParaRPr>
            </a:p>
          </p:txBody>
        </p:sp>
        <p:sp>
          <p:nvSpPr>
            <p:cNvPr id="21514" name="Line 24"/>
            <p:cNvSpPr>
              <a:spLocks noChangeShapeType="1"/>
            </p:cNvSpPr>
            <p:nvPr/>
          </p:nvSpPr>
          <p:spPr bwMode="auto">
            <a:xfrm>
              <a:off x="4237161" y="5674872"/>
              <a:ext cx="0" cy="305289"/>
            </a:xfrm>
            <a:prstGeom prst="line">
              <a:avLst/>
            </a:prstGeom>
            <a:noFill/>
            <a:ln w="25400">
              <a:solidFill>
                <a:schemeClr val="tx1"/>
              </a:solidFill>
              <a:round/>
              <a:headEnd type="none" w="sm" len="sm"/>
              <a:tailEnd type="none" w="sm" len="sm"/>
            </a:ln>
          </p:spPr>
          <p:txBody>
            <a:bodyPr wrap="none" anchor="ctr"/>
            <a:lstStyle/>
            <a:p>
              <a:pPr eaLnBrk="1" hangingPunct="1">
                <a:defRPr/>
              </a:pPr>
              <a:endParaRPr lang="en-US" sz="2000" dirty="0">
                <a:latin typeface="+mn-lt"/>
                <a:cs typeface="Arial" charset="0"/>
              </a:endParaRPr>
            </a:p>
          </p:txBody>
        </p:sp>
        <p:sp>
          <p:nvSpPr>
            <p:cNvPr id="21515" name="Line 25"/>
            <p:cNvSpPr>
              <a:spLocks noChangeShapeType="1"/>
            </p:cNvSpPr>
            <p:nvPr/>
          </p:nvSpPr>
          <p:spPr bwMode="auto">
            <a:xfrm>
              <a:off x="5456177" y="5674872"/>
              <a:ext cx="0" cy="305289"/>
            </a:xfrm>
            <a:prstGeom prst="line">
              <a:avLst/>
            </a:prstGeom>
            <a:noFill/>
            <a:ln w="25400">
              <a:solidFill>
                <a:schemeClr val="tx1"/>
              </a:solidFill>
              <a:round/>
              <a:headEnd type="none" w="sm" len="sm"/>
              <a:tailEnd type="none" w="sm" len="sm"/>
            </a:ln>
          </p:spPr>
          <p:txBody>
            <a:bodyPr wrap="none" anchor="ctr"/>
            <a:lstStyle/>
            <a:p>
              <a:pPr eaLnBrk="1" hangingPunct="1">
                <a:defRPr/>
              </a:pPr>
              <a:endParaRPr lang="en-US" sz="2000" dirty="0">
                <a:latin typeface="+mn-lt"/>
                <a:cs typeface="Arial" charset="0"/>
              </a:endParaRPr>
            </a:p>
          </p:txBody>
        </p:sp>
        <p:sp>
          <p:nvSpPr>
            <p:cNvPr id="21516" name="Line 26"/>
            <p:cNvSpPr>
              <a:spLocks noChangeShapeType="1"/>
            </p:cNvSpPr>
            <p:nvPr/>
          </p:nvSpPr>
          <p:spPr bwMode="auto">
            <a:xfrm>
              <a:off x="7285495" y="5674872"/>
              <a:ext cx="0" cy="305289"/>
            </a:xfrm>
            <a:prstGeom prst="line">
              <a:avLst/>
            </a:prstGeom>
            <a:noFill/>
            <a:ln w="25400">
              <a:solidFill>
                <a:schemeClr val="tx1"/>
              </a:solidFill>
              <a:round/>
              <a:headEnd type="none" w="sm" len="sm"/>
              <a:tailEnd type="none" w="sm" len="sm"/>
            </a:ln>
          </p:spPr>
          <p:txBody>
            <a:bodyPr wrap="none" anchor="ctr"/>
            <a:lstStyle/>
            <a:p>
              <a:pPr eaLnBrk="1" hangingPunct="1">
                <a:defRPr/>
              </a:pPr>
              <a:endParaRPr lang="en-US" sz="2000" dirty="0">
                <a:latin typeface="+mn-lt"/>
                <a:cs typeface="Arial" charset="0"/>
              </a:endParaRPr>
            </a:p>
          </p:txBody>
        </p:sp>
        <p:sp>
          <p:nvSpPr>
            <p:cNvPr id="21517" name="Line 27"/>
            <p:cNvSpPr>
              <a:spLocks noChangeShapeType="1"/>
            </p:cNvSpPr>
            <p:nvPr/>
          </p:nvSpPr>
          <p:spPr bwMode="auto">
            <a:xfrm>
              <a:off x="6675192" y="5674872"/>
              <a:ext cx="0" cy="305289"/>
            </a:xfrm>
            <a:prstGeom prst="line">
              <a:avLst/>
            </a:prstGeom>
            <a:noFill/>
            <a:ln w="25400">
              <a:solidFill>
                <a:schemeClr val="tx1"/>
              </a:solidFill>
              <a:round/>
              <a:headEnd type="none" w="sm" len="sm"/>
              <a:tailEnd type="none" w="sm" len="sm"/>
            </a:ln>
          </p:spPr>
          <p:txBody>
            <a:bodyPr wrap="none" anchor="ctr"/>
            <a:lstStyle/>
            <a:p>
              <a:pPr eaLnBrk="1" hangingPunct="1">
                <a:defRPr/>
              </a:pPr>
              <a:endParaRPr lang="en-US" sz="2000" dirty="0">
                <a:latin typeface="+mn-lt"/>
                <a:cs typeface="Arial" charset="0"/>
              </a:endParaRPr>
            </a:p>
          </p:txBody>
        </p:sp>
        <p:sp>
          <p:nvSpPr>
            <p:cNvPr id="21518" name="Rectangle 28"/>
            <p:cNvSpPr>
              <a:spLocks noChangeArrowheads="1"/>
            </p:cNvSpPr>
            <p:nvPr/>
          </p:nvSpPr>
          <p:spPr bwMode="auto">
            <a:xfrm>
              <a:off x="964733" y="5963748"/>
              <a:ext cx="464084" cy="402127"/>
            </a:xfrm>
            <a:prstGeom prst="rect">
              <a:avLst/>
            </a:prstGeom>
            <a:noFill/>
            <a:ln w="9525">
              <a:noFill/>
              <a:miter lim="800000"/>
              <a:headEnd/>
              <a:tailEnd/>
            </a:ln>
          </p:spPr>
          <p:txBody>
            <a:bodyPr wrap="none" lIns="92075" tIns="46038" rIns="92075" bIns="46038">
              <a:spAutoFit/>
            </a:bodyPr>
            <a:lstStyle/>
            <a:p>
              <a:pPr eaLnBrk="1" hangingPunct="1">
                <a:defRPr/>
              </a:pPr>
              <a:r>
                <a:rPr lang="en-US" sz="2000" dirty="0">
                  <a:latin typeface="+mn-lt"/>
                  <a:cs typeface="Arial" charset="0"/>
                </a:rPr>
                <a:t>10</a:t>
              </a:r>
            </a:p>
          </p:txBody>
        </p:sp>
        <p:sp>
          <p:nvSpPr>
            <p:cNvPr id="21519" name="Rectangle 29"/>
            <p:cNvSpPr>
              <a:spLocks noChangeArrowheads="1"/>
            </p:cNvSpPr>
            <p:nvPr/>
          </p:nvSpPr>
          <p:spPr bwMode="auto">
            <a:xfrm>
              <a:off x="5972709" y="3380282"/>
              <a:ext cx="2144006" cy="400486"/>
            </a:xfrm>
            <a:prstGeom prst="rect">
              <a:avLst/>
            </a:prstGeom>
            <a:noFill/>
            <a:ln w="9525">
              <a:noFill/>
              <a:miter lim="800000"/>
              <a:headEnd/>
              <a:tailEnd/>
            </a:ln>
          </p:spPr>
          <p:txBody>
            <a:bodyPr wrap="none" lIns="92075" tIns="46038" rIns="92075" bIns="46038">
              <a:spAutoFit/>
            </a:bodyPr>
            <a:lstStyle/>
            <a:p>
              <a:pPr eaLnBrk="1" hangingPunct="1">
                <a:defRPr/>
              </a:pPr>
              <a:r>
                <a:rPr lang="en-US" sz="2000" dirty="0">
                  <a:solidFill>
                    <a:schemeClr val="accent3">
                      <a:lumMod val="75000"/>
                    </a:schemeClr>
                  </a:solidFill>
                  <a:latin typeface="+mn-lt"/>
                  <a:cs typeface="Arial" charset="0"/>
                </a:rPr>
                <a:t>13% coupon rate</a:t>
              </a:r>
            </a:p>
          </p:txBody>
        </p:sp>
        <p:sp>
          <p:nvSpPr>
            <p:cNvPr id="21520" name="Rectangle 30"/>
            <p:cNvSpPr>
              <a:spLocks noChangeArrowheads="1"/>
            </p:cNvSpPr>
            <p:nvPr/>
          </p:nvSpPr>
          <p:spPr bwMode="auto">
            <a:xfrm>
              <a:off x="5972709" y="5056088"/>
              <a:ext cx="1813425" cy="413617"/>
            </a:xfrm>
            <a:prstGeom prst="rect">
              <a:avLst/>
            </a:prstGeom>
            <a:noFill/>
            <a:ln w="9525">
              <a:noFill/>
              <a:miter lim="800000"/>
              <a:headEnd/>
              <a:tailEnd/>
            </a:ln>
          </p:spPr>
          <p:txBody>
            <a:bodyPr wrap="none" lIns="92075" tIns="46038" rIns="92075" bIns="46038">
              <a:spAutoFit/>
            </a:bodyPr>
            <a:lstStyle/>
            <a:p>
              <a:pPr eaLnBrk="1" hangingPunct="1">
                <a:defRPr/>
              </a:pPr>
              <a:r>
                <a:rPr lang="en-US" sz="2000" dirty="0">
                  <a:solidFill>
                    <a:schemeClr val="tx2"/>
                  </a:solidFill>
                  <a:latin typeface="+mn-lt"/>
                  <a:cs typeface="Arial" charset="0"/>
                </a:rPr>
                <a:t>7% coupon rate</a:t>
              </a:r>
            </a:p>
          </p:txBody>
        </p:sp>
        <p:sp>
          <p:nvSpPr>
            <p:cNvPr id="21521" name="Arc 32"/>
            <p:cNvSpPr>
              <a:spLocks/>
            </p:cNvSpPr>
            <p:nvPr/>
          </p:nvSpPr>
          <p:spPr bwMode="auto">
            <a:xfrm>
              <a:off x="1171346" y="3455784"/>
              <a:ext cx="6420890" cy="914225"/>
            </a:xfrm>
            <a:custGeom>
              <a:avLst/>
              <a:gdLst>
                <a:gd name="T0" fmla="*/ 6240 w 21600"/>
                <a:gd name="T1" fmla="*/ 0 h 21600"/>
                <a:gd name="T2" fmla="*/ 6418263 w 21600"/>
                <a:gd name="T3" fmla="*/ 914400 h 21600"/>
                <a:gd name="T4" fmla="*/ 0 w 21600"/>
                <a:gd name="T5" fmla="*/ 91440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0" y="0"/>
                  </a:moveTo>
                  <a:cubicBezTo>
                    <a:pt x="11942" y="11"/>
                    <a:pt x="21600" y="9678"/>
                    <a:pt x="21600" y="21600"/>
                  </a:cubicBezTo>
                </a:path>
                <a:path w="21600" h="21600" stroke="0" extrusionOk="0">
                  <a:moveTo>
                    <a:pt x="20" y="0"/>
                  </a:moveTo>
                  <a:cubicBezTo>
                    <a:pt x="11942" y="11"/>
                    <a:pt x="21600" y="9678"/>
                    <a:pt x="21600" y="21600"/>
                  </a:cubicBezTo>
                  <a:lnTo>
                    <a:pt x="0" y="21600"/>
                  </a:lnTo>
                  <a:close/>
                </a:path>
              </a:pathLst>
            </a:custGeom>
            <a:noFill/>
            <a:ln w="50800" cap="rnd">
              <a:solidFill>
                <a:schemeClr val="accent3">
                  <a:lumMod val="75000"/>
                </a:schemeClr>
              </a:solidFill>
              <a:round/>
              <a:headEnd type="none" w="sm" len="sm"/>
              <a:tailEnd type="none" w="sm" len="sm"/>
            </a:ln>
          </p:spPr>
          <p:txBody>
            <a:bodyPr wrap="none" anchor="ctr"/>
            <a:lstStyle/>
            <a:p>
              <a:pPr eaLnBrk="1" hangingPunct="1">
                <a:defRPr/>
              </a:pPr>
              <a:endParaRPr lang="en-US" sz="2000" dirty="0">
                <a:latin typeface="+mn-lt"/>
                <a:cs typeface="Arial" charset="0"/>
              </a:endParaRPr>
            </a:p>
          </p:txBody>
        </p:sp>
        <p:sp>
          <p:nvSpPr>
            <p:cNvPr id="21522" name="Rectangle 31"/>
            <p:cNvSpPr>
              <a:spLocks noChangeArrowheads="1"/>
            </p:cNvSpPr>
            <p:nvPr/>
          </p:nvSpPr>
          <p:spPr bwMode="auto">
            <a:xfrm>
              <a:off x="2466649" y="3989218"/>
              <a:ext cx="2221882" cy="402128"/>
            </a:xfrm>
            <a:prstGeom prst="rect">
              <a:avLst/>
            </a:prstGeom>
            <a:noFill/>
            <a:ln w="9525">
              <a:noFill/>
              <a:miter lim="800000"/>
              <a:headEnd/>
              <a:tailEnd/>
            </a:ln>
          </p:spPr>
          <p:txBody>
            <a:bodyPr wrap="none" lIns="92075" tIns="46038" rIns="92075" bIns="46038">
              <a:spAutoFit/>
            </a:bodyPr>
            <a:lstStyle/>
            <a:p>
              <a:pPr eaLnBrk="1" hangingPunct="1">
                <a:defRPr/>
              </a:pPr>
              <a:r>
                <a:rPr lang="en-US" sz="2000" dirty="0">
                  <a:latin typeface="+mn-lt"/>
                  <a:cs typeface="Arial" charset="0"/>
                </a:rPr>
                <a:t>10% coupon rate</a:t>
              </a:r>
            </a:p>
          </p:txBody>
        </p:sp>
        <p:sp>
          <p:nvSpPr>
            <p:cNvPr id="21523" name="Line 7"/>
            <p:cNvSpPr>
              <a:spLocks noChangeShapeType="1"/>
            </p:cNvSpPr>
            <p:nvPr/>
          </p:nvSpPr>
          <p:spPr bwMode="auto">
            <a:xfrm>
              <a:off x="1187239" y="3074994"/>
              <a:ext cx="0" cy="2752523"/>
            </a:xfrm>
            <a:prstGeom prst="line">
              <a:avLst/>
            </a:prstGeom>
            <a:noFill/>
            <a:ln w="50800">
              <a:solidFill>
                <a:schemeClr val="tx1"/>
              </a:solidFill>
              <a:round/>
              <a:headEnd type="none" w="sm" len="sm"/>
              <a:tailEnd type="none" w="sm" len="sm"/>
            </a:ln>
          </p:spPr>
          <p:txBody>
            <a:bodyPr wrap="none" anchor="ctr"/>
            <a:lstStyle/>
            <a:p>
              <a:pPr eaLnBrk="1" hangingPunct="1">
                <a:defRPr/>
              </a:pPr>
              <a:endParaRPr lang="en-US" sz="2000" dirty="0">
                <a:latin typeface="+mn-lt"/>
                <a:cs typeface="Arial" charset="0"/>
              </a:endParaRPr>
            </a:p>
          </p:txBody>
        </p:sp>
        <p:sp>
          <p:nvSpPr>
            <p:cNvPr id="34838" name="Rectangle 34"/>
            <p:cNvSpPr>
              <a:spLocks noChangeArrowheads="1"/>
            </p:cNvSpPr>
            <p:nvPr/>
          </p:nvSpPr>
          <p:spPr bwMode="auto">
            <a:xfrm>
              <a:off x="967912" y="2667942"/>
              <a:ext cx="448191" cy="4464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2075" tIns="46038" rIns="92075" bIns="46038">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100000"/>
                </a:lnSpc>
                <a:spcAft>
                  <a:spcPct val="0"/>
                </a:spcAft>
                <a:buSzTx/>
                <a:buFontTx/>
                <a:buNone/>
              </a:pPr>
              <a:r>
                <a:rPr lang="en-US" altLang="th-TH" sz="2200"/>
                <a:t>V</a:t>
              </a:r>
              <a:r>
                <a:rPr lang="en-US" altLang="th-TH" sz="2200" baseline="-25000"/>
                <a:t>B</a:t>
              </a:r>
              <a:endParaRPr lang="en-US" altLang="th-TH" sz="2200"/>
            </a:p>
          </p:txBody>
        </p:sp>
        <p:sp>
          <p:nvSpPr>
            <p:cNvPr id="23" name="Line 23"/>
            <p:cNvSpPr>
              <a:spLocks noChangeShapeType="1"/>
            </p:cNvSpPr>
            <p:nvPr/>
          </p:nvSpPr>
          <p:spPr bwMode="auto">
            <a:xfrm>
              <a:off x="1799130" y="5674872"/>
              <a:ext cx="0" cy="305289"/>
            </a:xfrm>
            <a:prstGeom prst="line">
              <a:avLst/>
            </a:prstGeom>
            <a:noFill/>
            <a:ln w="25400">
              <a:solidFill>
                <a:schemeClr val="tx1"/>
              </a:solidFill>
              <a:round/>
              <a:headEnd type="none" w="sm" len="sm"/>
              <a:tailEnd type="none" w="sm" len="sm"/>
            </a:ln>
          </p:spPr>
          <p:txBody>
            <a:bodyPr wrap="none" anchor="ctr"/>
            <a:lstStyle/>
            <a:p>
              <a:pPr eaLnBrk="1" hangingPunct="1">
                <a:defRPr/>
              </a:pPr>
              <a:endParaRPr lang="en-US" sz="2000" dirty="0">
                <a:latin typeface="+mn-lt"/>
                <a:cs typeface="Arial" charset="0"/>
              </a:endParaRPr>
            </a:p>
          </p:txBody>
        </p:sp>
        <p:sp>
          <p:nvSpPr>
            <p:cNvPr id="24" name="Line 23"/>
            <p:cNvSpPr>
              <a:spLocks noChangeShapeType="1"/>
            </p:cNvSpPr>
            <p:nvPr/>
          </p:nvSpPr>
          <p:spPr bwMode="auto">
            <a:xfrm>
              <a:off x="3018146" y="5674872"/>
              <a:ext cx="0" cy="305289"/>
            </a:xfrm>
            <a:prstGeom prst="line">
              <a:avLst/>
            </a:prstGeom>
            <a:noFill/>
            <a:ln w="25400">
              <a:solidFill>
                <a:schemeClr val="tx1"/>
              </a:solidFill>
              <a:round/>
              <a:headEnd type="none" w="sm" len="sm"/>
              <a:tailEnd type="none" w="sm" len="sm"/>
            </a:ln>
          </p:spPr>
          <p:txBody>
            <a:bodyPr wrap="none" anchor="ctr"/>
            <a:lstStyle/>
            <a:p>
              <a:pPr eaLnBrk="1" hangingPunct="1">
                <a:defRPr/>
              </a:pPr>
              <a:endParaRPr lang="en-US" sz="2000" dirty="0">
                <a:latin typeface="+mn-lt"/>
                <a:cs typeface="Arial" charset="0"/>
              </a:endParaRPr>
            </a:p>
          </p:txBody>
        </p:sp>
        <p:sp>
          <p:nvSpPr>
            <p:cNvPr id="25" name="Line 23"/>
            <p:cNvSpPr>
              <a:spLocks noChangeShapeType="1"/>
            </p:cNvSpPr>
            <p:nvPr/>
          </p:nvSpPr>
          <p:spPr bwMode="auto">
            <a:xfrm>
              <a:off x="3628449" y="5674872"/>
              <a:ext cx="0" cy="305289"/>
            </a:xfrm>
            <a:prstGeom prst="line">
              <a:avLst/>
            </a:prstGeom>
            <a:noFill/>
            <a:ln w="25400">
              <a:solidFill>
                <a:schemeClr val="tx1"/>
              </a:solidFill>
              <a:round/>
              <a:headEnd type="none" w="sm" len="sm"/>
              <a:tailEnd type="none" w="sm" len="sm"/>
            </a:ln>
          </p:spPr>
          <p:txBody>
            <a:bodyPr wrap="none" anchor="ctr"/>
            <a:lstStyle/>
            <a:p>
              <a:pPr eaLnBrk="1" hangingPunct="1">
                <a:defRPr/>
              </a:pPr>
              <a:endParaRPr lang="en-US" sz="2000" dirty="0">
                <a:latin typeface="+mn-lt"/>
                <a:cs typeface="Arial" charset="0"/>
              </a:endParaRPr>
            </a:p>
          </p:txBody>
        </p:sp>
        <p:sp>
          <p:nvSpPr>
            <p:cNvPr id="26" name="Line 23"/>
            <p:cNvSpPr>
              <a:spLocks noChangeShapeType="1"/>
            </p:cNvSpPr>
            <p:nvPr/>
          </p:nvSpPr>
          <p:spPr bwMode="auto">
            <a:xfrm>
              <a:off x="4847464" y="5674872"/>
              <a:ext cx="0" cy="305289"/>
            </a:xfrm>
            <a:prstGeom prst="line">
              <a:avLst/>
            </a:prstGeom>
            <a:noFill/>
            <a:ln w="25400">
              <a:solidFill>
                <a:schemeClr val="tx1"/>
              </a:solidFill>
              <a:round/>
              <a:headEnd type="none" w="sm" len="sm"/>
              <a:tailEnd type="none" w="sm" len="sm"/>
            </a:ln>
          </p:spPr>
          <p:txBody>
            <a:bodyPr wrap="none" anchor="ctr"/>
            <a:lstStyle/>
            <a:p>
              <a:pPr eaLnBrk="1" hangingPunct="1">
                <a:defRPr/>
              </a:pPr>
              <a:endParaRPr lang="en-US" sz="2000" dirty="0">
                <a:latin typeface="+mn-lt"/>
                <a:cs typeface="Arial" charset="0"/>
              </a:endParaRPr>
            </a:p>
          </p:txBody>
        </p:sp>
        <p:sp>
          <p:nvSpPr>
            <p:cNvPr id="27" name="Line 23"/>
            <p:cNvSpPr>
              <a:spLocks noChangeShapeType="1"/>
            </p:cNvSpPr>
            <p:nvPr/>
          </p:nvSpPr>
          <p:spPr bwMode="auto">
            <a:xfrm>
              <a:off x="6066480" y="5674872"/>
              <a:ext cx="0" cy="305289"/>
            </a:xfrm>
            <a:prstGeom prst="line">
              <a:avLst/>
            </a:prstGeom>
            <a:noFill/>
            <a:ln w="25400">
              <a:solidFill>
                <a:schemeClr val="tx1"/>
              </a:solidFill>
              <a:round/>
              <a:headEnd type="none" w="sm" len="sm"/>
              <a:tailEnd type="none" w="sm" len="sm"/>
            </a:ln>
          </p:spPr>
          <p:txBody>
            <a:bodyPr wrap="none" anchor="ctr"/>
            <a:lstStyle/>
            <a:p>
              <a:pPr eaLnBrk="1" hangingPunct="1">
                <a:defRPr/>
              </a:pPr>
              <a:endParaRPr lang="en-US" sz="2000" dirty="0">
                <a:latin typeface="+mn-lt"/>
                <a:cs typeface="Arial" charset="0"/>
              </a:endParaRPr>
            </a:p>
          </p:txBody>
        </p:sp>
        <p:sp>
          <p:nvSpPr>
            <p:cNvPr id="28" name="Line 23"/>
            <p:cNvSpPr>
              <a:spLocks noChangeShapeType="1"/>
            </p:cNvSpPr>
            <p:nvPr/>
          </p:nvSpPr>
          <p:spPr bwMode="auto">
            <a:xfrm>
              <a:off x="1188828" y="5674872"/>
              <a:ext cx="0" cy="305289"/>
            </a:xfrm>
            <a:prstGeom prst="line">
              <a:avLst/>
            </a:prstGeom>
            <a:noFill/>
            <a:ln w="25400">
              <a:solidFill>
                <a:schemeClr val="tx1"/>
              </a:solidFill>
              <a:round/>
              <a:headEnd type="none" w="sm" len="sm"/>
              <a:tailEnd type="none" w="sm" len="sm"/>
            </a:ln>
          </p:spPr>
          <p:txBody>
            <a:bodyPr wrap="none" anchor="ctr"/>
            <a:lstStyle/>
            <a:p>
              <a:pPr eaLnBrk="1" hangingPunct="1">
                <a:defRPr/>
              </a:pPr>
              <a:endParaRPr lang="en-US" sz="2000" dirty="0">
                <a:latin typeface="+mn-lt"/>
                <a:cs typeface="Arial" charset="0"/>
              </a:endParaRPr>
            </a:p>
          </p:txBody>
        </p:sp>
        <p:sp>
          <p:nvSpPr>
            <p:cNvPr id="29" name="Rectangle 28"/>
            <p:cNvSpPr>
              <a:spLocks noChangeArrowheads="1"/>
            </p:cNvSpPr>
            <p:nvPr/>
          </p:nvSpPr>
          <p:spPr bwMode="auto">
            <a:xfrm>
              <a:off x="4076640" y="5963748"/>
              <a:ext cx="325812" cy="402127"/>
            </a:xfrm>
            <a:prstGeom prst="rect">
              <a:avLst/>
            </a:prstGeom>
            <a:noFill/>
            <a:ln w="9525">
              <a:noFill/>
              <a:miter lim="800000"/>
              <a:headEnd/>
              <a:tailEnd/>
            </a:ln>
          </p:spPr>
          <p:txBody>
            <a:bodyPr wrap="none" lIns="92075" tIns="46038" rIns="92075" bIns="46038">
              <a:spAutoFit/>
            </a:bodyPr>
            <a:lstStyle/>
            <a:p>
              <a:pPr eaLnBrk="1" hangingPunct="1">
                <a:defRPr/>
              </a:pPr>
              <a:r>
                <a:rPr lang="en-US" sz="2000" dirty="0">
                  <a:latin typeface="+mn-lt"/>
                  <a:cs typeface="Arial" charset="0"/>
                </a:rPr>
                <a:t>5</a:t>
              </a:r>
            </a:p>
          </p:txBody>
        </p:sp>
        <p:sp>
          <p:nvSpPr>
            <p:cNvPr id="30" name="Rectangle 28"/>
            <p:cNvSpPr>
              <a:spLocks noChangeArrowheads="1"/>
            </p:cNvSpPr>
            <p:nvPr/>
          </p:nvSpPr>
          <p:spPr bwMode="auto">
            <a:xfrm>
              <a:off x="7132919" y="5963748"/>
              <a:ext cx="325813" cy="402127"/>
            </a:xfrm>
            <a:prstGeom prst="rect">
              <a:avLst/>
            </a:prstGeom>
            <a:noFill/>
            <a:ln w="9525">
              <a:noFill/>
              <a:miter lim="800000"/>
              <a:headEnd/>
              <a:tailEnd/>
            </a:ln>
          </p:spPr>
          <p:txBody>
            <a:bodyPr wrap="none" lIns="92075" tIns="46038" rIns="92075" bIns="46038">
              <a:spAutoFit/>
            </a:bodyPr>
            <a:lstStyle/>
            <a:p>
              <a:pPr eaLnBrk="1" hangingPunct="1">
                <a:defRPr/>
              </a:pPr>
              <a:r>
                <a:rPr lang="en-US" sz="2000" dirty="0">
                  <a:latin typeface="+mn-lt"/>
                  <a:cs typeface="Arial" charset="0"/>
                </a:rPr>
                <a:t>0</a:t>
              </a:r>
            </a:p>
          </p:txBody>
        </p:sp>
      </p:grpSp>
      <p:sp>
        <p:nvSpPr>
          <p:cNvPr id="34821" name="Slide Number Placeholder 1"/>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C8184A2A-917B-4EAF-8A16-D1E47BA8BE64}" type="slidenum">
              <a:rPr lang="en-US" altLang="th-TH" sz="1400">
                <a:solidFill>
                  <a:srgbClr val="C00000"/>
                </a:solidFill>
              </a:rPr>
              <a:pPr>
                <a:lnSpc>
                  <a:spcPct val="100000"/>
                </a:lnSpc>
                <a:spcAft>
                  <a:spcPct val="0"/>
                </a:spcAft>
                <a:buSzTx/>
                <a:buFontTx/>
                <a:buNone/>
              </a:pPr>
              <a:t>18</a:t>
            </a:fld>
            <a:endParaRPr lang="en-US" altLang="th-TH" sz="1400">
              <a:solidFill>
                <a:srgbClr val="C00000"/>
              </a:solidFill>
            </a:endParaRPr>
          </a:p>
        </p:txBody>
      </p:sp>
    </p:spTree>
    <p:extLst>
      <p:ext uri="{BB962C8B-B14F-4D97-AF65-F5344CB8AC3E}">
        <p14:creationId xmlns:p14="http://schemas.microsoft.com/office/powerpoint/2010/main" xmlns="" val="116512541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eaLnBrk="1" hangingPunct="1"/>
            <a:r>
              <a:rPr lang="en-US" altLang="th-TH" smtClean="0"/>
              <a:t>Bond Values over Time</a:t>
            </a:r>
          </a:p>
        </p:txBody>
      </p:sp>
      <p:sp>
        <p:nvSpPr>
          <p:cNvPr id="82947" name="Rectangle 3"/>
          <p:cNvSpPr>
            <a:spLocks noGrp="1" noChangeArrowheads="1"/>
          </p:cNvSpPr>
          <p:nvPr>
            <p:ph sz="quarter" idx="1"/>
          </p:nvPr>
        </p:nvSpPr>
        <p:spPr>
          <a:xfrm>
            <a:off x="612775" y="1600200"/>
            <a:ext cx="7616825" cy="4495800"/>
          </a:xfrm>
        </p:spPr>
        <p:txBody>
          <a:bodyPr/>
          <a:lstStyle/>
          <a:p>
            <a:pPr eaLnBrk="1" hangingPunct="1">
              <a:buFont typeface="Arial" charset="0"/>
              <a:buChar char="•"/>
              <a:defRPr/>
            </a:pPr>
            <a:r>
              <a:rPr lang="en-US" dirty="0" smtClean="0"/>
              <a:t>At maturity, the value of any bond must equal its par value.</a:t>
            </a:r>
          </a:p>
          <a:p>
            <a:pPr eaLnBrk="1" hangingPunct="1">
              <a:buFont typeface="Arial" charset="0"/>
              <a:buChar char="•"/>
              <a:defRPr/>
            </a:pPr>
            <a:r>
              <a:rPr lang="en-US" dirty="0" smtClean="0"/>
              <a:t>If r</a:t>
            </a:r>
            <a:r>
              <a:rPr lang="en-US" baseline="-25000" dirty="0" smtClean="0"/>
              <a:t>d</a:t>
            </a:r>
            <a:r>
              <a:rPr lang="en-US" dirty="0" smtClean="0"/>
              <a:t> remains constant:</a:t>
            </a:r>
          </a:p>
          <a:p>
            <a:pPr lvl="1" eaLnBrk="1" hangingPunct="1">
              <a:buFont typeface="Arial" charset="0"/>
              <a:buChar char="–"/>
              <a:defRPr/>
            </a:pPr>
            <a:r>
              <a:rPr lang="en-US" dirty="0" smtClean="0"/>
              <a:t>The value of a premium bond would decrease over time, until it reached $1,000.</a:t>
            </a:r>
          </a:p>
          <a:p>
            <a:pPr lvl="1" eaLnBrk="1" hangingPunct="1">
              <a:buFont typeface="Arial" charset="0"/>
              <a:buChar char="–"/>
              <a:defRPr/>
            </a:pPr>
            <a:r>
              <a:rPr lang="en-US" dirty="0" smtClean="0"/>
              <a:t>The value of a discount bond would increase over time, until it reached $1,000.</a:t>
            </a:r>
          </a:p>
          <a:p>
            <a:pPr lvl="1" eaLnBrk="1" hangingPunct="1">
              <a:buFont typeface="Arial" charset="0"/>
              <a:buChar char="–"/>
              <a:defRPr/>
            </a:pPr>
            <a:r>
              <a:rPr lang="en-US" dirty="0" smtClean="0"/>
              <a:t>The value of a par bond stays at $1,000.</a:t>
            </a:r>
          </a:p>
        </p:txBody>
      </p:sp>
      <p:sp>
        <p:nvSpPr>
          <p:cNvPr id="36868" name="Slide Number Placeholder 1"/>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662D2774-DC94-407A-BAF5-917CF64D1352}" type="slidenum">
              <a:rPr lang="en-US" altLang="th-TH" sz="1400">
                <a:solidFill>
                  <a:srgbClr val="C00000"/>
                </a:solidFill>
              </a:rPr>
              <a:pPr>
                <a:lnSpc>
                  <a:spcPct val="100000"/>
                </a:lnSpc>
                <a:spcAft>
                  <a:spcPct val="0"/>
                </a:spcAft>
                <a:buSzTx/>
                <a:buFontTx/>
                <a:buNone/>
              </a:pPr>
              <a:t>19</a:t>
            </a:fld>
            <a:endParaRPr lang="en-US" altLang="th-TH" sz="1400">
              <a:solidFill>
                <a:srgbClr val="C00000"/>
              </a:solidFill>
            </a:endParaRPr>
          </a:p>
        </p:txBody>
      </p:sp>
    </p:spTree>
    <p:extLst>
      <p:ext uri="{BB962C8B-B14F-4D97-AF65-F5344CB8AC3E}">
        <p14:creationId xmlns:p14="http://schemas.microsoft.com/office/powerpoint/2010/main" xmlns="" val="336237382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4"/>
          <p:cNvSpPr>
            <a:spLocks noGrp="1" noChangeArrowheads="1"/>
          </p:cNvSpPr>
          <p:nvPr>
            <p:ph type="title"/>
          </p:nvPr>
        </p:nvSpPr>
        <p:spPr/>
        <p:txBody>
          <a:bodyPr>
            <a:noAutofit/>
          </a:bodyPr>
          <a:lstStyle/>
          <a:p>
            <a:pPr eaLnBrk="1" hangingPunct="1">
              <a:defRPr/>
            </a:pPr>
            <a:r>
              <a:rPr lang="en-US" sz="3200" dirty="0" smtClean="0"/>
              <a:t>What is the YTM on a 10-year, 9% annual coupon, $1,000 par value bond, selling for $887?</a:t>
            </a:r>
          </a:p>
        </p:txBody>
      </p:sp>
      <p:sp>
        <p:nvSpPr>
          <p:cNvPr id="7" name="Rectangle 3"/>
          <p:cNvSpPr txBox="1">
            <a:spLocks noChangeArrowheads="1"/>
          </p:cNvSpPr>
          <p:nvPr/>
        </p:nvSpPr>
        <p:spPr bwMode="auto">
          <a:xfrm>
            <a:off x="628650" y="1743869"/>
            <a:ext cx="8153400" cy="700088"/>
          </a:xfrm>
          <a:prstGeom prst="rect">
            <a:avLst/>
          </a:prstGeom>
          <a:noFill/>
          <a:ln w="9525">
            <a:noFill/>
            <a:miter lim="800000"/>
            <a:headEnd/>
            <a:tailEnd/>
          </a:ln>
        </p:spPr>
        <p:txBody>
          <a:bodyPr/>
          <a:lstStyle/>
          <a:p>
            <a:pPr marL="457200" indent="-457200" eaLnBrk="1" hangingPunct="1">
              <a:lnSpc>
                <a:spcPct val="90000"/>
              </a:lnSpc>
              <a:spcBef>
                <a:spcPts val="0"/>
              </a:spcBef>
              <a:spcAft>
                <a:spcPts val="1200"/>
              </a:spcAft>
              <a:buClr>
                <a:schemeClr val="tx1"/>
              </a:buClr>
              <a:buSzPct val="150000"/>
              <a:buFont typeface="Arial" pitchFamily="34" charset="0"/>
              <a:buChar char="•"/>
              <a:defRPr/>
            </a:pPr>
            <a:r>
              <a:rPr lang="en-US" sz="2600" dirty="0">
                <a:latin typeface="+mn-lt"/>
                <a:cs typeface="+mn-cs"/>
              </a:rPr>
              <a:t>Must find the r</a:t>
            </a:r>
            <a:r>
              <a:rPr lang="en-US" sz="2600" baseline="-25000" dirty="0">
                <a:latin typeface="+mn-lt"/>
                <a:cs typeface="+mn-cs"/>
              </a:rPr>
              <a:t>d</a:t>
            </a:r>
            <a:r>
              <a:rPr lang="en-US" sz="2600" dirty="0">
                <a:latin typeface="+mn-lt"/>
                <a:cs typeface="+mn-cs"/>
              </a:rPr>
              <a:t> that solves this model.</a:t>
            </a:r>
          </a:p>
        </p:txBody>
      </p:sp>
      <p:graphicFrame>
        <p:nvGraphicFramePr>
          <p:cNvPr id="147460" name="Object 4"/>
          <p:cNvGraphicFramePr>
            <a:graphicFrameLocks noChangeAspect="1"/>
          </p:cNvGraphicFramePr>
          <p:nvPr>
            <p:extLst>
              <p:ext uri="{D42A27DB-BD31-4B8C-83A1-F6EECF244321}">
                <p14:modId xmlns:p14="http://schemas.microsoft.com/office/powerpoint/2010/main" xmlns="" val="1097418116"/>
              </p:ext>
            </p:extLst>
          </p:nvPr>
        </p:nvGraphicFramePr>
        <p:xfrm>
          <a:off x="1912564" y="2497137"/>
          <a:ext cx="5673689" cy="1940391"/>
        </p:xfrm>
        <a:graphic>
          <a:graphicData uri="http://schemas.openxmlformats.org/presentationml/2006/ole">
            <p:oleObj spid="_x0000_s3082" name="Equation" r:id="rId4" imgW="2527300" imgH="863600" progId="Equation.3">
              <p:embed/>
            </p:oleObj>
          </a:graphicData>
        </a:graphic>
      </p:graphicFrame>
      <p:sp>
        <p:nvSpPr>
          <p:cNvPr id="38917" name="Slide Number Placeholder 1"/>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C27A19AF-A1B8-4C35-AB5B-F084E763E6E4}" type="slidenum">
              <a:rPr lang="en-US" altLang="th-TH" sz="1400">
                <a:solidFill>
                  <a:srgbClr val="C00000"/>
                </a:solidFill>
              </a:rPr>
              <a:pPr>
                <a:lnSpc>
                  <a:spcPct val="100000"/>
                </a:lnSpc>
                <a:spcAft>
                  <a:spcPct val="0"/>
                </a:spcAft>
                <a:buSzTx/>
                <a:buFontTx/>
                <a:buNone/>
              </a:pPr>
              <a:t>20</a:t>
            </a:fld>
            <a:endParaRPr lang="en-US" altLang="th-TH" sz="1400">
              <a:solidFill>
                <a:srgbClr val="C00000"/>
              </a:solidFill>
            </a:endParaRPr>
          </a:p>
        </p:txBody>
      </p:sp>
    </p:spTree>
    <p:extLst>
      <p:ext uri="{BB962C8B-B14F-4D97-AF65-F5344CB8AC3E}">
        <p14:creationId xmlns:p14="http://schemas.microsoft.com/office/powerpoint/2010/main" xmlns="" val="103604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74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eaLnBrk="1" hangingPunct="1"/>
            <a:r>
              <a:rPr lang="en-US" altLang="th-TH" smtClean="0"/>
              <a:t>Solving for the YTM</a:t>
            </a:r>
          </a:p>
        </p:txBody>
      </p:sp>
      <p:sp>
        <p:nvSpPr>
          <p:cNvPr id="40963" name="Rectangle 3"/>
          <p:cNvSpPr>
            <a:spLocks noGrp="1" noChangeArrowheads="1"/>
          </p:cNvSpPr>
          <p:nvPr>
            <p:ph sz="quarter" idx="1"/>
          </p:nvPr>
        </p:nvSpPr>
        <p:spPr>
          <a:xfrm>
            <a:off x="612775" y="1600200"/>
            <a:ext cx="7616825" cy="4495800"/>
          </a:xfrm>
        </p:spPr>
        <p:txBody>
          <a:bodyPr/>
          <a:lstStyle/>
          <a:p>
            <a:pPr eaLnBrk="1" hangingPunct="1">
              <a:spcBef>
                <a:spcPct val="0"/>
              </a:spcBef>
            </a:pPr>
            <a:r>
              <a:rPr lang="en-US" altLang="th-TH" dirty="0" smtClean="0"/>
              <a:t>Solving for I/YR, the YTM of this bond is 10.91%.  This bond sells at a discount, because YTM &gt; coupon rate.</a:t>
            </a:r>
          </a:p>
          <a:p>
            <a:pPr eaLnBrk="1" hangingPunct="1">
              <a:spcBef>
                <a:spcPct val="0"/>
              </a:spcBef>
            </a:pPr>
            <a:endParaRPr lang="en-US" altLang="th-TH" dirty="0" smtClean="0"/>
          </a:p>
          <a:p>
            <a:pPr eaLnBrk="1" hangingPunct="1">
              <a:spcBef>
                <a:spcPct val="0"/>
              </a:spcBef>
            </a:pPr>
            <a:endParaRPr lang="en-US" altLang="th-TH" dirty="0" smtClean="0"/>
          </a:p>
          <a:p>
            <a:pPr eaLnBrk="1" hangingPunct="1">
              <a:spcBef>
                <a:spcPct val="0"/>
              </a:spcBef>
            </a:pPr>
            <a:endParaRPr lang="en-US" altLang="th-TH" dirty="0" smtClean="0"/>
          </a:p>
          <a:p>
            <a:pPr eaLnBrk="1" hangingPunct="1">
              <a:spcBef>
                <a:spcPct val="0"/>
              </a:spcBef>
            </a:pPr>
            <a:endParaRPr lang="en-US" altLang="th-TH" dirty="0" smtClean="0"/>
          </a:p>
          <a:p>
            <a:pPr eaLnBrk="1" hangingPunct="1">
              <a:spcBef>
                <a:spcPct val="0"/>
              </a:spcBef>
            </a:pPr>
            <a:endParaRPr lang="en-US" altLang="th-TH" dirty="0" smtClean="0"/>
          </a:p>
          <a:p>
            <a:pPr eaLnBrk="1" hangingPunct="1">
              <a:spcBef>
                <a:spcPct val="0"/>
              </a:spcBef>
              <a:buFont typeface="Wingdings" panose="05000000000000000000" pitchFamily="2" charset="2"/>
              <a:buNone/>
            </a:pPr>
            <a:endParaRPr lang="en-US" altLang="th-TH" dirty="0" smtClean="0"/>
          </a:p>
          <a:p>
            <a:pPr eaLnBrk="1" hangingPunct="1">
              <a:spcBef>
                <a:spcPct val="0"/>
              </a:spcBef>
              <a:buFont typeface="Wingdings" panose="05000000000000000000" pitchFamily="2" charset="2"/>
              <a:buNone/>
            </a:pPr>
            <a:r>
              <a:rPr lang="en-US" altLang="th-TH" dirty="0" smtClean="0"/>
              <a:t>Excel:  =RATE(10,90,-887,1000)</a:t>
            </a:r>
          </a:p>
        </p:txBody>
      </p:sp>
      <p:grpSp>
        <p:nvGrpSpPr>
          <p:cNvPr id="40964" name="Group 20"/>
          <p:cNvGrpSpPr>
            <a:grpSpLocks/>
          </p:cNvGrpSpPr>
          <p:nvPr/>
        </p:nvGrpSpPr>
        <p:grpSpPr bwMode="auto">
          <a:xfrm>
            <a:off x="1984562" y="3164729"/>
            <a:ext cx="5983288" cy="1420812"/>
            <a:chOff x="1581150" y="3119438"/>
            <a:chExt cx="5983288" cy="1420812"/>
          </a:xfrm>
        </p:grpSpPr>
        <p:sp>
          <p:nvSpPr>
            <p:cNvPr id="40966" name="AutoShape 4"/>
            <p:cNvSpPr>
              <a:spLocks noChangeArrowheads="1"/>
            </p:cNvSpPr>
            <p:nvPr/>
          </p:nvSpPr>
          <p:spPr bwMode="auto">
            <a:xfrm>
              <a:off x="1581150" y="3119438"/>
              <a:ext cx="5983288" cy="1420812"/>
            </a:xfrm>
            <a:prstGeom prst="roundRect">
              <a:avLst>
                <a:gd name="adj" fmla="val 12486"/>
              </a:avLst>
            </a:prstGeom>
            <a:solidFill>
              <a:schemeClr val="accent1"/>
            </a:solidFill>
            <a:ln w="25400">
              <a:solidFill>
                <a:schemeClr val="tx1"/>
              </a:solidFill>
              <a:round/>
              <a:headEnd/>
              <a:tailEnd/>
            </a:ln>
          </p:spPr>
          <p:txBody>
            <a:bodyPr wrap="none" anchor="ct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000">
                <a:solidFill>
                  <a:srgbClr val="000000"/>
                </a:solidFill>
              </a:endParaRPr>
            </a:p>
          </p:txBody>
        </p:sp>
        <p:sp>
          <p:nvSpPr>
            <p:cNvPr id="21" name="AutoShape 5"/>
            <p:cNvSpPr>
              <a:spLocks noChangeArrowheads="1"/>
            </p:cNvSpPr>
            <p:nvPr/>
          </p:nvSpPr>
          <p:spPr bwMode="auto">
            <a:xfrm>
              <a:off x="1733550" y="3216275"/>
              <a:ext cx="1189038" cy="365125"/>
            </a:xfrm>
            <a:prstGeom prst="roundRect">
              <a:avLst>
                <a:gd name="adj" fmla="val 12486"/>
              </a:avLst>
            </a:prstGeom>
            <a:solidFill>
              <a:schemeClr val="bg2"/>
            </a:solidFill>
            <a:ln w="9525">
              <a:solidFill>
                <a:schemeClr val="accent4"/>
              </a:solidFill>
              <a:round/>
              <a:headEnd/>
              <a:tailEnd/>
            </a:ln>
          </p:spPr>
          <p:txBody>
            <a:bodyPr wrap="none" lIns="92075" tIns="46038" rIns="92075" bIns="46038" anchor="ctr"/>
            <a:lstStyle/>
            <a:p>
              <a:pPr algn="ctr" eaLnBrk="1" hangingPunct="1">
                <a:defRPr/>
              </a:pPr>
              <a:r>
                <a:rPr lang="en-US" sz="2000" b="1" dirty="0">
                  <a:latin typeface="+mn-lt"/>
                  <a:cs typeface="Arial" charset="0"/>
                </a:rPr>
                <a:t>INPUTS</a:t>
              </a:r>
            </a:p>
          </p:txBody>
        </p:sp>
        <p:sp>
          <p:nvSpPr>
            <p:cNvPr id="22" name="AutoShape 6"/>
            <p:cNvSpPr>
              <a:spLocks noChangeArrowheads="1"/>
            </p:cNvSpPr>
            <p:nvPr/>
          </p:nvSpPr>
          <p:spPr bwMode="auto">
            <a:xfrm>
              <a:off x="1733550" y="4075113"/>
              <a:ext cx="1189038" cy="366712"/>
            </a:xfrm>
            <a:prstGeom prst="roundRect">
              <a:avLst>
                <a:gd name="adj" fmla="val 12486"/>
              </a:avLst>
            </a:prstGeom>
            <a:solidFill>
              <a:schemeClr val="bg2"/>
            </a:solidFill>
            <a:ln w="9525">
              <a:solidFill>
                <a:schemeClr val="accent4"/>
              </a:solidFill>
              <a:round/>
              <a:headEnd/>
              <a:tailEnd/>
            </a:ln>
          </p:spPr>
          <p:txBody>
            <a:bodyPr wrap="none" lIns="92075" tIns="46038" rIns="92075" bIns="46038" anchor="ctr"/>
            <a:lstStyle/>
            <a:p>
              <a:pPr algn="ctr" eaLnBrk="1" hangingPunct="1">
                <a:defRPr/>
              </a:pPr>
              <a:r>
                <a:rPr lang="en-US" sz="2000" b="1" dirty="0">
                  <a:latin typeface="+mn-lt"/>
                  <a:cs typeface="Arial" charset="0"/>
                </a:rPr>
                <a:t>OUTPUT</a:t>
              </a:r>
            </a:p>
          </p:txBody>
        </p:sp>
        <p:sp>
          <p:nvSpPr>
            <p:cNvPr id="23" name="AutoShape 7"/>
            <p:cNvSpPr>
              <a:spLocks noChangeArrowheads="1"/>
            </p:cNvSpPr>
            <p:nvPr/>
          </p:nvSpPr>
          <p:spPr bwMode="auto">
            <a:xfrm>
              <a:off x="3141663" y="3644900"/>
              <a:ext cx="639762"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dirty="0">
                  <a:latin typeface="+mn-lt"/>
                  <a:cs typeface="Arial" charset="0"/>
                </a:rPr>
                <a:t>N</a:t>
              </a:r>
            </a:p>
          </p:txBody>
        </p:sp>
        <p:sp>
          <p:nvSpPr>
            <p:cNvPr id="24" name="AutoShape 8"/>
            <p:cNvSpPr>
              <a:spLocks noChangeArrowheads="1"/>
            </p:cNvSpPr>
            <p:nvPr/>
          </p:nvSpPr>
          <p:spPr bwMode="auto">
            <a:xfrm>
              <a:off x="4013200" y="3644900"/>
              <a:ext cx="639763"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spc="-100" dirty="0">
                  <a:latin typeface="+mn-lt"/>
                  <a:cs typeface="Arial" charset="0"/>
                </a:rPr>
                <a:t>I/YR</a:t>
              </a:r>
            </a:p>
          </p:txBody>
        </p:sp>
        <p:sp>
          <p:nvSpPr>
            <p:cNvPr id="25" name="AutoShape 9"/>
            <p:cNvSpPr>
              <a:spLocks noChangeArrowheads="1"/>
            </p:cNvSpPr>
            <p:nvPr/>
          </p:nvSpPr>
          <p:spPr bwMode="auto">
            <a:xfrm>
              <a:off x="5759450" y="3644900"/>
              <a:ext cx="639763"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dirty="0">
                  <a:latin typeface="+mn-lt"/>
                  <a:cs typeface="Arial" charset="0"/>
                </a:rPr>
                <a:t>PMT</a:t>
              </a:r>
            </a:p>
          </p:txBody>
        </p:sp>
        <p:sp>
          <p:nvSpPr>
            <p:cNvPr id="26" name="AutoShape 10"/>
            <p:cNvSpPr>
              <a:spLocks noChangeArrowheads="1"/>
            </p:cNvSpPr>
            <p:nvPr/>
          </p:nvSpPr>
          <p:spPr bwMode="auto">
            <a:xfrm>
              <a:off x="4886325" y="3644900"/>
              <a:ext cx="639763"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dirty="0">
                  <a:latin typeface="+mn-lt"/>
                  <a:cs typeface="Arial" charset="0"/>
                </a:rPr>
                <a:t>PV</a:t>
              </a:r>
            </a:p>
          </p:txBody>
        </p:sp>
        <p:sp>
          <p:nvSpPr>
            <p:cNvPr id="27" name="AutoShape 11"/>
            <p:cNvSpPr>
              <a:spLocks noChangeArrowheads="1"/>
            </p:cNvSpPr>
            <p:nvPr/>
          </p:nvSpPr>
          <p:spPr bwMode="auto">
            <a:xfrm>
              <a:off x="6630988" y="3644900"/>
              <a:ext cx="641350" cy="366713"/>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dirty="0">
                  <a:latin typeface="+mn-lt"/>
                  <a:cs typeface="Arial" charset="0"/>
                </a:rPr>
                <a:t>FV</a:t>
              </a:r>
            </a:p>
          </p:txBody>
        </p:sp>
        <p:sp>
          <p:nvSpPr>
            <p:cNvPr id="28" name="AutoShape 12"/>
            <p:cNvSpPr>
              <a:spLocks noChangeArrowheads="1"/>
            </p:cNvSpPr>
            <p:nvPr/>
          </p:nvSpPr>
          <p:spPr bwMode="auto">
            <a:xfrm>
              <a:off x="3141663" y="3216275"/>
              <a:ext cx="639762"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dirty="0">
                  <a:latin typeface="+mn-lt"/>
                  <a:cs typeface="Arial" charset="0"/>
                </a:rPr>
                <a:t>10</a:t>
              </a:r>
            </a:p>
          </p:txBody>
        </p:sp>
        <p:sp>
          <p:nvSpPr>
            <p:cNvPr id="29" name="AutoShape 13"/>
            <p:cNvSpPr>
              <a:spLocks noChangeArrowheads="1"/>
            </p:cNvSpPr>
            <p:nvPr/>
          </p:nvSpPr>
          <p:spPr bwMode="auto">
            <a:xfrm>
              <a:off x="4843463" y="3216275"/>
              <a:ext cx="731837"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dirty="0">
                  <a:latin typeface="+mn-lt"/>
                  <a:cs typeface="Arial" charset="0"/>
                </a:rPr>
                <a:t>-887</a:t>
              </a:r>
            </a:p>
          </p:txBody>
        </p:sp>
        <p:sp>
          <p:nvSpPr>
            <p:cNvPr id="30" name="AutoShape 14"/>
            <p:cNvSpPr>
              <a:spLocks noChangeArrowheads="1"/>
            </p:cNvSpPr>
            <p:nvPr/>
          </p:nvSpPr>
          <p:spPr bwMode="auto">
            <a:xfrm>
              <a:off x="5756275" y="3216275"/>
              <a:ext cx="639763"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dirty="0">
                  <a:latin typeface="+mn-lt"/>
                  <a:cs typeface="Arial" charset="0"/>
                </a:rPr>
                <a:t>90</a:t>
              </a:r>
            </a:p>
          </p:txBody>
        </p:sp>
        <p:sp>
          <p:nvSpPr>
            <p:cNvPr id="31" name="AutoShape 15"/>
            <p:cNvSpPr>
              <a:spLocks noChangeArrowheads="1"/>
            </p:cNvSpPr>
            <p:nvPr/>
          </p:nvSpPr>
          <p:spPr bwMode="auto">
            <a:xfrm>
              <a:off x="3921125" y="4075113"/>
              <a:ext cx="822325" cy="366712"/>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dirty="0">
                  <a:latin typeface="+mn-lt"/>
                  <a:cs typeface="Arial" charset="0"/>
                </a:rPr>
                <a:t>10.91</a:t>
              </a:r>
            </a:p>
          </p:txBody>
        </p:sp>
        <p:sp>
          <p:nvSpPr>
            <p:cNvPr id="32" name="AutoShape 16"/>
            <p:cNvSpPr>
              <a:spLocks noChangeArrowheads="1"/>
            </p:cNvSpPr>
            <p:nvPr/>
          </p:nvSpPr>
          <p:spPr bwMode="auto">
            <a:xfrm>
              <a:off x="6583363" y="3216275"/>
              <a:ext cx="731837"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dirty="0">
                  <a:latin typeface="+mn-lt"/>
                  <a:cs typeface="Arial" charset="0"/>
                </a:rPr>
                <a:t>1000</a:t>
              </a:r>
            </a:p>
          </p:txBody>
        </p:sp>
      </p:grpSp>
      <p:sp>
        <p:nvSpPr>
          <p:cNvPr id="40965" name="Slide Number Placeholder 1"/>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F13C3358-49E5-4AA2-A197-3C3D728245F2}" type="slidenum">
              <a:rPr lang="en-US" altLang="th-TH" sz="1400">
                <a:solidFill>
                  <a:srgbClr val="C00000"/>
                </a:solidFill>
              </a:rPr>
              <a:pPr>
                <a:lnSpc>
                  <a:spcPct val="100000"/>
                </a:lnSpc>
                <a:spcAft>
                  <a:spcPct val="0"/>
                </a:spcAft>
                <a:buSzTx/>
                <a:buFontTx/>
                <a:buNone/>
              </a:pPr>
              <a:t>21</a:t>
            </a:fld>
            <a:endParaRPr lang="en-US" altLang="th-TH" sz="1400">
              <a:solidFill>
                <a:srgbClr val="C00000"/>
              </a:solidFill>
            </a:endParaRPr>
          </a:p>
        </p:txBody>
      </p:sp>
    </p:spTree>
    <p:extLst>
      <p:ext uri="{BB962C8B-B14F-4D97-AF65-F5344CB8AC3E}">
        <p14:creationId xmlns:p14="http://schemas.microsoft.com/office/powerpoint/2010/main" xmlns="" val="388750811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normAutofit/>
          </a:bodyPr>
          <a:lstStyle/>
          <a:p>
            <a:pPr eaLnBrk="1" hangingPunct="1"/>
            <a:r>
              <a:rPr lang="en-US" altLang="th-TH" sz="3600" dirty="0" smtClean="0"/>
              <a:t>Find YTM If the Bond Price is $1,134.20</a:t>
            </a:r>
          </a:p>
        </p:txBody>
      </p:sp>
      <p:sp>
        <p:nvSpPr>
          <p:cNvPr id="43011" name="Rectangle 3"/>
          <p:cNvSpPr>
            <a:spLocks noGrp="1" noChangeArrowheads="1"/>
          </p:cNvSpPr>
          <p:nvPr>
            <p:ph sz="quarter" idx="1"/>
          </p:nvPr>
        </p:nvSpPr>
        <p:spPr>
          <a:xfrm>
            <a:off x="612775" y="1600200"/>
            <a:ext cx="7616825" cy="4495800"/>
          </a:xfrm>
        </p:spPr>
        <p:txBody>
          <a:bodyPr/>
          <a:lstStyle/>
          <a:p>
            <a:pPr eaLnBrk="1" hangingPunct="1">
              <a:spcBef>
                <a:spcPct val="0"/>
              </a:spcBef>
            </a:pPr>
            <a:r>
              <a:rPr lang="en-US" altLang="th-TH" dirty="0" smtClean="0"/>
              <a:t>Solving for I/YR, the YTM of this bond is 7.08%.  This bond sells at a premium, because YTM &lt; coupon rate.</a:t>
            </a:r>
          </a:p>
          <a:p>
            <a:pPr eaLnBrk="1" hangingPunct="1">
              <a:spcBef>
                <a:spcPct val="0"/>
              </a:spcBef>
            </a:pPr>
            <a:endParaRPr lang="en-US" altLang="th-TH" dirty="0" smtClean="0"/>
          </a:p>
          <a:p>
            <a:pPr eaLnBrk="1" hangingPunct="1">
              <a:spcBef>
                <a:spcPct val="0"/>
              </a:spcBef>
            </a:pPr>
            <a:endParaRPr lang="en-US" altLang="th-TH" dirty="0" smtClean="0"/>
          </a:p>
          <a:p>
            <a:pPr eaLnBrk="1" hangingPunct="1">
              <a:spcBef>
                <a:spcPct val="0"/>
              </a:spcBef>
            </a:pPr>
            <a:endParaRPr lang="en-US" altLang="th-TH" dirty="0" smtClean="0"/>
          </a:p>
          <a:p>
            <a:pPr eaLnBrk="1" hangingPunct="1">
              <a:spcBef>
                <a:spcPct val="0"/>
              </a:spcBef>
            </a:pPr>
            <a:endParaRPr lang="en-US" altLang="th-TH" dirty="0" smtClean="0"/>
          </a:p>
          <a:p>
            <a:pPr eaLnBrk="1" hangingPunct="1">
              <a:spcBef>
                <a:spcPct val="0"/>
              </a:spcBef>
            </a:pPr>
            <a:endParaRPr lang="en-US" altLang="th-TH" dirty="0" smtClean="0"/>
          </a:p>
          <a:p>
            <a:pPr eaLnBrk="1" hangingPunct="1">
              <a:spcBef>
                <a:spcPct val="0"/>
              </a:spcBef>
              <a:buFont typeface="Wingdings" panose="05000000000000000000" pitchFamily="2" charset="2"/>
              <a:buNone/>
            </a:pPr>
            <a:r>
              <a:rPr lang="en-US" altLang="th-TH" dirty="0" smtClean="0"/>
              <a:t>Excel:  =RATE(10,90,-1134.20,1000)</a:t>
            </a:r>
          </a:p>
        </p:txBody>
      </p:sp>
      <p:grpSp>
        <p:nvGrpSpPr>
          <p:cNvPr id="43012" name="Group 20"/>
          <p:cNvGrpSpPr>
            <a:grpSpLocks/>
          </p:cNvGrpSpPr>
          <p:nvPr/>
        </p:nvGrpSpPr>
        <p:grpSpPr bwMode="auto">
          <a:xfrm>
            <a:off x="1581150" y="3041650"/>
            <a:ext cx="5983288" cy="1420813"/>
            <a:chOff x="1581150" y="3119438"/>
            <a:chExt cx="5983288" cy="1420812"/>
          </a:xfrm>
        </p:grpSpPr>
        <p:sp>
          <p:nvSpPr>
            <p:cNvPr id="43014" name="AutoShape 4"/>
            <p:cNvSpPr>
              <a:spLocks noChangeArrowheads="1"/>
            </p:cNvSpPr>
            <p:nvPr/>
          </p:nvSpPr>
          <p:spPr bwMode="auto">
            <a:xfrm>
              <a:off x="1581150" y="3119438"/>
              <a:ext cx="5983288" cy="1420812"/>
            </a:xfrm>
            <a:prstGeom prst="roundRect">
              <a:avLst>
                <a:gd name="adj" fmla="val 12486"/>
              </a:avLst>
            </a:prstGeom>
            <a:solidFill>
              <a:schemeClr val="accent1"/>
            </a:solidFill>
            <a:ln w="25400">
              <a:solidFill>
                <a:schemeClr val="tx1"/>
              </a:solidFill>
              <a:round/>
              <a:headEnd/>
              <a:tailEnd/>
            </a:ln>
          </p:spPr>
          <p:txBody>
            <a:bodyPr wrap="none" anchor="ct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000">
                <a:solidFill>
                  <a:srgbClr val="000000"/>
                </a:solidFill>
              </a:endParaRPr>
            </a:p>
          </p:txBody>
        </p:sp>
        <p:sp>
          <p:nvSpPr>
            <p:cNvPr id="21" name="AutoShape 5"/>
            <p:cNvSpPr>
              <a:spLocks noChangeArrowheads="1"/>
            </p:cNvSpPr>
            <p:nvPr/>
          </p:nvSpPr>
          <p:spPr bwMode="auto">
            <a:xfrm>
              <a:off x="1733550" y="3216276"/>
              <a:ext cx="1189038" cy="365125"/>
            </a:xfrm>
            <a:prstGeom prst="roundRect">
              <a:avLst>
                <a:gd name="adj" fmla="val 12486"/>
              </a:avLst>
            </a:prstGeom>
            <a:solidFill>
              <a:schemeClr val="bg2"/>
            </a:solidFill>
            <a:ln w="9525">
              <a:solidFill>
                <a:schemeClr val="accent4"/>
              </a:solidFill>
              <a:round/>
              <a:headEnd/>
              <a:tailEnd/>
            </a:ln>
          </p:spPr>
          <p:txBody>
            <a:bodyPr wrap="none" lIns="92075" tIns="46038" rIns="92075" bIns="46038" anchor="ctr"/>
            <a:lstStyle/>
            <a:p>
              <a:pPr algn="ctr" eaLnBrk="1" hangingPunct="1">
                <a:defRPr/>
              </a:pPr>
              <a:r>
                <a:rPr lang="en-US" sz="2000" b="1" dirty="0">
                  <a:latin typeface="+mn-lt"/>
                  <a:cs typeface="Arial" charset="0"/>
                </a:rPr>
                <a:t>INPUTS</a:t>
              </a:r>
            </a:p>
          </p:txBody>
        </p:sp>
        <p:sp>
          <p:nvSpPr>
            <p:cNvPr id="22" name="AutoShape 6"/>
            <p:cNvSpPr>
              <a:spLocks noChangeArrowheads="1"/>
            </p:cNvSpPr>
            <p:nvPr/>
          </p:nvSpPr>
          <p:spPr bwMode="auto">
            <a:xfrm>
              <a:off x="1733550" y="4075112"/>
              <a:ext cx="1189038" cy="366713"/>
            </a:xfrm>
            <a:prstGeom prst="roundRect">
              <a:avLst>
                <a:gd name="adj" fmla="val 12486"/>
              </a:avLst>
            </a:prstGeom>
            <a:solidFill>
              <a:schemeClr val="bg2"/>
            </a:solidFill>
            <a:ln w="9525">
              <a:solidFill>
                <a:schemeClr val="accent4"/>
              </a:solidFill>
              <a:round/>
              <a:headEnd/>
              <a:tailEnd/>
            </a:ln>
          </p:spPr>
          <p:txBody>
            <a:bodyPr wrap="none" lIns="92075" tIns="46038" rIns="92075" bIns="46038" anchor="ctr"/>
            <a:lstStyle/>
            <a:p>
              <a:pPr algn="ctr" eaLnBrk="1" hangingPunct="1">
                <a:defRPr/>
              </a:pPr>
              <a:r>
                <a:rPr lang="en-US" sz="2000" b="1" dirty="0">
                  <a:latin typeface="+mn-lt"/>
                  <a:cs typeface="Arial" charset="0"/>
                </a:rPr>
                <a:t>OUTPUT</a:t>
              </a:r>
            </a:p>
          </p:txBody>
        </p:sp>
        <p:sp>
          <p:nvSpPr>
            <p:cNvPr id="23" name="AutoShape 7"/>
            <p:cNvSpPr>
              <a:spLocks noChangeArrowheads="1"/>
            </p:cNvSpPr>
            <p:nvPr/>
          </p:nvSpPr>
          <p:spPr bwMode="auto">
            <a:xfrm>
              <a:off x="3141663" y="3644901"/>
              <a:ext cx="639762"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dirty="0">
                  <a:latin typeface="+mn-lt"/>
                  <a:cs typeface="Arial" charset="0"/>
                </a:rPr>
                <a:t>N</a:t>
              </a:r>
            </a:p>
          </p:txBody>
        </p:sp>
        <p:sp>
          <p:nvSpPr>
            <p:cNvPr id="24" name="AutoShape 8"/>
            <p:cNvSpPr>
              <a:spLocks noChangeArrowheads="1"/>
            </p:cNvSpPr>
            <p:nvPr/>
          </p:nvSpPr>
          <p:spPr bwMode="auto">
            <a:xfrm>
              <a:off x="4013200" y="3644901"/>
              <a:ext cx="639763"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spc="-100" dirty="0">
                  <a:latin typeface="+mn-lt"/>
                  <a:cs typeface="Arial" charset="0"/>
                </a:rPr>
                <a:t>I/YR</a:t>
              </a:r>
            </a:p>
          </p:txBody>
        </p:sp>
        <p:sp>
          <p:nvSpPr>
            <p:cNvPr id="25" name="AutoShape 9"/>
            <p:cNvSpPr>
              <a:spLocks noChangeArrowheads="1"/>
            </p:cNvSpPr>
            <p:nvPr/>
          </p:nvSpPr>
          <p:spPr bwMode="auto">
            <a:xfrm>
              <a:off x="5759450" y="3644901"/>
              <a:ext cx="639763"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dirty="0">
                  <a:latin typeface="+mn-lt"/>
                  <a:cs typeface="Arial" charset="0"/>
                </a:rPr>
                <a:t>PMT</a:t>
              </a:r>
            </a:p>
          </p:txBody>
        </p:sp>
        <p:sp>
          <p:nvSpPr>
            <p:cNvPr id="26" name="AutoShape 10"/>
            <p:cNvSpPr>
              <a:spLocks noChangeArrowheads="1"/>
            </p:cNvSpPr>
            <p:nvPr/>
          </p:nvSpPr>
          <p:spPr bwMode="auto">
            <a:xfrm>
              <a:off x="4886325" y="3644901"/>
              <a:ext cx="639763"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dirty="0">
                  <a:latin typeface="+mn-lt"/>
                  <a:cs typeface="Arial" charset="0"/>
                </a:rPr>
                <a:t>PV</a:t>
              </a:r>
            </a:p>
          </p:txBody>
        </p:sp>
        <p:sp>
          <p:nvSpPr>
            <p:cNvPr id="27" name="AutoShape 11"/>
            <p:cNvSpPr>
              <a:spLocks noChangeArrowheads="1"/>
            </p:cNvSpPr>
            <p:nvPr/>
          </p:nvSpPr>
          <p:spPr bwMode="auto">
            <a:xfrm>
              <a:off x="6630988" y="3644901"/>
              <a:ext cx="641350"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dirty="0">
                  <a:latin typeface="+mn-lt"/>
                  <a:cs typeface="Arial" charset="0"/>
                </a:rPr>
                <a:t>FV</a:t>
              </a:r>
            </a:p>
          </p:txBody>
        </p:sp>
        <p:sp>
          <p:nvSpPr>
            <p:cNvPr id="28" name="AutoShape 12"/>
            <p:cNvSpPr>
              <a:spLocks noChangeArrowheads="1"/>
            </p:cNvSpPr>
            <p:nvPr/>
          </p:nvSpPr>
          <p:spPr bwMode="auto">
            <a:xfrm>
              <a:off x="3141663" y="3216276"/>
              <a:ext cx="639762"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dirty="0">
                  <a:latin typeface="+mn-lt"/>
                  <a:cs typeface="Arial" charset="0"/>
                </a:rPr>
                <a:t>10</a:t>
              </a:r>
            </a:p>
          </p:txBody>
        </p:sp>
        <p:sp>
          <p:nvSpPr>
            <p:cNvPr id="29" name="AutoShape 13"/>
            <p:cNvSpPr>
              <a:spLocks noChangeArrowheads="1"/>
            </p:cNvSpPr>
            <p:nvPr/>
          </p:nvSpPr>
          <p:spPr bwMode="auto">
            <a:xfrm>
              <a:off x="4657725" y="3216276"/>
              <a:ext cx="1096963"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1900" b="1" spc="-40" dirty="0">
                  <a:latin typeface="+mn-lt"/>
                  <a:cs typeface="Arial" charset="0"/>
                </a:rPr>
                <a:t>-1134.20</a:t>
              </a:r>
            </a:p>
          </p:txBody>
        </p:sp>
        <p:sp>
          <p:nvSpPr>
            <p:cNvPr id="30" name="AutoShape 14"/>
            <p:cNvSpPr>
              <a:spLocks noChangeArrowheads="1"/>
            </p:cNvSpPr>
            <p:nvPr/>
          </p:nvSpPr>
          <p:spPr bwMode="auto">
            <a:xfrm>
              <a:off x="5767388" y="3216276"/>
              <a:ext cx="639762"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dirty="0">
                  <a:latin typeface="+mn-lt"/>
                  <a:cs typeface="Arial" charset="0"/>
                </a:rPr>
                <a:t>90</a:t>
              </a:r>
            </a:p>
          </p:txBody>
        </p:sp>
        <p:sp>
          <p:nvSpPr>
            <p:cNvPr id="31" name="AutoShape 15"/>
            <p:cNvSpPr>
              <a:spLocks noChangeArrowheads="1"/>
            </p:cNvSpPr>
            <p:nvPr/>
          </p:nvSpPr>
          <p:spPr bwMode="auto">
            <a:xfrm>
              <a:off x="3968750" y="4075112"/>
              <a:ext cx="731838" cy="366713"/>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dirty="0">
                  <a:latin typeface="+mn-lt"/>
                  <a:cs typeface="Arial" charset="0"/>
                </a:rPr>
                <a:t>7.08</a:t>
              </a:r>
            </a:p>
          </p:txBody>
        </p:sp>
        <p:sp>
          <p:nvSpPr>
            <p:cNvPr id="32" name="AutoShape 16"/>
            <p:cNvSpPr>
              <a:spLocks noChangeArrowheads="1"/>
            </p:cNvSpPr>
            <p:nvPr/>
          </p:nvSpPr>
          <p:spPr bwMode="auto">
            <a:xfrm>
              <a:off x="6583363" y="3216276"/>
              <a:ext cx="731837"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dirty="0">
                  <a:latin typeface="+mn-lt"/>
                  <a:cs typeface="Arial" charset="0"/>
                </a:rPr>
                <a:t>1000</a:t>
              </a:r>
            </a:p>
          </p:txBody>
        </p:sp>
      </p:grpSp>
      <p:sp>
        <p:nvSpPr>
          <p:cNvPr id="43013" name="Slide Number Placeholder 1"/>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240D5A24-4282-457E-913E-A39A38904054}" type="slidenum">
              <a:rPr lang="en-US" altLang="th-TH" sz="1400">
                <a:solidFill>
                  <a:srgbClr val="C00000"/>
                </a:solidFill>
              </a:rPr>
              <a:pPr>
                <a:lnSpc>
                  <a:spcPct val="100000"/>
                </a:lnSpc>
                <a:spcAft>
                  <a:spcPct val="0"/>
                </a:spcAft>
                <a:buSzTx/>
                <a:buFontTx/>
                <a:buNone/>
              </a:pPr>
              <a:t>22</a:t>
            </a:fld>
            <a:endParaRPr lang="en-US" altLang="th-TH" sz="1400">
              <a:solidFill>
                <a:srgbClr val="C00000"/>
              </a:solidFill>
            </a:endParaRPr>
          </a:p>
        </p:txBody>
      </p:sp>
    </p:spTree>
    <p:extLst>
      <p:ext uri="{BB962C8B-B14F-4D97-AF65-F5344CB8AC3E}">
        <p14:creationId xmlns:p14="http://schemas.microsoft.com/office/powerpoint/2010/main" xmlns="" val="359116038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eaLnBrk="1" hangingPunct="1"/>
            <a:r>
              <a:rPr lang="en-US" altLang="th-TH" dirty="0" smtClean="0"/>
              <a:t>Definitions</a:t>
            </a:r>
          </a:p>
        </p:txBody>
      </p:sp>
      <p:graphicFrame>
        <p:nvGraphicFramePr>
          <p:cNvPr id="45059" name="Object 4"/>
          <p:cNvGraphicFramePr>
            <a:graphicFrameLocks noChangeAspect="1"/>
          </p:cNvGraphicFramePr>
          <p:nvPr>
            <p:extLst>
              <p:ext uri="{D42A27DB-BD31-4B8C-83A1-F6EECF244321}">
                <p14:modId xmlns:p14="http://schemas.microsoft.com/office/powerpoint/2010/main" xmlns="" val="2124214882"/>
              </p:ext>
            </p:extLst>
          </p:nvPr>
        </p:nvGraphicFramePr>
        <p:xfrm>
          <a:off x="1044388" y="1919290"/>
          <a:ext cx="7686115" cy="2626813"/>
        </p:xfrm>
        <a:graphic>
          <a:graphicData uri="http://schemas.openxmlformats.org/presentationml/2006/ole">
            <p:oleObj spid="_x0000_s4106" name="Equation" r:id="rId4" imgW="3568700" imgH="1219200" progId="Equation.3">
              <p:embed/>
            </p:oleObj>
          </a:graphicData>
        </a:graphic>
      </p:graphicFrame>
      <p:sp>
        <p:nvSpPr>
          <p:cNvPr id="45060" name="Slide Number Placeholder 1"/>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AA445F0A-868D-4B72-B1EC-F85D4F83109F}" type="slidenum">
              <a:rPr lang="en-US" altLang="th-TH" sz="1400">
                <a:solidFill>
                  <a:srgbClr val="C00000"/>
                </a:solidFill>
              </a:rPr>
              <a:pPr>
                <a:lnSpc>
                  <a:spcPct val="100000"/>
                </a:lnSpc>
                <a:spcAft>
                  <a:spcPct val="0"/>
                </a:spcAft>
                <a:buSzTx/>
                <a:buFontTx/>
                <a:buNone/>
              </a:pPr>
              <a:t>23</a:t>
            </a:fld>
            <a:endParaRPr lang="en-US" altLang="th-TH" sz="1400">
              <a:solidFill>
                <a:srgbClr val="C00000"/>
              </a:solidFill>
            </a:endParaRPr>
          </a:p>
        </p:txBody>
      </p:sp>
    </p:spTree>
    <p:extLst>
      <p:ext uri="{BB962C8B-B14F-4D97-AF65-F5344CB8AC3E}">
        <p14:creationId xmlns:p14="http://schemas.microsoft.com/office/powerpoint/2010/main" xmlns="" val="132782552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Grp="1" noChangeArrowheads="1"/>
          </p:cNvSpPr>
          <p:nvPr>
            <p:ph type="title"/>
          </p:nvPr>
        </p:nvSpPr>
        <p:spPr/>
        <p:txBody>
          <a:bodyPr>
            <a:normAutofit/>
          </a:bodyPr>
          <a:lstStyle/>
          <a:p>
            <a:pPr eaLnBrk="1" hangingPunct="1">
              <a:defRPr/>
            </a:pPr>
            <a:r>
              <a:rPr lang="en-US" sz="3600" dirty="0" smtClean="0"/>
              <a:t>An Example:  </a:t>
            </a:r>
            <a:br>
              <a:rPr lang="en-US" sz="3600" dirty="0" smtClean="0"/>
            </a:br>
            <a:r>
              <a:rPr lang="en-US" sz="3600" dirty="0" smtClean="0"/>
              <a:t>Current and Capital Gains Yields</a:t>
            </a:r>
          </a:p>
        </p:txBody>
      </p:sp>
      <p:sp>
        <p:nvSpPr>
          <p:cNvPr id="47107" name="Rectangle 3"/>
          <p:cNvSpPr>
            <a:spLocks noGrp="1" noChangeArrowheads="1"/>
          </p:cNvSpPr>
          <p:nvPr>
            <p:ph sz="quarter" idx="1"/>
          </p:nvPr>
        </p:nvSpPr>
        <p:spPr>
          <a:xfrm>
            <a:off x="612775" y="1600200"/>
            <a:ext cx="7616825" cy="4495800"/>
          </a:xfrm>
        </p:spPr>
        <p:txBody>
          <a:bodyPr/>
          <a:lstStyle/>
          <a:p>
            <a:pPr eaLnBrk="1" hangingPunct="1">
              <a:spcBef>
                <a:spcPct val="0"/>
              </a:spcBef>
            </a:pPr>
            <a:r>
              <a:rPr lang="en-US" altLang="th-TH" dirty="0" smtClean="0"/>
              <a:t>Find the current yield and the capital gains yield for a 10-year, 9% annual coupon bond that sells for $887, and has a face value of $1,000.</a:t>
            </a:r>
          </a:p>
          <a:p>
            <a:pPr eaLnBrk="1" hangingPunct="1">
              <a:spcBef>
                <a:spcPct val="0"/>
              </a:spcBef>
              <a:buFont typeface="Wingdings" panose="05000000000000000000" pitchFamily="2" charset="2"/>
              <a:buNone/>
            </a:pPr>
            <a:endParaRPr lang="en-US" altLang="th-TH" dirty="0" smtClean="0"/>
          </a:p>
          <a:p>
            <a:pPr eaLnBrk="1" hangingPunct="1">
              <a:spcBef>
                <a:spcPct val="0"/>
              </a:spcBef>
              <a:buFont typeface="Wingdings" panose="05000000000000000000" pitchFamily="2" charset="2"/>
              <a:buNone/>
            </a:pPr>
            <a:r>
              <a:rPr lang="en-US" altLang="th-TH" dirty="0" smtClean="0"/>
              <a:t>	</a:t>
            </a:r>
          </a:p>
        </p:txBody>
      </p:sp>
      <p:graphicFrame>
        <p:nvGraphicFramePr>
          <p:cNvPr id="47108" name="Object 4"/>
          <p:cNvGraphicFramePr>
            <a:graphicFrameLocks noChangeAspect="1"/>
          </p:cNvGraphicFramePr>
          <p:nvPr>
            <p:extLst>
              <p:ext uri="{D42A27DB-BD31-4B8C-83A1-F6EECF244321}">
                <p14:modId xmlns:p14="http://schemas.microsoft.com/office/powerpoint/2010/main" xmlns="" val="1530248780"/>
              </p:ext>
            </p:extLst>
          </p:nvPr>
        </p:nvGraphicFramePr>
        <p:xfrm>
          <a:off x="2331384" y="3329175"/>
          <a:ext cx="4865252" cy="1493837"/>
        </p:xfrm>
        <a:graphic>
          <a:graphicData uri="http://schemas.openxmlformats.org/presentationml/2006/ole">
            <p:oleObj spid="_x0000_s5130" name="Equation" r:id="rId4" imgW="1981200" imgH="609600" progId="Equation.3">
              <p:embed/>
            </p:oleObj>
          </a:graphicData>
        </a:graphic>
      </p:graphicFrame>
      <p:sp>
        <p:nvSpPr>
          <p:cNvPr id="47109" name="Slide Number Placeholder 1"/>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C54D9357-5FB5-49E6-BB36-D13DE49FEECD}" type="slidenum">
              <a:rPr lang="en-US" altLang="th-TH" sz="1400">
                <a:solidFill>
                  <a:srgbClr val="C00000"/>
                </a:solidFill>
              </a:rPr>
              <a:pPr>
                <a:lnSpc>
                  <a:spcPct val="100000"/>
                </a:lnSpc>
                <a:spcAft>
                  <a:spcPct val="0"/>
                </a:spcAft>
                <a:buSzTx/>
                <a:buFontTx/>
                <a:buNone/>
              </a:pPr>
              <a:t>24</a:t>
            </a:fld>
            <a:endParaRPr lang="en-US" altLang="th-TH" sz="1400">
              <a:solidFill>
                <a:srgbClr val="C00000"/>
              </a:solidFill>
            </a:endParaRPr>
          </a:p>
        </p:txBody>
      </p:sp>
    </p:spTree>
    <p:extLst>
      <p:ext uri="{BB962C8B-B14F-4D97-AF65-F5344CB8AC3E}">
        <p14:creationId xmlns:p14="http://schemas.microsoft.com/office/powerpoint/2010/main" xmlns="" val="325188283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pPr eaLnBrk="1" hangingPunct="1"/>
            <a:r>
              <a:rPr lang="en-US" altLang="th-TH" smtClean="0"/>
              <a:t>Calculating Capital Gains Yield</a:t>
            </a:r>
          </a:p>
        </p:txBody>
      </p:sp>
      <p:sp>
        <p:nvSpPr>
          <p:cNvPr id="49155" name="Rectangle 3"/>
          <p:cNvSpPr>
            <a:spLocks noGrp="1" noChangeArrowheads="1"/>
          </p:cNvSpPr>
          <p:nvPr>
            <p:ph sz="quarter" idx="1"/>
          </p:nvPr>
        </p:nvSpPr>
        <p:spPr>
          <a:xfrm>
            <a:off x="612775" y="1600200"/>
            <a:ext cx="7616825" cy="4495800"/>
          </a:xfrm>
        </p:spPr>
        <p:txBody>
          <a:bodyPr/>
          <a:lstStyle/>
          <a:p>
            <a:pPr marL="0" indent="0">
              <a:spcBef>
                <a:spcPct val="0"/>
              </a:spcBef>
              <a:buNone/>
            </a:pPr>
            <a:r>
              <a:rPr lang="en-US" altLang="th-TH" dirty="0" smtClean="0"/>
              <a:t>YTM = Current yield + Capital gains yield</a:t>
            </a:r>
          </a:p>
          <a:p>
            <a:pPr marL="0" indent="0" eaLnBrk="1" hangingPunct="1">
              <a:spcBef>
                <a:spcPct val="0"/>
              </a:spcBef>
              <a:buFont typeface="Wingdings" panose="05000000000000000000" pitchFamily="2" charset="2"/>
              <a:buNone/>
            </a:pPr>
            <a:endParaRPr lang="en-US" altLang="th-TH" dirty="0" smtClean="0"/>
          </a:p>
          <a:p>
            <a:pPr marL="0" indent="0" eaLnBrk="1" hangingPunct="1">
              <a:spcBef>
                <a:spcPct val="0"/>
              </a:spcBef>
              <a:spcAft>
                <a:spcPts val="600"/>
              </a:spcAft>
              <a:buFont typeface="Wingdings" panose="05000000000000000000" pitchFamily="2" charset="2"/>
              <a:buNone/>
            </a:pPr>
            <a:r>
              <a:rPr lang="en-US" altLang="th-TH" dirty="0" smtClean="0"/>
              <a:t>	</a:t>
            </a:r>
          </a:p>
          <a:p>
            <a:pPr marL="0" indent="0" eaLnBrk="1" hangingPunct="1">
              <a:spcBef>
                <a:spcPct val="0"/>
              </a:spcBef>
              <a:spcAft>
                <a:spcPts val="600"/>
              </a:spcAft>
              <a:buFont typeface="Wingdings" panose="05000000000000000000" pitchFamily="2" charset="2"/>
              <a:buNone/>
            </a:pPr>
            <a:endParaRPr lang="en-US" altLang="th-TH" dirty="0" smtClean="0"/>
          </a:p>
          <a:p>
            <a:pPr marL="0" indent="0" eaLnBrk="1" hangingPunct="1">
              <a:spcBef>
                <a:spcPct val="0"/>
              </a:spcBef>
              <a:spcAft>
                <a:spcPts val="600"/>
              </a:spcAft>
              <a:buFont typeface="Wingdings" panose="05000000000000000000" pitchFamily="2" charset="2"/>
              <a:buNone/>
            </a:pPr>
            <a:endParaRPr lang="en-US" altLang="th-TH" dirty="0" smtClean="0"/>
          </a:p>
          <a:p>
            <a:pPr marL="0" indent="0" eaLnBrk="1" hangingPunct="1">
              <a:spcBef>
                <a:spcPct val="0"/>
              </a:spcBef>
              <a:spcAft>
                <a:spcPts val="600"/>
              </a:spcAft>
              <a:buFont typeface="Wingdings" panose="05000000000000000000" pitchFamily="2" charset="2"/>
              <a:buNone/>
            </a:pPr>
            <a:endParaRPr lang="en-US" altLang="th-TH" dirty="0" smtClean="0"/>
          </a:p>
          <a:p>
            <a:pPr marL="0" indent="0" eaLnBrk="1" hangingPunct="1">
              <a:spcBef>
                <a:spcPct val="0"/>
              </a:spcBef>
              <a:buFont typeface="Wingdings" panose="05000000000000000000" pitchFamily="2" charset="2"/>
              <a:buNone/>
            </a:pPr>
            <a:r>
              <a:rPr lang="en-US" altLang="th-TH" dirty="0" smtClean="0"/>
              <a:t>Could also find the expected price one year from now and divide the change in price by the beginning price, which gives the same answer.</a:t>
            </a:r>
          </a:p>
        </p:txBody>
      </p:sp>
      <p:graphicFrame>
        <p:nvGraphicFramePr>
          <p:cNvPr id="49156" name="Object 4"/>
          <p:cNvGraphicFramePr>
            <a:graphicFrameLocks noChangeAspect="1"/>
          </p:cNvGraphicFramePr>
          <p:nvPr>
            <p:extLst>
              <p:ext uri="{D42A27DB-BD31-4B8C-83A1-F6EECF244321}">
                <p14:modId xmlns:p14="http://schemas.microsoft.com/office/powerpoint/2010/main" xmlns="" val="4224592783"/>
              </p:ext>
            </p:extLst>
          </p:nvPr>
        </p:nvGraphicFramePr>
        <p:xfrm>
          <a:off x="2875802" y="2501153"/>
          <a:ext cx="3447595" cy="1469745"/>
        </p:xfrm>
        <a:graphic>
          <a:graphicData uri="http://schemas.openxmlformats.org/presentationml/2006/ole">
            <p:oleObj spid="_x0000_s6154" name="Equation" r:id="rId4" imgW="1459866" imgH="622030" progId="Equation.3">
              <p:embed/>
            </p:oleObj>
          </a:graphicData>
        </a:graphic>
      </p:graphicFrame>
      <p:sp>
        <p:nvSpPr>
          <p:cNvPr id="49157" name="Slide Number Placeholder 1"/>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61DC2941-08AC-493D-BE15-AEFFD773B947}" type="slidenum">
              <a:rPr lang="en-US" altLang="th-TH" sz="1400">
                <a:solidFill>
                  <a:srgbClr val="C00000"/>
                </a:solidFill>
              </a:rPr>
              <a:pPr>
                <a:lnSpc>
                  <a:spcPct val="100000"/>
                </a:lnSpc>
                <a:spcAft>
                  <a:spcPct val="0"/>
                </a:spcAft>
                <a:buSzTx/>
                <a:buFontTx/>
                <a:buNone/>
              </a:pPr>
              <a:t>25</a:t>
            </a:fld>
            <a:endParaRPr lang="en-US" altLang="th-TH" sz="1400">
              <a:solidFill>
                <a:srgbClr val="C00000"/>
              </a:solidFill>
            </a:endParaRPr>
          </a:p>
        </p:txBody>
      </p:sp>
    </p:spTree>
    <p:extLst>
      <p:ext uri="{BB962C8B-B14F-4D97-AF65-F5344CB8AC3E}">
        <p14:creationId xmlns:p14="http://schemas.microsoft.com/office/powerpoint/2010/main" xmlns="" val="32856807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normAutofit/>
          </a:bodyPr>
          <a:lstStyle/>
          <a:p>
            <a:pPr eaLnBrk="1" hangingPunct="1">
              <a:defRPr/>
            </a:pPr>
            <a:r>
              <a:rPr lang="en-US" sz="3200" dirty="0" smtClean="0"/>
              <a:t>What is price risk?  Does a 1-year or 10-year bond have more price risk? </a:t>
            </a:r>
          </a:p>
        </p:txBody>
      </p:sp>
      <p:sp>
        <p:nvSpPr>
          <p:cNvPr id="175107" name="Rectangle 3"/>
          <p:cNvSpPr>
            <a:spLocks noGrp="1" noChangeArrowheads="1"/>
          </p:cNvSpPr>
          <p:nvPr>
            <p:ph sz="quarter" idx="1"/>
          </p:nvPr>
        </p:nvSpPr>
        <p:spPr>
          <a:xfrm>
            <a:off x="612775" y="1600200"/>
            <a:ext cx="7816850" cy="4495800"/>
          </a:xfrm>
        </p:spPr>
        <p:txBody>
          <a:bodyPr/>
          <a:lstStyle/>
          <a:p>
            <a:pPr defTabSz="1657350" eaLnBrk="1" hangingPunct="1">
              <a:spcBef>
                <a:spcPct val="0"/>
              </a:spcBef>
            </a:pPr>
            <a:r>
              <a:rPr lang="en-US" altLang="th-TH" dirty="0" smtClean="0"/>
              <a:t>Price risk is the concern that rising </a:t>
            </a:r>
            <a:r>
              <a:rPr lang="en-US" altLang="th-TH" dirty="0" err="1" smtClean="0"/>
              <a:t>r</a:t>
            </a:r>
            <a:r>
              <a:rPr lang="en-US" altLang="th-TH" baseline="-25000" dirty="0" err="1" smtClean="0"/>
              <a:t>d</a:t>
            </a:r>
            <a:r>
              <a:rPr lang="en-US" altLang="th-TH" dirty="0" smtClean="0"/>
              <a:t> will cause the value of a bond to fall.</a:t>
            </a:r>
          </a:p>
          <a:p>
            <a:pPr defTabSz="1657350" eaLnBrk="1" hangingPunct="1">
              <a:spcBef>
                <a:spcPct val="0"/>
              </a:spcBef>
              <a:buFont typeface="Wingdings" panose="05000000000000000000" pitchFamily="2" charset="2"/>
              <a:buNone/>
            </a:pPr>
            <a:r>
              <a:rPr lang="en-US" altLang="th-TH" dirty="0" smtClean="0"/>
              <a:t>	</a:t>
            </a:r>
            <a:r>
              <a:rPr lang="en-US" altLang="th-TH" u="sng" dirty="0" smtClean="0"/>
              <a:t>  </a:t>
            </a:r>
            <a:r>
              <a:rPr lang="en-US" altLang="th-TH" u="sng" dirty="0" err="1" smtClean="0"/>
              <a:t>r</a:t>
            </a:r>
            <a:r>
              <a:rPr lang="en-US" altLang="th-TH" u="sng" baseline="-25000" dirty="0" err="1" smtClean="0"/>
              <a:t>d</a:t>
            </a:r>
            <a:r>
              <a:rPr lang="en-US" altLang="th-TH" u="sng" dirty="0" smtClean="0"/>
              <a:t>  </a:t>
            </a:r>
            <a:r>
              <a:rPr lang="en-US" altLang="th-TH" dirty="0" smtClean="0"/>
              <a:t>	 </a:t>
            </a:r>
            <a:r>
              <a:rPr lang="en-US" altLang="th-TH" u="sng" dirty="0" smtClean="0"/>
              <a:t>1-year</a:t>
            </a:r>
            <a:r>
              <a:rPr lang="en-US" altLang="th-TH" dirty="0" smtClean="0"/>
              <a:t>	</a:t>
            </a:r>
            <a:r>
              <a:rPr lang="en-US" altLang="th-TH" u="sng" dirty="0" smtClean="0"/>
              <a:t>Change</a:t>
            </a:r>
            <a:r>
              <a:rPr lang="en-US" altLang="th-TH" dirty="0" smtClean="0"/>
              <a:t>	</a:t>
            </a:r>
            <a:r>
              <a:rPr lang="en-US" altLang="th-TH" u="sng" dirty="0" smtClean="0"/>
              <a:t>10-year</a:t>
            </a:r>
            <a:r>
              <a:rPr lang="en-US" altLang="th-TH" dirty="0" smtClean="0"/>
              <a:t>	</a:t>
            </a:r>
            <a:r>
              <a:rPr lang="en-US" altLang="th-TH" u="sng" dirty="0" smtClean="0"/>
              <a:t>Change</a:t>
            </a:r>
          </a:p>
          <a:p>
            <a:pPr defTabSz="1657350" eaLnBrk="1" hangingPunct="1">
              <a:spcBef>
                <a:spcPct val="0"/>
              </a:spcBef>
              <a:buFont typeface="Wingdings" panose="05000000000000000000" pitchFamily="2" charset="2"/>
              <a:buNone/>
            </a:pPr>
            <a:r>
              <a:rPr lang="en-US" altLang="th-TH" dirty="0" smtClean="0"/>
              <a:t>	5%	$1,048		$1,386	</a:t>
            </a:r>
          </a:p>
          <a:p>
            <a:pPr defTabSz="1657350" eaLnBrk="1" hangingPunct="1">
              <a:spcBef>
                <a:spcPct val="0"/>
              </a:spcBef>
              <a:buFont typeface="Wingdings" panose="05000000000000000000" pitchFamily="2" charset="2"/>
              <a:buNone/>
            </a:pPr>
            <a:r>
              <a:rPr lang="en-US" altLang="th-TH" dirty="0" smtClean="0"/>
              <a:t>	10%	  1,000		  1,000</a:t>
            </a:r>
          </a:p>
          <a:p>
            <a:pPr defTabSz="1657350" eaLnBrk="1" hangingPunct="1">
              <a:spcBef>
                <a:spcPct val="0"/>
              </a:spcBef>
              <a:spcAft>
                <a:spcPts val="2400"/>
              </a:spcAft>
              <a:buFont typeface="Wingdings" panose="05000000000000000000" pitchFamily="2" charset="2"/>
              <a:buNone/>
            </a:pPr>
            <a:r>
              <a:rPr lang="en-US" altLang="th-TH" dirty="0" smtClean="0"/>
              <a:t>	15%	     956		     749</a:t>
            </a:r>
          </a:p>
          <a:p>
            <a:pPr defTabSz="1657350" eaLnBrk="1" hangingPunct="1">
              <a:spcBef>
                <a:spcPct val="0"/>
              </a:spcBef>
              <a:spcAft>
                <a:spcPts val="2400"/>
              </a:spcAft>
            </a:pPr>
            <a:r>
              <a:rPr lang="en-US" altLang="th-TH" sz="2800" dirty="0" smtClean="0"/>
              <a:t>The 10-year bond is more sensitive to interest rate changes, and hence has more price risk.</a:t>
            </a:r>
          </a:p>
          <a:p>
            <a:pPr defTabSz="1657350" eaLnBrk="1" hangingPunct="1">
              <a:spcBef>
                <a:spcPct val="0"/>
              </a:spcBef>
              <a:spcAft>
                <a:spcPts val="2400"/>
              </a:spcAft>
              <a:buFont typeface="Wingdings" panose="05000000000000000000" pitchFamily="2" charset="2"/>
              <a:buNone/>
            </a:pPr>
            <a:endParaRPr lang="en-US" altLang="th-TH" dirty="0" smtClean="0"/>
          </a:p>
        </p:txBody>
      </p:sp>
      <p:grpSp>
        <p:nvGrpSpPr>
          <p:cNvPr id="2" name="Group 15"/>
          <p:cNvGrpSpPr>
            <a:grpSpLocks/>
          </p:cNvGrpSpPr>
          <p:nvPr/>
        </p:nvGrpSpPr>
        <p:grpSpPr bwMode="auto">
          <a:xfrm>
            <a:off x="3400425" y="3157538"/>
            <a:ext cx="5257800" cy="950912"/>
            <a:chOff x="3581400" y="3386569"/>
            <a:chExt cx="5257800" cy="951324"/>
          </a:xfrm>
        </p:grpSpPr>
        <p:sp>
          <p:nvSpPr>
            <p:cNvPr id="51206" name="Line 6"/>
            <p:cNvSpPr>
              <a:spLocks noChangeShapeType="1"/>
            </p:cNvSpPr>
            <p:nvPr/>
          </p:nvSpPr>
          <p:spPr bwMode="auto">
            <a:xfrm rot="5400000" flipV="1">
              <a:off x="3771900" y="3205496"/>
              <a:ext cx="228600" cy="60960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51207" name="Line 7"/>
            <p:cNvSpPr>
              <a:spLocks noChangeShapeType="1"/>
            </p:cNvSpPr>
            <p:nvPr/>
          </p:nvSpPr>
          <p:spPr bwMode="auto">
            <a:xfrm rot="5400000">
              <a:off x="3810000" y="3395996"/>
              <a:ext cx="152400" cy="60960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51208" name="Line 8"/>
            <p:cNvSpPr>
              <a:spLocks noChangeShapeType="1"/>
            </p:cNvSpPr>
            <p:nvPr/>
          </p:nvSpPr>
          <p:spPr bwMode="auto">
            <a:xfrm rot="5400000" flipV="1">
              <a:off x="3771900" y="3766393"/>
              <a:ext cx="228600" cy="60960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51209" name="Line 9"/>
            <p:cNvSpPr>
              <a:spLocks noChangeShapeType="1"/>
            </p:cNvSpPr>
            <p:nvPr/>
          </p:nvSpPr>
          <p:spPr bwMode="auto">
            <a:xfrm rot="5400000">
              <a:off x="3810000" y="3956893"/>
              <a:ext cx="152400" cy="60960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51210" name="Line 10"/>
            <p:cNvSpPr>
              <a:spLocks noChangeShapeType="1"/>
            </p:cNvSpPr>
            <p:nvPr/>
          </p:nvSpPr>
          <p:spPr bwMode="auto">
            <a:xfrm rot="5400000" flipV="1">
              <a:off x="7124700" y="3205496"/>
              <a:ext cx="228600" cy="60960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51211" name="Line 11"/>
            <p:cNvSpPr>
              <a:spLocks noChangeShapeType="1"/>
            </p:cNvSpPr>
            <p:nvPr/>
          </p:nvSpPr>
          <p:spPr bwMode="auto">
            <a:xfrm rot="5400000">
              <a:off x="7162800" y="3395996"/>
              <a:ext cx="152400" cy="60960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51212" name="Line 12"/>
            <p:cNvSpPr>
              <a:spLocks noChangeShapeType="1"/>
            </p:cNvSpPr>
            <p:nvPr/>
          </p:nvSpPr>
          <p:spPr bwMode="auto">
            <a:xfrm rot="5400000" flipV="1">
              <a:off x="7124700" y="3766392"/>
              <a:ext cx="228600" cy="60960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51213" name="Line 13"/>
            <p:cNvSpPr>
              <a:spLocks noChangeShapeType="1"/>
            </p:cNvSpPr>
            <p:nvPr/>
          </p:nvSpPr>
          <p:spPr bwMode="auto">
            <a:xfrm rot="5400000">
              <a:off x="7162800" y="3956893"/>
              <a:ext cx="152400" cy="60960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th-TH"/>
            </a:p>
          </p:txBody>
        </p:sp>
        <p:sp>
          <p:nvSpPr>
            <p:cNvPr id="26" name="Text Box 14"/>
            <p:cNvSpPr txBox="1">
              <a:spLocks noChangeArrowheads="1"/>
            </p:cNvSpPr>
            <p:nvPr/>
          </p:nvSpPr>
          <p:spPr bwMode="auto">
            <a:xfrm>
              <a:off x="4191000" y="3386569"/>
              <a:ext cx="1295400" cy="922737"/>
            </a:xfrm>
            <a:prstGeom prst="rect">
              <a:avLst/>
            </a:prstGeom>
            <a:noFill/>
            <a:ln w="9525">
              <a:noFill/>
              <a:miter lim="800000"/>
              <a:headEnd/>
              <a:tailEnd/>
            </a:ln>
          </p:spPr>
          <p:txBody>
            <a:bodyPr>
              <a:spAutoFit/>
            </a:bodyPr>
            <a:lstStyle/>
            <a:p>
              <a:pPr eaLnBrk="1" hangingPunct="1">
                <a:spcBef>
                  <a:spcPts val="0"/>
                </a:spcBef>
                <a:spcAft>
                  <a:spcPts val="1200"/>
                </a:spcAft>
                <a:defRPr/>
              </a:pPr>
              <a:r>
                <a:rPr lang="en-US" sz="2200" dirty="0">
                  <a:solidFill>
                    <a:schemeClr val="accent1">
                      <a:lumMod val="50000"/>
                    </a:schemeClr>
                  </a:solidFill>
                  <a:latin typeface="+mn-lt"/>
                  <a:cs typeface="Arial" charset="0"/>
                </a:rPr>
                <a:t>+ 4.8%</a:t>
              </a:r>
            </a:p>
            <a:p>
              <a:pPr eaLnBrk="1" hangingPunct="1">
                <a:spcBef>
                  <a:spcPts val="0"/>
                </a:spcBef>
                <a:spcAft>
                  <a:spcPts val="1200"/>
                </a:spcAft>
                <a:defRPr/>
              </a:pPr>
              <a:r>
                <a:rPr lang="en-US" sz="2200" dirty="0">
                  <a:solidFill>
                    <a:schemeClr val="accent1">
                      <a:lumMod val="50000"/>
                    </a:schemeClr>
                  </a:solidFill>
                  <a:latin typeface="+mn-lt"/>
                  <a:cs typeface="Arial" charset="0"/>
                </a:rPr>
                <a:t>– 4.4%</a:t>
              </a:r>
            </a:p>
          </p:txBody>
        </p:sp>
        <p:sp>
          <p:nvSpPr>
            <p:cNvPr id="27" name="Text Box 15"/>
            <p:cNvSpPr txBox="1">
              <a:spLocks noChangeArrowheads="1"/>
            </p:cNvSpPr>
            <p:nvPr/>
          </p:nvSpPr>
          <p:spPr bwMode="auto">
            <a:xfrm>
              <a:off x="7543800" y="3386569"/>
              <a:ext cx="1295400" cy="922737"/>
            </a:xfrm>
            <a:prstGeom prst="rect">
              <a:avLst/>
            </a:prstGeom>
            <a:noFill/>
            <a:ln w="9525">
              <a:noFill/>
              <a:miter lim="800000"/>
              <a:headEnd/>
              <a:tailEnd/>
            </a:ln>
          </p:spPr>
          <p:txBody>
            <a:bodyPr>
              <a:spAutoFit/>
            </a:bodyPr>
            <a:lstStyle/>
            <a:p>
              <a:pPr eaLnBrk="1" hangingPunct="1">
                <a:spcBef>
                  <a:spcPts val="0"/>
                </a:spcBef>
                <a:spcAft>
                  <a:spcPts val="1200"/>
                </a:spcAft>
                <a:defRPr/>
              </a:pPr>
              <a:r>
                <a:rPr lang="en-US" sz="2200" dirty="0">
                  <a:solidFill>
                    <a:schemeClr val="accent1">
                      <a:lumMod val="50000"/>
                    </a:schemeClr>
                  </a:solidFill>
                  <a:latin typeface="+mn-lt"/>
                  <a:cs typeface="Arial" charset="0"/>
                </a:rPr>
                <a:t>+38.6%</a:t>
              </a:r>
            </a:p>
            <a:p>
              <a:pPr eaLnBrk="1" hangingPunct="1">
                <a:spcBef>
                  <a:spcPts val="0"/>
                </a:spcBef>
                <a:spcAft>
                  <a:spcPts val="1200"/>
                </a:spcAft>
                <a:defRPr/>
              </a:pPr>
              <a:r>
                <a:rPr lang="en-US" sz="2200" dirty="0">
                  <a:solidFill>
                    <a:schemeClr val="accent1">
                      <a:lumMod val="50000"/>
                    </a:schemeClr>
                  </a:solidFill>
                  <a:latin typeface="+mn-lt"/>
                  <a:cs typeface="Arial" charset="0"/>
                </a:rPr>
                <a:t>–25.1%</a:t>
              </a:r>
            </a:p>
          </p:txBody>
        </p:sp>
      </p:grpSp>
      <p:sp>
        <p:nvSpPr>
          <p:cNvPr id="51205" name="Slide Number Placeholder 2"/>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91B08B05-CE81-4EFE-8FDA-FAA936A52F01}" type="slidenum">
              <a:rPr lang="en-US" altLang="th-TH" sz="1400">
                <a:solidFill>
                  <a:srgbClr val="C00000"/>
                </a:solidFill>
              </a:rPr>
              <a:pPr>
                <a:lnSpc>
                  <a:spcPct val="100000"/>
                </a:lnSpc>
                <a:spcAft>
                  <a:spcPct val="0"/>
                </a:spcAft>
                <a:buSzTx/>
                <a:buFontTx/>
                <a:buNone/>
              </a:pPr>
              <a:t>26</a:t>
            </a:fld>
            <a:endParaRPr lang="en-US" altLang="th-TH" sz="1400">
              <a:solidFill>
                <a:srgbClr val="C00000"/>
              </a:solidFill>
            </a:endParaRPr>
          </a:p>
        </p:txBody>
      </p:sp>
    </p:spTree>
    <p:extLst>
      <p:ext uri="{BB962C8B-B14F-4D97-AF65-F5344CB8AC3E}">
        <p14:creationId xmlns:p14="http://schemas.microsoft.com/office/powerpoint/2010/main" xmlns="" val="157488929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510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5107">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75107">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75107">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5107">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7510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5107"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pPr eaLnBrk="1" hangingPunct="1"/>
            <a:r>
              <a:rPr lang="en-US" altLang="th-TH" smtClean="0"/>
              <a:t>Illustrating Price Risk</a:t>
            </a:r>
          </a:p>
        </p:txBody>
      </p:sp>
      <p:graphicFrame>
        <p:nvGraphicFramePr>
          <p:cNvPr id="53251" name="Object 4"/>
          <p:cNvGraphicFramePr>
            <a:graphicFrameLocks noGrp="1" noChangeAspect="1"/>
          </p:cNvGraphicFramePr>
          <p:nvPr>
            <p:ph sz="quarter" idx="1"/>
          </p:nvPr>
        </p:nvGraphicFramePr>
        <p:xfrm>
          <a:off x="285750" y="1933575"/>
          <a:ext cx="7572375" cy="3819525"/>
        </p:xfrm>
        <a:graphic>
          <a:graphicData uri="http://schemas.openxmlformats.org/presentationml/2006/ole">
            <p:oleObj spid="_x0000_s7178" name="Chart" r:id="rId4" imgW="7648592" imgH="3857670" progId="Excel.Chart.8">
              <p:embed/>
            </p:oleObj>
          </a:graphicData>
        </a:graphic>
      </p:graphicFrame>
      <p:sp>
        <p:nvSpPr>
          <p:cNvPr id="53252" name="TextBox 5"/>
          <p:cNvSpPr txBox="1">
            <a:spLocks noChangeArrowheads="1"/>
          </p:cNvSpPr>
          <p:nvPr/>
        </p:nvSpPr>
        <p:spPr bwMode="auto">
          <a:xfrm>
            <a:off x="3294063" y="2270125"/>
            <a:ext cx="1744662"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1800">
                <a:solidFill>
                  <a:srgbClr val="C00000"/>
                </a:solidFill>
                <a:latin typeface="Arial" panose="020B0604020202020204" pitchFamily="34" charset="0"/>
              </a:rPr>
              <a:t>10-Year Bond</a:t>
            </a:r>
          </a:p>
        </p:txBody>
      </p:sp>
      <p:sp>
        <p:nvSpPr>
          <p:cNvPr id="53253" name="TextBox 6"/>
          <p:cNvSpPr txBox="1">
            <a:spLocks noChangeArrowheads="1"/>
          </p:cNvSpPr>
          <p:nvPr/>
        </p:nvSpPr>
        <p:spPr bwMode="auto">
          <a:xfrm>
            <a:off x="4837113" y="2743200"/>
            <a:ext cx="1743075"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1800">
                <a:latin typeface="Arial" panose="020B0604020202020204" pitchFamily="34" charset="0"/>
              </a:rPr>
              <a:t>1-Year Bond</a:t>
            </a:r>
          </a:p>
        </p:txBody>
      </p:sp>
      <p:sp>
        <p:nvSpPr>
          <p:cNvPr id="12" name="TextBox 11"/>
          <p:cNvSpPr txBox="1"/>
          <p:nvPr/>
        </p:nvSpPr>
        <p:spPr>
          <a:xfrm>
            <a:off x="971550" y="1581150"/>
            <a:ext cx="1247775" cy="400050"/>
          </a:xfrm>
          <a:prstGeom prst="rect">
            <a:avLst/>
          </a:prstGeom>
          <a:noFill/>
        </p:spPr>
        <p:txBody>
          <a:bodyPr>
            <a:spAutoFit/>
          </a:bodyPr>
          <a:lstStyle/>
          <a:p>
            <a:pPr eaLnBrk="1" hangingPunct="1">
              <a:defRPr/>
            </a:pPr>
            <a:r>
              <a:rPr lang="en-US" sz="2000" dirty="0">
                <a:solidFill>
                  <a:srgbClr val="000000"/>
                </a:solidFill>
                <a:latin typeface="+mn-lt"/>
                <a:cs typeface="Arial" charset="0"/>
              </a:rPr>
              <a:t>Value ($)</a:t>
            </a:r>
          </a:p>
        </p:txBody>
      </p:sp>
      <p:sp>
        <p:nvSpPr>
          <p:cNvPr id="13" name="TextBox 12"/>
          <p:cNvSpPr txBox="1"/>
          <p:nvPr/>
        </p:nvSpPr>
        <p:spPr>
          <a:xfrm>
            <a:off x="7677150" y="4572000"/>
            <a:ext cx="1247775" cy="400050"/>
          </a:xfrm>
          <a:prstGeom prst="rect">
            <a:avLst/>
          </a:prstGeom>
          <a:noFill/>
        </p:spPr>
        <p:txBody>
          <a:bodyPr>
            <a:spAutoFit/>
          </a:bodyPr>
          <a:lstStyle/>
          <a:p>
            <a:pPr eaLnBrk="1" hangingPunct="1">
              <a:defRPr/>
            </a:pPr>
            <a:r>
              <a:rPr lang="en-US" sz="2000" dirty="0">
                <a:solidFill>
                  <a:srgbClr val="000000"/>
                </a:solidFill>
                <a:latin typeface="+mn-lt"/>
                <a:cs typeface="Arial" charset="0"/>
              </a:rPr>
              <a:t>YTM(%)</a:t>
            </a:r>
          </a:p>
        </p:txBody>
      </p:sp>
      <p:sp>
        <p:nvSpPr>
          <p:cNvPr id="53256" name="Slide Number Placeholder 1"/>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1D0BE568-6E08-46F2-8C45-BA9213C077A7}" type="slidenum">
              <a:rPr lang="en-US" altLang="th-TH" sz="1400">
                <a:solidFill>
                  <a:srgbClr val="C00000"/>
                </a:solidFill>
              </a:rPr>
              <a:pPr>
                <a:lnSpc>
                  <a:spcPct val="100000"/>
                </a:lnSpc>
                <a:spcAft>
                  <a:spcPct val="0"/>
                </a:spcAft>
                <a:buSzTx/>
                <a:buFontTx/>
                <a:buNone/>
              </a:pPr>
              <a:t>27</a:t>
            </a:fld>
            <a:endParaRPr lang="en-US" altLang="th-TH" sz="1400">
              <a:solidFill>
                <a:srgbClr val="C00000"/>
              </a:solidFill>
            </a:endParaRPr>
          </a:p>
        </p:txBody>
      </p:sp>
    </p:spTree>
    <p:extLst>
      <p:ext uri="{BB962C8B-B14F-4D97-AF65-F5344CB8AC3E}">
        <p14:creationId xmlns:p14="http://schemas.microsoft.com/office/powerpoint/2010/main" xmlns="" val="351429321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lstStyle/>
          <a:p>
            <a:pPr eaLnBrk="1" hangingPunct="1"/>
            <a:r>
              <a:rPr lang="en-US" altLang="th-TH" smtClean="0"/>
              <a:t>What is reinvestment risk?</a:t>
            </a:r>
          </a:p>
        </p:txBody>
      </p:sp>
      <p:sp>
        <p:nvSpPr>
          <p:cNvPr id="118787" name="Rectangle 3"/>
          <p:cNvSpPr>
            <a:spLocks noGrp="1" noChangeArrowheads="1"/>
          </p:cNvSpPr>
          <p:nvPr>
            <p:ph sz="quarter" idx="1"/>
          </p:nvPr>
        </p:nvSpPr>
        <p:spPr>
          <a:xfrm>
            <a:off x="612775" y="1600200"/>
            <a:ext cx="7616825" cy="4495800"/>
          </a:xfrm>
        </p:spPr>
        <p:txBody>
          <a:bodyPr/>
          <a:lstStyle/>
          <a:p>
            <a:pPr eaLnBrk="1" hangingPunct="1">
              <a:spcBef>
                <a:spcPct val="0"/>
              </a:spcBef>
            </a:pPr>
            <a:r>
              <a:rPr lang="en-US" altLang="th-TH" dirty="0" smtClean="0"/>
              <a:t>Reinvestment risk is the concern that </a:t>
            </a:r>
            <a:r>
              <a:rPr lang="en-US" altLang="th-TH" dirty="0" err="1" smtClean="0"/>
              <a:t>r</a:t>
            </a:r>
            <a:r>
              <a:rPr lang="en-US" altLang="th-TH" baseline="-25000" dirty="0" err="1" smtClean="0"/>
              <a:t>d</a:t>
            </a:r>
            <a:r>
              <a:rPr lang="en-US" altLang="th-TH" dirty="0" smtClean="0"/>
              <a:t> will fall, and future CFs will have to be reinvested at lower rates, hence reducing income.</a:t>
            </a:r>
          </a:p>
          <a:p>
            <a:pPr eaLnBrk="1" hangingPunct="1">
              <a:lnSpc>
                <a:spcPct val="100000"/>
              </a:lnSpc>
              <a:spcBef>
                <a:spcPct val="0"/>
              </a:spcBef>
              <a:buFont typeface="Wingdings" panose="05000000000000000000" pitchFamily="2" charset="2"/>
              <a:buNone/>
            </a:pPr>
            <a:endParaRPr lang="en-US" altLang="th-TH" dirty="0" smtClean="0"/>
          </a:p>
          <a:p>
            <a:pPr eaLnBrk="1" hangingPunct="1">
              <a:lnSpc>
                <a:spcPct val="100000"/>
              </a:lnSpc>
              <a:spcBef>
                <a:spcPct val="0"/>
              </a:spcBef>
              <a:buFont typeface="Wingdings" panose="05000000000000000000" pitchFamily="2" charset="2"/>
              <a:buNone/>
            </a:pPr>
            <a:r>
              <a:rPr lang="en-US" altLang="th-TH" i="1" dirty="0" smtClean="0"/>
              <a:t>EXAMPLE:  Suppose you just won $500,000 playing the lottery.  You intend to invest the money and live off the interest.</a:t>
            </a:r>
            <a:endParaRPr lang="en-US" altLang="th-TH" dirty="0" smtClean="0"/>
          </a:p>
        </p:txBody>
      </p:sp>
      <p:sp>
        <p:nvSpPr>
          <p:cNvPr id="55300" name="Slide Number Placeholder 1"/>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F53AE966-2C94-4151-A7AB-A84E82FA27FE}" type="slidenum">
              <a:rPr lang="en-US" altLang="th-TH" sz="1400">
                <a:solidFill>
                  <a:srgbClr val="C00000"/>
                </a:solidFill>
              </a:rPr>
              <a:pPr>
                <a:lnSpc>
                  <a:spcPct val="100000"/>
                </a:lnSpc>
                <a:spcAft>
                  <a:spcPct val="0"/>
                </a:spcAft>
                <a:buSzTx/>
                <a:buFontTx/>
                <a:buNone/>
              </a:pPr>
              <a:t>28</a:t>
            </a:fld>
            <a:endParaRPr lang="en-US" altLang="th-TH" sz="1400">
              <a:solidFill>
                <a:srgbClr val="C00000"/>
              </a:solidFill>
            </a:endParaRPr>
          </a:p>
        </p:txBody>
      </p:sp>
    </p:spTree>
    <p:extLst>
      <p:ext uri="{BB962C8B-B14F-4D97-AF65-F5344CB8AC3E}">
        <p14:creationId xmlns:p14="http://schemas.microsoft.com/office/powerpoint/2010/main" xmlns="" val="2602806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878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878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787"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pPr eaLnBrk="1" hangingPunct="1"/>
            <a:r>
              <a:rPr lang="en-US" altLang="th-TH" smtClean="0"/>
              <a:t>Reinvestment Risk Example</a:t>
            </a:r>
          </a:p>
        </p:txBody>
      </p:sp>
      <p:sp>
        <p:nvSpPr>
          <p:cNvPr id="119811" name="Rectangle 3"/>
          <p:cNvSpPr>
            <a:spLocks noGrp="1" noChangeArrowheads="1"/>
          </p:cNvSpPr>
          <p:nvPr>
            <p:ph sz="quarter" idx="1"/>
          </p:nvPr>
        </p:nvSpPr>
        <p:spPr>
          <a:xfrm>
            <a:off x="612775" y="1600200"/>
            <a:ext cx="7616825" cy="4495800"/>
          </a:xfrm>
        </p:spPr>
        <p:txBody>
          <a:bodyPr/>
          <a:lstStyle/>
          <a:p>
            <a:pPr eaLnBrk="1" hangingPunct="1">
              <a:lnSpc>
                <a:spcPct val="85000"/>
              </a:lnSpc>
              <a:spcAft>
                <a:spcPts val="600"/>
              </a:spcAft>
              <a:buFont typeface="Arial" charset="0"/>
              <a:buChar char="•"/>
              <a:defRPr/>
            </a:pPr>
            <a:r>
              <a:rPr lang="en-US" dirty="0" smtClean="0"/>
              <a:t>You may invest in either a 10-year bond or a series of ten 1-year bonds.  Both 10-year and 1-year bonds currently yield 10%.</a:t>
            </a:r>
          </a:p>
          <a:p>
            <a:pPr eaLnBrk="1" hangingPunct="1">
              <a:lnSpc>
                <a:spcPct val="85000"/>
              </a:lnSpc>
              <a:spcAft>
                <a:spcPts val="600"/>
              </a:spcAft>
              <a:buFont typeface="Arial" charset="0"/>
              <a:buChar char="•"/>
              <a:defRPr/>
            </a:pPr>
            <a:r>
              <a:rPr lang="en-US" dirty="0" smtClean="0"/>
              <a:t>If you choose the 1-year bond strategy:</a:t>
            </a:r>
          </a:p>
          <a:p>
            <a:pPr lvl="1" eaLnBrk="1" hangingPunct="1">
              <a:lnSpc>
                <a:spcPct val="85000"/>
              </a:lnSpc>
              <a:spcAft>
                <a:spcPts val="600"/>
              </a:spcAft>
              <a:buFont typeface="Arial" charset="0"/>
              <a:buChar char="–"/>
              <a:defRPr/>
            </a:pPr>
            <a:r>
              <a:rPr lang="en-US" dirty="0" smtClean="0"/>
              <a:t>After Year 1, you receive $50,000 in income and have $500,000 to reinvest.  But, if 1-year rates fall to 3%, your annual income would fall to $15,000.</a:t>
            </a:r>
          </a:p>
          <a:p>
            <a:pPr eaLnBrk="1" hangingPunct="1">
              <a:lnSpc>
                <a:spcPct val="85000"/>
              </a:lnSpc>
              <a:spcAft>
                <a:spcPts val="600"/>
              </a:spcAft>
              <a:buFont typeface="Arial" charset="0"/>
              <a:buChar char="•"/>
              <a:defRPr/>
            </a:pPr>
            <a:r>
              <a:rPr lang="en-US" dirty="0" smtClean="0"/>
              <a:t>If you choose the 10-year bond strategy:</a:t>
            </a:r>
          </a:p>
          <a:p>
            <a:pPr lvl="1" eaLnBrk="1" hangingPunct="1">
              <a:lnSpc>
                <a:spcPct val="85000"/>
              </a:lnSpc>
              <a:spcAft>
                <a:spcPts val="600"/>
              </a:spcAft>
              <a:buFont typeface="Arial" charset="0"/>
              <a:buChar char="–"/>
              <a:defRPr/>
            </a:pPr>
            <a:r>
              <a:rPr lang="en-US" dirty="0" smtClean="0"/>
              <a:t>You can lock in a 10% interest rate, and $50,000 annual income for 10 years, assuming the bond is not callable.</a:t>
            </a:r>
          </a:p>
        </p:txBody>
      </p:sp>
      <p:sp>
        <p:nvSpPr>
          <p:cNvPr id="57348" name="Slide Number Placeholder 1"/>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A5A6D358-11C3-4167-9629-043EABA09E62}" type="slidenum">
              <a:rPr lang="en-US" altLang="th-TH" sz="1400">
                <a:solidFill>
                  <a:srgbClr val="C00000"/>
                </a:solidFill>
              </a:rPr>
              <a:pPr>
                <a:lnSpc>
                  <a:spcPct val="100000"/>
                </a:lnSpc>
                <a:spcAft>
                  <a:spcPct val="0"/>
                </a:spcAft>
                <a:buSzTx/>
                <a:buFontTx/>
                <a:buNone/>
              </a:pPr>
              <a:t>29</a:t>
            </a:fld>
            <a:endParaRPr lang="en-US" altLang="th-TH" sz="1400">
              <a:solidFill>
                <a:srgbClr val="C00000"/>
              </a:solidFill>
            </a:endParaRPr>
          </a:p>
        </p:txBody>
      </p:sp>
    </p:spTree>
    <p:extLst>
      <p:ext uri="{BB962C8B-B14F-4D97-AF65-F5344CB8AC3E}">
        <p14:creationId xmlns:p14="http://schemas.microsoft.com/office/powerpoint/2010/main" xmlns="" val="51095142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4"/>
          <p:cNvSpPr>
            <a:spLocks noGrp="1" noChangeArrowheads="1"/>
          </p:cNvSpPr>
          <p:nvPr>
            <p:ph type="title"/>
          </p:nvPr>
        </p:nvSpPr>
        <p:spPr>
          <a:xfrm>
            <a:off x="600075" y="228600"/>
            <a:ext cx="7934325" cy="1300376"/>
          </a:xfrm>
        </p:spPr>
        <p:txBody>
          <a:bodyPr>
            <a:normAutofit/>
          </a:bodyPr>
          <a:lstStyle/>
          <a:p>
            <a:pPr eaLnBrk="1" hangingPunct="1">
              <a:defRPr/>
            </a:pPr>
            <a:r>
              <a:rPr lang="en-US" sz="3600" dirty="0" smtClean="0"/>
              <a:t>Conclusions about Price Risk and Reinvestment Risk</a:t>
            </a:r>
          </a:p>
        </p:txBody>
      </p:sp>
      <p:sp>
        <p:nvSpPr>
          <p:cNvPr id="120838" name="Rectangle 6"/>
          <p:cNvSpPr>
            <a:spLocks noGrp="1" noChangeArrowheads="1"/>
          </p:cNvSpPr>
          <p:nvPr>
            <p:ph sz="quarter" idx="1"/>
          </p:nvPr>
        </p:nvSpPr>
        <p:spPr>
          <a:xfrm>
            <a:off x="612775" y="4724400"/>
            <a:ext cx="7616825" cy="523875"/>
          </a:xfrm>
        </p:spPr>
        <p:txBody>
          <a:bodyPr/>
          <a:lstStyle/>
          <a:p>
            <a:pPr marL="274320" eaLnBrk="1" hangingPunct="1">
              <a:buFont typeface="Arial" charset="0"/>
              <a:buChar char="•"/>
              <a:defRPr/>
            </a:pPr>
            <a:r>
              <a:rPr lang="en-US" dirty="0" smtClean="0"/>
              <a:t>CONCLUSION:  Nothing is riskless!</a:t>
            </a:r>
          </a:p>
        </p:txBody>
      </p:sp>
      <p:grpSp>
        <p:nvGrpSpPr>
          <p:cNvPr id="59396" name="Group 8"/>
          <p:cNvGrpSpPr>
            <a:grpSpLocks noChangeAspect="1"/>
          </p:cNvGrpSpPr>
          <p:nvPr/>
        </p:nvGrpSpPr>
        <p:grpSpPr bwMode="auto">
          <a:xfrm>
            <a:off x="1220533" y="1668463"/>
            <a:ext cx="7439280" cy="2332960"/>
            <a:chOff x="388" y="1009"/>
            <a:chExt cx="5169" cy="1621"/>
          </a:xfrm>
        </p:grpSpPr>
        <p:sp>
          <p:nvSpPr>
            <p:cNvPr id="59398" name="Rectangle 10"/>
            <p:cNvSpPr>
              <a:spLocks noChangeArrowheads="1"/>
            </p:cNvSpPr>
            <p:nvPr/>
          </p:nvSpPr>
          <p:spPr bwMode="auto">
            <a:xfrm>
              <a:off x="3023" y="1009"/>
              <a:ext cx="469" cy="2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400"/>
                <a:t>Short</a:t>
              </a:r>
            </a:p>
          </p:txBody>
        </p:sp>
        <p:sp>
          <p:nvSpPr>
            <p:cNvPr id="59399" name="Rectangle 11"/>
            <p:cNvSpPr>
              <a:spLocks noChangeArrowheads="1"/>
            </p:cNvSpPr>
            <p:nvPr/>
          </p:nvSpPr>
          <p:spPr bwMode="auto">
            <a:xfrm>
              <a:off x="3461" y="1009"/>
              <a:ext cx="66" cy="2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400"/>
                <a:t>-</a:t>
              </a:r>
            </a:p>
          </p:txBody>
        </p:sp>
        <p:sp>
          <p:nvSpPr>
            <p:cNvPr id="59400" name="Rectangle 12"/>
            <p:cNvSpPr>
              <a:spLocks noChangeArrowheads="1"/>
            </p:cNvSpPr>
            <p:nvPr/>
          </p:nvSpPr>
          <p:spPr bwMode="auto">
            <a:xfrm>
              <a:off x="3529" y="1009"/>
              <a:ext cx="469" cy="2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400" dirty="0"/>
                <a:t>term </a:t>
              </a:r>
            </a:p>
          </p:txBody>
        </p:sp>
        <p:sp>
          <p:nvSpPr>
            <p:cNvPr id="59401" name="Rectangle 13"/>
            <p:cNvSpPr>
              <a:spLocks noChangeArrowheads="1"/>
            </p:cNvSpPr>
            <p:nvPr/>
          </p:nvSpPr>
          <p:spPr bwMode="auto">
            <a:xfrm>
              <a:off x="3128" y="1233"/>
              <a:ext cx="733" cy="2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400"/>
                <a:t>AND/OR</a:t>
              </a:r>
            </a:p>
          </p:txBody>
        </p:sp>
        <p:sp>
          <p:nvSpPr>
            <p:cNvPr id="59402" name="Rectangle 14"/>
            <p:cNvSpPr>
              <a:spLocks noChangeArrowheads="1"/>
            </p:cNvSpPr>
            <p:nvPr/>
          </p:nvSpPr>
          <p:spPr bwMode="auto">
            <a:xfrm>
              <a:off x="3808" y="1233"/>
              <a:ext cx="48" cy="2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400"/>
                <a:t> </a:t>
              </a:r>
            </a:p>
          </p:txBody>
        </p:sp>
        <p:sp>
          <p:nvSpPr>
            <p:cNvPr id="59403" name="Rectangle 15"/>
            <p:cNvSpPr>
              <a:spLocks noChangeArrowheads="1"/>
            </p:cNvSpPr>
            <p:nvPr/>
          </p:nvSpPr>
          <p:spPr bwMode="auto">
            <a:xfrm>
              <a:off x="2947" y="1458"/>
              <a:ext cx="395" cy="2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400"/>
                <a:t>High</a:t>
              </a:r>
            </a:p>
          </p:txBody>
        </p:sp>
        <p:sp>
          <p:nvSpPr>
            <p:cNvPr id="59404" name="Rectangle 16"/>
            <p:cNvSpPr>
              <a:spLocks noChangeArrowheads="1"/>
            </p:cNvSpPr>
            <p:nvPr/>
          </p:nvSpPr>
          <p:spPr bwMode="auto">
            <a:xfrm>
              <a:off x="3321" y="1458"/>
              <a:ext cx="66" cy="2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400"/>
                <a:t>-</a:t>
              </a:r>
            </a:p>
          </p:txBody>
        </p:sp>
        <p:sp>
          <p:nvSpPr>
            <p:cNvPr id="59405" name="Rectangle 17"/>
            <p:cNvSpPr>
              <a:spLocks noChangeArrowheads="1"/>
            </p:cNvSpPr>
            <p:nvPr/>
          </p:nvSpPr>
          <p:spPr bwMode="auto">
            <a:xfrm>
              <a:off x="3389" y="1458"/>
              <a:ext cx="651" cy="2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400"/>
                <a:t>coupon</a:t>
              </a:r>
            </a:p>
          </p:txBody>
        </p:sp>
        <p:sp>
          <p:nvSpPr>
            <p:cNvPr id="59406" name="Rectangle 18"/>
            <p:cNvSpPr>
              <a:spLocks noChangeArrowheads="1"/>
            </p:cNvSpPr>
            <p:nvPr/>
          </p:nvSpPr>
          <p:spPr bwMode="auto">
            <a:xfrm>
              <a:off x="3987" y="1458"/>
              <a:ext cx="48" cy="2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400"/>
                <a:t> </a:t>
              </a:r>
            </a:p>
          </p:txBody>
        </p:sp>
        <p:sp>
          <p:nvSpPr>
            <p:cNvPr id="59407" name="Rectangle 19"/>
            <p:cNvSpPr>
              <a:spLocks noChangeArrowheads="1"/>
            </p:cNvSpPr>
            <p:nvPr/>
          </p:nvSpPr>
          <p:spPr bwMode="auto">
            <a:xfrm>
              <a:off x="3218" y="1682"/>
              <a:ext cx="537" cy="2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400"/>
                <a:t>Bonds</a:t>
              </a:r>
            </a:p>
          </p:txBody>
        </p:sp>
        <p:sp>
          <p:nvSpPr>
            <p:cNvPr id="59408" name="Rectangle 20"/>
            <p:cNvSpPr>
              <a:spLocks noChangeArrowheads="1"/>
            </p:cNvSpPr>
            <p:nvPr/>
          </p:nvSpPr>
          <p:spPr bwMode="auto">
            <a:xfrm>
              <a:off x="3718" y="1682"/>
              <a:ext cx="48" cy="2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400"/>
                <a:t> </a:t>
              </a:r>
            </a:p>
          </p:txBody>
        </p:sp>
        <p:sp>
          <p:nvSpPr>
            <p:cNvPr id="59409" name="Rectangle 21"/>
            <p:cNvSpPr>
              <a:spLocks noChangeArrowheads="1"/>
            </p:cNvSpPr>
            <p:nvPr/>
          </p:nvSpPr>
          <p:spPr bwMode="auto">
            <a:xfrm>
              <a:off x="4435" y="1009"/>
              <a:ext cx="415" cy="2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400"/>
                <a:t>Long</a:t>
              </a:r>
            </a:p>
          </p:txBody>
        </p:sp>
        <p:sp>
          <p:nvSpPr>
            <p:cNvPr id="59410" name="Rectangle 22"/>
            <p:cNvSpPr>
              <a:spLocks noChangeArrowheads="1"/>
            </p:cNvSpPr>
            <p:nvPr/>
          </p:nvSpPr>
          <p:spPr bwMode="auto">
            <a:xfrm>
              <a:off x="4834" y="1009"/>
              <a:ext cx="66" cy="2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400"/>
                <a:t>-</a:t>
              </a:r>
            </a:p>
          </p:txBody>
        </p:sp>
        <p:sp>
          <p:nvSpPr>
            <p:cNvPr id="59411" name="Rectangle 23"/>
            <p:cNvSpPr>
              <a:spLocks noChangeArrowheads="1"/>
            </p:cNvSpPr>
            <p:nvPr/>
          </p:nvSpPr>
          <p:spPr bwMode="auto">
            <a:xfrm>
              <a:off x="4901" y="1009"/>
              <a:ext cx="421" cy="2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400"/>
                <a:t>term</a:t>
              </a:r>
            </a:p>
          </p:txBody>
        </p:sp>
        <p:sp>
          <p:nvSpPr>
            <p:cNvPr id="59412" name="Rectangle 24"/>
            <p:cNvSpPr>
              <a:spLocks noChangeArrowheads="1"/>
            </p:cNvSpPr>
            <p:nvPr/>
          </p:nvSpPr>
          <p:spPr bwMode="auto">
            <a:xfrm>
              <a:off x="5285" y="1009"/>
              <a:ext cx="48" cy="2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400"/>
                <a:t> </a:t>
              </a:r>
            </a:p>
          </p:txBody>
        </p:sp>
        <p:sp>
          <p:nvSpPr>
            <p:cNvPr id="59413" name="Rectangle 25"/>
            <p:cNvSpPr>
              <a:spLocks noChangeArrowheads="1"/>
            </p:cNvSpPr>
            <p:nvPr/>
          </p:nvSpPr>
          <p:spPr bwMode="auto">
            <a:xfrm>
              <a:off x="4520" y="1233"/>
              <a:ext cx="733" cy="2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400"/>
                <a:t>AND/OR</a:t>
              </a:r>
            </a:p>
          </p:txBody>
        </p:sp>
        <p:sp>
          <p:nvSpPr>
            <p:cNvPr id="59414" name="Rectangle 26"/>
            <p:cNvSpPr>
              <a:spLocks noChangeArrowheads="1"/>
            </p:cNvSpPr>
            <p:nvPr/>
          </p:nvSpPr>
          <p:spPr bwMode="auto">
            <a:xfrm>
              <a:off x="5200" y="1233"/>
              <a:ext cx="48" cy="2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400"/>
                <a:t> </a:t>
              </a:r>
            </a:p>
          </p:txBody>
        </p:sp>
        <p:sp>
          <p:nvSpPr>
            <p:cNvPr id="59415" name="Rectangle 27"/>
            <p:cNvSpPr>
              <a:spLocks noChangeArrowheads="1"/>
            </p:cNvSpPr>
            <p:nvPr/>
          </p:nvSpPr>
          <p:spPr bwMode="auto">
            <a:xfrm>
              <a:off x="4361" y="1458"/>
              <a:ext cx="354" cy="2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400"/>
                <a:t>Low</a:t>
              </a:r>
            </a:p>
          </p:txBody>
        </p:sp>
        <p:sp>
          <p:nvSpPr>
            <p:cNvPr id="59416" name="Rectangle 28"/>
            <p:cNvSpPr>
              <a:spLocks noChangeArrowheads="1"/>
            </p:cNvSpPr>
            <p:nvPr/>
          </p:nvSpPr>
          <p:spPr bwMode="auto">
            <a:xfrm>
              <a:off x="4692" y="1458"/>
              <a:ext cx="66" cy="2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400"/>
                <a:t>-</a:t>
              </a:r>
            </a:p>
          </p:txBody>
        </p:sp>
        <p:sp>
          <p:nvSpPr>
            <p:cNvPr id="59417" name="Rectangle 29"/>
            <p:cNvSpPr>
              <a:spLocks noChangeArrowheads="1"/>
            </p:cNvSpPr>
            <p:nvPr/>
          </p:nvSpPr>
          <p:spPr bwMode="auto">
            <a:xfrm>
              <a:off x="4759" y="1458"/>
              <a:ext cx="651" cy="2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400"/>
                <a:t>coupon</a:t>
              </a:r>
            </a:p>
          </p:txBody>
        </p:sp>
        <p:sp>
          <p:nvSpPr>
            <p:cNvPr id="59418" name="Rectangle 30"/>
            <p:cNvSpPr>
              <a:spLocks noChangeArrowheads="1"/>
            </p:cNvSpPr>
            <p:nvPr/>
          </p:nvSpPr>
          <p:spPr bwMode="auto">
            <a:xfrm>
              <a:off x="5358" y="1458"/>
              <a:ext cx="48" cy="2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400"/>
                <a:t> </a:t>
              </a:r>
            </a:p>
          </p:txBody>
        </p:sp>
        <p:sp>
          <p:nvSpPr>
            <p:cNvPr id="59419" name="Rectangle 31"/>
            <p:cNvSpPr>
              <a:spLocks noChangeArrowheads="1"/>
            </p:cNvSpPr>
            <p:nvPr/>
          </p:nvSpPr>
          <p:spPr bwMode="auto">
            <a:xfrm>
              <a:off x="4610" y="1682"/>
              <a:ext cx="537" cy="2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400"/>
                <a:t>Bonds</a:t>
              </a:r>
            </a:p>
          </p:txBody>
        </p:sp>
        <p:sp>
          <p:nvSpPr>
            <p:cNvPr id="59420" name="Rectangle 32"/>
            <p:cNvSpPr>
              <a:spLocks noChangeArrowheads="1"/>
            </p:cNvSpPr>
            <p:nvPr/>
          </p:nvSpPr>
          <p:spPr bwMode="auto">
            <a:xfrm>
              <a:off x="5110" y="1682"/>
              <a:ext cx="48" cy="2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400"/>
                <a:t> </a:t>
              </a:r>
            </a:p>
          </p:txBody>
        </p:sp>
        <p:sp>
          <p:nvSpPr>
            <p:cNvPr id="59421" name="Rectangle 33"/>
            <p:cNvSpPr>
              <a:spLocks noChangeArrowheads="1"/>
            </p:cNvSpPr>
            <p:nvPr/>
          </p:nvSpPr>
          <p:spPr bwMode="auto">
            <a:xfrm>
              <a:off x="429" y="1923"/>
              <a:ext cx="783" cy="2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400"/>
                <a:t>Price risk</a:t>
              </a:r>
            </a:p>
          </p:txBody>
        </p:sp>
        <p:sp>
          <p:nvSpPr>
            <p:cNvPr id="59422" name="Rectangle 34"/>
            <p:cNvSpPr>
              <a:spLocks noChangeArrowheads="1"/>
            </p:cNvSpPr>
            <p:nvPr/>
          </p:nvSpPr>
          <p:spPr bwMode="auto">
            <a:xfrm>
              <a:off x="1798" y="1923"/>
              <a:ext cx="48" cy="2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400"/>
                <a:t> </a:t>
              </a:r>
            </a:p>
          </p:txBody>
        </p:sp>
        <p:sp>
          <p:nvSpPr>
            <p:cNvPr id="59423" name="Rectangle 35"/>
            <p:cNvSpPr>
              <a:spLocks noChangeArrowheads="1"/>
            </p:cNvSpPr>
            <p:nvPr/>
          </p:nvSpPr>
          <p:spPr bwMode="auto">
            <a:xfrm>
              <a:off x="3302" y="1923"/>
              <a:ext cx="354" cy="2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400"/>
                <a:t>Low</a:t>
              </a:r>
            </a:p>
          </p:txBody>
        </p:sp>
        <p:sp>
          <p:nvSpPr>
            <p:cNvPr id="59424" name="Rectangle 36"/>
            <p:cNvSpPr>
              <a:spLocks noChangeArrowheads="1"/>
            </p:cNvSpPr>
            <p:nvPr/>
          </p:nvSpPr>
          <p:spPr bwMode="auto">
            <a:xfrm>
              <a:off x="3633" y="1923"/>
              <a:ext cx="48" cy="2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400"/>
                <a:t> </a:t>
              </a:r>
            </a:p>
          </p:txBody>
        </p:sp>
        <p:sp>
          <p:nvSpPr>
            <p:cNvPr id="59425" name="Rectangle 37"/>
            <p:cNvSpPr>
              <a:spLocks noChangeArrowheads="1"/>
            </p:cNvSpPr>
            <p:nvPr/>
          </p:nvSpPr>
          <p:spPr bwMode="auto">
            <a:xfrm>
              <a:off x="4673" y="1923"/>
              <a:ext cx="395" cy="2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400"/>
                <a:t>High</a:t>
              </a:r>
            </a:p>
          </p:txBody>
        </p:sp>
        <p:sp>
          <p:nvSpPr>
            <p:cNvPr id="59426" name="Rectangle 38"/>
            <p:cNvSpPr>
              <a:spLocks noChangeArrowheads="1"/>
            </p:cNvSpPr>
            <p:nvPr/>
          </p:nvSpPr>
          <p:spPr bwMode="auto">
            <a:xfrm>
              <a:off x="5048" y="1923"/>
              <a:ext cx="48" cy="2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400"/>
                <a:t> </a:t>
              </a:r>
            </a:p>
          </p:txBody>
        </p:sp>
        <p:sp>
          <p:nvSpPr>
            <p:cNvPr id="59427" name="Rectangle 39"/>
            <p:cNvSpPr>
              <a:spLocks noChangeArrowheads="1"/>
            </p:cNvSpPr>
            <p:nvPr/>
          </p:nvSpPr>
          <p:spPr bwMode="auto">
            <a:xfrm>
              <a:off x="388" y="1907"/>
              <a:ext cx="2384" cy="16"/>
            </a:xfrm>
            <a:prstGeom prst="rect">
              <a:avLst/>
            </a:prstGeom>
            <a:solidFill>
              <a:srgbClr val="24406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400"/>
            </a:p>
          </p:txBody>
        </p:sp>
        <p:sp>
          <p:nvSpPr>
            <p:cNvPr id="59428" name="Rectangle 40"/>
            <p:cNvSpPr>
              <a:spLocks noChangeArrowheads="1"/>
            </p:cNvSpPr>
            <p:nvPr/>
          </p:nvSpPr>
          <p:spPr bwMode="auto">
            <a:xfrm>
              <a:off x="2772" y="1907"/>
              <a:ext cx="16" cy="16"/>
            </a:xfrm>
            <a:prstGeom prst="rect">
              <a:avLst/>
            </a:prstGeom>
            <a:solidFill>
              <a:srgbClr val="24406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400"/>
            </a:p>
          </p:txBody>
        </p:sp>
        <p:sp>
          <p:nvSpPr>
            <p:cNvPr id="59429" name="Rectangle 41"/>
            <p:cNvSpPr>
              <a:spLocks noChangeArrowheads="1"/>
            </p:cNvSpPr>
            <p:nvPr/>
          </p:nvSpPr>
          <p:spPr bwMode="auto">
            <a:xfrm>
              <a:off x="2788" y="1907"/>
              <a:ext cx="1376" cy="16"/>
            </a:xfrm>
            <a:prstGeom prst="rect">
              <a:avLst/>
            </a:prstGeom>
            <a:solidFill>
              <a:srgbClr val="24406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400"/>
            </a:p>
          </p:txBody>
        </p:sp>
        <p:sp>
          <p:nvSpPr>
            <p:cNvPr id="59430" name="Rectangle 42"/>
            <p:cNvSpPr>
              <a:spLocks noChangeArrowheads="1"/>
            </p:cNvSpPr>
            <p:nvPr/>
          </p:nvSpPr>
          <p:spPr bwMode="auto">
            <a:xfrm>
              <a:off x="4164" y="1907"/>
              <a:ext cx="16" cy="16"/>
            </a:xfrm>
            <a:prstGeom prst="rect">
              <a:avLst/>
            </a:prstGeom>
            <a:solidFill>
              <a:srgbClr val="24406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400"/>
            </a:p>
          </p:txBody>
        </p:sp>
        <p:sp>
          <p:nvSpPr>
            <p:cNvPr id="59431" name="Rectangle 43"/>
            <p:cNvSpPr>
              <a:spLocks noChangeArrowheads="1"/>
            </p:cNvSpPr>
            <p:nvPr/>
          </p:nvSpPr>
          <p:spPr bwMode="auto">
            <a:xfrm>
              <a:off x="4180" y="1907"/>
              <a:ext cx="1377" cy="16"/>
            </a:xfrm>
            <a:prstGeom prst="rect">
              <a:avLst/>
            </a:prstGeom>
            <a:solidFill>
              <a:srgbClr val="24406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400"/>
            </a:p>
          </p:txBody>
        </p:sp>
        <p:sp>
          <p:nvSpPr>
            <p:cNvPr id="59432" name="Rectangle 44"/>
            <p:cNvSpPr>
              <a:spLocks noChangeArrowheads="1"/>
            </p:cNvSpPr>
            <p:nvPr/>
          </p:nvSpPr>
          <p:spPr bwMode="auto">
            <a:xfrm>
              <a:off x="429" y="2148"/>
              <a:ext cx="1542" cy="2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400"/>
                <a:t>Reinvestment risk</a:t>
              </a:r>
            </a:p>
          </p:txBody>
        </p:sp>
        <p:sp>
          <p:nvSpPr>
            <p:cNvPr id="59433" name="Rectangle 45"/>
            <p:cNvSpPr>
              <a:spLocks noChangeArrowheads="1"/>
            </p:cNvSpPr>
            <p:nvPr/>
          </p:nvSpPr>
          <p:spPr bwMode="auto">
            <a:xfrm>
              <a:off x="2270" y="2148"/>
              <a:ext cx="48" cy="2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400"/>
                <a:t> </a:t>
              </a:r>
            </a:p>
          </p:txBody>
        </p:sp>
        <p:sp>
          <p:nvSpPr>
            <p:cNvPr id="59434" name="Rectangle 46"/>
            <p:cNvSpPr>
              <a:spLocks noChangeArrowheads="1"/>
            </p:cNvSpPr>
            <p:nvPr/>
          </p:nvSpPr>
          <p:spPr bwMode="auto">
            <a:xfrm>
              <a:off x="3280" y="2148"/>
              <a:ext cx="395" cy="2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400"/>
                <a:t>High</a:t>
              </a:r>
            </a:p>
          </p:txBody>
        </p:sp>
        <p:sp>
          <p:nvSpPr>
            <p:cNvPr id="59435" name="Rectangle 47"/>
            <p:cNvSpPr>
              <a:spLocks noChangeArrowheads="1"/>
            </p:cNvSpPr>
            <p:nvPr/>
          </p:nvSpPr>
          <p:spPr bwMode="auto">
            <a:xfrm>
              <a:off x="3655" y="2148"/>
              <a:ext cx="48" cy="2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400"/>
                <a:t> </a:t>
              </a:r>
            </a:p>
          </p:txBody>
        </p:sp>
        <p:sp>
          <p:nvSpPr>
            <p:cNvPr id="59436" name="Rectangle 48"/>
            <p:cNvSpPr>
              <a:spLocks noChangeArrowheads="1"/>
            </p:cNvSpPr>
            <p:nvPr/>
          </p:nvSpPr>
          <p:spPr bwMode="auto">
            <a:xfrm>
              <a:off x="4694" y="2148"/>
              <a:ext cx="354" cy="2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400"/>
                <a:t>Low</a:t>
              </a:r>
            </a:p>
          </p:txBody>
        </p:sp>
        <p:sp>
          <p:nvSpPr>
            <p:cNvPr id="59437" name="Rectangle 49"/>
            <p:cNvSpPr>
              <a:spLocks noChangeArrowheads="1"/>
            </p:cNvSpPr>
            <p:nvPr/>
          </p:nvSpPr>
          <p:spPr bwMode="auto">
            <a:xfrm>
              <a:off x="5025" y="2148"/>
              <a:ext cx="48" cy="2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400"/>
                <a:t> </a:t>
              </a:r>
            </a:p>
          </p:txBody>
        </p:sp>
        <p:sp>
          <p:nvSpPr>
            <p:cNvPr id="59438" name="Rectangle 50"/>
            <p:cNvSpPr>
              <a:spLocks noChangeArrowheads="1"/>
            </p:cNvSpPr>
            <p:nvPr/>
          </p:nvSpPr>
          <p:spPr bwMode="auto">
            <a:xfrm>
              <a:off x="429" y="2373"/>
              <a:ext cx="48" cy="2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r>
                <a:rPr lang="en-US" altLang="th-TH" sz="2400"/>
                <a:t> </a:t>
              </a:r>
            </a:p>
          </p:txBody>
        </p:sp>
      </p:grpSp>
      <p:sp>
        <p:nvSpPr>
          <p:cNvPr id="59397" name="Slide Number Placeholder 1"/>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4E53FF72-47EC-4334-8D26-FE9248F89D4D}" type="slidenum">
              <a:rPr lang="en-US" altLang="th-TH" sz="1400">
                <a:solidFill>
                  <a:srgbClr val="C00000"/>
                </a:solidFill>
              </a:rPr>
              <a:pPr>
                <a:lnSpc>
                  <a:spcPct val="100000"/>
                </a:lnSpc>
                <a:spcAft>
                  <a:spcPct val="0"/>
                </a:spcAft>
                <a:buSzTx/>
                <a:buFontTx/>
                <a:buNone/>
              </a:pPr>
              <a:t>30</a:t>
            </a:fld>
            <a:endParaRPr lang="en-US" altLang="th-TH" sz="1400">
              <a:solidFill>
                <a:srgbClr val="C00000"/>
              </a:solidFill>
            </a:endParaRPr>
          </a:p>
        </p:txBody>
      </p:sp>
    </p:spTree>
    <p:extLst>
      <p:ext uri="{BB962C8B-B14F-4D97-AF65-F5344CB8AC3E}">
        <p14:creationId xmlns:p14="http://schemas.microsoft.com/office/powerpoint/2010/main" xmlns="" val="80933677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2083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838" grpId="0" build="p"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lstStyle/>
          <a:p>
            <a:pPr eaLnBrk="1" hangingPunct="1"/>
            <a:r>
              <a:rPr lang="en-US" altLang="th-TH" smtClean="0"/>
              <a:t>Semiannual Bonds</a:t>
            </a:r>
          </a:p>
        </p:txBody>
      </p:sp>
      <p:sp>
        <p:nvSpPr>
          <p:cNvPr id="145411" name="Rectangle 3"/>
          <p:cNvSpPr>
            <a:spLocks noGrp="1" noChangeArrowheads="1"/>
          </p:cNvSpPr>
          <p:nvPr>
            <p:ph sz="quarter" idx="1"/>
          </p:nvPr>
        </p:nvSpPr>
        <p:spPr>
          <a:xfrm>
            <a:off x="612775" y="1600200"/>
            <a:ext cx="7616825" cy="4495800"/>
          </a:xfrm>
        </p:spPr>
        <p:txBody>
          <a:bodyPr/>
          <a:lstStyle/>
          <a:p>
            <a:pPr marL="339725" indent="-339725" eaLnBrk="1" hangingPunct="1">
              <a:spcBef>
                <a:spcPct val="0"/>
              </a:spcBef>
              <a:buClr>
                <a:srgbClr val="23518A"/>
              </a:buClr>
              <a:buSzPct val="100000"/>
              <a:buFont typeface="Wingdings" panose="05000000000000000000" pitchFamily="2" charset="2"/>
              <a:buAutoNum type="arabicPeriod"/>
            </a:pPr>
            <a:r>
              <a:rPr lang="en-US" altLang="th-TH" dirty="0" smtClean="0"/>
              <a:t>Multiply years by 2:  Number of periods = 2N</a:t>
            </a:r>
          </a:p>
          <a:p>
            <a:pPr marL="339725" indent="-339725" eaLnBrk="1" hangingPunct="1">
              <a:spcBef>
                <a:spcPct val="0"/>
              </a:spcBef>
              <a:buClr>
                <a:srgbClr val="23518A"/>
              </a:buClr>
              <a:buSzPct val="100000"/>
              <a:buFont typeface="Wingdings" panose="05000000000000000000" pitchFamily="2" charset="2"/>
              <a:buAutoNum type="arabicPeriod"/>
            </a:pPr>
            <a:r>
              <a:rPr lang="en-US" altLang="th-TH" dirty="0" smtClean="0"/>
              <a:t>Divide nominal rate by 2:  Periodic rate (I/YR) = </a:t>
            </a:r>
            <a:r>
              <a:rPr lang="en-US" altLang="th-TH" dirty="0" err="1" smtClean="0"/>
              <a:t>r</a:t>
            </a:r>
            <a:r>
              <a:rPr lang="en-US" altLang="th-TH" baseline="-25000" dirty="0" err="1" smtClean="0"/>
              <a:t>d</a:t>
            </a:r>
            <a:r>
              <a:rPr lang="en-US" altLang="th-TH" dirty="0" smtClean="0"/>
              <a:t>/2</a:t>
            </a:r>
          </a:p>
          <a:p>
            <a:pPr marL="339725" indent="-339725" eaLnBrk="1" hangingPunct="1">
              <a:spcBef>
                <a:spcPct val="0"/>
              </a:spcBef>
              <a:buClr>
                <a:srgbClr val="23518A"/>
              </a:buClr>
              <a:buSzPct val="100000"/>
              <a:buFont typeface="Wingdings" panose="05000000000000000000" pitchFamily="2" charset="2"/>
              <a:buAutoNum type="arabicPeriod"/>
            </a:pPr>
            <a:r>
              <a:rPr lang="en-US" altLang="th-TH" dirty="0" smtClean="0"/>
              <a:t>Divide annual coupon by 2:  PMT = Annual coupon/2</a:t>
            </a:r>
          </a:p>
          <a:p>
            <a:pPr marL="339725" indent="-339725" eaLnBrk="1" hangingPunct="1">
              <a:spcBef>
                <a:spcPct val="0"/>
              </a:spcBef>
              <a:buClr>
                <a:srgbClr val="23518A"/>
              </a:buClr>
              <a:buSzPct val="100000"/>
              <a:buFont typeface="Wingdings" panose="05000000000000000000" pitchFamily="2" charset="2"/>
              <a:buAutoNum type="arabicPeriod"/>
            </a:pPr>
            <a:endParaRPr lang="en-US" altLang="th-TH" dirty="0" smtClean="0"/>
          </a:p>
          <a:p>
            <a:pPr marL="339725" indent="-339725" eaLnBrk="1" hangingPunct="1">
              <a:spcBef>
                <a:spcPct val="0"/>
              </a:spcBef>
              <a:buClr>
                <a:srgbClr val="23518A"/>
              </a:buClr>
              <a:buSzPct val="100000"/>
              <a:buFont typeface="Wingdings" panose="05000000000000000000" pitchFamily="2" charset="2"/>
              <a:buAutoNum type="arabicPeriod"/>
            </a:pPr>
            <a:endParaRPr lang="en-US" altLang="th-TH" dirty="0" smtClean="0"/>
          </a:p>
          <a:p>
            <a:pPr marL="339725" indent="-339725" eaLnBrk="1" hangingPunct="1">
              <a:spcBef>
                <a:spcPct val="0"/>
              </a:spcBef>
              <a:buClr>
                <a:srgbClr val="23518A"/>
              </a:buClr>
              <a:buSzPct val="100000"/>
              <a:buFont typeface="Wingdings" panose="05000000000000000000" pitchFamily="2" charset="2"/>
              <a:buAutoNum type="arabicPeriod"/>
            </a:pPr>
            <a:endParaRPr lang="en-US" altLang="th-TH" dirty="0" smtClean="0"/>
          </a:p>
          <a:p>
            <a:pPr marL="339725" indent="-339725" eaLnBrk="1" hangingPunct="1">
              <a:spcBef>
                <a:spcPct val="0"/>
              </a:spcBef>
              <a:buClr>
                <a:srgbClr val="23518A"/>
              </a:buClr>
              <a:buSzPct val="100000"/>
              <a:buFont typeface="Wingdings" panose="05000000000000000000" pitchFamily="2" charset="2"/>
              <a:buAutoNum type="arabicPeriod"/>
            </a:pPr>
            <a:endParaRPr lang="en-US" altLang="th-TH" dirty="0" smtClean="0"/>
          </a:p>
        </p:txBody>
      </p:sp>
      <p:grpSp>
        <p:nvGrpSpPr>
          <p:cNvPr id="2" name="Group 20"/>
          <p:cNvGrpSpPr>
            <a:grpSpLocks/>
          </p:cNvGrpSpPr>
          <p:nvPr/>
        </p:nvGrpSpPr>
        <p:grpSpPr bwMode="auto">
          <a:xfrm>
            <a:off x="1890432" y="3976220"/>
            <a:ext cx="5983288" cy="1420813"/>
            <a:chOff x="1581150" y="3119438"/>
            <a:chExt cx="5983288" cy="1420812"/>
          </a:xfrm>
        </p:grpSpPr>
        <p:sp>
          <p:nvSpPr>
            <p:cNvPr id="61446" name="AutoShape 4"/>
            <p:cNvSpPr>
              <a:spLocks noChangeArrowheads="1"/>
            </p:cNvSpPr>
            <p:nvPr/>
          </p:nvSpPr>
          <p:spPr bwMode="auto">
            <a:xfrm>
              <a:off x="1581150" y="3119438"/>
              <a:ext cx="5983288" cy="1420812"/>
            </a:xfrm>
            <a:prstGeom prst="roundRect">
              <a:avLst>
                <a:gd name="adj" fmla="val 12486"/>
              </a:avLst>
            </a:prstGeom>
            <a:solidFill>
              <a:schemeClr val="accent1"/>
            </a:solidFill>
            <a:ln w="25400">
              <a:solidFill>
                <a:schemeClr val="tx1"/>
              </a:solidFill>
              <a:round/>
              <a:headEnd/>
              <a:tailEnd/>
            </a:ln>
          </p:spPr>
          <p:txBody>
            <a:bodyPr wrap="none" anchor="ct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000">
                <a:solidFill>
                  <a:srgbClr val="000000"/>
                </a:solidFill>
              </a:endParaRPr>
            </a:p>
          </p:txBody>
        </p:sp>
        <p:sp>
          <p:nvSpPr>
            <p:cNvPr id="20" name="AutoShape 5"/>
            <p:cNvSpPr>
              <a:spLocks noChangeArrowheads="1"/>
            </p:cNvSpPr>
            <p:nvPr/>
          </p:nvSpPr>
          <p:spPr bwMode="auto">
            <a:xfrm>
              <a:off x="1733550" y="3216276"/>
              <a:ext cx="1189038" cy="365125"/>
            </a:xfrm>
            <a:prstGeom prst="roundRect">
              <a:avLst>
                <a:gd name="adj" fmla="val 12486"/>
              </a:avLst>
            </a:prstGeom>
            <a:solidFill>
              <a:schemeClr val="bg2"/>
            </a:solidFill>
            <a:ln w="9525">
              <a:solidFill>
                <a:schemeClr val="accent4"/>
              </a:solidFill>
              <a:round/>
              <a:headEnd/>
              <a:tailEnd/>
            </a:ln>
          </p:spPr>
          <p:txBody>
            <a:bodyPr wrap="none" lIns="92075" tIns="46038" rIns="92075" bIns="46038" anchor="ctr"/>
            <a:lstStyle/>
            <a:p>
              <a:pPr algn="ctr" eaLnBrk="1" hangingPunct="1">
                <a:defRPr/>
              </a:pPr>
              <a:r>
                <a:rPr lang="en-US" sz="2000" b="1" dirty="0">
                  <a:latin typeface="+mn-lt"/>
                  <a:cs typeface="Arial" charset="0"/>
                </a:rPr>
                <a:t>INPUTS</a:t>
              </a:r>
            </a:p>
          </p:txBody>
        </p:sp>
        <p:sp>
          <p:nvSpPr>
            <p:cNvPr id="21" name="AutoShape 6"/>
            <p:cNvSpPr>
              <a:spLocks noChangeArrowheads="1"/>
            </p:cNvSpPr>
            <p:nvPr/>
          </p:nvSpPr>
          <p:spPr bwMode="auto">
            <a:xfrm>
              <a:off x="1733550" y="4075112"/>
              <a:ext cx="1189038" cy="366713"/>
            </a:xfrm>
            <a:prstGeom prst="roundRect">
              <a:avLst>
                <a:gd name="adj" fmla="val 12486"/>
              </a:avLst>
            </a:prstGeom>
            <a:solidFill>
              <a:schemeClr val="bg2"/>
            </a:solidFill>
            <a:ln w="9525">
              <a:solidFill>
                <a:schemeClr val="accent4"/>
              </a:solidFill>
              <a:round/>
              <a:headEnd/>
              <a:tailEnd/>
            </a:ln>
          </p:spPr>
          <p:txBody>
            <a:bodyPr wrap="none" lIns="92075" tIns="46038" rIns="92075" bIns="46038" anchor="ctr"/>
            <a:lstStyle/>
            <a:p>
              <a:pPr algn="ctr" eaLnBrk="1" hangingPunct="1">
                <a:defRPr/>
              </a:pPr>
              <a:r>
                <a:rPr lang="en-US" sz="2000" b="1" dirty="0">
                  <a:latin typeface="+mn-lt"/>
                  <a:cs typeface="Arial" charset="0"/>
                </a:rPr>
                <a:t>OUTPUT</a:t>
              </a:r>
            </a:p>
          </p:txBody>
        </p:sp>
        <p:sp>
          <p:nvSpPr>
            <p:cNvPr id="22" name="AutoShape 7"/>
            <p:cNvSpPr>
              <a:spLocks noChangeArrowheads="1"/>
            </p:cNvSpPr>
            <p:nvPr/>
          </p:nvSpPr>
          <p:spPr bwMode="auto">
            <a:xfrm>
              <a:off x="3141663" y="3644901"/>
              <a:ext cx="639762"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dirty="0">
                  <a:latin typeface="+mn-lt"/>
                  <a:cs typeface="Arial" charset="0"/>
                </a:rPr>
                <a:t>N</a:t>
              </a:r>
            </a:p>
          </p:txBody>
        </p:sp>
        <p:sp>
          <p:nvSpPr>
            <p:cNvPr id="23" name="AutoShape 8"/>
            <p:cNvSpPr>
              <a:spLocks noChangeArrowheads="1"/>
            </p:cNvSpPr>
            <p:nvPr/>
          </p:nvSpPr>
          <p:spPr bwMode="auto">
            <a:xfrm>
              <a:off x="4013200" y="3644901"/>
              <a:ext cx="639763"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spc="-100" dirty="0">
                  <a:latin typeface="+mn-lt"/>
                  <a:cs typeface="Arial" charset="0"/>
                </a:rPr>
                <a:t>I/YR</a:t>
              </a:r>
            </a:p>
          </p:txBody>
        </p:sp>
        <p:sp>
          <p:nvSpPr>
            <p:cNvPr id="24" name="AutoShape 9"/>
            <p:cNvSpPr>
              <a:spLocks noChangeArrowheads="1"/>
            </p:cNvSpPr>
            <p:nvPr/>
          </p:nvSpPr>
          <p:spPr bwMode="auto">
            <a:xfrm>
              <a:off x="5759450" y="3644901"/>
              <a:ext cx="639763"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dirty="0">
                  <a:latin typeface="+mn-lt"/>
                  <a:cs typeface="Arial" charset="0"/>
                </a:rPr>
                <a:t>PMT</a:t>
              </a:r>
            </a:p>
          </p:txBody>
        </p:sp>
        <p:sp>
          <p:nvSpPr>
            <p:cNvPr id="25" name="AutoShape 10"/>
            <p:cNvSpPr>
              <a:spLocks noChangeArrowheads="1"/>
            </p:cNvSpPr>
            <p:nvPr/>
          </p:nvSpPr>
          <p:spPr bwMode="auto">
            <a:xfrm>
              <a:off x="4886325" y="3644901"/>
              <a:ext cx="639763"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dirty="0">
                  <a:latin typeface="+mn-lt"/>
                  <a:cs typeface="Arial" charset="0"/>
                </a:rPr>
                <a:t>PV</a:t>
              </a:r>
            </a:p>
          </p:txBody>
        </p:sp>
        <p:sp>
          <p:nvSpPr>
            <p:cNvPr id="26" name="AutoShape 11"/>
            <p:cNvSpPr>
              <a:spLocks noChangeArrowheads="1"/>
            </p:cNvSpPr>
            <p:nvPr/>
          </p:nvSpPr>
          <p:spPr bwMode="auto">
            <a:xfrm>
              <a:off x="6630988" y="3644901"/>
              <a:ext cx="641350"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dirty="0">
                  <a:latin typeface="+mn-lt"/>
                  <a:cs typeface="Arial" charset="0"/>
                </a:rPr>
                <a:t>FV</a:t>
              </a:r>
            </a:p>
          </p:txBody>
        </p:sp>
        <p:sp>
          <p:nvSpPr>
            <p:cNvPr id="27" name="AutoShape 12"/>
            <p:cNvSpPr>
              <a:spLocks noChangeArrowheads="1"/>
            </p:cNvSpPr>
            <p:nvPr/>
          </p:nvSpPr>
          <p:spPr bwMode="auto">
            <a:xfrm>
              <a:off x="3141663" y="3216276"/>
              <a:ext cx="639762"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dirty="0">
                  <a:latin typeface="+mn-lt"/>
                  <a:cs typeface="Arial" charset="0"/>
                </a:rPr>
                <a:t>2N</a:t>
              </a:r>
            </a:p>
          </p:txBody>
        </p:sp>
        <p:sp>
          <p:nvSpPr>
            <p:cNvPr id="28" name="AutoShape 13"/>
            <p:cNvSpPr>
              <a:spLocks noChangeArrowheads="1"/>
            </p:cNvSpPr>
            <p:nvPr/>
          </p:nvSpPr>
          <p:spPr bwMode="auto">
            <a:xfrm>
              <a:off x="4886325" y="3216276"/>
              <a:ext cx="641350"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spc="-20" dirty="0">
                  <a:latin typeface="+mn-lt"/>
                  <a:cs typeface="Arial" charset="0"/>
                </a:rPr>
                <a:t>OK</a:t>
              </a:r>
            </a:p>
          </p:txBody>
        </p:sp>
        <p:sp>
          <p:nvSpPr>
            <p:cNvPr id="29" name="AutoShape 14"/>
            <p:cNvSpPr>
              <a:spLocks noChangeArrowheads="1"/>
            </p:cNvSpPr>
            <p:nvPr/>
          </p:nvSpPr>
          <p:spPr bwMode="auto">
            <a:xfrm>
              <a:off x="5662613" y="3216276"/>
              <a:ext cx="822325"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spc="-20" dirty="0" err="1">
                  <a:latin typeface="+mn-lt"/>
                  <a:cs typeface="Arial" charset="0"/>
                </a:rPr>
                <a:t>cpn</a:t>
              </a:r>
              <a:r>
                <a:rPr lang="en-US" sz="2000" b="1" spc="-20" dirty="0">
                  <a:latin typeface="+mn-lt"/>
                  <a:cs typeface="Arial" charset="0"/>
                </a:rPr>
                <a:t>/2</a:t>
              </a:r>
            </a:p>
          </p:txBody>
        </p:sp>
        <p:sp>
          <p:nvSpPr>
            <p:cNvPr id="30" name="AutoShape 15"/>
            <p:cNvSpPr>
              <a:spLocks noChangeArrowheads="1"/>
            </p:cNvSpPr>
            <p:nvPr/>
          </p:nvSpPr>
          <p:spPr bwMode="auto">
            <a:xfrm>
              <a:off x="4006850" y="3216276"/>
              <a:ext cx="641350" cy="366712"/>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dirty="0">
                  <a:latin typeface="+mn-lt"/>
                  <a:cs typeface="Arial" charset="0"/>
                </a:rPr>
                <a:t>r</a:t>
              </a:r>
              <a:r>
                <a:rPr lang="en-US" sz="2000" b="1" baseline="-25000" dirty="0">
                  <a:latin typeface="+mn-lt"/>
                  <a:cs typeface="Arial" charset="0"/>
                </a:rPr>
                <a:t>d</a:t>
              </a:r>
              <a:r>
                <a:rPr lang="en-US" sz="2000" b="1" dirty="0">
                  <a:latin typeface="+mn-lt"/>
                  <a:cs typeface="Arial" charset="0"/>
                </a:rPr>
                <a:t>/2</a:t>
              </a:r>
            </a:p>
          </p:txBody>
        </p:sp>
        <p:sp>
          <p:nvSpPr>
            <p:cNvPr id="31" name="AutoShape 16"/>
            <p:cNvSpPr>
              <a:spLocks noChangeArrowheads="1"/>
            </p:cNvSpPr>
            <p:nvPr/>
          </p:nvSpPr>
          <p:spPr bwMode="auto">
            <a:xfrm>
              <a:off x="6630988" y="3216276"/>
              <a:ext cx="639762"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dirty="0">
                  <a:latin typeface="+mn-lt"/>
                  <a:cs typeface="Arial" charset="0"/>
                </a:rPr>
                <a:t>OK</a:t>
              </a:r>
            </a:p>
          </p:txBody>
        </p:sp>
      </p:grpSp>
      <p:sp>
        <p:nvSpPr>
          <p:cNvPr id="61445" name="Slide Number Placeholder 2"/>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B29E0297-E578-4DC7-AA3D-43A8CC43C985}" type="slidenum">
              <a:rPr lang="en-US" altLang="th-TH" sz="1400">
                <a:solidFill>
                  <a:srgbClr val="C00000"/>
                </a:solidFill>
              </a:rPr>
              <a:pPr>
                <a:lnSpc>
                  <a:spcPct val="100000"/>
                </a:lnSpc>
                <a:spcAft>
                  <a:spcPct val="0"/>
                </a:spcAft>
                <a:buSzTx/>
                <a:buFontTx/>
                <a:buNone/>
              </a:pPr>
              <a:t>31</a:t>
            </a:fld>
            <a:endParaRPr lang="en-US" altLang="th-TH" sz="1400">
              <a:solidFill>
                <a:srgbClr val="C00000"/>
              </a:solidFill>
            </a:endParaRPr>
          </a:p>
        </p:txBody>
      </p:sp>
    </p:spTree>
    <p:extLst>
      <p:ext uri="{BB962C8B-B14F-4D97-AF65-F5344CB8AC3E}">
        <p14:creationId xmlns:p14="http://schemas.microsoft.com/office/powerpoint/2010/main" xmlns="" val="36300539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4541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4541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45411">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normAutofit/>
          </a:bodyPr>
          <a:lstStyle/>
          <a:p>
            <a:pPr eaLnBrk="1" hangingPunct="1">
              <a:defRPr/>
            </a:pPr>
            <a:r>
              <a:rPr lang="en-US" sz="3200" dirty="0" smtClean="0"/>
              <a:t>What is the value of a 10-year, 10% semiannual coupon bond, if </a:t>
            </a:r>
            <a:r>
              <a:rPr lang="en-US" sz="3200" dirty="0" err="1" smtClean="0"/>
              <a:t>r</a:t>
            </a:r>
            <a:r>
              <a:rPr lang="en-US" sz="3200" baseline="-25000" dirty="0" err="1" smtClean="0"/>
              <a:t>d</a:t>
            </a:r>
            <a:r>
              <a:rPr lang="en-US" sz="3200" dirty="0" smtClean="0"/>
              <a:t> = 13%?</a:t>
            </a:r>
          </a:p>
        </p:txBody>
      </p:sp>
      <p:sp>
        <p:nvSpPr>
          <p:cNvPr id="145411" name="Rectangle 3"/>
          <p:cNvSpPr>
            <a:spLocks noGrp="1" noChangeArrowheads="1"/>
          </p:cNvSpPr>
          <p:nvPr>
            <p:ph sz="quarter" idx="1"/>
          </p:nvPr>
        </p:nvSpPr>
        <p:spPr>
          <a:xfrm>
            <a:off x="612775" y="1600200"/>
            <a:ext cx="7616825" cy="4495800"/>
          </a:xfrm>
        </p:spPr>
        <p:txBody>
          <a:bodyPr/>
          <a:lstStyle/>
          <a:p>
            <a:pPr marL="339725" indent="-339725" eaLnBrk="1" hangingPunct="1">
              <a:spcBef>
                <a:spcPct val="0"/>
              </a:spcBef>
              <a:buClr>
                <a:srgbClr val="23518A"/>
              </a:buClr>
              <a:buSzPct val="100000"/>
              <a:buFont typeface="Wingdings" panose="05000000000000000000" pitchFamily="2" charset="2"/>
              <a:buAutoNum type="arabicPeriod"/>
            </a:pPr>
            <a:r>
              <a:rPr lang="en-US" altLang="th-TH" dirty="0" smtClean="0"/>
              <a:t>Multiply years by 2:  N = 2 x 10 = 20</a:t>
            </a:r>
          </a:p>
          <a:p>
            <a:pPr marL="339725" indent="-339725" eaLnBrk="1" hangingPunct="1">
              <a:spcBef>
                <a:spcPct val="0"/>
              </a:spcBef>
              <a:buClr>
                <a:srgbClr val="23518A"/>
              </a:buClr>
              <a:buSzPct val="100000"/>
              <a:buFont typeface="Wingdings" panose="05000000000000000000" pitchFamily="2" charset="2"/>
              <a:buAutoNum type="arabicPeriod"/>
            </a:pPr>
            <a:r>
              <a:rPr lang="en-US" altLang="th-TH" dirty="0" smtClean="0"/>
              <a:t>Divide nominal rate by 2:  I/YR = 13/2 = 6.5</a:t>
            </a:r>
          </a:p>
          <a:p>
            <a:pPr marL="339725" indent="-339725" eaLnBrk="1" hangingPunct="1">
              <a:spcBef>
                <a:spcPct val="0"/>
              </a:spcBef>
              <a:buClr>
                <a:srgbClr val="23518A"/>
              </a:buClr>
              <a:buSzPct val="100000"/>
              <a:buFont typeface="Wingdings" panose="05000000000000000000" pitchFamily="2" charset="2"/>
              <a:buAutoNum type="arabicPeriod"/>
            </a:pPr>
            <a:r>
              <a:rPr lang="en-US" altLang="th-TH" dirty="0" smtClean="0"/>
              <a:t>Divide annual coupon by 2:  PMT = 100/2 = 50</a:t>
            </a:r>
          </a:p>
          <a:p>
            <a:pPr marL="339725" indent="-339725" eaLnBrk="1" hangingPunct="1">
              <a:spcBef>
                <a:spcPct val="0"/>
              </a:spcBef>
              <a:buClr>
                <a:srgbClr val="23518A"/>
              </a:buClr>
              <a:buSzPct val="100000"/>
              <a:buFont typeface="Wingdings" panose="05000000000000000000" pitchFamily="2" charset="2"/>
              <a:buAutoNum type="arabicPeriod"/>
            </a:pPr>
            <a:endParaRPr lang="en-US" altLang="th-TH" dirty="0" smtClean="0"/>
          </a:p>
          <a:p>
            <a:pPr marL="339725" indent="-339725" eaLnBrk="1" hangingPunct="1">
              <a:spcBef>
                <a:spcPct val="0"/>
              </a:spcBef>
              <a:buClr>
                <a:srgbClr val="23518A"/>
              </a:buClr>
              <a:buSzPct val="100000"/>
              <a:buFont typeface="Wingdings" panose="05000000000000000000" pitchFamily="2" charset="2"/>
              <a:buAutoNum type="arabicPeriod"/>
            </a:pPr>
            <a:endParaRPr lang="en-US" altLang="th-TH" dirty="0"/>
          </a:p>
          <a:p>
            <a:pPr marL="339725" indent="-339725" eaLnBrk="1" hangingPunct="1">
              <a:spcBef>
                <a:spcPct val="0"/>
              </a:spcBef>
              <a:buClr>
                <a:srgbClr val="23518A"/>
              </a:buClr>
              <a:buSzPct val="100000"/>
              <a:buFont typeface="Wingdings" panose="05000000000000000000" pitchFamily="2" charset="2"/>
              <a:buAutoNum type="arabicPeriod"/>
            </a:pPr>
            <a:endParaRPr lang="en-US" altLang="th-TH" dirty="0" smtClean="0"/>
          </a:p>
          <a:p>
            <a:pPr marL="339725" indent="-339725" eaLnBrk="1" hangingPunct="1">
              <a:spcBef>
                <a:spcPct val="0"/>
              </a:spcBef>
              <a:buClr>
                <a:srgbClr val="23518A"/>
              </a:buClr>
              <a:buSzPct val="100000"/>
              <a:buFont typeface="Wingdings" panose="05000000000000000000" pitchFamily="2" charset="2"/>
              <a:buAutoNum type="arabicPeriod"/>
            </a:pPr>
            <a:endParaRPr lang="en-US" altLang="th-TH" dirty="0" smtClean="0"/>
          </a:p>
          <a:p>
            <a:pPr marL="339725" indent="-339725" eaLnBrk="1" hangingPunct="1">
              <a:spcBef>
                <a:spcPct val="0"/>
              </a:spcBef>
              <a:buClr>
                <a:srgbClr val="23518A"/>
              </a:buClr>
              <a:buSzPct val="100000"/>
              <a:buFont typeface="Wingdings" panose="05000000000000000000" pitchFamily="2" charset="2"/>
              <a:buAutoNum type="arabicPeriod"/>
            </a:pPr>
            <a:endParaRPr lang="en-US" altLang="th-TH" dirty="0" smtClean="0"/>
          </a:p>
          <a:p>
            <a:pPr marL="339725" indent="-339725" eaLnBrk="1" hangingPunct="1">
              <a:spcBef>
                <a:spcPct val="0"/>
              </a:spcBef>
              <a:buClr>
                <a:srgbClr val="23518A"/>
              </a:buClr>
              <a:buSzPct val="100000"/>
              <a:buFont typeface="Wingdings" panose="05000000000000000000" pitchFamily="2" charset="2"/>
              <a:buAutoNum type="arabicPeriod"/>
            </a:pPr>
            <a:endParaRPr lang="en-US" altLang="th-TH" dirty="0" smtClean="0"/>
          </a:p>
          <a:p>
            <a:pPr marL="339725" indent="-339725" eaLnBrk="1" hangingPunct="1">
              <a:spcBef>
                <a:spcPct val="0"/>
              </a:spcBef>
              <a:buClr>
                <a:srgbClr val="23518A"/>
              </a:buClr>
              <a:buSzPct val="100000"/>
              <a:buFont typeface="Wingdings" panose="05000000000000000000" pitchFamily="2" charset="2"/>
              <a:buNone/>
            </a:pPr>
            <a:r>
              <a:rPr lang="en-US" altLang="th-TH" dirty="0" smtClean="0"/>
              <a:t>Excel:  =PV(.065,20,50,1000)</a:t>
            </a:r>
            <a:br>
              <a:rPr lang="en-US" altLang="th-TH" dirty="0" smtClean="0"/>
            </a:br>
            <a:endParaRPr lang="en-US" altLang="th-TH" dirty="0" smtClean="0"/>
          </a:p>
          <a:p>
            <a:pPr marL="339725" indent="-339725" eaLnBrk="1" hangingPunct="1">
              <a:spcBef>
                <a:spcPct val="0"/>
              </a:spcBef>
              <a:buClr>
                <a:srgbClr val="23518A"/>
              </a:buClr>
              <a:buSzPct val="100000"/>
              <a:buFont typeface="Wingdings" panose="05000000000000000000" pitchFamily="2" charset="2"/>
              <a:buAutoNum type="arabicPeriod"/>
            </a:pPr>
            <a:endParaRPr lang="en-US" altLang="th-TH" dirty="0" smtClean="0"/>
          </a:p>
          <a:p>
            <a:pPr marL="339725" indent="-339725" eaLnBrk="1" hangingPunct="1">
              <a:spcBef>
                <a:spcPct val="0"/>
              </a:spcBef>
              <a:buClr>
                <a:srgbClr val="23518A"/>
              </a:buClr>
              <a:buSzPct val="100000"/>
              <a:buFont typeface="Wingdings" panose="05000000000000000000" pitchFamily="2" charset="2"/>
              <a:buAutoNum type="arabicPeriod"/>
            </a:pPr>
            <a:endParaRPr lang="en-US" altLang="th-TH" dirty="0" smtClean="0"/>
          </a:p>
          <a:p>
            <a:pPr marL="339725" indent="-339725" eaLnBrk="1" hangingPunct="1">
              <a:spcBef>
                <a:spcPct val="0"/>
              </a:spcBef>
              <a:buClr>
                <a:srgbClr val="23518A"/>
              </a:buClr>
              <a:buSzPct val="100000"/>
              <a:buFont typeface="Wingdings" panose="05000000000000000000" pitchFamily="2" charset="2"/>
              <a:buAutoNum type="arabicPeriod"/>
            </a:pPr>
            <a:endParaRPr lang="en-US" altLang="th-TH" dirty="0" smtClean="0"/>
          </a:p>
          <a:p>
            <a:pPr marL="339725" indent="-339725" eaLnBrk="1" hangingPunct="1">
              <a:spcBef>
                <a:spcPct val="0"/>
              </a:spcBef>
              <a:buClr>
                <a:srgbClr val="23518A"/>
              </a:buClr>
              <a:buSzPct val="100000"/>
              <a:buFont typeface="Wingdings" panose="05000000000000000000" pitchFamily="2" charset="2"/>
              <a:buAutoNum type="arabicPeriod"/>
            </a:pPr>
            <a:endParaRPr lang="en-US" altLang="th-TH" dirty="0" smtClean="0"/>
          </a:p>
        </p:txBody>
      </p:sp>
      <p:grpSp>
        <p:nvGrpSpPr>
          <p:cNvPr id="2" name="Group 20"/>
          <p:cNvGrpSpPr>
            <a:grpSpLocks/>
          </p:cNvGrpSpPr>
          <p:nvPr/>
        </p:nvGrpSpPr>
        <p:grpSpPr bwMode="auto">
          <a:xfrm>
            <a:off x="1849297" y="3182938"/>
            <a:ext cx="5983288" cy="1420813"/>
            <a:chOff x="1581150" y="3119438"/>
            <a:chExt cx="5983288" cy="1420812"/>
          </a:xfrm>
        </p:grpSpPr>
        <p:sp>
          <p:nvSpPr>
            <p:cNvPr id="63494" name="AutoShape 4"/>
            <p:cNvSpPr>
              <a:spLocks noChangeArrowheads="1"/>
            </p:cNvSpPr>
            <p:nvPr/>
          </p:nvSpPr>
          <p:spPr bwMode="auto">
            <a:xfrm>
              <a:off x="1581150" y="3119438"/>
              <a:ext cx="5983288" cy="1420812"/>
            </a:xfrm>
            <a:prstGeom prst="roundRect">
              <a:avLst>
                <a:gd name="adj" fmla="val 12486"/>
              </a:avLst>
            </a:prstGeom>
            <a:solidFill>
              <a:schemeClr val="accent1"/>
            </a:solidFill>
            <a:ln w="25400">
              <a:solidFill>
                <a:schemeClr val="tx1"/>
              </a:solidFill>
              <a:round/>
              <a:headEnd/>
              <a:tailEnd/>
            </a:ln>
          </p:spPr>
          <p:txBody>
            <a:bodyPr wrap="none" anchor="ct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000">
                <a:solidFill>
                  <a:srgbClr val="000000"/>
                </a:solidFill>
              </a:endParaRPr>
            </a:p>
          </p:txBody>
        </p:sp>
        <p:sp>
          <p:nvSpPr>
            <p:cNvPr id="20" name="AutoShape 5"/>
            <p:cNvSpPr>
              <a:spLocks noChangeArrowheads="1"/>
            </p:cNvSpPr>
            <p:nvPr/>
          </p:nvSpPr>
          <p:spPr bwMode="auto">
            <a:xfrm>
              <a:off x="1733550" y="3216276"/>
              <a:ext cx="1189038" cy="365125"/>
            </a:xfrm>
            <a:prstGeom prst="roundRect">
              <a:avLst>
                <a:gd name="adj" fmla="val 12486"/>
              </a:avLst>
            </a:prstGeom>
            <a:solidFill>
              <a:schemeClr val="bg2"/>
            </a:solidFill>
            <a:ln w="9525">
              <a:solidFill>
                <a:schemeClr val="accent4"/>
              </a:solidFill>
              <a:round/>
              <a:headEnd/>
              <a:tailEnd/>
            </a:ln>
          </p:spPr>
          <p:txBody>
            <a:bodyPr wrap="none" lIns="92075" tIns="46038" rIns="92075" bIns="46038" anchor="ctr"/>
            <a:lstStyle/>
            <a:p>
              <a:pPr algn="ctr" eaLnBrk="1" hangingPunct="1">
                <a:defRPr/>
              </a:pPr>
              <a:r>
                <a:rPr lang="en-US" sz="2000" b="1" dirty="0">
                  <a:latin typeface="+mn-lt"/>
                  <a:cs typeface="Arial" charset="0"/>
                </a:rPr>
                <a:t>INPUTS</a:t>
              </a:r>
            </a:p>
          </p:txBody>
        </p:sp>
        <p:sp>
          <p:nvSpPr>
            <p:cNvPr id="21" name="AutoShape 6"/>
            <p:cNvSpPr>
              <a:spLocks noChangeArrowheads="1"/>
            </p:cNvSpPr>
            <p:nvPr/>
          </p:nvSpPr>
          <p:spPr bwMode="auto">
            <a:xfrm>
              <a:off x="1733550" y="4075112"/>
              <a:ext cx="1189038" cy="366713"/>
            </a:xfrm>
            <a:prstGeom prst="roundRect">
              <a:avLst>
                <a:gd name="adj" fmla="val 12486"/>
              </a:avLst>
            </a:prstGeom>
            <a:solidFill>
              <a:schemeClr val="bg2"/>
            </a:solidFill>
            <a:ln w="9525">
              <a:solidFill>
                <a:schemeClr val="accent4"/>
              </a:solidFill>
              <a:round/>
              <a:headEnd/>
              <a:tailEnd/>
            </a:ln>
          </p:spPr>
          <p:txBody>
            <a:bodyPr wrap="none" lIns="92075" tIns="46038" rIns="92075" bIns="46038" anchor="ctr"/>
            <a:lstStyle/>
            <a:p>
              <a:pPr algn="ctr" eaLnBrk="1" hangingPunct="1">
                <a:defRPr/>
              </a:pPr>
              <a:r>
                <a:rPr lang="en-US" sz="2000" b="1" dirty="0">
                  <a:latin typeface="+mn-lt"/>
                  <a:cs typeface="Arial" charset="0"/>
                </a:rPr>
                <a:t>OUTPUT</a:t>
              </a:r>
            </a:p>
          </p:txBody>
        </p:sp>
        <p:sp>
          <p:nvSpPr>
            <p:cNvPr id="22" name="AutoShape 7"/>
            <p:cNvSpPr>
              <a:spLocks noChangeArrowheads="1"/>
            </p:cNvSpPr>
            <p:nvPr/>
          </p:nvSpPr>
          <p:spPr bwMode="auto">
            <a:xfrm>
              <a:off x="3141663" y="3644901"/>
              <a:ext cx="639762"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dirty="0">
                  <a:latin typeface="+mn-lt"/>
                  <a:cs typeface="Arial" charset="0"/>
                </a:rPr>
                <a:t>N</a:t>
              </a:r>
            </a:p>
          </p:txBody>
        </p:sp>
        <p:sp>
          <p:nvSpPr>
            <p:cNvPr id="23" name="AutoShape 8"/>
            <p:cNvSpPr>
              <a:spLocks noChangeArrowheads="1"/>
            </p:cNvSpPr>
            <p:nvPr/>
          </p:nvSpPr>
          <p:spPr bwMode="auto">
            <a:xfrm>
              <a:off x="4013200" y="3644901"/>
              <a:ext cx="639763"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spc="-100" dirty="0">
                  <a:latin typeface="+mn-lt"/>
                  <a:cs typeface="Arial" charset="0"/>
                </a:rPr>
                <a:t>I/YR</a:t>
              </a:r>
            </a:p>
          </p:txBody>
        </p:sp>
        <p:sp>
          <p:nvSpPr>
            <p:cNvPr id="24" name="AutoShape 9"/>
            <p:cNvSpPr>
              <a:spLocks noChangeArrowheads="1"/>
            </p:cNvSpPr>
            <p:nvPr/>
          </p:nvSpPr>
          <p:spPr bwMode="auto">
            <a:xfrm>
              <a:off x="5759450" y="3644901"/>
              <a:ext cx="639763"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dirty="0">
                  <a:latin typeface="+mn-lt"/>
                  <a:cs typeface="Arial" charset="0"/>
                </a:rPr>
                <a:t>PMT</a:t>
              </a:r>
            </a:p>
          </p:txBody>
        </p:sp>
        <p:sp>
          <p:nvSpPr>
            <p:cNvPr id="25" name="AutoShape 10"/>
            <p:cNvSpPr>
              <a:spLocks noChangeArrowheads="1"/>
            </p:cNvSpPr>
            <p:nvPr/>
          </p:nvSpPr>
          <p:spPr bwMode="auto">
            <a:xfrm>
              <a:off x="4886325" y="3644901"/>
              <a:ext cx="639763"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dirty="0">
                  <a:latin typeface="+mn-lt"/>
                  <a:cs typeface="Arial" charset="0"/>
                </a:rPr>
                <a:t>PV</a:t>
              </a:r>
            </a:p>
          </p:txBody>
        </p:sp>
        <p:sp>
          <p:nvSpPr>
            <p:cNvPr id="26" name="AutoShape 11"/>
            <p:cNvSpPr>
              <a:spLocks noChangeArrowheads="1"/>
            </p:cNvSpPr>
            <p:nvPr/>
          </p:nvSpPr>
          <p:spPr bwMode="auto">
            <a:xfrm>
              <a:off x="6630988" y="3644901"/>
              <a:ext cx="641350"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dirty="0">
                  <a:latin typeface="+mn-lt"/>
                  <a:cs typeface="Arial" charset="0"/>
                </a:rPr>
                <a:t>FV</a:t>
              </a:r>
            </a:p>
          </p:txBody>
        </p:sp>
        <p:sp>
          <p:nvSpPr>
            <p:cNvPr id="27" name="AutoShape 12"/>
            <p:cNvSpPr>
              <a:spLocks noChangeArrowheads="1"/>
            </p:cNvSpPr>
            <p:nvPr/>
          </p:nvSpPr>
          <p:spPr bwMode="auto">
            <a:xfrm>
              <a:off x="3141663" y="3216276"/>
              <a:ext cx="639762"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dirty="0">
                  <a:latin typeface="+mn-lt"/>
                  <a:cs typeface="Arial" charset="0"/>
                </a:rPr>
                <a:t>20</a:t>
              </a:r>
            </a:p>
          </p:txBody>
        </p:sp>
        <p:sp>
          <p:nvSpPr>
            <p:cNvPr id="28" name="AutoShape 13"/>
            <p:cNvSpPr>
              <a:spLocks noChangeArrowheads="1"/>
            </p:cNvSpPr>
            <p:nvPr/>
          </p:nvSpPr>
          <p:spPr bwMode="auto">
            <a:xfrm>
              <a:off x="4657725" y="4076700"/>
              <a:ext cx="1096963"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spc="-20" dirty="0">
                  <a:latin typeface="+mn-lt"/>
                  <a:cs typeface="Arial" charset="0"/>
                </a:rPr>
                <a:t>-834.72</a:t>
              </a:r>
            </a:p>
          </p:txBody>
        </p:sp>
        <p:sp>
          <p:nvSpPr>
            <p:cNvPr id="29" name="AutoShape 14"/>
            <p:cNvSpPr>
              <a:spLocks noChangeArrowheads="1"/>
            </p:cNvSpPr>
            <p:nvPr/>
          </p:nvSpPr>
          <p:spPr bwMode="auto">
            <a:xfrm>
              <a:off x="5757863" y="3216276"/>
              <a:ext cx="639762"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spc="-20" dirty="0">
                  <a:latin typeface="+mn-lt"/>
                  <a:cs typeface="Arial" charset="0"/>
                </a:rPr>
                <a:t>50</a:t>
              </a:r>
            </a:p>
          </p:txBody>
        </p:sp>
        <p:sp>
          <p:nvSpPr>
            <p:cNvPr id="30" name="AutoShape 15"/>
            <p:cNvSpPr>
              <a:spLocks noChangeArrowheads="1"/>
            </p:cNvSpPr>
            <p:nvPr/>
          </p:nvSpPr>
          <p:spPr bwMode="auto">
            <a:xfrm>
              <a:off x="4006850" y="3216276"/>
              <a:ext cx="641350" cy="366712"/>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dirty="0">
                  <a:latin typeface="+mn-lt"/>
                  <a:cs typeface="Arial" charset="0"/>
                </a:rPr>
                <a:t>6.5</a:t>
              </a:r>
            </a:p>
          </p:txBody>
        </p:sp>
        <p:sp>
          <p:nvSpPr>
            <p:cNvPr id="31" name="AutoShape 16"/>
            <p:cNvSpPr>
              <a:spLocks noChangeArrowheads="1"/>
            </p:cNvSpPr>
            <p:nvPr/>
          </p:nvSpPr>
          <p:spPr bwMode="auto">
            <a:xfrm>
              <a:off x="6535738" y="3216276"/>
              <a:ext cx="822325"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dirty="0">
                  <a:latin typeface="+mn-lt"/>
                  <a:cs typeface="Arial" charset="0"/>
                </a:rPr>
                <a:t>1000</a:t>
              </a:r>
            </a:p>
          </p:txBody>
        </p:sp>
      </p:grpSp>
      <p:sp>
        <p:nvSpPr>
          <p:cNvPr id="63493" name="Slide Number Placeholder 2"/>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9A17D398-158A-4E7B-800A-C3CF0A035A1F}" type="slidenum">
              <a:rPr lang="en-US" altLang="th-TH" sz="1400">
                <a:solidFill>
                  <a:srgbClr val="C00000"/>
                </a:solidFill>
              </a:rPr>
              <a:pPr>
                <a:lnSpc>
                  <a:spcPct val="100000"/>
                </a:lnSpc>
                <a:spcAft>
                  <a:spcPct val="0"/>
                </a:spcAft>
                <a:buSzTx/>
                <a:buFontTx/>
                <a:buNone/>
              </a:pPr>
              <a:t>32</a:t>
            </a:fld>
            <a:endParaRPr lang="en-US" altLang="th-TH" sz="1400">
              <a:solidFill>
                <a:srgbClr val="C00000"/>
              </a:solidFill>
            </a:endParaRPr>
          </a:p>
        </p:txBody>
      </p:sp>
    </p:spTree>
    <p:extLst>
      <p:ext uri="{BB962C8B-B14F-4D97-AF65-F5344CB8AC3E}">
        <p14:creationId xmlns:p14="http://schemas.microsoft.com/office/powerpoint/2010/main" xmlns="" val="33608390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4541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4541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45411">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45411">
                                            <p:txEl>
                                              <p:pRg st="9" end="9"/>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7"/>
          <p:cNvSpPr txBox="1">
            <a:spLocks/>
          </p:cNvSpPr>
          <p:nvPr/>
        </p:nvSpPr>
        <p:spPr bwMode="auto">
          <a:xfrm>
            <a:off x="1093040" y="1600200"/>
            <a:ext cx="7616825" cy="4514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buSzTx/>
              <a:buFontTx/>
              <a:buNone/>
            </a:pPr>
            <a:r>
              <a:rPr lang="en-US" altLang="th-TH" dirty="0">
                <a:latin typeface="Times New Roman" panose="02020603050405020304" pitchFamily="18" charset="0"/>
                <a:cs typeface="Times New Roman" panose="02020603050405020304" pitchFamily="18" charset="0"/>
              </a:rPr>
              <a:t>The semiannual bond’s effective rate is:</a:t>
            </a:r>
          </a:p>
          <a:p>
            <a:pPr eaLnBrk="1" hangingPunct="1">
              <a:buSzTx/>
              <a:buFontTx/>
              <a:buNone/>
            </a:pPr>
            <a:endParaRPr lang="en-US" altLang="th-TH" dirty="0">
              <a:latin typeface="Times New Roman" panose="02020603050405020304" pitchFamily="18" charset="0"/>
              <a:cs typeface="Times New Roman" panose="02020603050405020304" pitchFamily="18" charset="0"/>
            </a:endParaRPr>
          </a:p>
          <a:p>
            <a:pPr eaLnBrk="1" hangingPunct="1">
              <a:buSzTx/>
              <a:buFontTx/>
              <a:buNone/>
            </a:pPr>
            <a:endParaRPr lang="en-US" altLang="th-TH" dirty="0">
              <a:latin typeface="Times New Roman" panose="02020603050405020304" pitchFamily="18" charset="0"/>
              <a:cs typeface="Times New Roman" panose="02020603050405020304" pitchFamily="18" charset="0"/>
            </a:endParaRPr>
          </a:p>
          <a:p>
            <a:pPr eaLnBrk="1" hangingPunct="1">
              <a:buSzTx/>
              <a:buFontTx/>
              <a:buNone/>
            </a:pPr>
            <a:endParaRPr lang="en-US" altLang="th-TH" dirty="0">
              <a:latin typeface="Times New Roman" panose="02020603050405020304" pitchFamily="18" charset="0"/>
              <a:cs typeface="Times New Roman" panose="02020603050405020304" pitchFamily="18" charset="0"/>
            </a:endParaRPr>
          </a:p>
          <a:p>
            <a:pPr eaLnBrk="1" hangingPunct="1">
              <a:buSzTx/>
              <a:buFontTx/>
              <a:buNone/>
            </a:pPr>
            <a:r>
              <a:rPr lang="en-US" altLang="th-TH" dirty="0">
                <a:latin typeface="Times New Roman" panose="02020603050405020304" pitchFamily="18" charset="0"/>
                <a:cs typeface="Times New Roman" panose="02020603050405020304" pitchFamily="18" charset="0"/>
              </a:rPr>
              <a:t>Excel:	=EFFECT(.10,2)</a:t>
            </a:r>
          </a:p>
          <a:p>
            <a:pPr eaLnBrk="1" hangingPunct="1">
              <a:buSzTx/>
              <a:buFontTx/>
              <a:buNone/>
            </a:pPr>
            <a:r>
              <a:rPr lang="en-US" altLang="th-TH" dirty="0">
                <a:latin typeface="Times New Roman" panose="02020603050405020304" pitchFamily="18" charset="0"/>
                <a:cs typeface="Times New Roman" panose="02020603050405020304" pitchFamily="18" charset="0"/>
              </a:rPr>
              <a:t>	= 10.25%</a:t>
            </a:r>
          </a:p>
          <a:p>
            <a:pPr eaLnBrk="1" hangingPunct="1">
              <a:buSzTx/>
              <a:buFontTx/>
              <a:buNone/>
            </a:pPr>
            <a:endParaRPr lang="en-US" altLang="th-TH" sz="1300" dirty="0">
              <a:latin typeface="Times New Roman" panose="02020603050405020304" pitchFamily="18" charset="0"/>
              <a:cs typeface="Times New Roman" panose="02020603050405020304" pitchFamily="18" charset="0"/>
            </a:endParaRPr>
          </a:p>
          <a:p>
            <a:pPr eaLnBrk="1" hangingPunct="1">
              <a:buSzTx/>
              <a:buFontTx/>
              <a:buNone/>
            </a:pPr>
            <a:r>
              <a:rPr lang="en-US" altLang="th-TH" dirty="0">
                <a:latin typeface="Times New Roman" panose="02020603050405020304" pitchFamily="18" charset="0"/>
                <a:cs typeface="Times New Roman" panose="02020603050405020304" pitchFamily="18" charset="0"/>
              </a:rPr>
              <a:t>10.25% &gt; 10% (the annual bond’s effective rate), so you would prefer the semiannual bond.</a:t>
            </a:r>
          </a:p>
          <a:p>
            <a:pPr eaLnBrk="1" hangingPunct="1">
              <a:buSzTx/>
              <a:buFontTx/>
              <a:buNone/>
            </a:pPr>
            <a:endParaRPr lang="en-US" altLang="th-TH" dirty="0">
              <a:latin typeface="Times New Roman" panose="02020603050405020304" pitchFamily="18" charset="0"/>
              <a:cs typeface="Times New Roman" panose="02020603050405020304" pitchFamily="18" charset="0"/>
            </a:endParaRPr>
          </a:p>
        </p:txBody>
      </p:sp>
      <p:sp>
        <p:nvSpPr>
          <p:cNvPr id="65539" name="Rectangle 2"/>
          <p:cNvSpPr>
            <a:spLocks noGrp="1" noChangeArrowheads="1"/>
          </p:cNvSpPr>
          <p:nvPr>
            <p:ph type="title"/>
          </p:nvPr>
        </p:nvSpPr>
        <p:spPr>
          <a:xfrm>
            <a:off x="820271" y="228600"/>
            <a:ext cx="8162364" cy="1371600"/>
          </a:xfrm>
        </p:spPr>
        <p:txBody>
          <a:bodyPr>
            <a:normAutofit/>
          </a:bodyPr>
          <a:lstStyle/>
          <a:p>
            <a:pPr eaLnBrk="1" hangingPunct="1">
              <a:lnSpc>
                <a:spcPct val="85000"/>
              </a:lnSpc>
            </a:pPr>
            <a:r>
              <a:rPr lang="en-US" altLang="th-TH" sz="2800" dirty="0" smtClean="0"/>
              <a:t>Would you prefer to buy a 10-year, 10% annual coupon bond or a 10-year, 10% semiannual coupon bond, all else equal?</a:t>
            </a:r>
          </a:p>
        </p:txBody>
      </p:sp>
      <p:graphicFrame>
        <p:nvGraphicFramePr>
          <p:cNvPr id="147460" name="Object 4"/>
          <p:cNvGraphicFramePr>
            <a:graphicFrameLocks noChangeAspect="1"/>
          </p:cNvGraphicFramePr>
          <p:nvPr>
            <p:ph sz="quarter" idx="1"/>
            <p:extLst>
              <p:ext uri="{D42A27DB-BD31-4B8C-83A1-F6EECF244321}">
                <p14:modId xmlns:p14="http://schemas.microsoft.com/office/powerpoint/2010/main" xmlns="" val="2566238466"/>
              </p:ext>
            </p:extLst>
          </p:nvPr>
        </p:nvGraphicFramePr>
        <p:xfrm>
          <a:off x="1893933" y="2282078"/>
          <a:ext cx="6015037" cy="914400"/>
        </p:xfrm>
        <a:graphic>
          <a:graphicData uri="http://schemas.openxmlformats.org/presentationml/2006/ole">
            <p:oleObj spid="_x0000_s8202" name="Equation" r:id="rId4" imgW="3009900" imgH="457200" progId="Equation.3">
              <p:embed/>
            </p:oleObj>
          </a:graphicData>
        </a:graphic>
      </p:graphicFrame>
      <p:sp>
        <p:nvSpPr>
          <p:cNvPr id="65541" name="Slide Number Placeholder 1"/>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1BCBF780-0B78-42B4-BD46-FB44E99E8C51}" type="slidenum">
              <a:rPr lang="en-US" altLang="th-TH" sz="1400">
                <a:solidFill>
                  <a:srgbClr val="C00000"/>
                </a:solidFill>
              </a:rPr>
              <a:pPr>
                <a:lnSpc>
                  <a:spcPct val="100000"/>
                </a:lnSpc>
                <a:spcAft>
                  <a:spcPct val="0"/>
                </a:spcAft>
                <a:buSzTx/>
                <a:buFontTx/>
                <a:buNone/>
              </a:pPr>
              <a:t>33</a:t>
            </a:fld>
            <a:endParaRPr lang="en-US" altLang="th-TH" sz="1400">
              <a:solidFill>
                <a:srgbClr val="C00000"/>
              </a:solidFill>
            </a:endParaRPr>
          </a:p>
        </p:txBody>
      </p:sp>
    </p:spTree>
    <p:extLst>
      <p:ext uri="{BB962C8B-B14F-4D97-AF65-F5344CB8AC3E}">
        <p14:creationId xmlns:p14="http://schemas.microsoft.com/office/powerpoint/2010/main" xmlns="" val="148797181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4746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6">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xfrm>
            <a:off x="885825" y="327025"/>
            <a:ext cx="8001000" cy="1273175"/>
          </a:xfrm>
        </p:spPr>
        <p:txBody>
          <a:bodyPr>
            <a:normAutofit/>
          </a:bodyPr>
          <a:lstStyle/>
          <a:p>
            <a:pPr eaLnBrk="1" hangingPunct="1">
              <a:lnSpc>
                <a:spcPct val="85000"/>
              </a:lnSpc>
            </a:pPr>
            <a:r>
              <a:rPr lang="en-US" altLang="th-TH" sz="2800" dirty="0" smtClean="0"/>
              <a:t>If the proper price for this semiannual bond is $1,000, what would be the proper price for the annual coupon bond?</a:t>
            </a:r>
          </a:p>
        </p:txBody>
      </p:sp>
      <p:sp>
        <p:nvSpPr>
          <p:cNvPr id="67587" name="Rectangle 3"/>
          <p:cNvSpPr>
            <a:spLocks noGrp="1" noChangeArrowheads="1"/>
          </p:cNvSpPr>
          <p:nvPr>
            <p:ph sz="quarter" idx="1"/>
          </p:nvPr>
        </p:nvSpPr>
        <p:spPr>
          <a:xfrm>
            <a:off x="952640" y="1652588"/>
            <a:ext cx="7616825" cy="4495800"/>
          </a:xfrm>
        </p:spPr>
        <p:txBody>
          <a:bodyPr>
            <a:normAutofit/>
          </a:bodyPr>
          <a:lstStyle/>
          <a:p>
            <a:pPr eaLnBrk="1" hangingPunct="1">
              <a:spcBef>
                <a:spcPct val="0"/>
              </a:spcBef>
            </a:pPr>
            <a:r>
              <a:rPr lang="en-US" altLang="th-TH" sz="2400" dirty="0" smtClean="0"/>
              <a:t>The semiannual bond has a 10.25% effective rate, so the annual bond should earn the same EAR.  At these prices, the annual and semiannual bonds are in equilibrium.</a:t>
            </a:r>
          </a:p>
          <a:p>
            <a:pPr eaLnBrk="1" hangingPunct="1">
              <a:spcBef>
                <a:spcPct val="0"/>
              </a:spcBef>
            </a:pPr>
            <a:endParaRPr lang="en-US" altLang="th-TH" sz="2400" dirty="0" smtClean="0"/>
          </a:p>
          <a:p>
            <a:pPr eaLnBrk="1" hangingPunct="1">
              <a:spcBef>
                <a:spcPct val="0"/>
              </a:spcBef>
            </a:pPr>
            <a:endParaRPr lang="en-US" altLang="th-TH" sz="2400" dirty="0" smtClean="0"/>
          </a:p>
          <a:p>
            <a:pPr eaLnBrk="1" hangingPunct="1">
              <a:spcBef>
                <a:spcPct val="0"/>
              </a:spcBef>
            </a:pPr>
            <a:endParaRPr lang="en-US" altLang="th-TH" sz="2400" dirty="0"/>
          </a:p>
          <a:p>
            <a:pPr eaLnBrk="1" hangingPunct="1">
              <a:spcBef>
                <a:spcPct val="0"/>
              </a:spcBef>
            </a:pPr>
            <a:endParaRPr lang="en-US" altLang="th-TH" sz="2400" dirty="0" smtClean="0"/>
          </a:p>
          <a:p>
            <a:pPr eaLnBrk="1" hangingPunct="1">
              <a:spcBef>
                <a:spcPct val="0"/>
              </a:spcBef>
            </a:pPr>
            <a:endParaRPr lang="en-US" altLang="th-TH" sz="2400" dirty="0" smtClean="0"/>
          </a:p>
          <a:p>
            <a:pPr eaLnBrk="1" hangingPunct="1">
              <a:spcBef>
                <a:spcPct val="0"/>
              </a:spcBef>
            </a:pPr>
            <a:endParaRPr lang="en-US" altLang="th-TH" sz="2400" dirty="0" smtClean="0"/>
          </a:p>
          <a:p>
            <a:pPr eaLnBrk="1" hangingPunct="1">
              <a:spcBef>
                <a:spcPct val="0"/>
              </a:spcBef>
            </a:pPr>
            <a:endParaRPr lang="en-US" altLang="th-TH" sz="2400" dirty="0" smtClean="0"/>
          </a:p>
          <a:p>
            <a:pPr eaLnBrk="1" hangingPunct="1">
              <a:spcBef>
                <a:spcPct val="0"/>
              </a:spcBef>
            </a:pPr>
            <a:endParaRPr lang="en-US" altLang="th-TH" sz="2400" dirty="0" smtClean="0"/>
          </a:p>
          <a:p>
            <a:pPr eaLnBrk="1" hangingPunct="1">
              <a:spcBef>
                <a:spcPct val="0"/>
              </a:spcBef>
              <a:buFont typeface="Wingdings" panose="05000000000000000000" pitchFamily="2" charset="2"/>
              <a:buNone/>
            </a:pPr>
            <a:r>
              <a:rPr lang="en-US" altLang="th-TH" sz="2400" dirty="0" smtClean="0"/>
              <a:t>Excel:  =PV(.1025,10,100,1000)</a:t>
            </a:r>
          </a:p>
        </p:txBody>
      </p:sp>
      <p:grpSp>
        <p:nvGrpSpPr>
          <p:cNvPr id="67588" name="Group 20"/>
          <p:cNvGrpSpPr>
            <a:grpSpLocks/>
          </p:cNvGrpSpPr>
          <p:nvPr/>
        </p:nvGrpSpPr>
        <p:grpSpPr bwMode="auto">
          <a:xfrm>
            <a:off x="1769409" y="3375025"/>
            <a:ext cx="5983288" cy="1420813"/>
            <a:chOff x="1581150" y="3119438"/>
            <a:chExt cx="5983288" cy="1420812"/>
          </a:xfrm>
        </p:grpSpPr>
        <p:sp>
          <p:nvSpPr>
            <p:cNvPr id="67590" name="AutoShape 4"/>
            <p:cNvSpPr>
              <a:spLocks noChangeArrowheads="1"/>
            </p:cNvSpPr>
            <p:nvPr/>
          </p:nvSpPr>
          <p:spPr bwMode="auto">
            <a:xfrm>
              <a:off x="1581150" y="3119438"/>
              <a:ext cx="5983288" cy="1420812"/>
            </a:xfrm>
            <a:prstGeom prst="roundRect">
              <a:avLst>
                <a:gd name="adj" fmla="val 12486"/>
              </a:avLst>
            </a:prstGeom>
            <a:solidFill>
              <a:schemeClr val="accent1"/>
            </a:solidFill>
            <a:ln w="25400">
              <a:solidFill>
                <a:schemeClr val="tx1"/>
              </a:solidFill>
              <a:round/>
              <a:headEnd/>
              <a:tailEnd/>
            </a:ln>
          </p:spPr>
          <p:txBody>
            <a:bodyPr wrap="none" anchor="ct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000">
                <a:solidFill>
                  <a:srgbClr val="000000"/>
                </a:solidFill>
              </a:endParaRPr>
            </a:p>
          </p:txBody>
        </p:sp>
        <p:sp>
          <p:nvSpPr>
            <p:cNvPr id="21" name="AutoShape 5"/>
            <p:cNvSpPr>
              <a:spLocks noChangeArrowheads="1"/>
            </p:cNvSpPr>
            <p:nvPr/>
          </p:nvSpPr>
          <p:spPr bwMode="auto">
            <a:xfrm>
              <a:off x="1733550" y="3216276"/>
              <a:ext cx="1189038" cy="365125"/>
            </a:xfrm>
            <a:prstGeom prst="roundRect">
              <a:avLst>
                <a:gd name="adj" fmla="val 12486"/>
              </a:avLst>
            </a:prstGeom>
            <a:solidFill>
              <a:schemeClr val="bg2"/>
            </a:solidFill>
            <a:ln w="9525">
              <a:solidFill>
                <a:schemeClr val="accent4"/>
              </a:solidFill>
              <a:round/>
              <a:headEnd/>
              <a:tailEnd/>
            </a:ln>
          </p:spPr>
          <p:txBody>
            <a:bodyPr wrap="none" lIns="92075" tIns="46038" rIns="92075" bIns="46038" anchor="ctr"/>
            <a:lstStyle/>
            <a:p>
              <a:pPr algn="ctr" eaLnBrk="1" hangingPunct="1">
                <a:defRPr/>
              </a:pPr>
              <a:r>
                <a:rPr lang="en-US" sz="2000" b="1" dirty="0">
                  <a:latin typeface="+mn-lt"/>
                  <a:cs typeface="Arial" charset="0"/>
                </a:rPr>
                <a:t>INPUTS</a:t>
              </a:r>
            </a:p>
          </p:txBody>
        </p:sp>
        <p:sp>
          <p:nvSpPr>
            <p:cNvPr id="22" name="AutoShape 6"/>
            <p:cNvSpPr>
              <a:spLocks noChangeArrowheads="1"/>
            </p:cNvSpPr>
            <p:nvPr/>
          </p:nvSpPr>
          <p:spPr bwMode="auto">
            <a:xfrm>
              <a:off x="1733550" y="4075112"/>
              <a:ext cx="1189038" cy="366713"/>
            </a:xfrm>
            <a:prstGeom prst="roundRect">
              <a:avLst>
                <a:gd name="adj" fmla="val 12486"/>
              </a:avLst>
            </a:prstGeom>
            <a:solidFill>
              <a:schemeClr val="bg2"/>
            </a:solidFill>
            <a:ln w="9525">
              <a:solidFill>
                <a:schemeClr val="accent4"/>
              </a:solidFill>
              <a:round/>
              <a:headEnd/>
              <a:tailEnd/>
            </a:ln>
          </p:spPr>
          <p:txBody>
            <a:bodyPr wrap="none" lIns="92075" tIns="46038" rIns="92075" bIns="46038" anchor="ctr"/>
            <a:lstStyle/>
            <a:p>
              <a:pPr algn="ctr" eaLnBrk="1" hangingPunct="1">
                <a:defRPr/>
              </a:pPr>
              <a:r>
                <a:rPr lang="en-US" sz="2000" b="1" dirty="0">
                  <a:latin typeface="+mn-lt"/>
                  <a:cs typeface="Arial" charset="0"/>
                </a:rPr>
                <a:t>OUTPUT</a:t>
              </a:r>
            </a:p>
          </p:txBody>
        </p:sp>
        <p:sp>
          <p:nvSpPr>
            <p:cNvPr id="23" name="AutoShape 7"/>
            <p:cNvSpPr>
              <a:spLocks noChangeArrowheads="1"/>
            </p:cNvSpPr>
            <p:nvPr/>
          </p:nvSpPr>
          <p:spPr bwMode="auto">
            <a:xfrm>
              <a:off x="3141663" y="3644901"/>
              <a:ext cx="639762"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dirty="0">
                  <a:latin typeface="+mn-lt"/>
                  <a:cs typeface="Arial" charset="0"/>
                </a:rPr>
                <a:t>N</a:t>
              </a:r>
            </a:p>
          </p:txBody>
        </p:sp>
        <p:sp>
          <p:nvSpPr>
            <p:cNvPr id="24" name="AutoShape 8"/>
            <p:cNvSpPr>
              <a:spLocks noChangeArrowheads="1"/>
            </p:cNvSpPr>
            <p:nvPr/>
          </p:nvSpPr>
          <p:spPr bwMode="auto">
            <a:xfrm>
              <a:off x="4013200" y="3644901"/>
              <a:ext cx="639763"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spc="-100" dirty="0">
                  <a:latin typeface="+mn-lt"/>
                  <a:cs typeface="Arial" charset="0"/>
                </a:rPr>
                <a:t>I/YR</a:t>
              </a:r>
            </a:p>
          </p:txBody>
        </p:sp>
        <p:sp>
          <p:nvSpPr>
            <p:cNvPr id="25" name="AutoShape 9"/>
            <p:cNvSpPr>
              <a:spLocks noChangeArrowheads="1"/>
            </p:cNvSpPr>
            <p:nvPr/>
          </p:nvSpPr>
          <p:spPr bwMode="auto">
            <a:xfrm>
              <a:off x="5759450" y="3644901"/>
              <a:ext cx="639763"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dirty="0">
                  <a:latin typeface="+mn-lt"/>
                  <a:cs typeface="Arial" charset="0"/>
                </a:rPr>
                <a:t>PMT</a:t>
              </a:r>
            </a:p>
          </p:txBody>
        </p:sp>
        <p:sp>
          <p:nvSpPr>
            <p:cNvPr id="26" name="AutoShape 10"/>
            <p:cNvSpPr>
              <a:spLocks noChangeArrowheads="1"/>
            </p:cNvSpPr>
            <p:nvPr/>
          </p:nvSpPr>
          <p:spPr bwMode="auto">
            <a:xfrm>
              <a:off x="4886325" y="3644901"/>
              <a:ext cx="639763"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dirty="0">
                  <a:latin typeface="+mn-lt"/>
                  <a:cs typeface="Arial" charset="0"/>
                </a:rPr>
                <a:t>PV</a:t>
              </a:r>
            </a:p>
          </p:txBody>
        </p:sp>
        <p:sp>
          <p:nvSpPr>
            <p:cNvPr id="27" name="AutoShape 11"/>
            <p:cNvSpPr>
              <a:spLocks noChangeArrowheads="1"/>
            </p:cNvSpPr>
            <p:nvPr/>
          </p:nvSpPr>
          <p:spPr bwMode="auto">
            <a:xfrm>
              <a:off x="6630988" y="3644901"/>
              <a:ext cx="641350"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dirty="0">
                  <a:latin typeface="+mn-lt"/>
                  <a:cs typeface="Arial" charset="0"/>
                </a:rPr>
                <a:t>FV</a:t>
              </a:r>
            </a:p>
          </p:txBody>
        </p:sp>
        <p:sp>
          <p:nvSpPr>
            <p:cNvPr id="28" name="AutoShape 12"/>
            <p:cNvSpPr>
              <a:spLocks noChangeArrowheads="1"/>
            </p:cNvSpPr>
            <p:nvPr/>
          </p:nvSpPr>
          <p:spPr bwMode="auto">
            <a:xfrm>
              <a:off x="3141663" y="3216276"/>
              <a:ext cx="639762"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dirty="0">
                  <a:latin typeface="+mn-lt"/>
                  <a:cs typeface="Arial" charset="0"/>
                </a:rPr>
                <a:t>10</a:t>
              </a:r>
            </a:p>
          </p:txBody>
        </p:sp>
        <p:sp>
          <p:nvSpPr>
            <p:cNvPr id="29" name="AutoShape 13"/>
            <p:cNvSpPr>
              <a:spLocks noChangeArrowheads="1"/>
            </p:cNvSpPr>
            <p:nvPr/>
          </p:nvSpPr>
          <p:spPr bwMode="auto">
            <a:xfrm>
              <a:off x="4657725" y="4076700"/>
              <a:ext cx="1098550"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spc="-20" dirty="0">
                  <a:latin typeface="+mn-lt"/>
                  <a:cs typeface="Arial" charset="0"/>
                </a:rPr>
                <a:t>-984.80</a:t>
              </a:r>
            </a:p>
          </p:txBody>
        </p:sp>
        <p:sp>
          <p:nvSpPr>
            <p:cNvPr id="30" name="AutoShape 14"/>
            <p:cNvSpPr>
              <a:spLocks noChangeArrowheads="1"/>
            </p:cNvSpPr>
            <p:nvPr/>
          </p:nvSpPr>
          <p:spPr bwMode="auto">
            <a:xfrm>
              <a:off x="5757863" y="3216276"/>
              <a:ext cx="639762"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spc="-20" dirty="0">
                  <a:latin typeface="+mn-lt"/>
                  <a:cs typeface="Arial" charset="0"/>
                </a:rPr>
                <a:t>100</a:t>
              </a:r>
            </a:p>
          </p:txBody>
        </p:sp>
        <p:sp>
          <p:nvSpPr>
            <p:cNvPr id="31" name="AutoShape 15"/>
            <p:cNvSpPr>
              <a:spLocks noChangeArrowheads="1"/>
            </p:cNvSpPr>
            <p:nvPr/>
          </p:nvSpPr>
          <p:spPr bwMode="auto">
            <a:xfrm>
              <a:off x="3921125" y="3216276"/>
              <a:ext cx="823913" cy="366712"/>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dirty="0">
                  <a:latin typeface="+mn-lt"/>
                  <a:cs typeface="Arial" charset="0"/>
                </a:rPr>
                <a:t>10.25</a:t>
              </a:r>
            </a:p>
          </p:txBody>
        </p:sp>
        <p:sp>
          <p:nvSpPr>
            <p:cNvPr id="32" name="AutoShape 16"/>
            <p:cNvSpPr>
              <a:spLocks noChangeArrowheads="1"/>
            </p:cNvSpPr>
            <p:nvPr/>
          </p:nvSpPr>
          <p:spPr bwMode="auto">
            <a:xfrm>
              <a:off x="6535738" y="3216276"/>
              <a:ext cx="822325"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dirty="0">
                  <a:latin typeface="+mn-lt"/>
                  <a:cs typeface="Arial" charset="0"/>
                </a:rPr>
                <a:t>1000</a:t>
              </a:r>
            </a:p>
          </p:txBody>
        </p:sp>
      </p:grpSp>
      <p:sp>
        <p:nvSpPr>
          <p:cNvPr id="67589" name="Slide Number Placeholder 1"/>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EDD5321D-0FBA-4062-A552-855788978B44}" type="slidenum">
              <a:rPr lang="en-US" altLang="th-TH" sz="1400">
                <a:solidFill>
                  <a:srgbClr val="C00000"/>
                </a:solidFill>
              </a:rPr>
              <a:pPr>
                <a:lnSpc>
                  <a:spcPct val="100000"/>
                </a:lnSpc>
                <a:spcAft>
                  <a:spcPct val="0"/>
                </a:spcAft>
                <a:buSzTx/>
                <a:buFontTx/>
                <a:buNone/>
              </a:pPr>
              <a:t>34</a:t>
            </a:fld>
            <a:endParaRPr lang="en-US" altLang="th-TH" sz="1400">
              <a:solidFill>
                <a:srgbClr val="C00000"/>
              </a:solidFill>
            </a:endParaRPr>
          </a:p>
        </p:txBody>
      </p:sp>
    </p:spTree>
    <p:extLst>
      <p:ext uri="{BB962C8B-B14F-4D97-AF65-F5344CB8AC3E}">
        <p14:creationId xmlns:p14="http://schemas.microsoft.com/office/powerpoint/2010/main" xmlns="" val="410325506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xfrm>
            <a:off x="852207" y="398463"/>
            <a:ext cx="8068235" cy="1103312"/>
          </a:xfrm>
        </p:spPr>
        <p:txBody>
          <a:bodyPr>
            <a:normAutofit fontScale="90000"/>
          </a:bodyPr>
          <a:lstStyle/>
          <a:p>
            <a:pPr eaLnBrk="1" hangingPunct="1">
              <a:lnSpc>
                <a:spcPct val="85000"/>
              </a:lnSpc>
            </a:pPr>
            <a:r>
              <a:rPr lang="en-US" altLang="th-TH" sz="2700" dirty="0" smtClean="0"/>
              <a:t>A 10-year, 10% semiannual coupon bond selling for $1,135.90 can be called in 4 years for $1,050, what is its yield to call (YTC)?</a:t>
            </a:r>
          </a:p>
        </p:txBody>
      </p:sp>
      <p:sp>
        <p:nvSpPr>
          <p:cNvPr id="69635" name="Rectangle 3"/>
          <p:cNvSpPr>
            <a:spLocks noGrp="1" noChangeArrowheads="1"/>
          </p:cNvSpPr>
          <p:nvPr>
            <p:ph sz="quarter" idx="1"/>
          </p:nvPr>
        </p:nvSpPr>
        <p:spPr>
          <a:xfrm>
            <a:off x="612775" y="1600200"/>
            <a:ext cx="7616825" cy="4495800"/>
          </a:xfrm>
        </p:spPr>
        <p:txBody>
          <a:bodyPr>
            <a:normAutofit/>
          </a:bodyPr>
          <a:lstStyle/>
          <a:p>
            <a:pPr eaLnBrk="1" hangingPunct="1">
              <a:spcBef>
                <a:spcPct val="0"/>
              </a:spcBef>
            </a:pPr>
            <a:r>
              <a:rPr lang="en-US" altLang="th-TH" sz="2400" dirty="0" smtClean="0"/>
              <a:t>The bond’s yield to maturity is 8%.  Solving for the YTC is identical to solving for YTM, except the time to call is used for N and the call premium is FV.</a:t>
            </a:r>
          </a:p>
          <a:p>
            <a:pPr eaLnBrk="1" hangingPunct="1">
              <a:spcBef>
                <a:spcPct val="0"/>
              </a:spcBef>
            </a:pPr>
            <a:endParaRPr lang="en-US" altLang="th-TH" sz="2400" dirty="0" smtClean="0"/>
          </a:p>
          <a:p>
            <a:pPr eaLnBrk="1" hangingPunct="1">
              <a:spcBef>
                <a:spcPct val="0"/>
              </a:spcBef>
            </a:pPr>
            <a:endParaRPr lang="en-US" altLang="th-TH" sz="2400" dirty="0"/>
          </a:p>
          <a:p>
            <a:pPr eaLnBrk="1" hangingPunct="1">
              <a:spcBef>
                <a:spcPct val="0"/>
              </a:spcBef>
            </a:pPr>
            <a:endParaRPr lang="en-US" altLang="th-TH" sz="2400" dirty="0" smtClean="0"/>
          </a:p>
          <a:p>
            <a:pPr eaLnBrk="1" hangingPunct="1">
              <a:spcBef>
                <a:spcPct val="0"/>
              </a:spcBef>
            </a:pPr>
            <a:endParaRPr lang="en-US" altLang="th-TH" sz="2400" dirty="0" smtClean="0"/>
          </a:p>
          <a:p>
            <a:pPr eaLnBrk="1" hangingPunct="1">
              <a:spcBef>
                <a:spcPct val="0"/>
              </a:spcBef>
            </a:pPr>
            <a:endParaRPr lang="en-US" altLang="th-TH" sz="2400" dirty="0" smtClean="0"/>
          </a:p>
          <a:p>
            <a:pPr eaLnBrk="1" hangingPunct="1">
              <a:spcBef>
                <a:spcPct val="0"/>
              </a:spcBef>
            </a:pPr>
            <a:endParaRPr lang="en-US" altLang="th-TH" sz="2400" dirty="0" smtClean="0"/>
          </a:p>
          <a:p>
            <a:pPr eaLnBrk="1" hangingPunct="1">
              <a:spcBef>
                <a:spcPct val="0"/>
              </a:spcBef>
            </a:pPr>
            <a:endParaRPr lang="en-US" altLang="th-TH" sz="2400" dirty="0" smtClean="0"/>
          </a:p>
          <a:p>
            <a:pPr eaLnBrk="1" hangingPunct="1">
              <a:spcBef>
                <a:spcPct val="0"/>
              </a:spcBef>
              <a:buFont typeface="Wingdings" panose="05000000000000000000" pitchFamily="2" charset="2"/>
              <a:buNone/>
            </a:pPr>
            <a:r>
              <a:rPr lang="en-US" altLang="th-TH" sz="2400" dirty="0" smtClean="0"/>
              <a:t>Excel:  =RATE(8,50,-1135.90,1050)</a:t>
            </a:r>
          </a:p>
        </p:txBody>
      </p:sp>
      <p:grpSp>
        <p:nvGrpSpPr>
          <p:cNvPr id="69636" name="Group 20"/>
          <p:cNvGrpSpPr>
            <a:grpSpLocks/>
          </p:cNvGrpSpPr>
          <p:nvPr/>
        </p:nvGrpSpPr>
        <p:grpSpPr bwMode="auto">
          <a:xfrm>
            <a:off x="1581150" y="2994025"/>
            <a:ext cx="5983288" cy="1420813"/>
            <a:chOff x="1581150" y="3119438"/>
            <a:chExt cx="5983288" cy="1420812"/>
          </a:xfrm>
        </p:grpSpPr>
        <p:sp>
          <p:nvSpPr>
            <p:cNvPr id="69638" name="AutoShape 4"/>
            <p:cNvSpPr>
              <a:spLocks noChangeArrowheads="1"/>
            </p:cNvSpPr>
            <p:nvPr/>
          </p:nvSpPr>
          <p:spPr bwMode="auto">
            <a:xfrm>
              <a:off x="1581150" y="3119438"/>
              <a:ext cx="5983288" cy="1420812"/>
            </a:xfrm>
            <a:prstGeom prst="roundRect">
              <a:avLst>
                <a:gd name="adj" fmla="val 12486"/>
              </a:avLst>
            </a:prstGeom>
            <a:solidFill>
              <a:schemeClr val="accent1"/>
            </a:solidFill>
            <a:ln w="25400">
              <a:solidFill>
                <a:schemeClr val="tx1"/>
              </a:solidFill>
              <a:round/>
              <a:headEnd/>
              <a:tailEnd/>
            </a:ln>
          </p:spPr>
          <p:txBody>
            <a:bodyPr wrap="none" anchor="ct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00000"/>
                </a:lnSpc>
                <a:spcAft>
                  <a:spcPct val="0"/>
                </a:spcAft>
                <a:buSzTx/>
                <a:buFontTx/>
                <a:buNone/>
              </a:pPr>
              <a:endParaRPr lang="th-TH" altLang="th-TH" sz="2000">
                <a:solidFill>
                  <a:srgbClr val="000000"/>
                </a:solidFill>
              </a:endParaRPr>
            </a:p>
          </p:txBody>
        </p:sp>
        <p:sp>
          <p:nvSpPr>
            <p:cNvPr id="21" name="AutoShape 5"/>
            <p:cNvSpPr>
              <a:spLocks noChangeArrowheads="1"/>
            </p:cNvSpPr>
            <p:nvPr/>
          </p:nvSpPr>
          <p:spPr bwMode="auto">
            <a:xfrm>
              <a:off x="1733550" y="3216276"/>
              <a:ext cx="1189038" cy="365125"/>
            </a:xfrm>
            <a:prstGeom prst="roundRect">
              <a:avLst>
                <a:gd name="adj" fmla="val 12486"/>
              </a:avLst>
            </a:prstGeom>
            <a:solidFill>
              <a:schemeClr val="bg2"/>
            </a:solidFill>
            <a:ln w="9525">
              <a:solidFill>
                <a:schemeClr val="accent4"/>
              </a:solidFill>
              <a:round/>
              <a:headEnd/>
              <a:tailEnd/>
            </a:ln>
          </p:spPr>
          <p:txBody>
            <a:bodyPr wrap="none" lIns="92075" tIns="46038" rIns="92075" bIns="46038" anchor="ctr"/>
            <a:lstStyle/>
            <a:p>
              <a:pPr algn="ctr" eaLnBrk="1" hangingPunct="1">
                <a:defRPr/>
              </a:pPr>
              <a:r>
                <a:rPr lang="en-US" sz="2000" b="1" dirty="0">
                  <a:latin typeface="+mn-lt"/>
                  <a:cs typeface="Arial" charset="0"/>
                </a:rPr>
                <a:t>INPUTS</a:t>
              </a:r>
            </a:p>
          </p:txBody>
        </p:sp>
        <p:sp>
          <p:nvSpPr>
            <p:cNvPr id="22" name="AutoShape 6"/>
            <p:cNvSpPr>
              <a:spLocks noChangeArrowheads="1"/>
            </p:cNvSpPr>
            <p:nvPr/>
          </p:nvSpPr>
          <p:spPr bwMode="auto">
            <a:xfrm>
              <a:off x="1733550" y="4075112"/>
              <a:ext cx="1189038" cy="366713"/>
            </a:xfrm>
            <a:prstGeom prst="roundRect">
              <a:avLst>
                <a:gd name="adj" fmla="val 12486"/>
              </a:avLst>
            </a:prstGeom>
            <a:solidFill>
              <a:schemeClr val="bg2"/>
            </a:solidFill>
            <a:ln w="9525">
              <a:solidFill>
                <a:schemeClr val="accent4"/>
              </a:solidFill>
              <a:round/>
              <a:headEnd/>
              <a:tailEnd/>
            </a:ln>
          </p:spPr>
          <p:txBody>
            <a:bodyPr wrap="none" lIns="92075" tIns="46038" rIns="92075" bIns="46038" anchor="ctr"/>
            <a:lstStyle/>
            <a:p>
              <a:pPr algn="ctr" eaLnBrk="1" hangingPunct="1">
                <a:defRPr/>
              </a:pPr>
              <a:r>
                <a:rPr lang="en-US" sz="2000" b="1" dirty="0">
                  <a:latin typeface="+mn-lt"/>
                  <a:cs typeface="Arial" charset="0"/>
                </a:rPr>
                <a:t>OUTPUT</a:t>
              </a:r>
            </a:p>
          </p:txBody>
        </p:sp>
        <p:sp>
          <p:nvSpPr>
            <p:cNvPr id="23" name="AutoShape 7"/>
            <p:cNvSpPr>
              <a:spLocks noChangeArrowheads="1"/>
            </p:cNvSpPr>
            <p:nvPr/>
          </p:nvSpPr>
          <p:spPr bwMode="auto">
            <a:xfrm>
              <a:off x="3141663" y="3644901"/>
              <a:ext cx="639762"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dirty="0">
                  <a:latin typeface="+mn-lt"/>
                  <a:cs typeface="Arial" charset="0"/>
                </a:rPr>
                <a:t>N</a:t>
              </a:r>
            </a:p>
          </p:txBody>
        </p:sp>
        <p:sp>
          <p:nvSpPr>
            <p:cNvPr id="24" name="AutoShape 8"/>
            <p:cNvSpPr>
              <a:spLocks noChangeArrowheads="1"/>
            </p:cNvSpPr>
            <p:nvPr/>
          </p:nvSpPr>
          <p:spPr bwMode="auto">
            <a:xfrm>
              <a:off x="4013200" y="3644901"/>
              <a:ext cx="639763"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spc="-100" dirty="0">
                  <a:latin typeface="+mn-lt"/>
                  <a:cs typeface="Arial" charset="0"/>
                </a:rPr>
                <a:t>I/YR</a:t>
              </a:r>
            </a:p>
          </p:txBody>
        </p:sp>
        <p:sp>
          <p:nvSpPr>
            <p:cNvPr id="25" name="AutoShape 9"/>
            <p:cNvSpPr>
              <a:spLocks noChangeArrowheads="1"/>
            </p:cNvSpPr>
            <p:nvPr/>
          </p:nvSpPr>
          <p:spPr bwMode="auto">
            <a:xfrm>
              <a:off x="5759450" y="3644901"/>
              <a:ext cx="639763"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dirty="0">
                  <a:latin typeface="+mn-lt"/>
                  <a:cs typeface="Arial" charset="0"/>
                </a:rPr>
                <a:t>PMT</a:t>
              </a:r>
            </a:p>
          </p:txBody>
        </p:sp>
        <p:sp>
          <p:nvSpPr>
            <p:cNvPr id="26" name="AutoShape 10"/>
            <p:cNvSpPr>
              <a:spLocks noChangeArrowheads="1"/>
            </p:cNvSpPr>
            <p:nvPr/>
          </p:nvSpPr>
          <p:spPr bwMode="auto">
            <a:xfrm>
              <a:off x="4886325" y="3644901"/>
              <a:ext cx="639763"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dirty="0">
                  <a:latin typeface="+mn-lt"/>
                  <a:cs typeface="Arial" charset="0"/>
                </a:rPr>
                <a:t>PV</a:t>
              </a:r>
            </a:p>
          </p:txBody>
        </p:sp>
        <p:sp>
          <p:nvSpPr>
            <p:cNvPr id="27" name="AutoShape 11"/>
            <p:cNvSpPr>
              <a:spLocks noChangeArrowheads="1"/>
            </p:cNvSpPr>
            <p:nvPr/>
          </p:nvSpPr>
          <p:spPr bwMode="auto">
            <a:xfrm>
              <a:off x="6630988" y="3644901"/>
              <a:ext cx="641350" cy="366712"/>
            </a:xfrm>
            <a:prstGeom prst="roundRect">
              <a:avLst>
                <a:gd name="adj" fmla="val 12486"/>
              </a:avLst>
            </a:prstGeom>
            <a:solidFill>
              <a:schemeClr val="accent4"/>
            </a:solidFill>
            <a:ln w="9525">
              <a:solidFill>
                <a:schemeClr val="accent2"/>
              </a:solidFill>
              <a:round/>
              <a:headEnd/>
              <a:tailEnd/>
            </a:ln>
          </p:spPr>
          <p:txBody>
            <a:bodyPr wrap="none" lIns="92075" tIns="46038" rIns="92075" bIns="46038" anchor="ctr"/>
            <a:lstStyle/>
            <a:p>
              <a:pPr algn="ctr" eaLnBrk="1" hangingPunct="1">
                <a:defRPr/>
              </a:pPr>
              <a:r>
                <a:rPr lang="en-US" sz="2000" b="1" dirty="0">
                  <a:latin typeface="+mn-lt"/>
                  <a:cs typeface="Arial" charset="0"/>
                </a:rPr>
                <a:t>FV</a:t>
              </a:r>
            </a:p>
          </p:txBody>
        </p:sp>
        <p:sp>
          <p:nvSpPr>
            <p:cNvPr id="28" name="AutoShape 12"/>
            <p:cNvSpPr>
              <a:spLocks noChangeArrowheads="1"/>
            </p:cNvSpPr>
            <p:nvPr/>
          </p:nvSpPr>
          <p:spPr bwMode="auto">
            <a:xfrm>
              <a:off x="3141663" y="3216276"/>
              <a:ext cx="639762"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dirty="0">
                  <a:latin typeface="+mn-lt"/>
                  <a:cs typeface="Arial" charset="0"/>
                </a:rPr>
                <a:t>8</a:t>
              </a:r>
            </a:p>
          </p:txBody>
        </p:sp>
        <p:sp>
          <p:nvSpPr>
            <p:cNvPr id="29" name="AutoShape 13"/>
            <p:cNvSpPr>
              <a:spLocks noChangeArrowheads="1"/>
            </p:cNvSpPr>
            <p:nvPr/>
          </p:nvSpPr>
          <p:spPr bwMode="auto">
            <a:xfrm>
              <a:off x="4629150" y="3216276"/>
              <a:ext cx="1098550"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1900" b="1" spc="-40" dirty="0">
                  <a:latin typeface="+mn-lt"/>
                  <a:cs typeface="Arial" charset="0"/>
                </a:rPr>
                <a:t>-1135.90</a:t>
              </a:r>
            </a:p>
          </p:txBody>
        </p:sp>
        <p:sp>
          <p:nvSpPr>
            <p:cNvPr id="30" name="AutoShape 14"/>
            <p:cNvSpPr>
              <a:spLocks noChangeArrowheads="1"/>
            </p:cNvSpPr>
            <p:nvPr/>
          </p:nvSpPr>
          <p:spPr bwMode="auto">
            <a:xfrm>
              <a:off x="5757863" y="3216276"/>
              <a:ext cx="639762"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spc="-20" dirty="0">
                  <a:latin typeface="+mn-lt"/>
                  <a:cs typeface="Arial" charset="0"/>
                </a:rPr>
                <a:t>50</a:t>
              </a:r>
            </a:p>
          </p:txBody>
        </p:sp>
        <p:sp>
          <p:nvSpPr>
            <p:cNvPr id="31" name="AutoShape 15"/>
            <p:cNvSpPr>
              <a:spLocks noChangeArrowheads="1"/>
            </p:cNvSpPr>
            <p:nvPr/>
          </p:nvSpPr>
          <p:spPr bwMode="auto">
            <a:xfrm>
              <a:off x="3921125" y="4075112"/>
              <a:ext cx="822325" cy="366713"/>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dirty="0">
                  <a:latin typeface="+mn-lt"/>
                  <a:cs typeface="Arial" charset="0"/>
                </a:rPr>
                <a:t>3.568</a:t>
              </a:r>
            </a:p>
          </p:txBody>
        </p:sp>
        <p:sp>
          <p:nvSpPr>
            <p:cNvPr id="32" name="AutoShape 16"/>
            <p:cNvSpPr>
              <a:spLocks noChangeArrowheads="1"/>
            </p:cNvSpPr>
            <p:nvPr/>
          </p:nvSpPr>
          <p:spPr bwMode="auto">
            <a:xfrm>
              <a:off x="6535738" y="3216276"/>
              <a:ext cx="822325" cy="365125"/>
            </a:xfrm>
            <a:prstGeom prst="roundRect">
              <a:avLst>
                <a:gd name="adj" fmla="val 12486"/>
              </a:avLst>
            </a:prstGeom>
            <a:solidFill>
              <a:schemeClr val="bg1"/>
            </a:solidFill>
            <a:ln w="9525">
              <a:noFill/>
              <a:round/>
              <a:headEnd/>
              <a:tailEnd/>
            </a:ln>
          </p:spPr>
          <p:txBody>
            <a:bodyPr wrap="none" lIns="92075" tIns="46038" rIns="92075" bIns="46038" anchor="ctr"/>
            <a:lstStyle/>
            <a:p>
              <a:pPr algn="ctr" eaLnBrk="1" hangingPunct="1">
                <a:defRPr/>
              </a:pPr>
              <a:r>
                <a:rPr lang="en-US" sz="2000" b="1" dirty="0">
                  <a:latin typeface="+mn-lt"/>
                  <a:cs typeface="Arial" charset="0"/>
                </a:rPr>
                <a:t>1050</a:t>
              </a:r>
            </a:p>
          </p:txBody>
        </p:sp>
      </p:grpSp>
      <p:sp>
        <p:nvSpPr>
          <p:cNvPr id="69637" name="Slide Number Placeholder 1"/>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B734A1DB-4683-4D9B-B19B-C55E50E47462}" type="slidenum">
              <a:rPr lang="en-US" altLang="th-TH" sz="1400">
                <a:solidFill>
                  <a:srgbClr val="C00000"/>
                </a:solidFill>
              </a:rPr>
              <a:pPr>
                <a:lnSpc>
                  <a:spcPct val="100000"/>
                </a:lnSpc>
                <a:spcAft>
                  <a:spcPct val="0"/>
                </a:spcAft>
                <a:buSzTx/>
                <a:buFontTx/>
                <a:buNone/>
              </a:pPr>
              <a:t>35</a:t>
            </a:fld>
            <a:endParaRPr lang="en-US" altLang="th-TH" sz="1400">
              <a:solidFill>
                <a:srgbClr val="C00000"/>
              </a:solidFill>
            </a:endParaRPr>
          </a:p>
        </p:txBody>
      </p:sp>
    </p:spTree>
    <p:extLst>
      <p:ext uri="{BB962C8B-B14F-4D97-AF65-F5344CB8AC3E}">
        <p14:creationId xmlns:p14="http://schemas.microsoft.com/office/powerpoint/2010/main" xmlns="" val="145715448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p:txBody>
          <a:bodyPr/>
          <a:lstStyle/>
          <a:p>
            <a:pPr eaLnBrk="1" hangingPunct="1"/>
            <a:r>
              <a:rPr lang="en-US" altLang="th-TH" smtClean="0"/>
              <a:t>Yield to Call</a:t>
            </a:r>
          </a:p>
        </p:txBody>
      </p:sp>
      <p:sp>
        <p:nvSpPr>
          <p:cNvPr id="49155" name="Rectangle 3"/>
          <p:cNvSpPr>
            <a:spLocks noGrp="1" noChangeArrowheads="1"/>
          </p:cNvSpPr>
          <p:nvPr>
            <p:ph sz="quarter" idx="1"/>
          </p:nvPr>
        </p:nvSpPr>
        <p:spPr>
          <a:xfrm>
            <a:off x="612775" y="1600200"/>
            <a:ext cx="7616825" cy="4495800"/>
          </a:xfrm>
        </p:spPr>
        <p:txBody>
          <a:bodyPr/>
          <a:lstStyle/>
          <a:p>
            <a:pPr eaLnBrk="1" hangingPunct="1">
              <a:lnSpc>
                <a:spcPct val="100000"/>
              </a:lnSpc>
              <a:spcBef>
                <a:spcPct val="0"/>
              </a:spcBef>
              <a:buFont typeface="Arial" charset="0"/>
              <a:buChar char="•"/>
              <a:defRPr/>
            </a:pPr>
            <a:r>
              <a:rPr lang="en-US" dirty="0" smtClean="0"/>
              <a:t>3.568% represents the periodic semiannual yield to call.</a:t>
            </a:r>
          </a:p>
          <a:p>
            <a:pPr eaLnBrk="1" hangingPunct="1">
              <a:lnSpc>
                <a:spcPct val="100000"/>
              </a:lnSpc>
              <a:spcBef>
                <a:spcPct val="0"/>
              </a:spcBef>
              <a:buFont typeface="Arial" charset="0"/>
              <a:buChar char="•"/>
              <a:defRPr/>
            </a:pPr>
            <a:r>
              <a:rPr lang="en-US" dirty="0" err="1" smtClean="0"/>
              <a:t>YTC</a:t>
            </a:r>
            <a:r>
              <a:rPr lang="en-US" baseline="-25000" dirty="0" err="1" smtClean="0"/>
              <a:t>NOM</a:t>
            </a:r>
            <a:r>
              <a:rPr lang="en-US" dirty="0" smtClean="0"/>
              <a:t> = </a:t>
            </a:r>
            <a:r>
              <a:rPr lang="en-US" dirty="0" err="1" smtClean="0"/>
              <a:t>r</a:t>
            </a:r>
            <a:r>
              <a:rPr lang="en-US" baseline="-25000" dirty="0" err="1" smtClean="0"/>
              <a:t>NOM</a:t>
            </a:r>
            <a:r>
              <a:rPr lang="en-US" dirty="0" smtClean="0"/>
              <a:t> = 3.568% x 2 = 7.137% is the rate that a broker would quote.</a:t>
            </a:r>
          </a:p>
          <a:p>
            <a:pPr eaLnBrk="1" hangingPunct="1">
              <a:lnSpc>
                <a:spcPct val="100000"/>
              </a:lnSpc>
              <a:spcBef>
                <a:spcPct val="0"/>
              </a:spcBef>
              <a:buFont typeface="Arial" charset="0"/>
              <a:buChar char="•"/>
              <a:defRPr/>
            </a:pPr>
            <a:r>
              <a:rPr lang="en-US" dirty="0" smtClean="0"/>
              <a:t>The effective yield to call can be calculated.</a:t>
            </a:r>
          </a:p>
          <a:p>
            <a:pPr lvl="1" eaLnBrk="1" hangingPunct="1">
              <a:lnSpc>
                <a:spcPct val="100000"/>
              </a:lnSpc>
              <a:spcBef>
                <a:spcPct val="0"/>
              </a:spcBef>
              <a:buFont typeface="Arial" charset="0"/>
              <a:buChar char="–"/>
              <a:defRPr/>
            </a:pPr>
            <a:r>
              <a:rPr lang="en-US" dirty="0" err="1" smtClean="0"/>
              <a:t>YTC</a:t>
            </a:r>
            <a:r>
              <a:rPr lang="en-US" baseline="-25000" dirty="0" err="1" smtClean="0"/>
              <a:t>EFF</a:t>
            </a:r>
            <a:r>
              <a:rPr lang="en-US" dirty="0" smtClean="0"/>
              <a:t> = (1.03568)</a:t>
            </a:r>
            <a:r>
              <a:rPr lang="en-US" baseline="30000" dirty="0" smtClean="0"/>
              <a:t>2</a:t>
            </a:r>
            <a:r>
              <a:rPr lang="en-US" dirty="0" smtClean="0"/>
              <a:t> – 1 = 7.26%</a:t>
            </a:r>
          </a:p>
          <a:p>
            <a:pPr lvl="1" eaLnBrk="1" hangingPunct="1">
              <a:lnSpc>
                <a:spcPct val="100000"/>
              </a:lnSpc>
              <a:spcBef>
                <a:spcPct val="0"/>
              </a:spcBef>
              <a:buFont typeface="Arial" charset="0"/>
              <a:buChar char="–"/>
              <a:tabLst>
                <a:tab pos="1657350" algn="l"/>
              </a:tabLst>
              <a:defRPr/>
            </a:pPr>
            <a:r>
              <a:rPr lang="en-US" dirty="0" smtClean="0"/>
              <a:t>Excel:	=EFFECT(.07137,2)</a:t>
            </a:r>
          </a:p>
          <a:p>
            <a:pPr lvl="1" eaLnBrk="1" hangingPunct="1">
              <a:lnSpc>
                <a:spcPct val="100000"/>
              </a:lnSpc>
              <a:spcBef>
                <a:spcPct val="0"/>
              </a:spcBef>
              <a:buFont typeface="Wingdings" pitchFamily="2" charset="2"/>
              <a:buNone/>
              <a:tabLst>
                <a:tab pos="1657350" algn="l"/>
              </a:tabLst>
              <a:defRPr/>
            </a:pPr>
            <a:r>
              <a:rPr lang="en-US" dirty="0" smtClean="0"/>
              <a:t>		= 7.26%</a:t>
            </a:r>
          </a:p>
        </p:txBody>
      </p:sp>
      <p:sp>
        <p:nvSpPr>
          <p:cNvPr id="71684" name="Slide Number Placeholder 1"/>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E876C5FC-300F-4B02-AC68-4FC6905FABF6}" type="slidenum">
              <a:rPr lang="en-US" altLang="th-TH" sz="1400">
                <a:solidFill>
                  <a:srgbClr val="C00000"/>
                </a:solidFill>
              </a:rPr>
              <a:pPr>
                <a:lnSpc>
                  <a:spcPct val="100000"/>
                </a:lnSpc>
                <a:spcAft>
                  <a:spcPct val="0"/>
                </a:spcAft>
                <a:buSzTx/>
                <a:buFontTx/>
                <a:buNone/>
              </a:pPr>
              <a:t>36</a:t>
            </a:fld>
            <a:endParaRPr lang="en-US" altLang="th-TH" sz="1400">
              <a:solidFill>
                <a:srgbClr val="C00000"/>
              </a:solidFill>
            </a:endParaRPr>
          </a:p>
        </p:txBody>
      </p:sp>
    </p:spTree>
    <p:extLst>
      <p:ext uri="{BB962C8B-B14F-4D97-AF65-F5344CB8AC3E}">
        <p14:creationId xmlns:p14="http://schemas.microsoft.com/office/powerpoint/2010/main" xmlns="" val="403893733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noAutofit/>
          </a:bodyPr>
          <a:lstStyle/>
          <a:p>
            <a:pPr eaLnBrk="1" hangingPunct="1">
              <a:defRPr/>
            </a:pPr>
            <a:r>
              <a:rPr lang="en-US" sz="3200" dirty="0" smtClean="0"/>
              <a:t>If you bought these callable bonds, would you be more likely to earn the YTM or YTC?</a:t>
            </a:r>
          </a:p>
        </p:txBody>
      </p:sp>
      <p:sp>
        <p:nvSpPr>
          <p:cNvPr id="153603" name="Rectangle 3"/>
          <p:cNvSpPr>
            <a:spLocks noGrp="1" noChangeArrowheads="1"/>
          </p:cNvSpPr>
          <p:nvPr>
            <p:ph sz="quarter" idx="1"/>
          </p:nvPr>
        </p:nvSpPr>
        <p:spPr>
          <a:xfrm>
            <a:off x="612775" y="1600200"/>
            <a:ext cx="7616825" cy="4495800"/>
          </a:xfrm>
        </p:spPr>
        <p:txBody>
          <a:bodyPr/>
          <a:lstStyle/>
          <a:p>
            <a:pPr eaLnBrk="1" hangingPunct="1">
              <a:buFont typeface="Arial" charset="0"/>
              <a:buChar char="•"/>
              <a:defRPr/>
            </a:pPr>
            <a:r>
              <a:rPr lang="en-US" dirty="0" smtClean="0"/>
              <a:t>The coupon rate = 10% compared to YTC = 7.137%.  The firm could raise money by selling new bonds which pay 7.137%.</a:t>
            </a:r>
          </a:p>
          <a:p>
            <a:pPr eaLnBrk="1" hangingPunct="1">
              <a:buFont typeface="Arial" charset="0"/>
              <a:buChar char="•"/>
              <a:defRPr/>
            </a:pPr>
            <a:r>
              <a:rPr lang="en-US" dirty="0" smtClean="0"/>
              <a:t>Could replace bonds paying $100 per year with bonds paying only $71.37 per year.</a:t>
            </a:r>
          </a:p>
          <a:p>
            <a:pPr eaLnBrk="1" hangingPunct="1">
              <a:buFont typeface="Arial" charset="0"/>
              <a:buChar char="•"/>
              <a:defRPr/>
            </a:pPr>
            <a:r>
              <a:rPr lang="en-US" dirty="0" smtClean="0"/>
              <a:t>Investors should expect a call, and to earn the YTC of 7.137%, rather than the YTM of 8%.</a:t>
            </a:r>
          </a:p>
        </p:txBody>
      </p:sp>
      <p:sp>
        <p:nvSpPr>
          <p:cNvPr id="73732" name="Slide Number Placeholder 1"/>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22E3BA7E-63F5-47A5-95AA-B92994EF4E9F}" type="slidenum">
              <a:rPr lang="en-US" altLang="th-TH" sz="1400">
                <a:solidFill>
                  <a:srgbClr val="C00000"/>
                </a:solidFill>
              </a:rPr>
              <a:pPr>
                <a:lnSpc>
                  <a:spcPct val="100000"/>
                </a:lnSpc>
                <a:spcAft>
                  <a:spcPct val="0"/>
                </a:spcAft>
                <a:buSzTx/>
                <a:buFontTx/>
                <a:buNone/>
              </a:pPr>
              <a:t>37</a:t>
            </a:fld>
            <a:endParaRPr lang="en-US" altLang="th-TH" sz="1400">
              <a:solidFill>
                <a:srgbClr val="C00000"/>
              </a:solidFill>
            </a:endParaRPr>
          </a:p>
        </p:txBody>
      </p:sp>
    </p:spTree>
    <p:extLst>
      <p:ext uri="{BB962C8B-B14F-4D97-AF65-F5344CB8AC3E}">
        <p14:creationId xmlns:p14="http://schemas.microsoft.com/office/powerpoint/2010/main" xmlns="" val="362796570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360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360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360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0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p:txBody>
          <a:bodyPr>
            <a:normAutofit/>
          </a:bodyPr>
          <a:lstStyle/>
          <a:p>
            <a:pPr eaLnBrk="1" hangingPunct="1"/>
            <a:r>
              <a:rPr lang="en-US" altLang="th-TH" sz="4000" dirty="0" smtClean="0"/>
              <a:t>When is a call more likely to occur?</a:t>
            </a:r>
          </a:p>
        </p:txBody>
      </p:sp>
      <p:sp>
        <p:nvSpPr>
          <p:cNvPr id="154627" name="Rectangle 3"/>
          <p:cNvSpPr>
            <a:spLocks noGrp="1" noChangeArrowheads="1"/>
          </p:cNvSpPr>
          <p:nvPr>
            <p:ph sz="quarter" idx="1"/>
          </p:nvPr>
        </p:nvSpPr>
        <p:spPr>
          <a:xfrm>
            <a:off x="612775" y="1600200"/>
            <a:ext cx="7616825" cy="4495800"/>
          </a:xfrm>
        </p:spPr>
        <p:txBody>
          <a:bodyPr/>
          <a:lstStyle/>
          <a:p>
            <a:pPr eaLnBrk="1" hangingPunct="1">
              <a:buFont typeface="Arial" charset="0"/>
              <a:buChar char="•"/>
              <a:defRPr/>
            </a:pPr>
            <a:r>
              <a:rPr lang="en-US" dirty="0" smtClean="0"/>
              <a:t>In general, if a bond sells at a premium, then (1) coupon &gt; r</a:t>
            </a:r>
            <a:r>
              <a:rPr lang="en-US" baseline="-25000" dirty="0" smtClean="0"/>
              <a:t>d</a:t>
            </a:r>
            <a:r>
              <a:rPr lang="en-US" dirty="0" smtClean="0"/>
              <a:t>, so (2) a call is more likely.</a:t>
            </a:r>
          </a:p>
          <a:p>
            <a:pPr eaLnBrk="1" hangingPunct="1">
              <a:buFont typeface="Arial" charset="0"/>
              <a:buChar char="•"/>
              <a:defRPr/>
            </a:pPr>
            <a:r>
              <a:rPr lang="en-US" dirty="0" smtClean="0"/>
              <a:t>So, expect to earn:</a:t>
            </a:r>
          </a:p>
          <a:p>
            <a:pPr lvl="1" eaLnBrk="1" hangingPunct="1">
              <a:buFont typeface="Arial" charset="0"/>
              <a:buChar char="–"/>
              <a:defRPr/>
            </a:pPr>
            <a:r>
              <a:rPr lang="en-US" dirty="0" smtClean="0"/>
              <a:t>YTC on premium bonds.</a:t>
            </a:r>
          </a:p>
          <a:p>
            <a:pPr lvl="1" eaLnBrk="1" hangingPunct="1">
              <a:buFont typeface="Arial" charset="0"/>
              <a:buChar char="–"/>
              <a:defRPr/>
            </a:pPr>
            <a:r>
              <a:rPr lang="en-US" dirty="0" smtClean="0"/>
              <a:t>YTM on par and discount bonds.</a:t>
            </a:r>
          </a:p>
        </p:txBody>
      </p:sp>
      <p:sp>
        <p:nvSpPr>
          <p:cNvPr id="75780" name="Slide Number Placeholder 1"/>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599A2FEC-F3C9-416C-851D-E0129914F835}" type="slidenum">
              <a:rPr lang="en-US" altLang="th-TH" sz="1400">
                <a:solidFill>
                  <a:srgbClr val="C00000"/>
                </a:solidFill>
              </a:rPr>
              <a:pPr>
                <a:lnSpc>
                  <a:spcPct val="100000"/>
                </a:lnSpc>
                <a:spcAft>
                  <a:spcPct val="0"/>
                </a:spcAft>
                <a:buSzTx/>
                <a:buFontTx/>
                <a:buNone/>
              </a:pPr>
              <a:t>38</a:t>
            </a:fld>
            <a:endParaRPr lang="en-US" altLang="th-TH" sz="1400">
              <a:solidFill>
                <a:srgbClr val="C00000"/>
              </a:solidFill>
            </a:endParaRPr>
          </a:p>
        </p:txBody>
      </p:sp>
    </p:spTree>
    <p:extLst>
      <p:ext uri="{BB962C8B-B14F-4D97-AF65-F5344CB8AC3E}">
        <p14:creationId xmlns:p14="http://schemas.microsoft.com/office/powerpoint/2010/main" xmlns="" val="23346863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462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4627">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54627">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5462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627"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p:txBody>
          <a:bodyPr/>
          <a:lstStyle/>
          <a:p>
            <a:pPr eaLnBrk="1" hangingPunct="1"/>
            <a:r>
              <a:rPr lang="en-US" altLang="th-TH" smtClean="0"/>
              <a:t>Default Risk</a:t>
            </a:r>
          </a:p>
        </p:txBody>
      </p:sp>
      <p:sp>
        <p:nvSpPr>
          <p:cNvPr id="38915" name="Rectangle 3"/>
          <p:cNvSpPr>
            <a:spLocks noGrp="1" noChangeArrowheads="1"/>
          </p:cNvSpPr>
          <p:nvPr>
            <p:ph sz="quarter" idx="1"/>
          </p:nvPr>
        </p:nvSpPr>
        <p:spPr>
          <a:xfrm>
            <a:off x="612775" y="1600200"/>
            <a:ext cx="7616825" cy="4495800"/>
          </a:xfrm>
        </p:spPr>
        <p:txBody>
          <a:bodyPr/>
          <a:lstStyle/>
          <a:p>
            <a:pPr eaLnBrk="1" hangingPunct="1">
              <a:buFont typeface="Arial" charset="0"/>
              <a:buChar char="•"/>
              <a:defRPr/>
            </a:pPr>
            <a:r>
              <a:rPr lang="en-US" dirty="0" smtClean="0"/>
              <a:t>If an issuer defaults, investors receive less than the promised return.  Therefore, the expected return on corporate and municipal bonds is less than the promised return.</a:t>
            </a:r>
          </a:p>
          <a:p>
            <a:pPr eaLnBrk="1" hangingPunct="1">
              <a:buFont typeface="Arial" charset="0"/>
              <a:buChar char="•"/>
              <a:defRPr/>
            </a:pPr>
            <a:r>
              <a:rPr lang="en-US" dirty="0" smtClean="0"/>
              <a:t>Influenced by the issuer’s financial strength and the terms of the bond contract.</a:t>
            </a:r>
          </a:p>
        </p:txBody>
      </p:sp>
      <p:sp>
        <p:nvSpPr>
          <p:cNvPr id="77828" name="Slide Number Placeholder 1"/>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25B2C133-807C-4231-B46B-AA0B60DA42DB}" type="slidenum">
              <a:rPr lang="en-US" altLang="th-TH" sz="1400">
                <a:solidFill>
                  <a:srgbClr val="C00000"/>
                </a:solidFill>
              </a:rPr>
              <a:pPr>
                <a:lnSpc>
                  <a:spcPct val="100000"/>
                </a:lnSpc>
                <a:spcAft>
                  <a:spcPct val="0"/>
                </a:spcAft>
                <a:buSzTx/>
                <a:buFontTx/>
                <a:buNone/>
              </a:pPr>
              <a:t>39</a:t>
            </a:fld>
            <a:endParaRPr lang="en-US" altLang="th-TH" sz="1400">
              <a:solidFill>
                <a:srgbClr val="C00000"/>
              </a:solidFill>
            </a:endParaRPr>
          </a:p>
        </p:txBody>
      </p:sp>
    </p:spTree>
    <p:extLst>
      <p:ext uri="{BB962C8B-B14F-4D97-AF65-F5344CB8AC3E}">
        <p14:creationId xmlns:p14="http://schemas.microsoft.com/office/powerpoint/2010/main" xmlns="" val="36290462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p:txBody>
          <a:bodyPr/>
          <a:lstStyle/>
          <a:p>
            <a:pPr eaLnBrk="1" hangingPunct="1"/>
            <a:r>
              <a:rPr lang="en-US" altLang="th-TH" smtClean="0"/>
              <a:t>Types of Bonds</a:t>
            </a:r>
          </a:p>
        </p:txBody>
      </p:sp>
      <p:sp>
        <p:nvSpPr>
          <p:cNvPr id="39939" name="Rectangle 3"/>
          <p:cNvSpPr>
            <a:spLocks noGrp="1" noChangeArrowheads="1"/>
          </p:cNvSpPr>
          <p:nvPr>
            <p:ph sz="quarter" idx="1"/>
          </p:nvPr>
        </p:nvSpPr>
        <p:spPr>
          <a:xfrm>
            <a:off x="612775" y="1600200"/>
            <a:ext cx="7616825" cy="4495800"/>
          </a:xfrm>
        </p:spPr>
        <p:txBody>
          <a:bodyPr/>
          <a:lstStyle/>
          <a:p>
            <a:pPr eaLnBrk="1" hangingPunct="1">
              <a:buFont typeface="Arial" charset="0"/>
              <a:buChar char="•"/>
              <a:defRPr/>
            </a:pPr>
            <a:r>
              <a:rPr lang="en-US" dirty="0" smtClean="0"/>
              <a:t>Mortgage bonds</a:t>
            </a:r>
          </a:p>
          <a:p>
            <a:pPr eaLnBrk="1" hangingPunct="1">
              <a:buFont typeface="Arial" charset="0"/>
              <a:buChar char="•"/>
              <a:defRPr/>
            </a:pPr>
            <a:r>
              <a:rPr lang="en-US" dirty="0" smtClean="0"/>
              <a:t>Debentures</a:t>
            </a:r>
          </a:p>
          <a:p>
            <a:pPr eaLnBrk="1" hangingPunct="1">
              <a:buFont typeface="Arial" charset="0"/>
              <a:buChar char="•"/>
              <a:defRPr/>
            </a:pPr>
            <a:r>
              <a:rPr lang="en-US" dirty="0" smtClean="0"/>
              <a:t>Subordinated debentures</a:t>
            </a:r>
          </a:p>
          <a:p>
            <a:pPr eaLnBrk="1" hangingPunct="1">
              <a:buFont typeface="Arial" charset="0"/>
              <a:buChar char="•"/>
              <a:defRPr/>
            </a:pPr>
            <a:r>
              <a:rPr lang="en-US" dirty="0" smtClean="0"/>
              <a:t>Investment-grade bonds</a:t>
            </a:r>
          </a:p>
          <a:p>
            <a:pPr eaLnBrk="1" hangingPunct="1">
              <a:buFont typeface="Arial" charset="0"/>
              <a:buChar char="•"/>
              <a:defRPr/>
            </a:pPr>
            <a:r>
              <a:rPr lang="en-US" dirty="0" smtClean="0"/>
              <a:t>Junk bonds</a:t>
            </a:r>
          </a:p>
        </p:txBody>
      </p:sp>
      <p:sp>
        <p:nvSpPr>
          <p:cNvPr id="79876" name="Slide Number Placeholder 1"/>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DF69A130-139F-4A1C-807E-C5C0568CF5F1}" type="slidenum">
              <a:rPr lang="en-US" altLang="th-TH" sz="1400">
                <a:solidFill>
                  <a:srgbClr val="C00000"/>
                </a:solidFill>
              </a:rPr>
              <a:pPr>
                <a:lnSpc>
                  <a:spcPct val="100000"/>
                </a:lnSpc>
                <a:spcAft>
                  <a:spcPct val="0"/>
                </a:spcAft>
                <a:buSzTx/>
                <a:buFontTx/>
                <a:buNone/>
              </a:pPr>
              <a:t>40</a:t>
            </a:fld>
            <a:endParaRPr lang="en-US" altLang="th-TH" sz="1400">
              <a:solidFill>
                <a:srgbClr val="C00000"/>
              </a:solidFill>
            </a:endParaRPr>
          </a:p>
        </p:txBody>
      </p:sp>
    </p:spTree>
    <p:extLst>
      <p:ext uri="{BB962C8B-B14F-4D97-AF65-F5344CB8AC3E}">
        <p14:creationId xmlns:p14="http://schemas.microsoft.com/office/powerpoint/2010/main" xmlns="" val="172991941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normAutofit/>
          </a:bodyPr>
          <a:lstStyle/>
          <a:p>
            <a:pPr eaLnBrk="1" hangingPunct="1">
              <a:tabLst>
                <a:tab pos="227013" algn="l"/>
              </a:tabLst>
              <a:defRPr/>
            </a:pPr>
            <a:r>
              <a:rPr lang="en-US" sz="4000" dirty="0" smtClean="0"/>
              <a:t>Evaluating Default Risk:</a:t>
            </a:r>
            <a:br>
              <a:rPr lang="en-US" sz="4000" dirty="0" smtClean="0"/>
            </a:br>
            <a:r>
              <a:rPr lang="en-US" sz="4000" dirty="0" smtClean="0"/>
              <a:t>Bond Ratings</a:t>
            </a:r>
          </a:p>
        </p:txBody>
      </p:sp>
      <p:graphicFrame>
        <p:nvGraphicFramePr>
          <p:cNvPr id="157748" name="Group 52"/>
          <p:cNvGraphicFramePr>
            <a:graphicFrameLocks noGrp="1"/>
          </p:cNvGraphicFramePr>
          <p:nvPr>
            <p:ph sz="quarter" idx="1"/>
            <p:extLst>
              <p:ext uri="{D42A27DB-BD31-4B8C-83A1-F6EECF244321}">
                <p14:modId xmlns:p14="http://schemas.microsoft.com/office/powerpoint/2010/main" xmlns="" val="3041137280"/>
              </p:ext>
            </p:extLst>
          </p:nvPr>
        </p:nvGraphicFramePr>
        <p:xfrm>
          <a:off x="1181100" y="1808165"/>
          <a:ext cx="7334250" cy="1981200"/>
        </p:xfrm>
        <a:graphic>
          <a:graphicData uri="http://schemas.openxmlformats.org/drawingml/2006/table">
            <a:tbl>
              <a:tblPr/>
              <a:tblGrid>
                <a:gridCol w="1427163"/>
                <a:gridCol w="333375"/>
                <a:gridCol w="3041650"/>
                <a:gridCol w="342900"/>
                <a:gridCol w="2189162"/>
              </a:tblGrid>
              <a:tr h="660400">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US" sz="2600" b="0" i="0" u="none" strike="noStrike" cap="none" normalizeH="0" baseline="0" dirty="0" smtClean="0">
                        <a:ln>
                          <a:noFill/>
                        </a:ln>
                        <a:solidFill>
                          <a:schemeClr val="tx1"/>
                        </a:solidFill>
                        <a:effectLst/>
                        <a:latin typeface="Calibri" pitchFamily="34" charset="0"/>
                        <a:cs typeface="Arial" charset="0"/>
                      </a:endParaRPr>
                    </a:p>
                  </a:txBody>
                  <a:tcPr marL="93766" marR="93766"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US" sz="2600" b="0" i="0" u="none" strike="noStrike" cap="none" normalizeH="0" baseline="0" smtClean="0">
                        <a:ln>
                          <a:noFill/>
                        </a:ln>
                        <a:solidFill>
                          <a:schemeClr val="tx1"/>
                        </a:solidFill>
                        <a:effectLst/>
                        <a:latin typeface="Calibri" pitchFamily="34" charset="0"/>
                        <a:cs typeface="Arial" charset="0"/>
                      </a:endParaRPr>
                    </a:p>
                  </a:txBody>
                  <a:tcPr marL="93766" marR="93766"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smtClean="0">
                          <a:ln>
                            <a:noFill/>
                          </a:ln>
                          <a:solidFill>
                            <a:schemeClr val="tx1"/>
                          </a:solidFill>
                          <a:effectLst/>
                          <a:latin typeface="Calibri" pitchFamily="34" charset="0"/>
                          <a:cs typeface="Arial" charset="0"/>
                        </a:rPr>
                        <a:t>Investment Grade</a:t>
                      </a:r>
                    </a:p>
                  </a:txBody>
                  <a:tcPr marL="93766" marR="93766" horzOverflow="overflow">
                    <a:lnL>
                      <a:noFill/>
                    </a:lnL>
                    <a:lnR>
                      <a:noFill/>
                    </a:lnR>
                    <a:lnT>
                      <a:noFill/>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US" sz="2600" b="0" i="0" u="none" strike="noStrike" cap="none" normalizeH="0" baseline="0" smtClean="0">
                        <a:ln>
                          <a:noFill/>
                        </a:ln>
                        <a:solidFill>
                          <a:schemeClr val="tx1"/>
                        </a:solidFill>
                        <a:effectLst/>
                        <a:latin typeface="Calibri" pitchFamily="34" charset="0"/>
                        <a:cs typeface="Arial" charset="0"/>
                      </a:endParaRPr>
                    </a:p>
                  </a:txBody>
                  <a:tcPr marL="93766" marR="93766"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smtClean="0">
                          <a:ln>
                            <a:noFill/>
                          </a:ln>
                          <a:solidFill>
                            <a:schemeClr val="tx1"/>
                          </a:solidFill>
                          <a:effectLst/>
                          <a:latin typeface="Calibri" pitchFamily="34" charset="0"/>
                          <a:cs typeface="Arial" charset="0"/>
                        </a:rPr>
                        <a:t>Junk Bonds</a:t>
                      </a:r>
                    </a:p>
                  </a:txBody>
                  <a:tcPr marL="93766" marR="93766" horzOverflow="overflow">
                    <a:lnL>
                      <a:noFill/>
                    </a:lnL>
                    <a:lnR>
                      <a:noFill/>
                    </a:lnR>
                    <a:lnT>
                      <a:noFill/>
                    </a:lnT>
                    <a:lnB w="28575" cap="flat" cmpd="sng" algn="ctr">
                      <a:solidFill>
                        <a:schemeClr val="tx1"/>
                      </a:solidFill>
                      <a:prstDash val="solid"/>
                      <a:round/>
                      <a:headEnd type="none" w="med" len="med"/>
                      <a:tailEnd type="none" w="med" len="med"/>
                    </a:lnB>
                    <a:lnTlToBr>
                      <a:noFill/>
                    </a:lnTlToBr>
                    <a:lnBlToTr>
                      <a:noFill/>
                    </a:lnBlToTr>
                    <a:noFill/>
                  </a:tcPr>
                </a:tc>
              </a:tr>
              <a:tr h="660400">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smtClean="0">
                          <a:ln>
                            <a:noFill/>
                          </a:ln>
                          <a:solidFill>
                            <a:schemeClr val="tx1"/>
                          </a:solidFill>
                          <a:effectLst/>
                          <a:latin typeface="Calibri" pitchFamily="34" charset="0"/>
                          <a:cs typeface="Arial" charset="0"/>
                        </a:rPr>
                        <a:t>Moody’s</a:t>
                      </a:r>
                    </a:p>
                  </a:txBody>
                  <a:tcPr marL="93766" marR="93766"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US" sz="2600" b="0" i="0" u="none" strike="noStrike" cap="none" normalizeH="0" baseline="0" smtClean="0">
                        <a:ln>
                          <a:noFill/>
                        </a:ln>
                        <a:solidFill>
                          <a:schemeClr val="tx1"/>
                        </a:solidFill>
                        <a:effectLst/>
                        <a:latin typeface="Calibri" pitchFamily="34" charset="0"/>
                        <a:cs typeface="Arial" charset="0"/>
                      </a:endParaRPr>
                    </a:p>
                  </a:txBody>
                  <a:tcPr marL="93766" marR="93766"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err="1" smtClean="0">
                          <a:ln>
                            <a:noFill/>
                          </a:ln>
                          <a:solidFill>
                            <a:schemeClr val="tx1"/>
                          </a:solidFill>
                          <a:effectLst/>
                          <a:latin typeface="Calibri" pitchFamily="34" charset="0"/>
                          <a:cs typeface="Arial" charset="0"/>
                        </a:rPr>
                        <a:t>Aaa</a:t>
                      </a:r>
                      <a:r>
                        <a:rPr kumimoji="0" lang="en-US" sz="2600" b="0" i="0" u="none" strike="noStrike" cap="none" normalizeH="0" baseline="0" dirty="0" smtClean="0">
                          <a:ln>
                            <a:noFill/>
                          </a:ln>
                          <a:solidFill>
                            <a:schemeClr val="tx1"/>
                          </a:solidFill>
                          <a:effectLst/>
                          <a:latin typeface="Calibri" pitchFamily="34" charset="0"/>
                          <a:cs typeface="Arial" charset="0"/>
                        </a:rPr>
                        <a:t>  Aa  A  Baa</a:t>
                      </a:r>
                    </a:p>
                  </a:txBody>
                  <a:tcPr marL="93766" marR="93766" horzOverflow="overflow">
                    <a:lnL>
                      <a:noFill/>
                    </a:lnL>
                    <a:lnR>
                      <a:noFill/>
                    </a:lnR>
                    <a:lnT w="28575"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US" sz="2600" b="0" i="0" u="none" strike="noStrike" cap="none" normalizeH="0" baseline="0" smtClean="0">
                        <a:ln>
                          <a:noFill/>
                        </a:ln>
                        <a:solidFill>
                          <a:schemeClr val="tx1"/>
                        </a:solidFill>
                        <a:effectLst/>
                        <a:latin typeface="Calibri" pitchFamily="34" charset="0"/>
                        <a:cs typeface="Arial" charset="0"/>
                      </a:endParaRPr>
                    </a:p>
                  </a:txBody>
                  <a:tcPr marL="93766" marR="93766"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smtClean="0">
                          <a:ln>
                            <a:noFill/>
                          </a:ln>
                          <a:solidFill>
                            <a:schemeClr val="tx1"/>
                          </a:solidFill>
                          <a:effectLst/>
                          <a:latin typeface="Calibri" pitchFamily="34" charset="0"/>
                          <a:cs typeface="Arial" charset="0"/>
                        </a:rPr>
                        <a:t>Ba  B  Caa  C</a:t>
                      </a:r>
                    </a:p>
                  </a:txBody>
                  <a:tcPr marL="93766" marR="93766" horzOverflow="overflow">
                    <a:lnL>
                      <a:noFill/>
                    </a:lnL>
                    <a:lnR>
                      <a:noFill/>
                    </a:lnR>
                    <a:lnT w="28575" cap="flat" cmpd="sng" algn="ctr">
                      <a:solidFill>
                        <a:schemeClr val="tx1"/>
                      </a:solidFill>
                      <a:prstDash val="solid"/>
                      <a:round/>
                      <a:headEnd type="none" w="med" len="med"/>
                      <a:tailEnd type="none" w="med" len="med"/>
                    </a:lnT>
                    <a:lnB>
                      <a:noFill/>
                    </a:lnB>
                    <a:lnTlToBr>
                      <a:noFill/>
                    </a:lnTlToBr>
                    <a:lnBlToTr>
                      <a:noFill/>
                    </a:lnBlToTr>
                    <a:noFill/>
                  </a:tcPr>
                </a:tc>
              </a:tr>
              <a:tr h="660400">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smtClean="0">
                          <a:ln>
                            <a:noFill/>
                          </a:ln>
                          <a:solidFill>
                            <a:schemeClr val="tx1"/>
                          </a:solidFill>
                          <a:effectLst/>
                          <a:latin typeface="Calibri" pitchFamily="34" charset="0"/>
                          <a:cs typeface="Arial" charset="0"/>
                        </a:rPr>
                        <a:t>S &amp; P</a:t>
                      </a:r>
                    </a:p>
                  </a:txBody>
                  <a:tcPr marL="93766" marR="93766"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US" sz="2600" b="0" i="0" u="none" strike="noStrike" cap="none" normalizeH="0" baseline="0" smtClean="0">
                        <a:ln>
                          <a:noFill/>
                        </a:ln>
                        <a:solidFill>
                          <a:schemeClr val="tx1"/>
                        </a:solidFill>
                        <a:effectLst/>
                        <a:latin typeface="Calibri" pitchFamily="34" charset="0"/>
                        <a:cs typeface="Arial" charset="0"/>
                      </a:endParaRPr>
                    </a:p>
                  </a:txBody>
                  <a:tcPr marL="93766" marR="93766"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smtClean="0">
                          <a:ln>
                            <a:noFill/>
                          </a:ln>
                          <a:solidFill>
                            <a:schemeClr val="tx1"/>
                          </a:solidFill>
                          <a:effectLst/>
                          <a:latin typeface="Calibri" pitchFamily="34" charset="0"/>
                          <a:cs typeface="Arial" charset="0"/>
                        </a:rPr>
                        <a:t>AAA  AA  A  BBB</a:t>
                      </a:r>
                    </a:p>
                  </a:txBody>
                  <a:tcPr marL="93766" marR="93766"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US" sz="2600" b="0" i="0" u="none" strike="noStrike" cap="none" normalizeH="0" baseline="0" smtClean="0">
                        <a:ln>
                          <a:noFill/>
                        </a:ln>
                        <a:solidFill>
                          <a:schemeClr val="tx1"/>
                        </a:solidFill>
                        <a:effectLst/>
                        <a:latin typeface="Calibri" pitchFamily="34" charset="0"/>
                        <a:cs typeface="Arial" charset="0"/>
                      </a:endParaRPr>
                    </a:p>
                  </a:txBody>
                  <a:tcPr marL="93766" marR="93766"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600" b="0" i="0" u="none" strike="noStrike" cap="none" normalizeH="0" baseline="0" dirty="0" smtClean="0">
                          <a:ln>
                            <a:noFill/>
                          </a:ln>
                          <a:solidFill>
                            <a:schemeClr val="tx1"/>
                          </a:solidFill>
                          <a:effectLst/>
                          <a:latin typeface="Calibri" pitchFamily="34" charset="0"/>
                          <a:cs typeface="Arial" charset="0"/>
                        </a:rPr>
                        <a:t>BB  B  CCC  C</a:t>
                      </a:r>
                    </a:p>
                  </a:txBody>
                  <a:tcPr marL="93766" marR="93766" horzOverflow="overflow">
                    <a:lnL>
                      <a:noFill/>
                    </a:lnL>
                    <a:lnR>
                      <a:noFill/>
                    </a:lnR>
                    <a:lnT>
                      <a:noFill/>
                    </a:lnT>
                    <a:lnB>
                      <a:noFill/>
                    </a:lnB>
                    <a:lnTlToBr>
                      <a:noFill/>
                    </a:lnTlToBr>
                    <a:lnBlToTr>
                      <a:noFill/>
                    </a:lnBlToTr>
                    <a:noFill/>
                  </a:tcPr>
                </a:tc>
              </a:tr>
            </a:tbl>
          </a:graphicData>
        </a:graphic>
      </p:graphicFrame>
      <p:sp>
        <p:nvSpPr>
          <p:cNvPr id="40963" name="Rectangle 5"/>
          <p:cNvSpPr>
            <a:spLocks noGrp="1" noChangeArrowheads="1"/>
          </p:cNvSpPr>
          <p:nvPr>
            <p:ph type="body" sz="half" idx="4294967295"/>
          </p:nvPr>
        </p:nvSpPr>
        <p:spPr>
          <a:xfrm>
            <a:off x="612775" y="4192588"/>
            <a:ext cx="7597775" cy="1055687"/>
          </a:xfrm>
        </p:spPr>
        <p:txBody>
          <a:bodyPr/>
          <a:lstStyle/>
          <a:p>
            <a:pPr marL="461963" indent="-461963" eaLnBrk="1" hangingPunct="1">
              <a:buFont typeface="Arial" charset="0"/>
              <a:buChar char="•"/>
              <a:defRPr/>
            </a:pPr>
            <a:r>
              <a:rPr lang="en-US" dirty="0" smtClean="0">
                <a:latin typeface="Times New Roman" panose="02020603050405020304" pitchFamily="18" charset="0"/>
                <a:cs typeface="Times New Roman" panose="02020603050405020304" pitchFamily="18" charset="0"/>
              </a:rPr>
              <a:t>Bond ratings are designed to reflect the probability of a bond issue going into default.</a:t>
            </a:r>
          </a:p>
        </p:txBody>
      </p:sp>
      <p:sp>
        <p:nvSpPr>
          <p:cNvPr id="81942" name="Slide Number Placeholder 1"/>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7DED5B19-EC67-42BB-8D65-7B3BE8DC04D5}" type="slidenum">
              <a:rPr lang="en-US" altLang="th-TH" sz="1400">
                <a:solidFill>
                  <a:srgbClr val="C00000"/>
                </a:solidFill>
              </a:rPr>
              <a:pPr>
                <a:lnSpc>
                  <a:spcPct val="100000"/>
                </a:lnSpc>
                <a:spcAft>
                  <a:spcPct val="0"/>
                </a:spcAft>
                <a:buSzTx/>
                <a:buFontTx/>
                <a:buNone/>
              </a:pPr>
              <a:t>41</a:t>
            </a:fld>
            <a:endParaRPr lang="en-US" altLang="th-TH" sz="1400">
              <a:solidFill>
                <a:srgbClr val="C00000"/>
              </a:solidFill>
            </a:endParaRPr>
          </a:p>
        </p:txBody>
      </p:sp>
    </p:spTree>
    <p:extLst>
      <p:ext uri="{BB962C8B-B14F-4D97-AF65-F5344CB8AC3E}">
        <p14:creationId xmlns:p14="http://schemas.microsoft.com/office/powerpoint/2010/main" xmlns="" val="122025156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normAutofit/>
          </a:bodyPr>
          <a:lstStyle/>
          <a:p>
            <a:pPr eaLnBrk="1" hangingPunct="1">
              <a:defRPr/>
            </a:pPr>
            <a:r>
              <a:rPr lang="en-US" sz="3600" dirty="0" smtClean="0"/>
              <a:t>Factors Affecting Default Risk and Bond Ratings</a:t>
            </a:r>
          </a:p>
        </p:txBody>
      </p:sp>
      <p:sp>
        <p:nvSpPr>
          <p:cNvPr id="160771" name="Rectangle 3"/>
          <p:cNvSpPr>
            <a:spLocks noGrp="1" noChangeArrowheads="1"/>
          </p:cNvSpPr>
          <p:nvPr>
            <p:ph sz="quarter" idx="1"/>
          </p:nvPr>
        </p:nvSpPr>
        <p:spPr>
          <a:xfrm>
            <a:off x="612775" y="1600200"/>
            <a:ext cx="7616825" cy="4495800"/>
          </a:xfrm>
        </p:spPr>
        <p:txBody>
          <a:bodyPr/>
          <a:lstStyle/>
          <a:p>
            <a:pPr eaLnBrk="1" hangingPunct="1">
              <a:buFont typeface="Arial" charset="0"/>
              <a:buChar char="•"/>
              <a:defRPr/>
            </a:pPr>
            <a:r>
              <a:rPr lang="en-US" dirty="0" smtClean="0"/>
              <a:t>Financial performance</a:t>
            </a:r>
          </a:p>
          <a:p>
            <a:pPr lvl="1" eaLnBrk="1" hangingPunct="1">
              <a:buFont typeface="Arial" charset="0"/>
              <a:buChar char="–"/>
              <a:defRPr/>
            </a:pPr>
            <a:r>
              <a:rPr lang="en-US" dirty="0" smtClean="0"/>
              <a:t>Debt ratio</a:t>
            </a:r>
          </a:p>
          <a:p>
            <a:pPr lvl="1" eaLnBrk="1" hangingPunct="1">
              <a:buFont typeface="Arial" charset="0"/>
              <a:buChar char="–"/>
              <a:defRPr/>
            </a:pPr>
            <a:r>
              <a:rPr lang="en-US" dirty="0" smtClean="0"/>
              <a:t>TIE ratio</a:t>
            </a:r>
          </a:p>
          <a:p>
            <a:pPr lvl="1" eaLnBrk="1" hangingPunct="1">
              <a:buFont typeface="Arial" charset="0"/>
              <a:buChar char="–"/>
              <a:defRPr/>
            </a:pPr>
            <a:r>
              <a:rPr lang="en-US" dirty="0" smtClean="0"/>
              <a:t>Current ratio</a:t>
            </a:r>
          </a:p>
          <a:p>
            <a:pPr eaLnBrk="1" hangingPunct="1">
              <a:buFont typeface="Arial" charset="0"/>
              <a:buChar char="•"/>
              <a:defRPr/>
            </a:pPr>
            <a:r>
              <a:rPr lang="en-US" dirty="0" smtClean="0"/>
              <a:t>Qualitative factors:  Bond contract terms</a:t>
            </a:r>
          </a:p>
          <a:p>
            <a:pPr lvl="1" eaLnBrk="1" hangingPunct="1">
              <a:buFont typeface="Arial" charset="0"/>
              <a:buChar char="–"/>
              <a:defRPr/>
            </a:pPr>
            <a:r>
              <a:rPr lang="en-US" dirty="0" smtClean="0"/>
              <a:t>Secured vs. unsecured debt</a:t>
            </a:r>
          </a:p>
          <a:p>
            <a:pPr lvl="1" eaLnBrk="1" hangingPunct="1">
              <a:buFont typeface="Arial" charset="0"/>
              <a:buChar char="–"/>
              <a:defRPr/>
            </a:pPr>
            <a:r>
              <a:rPr lang="en-US" dirty="0" smtClean="0"/>
              <a:t>Senior vs. subordinated debt</a:t>
            </a:r>
          </a:p>
          <a:p>
            <a:pPr lvl="1" eaLnBrk="1" hangingPunct="1">
              <a:buFont typeface="Arial" charset="0"/>
              <a:buChar char="–"/>
              <a:defRPr/>
            </a:pPr>
            <a:r>
              <a:rPr lang="en-US" dirty="0" smtClean="0"/>
              <a:t>Guarantee and sinking fund provisions</a:t>
            </a:r>
          </a:p>
          <a:p>
            <a:pPr lvl="1" eaLnBrk="1" hangingPunct="1">
              <a:buFont typeface="Arial" charset="0"/>
              <a:buChar char="–"/>
              <a:defRPr/>
            </a:pPr>
            <a:r>
              <a:rPr lang="en-US" dirty="0" smtClean="0"/>
              <a:t>Debt maturity</a:t>
            </a:r>
          </a:p>
        </p:txBody>
      </p:sp>
      <p:sp>
        <p:nvSpPr>
          <p:cNvPr id="83972" name="Slide Number Placeholder 1"/>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08A21A09-E2DB-42DE-B964-310859E6FBF7}" type="slidenum">
              <a:rPr lang="en-US" altLang="th-TH" sz="1400">
                <a:solidFill>
                  <a:srgbClr val="C00000"/>
                </a:solidFill>
              </a:rPr>
              <a:pPr>
                <a:lnSpc>
                  <a:spcPct val="100000"/>
                </a:lnSpc>
                <a:spcAft>
                  <a:spcPct val="0"/>
                </a:spcAft>
                <a:buSzTx/>
                <a:buFontTx/>
                <a:buNone/>
              </a:pPr>
              <a:t>42</a:t>
            </a:fld>
            <a:endParaRPr lang="en-US" altLang="th-TH" sz="1400">
              <a:solidFill>
                <a:srgbClr val="C00000"/>
              </a:solidFill>
            </a:endParaRPr>
          </a:p>
        </p:txBody>
      </p:sp>
    </p:spTree>
    <p:extLst>
      <p:ext uri="{BB962C8B-B14F-4D97-AF65-F5344CB8AC3E}">
        <p14:creationId xmlns:p14="http://schemas.microsoft.com/office/powerpoint/2010/main" xmlns="" val="36496147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p:txBody>
          <a:bodyPr/>
          <a:lstStyle/>
          <a:p>
            <a:pPr eaLnBrk="1" hangingPunct="1"/>
            <a:r>
              <a:rPr lang="en-US" altLang="th-TH" smtClean="0"/>
              <a:t>Other Factors Affecting Default Risk</a:t>
            </a:r>
          </a:p>
        </p:txBody>
      </p:sp>
      <p:sp>
        <p:nvSpPr>
          <p:cNvPr id="43011" name="Rectangle 3"/>
          <p:cNvSpPr>
            <a:spLocks noGrp="1" noChangeArrowheads="1"/>
          </p:cNvSpPr>
          <p:nvPr>
            <p:ph sz="quarter" idx="1"/>
          </p:nvPr>
        </p:nvSpPr>
        <p:spPr>
          <a:xfrm>
            <a:off x="612775" y="1600200"/>
            <a:ext cx="7616825" cy="4495800"/>
          </a:xfrm>
        </p:spPr>
        <p:txBody>
          <a:bodyPr/>
          <a:lstStyle/>
          <a:p>
            <a:pPr eaLnBrk="1" hangingPunct="1">
              <a:buFont typeface="Arial" charset="0"/>
              <a:buChar char="•"/>
              <a:defRPr/>
            </a:pPr>
            <a:r>
              <a:rPr lang="en-US" dirty="0" smtClean="0"/>
              <a:t>Miscellaneous qualitative factors</a:t>
            </a:r>
          </a:p>
          <a:p>
            <a:pPr lvl="1" eaLnBrk="1" hangingPunct="1">
              <a:buFont typeface="Arial" charset="0"/>
              <a:buChar char="–"/>
              <a:defRPr/>
            </a:pPr>
            <a:r>
              <a:rPr lang="en-US" dirty="0" smtClean="0"/>
              <a:t>Earnings stability</a:t>
            </a:r>
          </a:p>
          <a:p>
            <a:pPr lvl="1" eaLnBrk="1" hangingPunct="1">
              <a:buFont typeface="Arial" charset="0"/>
              <a:buChar char="–"/>
              <a:defRPr/>
            </a:pPr>
            <a:r>
              <a:rPr lang="en-US" dirty="0" smtClean="0"/>
              <a:t>Regulatory environment</a:t>
            </a:r>
          </a:p>
          <a:p>
            <a:pPr lvl="1" eaLnBrk="1" hangingPunct="1">
              <a:buFont typeface="Arial" charset="0"/>
              <a:buChar char="–"/>
              <a:defRPr/>
            </a:pPr>
            <a:r>
              <a:rPr lang="en-US" dirty="0" smtClean="0"/>
              <a:t>Potential antitrust or product liabilities</a:t>
            </a:r>
          </a:p>
          <a:p>
            <a:pPr lvl="1" eaLnBrk="1" hangingPunct="1">
              <a:buFont typeface="Arial" charset="0"/>
              <a:buChar char="–"/>
              <a:defRPr/>
            </a:pPr>
            <a:r>
              <a:rPr lang="en-US" dirty="0" smtClean="0"/>
              <a:t>Pension liabilities</a:t>
            </a:r>
          </a:p>
          <a:p>
            <a:pPr lvl="1" eaLnBrk="1" hangingPunct="1">
              <a:buFont typeface="Arial" charset="0"/>
              <a:buChar char="–"/>
              <a:defRPr/>
            </a:pPr>
            <a:r>
              <a:rPr lang="en-US" dirty="0" smtClean="0"/>
              <a:t>Potential labor problems</a:t>
            </a:r>
          </a:p>
        </p:txBody>
      </p:sp>
      <p:sp>
        <p:nvSpPr>
          <p:cNvPr id="86020" name="Slide Number Placeholder 1"/>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B4919D69-04B2-416C-94A6-CA71D7E737E6}" type="slidenum">
              <a:rPr lang="en-US" altLang="th-TH" sz="1400">
                <a:solidFill>
                  <a:srgbClr val="C00000"/>
                </a:solidFill>
              </a:rPr>
              <a:pPr>
                <a:lnSpc>
                  <a:spcPct val="100000"/>
                </a:lnSpc>
                <a:spcAft>
                  <a:spcPct val="0"/>
                </a:spcAft>
                <a:buSzTx/>
                <a:buFontTx/>
                <a:buNone/>
              </a:pPr>
              <a:t>43</a:t>
            </a:fld>
            <a:endParaRPr lang="en-US" altLang="th-TH" sz="1400">
              <a:solidFill>
                <a:srgbClr val="C00000"/>
              </a:solidFill>
            </a:endParaRPr>
          </a:p>
        </p:txBody>
      </p:sp>
    </p:spTree>
    <p:extLst>
      <p:ext uri="{BB962C8B-B14F-4D97-AF65-F5344CB8AC3E}">
        <p14:creationId xmlns:p14="http://schemas.microsoft.com/office/powerpoint/2010/main" xmlns="" val="14605108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p:txBody>
          <a:bodyPr/>
          <a:lstStyle/>
          <a:p>
            <a:pPr eaLnBrk="1" hangingPunct="1"/>
            <a:r>
              <a:rPr lang="en-US" altLang="th-TH" smtClean="0"/>
              <a:t>Bankruptcy</a:t>
            </a:r>
          </a:p>
        </p:txBody>
      </p:sp>
      <p:sp>
        <p:nvSpPr>
          <p:cNvPr id="88067" name="Rectangle 3"/>
          <p:cNvSpPr>
            <a:spLocks noGrp="1" noChangeArrowheads="1"/>
          </p:cNvSpPr>
          <p:nvPr>
            <p:ph sz="quarter" idx="1"/>
          </p:nvPr>
        </p:nvSpPr>
        <p:spPr>
          <a:xfrm>
            <a:off x="612775" y="1600200"/>
            <a:ext cx="7616825" cy="4495800"/>
          </a:xfrm>
        </p:spPr>
        <p:txBody>
          <a:bodyPr/>
          <a:lstStyle/>
          <a:p>
            <a:pPr eaLnBrk="1" hangingPunct="1">
              <a:spcBef>
                <a:spcPct val="0"/>
              </a:spcBef>
            </a:pPr>
            <a:r>
              <a:rPr lang="en-US" altLang="th-TH" dirty="0" smtClean="0"/>
              <a:t>Two main chapters of the Federal Bankruptcy Act:</a:t>
            </a:r>
          </a:p>
          <a:p>
            <a:pPr lvl="1" eaLnBrk="1" hangingPunct="1">
              <a:spcBef>
                <a:spcPct val="0"/>
              </a:spcBef>
            </a:pPr>
            <a:r>
              <a:rPr lang="en-US" altLang="th-TH" dirty="0" smtClean="0"/>
              <a:t>Chapter 11, Reorganization</a:t>
            </a:r>
          </a:p>
          <a:p>
            <a:pPr lvl="1" eaLnBrk="1" hangingPunct="1">
              <a:spcBef>
                <a:spcPct val="0"/>
              </a:spcBef>
            </a:pPr>
            <a:r>
              <a:rPr lang="en-US" altLang="th-TH" dirty="0" smtClean="0"/>
              <a:t>Chapter 7, Liquidation</a:t>
            </a:r>
          </a:p>
          <a:p>
            <a:pPr eaLnBrk="1" hangingPunct="1">
              <a:spcBef>
                <a:spcPct val="0"/>
              </a:spcBef>
            </a:pPr>
            <a:r>
              <a:rPr lang="en-US" altLang="th-TH" dirty="0" smtClean="0"/>
              <a:t>For large organizations, reorganization occurs more frequently than liquidation, particularly in those instances where the business is worth more “alive than dead.”</a:t>
            </a:r>
          </a:p>
        </p:txBody>
      </p:sp>
      <p:sp>
        <p:nvSpPr>
          <p:cNvPr id="88068" name="Slide Number Placeholder 1"/>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E59A42BE-A29B-47BE-9E46-643D50FFA04C}" type="slidenum">
              <a:rPr lang="en-US" altLang="th-TH" sz="1400">
                <a:solidFill>
                  <a:srgbClr val="C00000"/>
                </a:solidFill>
              </a:rPr>
              <a:pPr>
                <a:lnSpc>
                  <a:spcPct val="100000"/>
                </a:lnSpc>
                <a:spcAft>
                  <a:spcPct val="0"/>
                </a:spcAft>
                <a:buSzTx/>
                <a:buFontTx/>
                <a:buNone/>
              </a:pPr>
              <a:t>44</a:t>
            </a:fld>
            <a:endParaRPr lang="en-US" altLang="th-TH" sz="1400">
              <a:solidFill>
                <a:srgbClr val="C00000"/>
              </a:solidFill>
            </a:endParaRPr>
          </a:p>
        </p:txBody>
      </p:sp>
    </p:spTree>
    <p:extLst>
      <p:ext uri="{BB962C8B-B14F-4D97-AF65-F5344CB8AC3E}">
        <p14:creationId xmlns:p14="http://schemas.microsoft.com/office/powerpoint/2010/main" xmlns="" val="237252482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p:txBody>
          <a:bodyPr/>
          <a:lstStyle/>
          <a:p>
            <a:pPr eaLnBrk="1" hangingPunct="1"/>
            <a:r>
              <a:rPr lang="en-US" altLang="th-TH" smtClean="0"/>
              <a:t>Priority of Claims in Liquidation</a:t>
            </a:r>
          </a:p>
        </p:txBody>
      </p:sp>
      <p:sp>
        <p:nvSpPr>
          <p:cNvPr id="46083" name="Rectangle 3"/>
          <p:cNvSpPr>
            <a:spLocks noGrp="1" noChangeArrowheads="1"/>
          </p:cNvSpPr>
          <p:nvPr>
            <p:ph sz="quarter" idx="1"/>
          </p:nvPr>
        </p:nvSpPr>
        <p:spPr>
          <a:xfrm>
            <a:off x="612775" y="1600200"/>
            <a:ext cx="7616825" cy="4495800"/>
          </a:xfrm>
        </p:spPr>
        <p:txBody>
          <a:bodyPr/>
          <a:lstStyle/>
          <a:p>
            <a:pPr marL="461963" indent="-461963" eaLnBrk="1" hangingPunct="1">
              <a:buClr>
                <a:schemeClr val="accent1">
                  <a:lumMod val="50000"/>
                </a:schemeClr>
              </a:buClr>
              <a:buSzPct val="100000"/>
              <a:buFont typeface="Wingdings" pitchFamily="2" charset="2"/>
              <a:buAutoNum type="arabicPeriod"/>
              <a:defRPr/>
            </a:pPr>
            <a:r>
              <a:rPr lang="en-US" dirty="0" smtClean="0"/>
              <a:t>Secured creditors from sales of secured assets</a:t>
            </a:r>
          </a:p>
          <a:p>
            <a:pPr marL="461963" indent="-461963" eaLnBrk="1" hangingPunct="1">
              <a:buClr>
                <a:schemeClr val="accent1">
                  <a:lumMod val="50000"/>
                </a:schemeClr>
              </a:buClr>
              <a:buSzPct val="100000"/>
              <a:buFont typeface="Wingdings" pitchFamily="2" charset="2"/>
              <a:buAutoNum type="arabicPeriod"/>
              <a:defRPr/>
            </a:pPr>
            <a:r>
              <a:rPr lang="en-US" dirty="0" smtClean="0"/>
              <a:t>Trustee’s costs</a:t>
            </a:r>
          </a:p>
          <a:p>
            <a:pPr marL="461963" indent="-461963" eaLnBrk="1" hangingPunct="1">
              <a:buClr>
                <a:schemeClr val="accent1">
                  <a:lumMod val="50000"/>
                </a:schemeClr>
              </a:buClr>
              <a:buSzPct val="100000"/>
              <a:buFont typeface="Wingdings" pitchFamily="2" charset="2"/>
              <a:buAutoNum type="arabicPeriod"/>
              <a:defRPr/>
            </a:pPr>
            <a:r>
              <a:rPr lang="en-US" dirty="0" smtClean="0"/>
              <a:t>Wages, subject to limits</a:t>
            </a:r>
          </a:p>
          <a:p>
            <a:pPr marL="461963" indent="-461963" eaLnBrk="1" hangingPunct="1">
              <a:buClr>
                <a:schemeClr val="accent1">
                  <a:lumMod val="50000"/>
                </a:schemeClr>
              </a:buClr>
              <a:buSzPct val="100000"/>
              <a:buFont typeface="Wingdings" pitchFamily="2" charset="2"/>
              <a:buAutoNum type="arabicPeriod"/>
              <a:defRPr/>
            </a:pPr>
            <a:r>
              <a:rPr lang="en-US" dirty="0" smtClean="0"/>
              <a:t>Taxes</a:t>
            </a:r>
          </a:p>
          <a:p>
            <a:pPr marL="461963" indent="-461963" eaLnBrk="1" hangingPunct="1">
              <a:buClr>
                <a:schemeClr val="accent1">
                  <a:lumMod val="50000"/>
                </a:schemeClr>
              </a:buClr>
              <a:buSzPct val="100000"/>
              <a:buFont typeface="Wingdings" pitchFamily="2" charset="2"/>
              <a:buAutoNum type="arabicPeriod"/>
              <a:defRPr/>
            </a:pPr>
            <a:r>
              <a:rPr lang="en-US" dirty="0" smtClean="0"/>
              <a:t>Unfunded pension liabilities</a:t>
            </a:r>
          </a:p>
          <a:p>
            <a:pPr marL="461963" indent="-461963" eaLnBrk="1" hangingPunct="1">
              <a:buClr>
                <a:schemeClr val="accent1">
                  <a:lumMod val="50000"/>
                </a:schemeClr>
              </a:buClr>
              <a:buSzPct val="100000"/>
              <a:buFont typeface="Wingdings" pitchFamily="2" charset="2"/>
              <a:buAutoNum type="arabicPeriod"/>
              <a:defRPr/>
            </a:pPr>
            <a:r>
              <a:rPr lang="en-US" dirty="0" smtClean="0"/>
              <a:t>Unsecured creditors</a:t>
            </a:r>
          </a:p>
          <a:p>
            <a:pPr marL="461963" indent="-461963" eaLnBrk="1" hangingPunct="1">
              <a:buClr>
                <a:schemeClr val="accent1">
                  <a:lumMod val="50000"/>
                </a:schemeClr>
              </a:buClr>
              <a:buSzPct val="100000"/>
              <a:buFont typeface="Wingdings" pitchFamily="2" charset="2"/>
              <a:buAutoNum type="arabicPeriod"/>
              <a:defRPr/>
            </a:pPr>
            <a:r>
              <a:rPr lang="en-US" dirty="0" smtClean="0"/>
              <a:t>Preferred stock</a:t>
            </a:r>
          </a:p>
          <a:p>
            <a:pPr marL="461963" indent="-461963" eaLnBrk="1" hangingPunct="1">
              <a:buClr>
                <a:schemeClr val="accent1">
                  <a:lumMod val="50000"/>
                </a:schemeClr>
              </a:buClr>
              <a:buSzPct val="100000"/>
              <a:buFont typeface="Wingdings" pitchFamily="2" charset="2"/>
              <a:buAutoNum type="arabicPeriod"/>
              <a:defRPr/>
            </a:pPr>
            <a:r>
              <a:rPr lang="en-US" dirty="0" smtClean="0"/>
              <a:t>Common stock</a:t>
            </a:r>
          </a:p>
        </p:txBody>
      </p:sp>
      <p:sp>
        <p:nvSpPr>
          <p:cNvPr id="92164" name="Slide Number Placeholder 1"/>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A306E133-C625-4322-88A9-679D28A10AAE}" type="slidenum">
              <a:rPr lang="en-US" altLang="th-TH" sz="1400">
                <a:solidFill>
                  <a:srgbClr val="C00000"/>
                </a:solidFill>
              </a:rPr>
              <a:pPr>
                <a:lnSpc>
                  <a:spcPct val="100000"/>
                </a:lnSpc>
                <a:spcAft>
                  <a:spcPct val="0"/>
                </a:spcAft>
                <a:buSzTx/>
                <a:buFontTx/>
                <a:buNone/>
              </a:pPr>
              <a:t>45</a:t>
            </a:fld>
            <a:endParaRPr lang="en-US" altLang="th-TH" sz="1400">
              <a:solidFill>
                <a:srgbClr val="C00000"/>
              </a:solidFill>
            </a:endParaRPr>
          </a:p>
        </p:txBody>
      </p:sp>
    </p:spTree>
    <p:extLst>
      <p:ext uri="{BB962C8B-B14F-4D97-AF65-F5344CB8AC3E}">
        <p14:creationId xmlns:p14="http://schemas.microsoft.com/office/powerpoint/2010/main" xmlns="" val="110317573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p:txBody>
          <a:bodyPr/>
          <a:lstStyle/>
          <a:p>
            <a:pPr eaLnBrk="1" hangingPunct="1"/>
            <a:r>
              <a:rPr lang="en-US" altLang="th-TH" smtClean="0"/>
              <a:t>Reorganization</a:t>
            </a:r>
          </a:p>
        </p:txBody>
      </p:sp>
      <p:sp>
        <p:nvSpPr>
          <p:cNvPr id="47107" name="Rectangle 3"/>
          <p:cNvSpPr>
            <a:spLocks noGrp="1" noChangeArrowheads="1"/>
          </p:cNvSpPr>
          <p:nvPr>
            <p:ph sz="quarter" idx="1"/>
          </p:nvPr>
        </p:nvSpPr>
        <p:spPr>
          <a:xfrm>
            <a:off x="612775" y="1600200"/>
            <a:ext cx="7616825" cy="4495800"/>
          </a:xfrm>
        </p:spPr>
        <p:txBody>
          <a:bodyPr/>
          <a:lstStyle/>
          <a:p>
            <a:pPr eaLnBrk="1" hangingPunct="1">
              <a:buFont typeface="Arial" charset="0"/>
              <a:buChar char="•"/>
              <a:defRPr/>
            </a:pPr>
            <a:r>
              <a:rPr lang="en-US" dirty="0" smtClean="0"/>
              <a:t>In a liquidation, unsecured creditors generally receive nothing.  This makes them more willing to participate in reorganization even though their claims are greatly scaled back.</a:t>
            </a:r>
          </a:p>
          <a:p>
            <a:pPr eaLnBrk="1" hangingPunct="1">
              <a:buFont typeface="Arial" charset="0"/>
              <a:buChar char="•"/>
              <a:defRPr/>
            </a:pPr>
            <a:r>
              <a:rPr lang="en-US" dirty="0" smtClean="0"/>
              <a:t>Various groups of creditors vote on the reorganization plan.  If both the majority of the creditors and the judge approve, the company “emerges” from bankruptcy with lower debts, reduced interest charges, and a chance for success.</a:t>
            </a:r>
          </a:p>
        </p:txBody>
      </p:sp>
      <p:sp>
        <p:nvSpPr>
          <p:cNvPr id="94212" name="Slide Number Placeholder 1"/>
          <p:cNvSpPr>
            <a:spLocks noGrp="1"/>
          </p:cNvSpPr>
          <p:nvPr>
            <p:ph type="sldNum" sz="quarter" idx="10"/>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Aft>
                <a:spcPts val="1200"/>
              </a:spcAft>
              <a:buSzPct val="150000"/>
              <a:buFont typeface="Arial" panose="020B0604020202020204" pitchFamily="34" charset="0"/>
              <a:buChar char="•"/>
              <a:defRPr sz="2600">
                <a:solidFill>
                  <a:schemeClr val="tx1"/>
                </a:solidFill>
                <a:latin typeface="Calibri" panose="020F0502020204030204" pitchFamily="34" charset="0"/>
              </a:defRPr>
            </a:lvl1pPr>
            <a:lvl2pPr marL="742950" indent="-285750">
              <a:lnSpc>
                <a:spcPct val="90000"/>
              </a:lnSpc>
              <a:spcAft>
                <a:spcPts val="1200"/>
              </a:spcAft>
              <a:buSzPct val="150000"/>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Aft>
                <a:spcPts val="1200"/>
              </a:spcAft>
              <a:buSzPct val="150000"/>
              <a:buFont typeface="Arial" panose="020B0604020202020204" pitchFamily="34" charset="0"/>
              <a:buChar char="•"/>
              <a:defRPr sz="2200">
                <a:solidFill>
                  <a:schemeClr val="tx1"/>
                </a:solidFill>
                <a:latin typeface="Calibri" panose="020F0502020204030204" pitchFamily="34" charset="0"/>
              </a:defRPr>
            </a:lvl3pPr>
            <a:lvl4pPr marL="16002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4pPr>
            <a:lvl5pPr marL="2057400" indent="-228600">
              <a:lnSpc>
                <a:spcPct val="90000"/>
              </a:lnSpc>
              <a:spcAft>
                <a:spcPts val="1200"/>
              </a:spcAft>
              <a:buSzPct val="150000"/>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lnSpc>
                <a:spcPct val="90000"/>
              </a:lnSpc>
              <a:spcBef>
                <a:spcPct val="0"/>
              </a:spcBef>
              <a:spcAft>
                <a:spcPts val="1200"/>
              </a:spcAft>
              <a:buSzPct val="150000"/>
              <a:buFont typeface="Arial" panose="020B0604020202020204" pitchFamily="34" charset="0"/>
              <a:buChar char="»"/>
              <a:defRPr sz="2000">
                <a:solidFill>
                  <a:schemeClr val="tx1"/>
                </a:solidFill>
                <a:latin typeface="Calibri" panose="020F0502020204030204" pitchFamily="34" charset="0"/>
              </a:defRPr>
            </a:lvl9pPr>
          </a:lstStyle>
          <a:p>
            <a:pPr>
              <a:lnSpc>
                <a:spcPct val="100000"/>
              </a:lnSpc>
              <a:spcAft>
                <a:spcPct val="0"/>
              </a:spcAft>
              <a:buSzTx/>
              <a:buFontTx/>
              <a:buNone/>
            </a:pPr>
            <a:r>
              <a:rPr lang="en-US" altLang="th-TH" sz="1400">
                <a:solidFill>
                  <a:srgbClr val="C00000"/>
                </a:solidFill>
              </a:rPr>
              <a:t>9-</a:t>
            </a:r>
            <a:fld id="{C3B270F9-6451-40C4-8D0C-034C5C69A522}" type="slidenum">
              <a:rPr lang="en-US" altLang="th-TH" sz="1400">
                <a:solidFill>
                  <a:srgbClr val="C00000"/>
                </a:solidFill>
              </a:rPr>
              <a:pPr>
                <a:lnSpc>
                  <a:spcPct val="100000"/>
                </a:lnSpc>
                <a:spcAft>
                  <a:spcPct val="0"/>
                </a:spcAft>
                <a:buSzTx/>
                <a:buFontTx/>
                <a:buNone/>
              </a:pPr>
              <a:t>46</a:t>
            </a:fld>
            <a:endParaRPr lang="en-US" altLang="th-TH" sz="1400">
              <a:solidFill>
                <a:srgbClr val="C00000"/>
              </a:solidFill>
            </a:endParaRPr>
          </a:p>
        </p:txBody>
      </p:sp>
    </p:spTree>
    <p:extLst>
      <p:ext uri="{BB962C8B-B14F-4D97-AF65-F5344CB8AC3E}">
        <p14:creationId xmlns:p14="http://schemas.microsoft.com/office/powerpoint/2010/main" xmlns="" val="114607961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Example 1</a:t>
            </a:r>
            <a:endParaRPr lang="th-TH" sz="4000" dirty="0"/>
          </a:p>
        </p:txBody>
      </p:sp>
      <p:sp>
        <p:nvSpPr>
          <p:cNvPr id="3" name="Content Placeholder 2"/>
          <p:cNvSpPr>
            <a:spLocks noGrp="1"/>
          </p:cNvSpPr>
          <p:nvPr>
            <p:ph idx="1"/>
          </p:nvPr>
        </p:nvSpPr>
        <p:spPr/>
        <p:txBody>
          <a:bodyPr>
            <a:normAutofit/>
          </a:bodyPr>
          <a:lstStyle/>
          <a:p>
            <a:pPr>
              <a:lnSpc>
                <a:spcPct val="100000"/>
              </a:lnSpc>
            </a:pPr>
            <a:r>
              <a:rPr lang="en-US" sz="2400" dirty="0" smtClean="0"/>
              <a:t>Asiana Fashion’s bonds have 10 years remaining to maturity. Interest is paid annually, they have a $1,000 par value, the coupon interest rate is 8%, and the yield to maturity is 9%. What is the bond’s current market price?</a:t>
            </a:r>
            <a:endParaRPr lang="th-TH" sz="2400" dirty="0"/>
          </a:p>
        </p:txBody>
      </p:sp>
      <p:sp>
        <p:nvSpPr>
          <p:cNvPr id="4" name="Slide Number Placeholder 3"/>
          <p:cNvSpPr>
            <a:spLocks noGrp="1"/>
          </p:cNvSpPr>
          <p:nvPr>
            <p:ph type="sldNum" sz="quarter" idx="12"/>
          </p:nvPr>
        </p:nvSpPr>
        <p:spPr/>
        <p:txBody>
          <a:bodyPr/>
          <a:lstStyle/>
          <a:p>
            <a:fld id="{739D700E-2A0F-42B1-9CF7-24E9089A7B94}" type="slidenum">
              <a:rPr lang="en-US" smtClean="0"/>
              <a:pPr/>
              <a:t>47</a:t>
            </a:fld>
            <a:endParaRPr lang="th-TH" dirty="0"/>
          </a:p>
        </p:txBody>
      </p:sp>
    </p:spTree>
    <p:extLst>
      <p:ext uri="{BB962C8B-B14F-4D97-AF65-F5344CB8AC3E}">
        <p14:creationId xmlns:p14="http://schemas.microsoft.com/office/powerpoint/2010/main" xmlns="" val="37782059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Solution 1</a:t>
            </a:r>
            <a:endParaRPr lang="th-TH" sz="4000" dirty="0"/>
          </a:p>
        </p:txBody>
      </p:sp>
      <p:sp>
        <p:nvSpPr>
          <p:cNvPr id="3" name="Content Placeholder 2"/>
          <p:cNvSpPr>
            <a:spLocks noGrp="1"/>
          </p:cNvSpPr>
          <p:nvPr>
            <p:ph idx="1"/>
          </p:nvPr>
        </p:nvSpPr>
        <p:spPr/>
        <p:txBody>
          <a:bodyPr/>
          <a:lstStyle/>
          <a:p>
            <a:r>
              <a:rPr lang="en-US" dirty="0"/>
              <a:t>With your financial calculator, enter the following:</a:t>
            </a:r>
          </a:p>
          <a:p>
            <a:pPr lvl="1"/>
            <a:r>
              <a:rPr lang="en-US" dirty="0"/>
              <a:t>N = 10; I/YR = YTM = 9%; PMT = 0.08  1,000 = 80; FV = 1000; PV = VB = ?</a:t>
            </a:r>
          </a:p>
          <a:p>
            <a:endParaRPr lang="en-US" dirty="0" smtClean="0"/>
          </a:p>
          <a:p>
            <a:pPr lvl="1"/>
            <a:r>
              <a:rPr lang="en-US" dirty="0" smtClean="0"/>
              <a:t>PV </a:t>
            </a:r>
            <a:r>
              <a:rPr lang="en-US" dirty="0"/>
              <a:t>= $935.82.</a:t>
            </a:r>
            <a:endParaRPr lang="th-TH" dirty="0"/>
          </a:p>
        </p:txBody>
      </p:sp>
      <p:sp>
        <p:nvSpPr>
          <p:cNvPr id="4" name="Slide Number Placeholder 3"/>
          <p:cNvSpPr>
            <a:spLocks noGrp="1"/>
          </p:cNvSpPr>
          <p:nvPr>
            <p:ph type="sldNum" sz="quarter" idx="12"/>
          </p:nvPr>
        </p:nvSpPr>
        <p:spPr/>
        <p:txBody>
          <a:bodyPr/>
          <a:lstStyle/>
          <a:p>
            <a:fld id="{739D700E-2A0F-42B1-9CF7-24E9089A7B94}" type="slidenum">
              <a:rPr lang="en-US" smtClean="0"/>
              <a:pPr/>
              <a:t>48</a:t>
            </a:fld>
            <a:endParaRPr lang="th-TH" dirty="0"/>
          </a:p>
        </p:txBody>
      </p:sp>
    </p:spTree>
    <p:extLst>
      <p:ext uri="{BB962C8B-B14F-4D97-AF65-F5344CB8AC3E}">
        <p14:creationId xmlns:p14="http://schemas.microsoft.com/office/powerpoint/2010/main" xmlns="" val="20106394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Example 2</a:t>
            </a:r>
            <a:endParaRPr lang="th-TH" sz="4000" dirty="0"/>
          </a:p>
        </p:txBody>
      </p:sp>
      <p:sp>
        <p:nvSpPr>
          <p:cNvPr id="3" name="Content Placeholder 2"/>
          <p:cNvSpPr>
            <a:spLocks noGrp="1"/>
          </p:cNvSpPr>
          <p:nvPr>
            <p:ph idx="1"/>
          </p:nvPr>
        </p:nvSpPr>
        <p:spPr/>
        <p:txBody>
          <a:bodyPr/>
          <a:lstStyle/>
          <a:p>
            <a:r>
              <a:rPr lang="en-US" dirty="0" smtClean="0"/>
              <a:t>A </a:t>
            </a:r>
            <a:r>
              <a:rPr lang="en-US" smtClean="0"/>
              <a:t>bond </a:t>
            </a:r>
            <a:r>
              <a:rPr lang="en-US" smtClean="0"/>
              <a:t>has </a:t>
            </a:r>
            <a:r>
              <a:rPr lang="en-US" dirty="0" smtClean="0"/>
              <a:t>a $1,000 par value, 10 years to maturity, and a 7% annual coupon and sells for $985.</a:t>
            </a:r>
          </a:p>
          <a:p>
            <a:pPr marL="914400" lvl="1" indent="-457200">
              <a:buAutoNum type="alphaLcPeriod"/>
            </a:pPr>
            <a:r>
              <a:rPr lang="en-US" dirty="0" smtClean="0"/>
              <a:t>What is its yield to maturity (YTM)?</a:t>
            </a:r>
          </a:p>
          <a:p>
            <a:pPr marL="914400" lvl="1" indent="-457200">
              <a:buAutoNum type="alphaLcPeriod"/>
            </a:pPr>
            <a:r>
              <a:rPr lang="en-US" dirty="0" smtClean="0"/>
              <a:t>Assume that the yield to maturity remains constant for the next 3 years. What will the price be 3 years from today?</a:t>
            </a:r>
          </a:p>
          <a:p>
            <a:pPr lvl="1"/>
            <a:endParaRPr lang="th-TH" dirty="0"/>
          </a:p>
        </p:txBody>
      </p:sp>
      <p:sp>
        <p:nvSpPr>
          <p:cNvPr id="4" name="Slide Number Placeholder 3"/>
          <p:cNvSpPr>
            <a:spLocks noGrp="1"/>
          </p:cNvSpPr>
          <p:nvPr>
            <p:ph type="sldNum" sz="quarter" idx="12"/>
          </p:nvPr>
        </p:nvSpPr>
        <p:spPr/>
        <p:txBody>
          <a:bodyPr/>
          <a:lstStyle/>
          <a:p>
            <a:fld id="{739D700E-2A0F-42B1-9CF7-24E9089A7B94}" type="slidenum">
              <a:rPr lang="en-US" smtClean="0"/>
              <a:pPr/>
              <a:t>49</a:t>
            </a:fld>
            <a:endParaRPr lang="th-TH" dirty="0"/>
          </a:p>
        </p:txBody>
      </p:sp>
    </p:spTree>
    <p:extLst>
      <p:ext uri="{BB962C8B-B14F-4D97-AF65-F5344CB8AC3E}">
        <p14:creationId xmlns:p14="http://schemas.microsoft.com/office/powerpoint/2010/main" xmlns="" val="150310615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Solution 2</a:t>
            </a:r>
            <a:endParaRPr lang="th-TH" sz="4000" dirty="0"/>
          </a:p>
        </p:txBody>
      </p:sp>
      <p:sp>
        <p:nvSpPr>
          <p:cNvPr id="3" name="Content Placeholder 2"/>
          <p:cNvSpPr>
            <a:spLocks noGrp="1"/>
          </p:cNvSpPr>
          <p:nvPr>
            <p:ph idx="1"/>
          </p:nvPr>
        </p:nvSpPr>
        <p:spPr>
          <a:xfrm>
            <a:off x="954156" y="1825625"/>
            <a:ext cx="7947797" cy="4351338"/>
          </a:xfrm>
        </p:spPr>
        <p:txBody>
          <a:bodyPr>
            <a:normAutofit/>
          </a:bodyPr>
          <a:lstStyle/>
          <a:p>
            <a:r>
              <a:rPr lang="en-US" sz="2400" dirty="0"/>
              <a:t>VB = $985; M = $1,000; </a:t>
            </a:r>
            <a:r>
              <a:rPr lang="en-US" sz="2400" dirty="0" err="1"/>
              <a:t>Int</a:t>
            </a:r>
            <a:r>
              <a:rPr lang="en-US" sz="2400" dirty="0"/>
              <a:t> = 0.07  $1,000 = $70.</a:t>
            </a:r>
          </a:p>
          <a:p>
            <a:pPr marL="0" indent="0">
              <a:buNone/>
            </a:pPr>
            <a:r>
              <a:rPr lang="en-US" sz="2400" dirty="0" smtClean="0"/>
              <a:t>	a</a:t>
            </a:r>
            <a:r>
              <a:rPr lang="en-US" sz="2400" dirty="0"/>
              <a:t>. N = 10; PV = -985; PMT = 70; FV = 1000; YTM = ?</a:t>
            </a:r>
          </a:p>
          <a:p>
            <a:pPr marL="0" indent="0">
              <a:buNone/>
            </a:pPr>
            <a:r>
              <a:rPr lang="en-US" sz="2400" dirty="0" smtClean="0"/>
              <a:t>	Solve </a:t>
            </a:r>
            <a:r>
              <a:rPr lang="en-US" sz="2400" dirty="0"/>
              <a:t>for I/YR = YTM = 7.2157% </a:t>
            </a:r>
            <a:r>
              <a:rPr lang="en-US" sz="2400" dirty="0" smtClean="0"/>
              <a:t>= </a:t>
            </a:r>
            <a:r>
              <a:rPr lang="en-US" sz="2400" dirty="0">
                <a:solidFill>
                  <a:srgbClr val="C00000"/>
                </a:solidFill>
              </a:rPr>
              <a:t>7.22%.</a:t>
            </a:r>
          </a:p>
          <a:p>
            <a:pPr marL="0" indent="0">
              <a:buNone/>
            </a:pPr>
            <a:endParaRPr lang="en-US" sz="2400" dirty="0"/>
          </a:p>
          <a:p>
            <a:pPr marL="0" indent="0">
              <a:buNone/>
            </a:pPr>
            <a:r>
              <a:rPr lang="en-US" sz="2400" dirty="0" smtClean="0"/>
              <a:t>	b</a:t>
            </a:r>
            <a:r>
              <a:rPr lang="en-US" sz="2400" dirty="0"/>
              <a:t>. N = 7; I/YR = 7.2157; PMT = 70; FV = 1000; PV = ?</a:t>
            </a:r>
          </a:p>
          <a:p>
            <a:pPr marL="0" indent="0">
              <a:buNone/>
            </a:pPr>
            <a:r>
              <a:rPr lang="en-US" sz="2400" dirty="0" smtClean="0"/>
              <a:t>	Solve </a:t>
            </a:r>
            <a:r>
              <a:rPr lang="en-US" sz="2400" dirty="0"/>
              <a:t>for VB = PV = </a:t>
            </a:r>
            <a:r>
              <a:rPr lang="en-US" sz="2400" dirty="0">
                <a:solidFill>
                  <a:srgbClr val="C00000"/>
                </a:solidFill>
              </a:rPr>
              <a:t>$988.46.</a:t>
            </a:r>
            <a:endParaRPr lang="th-TH" sz="2400" dirty="0">
              <a:solidFill>
                <a:srgbClr val="C00000"/>
              </a:solidFill>
            </a:endParaRPr>
          </a:p>
        </p:txBody>
      </p:sp>
      <p:sp>
        <p:nvSpPr>
          <p:cNvPr id="4" name="Slide Number Placeholder 3"/>
          <p:cNvSpPr>
            <a:spLocks noGrp="1"/>
          </p:cNvSpPr>
          <p:nvPr>
            <p:ph type="sldNum" sz="quarter" idx="12"/>
          </p:nvPr>
        </p:nvSpPr>
        <p:spPr/>
        <p:txBody>
          <a:bodyPr/>
          <a:lstStyle/>
          <a:p>
            <a:fld id="{739D700E-2A0F-42B1-9CF7-24E9089A7B94}" type="slidenum">
              <a:rPr lang="en-US" smtClean="0"/>
              <a:pPr/>
              <a:t>50</a:t>
            </a:fld>
            <a:endParaRPr lang="th-TH" dirty="0"/>
          </a:p>
        </p:txBody>
      </p:sp>
    </p:spTree>
    <p:extLst>
      <p:ext uri="{BB962C8B-B14F-4D97-AF65-F5344CB8AC3E}">
        <p14:creationId xmlns:p14="http://schemas.microsoft.com/office/powerpoint/2010/main" xmlns="" val="235542649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Example 3</a:t>
            </a:r>
            <a:endParaRPr lang="th-TH" sz="4000" dirty="0"/>
          </a:p>
        </p:txBody>
      </p:sp>
      <p:sp>
        <p:nvSpPr>
          <p:cNvPr id="3" name="Content Placeholder 2"/>
          <p:cNvSpPr>
            <a:spLocks noGrp="1"/>
          </p:cNvSpPr>
          <p:nvPr>
            <p:ph idx="1"/>
          </p:nvPr>
        </p:nvSpPr>
        <p:spPr/>
        <p:txBody>
          <a:bodyPr/>
          <a:lstStyle/>
          <a:p>
            <a:r>
              <a:rPr lang="en-US" dirty="0" smtClean="0"/>
              <a:t>Eastern Corporation bonds have 4 years left to maturity. Interest is paid annually, and the bonds have a $1,000 par value and a coupon rate of 9%.</a:t>
            </a:r>
          </a:p>
          <a:p>
            <a:pPr marL="914400" lvl="1" indent="-457200">
              <a:buAutoNum type="alphaLcPeriod"/>
            </a:pPr>
            <a:r>
              <a:rPr lang="en-US" dirty="0" smtClean="0"/>
              <a:t>What is the yield to maturity at a current market price of (1) $829 and (2) $1,104?</a:t>
            </a:r>
          </a:p>
          <a:p>
            <a:pPr marL="914400" lvl="1" indent="-457200">
              <a:buAutoNum type="alphaLcPeriod"/>
            </a:pPr>
            <a:r>
              <a:rPr lang="en-US" dirty="0" smtClean="0"/>
              <a:t>Would you pay $829 for each bond if you thought that a “fair” market interest rate for such bonds was 12%? Explain your answer.</a:t>
            </a:r>
            <a:endParaRPr lang="th-TH" dirty="0"/>
          </a:p>
        </p:txBody>
      </p:sp>
      <p:sp>
        <p:nvSpPr>
          <p:cNvPr id="4" name="Slide Number Placeholder 3"/>
          <p:cNvSpPr>
            <a:spLocks noGrp="1"/>
          </p:cNvSpPr>
          <p:nvPr>
            <p:ph type="sldNum" sz="quarter" idx="12"/>
          </p:nvPr>
        </p:nvSpPr>
        <p:spPr/>
        <p:txBody>
          <a:bodyPr/>
          <a:lstStyle/>
          <a:p>
            <a:fld id="{739D700E-2A0F-42B1-9CF7-24E9089A7B94}" type="slidenum">
              <a:rPr lang="en-US" smtClean="0"/>
              <a:pPr/>
              <a:t>51</a:t>
            </a:fld>
            <a:endParaRPr lang="th-TH" dirty="0"/>
          </a:p>
        </p:txBody>
      </p:sp>
    </p:spTree>
    <p:extLst>
      <p:ext uri="{BB962C8B-B14F-4D97-AF65-F5344CB8AC3E}">
        <p14:creationId xmlns:p14="http://schemas.microsoft.com/office/powerpoint/2010/main" xmlns="" val="163283251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Solution 3</a:t>
            </a:r>
            <a:endParaRPr lang="th-TH" sz="4000" dirty="0"/>
          </a:p>
        </p:txBody>
      </p:sp>
      <p:sp>
        <p:nvSpPr>
          <p:cNvPr id="3" name="Content Placeholder 2"/>
          <p:cNvSpPr>
            <a:spLocks noGrp="1"/>
          </p:cNvSpPr>
          <p:nvPr>
            <p:ph idx="1"/>
          </p:nvPr>
        </p:nvSpPr>
        <p:spPr>
          <a:xfrm>
            <a:off x="954156" y="3765175"/>
            <a:ext cx="7561193" cy="2411787"/>
          </a:xfrm>
        </p:spPr>
        <p:txBody>
          <a:bodyPr>
            <a:normAutofit/>
          </a:bodyPr>
          <a:lstStyle/>
          <a:p>
            <a:pPr marL="0" indent="0">
              <a:buNone/>
            </a:pPr>
            <a:r>
              <a:rPr lang="en-US" sz="2400" dirty="0" smtClean="0"/>
              <a:t>b</a:t>
            </a:r>
            <a:r>
              <a:rPr lang="en-US" sz="2400" dirty="0"/>
              <a:t>. Yes. At a price of $829, the yield to maturity, 15%, is greater than your required rate of return </a:t>
            </a:r>
            <a:r>
              <a:rPr lang="en-US" sz="2400" dirty="0" smtClean="0"/>
              <a:t>of 12</a:t>
            </a:r>
            <a:r>
              <a:rPr lang="en-US" sz="2400" dirty="0"/>
              <a:t>%. If your required rate of return were 12%, you should be willing to buy the bond at </a:t>
            </a:r>
            <a:r>
              <a:rPr lang="en-US" sz="2400" dirty="0" smtClean="0"/>
              <a:t>any price </a:t>
            </a:r>
            <a:r>
              <a:rPr lang="en-US" sz="2400" dirty="0"/>
              <a:t>below $908.88.</a:t>
            </a:r>
            <a:endParaRPr lang="th-TH" sz="2400" dirty="0"/>
          </a:p>
        </p:txBody>
      </p:sp>
      <p:sp>
        <p:nvSpPr>
          <p:cNvPr id="4" name="Slide Number Placeholder 3"/>
          <p:cNvSpPr>
            <a:spLocks noGrp="1"/>
          </p:cNvSpPr>
          <p:nvPr>
            <p:ph type="sldNum" sz="quarter" idx="12"/>
          </p:nvPr>
        </p:nvSpPr>
        <p:spPr/>
        <p:txBody>
          <a:bodyPr/>
          <a:lstStyle/>
          <a:p>
            <a:fld id="{739D700E-2A0F-42B1-9CF7-24E9089A7B94}" type="slidenum">
              <a:rPr lang="en-US" smtClean="0"/>
              <a:pPr/>
              <a:t>52</a:t>
            </a:fld>
            <a:endParaRPr lang="th-TH" dirty="0"/>
          </a:p>
        </p:txBody>
      </p:sp>
      <p:pic>
        <p:nvPicPr>
          <p:cNvPr id="5" name="Picture 4"/>
          <p:cNvPicPr>
            <a:picLocks noChangeAspect="1"/>
          </p:cNvPicPr>
          <p:nvPr/>
        </p:nvPicPr>
        <p:blipFill>
          <a:blip r:embed="rId2" cstate="print"/>
          <a:stretch>
            <a:fillRect/>
          </a:stretch>
        </p:blipFill>
        <p:spPr>
          <a:xfrm>
            <a:off x="954156" y="1560393"/>
            <a:ext cx="7783060" cy="1928280"/>
          </a:xfrm>
          <a:prstGeom prst="rect">
            <a:avLst/>
          </a:prstGeom>
        </p:spPr>
      </p:pic>
    </p:spTree>
    <p:extLst>
      <p:ext uri="{BB962C8B-B14F-4D97-AF65-F5344CB8AC3E}">
        <p14:creationId xmlns:p14="http://schemas.microsoft.com/office/powerpoint/2010/main" xmlns="" val="245743148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Example 4</a:t>
            </a:r>
            <a:endParaRPr lang="th-TH" sz="4000" dirty="0"/>
          </a:p>
        </p:txBody>
      </p:sp>
      <p:sp>
        <p:nvSpPr>
          <p:cNvPr id="3" name="Content Placeholder 2"/>
          <p:cNvSpPr>
            <a:spLocks noGrp="1"/>
          </p:cNvSpPr>
          <p:nvPr>
            <p:ph idx="1"/>
          </p:nvPr>
        </p:nvSpPr>
        <p:spPr/>
        <p:txBody>
          <a:bodyPr>
            <a:normAutofit/>
          </a:bodyPr>
          <a:lstStyle/>
          <a:p>
            <a:r>
              <a:rPr lang="en-US" sz="2400" dirty="0" smtClean="0"/>
              <a:t>Shanghai Textile Pte. Ltd. Has bonds outstanding with 9 years left to maturity. The bonds have an 8% annual coupon rate and were issued 1 year ago at their par value of $1,000. However, due to changes in interest rates, the bond’s market price has fallen to $901.40. The capital gains yield last year was -9.86%.</a:t>
            </a:r>
          </a:p>
          <a:p>
            <a:pPr marL="914400" lvl="1" indent="-457200">
              <a:buAutoNum type="alphaLcPeriod"/>
            </a:pPr>
            <a:r>
              <a:rPr lang="en-US" sz="2000" dirty="0" smtClean="0"/>
              <a:t>What is the yield to maturity?</a:t>
            </a:r>
          </a:p>
          <a:p>
            <a:pPr marL="914400" lvl="1" indent="-457200">
              <a:buAutoNum type="alphaLcPeriod"/>
            </a:pPr>
            <a:r>
              <a:rPr lang="en-US" sz="2000" dirty="0" smtClean="0"/>
              <a:t>For the coming year, what are the expected current and capital gains yields?</a:t>
            </a:r>
          </a:p>
          <a:p>
            <a:pPr marL="914400" lvl="1" indent="-457200">
              <a:buAutoNum type="alphaLcPeriod"/>
            </a:pPr>
            <a:r>
              <a:rPr lang="en-US" sz="2000" dirty="0" smtClean="0"/>
              <a:t>Will the actual realized yields be equal to the expected yields if interest rates change? If not, how will they differ?</a:t>
            </a:r>
            <a:endParaRPr lang="th-TH" sz="2000" dirty="0"/>
          </a:p>
        </p:txBody>
      </p:sp>
      <p:sp>
        <p:nvSpPr>
          <p:cNvPr id="4" name="Slide Number Placeholder 3"/>
          <p:cNvSpPr>
            <a:spLocks noGrp="1"/>
          </p:cNvSpPr>
          <p:nvPr>
            <p:ph type="sldNum" sz="quarter" idx="12"/>
          </p:nvPr>
        </p:nvSpPr>
        <p:spPr/>
        <p:txBody>
          <a:bodyPr/>
          <a:lstStyle/>
          <a:p>
            <a:fld id="{739D700E-2A0F-42B1-9CF7-24E9089A7B94}" type="slidenum">
              <a:rPr lang="en-US" smtClean="0"/>
              <a:pPr/>
              <a:t>53</a:t>
            </a:fld>
            <a:endParaRPr lang="th-TH" dirty="0"/>
          </a:p>
        </p:txBody>
      </p:sp>
    </p:spTree>
    <p:extLst>
      <p:ext uri="{BB962C8B-B14F-4D97-AF65-F5344CB8AC3E}">
        <p14:creationId xmlns:p14="http://schemas.microsoft.com/office/powerpoint/2010/main" xmlns="" val="16059431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Solution 4</a:t>
            </a:r>
            <a:endParaRPr lang="th-TH" sz="4000" dirty="0"/>
          </a:p>
        </p:txBody>
      </p:sp>
      <p:sp>
        <p:nvSpPr>
          <p:cNvPr id="3" name="Content Placeholder 2"/>
          <p:cNvSpPr>
            <a:spLocks noGrp="1"/>
          </p:cNvSpPr>
          <p:nvPr>
            <p:ph idx="1"/>
          </p:nvPr>
        </p:nvSpPr>
        <p:spPr>
          <a:xfrm>
            <a:off x="954156" y="1479176"/>
            <a:ext cx="7561193" cy="4877175"/>
          </a:xfrm>
        </p:spPr>
        <p:txBody>
          <a:bodyPr>
            <a:normAutofit/>
          </a:bodyPr>
          <a:lstStyle/>
          <a:p>
            <a:pPr marL="457200" indent="-457200">
              <a:buAutoNum type="alphaLcPeriod"/>
            </a:pPr>
            <a:r>
              <a:rPr lang="en-US" sz="2400" dirty="0" smtClean="0"/>
              <a:t>Solving </a:t>
            </a:r>
            <a:r>
              <a:rPr lang="en-US" sz="2400" dirty="0"/>
              <a:t>for </a:t>
            </a:r>
            <a:r>
              <a:rPr lang="en-US" sz="2400" dirty="0" smtClean="0"/>
              <a:t>YTM: N </a:t>
            </a:r>
            <a:r>
              <a:rPr lang="en-US" sz="2400" dirty="0"/>
              <a:t>= 9, PV = -901.40, PMT = 80, FV = </a:t>
            </a:r>
            <a:r>
              <a:rPr lang="en-US" sz="2400" dirty="0" smtClean="0"/>
              <a:t>1000 I/YR </a:t>
            </a:r>
            <a:r>
              <a:rPr lang="en-US" sz="2400" dirty="0"/>
              <a:t>= </a:t>
            </a:r>
            <a:r>
              <a:rPr lang="en-US" sz="2400" dirty="0" smtClean="0"/>
              <a:t>	YTM </a:t>
            </a:r>
            <a:r>
              <a:rPr lang="en-US" sz="2400" dirty="0"/>
              <a:t>= </a:t>
            </a:r>
            <a:r>
              <a:rPr lang="en-US" sz="2400" dirty="0">
                <a:solidFill>
                  <a:srgbClr val="C00000"/>
                </a:solidFill>
              </a:rPr>
              <a:t>9.6911</a:t>
            </a:r>
            <a:r>
              <a:rPr lang="en-US" sz="2400" dirty="0" smtClean="0">
                <a:solidFill>
                  <a:srgbClr val="C00000"/>
                </a:solidFill>
              </a:rPr>
              <a:t>%.</a:t>
            </a:r>
          </a:p>
          <a:p>
            <a:pPr marL="0" indent="0">
              <a:buNone/>
            </a:pPr>
            <a:endParaRPr lang="en-US" sz="2400" dirty="0">
              <a:solidFill>
                <a:srgbClr val="C00000"/>
              </a:solidFill>
            </a:endParaRPr>
          </a:p>
          <a:p>
            <a:pPr marL="0" indent="0">
              <a:buNone/>
            </a:pPr>
            <a:r>
              <a:rPr lang="en-US" sz="2400" dirty="0"/>
              <a:t>b. The current yield is defined as the annual coupon payment divided by the current price.</a:t>
            </a:r>
          </a:p>
          <a:p>
            <a:pPr marL="0" indent="0">
              <a:buNone/>
            </a:pPr>
            <a:r>
              <a:rPr lang="en-US" sz="2400" dirty="0" smtClean="0"/>
              <a:t>	CY </a:t>
            </a:r>
            <a:r>
              <a:rPr lang="en-US" sz="2400" dirty="0"/>
              <a:t>= $80/$901.40 = 8.875%.</a:t>
            </a:r>
          </a:p>
          <a:p>
            <a:pPr marL="0" indent="268288">
              <a:buNone/>
            </a:pPr>
            <a:r>
              <a:rPr lang="en-US" sz="2400" dirty="0" smtClean="0"/>
              <a:t>Expected </a:t>
            </a:r>
            <a:r>
              <a:rPr lang="en-US" sz="2400" dirty="0"/>
              <a:t>capital gains yield can be found as the difference between YTM and the current yield.</a:t>
            </a:r>
          </a:p>
          <a:p>
            <a:pPr marL="0" indent="0">
              <a:buNone/>
            </a:pPr>
            <a:r>
              <a:rPr lang="en-US" sz="2400" dirty="0" smtClean="0"/>
              <a:t>	CGY </a:t>
            </a:r>
            <a:r>
              <a:rPr lang="en-US" sz="2400" dirty="0"/>
              <a:t>= YTM – CY = 9.691% – 8.875% = 0.816%.</a:t>
            </a:r>
          </a:p>
          <a:p>
            <a:pPr marL="0" indent="0">
              <a:buNone/>
            </a:pPr>
            <a:r>
              <a:rPr lang="en-US" sz="2400" dirty="0" smtClean="0"/>
              <a:t>	</a:t>
            </a:r>
            <a:endParaRPr lang="th-TH" sz="2400" dirty="0"/>
          </a:p>
        </p:txBody>
      </p:sp>
      <p:sp>
        <p:nvSpPr>
          <p:cNvPr id="4" name="Slide Number Placeholder 3"/>
          <p:cNvSpPr>
            <a:spLocks noGrp="1"/>
          </p:cNvSpPr>
          <p:nvPr>
            <p:ph type="sldNum" sz="quarter" idx="12"/>
          </p:nvPr>
        </p:nvSpPr>
        <p:spPr/>
        <p:txBody>
          <a:bodyPr/>
          <a:lstStyle/>
          <a:p>
            <a:fld id="{739D700E-2A0F-42B1-9CF7-24E9089A7B94}" type="slidenum">
              <a:rPr lang="en-US" smtClean="0"/>
              <a:pPr/>
              <a:t>54</a:t>
            </a:fld>
            <a:endParaRPr lang="th-TH" dirty="0"/>
          </a:p>
        </p:txBody>
      </p:sp>
    </p:spTree>
    <p:extLst>
      <p:ext uri="{BB962C8B-B14F-4D97-AF65-F5344CB8AC3E}">
        <p14:creationId xmlns:p14="http://schemas.microsoft.com/office/powerpoint/2010/main" xmlns="" val="278668367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Solution 4 (cont.)</a:t>
            </a:r>
            <a:endParaRPr lang="th-TH" sz="3600" dirty="0"/>
          </a:p>
        </p:txBody>
      </p:sp>
      <p:sp>
        <p:nvSpPr>
          <p:cNvPr id="3" name="Content Placeholder 2"/>
          <p:cNvSpPr>
            <a:spLocks noGrp="1"/>
          </p:cNvSpPr>
          <p:nvPr>
            <p:ph idx="1"/>
          </p:nvPr>
        </p:nvSpPr>
        <p:spPr/>
        <p:txBody>
          <a:bodyPr>
            <a:normAutofit lnSpcReduction="10000"/>
          </a:bodyPr>
          <a:lstStyle/>
          <a:p>
            <a:pPr marL="0" indent="0">
              <a:buNone/>
            </a:pPr>
            <a:r>
              <a:rPr lang="en-US" sz="2400" dirty="0" smtClean="0"/>
              <a:t>	Alternatively</a:t>
            </a:r>
            <a:r>
              <a:rPr lang="en-US" sz="2400" dirty="0"/>
              <a:t>, you can solve for the capital gains yield by first finding the expected price next year. N = 8, I/YR = 9.6911, PMT = 80, FV = 1000</a:t>
            </a:r>
          </a:p>
          <a:p>
            <a:pPr marL="0" indent="0">
              <a:buNone/>
            </a:pPr>
            <a:r>
              <a:rPr lang="en-US" sz="2400" dirty="0" smtClean="0"/>
              <a:t>	PV </a:t>
            </a:r>
            <a:r>
              <a:rPr lang="en-US" sz="2400" dirty="0"/>
              <a:t>= -$908.76. VB = $908.76.</a:t>
            </a:r>
          </a:p>
          <a:p>
            <a:pPr marL="0" indent="0">
              <a:buNone/>
            </a:pPr>
            <a:r>
              <a:rPr lang="en-US" sz="2400" dirty="0" smtClean="0"/>
              <a:t>	Hence</a:t>
            </a:r>
            <a:r>
              <a:rPr lang="en-US" sz="2400" dirty="0"/>
              <a:t>, the capital gains yield is the percentage price appreciation over the next year.</a:t>
            </a:r>
          </a:p>
          <a:p>
            <a:pPr marL="0" indent="0">
              <a:buNone/>
            </a:pPr>
            <a:r>
              <a:rPr lang="en-US" sz="2400" dirty="0" smtClean="0"/>
              <a:t>	CGY </a:t>
            </a:r>
            <a:r>
              <a:rPr lang="en-US" sz="2400" dirty="0"/>
              <a:t>= (P1 – P0)/P0 = ($908.76 – $901.40)/$901.40 </a:t>
            </a:r>
            <a:r>
              <a:rPr lang="en-US" sz="2400" dirty="0" smtClean="0"/>
              <a:t>	         = </a:t>
            </a:r>
            <a:r>
              <a:rPr lang="en-US" sz="2400" dirty="0"/>
              <a:t>0.816</a:t>
            </a:r>
            <a:r>
              <a:rPr lang="en-US" sz="2400" dirty="0" smtClean="0"/>
              <a:t>%.</a:t>
            </a:r>
          </a:p>
          <a:p>
            <a:pPr marL="0" indent="0">
              <a:buNone/>
            </a:pPr>
            <a:r>
              <a:rPr lang="en-US" sz="2400" dirty="0"/>
              <a:t>c. As rates change they will cause the end-of-year price to change and thus the realized </a:t>
            </a:r>
            <a:r>
              <a:rPr lang="en-US" sz="2400" dirty="0" smtClean="0"/>
              <a:t>capital gains </a:t>
            </a:r>
            <a:r>
              <a:rPr lang="en-US" sz="2400" dirty="0"/>
              <a:t>yield to change. As a result, the realized return to investors will differ from the YTM.</a:t>
            </a:r>
          </a:p>
          <a:p>
            <a:endParaRPr lang="th-TH" sz="2400" dirty="0"/>
          </a:p>
        </p:txBody>
      </p:sp>
      <p:sp>
        <p:nvSpPr>
          <p:cNvPr id="4" name="Slide Number Placeholder 3"/>
          <p:cNvSpPr>
            <a:spLocks noGrp="1"/>
          </p:cNvSpPr>
          <p:nvPr>
            <p:ph type="sldNum" sz="quarter" idx="12"/>
          </p:nvPr>
        </p:nvSpPr>
        <p:spPr/>
        <p:txBody>
          <a:bodyPr/>
          <a:lstStyle/>
          <a:p>
            <a:fld id="{739D700E-2A0F-42B1-9CF7-24E9089A7B94}" type="slidenum">
              <a:rPr lang="en-US" smtClean="0"/>
              <a:pPr/>
              <a:t>55</a:t>
            </a:fld>
            <a:endParaRPr lang="th-TH" dirty="0"/>
          </a:p>
        </p:txBody>
      </p:sp>
    </p:spTree>
    <p:extLst>
      <p:ext uri="{BB962C8B-B14F-4D97-AF65-F5344CB8AC3E}">
        <p14:creationId xmlns:p14="http://schemas.microsoft.com/office/powerpoint/2010/main" xmlns="" val="259703530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5</a:t>
            </a:r>
            <a:endParaRPr lang="th-TH" dirty="0"/>
          </a:p>
        </p:txBody>
      </p:sp>
      <p:sp>
        <p:nvSpPr>
          <p:cNvPr id="3" name="Content Placeholder 2"/>
          <p:cNvSpPr>
            <a:spLocks noGrp="1"/>
          </p:cNvSpPr>
          <p:nvPr>
            <p:ph idx="1"/>
          </p:nvPr>
        </p:nvSpPr>
        <p:spPr/>
        <p:txBody>
          <a:bodyPr>
            <a:normAutofit/>
          </a:bodyPr>
          <a:lstStyle/>
          <a:p>
            <a:r>
              <a:rPr lang="en-US" sz="2400" dirty="0" smtClean="0"/>
              <a:t>Bond x is noncallable and has 20 years to maturity, a 9% annual coupon, and a $1000 par value. Your required return on  Bond X is 10%; and if you buy it, you plan to hold it for 5 years. You (and the market) have expectations that in 5 years, the yield to maturity on a 15-year bond with similar risk will be 8.5%. How much should you be willing to pay for Bond X today? (Hint: You will need to know how much the bond will be worth at the end of 5 years.)</a:t>
            </a:r>
            <a:endParaRPr lang="th-TH" sz="2400" dirty="0"/>
          </a:p>
        </p:txBody>
      </p:sp>
      <p:sp>
        <p:nvSpPr>
          <p:cNvPr id="4" name="Slide Number Placeholder 3"/>
          <p:cNvSpPr>
            <a:spLocks noGrp="1"/>
          </p:cNvSpPr>
          <p:nvPr>
            <p:ph type="sldNum" sz="quarter" idx="12"/>
          </p:nvPr>
        </p:nvSpPr>
        <p:spPr/>
        <p:txBody>
          <a:bodyPr/>
          <a:lstStyle/>
          <a:p>
            <a:fld id="{739D700E-2A0F-42B1-9CF7-24E9089A7B94}" type="slidenum">
              <a:rPr lang="en-US" smtClean="0"/>
              <a:pPr/>
              <a:t>56</a:t>
            </a:fld>
            <a:endParaRPr lang="th-TH" dirty="0"/>
          </a:p>
        </p:txBody>
      </p:sp>
    </p:spTree>
    <p:extLst>
      <p:ext uri="{BB962C8B-B14F-4D97-AF65-F5344CB8AC3E}">
        <p14:creationId xmlns:p14="http://schemas.microsoft.com/office/powerpoint/2010/main" xmlns="" val="19648099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Solution 5</a:t>
            </a:r>
            <a:endParaRPr lang="th-TH" sz="4000" dirty="0"/>
          </a:p>
        </p:txBody>
      </p:sp>
      <p:sp>
        <p:nvSpPr>
          <p:cNvPr id="3" name="Content Placeholder 2"/>
          <p:cNvSpPr>
            <a:spLocks noGrp="1"/>
          </p:cNvSpPr>
          <p:nvPr>
            <p:ph idx="1"/>
          </p:nvPr>
        </p:nvSpPr>
        <p:spPr>
          <a:xfrm>
            <a:off x="954157" y="1570131"/>
            <a:ext cx="7561193" cy="4351338"/>
          </a:xfrm>
        </p:spPr>
        <p:txBody>
          <a:bodyPr>
            <a:noAutofit/>
          </a:bodyPr>
          <a:lstStyle/>
          <a:p>
            <a:pPr marL="0" indent="0">
              <a:buNone/>
            </a:pPr>
            <a:r>
              <a:rPr lang="en-US" sz="2200" dirty="0"/>
              <a:t>First, we must find the amount of money we can expect to sell this bond for in 5 years. This is </a:t>
            </a:r>
            <a:r>
              <a:rPr lang="en-US" sz="2200" dirty="0" smtClean="0"/>
              <a:t>found using </a:t>
            </a:r>
            <a:r>
              <a:rPr lang="en-US" sz="2200" dirty="0"/>
              <a:t>the fact that in five years, there will be 15 years remaining until the bond matures and that </a:t>
            </a:r>
            <a:r>
              <a:rPr lang="en-US" sz="2200" dirty="0" smtClean="0"/>
              <a:t>the expected </a:t>
            </a:r>
            <a:r>
              <a:rPr lang="en-US" sz="2200" dirty="0"/>
              <a:t>YTM for this bond at that time will be 8.5%.</a:t>
            </a:r>
          </a:p>
          <a:p>
            <a:pPr marL="0" indent="0">
              <a:buNone/>
            </a:pPr>
            <a:r>
              <a:rPr lang="en-US" sz="2200" dirty="0" smtClean="0"/>
              <a:t>	</a:t>
            </a:r>
          </a:p>
          <a:p>
            <a:pPr marL="0" indent="0">
              <a:buNone/>
            </a:pPr>
            <a:endParaRPr lang="en-US" sz="2200" dirty="0" smtClean="0"/>
          </a:p>
          <a:p>
            <a:pPr marL="0" indent="0">
              <a:buNone/>
            </a:pPr>
            <a:endParaRPr lang="en-US" sz="2200" dirty="0"/>
          </a:p>
          <a:p>
            <a:pPr marL="0" indent="0">
              <a:buNone/>
            </a:pPr>
            <a:r>
              <a:rPr lang="en-US" sz="2200" dirty="0" smtClean="0"/>
              <a:t>This </a:t>
            </a:r>
            <a:r>
              <a:rPr lang="en-US" sz="2200" dirty="0"/>
              <a:t>is the value of the bond in 5 years. Therefore, we can solve for the maximum price we would </a:t>
            </a:r>
            <a:r>
              <a:rPr lang="en-US" sz="2200" dirty="0" smtClean="0"/>
              <a:t>be willing </a:t>
            </a:r>
            <a:r>
              <a:rPr lang="en-US" sz="2200" dirty="0"/>
              <a:t>to pay for this bond today, subject to our required rate of return of 10</a:t>
            </a:r>
            <a:r>
              <a:rPr lang="en-US" sz="2200" dirty="0" smtClean="0"/>
              <a:t>%.</a:t>
            </a:r>
            <a:endParaRPr lang="en-US" sz="2200" dirty="0"/>
          </a:p>
        </p:txBody>
      </p:sp>
      <p:sp>
        <p:nvSpPr>
          <p:cNvPr id="4" name="Slide Number Placeholder 3"/>
          <p:cNvSpPr>
            <a:spLocks noGrp="1"/>
          </p:cNvSpPr>
          <p:nvPr>
            <p:ph type="sldNum" sz="quarter" idx="12"/>
          </p:nvPr>
        </p:nvSpPr>
        <p:spPr/>
        <p:txBody>
          <a:bodyPr/>
          <a:lstStyle/>
          <a:p>
            <a:fld id="{739D700E-2A0F-42B1-9CF7-24E9089A7B94}" type="slidenum">
              <a:rPr lang="en-US" smtClean="0"/>
              <a:pPr/>
              <a:t>57</a:t>
            </a:fld>
            <a:endParaRPr lang="th-TH" dirty="0"/>
          </a:p>
        </p:txBody>
      </p:sp>
      <p:pic>
        <p:nvPicPr>
          <p:cNvPr id="5" name="Picture 4"/>
          <p:cNvPicPr>
            <a:picLocks noChangeAspect="1"/>
          </p:cNvPicPr>
          <p:nvPr/>
        </p:nvPicPr>
        <p:blipFill>
          <a:blip r:embed="rId2" cstate="print"/>
          <a:stretch>
            <a:fillRect/>
          </a:stretch>
        </p:blipFill>
        <p:spPr>
          <a:xfrm>
            <a:off x="2154891" y="3361123"/>
            <a:ext cx="5160310" cy="835479"/>
          </a:xfrm>
          <a:prstGeom prst="rect">
            <a:avLst/>
          </a:prstGeom>
        </p:spPr>
      </p:pic>
    </p:spTree>
    <p:extLst>
      <p:ext uri="{BB962C8B-B14F-4D97-AF65-F5344CB8AC3E}">
        <p14:creationId xmlns:p14="http://schemas.microsoft.com/office/powerpoint/2010/main" xmlns="" val="356388367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Solution 5 (cont.)</a:t>
            </a:r>
            <a:endParaRPr lang="th-TH" sz="4000" dirty="0"/>
          </a:p>
        </p:txBody>
      </p:sp>
      <p:sp>
        <p:nvSpPr>
          <p:cNvPr id="3" name="Content Placeholder 2"/>
          <p:cNvSpPr>
            <a:spLocks noGrp="1"/>
          </p:cNvSpPr>
          <p:nvPr>
            <p:ph idx="1"/>
          </p:nvPr>
        </p:nvSpPr>
        <p:spPr>
          <a:xfrm>
            <a:off x="954156" y="3482787"/>
            <a:ext cx="7561193" cy="2694175"/>
          </a:xfrm>
        </p:spPr>
        <p:txBody>
          <a:bodyPr/>
          <a:lstStyle/>
          <a:p>
            <a:r>
              <a:rPr lang="en-US" dirty="0"/>
              <a:t>You would be willing to pay up to $987.87 for this bond today.</a:t>
            </a:r>
            <a:endParaRPr lang="th-TH" dirty="0"/>
          </a:p>
        </p:txBody>
      </p:sp>
      <p:sp>
        <p:nvSpPr>
          <p:cNvPr id="4" name="Slide Number Placeholder 3"/>
          <p:cNvSpPr>
            <a:spLocks noGrp="1"/>
          </p:cNvSpPr>
          <p:nvPr>
            <p:ph type="sldNum" sz="quarter" idx="12"/>
          </p:nvPr>
        </p:nvSpPr>
        <p:spPr/>
        <p:txBody>
          <a:bodyPr/>
          <a:lstStyle/>
          <a:p>
            <a:fld id="{739D700E-2A0F-42B1-9CF7-24E9089A7B94}" type="slidenum">
              <a:rPr lang="en-US" smtClean="0"/>
              <a:pPr/>
              <a:t>58</a:t>
            </a:fld>
            <a:endParaRPr lang="th-TH" dirty="0"/>
          </a:p>
        </p:txBody>
      </p:sp>
      <p:pic>
        <p:nvPicPr>
          <p:cNvPr id="5" name="Picture 4"/>
          <p:cNvPicPr>
            <a:picLocks noChangeAspect="1"/>
          </p:cNvPicPr>
          <p:nvPr/>
        </p:nvPicPr>
        <p:blipFill>
          <a:blip r:embed="rId2" cstate="print"/>
          <a:stretch>
            <a:fillRect/>
          </a:stretch>
        </p:blipFill>
        <p:spPr>
          <a:xfrm>
            <a:off x="2260913" y="1966466"/>
            <a:ext cx="4947678" cy="864979"/>
          </a:xfrm>
          <a:prstGeom prst="rect">
            <a:avLst/>
          </a:prstGeom>
        </p:spPr>
      </p:pic>
    </p:spTree>
    <p:extLst>
      <p:ext uri="{BB962C8B-B14F-4D97-AF65-F5344CB8AC3E}">
        <p14:creationId xmlns:p14="http://schemas.microsoft.com/office/powerpoint/2010/main" xmlns="" val="339498695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319</TotalTime>
  <Words>3002</Words>
  <Application>Microsoft Office PowerPoint</Application>
  <PresentationFormat>On-screen Show (4:3)</PresentationFormat>
  <Paragraphs>606</Paragraphs>
  <Slides>58</Slides>
  <Notes>43</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58</vt:i4>
      </vt:variant>
    </vt:vector>
  </HeadingPairs>
  <TitlesOfParts>
    <vt:vector size="61" baseType="lpstr">
      <vt:lpstr>Office Theme</vt:lpstr>
      <vt:lpstr>Equation</vt:lpstr>
      <vt:lpstr>Chart</vt:lpstr>
      <vt:lpstr>Lecture 8</vt:lpstr>
      <vt:lpstr>Bonds and Their Valuation</vt:lpstr>
      <vt:lpstr>Objectives</vt:lpstr>
      <vt:lpstr>What is a bond?</vt:lpstr>
      <vt:lpstr>Bond Markets</vt:lpstr>
      <vt:lpstr>Bonds</vt:lpstr>
      <vt:lpstr>Key Features of a Bond</vt:lpstr>
      <vt:lpstr>Effect of a Call Provision</vt:lpstr>
      <vt:lpstr>What is a sinking fund?</vt:lpstr>
      <vt:lpstr>How are sinking funds executed?</vt:lpstr>
      <vt:lpstr>The Value of Financial Assets</vt:lpstr>
      <vt:lpstr>Other Types (Features) of Bonds</vt:lpstr>
      <vt:lpstr>What is the opportunity cost of debt capital?</vt:lpstr>
      <vt:lpstr>What is the value of a 10-year, 10% annual coupon bond, if rd = 10%?</vt:lpstr>
      <vt:lpstr>Calculating the Value of a Bond</vt:lpstr>
      <vt:lpstr>What’s the value of its 10-year bonds outstanding with the same risk but a 13% annual coupon rate?</vt:lpstr>
      <vt:lpstr>What’s the value of its 10-year bonds outstanding with the same risk but a 7% annual coupon rate?</vt:lpstr>
      <vt:lpstr>Changes in Bond Value over Time</vt:lpstr>
      <vt:lpstr>Bond Values over Time</vt:lpstr>
      <vt:lpstr>What is the YTM on a 10-year, 9% annual coupon, $1,000 par value bond, selling for $887?</vt:lpstr>
      <vt:lpstr>Solving for the YTM</vt:lpstr>
      <vt:lpstr>Find YTM If the Bond Price is $1,134.20</vt:lpstr>
      <vt:lpstr>Definitions</vt:lpstr>
      <vt:lpstr>An Example:   Current and Capital Gains Yields</vt:lpstr>
      <vt:lpstr>Calculating Capital Gains Yield</vt:lpstr>
      <vt:lpstr>What is price risk?  Does a 1-year or 10-year bond have more price risk? </vt:lpstr>
      <vt:lpstr>Illustrating Price Risk</vt:lpstr>
      <vt:lpstr>What is reinvestment risk?</vt:lpstr>
      <vt:lpstr>Reinvestment Risk Example</vt:lpstr>
      <vt:lpstr>Conclusions about Price Risk and Reinvestment Risk</vt:lpstr>
      <vt:lpstr>Semiannual Bonds</vt:lpstr>
      <vt:lpstr>What is the value of a 10-year, 10% semiannual coupon bond, if rd = 13%?</vt:lpstr>
      <vt:lpstr>Would you prefer to buy a 10-year, 10% annual coupon bond or a 10-year, 10% semiannual coupon bond, all else equal?</vt:lpstr>
      <vt:lpstr>If the proper price for this semiannual bond is $1,000, what would be the proper price for the annual coupon bond?</vt:lpstr>
      <vt:lpstr>A 10-year, 10% semiannual coupon bond selling for $1,135.90 can be called in 4 years for $1,050, what is its yield to call (YTC)?</vt:lpstr>
      <vt:lpstr>Yield to Call</vt:lpstr>
      <vt:lpstr>If you bought these callable bonds, would you be more likely to earn the YTM or YTC?</vt:lpstr>
      <vt:lpstr>When is a call more likely to occur?</vt:lpstr>
      <vt:lpstr>Default Risk</vt:lpstr>
      <vt:lpstr>Types of Bonds</vt:lpstr>
      <vt:lpstr>Evaluating Default Risk: Bond Ratings</vt:lpstr>
      <vt:lpstr>Factors Affecting Default Risk and Bond Ratings</vt:lpstr>
      <vt:lpstr>Other Factors Affecting Default Risk</vt:lpstr>
      <vt:lpstr>Bankruptcy</vt:lpstr>
      <vt:lpstr>Priority of Claims in Liquidation</vt:lpstr>
      <vt:lpstr>Reorganization</vt:lpstr>
      <vt:lpstr>Example 1</vt:lpstr>
      <vt:lpstr>Solution 1</vt:lpstr>
      <vt:lpstr>Example 2</vt:lpstr>
      <vt:lpstr>Solution 2</vt:lpstr>
      <vt:lpstr>Example 3</vt:lpstr>
      <vt:lpstr>Solution 3</vt:lpstr>
      <vt:lpstr>Example 4</vt:lpstr>
      <vt:lpstr>Solution 4</vt:lpstr>
      <vt:lpstr>Solution 4 (cont.)</vt:lpstr>
      <vt:lpstr>Example 5</vt:lpstr>
      <vt:lpstr>Solution 5</vt:lpstr>
      <vt:lpstr>Solution 5 (cont.)</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Pinthip Srichart</dc:creator>
  <cp:lastModifiedBy>SDMaster</cp:lastModifiedBy>
  <cp:revision>33</cp:revision>
  <dcterms:created xsi:type="dcterms:W3CDTF">2016-04-04T14:30:49Z</dcterms:created>
  <dcterms:modified xsi:type="dcterms:W3CDTF">2016-04-23T04:58:58Z</dcterms:modified>
</cp:coreProperties>
</file>