
<file path=[Content_Types].xml><?xml version="1.0" encoding="utf-8"?>
<Types xmlns="http://schemas.openxmlformats.org/package/2006/content-types">
  <Default Extension="rels" ContentType="application/vnd.openxmlformats-package.relationships+xml"/>
  <Override PartName="/ppt/slides/slide14.xml" ContentType="application/vnd.openxmlformats-officedocument.presentationml.slide+xml"/>
  <Override PartName="/ppt/embeddings/oleObject1.bin" ContentType="application/vnd.openxmlformats-officedocument.oleObject"/>
  <Default Extension="xml" ContentType="application/xml"/>
  <Override PartName="/ppt/slides/slide45.xml" ContentType="application/vnd.openxmlformats-officedocument.presentationml.slide+xml"/>
  <Override PartName="/ppt/tableStyles.xml" ContentType="application/vnd.openxmlformats-officedocument.presentationml.tableStyles+xml"/>
  <Override PartName="/ppt/notesSlides/notesSlide1.xml" ContentType="application/vnd.openxmlformats-officedocument.presentationml.notesSlide+xml"/>
  <Override PartName="/ppt/slides/slide28.xml" ContentType="application/vnd.openxmlformats-officedocument.presentationml.slide+xml"/>
  <Override PartName="/ppt/slides/slide54.xml" ContentType="application/vnd.openxmlformats-officedocument.presentationml.slide+xml"/>
  <Override PartName="/ppt/slides/slide21.xml" ContentType="application/vnd.openxmlformats-officedocument.presentationml.slide+xml"/>
  <Override PartName="/ppt/slides/slide37.xml" ContentType="application/vnd.openxmlformats-officedocument.presentationml.slide+xml"/>
  <Override PartName="/ppt/slides/slide5.xml" ContentType="application/vnd.openxmlformats-officedocument.presentationml.slide+xml"/>
  <Override PartName="/ppt/slideLayouts/slideLayout5.xml" ContentType="application/vnd.openxmlformats-officedocument.presentationml.slideLayout+xml"/>
  <Override PartName="/ppt/slides/slide30.xml" ContentType="application/vnd.openxmlformats-officedocument.presentationml.slide+xml"/>
  <Override PartName="/ppt/slides/slide13.xml" ContentType="application/vnd.openxmlformats-officedocument.presentationml.slide+xml"/>
  <Override PartName="/ppt/slideMasters/slideMaster1.xml" ContentType="application/vnd.openxmlformats-officedocument.presentationml.slideMaster+xml"/>
  <Override PartName="/docProps/core.xml" ContentType="application/vnd.openxmlformats-package.core-properties+xml"/>
  <Override PartName="/ppt/slides/slide44.xml" ContentType="application/vnd.openxmlformats-officedocument.presentationml.slide+xml"/>
  <Override PartName="/ppt/handoutMasters/handoutMaster1.xml" ContentType="application/vnd.openxmlformats-officedocument.presentationml.handoutMaster+xml"/>
  <Override PartName="/ppt/slides/slide27.xml" ContentType="application/vnd.openxmlformats-officedocument.presentationml.slide+xml"/>
  <Override PartName="/ppt/slides/slide53.xml" ContentType="application/vnd.openxmlformats-officedocument.presentationml.slide+xml"/>
  <Default Extension="vml" ContentType="application/vnd.openxmlformats-officedocument.vmlDrawing"/>
  <Override PartName="/ppt/slides/slide20.xml" ContentType="application/vnd.openxmlformats-officedocument.presentationml.slide+xml"/>
  <Override PartName="/ppt/slides/slide36.xml" ContentType="application/vnd.openxmlformats-officedocument.presentationml.slide+xml"/>
  <Override PartName="/ppt/slides/slide4.xml" ContentType="application/vnd.openxmlformats-officedocument.presentationml.slide+xml"/>
  <Override PartName="/ppt/slides/slide19.xml" ContentType="application/vnd.openxmlformats-officedocument.presentationml.slide+xml"/>
  <Override PartName="/ppt/slideLayouts/slideLayout4.xml" ContentType="application/vnd.openxmlformats-officedocument.presentationml.slideLayout+xml"/>
  <Default Extension="png" ContentType="image/png"/>
  <Override PartName="/ppt/slides/slide12.xml" ContentType="application/vnd.openxmlformats-officedocument.presentationml.slide+xml"/>
  <Override PartName="/ppt/presProps.xml" ContentType="application/vnd.openxmlformats-officedocument.presentationml.presProps+xml"/>
  <Override PartName="/ppt/slides/slide43.xml" ContentType="application/vnd.openxmlformats-officedocument.presentationml.slide+xml"/>
  <Default Extension="pict" ContentType="image/pict"/>
  <Override PartName="/ppt/slides/slide26.xml" ContentType="application/vnd.openxmlformats-officedocument.presentationml.slide+xml"/>
  <Override PartName="/ppt/slides/slide52.xml" ContentType="application/vnd.openxmlformats-officedocument.presentationml.slide+xml"/>
  <Override PartName="/ppt/slides/slide35.xml" ContentType="application/vnd.openxmlformats-officedocument.presentationml.slide+xml"/>
  <Override PartName="/ppt/slides/slide3.xml" ContentType="application/vnd.openxmlformats-officedocument.presentationml.slide+xml"/>
  <Override PartName="/ppt/slides/slide18.xml" ContentType="application/vnd.openxmlformats-officedocument.presentationml.slide+xml"/>
  <Override PartName="/ppt/slideLayouts/slideLayout3.xml" ContentType="application/vnd.openxmlformats-officedocument.presentationml.slideLayout+xml"/>
  <Override PartName="/ppt/slides/slide11.xml" ContentType="application/vnd.openxmlformats-officedocument.presentationml.slide+xml"/>
  <Override PartName="/ppt/slides/slide49.xml" ContentType="application/vnd.openxmlformats-officedocument.presentationml.slide+xml"/>
  <Override PartName="/ppt/slides/slide42.xml" ContentType="application/vnd.openxmlformats-officedocument.presentationml.slide+xml"/>
  <Override PartName="/ppt/slides/slide25.xml" ContentType="application/vnd.openxmlformats-officedocument.presentationml.slide+xml"/>
  <Override PartName="/ppt/slides/slide51.xml" ContentType="application/vnd.openxmlformats-officedocument.presentationml.slide+xml"/>
  <Override PartName="/ppt/slides/slide9.xml" ContentType="application/vnd.openxmlformats-officedocument.presentationml.slide+xml"/>
  <Override PartName="/ppt/slideLayouts/slideLayout9.xml" ContentType="application/vnd.openxmlformats-officedocument.presentationml.slideLayout+xml"/>
  <Override PartName="/ppt/slides/slide34.xml" ContentType="application/vnd.openxmlformats-officedocument.presentationml.slide+xml"/>
  <Override PartName="/ppt/slides/slide2.xml" ContentType="application/vnd.openxmlformats-officedocument.presentationml.slide+xml"/>
  <Override PartName="/ppt/slideLayouts/slideLayout2.xml" ContentType="application/vnd.openxmlformats-officedocument.presentationml.slideLayout+xml"/>
  <Override PartName="/ppt/slides/slide17.xml" ContentType="application/vnd.openxmlformats-officedocument.presentationml.slide+xml"/>
  <Override PartName="/ppt/slides/slide10.xml" ContentType="application/vnd.openxmlformats-officedocument.presentationml.slide+xml"/>
  <Default Extension="wmf" ContentType="image/x-wmf"/>
  <Override PartName="/ppt/slides/slide48.xml" ContentType="application/vnd.openxmlformats-officedocument.presentationml.slide+xml"/>
  <Override PartName="/docProps/app.xml" ContentType="application/vnd.openxmlformats-officedocument.extended-properties+xml"/>
  <Override PartName="/ppt/embeddings/Microsoft_Equation1.bin" ContentType="application/vnd.openxmlformats-officedocument.oleObject"/>
  <Override PartName="/ppt/slides/slide41.xml" ContentType="application/vnd.openxmlformats-officedocument.presentationml.slide+xml"/>
  <Override PartName="/ppt/theme/theme3.xml" ContentType="application/vnd.openxmlformats-officedocument.theme+xml"/>
  <Override PartName="/ppt/slideLayouts/slideLayout12.xml" ContentType="application/vnd.openxmlformats-officedocument.presentationml.slideLayout+xml"/>
  <Override PartName="/ppt/slides/slide24.xml" ContentType="application/vnd.openxmlformats-officedocument.presentationml.slide+xml"/>
  <Override PartName="/ppt/slides/slide50.xml" ContentType="application/vnd.openxmlformats-officedocument.presentationml.slide+xml"/>
  <Override PartName="/ppt/slides/slide8.xml" ContentType="application/vnd.openxmlformats-officedocument.presentationml.slide+xml"/>
  <Override PartName="/ppt/slideLayouts/slideLayout8.xml" ContentType="application/vnd.openxmlformats-officedocument.presentationml.slideLayout+xml"/>
  <Override PartName="/ppt/slides/slide33.xml" ContentType="application/vnd.openxmlformats-officedocument.presentationml.slide+xml"/>
  <Override PartName="/ppt/slides/slide1.xml" ContentType="application/vnd.openxmlformats-officedocument.presentationml.slide+xml"/>
  <Override PartName="/ppt/slideLayouts/slideLayout1.xml" ContentType="application/vnd.openxmlformats-officedocument.presentationml.slideLayout+xml"/>
  <Override PartName="/ppt/slides/slide16.xml" ContentType="application/vnd.openxmlformats-officedocument.presentationml.slide+xml"/>
  <Override PartName="/ppt/viewProps.xml" ContentType="application/vnd.openxmlformats-officedocument.presentationml.viewProps+xml"/>
  <Override PartName="/ppt/slides/slide47.xml" ContentType="application/vnd.openxmlformats-officedocument.presentationml.slide+xml"/>
  <Override PartName="/ppt/notesSlides/notesSlide3.xml" ContentType="application/vnd.openxmlformats-officedocument.presentationml.notesSlide+xml"/>
  <Override PartName="/ppt/slides/slide40.xml" ContentType="application/vnd.openxmlformats-officedocument.presentationml.slide+xml"/>
  <Override PartName="/ppt/theme/theme2.xml" ContentType="application/vnd.openxmlformats-officedocument.theme+xml"/>
  <Override PartName="/ppt/slides/slide56.xml" ContentType="application/vnd.openxmlformats-officedocument.presentationml.slide+xml"/>
  <Override PartName="/ppt/slideLayouts/slideLayout11.xml" ContentType="application/vnd.openxmlformats-officedocument.presentationml.slideLayout+xml"/>
  <Override PartName="/ppt/slides/slide39.xml" ContentType="application/vnd.openxmlformats-officedocument.presentationml.slide+xml"/>
  <Override PartName="/ppt/slides/slide23.xml" ContentType="application/vnd.openxmlformats-officedocument.presentationml.slide+xml"/>
  <Override PartName="/ppt/slides/slide7.xml" ContentType="application/vnd.openxmlformats-officedocument.presentationml.slide+xml"/>
  <Override PartName="/ppt/slideLayouts/slideLayout7.xml" ContentType="application/vnd.openxmlformats-officedocument.presentationml.slideLayout+xml"/>
  <Override PartName="/ppt/slides/slide32.xml" ContentType="application/vnd.openxmlformats-officedocument.presentationml.slide+xml"/>
  <Override PartName="/ppt/notesMasters/notesMaster1.xml" ContentType="application/vnd.openxmlformats-officedocument.presentationml.notesMaster+xml"/>
  <Override PartName="/ppt/slides/slide15.xml" ContentType="application/vnd.openxmlformats-officedocument.presentationml.slide+xml"/>
  <Override PartName="/ppt/embeddings/oleObject2.bin" ContentType="application/vnd.openxmlformats-officedocument.oleObject"/>
  <Override PartName="/ppt/slides/slide46.xml" ContentType="application/vnd.openxmlformats-officedocument.presentationml.slide+xml"/>
  <Override PartName="/ppt/notesSlides/notesSlide2.xml" ContentType="application/vnd.openxmlformats-officedocument.presentationml.notesSlide+xml"/>
  <Override PartName="/ppt/slides/slide29.xml" ContentType="application/vnd.openxmlformats-officedocument.presentationml.slide+xml"/>
  <Override PartName="/ppt/slides/slide55.xml" ContentType="application/vnd.openxmlformats-officedocument.presentationml.slide+xml"/>
  <Override PartName="/ppt/theme/theme1.xml" ContentType="application/vnd.openxmlformats-officedocument.theme+xml"/>
  <Override PartName="/ppt/slides/slide22.xml" ContentType="application/vnd.openxmlformats-officedocument.presentationml.slide+xml"/>
  <Override PartName="/ppt/slides/slide38.xml" ContentType="application/vnd.openxmlformats-officedocument.presentationml.slide+xml"/>
  <Override PartName="/ppt/presentation.xml" ContentType="application/vnd.openxmlformats-officedocument.presentationml.presentation.main+xml"/>
  <Override PartName="/ppt/slides/slide6.xml" ContentType="application/vnd.openxmlformats-officedocument.presentationml.slide+xml"/>
  <Override PartName="/ppt/slideLayouts/slideLayout10.xml" ContentType="application/vnd.openxmlformats-officedocument.presentationml.slideLayout+xml"/>
  <Override PartName="/ppt/slideLayouts/slideLayout6.xml" ContentType="application/vnd.openxmlformats-officedocument.presentationml.slideLayout+xml"/>
  <Override PartName="/ppt/slides/slide31.xml" ContentType="application/vnd.openxmlformats-officedocument.presentationml.slide+xml"/>
  <Default Extension="bin" ContentType="application/vnd.openxmlformats-officedocument.presentationml.printerSettings"/>
</Types>
</file>

<file path=_rels/.rels><?xml version="1.0" encoding="UTF-8" standalone="yes"?>
<Relationships xmlns="http://schemas.openxmlformats.org/package/2006/relationships"><Relationship Id="rId1" Type="http://schemas.openxmlformats.org/officeDocument/2006/relationships/officeDocument" Target="ppt/presentation.xml"/><Relationship Id="rId2" Type="http://schemas.openxmlformats.org/package/2006/relationships/metadata/core-properties" Target="docProps/core.xml"/><Relationship Id="rId3" Type="http://schemas.openxmlformats.org/officeDocument/2006/relationships/extended-properties" Target="docProps/app.xml"/></Relationships>
</file>

<file path=ppt/presentation.xml><?xml version="1.0" encoding="utf-8"?>
<p:presentation xmlns:a="http://schemas.openxmlformats.org/drawingml/2006/main" xmlns:r="http://schemas.openxmlformats.org/officeDocument/2006/relationships" xmlns:mc="http://schemas.openxmlformats.org/markup-compatibility/2006" xmlns:mv="urn:schemas-microsoft-com:mac:vml" xmlns:p="http://schemas.openxmlformats.org/presentationml/2006/main" mc:Ignorable="mv" mc:PreserveAttributes="mv:*" showSpecialPlsOnTitleSld="0" strictFirstAndLastChars="0" saveSubsetFonts="1" autoCompressPictures="0">
  <p:sldMasterIdLst>
    <p:sldMasterId id="2147483697" r:id="rId1"/>
  </p:sldMasterIdLst>
  <p:notesMasterIdLst>
    <p:notesMasterId r:id="rId58"/>
  </p:notesMasterIdLst>
  <p:handoutMasterIdLst>
    <p:handoutMasterId r:id="rId59"/>
  </p:handoutMasterIdLst>
  <p:sldIdLst>
    <p:sldId id="256" r:id="rId2"/>
    <p:sldId id="257" r:id="rId3"/>
    <p:sldId id="258" r:id="rId4"/>
    <p:sldId id="259" r:id="rId5"/>
    <p:sldId id="315" r:id="rId6"/>
    <p:sldId id="260" r:id="rId7"/>
    <p:sldId id="261" r:id="rId8"/>
    <p:sldId id="262" r:id="rId9"/>
    <p:sldId id="263" r:id="rId10"/>
    <p:sldId id="264" r:id="rId11"/>
    <p:sldId id="265" r:id="rId12"/>
    <p:sldId id="266" r:id="rId13"/>
    <p:sldId id="267" r:id="rId14"/>
    <p:sldId id="268" r:id="rId15"/>
    <p:sldId id="269" r:id="rId16"/>
    <p:sldId id="270" r:id="rId17"/>
    <p:sldId id="271" r:id="rId18"/>
    <p:sldId id="272" r:id="rId19"/>
    <p:sldId id="273" r:id="rId20"/>
    <p:sldId id="274" r:id="rId21"/>
    <p:sldId id="275" r:id="rId22"/>
    <p:sldId id="276" r:id="rId23"/>
    <p:sldId id="277" r:id="rId24"/>
    <p:sldId id="278" r:id="rId25"/>
    <p:sldId id="279" r:id="rId26"/>
    <p:sldId id="280" r:id="rId27"/>
    <p:sldId id="281" r:id="rId28"/>
    <p:sldId id="282" r:id="rId29"/>
    <p:sldId id="283" r:id="rId30"/>
    <p:sldId id="284" r:id="rId31"/>
    <p:sldId id="285" r:id="rId32"/>
    <p:sldId id="286" r:id="rId33"/>
    <p:sldId id="287" r:id="rId34"/>
    <p:sldId id="289" r:id="rId35"/>
    <p:sldId id="290" r:id="rId36"/>
    <p:sldId id="291" r:id="rId37"/>
    <p:sldId id="292" r:id="rId38"/>
    <p:sldId id="293" r:id="rId39"/>
    <p:sldId id="294" r:id="rId40"/>
    <p:sldId id="295" r:id="rId41"/>
    <p:sldId id="296" r:id="rId42"/>
    <p:sldId id="297" r:id="rId43"/>
    <p:sldId id="298" r:id="rId44"/>
    <p:sldId id="299" r:id="rId45"/>
    <p:sldId id="300" r:id="rId46"/>
    <p:sldId id="301" r:id="rId47"/>
    <p:sldId id="302" r:id="rId48"/>
    <p:sldId id="303" r:id="rId49"/>
    <p:sldId id="304" r:id="rId50"/>
    <p:sldId id="305" r:id="rId51"/>
    <p:sldId id="306" r:id="rId52"/>
    <p:sldId id="307" r:id="rId53"/>
    <p:sldId id="314" r:id="rId54"/>
    <p:sldId id="308" r:id="rId55"/>
    <p:sldId id="309" r:id="rId56"/>
    <p:sldId id="311" r:id="rId57"/>
  </p:sldIdLst>
  <p:sldSz cx="9144000" cy="6858000" type="screen4x3"/>
  <p:notesSz cx="9144000" cy="6858000"/>
  <p:defaultTextStyle>
    <a:defPPr>
      <a:defRPr lang="en-US"/>
    </a:defPPr>
    <a:lvl1pPr algn="l" rtl="0" fontAlgn="base">
      <a:spcBef>
        <a:spcPct val="0"/>
      </a:spcBef>
      <a:spcAft>
        <a:spcPct val="0"/>
      </a:spcAft>
      <a:defRPr sz="2400" kern="1200">
        <a:solidFill>
          <a:srgbClr val="000000"/>
        </a:solidFill>
        <a:latin typeface="Angsana New Italic" charset="0"/>
        <a:ea typeface="ヒラギノ角ゴ ProN W3" charset="-128"/>
        <a:cs typeface="ヒラギノ角ゴ ProN W3" charset="-128"/>
        <a:sym typeface="Angsana New Italic" charset="0"/>
      </a:defRPr>
    </a:lvl1pPr>
    <a:lvl2pPr marL="457200" algn="l" rtl="0" fontAlgn="base">
      <a:spcBef>
        <a:spcPct val="0"/>
      </a:spcBef>
      <a:spcAft>
        <a:spcPct val="0"/>
      </a:spcAft>
      <a:defRPr sz="2400" kern="1200">
        <a:solidFill>
          <a:srgbClr val="000000"/>
        </a:solidFill>
        <a:latin typeface="Angsana New Italic" charset="0"/>
        <a:ea typeface="ヒラギノ角ゴ ProN W3" charset="-128"/>
        <a:cs typeface="ヒラギノ角ゴ ProN W3" charset="-128"/>
        <a:sym typeface="Angsana New Italic" charset="0"/>
      </a:defRPr>
    </a:lvl2pPr>
    <a:lvl3pPr marL="914400" algn="l" rtl="0" fontAlgn="base">
      <a:spcBef>
        <a:spcPct val="0"/>
      </a:spcBef>
      <a:spcAft>
        <a:spcPct val="0"/>
      </a:spcAft>
      <a:defRPr sz="2400" kern="1200">
        <a:solidFill>
          <a:srgbClr val="000000"/>
        </a:solidFill>
        <a:latin typeface="Angsana New Italic" charset="0"/>
        <a:ea typeface="ヒラギノ角ゴ ProN W3" charset="-128"/>
        <a:cs typeface="ヒラギノ角ゴ ProN W3" charset="-128"/>
        <a:sym typeface="Angsana New Italic" charset="0"/>
      </a:defRPr>
    </a:lvl3pPr>
    <a:lvl4pPr marL="1371600" algn="l" rtl="0" fontAlgn="base">
      <a:spcBef>
        <a:spcPct val="0"/>
      </a:spcBef>
      <a:spcAft>
        <a:spcPct val="0"/>
      </a:spcAft>
      <a:defRPr sz="2400" kern="1200">
        <a:solidFill>
          <a:srgbClr val="000000"/>
        </a:solidFill>
        <a:latin typeface="Angsana New Italic" charset="0"/>
        <a:ea typeface="ヒラギノ角ゴ ProN W3" charset="-128"/>
        <a:cs typeface="ヒラギノ角ゴ ProN W3" charset="-128"/>
        <a:sym typeface="Angsana New Italic" charset="0"/>
      </a:defRPr>
    </a:lvl4pPr>
    <a:lvl5pPr marL="1828800" algn="l" rtl="0" fontAlgn="base">
      <a:spcBef>
        <a:spcPct val="0"/>
      </a:spcBef>
      <a:spcAft>
        <a:spcPct val="0"/>
      </a:spcAft>
      <a:defRPr sz="2400" kern="1200">
        <a:solidFill>
          <a:srgbClr val="000000"/>
        </a:solidFill>
        <a:latin typeface="Angsana New Italic" charset="0"/>
        <a:ea typeface="ヒラギノ角ゴ ProN W3" charset="-128"/>
        <a:cs typeface="ヒラギノ角ゴ ProN W3" charset="-128"/>
        <a:sym typeface="Angsana New Italic" charset="0"/>
      </a:defRPr>
    </a:lvl5pPr>
    <a:lvl6pPr marL="2286000" algn="l" defTabSz="457200" rtl="0" eaLnBrk="1" latinLnBrk="0" hangingPunct="1">
      <a:defRPr sz="2400" kern="1200">
        <a:solidFill>
          <a:srgbClr val="000000"/>
        </a:solidFill>
        <a:latin typeface="Angsana New Italic" charset="0"/>
        <a:ea typeface="ヒラギノ角ゴ ProN W3" charset="-128"/>
        <a:cs typeface="ヒラギノ角ゴ ProN W3" charset="-128"/>
        <a:sym typeface="Angsana New Italic" charset="0"/>
      </a:defRPr>
    </a:lvl6pPr>
    <a:lvl7pPr marL="2743200" algn="l" defTabSz="457200" rtl="0" eaLnBrk="1" latinLnBrk="0" hangingPunct="1">
      <a:defRPr sz="2400" kern="1200">
        <a:solidFill>
          <a:srgbClr val="000000"/>
        </a:solidFill>
        <a:latin typeface="Angsana New Italic" charset="0"/>
        <a:ea typeface="ヒラギノ角ゴ ProN W3" charset="-128"/>
        <a:cs typeface="ヒラギノ角ゴ ProN W3" charset="-128"/>
        <a:sym typeface="Angsana New Italic" charset="0"/>
      </a:defRPr>
    </a:lvl7pPr>
    <a:lvl8pPr marL="3200400" algn="l" defTabSz="457200" rtl="0" eaLnBrk="1" latinLnBrk="0" hangingPunct="1">
      <a:defRPr sz="2400" kern="1200">
        <a:solidFill>
          <a:srgbClr val="000000"/>
        </a:solidFill>
        <a:latin typeface="Angsana New Italic" charset="0"/>
        <a:ea typeface="ヒラギノ角ゴ ProN W3" charset="-128"/>
        <a:cs typeface="ヒラギノ角ゴ ProN W3" charset="-128"/>
        <a:sym typeface="Angsana New Italic" charset="0"/>
      </a:defRPr>
    </a:lvl8pPr>
    <a:lvl9pPr marL="3657600" algn="l" defTabSz="457200" rtl="0" eaLnBrk="1" latinLnBrk="0" hangingPunct="1">
      <a:defRPr sz="2400" kern="1200">
        <a:solidFill>
          <a:srgbClr val="000000"/>
        </a:solidFill>
        <a:latin typeface="Angsana New Italic" charset="0"/>
        <a:ea typeface="ヒラギノ角ゴ ProN W3" charset="-128"/>
        <a:cs typeface="ヒラギノ角ゴ ProN W3" charset="-128"/>
        <a:sym typeface="Angsana New Italic" charset="0"/>
      </a:defRPr>
    </a:lvl9pPr>
  </p:defaultTextStyle>
</p:presentation>
</file>

<file path=ppt/presProps.xml><?xml version="1.0" encoding="utf-8"?>
<p:presentationPr xmlns:a="http://schemas.openxmlformats.org/drawingml/2006/main" xmlns:r="http://schemas.openxmlformats.org/officeDocument/2006/relationships" xmlns:mc="http://schemas.openxmlformats.org/markup-compatibility/2006" xmlns:mv="urn:schemas-microsoft-com:mac:vml" xmlns:p="http://schemas.openxmlformats.org/presentationml/2006/main" mc:Ignorable="mv" mc:PreserveAttributes="mv:*">
  <p:prnPr prnWhat="handouts4" clrMode="gray" frameSlides="1"/>
  <p:clrMru>
    <a:srgbClr val="AADE6B"/>
  </p:clrMru>
</p:presentationPr>
</file>

<file path=ppt/tableStyles.xml><?xml version="1.0" encoding="utf-8"?>
<a:tblStyleLst xmlns:a="http://schemas.openxmlformats.org/drawingml/2006/main" def="{5C22544A-7EE6-4342-B048-85BDC9FD1C3A}"/>
</file>

<file path=ppt/viewProps.xml><?xml version="1.0" encoding="utf-8"?>
<p:viewPr xmlns:a="http://schemas.openxmlformats.org/drawingml/2006/main" xmlns:r="http://schemas.openxmlformats.org/officeDocument/2006/relationships" xmlns:mc="http://schemas.openxmlformats.org/markup-compatibility/2006" xmlns:mv="urn:schemas-microsoft-com:mac:vml" xmlns:p="http://schemas.openxmlformats.org/presentationml/2006/main" mc:Ignorable="mv" mc:PreserveAttributes="mv:*">
  <p:normalViewPr>
    <p:restoredLeft sz="15620"/>
    <p:restoredTop sz="94660"/>
  </p:normalViewPr>
  <p:slideViewPr>
    <p:cSldViewPr>
      <p:cViewPr varScale="1">
        <p:scale>
          <a:sx n="87" d="100"/>
          <a:sy n="87" d="100"/>
        </p:scale>
        <p:origin x="-712" y="-112"/>
      </p:cViewPr>
      <p:guideLst>
        <p:guide orient="horz" pos="2160"/>
        <p:guide pos="2880"/>
      </p:guideLst>
    </p:cSldViewPr>
  </p:slideViewPr>
  <p:notesTextViewPr>
    <p:cViewPr>
      <p:scale>
        <a:sx n="100" d="100"/>
        <a:sy n="100" d="100"/>
      </p:scale>
      <p:origin x="0" y="0"/>
    </p:cViewPr>
  </p:notesTextViewPr>
  <p:gridSpacing cx="73736200" cy="73736200"/>
</p:viewPr>
</file>

<file path=ppt/_rels/presentation.xml.rels><?xml version="1.0" encoding="UTF-8" standalone="yes"?>
<Relationships xmlns="http://schemas.openxmlformats.org/package/2006/relationships"><Relationship Id="rId13" Type="http://schemas.openxmlformats.org/officeDocument/2006/relationships/slide" Target="slides/slide12.xml"/><Relationship Id="rId14" Type="http://schemas.openxmlformats.org/officeDocument/2006/relationships/slide" Target="slides/slide13.xml"/><Relationship Id="rId15" Type="http://schemas.openxmlformats.org/officeDocument/2006/relationships/slide" Target="slides/slide14.xml"/><Relationship Id="rId16" Type="http://schemas.openxmlformats.org/officeDocument/2006/relationships/slide" Target="slides/slide15.xml"/><Relationship Id="rId17" Type="http://schemas.openxmlformats.org/officeDocument/2006/relationships/slide" Target="slides/slide16.xml"/><Relationship Id="rId18" Type="http://schemas.openxmlformats.org/officeDocument/2006/relationships/slide" Target="slides/slide17.xml"/><Relationship Id="rId19" Type="http://schemas.openxmlformats.org/officeDocument/2006/relationships/slide" Target="slides/slide18.xml"/><Relationship Id="rId63" Type="http://schemas.openxmlformats.org/officeDocument/2006/relationships/theme" Target="theme/theme1.xml"/><Relationship Id="rId64" Type="http://schemas.openxmlformats.org/officeDocument/2006/relationships/tableStyles" Target="tableStyles.xml"/><Relationship Id="rId50" Type="http://schemas.openxmlformats.org/officeDocument/2006/relationships/slide" Target="slides/slide49.xml"/><Relationship Id="rId51" Type="http://schemas.openxmlformats.org/officeDocument/2006/relationships/slide" Target="slides/slide50.xml"/><Relationship Id="rId52" Type="http://schemas.openxmlformats.org/officeDocument/2006/relationships/slide" Target="slides/slide51.xml"/><Relationship Id="rId53" Type="http://schemas.openxmlformats.org/officeDocument/2006/relationships/slide" Target="slides/slide52.xml"/><Relationship Id="rId54" Type="http://schemas.openxmlformats.org/officeDocument/2006/relationships/slide" Target="slides/slide53.xml"/><Relationship Id="rId55" Type="http://schemas.openxmlformats.org/officeDocument/2006/relationships/slide" Target="slides/slide54.xml"/><Relationship Id="rId56" Type="http://schemas.openxmlformats.org/officeDocument/2006/relationships/slide" Target="slides/slide55.xml"/><Relationship Id="rId57" Type="http://schemas.openxmlformats.org/officeDocument/2006/relationships/slide" Target="slides/slide56.xml"/><Relationship Id="rId58" Type="http://schemas.openxmlformats.org/officeDocument/2006/relationships/notesMaster" Target="notesMasters/notesMaster1.xml"/><Relationship Id="rId59" Type="http://schemas.openxmlformats.org/officeDocument/2006/relationships/handoutMaster" Target="handoutMasters/handoutMaster1.xml"/><Relationship Id="rId40" Type="http://schemas.openxmlformats.org/officeDocument/2006/relationships/slide" Target="slides/slide39.xml"/><Relationship Id="rId41" Type="http://schemas.openxmlformats.org/officeDocument/2006/relationships/slide" Target="slides/slide40.xml"/><Relationship Id="rId42" Type="http://schemas.openxmlformats.org/officeDocument/2006/relationships/slide" Target="slides/slide41.xml"/><Relationship Id="rId43" Type="http://schemas.openxmlformats.org/officeDocument/2006/relationships/slide" Target="slides/slide42.xml"/><Relationship Id="rId44" Type="http://schemas.openxmlformats.org/officeDocument/2006/relationships/slide" Target="slides/slide43.xml"/><Relationship Id="rId45" Type="http://schemas.openxmlformats.org/officeDocument/2006/relationships/slide" Target="slides/slide44.xml"/><Relationship Id="rId46" Type="http://schemas.openxmlformats.org/officeDocument/2006/relationships/slide" Target="slides/slide45.xml"/><Relationship Id="rId47" Type="http://schemas.openxmlformats.org/officeDocument/2006/relationships/slide" Target="slides/slide46.xml"/><Relationship Id="rId48" Type="http://schemas.openxmlformats.org/officeDocument/2006/relationships/slide" Target="slides/slide47.xml"/><Relationship Id="rId49" Type="http://schemas.openxmlformats.org/officeDocument/2006/relationships/slide" Target="slides/slide48.xml"/><Relationship Id="rId1" Type="http://schemas.openxmlformats.org/officeDocument/2006/relationships/slideMaster" Target="slideMasters/slideMaster1.xml"/><Relationship Id="rId2" Type="http://schemas.openxmlformats.org/officeDocument/2006/relationships/slide" Target="slides/slide1.xml"/><Relationship Id="rId3" Type="http://schemas.openxmlformats.org/officeDocument/2006/relationships/slide" Target="slides/slide2.xml"/><Relationship Id="rId4" Type="http://schemas.openxmlformats.org/officeDocument/2006/relationships/slide" Target="slides/slide3.xml"/><Relationship Id="rId5" Type="http://schemas.openxmlformats.org/officeDocument/2006/relationships/slide" Target="slides/slide4.xml"/><Relationship Id="rId6" Type="http://schemas.openxmlformats.org/officeDocument/2006/relationships/slide" Target="slides/slide5.xml"/><Relationship Id="rId7" Type="http://schemas.openxmlformats.org/officeDocument/2006/relationships/slide" Target="slides/slide6.xml"/><Relationship Id="rId8" Type="http://schemas.openxmlformats.org/officeDocument/2006/relationships/slide" Target="slides/slide7.xml"/><Relationship Id="rId9" Type="http://schemas.openxmlformats.org/officeDocument/2006/relationships/slide" Target="slides/slide8.xml"/><Relationship Id="rId30" Type="http://schemas.openxmlformats.org/officeDocument/2006/relationships/slide" Target="slides/slide29.xml"/><Relationship Id="rId31" Type="http://schemas.openxmlformats.org/officeDocument/2006/relationships/slide" Target="slides/slide30.xml"/><Relationship Id="rId32" Type="http://schemas.openxmlformats.org/officeDocument/2006/relationships/slide" Target="slides/slide31.xml"/><Relationship Id="rId33" Type="http://schemas.openxmlformats.org/officeDocument/2006/relationships/slide" Target="slides/slide32.xml"/><Relationship Id="rId34" Type="http://schemas.openxmlformats.org/officeDocument/2006/relationships/slide" Target="slides/slide33.xml"/><Relationship Id="rId35" Type="http://schemas.openxmlformats.org/officeDocument/2006/relationships/slide" Target="slides/slide34.xml"/><Relationship Id="rId36" Type="http://schemas.openxmlformats.org/officeDocument/2006/relationships/slide" Target="slides/slide35.xml"/><Relationship Id="rId37" Type="http://schemas.openxmlformats.org/officeDocument/2006/relationships/slide" Target="slides/slide36.xml"/><Relationship Id="rId38" Type="http://schemas.openxmlformats.org/officeDocument/2006/relationships/slide" Target="slides/slide37.xml"/><Relationship Id="rId39" Type="http://schemas.openxmlformats.org/officeDocument/2006/relationships/slide" Target="slides/slide38.xml"/><Relationship Id="rId20" Type="http://schemas.openxmlformats.org/officeDocument/2006/relationships/slide" Target="slides/slide19.xml"/><Relationship Id="rId21" Type="http://schemas.openxmlformats.org/officeDocument/2006/relationships/slide" Target="slides/slide20.xml"/><Relationship Id="rId22" Type="http://schemas.openxmlformats.org/officeDocument/2006/relationships/slide" Target="slides/slide21.xml"/><Relationship Id="rId23" Type="http://schemas.openxmlformats.org/officeDocument/2006/relationships/slide" Target="slides/slide22.xml"/><Relationship Id="rId24" Type="http://schemas.openxmlformats.org/officeDocument/2006/relationships/slide" Target="slides/slide23.xml"/><Relationship Id="rId25" Type="http://schemas.openxmlformats.org/officeDocument/2006/relationships/slide" Target="slides/slide24.xml"/><Relationship Id="rId26" Type="http://schemas.openxmlformats.org/officeDocument/2006/relationships/slide" Target="slides/slide25.xml"/><Relationship Id="rId27" Type="http://schemas.openxmlformats.org/officeDocument/2006/relationships/slide" Target="slides/slide26.xml"/><Relationship Id="rId28" Type="http://schemas.openxmlformats.org/officeDocument/2006/relationships/slide" Target="slides/slide27.xml"/><Relationship Id="rId29" Type="http://schemas.openxmlformats.org/officeDocument/2006/relationships/slide" Target="slides/slide28.xml"/><Relationship Id="rId60" Type="http://schemas.openxmlformats.org/officeDocument/2006/relationships/printerSettings" Target="printerSettings/printerSettings1.bin"/><Relationship Id="rId61" Type="http://schemas.openxmlformats.org/officeDocument/2006/relationships/presProps" Target="presProps.xml"/><Relationship Id="rId62" Type="http://schemas.openxmlformats.org/officeDocument/2006/relationships/viewProps" Target="viewProps.xml"/><Relationship Id="rId10" Type="http://schemas.openxmlformats.org/officeDocument/2006/relationships/slide" Target="slides/slide9.xml"/><Relationship Id="rId11" Type="http://schemas.openxmlformats.org/officeDocument/2006/relationships/slide" Target="slides/slide10.xml"/><Relationship Id="rId12" Type="http://schemas.openxmlformats.org/officeDocument/2006/relationships/slide" Target="slides/slide11.xml"/></Relationships>
</file>

<file path=ppt/drawings/_rels/vmlDrawing1.vml.rels><?xml version="1.0" encoding="UTF-8" standalone="yes"?>
<Relationships xmlns="http://schemas.openxmlformats.org/package/2006/relationships"><Relationship Id="rId1" Type="http://schemas.openxmlformats.org/officeDocument/2006/relationships/image" Target="../media/image5.wmf"/></Relationships>
</file>

<file path=ppt/drawings/_rels/vmlDrawing2.vml.rels><?xml version="1.0" encoding="UTF-8" standalone="yes"?>
<Relationships xmlns="http://schemas.openxmlformats.org/package/2006/relationships"><Relationship Id="rId1" Type="http://schemas.openxmlformats.org/officeDocument/2006/relationships/image" Target="../media/image8.pict"/><Relationship Id="rId2" Type="http://schemas.openxmlformats.org/officeDocument/2006/relationships/image" Target="../media/image9.wmf"/></Relationships>
</file>

<file path=ppt/handoutMasters/_rels/handoutMaster1.xml.rels><?xml version="1.0" encoding="UTF-8" standalone="yes"?>
<Relationships xmlns="http://schemas.openxmlformats.org/package/2006/relationships"><Relationship Id="rId1" Type="http://schemas.openxmlformats.org/officeDocument/2006/relationships/theme" Target="../theme/theme3.xml"/></Relationships>
</file>

<file path=ppt/handoutMasters/handoutMaster1.xml><?xml version="1.0" encoding="utf-8"?>
<p:handoutMaster xmlns:a="http://schemas.openxmlformats.org/drawingml/2006/main" xmlns:r="http://schemas.openxmlformats.org/officeDocument/2006/relationships" xmlns:mc="http://schemas.openxmlformats.org/markup-compatibility/2006" xmlns:mv="urn:schemas-microsoft-com:mac:vml" xmlns:p="http://schemas.openxmlformats.org/presentationml/2006/main" mc:Ignorable="mv" mc:PreserveAttributes="mv:*">
  <p:cSld>
    <p:bg>
      <p:bgRef idx="1001">
        <a:schemeClr val="bg1"/>
      </p:bgRef>
    </p:bg>
    <p:spTree>
      <p:nvGrpSpPr>
        <p:cNvPr id="1" name=""/>
        <p:cNvGrpSpPr/>
        <p:nvPr/>
      </p:nvGrpSpPr>
      <p:grpSpPr>
        <a:xfrm>
          <a:off x="0" y="0"/>
          <a:ext cx="0" cy="0"/>
          <a:chOff x="0" y="0"/>
          <a:chExt cx="0" cy="0"/>
        </a:xfrm>
      </p:grpSpPr>
      <p:sp>
        <p:nvSpPr>
          <p:cNvPr id="2" name="Header Placeholder 1"/>
          <p:cNvSpPr>
            <a:spLocks noGrp="1"/>
          </p:cNvSpPr>
          <p:nvPr>
            <p:ph type="hdr" sz="quarter"/>
          </p:nvPr>
        </p:nvSpPr>
        <p:spPr>
          <a:xfrm>
            <a:off x="0" y="0"/>
            <a:ext cx="3962400" cy="342900"/>
          </a:xfrm>
          <a:prstGeom prst="rect">
            <a:avLst/>
          </a:prstGeom>
        </p:spPr>
        <p:txBody>
          <a:bodyPr vert="horz" lIns="91440" tIns="45720" rIns="91440" bIns="45720" rtlCol="0"/>
          <a:lstStyle>
            <a:lvl1pPr algn="l">
              <a:defRPr sz="1200"/>
            </a:lvl1pPr>
          </a:lstStyle>
          <a:p>
            <a:endParaRPr lang="en-US"/>
          </a:p>
        </p:txBody>
      </p:sp>
      <p:sp>
        <p:nvSpPr>
          <p:cNvPr id="3" name="Date Placeholder 2"/>
          <p:cNvSpPr>
            <a:spLocks noGrp="1"/>
          </p:cNvSpPr>
          <p:nvPr>
            <p:ph type="dt" sz="quarter" idx="1"/>
          </p:nvPr>
        </p:nvSpPr>
        <p:spPr>
          <a:xfrm>
            <a:off x="5179484" y="0"/>
            <a:ext cx="3962400" cy="342900"/>
          </a:xfrm>
          <a:prstGeom prst="rect">
            <a:avLst/>
          </a:prstGeom>
        </p:spPr>
        <p:txBody>
          <a:bodyPr vert="horz" lIns="91440" tIns="45720" rIns="91440" bIns="45720" rtlCol="0"/>
          <a:lstStyle>
            <a:lvl1pPr algn="r">
              <a:defRPr sz="1200"/>
            </a:lvl1pPr>
          </a:lstStyle>
          <a:p>
            <a:fld id="{85E1D291-AE09-C744-9A7A-CBDE5E5FB887}" type="datetimeFigureOut">
              <a:rPr lang="en-US" smtClean="0"/>
              <a:pPr/>
              <a:t>3/13/15</a:t>
            </a:fld>
            <a:endParaRPr lang="en-US"/>
          </a:p>
        </p:txBody>
      </p:sp>
      <p:sp>
        <p:nvSpPr>
          <p:cNvPr id="4" name="Footer Placeholder 3"/>
          <p:cNvSpPr>
            <a:spLocks noGrp="1"/>
          </p:cNvSpPr>
          <p:nvPr>
            <p:ph type="ftr" sz="quarter" idx="2"/>
          </p:nvPr>
        </p:nvSpPr>
        <p:spPr>
          <a:xfrm>
            <a:off x="0" y="6513910"/>
            <a:ext cx="3962400" cy="342900"/>
          </a:xfrm>
          <a:prstGeom prst="rect">
            <a:avLst/>
          </a:prstGeom>
        </p:spPr>
        <p:txBody>
          <a:bodyPr vert="horz" lIns="91440" tIns="45720" rIns="91440" bIns="45720" rtlCol="0" anchor="b"/>
          <a:lstStyle>
            <a:lvl1pPr algn="l">
              <a:defRPr sz="1200"/>
            </a:lvl1pPr>
          </a:lstStyle>
          <a:p>
            <a:endParaRPr lang="en-US"/>
          </a:p>
        </p:txBody>
      </p:sp>
      <p:sp>
        <p:nvSpPr>
          <p:cNvPr id="5" name="Slide Number Placeholder 4"/>
          <p:cNvSpPr>
            <a:spLocks noGrp="1"/>
          </p:cNvSpPr>
          <p:nvPr>
            <p:ph type="sldNum" sz="quarter" idx="3"/>
          </p:nvPr>
        </p:nvSpPr>
        <p:spPr>
          <a:xfrm>
            <a:off x="5179484" y="6513910"/>
            <a:ext cx="3962400" cy="342900"/>
          </a:xfrm>
          <a:prstGeom prst="rect">
            <a:avLst/>
          </a:prstGeom>
        </p:spPr>
        <p:txBody>
          <a:bodyPr vert="horz" lIns="91440" tIns="45720" rIns="91440" bIns="45720" rtlCol="0" anchor="b"/>
          <a:lstStyle>
            <a:lvl1pPr algn="r">
              <a:defRPr sz="1200"/>
            </a:lvl1pPr>
          </a:lstStyle>
          <a:p>
            <a:fld id="{1357C4C2-F312-BD4C-9321-234902D9EAF1}" type="slidenum">
              <a:rPr lang="en-US" smtClean="0"/>
              <a:pPr/>
              <a:t>‹#›</a:t>
            </a:fld>
            <a:endParaRPr lang="en-US"/>
          </a:p>
        </p:txBody>
      </p:sp>
    </p:spTree>
  </p:cSld>
  <p:clrMap bg1="lt1" tx1="dk1" bg2="lt2" tx2="dk2" accent1="accent1" accent2="accent2" accent3="accent3" accent4="accent4" accent5="accent5" accent6="accent6" hlink="hlink" folHlink="folHlink"/>
  <p:hf hdr="0" ftr="0" dt="0"/>
</p:handoutMaster>
</file>

<file path=ppt/notesMasters/_rels/notesMaster1.xml.rels><?xml version="1.0" encoding="UTF-8" standalone="yes"?>
<Relationships xmlns="http://schemas.openxmlformats.org/package/2006/relationships"><Relationship Id="rId1" Type="http://schemas.openxmlformats.org/officeDocument/2006/relationships/theme" Target="../theme/theme2.xml"/></Relationships>
</file>

<file path=ppt/notesMasters/notesMaster1.xml><?xml version="1.0" encoding="utf-8"?>
<p:notesMaster xmlns:a="http://schemas.openxmlformats.org/drawingml/2006/main" xmlns:r="http://schemas.openxmlformats.org/officeDocument/2006/relationships" xmlns:mc="http://schemas.openxmlformats.org/markup-compatibility/2006" xmlns:mv="urn:schemas-microsoft-com:mac:vml" xmlns:p="http://schemas.openxmlformats.org/presentationml/2006/main" mc:Ignorable="mv" mc:PreserveAttributes="mv:*">
  <p:cSld>
    <p:bg>
      <p:bgPr>
        <a:solidFill>
          <a:schemeClr val="bg1"/>
        </a:solidFill>
        <a:effectLst/>
      </p:bgPr>
    </p:bg>
    <p:spTree>
      <p:nvGrpSpPr>
        <p:cNvPr id="1" name=""/>
        <p:cNvGrpSpPr/>
        <p:nvPr/>
      </p:nvGrpSpPr>
      <p:grpSpPr>
        <a:xfrm>
          <a:off x="0" y="0"/>
          <a:ext cx="0" cy="0"/>
          <a:chOff x="0" y="0"/>
          <a:chExt cx="0" cy="0"/>
        </a:xfrm>
      </p:grpSpPr>
      <p:sp>
        <p:nvSpPr>
          <p:cNvPr id="25602" name="Rectangle 1"/>
          <p:cNvSpPr>
            <a:spLocks noGrp="1" noRot="1" noChangeAspect="1" noChangeArrowheads="1" noTextEdit="1"/>
          </p:cNvSpPr>
          <p:nvPr>
            <p:ph type="sldImg"/>
          </p:nvPr>
        </p:nvSpPr>
        <p:spPr bwMode="auto">
          <a:xfrm>
            <a:off x="2857500" y="514350"/>
            <a:ext cx="3429000" cy="2571750"/>
          </a:xfrm>
          <a:prstGeom prst="rect">
            <a:avLst/>
          </a:prstGeom>
          <a:noFill/>
          <a:ln w="9525">
            <a:solidFill>
              <a:srgbClr val="000000"/>
            </a:solidFill>
            <a:miter lim="800000"/>
            <a:headEnd/>
            <a:tailEnd/>
          </a:ln>
        </p:spPr>
      </p:sp>
      <p:sp>
        <p:nvSpPr>
          <p:cNvPr id="39938" name="Rectangle 2"/>
          <p:cNvSpPr>
            <a:spLocks noGrp="1" noChangeArrowheads="1"/>
          </p:cNvSpPr>
          <p:nvPr>
            <p:ph type="body" sz="quarter" idx="1"/>
          </p:nvPr>
        </p:nvSpPr>
        <p:spPr bwMode="auto">
          <a:xfrm>
            <a:off x="914400" y="3257550"/>
            <a:ext cx="7315200" cy="3086100"/>
          </a:xfrm>
          <a:prstGeom prst="rect">
            <a:avLst/>
          </a:prstGeom>
          <a:noFill/>
          <a:ln w="9525">
            <a:noFill/>
            <a:miter lim="800000"/>
            <a:headEnd/>
            <a:tailEnd/>
          </a:ln>
          <a:effectLst/>
        </p:spPr>
        <p:txBody>
          <a:bodyPr vert="horz" wrap="square" lIns="91440" tIns="45720" rIns="91440" bIns="45720" numCol="1" anchor="t" anchorCtr="0" compatLnSpc="1">
            <a:prstTxWarp prst="textNoShape">
              <a:avLst/>
            </a:prstTxWarp>
          </a:bodyPr>
          <a:lstStyle/>
          <a:p>
            <a:pPr lvl="0"/>
            <a:r>
              <a:rPr lang="en-US" noProof="0"/>
              <a:t>Click to edit Master text styles</a:t>
            </a:r>
          </a:p>
          <a:p>
            <a:pPr lvl="1"/>
            <a:r>
              <a:rPr lang="en-US" noProof="0"/>
              <a:t>Second level</a:t>
            </a:r>
          </a:p>
          <a:p>
            <a:pPr lvl="2"/>
            <a:r>
              <a:rPr lang="en-US" noProof="0"/>
              <a:t>Third level</a:t>
            </a:r>
          </a:p>
          <a:p>
            <a:pPr lvl="3"/>
            <a:r>
              <a:rPr lang="en-US" noProof="0"/>
              <a:t>Fourth level</a:t>
            </a:r>
          </a:p>
          <a:p>
            <a:pPr lvl="4"/>
            <a:r>
              <a:rPr lang="en-US" noProof="0"/>
              <a:t>Fifth level</a:t>
            </a:r>
          </a:p>
        </p:txBody>
      </p:sp>
    </p:spTree>
  </p:cSld>
  <p:clrMap bg1="lt1" tx1="dk1" bg2="lt2" tx2="dk2" accent1="accent1" accent2="accent2" accent3="accent3" accent4="accent4" accent5="accent5" accent6="accent6" hlink="hlink" folHlink="folHlink"/>
  <p:hf hdr="0" ftr="0" dt="0"/>
  <p:notesStyle>
    <a:lvl1pPr algn="l" rtl="0" eaLnBrk="0" fontAlgn="base" hangingPunct="0">
      <a:spcBef>
        <a:spcPct val="0"/>
      </a:spcBef>
      <a:spcAft>
        <a:spcPct val="0"/>
      </a:spcAft>
      <a:defRPr sz="1200" kern="1200">
        <a:solidFill>
          <a:schemeClr val="tx1"/>
        </a:solidFill>
        <a:latin typeface="Angsana New Italic" charset="0"/>
        <a:ea typeface="ＭＳ Ｐゴシック" charset="-128"/>
        <a:cs typeface="ＭＳ Ｐゴシック" charset="-128"/>
      </a:defRPr>
    </a:lvl1pPr>
    <a:lvl2pPr marL="457200" algn="l" rtl="0" eaLnBrk="0" fontAlgn="base" hangingPunct="0">
      <a:spcBef>
        <a:spcPct val="0"/>
      </a:spcBef>
      <a:spcAft>
        <a:spcPct val="0"/>
      </a:spcAft>
      <a:defRPr sz="1200" kern="1200">
        <a:solidFill>
          <a:schemeClr val="tx1"/>
        </a:solidFill>
        <a:latin typeface="Angsana New Italic" charset="0"/>
        <a:ea typeface="ＭＳ Ｐゴシック" charset="-128"/>
        <a:cs typeface="+mn-cs"/>
      </a:defRPr>
    </a:lvl2pPr>
    <a:lvl3pPr marL="914400" algn="l" rtl="0" eaLnBrk="0" fontAlgn="base" hangingPunct="0">
      <a:spcBef>
        <a:spcPct val="0"/>
      </a:spcBef>
      <a:spcAft>
        <a:spcPct val="0"/>
      </a:spcAft>
      <a:defRPr sz="1200" kern="1200">
        <a:solidFill>
          <a:schemeClr val="tx1"/>
        </a:solidFill>
        <a:latin typeface="Angsana New Italic" charset="0"/>
        <a:ea typeface="ＭＳ Ｐゴシック" charset="-128"/>
        <a:cs typeface="+mn-cs"/>
      </a:defRPr>
    </a:lvl3pPr>
    <a:lvl4pPr marL="1371600" algn="l" rtl="0" eaLnBrk="0" fontAlgn="base" hangingPunct="0">
      <a:spcBef>
        <a:spcPct val="0"/>
      </a:spcBef>
      <a:spcAft>
        <a:spcPct val="0"/>
      </a:spcAft>
      <a:defRPr sz="1200" kern="1200">
        <a:solidFill>
          <a:schemeClr val="tx1"/>
        </a:solidFill>
        <a:latin typeface="Angsana New Italic" charset="0"/>
        <a:ea typeface="ＭＳ Ｐゴシック" charset="-128"/>
        <a:cs typeface="+mn-cs"/>
      </a:defRPr>
    </a:lvl4pPr>
    <a:lvl5pPr marL="1828800" algn="l" rtl="0" eaLnBrk="0" fontAlgn="base" hangingPunct="0">
      <a:spcBef>
        <a:spcPct val="0"/>
      </a:spcBef>
      <a:spcAft>
        <a:spcPct val="0"/>
      </a:spcAft>
      <a:defRPr sz="1200" kern="1200">
        <a:solidFill>
          <a:schemeClr val="tx1"/>
        </a:solidFill>
        <a:latin typeface="Angsana New Italic" charset="0"/>
        <a:ea typeface="ＭＳ Ｐゴシック" charset="-128"/>
        <a:cs typeface="+mn-cs"/>
      </a:defRPr>
    </a:lvl5pPr>
    <a:lvl6pPr marL="2286000" algn="l" defTabSz="457200" rtl="0" eaLnBrk="1" latinLnBrk="0" hangingPunct="1">
      <a:defRPr sz="1200" kern="1200">
        <a:solidFill>
          <a:schemeClr val="tx1"/>
        </a:solidFill>
        <a:latin typeface="+mn-lt"/>
        <a:ea typeface="+mn-ea"/>
        <a:cs typeface="+mn-cs"/>
      </a:defRPr>
    </a:lvl6pPr>
    <a:lvl7pPr marL="2743200" algn="l" defTabSz="457200" rtl="0" eaLnBrk="1" latinLnBrk="0" hangingPunct="1">
      <a:defRPr sz="1200" kern="1200">
        <a:solidFill>
          <a:schemeClr val="tx1"/>
        </a:solidFill>
        <a:latin typeface="+mn-lt"/>
        <a:ea typeface="+mn-ea"/>
        <a:cs typeface="+mn-cs"/>
      </a:defRPr>
    </a:lvl7pPr>
    <a:lvl8pPr marL="3200400" algn="l" defTabSz="457200" rtl="0" eaLnBrk="1" latinLnBrk="0" hangingPunct="1">
      <a:defRPr sz="1200" kern="1200">
        <a:solidFill>
          <a:schemeClr val="tx1"/>
        </a:solidFill>
        <a:latin typeface="+mn-lt"/>
        <a:ea typeface="+mn-ea"/>
        <a:cs typeface="+mn-cs"/>
      </a:defRPr>
    </a:lvl8pPr>
    <a:lvl9pPr marL="3657600" algn="l" defTabSz="457200" rtl="0" eaLnBrk="1" latinLnBrk="0" hangingPunct="1">
      <a:defRPr sz="1200" kern="1200">
        <a:solidFill>
          <a:schemeClr val="tx1"/>
        </a:solidFill>
        <a:latin typeface="+mn-lt"/>
        <a:ea typeface="+mn-ea"/>
        <a:cs typeface="+mn-cs"/>
      </a:defRPr>
    </a:lvl9pPr>
  </p:notesStyle>
</p:notesMaster>
</file>

<file path=ppt/notesSlides/_rels/notesSlide1.xml.rels><?xml version="1.0" encoding="UTF-8" standalone="yes"?>
<Relationships xmlns="http://schemas.openxmlformats.org/package/2006/relationships"><Relationship Id="rId1" Type="http://schemas.openxmlformats.org/officeDocument/2006/relationships/notesMaster" Target="../notesMasters/notesMaster1.xml"/><Relationship Id="rId2" Type="http://schemas.openxmlformats.org/officeDocument/2006/relationships/slide" Target="../slides/slide37.xml"/></Relationships>
</file>

<file path=ppt/notesSlides/_rels/notesSlide2.xml.rels><?xml version="1.0" encoding="UTF-8" standalone="yes"?>
<Relationships xmlns="http://schemas.openxmlformats.org/package/2006/relationships"><Relationship Id="rId1" Type="http://schemas.openxmlformats.org/officeDocument/2006/relationships/notesMaster" Target="../notesMasters/notesMaster1.xml"/><Relationship Id="rId2" Type="http://schemas.openxmlformats.org/officeDocument/2006/relationships/slide" Target="../slides/slide45.xml"/></Relationships>
</file>

<file path=ppt/notesSlides/_rels/notesSlide3.xml.rels><?xml version="1.0" encoding="UTF-8" standalone="yes"?>
<Relationships xmlns="http://schemas.openxmlformats.org/package/2006/relationships"><Relationship Id="rId1" Type="http://schemas.openxmlformats.org/officeDocument/2006/relationships/notesMaster" Target="../notesMasters/notesMaster1.xml"/><Relationship Id="rId2" Type="http://schemas.openxmlformats.org/officeDocument/2006/relationships/slide" Target="../slides/slide50.xml"/></Relationships>
</file>

<file path=ppt/notesSlides/notesSlide1.xml><?xml version="1.0" encoding="utf-8"?>
<p:notes xmlns:a="http://schemas.openxmlformats.org/drawingml/2006/main" xmlns:r="http://schemas.openxmlformats.org/officeDocument/2006/relationships" xmlns:mc="http://schemas.openxmlformats.org/markup-compatibility/2006" xmlns:mv="urn:schemas-microsoft-com:mac:vml" xmlns:p="http://schemas.openxmlformats.org/presentationml/2006/main" mc:Ignorable="mv" mc:PreserveAttributes="mv:*">
  <p:cSld>
    <p:spTree>
      <p:nvGrpSpPr>
        <p:cNvPr id="1" name=""/>
        <p:cNvGrpSpPr/>
        <p:nvPr/>
      </p:nvGrpSpPr>
      <p:grpSpPr>
        <a:xfrm>
          <a:off x="0" y="0"/>
          <a:ext cx="0" cy="0"/>
          <a:chOff x="0" y="0"/>
          <a:chExt cx="0" cy="0"/>
        </a:xfrm>
      </p:grpSpPr>
      <p:sp>
        <p:nvSpPr>
          <p:cNvPr id="64514" name="Rectangle 1"/>
          <p:cNvSpPr>
            <a:spLocks noGrp="1" noRot="1" noChangeAspect="1" noChangeArrowheads="1"/>
          </p:cNvSpPr>
          <p:nvPr>
            <p:ph type="sldImg"/>
          </p:nvPr>
        </p:nvSpPr>
        <p:spPr>
          <a:solidFill>
            <a:srgbClr val="FFFFFF"/>
          </a:solidFill>
          <a:ln/>
        </p:spPr>
      </p:sp>
      <p:sp>
        <p:nvSpPr>
          <p:cNvPr id="64515" name="Rectangle 2"/>
          <p:cNvSpPr>
            <a:spLocks noGrp="1" noChangeArrowheads="1"/>
          </p:cNvSpPr>
          <p:nvPr>
            <p:ph type="body" idx="1"/>
          </p:nvPr>
        </p:nvSpPr>
        <p:spPr>
          <a:noFill/>
          <a:ln/>
        </p:spPr>
        <p:txBody>
          <a:bodyPr/>
          <a:lstStyle/>
          <a:p>
            <a:pPr marL="39688" eaLnBrk="1" hangingPunct="1">
              <a:spcBef>
                <a:spcPts val="413"/>
              </a:spcBef>
            </a:pPr>
            <a:r>
              <a:rPr lang="en-US">
                <a:solidFill>
                  <a:srgbClr val="000000"/>
                </a:solidFill>
                <a:latin typeface="Angsana New Bold" charset="0"/>
                <a:ea typeface="Angsana New Bold" charset="0"/>
                <a:cs typeface="Angsana New Bold" charset="0"/>
                <a:sym typeface="Angsana New Bold" charset="0"/>
              </a:rPr>
              <a:t>Figure 6.10 Foreign Discriminating Monopoly </a:t>
            </a:r>
            <a:r>
              <a:rPr lang="en-US">
                <a:solidFill>
                  <a:srgbClr val="000000"/>
                </a:solidFill>
                <a:latin typeface="Angsana New" charset="0"/>
                <a:ea typeface="Angsana New" charset="0"/>
                <a:cs typeface="Angsana New" charset="0"/>
                <a:sym typeface="Angsana New" charset="0"/>
              </a:rPr>
              <a:t>The Foreign monopoly faces different demand curves and charges different prices in its local and export markets. Locally, its demand curve is </a:t>
            </a:r>
            <a:r>
              <a:rPr lang="en-US">
                <a:solidFill>
                  <a:srgbClr val="000000"/>
                </a:solidFill>
                <a:ea typeface="Angsana New Italic" charset="0"/>
                <a:cs typeface="Angsana New Italic" charset="0"/>
                <a:sym typeface="Angsana New Italic" charset="0"/>
              </a:rPr>
              <a:t>D</a:t>
            </a:r>
            <a:r>
              <a:rPr lang="en-US">
                <a:solidFill>
                  <a:srgbClr val="000000"/>
                </a:solidFill>
                <a:latin typeface="Angsana New" charset="0"/>
                <a:ea typeface="Angsana New" charset="0"/>
                <a:cs typeface="Angsana New" charset="0"/>
                <a:sym typeface="Angsana New" charset="0"/>
              </a:rPr>
              <a:t>* with marginal revenue </a:t>
            </a:r>
            <a:r>
              <a:rPr lang="en-US">
                <a:solidFill>
                  <a:srgbClr val="000000"/>
                </a:solidFill>
                <a:ea typeface="Angsana New Italic" charset="0"/>
                <a:cs typeface="Angsana New Italic" charset="0"/>
                <a:sym typeface="Angsana New Italic" charset="0"/>
              </a:rPr>
              <a:t>MR</a:t>
            </a:r>
            <a:r>
              <a:rPr lang="en-US">
                <a:solidFill>
                  <a:srgbClr val="000000"/>
                </a:solidFill>
                <a:latin typeface="Angsana New" charset="0"/>
                <a:ea typeface="Angsana New" charset="0"/>
                <a:cs typeface="Angsana New" charset="0"/>
                <a:sym typeface="Angsana New" charset="0"/>
              </a:rPr>
              <a:t>*</a:t>
            </a:r>
            <a:r>
              <a:rPr lang="en-US">
                <a:solidFill>
                  <a:srgbClr val="000000"/>
                </a:solidFill>
                <a:ea typeface="Angsana New Italic" charset="0"/>
                <a:cs typeface="Angsana New Italic" charset="0"/>
                <a:sym typeface="Angsana New Italic" charset="0"/>
              </a:rPr>
              <a:t>. </a:t>
            </a:r>
            <a:r>
              <a:rPr lang="en-US">
                <a:solidFill>
                  <a:srgbClr val="000000"/>
                </a:solidFill>
                <a:latin typeface="Angsana New" charset="0"/>
                <a:ea typeface="Angsana New" charset="0"/>
                <a:cs typeface="Angsana New" charset="0"/>
                <a:sym typeface="Angsana New" charset="0"/>
              </a:rPr>
              <a:t>Abroad, its demand curve is horizontal at the export price </a:t>
            </a:r>
            <a:r>
              <a:rPr lang="en-US">
                <a:solidFill>
                  <a:srgbClr val="000000"/>
                </a:solidFill>
                <a:ea typeface="Angsana New Italic" charset="0"/>
                <a:cs typeface="Angsana New Italic" charset="0"/>
                <a:sym typeface="Angsana New Italic" charset="0"/>
              </a:rPr>
              <a:t>P, </a:t>
            </a:r>
            <a:r>
              <a:rPr lang="en-US">
                <a:solidFill>
                  <a:srgbClr val="000000"/>
                </a:solidFill>
                <a:latin typeface="Angsana New" charset="0"/>
                <a:ea typeface="Angsana New" charset="0"/>
                <a:cs typeface="Angsana New" charset="0"/>
                <a:sym typeface="Angsana New" charset="0"/>
              </a:rPr>
              <a:t>which is also its marginal revenue of </a:t>
            </a:r>
            <a:r>
              <a:rPr lang="en-US">
                <a:solidFill>
                  <a:srgbClr val="000000"/>
                </a:solidFill>
                <a:ea typeface="Angsana New Italic" charset="0"/>
                <a:cs typeface="Angsana New Italic" charset="0"/>
                <a:sym typeface="Angsana New Italic" charset="0"/>
              </a:rPr>
              <a:t>MR. </a:t>
            </a:r>
            <a:r>
              <a:rPr lang="en-US">
                <a:solidFill>
                  <a:srgbClr val="000000"/>
                </a:solidFill>
                <a:latin typeface="Angsana New" charset="0"/>
                <a:ea typeface="Angsana New" charset="0"/>
                <a:cs typeface="Angsana New" charset="0"/>
                <a:sym typeface="Angsana New" charset="0"/>
              </a:rPr>
              <a:t>To maximize profits, the Foreign monopolist chooses to produce the quantity </a:t>
            </a:r>
            <a:r>
              <a:rPr lang="en-US">
                <a:solidFill>
                  <a:srgbClr val="000000"/>
                </a:solidFill>
                <a:ea typeface="Angsana New Italic" charset="0"/>
                <a:cs typeface="Angsana New Italic" charset="0"/>
                <a:sym typeface="Angsana New Italic" charset="0"/>
              </a:rPr>
              <a:t>Q</a:t>
            </a:r>
            <a:r>
              <a:rPr lang="en-US" baseline="-25000">
                <a:solidFill>
                  <a:srgbClr val="000000"/>
                </a:solidFill>
                <a:latin typeface="Angsana New" charset="0"/>
                <a:ea typeface="Angsana New" charset="0"/>
                <a:cs typeface="Angsana New" charset="0"/>
                <a:sym typeface="Angsana New" charset="0"/>
              </a:rPr>
              <a:t>1</a:t>
            </a:r>
            <a:r>
              <a:rPr lang="en-US">
                <a:solidFill>
                  <a:srgbClr val="000000"/>
                </a:solidFill>
                <a:latin typeface="Angsana New" charset="0"/>
                <a:ea typeface="Angsana New" charset="0"/>
                <a:cs typeface="Angsana New" charset="0"/>
                <a:sym typeface="Angsana New" charset="0"/>
              </a:rPr>
              <a:t> at point </a:t>
            </a:r>
            <a:r>
              <a:rPr lang="en-US">
                <a:solidFill>
                  <a:srgbClr val="000000"/>
                </a:solidFill>
                <a:ea typeface="Angsana New Italic" charset="0"/>
                <a:cs typeface="Angsana New Italic" charset="0"/>
                <a:sym typeface="Angsana New Italic" charset="0"/>
              </a:rPr>
              <a:t>B, </a:t>
            </a:r>
            <a:r>
              <a:rPr lang="en-US">
                <a:solidFill>
                  <a:srgbClr val="000000"/>
                </a:solidFill>
                <a:latin typeface="Angsana New" charset="0"/>
                <a:ea typeface="Angsana New" charset="0"/>
                <a:cs typeface="Angsana New" charset="0"/>
                <a:sym typeface="Angsana New" charset="0"/>
              </a:rPr>
              <a:t>where local marginal cost equals marginal revenue in the export market, </a:t>
            </a:r>
            <a:r>
              <a:rPr lang="en-US">
                <a:solidFill>
                  <a:srgbClr val="000000"/>
                </a:solidFill>
                <a:ea typeface="Angsana New Italic" charset="0"/>
                <a:cs typeface="Angsana New Italic" charset="0"/>
                <a:sym typeface="Angsana New Italic" charset="0"/>
              </a:rPr>
              <a:t>MC</a:t>
            </a:r>
            <a:r>
              <a:rPr lang="en-US">
                <a:solidFill>
                  <a:srgbClr val="000000"/>
                </a:solidFill>
                <a:latin typeface="Angsana New" charset="0"/>
                <a:ea typeface="Angsana New" charset="0"/>
                <a:cs typeface="Angsana New" charset="0"/>
                <a:sym typeface="Angsana New" charset="0"/>
              </a:rPr>
              <a:t>* = </a:t>
            </a:r>
            <a:r>
              <a:rPr lang="en-US">
                <a:solidFill>
                  <a:srgbClr val="000000"/>
                </a:solidFill>
                <a:ea typeface="Angsana New Italic" charset="0"/>
                <a:cs typeface="Angsana New Italic" charset="0"/>
                <a:sym typeface="Angsana New Italic" charset="0"/>
              </a:rPr>
              <a:t>MR</a:t>
            </a:r>
            <a:r>
              <a:rPr lang="en-US">
                <a:solidFill>
                  <a:srgbClr val="000000"/>
                </a:solidFill>
                <a:latin typeface="Angsana New" charset="0"/>
                <a:ea typeface="Angsana New" charset="0"/>
                <a:cs typeface="Angsana New" charset="0"/>
                <a:sym typeface="Angsana New" charset="0"/>
              </a:rPr>
              <a:t>. The quantity sold in the local market, </a:t>
            </a:r>
            <a:r>
              <a:rPr lang="en-US">
                <a:solidFill>
                  <a:srgbClr val="000000"/>
                </a:solidFill>
                <a:ea typeface="Angsana New Italic" charset="0"/>
                <a:cs typeface="Angsana New Italic" charset="0"/>
                <a:sym typeface="Angsana New Italic" charset="0"/>
              </a:rPr>
              <a:t>Q</a:t>
            </a:r>
            <a:r>
              <a:rPr lang="en-US" baseline="-25000">
                <a:solidFill>
                  <a:srgbClr val="000000"/>
                </a:solidFill>
                <a:latin typeface="Angsana New" charset="0"/>
                <a:ea typeface="Angsana New" charset="0"/>
                <a:cs typeface="Angsana New" charset="0"/>
                <a:sym typeface="Angsana New" charset="0"/>
              </a:rPr>
              <a:t>2</a:t>
            </a:r>
            <a:r>
              <a:rPr lang="en-US">
                <a:solidFill>
                  <a:srgbClr val="000000"/>
                </a:solidFill>
                <a:latin typeface="Angsana New" charset="0"/>
                <a:ea typeface="Angsana New" charset="0"/>
                <a:cs typeface="Angsana New" charset="0"/>
                <a:sym typeface="Angsana New" charset="0"/>
              </a:rPr>
              <a:t> (at point </a:t>
            </a:r>
            <a:r>
              <a:rPr lang="en-US">
                <a:solidFill>
                  <a:srgbClr val="000000"/>
                </a:solidFill>
                <a:ea typeface="Angsana New Italic" charset="0"/>
                <a:cs typeface="Angsana New Italic" charset="0"/>
                <a:sym typeface="Angsana New Italic" charset="0"/>
              </a:rPr>
              <a:t>C </a:t>
            </a:r>
            <a:r>
              <a:rPr lang="en-US">
                <a:solidFill>
                  <a:srgbClr val="000000"/>
                </a:solidFill>
                <a:latin typeface="Angsana New" charset="0"/>
                <a:ea typeface="Angsana New" charset="0"/>
                <a:cs typeface="Angsana New" charset="0"/>
                <a:sym typeface="Angsana New" charset="0"/>
              </a:rPr>
              <a:t>), is determined where local marginal revenue equals export marginal revenue, </a:t>
            </a:r>
            <a:r>
              <a:rPr lang="en-US">
                <a:solidFill>
                  <a:srgbClr val="000000"/>
                </a:solidFill>
                <a:ea typeface="Angsana New Italic" charset="0"/>
                <a:cs typeface="Angsana New Italic" charset="0"/>
                <a:sym typeface="Angsana New Italic" charset="0"/>
              </a:rPr>
              <a:t>MR</a:t>
            </a:r>
            <a:r>
              <a:rPr lang="en-US">
                <a:solidFill>
                  <a:srgbClr val="000000"/>
                </a:solidFill>
                <a:latin typeface="Angsana New" charset="0"/>
                <a:ea typeface="Angsana New" charset="0"/>
                <a:cs typeface="Angsana New" charset="0"/>
                <a:sym typeface="Angsana New" charset="0"/>
              </a:rPr>
              <a:t>* = </a:t>
            </a:r>
            <a:r>
              <a:rPr lang="en-US">
                <a:solidFill>
                  <a:srgbClr val="000000"/>
                </a:solidFill>
                <a:ea typeface="Angsana New Italic" charset="0"/>
                <a:cs typeface="Angsana New Italic" charset="0"/>
                <a:sym typeface="Angsana New Italic" charset="0"/>
              </a:rPr>
              <a:t>MR</a:t>
            </a:r>
            <a:r>
              <a:rPr lang="en-US">
                <a:solidFill>
                  <a:srgbClr val="000000"/>
                </a:solidFill>
                <a:latin typeface="Angsana New" charset="0"/>
                <a:ea typeface="Angsana New" charset="0"/>
                <a:cs typeface="Angsana New" charset="0"/>
                <a:sym typeface="Angsana New" charset="0"/>
              </a:rPr>
              <a:t>. The Foreign monopolist sells </a:t>
            </a:r>
            <a:r>
              <a:rPr lang="en-US">
                <a:solidFill>
                  <a:srgbClr val="000000"/>
                </a:solidFill>
                <a:ea typeface="Angsana New Italic" charset="0"/>
                <a:cs typeface="Angsana New Italic" charset="0"/>
                <a:sym typeface="Angsana New Italic" charset="0"/>
              </a:rPr>
              <a:t>Q</a:t>
            </a:r>
            <a:r>
              <a:rPr lang="en-US" baseline="-25000">
                <a:solidFill>
                  <a:srgbClr val="000000"/>
                </a:solidFill>
                <a:latin typeface="Angsana New" charset="0"/>
                <a:ea typeface="Angsana New" charset="0"/>
                <a:cs typeface="Angsana New" charset="0"/>
                <a:sym typeface="Angsana New" charset="0"/>
              </a:rPr>
              <a:t>2</a:t>
            </a:r>
            <a:r>
              <a:rPr lang="en-US">
                <a:solidFill>
                  <a:srgbClr val="000000"/>
                </a:solidFill>
                <a:latin typeface="Angsana New" charset="0"/>
                <a:ea typeface="Angsana New" charset="0"/>
                <a:cs typeface="Angsana New" charset="0"/>
                <a:sym typeface="Angsana New" charset="0"/>
              </a:rPr>
              <a:t> to its local market at </a:t>
            </a:r>
            <a:r>
              <a:rPr lang="en-US">
                <a:solidFill>
                  <a:srgbClr val="000000"/>
                </a:solidFill>
                <a:ea typeface="Angsana New Italic" charset="0"/>
                <a:cs typeface="Angsana New Italic" charset="0"/>
                <a:sym typeface="Angsana New Italic" charset="0"/>
              </a:rPr>
              <a:t>P</a:t>
            </a:r>
            <a:r>
              <a:rPr lang="en-US">
                <a:solidFill>
                  <a:srgbClr val="000000"/>
                </a:solidFill>
                <a:latin typeface="Angsana New" charset="0"/>
                <a:ea typeface="Angsana New" charset="0"/>
                <a:cs typeface="Angsana New" charset="0"/>
                <a:sym typeface="Angsana New" charset="0"/>
              </a:rPr>
              <a:t>*</a:t>
            </a:r>
            <a:r>
              <a:rPr lang="en-US">
                <a:solidFill>
                  <a:srgbClr val="000000"/>
                </a:solidFill>
                <a:ea typeface="Angsana New Italic" charset="0"/>
                <a:cs typeface="Angsana New Italic" charset="0"/>
                <a:sym typeface="Angsana New Italic" charset="0"/>
              </a:rPr>
              <a:t>, </a:t>
            </a:r>
            <a:r>
              <a:rPr lang="en-US">
                <a:solidFill>
                  <a:srgbClr val="000000"/>
                </a:solidFill>
                <a:latin typeface="Angsana New" charset="0"/>
                <a:ea typeface="Angsana New" charset="0"/>
                <a:cs typeface="Angsana New" charset="0"/>
                <a:sym typeface="Angsana New" charset="0"/>
              </a:rPr>
              <a:t>and </a:t>
            </a:r>
            <a:r>
              <a:rPr lang="en-US">
                <a:solidFill>
                  <a:srgbClr val="000000"/>
                </a:solidFill>
                <a:ea typeface="Angsana New Italic" charset="0"/>
                <a:cs typeface="Angsana New Italic" charset="0"/>
                <a:sym typeface="Angsana New Italic" charset="0"/>
              </a:rPr>
              <a:t>Q</a:t>
            </a:r>
            <a:r>
              <a:rPr lang="en-US" baseline="-25000">
                <a:solidFill>
                  <a:srgbClr val="000000"/>
                </a:solidFill>
                <a:latin typeface="Angsana New" charset="0"/>
                <a:ea typeface="Angsana New" charset="0"/>
                <a:cs typeface="Angsana New" charset="0"/>
                <a:sym typeface="Angsana New" charset="0"/>
              </a:rPr>
              <a:t>1</a:t>
            </a:r>
            <a:r>
              <a:rPr lang="en-US">
                <a:solidFill>
                  <a:srgbClr val="000000"/>
                </a:solidFill>
                <a:latin typeface="Angsana New" charset="0"/>
                <a:ea typeface="Angsana New" charset="0"/>
                <a:cs typeface="Angsana New" charset="0"/>
                <a:sym typeface="Angsana New" charset="0"/>
              </a:rPr>
              <a:t> </a:t>
            </a:r>
            <a:r>
              <a:rPr lang="en-US">
                <a:solidFill>
                  <a:srgbClr val="000000"/>
                </a:solidFill>
                <a:latin typeface="ＭＳ Ｐゴシック" charset="-128"/>
                <a:sym typeface="ＭＳ Ｐゴシック" charset="-128"/>
              </a:rPr>
              <a:t>−</a:t>
            </a:r>
            <a:r>
              <a:rPr lang="en-US">
                <a:solidFill>
                  <a:srgbClr val="000000"/>
                </a:solidFill>
                <a:latin typeface="Angsana New" charset="0"/>
                <a:ea typeface="Angsana New" charset="0"/>
                <a:cs typeface="Angsana New" charset="0"/>
                <a:sym typeface="Angsana New" charset="0"/>
              </a:rPr>
              <a:t> </a:t>
            </a:r>
            <a:r>
              <a:rPr lang="en-US">
                <a:solidFill>
                  <a:srgbClr val="000000"/>
                </a:solidFill>
                <a:ea typeface="Angsana New Italic" charset="0"/>
                <a:cs typeface="Angsana New Italic" charset="0"/>
                <a:sym typeface="Angsana New Italic" charset="0"/>
              </a:rPr>
              <a:t>Q</a:t>
            </a:r>
            <a:r>
              <a:rPr lang="en-US" baseline="-25000">
                <a:solidFill>
                  <a:srgbClr val="000000"/>
                </a:solidFill>
                <a:latin typeface="Angsana New" charset="0"/>
                <a:ea typeface="Angsana New" charset="0"/>
                <a:cs typeface="Angsana New" charset="0"/>
                <a:sym typeface="Angsana New" charset="0"/>
              </a:rPr>
              <a:t>2</a:t>
            </a:r>
            <a:r>
              <a:rPr lang="en-US">
                <a:solidFill>
                  <a:srgbClr val="000000"/>
                </a:solidFill>
                <a:latin typeface="Angsana New" charset="0"/>
                <a:ea typeface="Angsana New" charset="0"/>
                <a:cs typeface="Angsana New" charset="0"/>
                <a:sym typeface="Angsana New" charset="0"/>
              </a:rPr>
              <a:t> to its export market at </a:t>
            </a:r>
            <a:r>
              <a:rPr lang="en-US">
                <a:solidFill>
                  <a:srgbClr val="000000"/>
                </a:solidFill>
                <a:ea typeface="Angsana New Italic" charset="0"/>
                <a:cs typeface="Angsana New Italic" charset="0"/>
                <a:sym typeface="Angsana New Italic" charset="0"/>
              </a:rPr>
              <a:t>P</a:t>
            </a:r>
            <a:r>
              <a:rPr lang="en-US">
                <a:solidFill>
                  <a:srgbClr val="000000"/>
                </a:solidFill>
                <a:latin typeface="Angsana New" charset="0"/>
                <a:ea typeface="Angsana New" charset="0"/>
                <a:cs typeface="Angsana New" charset="0"/>
                <a:sym typeface="Angsana New" charset="0"/>
              </a:rPr>
              <a:t>. Because </a:t>
            </a:r>
            <a:r>
              <a:rPr lang="en-US">
                <a:solidFill>
                  <a:srgbClr val="000000"/>
                </a:solidFill>
                <a:ea typeface="Angsana New Italic" charset="0"/>
                <a:cs typeface="Angsana New Italic" charset="0"/>
                <a:sym typeface="Angsana New Italic" charset="0"/>
              </a:rPr>
              <a:t>P </a:t>
            </a:r>
            <a:r>
              <a:rPr lang="en-US">
                <a:solidFill>
                  <a:srgbClr val="000000"/>
                </a:solidFill>
                <a:latin typeface="Angsana New" charset="0"/>
                <a:ea typeface="Angsana New" charset="0"/>
                <a:cs typeface="Angsana New" charset="0"/>
                <a:sym typeface="Angsana New" charset="0"/>
              </a:rPr>
              <a:t>&lt; </a:t>
            </a:r>
            <a:r>
              <a:rPr lang="en-US">
                <a:solidFill>
                  <a:srgbClr val="000000"/>
                </a:solidFill>
                <a:ea typeface="Angsana New Italic" charset="0"/>
                <a:cs typeface="Angsana New Italic" charset="0"/>
                <a:sym typeface="Angsana New Italic" charset="0"/>
              </a:rPr>
              <a:t>P* </a:t>
            </a:r>
            <a:r>
              <a:rPr lang="en-US">
                <a:solidFill>
                  <a:srgbClr val="000000"/>
                </a:solidFill>
                <a:latin typeface="Angsana New" charset="0"/>
                <a:ea typeface="Angsana New" charset="0"/>
                <a:cs typeface="Angsana New" charset="0"/>
                <a:sym typeface="Angsana New" charset="0"/>
              </a:rPr>
              <a:t>(or alternatively </a:t>
            </a:r>
            <a:r>
              <a:rPr lang="en-US">
                <a:solidFill>
                  <a:srgbClr val="000000"/>
                </a:solidFill>
                <a:ea typeface="Angsana New Italic" charset="0"/>
                <a:cs typeface="Angsana New Italic" charset="0"/>
                <a:sym typeface="Angsana New Italic" charset="0"/>
              </a:rPr>
              <a:t>P </a:t>
            </a:r>
            <a:r>
              <a:rPr lang="en-US">
                <a:solidFill>
                  <a:srgbClr val="000000"/>
                </a:solidFill>
                <a:latin typeface="Angsana New" charset="0"/>
                <a:ea typeface="Angsana New" charset="0"/>
                <a:cs typeface="Angsana New" charset="0"/>
                <a:sym typeface="Angsana New" charset="0"/>
              </a:rPr>
              <a:t>&lt; </a:t>
            </a:r>
            <a:r>
              <a:rPr lang="en-US">
                <a:solidFill>
                  <a:srgbClr val="000000"/>
                </a:solidFill>
                <a:ea typeface="Angsana New Italic" charset="0"/>
                <a:cs typeface="Angsana New Italic" charset="0"/>
                <a:sym typeface="Angsana New Italic" charset="0"/>
              </a:rPr>
              <a:t>AC</a:t>
            </a:r>
            <a:r>
              <a:rPr lang="en-US" baseline="-25000">
                <a:solidFill>
                  <a:srgbClr val="000000"/>
                </a:solidFill>
                <a:latin typeface="Angsana New" charset="0"/>
                <a:ea typeface="Angsana New" charset="0"/>
                <a:cs typeface="Angsana New" charset="0"/>
                <a:sym typeface="Angsana New" charset="0"/>
              </a:rPr>
              <a:t>1</a:t>
            </a:r>
            <a:r>
              <a:rPr lang="en-US">
                <a:solidFill>
                  <a:srgbClr val="000000"/>
                </a:solidFill>
                <a:latin typeface="Angsana New" charset="0"/>
                <a:ea typeface="Angsana New" charset="0"/>
                <a:cs typeface="Angsana New" charset="0"/>
                <a:sym typeface="Angsana New" charset="0"/>
              </a:rPr>
              <a:t>), the firm is dumping.</a:t>
            </a:r>
          </a:p>
        </p:txBody>
      </p:sp>
    </p:spTree>
  </p:cSld>
  <p:clrMapOvr>
    <a:masterClrMapping/>
  </p:clrMapOvr>
</p:notes>
</file>

<file path=ppt/notesSlides/notesSlide2.xml><?xml version="1.0" encoding="utf-8"?>
<p:notes xmlns:a="http://schemas.openxmlformats.org/drawingml/2006/main" xmlns:r="http://schemas.openxmlformats.org/officeDocument/2006/relationships" xmlns:mc="http://schemas.openxmlformats.org/markup-compatibility/2006" xmlns:mv="urn:schemas-microsoft-com:mac:vml" xmlns:p="http://schemas.openxmlformats.org/presentationml/2006/main" mc:Ignorable="mv" mc:PreserveAttributes="mv:*">
  <p:cSld>
    <p:spTree>
      <p:nvGrpSpPr>
        <p:cNvPr id="1" name=""/>
        <p:cNvGrpSpPr/>
        <p:nvPr/>
      </p:nvGrpSpPr>
      <p:grpSpPr>
        <a:xfrm>
          <a:off x="0" y="0"/>
          <a:ext cx="0" cy="0"/>
          <a:chOff x="0" y="0"/>
          <a:chExt cx="0" cy="0"/>
        </a:xfrm>
      </p:grpSpPr>
      <p:sp>
        <p:nvSpPr>
          <p:cNvPr id="73730" name="Rectangle 1"/>
          <p:cNvSpPr>
            <a:spLocks noGrp="1" noRot="1" noChangeAspect="1" noChangeArrowheads="1"/>
          </p:cNvSpPr>
          <p:nvPr>
            <p:ph type="sldImg"/>
          </p:nvPr>
        </p:nvSpPr>
        <p:spPr>
          <a:solidFill>
            <a:srgbClr val="FFFFFF"/>
          </a:solidFill>
          <a:ln/>
        </p:spPr>
      </p:sp>
      <p:sp>
        <p:nvSpPr>
          <p:cNvPr id="73731" name="Rectangle 2"/>
          <p:cNvSpPr>
            <a:spLocks noGrp="1" noChangeArrowheads="1"/>
          </p:cNvSpPr>
          <p:nvPr>
            <p:ph type="body" idx="1"/>
          </p:nvPr>
        </p:nvSpPr>
        <p:spPr>
          <a:noFill/>
          <a:ln/>
        </p:spPr>
        <p:txBody>
          <a:bodyPr/>
          <a:lstStyle/>
          <a:p>
            <a:pPr marL="39688" eaLnBrk="1" hangingPunct="1">
              <a:spcBef>
                <a:spcPts val="413"/>
              </a:spcBef>
            </a:pPr>
            <a:r>
              <a:rPr lang="en-US">
                <a:solidFill>
                  <a:srgbClr val="000000"/>
                </a:solidFill>
                <a:latin typeface="Angsana New Bold" charset="0"/>
                <a:ea typeface="Angsana New Bold" charset="0"/>
                <a:cs typeface="Angsana New Bold" charset="0"/>
                <a:sym typeface="Angsana New Bold" charset="0"/>
              </a:rPr>
              <a:t>Figure 6.11 Reciprocal Dumping </a:t>
            </a:r>
            <a:r>
              <a:rPr lang="en-US">
                <a:solidFill>
                  <a:srgbClr val="000000"/>
                </a:solidFill>
                <a:latin typeface="Angsana New" charset="0"/>
                <a:ea typeface="Angsana New" charset="0"/>
                <a:cs typeface="Angsana New" charset="0"/>
                <a:sym typeface="Angsana New" charset="0"/>
              </a:rPr>
              <a:t>With identical demand curves in both countries, the monopoly equilibrium in Home and in Foreign is shown by </a:t>
            </a:r>
            <a:r>
              <a:rPr lang="en-US">
                <a:solidFill>
                  <a:srgbClr val="000000"/>
                </a:solidFill>
                <a:ea typeface="Angsana New Italic" charset="0"/>
                <a:cs typeface="Angsana New Italic" charset="0"/>
                <a:sym typeface="Angsana New Italic" charset="0"/>
              </a:rPr>
              <a:t>A </a:t>
            </a:r>
            <a:r>
              <a:rPr lang="en-US">
                <a:solidFill>
                  <a:srgbClr val="000000"/>
                </a:solidFill>
                <a:latin typeface="Angsana New" charset="0"/>
                <a:ea typeface="Angsana New" charset="0"/>
                <a:cs typeface="Angsana New" charset="0"/>
                <a:sym typeface="Angsana New" charset="0"/>
              </a:rPr>
              <a:t>and </a:t>
            </a:r>
            <a:r>
              <a:rPr lang="en-US">
                <a:solidFill>
                  <a:srgbClr val="000000"/>
                </a:solidFill>
                <a:ea typeface="Angsana New Italic" charset="0"/>
                <a:cs typeface="Angsana New Italic" charset="0"/>
                <a:sym typeface="Angsana New Italic" charset="0"/>
              </a:rPr>
              <a:t>A</a:t>
            </a:r>
            <a:r>
              <a:rPr lang="en-US">
                <a:solidFill>
                  <a:srgbClr val="000000"/>
                </a:solidFill>
                <a:latin typeface="Angsana New" charset="0"/>
                <a:ea typeface="Angsana New" charset="0"/>
                <a:cs typeface="Angsana New" charset="0"/>
                <a:sym typeface="Angsana New" charset="0"/>
              </a:rPr>
              <a:t>*, at which each country sells 40 units at the same no-trade price of $60 per unit. Selling additional units locally would require each firm to lower its price on all units, which would not be profitable. However, the firms in each country have an incentive to sell in the other market because price is still above marginal cost and because doing so depresses the price for the </a:t>
            </a:r>
            <a:r>
              <a:rPr lang="en-US">
                <a:solidFill>
                  <a:srgbClr val="000000"/>
                </a:solidFill>
                <a:ea typeface="Angsana New Italic" charset="0"/>
                <a:cs typeface="Angsana New Italic" charset="0"/>
                <a:sym typeface="Angsana New Italic" charset="0"/>
              </a:rPr>
              <a:t>other </a:t>
            </a:r>
            <a:r>
              <a:rPr lang="en-US">
                <a:solidFill>
                  <a:srgbClr val="000000"/>
                </a:solidFill>
                <a:latin typeface="Angsana New" charset="0"/>
                <a:ea typeface="Angsana New" charset="0"/>
                <a:cs typeface="Angsana New" charset="0"/>
                <a:sym typeface="Angsana New" charset="0"/>
              </a:rPr>
              <a:t>firm. </a:t>
            </a:r>
          </a:p>
        </p:txBody>
      </p:sp>
    </p:spTree>
  </p:cSld>
  <p:clrMapOvr>
    <a:masterClrMapping/>
  </p:clrMapOvr>
</p:notes>
</file>

<file path=ppt/notesSlides/notesSlide3.xml><?xml version="1.0" encoding="utf-8"?>
<p:notes xmlns:a="http://schemas.openxmlformats.org/drawingml/2006/main" xmlns:r="http://schemas.openxmlformats.org/officeDocument/2006/relationships" xmlns:mc="http://schemas.openxmlformats.org/markup-compatibility/2006" xmlns:mv="urn:schemas-microsoft-com:mac:vml" xmlns:p="http://schemas.openxmlformats.org/presentationml/2006/main" mc:Ignorable="mv" mc:PreserveAttributes="mv:*">
  <p:cSld>
    <p:spTree>
      <p:nvGrpSpPr>
        <p:cNvPr id="1" name=""/>
        <p:cNvGrpSpPr/>
        <p:nvPr/>
      </p:nvGrpSpPr>
      <p:grpSpPr>
        <a:xfrm>
          <a:off x="0" y="0"/>
          <a:ext cx="0" cy="0"/>
          <a:chOff x="0" y="0"/>
          <a:chExt cx="0" cy="0"/>
        </a:xfrm>
      </p:grpSpPr>
      <p:sp>
        <p:nvSpPr>
          <p:cNvPr id="79874" name="Rectangle 1"/>
          <p:cNvSpPr>
            <a:spLocks noGrp="1" noRot="1" noChangeAspect="1" noChangeArrowheads="1"/>
          </p:cNvSpPr>
          <p:nvPr>
            <p:ph type="sldImg"/>
          </p:nvPr>
        </p:nvSpPr>
        <p:spPr>
          <a:solidFill>
            <a:srgbClr val="FFFFFF"/>
          </a:solidFill>
          <a:ln/>
        </p:spPr>
      </p:sp>
      <p:sp>
        <p:nvSpPr>
          <p:cNvPr id="79875" name="Rectangle 2"/>
          <p:cNvSpPr>
            <a:spLocks noGrp="1" noChangeArrowheads="1"/>
          </p:cNvSpPr>
          <p:nvPr>
            <p:ph type="body" idx="1"/>
          </p:nvPr>
        </p:nvSpPr>
        <p:spPr>
          <a:noFill/>
          <a:ln/>
        </p:spPr>
        <p:txBody>
          <a:bodyPr/>
          <a:lstStyle/>
          <a:p>
            <a:pPr marL="39688" eaLnBrk="1" hangingPunct="1">
              <a:spcBef>
                <a:spcPts val="413"/>
              </a:spcBef>
            </a:pPr>
            <a:r>
              <a:rPr lang="en-US">
                <a:solidFill>
                  <a:srgbClr val="000000"/>
                </a:solidFill>
                <a:latin typeface="Angsana New Bold" charset="0"/>
                <a:ea typeface="Angsana New Bold" charset="0"/>
                <a:cs typeface="Angsana New Bold" charset="0"/>
                <a:sym typeface="Angsana New Bold" charset="0"/>
              </a:rPr>
              <a:t>Figure 6.11 Reciprocal Dumping </a:t>
            </a:r>
            <a:r>
              <a:rPr lang="en-US">
                <a:solidFill>
                  <a:srgbClr val="000000"/>
                </a:solidFill>
                <a:latin typeface="Angsana New" charset="0"/>
                <a:ea typeface="Angsana New" charset="0"/>
                <a:cs typeface="Angsana New" charset="0"/>
                <a:sym typeface="Angsana New" charset="0"/>
              </a:rPr>
              <a:t>With identical demand curves in both countries, the monopoly equilibrium in Home and in Foreign is shown by </a:t>
            </a:r>
            <a:r>
              <a:rPr lang="en-US">
                <a:solidFill>
                  <a:srgbClr val="000000"/>
                </a:solidFill>
                <a:ea typeface="Angsana New Italic" charset="0"/>
                <a:cs typeface="Angsana New Italic" charset="0"/>
                <a:sym typeface="Angsana New Italic" charset="0"/>
              </a:rPr>
              <a:t>A </a:t>
            </a:r>
            <a:r>
              <a:rPr lang="en-US">
                <a:solidFill>
                  <a:srgbClr val="000000"/>
                </a:solidFill>
                <a:latin typeface="Angsana New" charset="0"/>
                <a:ea typeface="Angsana New" charset="0"/>
                <a:cs typeface="Angsana New" charset="0"/>
                <a:sym typeface="Angsana New" charset="0"/>
              </a:rPr>
              <a:t>and </a:t>
            </a:r>
            <a:r>
              <a:rPr lang="en-US">
                <a:solidFill>
                  <a:srgbClr val="000000"/>
                </a:solidFill>
                <a:ea typeface="Angsana New Italic" charset="0"/>
                <a:cs typeface="Angsana New Italic" charset="0"/>
                <a:sym typeface="Angsana New Italic" charset="0"/>
              </a:rPr>
              <a:t>A</a:t>
            </a:r>
            <a:r>
              <a:rPr lang="en-US">
                <a:solidFill>
                  <a:srgbClr val="000000"/>
                </a:solidFill>
                <a:latin typeface="Angsana New" charset="0"/>
                <a:ea typeface="Angsana New" charset="0"/>
                <a:cs typeface="Angsana New" charset="0"/>
                <a:sym typeface="Angsana New" charset="0"/>
              </a:rPr>
              <a:t>*, at which each country sells 40 units at the same no-trade price of $60 per unit. Selling additional units locally would require each firm to lower its price on all units, which would not be profitable. However, the firms in each country have an incentive to sell in the other market because price is still above marginal cost and because doing so depresses the price for the </a:t>
            </a:r>
            <a:r>
              <a:rPr lang="en-US">
                <a:solidFill>
                  <a:srgbClr val="000000"/>
                </a:solidFill>
                <a:ea typeface="Angsana New Italic" charset="0"/>
                <a:cs typeface="Angsana New Italic" charset="0"/>
                <a:sym typeface="Angsana New Italic" charset="0"/>
              </a:rPr>
              <a:t>other </a:t>
            </a:r>
            <a:r>
              <a:rPr lang="en-US">
                <a:solidFill>
                  <a:srgbClr val="000000"/>
                </a:solidFill>
                <a:latin typeface="Angsana New" charset="0"/>
                <a:ea typeface="Angsana New" charset="0"/>
                <a:cs typeface="Angsana New" charset="0"/>
                <a:sym typeface="Angsana New" charset="0"/>
              </a:rPr>
              <a:t>firm. As each firm sells in the other market, prices fall in both markets, and firms are engaged in “reciprocal dumping.” As described in the text, the equilibrium with reciprocal dumping occurs at points </a:t>
            </a:r>
            <a:r>
              <a:rPr lang="en-US">
                <a:solidFill>
                  <a:srgbClr val="000000"/>
                </a:solidFill>
                <a:ea typeface="Angsana New Italic" charset="0"/>
                <a:cs typeface="Angsana New Italic" charset="0"/>
                <a:sym typeface="Angsana New Italic" charset="0"/>
              </a:rPr>
              <a:t>B </a:t>
            </a:r>
            <a:r>
              <a:rPr lang="en-US">
                <a:solidFill>
                  <a:srgbClr val="000000"/>
                </a:solidFill>
                <a:latin typeface="Angsana New" charset="0"/>
                <a:ea typeface="Angsana New" charset="0"/>
                <a:cs typeface="Angsana New" charset="0"/>
                <a:sym typeface="Angsana New" charset="0"/>
              </a:rPr>
              <a:t>and </a:t>
            </a:r>
            <a:r>
              <a:rPr lang="en-US">
                <a:solidFill>
                  <a:srgbClr val="000000"/>
                </a:solidFill>
                <a:ea typeface="Angsana New Italic" charset="0"/>
                <a:cs typeface="Angsana New Italic" charset="0"/>
                <a:sym typeface="Angsana New Italic" charset="0"/>
              </a:rPr>
              <a:t>B</a:t>
            </a:r>
            <a:r>
              <a:rPr lang="en-US">
                <a:solidFill>
                  <a:srgbClr val="000000"/>
                </a:solidFill>
                <a:latin typeface="Angsana New" charset="0"/>
                <a:ea typeface="Angsana New" charset="0"/>
                <a:cs typeface="Angsana New" charset="0"/>
                <a:sym typeface="Angsana New" charset="0"/>
              </a:rPr>
              <a:t>*</a:t>
            </a:r>
            <a:r>
              <a:rPr lang="en-US">
                <a:solidFill>
                  <a:srgbClr val="000000"/>
                </a:solidFill>
                <a:ea typeface="Angsana New Italic" charset="0"/>
                <a:cs typeface="Angsana New Italic" charset="0"/>
                <a:sym typeface="Angsana New Italic" charset="0"/>
              </a:rPr>
              <a:t>: </a:t>
            </a:r>
            <a:r>
              <a:rPr lang="en-US">
                <a:solidFill>
                  <a:srgbClr val="000000"/>
                </a:solidFill>
                <a:latin typeface="Angsana New" charset="0"/>
                <a:ea typeface="Angsana New" charset="0"/>
                <a:cs typeface="Angsana New" charset="0"/>
                <a:sym typeface="Angsana New" charset="0"/>
              </a:rPr>
              <a:t>both countries charge a price of $50 per unit and sell 50 units (30 units are produced and sold locally and 20 units are exported).</a:t>
            </a:r>
          </a:p>
        </p:txBody>
      </p:sp>
    </p:spTree>
  </p:cSld>
  <p:clrMapOvr>
    <a:masterClrMapping/>
  </p:clrMapOvr>
</p:notes>
</file>

<file path=ppt/slideLayouts/_rels/slideLayout1.xml.rels><?xml version="1.0" encoding="UTF-8" standalone="yes"?>
<Relationships xmlns="http://schemas.openxmlformats.org/package/2006/relationships"><Relationship Id="rId3" Type="http://schemas.openxmlformats.org/officeDocument/2006/relationships/image" Target="../media/image3.png"/><Relationship Id="rId4" Type="http://schemas.openxmlformats.org/officeDocument/2006/relationships/image" Target="../media/image4.png"/><Relationship Id="rId1" Type="http://schemas.openxmlformats.org/officeDocument/2006/relationships/slideMaster" Target="../slideMasters/slideMaster1.xml"/><Relationship Id="rId2" Type="http://schemas.openxmlformats.org/officeDocument/2006/relationships/image" Target="../media/image2.png"/></Relationships>
</file>

<file path=ppt/slideLayouts/_rels/slideLayout2.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3.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4.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5.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6.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7.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8.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9.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0.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2.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slideLayout1.xml><?xml version="1.0" encoding="utf-8"?>
<p:sldLayout xmlns:a="http://schemas.openxmlformats.org/drawingml/2006/main" xmlns:r="http://schemas.openxmlformats.org/officeDocument/2006/relationships" xmlns:mc="http://schemas.openxmlformats.org/markup-compatibility/2006" xmlns:mv="urn:schemas-microsoft-com:mac:vml" xmlns:p="http://schemas.openxmlformats.org/presentationml/2006/main" mc:Ignorable="mv" mc:PreserveAttributes="mv:*" type="title" preserve="1">
  <p:cSld name="Title Slide">
    <p:spTree>
      <p:nvGrpSpPr>
        <p:cNvPr id="1" name=""/>
        <p:cNvGrpSpPr/>
        <p:nvPr/>
      </p:nvGrpSpPr>
      <p:grpSpPr>
        <a:xfrm>
          <a:off x="0" y="0"/>
          <a:ext cx="0" cy="0"/>
          <a:chOff x="0" y="0"/>
          <a:chExt cx="0" cy="0"/>
        </a:xfrm>
      </p:grpSpPr>
      <p:grpSp>
        <p:nvGrpSpPr>
          <p:cNvPr id="2" name="Group 2"/>
          <p:cNvGrpSpPr>
            <a:grpSpLocks/>
          </p:cNvGrpSpPr>
          <p:nvPr/>
        </p:nvGrpSpPr>
        <p:grpSpPr bwMode="auto">
          <a:xfrm>
            <a:off x="8001000" y="-6350"/>
            <a:ext cx="1158875" cy="1758950"/>
            <a:chOff x="2346" y="9241"/>
            <a:chExt cx="1824" cy="2769"/>
          </a:xfrm>
        </p:grpSpPr>
        <p:pic>
          <p:nvPicPr>
            <p:cNvPr id="5" name="Picture 3"/>
            <p:cNvPicPr>
              <a:picLocks noChangeArrowheads="1"/>
            </p:cNvPicPr>
            <p:nvPr/>
          </p:nvPicPr>
          <p:blipFill>
            <a:blip r:embed="rId2"/>
            <a:srcRect/>
            <a:stretch>
              <a:fillRect/>
            </a:stretch>
          </p:blipFill>
          <p:spPr bwMode="auto">
            <a:xfrm>
              <a:off x="2355" y="9241"/>
              <a:ext cx="1805" cy="2429"/>
            </a:xfrm>
            <a:prstGeom prst="rect">
              <a:avLst/>
            </a:prstGeom>
            <a:noFill/>
            <a:ln w="9525">
              <a:noFill/>
              <a:miter lim="800000"/>
              <a:headEnd/>
              <a:tailEnd/>
            </a:ln>
          </p:spPr>
        </p:pic>
        <p:pic>
          <p:nvPicPr>
            <p:cNvPr id="6" name="Picture 4" descr="Econ.png"/>
            <p:cNvPicPr>
              <a:picLocks noChangeArrowheads="1"/>
            </p:cNvPicPr>
            <p:nvPr/>
          </p:nvPicPr>
          <p:blipFill>
            <a:blip r:embed="rId3"/>
            <a:srcRect/>
            <a:stretch>
              <a:fillRect/>
            </a:stretch>
          </p:blipFill>
          <p:spPr bwMode="auto">
            <a:xfrm>
              <a:off x="2346" y="11722"/>
              <a:ext cx="1824" cy="288"/>
            </a:xfrm>
            <a:prstGeom prst="rect">
              <a:avLst/>
            </a:prstGeom>
            <a:noFill/>
            <a:ln w="9525">
              <a:noFill/>
              <a:miter lim="800000"/>
              <a:headEnd/>
              <a:tailEnd/>
            </a:ln>
          </p:spPr>
        </p:pic>
      </p:grpSp>
      <p:pic>
        <p:nvPicPr>
          <p:cNvPr id="7" name="Picture 3" descr="Econ.png"/>
          <p:cNvPicPr>
            <a:picLocks noChangeAspect="1"/>
          </p:cNvPicPr>
          <p:nvPr/>
        </p:nvPicPr>
        <p:blipFill>
          <a:blip r:embed="rId4"/>
          <a:srcRect/>
          <a:stretch>
            <a:fillRect/>
          </a:stretch>
        </p:blipFill>
        <p:spPr bwMode="auto">
          <a:xfrm>
            <a:off x="28575" y="0"/>
            <a:ext cx="2776538" cy="1809750"/>
          </a:xfrm>
          <a:prstGeom prst="rect">
            <a:avLst/>
          </a:prstGeom>
          <a:noFill/>
          <a:ln w="9525">
            <a:noFill/>
            <a:miter lim="800000"/>
            <a:headEnd/>
            <a:tailEnd/>
          </a:ln>
        </p:spPr>
      </p:pic>
      <p:sp>
        <p:nvSpPr>
          <p:cNvPr id="10242" name="Rectangle 2"/>
          <p:cNvSpPr>
            <a:spLocks noGrp="1" noChangeArrowheads="1"/>
          </p:cNvSpPr>
          <p:nvPr>
            <p:ph type="ctrTitle"/>
          </p:nvPr>
        </p:nvSpPr>
        <p:spPr>
          <a:xfrm>
            <a:off x="685800" y="2286000"/>
            <a:ext cx="7772400" cy="1143000"/>
          </a:xfrm>
          <a:solidFill>
            <a:srgbClr val="AADE6B"/>
          </a:solidFill>
        </p:spPr>
        <p:txBody>
          <a:bodyPr/>
          <a:lstStyle>
            <a:lvl1pPr algn="ctr">
              <a:defRPr sz="5400" b="0"/>
            </a:lvl1pPr>
          </a:lstStyle>
          <a:p>
            <a:r>
              <a:rPr lang="th-TH" smtClean="0"/>
              <a:t>Click to edit Master title style</a:t>
            </a:r>
            <a:endParaRPr lang="th-TH"/>
          </a:p>
        </p:txBody>
      </p:sp>
      <p:sp>
        <p:nvSpPr>
          <p:cNvPr id="10243" name="Rectangle 3"/>
          <p:cNvSpPr>
            <a:spLocks noGrp="1" noChangeArrowheads="1"/>
          </p:cNvSpPr>
          <p:nvPr>
            <p:ph type="subTitle" idx="1"/>
          </p:nvPr>
        </p:nvSpPr>
        <p:spPr>
          <a:xfrm>
            <a:off x="1371600" y="3886200"/>
            <a:ext cx="6400800" cy="1752600"/>
          </a:xfrm>
        </p:spPr>
        <p:txBody>
          <a:bodyPr/>
          <a:lstStyle>
            <a:lvl1pPr marL="0" indent="0" algn="ctr">
              <a:buFontTx/>
              <a:buNone/>
              <a:defRPr/>
            </a:lvl1pPr>
          </a:lstStyle>
          <a:p>
            <a:r>
              <a:rPr lang="th-TH" smtClean="0"/>
              <a:t>Click to edit Master subtitle style</a:t>
            </a:r>
            <a:endParaRPr lang="th-TH"/>
          </a:p>
        </p:txBody>
      </p:sp>
      <p:sp>
        <p:nvSpPr>
          <p:cNvPr id="8" name="Rectangle 6"/>
          <p:cNvSpPr>
            <a:spLocks noGrp="1" noChangeArrowheads="1"/>
          </p:cNvSpPr>
          <p:nvPr>
            <p:ph type="sldNum" sz="quarter" idx="10"/>
          </p:nvPr>
        </p:nvSpPr>
        <p:spPr/>
        <p:txBody>
          <a:bodyPr/>
          <a:lstStyle>
            <a:lvl1pPr>
              <a:defRPr/>
            </a:lvl1pPr>
          </a:lstStyle>
          <a:p>
            <a:pPr>
              <a:defRPr/>
            </a:pPr>
            <a:fld id="{DA49A919-A645-CC4B-9CFC-1D3B1240C465}" type="slidenum">
              <a:rPr lang="en-US" smtClean="0"/>
              <a:pPr>
                <a:defRPr/>
              </a:pPr>
              <a:t>‹#›</a:t>
            </a:fld>
            <a:endParaRPr lang="en-US"/>
          </a:p>
        </p:txBody>
      </p:sp>
    </p:spTree>
  </p:cSld>
  <p:clrMapOvr>
    <a:masterClrMapping/>
  </p:clrMapOvr>
</p:sldLayout>
</file>

<file path=ppt/slideLayouts/slideLayout2.xml><?xml version="1.0" encoding="utf-8"?>
<p:sldLayout xmlns:a="http://schemas.openxmlformats.org/drawingml/2006/main" xmlns:r="http://schemas.openxmlformats.org/officeDocument/2006/relationships" xmlns:mc="http://schemas.openxmlformats.org/markup-compatibility/2006" xmlns:mv="urn:schemas-microsoft-com:mac:vml" xmlns:p="http://schemas.openxmlformats.org/presentationml/2006/main" mc:Ignorable="mv" mc:PreserveAttributes="mv:*" type="obj" preserve="1">
  <p:cSld name="Title and Content">
    <p:spTree>
      <p:nvGrpSpPr>
        <p:cNvPr id="1" name=""/>
        <p:cNvGrpSpPr/>
        <p:nvPr/>
      </p:nvGrpSpPr>
      <p:grpSpPr>
        <a:xfrm>
          <a:off x="0" y="0"/>
          <a:ext cx="0" cy="0"/>
          <a:chOff x="0" y="0"/>
          <a:chExt cx="0" cy="0"/>
        </a:xfrm>
      </p:grpSpPr>
      <p:sp>
        <p:nvSpPr>
          <p:cNvPr id="2" name="Title 1"/>
          <p:cNvSpPr>
            <a:spLocks noGrp="1"/>
          </p:cNvSpPr>
          <p:nvPr>
            <p:ph type="title"/>
          </p:nvPr>
        </p:nvSpPr>
        <p:spPr>
          <a:xfrm>
            <a:off x="609600" y="228600"/>
            <a:ext cx="7696200" cy="838200"/>
          </a:xfrm>
          <a:solidFill>
            <a:srgbClr val="AADE6B"/>
          </a:solidFill>
        </p:spPr>
        <p:txBody>
          <a:bodyPr/>
          <a:lstStyle/>
          <a:p>
            <a:r>
              <a:rPr lang="th-TH" smtClean="0"/>
              <a:t>Click to edit Master title style</a:t>
            </a:r>
            <a:endParaRPr lang="en-US"/>
          </a:p>
        </p:txBody>
      </p:sp>
      <p:sp>
        <p:nvSpPr>
          <p:cNvPr id="3" name="Content Placeholder 2"/>
          <p:cNvSpPr>
            <a:spLocks noGrp="1"/>
          </p:cNvSpPr>
          <p:nvPr>
            <p:ph idx="1"/>
          </p:nvPr>
        </p:nvSpPr>
        <p:spPr/>
        <p:txBody>
          <a:bodyPr/>
          <a:lstStyle/>
          <a:p>
            <a:pPr lvl="0"/>
            <a:r>
              <a:rPr lang="th-TH" smtClean="0"/>
              <a:t>Click to edit Master text styles</a:t>
            </a:r>
          </a:p>
          <a:p>
            <a:pPr lvl="1"/>
            <a:r>
              <a:rPr lang="th-TH" smtClean="0"/>
              <a:t>Second level</a:t>
            </a:r>
          </a:p>
          <a:p>
            <a:pPr lvl="2"/>
            <a:r>
              <a:rPr lang="th-TH" smtClean="0"/>
              <a:t>Third level</a:t>
            </a:r>
          </a:p>
          <a:p>
            <a:pPr lvl="3"/>
            <a:r>
              <a:rPr lang="th-TH" smtClean="0"/>
              <a:t>Fourth level</a:t>
            </a:r>
          </a:p>
          <a:p>
            <a:pPr lvl="4"/>
            <a:r>
              <a:rPr lang="th-TH" smtClean="0"/>
              <a:t>Fifth level</a:t>
            </a:r>
            <a:endParaRPr lang="en-US"/>
          </a:p>
        </p:txBody>
      </p:sp>
      <p:sp>
        <p:nvSpPr>
          <p:cNvPr id="4" name="Rectangle 6"/>
          <p:cNvSpPr>
            <a:spLocks noGrp="1" noChangeArrowheads="1"/>
          </p:cNvSpPr>
          <p:nvPr>
            <p:ph type="sldNum" sz="quarter" idx="10"/>
          </p:nvPr>
        </p:nvSpPr>
        <p:spPr>
          <a:ln/>
        </p:spPr>
        <p:txBody>
          <a:bodyPr/>
          <a:lstStyle>
            <a:lvl1pPr>
              <a:defRPr/>
            </a:lvl1pPr>
          </a:lstStyle>
          <a:p>
            <a:pPr>
              <a:defRPr/>
            </a:pPr>
            <a:fld id="{55804935-62BC-8B42-AECC-8E436A870FF6}" type="slidenum">
              <a:rPr lang="en-US" smtClean="0"/>
              <a:pPr>
                <a:defRPr/>
              </a:pPr>
              <a:t>‹#›</a:t>
            </a:fld>
            <a:endParaRPr lang="en-US"/>
          </a:p>
        </p:txBody>
      </p:sp>
      <p:sp>
        <p:nvSpPr>
          <p:cNvPr id="5" name="Footer Placeholder 7"/>
          <p:cNvSpPr>
            <a:spLocks noGrp="1"/>
          </p:cNvSpPr>
          <p:nvPr>
            <p:ph type="ftr" sz="quarter" idx="3"/>
          </p:nvPr>
        </p:nvSpPr>
        <p:spPr>
          <a:xfrm>
            <a:off x="0" y="6492875"/>
            <a:ext cx="2895600" cy="365125"/>
          </a:xfrm>
          <a:prstGeom prst="rect">
            <a:avLst/>
          </a:prstGeom>
        </p:spPr>
        <p:txBody>
          <a:bodyPr vert="horz" lIns="91440" tIns="45720" rIns="91440" bIns="45720" rtlCol="0" anchor="ctr"/>
          <a:lstStyle>
            <a:lvl1pPr algn="l">
              <a:defRPr sz="1800">
                <a:solidFill>
                  <a:schemeClr val="tx2"/>
                </a:solidFill>
                <a:latin typeface="Angsana New"/>
                <a:cs typeface="Angsana New"/>
              </a:defRPr>
            </a:lvl1pPr>
          </a:lstStyle>
          <a:p>
            <a:r>
              <a:rPr lang="en-US" smtClean="0"/>
              <a:t>Chayun Tantivasadakarn</a:t>
            </a:r>
            <a:endParaRPr lang="en-US" dirty="0"/>
          </a:p>
        </p:txBody>
      </p:sp>
    </p:spTree>
  </p:cSld>
  <p:clrMapOvr>
    <a:masterClrMapping/>
  </p:clrMapOvr>
</p:sldLayout>
</file>

<file path=ppt/slideLayouts/slideLayout3.xml><?xml version="1.0" encoding="utf-8"?>
<p:sldLayout xmlns:a="http://schemas.openxmlformats.org/drawingml/2006/main" xmlns:r="http://schemas.openxmlformats.org/officeDocument/2006/relationships" xmlns:mc="http://schemas.openxmlformats.org/markup-compatibility/2006" xmlns:mv="urn:schemas-microsoft-com:mac:vml" xmlns:p="http://schemas.openxmlformats.org/presentationml/2006/main" mc:Ignorable="mv" mc:PreserveAttributes="mv:*" type="secHead" preserve="1">
  <p:cSld name="Section Header">
    <p:spTree>
      <p:nvGrpSpPr>
        <p:cNvPr id="1" name=""/>
        <p:cNvGrpSpPr/>
        <p:nvPr/>
      </p:nvGrpSpPr>
      <p:grpSpPr>
        <a:xfrm>
          <a:off x="0" y="0"/>
          <a:ext cx="0" cy="0"/>
          <a:chOff x="0" y="0"/>
          <a:chExt cx="0" cy="0"/>
        </a:xfrm>
      </p:grpSpPr>
      <p:sp>
        <p:nvSpPr>
          <p:cNvPr id="2" name="Title 1"/>
          <p:cNvSpPr>
            <a:spLocks noGrp="1"/>
          </p:cNvSpPr>
          <p:nvPr>
            <p:ph type="title"/>
          </p:nvPr>
        </p:nvSpPr>
        <p:spPr>
          <a:xfrm>
            <a:off x="722313" y="4406902"/>
            <a:ext cx="7772400" cy="1362075"/>
          </a:xfrm>
        </p:spPr>
        <p:txBody>
          <a:bodyPr anchor="t"/>
          <a:lstStyle>
            <a:lvl1pPr algn="l">
              <a:defRPr sz="4000" b="1" cap="all"/>
            </a:lvl1pPr>
          </a:lstStyle>
          <a:p>
            <a:r>
              <a:rPr lang="th-TH" smtClean="0"/>
              <a:t>Click to edit Master title style</a:t>
            </a:r>
            <a:endParaRPr lang="en-US"/>
          </a:p>
        </p:txBody>
      </p:sp>
      <p:sp>
        <p:nvSpPr>
          <p:cNvPr id="3" name="Text Placeholder 2"/>
          <p:cNvSpPr>
            <a:spLocks noGrp="1"/>
          </p:cNvSpPr>
          <p:nvPr>
            <p:ph type="body" idx="1"/>
          </p:nvPr>
        </p:nvSpPr>
        <p:spPr>
          <a:xfrm>
            <a:off x="722313" y="2906713"/>
            <a:ext cx="7772400" cy="1500187"/>
          </a:xfrm>
        </p:spPr>
        <p:txBody>
          <a:bodyPr anchor="b"/>
          <a:lstStyle>
            <a:lvl1pPr marL="0" indent="0">
              <a:buNone/>
              <a:defRPr sz="2000"/>
            </a:lvl1pPr>
            <a:lvl2pPr marL="457200" indent="0">
              <a:buNone/>
              <a:defRPr sz="1800"/>
            </a:lvl2pPr>
            <a:lvl3pPr marL="914400" indent="0">
              <a:buNone/>
              <a:defRPr sz="1600"/>
            </a:lvl3pPr>
            <a:lvl4pPr marL="1371600" indent="0">
              <a:buNone/>
              <a:defRPr sz="1400"/>
            </a:lvl4pPr>
            <a:lvl5pPr marL="1828800" indent="0">
              <a:buNone/>
              <a:defRPr sz="1400"/>
            </a:lvl5pPr>
            <a:lvl6pPr marL="2286000" indent="0">
              <a:buNone/>
              <a:defRPr sz="1400"/>
            </a:lvl6pPr>
            <a:lvl7pPr marL="2743200" indent="0">
              <a:buNone/>
              <a:defRPr sz="1400"/>
            </a:lvl7pPr>
            <a:lvl8pPr marL="3200400" indent="0">
              <a:buNone/>
              <a:defRPr sz="1400"/>
            </a:lvl8pPr>
            <a:lvl9pPr marL="3657600" indent="0">
              <a:buNone/>
              <a:defRPr sz="1400"/>
            </a:lvl9pPr>
          </a:lstStyle>
          <a:p>
            <a:pPr lvl="0"/>
            <a:r>
              <a:rPr lang="th-TH" smtClean="0"/>
              <a:t>Click to edit Master text styles</a:t>
            </a:r>
          </a:p>
        </p:txBody>
      </p:sp>
      <p:sp>
        <p:nvSpPr>
          <p:cNvPr id="4" name="Rectangle 6"/>
          <p:cNvSpPr>
            <a:spLocks noGrp="1" noChangeArrowheads="1"/>
          </p:cNvSpPr>
          <p:nvPr>
            <p:ph type="sldNum" sz="quarter" idx="10"/>
          </p:nvPr>
        </p:nvSpPr>
        <p:spPr>
          <a:ln/>
        </p:spPr>
        <p:txBody>
          <a:bodyPr/>
          <a:lstStyle>
            <a:lvl1pPr>
              <a:defRPr/>
            </a:lvl1pPr>
          </a:lstStyle>
          <a:p>
            <a:pPr>
              <a:defRPr/>
            </a:pPr>
            <a:fld id="{F11E067D-6F6C-1A4F-8398-AE626AA09FD9}" type="slidenum">
              <a:rPr lang="en-US" smtClean="0"/>
              <a:pPr>
                <a:defRPr/>
              </a:pPr>
              <a:t>‹#›</a:t>
            </a:fld>
            <a:endParaRPr lang="en-US"/>
          </a:p>
        </p:txBody>
      </p:sp>
    </p:spTree>
  </p:cSld>
  <p:clrMapOvr>
    <a:masterClrMapping/>
  </p:clrMapOvr>
</p:sldLayout>
</file>

<file path=ppt/slideLayouts/slideLayout4.xml><?xml version="1.0" encoding="utf-8"?>
<p:sldLayout xmlns:a="http://schemas.openxmlformats.org/drawingml/2006/main" xmlns:r="http://schemas.openxmlformats.org/officeDocument/2006/relationships" xmlns:mc="http://schemas.openxmlformats.org/markup-compatibility/2006" xmlns:mv="urn:schemas-microsoft-com:mac:vml" xmlns:p="http://schemas.openxmlformats.org/presentationml/2006/main" mc:Ignorable="mv" mc:PreserveAttributes="mv:*" type="twoObj" preserve="1">
  <p:cSld name="Two Content">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th-TH" smtClean="0"/>
              <a:t>Click to edit Master title style</a:t>
            </a:r>
            <a:endParaRPr lang="en-US"/>
          </a:p>
        </p:txBody>
      </p:sp>
      <p:sp>
        <p:nvSpPr>
          <p:cNvPr id="3" name="Content Placeholder 2"/>
          <p:cNvSpPr>
            <a:spLocks noGrp="1"/>
          </p:cNvSpPr>
          <p:nvPr>
            <p:ph sz="half" idx="1"/>
          </p:nvPr>
        </p:nvSpPr>
        <p:spPr>
          <a:xfrm>
            <a:off x="685800" y="1371600"/>
            <a:ext cx="3810000" cy="4724400"/>
          </a:xfrm>
        </p:spPr>
        <p:txBody>
          <a:bodyPr/>
          <a:lstStyle>
            <a:lvl1pPr>
              <a:defRPr sz="2800"/>
            </a:lvl1pPr>
            <a:lvl2pPr>
              <a:defRPr sz="2400"/>
            </a:lvl2pPr>
            <a:lvl3pPr>
              <a:defRPr sz="2000"/>
            </a:lvl3pPr>
            <a:lvl4pPr>
              <a:defRPr sz="1800"/>
            </a:lvl4pPr>
            <a:lvl5pPr>
              <a:defRPr sz="1800"/>
            </a:lvl5pPr>
            <a:lvl6pPr>
              <a:defRPr sz="1800"/>
            </a:lvl6pPr>
            <a:lvl7pPr>
              <a:defRPr sz="1800"/>
            </a:lvl7pPr>
            <a:lvl8pPr>
              <a:defRPr sz="1800"/>
            </a:lvl8pPr>
            <a:lvl9pPr>
              <a:defRPr sz="1800"/>
            </a:lvl9pPr>
          </a:lstStyle>
          <a:p>
            <a:pPr lvl="0"/>
            <a:r>
              <a:rPr lang="th-TH" smtClean="0"/>
              <a:t>Click to edit Master text styles</a:t>
            </a:r>
          </a:p>
          <a:p>
            <a:pPr lvl="1"/>
            <a:r>
              <a:rPr lang="th-TH" smtClean="0"/>
              <a:t>Second level</a:t>
            </a:r>
          </a:p>
          <a:p>
            <a:pPr lvl="2"/>
            <a:r>
              <a:rPr lang="th-TH" smtClean="0"/>
              <a:t>Third level</a:t>
            </a:r>
          </a:p>
          <a:p>
            <a:pPr lvl="3"/>
            <a:r>
              <a:rPr lang="th-TH" smtClean="0"/>
              <a:t>Fourth level</a:t>
            </a:r>
          </a:p>
          <a:p>
            <a:pPr lvl="4"/>
            <a:r>
              <a:rPr lang="th-TH" smtClean="0"/>
              <a:t>Fifth level</a:t>
            </a:r>
            <a:endParaRPr lang="en-US"/>
          </a:p>
        </p:txBody>
      </p:sp>
      <p:sp>
        <p:nvSpPr>
          <p:cNvPr id="4" name="Content Placeholder 3"/>
          <p:cNvSpPr>
            <a:spLocks noGrp="1"/>
          </p:cNvSpPr>
          <p:nvPr>
            <p:ph sz="half" idx="2"/>
          </p:nvPr>
        </p:nvSpPr>
        <p:spPr>
          <a:xfrm>
            <a:off x="4648200" y="1371600"/>
            <a:ext cx="3810000" cy="4724400"/>
          </a:xfrm>
        </p:spPr>
        <p:txBody>
          <a:bodyPr/>
          <a:lstStyle>
            <a:lvl1pPr>
              <a:defRPr sz="2800"/>
            </a:lvl1pPr>
            <a:lvl2pPr>
              <a:defRPr sz="2400"/>
            </a:lvl2pPr>
            <a:lvl3pPr>
              <a:defRPr sz="2000"/>
            </a:lvl3pPr>
            <a:lvl4pPr>
              <a:defRPr sz="1800"/>
            </a:lvl4pPr>
            <a:lvl5pPr>
              <a:defRPr sz="1800"/>
            </a:lvl5pPr>
            <a:lvl6pPr>
              <a:defRPr sz="1800"/>
            </a:lvl6pPr>
            <a:lvl7pPr>
              <a:defRPr sz="1800"/>
            </a:lvl7pPr>
            <a:lvl8pPr>
              <a:defRPr sz="1800"/>
            </a:lvl8pPr>
            <a:lvl9pPr>
              <a:defRPr sz="1800"/>
            </a:lvl9pPr>
          </a:lstStyle>
          <a:p>
            <a:pPr lvl="0"/>
            <a:r>
              <a:rPr lang="th-TH" smtClean="0"/>
              <a:t>Click to edit Master text styles</a:t>
            </a:r>
          </a:p>
          <a:p>
            <a:pPr lvl="1"/>
            <a:r>
              <a:rPr lang="th-TH" smtClean="0"/>
              <a:t>Second level</a:t>
            </a:r>
          </a:p>
          <a:p>
            <a:pPr lvl="2"/>
            <a:r>
              <a:rPr lang="th-TH" smtClean="0"/>
              <a:t>Third level</a:t>
            </a:r>
          </a:p>
          <a:p>
            <a:pPr lvl="3"/>
            <a:r>
              <a:rPr lang="th-TH" smtClean="0"/>
              <a:t>Fourth level</a:t>
            </a:r>
          </a:p>
          <a:p>
            <a:pPr lvl="4"/>
            <a:r>
              <a:rPr lang="th-TH" smtClean="0"/>
              <a:t>Fifth level</a:t>
            </a:r>
            <a:endParaRPr lang="en-US"/>
          </a:p>
        </p:txBody>
      </p:sp>
      <p:sp>
        <p:nvSpPr>
          <p:cNvPr id="5" name="Rectangle 6"/>
          <p:cNvSpPr>
            <a:spLocks noGrp="1" noChangeArrowheads="1"/>
          </p:cNvSpPr>
          <p:nvPr>
            <p:ph type="sldNum" sz="quarter" idx="10"/>
          </p:nvPr>
        </p:nvSpPr>
        <p:spPr>
          <a:ln/>
        </p:spPr>
        <p:txBody>
          <a:bodyPr/>
          <a:lstStyle>
            <a:lvl1pPr>
              <a:defRPr/>
            </a:lvl1pPr>
          </a:lstStyle>
          <a:p>
            <a:pPr>
              <a:defRPr/>
            </a:pPr>
            <a:fld id="{15D30C45-68C1-854D-BAB5-5A699C5CBA08}" type="slidenum">
              <a:rPr lang="en-US" smtClean="0"/>
              <a:pPr>
                <a:defRPr/>
              </a:pPr>
              <a:t>‹#›</a:t>
            </a:fld>
            <a:endParaRPr lang="en-US"/>
          </a:p>
        </p:txBody>
      </p:sp>
    </p:spTree>
  </p:cSld>
  <p:clrMapOvr>
    <a:masterClrMapping/>
  </p:clrMapOvr>
</p:sldLayout>
</file>

<file path=ppt/slideLayouts/slideLayout5.xml><?xml version="1.0" encoding="utf-8"?>
<p:sldLayout xmlns:a="http://schemas.openxmlformats.org/drawingml/2006/main" xmlns:r="http://schemas.openxmlformats.org/officeDocument/2006/relationships" xmlns:mc="http://schemas.openxmlformats.org/markup-compatibility/2006" xmlns:mv="urn:schemas-microsoft-com:mac:vml" xmlns:p="http://schemas.openxmlformats.org/presentationml/2006/main" mc:Ignorable="mv" mc:PreserveAttributes="mv:*" type="twoTxTwoObj" preserve="1">
  <p:cSld name="Comparison">
    <p:spTree>
      <p:nvGrpSpPr>
        <p:cNvPr id="1" name=""/>
        <p:cNvGrpSpPr/>
        <p:nvPr/>
      </p:nvGrpSpPr>
      <p:grpSpPr>
        <a:xfrm>
          <a:off x="0" y="0"/>
          <a:ext cx="0" cy="0"/>
          <a:chOff x="0" y="0"/>
          <a:chExt cx="0" cy="0"/>
        </a:xfrm>
      </p:grpSpPr>
      <p:sp>
        <p:nvSpPr>
          <p:cNvPr id="2" name="Title 1"/>
          <p:cNvSpPr>
            <a:spLocks noGrp="1"/>
          </p:cNvSpPr>
          <p:nvPr>
            <p:ph type="title"/>
          </p:nvPr>
        </p:nvSpPr>
        <p:spPr>
          <a:xfrm>
            <a:off x="457200" y="274638"/>
            <a:ext cx="8229600" cy="1143000"/>
          </a:xfrm>
        </p:spPr>
        <p:txBody>
          <a:bodyPr/>
          <a:lstStyle>
            <a:lvl1pPr>
              <a:defRPr/>
            </a:lvl1pPr>
          </a:lstStyle>
          <a:p>
            <a:r>
              <a:rPr lang="th-TH" smtClean="0"/>
              <a:t>Click to edit Master title style</a:t>
            </a:r>
            <a:endParaRPr lang="en-US"/>
          </a:p>
        </p:txBody>
      </p:sp>
      <p:sp>
        <p:nvSpPr>
          <p:cNvPr id="3" name="Text Placeholder 2"/>
          <p:cNvSpPr>
            <a:spLocks noGrp="1"/>
          </p:cNvSpPr>
          <p:nvPr>
            <p:ph type="body" idx="1"/>
          </p:nvPr>
        </p:nvSpPr>
        <p:spPr>
          <a:xfrm>
            <a:off x="457200" y="1535113"/>
            <a:ext cx="4040188" cy="639762"/>
          </a:xfrm>
        </p:spPr>
        <p:txBody>
          <a:bodyPr anchor="b"/>
          <a:lstStyle>
            <a:lvl1pPr marL="0" indent="0">
              <a:buNone/>
              <a:defRPr sz="2400" b="1"/>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th-TH" smtClean="0"/>
              <a:t>Click to edit Master text styles</a:t>
            </a:r>
          </a:p>
        </p:txBody>
      </p:sp>
      <p:sp>
        <p:nvSpPr>
          <p:cNvPr id="4" name="Content Placeholder 3"/>
          <p:cNvSpPr>
            <a:spLocks noGrp="1"/>
          </p:cNvSpPr>
          <p:nvPr>
            <p:ph sz="half" idx="2"/>
          </p:nvPr>
        </p:nvSpPr>
        <p:spPr>
          <a:xfrm>
            <a:off x="457200" y="2174875"/>
            <a:ext cx="4040188" cy="3951288"/>
          </a:xfrm>
        </p:spPr>
        <p:txBody>
          <a:bodyPr/>
          <a:lstStyle>
            <a:lvl1pPr>
              <a:defRPr sz="2400"/>
            </a:lvl1pPr>
            <a:lvl2pPr>
              <a:defRPr sz="2000"/>
            </a:lvl2pPr>
            <a:lvl3pPr>
              <a:defRPr sz="1800"/>
            </a:lvl3pPr>
            <a:lvl4pPr>
              <a:defRPr sz="1600"/>
            </a:lvl4pPr>
            <a:lvl5pPr>
              <a:defRPr sz="1600"/>
            </a:lvl5pPr>
            <a:lvl6pPr>
              <a:defRPr sz="1600"/>
            </a:lvl6pPr>
            <a:lvl7pPr>
              <a:defRPr sz="1600"/>
            </a:lvl7pPr>
            <a:lvl8pPr>
              <a:defRPr sz="1600"/>
            </a:lvl8pPr>
            <a:lvl9pPr>
              <a:defRPr sz="1600"/>
            </a:lvl9pPr>
          </a:lstStyle>
          <a:p>
            <a:pPr lvl="0"/>
            <a:r>
              <a:rPr lang="th-TH" smtClean="0"/>
              <a:t>Click to edit Master text styles</a:t>
            </a:r>
          </a:p>
          <a:p>
            <a:pPr lvl="1"/>
            <a:r>
              <a:rPr lang="th-TH" smtClean="0"/>
              <a:t>Second level</a:t>
            </a:r>
          </a:p>
          <a:p>
            <a:pPr lvl="2"/>
            <a:r>
              <a:rPr lang="th-TH" smtClean="0"/>
              <a:t>Third level</a:t>
            </a:r>
          </a:p>
          <a:p>
            <a:pPr lvl="3"/>
            <a:r>
              <a:rPr lang="th-TH" smtClean="0"/>
              <a:t>Fourth level</a:t>
            </a:r>
          </a:p>
          <a:p>
            <a:pPr lvl="4"/>
            <a:r>
              <a:rPr lang="th-TH" smtClean="0"/>
              <a:t>Fifth level</a:t>
            </a:r>
            <a:endParaRPr lang="en-US"/>
          </a:p>
        </p:txBody>
      </p:sp>
      <p:sp>
        <p:nvSpPr>
          <p:cNvPr id="5" name="Text Placeholder 4"/>
          <p:cNvSpPr>
            <a:spLocks noGrp="1"/>
          </p:cNvSpPr>
          <p:nvPr>
            <p:ph type="body" sz="quarter" idx="3"/>
          </p:nvPr>
        </p:nvSpPr>
        <p:spPr>
          <a:xfrm>
            <a:off x="4645026" y="1535113"/>
            <a:ext cx="4041775" cy="639762"/>
          </a:xfrm>
        </p:spPr>
        <p:txBody>
          <a:bodyPr anchor="b"/>
          <a:lstStyle>
            <a:lvl1pPr marL="0" indent="0">
              <a:buNone/>
              <a:defRPr sz="2400" b="1"/>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th-TH" smtClean="0"/>
              <a:t>Click to edit Master text styles</a:t>
            </a:r>
          </a:p>
        </p:txBody>
      </p:sp>
      <p:sp>
        <p:nvSpPr>
          <p:cNvPr id="6" name="Content Placeholder 5"/>
          <p:cNvSpPr>
            <a:spLocks noGrp="1"/>
          </p:cNvSpPr>
          <p:nvPr>
            <p:ph sz="quarter" idx="4"/>
          </p:nvPr>
        </p:nvSpPr>
        <p:spPr>
          <a:xfrm>
            <a:off x="4645026" y="2174875"/>
            <a:ext cx="4041775" cy="3951288"/>
          </a:xfrm>
        </p:spPr>
        <p:txBody>
          <a:bodyPr/>
          <a:lstStyle>
            <a:lvl1pPr>
              <a:defRPr sz="2400"/>
            </a:lvl1pPr>
            <a:lvl2pPr>
              <a:defRPr sz="2000"/>
            </a:lvl2pPr>
            <a:lvl3pPr>
              <a:defRPr sz="1800"/>
            </a:lvl3pPr>
            <a:lvl4pPr>
              <a:defRPr sz="1600"/>
            </a:lvl4pPr>
            <a:lvl5pPr>
              <a:defRPr sz="1600"/>
            </a:lvl5pPr>
            <a:lvl6pPr>
              <a:defRPr sz="1600"/>
            </a:lvl6pPr>
            <a:lvl7pPr>
              <a:defRPr sz="1600"/>
            </a:lvl7pPr>
            <a:lvl8pPr>
              <a:defRPr sz="1600"/>
            </a:lvl8pPr>
            <a:lvl9pPr>
              <a:defRPr sz="1600"/>
            </a:lvl9pPr>
          </a:lstStyle>
          <a:p>
            <a:pPr lvl="0"/>
            <a:r>
              <a:rPr lang="th-TH" smtClean="0"/>
              <a:t>Click to edit Master text styles</a:t>
            </a:r>
          </a:p>
          <a:p>
            <a:pPr lvl="1"/>
            <a:r>
              <a:rPr lang="th-TH" smtClean="0"/>
              <a:t>Second level</a:t>
            </a:r>
          </a:p>
          <a:p>
            <a:pPr lvl="2"/>
            <a:r>
              <a:rPr lang="th-TH" smtClean="0"/>
              <a:t>Third level</a:t>
            </a:r>
          </a:p>
          <a:p>
            <a:pPr lvl="3"/>
            <a:r>
              <a:rPr lang="th-TH" smtClean="0"/>
              <a:t>Fourth level</a:t>
            </a:r>
          </a:p>
          <a:p>
            <a:pPr lvl="4"/>
            <a:r>
              <a:rPr lang="th-TH" smtClean="0"/>
              <a:t>Fifth level</a:t>
            </a:r>
            <a:endParaRPr lang="en-US"/>
          </a:p>
        </p:txBody>
      </p:sp>
      <p:sp>
        <p:nvSpPr>
          <p:cNvPr id="7" name="Rectangle 6"/>
          <p:cNvSpPr>
            <a:spLocks noGrp="1" noChangeArrowheads="1"/>
          </p:cNvSpPr>
          <p:nvPr>
            <p:ph type="sldNum" sz="quarter" idx="10"/>
          </p:nvPr>
        </p:nvSpPr>
        <p:spPr>
          <a:ln/>
        </p:spPr>
        <p:txBody>
          <a:bodyPr/>
          <a:lstStyle>
            <a:lvl1pPr>
              <a:defRPr/>
            </a:lvl1pPr>
          </a:lstStyle>
          <a:p>
            <a:pPr>
              <a:defRPr/>
            </a:pPr>
            <a:fld id="{3551DE8C-3EAB-FB46-9BA6-CBF826299C29}" type="slidenum">
              <a:rPr lang="en-US" smtClean="0"/>
              <a:pPr>
                <a:defRPr/>
              </a:pPr>
              <a:t>‹#›</a:t>
            </a:fld>
            <a:endParaRPr lang="en-US"/>
          </a:p>
        </p:txBody>
      </p:sp>
    </p:spTree>
  </p:cSld>
  <p:clrMapOvr>
    <a:masterClrMapping/>
  </p:clrMapOvr>
</p:sldLayout>
</file>

<file path=ppt/slideLayouts/slideLayout6.xml><?xml version="1.0" encoding="utf-8"?>
<p:sldLayout xmlns:a="http://schemas.openxmlformats.org/drawingml/2006/main" xmlns:r="http://schemas.openxmlformats.org/officeDocument/2006/relationships" xmlns:mc="http://schemas.openxmlformats.org/markup-compatibility/2006" xmlns:mv="urn:schemas-microsoft-com:mac:vml" xmlns:p="http://schemas.openxmlformats.org/presentationml/2006/main" mc:Ignorable="mv" mc:PreserveAttributes="mv:*" type="titleOnly" preserve="1">
  <p:cSld name="Title Only">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th-TH" smtClean="0"/>
              <a:t>Click to edit Master title style</a:t>
            </a:r>
            <a:endParaRPr lang="en-US"/>
          </a:p>
        </p:txBody>
      </p:sp>
      <p:sp>
        <p:nvSpPr>
          <p:cNvPr id="3" name="Rectangle 6"/>
          <p:cNvSpPr>
            <a:spLocks noGrp="1" noChangeArrowheads="1"/>
          </p:cNvSpPr>
          <p:nvPr>
            <p:ph type="sldNum" sz="quarter" idx="10"/>
          </p:nvPr>
        </p:nvSpPr>
        <p:spPr>
          <a:ln/>
        </p:spPr>
        <p:txBody>
          <a:bodyPr/>
          <a:lstStyle>
            <a:lvl1pPr>
              <a:defRPr/>
            </a:lvl1pPr>
          </a:lstStyle>
          <a:p>
            <a:pPr>
              <a:defRPr/>
            </a:pPr>
            <a:fld id="{DD0AB1D8-784A-5A44-8C6C-F48635FF5D81}" type="slidenum">
              <a:rPr lang="en-US" smtClean="0"/>
              <a:pPr>
                <a:defRPr/>
              </a:pPr>
              <a:t>‹#›</a:t>
            </a:fld>
            <a:endParaRPr lang="en-US"/>
          </a:p>
        </p:txBody>
      </p:sp>
      <p:sp>
        <p:nvSpPr>
          <p:cNvPr id="4" name="Footer Placeholder 7"/>
          <p:cNvSpPr>
            <a:spLocks noGrp="1"/>
          </p:cNvSpPr>
          <p:nvPr>
            <p:ph type="ftr" sz="quarter" idx="3"/>
          </p:nvPr>
        </p:nvSpPr>
        <p:spPr>
          <a:xfrm>
            <a:off x="0" y="6492875"/>
            <a:ext cx="2895600" cy="365125"/>
          </a:xfrm>
          <a:prstGeom prst="rect">
            <a:avLst/>
          </a:prstGeom>
        </p:spPr>
        <p:txBody>
          <a:bodyPr vert="horz" lIns="91440" tIns="45720" rIns="91440" bIns="45720" rtlCol="0" anchor="ctr"/>
          <a:lstStyle>
            <a:lvl1pPr algn="l">
              <a:defRPr sz="1800">
                <a:solidFill>
                  <a:schemeClr val="tx2"/>
                </a:solidFill>
                <a:latin typeface="Angsana New"/>
                <a:cs typeface="Angsana New"/>
              </a:defRPr>
            </a:lvl1pPr>
          </a:lstStyle>
          <a:p>
            <a:r>
              <a:rPr lang="en-US" smtClean="0"/>
              <a:t>Chayun Tantivasadakarn</a:t>
            </a:r>
            <a:endParaRPr lang="en-US" dirty="0"/>
          </a:p>
        </p:txBody>
      </p:sp>
    </p:spTree>
  </p:cSld>
  <p:clrMapOvr>
    <a:masterClrMapping/>
  </p:clrMapOvr>
</p:sldLayout>
</file>

<file path=ppt/slideLayouts/slideLayout7.xml><?xml version="1.0" encoding="utf-8"?>
<p:sldLayout xmlns:a="http://schemas.openxmlformats.org/drawingml/2006/main" xmlns:r="http://schemas.openxmlformats.org/officeDocument/2006/relationships" xmlns:mc="http://schemas.openxmlformats.org/markup-compatibility/2006" xmlns:mv="urn:schemas-microsoft-com:mac:vml" xmlns:p="http://schemas.openxmlformats.org/presentationml/2006/main" mc:Ignorable="mv" mc:PreserveAttributes="mv:*" type="blank" preserve="1">
  <p:cSld name="Blank">
    <p:spTree>
      <p:nvGrpSpPr>
        <p:cNvPr id="1" name=""/>
        <p:cNvGrpSpPr/>
        <p:nvPr/>
      </p:nvGrpSpPr>
      <p:grpSpPr>
        <a:xfrm>
          <a:off x="0" y="0"/>
          <a:ext cx="0" cy="0"/>
          <a:chOff x="0" y="0"/>
          <a:chExt cx="0" cy="0"/>
        </a:xfrm>
      </p:grpSpPr>
      <p:sp>
        <p:nvSpPr>
          <p:cNvPr id="2" name="Rectangle 6"/>
          <p:cNvSpPr>
            <a:spLocks noGrp="1" noChangeArrowheads="1"/>
          </p:cNvSpPr>
          <p:nvPr>
            <p:ph type="sldNum" sz="quarter" idx="10"/>
          </p:nvPr>
        </p:nvSpPr>
        <p:spPr>
          <a:ln/>
        </p:spPr>
        <p:txBody>
          <a:bodyPr/>
          <a:lstStyle>
            <a:lvl1pPr>
              <a:defRPr/>
            </a:lvl1pPr>
          </a:lstStyle>
          <a:p>
            <a:pPr>
              <a:defRPr/>
            </a:pPr>
            <a:fld id="{CB387A61-E519-0644-A6D0-479E4EC0D7F5}" type="slidenum">
              <a:rPr lang="en-US" smtClean="0"/>
              <a:pPr>
                <a:defRPr/>
              </a:pPr>
              <a:t>‹#›</a:t>
            </a:fld>
            <a:endParaRPr lang="en-US"/>
          </a:p>
        </p:txBody>
      </p:sp>
    </p:spTree>
  </p:cSld>
  <p:clrMapOvr>
    <a:masterClrMapping/>
  </p:clrMapOvr>
</p:sldLayout>
</file>

<file path=ppt/slideLayouts/slideLayout8.xml><?xml version="1.0" encoding="utf-8"?>
<p:sldLayout xmlns:a="http://schemas.openxmlformats.org/drawingml/2006/main" xmlns:r="http://schemas.openxmlformats.org/officeDocument/2006/relationships" xmlns:mc="http://schemas.openxmlformats.org/markup-compatibility/2006" xmlns:mv="urn:schemas-microsoft-com:mac:vml" xmlns:p="http://schemas.openxmlformats.org/presentationml/2006/main" mc:Ignorable="mv" mc:PreserveAttributes="mv:*" type="objTx" preserve="1">
  <p:cSld name="Content with Caption">
    <p:spTree>
      <p:nvGrpSpPr>
        <p:cNvPr id="1" name=""/>
        <p:cNvGrpSpPr/>
        <p:nvPr/>
      </p:nvGrpSpPr>
      <p:grpSpPr>
        <a:xfrm>
          <a:off x="0" y="0"/>
          <a:ext cx="0" cy="0"/>
          <a:chOff x="0" y="0"/>
          <a:chExt cx="0" cy="0"/>
        </a:xfrm>
      </p:grpSpPr>
      <p:sp>
        <p:nvSpPr>
          <p:cNvPr id="2" name="Title 1"/>
          <p:cNvSpPr>
            <a:spLocks noGrp="1"/>
          </p:cNvSpPr>
          <p:nvPr>
            <p:ph type="title"/>
          </p:nvPr>
        </p:nvSpPr>
        <p:spPr>
          <a:xfrm>
            <a:off x="457200" y="273050"/>
            <a:ext cx="3008313" cy="1162050"/>
          </a:xfrm>
        </p:spPr>
        <p:txBody>
          <a:bodyPr anchor="b"/>
          <a:lstStyle>
            <a:lvl1pPr algn="l">
              <a:defRPr sz="2000" b="1"/>
            </a:lvl1pPr>
          </a:lstStyle>
          <a:p>
            <a:r>
              <a:rPr lang="th-TH" smtClean="0"/>
              <a:t>Click to edit Master title style</a:t>
            </a:r>
            <a:endParaRPr lang="en-US"/>
          </a:p>
        </p:txBody>
      </p:sp>
      <p:sp>
        <p:nvSpPr>
          <p:cNvPr id="3" name="Content Placeholder 2"/>
          <p:cNvSpPr>
            <a:spLocks noGrp="1"/>
          </p:cNvSpPr>
          <p:nvPr>
            <p:ph idx="1"/>
          </p:nvPr>
        </p:nvSpPr>
        <p:spPr>
          <a:xfrm>
            <a:off x="3575051" y="273052"/>
            <a:ext cx="5111750" cy="5853113"/>
          </a:xfrm>
        </p:spPr>
        <p:txBody>
          <a:bodyPr/>
          <a:lstStyle>
            <a:lvl1pPr>
              <a:defRPr sz="3200"/>
            </a:lvl1pPr>
            <a:lvl2pPr>
              <a:defRPr sz="2800"/>
            </a:lvl2pPr>
            <a:lvl3pPr>
              <a:defRPr sz="2400"/>
            </a:lvl3pPr>
            <a:lvl4pPr>
              <a:defRPr sz="2000"/>
            </a:lvl4pPr>
            <a:lvl5pPr>
              <a:defRPr sz="2000"/>
            </a:lvl5pPr>
            <a:lvl6pPr>
              <a:defRPr sz="2000"/>
            </a:lvl6pPr>
            <a:lvl7pPr>
              <a:defRPr sz="2000"/>
            </a:lvl7pPr>
            <a:lvl8pPr>
              <a:defRPr sz="2000"/>
            </a:lvl8pPr>
            <a:lvl9pPr>
              <a:defRPr sz="2000"/>
            </a:lvl9pPr>
          </a:lstStyle>
          <a:p>
            <a:pPr lvl="0"/>
            <a:r>
              <a:rPr lang="th-TH" smtClean="0"/>
              <a:t>Click to edit Master text styles</a:t>
            </a:r>
          </a:p>
          <a:p>
            <a:pPr lvl="1"/>
            <a:r>
              <a:rPr lang="th-TH" smtClean="0"/>
              <a:t>Second level</a:t>
            </a:r>
          </a:p>
          <a:p>
            <a:pPr lvl="2"/>
            <a:r>
              <a:rPr lang="th-TH" smtClean="0"/>
              <a:t>Third level</a:t>
            </a:r>
          </a:p>
          <a:p>
            <a:pPr lvl="3"/>
            <a:r>
              <a:rPr lang="th-TH" smtClean="0"/>
              <a:t>Fourth level</a:t>
            </a:r>
          </a:p>
          <a:p>
            <a:pPr lvl="4"/>
            <a:r>
              <a:rPr lang="th-TH" smtClean="0"/>
              <a:t>Fifth level</a:t>
            </a:r>
            <a:endParaRPr lang="en-US"/>
          </a:p>
        </p:txBody>
      </p:sp>
      <p:sp>
        <p:nvSpPr>
          <p:cNvPr id="4" name="Text Placeholder 3"/>
          <p:cNvSpPr>
            <a:spLocks noGrp="1"/>
          </p:cNvSpPr>
          <p:nvPr>
            <p:ph type="body" sz="half" idx="2"/>
          </p:nvPr>
        </p:nvSpPr>
        <p:spPr>
          <a:xfrm>
            <a:off x="457200" y="1435102"/>
            <a:ext cx="3008313" cy="4691063"/>
          </a:xfrm>
        </p:spPr>
        <p:txBody>
          <a:bodyPr/>
          <a:lstStyle>
            <a:lvl1pPr marL="0" indent="0">
              <a:buNone/>
              <a:defRPr sz="1400"/>
            </a:lvl1pPr>
            <a:lvl2pPr marL="457200" indent="0">
              <a:buNone/>
              <a:defRPr sz="1200"/>
            </a:lvl2pPr>
            <a:lvl3pPr marL="914400" indent="0">
              <a:buNone/>
              <a:defRPr sz="1000"/>
            </a:lvl3pPr>
            <a:lvl4pPr marL="1371600" indent="0">
              <a:buNone/>
              <a:defRPr sz="900"/>
            </a:lvl4pPr>
            <a:lvl5pPr marL="1828800" indent="0">
              <a:buNone/>
              <a:defRPr sz="900"/>
            </a:lvl5pPr>
            <a:lvl6pPr marL="2286000" indent="0">
              <a:buNone/>
              <a:defRPr sz="900"/>
            </a:lvl6pPr>
            <a:lvl7pPr marL="2743200" indent="0">
              <a:buNone/>
              <a:defRPr sz="900"/>
            </a:lvl7pPr>
            <a:lvl8pPr marL="3200400" indent="0">
              <a:buNone/>
              <a:defRPr sz="900"/>
            </a:lvl8pPr>
            <a:lvl9pPr marL="3657600" indent="0">
              <a:buNone/>
              <a:defRPr sz="900"/>
            </a:lvl9pPr>
          </a:lstStyle>
          <a:p>
            <a:pPr lvl="0"/>
            <a:r>
              <a:rPr lang="th-TH" smtClean="0"/>
              <a:t>Click to edit Master text styles</a:t>
            </a:r>
          </a:p>
        </p:txBody>
      </p:sp>
      <p:sp>
        <p:nvSpPr>
          <p:cNvPr id="5" name="Rectangle 6"/>
          <p:cNvSpPr>
            <a:spLocks noGrp="1" noChangeArrowheads="1"/>
          </p:cNvSpPr>
          <p:nvPr>
            <p:ph type="sldNum" sz="quarter" idx="10"/>
          </p:nvPr>
        </p:nvSpPr>
        <p:spPr>
          <a:ln/>
        </p:spPr>
        <p:txBody>
          <a:bodyPr/>
          <a:lstStyle>
            <a:lvl1pPr>
              <a:defRPr/>
            </a:lvl1pPr>
          </a:lstStyle>
          <a:p>
            <a:pPr>
              <a:defRPr/>
            </a:pPr>
            <a:fld id="{DA6B870D-F31F-BB4A-9857-E3F779F7FF28}" type="slidenum">
              <a:rPr lang="en-US" smtClean="0"/>
              <a:pPr>
                <a:defRPr/>
              </a:pPr>
              <a:t>‹#›</a:t>
            </a:fld>
            <a:endParaRPr lang="en-US"/>
          </a:p>
        </p:txBody>
      </p:sp>
    </p:spTree>
  </p:cSld>
  <p:clrMapOvr>
    <a:masterClrMapping/>
  </p:clrMapOvr>
</p:sldLayout>
</file>

<file path=ppt/slideLayouts/slideLayout9.xml><?xml version="1.0" encoding="utf-8"?>
<p:sldLayout xmlns:a="http://schemas.openxmlformats.org/drawingml/2006/main" xmlns:r="http://schemas.openxmlformats.org/officeDocument/2006/relationships" xmlns:mc="http://schemas.openxmlformats.org/markup-compatibility/2006" xmlns:mv="urn:schemas-microsoft-com:mac:vml" xmlns:p="http://schemas.openxmlformats.org/presentationml/2006/main" mc:Ignorable="mv" mc:PreserveAttributes="mv:*" type="picTx" preserve="1">
  <p:cSld name="Picture with Caption">
    <p:spTree>
      <p:nvGrpSpPr>
        <p:cNvPr id="1" name=""/>
        <p:cNvGrpSpPr/>
        <p:nvPr/>
      </p:nvGrpSpPr>
      <p:grpSpPr>
        <a:xfrm>
          <a:off x="0" y="0"/>
          <a:ext cx="0" cy="0"/>
          <a:chOff x="0" y="0"/>
          <a:chExt cx="0" cy="0"/>
        </a:xfrm>
      </p:grpSpPr>
      <p:sp>
        <p:nvSpPr>
          <p:cNvPr id="2" name="Title 1"/>
          <p:cNvSpPr>
            <a:spLocks noGrp="1"/>
          </p:cNvSpPr>
          <p:nvPr>
            <p:ph type="title"/>
          </p:nvPr>
        </p:nvSpPr>
        <p:spPr>
          <a:xfrm>
            <a:off x="1792288" y="4800600"/>
            <a:ext cx="5486400" cy="566738"/>
          </a:xfrm>
        </p:spPr>
        <p:txBody>
          <a:bodyPr anchor="b"/>
          <a:lstStyle>
            <a:lvl1pPr algn="l">
              <a:defRPr sz="2000" b="1"/>
            </a:lvl1pPr>
          </a:lstStyle>
          <a:p>
            <a:r>
              <a:rPr lang="th-TH" smtClean="0"/>
              <a:t>Click to edit Master title style</a:t>
            </a:r>
            <a:endParaRPr lang="en-US"/>
          </a:p>
        </p:txBody>
      </p:sp>
      <p:sp>
        <p:nvSpPr>
          <p:cNvPr id="3" name="Picture Placeholder 2"/>
          <p:cNvSpPr>
            <a:spLocks noGrp="1"/>
          </p:cNvSpPr>
          <p:nvPr>
            <p:ph type="pic" idx="1"/>
          </p:nvPr>
        </p:nvSpPr>
        <p:spPr>
          <a:xfrm>
            <a:off x="1792288" y="612775"/>
            <a:ext cx="5486400" cy="4114800"/>
          </a:xfrm>
        </p:spPr>
        <p:txBody>
          <a:bodyPr/>
          <a:lstStyle>
            <a:lvl1pPr marL="0" indent="0">
              <a:buNone/>
              <a:defRPr sz="3200"/>
            </a:lvl1pPr>
            <a:lvl2pPr marL="457200" indent="0">
              <a:buNone/>
              <a:defRPr sz="2800"/>
            </a:lvl2pPr>
            <a:lvl3pPr marL="914400" indent="0">
              <a:buNone/>
              <a:defRPr sz="2400"/>
            </a:lvl3pPr>
            <a:lvl4pPr marL="1371600" indent="0">
              <a:buNone/>
              <a:defRPr sz="2000"/>
            </a:lvl4pPr>
            <a:lvl5pPr marL="1828800" indent="0">
              <a:buNone/>
              <a:defRPr sz="2000"/>
            </a:lvl5pPr>
            <a:lvl6pPr marL="2286000" indent="0">
              <a:buNone/>
              <a:defRPr sz="2000"/>
            </a:lvl6pPr>
            <a:lvl7pPr marL="2743200" indent="0">
              <a:buNone/>
              <a:defRPr sz="2000"/>
            </a:lvl7pPr>
            <a:lvl8pPr marL="3200400" indent="0">
              <a:buNone/>
              <a:defRPr sz="2000"/>
            </a:lvl8pPr>
            <a:lvl9pPr marL="3657600" indent="0">
              <a:buNone/>
              <a:defRPr sz="2000"/>
            </a:lvl9pPr>
          </a:lstStyle>
          <a:p>
            <a:pPr lvl="0"/>
            <a:r>
              <a:rPr lang="th-TH" noProof="0" smtClean="0"/>
              <a:t>Click icon to add picture</a:t>
            </a:r>
            <a:endParaRPr lang="en-US" noProof="0" smtClean="0"/>
          </a:p>
        </p:txBody>
      </p:sp>
      <p:sp>
        <p:nvSpPr>
          <p:cNvPr id="4" name="Text Placeholder 3"/>
          <p:cNvSpPr>
            <a:spLocks noGrp="1"/>
          </p:cNvSpPr>
          <p:nvPr>
            <p:ph type="body" sz="half" idx="2"/>
          </p:nvPr>
        </p:nvSpPr>
        <p:spPr>
          <a:xfrm>
            <a:off x="1792288" y="5367338"/>
            <a:ext cx="5486400" cy="804862"/>
          </a:xfrm>
        </p:spPr>
        <p:txBody>
          <a:bodyPr/>
          <a:lstStyle>
            <a:lvl1pPr marL="0" indent="0">
              <a:buNone/>
              <a:defRPr sz="1400"/>
            </a:lvl1pPr>
            <a:lvl2pPr marL="457200" indent="0">
              <a:buNone/>
              <a:defRPr sz="1200"/>
            </a:lvl2pPr>
            <a:lvl3pPr marL="914400" indent="0">
              <a:buNone/>
              <a:defRPr sz="1000"/>
            </a:lvl3pPr>
            <a:lvl4pPr marL="1371600" indent="0">
              <a:buNone/>
              <a:defRPr sz="900"/>
            </a:lvl4pPr>
            <a:lvl5pPr marL="1828800" indent="0">
              <a:buNone/>
              <a:defRPr sz="900"/>
            </a:lvl5pPr>
            <a:lvl6pPr marL="2286000" indent="0">
              <a:buNone/>
              <a:defRPr sz="900"/>
            </a:lvl6pPr>
            <a:lvl7pPr marL="2743200" indent="0">
              <a:buNone/>
              <a:defRPr sz="900"/>
            </a:lvl7pPr>
            <a:lvl8pPr marL="3200400" indent="0">
              <a:buNone/>
              <a:defRPr sz="900"/>
            </a:lvl8pPr>
            <a:lvl9pPr marL="3657600" indent="0">
              <a:buNone/>
              <a:defRPr sz="900"/>
            </a:lvl9pPr>
          </a:lstStyle>
          <a:p>
            <a:pPr lvl="0"/>
            <a:r>
              <a:rPr lang="th-TH" smtClean="0"/>
              <a:t>Click to edit Master text styles</a:t>
            </a:r>
          </a:p>
        </p:txBody>
      </p:sp>
      <p:sp>
        <p:nvSpPr>
          <p:cNvPr id="5" name="Rectangle 6"/>
          <p:cNvSpPr>
            <a:spLocks noGrp="1" noChangeArrowheads="1"/>
          </p:cNvSpPr>
          <p:nvPr>
            <p:ph type="sldNum" sz="quarter" idx="10"/>
          </p:nvPr>
        </p:nvSpPr>
        <p:spPr>
          <a:ln/>
        </p:spPr>
        <p:txBody>
          <a:bodyPr/>
          <a:lstStyle>
            <a:lvl1pPr>
              <a:defRPr/>
            </a:lvl1pPr>
          </a:lstStyle>
          <a:p>
            <a:pPr>
              <a:defRPr/>
            </a:pPr>
            <a:fld id="{CBC5EA23-7CB4-6D49-BFD3-59A0150257E0}" type="slidenum">
              <a:rPr lang="en-US" smtClean="0"/>
              <a:pPr>
                <a:defRPr/>
              </a:pPr>
              <a:t>‹#›</a:t>
            </a:fld>
            <a:endParaRPr lang="en-US"/>
          </a:p>
        </p:txBody>
      </p:sp>
    </p:spTree>
  </p:cSld>
  <p:clrMapOvr>
    <a:masterClrMapping/>
  </p:clrMapOvr>
</p:sldLayout>
</file>

<file path=ppt/slideLayouts/slideLayout10.xml><?xml version="1.0" encoding="utf-8"?>
<p:sldLayout xmlns:a="http://schemas.openxmlformats.org/drawingml/2006/main" xmlns:r="http://schemas.openxmlformats.org/officeDocument/2006/relationships" xmlns:mc="http://schemas.openxmlformats.org/markup-compatibility/2006" xmlns:mv="urn:schemas-microsoft-com:mac:vml" xmlns:p="http://schemas.openxmlformats.org/presentationml/2006/main" mc:Ignorable="mv" mc:PreserveAttributes="mv:*" type="vertTx" preserve="1">
  <p:cSld name="Title and Vertical Text">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th-TH" smtClean="0"/>
              <a:t>Click to edit Master title style</a:t>
            </a:r>
            <a:endParaRPr lang="en-US"/>
          </a:p>
        </p:txBody>
      </p:sp>
      <p:sp>
        <p:nvSpPr>
          <p:cNvPr id="3" name="Vertical Text Placeholder 2"/>
          <p:cNvSpPr>
            <a:spLocks noGrp="1"/>
          </p:cNvSpPr>
          <p:nvPr>
            <p:ph type="body" orient="vert" idx="1"/>
          </p:nvPr>
        </p:nvSpPr>
        <p:spPr/>
        <p:txBody>
          <a:bodyPr vert="eaVert"/>
          <a:lstStyle/>
          <a:p>
            <a:pPr lvl="0"/>
            <a:r>
              <a:rPr lang="th-TH" smtClean="0"/>
              <a:t>Click to edit Master text styles</a:t>
            </a:r>
          </a:p>
          <a:p>
            <a:pPr lvl="1"/>
            <a:r>
              <a:rPr lang="th-TH" smtClean="0"/>
              <a:t>Second level</a:t>
            </a:r>
          </a:p>
          <a:p>
            <a:pPr lvl="2"/>
            <a:r>
              <a:rPr lang="th-TH" smtClean="0"/>
              <a:t>Third level</a:t>
            </a:r>
          </a:p>
          <a:p>
            <a:pPr lvl="3"/>
            <a:r>
              <a:rPr lang="th-TH" smtClean="0"/>
              <a:t>Fourth level</a:t>
            </a:r>
          </a:p>
          <a:p>
            <a:pPr lvl="4"/>
            <a:r>
              <a:rPr lang="th-TH" smtClean="0"/>
              <a:t>Fifth level</a:t>
            </a:r>
            <a:endParaRPr lang="en-US"/>
          </a:p>
        </p:txBody>
      </p:sp>
      <p:sp>
        <p:nvSpPr>
          <p:cNvPr id="4" name="Rectangle 6"/>
          <p:cNvSpPr>
            <a:spLocks noGrp="1" noChangeArrowheads="1"/>
          </p:cNvSpPr>
          <p:nvPr>
            <p:ph type="sldNum" sz="quarter" idx="10"/>
          </p:nvPr>
        </p:nvSpPr>
        <p:spPr>
          <a:ln/>
        </p:spPr>
        <p:txBody>
          <a:bodyPr/>
          <a:lstStyle>
            <a:lvl1pPr>
              <a:defRPr/>
            </a:lvl1pPr>
          </a:lstStyle>
          <a:p>
            <a:pPr>
              <a:defRPr/>
            </a:pPr>
            <a:fld id="{31717088-11FE-174B-A25B-17CECE633CFB}" type="slidenum">
              <a:rPr lang="en-US" smtClean="0"/>
              <a:pPr>
                <a:defRPr/>
              </a:pPr>
              <a:t>‹#›</a:t>
            </a:fld>
            <a:endParaRPr lang="en-US"/>
          </a:p>
        </p:txBody>
      </p:sp>
    </p:spTree>
  </p:cSld>
  <p:clrMapOvr>
    <a:masterClrMapping/>
  </p:clrMapOvr>
</p:sldLayout>
</file>

<file path=ppt/slideLayouts/slideLayout11.xml><?xml version="1.0" encoding="utf-8"?>
<p:sldLayout xmlns:a="http://schemas.openxmlformats.org/drawingml/2006/main" xmlns:r="http://schemas.openxmlformats.org/officeDocument/2006/relationships" xmlns:mc="http://schemas.openxmlformats.org/markup-compatibility/2006" xmlns:mv="urn:schemas-microsoft-com:mac:vml" xmlns:p="http://schemas.openxmlformats.org/presentationml/2006/main" mc:Ignorable="mv" mc:PreserveAttributes="mv:*" type="vertTitleAndTx" preserve="1">
  <p:cSld name="Vertical Title and Text">
    <p:spTree>
      <p:nvGrpSpPr>
        <p:cNvPr id="1" name=""/>
        <p:cNvGrpSpPr/>
        <p:nvPr/>
      </p:nvGrpSpPr>
      <p:grpSpPr>
        <a:xfrm>
          <a:off x="0" y="0"/>
          <a:ext cx="0" cy="0"/>
          <a:chOff x="0" y="0"/>
          <a:chExt cx="0" cy="0"/>
        </a:xfrm>
      </p:grpSpPr>
      <p:sp>
        <p:nvSpPr>
          <p:cNvPr id="2" name="Vertical Title 1"/>
          <p:cNvSpPr>
            <a:spLocks noGrp="1"/>
          </p:cNvSpPr>
          <p:nvPr>
            <p:ph type="title" orient="vert"/>
          </p:nvPr>
        </p:nvSpPr>
        <p:spPr>
          <a:xfrm>
            <a:off x="6515100" y="228600"/>
            <a:ext cx="1943100" cy="5867400"/>
          </a:xfrm>
        </p:spPr>
        <p:txBody>
          <a:bodyPr vert="eaVert"/>
          <a:lstStyle/>
          <a:p>
            <a:r>
              <a:rPr lang="th-TH" smtClean="0"/>
              <a:t>Click to edit Master title style</a:t>
            </a:r>
            <a:endParaRPr lang="en-US"/>
          </a:p>
        </p:txBody>
      </p:sp>
      <p:sp>
        <p:nvSpPr>
          <p:cNvPr id="3" name="Vertical Text Placeholder 2"/>
          <p:cNvSpPr>
            <a:spLocks noGrp="1"/>
          </p:cNvSpPr>
          <p:nvPr>
            <p:ph type="body" orient="vert" idx="1"/>
          </p:nvPr>
        </p:nvSpPr>
        <p:spPr>
          <a:xfrm>
            <a:off x="685800" y="228600"/>
            <a:ext cx="5676900" cy="5867400"/>
          </a:xfrm>
        </p:spPr>
        <p:txBody>
          <a:bodyPr vert="eaVert"/>
          <a:lstStyle/>
          <a:p>
            <a:pPr lvl="0"/>
            <a:r>
              <a:rPr lang="th-TH" smtClean="0"/>
              <a:t>Click to edit Master text styles</a:t>
            </a:r>
          </a:p>
          <a:p>
            <a:pPr lvl="1"/>
            <a:r>
              <a:rPr lang="th-TH" smtClean="0"/>
              <a:t>Second level</a:t>
            </a:r>
          </a:p>
          <a:p>
            <a:pPr lvl="2"/>
            <a:r>
              <a:rPr lang="th-TH" smtClean="0"/>
              <a:t>Third level</a:t>
            </a:r>
          </a:p>
          <a:p>
            <a:pPr lvl="3"/>
            <a:r>
              <a:rPr lang="th-TH" smtClean="0"/>
              <a:t>Fourth level</a:t>
            </a:r>
          </a:p>
          <a:p>
            <a:pPr lvl="4"/>
            <a:r>
              <a:rPr lang="th-TH" smtClean="0"/>
              <a:t>Fifth level</a:t>
            </a:r>
            <a:endParaRPr lang="en-US"/>
          </a:p>
        </p:txBody>
      </p:sp>
      <p:sp>
        <p:nvSpPr>
          <p:cNvPr id="4" name="Rectangle 6"/>
          <p:cNvSpPr>
            <a:spLocks noGrp="1" noChangeArrowheads="1"/>
          </p:cNvSpPr>
          <p:nvPr>
            <p:ph type="sldNum" sz="quarter" idx="10"/>
          </p:nvPr>
        </p:nvSpPr>
        <p:spPr>
          <a:ln/>
        </p:spPr>
        <p:txBody>
          <a:bodyPr/>
          <a:lstStyle>
            <a:lvl1pPr>
              <a:defRPr/>
            </a:lvl1pPr>
          </a:lstStyle>
          <a:p>
            <a:pPr>
              <a:defRPr/>
            </a:pPr>
            <a:fld id="{907198BF-A184-494F-8E4D-63216E0FCF95}" type="slidenum">
              <a:rPr lang="en-US" smtClean="0"/>
              <a:pPr>
                <a:defRPr/>
              </a:pPr>
              <a:t>‹#›</a:t>
            </a:fld>
            <a:endParaRPr lang="en-US"/>
          </a:p>
        </p:txBody>
      </p:sp>
    </p:spTree>
  </p:cSld>
  <p:clrMapOvr>
    <a:masterClrMapping/>
  </p:clrMapOvr>
</p:sldLayout>
</file>

<file path=ppt/slideLayouts/slideLayout12.xml><?xml version="1.0" encoding="utf-8"?>
<p:sldLayout xmlns:a="http://schemas.openxmlformats.org/drawingml/2006/main" xmlns:r="http://schemas.openxmlformats.org/officeDocument/2006/relationships" xmlns:mc="http://schemas.openxmlformats.org/markup-compatibility/2006" xmlns:mv="urn:schemas-microsoft-com:mac:vml" xmlns:p="http://schemas.openxmlformats.org/presentationml/2006/main" mc:Ignorable="mv" mc:PreserveAttributes="mv:*" type="chart">
  <p:cSld name="Title and Chart">
    <p:spTree>
      <p:nvGrpSpPr>
        <p:cNvPr id="1" name=""/>
        <p:cNvGrpSpPr/>
        <p:nvPr/>
      </p:nvGrpSpPr>
      <p:grpSpPr>
        <a:xfrm>
          <a:off x="0" y="0"/>
          <a:ext cx="0" cy="0"/>
          <a:chOff x="0" y="0"/>
          <a:chExt cx="0" cy="0"/>
        </a:xfrm>
      </p:grpSpPr>
      <p:sp>
        <p:nvSpPr>
          <p:cNvPr id="2" name="Title 1"/>
          <p:cNvSpPr>
            <a:spLocks noGrp="1"/>
          </p:cNvSpPr>
          <p:nvPr>
            <p:ph type="title"/>
          </p:nvPr>
        </p:nvSpPr>
        <p:spPr>
          <a:xfrm>
            <a:off x="1370013" y="23813"/>
            <a:ext cx="7313612" cy="1143000"/>
          </a:xfrm>
        </p:spPr>
        <p:txBody>
          <a:bodyPr/>
          <a:lstStyle/>
          <a:p>
            <a:r>
              <a:rPr lang="th-TH" smtClean="0"/>
              <a:t>Click to edit Master title style</a:t>
            </a:r>
            <a:endParaRPr lang="en-US"/>
          </a:p>
        </p:txBody>
      </p:sp>
      <p:sp>
        <p:nvSpPr>
          <p:cNvPr id="3" name="Chart Placeholder 2"/>
          <p:cNvSpPr>
            <a:spLocks noGrp="1"/>
          </p:cNvSpPr>
          <p:nvPr>
            <p:ph type="chart" idx="1"/>
          </p:nvPr>
        </p:nvSpPr>
        <p:spPr>
          <a:xfrm>
            <a:off x="969963" y="1285875"/>
            <a:ext cx="7713662" cy="5056188"/>
          </a:xfrm>
        </p:spPr>
        <p:txBody>
          <a:bodyPr/>
          <a:lstStyle/>
          <a:p>
            <a:pPr lvl="0"/>
            <a:r>
              <a:rPr lang="th-TH" noProof="0" smtClean="0"/>
              <a:t>Click icon to add chart</a:t>
            </a:r>
            <a:endParaRPr lang="en-US" noProof="0" smtClean="0"/>
          </a:p>
        </p:txBody>
      </p:sp>
      <p:sp>
        <p:nvSpPr>
          <p:cNvPr id="4" name="Rectangle 6"/>
          <p:cNvSpPr>
            <a:spLocks noGrp="1" noChangeArrowheads="1"/>
          </p:cNvSpPr>
          <p:nvPr>
            <p:ph type="sldNum" sz="quarter" idx="10"/>
          </p:nvPr>
        </p:nvSpPr>
        <p:spPr>
          <a:ln/>
        </p:spPr>
        <p:txBody>
          <a:bodyPr/>
          <a:lstStyle>
            <a:lvl1pPr>
              <a:defRPr/>
            </a:lvl1pPr>
          </a:lstStyle>
          <a:p>
            <a:pPr>
              <a:defRPr/>
            </a:pPr>
            <a:fld id="{68E8AB36-A323-5D42-82A8-AF3052FF8222}" type="slidenum">
              <a:rPr lang="en-US" smtClean="0"/>
              <a:pPr>
                <a:defRPr/>
              </a:pPr>
              <a:t>‹#›</a:t>
            </a:fld>
            <a:endParaRPr lang="en-US"/>
          </a:p>
        </p:txBody>
      </p:sp>
    </p:spTree>
  </p:cSld>
  <p:clrMapOvr>
    <a:masterClrMapping/>
  </p:clrMapOvr>
</p:sldLayout>
</file>

<file path=ppt/slideMasters/_rels/slideMaster1.xml.rels><?xml version="1.0" encoding="UTF-8" standalone="yes"?>
<Relationships xmlns="http://schemas.openxmlformats.org/package/2006/relationships"><Relationship Id="rId11" Type="http://schemas.openxmlformats.org/officeDocument/2006/relationships/slideLayout" Target="../slideLayouts/slideLayout11.xml"/><Relationship Id="rId12" Type="http://schemas.openxmlformats.org/officeDocument/2006/relationships/slideLayout" Target="../slideLayouts/slideLayout12.xml"/><Relationship Id="rId13" Type="http://schemas.openxmlformats.org/officeDocument/2006/relationships/theme" Target="../theme/theme1.xml"/><Relationship Id="rId14" Type="http://schemas.openxmlformats.org/officeDocument/2006/relationships/image" Target="../media/image1.png"/><Relationship Id="rId1" Type="http://schemas.openxmlformats.org/officeDocument/2006/relationships/slideLayout" Target="../slideLayouts/slideLayout1.xml"/><Relationship Id="rId2" Type="http://schemas.openxmlformats.org/officeDocument/2006/relationships/slideLayout" Target="../slideLayouts/slideLayout2.xml"/><Relationship Id="rId3" Type="http://schemas.openxmlformats.org/officeDocument/2006/relationships/slideLayout" Target="../slideLayouts/slideLayout3.xml"/><Relationship Id="rId4" Type="http://schemas.openxmlformats.org/officeDocument/2006/relationships/slideLayout" Target="../slideLayouts/slideLayout4.xml"/><Relationship Id="rId5" Type="http://schemas.openxmlformats.org/officeDocument/2006/relationships/slideLayout" Target="../slideLayouts/slideLayout5.xml"/><Relationship Id="rId6" Type="http://schemas.openxmlformats.org/officeDocument/2006/relationships/slideLayout" Target="../slideLayouts/slideLayout6.xml"/><Relationship Id="rId7" Type="http://schemas.openxmlformats.org/officeDocument/2006/relationships/slideLayout" Target="../slideLayouts/slideLayout7.xml"/><Relationship Id="rId8" Type="http://schemas.openxmlformats.org/officeDocument/2006/relationships/slideLayout" Target="../slideLayouts/slideLayout8.xml"/><Relationship Id="rId9" Type="http://schemas.openxmlformats.org/officeDocument/2006/relationships/slideLayout" Target="../slideLayouts/slideLayout9.xml"/><Relationship Id="rId10" Type="http://schemas.openxmlformats.org/officeDocument/2006/relationships/slideLayout" Target="../slideLayouts/slideLayout10.xml"/></Relationships>
</file>

<file path=ppt/slideMasters/slideMaster1.xml><?xml version="1.0" encoding="utf-8"?>
<p:sldMaster xmlns:a="http://schemas.openxmlformats.org/drawingml/2006/main" xmlns:r="http://schemas.openxmlformats.org/officeDocument/2006/relationships" xmlns:mc="http://schemas.openxmlformats.org/markup-compatibility/2006" xmlns:mv="urn:schemas-microsoft-com:mac:vml" xmlns:p="http://schemas.openxmlformats.org/presentationml/2006/main" mc:Ignorable="mv" mc:PreserveAttributes="mv:*">
  <p:cSld>
    <p:bg>
      <p:bgPr>
        <a:solidFill>
          <a:schemeClr val="bg1"/>
        </a:solidFill>
        <a:effectLst/>
      </p:bgPr>
    </p:bg>
    <p:spTree>
      <p:nvGrpSpPr>
        <p:cNvPr id="1" name=""/>
        <p:cNvGrpSpPr/>
        <p:nvPr/>
      </p:nvGrpSpPr>
      <p:grpSpPr>
        <a:xfrm>
          <a:off x="0" y="0"/>
          <a:ext cx="0" cy="0"/>
          <a:chOff x="0" y="0"/>
          <a:chExt cx="0" cy="0"/>
        </a:xfrm>
      </p:grpSpPr>
      <p:sp>
        <p:nvSpPr>
          <p:cNvPr id="1026" name="Rectangle 2"/>
          <p:cNvSpPr>
            <a:spLocks noGrp="1" noChangeArrowheads="1"/>
          </p:cNvSpPr>
          <p:nvPr>
            <p:ph type="title"/>
          </p:nvPr>
        </p:nvSpPr>
        <p:spPr bwMode="auto">
          <a:xfrm>
            <a:off x="609600" y="228600"/>
            <a:ext cx="7620000" cy="838200"/>
          </a:xfrm>
          <a:prstGeom prst="rect">
            <a:avLst/>
          </a:prstGeom>
          <a:solidFill>
            <a:srgbClr val="AADE6B"/>
          </a:solidFill>
          <a:ln w="9525">
            <a:noFill/>
            <a:miter lim="800000"/>
            <a:headEnd/>
            <a:tailEnd/>
          </a:ln>
        </p:spPr>
        <p:txBody>
          <a:bodyPr vert="horz" wrap="square" lIns="91440" tIns="45720" rIns="91440" bIns="45720" numCol="1" anchor="ctr" anchorCtr="0" compatLnSpc="1">
            <a:prstTxWarp prst="textNoShape">
              <a:avLst/>
            </a:prstTxWarp>
          </a:bodyPr>
          <a:lstStyle/>
          <a:p>
            <a:pPr lvl="0"/>
            <a:r>
              <a:rPr lang="th-TH" smtClean="0"/>
              <a:t>Click to edit Master title style</a:t>
            </a:r>
            <a:endParaRPr lang="th-TH"/>
          </a:p>
        </p:txBody>
      </p:sp>
      <p:sp>
        <p:nvSpPr>
          <p:cNvPr id="1027" name="Rectangle 3"/>
          <p:cNvSpPr>
            <a:spLocks noGrp="1" noChangeArrowheads="1"/>
          </p:cNvSpPr>
          <p:nvPr>
            <p:ph type="body" idx="1"/>
          </p:nvPr>
        </p:nvSpPr>
        <p:spPr bwMode="auto">
          <a:xfrm>
            <a:off x="685800" y="1371600"/>
            <a:ext cx="7772400" cy="4724400"/>
          </a:xfrm>
          <a:prstGeom prst="rect">
            <a:avLst/>
          </a:prstGeom>
          <a:noFill/>
          <a:ln w="9525">
            <a:noFill/>
            <a:miter lim="800000"/>
            <a:headEnd/>
            <a:tailEnd/>
          </a:ln>
        </p:spPr>
        <p:txBody>
          <a:bodyPr vert="horz" wrap="square" lIns="91440" tIns="45720" rIns="91440" bIns="45720" numCol="1" anchor="t" anchorCtr="0" compatLnSpc="1">
            <a:prstTxWarp prst="textNoShape">
              <a:avLst/>
            </a:prstTxWarp>
          </a:bodyPr>
          <a:lstStyle/>
          <a:p>
            <a:pPr lvl="0"/>
            <a:r>
              <a:rPr lang="th-TH" smtClean="0"/>
              <a:t>Click to edit Master text styles</a:t>
            </a:r>
          </a:p>
          <a:p>
            <a:pPr lvl="1"/>
            <a:r>
              <a:rPr lang="th-TH" smtClean="0"/>
              <a:t>Second level</a:t>
            </a:r>
          </a:p>
          <a:p>
            <a:pPr lvl="2"/>
            <a:r>
              <a:rPr lang="th-TH" smtClean="0"/>
              <a:t>Third level</a:t>
            </a:r>
          </a:p>
          <a:p>
            <a:pPr lvl="3"/>
            <a:r>
              <a:rPr lang="th-TH" smtClean="0"/>
              <a:t>Fourth level</a:t>
            </a:r>
          </a:p>
          <a:p>
            <a:pPr lvl="4"/>
            <a:r>
              <a:rPr lang="th-TH" smtClean="0"/>
              <a:t>Fifth level</a:t>
            </a:r>
            <a:endParaRPr lang="th-TH"/>
          </a:p>
        </p:txBody>
      </p:sp>
      <p:sp>
        <p:nvSpPr>
          <p:cNvPr id="1030" name="Rectangle 6"/>
          <p:cNvSpPr>
            <a:spLocks noGrp="1" noChangeArrowheads="1"/>
          </p:cNvSpPr>
          <p:nvPr>
            <p:ph type="sldNum" sz="quarter" idx="4"/>
          </p:nvPr>
        </p:nvSpPr>
        <p:spPr bwMode="auto">
          <a:xfrm>
            <a:off x="7239000" y="6400800"/>
            <a:ext cx="1905000" cy="457200"/>
          </a:xfrm>
          <a:prstGeom prst="rect">
            <a:avLst/>
          </a:prstGeom>
          <a:noFill/>
          <a:ln w="9525">
            <a:noFill/>
            <a:miter lim="800000"/>
            <a:headEnd/>
            <a:tailEnd/>
          </a:ln>
          <a:effectLst/>
        </p:spPr>
        <p:txBody>
          <a:bodyPr vert="horz" wrap="square" lIns="91440" tIns="45720" rIns="91440" bIns="45720" numCol="1" anchor="t" anchorCtr="0" compatLnSpc="1">
            <a:prstTxWarp prst="textNoShape">
              <a:avLst/>
            </a:prstTxWarp>
          </a:bodyPr>
          <a:lstStyle>
            <a:lvl1pPr algn="r">
              <a:defRPr sz="2600">
                <a:solidFill>
                  <a:srgbClr val="000000"/>
                </a:solidFill>
              </a:defRPr>
            </a:lvl1pPr>
          </a:lstStyle>
          <a:p>
            <a:pPr>
              <a:defRPr/>
            </a:pPr>
            <a:fld id="{785CA154-387E-4742-9D5A-AA7B4A7F3B9B}" type="slidenum">
              <a:rPr lang="en-US" smtClean="0"/>
              <a:pPr>
                <a:defRPr/>
              </a:pPr>
              <a:t>‹#›</a:t>
            </a:fld>
            <a:endParaRPr lang="en-US"/>
          </a:p>
        </p:txBody>
      </p:sp>
      <p:pic>
        <p:nvPicPr>
          <p:cNvPr id="1029" name="Picture 6" descr="Econ Logo Official.png"/>
          <p:cNvPicPr>
            <a:picLocks noChangeAspect="1"/>
          </p:cNvPicPr>
          <p:nvPr/>
        </p:nvPicPr>
        <p:blipFill>
          <a:blip r:embed="rId14"/>
          <a:srcRect/>
          <a:stretch>
            <a:fillRect/>
          </a:stretch>
        </p:blipFill>
        <p:spPr bwMode="auto">
          <a:xfrm>
            <a:off x="8383588" y="0"/>
            <a:ext cx="760412" cy="1066800"/>
          </a:xfrm>
          <a:prstGeom prst="rect">
            <a:avLst/>
          </a:prstGeom>
          <a:noFill/>
          <a:ln w="9525">
            <a:noFill/>
            <a:miter lim="800000"/>
            <a:headEnd/>
            <a:tailEnd/>
          </a:ln>
        </p:spPr>
      </p:pic>
      <p:sp>
        <p:nvSpPr>
          <p:cNvPr id="7" name="Rectangle 13"/>
          <p:cNvSpPr>
            <a:spLocks noGrp="1" noChangeArrowheads="1"/>
          </p:cNvSpPr>
          <p:nvPr/>
        </p:nvSpPr>
        <p:spPr bwMode="auto">
          <a:xfrm>
            <a:off x="0" y="6400800"/>
            <a:ext cx="3224213" cy="457200"/>
          </a:xfrm>
          <a:prstGeom prst="rect">
            <a:avLst/>
          </a:prstGeom>
          <a:noFill/>
          <a:ln w="9525">
            <a:noFill/>
            <a:miter lim="800000"/>
            <a:headEnd/>
            <a:tailEnd/>
          </a:ln>
          <a:effectLst/>
        </p:spPr>
        <p:txBody>
          <a:bodyPr anchor="b">
            <a:prstTxWarp prst="textNoShape">
              <a:avLst/>
            </a:prstTxWarp>
          </a:bodyPr>
          <a:lstStyle/>
          <a:p>
            <a:pPr>
              <a:defRPr/>
            </a:pPr>
            <a:r>
              <a:rPr lang="en-US" sz="1200" b="0" dirty="0" smtClean="0">
                <a:solidFill>
                  <a:schemeClr val="tx1"/>
                </a:solidFill>
              </a:rPr>
              <a:t>  </a:t>
            </a:r>
            <a:endParaRPr lang="en-US" sz="1200" b="0" dirty="0">
              <a:solidFill>
                <a:schemeClr val="tx1"/>
              </a:solidFill>
            </a:endParaRPr>
          </a:p>
        </p:txBody>
      </p:sp>
      <p:sp>
        <p:nvSpPr>
          <p:cNvPr id="8" name="Footer Placeholder 7"/>
          <p:cNvSpPr>
            <a:spLocks noGrp="1"/>
          </p:cNvSpPr>
          <p:nvPr>
            <p:ph type="ftr" sz="quarter" idx="3"/>
          </p:nvPr>
        </p:nvSpPr>
        <p:spPr>
          <a:xfrm>
            <a:off x="0" y="6492875"/>
            <a:ext cx="2895600" cy="365125"/>
          </a:xfrm>
          <a:prstGeom prst="rect">
            <a:avLst/>
          </a:prstGeom>
        </p:spPr>
        <p:txBody>
          <a:bodyPr vert="horz" lIns="91440" tIns="45720" rIns="91440" bIns="45720" rtlCol="0" anchor="ctr"/>
          <a:lstStyle>
            <a:lvl1pPr algn="l">
              <a:defRPr sz="1800">
                <a:solidFill>
                  <a:schemeClr val="tx2"/>
                </a:solidFill>
                <a:latin typeface="Angsana New"/>
                <a:cs typeface="Angsana New"/>
              </a:defRPr>
            </a:lvl1pPr>
          </a:lstStyle>
          <a:p>
            <a:r>
              <a:rPr lang="en-US" smtClean="0"/>
              <a:t>Chayun Tantivasadakarn</a:t>
            </a:r>
            <a:endParaRPr lang="en-US" dirty="0"/>
          </a:p>
        </p:txBody>
      </p:sp>
    </p:spTree>
  </p:cSld>
  <p:clrMap bg1="lt1" tx1="dk1" bg2="lt2" tx2="dk2" accent1="accent1" accent2="accent2" accent3="accent3" accent4="accent4" accent5="accent5" accent6="accent6" hlink="hlink" folHlink="folHlink"/>
  <p:sldLayoutIdLst>
    <p:sldLayoutId id="2147483698" r:id="rId1"/>
    <p:sldLayoutId id="2147483699" r:id="rId2"/>
    <p:sldLayoutId id="2147483700" r:id="rId3"/>
    <p:sldLayoutId id="2147483701" r:id="rId4"/>
    <p:sldLayoutId id="2147483702" r:id="rId5"/>
    <p:sldLayoutId id="2147483703" r:id="rId6"/>
    <p:sldLayoutId id="2147483704" r:id="rId7"/>
    <p:sldLayoutId id="2147483705" r:id="rId8"/>
    <p:sldLayoutId id="2147483706" r:id="rId9"/>
    <p:sldLayoutId id="2147483707" r:id="rId10"/>
    <p:sldLayoutId id="2147483708" r:id="rId11"/>
    <p:sldLayoutId id="2147483709" r:id="rId12"/>
  </p:sldLayoutIdLst>
  <p:hf sldNum="0" hdr="0" dt="0"/>
  <p:txStyles>
    <p:titleStyle>
      <a:lvl1pPr algn="l" rtl="0" eaLnBrk="1" fontAlgn="base" hangingPunct="1">
        <a:spcBef>
          <a:spcPct val="0"/>
        </a:spcBef>
        <a:spcAft>
          <a:spcPct val="0"/>
        </a:spcAft>
        <a:defRPr sz="4400" b="1">
          <a:solidFill>
            <a:schemeClr val="tx2"/>
          </a:solidFill>
          <a:latin typeface="Angsana New"/>
          <a:ea typeface="ＭＳ Ｐゴシック" charset="-128"/>
          <a:cs typeface="Angsana New"/>
        </a:defRPr>
      </a:lvl1pPr>
      <a:lvl2pPr algn="l" rtl="0" eaLnBrk="1" fontAlgn="base" hangingPunct="1">
        <a:spcBef>
          <a:spcPct val="0"/>
        </a:spcBef>
        <a:spcAft>
          <a:spcPct val="0"/>
        </a:spcAft>
        <a:defRPr sz="4400" b="1">
          <a:solidFill>
            <a:schemeClr val="tx2"/>
          </a:solidFill>
          <a:latin typeface="Angsana New" charset="0"/>
          <a:ea typeface="ＭＳ Ｐゴシック" charset="-128"/>
        </a:defRPr>
      </a:lvl2pPr>
      <a:lvl3pPr algn="l" rtl="0" eaLnBrk="1" fontAlgn="base" hangingPunct="1">
        <a:spcBef>
          <a:spcPct val="0"/>
        </a:spcBef>
        <a:spcAft>
          <a:spcPct val="0"/>
        </a:spcAft>
        <a:defRPr sz="4400" b="1">
          <a:solidFill>
            <a:schemeClr val="tx2"/>
          </a:solidFill>
          <a:latin typeface="Angsana New" charset="0"/>
          <a:ea typeface="ＭＳ Ｐゴシック" charset="-128"/>
        </a:defRPr>
      </a:lvl3pPr>
      <a:lvl4pPr algn="l" rtl="0" eaLnBrk="1" fontAlgn="base" hangingPunct="1">
        <a:spcBef>
          <a:spcPct val="0"/>
        </a:spcBef>
        <a:spcAft>
          <a:spcPct val="0"/>
        </a:spcAft>
        <a:defRPr sz="4400" b="1">
          <a:solidFill>
            <a:schemeClr val="tx2"/>
          </a:solidFill>
          <a:latin typeface="Angsana New" charset="0"/>
          <a:ea typeface="ＭＳ Ｐゴシック" charset="-128"/>
        </a:defRPr>
      </a:lvl4pPr>
      <a:lvl5pPr algn="l" rtl="0" eaLnBrk="1" fontAlgn="base" hangingPunct="1">
        <a:spcBef>
          <a:spcPct val="0"/>
        </a:spcBef>
        <a:spcAft>
          <a:spcPct val="0"/>
        </a:spcAft>
        <a:defRPr sz="4400" b="1">
          <a:solidFill>
            <a:schemeClr val="tx2"/>
          </a:solidFill>
          <a:latin typeface="Angsana New" charset="0"/>
          <a:ea typeface="ＭＳ Ｐゴシック" charset="-128"/>
        </a:defRPr>
      </a:lvl5pPr>
      <a:lvl6pPr marL="457200" algn="l" rtl="0" eaLnBrk="1" fontAlgn="base" hangingPunct="1">
        <a:spcBef>
          <a:spcPct val="0"/>
        </a:spcBef>
        <a:spcAft>
          <a:spcPct val="0"/>
        </a:spcAft>
        <a:defRPr sz="4400" b="1">
          <a:solidFill>
            <a:schemeClr val="tx2"/>
          </a:solidFill>
          <a:latin typeface="Angsana New" charset="0"/>
        </a:defRPr>
      </a:lvl6pPr>
      <a:lvl7pPr marL="914400" algn="l" rtl="0" eaLnBrk="1" fontAlgn="base" hangingPunct="1">
        <a:spcBef>
          <a:spcPct val="0"/>
        </a:spcBef>
        <a:spcAft>
          <a:spcPct val="0"/>
        </a:spcAft>
        <a:defRPr sz="4400" b="1">
          <a:solidFill>
            <a:schemeClr val="tx2"/>
          </a:solidFill>
          <a:latin typeface="Angsana New" charset="0"/>
        </a:defRPr>
      </a:lvl7pPr>
      <a:lvl8pPr marL="1371600" algn="l" rtl="0" eaLnBrk="1" fontAlgn="base" hangingPunct="1">
        <a:spcBef>
          <a:spcPct val="0"/>
        </a:spcBef>
        <a:spcAft>
          <a:spcPct val="0"/>
        </a:spcAft>
        <a:defRPr sz="4400" b="1">
          <a:solidFill>
            <a:schemeClr val="tx2"/>
          </a:solidFill>
          <a:latin typeface="Angsana New" charset="0"/>
        </a:defRPr>
      </a:lvl8pPr>
      <a:lvl9pPr marL="1828800" algn="l" rtl="0" eaLnBrk="1" fontAlgn="base" hangingPunct="1">
        <a:spcBef>
          <a:spcPct val="0"/>
        </a:spcBef>
        <a:spcAft>
          <a:spcPct val="0"/>
        </a:spcAft>
        <a:defRPr sz="4400" b="1">
          <a:solidFill>
            <a:schemeClr val="tx2"/>
          </a:solidFill>
          <a:latin typeface="Angsana New" charset="0"/>
        </a:defRPr>
      </a:lvl9pPr>
    </p:titleStyle>
    <p:bodyStyle>
      <a:lvl1pPr marL="342900" indent="-342900" algn="l" rtl="0" eaLnBrk="1" fontAlgn="base" hangingPunct="1">
        <a:lnSpc>
          <a:spcPct val="90000"/>
        </a:lnSpc>
        <a:spcBef>
          <a:spcPct val="10000"/>
        </a:spcBef>
        <a:spcAft>
          <a:spcPct val="0"/>
        </a:spcAft>
        <a:buChar char="•"/>
        <a:defRPr sz="4000">
          <a:solidFill>
            <a:schemeClr val="tx1"/>
          </a:solidFill>
          <a:latin typeface="Angsana New"/>
          <a:ea typeface="ＭＳ Ｐゴシック" charset="-128"/>
          <a:cs typeface="Angsana New"/>
        </a:defRPr>
      </a:lvl1pPr>
      <a:lvl2pPr marL="742950" indent="-285750" algn="l" rtl="0" eaLnBrk="1" fontAlgn="base" hangingPunct="1">
        <a:lnSpc>
          <a:spcPct val="90000"/>
        </a:lnSpc>
        <a:spcBef>
          <a:spcPct val="10000"/>
        </a:spcBef>
        <a:spcAft>
          <a:spcPct val="0"/>
        </a:spcAft>
        <a:buChar char="–"/>
        <a:defRPr sz="3600">
          <a:solidFill>
            <a:schemeClr val="tx1"/>
          </a:solidFill>
          <a:latin typeface="Angsana New"/>
          <a:ea typeface="ＭＳ Ｐゴシック" charset="-128"/>
          <a:cs typeface="Angsana New"/>
        </a:defRPr>
      </a:lvl2pPr>
      <a:lvl3pPr marL="1143000" indent="-228600" algn="l" rtl="0" eaLnBrk="1" fontAlgn="base" hangingPunct="1">
        <a:lnSpc>
          <a:spcPct val="90000"/>
        </a:lnSpc>
        <a:spcBef>
          <a:spcPct val="10000"/>
        </a:spcBef>
        <a:spcAft>
          <a:spcPct val="0"/>
        </a:spcAft>
        <a:buChar char="•"/>
        <a:defRPr sz="3200">
          <a:solidFill>
            <a:schemeClr val="tx1"/>
          </a:solidFill>
          <a:latin typeface="Angsana New"/>
          <a:ea typeface="ＭＳ Ｐゴシック" charset="-128"/>
          <a:cs typeface="Angsana New"/>
        </a:defRPr>
      </a:lvl3pPr>
      <a:lvl4pPr marL="1600200" indent="-228600" algn="l" rtl="0" eaLnBrk="1" fontAlgn="base" hangingPunct="1">
        <a:lnSpc>
          <a:spcPct val="90000"/>
        </a:lnSpc>
        <a:spcBef>
          <a:spcPct val="10000"/>
        </a:spcBef>
        <a:spcAft>
          <a:spcPct val="0"/>
        </a:spcAft>
        <a:buChar char="–"/>
        <a:defRPr sz="2800">
          <a:solidFill>
            <a:schemeClr val="tx1"/>
          </a:solidFill>
          <a:latin typeface="Angsana New"/>
          <a:ea typeface="ＭＳ Ｐゴシック" charset="-128"/>
          <a:cs typeface="Angsana New"/>
        </a:defRPr>
      </a:lvl4pPr>
      <a:lvl5pPr marL="2057400" indent="-228600" algn="l" rtl="0" eaLnBrk="1" fontAlgn="base" hangingPunct="1">
        <a:lnSpc>
          <a:spcPct val="90000"/>
        </a:lnSpc>
        <a:spcBef>
          <a:spcPct val="10000"/>
        </a:spcBef>
        <a:spcAft>
          <a:spcPct val="0"/>
        </a:spcAft>
        <a:buChar char="»"/>
        <a:defRPr sz="2800">
          <a:solidFill>
            <a:schemeClr val="tx1"/>
          </a:solidFill>
          <a:latin typeface="Angsana New"/>
          <a:ea typeface="ＭＳ Ｐゴシック" charset="-128"/>
          <a:cs typeface="Angsana New"/>
        </a:defRPr>
      </a:lvl5pPr>
      <a:lvl6pPr marL="2514600" indent="-228600" algn="l" rtl="0" eaLnBrk="1" fontAlgn="base" hangingPunct="1">
        <a:lnSpc>
          <a:spcPct val="90000"/>
        </a:lnSpc>
        <a:spcBef>
          <a:spcPct val="10000"/>
        </a:spcBef>
        <a:spcAft>
          <a:spcPct val="0"/>
        </a:spcAft>
        <a:buChar char="»"/>
        <a:defRPr sz="2800">
          <a:solidFill>
            <a:schemeClr val="tx1"/>
          </a:solidFill>
          <a:latin typeface="+mn-lt"/>
          <a:ea typeface="ＭＳ Ｐゴシック" charset="-128"/>
        </a:defRPr>
      </a:lvl6pPr>
      <a:lvl7pPr marL="2971800" indent="-228600" algn="l" rtl="0" eaLnBrk="1" fontAlgn="base" hangingPunct="1">
        <a:lnSpc>
          <a:spcPct val="90000"/>
        </a:lnSpc>
        <a:spcBef>
          <a:spcPct val="10000"/>
        </a:spcBef>
        <a:spcAft>
          <a:spcPct val="0"/>
        </a:spcAft>
        <a:buChar char="»"/>
        <a:defRPr sz="2800">
          <a:solidFill>
            <a:schemeClr val="tx1"/>
          </a:solidFill>
          <a:latin typeface="+mn-lt"/>
          <a:ea typeface="ＭＳ Ｐゴシック" charset="-128"/>
        </a:defRPr>
      </a:lvl7pPr>
      <a:lvl8pPr marL="3429000" indent="-228600" algn="l" rtl="0" eaLnBrk="1" fontAlgn="base" hangingPunct="1">
        <a:lnSpc>
          <a:spcPct val="90000"/>
        </a:lnSpc>
        <a:spcBef>
          <a:spcPct val="10000"/>
        </a:spcBef>
        <a:spcAft>
          <a:spcPct val="0"/>
        </a:spcAft>
        <a:buChar char="»"/>
        <a:defRPr sz="2800">
          <a:solidFill>
            <a:schemeClr val="tx1"/>
          </a:solidFill>
          <a:latin typeface="+mn-lt"/>
          <a:ea typeface="ＭＳ Ｐゴシック" charset="-128"/>
        </a:defRPr>
      </a:lvl8pPr>
      <a:lvl9pPr marL="3886200" indent="-228600" algn="l" rtl="0" eaLnBrk="1" fontAlgn="base" hangingPunct="1">
        <a:lnSpc>
          <a:spcPct val="90000"/>
        </a:lnSpc>
        <a:spcBef>
          <a:spcPct val="10000"/>
        </a:spcBef>
        <a:spcAft>
          <a:spcPct val="0"/>
        </a:spcAft>
        <a:buChar char="»"/>
        <a:defRPr sz="2800">
          <a:solidFill>
            <a:schemeClr val="tx1"/>
          </a:solidFill>
          <a:latin typeface="+mn-lt"/>
          <a:ea typeface="ＭＳ Ｐゴシック" charset="-128"/>
        </a:defRPr>
      </a:lvl9pPr>
    </p:bodyStyle>
    <p:otherStyle>
      <a:defPPr>
        <a:defRPr lang="en-US"/>
      </a:defPPr>
      <a:lvl1pPr marL="0" algn="l" defTabSz="457200" rtl="0" eaLnBrk="1" latinLnBrk="0" hangingPunct="1">
        <a:defRPr sz="1800" kern="1200">
          <a:solidFill>
            <a:schemeClr val="tx1"/>
          </a:solidFill>
          <a:latin typeface="+mn-lt"/>
          <a:ea typeface="+mn-ea"/>
          <a:cs typeface="+mn-cs"/>
        </a:defRPr>
      </a:lvl1pPr>
      <a:lvl2pPr marL="457200" algn="l" defTabSz="457200" rtl="0" eaLnBrk="1" latinLnBrk="0" hangingPunct="1">
        <a:defRPr sz="1800" kern="1200">
          <a:solidFill>
            <a:schemeClr val="tx1"/>
          </a:solidFill>
          <a:latin typeface="+mn-lt"/>
          <a:ea typeface="+mn-ea"/>
          <a:cs typeface="+mn-cs"/>
        </a:defRPr>
      </a:lvl2pPr>
      <a:lvl3pPr marL="914400" algn="l" defTabSz="457200" rtl="0" eaLnBrk="1" latinLnBrk="0" hangingPunct="1">
        <a:defRPr sz="1800" kern="1200">
          <a:solidFill>
            <a:schemeClr val="tx1"/>
          </a:solidFill>
          <a:latin typeface="+mn-lt"/>
          <a:ea typeface="+mn-ea"/>
          <a:cs typeface="+mn-cs"/>
        </a:defRPr>
      </a:lvl3pPr>
      <a:lvl4pPr marL="1371600" algn="l" defTabSz="457200" rtl="0" eaLnBrk="1" latinLnBrk="0" hangingPunct="1">
        <a:defRPr sz="1800" kern="1200">
          <a:solidFill>
            <a:schemeClr val="tx1"/>
          </a:solidFill>
          <a:latin typeface="+mn-lt"/>
          <a:ea typeface="+mn-ea"/>
          <a:cs typeface="+mn-cs"/>
        </a:defRPr>
      </a:lvl4pPr>
      <a:lvl5pPr marL="1828800" algn="l" defTabSz="457200" rtl="0" eaLnBrk="1" latinLnBrk="0" hangingPunct="1">
        <a:defRPr sz="1800" kern="1200">
          <a:solidFill>
            <a:schemeClr val="tx1"/>
          </a:solidFill>
          <a:latin typeface="+mn-lt"/>
          <a:ea typeface="+mn-ea"/>
          <a:cs typeface="+mn-cs"/>
        </a:defRPr>
      </a:lvl5pPr>
      <a:lvl6pPr marL="2286000" algn="l" defTabSz="457200" rtl="0" eaLnBrk="1" latinLnBrk="0" hangingPunct="1">
        <a:defRPr sz="1800" kern="1200">
          <a:solidFill>
            <a:schemeClr val="tx1"/>
          </a:solidFill>
          <a:latin typeface="+mn-lt"/>
          <a:ea typeface="+mn-ea"/>
          <a:cs typeface="+mn-cs"/>
        </a:defRPr>
      </a:lvl6pPr>
      <a:lvl7pPr marL="2743200" algn="l" defTabSz="457200" rtl="0" eaLnBrk="1" latinLnBrk="0" hangingPunct="1">
        <a:defRPr sz="1800" kern="1200">
          <a:solidFill>
            <a:schemeClr val="tx1"/>
          </a:solidFill>
          <a:latin typeface="+mn-lt"/>
          <a:ea typeface="+mn-ea"/>
          <a:cs typeface="+mn-cs"/>
        </a:defRPr>
      </a:lvl7pPr>
      <a:lvl8pPr marL="3200400" algn="l" defTabSz="457200" rtl="0" eaLnBrk="1" latinLnBrk="0" hangingPunct="1">
        <a:defRPr sz="1800" kern="1200">
          <a:solidFill>
            <a:schemeClr val="tx1"/>
          </a:solidFill>
          <a:latin typeface="+mn-lt"/>
          <a:ea typeface="+mn-ea"/>
          <a:cs typeface="+mn-cs"/>
        </a:defRPr>
      </a:lvl8pPr>
      <a:lvl9pPr marL="3657600" algn="l" defTabSz="457200" rtl="0" eaLnBrk="1" latinLnBrk="0" hangingPunct="1">
        <a:defRPr sz="1800" kern="1200">
          <a:solidFill>
            <a:schemeClr val="tx1"/>
          </a:solidFill>
          <a:latin typeface="+mn-lt"/>
          <a:ea typeface="+mn-ea"/>
          <a:cs typeface="+mn-cs"/>
        </a:defRPr>
      </a:lvl9pPr>
    </p:otherStyle>
  </p:txStyles>
</p:sldMaster>
</file>

<file path=ppt/slides/_rels/slide1.xml.rels><?xml version="1.0" encoding="UTF-8" standalone="yes"?>
<Relationships xmlns="http://schemas.openxmlformats.org/package/2006/relationships"><Relationship Id="rId3" Type="http://schemas.openxmlformats.org/officeDocument/2006/relationships/image" Target="../media/image2.png"/><Relationship Id="rId4" Type="http://schemas.openxmlformats.org/officeDocument/2006/relationships/image" Target="../media/image3.png"/><Relationship Id="rId1" Type="http://schemas.openxmlformats.org/officeDocument/2006/relationships/slideLayout" Target="../slideLayouts/slideLayout1.xml"/><Relationship Id="rId2" Type="http://schemas.openxmlformats.org/officeDocument/2006/relationships/image" Target="../media/image1.png"/></Relationships>
</file>

<file path=ppt/slides/_rels/slide2.xml.rels><?xml version="1.0" encoding="UTF-8" standalone="yes"?>
<Relationships xmlns="http://schemas.openxmlformats.org/package/2006/relationships"><Relationship Id="rId1" Type="http://schemas.openxmlformats.org/officeDocument/2006/relationships/slideLayout" Target="../slideLayouts/slideLayout2.xml"/><Relationship Id="rId2" Type="http://schemas.openxmlformats.org/officeDocument/2006/relationships/image" Target="../media/image1.png"/></Relationships>
</file>

<file path=ppt/slides/_rels/slide3.xml.rels><?xml version="1.0" encoding="UTF-8" standalone="yes"?>
<Relationships xmlns="http://schemas.openxmlformats.org/package/2006/relationships"><Relationship Id="rId3" Type="http://schemas.openxmlformats.org/officeDocument/2006/relationships/image" Target="../media/image1.png"/><Relationship Id="rId4" Type="http://schemas.openxmlformats.org/officeDocument/2006/relationships/oleObject" Target="../embeddings/oleObject1.bin"/><Relationship Id="rId1" Type="http://schemas.openxmlformats.org/officeDocument/2006/relationships/vmlDrawing" Target="../drawings/vmlDrawing1.vml"/><Relationship Id="rId2" Type="http://schemas.openxmlformats.org/officeDocument/2006/relationships/slideLayout" Target="../slideLayouts/slideLayout6.xml"/></Relationships>
</file>

<file path=ppt/slides/_rels/slide4.xml.rels><?xml version="1.0" encoding="UTF-8" standalone="yes"?>
<Relationships xmlns="http://schemas.openxmlformats.org/package/2006/relationships"><Relationship Id="rId1" Type="http://schemas.openxmlformats.org/officeDocument/2006/relationships/slideLayout" Target="../slideLayouts/slideLayout6.xml"/><Relationship Id="rId2" Type="http://schemas.openxmlformats.org/officeDocument/2006/relationships/image" Target="../media/image1.png"/><Relationship Id="rId3" Type="http://schemas.openxmlformats.org/officeDocument/2006/relationships/image" Target="../media/image6.png"/></Relationships>
</file>

<file path=ppt/slides/_rels/slide5.xml.rels><?xml version="1.0" encoding="UTF-8" standalone="yes"?>
<Relationships xmlns="http://schemas.openxmlformats.org/package/2006/relationships"><Relationship Id="rId1" Type="http://schemas.openxmlformats.org/officeDocument/2006/relationships/slideLayout" Target="../slideLayouts/slideLayout6.xml"/><Relationship Id="rId2" Type="http://schemas.openxmlformats.org/officeDocument/2006/relationships/image" Target="../media/image1.png"/><Relationship Id="rId3" Type="http://schemas.openxmlformats.org/officeDocument/2006/relationships/image" Target="../media/image7.png"/></Relationships>
</file>

<file path=ppt/slides/_rels/slide6.xml.rels><?xml version="1.0" encoding="UTF-8" standalone="yes"?>
<Relationships xmlns="http://schemas.openxmlformats.org/package/2006/relationships"><Relationship Id="rId1" Type="http://schemas.openxmlformats.org/officeDocument/2006/relationships/slideLayout" Target="../slideLayouts/slideLayout6.xml"/><Relationship Id="rId2" Type="http://schemas.openxmlformats.org/officeDocument/2006/relationships/image" Target="../media/image1.png"/></Relationships>
</file>

<file path=ppt/slides/_rels/slide7.xml.rels><?xml version="1.0" encoding="UTF-8" standalone="yes"?>
<Relationships xmlns="http://schemas.openxmlformats.org/package/2006/relationships"><Relationship Id="rId1" Type="http://schemas.openxmlformats.org/officeDocument/2006/relationships/slideLayout" Target="../slideLayouts/slideLayout2.xml"/><Relationship Id="rId2" Type="http://schemas.openxmlformats.org/officeDocument/2006/relationships/image" Target="../media/image1.png"/></Relationships>
</file>

<file path=ppt/slides/_rels/slide8.xml.rels><?xml version="1.0" encoding="UTF-8" standalone="yes"?>
<Relationships xmlns="http://schemas.openxmlformats.org/package/2006/relationships"><Relationship Id="rId1" Type="http://schemas.openxmlformats.org/officeDocument/2006/relationships/slideLayout" Target="../slideLayouts/slideLayout2.xml"/><Relationship Id="rId2" Type="http://schemas.openxmlformats.org/officeDocument/2006/relationships/image" Target="../media/image1.png"/></Relationships>
</file>

<file path=ppt/slides/_rels/slide9.xml.rels><?xml version="1.0" encoding="UTF-8" standalone="yes"?>
<Relationships xmlns="http://schemas.openxmlformats.org/package/2006/relationships"><Relationship Id="rId1" Type="http://schemas.openxmlformats.org/officeDocument/2006/relationships/slideLayout" Target="../slideLayouts/slideLayout2.xml"/><Relationship Id="rId2" Type="http://schemas.openxmlformats.org/officeDocument/2006/relationships/image" Target="../media/image1.png"/></Relationships>
</file>

<file path=ppt/slides/_rels/slide10.xml.rels><?xml version="1.0" encoding="UTF-8" standalone="yes"?>
<Relationships xmlns="http://schemas.openxmlformats.org/package/2006/relationships"><Relationship Id="rId1" Type="http://schemas.openxmlformats.org/officeDocument/2006/relationships/slideLayout" Target="../slideLayouts/slideLayout6.xml"/><Relationship Id="rId2" Type="http://schemas.openxmlformats.org/officeDocument/2006/relationships/image" Target="../media/image1.png"/></Relationships>
</file>

<file path=ppt/slides/_rels/slide11.xml.rels><?xml version="1.0" encoding="UTF-8" standalone="yes"?>
<Relationships xmlns="http://schemas.openxmlformats.org/package/2006/relationships"><Relationship Id="rId1" Type="http://schemas.openxmlformats.org/officeDocument/2006/relationships/slideLayout" Target="../slideLayouts/slideLayout2.xml"/><Relationship Id="rId2" Type="http://schemas.openxmlformats.org/officeDocument/2006/relationships/image" Target="../media/image1.png"/></Relationships>
</file>

<file path=ppt/slides/_rels/slide12.xml.rels><?xml version="1.0" encoding="UTF-8" standalone="yes"?>
<Relationships xmlns="http://schemas.openxmlformats.org/package/2006/relationships"><Relationship Id="rId1" Type="http://schemas.openxmlformats.org/officeDocument/2006/relationships/slideLayout" Target="../slideLayouts/slideLayout2.xml"/><Relationship Id="rId2" Type="http://schemas.openxmlformats.org/officeDocument/2006/relationships/image" Target="../media/image1.png"/></Relationships>
</file>

<file path=ppt/slides/_rels/slide13.xml.rels><?xml version="1.0" encoding="UTF-8" standalone="yes"?>
<Relationships xmlns="http://schemas.openxmlformats.org/package/2006/relationships"><Relationship Id="rId1" Type="http://schemas.openxmlformats.org/officeDocument/2006/relationships/slideLayout" Target="../slideLayouts/slideLayout2.xml"/><Relationship Id="rId2" Type="http://schemas.openxmlformats.org/officeDocument/2006/relationships/image" Target="../media/image1.png"/></Relationships>
</file>

<file path=ppt/slides/_rels/slide14.xml.rels><?xml version="1.0" encoding="UTF-8" standalone="yes"?>
<Relationships xmlns="http://schemas.openxmlformats.org/package/2006/relationships"><Relationship Id="rId1" Type="http://schemas.openxmlformats.org/officeDocument/2006/relationships/slideLayout" Target="../slideLayouts/slideLayout2.xml"/><Relationship Id="rId2" Type="http://schemas.openxmlformats.org/officeDocument/2006/relationships/image" Target="../media/image1.png"/></Relationships>
</file>

<file path=ppt/slides/_rels/slide15.xml.rels><?xml version="1.0" encoding="UTF-8" standalone="yes"?>
<Relationships xmlns="http://schemas.openxmlformats.org/package/2006/relationships"><Relationship Id="rId3" Type="http://schemas.openxmlformats.org/officeDocument/2006/relationships/image" Target="../media/image1.png"/><Relationship Id="rId4" Type="http://schemas.openxmlformats.org/officeDocument/2006/relationships/image" Target="../media/image10.png"/><Relationship Id="rId5" Type="http://schemas.openxmlformats.org/officeDocument/2006/relationships/oleObject" Target="../embeddings/oleObject2.bin"/><Relationship Id="rId6" Type="http://schemas.openxmlformats.org/officeDocument/2006/relationships/oleObject" Target="../embeddings/Microsoft_Equation1.bin"/><Relationship Id="rId1" Type="http://schemas.openxmlformats.org/officeDocument/2006/relationships/vmlDrawing" Target="../drawings/vmlDrawing2.vml"/><Relationship Id="rId2" Type="http://schemas.openxmlformats.org/officeDocument/2006/relationships/slideLayout" Target="../slideLayouts/slideLayout6.xml"/></Relationships>
</file>

<file path=ppt/slides/_rels/slide16.xml.rels><?xml version="1.0" encoding="UTF-8" standalone="yes"?>
<Relationships xmlns="http://schemas.openxmlformats.org/package/2006/relationships"><Relationship Id="rId1" Type="http://schemas.openxmlformats.org/officeDocument/2006/relationships/slideLayout" Target="../slideLayouts/slideLayout6.xml"/><Relationship Id="rId2" Type="http://schemas.openxmlformats.org/officeDocument/2006/relationships/image" Target="../media/image1.png"/></Relationships>
</file>

<file path=ppt/slides/_rels/slide17.xml.rels><?xml version="1.0" encoding="UTF-8" standalone="yes"?>
<Relationships xmlns="http://schemas.openxmlformats.org/package/2006/relationships"><Relationship Id="rId1" Type="http://schemas.openxmlformats.org/officeDocument/2006/relationships/slideLayout" Target="../slideLayouts/slideLayout6.xml"/><Relationship Id="rId2" Type="http://schemas.openxmlformats.org/officeDocument/2006/relationships/image" Target="../media/image1.png"/></Relationships>
</file>

<file path=ppt/slides/_rels/slide18.xml.rels><?xml version="1.0" encoding="UTF-8" standalone="yes"?>
<Relationships xmlns="http://schemas.openxmlformats.org/package/2006/relationships"><Relationship Id="rId1" Type="http://schemas.openxmlformats.org/officeDocument/2006/relationships/slideLayout" Target="../slideLayouts/slideLayout6.xml"/><Relationship Id="rId2" Type="http://schemas.openxmlformats.org/officeDocument/2006/relationships/image" Target="../media/image1.png"/></Relationships>
</file>

<file path=ppt/slides/_rels/slide19.xml.rels><?xml version="1.0" encoding="UTF-8" standalone="yes"?>
<Relationships xmlns="http://schemas.openxmlformats.org/package/2006/relationships"><Relationship Id="rId1" Type="http://schemas.openxmlformats.org/officeDocument/2006/relationships/slideLayout" Target="../slideLayouts/slideLayout6.xml"/><Relationship Id="rId2" Type="http://schemas.openxmlformats.org/officeDocument/2006/relationships/image" Target="../media/image1.png"/></Relationships>
</file>

<file path=ppt/slides/_rels/slide20.xml.rels><?xml version="1.0" encoding="UTF-8" standalone="yes"?>
<Relationships xmlns="http://schemas.openxmlformats.org/package/2006/relationships"><Relationship Id="rId1" Type="http://schemas.openxmlformats.org/officeDocument/2006/relationships/slideLayout" Target="../slideLayouts/slideLayout2.xml"/><Relationship Id="rId2" Type="http://schemas.openxmlformats.org/officeDocument/2006/relationships/image" Target="../media/image1.png"/></Relationships>
</file>

<file path=ppt/slides/_rels/slide21.xml.rels><?xml version="1.0" encoding="UTF-8" standalone="yes"?>
<Relationships xmlns="http://schemas.openxmlformats.org/package/2006/relationships"><Relationship Id="rId1" Type="http://schemas.openxmlformats.org/officeDocument/2006/relationships/slideLayout" Target="../slideLayouts/slideLayout2.xml"/><Relationship Id="rId2" Type="http://schemas.openxmlformats.org/officeDocument/2006/relationships/image" Target="../media/image1.png"/></Relationships>
</file>

<file path=ppt/slides/_rels/slide22.xml.rels><?xml version="1.0" encoding="UTF-8" standalone="yes"?>
<Relationships xmlns="http://schemas.openxmlformats.org/package/2006/relationships"><Relationship Id="rId1" Type="http://schemas.openxmlformats.org/officeDocument/2006/relationships/slideLayout" Target="../slideLayouts/slideLayout2.xml"/><Relationship Id="rId2" Type="http://schemas.openxmlformats.org/officeDocument/2006/relationships/image" Target="../media/image1.png"/></Relationships>
</file>

<file path=ppt/slides/_rels/slide23.xml.rels><?xml version="1.0" encoding="UTF-8" standalone="yes"?>
<Relationships xmlns="http://schemas.openxmlformats.org/package/2006/relationships"><Relationship Id="rId1" Type="http://schemas.openxmlformats.org/officeDocument/2006/relationships/slideLayout" Target="../slideLayouts/slideLayout6.xml"/><Relationship Id="rId2" Type="http://schemas.openxmlformats.org/officeDocument/2006/relationships/image" Target="../media/image1.png"/></Relationships>
</file>

<file path=ppt/slides/_rels/slide24.xml.rels><?xml version="1.0" encoding="UTF-8" standalone="yes"?>
<Relationships xmlns="http://schemas.openxmlformats.org/package/2006/relationships"><Relationship Id="rId1" Type="http://schemas.openxmlformats.org/officeDocument/2006/relationships/slideLayout" Target="../slideLayouts/slideLayout6.xml"/><Relationship Id="rId2" Type="http://schemas.openxmlformats.org/officeDocument/2006/relationships/image" Target="../media/image1.png"/></Relationships>
</file>

<file path=ppt/slides/_rels/slide25.xml.rels><?xml version="1.0" encoding="UTF-8" standalone="yes"?>
<Relationships xmlns="http://schemas.openxmlformats.org/package/2006/relationships"><Relationship Id="rId1" Type="http://schemas.openxmlformats.org/officeDocument/2006/relationships/slideLayout" Target="../slideLayouts/slideLayout6.xml"/><Relationship Id="rId2" Type="http://schemas.openxmlformats.org/officeDocument/2006/relationships/image" Target="../media/image1.png"/><Relationship Id="rId3" Type="http://schemas.openxmlformats.org/officeDocument/2006/relationships/slide" Target="slide28.xml"/></Relationships>
</file>

<file path=ppt/slides/_rels/slide26.xml.rels><?xml version="1.0" encoding="UTF-8" standalone="yes"?>
<Relationships xmlns="http://schemas.openxmlformats.org/package/2006/relationships"><Relationship Id="rId1" Type="http://schemas.openxmlformats.org/officeDocument/2006/relationships/slideLayout" Target="../slideLayouts/slideLayout6.xml"/><Relationship Id="rId2" Type="http://schemas.openxmlformats.org/officeDocument/2006/relationships/image" Target="../media/image1.png"/></Relationships>
</file>

<file path=ppt/slides/_rels/slide27.xml.rels><?xml version="1.0" encoding="UTF-8" standalone="yes"?>
<Relationships xmlns="http://schemas.openxmlformats.org/package/2006/relationships"><Relationship Id="rId1" Type="http://schemas.openxmlformats.org/officeDocument/2006/relationships/slideLayout" Target="../slideLayouts/slideLayout6.xml"/><Relationship Id="rId2" Type="http://schemas.openxmlformats.org/officeDocument/2006/relationships/image" Target="../media/image1.png"/></Relationships>
</file>

<file path=ppt/slides/_rels/slide28.xml.rels><?xml version="1.0" encoding="UTF-8" standalone="yes"?>
<Relationships xmlns="http://schemas.openxmlformats.org/package/2006/relationships"><Relationship Id="rId1" Type="http://schemas.openxmlformats.org/officeDocument/2006/relationships/slideLayout" Target="../slideLayouts/slideLayout6.xml"/><Relationship Id="rId2" Type="http://schemas.openxmlformats.org/officeDocument/2006/relationships/image" Target="../media/image1.png"/><Relationship Id="rId3" Type="http://schemas.openxmlformats.org/officeDocument/2006/relationships/slide" Target="slide25.xml"/></Relationships>
</file>

<file path=ppt/slides/_rels/slide29.xml.rels><?xml version="1.0" encoding="UTF-8" standalone="yes"?>
<Relationships xmlns="http://schemas.openxmlformats.org/package/2006/relationships"><Relationship Id="rId1" Type="http://schemas.openxmlformats.org/officeDocument/2006/relationships/slideLayout" Target="../slideLayouts/slideLayout6.xml"/><Relationship Id="rId2" Type="http://schemas.openxmlformats.org/officeDocument/2006/relationships/image" Target="../media/image1.png"/></Relationships>
</file>

<file path=ppt/slides/_rels/slide30.xml.rels><?xml version="1.0" encoding="UTF-8" standalone="yes"?>
<Relationships xmlns="http://schemas.openxmlformats.org/package/2006/relationships"><Relationship Id="rId1" Type="http://schemas.openxmlformats.org/officeDocument/2006/relationships/slideLayout" Target="../slideLayouts/slideLayout6.xml"/><Relationship Id="rId2" Type="http://schemas.openxmlformats.org/officeDocument/2006/relationships/image" Target="../media/image1.png"/></Relationships>
</file>

<file path=ppt/slides/_rels/slide31.xml.rels><?xml version="1.0" encoding="UTF-8" standalone="yes"?>
<Relationships xmlns="http://schemas.openxmlformats.org/package/2006/relationships"><Relationship Id="rId1" Type="http://schemas.openxmlformats.org/officeDocument/2006/relationships/slideLayout" Target="../slideLayouts/slideLayout2.xml"/><Relationship Id="rId2" Type="http://schemas.openxmlformats.org/officeDocument/2006/relationships/image" Target="../media/image1.png"/></Relationships>
</file>

<file path=ppt/slides/_rels/slide32.xml.rels><?xml version="1.0" encoding="UTF-8" standalone="yes"?>
<Relationships xmlns="http://schemas.openxmlformats.org/package/2006/relationships"><Relationship Id="rId1" Type="http://schemas.openxmlformats.org/officeDocument/2006/relationships/slideLayout" Target="../slideLayouts/slideLayout2.xml"/><Relationship Id="rId2" Type="http://schemas.openxmlformats.org/officeDocument/2006/relationships/image" Target="../media/image1.png"/></Relationships>
</file>

<file path=ppt/slides/_rels/slide33.xml.rels><?xml version="1.0" encoding="UTF-8" standalone="yes"?>
<Relationships xmlns="http://schemas.openxmlformats.org/package/2006/relationships"><Relationship Id="rId1" Type="http://schemas.openxmlformats.org/officeDocument/2006/relationships/slideLayout" Target="../slideLayouts/slideLayout2.xml"/><Relationship Id="rId2" Type="http://schemas.openxmlformats.org/officeDocument/2006/relationships/image" Target="../media/image1.png"/></Relationships>
</file>

<file path=ppt/slides/_rels/slide34.xml.rels><?xml version="1.0" encoding="UTF-8" standalone="yes"?>
<Relationships xmlns="http://schemas.openxmlformats.org/package/2006/relationships"><Relationship Id="rId1" Type="http://schemas.openxmlformats.org/officeDocument/2006/relationships/slideLayout" Target="../slideLayouts/slideLayout2.xml"/><Relationship Id="rId2" Type="http://schemas.openxmlformats.org/officeDocument/2006/relationships/image" Target="../media/image1.png"/></Relationships>
</file>

<file path=ppt/slides/_rels/slide35.xml.rels><?xml version="1.0" encoding="UTF-8" standalone="yes"?>
<Relationships xmlns="http://schemas.openxmlformats.org/package/2006/relationships"><Relationship Id="rId1" Type="http://schemas.openxmlformats.org/officeDocument/2006/relationships/slideLayout" Target="../slideLayouts/slideLayout2.xml"/><Relationship Id="rId2" Type="http://schemas.openxmlformats.org/officeDocument/2006/relationships/image" Target="../media/image1.png"/></Relationships>
</file>

<file path=ppt/slides/_rels/slide36.xml.rels><?xml version="1.0" encoding="UTF-8" standalone="yes"?>
<Relationships xmlns="http://schemas.openxmlformats.org/package/2006/relationships"><Relationship Id="rId1" Type="http://schemas.openxmlformats.org/officeDocument/2006/relationships/slideLayout" Target="../slideLayouts/slideLayout2.xml"/><Relationship Id="rId2" Type="http://schemas.openxmlformats.org/officeDocument/2006/relationships/image" Target="../media/image1.png"/></Relationships>
</file>

<file path=ppt/slides/_rels/slide37.xml.rels><?xml version="1.0" encoding="UTF-8" standalone="yes"?>
<Relationships xmlns="http://schemas.openxmlformats.org/package/2006/relationships"><Relationship Id="rId1" Type="http://schemas.openxmlformats.org/officeDocument/2006/relationships/slideLayout" Target="../slideLayouts/slideLayout2.xml"/><Relationship Id="rId2" Type="http://schemas.openxmlformats.org/officeDocument/2006/relationships/notesSlide" Target="../notesSlides/notesSlide1.xml"/><Relationship Id="rId3" Type="http://schemas.openxmlformats.org/officeDocument/2006/relationships/image" Target="../media/image1.png"/></Relationships>
</file>

<file path=ppt/slides/_rels/slide38.xml.rels><?xml version="1.0" encoding="UTF-8" standalone="yes"?>
<Relationships xmlns="http://schemas.openxmlformats.org/package/2006/relationships"><Relationship Id="rId1" Type="http://schemas.openxmlformats.org/officeDocument/2006/relationships/slideLayout" Target="../slideLayouts/slideLayout2.xml"/><Relationship Id="rId2" Type="http://schemas.openxmlformats.org/officeDocument/2006/relationships/image" Target="../media/image1.png"/></Relationships>
</file>

<file path=ppt/slides/_rels/slide39.xml.rels><?xml version="1.0" encoding="UTF-8" standalone="yes"?>
<Relationships xmlns="http://schemas.openxmlformats.org/package/2006/relationships"><Relationship Id="rId1" Type="http://schemas.openxmlformats.org/officeDocument/2006/relationships/slideLayout" Target="../slideLayouts/slideLayout2.xml"/><Relationship Id="rId2" Type="http://schemas.openxmlformats.org/officeDocument/2006/relationships/image" Target="../media/image1.png"/></Relationships>
</file>

<file path=ppt/slides/_rels/slide40.xml.rels><?xml version="1.0" encoding="UTF-8" standalone="yes"?>
<Relationships xmlns="http://schemas.openxmlformats.org/package/2006/relationships"><Relationship Id="rId1" Type="http://schemas.openxmlformats.org/officeDocument/2006/relationships/slideLayout" Target="../slideLayouts/slideLayout2.xml"/><Relationship Id="rId2" Type="http://schemas.openxmlformats.org/officeDocument/2006/relationships/image" Target="../media/image1.png"/></Relationships>
</file>

<file path=ppt/slides/_rels/slide41.xml.rels><?xml version="1.0" encoding="UTF-8" standalone="yes"?>
<Relationships xmlns="http://schemas.openxmlformats.org/package/2006/relationships"><Relationship Id="rId1" Type="http://schemas.openxmlformats.org/officeDocument/2006/relationships/slideLayout" Target="../slideLayouts/slideLayout2.xml"/><Relationship Id="rId2" Type="http://schemas.openxmlformats.org/officeDocument/2006/relationships/image" Target="../media/image1.png"/></Relationships>
</file>

<file path=ppt/slides/_rels/slide42.xml.rels><?xml version="1.0" encoding="UTF-8" standalone="yes"?>
<Relationships xmlns="http://schemas.openxmlformats.org/package/2006/relationships"><Relationship Id="rId1" Type="http://schemas.openxmlformats.org/officeDocument/2006/relationships/slideLayout" Target="../slideLayouts/slideLayout2.xml"/><Relationship Id="rId2" Type="http://schemas.openxmlformats.org/officeDocument/2006/relationships/image" Target="../media/image1.png"/></Relationships>
</file>

<file path=ppt/slides/_rels/slide43.xml.rels><?xml version="1.0" encoding="UTF-8" standalone="yes"?>
<Relationships xmlns="http://schemas.openxmlformats.org/package/2006/relationships"><Relationship Id="rId1" Type="http://schemas.openxmlformats.org/officeDocument/2006/relationships/slideLayout" Target="../slideLayouts/slideLayout2.xml"/><Relationship Id="rId2" Type="http://schemas.openxmlformats.org/officeDocument/2006/relationships/image" Target="../media/image1.png"/></Relationships>
</file>

<file path=ppt/slides/_rels/slide44.xml.rels><?xml version="1.0" encoding="UTF-8" standalone="yes"?>
<Relationships xmlns="http://schemas.openxmlformats.org/package/2006/relationships"><Relationship Id="rId1" Type="http://schemas.openxmlformats.org/officeDocument/2006/relationships/slideLayout" Target="../slideLayouts/slideLayout2.xml"/><Relationship Id="rId2" Type="http://schemas.openxmlformats.org/officeDocument/2006/relationships/image" Target="../media/image1.png"/></Relationships>
</file>

<file path=ppt/slides/_rels/slide45.xml.rels><?xml version="1.0" encoding="UTF-8" standalone="yes"?>
<Relationships xmlns="http://schemas.openxmlformats.org/package/2006/relationships"><Relationship Id="rId1" Type="http://schemas.openxmlformats.org/officeDocument/2006/relationships/slideLayout" Target="../slideLayouts/slideLayout2.xml"/><Relationship Id="rId2" Type="http://schemas.openxmlformats.org/officeDocument/2006/relationships/notesSlide" Target="../notesSlides/notesSlide2.xml"/><Relationship Id="rId3" Type="http://schemas.openxmlformats.org/officeDocument/2006/relationships/image" Target="../media/image1.png"/></Relationships>
</file>

<file path=ppt/slides/_rels/slide46.xml.rels><?xml version="1.0" encoding="UTF-8" standalone="yes"?>
<Relationships xmlns="http://schemas.openxmlformats.org/package/2006/relationships"><Relationship Id="rId1" Type="http://schemas.openxmlformats.org/officeDocument/2006/relationships/slideLayout" Target="../slideLayouts/slideLayout2.xml"/><Relationship Id="rId2" Type="http://schemas.openxmlformats.org/officeDocument/2006/relationships/image" Target="../media/image1.png"/></Relationships>
</file>

<file path=ppt/slides/_rels/slide47.xml.rels><?xml version="1.0" encoding="UTF-8" standalone="yes"?>
<Relationships xmlns="http://schemas.openxmlformats.org/package/2006/relationships"><Relationship Id="rId1" Type="http://schemas.openxmlformats.org/officeDocument/2006/relationships/slideLayout" Target="../slideLayouts/slideLayout2.xml"/><Relationship Id="rId2" Type="http://schemas.openxmlformats.org/officeDocument/2006/relationships/image" Target="../media/image1.png"/></Relationships>
</file>

<file path=ppt/slides/_rels/slide48.xml.rels><?xml version="1.0" encoding="UTF-8" standalone="yes"?>
<Relationships xmlns="http://schemas.openxmlformats.org/package/2006/relationships"><Relationship Id="rId1" Type="http://schemas.openxmlformats.org/officeDocument/2006/relationships/slideLayout" Target="../slideLayouts/slideLayout2.xml"/><Relationship Id="rId2" Type="http://schemas.openxmlformats.org/officeDocument/2006/relationships/image" Target="../media/image1.png"/></Relationships>
</file>

<file path=ppt/slides/_rels/slide49.xml.rels><?xml version="1.0" encoding="UTF-8" standalone="yes"?>
<Relationships xmlns="http://schemas.openxmlformats.org/package/2006/relationships"><Relationship Id="rId1" Type="http://schemas.openxmlformats.org/officeDocument/2006/relationships/slideLayout" Target="../slideLayouts/slideLayout2.xml"/><Relationship Id="rId2" Type="http://schemas.openxmlformats.org/officeDocument/2006/relationships/image" Target="../media/image1.png"/></Relationships>
</file>

<file path=ppt/slides/_rels/slide50.xml.rels><?xml version="1.0" encoding="UTF-8" standalone="yes"?>
<Relationships xmlns="http://schemas.openxmlformats.org/package/2006/relationships"><Relationship Id="rId1" Type="http://schemas.openxmlformats.org/officeDocument/2006/relationships/slideLayout" Target="../slideLayouts/slideLayout2.xml"/><Relationship Id="rId2" Type="http://schemas.openxmlformats.org/officeDocument/2006/relationships/notesSlide" Target="../notesSlides/notesSlide3.xml"/><Relationship Id="rId3" Type="http://schemas.openxmlformats.org/officeDocument/2006/relationships/image" Target="../media/image1.png"/></Relationships>
</file>

<file path=ppt/slides/_rels/slide51.xml.rels><?xml version="1.0" encoding="UTF-8" standalone="yes"?>
<Relationships xmlns="http://schemas.openxmlformats.org/package/2006/relationships"><Relationship Id="rId1" Type="http://schemas.openxmlformats.org/officeDocument/2006/relationships/slideLayout" Target="../slideLayouts/slideLayout2.xml"/><Relationship Id="rId2" Type="http://schemas.openxmlformats.org/officeDocument/2006/relationships/image" Target="../media/image1.png"/></Relationships>
</file>

<file path=ppt/slides/_rels/slide52.xml.rels><?xml version="1.0" encoding="UTF-8" standalone="yes"?>
<Relationships xmlns="http://schemas.openxmlformats.org/package/2006/relationships"><Relationship Id="rId1" Type="http://schemas.openxmlformats.org/officeDocument/2006/relationships/slideLayout" Target="../slideLayouts/slideLayout2.xml"/><Relationship Id="rId2" Type="http://schemas.openxmlformats.org/officeDocument/2006/relationships/image" Target="../media/image1.png"/></Relationships>
</file>

<file path=ppt/slides/_rels/slide53.xml.rels><?xml version="1.0" encoding="UTF-8" standalone="yes"?>
<Relationships xmlns="http://schemas.openxmlformats.org/package/2006/relationships"><Relationship Id="rId1" Type="http://schemas.openxmlformats.org/officeDocument/2006/relationships/slideLayout" Target="../slideLayouts/slideLayout2.xml"/><Relationship Id="rId2" Type="http://schemas.openxmlformats.org/officeDocument/2006/relationships/image" Target="../media/image1.png"/></Relationships>
</file>

<file path=ppt/slides/_rels/slide54.xml.rels><?xml version="1.0" encoding="UTF-8" standalone="yes"?>
<Relationships xmlns="http://schemas.openxmlformats.org/package/2006/relationships"><Relationship Id="rId1" Type="http://schemas.openxmlformats.org/officeDocument/2006/relationships/slideLayout" Target="../slideLayouts/slideLayout2.xml"/><Relationship Id="rId2" Type="http://schemas.openxmlformats.org/officeDocument/2006/relationships/image" Target="../media/image1.png"/></Relationships>
</file>

<file path=ppt/slides/_rels/slide55.xml.rels><?xml version="1.0" encoding="UTF-8" standalone="yes"?>
<Relationships xmlns="http://schemas.openxmlformats.org/package/2006/relationships"><Relationship Id="rId1" Type="http://schemas.openxmlformats.org/officeDocument/2006/relationships/slideLayout" Target="../slideLayouts/slideLayout2.xml"/><Relationship Id="rId2" Type="http://schemas.openxmlformats.org/officeDocument/2006/relationships/image" Target="../media/image1.png"/></Relationships>
</file>

<file path=ppt/slides/_rels/slide56.xml.rels><?xml version="1.0" encoding="UTF-8" standalone="yes"?>
<Relationships xmlns="http://schemas.openxmlformats.org/package/2006/relationships"><Relationship Id="rId1" Type="http://schemas.openxmlformats.org/officeDocument/2006/relationships/slideLayout" Target="../slideLayouts/slideLayout2.xml"/><Relationship Id="rId2" Type="http://schemas.openxmlformats.org/officeDocument/2006/relationships/image" Target="../media/image1.png"/></Relationships>
</file>

<file path=ppt/slides/slide1.xml><?xml version="1.0" encoding="utf-8"?>
<p:sld xmlns:a="http://schemas.openxmlformats.org/drawingml/2006/main" xmlns:r="http://schemas.openxmlformats.org/officeDocument/2006/relationships" xmlns:mc="http://schemas.openxmlformats.org/markup-compatibility/2006" xmlns:mv="urn:schemas-microsoft-com:mac:vml" xmlns:p="http://schemas.openxmlformats.org/presentationml/2006/main" mc:Ignorable="mv" mc:PreserveAttributes="mv:*">
  <p:cSld>
    <p:spTree>
      <p:nvGrpSpPr>
        <p:cNvPr id="1" name=""/>
        <p:cNvGrpSpPr/>
        <p:nvPr/>
      </p:nvGrpSpPr>
      <p:grpSpPr>
        <a:xfrm>
          <a:off x="0" y="0"/>
          <a:ext cx="0" cy="0"/>
          <a:chOff x="0" y="0"/>
          <a:chExt cx="0" cy="0"/>
        </a:xfrm>
      </p:grpSpPr>
      <p:pic>
        <p:nvPicPr>
          <p:cNvPr id="26626" name="Picture 1"/>
          <p:cNvPicPr>
            <a:picLocks noChangeArrowheads="1"/>
          </p:cNvPicPr>
          <p:nvPr/>
        </p:nvPicPr>
        <p:blipFill>
          <a:blip r:embed="rId2"/>
          <a:srcRect/>
          <a:stretch>
            <a:fillRect/>
          </a:stretch>
        </p:blipFill>
        <p:spPr bwMode="auto">
          <a:xfrm>
            <a:off x="8383588" y="0"/>
            <a:ext cx="760412" cy="1066800"/>
          </a:xfrm>
          <a:prstGeom prst="rect">
            <a:avLst/>
          </a:prstGeom>
          <a:noFill/>
          <a:ln w="9525">
            <a:noFill/>
            <a:miter lim="800000"/>
            <a:headEnd/>
            <a:tailEnd/>
          </a:ln>
        </p:spPr>
      </p:pic>
      <p:grpSp>
        <p:nvGrpSpPr>
          <p:cNvPr id="26627" name="Group 2"/>
          <p:cNvGrpSpPr>
            <a:grpSpLocks/>
          </p:cNvGrpSpPr>
          <p:nvPr/>
        </p:nvGrpSpPr>
        <p:grpSpPr bwMode="auto">
          <a:xfrm>
            <a:off x="8001000" y="-4763"/>
            <a:ext cx="1158875" cy="1757363"/>
            <a:chOff x="0" y="0"/>
            <a:chExt cx="730" cy="1108"/>
          </a:xfrm>
        </p:grpSpPr>
        <p:pic>
          <p:nvPicPr>
            <p:cNvPr id="26632" name="Picture 3"/>
            <p:cNvPicPr>
              <a:picLocks noChangeArrowheads="1"/>
            </p:cNvPicPr>
            <p:nvPr/>
          </p:nvPicPr>
          <p:blipFill>
            <a:blip r:embed="rId3"/>
            <a:srcRect/>
            <a:stretch>
              <a:fillRect/>
            </a:stretch>
          </p:blipFill>
          <p:spPr bwMode="auto">
            <a:xfrm>
              <a:off x="3" y="0"/>
              <a:ext cx="722" cy="971"/>
            </a:xfrm>
            <a:prstGeom prst="rect">
              <a:avLst/>
            </a:prstGeom>
            <a:noFill/>
            <a:ln w="9525">
              <a:noFill/>
              <a:miter lim="800000"/>
              <a:headEnd/>
              <a:tailEnd/>
            </a:ln>
          </p:spPr>
        </p:pic>
        <p:pic>
          <p:nvPicPr>
            <p:cNvPr id="26633" name="Picture 4"/>
            <p:cNvPicPr>
              <a:picLocks noChangeArrowheads="1"/>
            </p:cNvPicPr>
            <p:nvPr/>
          </p:nvPicPr>
          <p:blipFill>
            <a:blip r:embed="rId4"/>
            <a:srcRect/>
            <a:stretch>
              <a:fillRect/>
            </a:stretch>
          </p:blipFill>
          <p:spPr bwMode="auto">
            <a:xfrm>
              <a:off x="0" y="992"/>
              <a:ext cx="730" cy="116"/>
            </a:xfrm>
            <a:prstGeom prst="rect">
              <a:avLst/>
            </a:prstGeom>
            <a:noFill/>
            <a:ln w="9525">
              <a:noFill/>
              <a:miter lim="800000"/>
              <a:headEnd/>
              <a:tailEnd/>
            </a:ln>
          </p:spPr>
        </p:pic>
      </p:grpSp>
      <p:sp>
        <p:nvSpPr>
          <p:cNvPr id="26628" name="Rectangle 5"/>
          <p:cNvSpPr>
            <a:spLocks noGrp="1" noChangeArrowheads="1"/>
          </p:cNvSpPr>
          <p:nvPr>
            <p:ph type="ctrTitle"/>
          </p:nvPr>
        </p:nvSpPr>
        <p:spPr/>
        <p:txBody>
          <a:bodyPr/>
          <a:lstStyle/>
          <a:p>
            <a:r>
              <a:rPr lang="en-US" smtClean="0">
                <a:sym typeface="Angsana New" charset="0"/>
              </a:rPr>
              <a:t>Alternative Trade Theories</a:t>
            </a:r>
            <a:endParaRPr lang="en-US">
              <a:sym typeface="Angsana New" charset="0"/>
            </a:endParaRPr>
          </a:p>
        </p:txBody>
      </p:sp>
      <p:sp>
        <p:nvSpPr>
          <p:cNvPr id="26629" name="Rectangle 6"/>
          <p:cNvSpPr>
            <a:spLocks noGrp="1" noChangeArrowheads="1"/>
          </p:cNvSpPr>
          <p:nvPr>
            <p:ph type="subTitle" idx="1"/>
          </p:nvPr>
        </p:nvSpPr>
        <p:spPr/>
        <p:txBody>
          <a:bodyPr/>
          <a:lstStyle/>
          <a:p>
            <a:r>
              <a:rPr lang="en-US" dirty="0" smtClean="0"/>
              <a:t>  Chayun Tantivasadakarn</a:t>
            </a:r>
          </a:p>
          <a:p>
            <a:r>
              <a:rPr lang="en-US" dirty="0" smtClean="0"/>
              <a:t>Faculty of Economics, Thammasat University</a:t>
            </a:r>
            <a:endParaRPr lang="en-US" dirty="0"/>
          </a:p>
        </p:txBody>
      </p:sp>
      <p:sp>
        <p:nvSpPr>
          <p:cNvPr id="26630" name="Rectangle 7"/>
          <p:cNvSpPr>
            <a:spLocks/>
          </p:cNvSpPr>
          <p:nvPr/>
        </p:nvSpPr>
        <p:spPr bwMode="auto">
          <a:xfrm>
            <a:off x="3124200" y="6248400"/>
            <a:ext cx="2908300" cy="482600"/>
          </a:xfrm>
          <a:prstGeom prst="rect">
            <a:avLst/>
          </a:prstGeom>
          <a:noFill/>
          <a:ln w="12700">
            <a:noFill/>
            <a:miter lim="800000"/>
            <a:headEnd/>
            <a:tailEnd/>
          </a:ln>
        </p:spPr>
        <p:txBody>
          <a:bodyPr lIns="0" tIns="0" rIns="40639" bIns="0">
            <a:prstTxWarp prst="textNoShape">
              <a:avLst/>
            </a:prstTxWarp>
          </a:bodyPr>
          <a:lstStyle/>
          <a:p>
            <a:pPr marL="39688" algn="ctr"/>
            <a:r>
              <a:rPr lang="en-US" sz="2600" dirty="0" smtClean="0">
                <a:solidFill>
                  <a:schemeClr val="tx1"/>
                </a:solidFill>
                <a:ea typeface="Angsana New Italic" charset="0"/>
                <a:cs typeface="Angsana New Italic" charset="0"/>
              </a:rPr>
              <a:t>  </a:t>
            </a:r>
            <a:endParaRPr lang="en-US" sz="2600" dirty="0">
              <a:solidFill>
                <a:schemeClr val="tx1"/>
              </a:solidFill>
              <a:ea typeface="Angsana New Italic" charset="0"/>
              <a:cs typeface="Angsana New Italic" charset="0"/>
            </a:endParaRPr>
          </a:p>
        </p:txBody>
      </p:sp>
      <p:sp>
        <p:nvSpPr>
          <p:cNvPr id="26631" name="Rectangle 8"/>
          <p:cNvSpPr>
            <a:spLocks/>
          </p:cNvSpPr>
          <p:nvPr/>
        </p:nvSpPr>
        <p:spPr bwMode="auto">
          <a:xfrm>
            <a:off x="7239000" y="6400800"/>
            <a:ext cx="1917700" cy="482600"/>
          </a:xfrm>
          <a:prstGeom prst="rect">
            <a:avLst/>
          </a:prstGeom>
          <a:noFill/>
          <a:ln w="12700">
            <a:noFill/>
            <a:miter lim="800000"/>
            <a:headEnd/>
            <a:tailEnd/>
          </a:ln>
        </p:spPr>
        <p:txBody>
          <a:bodyPr lIns="0" tIns="0" rIns="40639" bIns="0">
            <a:prstTxWarp prst="textNoShape">
              <a:avLst/>
            </a:prstTxWarp>
          </a:bodyPr>
          <a:lstStyle/>
          <a:p>
            <a:pPr marL="39688" algn="r"/>
            <a:r>
              <a:rPr lang="en-US" sz="2600">
                <a:solidFill>
                  <a:schemeClr val="tx1"/>
                </a:solidFill>
                <a:ea typeface="Angsana New Italic" charset="0"/>
                <a:cs typeface="Angsana New Italic" charset="0"/>
              </a:rPr>
              <a:t>1</a:t>
            </a:r>
          </a:p>
        </p:txBody>
      </p:sp>
    </p:spTree>
  </p:cSld>
  <p:clrMapOvr>
    <a:masterClrMapping/>
  </p:clrMapOvr>
  <p:transition/>
</p:sld>
</file>

<file path=ppt/slides/slide2.xml><?xml version="1.0" encoding="utf-8"?>
<p:sld xmlns:a="http://schemas.openxmlformats.org/drawingml/2006/main" xmlns:r="http://schemas.openxmlformats.org/officeDocument/2006/relationships" xmlns:mc="http://schemas.openxmlformats.org/markup-compatibility/2006" xmlns:mv="urn:schemas-microsoft-com:mac:vml" xmlns:p="http://schemas.openxmlformats.org/presentationml/2006/main" mc:Ignorable="mv" mc:PreserveAttributes="mv:*">
  <p:cSld>
    <p:spTree>
      <p:nvGrpSpPr>
        <p:cNvPr id="1" name=""/>
        <p:cNvGrpSpPr/>
        <p:nvPr/>
      </p:nvGrpSpPr>
      <p:grpSpPr>
        <a:xfrm>
          <a:off x="0" y="0"/>
          <a:ext cx="0" cy="0"/>
          <a:chOff x="0" y="0"/>
          <a:chExt cx="0" cy="0"/>
        </a:xfrm>
      </p:grpSpPr>
      <p:pic>
        <p:nvPicPr>
          <p:cNvPr id="27650" name="Picture 1"/>
          <p:cNvPicPr>
            <a:picLocks noChangeArrowheads="1"/>
          </p:cNvPicPr>
          <p:nvPr/>
        </p:nvPicPr>
        <p:blipFill>
          <a:blip r:embed="rId2"/>
          <a:srcRect/>
          <a:stretch>
            <a:fillRect/>
          </a:stretch>
        </p:blipFill>
        <p:spPr bwMode="auto">
          <a:xfrm>
            <a:off x="8383588" y="0"/>
            <a:ext cx="760412" cy="1066800"/>
          </a:xfrm>
          <a:prstGeom prst="rect">
            <a:avLst/>
          </a:prstGeom>
          <a:noFill/>
          <a:ln w="9525">
            <a:noFill/>
            <a:miter lim="800000"/>
            <a:headEnd/>
            <a:tailEnd/>
          </a:ln>
        </p:spPr>
      </p:pic>
      <p:sp>
        <p:nvSpPr>
          <p:cNvPr id="27651" name="Rectangle 2"/>
          <p:cNvSpPr>
            <a:spLocks noGrp="1" noChangeArrowheads="1"/>
          </p:cNvSpPr>
          <p:nvPr>
            <p:ph type="title"/>
          </p:nvPr>
        </p:nvSpPr>
        <p:spPr/>
        <p:txBody>
          <a:bodyPr/>
          <a:lstStyle/>
          <a:p>
            <a:r>
              <a:rPr lang="en-US" smtClean="0"/>
              <a:t>Outline</a:t>
            </a:r>
            <a:endParaRPr lang="en-US"/>
          </a:p>
        </p:txBody>
      </p:sp>
      <p:sp>
        <p:nvSpPr>
          <p:cNvPr id="27652" name="Rectangle 3"/>
          <p:cNvSpPr>
            <a:spLocks noGrp="1" noChangeArrowheads="1"/>
          </p:cNvSpPr>
          <p:nvPr>
            <p:ph idx="1"/>
          </p:nvPr>
        </p:nvSpPr>
        <p:spPr>
          <a:xfrm>
            <a:off x="685800" y="1371600"/>
            <a:ext cx="7772400" cy="4724400"/>
          </a:xfrm>
        </p:spPr>
        <p:txBody>
          <a:bodyPr/>
          <a:lstStyle/>
          <a:p>
            <a:r>
              <a:rPr lang="en-US" dirty="0" smtClean="0"/>
              <a:t>Intra-Industry Trade</a:t>
            </a:r>
          </a:p>
          <a:p>
            <a:r>
              <a:rPr lang="en-US" dirty="0" smtClean="0"/>
              <a:t>The Imitation Lag Hypothesis and The Product Cycle Theory</a:t>
            </a:r>
          </a:p>
          <a:p>
            <a:r>
              <a:rPr lang="en-US" dirty="0" smtClean="0"/>
              <a:t>The Kemp Model and External Economies of Scale</a:t>
            </a:r>
          </a:p>
          <a:p>
            <a:r>
              <a:rPr lang="en-US" dirty="0" smtClean="0"/>
              <a:t>The </a:t>
            </a:r>
            <a:r>
              <a:rPr lang="en-US" dirty="0" err="1" smtClean="0"/>
              <a:t>Krugman</a:t>
            </a:r>
            <a:r>
              <a:rPr lang="en-US" dirty="0" smtClean="0"/>
              <a:t> Model and Internal Economies of Scale with Monopolistic Competition</a:t>
            </a:r>
          </a:p>
          <a:p>
            <a:r>
              <a:rPr lang="en-US" dirty="0" smtClean="0"/>
              <a:t>Monopoly and Dumping</a:t>
            </a:r>
          </a:p>
          <a:p>
            <a:r>
              <a:rPr lang="en-US" dirty="0" smtClean="0"/>
              <a:t>Reciprocal Dumping</a:t>
            </a:r>
            <a:endParaRPr lang="en-US" dirty="0"/>
          </a:p>
        </p:txBody>
      </p:sp>
      <p:sp>
        <p:nvSpPr>
          <p:cNvPr id="27653" name="Rectangle 4"/>
          <p:cNvSpPr>
            <a:spLocks/>
          </p:cNvSpPr>
          <p:nvPr/>
        </p:nvSpPr>
        <p:spPr bwMode="auto">
          <a:xfrm>
            <a:off x="3124200" y="6248400"/>
            <a:ext cx="2908300" cy="482600"/>
          </a:xfrm>
          <a:prstGeom prst="rect">
            <a:avLst/>
          </a:prstGeom>
          <a:noFill/>
          <a:ln w="12700">
            <a:noFill/>
            <a:miter lim="800000"/>
            <a:headEnd/>
            <a:tailEnd/>
          </a:ln>
        </p:spPr>
        <p:txBody>
          <a:bodyPr lIns="0" tIns="0" rIns="40639" bIns="0">
            <a:prstTxWarp prst="textNoShape">
              <a:avLst/>
            </a:prstTxWarp>
          </a:bodyPr>
          <a:lstStyle/>
          <a:p>
            <a:pPr marL="39688" algn="ctr"/>
            <a:r>
              <a:rPr lang="en-US" sz="2600" dirty="0" smtClean="0">
                <a:solidFill>
                  <a:schemeClr val="tx1"/>
                </a:solidFill>
                <a:ea typeface="Angsana New Italic" charset="0"/>
                <a:cs typeface="Angsana New Italic" charset="0"/>
              </a:rPr>
              <a:t>  </a:t>
            </a:r>
            <a:endParaRPr lang="en-US" sz="2600" dirty="0">
              <a:solidFill>
                <a:schemeClr val="tx1"/>
              </a:solidFill>
              <a:ea typeface="Angsana New Italic" charset="0"/>
              <a:cs typeface="Angsana New Italic" charset="0"/>
            </a:endParaRPr>
          </a:p>
        </p:txBody>
      </p:sp>
      <p:sp>
        <p:nvSpPr>
          <p:cNvPr id="27654" name="Rectangle 5"/>
          <p:cNvSpPr>
            <a:spLocks/>
          </p:cNvSpPr>
          <p:nvPr/>
        </p:nvSpPr>
        <p:spPr bwMode="auto">
          <a:xfrm>
            <a:off x="7239000" y="6400800"/>
            <a:ext cx="1917700" cy="482600"/>
          </a:xfrm>
          <a:prstGeom prst="rect">
            <a:avLst/>
          </a:prstGeom>
          <a:noFill/>
          <a:ln w="12700">
            <a:noFill/>
            <a:miter lim="800000"/>
            <a:headEnd/>
            <a:tailEnd/>
          </a:ln>
        </p:spPr>
        <p:txBody>
          <a:bodyPr lIns="0" tIns="0" rIns="40639" bIns="0">
            <a:prstTxWarp prst="textNoShape">
              <a:avLst/>
            </a:prstTxWarp>
          </a:bodyPr>
          <a:lstStyle/>
          <a:p>
            <a:pPr marL="39688" algn="r"/>
            <a:r>
              <a:rPr lang="en-US" sz="2600">
                <a:solidFill>
                  <a:schemeClr val="tx1"/>
                </a:solidFill>
                <a:ea typeface="Angsana New Italic" charset="0"/>
                <a:cs typeface="Angsana New Italic" charset="0"/>
              </a:rPr>
              <a:t>2</a:t>
            </a:r>
          </a:p>
        </p:txBody>
      </p:sp>
      <p:sp>
        <p:nvSpPr>
          <p:cNvPr id="10" name="Footer Placeholder 9"/>
          <p:cNvSpPr>
            <a:spLocks noGrp="1"/>
          </p:cNvSpPr>
          <p:nvPr>
            <p:ph type="ftr" sz="quarter" idx="3"/>
          </p:nvPr>
        </p:nvSpPr>
        <p:spPr/>
        <p:txBody>
          <a:bodyPr/>
          <a:lstStyle/>
          <a:p>
            <a:r>
              <a:rPr lang="en-US" smtClean="0"/>
              <a:t>Chayun Tantivasadakarn</a:t>
            </a:r>
            <a:endParaRPr lang="en-US" dirty="0"/>
          </a:p>
        </p:txBody>
      </p:sp>
    </p:spTree>
  </p:cSld>
  <p:clrMapOvr>
    <a:masterClrMapping/>
  </p:clrMapOvr>
  <p:transition/>
</p:sld>
</file>

<file path=ppt/slides/slide3.xml><?xml version="1.0" encoding="utf-8"?>
<p:sld xmlns:a="http://schemas.openxmlformats.org/drawingml/2006/main" xmlns:r="http://schemas.openxmlformats.org/officeDocument/2006/relationships" xmlns:mc="http://schemas.openxmlformats.org/markup-compatibility/2006" xmlns:mv="urn:schemas-microsoft-com:mac:vml" xmlns:p="http://schemas.openxmlformats.org/presentationml/2006/main" mc:Ignorable="mv" mc:PreserveAttributes="mv:*" showMasterPhAnim="0">
  <p:cSld>
    <p:spTree>
      <p:nvGrpSpPr>
        <p:cNvPr id="1" name=""/>
        <p:cNvGrpSpPr/>
        <p:nvPr/>
      </p:nvGrpSpPr>
      <p:grpSpPr>
        <a:xfrm>
          <a:off x="0" y="0"/>
          <a:ext cx="0" cy="0"/>
          <a:chOff x="0" y="0"/>
          <a:chExt cx="0" cy="0"/>
        </a:xfrm>
      </p:grpSpPr>
      <p:pic>
        <p:nvPicPr>
          <p:cNvPr id="28675" name="Picture 1"/>
          <p:cNvPicPr>
            <a:picLocks noChangeArrowheads="1"/>
          </p:cNvPicPr>
          <p:nvPr/>
        </p:nvPicPr>
        <p:blipFill>
          <a:blip r:embed="rId3"/>
          <a:srcRect/>
          <a:stretch>
            <a:fillRect/>
          </a:stretch>
        </p:blipFill>
        <p:spPr bwMode="auto">
          <a:xfrm>
            <a:off x="8383588" y="0"/>
            <a:ext cx="760412" cy="1066800"/>
          </a:xfrm>
          <a:prstGeom prst="rect">
            <a:avLst/>
          </a:prstGeom>
          <a:noFill/>
          <a:ln w="9525">
            <a:noFill/>
            <a:miter lim="800000"/>
            <a:headEnd/>
            <a:tailEnd/>
          </a:ln>
        </p:spPr>
      </p:pic>
      <p:sp>
        <p:nvSpPr>
          <p:cNvPr id="28676" name="Rectangle 2"/>
          <p:cNvSpPr>
            <a:spLocks noGrp="1" noChangeArrowheads="1"/>
          </p:cNvSpPr>
          <p:nvPr>
            <p:ph type="title"/>
          </p:nvPr>
        </p:nvSpPr>
        <p:spPr/>
        <p:txBody>
          <a:bodyPr/>
          <a:lstStyle/>
          <a:p>
            <a:r>
              <a:rPr lang="en-US" smtClean="0"/>
              <a:t>Intra-industry Trade</a:t>
            </a:r>
            <a:endParaRPr lang="en-US"/>
          </a:p>
        </p:txBody>
      </p:sp>
      <p:sp>
        <p:nvSpPr>
          <p:cNvPr id="5123" name="Rectangle 3"/>
          <p:cNvSpPr>
            <a:spLocks noGrp="1" noChangeArrowheads="1"/>
          </p:cNvSpPr>
          <p:nvPr>
            <p:ph idx="4294967295"/>
          </p:nvPr>
        </p:nvSpPr>
        <p:spPr>
          <a:xfrm>
            <a:off x="304800" y="838200"/>
            <a:ext cx="8839200" cy="3619500"/>
          </a:xfrm>
        </p:spPr>
        <p:txBody>
          <a:bodyPr rIns="132080"/>
          <a:lstStyle/>
          <a:p>
            <a:pPr eaLnBrk="1" hangingPunct="1">
              <a:buClr>
                <a:srgbClr val="000000"/>
              </a:buClr>
            </a:pPr>
            <a:r>
              <a:rPr lang="en-US"/>
              <a:t>The trade theories studied so far emphasize on trade in different goods or inter-industry trade between developed and developing countries.  </a:t>
            </a:r>
          </a:p>
          <a:p>
            <a:pPr eaLnBrk="1" hangingPunct="1">
              <a:buClr>
                <a:srgbClr val="000000"/>
              </a:buClr>
            </a:pPr>
            <a:r>
              <a:rPr lang="en-US"/>
              <a:t>But most trade between developed countries involve goods in the same industry or intra-industry trade. (cars, vine)</a:t>
            </a:r>
          </a:p>
          <a:p>
            <a:pPr eaLnBrk="1" hangingPunct="1">
              <a:buClr>
                <a:srgbClr val="000000"/>
              </a:buClr>
            </a:pPr>
            <a:r>
              <a:rPr lang="en-US"/>
              <a:t>The Grubel-Lloyd (GL) index</a:t>
            </a:r>
          </a:p>
        </p:txBody>
      </p:sp>
      <p:sp>
        <p:nvSpPr>
          <p:cNvPr id="28678" name="Rectangle 4"/>
          <p:cNvSpPr>
            <a:spLocks/>
          </p:cNvSpPr>
          <p:nvPr/>
        </p:nvSpPr>
        <p:spPr bwMode="auto">
          <a:xfrm>
            <a:off x="3124200" y="6248400"/>
            <a:ext cx="2908300" cy="482600"/>
          </a:xfrm>
          <a:prstGeom prst="rect">
            <a:avLst/>
          </a:prstGeom>
          <a:noFill/>
          <a:ln w="12700">
            <a:noFill/>
            <a:miter lim="800000"/>
            <a:headEnd/>
            <a:tailEnd/>
          </a:ln>
        </p:spPr>
        <p:txBody>
          <a:bodyPr lIns="0" tIns="0" rIns="40639" bIns="0">
            <a:prstTxWarp prst="textNoShape">
              <a:avLst/>
            </a:prstTxWarp>
          </a:bodyPr>
          <a:lstStyle/>
          <a:p>
            <a:pPr marL="39688" algn="ctr"/>
            <a:r>
              <a:rPr lang="en-US" sz="2600" dirty="0" smtClean="0">
                <a:solidFill>
                  <a:schemeClr val="tx1"/>
                </a:solidFill>
                <a:ea typeface="Angsana New Italic" charset="0"/>
                <a:cs typeface="Angsana New Italic" charset="0"/>
              </a:rPr>
              <a:t>  </a:t>
            </a:r>
            <a:endParaRPr lang="en-US" sz="2600" dirty="0">
              <a:solidFill>
                <a:schemeClr val="tx1"/>
              </a:solidFill>
              <a:ea typeface="Angsana New Italic" charset="0"/>
              <a:cs typeface="Angsana New Italic" charset="0"/>
            </a:endParaRPr>
          </a:p>
        </p:txBody>
      </p:sp>
      <p:sp>
        <p:nvSpPr>
          <p:cNvPr id="28679" name="Rectangle 5"/>
          <p:cNvSpPr>
            <a:spLocks/>
          </p:cNvSpPr>
          <p:nvPr/>
        </p:nvSpPr>
        <p:spPr bwMode="auto">
          <a:xfrm>
            <a:off x="7239000" y="6400800"/>
            <a:ext cx="1917700" cy="482600"/>
          </a:xfrm>
          <a:prstGeom prst="rect">
            <a:avLst/>
          </a:prstGeom>
          <a:noFill/>
          <a:ln w="12700">
            <a:noFill/>
            <a:miter lim="800000"/>
            <a:headEnd/>
            <a:tailEnd/>
          </a:ln>
        </p:spPr>
        <p:txBody>
          <a:bodyPr lIns="0" tIns="0" rIns="40639" bIns="0">
            <a:prstTxWarp prst="textNoShape">
              <a:avLst/>
            </a:prstTxWarp>
          </a:bodyPr>
          <a:lstStyle/>
          <a:p>
            <a:pPr marL="39688" algn="r"/>
            <a:r>
              <a:rPr lang="en-US" sz="2600">
                <a:solidFill>
                  <a:schemeClr val="tx1"/>
                </a:solidFill>
                <a:ea typeface="Angsana New Italic" charset="0"/>
                <a:cs typeface="Angsana New Italic" charset="0"/>
              </a:rPr>
              <a:t>3</a:t>
            </a:r>
          </a:p>
        </p:txBody>
      </p:sp>
      <p:sp>
        <p:nvSpPr>
          <p:cNvPr id="5127" name="Rectangle 7"/>
          <p:cNvSpPr>
            <a:spLocks/>
          </p:cNvSpPr>
          <p:nvPr/>
        </p:nvSpPr>
        <p:spPr bwMode="auto">
          <a:xfrm>
            <a:off x="381000" y="5410200"/>
            <a:ext cx="7512050" cy="1498600"/>
          </a:xfrm>
          <a:prstGeom prst="rect">
            <a:avLst/>
          </a:prstGeom>
          <a:noFill/>
          <a:ln w="12700">
            <a:noFill/>
            <a:miter lim="800000"/>
            <a:headEnd/>
            <a:tailEnd/>
          </a:ln>
        </p:spPr>
        <p:txBody>
          <a:bodyPr wrap="none" lIns="0" tIns="0" rIns="40639" bIns="0">
            <a:prstTxWarp prst="textNoShape">
              <a:avLst/>
            </a:prstTxWarp>
            <a:spAutoFit/>
          </a:bodyPr>
          <a:lstStyle/>
          <a:p>
            <a:pPr marL="330200" indent="-290513">
              <a:buClr>
                <a:srgbClr val="000000"/>
              </a:buClr>
              <a:buSzPct val="100000"/>
              <a:buFont typeface="Angsana New" charset="0"/>
              <a:buChar char="•"/>
            </a:pPr>
            <a:r>
              <a:rPr lang="en-US" sz="4000">
                <a:solidFill>
                  <a:schemeClr val="tx1"/>
                </a:solidFill>
                <a:latin typeface="Angsana New" charset="0"/>
                <a:ea typeface="Angsana New" charset="0"/>
                <a:cs typeface="Angsana New" charset="0"/>
                <a:sym typeface="Angsana New" charset="0"/>
              </a:rPr>
              <a:t>If  X</a:t>
            </a:r>
            <a:r>
              <a:rPr lang="en-US" sz="4000" baseline="-25000">
                <a:solidFill>
                  <a:schemeClr val="tx1"/>
                </a:solidFill>
                <a:latin typeface="Angsana New" charset="0"/>
                <a:ea typeface="Angsana New" charset="0"/>
                <a:cs typeface="Angsana New" charset="0"/>
                <a:sym typeface="Angsana New" charset="0"/>
              </a:rPr>
              <a:t>i</a:t>
            </a:r>
            <a:r>
              <a:rPr lang="en-US" sz="4000">
                <a:solidFill>
                  <a:schemeClr val="tx1"/>
                </a:solidFill>
                <a:latin typeface="Angsana New" charset="0"/>
                <a:ea typeface="Angsana New" charset="0"/>
                <a:cs typeface="Angsana New" charset="0"/>
                <a:sym typeface="Angsana New" charset="0"/>
              </a:rPr>
              <a:t> = 0 or M</a:t>
            </a:r>
            <a:r>
              <a:rPr lang="en-US" sz="4000" baseline="-25000">
                <a:solidFill>
                  <a:schemeClr val="tx1"/>
                </a:solidFill>
                <a:latin typeface="Angsana New" charset="0"/>
                <a:ea typeface="Angsana New" charset="0"/>
                <a:cs typeface="Angsana New" charset="0"/>
                <a:sym typeface="Angsana New" charset="0"/>
              </a:rPr>
              <a:t>i</a:t>
            </a:r>
            <a:r>
              <a:rPr lang="en-US" sz="4000">
                <a:solidFill>
                  <a:schemeClr val="tx1"/>
                </a:solidFill>
                <a:latin typeface="Angsana New" charset="0"/>
                <a:ea typeface="Angsana New" charset="0"/>
                <a:cs typeface="Angsana New" charset="0"/>
                <a:sym typeface="Angsana New" charset="0"/>
              </a:rPr>
              <a:t> = 0,  IIT</a:t>
            </a:r>
            <a:r>
              <a:rPr lang="en-US" sz="4000" baseline="-25000">
                <a:solidFill>
                  <a:schemeClr val="tx1"/>
                </a:solidFill>
                <a:latin typeface="Angsana New" charset="0"/>
                <a:ea typeface="Angsana New" charset="0"/>
                <a:cs typeface="Angsana New" charset="0"/>
                <a:sym typeface="Angsana New" charset="0"/>
              </a:rPr>
              <a:t>i</a:t>
            </a:r>
            <a:r>
              <a:rPr lang="en-US" sz="4000">
                <a:solidFill>
                  <a:schemeClr val="tx1"/>
                </a:solidFill>
                <a:latin typeface="Angsana New" charset="0"/>
                <a:ea typeface="Angsana New" charset="0"/>
                <a:cs typeface="Angsana New" charset="0"/>
                <a:sym typeface="Angsana New" charset="0"/>
              </a:rPr>
              <a:t> = 0, no intra-industry trade.</a:t>
            </a:r>
          </a:p>
          <a:p>
            <a:pPr marL="330200" indent="-290513">
              <a:buClr>
                <a:srgbClr val="000000"/>
              </a:buClr>
              <a:buSzPct val="100000"/>
              <a:buFont typeface="Angsana New" charset="0"/>
              <a:buChar char="•"/>
            </a:pPr>
            <a:r>
              <a:rPr lang="en-US" sz="4000">
                <a:solidFill>
                  <a:schemeClr val="tx1"/>
                </a:solidFill>
                <a:latin typeface="Angsana New" charset="0"/>
                <a:ea typeface="Angsana New" charset="0"/>
                <a:cs typeface="Angsana New" charset="0"/>
                <a:sym typeface="Angsana New" charset="0"/>
              </a:rPr>
              <a:t>If  X</a:t>
            </a:r>
            <a:r>
              <a:rPr lang="en-US" sz="4000" baseline="-25000">
                <a:solidFill>
                  <a:schemeClr val="tx1"/>
                </a:solidFill>
                <a:latin typeface="Angsana New" charset="0"/>
                <a:ea typeface="Angsana New" charset="0"/>
                <a:cs typeface="Angsana New" charset="0"/>
                <a:sym typeface="Angsana New" charset="0"/>
              </a:rPr>
              <a:t>i</a:t>
            </a:r>
            <a:r>
              <a:rPr lang="en-US" sz="4000">
                <a:solidFill>
                  <a:schemeClr val="tx1"/>
                </a:solidFill>
                <a:latin typeface="Angsana New" charset="0"/>
                <a:ea typeface="Angsana New" charset="0"/>
                <a:cs typeface="Angsana New" charset="0"/>
                <a:sym typeface="Angsana New" charset="0"/>
              </a:rPr>
              <a:t> = M</a:t>
            </a:r>
            <a:r>
              <a:rPr lang="en-US" sz="4000" baseline="-25000">
                <a:solidFill>
                  <a:schemeClr val="tx1"/>
                </a:solidFill>
                <a:latin typeface="Angsana New" charset="0"/>
                <a:ea typeface="Angsana New" charset="0"/>
                <a:cs typeface="Angsana New" charset="0"/>
                <a:sym typeface="Angsana New" charset="0"/>
              </a:rPr>
              <a:t>i</a:t>
            </a:r>
            <a:r>
              <a:rPr lang="en-US" sz="4000">
                <a:solidFill>
                  <a:schemeClr val="tx1"/>
                </a:solidFill>
                <a:latin typeface="Angsana New" charset="0"/>
                <a:ea typeface="Angsana New" charset="0"/>
                <a:cs typeface="Angsana New" charset="0"/>
                <a:sym typeface="Angsana New" charset="0"/>
              </a:rPr>
              <a:t>,  IIT</a:t>
            </a:r>
            <a:r>
              <a:rPr lang="en-US" sz="4000" baseline="-25000">
                <a:solidFill>
                  <a:schemeClr val="tx1"/>
                </a:solidFill>
                <a:latin typeface="Angsana New" charset="0"/>
                <a:ea typeface="Angsana New" charset="0"/>
                <a:cs typeface="Angsana New" charset="0"/>
                <a:sym typeface="Angsana New" charset="0"/>
              </a:rPr>
              <a:t>i</a:t>
            </a:r>
            <a:r>
              <a:rPr lang="en-US" sz="4000">
                <a:solidFill>
                  <a:schemeClr val="tx1"/>
                </a:solidFill>
                <a:latin typeface="Angsana New" charset="0"/>
                <a:ea typeface="Angsana New" charset="0"/>
                <a:cs typeface="Angsana New" charset="0"/>
                <a:sym typeface="Angsana New" charset="0"/>
              </a:rPr>
              <a:t> =  1, </a:t>
            </a:r>
          </a:p>
        </p:txBody>
      </p:sp>
      <p:graphicFrame>
        <p:nvGraphicFramePr>
          <p:cNvPr id="3" name="Object 2"/>
          <p:cNvGraphicFramePr>
            <a:graphicFrameLocks noChangeAspect="1"/>
          </p:cNvGraphicFramePr>
          <p:nvPr/>
        </p:nvGraphicFramePr>
        <p:xfrm>
          <a:off x="2336800" y="4267200"/>
          <a:ext cx="3454400" cy="1311275"/>
        </p:xfrm>
        <a:graphic>
          <a:graphicData uri="http://schemas.openxmlformats.org/presentationml/2006/ole">
            <p:oleObj spid="_x0000_s28674" name="Equation" r:id="rId4" imgW="1422360" imgH="622080" progId="Equation.DSMT4">
              <p:embed/>
            </p:oleObj>
          </a:graphicData>
        </a:graphic>
      </p:graphicFrame>
      <p:sp>
        <p:nvSpPr>
          <p:cNvPr id="11" name="Footer Placeholder 10"/>
          <p:cNvSpPr>
            <a:spLocks noGrp="1"/>
          </p:cNvSpPr>
          <p:nvPr>
            <p:ph type="ftr" sz="quarter" idx="3"/>
          </p:nvPr>
        </p:nvSpPr>
        <p:spPr/>
        <p:txBody>
          <a:bodyPr/>
          <a:lstStyle/>
          <a:p>
            <a:r>
              <a:rPr lang="en-US" smtClean="0"/>
              <a:t>Chayun Tantivasadakarn</a:t>
            </a:r>
            <a:endParaRPr lang="en-US" dirty="0"/>
          </a:p>
        </p:txBody>
      </p:sp>
    </p:spTree>
  </p:cSld>
  <p:clrMapOvr>
    <a:masterClrMapping/>
  </p:clrMapOvr>
  <p:transition/>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1" presetClass="entr" presetSubtype="0" fill="hold" grpId="0" nodeType="clickEffect">
                                  <p:stCondLst>
                                    <p:cond delay="0"/>
                                  </p:stCondLst>
                                  <p:childTnLst>
                                    <p:set>
                                      <p:cBhvr>
                                        <p:cTn id="6" dur="1" fill="hold">
                                          <p:stCondLst>
                                            <p:cond delay="499"/>
                                          </p:stCondLst>
                                        </p:cTn>
                                        <p:tgtEl>
                                          <p:spTgt spid="5123">
                                            <p:txEl>
                                              <p:pRg st="0" end="0"/>
                                            </p:txEl>
                                          </p:spTgt>
                                        </p:tgtEl>
                                        <p:attrNameLst>
                                          <p:attrName>style.visibility</p:attrName>
                                        </p:attrNameLst>
                                      </p:cBhvr>
                                      <p:to>
                                        <p:strVal val="visible"/>
                                      </p:to>
                                    </p:set>
                                  </p:childTnLst>
                                </p:cTn>
                              </p:par>
                            </p:childTnLst>
                          </p:cTn>
                        </p:par>
                      </p:childTnLst>
                    </p:cTn>
                  </p:par>
                  <p:par>
                    <p:cTn id="7" fill="hold">
                      <p:stCondLst>
                        <p:cond delay="indefinite"/>
                      </p:stCondLst>
                      <p:childTnLst>
                        <p:par>
                          <p:cTn id="8" fill="hold">
                            <p:stCondLst>
                              <p:cond delay="0"/>
                            </p:stCondLst>
                            <p:childTnLst>
                              <p:par>
                                <p:cTn id="9" presetID="1" presetClass="entr" presetSubtype="0" fill="hold" grpId="0" nodeType="clickEffect">
                                  <p:stCondLst>
                                    <p:cond delay="0"/>
                                  </p:stCondLst>
                                  <p:childTnLst>
                                    <p:set>
                                      <p:cBhvr>
                                        <p:cTn id="10" dur="1" fill="hold">
                                          <p:stCondLst>
                                            <p:cond delay="499"/>
                                          </p:stCondLst>
                                        </p:cTn>
                                        <p:tgtEl>
                                          <p:spTgt spid="5123">
                                            <p:txEl>
                                              <p:pRg st="1" end="1"/>
                                            </p:txEl>
                                          </p:spTgt>
                                        </p:tgtEl>
                                        <p:attrNameLst>
                                          <p:attrName>style.visibility</p:attrName>
                                        </p:attrNameLst>
                                      </p:cBhvr>
                                      <p:to>
                                        <p:strVal val="visible"/>
                                      </p:to>
                                    </p:set>
                                  </p:childTnLst>
                                </p:cTn>
                              </p:par>
                            </p:childTnLst>
                          </p:cTn>
                        </p:par>
                      </p:childTnLst>
                    </p:cTn>
                  </p:par>
                  <p:par>
                    <p:cTn id="11" fill="hold">
                      <p:stCondLst>
                        <p:cond delay="indefinite"/>
                      </p:stCondLst>
                      <p:childTnLst>
                        <p:par>
                          <p:cTn id="12" fill="hold">
                            <p:stCondLst>
                              <p:cond delay="0"/>
                            </p:stCondLst>
                            <p:childTnLst>
                              <p:par>
                                <p:cTn id="13" presetID="1" presetClass="entr" presetSubtype="0" fill="hold" grpId="0" nodeType="clickEffect">
                                  <p:stCondLst>
                                    <p:cond delay="0"/>
                                  </p:stCondLst>
                                  <p:childTnLst>
                                    <p:set>
                                      <p:cBhvr>
                                        <p:cTn id="14" dur="1" fill="hold">
                                          <p:stCondLst>
                                            <p:cond delay="499"/>
                                          </p:stCondLst>
                                        </p:cTn>
                                        <p:tgtEl>
                                          <p:spTgt spid="5123">
                                            <p:txEl>
                                              <p:pRg st="2" end="2"/>
                                            </p:txEl>
                                          </p:spTgt>
                                        </p:tgtEl>
                                        <p:attrNameLst>
                                          <p:attrName>style.visibility</p:attrName>
                                        </p:attrNameLst>
                                      </p:cBhvr>
                                      <p:to>
                                        <p:strVal val="visible"/>
                                      </p:to>
                                    </p:set>
                                  </p:childTnLst>
                                </p:cTn>
                              </p:par>
                            </p:childTnLst>
                          </p:cTn>
                        </p:par>
                      </p:childTnLst>
                    </p:cTn>
                  </p:par>
                  <p:par>
                    <p:cTn id="15" fill="hold">
                      <p:stCondLst>
                        <p:cond delay="indefinite"/>
                      </p:stCondLst>
                      <p:childTnLst>
                        <p:par>
                          <p:cTn id="16" fill="hold">
                            <p:stCondLst>
                              <p:cond delay="0"/>
                            </p:stCondLst>
                            <p:childTnLst>
                              <p:par>
                                <p:cTn id="17" presetID="1" presetClass="entr" presetSubtype="0" fill="hold" grpId="0" nodeType="clickEffect">
                                  <p:stCondLst>
                                    <p:cond delay="0"/>
                                  </p:stCondLst>
                                  <p:childTnLst>
                                    <p:set>
                                      <p:cBhvr>
                                        <p:cTn id="18" dur="1" fill="hold">
                                          <p:stCondLst>
                                            <p:cond delay="499"/>
                                          </p:stCondLst>
                                        </p:cTn>
                                        <p:tgtEl>
                                          <p:spTgt spid="5127">
                                            <p:txEl>
                                              <p:pRg st="0" end="0"/>
                                            </p:txEl>
                                          </p:spTgt>
                                        </p:tgtEl>
                                        <p:attrNameLst>
                                          <p:attrName>style.visibility</p:attrName>
                                        </p:attrNameLst>
                                      </p:cBhvr>
                                      <p:to>
                                        <p:strVal val="visible"/>
                                      </p:to>
                                    </p:set>
                                  </p:childTnLst>
                                </p:cTn>
                              </p:par>
                            </p:childTnLst>
                          </p:cTn>
                        </p:par>
                      </p:childTnLst>
                    </p:cTn>
                  </p:par>
                  <p:par>
                    <p:cTn id="19" fill="hold">
                      <p:stCondLst>
                        <p:cond delay="indefinite"/>
                      </p:stCondLst>
                      <p:childTnLst>
                        <p:par>
                          <p:cTn id="20" fill="hold">
                            <p:stCondLst>
                              <p:cond delay="0"/>
                            </p:stCondLst>
                            <p:childTnLst>
                              <p:par>
                                <p:cTn id="21" presetID="1" presetClass="entr" presetSubtype="0" fill="hold" grpId="0" nodeType="clickEffect">
                                  <p:stCondLst>
                                    <p:cond delay="0"/>
                                  </p:stCondLst>
                                  <p:childTnLst>
                                    <p:set>
                                      <p:cBhvr>
                                        <p:cTn id="22" dur="1" fill="hold">
                                          <p:stCondLst>
                                            <p:cond delay="499"/>
                                          </p:stCondLst>
                                        </p:cTn>
                                        <p:tgtEl>
                                          <p:spTgt spid="5127">
                                            <p:txEl>
                                              <p:pRg st="1" end="1"/>
                                            </p:txEl>
                                          </p:spTgt>
                                        </p:tgtEl>
                                        <p:attrNameLst>
                                          <p:attrName>style.visibility</p:attrName>
                                        </p:attrNameLst>
                                      </p:cBhvr>
                                      <p:to>
                                        <p:strVal val="visible"/>
                                      </p:to>
                                    </p:set>
                                  </p:childTnLst>
                                </p:cTn>
                              </p:par>
                            </p:childTnLst>
                          </p:cTn>
                        </p:par>
                      </p:childTnLst>
                    </p:cTn>
                  </p:par>
                  <p:par>
                    <p:cTn id="23" fill="hold">
                      <p:stCondLst>
                        <p:cond delay="indefinite"/>
                      </p:stCondLst>
                      <p:childTnLst>
                        <p:par>
                          <p:cTn id="24" fill="hold">
                            <p:stCondLst>
                              <p:cond delay="0"/>
                            </p:stCondLst>
                            <p:childTnLst>
                              <p:par>
                                <p:cTn id="25" presetID="1" presetClass="entr" presetSubtype="0" fill="hold" nodeType="clickEffect">
                                  <p:stCondLst>
                                    <p:cond delay="0"/>
                                  </p:stCondLst>
                                  <p:childTnLst>
                                    <p:set>
                                      <p:cBhvr>
                                        <p:cTn id="26" dur="1" fill="hold">
                                          <p:stCondLst>
                                            <p:cond delay="499"/>
                                          </p:stCondLst>
                                        </p:cTn>
                                        <p:tgtEl>
                                          <p:spTgt spid="3"/>
                                        </p:tgtEl>
                                        <p:attrNameLst>
                                          <p:attrName>style.visibility</p:attrName>
                                        </p:attrNameLst>
                                      </p:cBhvr>
                                      <p:to>
                                        <p:strVal val="visible"/>
                                      </p:to>
                                    </p:se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5123" grpId="0" build="p" autoUpdateAnimBg="0"/>
      <p:bldP spid="5127" grpId="0" build="p" autoUpdateAnimBg="0"/>
    </p:bldLst>
  </p:timing>
</p:sld>
</file>

<file path=ppt/slides/slide4.xml><?xml version="1.0" encoding="utf-8"?>
<p:sld xmlns:a="http://schemas.openxmlformats.org/drawingml/2006/main" xmlns:r="http://schemas.openxmlformats.org/officeDocument/2006/relationships" xmlns:mc="http://schemas.openxmlformats.org/markup-compatibility/2006" xmlns:mv="urn:schemas-microsoft-com:mac:vml" xmlns:p="http://schemas.openxmlformats.org/presentationml/2006/main" mc:Ignorable="mv" mc:PreserveAttributes="mv:*">
  <p:cSld>
    <p:spTree>
      <p:nvGrpSpPr>
        <p:cNvPr id="1" name=""/>
        <p:cNvGrpSpPr/>
        <p:nvPr/>
      </p:nvGrpSpPr>
      <p:grpSpPr>
        <a:xfrm>
          <a:off x="0" y="0"/>
          <a:ext cx="0" cy="0"/>
          <a:chOff x="0" y="0"/>
          <a:chExt cx="0" cy="0"/>
        </a:xfrm>
      </p:grpSpPr>
      <p:pic>
        <p:nvPicPr>
          <p:cNvPr id="29698" name="Picture 1"/>
          <p:cNvPicPr>
            <a:picLocks noChangeArrowheads="1"/>
          </p:cNvPicPr>
          <p:nvPr/>
        </p:nvPicPr>
        <p:blipFill>
          <a:blip r:embed="rId2"/>
          <a:srcRect/>
          <a:stretch>
            <a:fillRect/>
          </a:stretch>
        </p:blipFill>
        <p:spPr bwMode="auto">
          <a:xfrm>
            <a:off x="8383588" y="0"/>
            <a:ext cx="760412" cy="1066800"/>
          </a:xfrm>
          <a:prstGeom prst="rect">
            <a:avLst/>
          </a:prstGeom>
          <a:noFill/>
          <a:ln w="9525">
            <a:noFill/>
            <a:miter lim="800000"/>
            <a:headEnd/>
            <a:tailEnd/>
          </a:ln>
        </p:spPr>
      </p:pic>
      <p:sp>
        <p:nvSpPr>
          <p:cNvPr id="29699" name="Rectangle 2"/>
          <p:cNvSpPr>
            <a:spLocks noGrp="1" noChangeArrowheads="1"/>
          </p:cNvSpPr>
          <p:nvPr>
            <p:ph type="title"/>
          </p:nvPr>
        </p:nvSpPr>
        <p:spPr>
          <a:xfrm>
            <a:off x="609600" y="152400"/>
            <a:ext cx="7620000" cy="838200"/>
          </a:xfrm>
        </p:spPr>
        <p:txBody>
          <a:bodyPr/>
          <a:lstStyle/>
          <a:p>
            <a:r>
              <a:rPr lang="en-US" smtClean="0"/>
              <a:t>Intra-industry Trade: GL index x 100 </a:t>
            </a:r>
            <a:endParaRPr lang="en-US"/>
          </a:p>
        </p:txBody>
      </p:sp>
      <p:sp>
        <p:nvSpPr>
          <p:cNvPr id="29700" name="Rectangle 3"/>
          <p:cNvSpPr>
            <a:spLocks/>
          </p:cNvSpPr>
          <p:nvPr/>
        </p:nvSpPr>
        <p:spPr bwMode="auto">
          <a:xfrm>
            <a:off x="3124200" y="6248400"/>
            <a:ext cx="2908300" cy="482600"/>
          </a:xfrm>
          <a:prstGeom prst="rect">
            <a:avLst/>
          </a:prstGeom>
          <a:noFill/>
          <a:ln w="12700">
            <a:noFill/>
            <a:miter lim="800000"/>
            <a:headEnd/>
            <a:tailEnd/>
          </a:ln>
        </p:spPr>
        <p:txBody>
          <a:bodyPr lIns="0" tIns="0" rIns="40639" bIns="0">
            <a:prstTxWarp prst="textNoShape">
              <a:avLst/>
            </a:prstTxWarp>
          </a:bodyPr>
          <a:lstStyle/>
          <a:p>
            <a:pPr marL="39688" algn="ctr"/>
            <a:r>
              <a:rPr lang="en-US" sz="2600" dirty="0" smtClean="0">
                <a:solidFill>
                  <a:schemeClr val="tx1"/>
                </a:solidFill>
                <a:ea typeface="Angsana New Italic" charset="0"/>
                <a:cs typeface="Angsana New Italic" charset="0"/>
              </a:rPr>
              <a:t>  </a:t>
            </a:r>
            <a:endParaRPr lang="en-US" sz="2600" dirty="0">
              <a:solidFill>
                <a:schemeClr val="tx1"/>
              </a:solidFill>
              <a:ea typeface="Angsana New Italic" charset="0"/>
              <a:cs typeface="Angsana New Italic" charset="0"/>
            </a:endParaRPr>
          </a:p>
        </p:txBody>
      </p:sp>
      <p:sp>
        <p:nvSpPr>
          <p:cNvPr id="29701" name="Rectangle 4"/>
          <p:cNvSpPr>
            <a:spLocks/>
          </p:cNvSpPr>
          <p:nvPr/>
        </p:nvSpPr>
        <p:spPr bwMode="auto">
          <a:xfrm>
            <a:off x="7239000" y="6400800"/>
            <a:ext cx="1917700" cy="482600"/>
          </a:xfrm>
          <a:prstGeom prst="rect">
            <a:avLst/>
          </a:prstGeom>
          <a:noFill/>
          <a:ln w="12700">
            <a:noFill/>
            <a:miter lim="800000"/>
            <a:headEnd/>
            <a:tailEnd/>
          </a:ln>
        </p:spPr>
        <p:txBody>
          <a:bodyPr lIns="0" tIns="0" rIns="40639" bIns="0">
            <a:prstTxWarp prst="textNoShape">
              <a:avLst/>
            </a:prstTxWarp>
          </a:bodyPr>
          <a:lstStyle/>
          <a:p>
            <a:pPr marL="39688" algn="r"/>
            <a:r>
              <a:rPr lang="en-US" sz="2600">
                <a:solidFill>
                  <a:schemeClr val="tx1"/>
                </a:solidFill>
                <a:ea typeface="Angsana New Italic" charset="0"/>
                <a:cs typeface="Angsana New Italic" charset="0"/>
              </a:rPr>
              <a:t>4</a:t>
            </a:r>
          </a:p>
        </p:txBody>
      </p:sp>
      <p:pic>
        <p:nvPicPr>
          <p:cNvPr id="29702" name="Picture 5"/>
          <p:cNvPicPr>
            <a:picLocks noChangeArrowheads="1"/>
          </p:cNvPicPr>
          <p:nvPr/>
        </p:nvPicPr>
        <p:blipFill>
          <a:blip r:embed="rId3"/>
          <a:srcRect/>
          <a:stretch>
            <a:fillRect/>
          </a:stretch>
        </p:blipFill>
        <p:spPr bwMode="auto">
          <a:xfrm>
            <a:off x="76200" y="1143000"/>
            <a:ext cx="9144000" cy="5594350"/>
          </a:xfrm>
          <a:prstGeom prst="rect">
            <a:avLst/>
          </a:prstGeom>
          <a:noFill/>
          <a:ln w="25400">
            <a:noFill/>
            <a:miter lim="800000"/>
            <a:headEnd/>
            <a:tailEnd/>
          </a:ln>
        </p:spPr>
      </p:pic>
      <p:sp>
        <p:nvSpPr>
          <p:cNvPr id="6150" name="AutoShape 6"/>
          <p:cNvSpPr>
            <a:spLocks/>
          </p:cNvSpPr>
          <p:nvPr/>
        </p:nvSpPr>
        <p:spPr bwMode="auto">
          <a:xfrm>
            <a:off x="1905000" y="3276600"/>
            <a:ext cx="3657600" cy="762000"/>
          </a:xfrm>
          <a:prstGeom prst="roundRect">
            <a:avLst>
              <a:gd name="adj" fmla="val 16667"/>
            </a:avLst>
          </a:prstGeom>
          <a:solidFill>
            <a:schemeClr val="accent1">
              <a:alpha val="11765"/>
            </a:schemeClr>
          </a:solidFill>
          <a:ln w="9525">
            <a:solidFill>
              <a:schemeClr val="tx1"/>
            </a:solidFill>
            <a:round/>
            <a:headEnd/>
            <a:tailEnd/>
          </a:ln>
        </p:spPr>
        <p:txBody>
          <a:bodyPr lIns="0" tIns="0" rIns="0" bIns="0">
            <a:prstTxWarp prst="textNoShape">
              <a:avLst/>
            </a:prstTxWarp>
          </a:bodyPr>
          <a:lstStyle/>
          <a:p>
            <a:endParaRPr lang="en-US"/>
          </a:p>
        </p:txBody>
      </p:sp>
      <p:sp>
        <p:nvSpPr>
          <p:cNvPr id="6151" name="AutoShape 7"/>
          <p:cNvSpPr>
            <a:spLocks/>
          </p:cNvSpPr>
          <p:nvPr/>
        </p:nvSpPr>
        <p:spPr bwMode="auto">
          <a:xfrm>
            <a:off x="2057400" y="5410200"/>
            <a:ext cx="3581400" cy="838200"/>
          </a:xfrm>
          <a:prstGeom prst="roundRect">
            <a:avLst>
              <a:gd name="adj" fmla="val 16667"/>
            </a:avLst>
          </a:prstGeom>
          <a:solidFill>
            <a:schemeClr val="accent1">
              <a:alpha val="11765"/>
            </a:schemeClr>
          </a:solidFill>
          <a:ln w="9525">
            <a:solidFill>
              <a:schemeClr val="tx1"/>
            </a:solidFill>
            <a:round/>
            <a:headEnd/>
            <a:tailEnd/>
          </a:ln>
        </p:spPr>
        <p:txBody>
          <a:bodyPr lIns="0" tIns="0" rIns="0" bIns="0">
            <a:prstTxWarp prst="textNoShape">
              <a:avLst/>
            </a:prstTxWarp>
          </a:bodyPr>
          <a:lstStyle/>
          <a:p>
            <a:endParaRPr lang="en-US"/>
          </a:p>
        </p:txBody>
      </p:sp>
      <p:sp>
        <p:nvSpPr>
          <p:cNvPr id="11" name="Footer Placeholder 10"/>
          <p:cNvSpPr>
            <a:spLocks noGrp="1"/>
          </p:cNvSpPr>
          <p:nvPr>
            <p:ph type="ftr" sz="quarter" idx="3"/>
          </p:nvPr>
        </p:nvSpPr>
        <p:spPr/>
        <p:txBody>
          <a:bodyPr/>
          <a:lstStyle/>
          <a:p>
            <a:r>
              <a:rPr lang="en-US" smtClean="0"/>
              <a:t>Chayun Tantivasadakarn</a:t>
            </a:r>
            <a:endParaRPr lang="en-US" dirty="0"/>
          </a:p>
        </p:txBody>
      </p:sp>
    </p:spTree>
  </p:cSld>
  <p:clrMapOvr>
    <a:masterClrMapping/>
  </p:clrMapOvr>
  <p:transition/>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1" presetClass="entr" presetSubtype="0" fill="hold" grpId="0" nodeType="clickEffect">
                                  <p:stCondLst>
                                    <p:cond delay="0"/>
                                  </p:stCondLst>
                                  <p:childTnLst>
                                    <p:set>
                                      <p:cBhvr>
                                        <p:cTn id="6" dur="1" fill="hold">
                                          <p:stCondLst>
                                            <p:cond delay="499"/>
                                          </p:stCondLst>
                                        </p:cTn>
                                        <p:tgtEl>
                                          <p:spTgt spid="6150"/>
                                        </p:tgtEl>
                                        <p:attrNameLst>
                                          <p:attrName>style.visibility</p:attrName>
                                        </p:attrNameLst>
                                      </p:cBhvr>
                                      <p:to>
                                        <p:strVal val="visible"/>
                                      </p:to>
                                    </p:set>
                                  </p:childTnLst>
                                </p:cTn>
                              </p:par>
                            </p:childTnLst>
                          </p:cTn>
                        </p:par>
                      </p:childTnLst>
                    </p:cTn>
                  </p:par>
                  <p:par>
                    <p:cTn id="7" fill="hold">
                      <p:stCondLst>
                        <p:cond delay="indefinite"/>
                      </p:stCondLst>
                      <p:childTnLst>
                        <p:par>
                          <p:cTn id="8" fill="hold">
                            <p:stCondLst>
                              <p:cond delay="0"/>
                            </p:stCondLst>
                            <p:childTnLst>
                              <p:par>
                                <p:cTn id="9" presetID="1" presetClass="entr" presetSubtype="0" fill="hold" grpId="0" nodeType="clickEffect">
                                  <p:stCondLst>
                                    <p:cond delay="0"/>
                                  </p:stCondLst>
                                  <p:childTnLst>
                                    <p:set>
                                      <p:cBhvr>
                                        <p:cTn id="10" dur="1" fill="hold">
                                          <p:stCondLst>
                                            <p:cond delay="499"/>
                                          </p:stCondLst>
                                        </p:cTn>
                                        <p:tgtEl>
                                          <p:spTgt spid="6151"/>
                                        </p:tgtEl>
                                        <p:attrNameLst>
                                          <p:attrName>style.visibility</p:attrName>
                                        </p:attrNameLst>
                                      </p:cBhvr>
                                      <p:to>
                                        <p:strVal val="visible"/>
                                      </p:to>
                                    </p:se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6150" grpId="0" animBg="1"/>
      <p:bldP spid="6151" grpId="0" animBg="1"/>
    </p:bldLst>
  </p:timing>
</p:sld>
</file>

<file path=ppt/slides/slide5.xml><?xml version="1.0" encoding="utf-8"?>
<p:sld xmlns:a="http://schemas.openxmlformats.org/drawingml/2006/main" xmlns:r="http://schemas.openxmlformats.org/officeDocument/2006/relationships" xmlns:mc="http://schemas.openxmlformats.org/markup-compatibility/2006" xmlns:mv="urn:schemas-microsoft-com:mac:vml" xmlns:p="http://schemas.openxmlformats.org/presentationml/2006/main" mc:Ignorable="mv" mc:PreserveAttributes="mv:*">
  <p:cSld>
    <p:spTree>
      <p:nvGrpSpPr>
        <p:cNvPr id="1" name=""/>
        <p:cNvGrpSpPr/>
        <p:nvPr/>
      </p:nvGrpSpPr>
      <p:grpSpPr>
        <a:xfrm>
          <a:off x="0" y="0"/>
          <a:ext cx="0" cy="0"/>
          <a:chOff x="0" y="0"/>
          <a:chExt cx="0" cy="0"/>
        </a:xfrm>
      </p:grpSpPr>
      <p:pic>
        <p:nvPicPr>
          <p:cNvPr id="30722" name="Picture 1"/>
          <p:cNvPicPr>
            <a:picLocks noChangeArrowheads="1"/>
          </p:cNvPicPr>
          <p:nvPr/>
        </p:nvPicPr>
        <p:blipFill>
          <a:blip r:embed="rId2"/>
          <a:srcRect/>
          <a:stretch>
            <a:fillRect/>
          </a:stretch>
        </p:blipFill>
        <p:spPr bwMode="auto">
          <a:xfrm>
            <a:off x="8383588" y="0"/>
            <a:ext cx="760412" cy="1066800"/>
          </a:xfrm>
          <a:prstGeom prst="rect">
            <a:avLst/>
          </a:prstGeom>
          <a:noFill/>
          <a:ln w="9525">
            <a:noFill/>
            <a:miter lim="800000"/>
            <a:headEnd/>
            <a:tailEnd/>
          </a:ln>
        </p:spPr>
      </p:pic>
      <p:sp>
        <p:nvSpPr>
          <p:cNvPr id="30723" name="Rectangle 2"/>
          <p:cNvSpPr>
            <a:spLocks noGrp="1" noChangeArrowheads="1"/>
          </p:cNvSpPr>
          <p:nvPr>
            <p:ph type="title"/>
          </p:nvPr>
        </p:nvSpPr>
        <p:spPr/>
        <p:txBody>
          <a:bodyPr/>
          <a:lstStyle/>
          <a:p>
            <a:r>
              <a:rPr lang="en-US" dirty="0" smtClean="0"/>
              <a:t>Intra-industry Trade: GL index</a:t>
            </a:r>
            <a:endParaRPr lang="en-US" dirty="0"/>
          </a:p>
        </p:txBody>
      </p:sp>
      <p:sp>
        <p:nvSpPr>
          <p:cNvPr id="30724" name="Rectangle 3"/>
          <p:cNvSpPr>
            <a:spLocks/>
          </p:cNvSpPr>
          <p:nvPr/>
        </p:nvSpPr>
        <p:spPr bwMode="auto">
          <a:xfrm>
            <a:off x="3124200" y="6248400"/>
            <a:ext cx="2908300" cy="482600"/>
          </a:xfrm>
          <a:prstGeom prst="rect">
            <a:avLst/>
          </a:prstGeom>
          <a:noFill/>
          <a:ln w="12700">
            <a:noFill/>
            <a:miter lim="800000"/>
            <a:headEnd/>
            <a:tailEnd/>
          </a:ln>
        </p:spPr>
        <p:txBody>
          <a:bodyPr lIns="0" tIns="0" rIns="40639" bIns="0">
            <a:prstTxWarp prst="textNoShape">
              <a:avLst/>
            </a:prstTxWarp>
          </a:bodyPr>
          <a:lstStyle/>
          <a:p>
            <a:pPr marL="39688" algn="ctr"/>
            <a:r>
              <a:rPr lang="en-US" sz="2600" dirty="0" smtClean="0">
                <a:solidFill>
                  <a:schemeClr val="tx1"/>
                </a:solidFill>
                <a:ea typeface="Angsana New Italic" charset="0"/>
                <a:cs typeface="Angsana New Italic" charset="0"/>
              </a:rPr>
              <a:t>  </a:t>
            </a:r>
            <a:endParaRPr lang="en-US" sz="2600" dirty="0">
              <a:solidFill>
                <a:schemeClr val="tx1"/>
              </a:solidFill>
              <a:ea typeface="Angsana New Italic" charset="0"/>
              <a:cs typeface="Angsana New Italic" charset="0"/>
            </a:endParaRPr>
          </a:p>
        </p:txBody>
      </p:sp>
      <p:sp>
        <p:nvSpPr>
          <p:cNvPr id="30725" name="Rectangle 4"/>
          <p:cNvSpPr>
            <a:spLocks/>
          </p:cNvSpPr>
          <p:nvPr/>
        </p:nvSpPr>
        <p:spPr bwMode="auto">
          <a:xfrm>
            <a:off x="7239000" y="6400800"/>
            <a:ext cx="1917700" cy="482600"/>
          </a:xfrm>
          <a:prstGeom prst="rect">
            <a:avLst/>
          </a:prstGeom>
          <a:noFill/>
          <a:ln w="12700">
            <a:noFill/>
            <a:miter lim="800000"/>
            <a:headEnd/>
            <a:tailEnd/>
          </a:ln>
        </p:spPr>
        <p:txBody>
          <a:bodyPr lIns="0" tIns="0" rIns="40639" bIns="0">
            <a:prstTxWarp prst="textNoShape">
              <a:avLst/>
            </a:prstTxWarp>
          </a:bodyPr>
          <a:lstStyle/>
          <a:p>
            <a:pPr marL="39688" algn="r"/>
            <a:r>
              <a:rPr lang="en-US" sz="2600">
                <a:solidFill>
                  <a:schemeClr val="tx1"/>
                </a:solidFill>
                <a:ea typeface="Angsana New Italic" charset="0"/>
                <a:cs typeface="Angsana New Italic" charset="0"/>
              </a:rPr>
              <a:t>4</a:t>
            </a:r>
          </a:p>
        </p:txBody>
      </p:sp>
      <p:pic>
        <p:nvPicPr>
          <p:cNvPr id="30726" name="Picture 9"/>
          <p:cNvPicPr>
            <a:picLocks noChangeAspect="1"/>
          </p:cNvPicPr>
          <p:nvPr/>
        </p:nvPicPr>
        <p:blipFill>
          <a:blip r:embed="rId3"/>
          <a:srcRect l="2394" r="2394" b="5554"/>
          <a:stretch>
            <a:fillRect/>
          </a:stretch>
        </p:blipFill>
        <p:spPr bwMode="auto">
          <a:xfrm>
            <a:off x="533401" y="1041017"/>
            <a:ext cx="7772400" cy="5512183"/>
          </a:xfrm>
          <a:prstGeom prst="rect">
            <a:avLst/>
          </a:prstGeom>
          <a:noFill/>
          <a:ln w="9525">
            <a:noFill/>
            <a:miter lim="800000"/>
            <a:headEnd/>
            <a:tailEnd/>
          </a:ln>
        </p:spPr>
      </p:pic>
      <p:sp>
        <p:nvSpPr>
          <p:cNvPr id="10" name="Footer Placeholder 9"/>
          <p:cNvSpPr>
            <a:spLocks noGrp="1"/>
          </p:cNvSpPr>
          <p:nvPr>
            <p:ph type="ftr" sz="quarter" idx="3"/>
          </p:nvPr>
        </p:nvSpPr>
        <p:spPr/>
        <p:txBody>
          <a:bodyPr/>
          <a:lstStyle/>
          <a:p>
            <a:r>
              <a:rPr lang="en-US" smtClean="0"/>
              <a:t>Chayun Tantivasadakarn</a:t>
            </a:r>
            <a:endParaRPr lang="en-US" dirty="0"/>
          </a:p>
        </p:txBody>
      </p:sp>
    </p:spTree>
  </p:cSld>
  <p:clrMapOvr>
    <a:masterClrMapping/>
  </p:clrMapOvr>
  <p:transition/>
  <p:timing>
    <p:tnLst>
      <p:par>
        <p:cTn id="1" dur="indefinite" restart="never" nodeType="tmRoot"/>
      </p:par>
    </p:tnLst>
  </p:timing>
</p:sld>
</file>

<file path=ppt/slides/slide6.xml><?xml version="1.0" encoding="utf-8"?>
<p:sld xmlns:a="http://schemas.openxmlformats.org/drawingml/2006/main" xmlns:r="http://schemas.openxmlformats.org/officeDocument/2006/relationships" xmlns:mc="http://schemas.openxmlformats.org/markup-compatibility/2006" xmlns:mv="urn:schemas-microsoft-com:mac:vml" xmlns:p="http://schemas.openxmlformats.org/presentationml/2006/main" mc:Ignorable="mv" mc:PreserveAttributes="mv:*" showMasterPhAnim="0">
  <p:cSld>
    <p:spTree>
      <p:nvGrpSpPr>
        <p:cNvPr id="1" name=""/>
        <p:cNvGrpSpPr/>
        <p:nvPr/>
      </p:nvGrpSpPr>
      <p:grpSpPr>
        <a:xfrm>
          <a:off x="0" y="0"/>
          <a:ext cx="0" cy="0"/>
          <a:chOff x="0" y="0"/>
          <a:chExt cx="0" cy="0"/>
        </a:xfrm>
      </p:grpSpPr>
      <p:pic>
        <p:nvPicPr>
          <p:cNvPr id="31746" name="Picture 1"/>
          <p:cNvPicPr>
            <a:picLocks noChangeArrowheads="1"/>
          </p:cNvPicPr>
          <p:nvPr/>
        </p:nvPicPr>
        <p:blipFill>
          <a:blip r:embed="rId2"/>
          <a:srcRect/>
          <a:stretch>
            <a:fillRect/>
          </a:stretch>
        </p:blipFill>
        <p:spPr bwMode="auto">
          <a:xfrm>
            <a:off x="8383588" y="0"/>
            <a:ext cx="760412" cy="1066800"/>
          </a:xfrm>
          <a:prstGeom prst="rect">
            <a:avLst/>
          </a:prstGeom>
          <a:noFill/>
          <a:ln w="9525">
            <a:noFill/>
            <a:miter lim="800000"/>
            <a:headEnd/>
            <a:tailEnd/>
          </a:ln>
        </p:spPr>
      </p:pic>
      <p:sp>
        <p:nvSpPr>
          <p:cNvPr id="31747" name="Rectangle 2"/>
          <p:cNvSpPr>
            <a:spLocks noGrp="1" noChangeArrowheads="1"/>
          </p:cNvSpPr>
          <p:nvPr>
            <p:ph type="title"/>
          </p:nvPr>
        </p:nvSpPr>
        <p:spPr/>
        <p:txBody>
          <a:bodyPr/>
          <a:lstStyle/>
          <a:p>
            <a:pPr>
              <a:lnSpc>
                <a:spcPts val="3480"/>
              </a:lnSpc>
            </a:pPr>
            <a:r>
              <a:rPr lang="en-US" dirty="0" smtClean="0"/>
              <a:t>The Imitation Lag Hypothesis and The Product Cycle Theory</a:t>
            </a:r>
            <a:endParaRPr lang="en-US" dirty="0"/>
          </a:p>
        </p:txBody>
      </p:sp>
      <p:sp>
        <p:nvSpPr>
          <p:cNvPr id="7171" name="Rectangle 3"/>
          <p:cNvSpPr>
            <a:spLocks noGrp="1" noChangeArrowheads="1"/>
          </p:cNvSpPr>
          <p:nvPr>
            <p:ph idx="4294967295"/>
          </p:nvPr>
        </p:nvSpPr>
        <p:spPr>
          <a:xfrm>
            <a:off x="635000" y="1371600"/>
            <a:ext cx="7594600" cy="5334000"/>
          </a:xfrm>
        </p:spPr>
        <p:txBody>
          <a:bodyPr rIns="132080"/>
          <a:lstStyle/>
          <a:p>
            <a:pPr eaLnBrk="1" hangingPunct="1">
              <a:buClr>
                <a:srgbClr val="000000"/>
              </a:buClr>
            </a:pPr>
            <a:r>
              <a:rPr lang="en-US" dirty="0"/>
              <a:t>This group of theories concern about the dynamic comparative advantage which changes over time </a:t>
            </a:r>
          </a:p>
          <a:p>
            <a:pPr eaLnBrk="1" hangingPunct="1">
              <a:buClr>
                <a:srgbClr val="000000"/>
              </a:buClr>
            </a:pPr>
            <a:r>
              <a:rPr lang="en-US" dirty="0"/>
              <a:t>The Imitation Lag Hypothesis (Michael Posner):</a:t>
            </a:r>
          </a:p>
          <a:p>
            <a:pPr marL="782638" lvl="1" eaLnBrk="1" hangingPunct="1">
              <a:buClr>
                <a:srgbClr val="000000"/>
              </a:buClr>
            </a:pPr>
            <a:r>
              <a:rPr lang="en-US" sz="4000" dirty="0"/>
              <a:t>There is a delay in transmission or diffusion of technology from country A to country B.</a:t>
            </a:r>
          </a:p>
          <a:p>
            <a:pPr marL="782638" lvl="1" eaLnBrk="1" hangingPunct="1">
              <a:buClr>
                <a:srgbClr val="000000"/>
              </a:buClr>
            </a:pPr>
            <a:r>
              <a:rPr lang="en-US" sz="4000" dirty="0"/>
              <a:t>There is a delay in consumer acceptance in country B after the the new product is introduced in </a:t>
            </a:r>
            <a:r>
              <a:rPr lang="en-US" sz="4000" dirty="0" smtClean="0"/>
              <a:t>country </a:t>
            </a:r>
            <a:r>
              <a:rPr lang="en-US" sz="4000" err="1" smtClean="0"/>
              <a:t>A</a:t>
            </a:r>
            <a:r>
              <a:rPr lang="en-US" sz="4000" smtClean="0"/>
              <a:t>.</a:t>
            </a:r>
            <a:endParaRPr lang="en-US" sz="4000" dirty="0"/>
          </a:p>
        </p:txBody>
      </p:sp>
      <p:sp>
        <p:nvSpPr>
          <p:cNvPr id="31749" name="Rectangle 4"/>
          <p:cNvSpPr>
            <a:spLocks/>
          </p:cNvSpPr>
          <p:nvPr/>
        </p:nvSpPr>
        <p:spPr bwMode="auto">
          <a:xfrm>
            <a:off x="3124200" y="6248400"/>
            <a:ext cx="2908300" cy="482600"/>
          </a:xfrm>
          <a:prstGeom prst="rect">
            <a:avLst/>
          </a:prstGeom>
          <a:noFill/>
          <a:ln w="12700">
            <a:noFill/>
            <a:miter lim="800000"/>
            <a:headEnd/>
            <a:tailEnd/>
          </a:ln>
        </p:spPr>
        <p:txBody>
          <a:bodyPr lIns="0" tIns="0" rIns="40639" bIns="0">
            <a:prstTxWarp prst="textNoShape">
              <a:avLst/>
            </a:prstTxWarp>
          </a:bodyPr>
          <a:lstStyle/>
          <a:p>
            <a:pPr marL="39688" algn="ctr"/>
            <a:r>
              <a:rPr lang="en-US" sz="2600" dirty="0" smtClean="0">
                <a:solidFill>
                  <a:schemeClr val="tx1"/>
                </a:solidFill>
                <a:ea typeface="Angsana New Italic" charset="0"/>
                <a:cs typeface="Angsana New Italic" charset="0"/>
              </a:rPr>
              <a:t>  </a:t>
            </a:r>
            <a:endParaRPr lang="en-US" sz="2600" dirty="0">
              <a:solidFill>
                <a:schemeClr val="tx1"/>
              </a:solidFill>
              <a:ea typeface="Angsana New Italic" charset="0"/>
              <a:cs typeface="Angsana New Italic" charset="0"/>
            </a:endParaRPr>
          </a:p>
        </p:txBody>
      </p:sp>
      <p:sp>
        <p:nvSpPr>
          <p:cNvPr id="31750" name="Rectangle 5"/>
          <p:cNvSpPr>
            <a:spLocks/>
          </p:cNvSpPr>
          <p:nvPr/>
        </p:nvSpPr>
        <p:spPr bwMode="auto">
          <a:xfrm>
            <a:off x="7239000" y="6400800"/>
            <a:ext cx="1917700" cy="482600"/>
          </a:xfrm>
          <a:prstGeom prst="rect">
            <a:avLst/>
          </a:prstGeom>
          <a:noFill/>
          <a:ln w="12700">
            <a:noFill/>
            <a:miter lim="800000"/>
            <a:headEnd/>
            <a:tailEnd/>
          </a:ln>
        </p:spPr>
        <p:txBody>
          <a:bodyPr lIns="0" tIns="0" rIns="40639" bIns="0">
            <a:prstTxWarp prst="textNoShape">
              <a:avLst/>
            </a:prstTxWarp>
          </a:bodyPr>
          <a:lstStyle/>
          <a:p>
            <a:pPr marL="39688" algn="r"/>
            <a:r>
              <a:rPr lang="en-US" sz="2600">
                <a:solidFill>
                  <a:schemeClr val="tx1"/>
                </a:solidFill>
                <a:ea typeface="Angsana New Italic" charset="0"/>
                <a:cs typeface="Angsana New Italic" charset="0"/>
              </a:rPr>
              <a:t>5</a:t>
            </a:r>
          </a:p>
        </p:txBody>
      </p:sp>
      <p:sp>
        <p:nvSpPr>
          <p:cNvPr id="9" name="Footer Placeholder 8"/>
          <p:cNvSpPr>
            <a:spLocks noGrp="1"/>
          </p:cNvSpPr>
          <p:nvPr>
            <p:ph type="ftr" sz="quarter" idx="3"/>
          </p:nvPr>
        </p:nvSpPr>
        <p:spPr/>
        <p:txBody>
          <a:bodyPr/>
          <a:lstStyle/>
          <a:p>
            <a:r>
              <a:rPr lang="en-US" smtClean="0"/>
              <a:t>Chayun Tantivasadakarn</a:t>
            </a:r>
            <a:endParaRPr lang="en-US" dirty="0"/>
          </a:p>
        </p:txBody>
      </p:sp>
    </p:spTree>
  </p:cSld>
  <p:clrMapOvr>
    <a:masterClrMapping/>
  </p:clrMapOvr>
  <p:transition/>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1" presetClass="entr" presetSubtype="0" fill="hold" grpId="0" nodeType="clickEffect">
                                  <p:stCondLst>
                                    <p:cond delay="0"/>
                                  </p:stCondLst>
                                  <p:childTnLst>
                                    <p:set>
                                      <p:cBhvr>
                                        <p:cTn id="6" dur="1" fill="hold">
                                          <p:stCondLst>
                                            <p:cond delay="499"/>
                                          </p:stCondLst>
                                        </p:cTn>
                                        <p:tgtEl>
                                          <p:spTgt spid="7171">
                                            <p:txEl>
                                              <p:pRg st="0" end="0"/>
                                            </p:txEl>
                                          </p:spTgt>
                                        </p:tgtEl>
                                        <p:attrNameLst>
                                          <p:attrName>style.visibility</p:attrName>
                                        </p:attrNameLst>
                                      </p:cBhvr>
                                      <p:to>
                                        <p:strVal val="visible"/>
                                      </p:to>
                                    </p:set>
                                  </p:childTnLst>
                                </p:cTn>
                              </p:par>
                            </p:childTnLst>
                          </p:cTn>
                        </p:par>
                      </p:childTnLst>
                    </p:cTn>
                  </p:par>
                  <p:par>
                    <p:cTn id="7" fill="hold">
                      <p:stCondLst>
                        <p:cond delay="indefinite"/>
                      </p:stCondLst>
                      <p:childTnLst>
                        <p:par>
                          <p:cTn id="8" fill="hold">
                            <p:stCondLst>
                              <p:cond delay="0"/>
                            </p:stCondLst>
                            <p:childTnLst>
                              <p:par>
                                <p:cTn id="9" presetID="1" presetClass="entr" presetSubtype="0" fill="hold" grpId="0" nodeType="clickEffect">
                                  <p:stCondLst>
                                    <p:cond delay="0"/>
                                  </p:stCondLst>
                                  <p:childTnLst>
                                    <p:set>
                                      <p:cBhvr>
                                        <p:cTn id="10" dur="1" fill="hold">
                                          <p:stCondLst>
                                            <p:cond delay="499"/>
                                          </p:stCondLst>
                                        </p:cTn>
                                        <p:tgtEl>
                                          <p:spTgt spid="7171">
                                            <p:txEl>
                                              <p:pRg st="1" end="1"/>
                                            </p:txEl>
                                          </p:spTgt>
                                        </p:tgtEl>
                                        <p:attrNameLst>
                                          <p:attrName>style.visibility</p:attrName>
                                        </p:attrNameLst>
                                      </p:cBhvr>
                                      <p:to>
                                        <p:strVal val="visible"/>
                                      </p:to>
                                    </p:set>
                                  </p:childTnLst>
                                </p:cTn>
                              </p:par>
                            </p:childTnLst>
                          </p:cTn>
                        </p:par>
                      </p:childTnLst>
                    </p:cTn>
                  </p:par>
                  <p:par>
                    <p:cTn id="11" fill="hold">
                      <p:stCondLst>
                        <p:cond delay="indefinite"/>
                      </p:stCondLst>
                      <p:childTnLst>
                        <p:par>
                          <p:cTn id="12" fill="hold">
                            <p:stCondLst>
                              <p:cond delay="0"/>
                            </p:stCondLst>
                            <p:childTnLst>
                              <p:par>
                                <p:cTn id="13" presetID="1" presetClass="entr" presetSubtype="0" fill="hold" grpId="0" nodeType="clickEffect">
                                  <p:stCondLst>
                                    <p:cond delay="0"/>
                                  </p:stCondLst>
                                  <p:childTnLst>
                                    <p:set>
                                      <p:cBhvr>
                                        <p:cTn id="14" dur="1" fill="hold">
                                          <p:stCondLst>
                                            <p:cond delay="499"/>
                                          </p:stCondLst>
                                        </p:cTn>
                                        <p:tgtEl>
                                          <p:spTgt spid="7171">
                                            <p:txEl>
                                              <p:pRg st="2" end="2"/>
                                            </p:txEl>
                                          </p:spTgt>
                                        </p:tgtEl>
                                        <p:attrNameLst>
                                          <p:attrName>style.visibility</p:attrName>
                                        </p:attrNameLst>
                                      </p:cBhvr>
                                      <p:to>
                                        <p:strVal val="visible"/>
                                      </p:to>
                                    </p:set>
                                  </p:childTnLst>
                                </p:cTn>
                              </p:par>
                            </p:childTnLst>
                          </p:cTn>
                        </p:par>
                      </p:childTnLst>
                    </p:cTn>
                  </p:par>
                  <p:par>
                    <p:cTn id="15" fill="hold">
                      <p:stCondLst>
                        <p:cond delay="indefinite"/>
                      </p:stCondLst>
                      <p:childTnLst>
                        <p:par>
                          <p:cTn id="16" fill="hold">
                            <p:stCondLst>
                              <p:cond delay="0"/>
                            </p:stCondLst>
                            <p:childTnLst>
                              <p:par>
                                <p:cTn id="17" presetID="1" presetClass="entr" presetSubtype="0" fill="hold" grpId="0" nodeType="clickEffect">
                                  <p:stCondLst>
                                    <p:cond delay="0"/>
                                  </p:stCondLst>
                                  <p:childTnLst>
                                    <p:set>
                                      <p:cBhvr>
                                        <p:cTn id="18" dur="1" fill="hold">
                                          <p:stCondLst>
                                            <p:cond delay="499"/>
                                          </p:stCondLst>
                                        </p:cTn>
                                        <p:tgtEl>
                                          <p:spTgt spid="7171">
                                            <p:txEl>
                                              <p:pRg st="3" end="3"/>
                                            </p:txEl>
                                          </p:spTgt>
                                        </p:tgtEl>
                                        <p:attrNameLst>
                                          <p:attrName>style.visibility</p:attrName>
                                        </p:attrNameLst>
                                      </p:cBhvr>
                                      <p:to>
                                        <p:strVal val="visible"/>
                                      </p:to>
                                    </p:se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7171" grpId="0" build="p" bldLvl="5" autoUpdateAnimBg="0"/>
    </p:bldLst>
  </p:timing>
</p:sld>
</file>

<file path=ppt/slides/slide7.xml><?xml version="1.0" encoding="utf-8"?>
<p:sld xmlns:a="http://schemas.openxmlformats.org/drawingml/2006/main" xmlns:r="http://schemas.openxmlformats.org/officeDocument/2006/relationships" xmlns:mc="http://schemas.openxmlformats.org/markup-compatibility/2006" xmlns:mv="urn:schemas-microsoft-com:mac:vml" xmlns:p="http://schemas.openxmlformats.org/presentationml/2006/main" mc:Ignorable="mv" mc:PreserveAttributes="mv:*" showMasterPhAnim="0">
  <p:cSld>
    <p:spTree>
      <p:nvGrpSpPr>
        <p:cNvPr id="1" name=""/>
        <p:cNvGrpSpPr/>
        <p:nvPr/>
      </p:nvGrpSpPr>
      <p:grpSpPr>
        <a:xfrm>
          <a:off x="0" y="0"/>
          <a:ext cx="0" cy="0"/>
          <a:chOff x="0" y="0"/>
          <a:chExt cx="0" cy="0"/>
        </a:xfrm>
      </p:grpSpPr>
      <p:pic>
        <p:nvPicPr>
          <p:cNvPr id="32770" name="Picture 1"/>
          <p:cNvPicPr>
            <a:picLocks noChangeArrowheads="1"/>
          </p:cNvPicPr>
          <p:nvPr/>
        </p:nvPicPr>
        <p:blipFill>
          <a:blip r:embed="rId2"/>
          <a:srcRect/>
          <a:stretch>
            <a:fillRect/>
          </a:stretch>
        </p:blipFill>
        <p:spPr bwMode="auto">
          <a:xfrm>
            <a:off x="8383588" y="0"/>
            <a:ext cx="760412" cy="1066800"/>
          </a:xfrm>
          <a:prstGeom prst="rect">
            <a:avLst/>
          </a:prstGeom>
          <a:noFill/>
          <a:ln w="9525">
            <a:noFill/>
            <a:miter lim="800000"/>
            <a:headEnd/>
            <a:tailEnd/>
          </a:ln>
        </p:spPr>
      </p:pic>
      <p:sp>
        <p:nvSpPr>
          <p:cNvPr id="32771" name="Rectangle 2"/>
          <p:cNvSpPr>
            <a:spLocks noGrp="1" noChangeArrowheads="1"/>
          </p:cNvSpPr>
          <p:nvPr>
            <p:ph type="title"/>
          </p:nvPr>
        </p:nvSpPr>
        <p:spPr/>
        <p:txBody>
          <a:bodyPr/>
          <a:lstStyle/>
          <a:p>
            <a:r>
              <a:rPr lang="en-US" smtClean="0"/>
              <a:t>The Product Cycle Theory</a:t>
            </a:r>
            <a:endParaRPr lang="en-US"/>
          </a:p>
        </p:txBody>
      </p:sp>
      <p:sp>
        <p:nvSpPr>
          <p:cNvPr id="8195" name="Rectangle 3"/>
          <p:cNvSpPr>
            <a:spLocks noGrp="1" noChangeArrowheads="1"/>
          </p:cNvSpPr>
          <p:nvPr>
            <p:ph idx="1"/>
          </p:nvPr>
        </p:nvSpPr>
        <p:spPr/>
        <p:txBody>
          <a:bodyPr/>
          <a:lstStyle/>
          <a:p>
            <a:r>
              <a:rPr lang="en-US" smtClean="0"/>
              <a:t>The Product Cycle Theory (Raymond Vernon):  the life cycle of the new product has 3 stages</a:t>
            </a:r>
          </a:p>
          <a:p>
            <a:pPr lvl="1"/>
            <a:r>
              <a:rPr lang="en-US" smtClean="0"/>
              <a:t>New product stage</a:t>
            </a:r>
          </a:p>
          <a:p>
            <a:pPr lvl="1"/>
            <a:r>
              <a:rPr lang="en-US" smtClean="0"/>
              <a:t>Maturing product stage</a:t>
            </a:r>
          </a:p>
          <a:p>
            <a:pPr lvl="1"/>
            <a:r>
              <a:rPr lang="en-US" smtClean="0"/>
              <a:t>Standardized product stage</a:t>
            </a:r>
          </a:p>
          <a:p>
            <a:r>
              <a:rPr lang="en-US" smtClean="0"/>
              <a:t>New product stage:</a:t>
            </a:r>
          </a:p>
          <a:p>
            <a:pPr lvl="1"/>
            <a:r>
              <a:rPr lang="en-US" smtClean="0"/>
              <a:t>the product is produced and consumed only in Developed countries (DCs) where the demand is located.  No international trade.</a:t>
            </a:r>
            <a:endParaRPr lang="en-US"/>
          </a:p>
        </p:txBody>
      </p:sp>
      <p:sp>
        <p:nvSpPr>
          <p:cNvPr id="32773" name="Rectangle 4"/>
          <p:cNvSpPr>
            <a:spLocks/>
          </p:cNvSpPr>
          <p:nvPr/>
        </p:nvSpPr>
        <p:spPr bwMode="auto">
          <a:xfrm>
            <a:off x="3124200" y="6248400"/>
            <a:ext cx="2908300" cy="482600"/>
          </a:xfrm>
          <a:prstGeom prst="rect">
            <a:avLst/>
          </a:prstGeom>
          <a:noFill/>
          <a:ln w="12700">
            <a:noFill/>
            <a:miter lim="800000"/>
            <a:headEnd/>
            <a:tailEnd/>
          </a:ln>
        </p:spPr>
        <p:txBody>
          <a:bodyPr lIns="0" tIns="0" rIns="40639" bIns="0">
            <a:prstTxWarp prst="textNoShape">
              <a:avLst/>
            </a:prstTxWarp>
          </a:bodyPr>
          <a:lstStyle/>
          <a:p>
            <a:pPr marL="39688" algn="ctr"/>
            <a:r>
              <a:rPr lang="en-US" sz="2600" dirty="0" smtClean="0">
                <a:solidFill>
                  <a:schemeClr val="tx1"/>
                </a:solidFill>
                <a:ea typeface="Angsana New Italic" charset="0"/>
                <a:cs typeface="Angsana New Italic" charset="0"/>
              </a:rPr>
              <a:t>  </a:t>
            </a:r>
            <a:endParaRPr lang="en-US" sz="2600" dirty="0">
              <a:solidFill>
                <a:schemeClr val="tx1"/>
              </a:solidFill>
              <a:ea typeface="Angsana New Italic" charset="0"/>
              <a:cs typeface="Angsana New Italic" charset="0"/>
            </a:endParaRPr>
          </a:p>
        </p:txBody>
      </p:sp>
      <p:sp>
        <p:nvSpPr>
          <p:cNvPr id="32774" name="Rectangle 5"/>
          <p:cNvSpPr>
            <a:spLocks/>
          </p:cNvSpPr>
          <p:nvPr/>
        </p:nvSpPr>
        <p:spPr bwMode="auto">
          <a:xfrm>
            <a:off x="7239000" y="6400800"/>
            <a:ext cx="1917700" cy="482600"/>
          </a:xfrm>
          <a:prstGeom prst="rect">
            <a:avLst/>
          </a:prstGeom>
          <a:noFill/>
          <a:ln w="12700">
            <a:noFill/>
            <a:miter lim="800000"/>
            <a:headEnd/>
            <a:tailEnd/>
          </a:ln>
        </p:spPr>
        <p:txBody>
          <a:bodyPr lIns="0" tIns="0" rIns="40639" bIns="0">
            <a:prstTxWarp prst="textNoShape">
              <a:avLst/>
            </a:prstTxWarp>
          </a:bodyPr>
          <a:lstStyle/>
          <a:p>
            <a:pPr marL="39688" algn="r"/>
            <a:r>
              <a:rPr lang="en-US" sz="2600">
                <a:solidFill>
                  <a:schemeClr val="tx1"/>
                </a:solidFill>
                <a:ea typeface="Angsana New Italic" charset="0"/>
                <a:cs typeface="Angsana New Italic" charset="0"/>
              </a:rPr>
              <a:t>6</a:t>
            </a:r>
          </a:p>
        </p:txBody>
      </p:sp>
      <p:sp>
        <p:nvSpPr>
          <p:cNvPr id="10" name="Footer Placeholder 9"/>
          <p:cNvSpPr>
            <a:spLocks noGrp="1"/>
          </p:cNvSpPr>
          <p:nvPr>
            <p:ph type="ftr" sz="quarter" idx="3"/>
          </p:nvPr>
        </p:nvSpPr>
        <p:spPr/>
        <p:txBody>
          <a:bodyPr/>
          <a:lstStyle/>
          <a:p>
            <a:r>
              <a:rPr lang="en-US" smtClean="0"/>
              <a:t>Chayun Tantivasadakarn</a:t>
            </a:r>
            <a:endParaRPr lang="en-US" dirty="0"/>
          </a:p>
        </p:txBody>
      </p:sp>
    </p:spTree>
  </p:cSld>
  <p:clrMapOvr>
    <a:masterClrMapping/>
  </p:clrMapOvr>
  <p:transition/>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1" presetClass="entr" presetSubtype="0" fill="hold" grpId="0" nodeType="clickEffect">
                                  <p:stCondLst>
                                    <p:cond delay="0"/>
                                  </p:stCondLst>
                                  <p:childTnLst>
                                    <p:set>
                                      <p:cBhvr>
                                        <p:cTn id="6" dur="1" fill="hold">
                                          <p:stCondLst>
                                            <p:cond delay="499"/>
                                          </p:stCondLst>
                                        </p:cTn>
                                        <p:tgtEl>
                                          <p:spTgt spid="8195">
                                            <p:txEl>
                                              <p:pRg st="0" end="0"/>
                                            </p:txEl>
                                          </p:spTgt>
                                        </p:tgtEl>
                                        <p:attrNameLst>
                                          <p:attrName>style.visibility</p:attrName>
                                        </p:attrNameLst>
                                      </p:cBhvr>
                                      <p:to>
                                        <p:strVal val="visible"/>
                                      </p:to>
                                    </p:set>
                                  </p:childTnLst>
                                </p:cTn>
                              </p:par>
                            </p:childTnLst>
                          </p:cTn>
                        </p:par>
                      </p:childTnLst>
                    </p:cTn>
                  </p:par>
                  <p:par>
                    <p:cTn id="7" fill="hold">
                      <p:stCondLst>
                        <p:cond delay="indefinite"/>
                      </p:stCondLst>
                      <p:childTnLst>
                        <p:par>
                          <p:cTn id="8" fill="hold">
                            <p:stCondLst>
                              <p:cond delay="0"/>
                            </p:stCondLst>
                            <p:childTnLst>
                              <p:par>
                                <p:cTn id="9" presetID="1" presetClass="entr" presetSubtype="0" fill="hold" grpId="0" nodeType="clickEffect">
                                  <p:stCondLst>
                                    <p:cond delay="0"/>
                                  </p:stCondLst>
                                  <p:childTnLst>
                                    <p:set>
                                      <p:cBhvr>
                                        <p:cTn id="10" dur="1" fill="hold">
                                          <p:stCondLst>
                                            <p:cond delay="499"/>
                                          </p:stCondLst>
                                        </p:cTn>
                                        <p:tgtEl>
                                          <p:spTgt spid="8195">
                                            <p:txEl>
                                              <p:pRg st="1" end="1"/>
                                            </p:txEl>
                                          </p:spTgt>
                                        </p:tgtEl>
                                        <p:attrNameLst>
                                          <p:attrName>style.visibility</p:attrName>
                                        </p:attrNameLst>
                                      </p:cBhvr>
                                      <p:to>
                                        <p:strVal val="visible"/>
                                      </p:to>
                                    </p:set>
                                  </p:childTnLst>
                                </p:cTn>
                              </p:par>
                            </p:childTnLst>
                          </p:cTn>
                        </p:par>
                      </p:childTnLst>
                    </p:cTn>
                  </p:par>
                  <p:par>
                    <p:cTn id="11" fill="hold">
                      <p:stCondLst>
                        <p:cond delay="indefinite"/>
                      </p:stCondLst>
                      <p:childTnLst>
                        <p:par>
                          <p:cTn id="12" fill="hold">
                            <p:stCondLst>
                              <p:cond delay="0"/>
                            </p:stCondLst>
                            <p:childTnLst>
                              <p:par>
                                <p:cTn id="13" presetID="1" presetClass="entr" presetSubtype="0" fill="hold" grpId="0" nodeType="clickEffect">
                                  <p:stCondLst>
                                    <p:cond delay="0"/>
                                  </p:stCondLst>
                                  <p:childTnLst>
                                    <p:set>
                                      <p:cBhvr>
                                        <p:cTn id="14" dur="1" fill="hold">
                                          <p:stCondLst>
                                            <p:cond delay="499"/>
                                          </p:stCondLst>
                                        </p:cTn>
                                        <p:tgtEl>
                                          <p:spTgt spid="8195">
                                            <p:txEl>
                                              <p:pRg st="2" end="2"/>
                                            </p:txEl>
                                          </p:spTgt>
                                        </p:tgtEl>
                                        <p:attrNameLst>
                                          <p:attrName>style.visibility</p:attrName>
                                        </p:attrNameLst>
                                      </p:cBhvr>
                                      <p:to>
                                        <p:strVal val="visible"/>
                                      </p:to>
                                    </p:set>
                                  </p:childTnLst>
                                </p:cTn>
                              </p:par>
                            </p:childTnLst>
                          </p:cTn>
                        </p:par>
                      </p:childTnLst>
                    </p:cTn>
                  </p:par>
                  <p:par>
                    <p:cTn id="15" fill="hold">
                      <p:stCondLst>
                        <p:cond delay="indefinite"/>
                      </p:stCondLst>
                      <p:childTnLst>
                        <p:par>
                          <p:cTn id="16" fill="hold">
                            <p:stCondLst>
                              <p:cond delay="0"/>
                            </p:stCondLst>
                            <p:childTnLst>
                              <p:par>
                                <p:cTn id="17" presetID="1" presetClass="entr" presetSubtype="0" fill="hold" grpId="0" nodeType="clickEffect">
                                  <p:stCondLst>
                                    <p:cond delay="0"/>
                                  </p:stCondLst>
                                  <p:childTnLst>
                                    <p:set>
                                      <p:cBhvr>
                                        <p:cTn id="18" dur="1" fill="hold">
                                          <p:stCondLst>
                                            <p:cond delay="499"/>
                                          </p:stCondLst>
                                        </p:cTn>
                                        <p:tgtEl>
                                          <p:spTgt spid="8195">
                                            <p:txEl>
                                              <p:pRg st="3" end="3"/>
                                            </p:txEl>
                                          </p:spTgt>
                                        </p:tgtEl>
                                        <p:attrNameLst>
                                          <p:attrName>style.visibility</p:attrName>
                                        </p:attrNameLst>
                                      </p:cBhvr>
                                      <p:to>
                                        <p:strVal val="visible"/>
                                      </p:to>
                                    </p:set>
                                  </p:childTnLst>
                                </p:cTn>
                              </p:par>
                            </p:childTnLst>
                          </p:cTn>
                        </p:par>
                      </p:childTnLst>
                    </p:cTn>
                  </p:par>
                  <p:par>
                    <p:cTn id="19" fill="hold">
                      <p:stCondLst>
                        <p:cond delay="indefinite"/>
                      </p:stCondLst>
                      <p:childTnLst>
                        <p:par>
                          <p:cTn id="20" fill="hold">
                            <p:stCondLst>
                              <p:cond delay="0"/>
                            </p:stCondLst>
                            <p:childTnLst>
                              <p:par>
                                <p:cTn id="21" presetID="1" presetClass="entr" presetSubtype="0" fill="hold" grpId="0" nodeType="clickEffect">
                                  <p:stCondLst>
                                    <p:cond delay="0"/>
                                  </p:stCondLst>
                                  <p:childTnLst>
                                    <p:set>
                                      <p:cBhvr>
                                        <p:cTn id="22" dur="1" fill="hold">
                                          <p:stCondLst>
                                            <p:cond delay="499"/>
                                          </p:stCondLst>
                                        </p:cTn>
                                        <p:tgtEl>
                                          <p:spTgt spid="8195">
                                            <p:txEl>
                                              <p:pRg st="4" end="4"/>
                                            </p:txEl>
                                          </p:spTgt>
                                        </p:tgtEl>
                                        <p:attrNameLst>
                                          <p:attrName>style.visibility</p:attrName>
                                        </p:attrNameLst>
                                      </p:cBhvr>
                                      <p:to>
                                        <p:strVal val="visible"/>
                                      </p:to>
                                    </p:set>
                                  </p:childTnLst>
                                </p:cTn>
                              </p:par>
                            </p:childTnLst>
                          </p:cTn>
                        </p:par>
                      </p:childTnLst>
                    </p:cTn>
                  </p:par>
                  <p:par>
                    <p:cTn id="23" fill="hold">
                      <p:stCondLst>
                        <p:cond delay="indefinite"/>
                      </p:stCondLst>
                      <p:childTnLst>
                        <p:par>
                          <p:cTn id="24" fill="hold">
                            <p:stCondLst>
                              <p:cond delay="0"/>
                            </p:stCondLst>
                            <p:childTnLst>
                              <p:par>
                                <p:cTn id="25" presetID="1" presetClass="entr" presetSubtype="0" fill="hold" grpId="0" nodeType="clickEffect">
                                  <p:stCondLst>
                                    <p:cond delay="0"/>
                                  </p:stCondLst>
                                  <p:childTnLst>
                                    <p:set>
                                      <p:cBhvr>
                                        <p:cTn id="26" dur="1" fill="hold">
                                          <p:stCondLst>
                                            <p:cond delay="499"/>
                                          </p:stCondLst>
                                        </p:cTn>
                                        <p:tgtEl>
                                          <p:spTgt spid="8195">
                                            <p:txEl>
                                              <p:pRg st="5" end="5"/>
                                            </p:txEl>
                                          </p:spTgt>
                                        </p:tgtEl>
                                        <p:attrNameLst>
                                          <p:attrName>style.visibility</p:attrName>
                                        </p:attrNameLst>
                                      </p:cBhvr>
                                      <p:to>
                                        <p:strVal val="visible"/>
                                      </p:to>
                                    </p:se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8195" grpId="0" build="p" bldLvl="5" autoUpdateAnimBg="0"/>
    </p:bldLst>
  </p:timing>
</p:sld>
</file>

<file path=ppt/slides/slide8.xml><?xml version="1.0" encoding="utf-8"?>
<p:sld xmlns:a="http://schemas.openxmlformats.org/drawingml/2006/main" xmlns:r="http://schemas.openxmlformats.org/officeDocument/2006/relationships" xmlns:mc="http://schemas.openxmlformats.org/markup-compatibility/2006" xmlns:mv="urn:schemas-microsoft-com:mac:vml" xmlns:p="http://schemas.openxmlformats.org/presentationml/2006/main" mc:Ignorable="mv" mc:PreserveAttributes="mv:*" showMasterPhAnim="0">
  <p:cSld>
    <p:spTree>
      <p:nvGrpSpPr>
        <p:cNvPr id="1" name=""/>
        <p:cNvGrpSpPr/>
        <p:nvPr/>
      </p:nvGrpSpPr>
      <p:grpSpPr>
        <a:xfrm>
          <a:off x="0" y="0"/>
          <a:ext cx="0" cy="0"/>
          <a:chOff x="0" y="0"/>
          <a:chExt cx="0" cy="0"/>
        </a:xfrm>
      </p:grpSpPr>
      <p:pic>
        <p:nvPicPr>
          <p:cNvPr id="33794" name="Picture 1"/>
          <p:cNvPicPr>
            <a:picLocks noChangeArrowheads="1"/>
          </p:cNvPicPr>
          <p:nvPr/>
        </p:nvPicPr>
        <p:blipFill>
          <a:blip r:embed="rId2"/>
          <a:srcRect/>
          <a:stretch>
            <a:fillRect/>
          </a:stretch>
        </p:blipFill>
        <p:spPr bwMode="auto">
          <a:xfrm>
            <a:off x="8383588" y="0"/>
            <a:ext cx="760412" cy="1066800"/>
          </a:xfrm>
          <a:prstGeom prst="rect">
            <a:avLst/>
          </a:prstGeom>
          <a:noFill/>
          <a:ln w="9525">
            <a:noFill/>
            <a:miter lim="800000"/>
            <a:headEnd/>
            <a:tailEnd/>
          </a:ln>
        </p:spPr>
      </p:pic>
      <p:sp>
        <p:nvSpPr>
          <p:cNvPr id="33795" name="Rectangle 2"/>
          <p:cNvSpPr>
            <a:spLocks noGrp="1" noChangeArrowheads="1"/>
          </p:cNvSpPr>
          <p:nvPr>
            <p:ph type="title"/>
          </p:nvPr>
        </p:nvSpPr>
        <p:spPr/>
        <p:txBody>
          <a:bodyPr/>
          <a:lstStyle/>
          <a:p>
            <a:r>
              <a:rPr lang="en-US" smtClean="0"/>
              <a:t>The Product Cycle Theory</a:t>
            </a:r>
            <a:endParaRPr lang="en-US"/>
          </a:p>
        </p:txBody>
      </p:sp>
      <p:sp>
        <p:nvSpPr>
          <p:cNvPr id="9219" name="Rectangle 3"/>
          <p:cNvSpPr>
            <a:spLocks noGrp="1" noChangeArrowheads="1"/>
          </p:cNvSpPr>
          <p:nvPr>
            <p:ph idx="1"/>
          </p:nvPr>
        </p:nvSpPr>
        <p:spPr>
          <a:xfrm>
            <a:off x="685800" y="1066800"/>
            <a:ext cx="8229600" cy="4724400"/>
          </a:xfrm>
        </p:spPr>
        <p:txBody>
          <a:bodyPr/>
          <a:lstStyle/>
          <a:p>
            <a:r>
              <a:rPr lang="en-US" dirty="0" smtClean="0"/>
              <a:t>Maturing product stage: </a:t>
            </a:r>
          </a:p>
          <a:p>
            <a:pPr lvl="1"/>
            <a:r>
              <a:rPr lang="en-US" dirty="0" smtClean="0"/>
              <a:t>product standards start to emerge and mass production process and economies of scale start to be realized.  Foreign demand in other </a:t>
            </a:r>
            <a:r>
              <a:rPr lang="en-US" dirty="0" err="1" smtClean="0"/>
              <a:t>DCs</a:t>
            </a:r>
            <a:r>
              <a:rPr lang="en-US" dirty="0" smtClean="0"/>
              <a:t> starts to grow.  There is export from the original DC to other </a:t>
            </a:r>
            <a:r>
              <a:rPr lang="en-US" dirty="0" err="1" smtClean="0"/>
              <a:t>DCs</a:t>
            </a:r>
            <a:r>
              <a:rPr lang="en-US" dirty="0" smtClean="0"/>
              <a:t>.</a:t>
            </a:r>
          </a:p>
          <a:p>
            <a:pPr lvl="1"/>
            <a:r>
              <a:rPr lang="en-US" dirty="0" smtClean="0"/>
              <a:t>The original DC starts to invest in other </a:t>
            </a:r>
            <a:r>
              <a:rPr lang="en-US" dirty="0" err="1" smtClean="0"/>
              <a:t>DCs</a:t>
            </a:r>
            <a:r>
              <a:rPr lang="en-US" dirty="0" smtClean="0"/>
              <a:t> to lower the production costs via FDI.  Exports from the original DC are displaced by the production in these new production sites. </a:t>
            </a:r>
          </a:p>
          <a:p>
            <a:pPr lvl="1"/>
            <a:r>
              <a:rPr lang="en-US" dirty="0" smtClean="0"/>
              <a:t>The original DC may start to import from these new plants.</a:t>
            </a:r>
            <a:endParaRPr lang="en-US" dirty="0"/>
          </a:p>
        </p:txBody>
      </p:sp>
      <p:sp>
        <p:nvSpPr>
          <p:cNvPr id="33797" name="Rectangle 4"/>
          <p:cNvSpPr>
            <a:spLocks/>
          </p:cNvSpPr>
          <p:nvPr/>
        </p:nvSpPr>
        <p:spPr bwMode="auto">
          <a:xfrm>
            <a:off x="3124200" y="6248400"/>
            <a:ext cx="2908300" cy="482600"/>
          </a:xfrm>
          <a:prstGeom prst="rect">
            <a:avLst/>
          </a:prstGeom>
          <a:noFill/>
          <a:ln w="12700">
            <a:noFill/>
            <a:miter lim="800000"/>
            <a:headEnd/>
            <a:tailEnd/>
          </a:ln>
        </p:spPr>
        <p:txBody>
          <a:bodyPr lIns="0" tIns="0" rIns="40639" bIns="0">
            <a:prstTxWarp prst="textNoShape">
              <a:avLst/>
            </a:prstTxWarp>
          </a:bodyPr>
          <a:lstStyle/>
          <a:p>
            <a:pPr marL="39688" algn="ctr"/>
            <a:r>
              <a:rPr lang="en-US" sz="2600" dirty="0" smtClean="0">
                <a:solidFill>
                  <a:schemeClr val="tx1"/>
                </a:solidFill>
                <a:ea typeface="Angsana New Italic" charset="0"/>
                <a:cs typeface="Angsana New Italic" charset="0"/>
              </a:rPr>
              <a:t>  </a:t>
            </a:r>
            <a:endParaRPr lang="en-US" sz="2600" dirty="0">
              <a:solidFill>
                <a:schemeClr val="tx1"/>
              </a:solidFill>
              <a:ea typeface="Angsana New Italic" charset="0"/>
              <a:cs typeface="Angsana New Italic" charset="0"/>
            </a:endParaRPr>
          </a:p>
        </p:txBody>
      </p:sp>
      <p:sp>
        <p:nvSpPr>
          <p:cNvPr id="33798" name="Rectangle 5"/>
          <p:cNvSpPr>
            <a:spLocks/>
          </p:cNvSpPr>
          <p:nvPr/>
        </p:nvSpPr>
        <p:spPr bwMode="auto">
          <a:xfrm>
            <a:off x="7239000" y="6400800"/>
            <a:ext cx="1917700" cy="482600"/>
          </a:xfrm>
          <a:prstGeom prst="rect">
            <a:avLst/>
          </a:prstGeom>
          <a:noFill/>
          <a:ln w="12700">
            <a:noFill/>
            <a:miter lim="800000"/>
            <a:headEnd/>
            <a:tailEnd/>
          </a:ln>
        </p:spPr>
        <p:txBody>
          <a:bodyPr lIns="0" tIns="0" rIns="40639" bIns="0">
            <a:prstTxWarp prst="textNoShape">
              <a:avLst/>
            </a:prstTxWarp>
          </a:bodyPr>
          <a:lstStyle/>
          <a:p>
            <a:pPr marL="39688" algn="r"/>
            <a:r>
              <a:rPr lang="en-US" sz="2600">
                <a:solidFill>
                  <a:schemeClr val="tx1"/>
                </a:solidFill>
                <a:ea typeface="Angsana New Italic" charset="0"/>
                <a:cs typeface="Angsana New Italic" charset="0"/>
              </a:rPr>
              <a:t>7</a:t>
            </a:r>
          </a:p>
        </p:txBody>
      </p:sp>
      <p:sp>
        <p:nvSpPr>
          <p:cNvPr id="10" name="Footer Placeholder 9"/>
          <p:cNvSpPr>
            <a:spLocks noGrp="1"/>
          </p:cNvSpPr>
          <p:nvPr>
            <p:ph type="ftr" sz="quarter" idx="3"/>
          </p:nvPr>
        </p:nvSpPr>
        <p:spPr/>
        <p:txBody>
          <a:bodyPr/>
          <a:lstStyle/>
          <a:p>
            <a:r>
              <a:rPr lang="en-US" smtClean="0"/>
              <a:t>Chayun Tantivasadakarn</a:t>
            </a:r>
            <a:endParaRPr lang="en-US" dirty="0"/>
          </a:p>
        </p:txBody>
      </p:sp>
    </p:spTree>
  </p:cSld>
  <p:clrMapOvr>
    <a:masterClrMapping/>
  </p:clrMapOvr>
  <p:transition/>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1" presetClass="entr" presetSubtype="0" fill="hold" grpId="0" nodeType="clickEffect">
                                  <p:stCondLst>
                                    <p:cond delay="0"/>
                                  </p:stCondLst>
                                  <p:childTnLst>
                                    <p:set>
                                      <p:cBhvr>
                                        <p:cTn id="6" dur="1" fill="hold">
                                          <p:stCondLst>
                                            <p:cond delay="499"/>
                                          </p:stCondLst>
                                        </p:cTn>
                                        <p:tgtEl>
                                          <p:spTgt spid="9219">
                                            <p:txEl>
                                              <p:pRg st="0" end="0"/>
                                            </p:txEl>
                                          </p:spTgt>
                                        </p:tgtEl>
                                        <p:attrNameLst>
                                          <p:attrName>style.visibility</p:attrName>
                                        </p:attrNameLst>
                                      </p:cBhvr>
                                      <p:to>
                                        <p:strVal val="visible"/>
                                      </p:to>
                                    </p:set>
                                  </p:childTnLst>
                                </p:cTn>
                              </p:par>
                            </p:childTnLst>
                          </p:cTn>
                        </p:par>
                      </p:childTnLst>
                    </p:cTn>
                  </p:par>
                  <p:par>
                    <p:cTn id="7" fill="hold">
                      <p:stCondLst>
                        <p:cond delay="indefinite"/>
                      </p:stCondLst>
                      <p:childTnLst>
                        <p:par>
                          <p:cTn id="8" fill="hold">
                            <p:stCondLst>
                              <p:cond delay="0"/>
                            </p:stCondLst>
                            <p:childTnLst>
                              <p:par>
                                <p:cTn id="9" presetID="1" presetClass="entr" presetSubtype="0" fill="hold" grpId="0" nodeType="clickEffect">
                                  <p:stCondLst>
                                    <p:cond delay="0"/>
                                  </p:stCondLst>
                                  <p:childTnLst>
                                    <p:set>
                                      <p:cBhvr>
                                        <p:cTn id="10" dur="1" fill="hold">
                                          <p:stCondLst>
                                            <p:cond delay="499"/>
                                          </p:stCondLst>
                                        </p:cTn>
                                        <p:tgtEl>
                                          <p:spTgt spid="9219">
                                            <p:txEl>
                                              <p:pRg st="1" end="1"/>
                                            </p:txEl>
                                          </p:spTgt>
                                        </p:tgtEl>
                                        <p:attrNameLst>
                                          <p:attrName>style.visibility</p:attrName>
                                        </p:attrNameLst>
                                      </p:cBhvr>
                                      <p:to>
                                        <p:strVal val="visible"/>
                                      </p:to>
                                    </p:set>
                                  </p:childTnLst>
                                </p:cTn>
                              </p:par>
                            </p:childTnLst>
                          </p:cTn>
                        </p:par>
                      </p:childTnLst>
                    </p:cTn>
                  </p:par>
                  <p:par>
                    <p:cTn id="11" fill="hold">
                      <p:stCondLst>
                        <p:cond delay="indefinite"/>
                      </p:stCondLst>
                      <p:childTnLst>
                        <p:par>
                          <p:cTn id="12" fill="hold">
                            <p:stCondLst>
                              <p:cond delay="0"/>
                            </p:stCondLst>
                            <p:childTnLst>
                              <p:par>
                                <p:cTn id="13" presetID="1" presetClass="entr" presetSubtype="0" fill="hold" grpId="0" nodeType="clickEffect">
                                  <p:stCondLst>
                                    <p:cond delay="0"/>
                                  </p:stCondLst>
                                  <p:childTnLst>
                                    <p:set>
                                      <p:cBhvr>
                                        <p:cTn id="14" dur="1" fill="hold">
                                          <p:stCondLst>
                                            <p:cond delay="499"/>
                                          </p:stCondLst>
                                        </p:cTn>
                                        <p:tgtEl>
                                          <p:spTgt spid="9219">
                                            <p:txEl>
                                              <p:pRg st="2" end="2"/>
                                            </p:txEl>
                                          </p:spTgt>
                                        </p:tgtEl>
                                        <p:attrNameLst>
                                          <p:attrName>style.visibility</p:attrName>
                                        </p:attrNameLst>
                                      </p:cBhvr>
                                      <p:to>
                                        <p:strVal val="visible"/>
                                      </p:to>
                                    </p:set>
                                  </p:childTnLst>
                                </p:cTn>
                              </p:par>
                            </p:childTnLst>
                          </p:cTn>
                        </p:par>
                      </p:childTnLst>
                    </p:cTn>
                  </p:par>
                  <p:par>
                    <p:cTn id="15" fill="hold">
                      <p:stCondLst>
                        <p:cond delay="indefinite"/>
                      </p:stCondLst>
                      <p:childTnLst>
                        <p:par>
                          <p:cTn id="16" fill="hold">
                            <p:stCondLst>
                              <p:cond delay="0"/>
                            </p:stCondLst>
                            <p:childTnLst>
                              <p:par>
                                <p:cTn id="17" presetID="1" presetClass="entr" presetSubtype="0" fill="hold" grpId="0" nodeType="clickEffect">
                                  <p:stCondLst>
                                    <p:cond delay="0"/>
                                  </p:stCondLst>
                                  <p:childTnLst>
                                    <p:set>
                                      <p:cBhvr>
                                        <p:cTn id="18" dur="1" fill="hold">
                                          <p:stCondLst>
                                            <p:cond delay="499"/>
                                          </p:stCondLst>
                                        </p:cTn>
                                        <p:tgtEl>
                                          <p:spTgt spid="9219">
                                            <p:txEl>
                                              <p:pRg st="3" end="3"/>
                                            </p:txEl>
                                          </p:spTgt>
                                        </p:tgtEl>
                                        <p:attrNameLst>
                                          <p:attrName>style.visibility</p:attrName>
                                        </p:attrNameLst>
                                      </p:cBhvr>
                                      <p:to>
                                        <p:strVal val="visible"/>
                                      </p:to>
                                    </p:se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9219" grpId="0" build="p" bldLvl="5" autoUpdateAnimBg="0"/>
    </p:bldLst>
  </p:timing>
</p:sld>
</file>

<file path=ppt/slides/slide9.xml><?xml version="1.0" encoding="utf-8"?>
<p:sld xmlns:a="http://schemas.openxmlformats.org/drawingml/2006/main" xmlns:r="http://schemas.openxmlformats.org/officeDocument/2006/relationships" xmlns:mc="http://schemas.openxmlformats.org/markup-compatibility/2006" xmlns:mv="urn:schemas-microsoft-com:mac:vml" xmlns:p="http://schemas.openxmlformats.org/presentationml/2006/main" mc:Ignorable="mv" mc:PreserveAttributes="mv:*" showMasterPhAnim="0">
  <p:cSld>
    <p:spTree>
      <p:nvGrpSpPr>
        <p:cNvPr id="1" name=""/>
        <p:cNvGrpSpPr/>
        <p:nvPr/>
      </p:nvGrpSpPr>
      <p:grpSpPr>
        <a:xfrm>
          <a:off x="0" y="0"/>
          <a:ext cx="0" cy="0"/>
          <a:chOff x="0" y="0"/>
          <a:chExt cx="0" cy="0"/>
        </a:xfrm>
      </p:grpSpPr>
      <p:pic>
        <p:nvPicPr>
          <p:cNvPr id="34818" name="Picture 1"/>
          <p:cNvPicPr>
            <a:picLocks noChangeArrowheads="1"/>
          </p:cNvPicPr>
          <p:nvPr/>
        </p:nvPicPr>
        <p:blipFill>
          <a:blip r:embed="rId2"/>
          <a:srcRect/>
          <a:stretch>
            <a:fillRect/>
          </a:stretch>
        </p:blipFill>
        <p:spPr bwMode="auto">
          <a:xfrm>
            <a:off x="8383588" y="0"/>
            <a:ext cx="760412" cy="1066800"/>
          </a:xfrm>
          <a:prstGeom prst="rect">
            <a:avLst/>
          </a:prstGeom>
          <a:noFill/>
          <a:ln w="9525">
            <a:noFill/>
            <a:miter lim="800000"/>
            <a:headEnd/>
            <a:tailEnd/>
          </a:ln>
        </p:spPr>
      </p:pic>
      <p:sp>
        <p:nvSpPr>
          <p:cNvPr id="34819" name="Rectangle 2"/>
          <p:cNvSpPr>
            <a:spLocks noGrp="1" noChangeArrowheads="1"/>
          </p:cNvSpPr>
          <p:nvPr>
            <p:ph type="title"/>
          </p:nvPr>
        </p:nvSpPr>
        <p:spPr/>
        <p:txBody>
          <a:bodyPr/>
          <a:lstStyle/>
          <a:p>
            <a:r>
              <a:rPr lang="en-US" smtClean="0"/>
              <a:t>The Product Cycle Theory</a:t>
            </a:r>
            <a:endParaRPr lang="en-US"/>
          </a:p>
        </p:txBody>
      </p:sp>
      <p:sp>
        <p:nvSpPr>
          <p:cNvPr id="10243" name="Rectangle 3"/>
          <p:cNvSpPr>
            <a:spLocks noGrp="1" noChangeArrowheads="1"/>
          </p:cNvSpPr>
          <p:nvPr>
            <p:ph idx="1"/>
          </p:nvPr>
        </p:nvSpPr>
        <p:spPr/>
        <p:txBody>
          <a:bodyPr/>
          <a:lstStyle/>
          <a:p>
            <a:r>
              <a:rPr lang="en-US" smtClean="0"/>
              <a:t>Standardized product stage:</a:t>
            </a:r>
          </a:p>
          <a:p>
            <a:pPr lvl="1"/>
            <a:r>
              <a:rPr lang="en-US" smtClean="0"/>
              <a:t>Product characteristics and production process are well known.</a:t>
            </a:r>
          </a:p>
          <a:p>
            <a:pPr lvl="1"/>
            <a:r>
              <a:rPr lang="en-US" smtClean="0"/>
              <a:t>Production may shift to the developing countries (LDCs) to utilize lower labor costs.</a:t>
            </a:r>
          </a:p>
          <a:p>
            <a:pPr lvl="1"/>
            <a:r>
              <a:rPr lang="en-US" smtClean="0"/>
              <a:t>LDCs export the product to DCs.</a:t>
            </a:r>
            <a:endParaRPr lang="en-US"/>
          </a:p>
        </p:txBody>
      </p:sp>
      <p:sp>
        <p:nvSpPr>
          <p:cNvPr id="34821" name="Rectangle 4"/>
          <p:cNvSpPr>
            <a:spLocks/>
          </p:cNvSpPr>
          <p:nvPr/>
        </p:nvSpPr>
        <p:spPr bwMode="auto">
          <a:xfrm>
            <a:off x="3124200" y="6248400"/>
            <a:ext cx="2908300" cy="482600"/>
          </a:xfrm>
          <a:prstGeom prst="rect">
            <a:avLst/>
          </a:prstGeom>
          <a:noFill/>
          <a:ln w="12700">
            <a:noFill/>
            <a:miter lim="800000"/>
            <a:headEnd/>
            <a:tailEnd/>
          </a:ln>
        </p:spPr>
        <p:txBody>
          <a:bodyPr lIns="0" tIns="0" rIns="40639" bIns="0">
            <a:prstTxWarp prst="textNoShape">
              <a:avLst/>
            </a:prstTxWarp>
          </a:bodyPr>
          <a:lstStyle/>
          <a:p>
            <a:pPr marL="39688" algn="ctr"/>
            <a:r>
              <a:rPr lang="en-US" sz="2600" dirty="0" smtClean="0">
                <a:solidFill>
                  <a:schemeClr val="tx1"/>
                </a:solidFill>
                <a:ea typeface="Angsana New Italic" charset="0"/>
                <a:cs typeface="Angsana New Italic" charset="0"/>
              </a:rPr>
              <a:t>  </a:t>
            </a:r>
            <a:endParaRPr lang="en-US" sz="2600" dirty="0">
              <a:solidFill>
                <a:schemeClr val="tx1"/>
              </a:solidFill>
              <a:ea typeface="Angsana New Italic" charset="0"/>
              <a:cs typeface="Angsana New Italic" charset="0"/>
            </a:endParaRPr>
          </a:p>
        </p:txBody>
      </p:sp>
      <p:sp>
        <p:nvSpPr>
          <p:cNvPr id="34822" name="Rectangle 5"/>
          <p:cNvSpPr>
            <a:spLocks/>
          </p:cNvSpPr>
          <p:nvPr/>
        </p:nvSpPr>
        <p:spPr bwMode="auto">
          <a:xfrm>
            <a:off x="7239000" y="6400800"/>
            <a:ext cx="1917700" cy="482600"/>
          </a:xfrm>
          <a:prstGeom prst="rect">
            <a:avLst/>
          </a:prstGeom>
          <a:noFill/>
          <a:ln w="12700">
            <a:noFill/>
            <a:miter lim="800000"/>
            <a:headEnd/>
            <a:tailEnd/>
          </a:ln>
        </p:spPr>
        <p:txBody>
          <a:bodyPr lIns="0" tIns="0" rIns="40639" bIns="0">
            <a:prstTxWarp prst="textNoShape">
              <a:avLst/>
            </a:prstTxWarp>
          </a:bodyPr>
          <a:lstStyle/>
          <a:p>
            <a:pPr marL="39688" algn="r"/>
            <a:r>
              <a:rPr lang="en-US" sz="2600">
                <a:solidFill>
                  <a:schemeClr val="tx1"/>
                </a:solidFill>
                <a:ea typeface="Angsana New Italic" charset="0"/>
                <a:cs typeface="Angsana New Italic" charset="0"/>
              </a:rPr>
              <a:t>8</a:t>
            </a:r>
          </a:p>
        </p:txBody>
      </p:sp>
      <p:sp>
        <p:nvSpPr>
          <p:cNvPr id="10" name="Footer Placeholder 9"/>
          <p:cNvSpPr>
            <a:spLocks noGrp="1"/>
          </p:cNvSpPr>
          <p:nvPr>
            <p:ph type="ftr" sz="quarter" idx="3"/>
          </p:nvPr>
        </p:nvSpPr>
        <p:spPr/>
        <p:txBody>
          <a:bodyPr/>
          <a:lstStyle/>
          <a:p>
            <a:r>
              <a:rPr lang="en-US" smtClean="0"/>
              <a:t>Chayun Tantivasadakarn</a:t>
            </a:r>
            <a:endParaRPr lang="en-US" dirty="0"/>
          </a:p>
        </p:txBody>
      </p:sp>
    </p:spTree>
  </p:cSld>
  <p:clrMapOvr>
    <a:masterClrMapping/>
  </p:clrMapOvr>
  <p:transition/>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1" presetClass="entr" presetSubtype="0" fill="hold" grpId="0" nodeType="clickEffect">
                                  <p:stCondLst>
                                    <p:cond delay="0"/>
                                  </p:stCondLst>
                                  <p:childTnLst>
                                    <p:set>
                                      <p:cBhvr>
                                        <p:cTn id="6" dur="1" fill="hold">
                                          <p:stCondLst>
                                            <p:cond delay="499"/>
                                          </p:stCondLst>
                                        </p:cTn>
                                        <p:tgtEl>
                                          <p:spTgt spid="10243">
                                            <p:txEl>
                                              <p:pRg st="0" end="0"/>
                                            </p:txEl>
                                          </p:spTgt>
                                        </p:tgtEl>
                                        <p:attrNameLst>
                                          <p:attrName>style.visibility</p:attrName>
                                        </p:attrNameLst>
                                      </p:cBhvr>
                                      <p:to>
                                        <p:strVal val="visible"/>
                                      </p:to>
                                    </p:set>
                                  </p:childTnLst>
                                </p:cTn>
                              </p:par>
                            </p:childTnLst>
                          </p:cTn>
                        </p:par>
                      </p:childTnLst>
                    </p:cTn>
                  </p:par>
                  <p:par>
                    <p:cTn id="7" fill="hold">
                      <p:stCondLst>
                        <p:cond delay="indefinite"/>
                      </p:stCondLst>
                      <p:childTnLst>
                        <p:par>
                          <p:cTn id="8" fill="hold">
                            <p:stCondLst>
                              <p:cond delay="0"/>
                            </p:stCondLst>
                            <p:childTnLst>
                              <p:par>
                                <p:cTn id="9" presetID="1" presetClass="entr" presetSubtype="0" fill="hold" grpId="0" nodeType="clickEffect">
                                  <p:stCondLst>
                                    <p:cond delay="0"/>
                                  </p:stCondLst>
                                  <p:childTnLst>
                                    <p:set>
                                      <p:cBhvr>
                                        <p:cTn id="10" dur="1" fill="hold">
                                          <p:stCondLst>
                                            <p:cond delay="499"/>
                                          </p:stCondLst>
                                        </p:cTn>
                                        <p:tgtEl>
                                          <p:spTgt spid="10243">
                                            <p:txEl>
                                              <p:pRg st="1" end="1"/>
                                            </p:txEl>
                                          </p:spTgt>
                                        </p:tgtEl>
                                        <p:attrNameLst>
                                          <p:attrName>style.visibility</p:attrName>
                                        </p:attrNameLst>
                                      </p:cBhvr>
                                      <p:to>
                                        <p:strVal val="visible"/>
                                      </p:to>
                                    </p:set>
                                  </p:childTnLst>
                                </p:cTn>
                              </p:par>
                            </p:childTnLst>
                          </p:cTn>
                        </p:par>
                      </p:childTnLst>
                    </p:cTn>
                  </p:par>
                  <p:par>
                    <p:cTn id="11" fill="hold">
                      <p:stCondLst>
                        <p:cond delay="indefinite"/>
                      </p:stCondLst>
                      <p:childTnLst>
                        <p:par>
                          <p:cTn id="12" fill="hold">
                            <p:stCondLst>
                              <p:cond delay="0"/>
                            </p:stCondLst>
                            <p:childTnLst>
                              <p:par>
                                <p:cTn id="13" presetID="1" presetClass="entr" presetSubtype="0" fill="hold" grpId="0" nodeType="clickEffect">
                                  <p:stCondLst>
                                    <p:cond delay="0"/>
                                  </p:stCondLst>
                                  <p:childTnLst>
                                    <p:set>
                                      <p:cBhvr>
                                        <p:cTn id="14" dur="1" fill="hold">
                                          <p:stCondLst>
                                            <p:cond delay="499"/>
                                          </p:stCondLst>
                                        </p:cTn>
                                        <p:tgtEl>
                                          <p:spTgt spid="10243">
                                            <p:txEl>
                                              <p:pRg st="2" end="2"/>
                                            </p:txEl>
                                          </p:spTgt>
                                        </p:tgtEl>
                                        <p:attrNameLst>
                                          <p:attrName>style.visibility</p:attrName>
                                        </p:attrNameLst>
                                      </p:cBhvr>
                                      <p:to>
                                        <p:strVal val="visible"/>
                                      </p:to>
                                    </p:set>
                                  </p:childTnLst>
                                </p:cTn>
                              </p:par>
                            </p:childTnLst>
                          </p:cTn>
                        </p:par>
                      </p:childTnLst>
                    </p:cTn>
                  </p:par>
                  <p:par>
                    <p:cTn id="15" fill="hold">
                      <p:stCondLst>
                        <p:cond delay="indefinite"/>
                      </p:stCondLst>
                      <p:childTnLst>
                        <p:par>
                          <p:cTn id="16" fill="hold">
                            <p:stCondLst>
                              <p:cond delay="0"/>
                            </p:stCondLst>
                            <p:childTnLst>
                              <p:par>
                                <p:cTn id="17" presetID="1" presetClass="entr" presetSubtype="0" fill="hold" grpId="0" nodeType="clickEffect">
                                  <p:stCondLst>
                                    <p:cond delay="0"/>
                                  </p:stCondLst>
                                  <p:childTnLst>
                                    <p:set>
                                      <p:cBhvr>
                                        <p:cTn id="18" dur="1" fill="hold">
                                          <p:stCondLst>
                                            <p:cond delay="499"/>
                                          </p:stCondLst>
                                        </p:cTn>
                                        <p:tgtEl>
                                          <p:spTgt spid="10243">
                                            <p:txEl>
                                              <p:pRg st="3" end="3"/>
                                            </p:txEl>
                                          </p:spTgt>
                                        </p:tgtEl>
                                        <p:attrNameLst>
                                          <p:attrName>style.visibility</p:attrName>
                                        </p:attrNameLst>
                                      </p:cBhvr>
                                      <p:to>
                                        <p:strVal val="visible"/>
                                      </p:to>
                                    </p:se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10243" grpId="0" build="p" bldLvl="5" autoUpdateAnimBg="0"/>
    </p:bldLst>
  </p:timing>
</p:sld>
</file>

<file path=ppt/slides/slide10.xml><?xml version="1.0" encoding="utf-8"?>
<p:sld xmlns:a="http://schemas.openxmlformats.org/drawingml/2006/main" xmlns:r="http://schemas.openxmlformats.org/officeDocument/2006/relationships" xmlns:mc="http://schemas.openxmlformats.org/markup-compatibility/2006" xmlns:mv="urn:schemas-microsoft-com:mac:vml" xmlns:p="http://schemas.openxmlformats.org/presentationml/2006/main" mc:Ignorable="mv" mc:PreserveAttributes="mv:*">
  <p:cSld>
    <p:spTree>
      <p:nvGrpSpPr>
        <p:cNvPr id="1" name=""/>
        <p:cNvGrpSpPr/>
        <p:nvPr/>
      </p:nvGrpSpPr>
      <p:grpSpPr>
        <a:xfrm>
          <a:off x="0" y="0"/>
          <a:ext cx="0" cy="0"/>
          <a:chOff x="0" y="0"/>
          <a:chExt cx="0" cy="0"/>
        </a:xfrm>
      </p:grpSpPr>
      <p:pic>
        <p:nvPicPr>
          <p:cNvPr id="35842" name="Picture 1"/>
          <p:cNvPicPr>
            <a:picLocks noChangeArrowheads="1"/>
          </p:cNvPicPr>
          <p:nvPr/>
        </p:nvPicPr>
        <p:blipFill>
          <a:blip r:embed="rId2"/>
          <a:srcRect/>
          <a:stretch>
            <a:fillRect/>
          </a:stretch>
        </p:blipFill>
        <p:spPr bwMode="auto">
          <a:xfrm>
            <a:off x="8383588" y="0"/>
            <a:ext cx="760412" cy="1066800"/>
          </a:xfrm>
          <a:prstGeom prst="rect">
            <a:avLst/>
          </a:prstGeom>
          <a:noFill/>
          <a:ln w="9525">
            <a:noFill/>
            <a:miter lim="800000"/>
            <a:headEnd/>
            <a:tailEnd/>
          </a:ln>
        </p:spPr>
      </p:pic>
      <p:sp>
        <p:nvSpPr>
          <p:cNvPr id="35843" name="Rectangle 2"/>
          <p:cNvSpPr>
            <a:spLocks noGrp="1" noChangeArrowheads="1"/>
          </p:cNvSpPr>
          <p:nvPr>
            <p:ph type="title"/>
          </p:nvPr>
        </p:nvSpPr>
        <p:spPr/>
        <p:txBody>
          <a:bodyPr rIns="132080"/>
          <a:lstStyle/>
          <a:p>
            <a:pPr indent="0" eaLnBrk="1" hangingPunct="1"/>
            <a:r>
              <a:rPr lang="en-US"/>
              <a:t>The Product Cycle Theory</a:t>
            </a:r>
          </a:p>
        </p:txBody>
      </p:sp>
      <p:sp>
        <p:nvSpPr>
          <p:cNvPr id="35844" name="Rectangle 3"/>
          <p:cNvSpPr>
            <a:spLocks/>
          </p:cNvSpPr>
          <p:nvPr/>
        </p:nvSpPr>
        <p:spPr bwMode="auto">
          <a:xfrm>
            <a:off x="7239000" y="6400800"/>
            <a:ext cx="1917700" cy="482600"/>
          </a:xfrm>
          <a:prstGeom prst="rect">
            <a:avLst/>
          </a:prstGeom>
          <a:noFill/>
          <a:ln w="12700">
            <a:noFill/>
            <a:miter lim="800000"/>
            <a:headEnd/>
            <a:tailEnd/>
          </a:ln>
        </p:spPr>
        <p:txBody>
          <a:bodyPr lIns="0" tIns="0" rIns="40639" bIns="0">
            <a:prstTxWarp prst="textNoShape">
              <a:avLst/>
            </a:prstTxWarp>
          </a:bodyPr>
          <a:lstStyle/>
          <a:p>
            <a:pPr marL="39688" algn="r"/>
            <a:r>
              <a:rPr lang="en-US" sz="2600">
                <a:solidFill>
                  <a:schemeClr val="tx1"/>
                </a:solidFill>
                <a:ea typeface="Angsana New Italic" charset="0"/>
                <a:cs typeface="Angsana New Italic" charset="0"/>
              </a:rPr>
              <a:t>9</a:t>
            </a:r>
          </a:p>
        </p:txBody>
      </p:sp>
      <p:grpSp>
        <p:nvGrpSpPr>
          <p:cNvPr id="2" name="Group 4"/>
          <p:cNvGrpSpPr>
            <a:grpSpLocks/>
          </p:cNvGrpSpPr>
          <p:nvPr/>
        </p:nvGrpSpPr>
        <p:grpSpPr bwMode="auto">
          <a:xfrm>
            <a:off x="5053013" y="1385888"/>
            <a:ext cx="2185987" cy="5307012"/>
            <a:chOff x="0" y="0"/>
            <a:chExt cx="1377" cy="3343"/>
          </a:xfrm>
        </p:grpSpPr>
        <p:sp>
          <p:nvSpPr>
            <p:cNvPr id="35867" name="Freeform 5"/>
            <p:cNvSpPr>
              <a:spLocks/>
            </p:cNvSpPr>
            <p:nvPr/>
          </p:nvSpPr>
          <p:spPr bwMode="auto">
            <a:xfrm>
              <a:off x="0" y="0"/>
              <a:ext cx="1092" cy="1175"/>
            </a:xfrm>
            <a:custGeom>
              <a:avLst/>
              <a:gdLst>
                <a:gd name="T0" fmla="*/ 0 w 21600"/>
                <a:gd name="T1" fmla="*/ 0 h 21600"/>
                <a:gd name="T2" fmla="*/ 0 w 21600"/>
                <a:gd name="T3" fmla="*/ 0 h 21600"/>
                <a:gd name="T4" fmla="*/ 0 w 21600"/>
                <a:gd name="T5" fmla="*/ 0 h 21600"/>
                <a:gd name="T6" fmla="*/ 0 w 21600"/>
                <a:gd name="T7" fmla="*/ 0 h 21600"/>
                <a:gd name="T8" fmla="*/ 0 w 21600"/>
                <a:gd name="T9" fmla="*/ 0 h 21600"/>
                <a:gd name="T10" fmla="*/ 0 w 21600"/>
                <a:gd name="T11" fmla="*/ 0 h 21600"/>
                <a:gd name="T12" fmla="*/ 0 w 21600"/>
                <a:gd name="T13" fmla="*/ 0 h 21600"/>
                <a:gd name="T14" fmla="*/ 0 w 21600"/>
                <a:gd name="T15" fmla="*/ 0 h 21600"/>
                <a:gd name="T16" fmla="*/ 0 w 21600"/>
                <a:gd name="T17" fmla="*/ 0 h 21600"/>
                <a:gd name="T18" fmla="*/ 0 w 21600"/>
                <a:gd name="T19" fmla="*/ 0 h 21600"/>
                <a:gd name="T20" fmla="*/ 0 w 21600"/>
                <a:gd name="T21" fmla="*/ 0 h 21600"/>
                <a:gd name="T22" fmla="*/ 0 w 21600"/>
                <a:gd name="T23" fmla="*/ 0 h 21600"/>
                <a:gd name="T24" fmla="*/ 0 w 21600"/>
                <a:gd name="T25" fmla="*/ 0 h 21600"/>
                <a:gd name="T26" fmla="*/ 0 60000 65536"/>
                <a:gd name="T27" fmla="*/ 0 60000 65536"/>
                <a:gd name="T28" fmla="*/ 0 60000 65536"/>
                <a:gd name="T29" fmla="*/ 0 60000 65536"/>
                <a:gd name="T30" fmla="*/ 0 60000 65536"/>
                <a:gd name="T31" fmla="*/ 0 60000 65536"/>
                <a:gd name="T32" fmla="*/ 0 60000 65536"/>
                <a:gd name="T33" fmla="*/ 0 60000 65536"/>
                <a:gd name="T34" fmla="*/ 0 60000 65536"/>
                <a:gd name="T35" fmla="*/ 0 60000 65536"/>
                <a:gd name="T36" fmla="*/ 0 60000 65536"/>
                <a:gd name="T37" fmla="*/ 0 60000 65536"/>
                <a:gd name="T38" fmla="*/ 0 60000 65536"/>
                <a:gd name="T39" fmla="*/ 0 w 21600"/>
                <a:gd name="T40" fmla="*/ 0 h 21600"/>
                <a:gd name="T41" fmla="*/ 21600 w 21600"/>
                <a:gd name="T42" fmla="*/ 21600 h 21600"/>
              </a:gdLst>
              <a:ahLst/>
              <a:cxnLst>
                <a:cxn ang="T26">
                  <a:pos x="T0" y="T1"/>
                </a:cxn>
                <a:cxn ang="T27">
                  <a:pos x="T2" y="T3"/>
                </a:cxn>
                <a:cxn ang="T28">
                  <a:pos x="T4" y="T5"/>
                </a:cxn>
                <a:cxn ang="T29">
                  <a:pos x="T6" y="T7"/>
                </a:cxn>
                <a:cxn ang="T30">
                  <a:pos x="T8" y="T9"/>
                </a:cxn>
                <a:cxn ang="T31">
                  <a:pos x="T10" y="T11"/>
                </a:cxn>
                <a:cxn ang="T32">
                  <a:pos x="T12" y="T13"/>
                </a:cxn>
                <a:cxn ang="T33">
                  <a:pos x="T14" y="T15"/>
                </a:cxn>
                <a:cxn ang="T34">
                  <a:pos x="T16" y="T17"/>
                </a:cxn>
                <a:cxn ang="T35">
                  <a:pos x="T18" y="T19"/>
                </a:cxn>
                <a:cxn ang="T36">
                  <a:pos x="T20" y="T21"/>
                </a:cxn>
                <a:cxn ang="T37">
                  <a:pos x="T22" y="T23"/>
                </a:cxn>
                <a:cxn ang="T38">
                  <a:pos x="T24" y="T25"/>
                </a:cxn>
              </a:cxnLst>
              <a:rect l="T39" t="T40" r="T41" b="T42"/>
              <a:pathLst>
                <a:path w="21600" h="21600">
                  <a:moveTo>
                    <a:pt x="21284" y="21600"/>
                  </a:moveTo>
                  <a:lnTo>
                    <a:pt x="18316" y="15626"/>
                  </a:lnTo>
                  <a:lnTo>
                    <a:pt x="14895" y="12188"/>
                  </a:lnTo>
                  <a:lnTo>
                    <a:pt x="11393" y="9191"/>
                  </a:lnTo>
                  <a:lnTo>
                    <a:pt x="6349" y="6894"/>
                  </a:lnTo>
                  <a:lnTo>
                    <a:pt x="3303" y="5515"/>
                  </a:lnTo>
                  <a:lnTo>
                    <a:pt x="0" y="4743"/>
                  </a:lnTo>
                  <a:lnTo>
                    <a:pt x="8248" y="2482"/>
                  </a:lnTo>
                  <a:lnTo>
                    <a:pt x="12046" y="1066"/>
                  </a:lnTo>
                  <a:lnTo>
                    <a:pt x="16991" y="607"/>
                  </a:lnTo>
                  <a:lnTo>
                    <a:pt x="18811" y="294"/>
                  </a:lnTo>
                  <a:lnTo>
                    <a:pt x="20295" y="0"/>
                  </a:lnTo>
                  <a:lnTo>
                    <a:pt x="21600" y="20993"/>
                  </a:lnTo>
                </a:path>
              </a:pathLst>
            </a:custGeom>
            <a:solidFill>
              <a:srgbClr val="FF99CC"/>
            </a:solidFill>
            <a:ln w="9525">
              <a:noFill/>
              <a:round/>
              <a:headEnd/>
              <a:tailEnd/>
            </a:ln>
          </p:spPr>
          <p:txBody>
            <a:bodyPr lIns="0" tIns="0" rIns="0" bIns="0">
              <a:prstTxWarp prst="textNoShape">
                <a:avLst/>
              </a:prstTxWarp>
            </a:bodyPr>
            <a:lstStyle/>
            <a:p>
              <a:endParaRPr lang="en-US"/>
            </a:p>
          </p:txBody>
        </p:sp>
        <p:sp>
          <p:nvSpPr>
            <p:cNvPr id="35868" name="Rectangle 6"/>
            <p:cNvSpPr>
              <a:spLocks/>
            </p:cNvSpPr>
            <p:nvPr/>
          </p:nvSpPr>
          <p:spPr bwMode="auto">
            <a:xfrm>
              <a:off x="33" y="2823"/>
              <a:ext cx="1256" cy="520"/>
            </a:xfrm>
            <a:prstGeom prst="rect">
              <a:avLst/>
            </a:prstGeom>
            <a:noFill/>
            <a:ln w="12700">
              <a:noFill/>
              <a:miter lim="800000"/>
              <a:headEnd/>
              <a:tailEnd/>
            </a:ln>
          </p:spPr>
          <p:txBody>
            <a:bodyPr lIns="0" tIns="0" rIns="40639" bIns="0">
              <a:prstTxWarp prst="textNoShape">
                <a:avLst/>
              </a:prstTxWarp>
            </a:bodyPr>
            <a:lstStyle/>
            <a:p>
              <a:pPr marL="39688" algn="ctr">
                <a:lnSpc>
                  <a:spcPct val="70000"/>
                </a:lnSpc>
              </a:pPr>
              <a:r>
                <a:rPr lang="en-US" sz="2800">
                  <a:solidFill>
                    <a:schemeClr val="tx1"/>
                  </a:solidFill>
                  <a:latin typeface="Angsana New" charset="0"/>
                  <a:ea typeface="Angsana New" charset="0"/>
                  <a:cs typeface="Angsana New" charset="0"/>
                  <a:sym typeface="Angsana New" charset="0"/>
                </a:rPr>
                <a:t>Standardized product stage</a:t>
              </a:r>
            </a:p>
          </p:txBody>
        </p:sp>
        <p:sp>
          <p:nvSpPr>
            <p:cNvPr id="35869" name="Rectangle 7"/>
            <p:cNvSpPr>
              <a:spLocks/>
            </p:cNvSpPr>
            <p:nvPr/>
          </p:nvSpPr>
          <p:spPr bwMode="auto">
            <a:xfrm>
              <a:off x="465" y="87"/>
              <a:ext cx="557" cy="328"/>
            </a:xfrm>
            <a:prstGeom prst="rect">
              <a:avLst/>
            </a:prstGeom>
            <a:noFill/>
            <a:ln w="12700">
              <a:noFill/>
              <a:miter lim="800000"/>
              <a:headEnd/>
              <a:tailEnd/>
            </a:ln>
          </p:spPr>
          <p:txBody>
            <a:bodyPr wrap="none" lIns="0" tIns="0" rIns="40639" bIns="0">
              <a:prstTxWarp prst="textNoShape">
                <a:avLst/>
              </a:prstTxWarp>
              <a:spAutoFit/>
            </a:bodyPr>
            <a:lstStyle/>
            <a:p>
              <a:pPr marL="39688"/>
              <a:r>
                <a:rPr lang="en-US" sz="2800">
                  <a:solidFill>
                    <a:schemeClr val="tx1"/>
                  </a:solidFill>
                  <a:latin typeface="Angsana New" charset="0"/>
                  <a:ea typeface="Angsana New" charset="0"/>
                  <a:cs typeface="Angsana New" charset="0"/>
                  <a:sym typeface="Angsana New" charset="0"/>
                </a:rPr>
                <a:t>Imports</a:t>
              </a:r>
            </a:p>
          </p:txBody>
        </p:sp>
        <p:sp>
          <p:nvSpPr>
            <p:cNvPr id="35870" name="Freeform 8"/>
            <p:cNvSpPr>
              <a:spLocks/>
            </p:cNvSpPr>
            <p:nvPr/>
          </p:nvSpPr>
          <p:spPr bwMode="auto">
            <a:xfrm rot="-5400000">
              <a:off x="655" y="2149"/>
              <a:ext cx="111" cy="1333"/>
            </a:xfrm>
            <a:custGeom>
              <a:avLst/>
              <a:gdLst>
                <a:gd name="T0" fmla="*/ 0 w 21600"/>
                <a:gd name="T1" fmla="*/ 0 h 21600"/>
                <a:gd name="T2" fmla="*/ 0 w 21600"/>
                <a:gd name="T3" fmla="*/ 0 h 21600"/>
                <a:gd name="T4" fmla="*/ 0 w 21600"/>
                <a:gd name="T5" fmla="*/ 0 h 21600"/>
                <a:gd name="T6" fmla="*/ 0 w 21600"/>
                <a:gd name="T7" fmla="*/ 0 h 21600"/>
                <a:gd name="T8" fmla="*/ 0 w 21600"/>
                <a:gd name="T9" fmla="*/ 0 h 21600"/>
                <a:gd name="T10" fmla="*/ 0 w 21600"/>
                <a:gd name="T11" fmla="*/ 0 h 21600"/>
                <a:gd name="T12" fmla="*/ 0 w 21600"/>
                <a:gd name="T13" fmla="*/ 0 h 21600"/>
                <a:gd name="T14" fmla="*/ 0 60000 65536"/>
                <a:gd name="T15" fmla="*/ 0 60000 65536"/>
                <a:gd name="T16" fmla="*/ 0 60000 65536"/>
                <a:gd name="T17" fmla="*/ 0 60000 65536"/>
                <a:gd name="T18" fmla="*/ 0 60000 65536"/>
                <a:gd name="T19" fmla="*/ 0 60000 65536"/>
                <a:gd name="T20" fmla="*/ 0 60000 65536"/>
                <a:gd name="T21" fmla="*/ 0 w 21600"/>
                <a:gd name="T22" fmla="*/ 0 h 21600"/>
                <a:gd name="T23" fmla="*/ 21600 w 21600"/>
                <a:gd name="T24" fmla="*/ 21600 h 21600"/>
              </a:gdLst>
              <a:ahLst/>
              <a:cxnLst>
                <a:cxn ang="T14">
                  <a:pos x="T0" y="T1"/>
                </a:cxn>
                <a:cxn ang="T15">
                  <a:pos x="T2" y="T3"/>
                </a:cxn>
                <a:cxn ang="T16">
                  <a:pos x="T4" y="T5"/>
                </a:cxn>
                <a:cxn ang="T17">
                  <a:pos x="T6" y="T7"/>
                </a:cxn>
                <a:cxn ang="T18">
                  <a:pos x="T8" y="T9"/>
                </a:cxn>
                <a:cxn ang="T19">
                  <a:pos x="T10" y="T11"/>
                </a:cxn>
                <a:cxn ang="T20">
                  <a:pos x="T12" y="T13"/>
                </a:cxn>
              </a:cxnLst>
              <a:rect l="T21" t="T22" r="T23" b="T24"/>
              <a:pathLst>
                <a:path w="21600" h="21600">
                  <a:moveTo>
                    <a:pt x="21600" y="0"/>
                  </a:moveTo>
                  <a:cubicBezTo>
                    <a:pt x="15635" y="0"/>
                    <a:pt x="10800" y="806"/>
                    <a:pt x="10800" y="1800"/>
                  </a:cubicBezTo>
                  <a:lnTo>
                    <a:pt x="10800" y="9000"/>
                  </a:lnTo>
                  <a:cubicBezTo>
                    <a:pt x="10800" y="9994"/>
                    <a:pt x="5965" y="10800"/>
                    <a:pt x="0" y="10800"/>
                  </a:cubicBezTo>
                  <a:cubicBezTo>
                    <a:pt x="5965" y="10800"/>
                    <a:pt x="10800" y="11606"/>
                    <a:pt x="10800" y="12600"/>
                  </a:cubicBezTo>
                  <a:lnTo>
                    <a:pt x="10800" y="19800"/>
                  </a:lnTo>
                  <a:cubicBezTo>
                    <a:pt x="10800" y="20794"/>
                    <a:pt x="15635" y="21600"/>
                    <a:pt x="21600" y="21600"/>
                  </a:cubicBezTo>
                </a:path>
              </a:pathLst>
            </a:custGeom>
            <a:noFill/>
            <a:ln w="9525">
              <a:solidFill>
                <a:schemeClr val="tx1"/>
              </a:solidFill>
              <a:round/>
              <a:headEnd/>
              <a:tailEnd/>
            </a:ln>
          </p:spPr>
          <p:txBody>
            <a:bodyPr lIns="0" tIns="0" rIns="0" bIns="0">
              <a:prstTxWarp prst="textNoShape">
                <a:avLst/>
              </a:prstTxWarp>
            </a:bodyPr>
            <a:lstStyle/>
            <a:p>
              <a:endParaRPr lang="en-US"/>
            </a:p>
          </p:txBody>
        </p:sp>
      </p:grpSp>
      <p:grpSp>
        <p:nvGrpSpPr>
          <p:cNvPr id="3" name="Group 9"/>
          <p:cNvGrpSpPr>
            <a:grpSpLocks/>
          </p:cNvGrpSpPr>
          <p:nvPr/>
        </p:nvGrpSpPr>
        <p:grpSpPr bwMode="auto">
          <a:xfrm>
            <a:off x="2303463" y="1536700"/>
            <a:ext cx="2754312" cy="5153025"/>
            <a:chOff x="0" y="0"/>
            <a:chExt cx="1735" cy="3245"/>
          </a:xfrm>
        </p:grpSpPr>
        <p:sp>
          <p:nvSpPr>
            <p:cNvPr id="35862" name="AutoShape 10"/>
            <p:cNvSpPr>
              <a:spLocks/>
            </p:cNvSpPr>
            <p:nvPr/>
          </p:nvSpPr>
          <p:spPr bwMode="auto">
            <a:xfrm>
              <a:off x="37" y="12"/>
              <a:ext cx="1679" cy="1611"/>
            </a:xfrm>
            <a:custGeom>
              <a:avLst/>
              <a:gdLst>
                <a:gd name="T0" fmla="*/ 0 w 21600"/>
                <a:gd name="T1" fmla="*/ 0 h 21600"/>
                <a:gd name="T2" fmla="*/ 0 60000 65536"/>
                <a:gd name="T3" fmla="*/ 0 w 21600"/>
                <a:gd name="T4" fmla="*/ 0 h 21600"/>
                <a:gd name="T5" fmla="*/ 21600 w 21600"/>
                <a:gd name="T6" fmla="*/ 21600 h 21600"/>
              </a:gdLst>
              <a:ahLst/>
              <a:cxnLst>
                <a:cxn ang="T2">
                  <a:pos x="T0" y="T1"/>
                </a:cxn>
              </a:cxnLst>
              <a:rect l="T3" t="T4" r="T5" b="T6"/>
              <a:pathLst>
                <a:path w="21600" h="21600">
                  <a:moveTo>
                    <a:pt x="0" y="21600"/>
                  </a:moveTo>
                  <a:lnTo>
                    <a:pt x="2470" y="17095"/>
                  </a:lnTo>
                  <a:lnTo>
                    <a:pt x="4323" y="11946"/>
                  </a:lnTo>
                  <a:lnTo>
                    <a:pt x="7410" y="6798"/>
                  </a:lnTo>
                  <a:lnTo>
                    <a:pt x="10498" y="3580"/>
                  </a:lnTo>
                  <a:lnTo>
                    <a:pt x="12968" y="1006"/>
                  </a:lnTo>
                  <a:lnTo>
                    <a:pt x="13984" y="0"/>
                  </a:lnTo>
                  <a:lnTo>
                    <a:pt x="17303" y="778"/>
                  </a:lnTo>
                  <a:lnTo>
                    <a:pt x="21600" y="2011"/>
                  </a:lnTo>
                  <a:lnTo>
                    <a:pt x="16132" y="4585"/>
                  </a:lnTo>
                  <a:lnTo>
                    <a:pt x="12054" y="7374"/>
                  </a:lnTo>
                  <a:lnTo>
                    <a:pt x="8195" y="11853"/>
                  </a:lnTo>
                  <a:lnTo>
                    <a:pt x="5300" y="15084"/>
                  </a:lnTo>
                  <a:lnTo>
                    <a:pt x="0" y="21600"/>
                  </a:lnTo>
                  <a:close/>
                  <a:moveTo>
                    <a:pt x="0" y="21600"/>
                  </a:moveTo>
                </a:path>
              </a:pathLst>
            </a:custGeom>
            <a:solidFill>
              <a:srgbClr val="66FF99"/>
            </a:solidFill>
            <a:ln w="9525">
              <a:solidFill>
                <a:schemeClr val="tx1"/>
              </a:solidFill>
              <a:round/>
              <a:headEnd/>
              <a:tailEnd/>
            </a:ln>
          </p:spPr>
          <p:txBody>
            <a:bodyPr lIns="0" tIns="0" rIns="0" bIns="0">
              <a:prstTxWarp prst="textNoShape">
                <a:avLst/>
              </a:prstTxWarp>
            </a:bodyPr>
            <a:lstStyle/>
            <a:p>
              <a:endParaRPr lang="en-US"/>
            </a:p>
          </p:txBody>
        </p:sp>
        <p:sp>
          <p:nvSpPr>
            <p:cNvPr id="35863" name="Line 11"/>
            <p:cNvSpPr>
              <a:spLocks noChangeShapeType="1"/>
            </p:cNvSpPr>
            <p:nvPr/>
          </p:nvSpPr>
          <p:spPr bwMode="auto">
            <a:xfrm flipH="1">
              <a:off x="1734" y="175"/>
              <a:ext cx="1" cy="2438"/>
            </a:xfrm>
            <a:prstGeom prst="line">
              <a:avLst/>
            </a:prstGeom>
            <a:noFill/>
            <a:ln w="9525">
              <a:solidFill>
                <a:schemeClr val="tx1"/>
              </a:solidFill>
              <a:prstDash val="dash"/>
              <a:round/>
              <a:headEnd/>
              <a:tailEnd/>
            </a:ln>
          </p:spPr>
          <p:txBody>
            <a:bodyPr lIns="0" tIns="0" rIns="0" bIns="0">
              <a:prstTxWarp prst="textNoShape">
                <a:avLst/>
              </a:prstTxWarp>
            </a:bodyPr>
            <a:lstStyle/>
            <a:p>
              <a:endParaRPr lang="en-US"/>
            </a:p>
          </p:txBody>
        </p:sp>
        <p:sp>
          <p:nvSpPr>
            <p:cNvPr id="35864" name="Rectangle 12"/>
            <p:cNvSpPr>
              <a:spLocks/>
            </p:cNvSpPr>
            <p:nvPr/>
          </p:nvSpPr>
          <p:spPr bwMode="auto">
            <a:xfrm>
              <a:off x="421" y="2725"/>
              <a:ext cx="1160" cy="520"/>
            </a:xfrm>
            <a:prstGeom prst="rect">
              <a:avLst/>
            </a:prstGeom>
            <a:noFill/>
            <a:ln w="12700">
              <a:noFill/>
              <a:miter lim="800000"/>
              <a:headEnd/>
              <a:tailEnd/>
            </a:ln>
          </p:spPr>
          <p:txBody>
            <a:bodyPr lIns="0" tIns="0" rIns="40639" bIns="0">
              <a:prstTxWarp prst="textNoShape">
                <a:avLst/>
              </a:prstTxWarp>
            </a:bodyPr>
            <a:lstStyle/>
            <a:p>
              <a:pPr marL="39688" algn="ctr">
                <a:lnSpc>
                  <a:spcPct val="70000"/>
                </a:lnSpc>
              </a:pPr>
              <a:r>
                <a:rPr lang="en-US" sz="2800">
                  <a:solidFill>
                    <a:schemeClr val="tx1"/>
                  </a:solidFill>
                  <a:latin typeface="Angsana New" charset="0"/>
                  <a:ea typeface="Angsana New" charset="0"/>
                  <a:cs typeface="Angsana New" charset="0"/>
                  <a:sym typeface="Angsana New" charset="0"/>
                </a:rPr>
                <a:t>Maturing product stage</a:t>
              </a:r>
            </a:p>
          </p:txBody>
        </p:sp>
        <p:sp>
          <p:nvSpPr>
            <p:cNvPr id="35865" name="Rectangle 13"/>
            <p:cNvSpPr>
              <a:spLocks/>
            </p:cNvSpPr>
            <p:nvPr/>
          </p:nvSpPr>
          <p:spPr bwMode="auto">
            <a:xfrm rot="-1920000">
              <a:off x="752" y="133"/>
              <a:ext cx="599" cy="328"/>
            </a:xfrm>
            <a:prstGeom prst="rect">
              <a:avLst/>
            </a:prstGeom>
            <a:noFill/>
            <a:ln w="12700">
              <a:noFill/>
              <a:miter lim="800000"/>
              <a:headEnd/>
              <a:tailEnd/>
            </a:ln>
          </p:spPr>
          <p:txBody>
            <a:bodyPr wrap="none" lIns="0" tIns="0" rIns="40639" bIns="0">
              <a:prstTxWarp prst="textNoShape">
                <a:avLst/>
              </a:prstTxWarp>
              <a:spAutoFit/>
            </a:bodyPr>
            <a:lstStyle/>
            <a:p>
              <a:pPr marL="39688"/>
              <a:r>
                <a:rPr lang="en-US" sz="2800">
                  <a:solidFill>
                    <a:schemeClr val="tx1"/>
                  </a:solidFill>
                  <a:latin typeface="Angsana New Bold" charset="0"/>
                  <a:ea typeface="Angsana New Bold" charset="0"/>
                  <a:cs typeface="Angsana New Bold" charset="0"/>
                  <a:sym typeface="Angsana New Bold" charset="0"/>
                </a:rPr>
                <a:t>Exports</a:t>
              </a:r>
            </a:p>
          </p:txBody>
        </p:sp>
        <p:sp>
          <p:nvSpPr>
            <p:cNvPr id="35866" name="Freeform 14"/>
            <p:cNvSpPr>
              <a:spLocks/>
            </p:cNvSpPr>
            <p:nvPr/>
          </p:nvSpPr>
          <p:spPr bwMode="auto">
            <a:xfrm rot="-5400000">
              <a:off x="827" y="1837"/>
              <a:ext cx="63" cy="1717"/>
            </a:xfrm>
            <a:custGeom>
              <a:avLst/>
              <a:gdLst>
                <a:gd name="T0" fmla="*/ 0 w 21600"/>
                <a:gd name="T1" fmla="*/ 0 h 21600"/>
                <a:gd name="T2" fmla="*/ 0 w 21600"/>
                <a:gd name="T3" fmla="*/ 0 h 21600"/>
                <a:gd name="T4" fmla="*/ 0 w 21600"/>
                <a:gd name="T5" fmla="*/ 0 h 21600"/>
                <a:gd name="T6" fmla="*/ 0 w 21600"/>
                <a:gd name="T7" fmla="*/ 0 h 21600"/>
                <a:gd name="T8" fmla="*/ 0 w 21600"/>
                <a:gd name="T9" fmla="*/ 0 h 21600"/>
                <a:gd name="T10" fmla="*/ 0 w 21600"/>
                <a:gd name="T11" fmla="*/ 1 h 21600"/>
                <a:gd name="T12" fmla="*/ 0 w 21600"/>
                <a:gd name="T13" fmla="*/ 1 h 21600"/>
                <a:gd name="T14" fmla="*/ 0 60000 65536"/>
                <a:gd name="T15" fmla="*/ 0 60000 65536"/>
                <a:gd name="T16" fmla="*/ 0 60000 65536"/>
                <a:gd name="T17" fmla="*/ 0 60000 65536"/>
                <a:gd name="T18" fmla="*/ 0 60000 65536"/>
                <a:gd name="T19" fmla="*/ 0 60000 65536"/>
                <a:gd name="T20" fmla="*/ 0 60000 65536"/>
                <a:gd name="T21" fmla="*/ 0 w 21600"/>
                <a:gd name="T22" fmla="*/ 0 h 21600"/>
                <a:gd name="T23" fmla="*/ 21600 w 21600"/>
                <a:gd name="T24" fmla="*/ 21600 h 21600"/>
              </a:gdLst>
              <a:ahLst/>
              <a:cxnLst>
                <a:cxn ang="T14">
                  <a:pos x="T0" y="T1"/>
                </a:cxn>
                <a:cxn ang="T15">
                  <a:pos x="T2" y="T3"/>
                </a:cxn>
                <a:cxn ang="T16">
                  <a:pos x="T4" y="T5"/>
                </a:cxn>
                <a:cxn ang="T17">
                  <a:pos x="T6" y="T7"/>
                </a:cxn>
                <a:cxn ang="T18">
                  <a:pos x="T8" y="T9"/>
                </a:cxn>
                <a:cxn ang="T19">
                  <a:pos x="T10" y="T11"/>
                </a:cxn>
                <a:cxn ang="T20">
                  <a:pos x="T12" y="T13"/>
                </a:cxn>
              </a:cxnLst>
              <a:rect l="T21" t="T22" r="T23" b="T24"/>
              <a:pathLst>
                <a:path w="21600" h="21600">
                  <a:moveTo>
                    <a:pt x="21600" y="0"/>
                  </a:moveTo>
                  <a:cubicBezTo>
                    <a:pt x="15635" y="0"/>
                    <a:pt x="10800" y="806"/>
                    <a:pt x="10800" y="1800"/>
                  </a:cubicBezTo>
                  <a:lnTo>
                    <a:pt x="10800" y="9000"/>
                  </a:lnTo>
                  <a:cubicBezTo>
                    <a:pt x="10800" y="9994"/>
                    <a:pt x="5965" y="10800"/>
                    <a:pt x="0" y="10800"/>
                  </a:cubicBezTo>
                  <a:cubicBezTo>
                    <a:pt x="5965" y="10800"/>
                    <a:pt x="10800" y="11606"/>
                    <a:pt x="10800" y="12600"/>
                  </a:cubicBezTo>
                  <a:lnTo>
                    <a:pt x="10800" y="19800"/>
                  </a:lnTo>
                  <a:cubicBezTo>
                    <a:pt x="10800" y="20794"/>
                    <a:pt x="15635" y="21600"/>
                    <a:pt x="21600" y="21600"/>
                  </a:cubicBezTo>
                </a:path>
              </a:pathLst>
            </a:custGeom>
            <a:noFill/>
            <a:ln w="9525">
              <a:solidFill>
                <a:schemeClr val="tx1"/>
              </a:solidFill>
              <a:round/>
              <a:headEnd/>
              <a:tailEnd/>
            </a:ln>
          </p:spPr>
          <p:txBody>
            <a:bodyPr lIns="0" tIns="0" rIns="0" bIns="0">
              <a:prstTxWarp prst="textNoShape">
                <a:avLst/>
              </a:prstTxWarp>
            </a:bodyPr>
            <a:lstStyle/>
            <a:p>
              <a:endParaRPr lang="en-US"/>
            </a:p>
          </p:txBody>
        </p:sp>
      </p:grpSp>
      <p:sp>
        <p:nvSpPr>
          <p:cNvPr id="35847" name="Line 15"/>
          <p:cNvSpPr>
            <a:spLocks noChangeShapeType="1"/>
          </p:cNvSpPr>
          <p:nvPr/>
        </p:nvSpPr>
        <p:spPr bwMode="auto">
          <a:xfrm rot="10800000" flipH="1">
            <a:off x="990600" y="1524000"/>
            <a:ext cx="1588" cy="4191000"/>
          </a:xfrm>
          <a:prstGeom prst="line">
            <a:avLst/>
          </a:prstGeom>
          <a:noFill/>
          <a:ln w="28575">
            <a:solidFill>
              <a:schemeClr val="tx1"/>
            </a:solidFill>
            <a:round/>
            <a:headEnd/>
            <a:tailEnd/>
          </a:ln>
        </p:spPr>
        <p:txBody>
          <a:bodyPr lIns="0" tIns="0" rIns="0" bIns="0">
            <a:prstTxWarp prst="textNoShape">
              <a:avLst/>
            </a:prstTxWarp>
          </a:bodyPr>
          <a:lstStyle/>
          <a:p>
            <a:endParaRPr lang="en-US"/>
          </a:p>
        </p:txBody>
      </p:sp>
      <p:sp>
        <p:nvSpPr>
          <p:cNvPr id="35848" name="Line 16"/>
          <p:cNvSpPr>
            <a:spLocks noChangeShapeType="1"/>
          </p:cNvSpPr>
          <p:nvPr/>
        </p:nvSpPr>
        <p:spPr bwMode="auto">
          <a:xfrm>
            <a:off x="990600" y="5715000"/>
            <a:ext cx="6248400" cy="1588"/>
          </a:xfrm>
          <a:prstGeom prst="line">
            <a:avLst/>
          </a:prstGeom>
          <a:noFill/>
          <a:ln w="28575">
            <a:solidFill>
              <a:schemeClr val="tx1"/>
            </a:solidFill>
            <a:round/>
            <a:headEnd/>
            <a:tailEnd/>
          </a:ln>
        </p:spPr>
        <p:txBody>
          <a:bodyPr lIns="0" tIns="0" rIns="0" bIns="0">
            <a:prstTxWarp prst="textNoShape">
              <a:avLst/>
            </a:prstTxWarp>
          </a:bodyPr>
          <a:lstStyle/>
          <a:p>
            <a:endParaRPr lang="en-US"/>
          </a:p>
        </p:txBody>
      </p:sp>
      <p:sp>
        <p:nvSpPr>
          <p:cNvPr id="35849" name="Rectangle 17"/>
          <p:cNvSpPr>
            <a:spLocks/>
          </p:cNvSpPr>
          <p:nvPr/>
        </p:nvSpPr>
        <p:spPr bwMode="auto">
          <a:xfrm>
            <a:off x="303213" y="990600"/>
            <a:ext cx="3078162" cy="523875"/>
          </a:xfrm>
          <a:prstGeom prst="rect">
            <a:avLst/>
          </a:prstGeom>
          <a:noFill/>
          <a:ln w="12700">
            <a:noFill/>
            <a:miter lim="800000"/>
            <a:headEnd/>
            <a:tailEnd/>
          </a:ln>
        </p:spPr>
        <p:txBody>
          <a:bodyPr lIns="0" tIns="0" rIns="40639" bIns="0">
            <a:prstTxWarp prst="textNoShape">
              <a:avLst/>
            </a:prstTxWarp>
          </a:bodyPr>
          <a:lstStyle/>
          <a:p>
            <a:pPr marL="39688">
              <a:spcBef>
                <a:spcPts val="1650"/>
              </a:spcBef>
            </a:pPr>
            <a:r>
              <a:rPr lang="en-US" sz="2800">
                <a:solidFill>
                  <a:schemeClr val="tx1"/>
                </a:solidFill>
                <a:latin typeface="Angsana New" charset="0"/>
                <a:ea typeface="Angsana New" charset="0"/>
                <a:cs typeface="Angsana New" charset="0"/>
                <a:sym typeface="Angsana New" charset="0"/>
              </a:rPr>
              <a:t>Production and consumption</a:t>
            </a:r>
          </a:p>
        </p:txBody>
      </p:sp>
      <p:grpSp>
        <p:nvGrpSpPr>
          <p:cNvPr id="4" name="Group 18"/>
          <p:cNvGrpSpPr>
            <a:grpSpLocks/>
          </p:cNvGrpSpPr>
          <p:nvPr/>
        </p:nvGrpSpPr>
        <p:grpSpPr bwMode="auto">
          <a:xfrm>
            <a:off x="990600" y="990600"/>
            <a:ext cx="7743825" cy="4722813"/>
            <a:chOff x="0" y="0"/>
            <a:chExt cx="4878" cy="2975"/>
          </a:xfrm>
        </p:grpSpPr>
        <p:sp>
          <p:nvSpPr>
            <p:cNvPr id="35860" name="Freeform 19"/>
            <p:cNvSpPr>
              <a:spLocks/>
            </p:cNvSpPr>
            <p:nvPr/>
          </p:nvSpPr>
          <p:spPr bwMode="auto">
            <a:xfrm>
              <a:off x="0" y="239"/>
              <a:ext cx="3593" cy="2736"/>
            </a:xfrm>
            <a:custGeom>
              <a:avLst/>
              <a:gdLst>
                <a:gd name="T0" fmla="*/ 0 w 21600"/>
                <a:gd name="T1" fmla="*/ 6 h 21600"/>
                <a:gd name="T2" fmla="*/ 4 w 21600"/>
                <a:gd name="T3" fmla="*/ 3 h 21600"/>
                <a:gd name="T4" fmla="*/ 9 w 21600"/>
                <a:gd name="T5" fmla="*/ 1 h 21600"/>
                <a:gd name="T6" fmla="*/ 13 w 21600"/>
                <a:gd name="T7" fmla="*/ 0 h 21600"/>
                <a:gd name="T8" fmla="*/ 16 w 21600"/>
                <a:gd name="T9" fmla="*/ 0 h 21600"/>
                <a:gd name="T10" fmla="*/ 0 60000 65536"/>
                <a:gd name="T11" fmla="*/ 0 60000 65536"/>
                <a:gd name="T12" fmla="*/ 0 60000 65536"/>
                <a:gd name="T13" fmla="*/ 0 60000 65536"/>
                <a:gd name="T14" fmla="*/ 0 60000 65536"/>
                <a:gd name="T15" fmla="*/ 0 w 21600"/>
                <a:gd name="T16" fmla="*/ 0 h 21600"/>
                <a:gd name="T17" fmla="*/ 21600 w 21600"/>
                <a:gd name="T18" fmla="*/ 21600 h 21600"/>
              </a:gdLst>
              <a:ahLst/>
              <a:cxnLst>
                <a:cxn ang="T10">
                  <a:pos x="T0" y="T1"/>
                </a:cxn>
                <a:cxn ang="T11">
                  <a:pos x="T2" y="T3"/>
                </a:cxn>
                <a:cxn ang="T12">
                  <a:pos x="T4" y="T5"/>
                </a:cxn>
                <a:cxn ang="T13">
                  <a:pos x="T6" y="T7"/>
                </a:cxn>
                <a:cxn ang="T14">
                  <a:pos x="T8" y="T9"/>
                </a:cxn>
              </a:cxnLst>
              <a:rect l="T15" t="T16" r="T17" b="T18"/>
              <a:pathLst>
                <a:path w="21600" h="21600">
                  <a:moveTo>
                    <a:pt x="0" y="21600"/>
                  </a:moveTo>
                  <a:cubicBezTo>
                    <a:pt x="1966" y="18758"/>
                    <a:pt x="3914" y="15695"/>
                    <a:pt x="5825" y="12884"/>
                  </a:cubicBezTo>
                  <a:cubicBezTo>
                    <a:pt x="7731" y="10074"/>
                    <a:pt x="9529" y="6695"/>
                    <a:pt x="11464" y="4745"/>
                  </a:cubicBezTo>
                  <a:cubicBezTo>
                    <a:pt x="13400" y="2795"/>
                    <a:pt x="15727" y="1974"/>
                    <a:pt x="17416" y="1184"/>
                  </a:cubicBezTo>
                  <a:cubicBezTo>
                    <a:pt x="19105" y="395"/>
                    <a:pt x="20728" y="245"/>
                    <a:pt x="21600" y="0"/>
                  </a:cubicBezTo>
                </a:path>
              </a:pathLst>
            </a:custGeom>
            <a:noFill/>
            <a:ln w="38100">
              <a:solidFill>
                <a:schemeClr val="tx1"/>
              </a:solidFill>
              <a:round/>
              <a:headEnd/>
              <a:tailEnd/>
            </a:ln>
          </p:spPr>
          <p:txBody>
            <a:bodyPr lIns="0" tIns="0" rIns="0" bIns="0">
              <a:prstTxWarp prst="textNoShape">
                <a:avLst/>
              </a:prstTxWarp>
            </a:bodyPr>
            <a:lstStyle/>
            <a:p>
              <a:endParaRPr lang="en-US"/>
            </a:p>
          </p:txBody>
        </p:sp>
        <p:sp>
          <p:nvSpPr>
            <p:cNvPr id="35861" name="Rectangle 20"/>
            <p:cNvSpPr>
              <a:spLocks/>
            </p:cNvSpPr>
            <p:nvPr/>
          </p:nvSpPr>
          <p:spPr bwMode="auto">
            <a:xfrm>
              <a:off x="3589" y="0"/>
              <a:ext cx="1289" cy="328"/>
            </a:xfrm>
            <a:prstGeom prst="rect">
              <a:avLst/>
            </a:prstGeom>
            <a:noFill/>
            <a:ln w="12700">
              <a:noFill/>
              <a:miter lim="800000"/>
              <a:headEnd/>
              <a:tailEnd/>
            </a:ln>
          </p:spPr>
          <p:txBody>
            <a:bodyPr wrap="none" lIns="0" tIns="0" rIns="40639" bIns="0">
              <a:prstTxWarp prst="textNoShape">
                <a:avLst/>
              </a:prstTxWarp>
              <a:spAutoFit/>
            </a:bodyPr>
            <a:lstStyle/>
            <a:p>
              <a:pPr marL="39688"/>
              <a:r>
                <a:rPr lang="en-US" sz="2800">
                  <a:solidFill>
                    <a:schemeClr val="tx1"/>
                  </a:solidFill>
                  <a:latin typeface="Angsana New" charset="0"/>
                  <a:ea typeface="Angsana New" charset="0"/>
                  <a:cs typeface="Angsana New" charset="0"/>
                  <a:sym typeface="Angsana New" charset="0"/>
                </a:rPr>
                <a:t>Consumption in DC</a:t>
              </a:r>
            </a:p>
          </p:txBody>
        </p:sp>
      </p:grpSp>
      <p:grpSp>
        <p:nvGrpSpPr>
          <p:cNvPr id="5" name="Group 21"/>
          <p:cNvGrpSpPr>
            <a:grpSpLocks/>
          </p:cNvGrpSpPr>
          <p:nvPr/>
        </p:nvGrpSpPr>
        <p:grpSpPr bwMode="auto">
          <a:xfrm>
            <a:off x="990600" y="1536700"/>
            <a:ext cx="6838950" cy="4135438"/>
            <a:chOff x="0" y="0"/>
            <a:chExt cx="4308" cy="2604"/>
          </a:xfrm>
        </p:grpSpPr>
        <p:sp>
          <p:nvSpPr>
            <p:cNvPr id="35858" name="Freeform 22"/>
            <p:cNvSpPr>
              <a:spLocks/>
            </p:cNvSpPr>
            <p:nvPr/>
          </p:nvSpPr>
          <p:spPr bwMode="auto">
            <a:xfrm>
              <a:off x="0" y="0"/>
              <a:ext cx="3650" cy="2604"/>
            </a:xfrm>
            <a:custGeom>
              <a:avLst/>
              <a:gdLst>
                <a:gd name="T0" fmla="*/ 0 w 21600"/>
                <a:gd name="T1" fmla="*/ 5 h 21384"/>
                <a:gd name="T2" fmla="*/ 4 w 21600"/>
                <a:gd name="T3" fmla="*/ 3 h 21384"/>
                <a:gd name="T4" fmla="*/ 7 w 21600"/>
                <a:gd name="T5" fmla="*/ 1 h 21384"/>
                <a:gd name="T6" fmla="*/ 9 w 21600"/>
                <a:gd name="T7" fmla="*/ 0 h 21384"/>
                <a:gd name="T8" fmla="*/ 10 w 21600"/>
                <a:gd name="T9" fmla="*/ 0 h 21384"/>
                <a:gd name="T10" fmla="*/ 14 w 21600"/>
                <a:gd name="T11" fmla="*/ 0 h 21384"/>
                <a:gd name="T12" fmla="*/ 16 w 21600"/>
                <a:gd name="T13" fmla="*/ 1 h 21384"/>
                <a:gd name="T14" fmla="*/ 18 w 21600"/>
                <a:gd name="T15" fmla="*/ 2 h 21384"/>
                <a:gd name="T16" fmla="*/ 0 60000 65536"/>
                <a:gd name="T17" fmla="*/ 0 60000 65536"/>
                <a:gd name="T18" fmla="*/ 0 60000 65536"/>
                <a:gd name="T19" fmla="*/ 0 60000 65536"/>
                <a:gd name="T20" fmla="*/ 0 60000 65536"/>
                <a:gd name="T21" fmla="*/ 0 60000 65536"/>
                <a:gd name="T22" fmla="*/ 0 60000 65536"/>
                <a:gd name="T23" fmla="*/ 0 60000 65536"/>
                <a:gd name="T24" fmla="*/ 0 w 21600"/>
                <a:gd name="T25" fmla="*/ 0 h 21384"/>
                <a:gd name="T26" fmla="*/ 21600 w 21600"/>
                <a:gd name="T27" fmla="*/ 21384 h 21384"/>
              </a:gdLst>
              <a:ahLst/>
              <a:cxnLst>
                <a:cxn ang="T16">
                  <a:pos x="T0" y="T1"/>
                </a:cxn>
                <a:cxn ang="T17">
                  <a:pos x="T2" y="T3"/>
                </a:cxn>
                <a:cxn ang="T18">
                  <a:pos x="T4" y="T5"/>
                </a:cxn>
                <a:cxn ang="T19">
                  <a:pos x="T6" y="T7"/>
                </a:cxn>
                <a:cxn ang="T20">
                  <a:pos x="T8" y="T9"/>
                </a:cxn>
                <a:cxn ang="T21">
                  <a:pos x="T10" y="T11"/>
                </a:cxn>
                <a:cxn ang="T22">
                  <a:pos x="T12" y="T13"/>
                </a:cxn>
                <a:cxn ang="T23">
                  <a:pos x="T14" y="T15"/>
                </a:cxn>
              </a:cxnLst>
              <a:rect l="T24" t="T25" r="T26" b="T27"/>
              <a:pathLst>
                <a:path w="21600" h="21384">
                  <a:moveTo>
                    <a:pt x="0" y="21384"/>
                  </a:moveTo>
                  <a:cubicBezTo>
                    <a:pt x="805" y="20128"/>
                    <a:pt x="3492" y="16581"/>
                    <a:pt x="4841" y="13856"/>
                  </a:cubicBezTo>
                  <a:cubicBezTo>
                    <a:pt x="6190" y="11130"/>
                    <a:pt x="7007" y="7239"/>
                    <a:pt x="8084" y="5030"/>
                  </a:cubicBezTo>
                  <a:cubicBezTo>
                    <a:pt x="9161" y="2822"/>
                    <a:pt x="10617" y="1377"/>
                    <a:pt x="11291" y="580"/>
                  </a:cubicBezTo>
                  <a:cubicBezTo>
                    <a:pt x="11966" y="-216"/>
                    <a:pt x="11137" y="-52"/>
                    <a:pt x="12132" y="244"/>
                  </a:cubicBezTo>
                  <a:cubicBezTo>
                    <a:pt x="13126" y="539"/>
                    <a:pt x="15931" y="1483"/>
                    <a:pt x="17262" y="2362"/>
                  </a:cubicBezTo>
                  <a:cubicBezTo>
                    <a:pt x="18594" y="3240"/>
                    <a:pt x="19399" y="4398"/>
                    <a:pt x="20121" y="5514"/>
                  </a:cubicBezTo>
                  <a:cubicBezTo>
                    <a:pt x="20843" y="6631"/>
                    <a:pt x="21292" y="8330"/>
                    <a:pt x="21600" y="9069"/>
                  </a:cubicBezTo>
                </a:path>
              </a:pathLst>
            </a:custGeom>
            <a:noFill/>
            <a:ln w="38100">
              <a:solidFill>
                <a:schemeClr val="tx1"/>
              </a:solidFill>
              <a:round/>
              <a:headEnd/>
              <a:tailEnd/>
            </a:ln>
          </p:spPr>
          <p:txBody>
            <a:bodyPr lIns="0" tIns="0" rIns="0" bIns="0">
              <a:prstTxWarp prst="textNoShape">
                <a:avLst/>
              </a:prstTxWarp>
            </a:bodyPr>
            <a:lstStyle/>
            <a:p>
              <a:endParaRPr lang="en-US"/>
            </a:p>
          </p:txBody>
        </p:sp>
        <p:sp>
          <p:nvSpPr>
            <p:cNvPr id="35859" name="Rectangle 23"/>
            <p:cNvSpPr>
              <a:spLocks/>
            </p:cNvSpPr>
            <p:nvPr/>
          </p:nvSpPr>
          <p:spPr bwMode="auto">
            <a:xfrm>
              <a:off x="3168" y="999"/>
              <a:ext cx="1140" cy="328"/>
            </a:xfrm>
            <a:prstGeom prst="rect">
              <a:avLst/>
            </a:prstGeom>
            <a:noFill/>
            <a:ln w="12700">
              <a:noFill/>
              <a:miter lim="800000"/>
              <a:headEnd/>
              <a:tailEnd/>
            </a:ln>
          </p:spPr>
          <p:txBody>
            <a:bodyPr wrap="none" lIns="0" tIns="0" rIns="40639" bIns="0">
              <a:prstTxWarp prst="textNoShape">
                <a:avLst/>
              </a:prstTxWarp>
              <a:spAutoFit/>
            </a:bodyPr>
            <a:lstStyle/>
            <a:p>
              <a:pPr marL="39688"/>
              <a:r>
                <a:rPr lang="en-US" sz="2800">
                  <a:solidFill>
                    <a:schemeClr val="tx1"/>
                  </a:solidFill>
                  <a:latin typeface="Angsana New" charset="0"/>
                  <a:ea typeface="Angsana New" charset="0"/>
                  <a:cs typeface="Angsana New" charset="0"/>
                  <a:sym typeface="Angsana New" charset="0"/>
                </a:rPr>
                <a:t>Production in DC</a:t>
              </a:r>
            </a:p>
          </p:txBody>
        </p:sp>
      </p:grpSp>
      <p:grpSp>
        <p:nvGrpSpPr>
          <p:cNvPr id="6" name="Group 24"/>
          <p:cNvGrpSpPr>
            <a:grpSpLocks/>
          </p:cNvGrpSpPr>
          <p:nvPr/>
        </p:nvGrpSpPr>
        <p:grpSpPr bwMode="auto">
          <a:xfrm>
            <a:off x="914400" y="4191000"/>
            <a:ext cx="1460500" cy="2498725"/>
            <a:chOff x="0" y="0"/>
            <a:chExt cx="920" cy="1574"/>
          </a:xfrm>
        </p:grpSpPr>
        <p:sp>
          <p:nvSpPr>
            <p:cNvPr id="35855" name="Line 25"/>
            <p:cNvSpPr>
              <a:spLocks noChangeShapeType="1"/>
            </p:cNvSpPr>
            <p:nvPr/>
          </p:nvSpPr>
          <p:spPr bwMode="auto">
            <a:xfrm>
              <a:off x="864" y="0"/>
              <a:ext cx="1" cy="960"/>
            </a:xfrm>
            <a:prstGeom prst="line">
              <a:avLst/>
            </a:prstGeom>
            <a:noFill/>
            <a:ln w="9525">
              <a:solidFill>
                <a:schemeClr val="tx1"/>
              </a:solidFill>
              <a:prstDash val="dash"/>
              <a:round/>
              <a:headEnd/>
              <a:tailEnd/>
            </a:ln>
          </p:spPr>
          <p:txBody>
            <a:bodyPr lIns="0" tIns="0" rIns="0" bIns="0">
              <a:prstTxWarp prst="textNoShape">
                <a:avLst/>
              </a:prstTxWarp>
            </a:bodyPr>
            <a:lstStyle/>
            <a:p>
              <a:endParaRPr lang="en-US"/>
            </a:p>
          </p:txBody>
        </p:sp>
        <p:sp>
          <p:nvSpPr>
            <p:cNvPr id="35856" name="Rectangle 26"/>
            <p:cNvSpPr>
              <a:spLocks/>
            </p:cNvSpPr>
            <p:nvPr/>
          </p:nvSpPr>
          <p:spPr bwMode="auto">
            <a:xfrm>
              <a:off x="0" y="1054"/>
              <a:ext cx="920" cy="520"/>
            </a:xfrm>
            <a:prstGeom prst="rect">
              <a:avLst/>
            </a:prstGeom>
            <a:noFill/>
            <a:ln w="12700">
              <a:noFill/>
              <a:miter lim="800000"/>
              <a:headEnd/>
              <a:tailEnd/>
            </a:ln>
          </p:spPr>
          <p:txBody>
            <a:bodyPr lIns="0" tIns="0" rIns="40639" bIns="0">
              <a:prstTxWarp prst="textNoShape">
                <a:avLst/>
              </a:prstTxWarp>
            </a:bodyPr>
            <a:lstStyle/>
            <a:p>
              <a:pPr marL="39688" algn="ctr">
                <a:lnSpc>
                  <a:spcPct val="70000"/>
                </a:lnSpc>
              </a:pPr>
              <a:r>
                <a:rPr lang="en-US" sz="2800">
                  <a:solidFill>
                    <a:schemeClr val="tx1"/>
                  </a:solidFill>
                  <a:latin typeface="Angsana New" charset="0"/>
                  <a:ea typeface="Angsana New" charset="0"/>
                  <a:cs typeface="Angsana New" charset="0"/>
                  <a:sym typeface="Angsana New" charset="0"/>
                </a:rPr>
                <a:t>New product stage</a:t>
              </a:r>
            </a:p>
          </p:txBody>
        </p:sp>
        <p:sp>
          <p:nvSpPr>
            <p:cNvPr id="35857" name="Freeform 27"/>
            <p:cNvSpPr>
              <a:spLocks/>
            </p:cNvSpPr>
            <p:nvPr/>
          </p:nvSpPr>
          <p:spPr bwMode="auto">
            <a:xfrm rot="-5400000">
              <a:off x="406" y="646"/>
              <a:ext cx="111" cy="805"/>
            </a:xfrm>
            <a:custGeom>
              <a:avLst/>
              <a:gdLst>
                <a:gd name="T0" fmla="*/ 0 w 21600"/>
                <a:gd name="T1" fmla="*/ 0 h 21600"/>
                <a:gd name="T2" fmla="*/ 0 w 21600"/>
                <a:gd name="T3" fmla="*/ 0 h 21600"/>
                <a:gd name="T4" fmla="*/ 0 w 21600"/>
                <a:gd name="T5" fmla="*/ 0 h 21600"/>
                <a:gd name="T6" fmla="*/ 0 w 21600"/>
                <a:gd name="T7" fmla="*/ 0 h 21600"/>
                <a:gd name="T8" fmla="*/ 0 w 21600"/>
                <a:gd name="T9" fmla="*/ 0 h 21600"/>
                <a:gd name="T10" fmla="*/ 0 w 21600"/>
                <a:gd name="T11" fmla="*/ 0 h 21600"/>
                <a:gd name="T12" fmla="*/ 0 w 21600"/>
                <a:gd name="T13" fmla="*/ 0 h 21600"/>
                <a:gd name="T14" fmla="*/ 0 60000 65536"/>
                <a:gd name="T15" fmla="*/ 0 60000 65536"/>
                <a:gd name="T16" fmla="*/ 0 60000 65536"/>
                <a:gd name="T17" fmla="*/ 0 60000 65536"/>
                <a:gd name="T18" fmla="*/ 0 60000 65536"/>
                <a:gd name="T19" fmla="*/ 0 60000 65536"/>
                <a:gd name="T20" fmla="*/ 0 60000 65536"/>
                <a:gd name="T21" fmla="*/ 0 w 21600"/>
                <a:gd name="T22" fmla="*/ 0 h 21600"/>
                <a:gd name="T23" fmla="*/ 21600 w 21600"/>
                <a:gd name="T24" fmla="*/ 21600 h 21600"/>
              </a:gdLst>
              <a:ahLst/>
              <a:cxnLst>
                <a:cxn ang="T14">
                  <a:pos x="T0" y="T1"/>
                </a:cxn>
                <a:cxn ang="T15">
                  <a:pos x="T2" y="T3"/>
                </a:cxn>
                <a:cxn ang="T16">
                  <a:pos x="T4" y="T5"/>
                </a:cxn>
                <a:cxn ang="T17">
                  <a:pos x="T6" y="T7"/>
                </a:cxn>
                <a:cxn ang="T18">
                  <a:pos x="T8" y="T9"/>
                </a:cxn>
                <a:cxn ang="T19">
                  <a:pos x="T10" y="T11"/>
                </a:cxn>
                <a:cxn ang="T20">
                  <a:pos x="T12" y="T13"/>
                </a:cxn>
              </a:cxnLst>
              <a:rect l="T21" t="T22" r="T23" b="T24"/>
              <a:pathLst>
                <a:path w="21600" h="21600">
                  <a:moveTo>
                    <a:pt x="21600" y="0"/>
                  </a:moveTo>
                  <a:cubicBezTo>
                    <a:pt x="15635" y="0"/>
                    <a:pt x="10800" y="806"/>
                    <a:pt x="10800" y="1800"/>
                  </a:cubicBezTo>
                  <a:lnTo>
                    <a:pt x="10800" y="9000"/>
                  </a:lnTo>
                  <a:cubicBezTo>
                    <a:pt x="10800" y="9994"/>
                    <a:pt x="5965" y="10800"/>
                    <a:pt x="0" y="10800"/>
                  </a:cubicBezTo>
                  <a:cubicBezTo>
                    <a:pt x="5965" y="10800"/>
                    <a:pt x="10800" y="11606"/>
                    <a:pt x="10800" y="12600"/>
                  </a:cubicBezTo>
                  <a:lnTo>
                    <a:pt x="10800" y="19800"/>
                  </a:lnTo>
                  <a:cubicBezTo>
                    <a:pt x="10800" y="20794"/>
                    <a:pt x="15635" y="21600"/>
                    <a:pt x="21600" y="21600"/>
                  </a:cubicBezTo>
                </a:path>
              </a:pathLst>
            </a:custGeom>
            <a:noFill/>
            <a:ln w="9525">
              <a:solidFill>
                <a:schemeClr val="tx1"/>
              </a:solidFill>
              <a:round/>
              <a:headEnd/>
              <a:tailEnd/>
            </a:ln>
          </p:spPr>
          <p:txBody>
            <a:bodyPr lIns="0" tIns="0" rIns="0" bIns="0">
              <a:prstTxWarp prst="textNoShape">
                <a:avLst/>
              </a:prstTxWarp>
            </a:bodyPr>
            <a:lstStyle/>
            <a:p>
              <a:endParaRPr lang="en-US"/>
            </a:p>
          </p:txBody>
        </p:sp>
      </p:grpSp>
      <p:sp>
        <p:nvSpPr>
          <p:cNvPr id="35853" name="Rectangle 28"/>
          <p:cNvSpPr>
            <a:spLocks/>
          </p:cNvSpPr>
          <p:nvPr/>
        </p:nvSpPr>
        <p:spPr bwMode="auto">
          <a:xfrm>
            <a:off x="7239000" y="5410200"/>
            <a:ext cx="649288" cy="520700"/>
          </a:xfrm>
          <a:prstGeom prst="rect">
            <a:avLst/>
          </a:prstGeom>
          <a:noFill/>
          <a:ln w="12700">
            <a:noFill/>
            <a:miter lim="800000"/>
            <a:headEnd/>
            <a:tailEnd/>
          </a:ln>
        </p:spPr>
        <p:txBody>
          <a:bodyPr wrap="none" lIns="0" tIns="0" rIns="40639" bIns="0">
            <a:prstTxWarp prst="textNoShape">
              <a:avLst/>
            </a:prstTxWarp>
            <a:spAutoFit/>
          </a:bodyPr>
          <a:lstStyle/>
          <a:p>
            <a:pPr marL="39688"/>
            <a:r>
              <a:rPr lang="en-US" sz="2800">
                <a:solidFill>
                  <a:schemeClr val="tx1"/>
                </a:solidFill>
                <a:latin typeface="Angsana New" charset="0"/>
                <a:ea typeface="Angsana New" charset="0"/>
                <a:cs typeface="Angsana New" charset="0"/>
                <a:sym typeface="Angsana New" charset="0"/>
              </a:rPr>
              <a:t>Time</a:t>
            </a:r>
          </a:p>
        </p:txBody>
      </p:sp>
      <p:sp>
        <p:nvSpPr>
          <p:cNvPr id="35854" name="Rectangle 29"/>
          <p:cNvSpPr>
            <a:spLocks/>
          </p:cNvSpPr>
          <p:nvPr/>
        </p:nvSpPr>
        <p:spPr bwMode="auto">
          <a:xfrm>
            <a:off x="3124200" y="6400800"/>
            <a:ext cx="2908300" cy="482600"/>
          </a:xfrm>
          <a:prstGeom prst="rect">
            <a:avLst/>
          </a:prstGeom>
          <a:noFill/>
          <a:ln w="12700">
            <a:noFill/>
            <a:miter lim="800000"/>
            <a:headEnd/>
            <a:tailEnd/>
          </a:ln>
        </p:spPr>
        <p:txBody>
          <a:bodyPr lIns="0" tIns="0" rIns="40639" bIns="0">
            <a:prstTxWarp prst="textNoShape">
              <a:avLst/>
            </a:prstTxWarp>
          </a:bodyPr>
          <a:lstStyle/>
          <a:p>
            <a:pPr marL="39688" algn="ctr"/>
            <a:r>
              <a:rPr lang="en-US" sz="2600" dirty="0" smtClean="0">
                <a:solidFill>
                  <a:schemeClr val="tx1"/>
                </a:solidFill>
                <a:ea typeface="Angsana New Italic" charset="0"/>
                <a:cs typeface="Angsana New Italic" charset="0"/>
              </a:rPr>
              <a:t>  </a:t>
            </a:r>
            <a:endParaRPr lang="en-US" sz="2600" dirty="0">
              <a:solidFill>
                <a:schemeClr val="tx1"/>
              </a:solidFill>
              <a:ea typeface="Angsana New Italic" charset="0"/>
              <a:cs typeface="Angsana New Italic" charset="0"/>
            </a:endParaRPr>
          </a:p>
        </p:txBody>
      </p:sp>
      <p:sp>
        <p:nvSpPr>
          <p:cNvPr id="32" name="Footer Placeholder 31"/>
          <p:cNvSpPr>
            <a:spLocks noGrp="1"/>
          </p:cNvSpPr>
          <p:nvPr>
            <p:ph type="ftr" sz="quarter" idx="3"/>
          </p:nvPr>
        </p:nvSpPr>
        <p:spPr/>
        <p:txBody>
          <a:bodyPr/>
          <a:lstStyle/>
          <a:p>
            <a:r>
              <a:rPr lang="en-US" smtClean="0"/>
              <a:t>Chayun Tantivasadakarn</a:t>
            </a:r>
            <a:endParaRPr lang="en-US" dirty="0"/>
          </a:p>
        </p:txBody>
      </p:sp>
    </p:spTree>
  </p:cSld>
  <p:clrMapOvr>
    <a:masterClrMapping/>
  </p:clrMapOvr>
  <p:transition/>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22" presetClass="entr" presetSubtype="8" fill="hold" nodeType="clickEffect">
                                  <p:stCondLst>
                                    <p:cond delay="0"/>
                                  </p:stCondLst>
                                  <p:childTnLst>
                                    <p:set>
                                      <p:cBhvr>
                                        <p:cTn id="6" dur="1" fill="hold">
                                          <p:stCondLst>
                                            <p:cond delay="0"/>
                                          </p:stCondLst>
                                        </p:cTn>
                                        <p:tgtEl>
                                          <p:spTgt spid="5"/>
                                        </p:tgtEl>
                                        <p:attrNameLst>
                                          <p:attrName>style.visibility</p:attrName>
                                        </p:attrNameLst>
                                      </p:cBhvr>
                                      <p:to>
                                        <p:strVal val="visible"/>
                                      </p:to>
                                    </p:set>
                                    <p:animEffect transition="in" filter="wipe(left)">
                                      <p:cBhvr>
                                        <p:cTn id="7" dur="500"/>
                                        <p:tgtEl>
                                          <p:spTgt spid="5"/>
                                        </p:tgtEl>
                                      </p:cBhvr>
                                    </p:animEffect>
                                  </p:childTnLst>
                                </p:cTn>
                              </p:par>
                            </p:childTnLst>
                          </p:cTn>
                        </p:par>
                      </p:childTnLst>
                    </p:cTn>
                  </p:par>
                  <p:par>
                    <p:cTn id="8" fill="hold">
                      <p:stCondLst>
                        <p:cond delay="indefinite"/>
                      </p:stCondLst>
                      <p:childTnLst>
                        <p:par>
                          <p:cTn id="9" fill="hold">
                            <p:stCondLst>
                              <p:cond delay="0"/>
                            </p:stCondLst>
                            <p:childTnLst>
                              <p:par>
                                <p:cTn id="10" presetID="22" presetClass="entr" presetSubtype="8" fill="hold" nodeType="clickEffect">
                                  <p:stCondLst>
                                    <p:cond delay="0"/>
                                  </p:stCondLst>
                                  <p:childTnLst>
                                    <p:set>
                                      <p:cBhvr>
                                        <p:cTn id="11" dur="1" fill="hold">
                                          <p:stCondLst>
                                            <p:cond delay="0"/>
                                          </p:stCondLst>
                                        </p:cTn>
                                        <p:tgtEl>
                                          <p:spTgt spid="4"/>
                                        </p:tgtEl>
                                        <p:attrNameLst>
                                          <p:attrName>style.visibility</p:attrName>
                                        </p:attrNameLst>
                                      </p:cBhvr>
                                      <p:to>
                                        <p:strVal val="visible"/>
                                      </p:to>
                                    </p:set>
                                    <p:animEffect transition="in" filter="wipe(left)">
                                      <p:cBhvr>
                                        <p:cTn id="12" dur="500"/>
                                        <p:tgtEl>
                                          <p:spTgt spid="4"/>
                                        </p:tgtEl>
                                      </p:cBhvr>
                                    </p:animEffect>
                                  </p:childTnLst>
                                </p:cTn>
                              </p:par>
                            </p:childTnLst>
                          </p:cTn>
                        </p:par>
                      </p:childTnLst>
                    </p:cTn>
                  </p:par>
                  <p:par>
                    <p:cTn id="13" fill="hold">
                      <p:stCondLst>
                        <p:cond delay="indefinite"/>
                      </p:stCondLst>
                      <p:childTnLst>
                        <p:par>
                          <p:cTn id="14" fill="hold">
                            <p:stCondLst>
                              <p:cond delay="0"/>
                            </p:stCondLst>
                            <p:childTnLst>
                              <p:par>
                                <p:cTn id="15" presetID="1" presetClass="entr" presetSubtype="0" fill="hold" nodeType="clickEffect">
                                  <p:stCondLst>
                                    <p:cond delay="0"/>
                                  </p:stCondLst>
                                  <p:childTnLst>
                                    <p:set>
                                      <p:cBhvr>
                                        <p:cTn id="16" dur="1" fill="hold">
                                          <p:stCondLst>
                                            <p:cond delay="499"/>
                                          </p:stCondLst>
                                        </p:cTn>
                                        <p:tgtEl>
                                          <p:spTgt spid="6"/>
                                        </p:tgtEl>
                                        <p:attrNameLst>
                                          <p:attrName>style.visibility</p:attrName>
                                        </p:attrNameLst>
                                      </p:cBhvr>
                                      <p:to>
                                        <p:strVal val="visible"/>
                                      </p:to>
                                    </p:set>
                                  </p:childTnLst>
                                </p:cTn>
                              </p:par>
                            </p:childTnLst>
                          </p:cTn>
                        </p:par>
                      </p:childTnLst>
                    </p:cTn>
                  </p:par>
                  <p:par>
                    <p:cTn id="17" fill="hold">
                      <p:stCondLst>
                        <p:cond delay="indefinite"/>
                      </p:stCondLst>
                      <p:childTnLst>
                        <p:par>
                          <p:cTn id="18" fill="hold">
                            <p:stCondLst>
                              <p:cond delay="0"/>
                            </p:stCondLst>
                            <p:childTnLst>
                              <p:par>
                                <p:cTn id="19" presetID="1" presetClass="entr" presetSubtype="0" fill="hold" nodeType="clickEffect">
                                  <p:stCondLst>
                                    <p:cond delay="0"/>
                                  </p:stCondLst>
                                  <p:childTnLst>
                                    <p:set>
                                      <p:cBhvr>
                                        <p:cTn id="20" dur="1" fill="hold">
                                          <p:stCondLst>
                                            <p:cond delay="499"/>
                                          </p:stCondLst>
                                        </p:cTn>
                                        <p:tgtEl>
                                          <p:spTgt spid="3"/>
                                        </p:tgtEl>
                                        <p:attrNameLst>
                                          <p:attrName>style.visibility</p:attrName>
                                        </p:attrNameLst>
                                      </p:cBhvr>
                                      <p:to>
                                        <p:strVal val="visible"/>
                                      </p:to>
                                    </p:set>
                                  </p:childTnLst>
                                </p:cTn>
                              </p:par>
                            </p:childTnLst>
                          </p:cTn>
                        </p:par>
                      </p:childTnLst>
                    </p:cTn>
                  </p:par>
                  <p:par>
                    <p:cTn id="21" fill="hold">
                      <p:stCondLst>
                        <p:cond delay="indefinite"/>
                      </p:stCondLst>
                      <p:childTnLst>
                        <p:par>
                          <p:cTn id="22" fill="hold">
                            <p:stCondLst>
                              <p:cond delay="0"/>
                            </p:stCondLst>
                            <p:childTnLst>
                              <p:par>
                                <p:cTn id="23" presetID="1" presetClass="entr" presetSubtype="0" fill="hold" nodeType="clickEffect">
                                  <p:stCondLst>
                                    <p:cond delay="0"/>
                                  </p:stCondLst>
                                  <p:childTnLst>
                                    <p:set>
                                      <p:cBhvr>
                                        <p:cTn id="24" dur="1" fill="hold">
                                          <p:stCondLst>
                                            <p:cond delay="499"/>
                                          </p:stCondLst>
                                        </p:cTn>
                                        <p:tgtEl>
                                          <p:spTgt spid="2"/>
                                        </p:tgtEl>
                                        <p:attrNameLst>
                                          <p:attrName>style.visibility</p:attrName>
                                        </p:attrNameLst>
                                      </p:cBhvr>
                                      <p:to>
                                        <p:strVal val="visible"/>
                                      </p:to>
                                    </p:set>
                                  </p:childTnLst>
                                </p:cTn>
                              </p:par>
                            </p:childTnLst>
                          </p:cTn>
                        </p:par>
                      </p:childTnLst>
                    </p:cTn>
                  </p:par>
                </p:childTnLst>
              </p:cTn>
              <p:prevCondLst>
                <p:cond evt="onPrev" delay="0">
                  <p:tgtEl>
                    <p:sldTgt/>
                  </p:tgtEl>
                </p:cond>
              </p:prevCondLst>
              <p:nextCondLst>
                <p:cond evt="onNext" delay="0">
                  <p:tgtEl>
                    <p:sldTgt/>
                  </p:tgtEl>
                </p:cond>
              </p:nextCondLst>
            </p:seq>
          </p:childTnLst>
        </p:cTn>
      </p:par>
    </p:tnLst>
  </p:timing>
</p:sld>
</file>

<file path=ppt/slides/slide11.xml><?xml version="1.0" encoding="utf-8"?>
<p:sld xmlns:a="http://schemas.openxmlformats.org/drawingml/2006/main" xmlns:r="http://schemas.openxmlformats.org/officeDocument/2006/relationships" xmlns:mc="http://schemas.openxmlformats.org/markup-compatibility/2006" xmlns:mv="urn:schemas-microsoft-com:mac:vml" xmlns:p="http://schemas.openxmlformats.org/presentationml/2006/main" mc:Ignorable="mv" mc:PreserveAttributes="mv:*" showMasterPhAnim="0">
  <p:cSld>
    <p:spTree>
      <p:nvGrpSpPr>
        <p:cNvPr id="1" name=""/>
        <p:cNvGrpSpPr/>
        <p:nvPr/>
      </p:nvGrpSpPr>
      <p:grpSpPr>
        <a:xfrm>
          <a:off x="0" y="0"/>
          <a:ext cx="0" cy="0"/>
          <a:chOff x="0" y="0"/>
          <a:chExt cx="0" cy="0"/>
        </a:xfrm>
      </p:grpSpPr>
      <p:pic>
        <p:nvPicPr>
          <p:cNvPr id="36866" name="Picture 1"/>
          <p:cNvPicPr>
            <a:picLocks noChangeArrowheads="1"/>
          </p:cNvPicPr>
          <p:nvPr/>
        </p:nvPicPr>
        <p:blipFill>
          <a:blip r:embed="rId2"/>
          <a:srcRect/>
          <a:stretch>
            <a:fillRect/>
          </a:stretch>
        </p:blipFill>
        <p:spPr bwMode="auto">
          <a:xfrm>
            <a:off x="8383588" y="0"/>
            <a:ext cx="760412" cy="1066800"/>
          </a:xfrm>
          <a:prstGeom prst="rect">
            <a:avLst/>
          </a:prstGeom>
          <a:noFill/>
          <a:ln w="9525">
            <a:noFill/>
            <a:miter lim="800000"/>
            <a:headEnd/>
            <a:tailEnd/>
          </a:ln>
        </p:spPr>
      </p:pic>
      <p:sp>
        <p:nvSpPr>
          <p:cNvPr id="36867" name="Rectangle 2"/>
          <p:cNvSpPr>
            <a:spLocks noGrp="1" noChangeArrowheads="1"/>
          </p:cNvSpPr>
          <p:nvPr>
            <p:ph type="title"/>
          </p:nvPr>
        </p:nvSpPr>
        <p:spPr>
          <a:xfrm>
            <a:off x="0" y="228600"/>
            <a:ext cx="8305800" cy="838200"/>
          </a:xfrm>
        </p:spPr>
        <p:txBody>
          <a:bodyPr/>
          <a:lstStyle/>
          <a:p>
            <a:r>
              <a:rPr lang="en-US" dirty="0" smtClean="0"/>
              <a:t>The Kemp Model and External Economies of Scale</a:t>
            </a:r>
            <a:endParaRPr lang="en-US" dirty="0"/>
          </a:p>
        </p:txBody>
      </p:sp>
      <p:sp>
        <p:nvSpPr>
          <p:cNvPr id="12291" name="Rectangle 3"/>
          <p:cNvSpPr>
            <a:spLocks noGrp="1" noChangeArrowheads="1"/>
          </p:cNvSpPr>
          <p:nvPr>
            <p:ph idx="1"/>
          </p:nvPr>
        </p:nvSpPr>
        <p:spPr>
          <a:xfrm>
            <a:off x="533400" y="990600"/>
            <a:ext cx="8458200" cy="4724400"/>
          </a:xfrm>
        </p:spPr>
        <p:txBody>
          <a:bodyPr/>
          <a:lstStyle/>
          <a:p>
            <a:r>
              <a:rPr lang="en-US" dirty="0" smtClean="0"/>
              <a:t>This model relax the assumption about CRTS technology used in H-O model (which implies no economies of scale) by assuming external economies of scale.</a:t>
            </a:r>
          </a:p>
          <a:p>
            <a:r>
              <a:rPr lang="en-US" dirty="0" smtClean="0"/>
              <a:t>External economies of scale: the situation in which the long run average cost curve of each firm falls as the total industry output increases.</a:t>
            </a:r>
          </a:p>
          <a:p>
            <a:r>
              <a:rPr lang="en-US" dirty="0" smtClean="0"/>
              <a:t>Firms in this case tend to concentrate in one places; e.g., Silicon Valley for semiconductor, New York for investment banking, Hollywood for movies, Siam square for tutoring services, RCA for night clubs and pubs. </a:t>
            </a:r>
            <a:endParaRPr lang="en-US" dirty="0"/>
          </a:p>
        </p:txBody>
      </p:sp>
      <p:sp>
        <p:nvSpPr>
          <p:cNvPr id="36869" name="Rectangle 4"/>
          <p:cNvSpPr>
            <a:spLocks/>
          </p:cNvSpPr>
          <p:nvPr/>
        </p:nvSpPr>
        <p:spPr bwMode="auto">
          <a:xfrm>
            <a:off x="3124200" y="6248400"/>
            <a:ext cx="2908300" cy="482600"/>
          </a:xfrm>
          <a:prstGeom prst="rect">
            <a:avLst/>
          </a:prstGeom>
          <a:noFill/>
          <a:ln w="12700">
            <a:noFill/>
            <a:miter lim="800000"/>
            <a:headEnd/>
            <a:tailEnd/>
          </a:ln>
        </p:spPr>
        <p:txBody>
          <a:bodyPr lIns="0" tIns="0" rIns="40639" bIns="0">
            <a:prstTxWarp prst="textNoShape">
              <a:avLst/>
            </a:prstTxWarp>
          </a:bodyPr>
          <a:lstStyle/>
          <a:p>
            <a:pPr marL="39688" algn="ctr"/>
            <a:r>
              <a:rPr lang="en-US" sz="2600" dirty="0" smtClean="0">
                <a:solidFill>
                  <a:schemeClr val="tx1"/>
                </a:solidFill>
                <a:ea typeface="Angsana New Italic" charset="0"/>
                <a:cs typeface="Angsana New Italic" charset="0"/>
              </a:rPr>
              <a:t>  </a:t>
            </a:r>
            <a:endParaRPr lang="en-US" sz="2600" dirty="0">
              <a:solidFill>
                <a:schemeClr val="tx1"/>
              </a:solidFill>
              <a:ea typeface="Angsana New Italic" charset="0"/>
              <a:cs typeface="Angsana New Italic" charset="0"/>
            </a:endParaRPr>
          </a:p>
        </p:txBody>
      </p:sp>
      <p:sp>
        <p:nvSpPr>
          <p:cNvPr id="36870" name="Rectangle 5"/>
          <p:cNvSpPr>
            <a:spLocks/>
          </p:cNvSpPr>
          <p:nvPr/>
        </p:nvSpPr>
        <p:spPr bwMode="auto">
          <a:xfrm>
            <a:off x="7239000" y="6400800"/>
            <a:ext cx="1917700" cy="482600"/>
          </a:xfrm>
          <a:prstGeom prst="rect">
            <a:avLst/>
          </a:prstGeom>
          <a:noFill/>
          <a:ln w="12700">
            <a:noFill/>
            <a:miter lim="800000"/>
            <a:headEnd/>
            <a:tailEnd/>
          </a:ln>
        </p:spPr>
        <p:txBody>
          <a:bodyPr lIns="0" tIns="0" rIns="40639" bIns="0">
            <a:prstTxWarp prst="textNoShape">
              <a:avLst/>
            </a:prstTxWarp>
          </a:bodyPr>
          <a:lstStyle/>
          <a:p>
            <a:pPr marL="39688" algn="r"/>
            <a:r>
              <a:rPr lang="en-US" sz="2600">
                <a:solidFill>
                  <a:schemeClr val="tx1"/>
                </a:solidFill>
                <a:ea typeface="Angsana New Italic" charset="0"/>
                <a:cs typeface="Angsana New Italic" charset="0"/>
              </a:rPr>
              <a:t>10</a:t>
            </a:r>
          </a:p>
        </p:txBody>
      </p:sp>
      <p:sp>
        <p:nvSpPr>
          <p:cNvPr id="12" name="Footer Placeholder 11"/>
          <p:cNvSpPr>
            <a:spLocks noGrp="1"/>
          </p:cNvSpPr>
          <p:nvPr>
            <p:ph type="ftr" sz="quarter" idx="3"/>
          </p:nvPr>
        </p:nvSpPr>
        <p:spPr/>
        <p:txBody>
          <a:bodyPr/>
          <a:lstStyle/>
          <a:p>
            <a:r>
              <a:rPr lang="en-US" smtClean="0"/>
              <a:t>Chayun Tantivasadakarn</a:t>
            </a:r>
            <a:endParaRPr lang="en-US" dirty="0"/>
          </a:p>
        </p:txBody>
      </p:sp>
    </p:spTree>
  </p:cSld>
  <p:clrMapOvr>
    <a:masterClrMapping/>
  </p:clrMapOvr>
  <p:transition/>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1" presetClass="entr" presetSubtype="0" fill="hold" grpId="0" nodeType="clickEffect">
                                  <p:stCondLst>
                                    <p:cond delay="0"/>
                                  </p:stCondLst>
                                  <p:childTnLst>
                                    <p:set>
                                      <p:cBhvr>
                                        <p:cTn id="6" dur="1" fill="hold">
                                          <p:stCondLst>
                                            <p:cond delay="499"/>
                                          </p:stCondLst>
                                        </p:cTn>
                                        <p:tgtEl>
                                          <p:spTgt spid="12291">
                                            <p:txEl>
                                              <p:pRg st="0" end="0"/>
                                            </p:txEl>
                                          </p:spTgt>
                                        </p:tgtEl>
                                        <p:attrNameLst>
                                          <p:attrName>style.visibility</p:attrName>
                                        </p:attrNameLst>
                                      </p:cBhvr>
                                      <p:to>
                                        <p:strVal val="visible"/>
                                      </p:to>
                                    </p:set>
                                  </p:childTnLst>
                                </p:cTn>
                              </p:par>
                            </p:childTnLst>
                          </p:cTn>
                        </p:par>
                      </p:childTnLst>
                    </p:cTn>
                  </p:par>
                  <p:par>
                    <p:cTn id="7" fill="hold">
                      <p:stCondLst>
                        <p:cond delay="indefinite"/>
                      </p:stCondLst>
                      <p:childTnLst>
                        <p:par>
                          <p:cTn id="8" fill="hold">
                            <p:stCondLst>
                              <p:cond delay="0"/>
                            </p:stCondLst>
                            <p:childTnLst>
                              <p:par>
                                <p:cTn id="9" presetID="1" presetClass="entr" presetSubtype="0" fill="hold" grpId="0" nodeType="clickEffect">
                                  <p:stCondLst>
                                    <p:cond delay="0"/>
                                  </p:stCondLst>
                                  <p:childTnLst>
                                    <p:set>
                                      <p:cBhvr>
                                        <p:cTn id="10" dur="1" fill="hold">
                                          <p:stCondLst>
                                            <p:cond delay="499"/>
                                          </p:stCondLst>
                                        </p:cTn>
                                        <p:tgtEl>
                                          <p:spTgt spid="12291">
                                            <p:txEl>
                                              <p:pRg st="1" end="1"/>
                                            </p:txEl>
                                          </p:spTgt>
                                        </p:tgtEl>
                                        <p:attrNameLst>
                                          <p:attrName>style.visibility</p:attrName>
                                        </p:attrNameLst>
                                      </p:cBhvr>
                                      <p:to>
                                        <p:strVal val="visible"/>
                                      </p:to>
                                    </p:set>
                                  </p:childTnLst>
                                </p:cTn>
                              </p:par>
                            </p:childTnLst>
                          </p:cTn>
                        </p:par>
                      </p:childTnLst>
                    </p:cTn>
                  </p:par>
                  <p:par>
                    <p:cTn id="11" fill="hold">
                      <p:stCondLst>
                        <p:cond delay="indefinite"/>
                      </p:stCondLst>
                      <p:childTnLst>
                        <p:par>
                          <p:cTn id="12" fill="hold">
                            <p:stCondLst>
                              <p:cond delay="0"/>
                            </p:stCondLst>
                            <p:childTnLst>
                              <p:par>
                                <p:cTn id="13" presetID="1" presetClass="entr" presetSubtype="0" fill="hold" grpId="0" nodeType="clickEffect">
                                  <p:stCondLst>
                                    <p:cond delay="0"/>
                                  </p:stCondLst>
                                  <p:childTnLst>
                                    <p:set>
                                      <p:cBhvr>
                                        <p:cTn id="14" dur="1" fill="hold">
                                          <p:stCondLst>
                                            <p:cond delay="499"/>
                                          </p:stCondLst>
                                        </p:cTn>
                                        <p:tgtEl>
                                          <p:spTgt spid="12291">
                                            <p:txEl>
                                              <p:pRg st="2" end="2"/>
                                            </p:txEl>
                                          </p:spTgt>
                                        </p:tgtEl>
                                        <p:attrNameLst>
                                          <p:attrName>style.visibility</p:attrName>
                                        </p:attrNameLst>
                                      </p:cBhvr>
                                      <p:to>
                                        <p:strVal val="visible"/>
                                      </p:to>
                                    </p:se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12291" grpId="0" build="p" autoUpdateAnimBg="0"/>
    </p:bldLst>
  </p:timing>
</p:sld>
</file>

<file path=ppt/slides/slide12.xml><?xml version="1.0" encoding="utf-8"?>
<p:sld xmlns:a="http://schemas.openxmlformats.org/drawingml/2006/main" xmlns:r="http://schemas.openxmlformats.org/officeDocument/2006/relationships" xmlns:mc="http://schemas.openxmlformats.org/markup-compatibility/2006" xmlns:mv="urn:schemas-microsoft-com:mac:vml" xmlns:p="http://schemas.openxmlformats.org/presentationml/2006/main" mc:Ignorable="mv" mc:PreserveAttributes="mv:*" showMasterPhAnim="0">
  <p:cSld>
    <p:spTree>
      <p:nvGrpSpPr>
        <p:cNvPr id="1" name=""/>
        <p:cNvGrpSpPr/>
        <p:nvPr/>
      </p:nvGrpSpPr>
      <p:grpSpPr>
        <a:xfrm>
          <a:off x="0" y="0"/>
          <a:ext cx="0" cy="0"/>
          <a:chOff x="0" y="0"/>
          <a:chExt cx="0" cy="0"/>
        </a:xfrm>
      </p:grpSpPr>
      <p:pic>
        <p:nvPicPr>
          <p:cNvPr id="37890" name="Picture 1"/>
          <p:cNvPicPr>
            <a:picLocks noChangeArrowheads="1"/>
          </p:cNvPicPr>
          <p:nvPr/>
        </p:nvPicPr>
        <p:blipFill>
          <a:blip r:embed="rId2"/>
          <a:srcRect/>
          <a:stretch>
            <a:fillRect/>
          </a:stretch>
        </p:blipFill>
        <p:spPr bwMode="auto">
          <a:xfrm>
            <a:off x="8383588" y="0"/>
            <a:ext cx="760412" cy="1066800"/>
          </a:xfrm>
          <a:prstGeom prst="rect">
            <a:avLst/>
          </a:prstGeom>
          <a:noFill/>
          <a:ln w="9525">
            <a:noFill/>
            <a:miter lim="800000"/>
            <a:headEnd/>
            <a:tailEnd/>
          </a:ln>
        </p:spPr>
      </p:pic>
      <p:sp>
        <p:nvSpPr>
          <p:cNvPr id="37891" name="Rectangle 2"/>
          <p:cNvSpPr>
            <a:spLocks noGrp="1" noChangeArrowheads="1"/>
          </p:cNvSpPr>
          <p:nvPr>
            <p:ph type="title"/>
          </p:nvPr>
        </p:nvSpPr>
        <p:spPr/>
        <p:txBody>
          <a:bodyPr/>
          <a:lstStyle/>
          <a:p>
            <a:r>
              <a:rPr lang="en-US" smtClean="0"/>
              <a:t>The Kemp Model</a:t>
            </a:r>
            <a:endParaRPr lang="en-US"/>
          </a:p>
        </p:txBody>
      </p:sp>
      <p:sp>
        <p:nvSpPr>
          <p:cNvPr id="13315" name="Rectangle 3"/>
          <p:cNvSpPr>
            <a:spLocks noGrp="1" noChangeArrowheads="1"/>
          </p:cNvSpPr>
          <p:nvPr>
            <p:ph idx="1"/>
          </p:nvPr>
        </p:nvSpPr>
        <p:spPr/>
        <p:txBody>
          <a:bodyPr/>
          <a:lstStyle/>
          <a:p>
            <a:r>
              <a:rPr lang="en-US" smtClean="0"/>
              <a:t>Reasons for external economies of scale:</a:t>
            </a:r>
          </a:p>
          <a:p>
            <a:pPr lvl="1"/>
            <a:r>
              <a:rPr lang="en-US" smtClean="0"/>
              <a:t>Specialized suppliers: viability of new products or services need sufficiently large market; e.g., PCs, high ways.</a:t>
            </a:r>
          </a:p>
          <a:p>
            <a:pPr lvl="1"/>
            <a:r>
              <a:rPr lang="en-US" smtClean="0"/>
              <a:t>Pecuniary economies of scale: larger market lower the cost of inputs; e.g., labor pooling allows more selection of skilled workers and cheaper wage.</a:t>
            </a:r>
          </a:p>
          <a:p>
            <a:pPr lvl="1"/>
            <a:r>
              <a:rPr lang="en-US" smtClean="0"/>
              <a:t>Knowledge spillover: clustering of firms together in one area helps knowledge of new discovery to be spread out and improved upon faster; e.g., Silicon Valley.   </a:t>
            </a:r>
            <a:endParaRPr lang="en-US"/>
          </a:p>
        </p:txBody>
      </p:sp>
      <p:sp>
        <p:nvSpPr>
          <p:cNvPr id="37893" name="Rectangle 4"/>
          <p:cNvSpPr>
            <a:spLocks/>
          </p:cNvSpPr>
          <p:nvPr/>
        </p:nvSpPr>
        <p:spPr bwMode="auto">
          <a:xfrm>
            <a:off x="7239000" y="6400800"/>
            <a:ext cx="1917700" cy="482600"/>
          </a:xfrm>
          <a:prstGeom prst="rect">
            <a:avLst/>
          </a:prstGeom>
          <a:noFill/>
          <a:ln w="12700">
            <a:noFill/>
            <a:miter lim="800000"/>
            <a:headEnd/>
            <a:tailEnd/>
          </a:ln>
        </p:spPr>
        <p:txBody>
          <a:bodyPr lIns="0" tIns="0" rIns="40639" bIns="0">
            <a:prstTxWarp prst="textNoShape">
              <a:avLst/>
            </a:prstTxWarp>
          </a:bodyPr>
          <a:lstStyle/>
          <a:p>
            <a:pPr marL="39688" algn="r"/>
            <a:r>
              <a:rPr lang="en-US" sz="2600">
                <a:solidFill>
                  <a:schemeClr val="tx1"/>
                </a:solidFill>
                <a:ea typeface="Angsana New Italic" charset="0"/>
                <a:cs typeface="Angsana New Italic" charset="0"/>
              </a:rPr>
              <a:t>11</a:t>
            </a:r>
          </a:p>
        </p:txBody>
      </p:sp>
      <p:sp>
        <p:nvSpPr>
          <p:cNvPr id="9" name="Footer Placeholder 8"/>
          <p:cNvSpPr>
            <a:spLocks noGrp="1"/>
          </p:cNvSpPr>
          <p:nvPr>
            <p:ph type="ftr" sz="quarter" idx="3"/>
          </p:nvPr>
        </p:nvSpPr>
        <p:spPr/>
        <p:txBody>
          <a:bodyPr/>
          <a:lstStyle/>
          <a:p>
            <a:r>
              <a:rPr lang="en-US" smtClean="0"/>
              <a:t>Chayun Tantivasadakarn</a:t>
            </a:r>
            <a:endParaRPr lang="en-US" dirty="0"/>
          </a:p>
        </p:txBody>
      </p:sp>
    </p:spTree>
  </p:cSld>
  <p:clrMapOvr>
    <a:masterClrMapping/>
  </p:clrMapOvr>
  <p:transition/>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1" presetClass="entr" presetSubtype="0" fill="hold" grpId="0" nodeType="clickEffect">
                                  <p:stCondLst>
                                    <p:cond delay="0"/>
                                  </p:stCondLst>
                                  <p:childTnLst>
                                    <p:set>
                                      <p:cBhvr>
                                        <p:cTn id="6" dur="1" fill="hold">
                                          <p:stCondLst>
                                            <p:cond delay="499"/>
                                          </p:stCondLst>
                                        </p:cTn>
                                        <p:tgtEl>
                                          <p:spTgt spid="13315">
                                            <p:txEl>
                                              <p:pRg st="0" end="0"/>
                                            </p:txEl>
                                          </p:spTgt>
                                        </p:tgtEl>
                                        <p:attrNameLst>
                                          <p:attrName>style.visibility</p:attrName>
                                        </p:attrNameLst>
                                      </p:cBhvr>
                                      <p:to>
                                        <p:strVal val="visible"/>
                                      </p:to>
                                    </p:set>
                                  </p:childTnLst>
                                </p:cTn>
                              </p:par>
                            </p:childTnLst>
                          </p:cTn>
                        </p:par>
                      </p:childTnLst>
                    </p:cTn>
                  </p:par>
                  <p:par>
                    <p:cTn id="7" fill="hold">
                      <p:stCondLst>
                        <p:cond delay="indefinite"/>
                      </p:stCondLst>
                      <p:childTnLst>
                        <p:par>
                          <p:cTn id="8" fill="hold">
                            <p:stCondLst>
                              <p:cond delay="0"/>
                            </p:stCondLst>
                            <p:childTnLst>
                              <p:par>
                                <p:cTn id="9" presetID="1" presetClass="entr" presetSubtype="0" fill="hold" grpId="0" nodeType="clickEffect">
                                  <p:stCondLst>
                                    <p:cond delay="0"/>
                                  </p:stCondLst>
                                  <p:childTnLst>
                                    <p:set>
                                      <p:cBhvr>
                                        <p:cTn id="10" dur="1" fill="hold">
                                          <p:stCondLst>
                                            <p:cond delay="499"/>
                                          </p:stCondLst>
                                        </p:cTn>
                                        <p:tgtEl>
                                          <p:spTgt spid="13315">
                                            <p:txEl>
                                              <p:pRg st="1" end="1"/>
                                            </p:txEl>
                                          </p:spTgt>
                                        </p:tgtEl>
                                        <p:attrNameLst>
                                          <p:attrName>style.visibility</p:attrName>
                                        </p:attrNameLst>
                                      </p:cBhvr>
                                      <p:to>
                                        <p:strVal val="visible"/>
                                      </p:to>
                                    </p:set>
                                  </p:childTnLst>
                                </p:cTn>
                              </p:par>
                            </p:childTnLst>
                          </p:cTn>
                        </p:par>
                      </p:childTnLst>
                    </p:cTn>
                  </p:par>
                  <p:par>
                    <p:cTn id="11" fill="hold">
                      <p:stCondLst>
                        <p:cond delay="indefinite"/>
                      </p:stCondLst>
                      <p:childTnLst>
                        <p:par>
                          <p:cTn id="12" fill="hold">
                            <p:stCondLst>
                              <p:cond delay="0"/>
                            </p:stCondLst>
                            <p:childTnLst>
                              <p:par>
                                <p:cTn id="13" presetID="1" presetClass="entr" presetSubtype="0" fill="hold" grpId="0" nodeType="clickEffect">
                                  <p:stCondLst>
                                    <p:cond delay="0"/>
                                  </p:stCondLst>
                                  <p:childTnLst>
                                    <p:set>
                                      <p:cBhvr>
                                        <p:cTn id="14" dur="1" fill="hold">
                                          <p:stCondLst>
                                            <p:cond delay="499"/>
                                          </p:stCondLst>
                                        </p:cTn>
                                        <p:tgtEl>
                                          <p:spTgt spid="13315">
                                            <p:txEl>
                                              <p:pRg st="2" end="2"/>
                                            </p:txEl>
                                          </p:spTgt>
                                        </p:tgtEl>
                                        <p:attrNameLst>
                                          <p:attrName>style.visibility</p:attrName>
                                        </p:attrNameLst>
                                      </p:cBhvr>
                                      <p:to>
                                        <p:strVal val="visible"/>
                                      </p:to>
                                    </p:set>
                                  </p:childTnLst>
                                </p:cTn>
                              </p:par>
                            </p:childTnLst>
                          </p:cTn>
                        </p:par>
                      </p:childTnLst>
                    </p:cTn>
                  </p:par>
                  <p:par>
                    <p:cTn id="15" fill="hold">
                      <p:stCondLst>
                        <p:cond delay="indefinite"/>
                      </p:stCondLst>
                      <p:childTnLst>
                        <p:par>
                          <p:cTn id="16" fill="hold">
                            <p:stCondLst>
                              <p:cond delay="0"/>
                            </p:stCondLst>
                            <p:childTnLst>
                              <p:par>
                                <p:cTn id="17" presetID="1" presetClass="entr" presetSubtype="0" fill="hold" grpId="0" nodeType="clickEffect">
                                  <p:stCondLst>
                                    <p:cond delay="0"/>
                                  </p:stCondLst>
                                  <p:childTnLst>
                                    <p:set>
                                      <p:cBhvr>
                                        <p:cTn id="18" dur="1" fill="hold">
                                          <p:stCondLst>
                                            <p:cond delay="499"/>
                                          </p:stCondLst>
                                        </p:cTn>
                                        <p:tgtEl>
                                          <p:spTgt spid="13315">
                                            <p:txEl>
                                              <p:pRg st="3" end="3"/>
                                            </p:txEl>
                                          </p:spTgt>
                                        </p:tgtEl>
                                        <p:attrNameLst>
                                          <p:attrName>style.visibility</p:attrName>
                                        </p:attrNameLst>
                                      </p:cBhvr>
                                      <p:to>
                                        <p:strVal val="visible"/>
                                      </p:to>
                                    </p:se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13315" grpId="0" build="p" bldLvl="5" autoUpdateAnimBg="0"/>
    </p:bldLst>
  </p:timing>
</p:sld>
</file>

<file path=ppt/slides/slide13.xml><?xml version="1.0" encoding="utf-8"?>
<p:sld xmlns:a="http://schemas.openxmlformats.org/drawingml/2006/main" xmlns:r="http://schemas.openxmlformats.org/officeDocument/2006/relationships" xmlns:mc="http://schemas.openxmlformats.org/markup-compatibility/2006" xmlns:mv="urn:schemas-microsoft-com:mac:vml" xmlns:p="http://schemas.openxmlformats.org/presentationml/2006/main" mc:Ignorable="mv" mc:PreserveAttributes="mv:*" showMasterPhAnim="0">
  <p:cSld>
    <p:spTree>
      <p:nvGrpSpPr>
        <p:cNvPr id="1" name=""/>
        <p:cNvGrpSpPr/>
        <p:nvPr/>
      </p:nvGrpSpPr>
      <p:grpSpPr>
        <a:xfrm>
          <a:off x="0" y="0"/>
          <a:ext cx="0" cy="0"/>
          <a:chOff x="0" y="0"/>
          <a:chExt cx="0" cy="0"/>
        </a:xfrm>
      </p:grpSpPr>
      <p:pic>
        <p:nvPicPr>
          <p:cNvPr id="38914" name="Picture 1"/>
          <p:cNvPicPr>
            <a:picLocks noChangeArrowheads="1"/>
          </p:cNvPicPr>
          <p:nvPr/>
        </p:nvPicPr>
        <p:blipFill>
          <a:blip r:embed="rId2"/>
          <a:srcRect/>
          <a:stretch>
            <a:fillRect/>
          </a:stretch>
        </p:blipFill>
        <p:spPr bwMode="auto">
          <a:xfrm>
            <a:off x="8383588" y="0"/>
            <a:ext cx="760412" cy="1066800"/>
          </a:xfrm>
          <a:prstGeom prst="rect">
            <a:avLst/>
          </a:prstGeom>
          <a:noFill/>
          <a:ln w="9525">
            <a:noFill/>
            <a:miter lim="800000"/>
            <a:headEnd/>
            <a:tailEnd/>
          </a:ln>
        </p:spPr>
      </p:pic>
      <p:sp>
        <p:nvSpPr>
          <p:cNvPr id="38915" name="Rectangle 2"/>
          <p:cNvSpPr>
            <a:spLocks noGrp="1" noChangeArrowheads="1"/>
          </p:cNvSpPr>
          <p:nvPr>
            <p:ph type="title"/>
          </p:nvPr>
        </p:nvSpPr>
        <p:spPr/>
        <p:txBody>
          <a:bodyPr/>
          <a:lstStyle/>
          <a:p>
            <a:r>
              <a:rPr lang="en-US" smtClean="0"/>
              <a:t>The Kemp Model</a:t>
            </a:r>
            <a:endParaRPr lang="en-US"/>
          </a:p>
        </p:txBody>
      </p:sp>
      <p:sp>
        <p:nvSpPr>
          <p:cNvPr id="14339" name="Rectangle 3"/>
          <p:cNvSpPr>
            <a:spLocks noGrp="1" noChangeArrowheads="1"/>
          </p:cNvSpPr>
          <p:nvPr>
            <p:ph idx="1"/>
          </p:nvPr>
        </p:nvSpPr>
        <p:spPr/>
        <p:txBody>
          <a:bodyPr/>
          <a:lstStyle/>
          <a:p>
            <a:r>
              <a:rPr lang="en-US" dirty="0" smtClean="0"/>
              <a:t>External economies of scale is still consistent with U-shaped LAC.</a:t>
            </a:r>
          </a:p>
          <a:p>
            <a:r>
              <a:rPr lang="en-US" dirty="0" smtClean="0"/>
              <a:t>It is not a barriers to entry for new firms like internal economies of scale.</a:t>
            </a:r>
          </a:p>
          <a:p>
            <a:r>
              <a:rPr lang="en-US" dirty="0" smtClean="0"/>
              <a:t>Perfect competition assumption is still consistent with this case.</a:t>
            </a:r>
          </a:p>
          <a:p>
            <a:r>
              <a:rPr lang="en-US" dirty="0" smtClean="0"/>
              <a:t>However external economies of scale will generate convex production possibility curves. </a:t>
            </a:r>
            <a:endParaRPr lang="en-US" dirty="0"/>
          </a:p>
        </p:txBody>
      </p:sp>
      <p:sp>
        <p:nvSpPr>
          <p:cNvPr id="38917" name="Rectangle 4"/>
          <p:cNvSpPr>
            <a:spLocks/>
          </p:cNvSpPr>
          <p:nvPr/>
        </p:nvSpPr>
        <p:spPr bwMode="auto">
          <a:xfrm>
            <a:off x="3124200" y="6248400"/>
            <a:ext cx="2908300" cy="482600"/>
          </a:xfrm>
          <a:prstGeom prst="rect">
            <a:avLst/>
          </a:prstGeom>
          <a:noFill/>
          <a:ln w="12700">
            <a:noFill/>
            <a:miter lim="800000"/>
            <a:headEnd/>
            <a:tailEnd/>
          </a:ln>
        </p:spPr>
        <p:txBody>
          <a:bodyPr lIns="0" tIns="0" rIns="40639" bIns="0">
            <a:prstTxWarp prst="textNoShape">
              <a:avLst/>
            </a:prstTxWarp>
          </a:bodyPr>
          <a:lstStyle/>
          <a:p>
            <a:pPr marL="39688" algn="ctr"/>
            <a:r>
              <a:rPr lang="en-US" sz="2600" dirty="0" smtClean="0">
                <a:solidFill>
                  <a:schemeClr val="tx1"/>
                </a:solidFill>
                <a:ea typeface="Angsana New Italic" charset="0"/>
                <a:cs typeface="Angsana New Italic" charset="0"/>
              </a:rPr>
              <a:t>  </a:t>
            </a:r>
            <a:endParaRPr lang="en-US" sz="2600" dirty="0">
              <a:solidFill>
                <a:schemeClr val="tx1"/>
              </a:solidFill>
              <a:ea typeface="Angsana New Italic" charset="0"/>
              <a:cs typeface="Angsana New Italic" charset="0"/>
            </a:endParaRPr>
          </a:p>
        </p:txBody>
      </p:sp>
      <p:sp>
        <p:nvSpPr>
          <p:cNvPr id="38918" name="Rectangle 5"/>
          <p:cNvSpPr>
            <a:spLocks/>
          </p:cNvSpPr>
          <p:nvPr/>
        </p:nvSpPr>
        <p:spPr bwMode="auto">
          <a:xfrm>
            <a:off x="7239000" y="6400800"/>
            <a:ext cx="1917700" cy="482600"/>
          </a:xfrm>
          <a:prstGeom prst="rect">
            <a:avLst/>
          </a:prstGeom>
          <a:noFill/>
          <a:ln w="12700">
            <a:noFill/>
            <a:miter lim="800000"/>
            <a:headEnd/>
            <a:tailEnd/>
          </a:ln>
        </p:spPr>
        <p:txBody>
          <a:bodyPr lIns="0" tIns="0" rIns="40639" bIns="0">
            <a:prstTxWarp prst="textNoShape">
              <a:avLst/>
            </a:prstTxWarp>
          </a:bodyPr>
          <a:lstStyle/>
          <a:p>
            <a:pPr marL="39688" algn="r"/>
            <a:r>
              <a:rPr lang="en-US" sz="2600">
                <a:solidFill>
                  <a:schemeClr val="tx1"/>
                </a:solidFill>
                <a:ea typeface="Angsana New Italic" charset="0"/>
                <a:cs typeface="Angsana New Italic" charset="0"/>
              </a:rPr>
              <a:t>12</a:t>
            </a:r>
          </a:p>
        </p:txBody>
      </p:sp>
      <p:sp>
        <p:nvSpPr>
          <p:cNvPr id="10" name="Footer Placeholder 9"/>
          <p:cNvSpPr>
            <a:spLocks noGrp="1"/>
          </p:cNvSpPr>
          <p:nvPr>
            <p:ph type="ftr" sz="quarter" idx="3"/>
          </p:nvPr>
        </p:nvSpPr>
        <p:spPr/>
        <p:txBody>
          <a:bodyPr/>
          <a:lstStyle/>
          <a:p>
            <a:r>
              <a:rPr lang="en-US" smtClean="0"/>
              <a:t>Chayun Tantivasadakarn</a:t>
            </a:r>
            <a:endParaRPr lang="en-US" dirty="0"/>
          </a:p>
        </p:txBody>
      </p:sp>
    </p:spTree>
  </p:cSld>
  <p:clrMapOvr>
    <a:masterClrMapping/>
  </p:clrMapOvr>
  <p:transition/>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1" presetClass="entr" presetSubtype="0" fill="hold" grpId="0" nodeType="clickEffect">
                                  <p:stCondLst>
                                    <p:cond delay="0"/>
                                  </p:stCondLst>
                                  <p:childTnLst>
                                    <p:set>
                                      <p:cBhvr>
                                        <p:cTn id="6" dur="1" fill="hold">
                                          <p:stCondLst>
                                            <p:cond delay="499"/>
                                          </p:stCondLst>
                                        </p:cTn>
                                        <p:tgtEl>
                                          <p:spTgt spid="14339">
                                            <p:txEl>
                                              <p:pRg st="0" end="0"/>
                                            </p:txEl>
                                          </p:spTgt>
                                        </p:tgtEl>
                                        <p:attrNameLst>
                                          <p:attrName>style.visibility</p:attrName>
                                        </p:attrNameLst>
                                      </p:cBhvr>
                                      <p:to>
                                        <p:strVal val="visible"/>
                                      </p:to>
                                    </p:set>
                                  </p:childTnLst>
                                </p:cTn>
                              </p:par>
                            </p:childTnLst>
                          </p:cTn>
                        </p:par>
                      </p:childTnLst>
                    </p:cTn>
                  </p:par>
                  <p:par>
                    <p:cTn id="7" fill="hold">
                      <p:stCondLst>
                        <p:cond delay="indefinite"/>
                      </p:stCondLst>
                      <p:childTnLst>
                        <p:par>
                          <p:cTn id="8" fill="hold">
                            <p:stCondLst>
                              <p:cond delay="0"/>
                            </p:stCondLst>
                            <p:childTnLst>
                              <p:par>
                                <p:cTn id="9" presetID="1" presetClass="entr" presetSubtype="0" fill="hold" grpId="0" nodeType="clickEffect">
                                  <p:stCondLst>
                                    <p:cond delay="0"/>
                                  </p:stCondLst>
                                  <p:childTnLst>
                                    <p:set>
                                      <p:cBhvr>
                                        <p:cTn id="10" dur="1" fill="hold">
                                          <p:stCondLst>
                                            <p:cond delay="499"/>
                                          </p:stCondLst>
                                        </p:cTn>
                                        <p:tgtEl>
                                          <p:spTgt spid="14339">
                                            <p:txEl>
                                              <p:pRg st="1" end="1"/>
                                            </p:txEl>
                                          </p:spTgt>
                                        </p:tgtEl>
                                        <p:attrNameLst>
                                          <p:attrName>style.visibility</p:attrName>
                                        </p:attrNameLst>
                                      </p:cBhvr>
                                      <p:to>
                                        <p:strVal val="visible"/>
                                      </p:to>
                                    </p:set>
                                  </p:childTnLst>
                                </p:cTn>
                              </p:par>
                            </p:childTnLst>
                          </p:cTn>
                        </p:par>
                      </p:childTnLst>
                    </p:cTn>
                  </p:par>
                  <p:par>
                    <p:cTn id="11" fill="hold">
                      <p:stCondLst>
                        <p:cond delay="indefinite"/>
                      </p:stCondLst>
                      <p:childTnLst>
                        <p:par>
                          <p:cTn id="12" fill="hold">
                            <p:stCondLst>
                              <p:cond delay="0"/>
                            </p:stCondLst>
                            <p:childTnLst>
                              <p:par>
                                <p:cTn id="13" presetID="1" presetClass="entr" presetSubtype="0" fill="hold" grpId="0" nodeType="clickEffect">
                                  <p:stCondLst>
                                    <p:cond delay="0"/>
                                  </p:stCondLst>
                                  <p:childTnLst>
                                    <p:set>
                                      <p:cBhvr>
                                        <p:cTn id="14" dur="1" fill="hold">
                                          <p:stCondLst>
                                            <p:cond delay="499"/>
                                          </p:stCondLst>
                                        </p:cTn>
                                        <p:tgtEl>
                                          <p:spTgt spid="14339">
                                            <p:txEl>
                                              <p:pRg st="2" end="2"/>
                                            </p:txEl>
                                          </p:spTgt>
                                        </p:tgtEl>
                                        <p:attrNameLst>
                                          <p:attrName>style.visibility</p:attrName>
                                        </p:attrNameLst>
                                      </p:cBhvr>
                                      <p:to>
                                        <p:strVal val="visible"/>
                                      </p:to>
                                    </p:set>
                                  </p:childTnLst>
                                </p:cTn>
                              </p:par>
                            </p:childTnLst>
                          </p:cTn>
                        </p:par>
                      </p:childTnLst>
                    </p:cTn>
                  </p:par>
                  <p:par>
                    <p:cTn id="15" fill="hold">
                      <p:stCondLst>
                        <p:cond delay="indefinite"/>
                      </p:stCondLst>
                      <p:childTnLst>
                        <p:par>
                          <p:cTn id="16" fill="hold">
                            <p:stCondLst>
                              <p:cond delay="0"/>
                            </p:stCondLst>
                            <p:childTnLst>
                              <p:par>
                                <p:cTn id="17" presetID="1" presetClass="entr" presetSubtype="0" fill="hold" grpId="0" nodeType="clickEffect">
                                  <p:stCondLst>
                                    <p:cond delay="0"/>
                                  </p:stCondLst>
                                  <p:childTnLst>
                                    <p:set>
                                      <p:cBhvr>
                                        <p:cTn id="18" dur="1" fill="hold">
                                          <p:stCondLst>
                                            <p:cond delay="499"/>
                                          </p:stCondLst>
                                        </p:cTn>
                                        <p:tgtEl>
                                          <p:spTgt spid="14339">
                                            <p:txEl>
                                              <p:pRg st="3" end="3"/>
                                            </p:txEl>
                                          </p:spTgt>
                                        </p:tgtEl>
                                        <p:attrNameLst>
                                          <p:attrName>style.visibility</p:attrName>
                                        </p:attrNameLst>
                                      </p:cBhvr>
                                      <p:to>
                                        <p:strVal val="visible"/>
                                      </p:to>
                                    </p:se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14339" grpId="0" build="p" autoUpdateAnimBg="0"/>
    </p:bldLst>
  </p:timing>
</p:sld>
</file>

<file path=ppt/slides/slide14.xml><?xml version="1.0" encoding="utf-8"?>
<p:sld xmlns:a="http://schemas.openxmlformats.org/drawingml/2006/main" xmlns:r="http://schemas.openxmlformats.org/officeDocument/2006/relationships" xmlns:mc="http://schemas.openxmlformats.org/markup-compatibility/2006" xmlns:mv="urn:schemas-microsoft-com:mac:vml" xmlns:p="http://schemas.openxmlformats.org/presentationml/2006/main" mc:Ignorable="mv" mc:PreserveAttributes="mv:*">
  <p:cSld>
    <p:spTree>
      <p:nvGrpSpPr>
        <p:cNvPr id="1" name=""/>
        <p:cNvGrpSpPr/>
        <p:nvPr/>
      </p:nvGrpSpPr>
      <p:grpSpPr>
        <a:xfrm>
          <a:off x="0" y="0"/>
          <a:ext cx="0" cy="0"/>
          <a:chOff x="0" y="0"/>
          <a:chExt cx="0" cy="0"/>
        </a:xfrm>
      </p:grpSpPr>
      <p:pic>
        <p:nvPicPr>
          <p:cNvPr id="39938" name="Picture 1"/>
          <p:cNvPicPr>
            <a:picLocks noChangeArrowheads="1"/>
          </p:cNvPicPr>
          <p:nvPr/>
        </p:nvPicPr>
        <p:blipFill>
          <a:blip r:embed="rId2"/>
          <a:srcRect/>
          <a:stretch>
            <a:fillRect/>
          </a:stretch>
        </p:blipFill>
        <p:spPr bwMode="auto">
          <a:xfrm>
            <a:off x="8383588" y="0"/>
            <a:ext cx="760412" cy="1066800"/>
          </a:xfrm>
          <a:prstGeom prst="rect">
            <a:avLst/>
          </a:prstGeom>
          <a:noFill/>
          <a:ln w="9525">
            <a:noFill/>
            <a:miter lim="800000"/>
            <a:headEnd/>
            <a:tailEnd/>
          </a:ln>
        </p:spPr>
      </p:pic>
      <p:sp>
        <p:nvSpPr>
          <p:cNvPr id="39939" name="Rectangle 2"/>
          <p:cNvSpPr>
            <a:spLocks noGrp="1" noChangeArrowheads="1"/>
          </p:cNvSpPr>
          <p:nvPr>
            <p:ph type="title"/>
          </p:nvPr>
        </p:nvSpPr>
        <p:spPr>
          <a:xfrm>
            <a:off x="609600" y="76200"/>
            <a:ext cx="7696200" cy="838200"/>
          </a:xfrm>
        </p:spPr>
        <p:txBody>
          <a:bodyPr rIns="132080"/>
          <a:lstStyle/>
          <a:p>
            <a:pPr indent="0" eaLnBrk="1" hangingPunct="1"/>
            <a:r>
              <a:rPr lang="en-US"/>
              <a:t>PPC under external economies of scale</a:t>
            </a:r>
          </a:p>
        </p:txBody>
      </p:sp>
      <p:sp>
        <p:nvSpPr>
          <p:cNvPr id="39940" name="Rectangle 3"/>
          <p:cNvSpPr>
            <a:spLocks/>
          </p:cNvSpPr>
          <p:nvPr/>
        </p:nvSpPr>
        <p:spPr bwMode="auto">
          <a:xfrm>
            <a:off x="4419600" y="6400800"/>
            <a:ext cx="2908300" cy="482600"/>
          </a:xfrm>
          <a:prstGeom prst="rect">
            <a:avLst/>
          </a:prstGeom>
          <a:noFill/>
          <a:ln w="12700">
            <a:noFill/>
            <a:miter lim="800000"/>
            <a:headEnd/>
            <a:tailEnd/>
          </a:ln>
        </p:spPr>
        <p:txBody>
          <a:bodyPr lIns="0" tIns="0" rIns="40639" bIns="0">
            <a:prstTxWarp prst="textNoShape">
              <a:avLst/>
            </a:prstTxWarp>
          </a:bodyPr>
          <a:lstStyle/>
          <a:p>
            <a:pPr marL="39688" algn="ctr"/>
            <a:r>
              <a:rPr lang="en-US" sz="2600" dirty="0" smtClean="0">
                <a:solidFill>
                  <a:schemeClr val="tx1"/>
                </a:solidFill>
                <a:ea typeface="Angsana New Italic" charset="0"/>
                <a:cs typeface="Angsana New Italic" charset="0"/>
              </a:rPr>
              <a:t>  </a:t>
            </a:r>
            <a:endParaRPr lang="en-US" sz="2600" dirty="0">
              <a:solidFill>
                <a:schemeClr val="tx1"/>
              </a:solidFill>
              <a:ea typeface="Angsana New Italic" charset="0"/>
              <a:cs typeface="Angsana New Italic" charset="0"/>
            </a:endParaRPr>
          </a:p>
        </p:txBody>
      </p:sp>
      <p:sp>
        <p:nvSpPr>
          <p:cNvPr id="39941" name="Rectangle 4"/>
          <p:cNvSpPr>
            <a:spLocks/>
          </p:cNvSpPr>
          <p:nvPr/>
        </p:nvSpPr>
        <p:spPr bwMode="auto">
          <a:xfrm>
            <a:off x="7239000" y="6400800"/>
            <a:ext cx="1917700" cy="482600"/>
          </a:xfrm>
          <a:prstGeom prst="rect">
            <a:avLst/>
          </a:prstGeom>
          <a:noFill/>
          <a:ln w="12700">
            <a:noFill/>
            <a:miter lim="800000"/>
            <a:headEnd/>
            <a:tailEnd/>
          </a:ln>
        </p:spPr>
        <p:txBody>
          <a:bodyPr lIns="0" tIns="0" rIns="40639" bIns="0">
            <a:prstTxWarp prst="textNoShape">
              <a:avLst/>
            </a:prstTxWarp>
          </a:bodyPr>
          <a:lstStyle/>
          <a:p>
            <a:pPr marL="39688" algn="r"/>
            <a:r>
              <a:rPr lang="en-US" sz="2600">
                <a:solidFill>
                  <a:schemeClr val="tx1"/>
                </a:solidFill>
                <a:ea typeface="Angsana New Italic" charset="0"/>
                <a:cs typeface="Angsana New Italic" charset="0"/>
              </a:rPr>
              <a:t>13</a:t>
            </a:r>
          </a:p>
        </p:txBody>
      </p:sp>
      <p:sp>
        <p:nvSpPr>
          <p:cNvPr id="39942" name="Freeform 5"/>
          <p:cNvSpPr>
            <a:spLocks/>
          </p:cNvSpPr>
          <p:nvPr/>
        </p:nvSpPr>
        <p:spPr bwMode="auto">
          <a:xfrm rot="10800000">
            <a:off x="1676400" y="1447800"/>
            <a:ext cx="2582863" cy="2509838"/>
          </a:xfrm>
          <a:custGeom>
            <a:avLst/>
            <a:gdLst>
              <a:gd name="T0" fmla="*/ 0 w 21600"/>
              <a:gd name="T1" fmla="*/ 0 h 21600"/>
              <a:gd name="T2" fmla="*/ 2147483647 w 21600"/>
              <a:gd name="T3" fmla="*/ 2147483647 h 21600"/>
              <a:gd name="T4" fmla="*/ 0 60000 65536"/>
              <a:gd name="T5" fmla="*/ 0 60000 65536"/>
              <a:gd name="T6" fmla="*/ 0 w 21600"/>
              <a:gd name="T7" fmla="*/ 0 h 21600"/>
              <a:gd name="T8" fmla="*/ 21600 w 21600"/>
              <a:gd name="T9" fmla="*/ 21600 h 21600"/>
            </a:gdLst>
            <a:ahLst/>
            <a:cxnLst>
              <a:cxn ang="T4">
                <a:pos x="T0" y="T1"/>
              </a:cxn>
              <a:cxn ang="T5">
                <a:pos x="T2" y="T3"/>
              </a:cxn>
            </a:cxnLst>
            <a:rect l="T6" t="T7" r="T8" b="T9"/>
            <a:pathLst>
              <a:path w="21600" h="21600">
                <a:moveTo>
                  <a:pt x="0" y="0"/>
                </a:moveTo>
                <a:cubicBezTo>
                  <a:pt x="11929" y="0"/>
                  <a:pt x="21600" y="9671"/>
                  <a:pt x="21600" y="21600"/>
                </a:cubicBezTo>
              </a:path>
            </a:pathLst>
          </a:custGeom>
          <a:noFill/>
          <a:ln w="38100">
            <a:solidFill>
              <a:srgbClr val="FF3300"/>
            </a:solidFill>
            <a:round/>
            <a:headEnd/>
            <a:tailEnd/>
          </a:ln>
        </p:spPr>
        <p:txBody>
          <a:bodyPr lIns="0" tIns="0" rIns="0" bIns="0">
            <a:prstTxWarp prst="textNoShape">
              <a:avLst/>
            </a:prstTxWarp>
          </a:bodyPr>
          <a:lstStyle/>
          <a:p>
            <a:endParaRPr lang="en-US"/>
          </a:p>
        </p:txBody>
      </p:sp>
      <p:sp>
        <p:nvSpPr>
          <p:cNvPr id="39943" name="Rectangle 6"/>
          <p:cNvSpPr>
            <a:spLocks/>
          </p:cNvSpPr>
          <p:nvPr/>
        </p:nvSpPr>
        <p:spPr bwMode="auto">
          <a:xfrm>
            <a:off x="457200" y="1143000"/>
            <a:ext cx="1231900" cy="596900"/>
          </a:xfrm>
          <a:prstGeom prst="rect">
            <a:avLst/>
          </a:prstGeom>
          <a:noFill/>
          <a:ln w="12700">
            <a:noFill/>
            <a:miter lim="800000"/>
            <a:headEnd/>
            <a:tailEnd/>
          </a:ln>
        </p:spPr>
        <p:txBody>
          <a:bodyPr lIns="0" tIns="0" rIns="40639" bIns="0">
            <a:prstTxWarp prst="textNoShape">
              <a:avLst/>
            </a:prstTxWarp>
          </a:bodyPr>
          <a:lstStyle/>
          <a:p>
            <a:pPr marL="39688">
              <a:spcBef>
                <a:spcPts val="1650"/>
              </a:spcBef>
            </a:pPr>
            <a:r>
              <a:rPr lang="en-US" sz="2800">
                <a:solidFill>
                  <a:srgbClr val="FF3300"/>
                </a:solidFill>
                <a:latin typeface="Angsana New" charset="0"/>
                <a:ea typeface="Angsana New" charset="0"/>
                <a:cs typeface="Angsana New" charset="0"/>
                <a:sym typeface="Angsana New" charset="0"/>
              </a:rPr>
              <a:t>Y = G(L</a:t>
            </a:r>
            <a:r>
              <a:rPr lang="en-US" sz="2800" baseline="-25000">
                <a:solidFill>
                  <a:srgbClr val="FF3300"/>
                </a:solidFill>
                <a:latin typeface="Angsana New" charset="0"/>
                <a:ea typeface="Angsana New" charset="0"/>
                <a:cs typeface="Angsana New" charset="0"/>
                <a:sym typeface="Angsana New" charset="0"/>
              </a:rPr>
              <a:t>Y</a:t>
            </a:r>
            <a:r>
              <a:rPr lang="en-US" sz="2800">
                <a:solidFill>
                  <a:srgbClr val="FF3300"/>
                </a:solidFill>
                <a:latin typeface="Angsana New" charset="0"/>
                <a:ea typeface="Angsana New" charset="0"/>
                <a:cs typeface="Angsana New" charset="0"/>
                <a:sym typeface="Angsana New" charset="0"/>
              </a:rPr>
              <a:t>)</a:t>
            </a:r>
          </a:p>
        </p:txBody>
      </p:sp>
      <p:sp>
        <p:nvSpPr>
          <p:cNvPr id="39944" name="Freeform 7"/>
          <p:cNvSpPr>
            <a:spLocks/>
          </p:cNvSpPr>
          <p:nvPr/>
        </p:nvSpPr>
        <p:spPr bwMode="auto">
          <a:xfrm rot="16200000" flipH="1">
            <a:off x="4841082" y="3499644"/>
            <a:ext cx="2279650" cy="3303587"/>
          </a:xfrm>
          <a:custGeom>
            <a:avLst/>
            <a:gdLst>
              <a:gd name="T0" fmla="*/ 0 w 21600"/>
              <a:gd name="T1" fmla="*/ 0 h 21600"/>
              <a:gd name="T2" fmla="*/ 2147483647 w 21600"/>
              <a:gd name="T3" fmla="*/ 2147483647 h 21600"/>
              <a:gd name="T4" fmla="*/ 0 60000 65536"/>
              <a:gd name="T5" fmla="*/ 0 60000 65536"/>
              <a:gd name="T6" fmla="*/ 0 w 21600"/>
              <a:gd name="T7" fmla="*/ 0 h 21600"/>
              <a:gd name="T8" fmla="*/ 21600 w 21600"/>
              <a:gd name="T9" fmla="*/ 21600 h 21600"/>
            </a:gdLst>
            <a:ahLst/>
            <a:cxnLst>
              <a:cxn ang="T4">
                <a:pos x="T0" y="T1"/>
              </a:cxn>
              <a:cxn ang="T5">
                <a:pos x="T2" y="T3"/>
              </a:cxn>
            </a:cxnLst>
            <a:rect l="T6" t="T7" r="T8" b="T9"/>
            <a:pathLst>
              <a:path w="21600" h="21600">
                <a:moveTo>
                  <a:pt x="0" y="0"/>
                </a:moveTo>
                <a:cubicBezTo>
                  <a:pt x="12693" y="2476"/>
                  <a:pt x="21600" y="11381"/>
                  <a:pt x="21600" y="21600"/>
                </a:cubicBezTo>
              </a:path>
            </a:pathLst>
          </a:custGeom>
          <a:noFill/>
          <a:ln w="38100">
            <a:solidFill>
              <a:srgbClr val="3333CC"/>
            </a:solidFill>
            <a:round/>
            <a:headEnd/>
            <a:tailEnd/>
          </a:ln>
        </p:spPr>
        <p:txBody>
          <a:bodyPr lIns="0" tIns="0" rIns="0" bIns="0">
            <a:prstTxWarp prst="textNoShape">
              <a:avLst/>
            </a:prstTxWarp>
          </a:bodyPr>
          <a:lstStyle/>
          <a:p>
            <a:endParaRPr lang="en-US"/>
          </a:p>
        </p:txBody>
      </p:sp>
      <p:sp>
        <p:nvSpPr>
          <p:cNvPr id="39945" name="Rectangle 8"/>
          <p:cNvSpPr>
            <a:spLocks/>
          </p:cNvSpPr>
          <p:nvPr/>
        </p:nvSpPr>
        <p:spPr bwMode="auto">
          <a:xfrm>
            <a:off x="7272338" y="5867400"/>
            <a:ext cx="1498600" cy="596900"/>
          </a:xfrm>
          <a:prstGeom prst="rect">
            <a:avLst/>
          </a:prstGeom>
          <a:noFill/>
          <a:ln w="12700">
            <a:noFill/>
            <a:miter lim="800000"/>
            <a:headEnd/>
            <a:tailEnd/>
          </a:ln>
        </p:spPr>
        <p:txBody>
          <a:bodyPr lIns="0" tIns="0" rIns="40639" bIns="0">
            <a:prstTxWarp prst="textNoShape">
              <a:avLst/>
            </a:prstTxWarp>
          </a:bodyPr>
          <a:lstStyle/>
          <a:p>
            <a:pPr marL="39688">
              <a:spcBef>
                <a:spcPts val="1650"/>
              </a:spcBef>
            </a:pPr>
            <a:r>
              <a:rPr lang="en-US" sz="2800">
                <a:solidFill>
                  <a:srgbClr val="3333CC"/>
                </a:solidFill>
                <a:latin typeface="Angsana New" charset="0"/>
                <a:ea typeface="Angsana New" charset="0"/>
                <a:cs typeface="Angsana New" charset="0"/>
                <a:sym typeface="Angsana New" charset="0"/>
              </a:rPr>
              <a:t>X = F(L</a:t>
            </a:r>
            <a:r>
              <a:rPr lang="en-US" sz="2800" baseline="-25000">
                <a:solidFill>
                  <a:srgbClr val="3333CC"/>
                </a:solidFill>
                <a:latin typeface="Angsana New" charset="0"/>
                <a:ea typeface="Angsana New" charset="0"/>
                <a:cs typeface="Angsana New" charset="0"/>
                <a:sym typeface="Angsana New" charset="0"/>
              </a:rPr>
              <a:t>X</a:t>
            </a:r>
            <a:r>
              <a:rPr lang="en-US" sz="2800">
                <a:solidFill>
                  <a:srgbClr val="3333CC"/>
                </a:solidFill>
                <a:latin typeface="Angsana New" charset="0"/>
                <a:ea typeface="Angsana New" charset="0"/>
                <a:cs typeface="Angsana New" charset="0"/>
                <a:sym typeface="Angsana New" charset="0"/>
              </a:rPr>
              <a:t>)</a:t>
            </a:r>
          </a:p>
        </p:txBody>
      </p:sp>
      <p:sp>
        <p:nvSpPr>
          <p:cNvPr id="39947" name="Line 10"/>
          <p:cNvSpPr>
            <a:spLocks noChangeShapeType="1"/>
          </p:cNvSpPr>
          <p:nvPr/>
        </p:nvSpPr>
        <p:spPr bwMode="auto">
          <a:xfrm>
            <a:off x="1143000" y="3976688"/>
            <a:ext cx="6553200" cy="1587"/>
          </a:xfrm>
          <a:prstGeom prst="line">
            <a:avLst/>
          </a:prstGeom>
          <a:noFill/>
          <a:ln w="38100">
            <a:solidFill>
              <a:schemeClr val="tx1"/>
            </a:solidFill>
            <a:round/>
            <a:headEnd type="triangle" w="med" len="med"/>
            <a:tailEnd type="triangle" w="med" len="med"/>
          </a:ln>
        </p:spPr>
        <p:txBody>
          <a:bodyPr lIns="0" tIns="0" rIns="0" bIns="0">
            <a:prstTxWarp prst="textNoShape">
              <a:avLst/>
            </a:prstTxWarp>
          </a:bodyPr>
          <a:lstStyle/>
          <a:p>
            <a:endParaRPr lang="en-US"/>
          </a:p>
        </p:txBody>
      </p:sp>
      <p:sp>
        <p:nvSpPr>
          <p:cNvPr id="39948" name="Line 11"/>
          <p:cNvSpPr>
            <a:spLocks noChangeShapeType="1"/>
          </p:cNvSpPr>
          <p:nvPr/>
        </p:nvSpPr>
        <p:spPr bwMode="auto">
          <a:xfrm>
            <a:off x="4267200" y="1462088"/>
            <a:ext cx="1588" cy="5181600"/>
          </a:xfrm>
          <a:prstGeom prst="line">
            <a:avLst/>
          </a:prstGeom>
          <a:noFill/>
          <a:ln w="38100">
            <a:solidFill>
              <a:schemeClr val="tx1"/>
            </a:solidFill>
            <a:round/>
            <a:headEnd type="triangle" w="med" len="med"/>
            <a:tailEnd type="triangle" w="med" len="med"/>
          </a:ln>
        </p:spPr>
        <p:txBody>
          <a:bodyPr lIns="0" tIns="0" rIns="0" bIns="0">
            <a:prstTxWarp prst="textNoShape">
              <a:avLst/>
            </a:prstTxWarp>
          </a:bodyPr>
          <a:lstStyle/>
          <a:p>
            <a:endParaRPr lang="en-US"/>
          </a:p>
        </p:txBody>
      </p:sp>
      <p:sp>
        <p:nvSpPr>
          <p:cNvPr id="39949" name="Rectangle 12"/>
          <p:cNvSpPr>
            <a:spLocks/>
          </p:cNvSpPr>
          <p:nvPr/>
        </p:nvSpPr>
        <p:spPr bwMode="auto">
          <a:xfrm>
            <a:off x="4343400" y="6262688"/>
            <a:ext cx="850900" cy="596900"/>
          </a:xfrm>
          <a:prstGeom prst="rect">
            <a:avLst/>
          </a:prstGeom>
          <a:noFill/>
          <a:ln w="12700">
            <a:noFill/>
            <a:miter lim="800000"/>
            <a:headEnd/>
            <a:tailEnd/>
          </a:ln>
        </p:spPr>
        <p:txBody>
          <a:bodyPr lIns="0" tIns="0" rIns="40639" bIns="0">
            <a:prstTxWarp prst="textNoShape">
              <a:avLst/>
            </a:prstTxWarp>
          </a:bodyPr>
          <a:lstStyle/>
          <a:p>
            <a:pPr marL="39688">
              <a:spcBef>
                <a:spcPts val="1650"/>
              </a:spcBef>
            </a:pPr>
            <a:r>
              <a:rPr lang="en-US" sz="2800">
                <a:solidFill>
                  <a:schemeClr val="tx1"/>
                </a:solidFill>
                <a:latin typeface="Angsana New" charset="0"/>
                <a:ea typeface="Angsana New" charset="0"/>
                <a:cs typeface="Angsana New" charset="0"/>
                <a:sym typeface="Angsana New" charset="0"/>
              </a:rPr>
              <a:t>L</a:t>
            </a:r>
            <a:r>
              <a:rPr lang="en-US" sz="2800" baseline="-25000">
                <a:solidFill>
                  <a:schemeClr val="tx1"/>
                </a:solidFill>
                <a:latin typeface="Angsana New" charset="0"/>
                <a:ea typeface="Angsana New" charset="0"/>
                <a:cs typeface="Angsana New" charset="0"/>
                <a:sym typeface="Angsana New" charset="0"/>
              </a:rPr>
              <a:t>X</a:t>
            </a:r>
          </a:p>
        </p:txBody>
      </p:sp>
      <p:sp>
        <p:nvSpPr>
          <p:cNvPr id="39950" name="Rectangle 13"/>
          <p:cNvSpPr>
            <a:spLocks/>
          </p:cNvSpPr>
          <p:nvPr/>
        </p:nvSpPr>
        <p:spPr bwMode="auto">
          <a:xfrm>
            <a:off x="609600" y="3671888"/>
            <a:ext cx="850900" cy="596900"/>
          </a:xfrm>
          <a:prstGeom prst="rect">
            <a:avLst/>
          </a:prstGeom>
          <a:noFill/>
          <a:ln w="12700">
            <a:noFill/>
            <a:miter lim="800000"/>
            <a:headEnd/>
            <a:tailEnd/>
          </a:ln>
        </p:spPr>
        <p:txBody>
          <a:bodyPr lIns="0" tIns="0" rIns="40639" bIns="0">
            <a:prstTxWarp prst="textNoShape">
              <a:avLst/>
            </a:prstTxWarp>
          </a:bodyPr>
          <a:lstStyle/>
          <a:p>
            <a:pPr marL="39688">
              <a:spcBef>
                <a:spcPts val="1650"/>
              </a:spcBef>
            </a:pPr>
            <a:r>
              <a:rPr lang="en-US" sz="2800">
                <a:solidFill>
                  <a:schemeClr val="tx1"/>
                </a:solidFill>
                <a:latin typeface="Angsana New" charset="0"/>
                <a:ea typeface="Angsana New" charset="0"/>
                <a:cs typeface="Angsana New" charset="0"/>
                <a:sym typeface="Angsana New" charset="0"/>
              </a:rPr>
              <a:t>L</a:t>
            </a:r>
            <a:r>
              <a:rPr lang="en-US" sz="2800" baseline="-25000">
                <a:solidFill>
                  <a:schemeClr val="tx1"/>
                </a:solidFill>
                <a:latin typeface="Angsana New" charset="0"/>
                <a:ea typeface="Angsana New" charset="0"/>
                <a:cs typeface="Angsana New" charset="0"/>
                <a:sym typeface="Angsana New" charset="0"/>
              </a:rPr>
              <a:t>Y</a:t>
            </a:r>
          </a:p>
        </p:txBody>
      </p:sp>
      <p:sp>
        <p:nvSpPr>
          <p:cNvPr id="39951" name="Rectangle 14"/>
          <p:cNvSpPr>
            <a:spLocks/>
          </p:cNvSpPr>
          <p:nvPr/>
        </p:nvSpPr>
        <p:spPr bwMode="auto">
          <a:xfrm>
            <a:off x="7696200" y="3352800"/>
            <a:ext cx="850900" cy="519113"/>
          </a:xfrm>
          <a:prstGeom prst="rect">
            <a:avLst/>
          </a:prstGeom>
          <a:noFill/>
          <a:ln w="12700">
            <a:noFill/>
            <a:miter lim="800000"/>
            <a:headEnd/>
            <a:tailEnd/>
          </a:ln>
        </p:spPr>
        <p:txBody>
          <a:bodyPr lIns="0" tIns="0" rIns="40639" bIns="0">
            <a:prstTxWarp prst="textNoShape">
              <a:avLst/>
            </a:prstTxWarp>
          </a:bodyPr>
          <a:lstStyle/>
          <a:p>
            <a:pPr marL="39688">
              <a:spcBef>
                <a:spcPts val="1650"/>
              </a:spcBef>
            </a:pPr>
            <a:r>
              <a:rPr lang="en-US" sz="2800">
                <a:solidFill>
                  <a:schemeClr val="tx1"/>
                </a:solidFill>
                <a:latin typeface="Angsana New" charset="0"/>
                <a:ea typeface="Angsana New" charset="0"/>
                <a:cs typeface="Angsana New" charset="0"/>
                <a:sym typeface="Angsana New" charset="0"/>
              </a:rPr>
              <a:t>X</a:t>
            </a:r>
          </a:p>
        </p:txBody>
      </p:sp>
      <p:sp>
        <p:nvSpPr>
          <p:cNvPr id="39952" name="Rectangle 15"/>
          <p:cNvSpPr>
            <a:spLocks/>
          </p:cNvSpPr>
          <p:nvPr/>
        </p:nvSpPr>
        <p:spPr bwMode="auto">
          <a:xfrm>
            <a:off x="5791200" y="990600"/>
            <a:ext cx="3136900" cy="523875"/>
          </a:xfrm>
          <a:prstGeom prst="rect">
            <a:avLst/>
          </a:prstGeom>
          <a:noFill/>
          <a:ln w="12700">
            <a:noFill/>
            <a:miter lim="800000"/>
            <a:headEnd/>
            <a:tailEnd/>
          </a:ln>
        </p:spPr>
        <p:txBody>
          <a:bodyPr lIns="0" tIns="0" rIns="40639" bIns="0">
            <a:prstTxWarp prst="textNoShape">
              <a:avLst/>
            </a:prstTxWarp>
          </a:bodyPr>
          <a:lstStyle/>
          <a:p>
            <a:pPr marL="39688">
              <a:spcBef>
                <a:spcPts val="1650"/>
              </a:spcBef>
            </a:pPr>
            <a:r>
              <a:rPr lang="en-US" sz="2800">
                <a:solidFill>
                  <a:schemeClr val="tx1"/>
                </a:solidFill>
                <a:latin typeface="Angsana New" charset="0"/>
                <a:ea typeface="Angsana New" charset="0"/>
                <a:cs typeface="Angsana New" charset="0"/>
                <a:sym typeface="Angsana New" charset="0"/>
              </a:rPr>
              <a:t>Production Possibility Curve</a:t>
            </a:r>
          </a:p>
        </p:txBody>
      </p:sp>
      <p:grpSp>
        <p:nvGrpSpPr>
          <p:cNvPr id="39953" name="Group 16"/>
          <p:cNvGrpSpPr>
            <a:grpSpLocks/>
          </p:cNvGrpSpPr>
          <p:nvPr/>
        </p:nvGrpSpPr>
        <p:grpSpPr bwMode="auto">
          <a:xfrm>
            <a:off x="1447800" y="3976688"/>
            <a:ext cx="3060700" cy="2590800"/>
            <a:chOff x="0" y="0"/>
            <a:chExt cx="1928" cy="1632"/>
          </a:xfrm>
        </p:grpSpPr>
        <p:sp>
          <p:nvSpPr>
            <p:cNvPr id="39987" name="Line 17"/>
            <p:cNvSpPr>
              <a:spLocks noChangeShapeType="1"/>
            </p:cNvSpPr>
            <p:nvPr/>
          </p:nvSpPr>
          <p:spPr bwMode="auto">
            <a:xfrm>
              <a:off x="192" y="0"/>
              <a:ext cx="1584" cy="1392"/>
            </a:xfrm>
            <a:prstGeom prst="line">
              <a:avLst/>
            </a:prstGeom>
            <a:noFill/>
            <a:ln w="28575">
              <a:solidFill>
                <a:srgbClr val="808080"/>
              </a:solidFill>
              <a:round/>
              <a:headEnd/>
              <a:tailEnd/>
            </a:ln>
          </p:spPr>
          <p:txBody>
            <a:bodyPr lIns="0" tIns="0" rIns="0" bIns="0">
              <a:prstTxWarp prst="textNoShape">
                <a:avLst/>
              </a:prstTxWarp>
            </a:bodyPr>
            <a:lstStyle/>
            <a:p>
              <a:endParaRPr lang="en-US"/>
            </a:p>
          </p:txBody>
        </p:sp>
        <p:grpSp>
          <p:nvGrpSpPr>
            <p:cNvPr id="39988" name="Group 18"/>
            <p:cNvGrpSpPr>
              <a:grpSpLocks/>
            </p:cNvGrpSpPr>
            <p:nvPr/>
          </p:nvGrpSpPr>
          <p:grpSpPr bwMode="auto">
            <a:xfrm>
              <a:off x="0" y="0"/>
              <a:ext cx="344" cy="327"/>
              <a:chOff x="0" y="0"/>
              <a:chExt cx="344" cy="327"/>
            </a:xfrm>
          </p:grpSpPr>
          <p:sp>
            <p:nvSpPr>
              <p:cNvPr id="39992" name="Rectangle 19"/>
              <p:cNvSpPr>
                <a:spLocks/>
              </p:cNvSpPr>
              <p:nvPr/>
            </p:nvSpPr>
            <p:spPr bwMode="auto">
              <a:xfrm>
                <a:off x="0" y="0"/>
                <a:ext cx="344" cy="327"/>
              </a:xfrm>
              <a:prstGeom prst="rect">
                <a:avLst/>
              </a:prstGeom>
              <a:noFill/>
              <a:ln w="12700">
                <a:noFill/>
                <a:miter lim="800000"/>
                <a:headEnd/>
                <a:tailEnd/>
              </a:ln>
            </p:spPr>
            <p:txBody>
              <a:bodyPr lIns="0" tIns="0" rIns="40639" bIns="0">
                <a:prstTxWarp prst="textNoShape">
                  <a:avLst/>
                </a:prstTxWarp>
              </a:bodyPr>
              <a:lstStyle/>
              <a:p>
                <a:pPr marL="39688">
                  <a:spcBef>
                    <a:spcPts val="1650"/>
                  </a:spcBef>
                </a:pPr>
                <a:r>
                  <a:rPr lang="en-US" sz="2800">
                    <a:solidFill>
                      <a:schemeClr val="tx1"/>
                    </a:solidFill>
                    <a:latin typeface="Angsana New" charset="0"/>
                    <a:ea typeface="Angsana New" charset="0"/>
                    <a:cs typeface="Angsana New" charset="0"/>
                    <a:sym typeface="Angsana New" charset="0"/>
                  </a:rPr>
                  <a:t>L</a:t>
                </a:r>
              </a:p>
            </p:txBody>
          </p:sp>
          <p:sp>
            <p:nvSpPr>
              <p:cNvPr id="39993" name="Line 20"/>
              <p:cNvSpPr>
                <a:spLocks noChangeShapeType="1"/>
              </p:cNvSpPr>
              <p:nvPr/>
            </p:nvSpPr>
            <p:spPr bwMode="auto">
              <a:xfrm>
                <a:off x="48" y="87"/>
                <a:ext cx="96" cy="1"/>
              </a:xfrm>
              <a:prstGeom prst="line">
                <a:avLst/>
              </a:prstGeom>
              <a:noFill/>
              <a:ln w="28575">
                <a:solidFill>
                  <a:schemeClr val="tx1"/>
                </a:solidFill>
                <a:round/>
                <a:headEnd/>
                <a:tailEnd/>
              </a:ln>
            </p:spPr>
            <p:txBody>
              <a:bodyPr lIns="0" tIns="0" rIns="0" bIns="0">
                <a:prstTxWarp prst="textNoShape">
                  <a:avLst/>
                </a:prstTxWarp>
              </a:bodyPr>
              <a:lstStyle/>
              <a:p>
                <a:endParaRPr lang="en-US"/>
              </a:p>
            </p:txBody>
          </p:sp>
        </p:grpSp>
        <p:grpSp>
          <p:nvGrpSpPr>
            <p:cNvPr id="39989" name="Group 21"/>
            <p:cNvGrpSpPr>
              <a:grpSpLocks/>
            </p:cNvGrpSpPr>
            <p:nvPr/>
          </p:nvGrpSpPr>
          <p:grpSpPr bwMode="auto">
            <a:xfrm>
              <a:off x="1584" y="1305"/>
              <a:ext cx="344" cy="327"/>
              <a:chOff x="0" y="0"/>
              <a:chExt cx="344" cy="327"/>
            </a:xfrm>
          </p:grpSpPr>
          <p:sp>
            <p:nvSpPr>
              <p:cNvPr id="39990" name="Rectangle 22"/>
              <p:cNvSpPr>
                <a:spLocks/>
              </p:cNvSpPr>
              <p:nvPr/>
            </p:nvSpPr>
            <p:spPr bwMode="auto">
              <a:xfrm>
                <a:off x="0" y="0"/>
                <a:ext cx="344" cy="327"/>
              </a:xfrm>
              <a:prstGeom prst="rect">
                <a:avLst/>
              </a:prstGeom>
              <a:noFill/>
              <a:ln w="12700">
                <a:noFill/>
                <a:miter lim="800000"/>
                <a:headEnd/>
                <a:tailEnd/>
              </a:ln>
            </p:spPr>
            <p:txBody>
              <a:bodyPr lIns="0" tIns="0" rIns="40639" bIns="0">
                <a:prstTxWarp prst="textNoShape">
                  <a:avLst/>
                </a:prstTxWarp>
              </a:bodyPr>
              <a:lstStyle/>
              <a:p>
                <a:pPr marL="39688">
                  <a:spcBef>
                    <a:spcPts val="1650"/>
                  </a:spcBef>
                </a:pPr>
                <a:r>
                  <a:rPr lang="en-US" sz="2800">
                    <a:solidFill>
                      <a:schemeClr val="tx1"/>
                    </a:solidFill>
                    <a:latin typeface="Angsana New" charset="0"/>
                    <a:ea typeface="Angsana New" charset="0"/>
                    <a:cs typeface="Angsana New" charset="0"/>
                    <a:sym typeface="Angsana New" charset="0"/>
                  </a:rPr>
                  <a:t>L</a:t>
                </a:r>
              </a:p>
            </p:txBody>
          </p:sp>
          <p:sp>
            <p:nvSpPr>
              <p:cNvPr id="39991" name="Line 23"/>
              <p:cNvSpPr>
                <a:spLocks noChangeShapeType="1"/>
              </p:cNvSpPr>
              <p:nvPr/>
            </p:nvSpPr>
            <p:spPr bwMode="auto">
              <a:xfrm>
                <a:off x="48" y="87"/>
                <a:ext cx="96" cy="1"/>
              </a:xfrm>
              <a:prstGeom prst="line">
                <a:avLst/>
              </a:prstGeom>
              <a:noFill/>
              <a:ln w="28575">
                <a:solidFill>
                  <a:schemeClr val="tx1"/>
                </a:solidFill>
                <a:round/>
                <a:headEnd/>
                <a:tailEnd/>
              </a:ln>
            </p:spPr>
            <p:txBody>
              <a:bodyPr lIns="0" tIns="0" rIns="0" bIns="0">
                <a:prstTxWarp prst="textNoShape">
                  <a:avLst/>
                </a:prstTxWarp>
              </a:bodyPr>
              <a:lstStyle/>
              <a:p>
                <a:endParaRPr lang="en-US"/>
              </a:p>
            </p:txBody>
          </p:sp>
        </p:grpSp>
      </p:grpSp>
      <p:grpSp>
        <p:nvGrpSpPr>
          <p:cNvPr id="5" name="Group 24"/>
          <p:cNvGrpSpPr>
            <a:grpSpLocks/>
          </p:cNvGrpSpPr>
          <p:nvPr/>
        </p:nvGrpSpPr>
        <p:grpSpPr bwMode="auto">
          <a:xfrm>
            <a:off x="2286000" y="2590800"/>
            <a:ext cx="2679700" cy="1958975"/>
            <a:chOff x="0" y="0"/>
            <a:chExt cx="1688" cy="1234"/>
          </a:xfrm>
        </p:grpSpPr>
        <p:sp>
          <p:nvSpPr>
            <p:cNvPr id="39982" name="Oval 26"/>
            <p:cNvSpPr>
              <a:spLocks/>
            </p:cNvSpPr>
            <p:nvPr/>
          </p:nvSpPr>
          <p:spPr bwMode="auto">
            <a:xfrm>
              <a:off x="23" y="311"/>
              <a:ext cx="73" cy="73"/>
            </a:xfrm>
            <a:prstGeom prst="ellipse">
              <a:avLst/>
            </a:prstGeom>
            <a:solidFill>
              <a:srgbClr val="FF3300"/>
            </a:solidFill>
            <a:ln w="25400">
              <a:solidFill>
                <a:schemeClr val="tx1"/>
              </a:solidFill>
              <a:round/>
              <a:headEnd/>
              <a:tailEnd/>
            </a:ln>
          </p:spPr>
          <p:txBody>
            <a:bodyPr lIns="0" tIns="0" rIns="0" bIns="0">
              <a:prstTxWarp prst="textNoShape">
                <a:avLst/>
              </a:prstTxWarp>
            </a:bodyPr>
            <a:lstStyle/>
            <a:p>
              <a:endParaRPr lang="en-US"/>
            </a:p>
          </p:txBody>
        </p:sp>
        <p:sp>
          <p:nvSpPr>
            <p:cNvPr id="39983" name="Oval 27"/>
            <p:cNvSpPr>
              <a:spLocks/>
            </p:cNvSpPr>
            <p:nvPr/>
          </p:nvSpPr>
          <p:spPr bwMode="auto">
            <a:xfrm>
              <a:off x="1392" y="288"/>
              <a:ext cx="73" cy="73"/>
            </a:xfrm>
            <a:prstGeom prst="ellipse">
              <a:avLst/>
            </a:prstGeom>
            <a:solidFill>
              <a:srgbClr val="B2B2B2"/>
            </a:solidFill>
            <a:ln w="25400">
              <a:solidFill>
                <a:schemeClr val="tx1"/>
              </a:solidFill>
              <a:round/>
              <a:headEnd/>
              <a:tailEnd/>
            </a:ln>
          </p:spPr>
          <p:txBody>
            <a:bodyPr lIns="0" tIns="0" rIns="0" bIns="0">
              <a:prstTxWarp prst="textNoShape">
                <a:avLst/>
              </a:prstTxWarp>
            </a:bodyPr>
            <a:lstStyle/>
            <a:p>
              <a:endParaRPr lang="en-US"/>
            </a:p>
          </p:txBody>
        </p:sp>
        <p:sp>
          <p:nvSpPr>
            <p:cNvPr id="39984" name="Oval 28"/>
            <p:cNvSpPr>
              <a:spLocks/>
            </p:cNvSpPr>
            <p:nvPr/>
          </p:nvSpPr>
          <p:spPr bwMode="auto">
            <a:xfrm>
              <a:off x="0" y="1161"/>
              <a:ext cx="73" cy="73"/>
            </a:xfrm>
            <a:prstGeom prst="ellipse">
              <a:avLst/>
            </a:prstGeom>
            <a:solidFill>
              <a:srgbClr val="B2B2B2"/>
            </a:solidFill>
            <a:ln w="25400">
              <a:solidFill>
                <a:schemeClr val="tx1"/>
              </a:solidFill>
              <a:round/>
              <a:headEnd/>
              <a:tailEnd/>
            </a:ln>
          </p:spPr>
          <p:txBody>
            <a:bodyPr lIns="0" tIns="0" rIns="0" bIns="0">
              <a:prstTxWarp prst="textNoShape">
                <a:avLst/>
              </a:prstTxWarp>
            </a:bodyPr>
            <a:lstStyle/>
            <a:p>
              <a:endParaRPr lang="en-US"/>
            </a:p>
          </p:txBody>
        </p:sp>
        <p:sp>
          <p:nvSpPr>
            <p:cNvPr id="39985" name="Oval 29"/>
            <p:cNvSpPr>
              <a:spLocks/>
            </p:cNvSpPr>
            <p:nvPr/>
          </p:nvSpPr>
          <p:spPr bwMode="auto">
            <a:xfrm>
              <a:off x="1344" y="1161"/>
              <a:ext cx="73" cy="73"/>
            </a:xfrm>
            <a:prstGeom prst="ellipse">
              <a:avLst/>
            </a:prstGeom>
            <a:solidFill>
              <a:srgbClr val="3333CC"/>
            </a:solidFill>
            <a:ln w="25400">
              <a:solidFill>
                <a:schemeClr val="tx1"/>
              </a:solidFill>
              <a:round/>
              <a:headEnd/>
              <a:tailEnd/>
            </a:ln>
          </p:spPr>
          <p:txBody>
            <a:bodyPr lIns="0" tIns="0" rIns="0" bIns="0">
              <a:prstTxWarp prst="textNoShape">
                <a:avLst/>
              </a:prstTxWarp>
            </a:bodyPr>
            <a:lstStyle/>
            <a:p>
              <a:endParaRPr lang="en-US"/>
            </a:p>
          </p:txBody>
        </p:sp>
        <p:sp>
          <p:nvSpPr>
            <p:cNvPr id="39986" name="Rectangle 30"/>
            <p:cNvSpPr>
              <a:spLocks/>
            </p:cNvSpPr>
            <p:nvPr/>
          </p:nvSpPr>
          <p:spPr bwMode="auto">
            <a:xfrm>
              <a:off x="1392" y="0"/>
              <a:ext cx="296" cy="327"/>
            </a:xfrm>
            <a:prstGeom prst="rect">
              <a:avLst/>
            </a:prstGeom>
            <a:noFill/>
            <a:ln w="12700">
              <a:noFill/>
              <a:miter lim="800000"/>
              <a:headEnd/>
              <a:tailEnd/>
            </a:ln>
          </p:spPr>
          <p:txBody>
            <a:bodyPr lIns="0" tIns="0" rIns="40639" bIns="0">
              <a:prstTxWarp prst="textNoShape">
                <a:avLst/>
              </a:prstTxWarp>
            </a:bodyPr>
            <a:lstStyle/>
            <a:p>
              <a:pPr marL="39688">
                <a:spcBef>
                  <a:spcPts val="1650"/>
                </a:spcBef>
              </a:pPr>
              <a:r>
                <a:rPr lang="en-US" sz="2800">
                  <a:solidFill>
                    <a:schemeClr val="tx1"/>
                  </a:solidFill>
                  <a:latin typeface="Angsana New" charset="0"/>
                  <a:ea typeface="Angsana New" charset="0"/>
                  <a:cs typeface="Angsana New" charset="0"/>
                  <a:sym typeface="Angsana New" charset="0"/>
                </a:rPr>
                <a:t>A</a:t>
              </a:r>
            </a:p>
          </p:txBody>
        </p:sp>
      </p:grpSp>
      <p:grpSp>
        <p:nvGrpSpPr>
          <p:cNvPr id="6" name="Group 31"/>
          <p:cNvGrpSpPr>
            <a:grpSpLocks/>
          </p:cNvGrpSpPr>
          <p:nvPr/>
        </p:nvGrpSpPr>
        <p:grpSpPr bwMode="auto">
          <a:xfrm>
            <a:off x="3236913" y="3200400"/>
            <a:ext cx="2338387" cy="2187575"/>
            <a:chOff x="0" y="0"/>
            <a:chExt cx="1473" cy="1378"/>
          </a:xfrm>
        </p:grpSpPr>
        <p:sp>
          <p:nvSpPr>
            <p:cNvPr id="39976" name="Oval 33"/>
            <p:cNvSpPr>
              <a:spLocks/>
            </p:cNvSpPr>
            <p:nvPr/>
          </p:nvSpPr>
          <p:spPr bwMode="auto">
            <a:xfrm>
              <a:off x="0" y="311"/>
              <a:ext cx="73" cy="73"/>
            </a:xfrm>
            <a:prstGeom prst="ellipse">
              <a:avLst/>
            </a:prstGeom>
            <a:solidFill>
              <a:srgbClr val="FF3300"/>
            </a:solidFill>
            <a:ln w="25400">
              <a:solidFill>
                <a:schemeClr val="tx1"/>
              </a:solidFill>
              <a:round/>
              <a:headEnd/>
              <a:tailEnd/>
            </a:ln>
          </p:spPr>
          <p:txBody>
            <a:bodyPr lIns="0" tIns="0" rIns="0" bIns="0">
              <a:prstTxWarp prst="textNoShape">
                <a:avLst/>
              </a:prstTxWarp>
            </a:bodyPr>
            <a:lstStyle/>
            <a:p>
              <a:endParaRPr lang="en-US"/>
            </a:p>
          </p:txBody>
        </p:sp>
        <p:sp>
          <p:nvSpPr>
            <p:cNvPr id="39977" name="Oval 34"/>
            <p:cNvSpPr>
              <a:spLocks/>
            </p:cNvSpPr>
            <p:nvPr/>
          </p:nvSpPr>
          <p:spPr bwMode="auto">
            <a:xfrm>
              <a:off x="1177" y="288"/>
              <a:ext cx="73" cy="73"/>
            </a:xfrm>
            <a:prstGeom prst="ellipse">
              <a:avLst/>
            </a:prstGeom>
            <a:solidFill>
              <a:srgbClr val="B2B2B2"/>
            </a:solidFill>
            <a:ln w="25400">
              <a:solidFill>
                <a:schemeClr val="tx1"/>
              </a:solidFill>
              <a:round/>
              <a:headEnd/>
              <a:tailEnd/>
            </a:ln>
          </p:spPr>
          <p:txBody>
            <a:bodyPr lIns="0" tIns="0" rIns="0" bIns="0">
              <a:prstTxWarp prst="textNoShape">
                <a:avLst/>
              </a:prstTxWarp>
            </a:bodyPr>
            <a:lstStyle/>
            <a:p>
              <a:endParaRPr lang="en-US"/>
            </a:p>
          </p:txBody>
        </p:sp>
        <p:sp>
          <p:nvSpPr>
            <p:cNvPr id="39978" name="Oval 35"/>
            <p:cNvSpPr>
              <a:spLocks/>
            </p:cNvSpPr>
            <p:nvPr/>
          </p:nvSpPr>
          <p:spPr bwMode="auto">
            <a:xfrm>
              <a:off x="0" y="1280"/>
              <a:ext cx="73" cy="73"/>
            </a:xfrm>
            <a:prstGeom prst="ellipse">
              <a:avLst/>
            </a:prstGeom>
            <a:solidFill>
              <a:srgbClr val="B2B2B2"/>
            </a:solidFill>
            <a:ln w="25400">
              <a:solidFill>
                <a:schemeClr val="tx1"/>
              </a:solidFill>
              <a:round/>
              <a:headEnd/>
              <a:tailEnd/>
            </a:ln>
          </p:spPr>
          <p:txBody>
            <a:bodyPr lIns="0" tIns="0" rIns="0" bIns="0">
              <a:prstTxWarp prst="textNoShape">
                <a:avLst/>
              </a:prstTxWarp>
            </a:bodyPr>
            <a:lstStyle/>
            <a:p>
              <a:endParaRPr lang="en-US"/>
            </a:p>
          </p:txBody>
        </p:sp>
        <p:sp>
          <p:nvSpPr>
            <p:cNvPr id="39979" name="Oval 36"/>
            <p:cNvSpPr>
              <a:spLocks/>
            </p:cNvSpPr>
            <p:nvPr/>
          </p:nvSpPr>
          <p:spPr bwMode="auto">
            <a:xfrm>
              <a:off x="1177" y="1305"/>
              <a:ext cx="73" cy="73"/>
            </a:xfrm>
            <a:prstGeom prst="ellipse">
              <a:avLst/>
            </a:prstGeom>
            <a:solidFill>
              <a:srgbClr val="3333CC"/>
            </a:solidFill>
            <a:ln w="25400">
              <a:solidFill>
                <a:schemeClr val="tx1"/>
              </a:solidFill>
              <a:round/>
              <a:headEnd/>
              <a:tailEnd/>
            </a:ln>
          </p:spPr>
          <p:txBody>
            <a:bodyPr lIns="0" tIns="0" rIns="0" bIns="0">
              <a:prstTxWarp prst="textNoShape">
                <a:avLst/>
              </a:prstTxWarp>
            </a:bodyPr>
            <a:lstStyle/>
            <a:p>
              <a:endParaRPr lang="en-US"/>
            </a:p>
          </p:txBody>
        </p:sp>
        <p:sp>
          <p:nvSpPr>
            <p:cNvPr id="39980" name="Rectangle 37"/>
            <p:cNvSpPr>
              <a:spLocks/>
            </p:cNvSpPr>
            <p:nvPr/>
          </p:nvSpPr>
          <p:spPr bwMode="auto">
            <a:xfrm>
              <a:off x="1177" y="0"/>
              <a:ext cx="296" cy="327"/>
            </a:xfrm>
            <a:prstGeom prst="rect">
              <a:avLst/>
            </a:prstGeom>
            <a:noFill/>
            <a:ln w="12700">
              <a:noFill/>
              <a:miter lim="800000"/>
              <a:headEnd/>
              <a:tailEnd/>
            </a:ln>
          </p:spPr>
          <p:txBody>
            <a:bodyPr lIns="0" tIns="0" rIns="40639" bIns="0">
              <a:prstTxWarp prst="textNoShape">
                <a:avLst/>
              </a:prstTxWarp>
            </a:bodyPr>
            <a:lstStyle/>
            <a:p>
              <a:pPr marL="39688">
                <a:spcBef>
                  <a:spcPts val="1650"/>
                </a:spcBef>
              </a:pPr>
              <a:r>
                <a:rPr lang="en-US" sz="2800">
                  <a:solidFill>
                    <a:schemeClr val="tx1"/>
                  </a:solidFill>
                  <a:latin typeface="Angsana New" charset="0"/>
                  <a:ea typeface="Angsana New" charset="0"/>
                  <a:cs typeface="Angsana New" charset="0"/>
                  <a:sym typeface="Angsana New" charset="0"/>
                </a:rPr>
                <a:t>B</a:t>
              </a:r>
            </a:p>
          </p:txBody>
        </p:sp>
      </p:grpSp>
      <p:grpSp>
        <p:nvGrpSpPr>
          <p:cNvPr id="7" name="Group 38"/>
          <p:cNvGrpSpPr>
            <a:grpSpLocks/>
          </p:cNvGrpSpPr>
          <p:nvPr/>
        </p:nvGrpSpPr>
        <p:grpSpPr bwMode="auto">
          <a:xfrm>
            <a:off x="4227513" y="3900488"/>
            <a:ext cx="2719387" cy="2325687"/>
            <a:chOff x="0" y="0"/>
            <a:chExt cx="1713" cy="1465"/>
          </a:xfrm>
        </p:grpSpPr>
        <p:sp>
          <p:nvSpPr>
            <p:cNvPr id="39968" name="AutoShape 39"/>
            <p:cNvSpPr>
              <a:spLocks/>
            </p:cNvSpPr>
            <p:nvPr/>
          </p:nvSpPr>
          <p:spPr bwMode="auto">
            <a:xfrm>
              <a:off x="25" y="44"/>
              <a:ext cx="1412" cy="1396"/>
            </a:xfrm>
            <a:custGeom>
              <a:avLst/>
              <a:gdLst>
                <a:gd name="T0" fmla="*/ 0 w 21600"/>
                <a:gd name="T1" fmla="*/ 0 h 21600"/>
                <a:gd name="T2" fmla="*/ 0 60000 65536"/>
                <a:gd name="T3" fmla="*/ 0 w 21600"/>
                <a:gd name="T4" fmla="*/ 0 h 21600"/>
                <a:gd name="T5" fmla="*/ 21600 w 21600"/>
                <a:gd name="T6" fmla="*/ 21600 h 21600"/>
              </a:gdLst>
              <a:ahLst/>
              <a:cxnLst>
                <a:cxn ang="T2">
                  <a:pos x="T0" y="T1"/>
                </a:cxn>
              </a:cxnLst>
              <a:rect l="T3" t="T4" r="T5" b="T6"/>
              <a:pathLst>
                <a:path w="21600" h="21600">
                  <a:moveTo>
                    <a:pt x="0" y="21600"/>
                  </a:moveTo>
                  <a:lnTo>
                    <a:pt x="0" y="0"/>
                  </a:lnTo>
                  <a:lnTo>
                    <a:pt x="21600" y="0"/>
                  </a:lnTo>
                  <a:lnTo>
                    <a:pt x="21600" y="21600"/>
                  </a:lnTo>
                  <a:lnTo>
                    <a:pt x="0" y="21600"/>
                  </a:lnTo>
                  <a:close/>
                  <a:moveTo>
                    <a:pt x="0" y="21600"/>
                  </a:moveTo>
                </a:path>
              </a:pathLst>
            </a:custGeom>
            <a:noFill/>
            <a:ln w="28575">
              <a:solidFill>
                <a:schemeClr val="tx1"/>
              </a:solidFill>
              <a:prstDash val="dash"/>
              <a:round/>
              <a:headEnd/>
              <a:tailEnd/>
            </a:ln>
          </p:spPr>
          <p:txBody>
            <a:bodyPr lIns="0" tIns="0" rIns="0" bIns="0">
              <a:prstTxWarp prst="textNoShape">
                <a:avLst/>
              </a:prstTxWarp>
            </a:bodyPr>
            <a:lstStyle/>
            <a:p>
              <a:endParaRPr lang="en-US"/>
            </a:p>
          </p:txBody>
        </p:sp>
        <p:sp>
          <p:nvSpPr>
            <p:cNvPr id="39969" name="Oval 40"/>
            <p:cNvSpPr>
              <a:spLocks/>
            </p:cNvSpPr>
            <p:nvPr/>
          </p:nvSpPr>
          <p:spPr bwMode="auto">
            <a:xfrm>
              <a:off x="1392" y="0"/>
              <a:ext cx="73" cy="73"/>
            </a:xfrm>
            <a:prstGeom prst="ellipse">
              <a:avLst/>
            </a:prstGeom>
            <a:solidFill>
              <a:srgbClr val="B2B2B2"/>
            </a:solidFill>
            <a:ln w="25400">
              <a:solidFill>
                <a:schemeClr val="tx1"/>
              </a:solidFill>
              <a:round/>
              <a:headEnd/>
              <a:tailEnd/>
            </a:ln>
          </p:spPr>
          <p:txBody>
            <a:bodyPr lIns="0" tIns="0" rIns="0" bIns="0">
              <a:prstTxWarp prst="textNoShape">
                <a:avLst/>
              </a:prstTxWarp>
            </a:bodyPr>
            <a:lstStyle/>
            <a:p>
              <a:endParaRPr lang="en-US"/>
            </a:p>
          </p:txBody>
        </p:sp>
        <p:sp>
          <p:nvSpPr>
            <p:cNvPr id="39970" name="Oval 41"/>
            <p:cNvSpPr>
              <a:spLocks/>
            </p:cNvSpPr>
            <p:nvPr/>
          </p:nvSpPr>
          <p:spPr bwMode="auto">
            <a:xfrm>
              <a:off x="0" y="1392"/>
              <a:ext cx="73" cy="73"/>
            </a:xfrm>
            <a:prstGeom prst="ellipse">
              <a:avLst/>
            </a:prstGeom>
            <a:solidFill>
              <a:srgbClr val="B2B2B2"/>
            </a:solidFill>
            <a:ln w="25400">
              <a:solidFill>
                <a:schemeClr val="tx1"/>
              </a:solidFill>
              <a:round/>
              <a:headEnd/>
              <a:tailEnd/>
            </a:ln>
          </p:spPr>
          <p:txBody>
            <a:bodyPr lIns="0" tIns="0" rIns="0" bIns="0">
              <a:prstTxWarp prst="textNoShape">
                <a:avLst/>
              </a:prstTxWarp>
            </a:bodyPr>
            <a:lstStyle/>
            <a:p>
              <a:endParaRPr lang="en-US"/>
            </a:p>
          </p:txBody>
        </p:sp>
        <p:sp>
          <p:nvSpPr>
            <p:cNvPr id="39971" name="Oval 42"/>
            <p:cNvSpPr>
              <a:spLocks/>
            </p:cNvSpPr>
            <p:nvPr/>
          </p:nvSpPr>
          <p:spPr bwMode="auto">
            <a:xfrm>
              <a:off x="1392" y="1392"/>
              <a:ext cx="73" cy="73"/>
            </a:xfrm>
            <a:prstGeom prst="ellipse">
              <a:avLst/>
            </a:prstGeom>
            <a:solidFill>
              <a:srgbClr val="3333CC"/>
            </a:solidFill>
            <a:ln w="25400">
              <a:solidFill>
                <a:schemeClr val="tx1"/>
              </a:solidFill>
              <a:round/>
              <a:headEnd/>
              <a:tailEnd/>
            </a:ln>
          </p:spPr>
          <p:txBody>
            <a:bodyPr lIns="0" tIns="0" rIns="0" bIns="0">
              <a:prstTxWarp prst="textNoShape">
                <a:avLst/>
              </a:prstTxWarp>
            </a:bodyPr>
            <a:lstStyle/>
            <a:p>
              <a:endParaRPr lang="en-US"/>
            </a:p>
          </p:txBody>
        </p:sp>
        <p:grpSp>
          <p:nvGrpSpPr>
            <p:cNvPr id="39972" name="Group 43"/>
            <p:cNvGrpSpPr>
              <a:grpSpLocks/>
            </p:cNvGrpSpPr>
            <p:nvPr/>
          </p:nvGrpSpPr>
          <p:grpSpPr bwMode="auto">
            <a:xfrm>
              <a:off x="1417" y="39"/>
              <a:ext cx="296" cy="327"/>
              <a:chOff x="0" y="0"/>
              <a:chExt cx="296" cy="327"/>
            </a:xfrm>
          </p:grpSpPr>
          <p:sp>
            <p:nvSpPr>
              <p:cNvPr id="39973" name="Rectangle 44"/>
              <p:cNvSpPr>
                <a:spLocks/>
              </p:cNvSpPr>
              <p:nvPr/>
            </p:nvSpPr>
            <p:spPr bwMode="auto">
              <a:xfrm>
                <a:off x="0" y="0"/>
                <a:ext cx="296" cy="327"/>
              </a:xfrm>
              <a:prstGeom prst="rect">
                <a:avLst/>
              </a:prstGeom>
              <a:noFill/>
              <a:ln w="12700">
                <a:noFill/>
                <a:miter lim="800000"/>
                <a:headEnd/>
                <a:tailEnd/>
              </a:ln>
            </p:spPr>
            <p:txBody>
              <a:bodyPr lIns="0" tIns="0" rIns="40639" bIns="0">
                <a:prstTxWarp prst="textNoShape">
                  <a:avLst/>
                </a:prstTxWarp>
              </a:bodyPr>
              <a:lstStyle/>
              <a:p>
                <a:pPr marL="39688">
                  <a:spcBef>
                    <a:spcPts val="1650"/>
                  </a:spcBef>
                </a:pPr>
                <a:r>
                  <a:rPr lang="en-US" sz="2800">
                    <a:solidFill>
                      <a:schemeClr val="tx1"/>
                    </a:solidFill>
                    <a:latin typeface="Angsana New" charset="0"/>
                    <a:ea typeface="Angsana New" charset="0"/>
                    <a:cs typeface="Angsana New" charset="0"/>
                    <a:sym typeface="Angsana New" charset="0"/>
                  </a:rPr>
                  <a:t>X</a:t>
                </a:r>
              </a:p>
            </p:txBody>
          </p:sp>
          <p:sp>
            <p:nvSpPr>
              <p:cNvPr id="39974" name="Line 45"/>
              <p:cNvSpPr>
                <a:spLocks noChangeShapeType="1"/>
              </p:cNvSpPr>
              <p:nvPr/>
            </p:nvSpPr>
            <p:spPr bwMode="auto">
              <a:xfrm>
                <a:off x="62" y="97"/>
                <a:ext cx="96" cy="1"/>
              </a:xfrm>
              <a:prstGeom prst="line">
                <a:avLst/>
              </a:prstGeom>
              <a:noFill/>
              <a:ln w="28575">
                <a:solidFill>
                  <a:schemeClr val="tx1"/>
                </a:solidFill>
                <a:round/>
                <a:headEnd/>
                <a:tailEnd/>
              </a:ln>
            </p:spPr>
            <p:txBody>
              <a:bodyPr lIns="0" tIns="0" rIns="0" bIns="0">
                <a:prstTxWarp prst="textNoShape">
                  <a:avLst/>
                </a:prstTxWarp>
              </a:bodyPr>
              <a:lstStyle/>
              <a:p>
                <a:endParaRPr lang="en-US"/>
              </a:p>
            </p:txBody>
          </p:sp>
        </p:grpSp>
      </p:grpSp>
      <p:sp>
        <p:nvSpPr>
          <p:cNvPr id="39957" name="Rectangle 46"/>
          <p:cNvSpPr>
            <a:spLocks/>
          </p:cNvSpPr>
          <p:nvPr/>
        </p:nvSpPr>
        <p:spPr bwMode="auto">
          <a:xfrm>
            <a:off x="1600200" y="838200"/>
            <a:ext cx="3136900" cy="523875"/>
          </a:xfrm>
          <a:prstGeom prst="rect">
            <a:avLst/>
          </a:prstGeom>
          <a:noFill/>
          <a:ln w="12700">
            <a:noFill/>
            <a:miter lim="800000"/>
            <a:headEnd/>
            <a:tailEnd/>
          </a:ln>
        </p:spPr>
        <p:txBody>
          <a:bodyPr lIns="0" tIns="0" rIns="40639" bIns="0">
            <a:prstTxWarp prst="textNoShape">
              <a:avLst/>
            </a:prstTxWarp>
          </a:bodyPr>
          <a:lstStyle/>
          <a:p>
            <a:pPr marL="39688">
              <a:spcBef>
                <a:spcPts val="1650"/>
              </a:spcBef>
            </a:pPr>
            <a:r>
              <a:rPr lang="en-US" sz="2800">
                <a:solidFill>
                  <a:schemeClr val="tx1"/>
                </a:solidFill>
                <a:latin typeface="Angsana New" charset="0"/>
                <a:ea typeface="Angsana New" charset="0"/>
                <a:cs typeface="Angsana New" charset="0"/>
                <a:sym typeface="Angsana New" charset="0"/>
              </a:rPr>
              <a:t>Production Function for Y</a:t>
            </a:r>
          </a:p>
        </p:txBody>
      </p:sp>
      <p:sp>
        <p:nvSpPr>
          <p:cNvPr id="39958" name="Rectangle 47"/>
          <p:cNvSpPr>
            <a:spLocks/>
          </p:cNvSpPr>
          <p:nvPr/>
        </p:nvSpPr>
        <p:spPr bwMode="auto">
          <a:xfrm>
            <a:off x="6781800" y="4876800"/>
            <a:ext cx="2146300" cy="939800"/>
          </a:xfrm>
          <a:prstGeom prst="rect">
            <a:avLst/>
          </a:prstGeom>
          <a:noFill/>
          <a:ln w="12700">
            <a:noFill/>
            <a:miter lim="800000"/>
            <a:headEnd/>
            <a:tailEnd/>
          </a:ln>
        </p:spPr>
        <p:txBody>
          <a:bodyPr lIns="0" tIns="0" rIns="40639" bIns="0">
            <a:prstTxWarp prst="textNoShape">
              <a:avLst/>
            </a:prstTxWarp>
          </a:bodyPr>
          <a:lstStyle/>
          <a:p>
            <a:pPr marL="39688">
              <a:spcBef>
                <a:spcPts val="1650"/>
              </a:spcBef>
            </a:pPr>
            <a:r>
              <a:rPr lang="en-US" sz="2800">
                <a:solidFill>
                  <a:schemeClr val="tx1"/>
                </a:solidFill>
                <a:latin typeface="Angsana New" charset="0"/>
                <a:ea typeface="Angsana New" charset="0"/>
                <a:cs typeface="Angsana New" charset="0"/>
                <a:sym typeface="Angsana New" charset="0"/>
              </a:rPr>
              <a:t>Production Function for X</a:t>
            </a:r>
          </a:p>
        </p:txBody>
      </p:sp>
      <p:sp>
        <p:nvSpPr>
          <p:cNvPr id="39959" name="Rectangle 48"/>
          <p:cNvSpPr>
            <a:spLocks/>
          </p:cNvSpPr>
          <p:nvPr/>
        </p:nvSpPr>
        <p:spPr bwMode="auto">
          <a:xfrm>
            <a:off x="685800" y="5607050"/>
            <a:ext cx="2755900" cy="939800"/>
          </a:xfrm>
          <a:prstGeom prst="rect">
            <a:avLst/>
          </a:prstGeom>
          <a:noFill/>
          <a:ln w="12700">
            <a:noFill/>
            <a:miter lim="800000"/>
            <a:headEnd/>
            <a:tailEnd/>
          </a:ln>
        </p:spPr>
        <p:txBody>
          <a:bodyPr lIns="0" tIns="0" rIns="40639" bIns="0">
            <a:prstTxWarp prst="textNoShape">
              <a:avLst/>
            </a:prstTxWarp>
          </a:bodyPr>
          <a:lstStyle/>
          <a:p>
            <a:pPr marL="39688">
              <a:spcBef>
                <a:spcPts val="1650"/>
              </a:spcBef>
            </a:pPr>
            <a:r>
              <a:rPr lang="en-US" sz="2800">
                <a:solidFill>
                  <a:schemeClr val="tx1"/>
                </a:solidFill>
                <a:latin typeface="Angsana New" charset="0"/>
                <a:ea typeface="Angsana New" charset="0"/>
                <a:cs typeface="Angsana New" charset="0"/>
                <a:sym typeface="Angsana New" charset="0"/>
              </a:rPr>
              <a:t>Full employment condition for labor</a:t>
            </a:r>
          </a:p>
        </p:txBody>
      </p:sp>
      <p:grpSp>
        <p:nvGrpSpPr>
          <p:cNvPr id="9" name="Group 49"/>
          <p:cNvGrpSpPr>
            <a:grpSpLocks/>
          </p:cNvGrpSpPr>
          <p:nvPr/>
        </p:nvGrpSpPr>
        <p:grpSpPr bwMode="auto">
          <a:xfrm>
            <a:off x="1676400" y="1447800"/>
            <a:ext cx="2679700" cy="2568575"/>
            <a:chOff x="0" y="0"/>
            <a:chExt cx="1688" cy="1618"/>
          </a:xfrm>
        </p:grpSpPr>
        <p:grpSp>
          <p:nvGrpSpPr>
            <p:cNvPr id="39961" name="Group 50"/>
            <p:cNvGrpSpPr>
              <a:grpSpLocks/>
            </p:cNvGrpSpPr>
            <p:nvPr/>
          </p:nvGrpSpPr>
          <p:grpSpPr bwMode="auto">
            <a:xfrm>
              <a:off x="1392" y="0"/>
              <a:ext cx="296" cy="327"/>
              <a:chOff x="0" y="0"/>
              <a:chExt cx="296" cy="327"/>
            </a:xfrm>
          </p:grpSpPr>
          <p:sp>
            <p:nvSpPr>
              <p:cNvPr id="39966" name="Rectangle 51"/>
              <p:cNvSpPr>
                <a:spLocks/>
              </p:cNvSpPr>
              <p:nvPr/>
            </p:nvSpPr>
            <p:spPr bwMode="auto">
              <a:xfrm>
                <a:off x="0" y="0"/>
                <a:ext cx="296" cy="327"/>
              </a:xfrm>
              <a:prstGeom prst="rect">
                <a:avLst/>
              </a:prstGeom>
              <a:noFill/>
              <a:ln w="12700">
                <a:noFill/>
                <a:miter lim="800000"/>
                <a:headEnd/>
                <a:tailEnd/>
              </a:ln>
            </p:spPr>
            <p:txBody>
              <a:bodyPr lIns="0" tIns="0" rIns="40639" bIns="0">
                <a:prstTxWarp prst="textNoShape">
                  <a:avLst/>
                </a:prstTxWarp>
              </a:bodyPr>
              <a:lstStyle/>
              <a:p>
                <a:pPr marL="39688">
                  <a:spcBef>
                    <a:spcPts val="1650"/>
                  </a:spcBef>
                </a:pPr>
                <a:r>
                  <a:rPr lang="en-US" sz="2800">
                    <a:solidFill>
                      <a:schemeClr val="tx1"/>
                    </a:solidFill>
                    <a:latin typeface="Angsana New" charset="0"/>
                    <a:ea typeface="Angsana New" charset="0"/>
                    <a:cs typeface="Angsana New" charset="0"/>
                    <a:sym typeface="Angsana New" charset="0"/>
                  </a:rPr>
                  <a:t>Y</a:t>
                </a:r>
              </a:p>
            </p:txBody>
          </p:sp>
          <p:sp>
            <p:nvSpPr>
              <p:cNvPr id="39967" name="Line 52"/>
              <p:cNvSpPr>
                <a:spLocks noChangeShapeType="1"/>
              </p:cNvSpPr>
              <p:nvPr/>
            </p:nvSpPr>
            <p:spPr bwMode="auto">
              <a:xfrm>
                <a:off x="62" y="97"/>
                <a:ext cx="96" cy="1"/>
              </a:xfrm>
              <a:prstGeom prst="line">
                <a:avLst/>
              </a:prstGeom>
              <a:noFill/>
              <a:ln w="28575">
                <a:solidFill>
                  <a:schemeClr val="tx1"/>
                </a:solidFill>
                <a:round/>
                <a:headEnd/>
                <a:tailEnd/>
              </a:ln>
            </p:spPr>
            <p:txBody>
              <a:bodyPr lIns="0" tIns="0" rIns="0" bIns="0">
                <a:prstTxWarp prst="textNoShape">
                  <a:avLst/>
                </a:prstTxWarp>
              </a:bodyPr>
              <a:lstStyle/>
              <a:p>
                <a:endParaRPr lang="en-US"/>
              </a:p>
            </p:txBody>
          </p:sp>
        </p:grpSp>
        <p:sp>
          <p:nvSpPr>
            <p:cNvPr id="39962" name="Freeform 53"/>
            <p:cNvSpPr>
              <a:spLocks/>
            </p:cNvSpPr>
            <p:nvPr/>
          </p:nvSpPr>
          <p:spPr bwMode="auto">
            <a:xfrm>
              <a:off x="48" y="288"/>
              <a:ext cx="1584" cy="1305"/>
            </a:xfrm>
            <a:custGeom>
              <a:avLst/>
              <a:gdLst>
                <a:gd name="T0" fmla="*/ 0 w 21600"/>
                <a:gd name="T1" fmla="*/ 0 h 21600"/>
                <a:gd name="T2" fmla="*/ 0 w 21600"/>
                <a:gd name="T3" fmla="*/ 0 h 21600"/>
                <a:gd name="T4" fmla="*/ 1 w 21600"/>
                <a:gd name="T5" fmla="*/ 0 h 21600"/>
                <a:gd name="T6" fmla="*/ 0 60000 65536"/>
                <a:gd name="T7" fmla="*/ 0 60000 65536"/>
                <a:gd name="T8" fmla="*/ 0 60000 65536"/>
                <a:gd name="T9" fmla="*/ 0 w 21600"/>
                <a:gd name="T10" fmla="*/ 0 h 21600"/>
                <a:gd name="T11" fmla="*/ 21600 w 21600"/>
                <a:gd name="T12" fmla="*/ 21600 h 21600"/>
              </a:gdLst>
              <a:ahLst/>
              <a:cxnLst>
                <a:cxn ang="T6">
                  <a:pos x="T0" y="T1"/>
                </a:cxn>
                <a:cxn ang="T7">
                  <a:pos x="T2" y="T3"/>
                </a:cxn>
                <a:cxn ang="T8">
                  <a:pos x="T4" y="T5"/>
                </a:cxn>
              </a:cxnLst>
              <a:rect l="T9" t="T10" r="T11" b="T12"/>
              <a:pathLst>
                <a:path w="21600" h="21600">
                  <a:moveTo>
                    <a:pt x="0" y="21600"/>
                  </a:moveTo>
                  <a:lnTo>
                    <a:pt x="0" y="0"/>
                  </a:lnTo>
                  <a:lnTo>
                    <a:pt x="21600" y="0"/>
                  </a:lnTo>
                </a:path>
              </a:pathLst>
            </a:custGeom>
            <a:noFill/>
            <a:ln w="28575">
              <a:solidFill>
                <a:schemeClr val="tx1"/>
              </a:solidFill>
              <a:prstDash val="dash"/>
              <a:round/>
              <a:headEnd/>
              <a:tailEnd/>
            </a:ln>
          </p:spPr>
          <p:txBody>
            <a:bodyPr lIns="0" tIns="0" rIns="0" bIns="0">
              <a:prstTxWarp prst="textNoShape">
                <a:avLst/>
              </a:prstTxWarp>
            </a:bodyPr>
            <a:lstStyle/>
            <a:p>
              <a:endParaRPr lang="en-US"/>
            </a:p>
          </p:txBody>
        </p:sp>
        <p:sp>
          <p:nvSpPr>
            <p:cNvPr id="39963" name="Oval 54"/>
            <p:cNvSpPr>
              <a:spLocks/>
            </p:cNvSpPr>
            <p:nvPr/>
          </p:nvSpPr>
          <p:spPr bwMode="auto">
            <a:xfrm>
              <a:off x="1607" y="272"/>
              <a:ext cx="73" cy="73"/>
            </a:xfrm>
            <a:prstGeom prst="ellipse">
              <a:avLst/>
            </a:prstGeom>
            <a:solidFill>
              <a:srgbClr val="B2B2B2"/>
            </a:solidFill>
            <a:ln w="25400">
              <a:solidFill>
                <a:schemeClr val="tx1"/>
              </a:solidFill>
              <a:round/>
              <a:headEnd/>
              <a:tailEnd/>
            </a:ln>
          </p:spPr>
          <p:txBody>
            <a:bodyPr lIns="0" tIns="0" rIns="0" bIns="0">
              <a:prstTxWarp prst="textNoShape">
                <a:avLst/>
              </a:prstTxWarp>
            </a:bodyPr>
            <a:lstStyle/>
            <a:p>
              <a:endParaRPr lang="en-US"/>
            </a:p>
          </p:txBody>
        </p:sp>
        <p:sp>
          <p:nvSpPr>
            <p:cNvPr id="39964" name="Oval 55"/>
            <p:cNvSpPr>
              <a:spLocks/>
            </p:cNvSpPr>
            <p:nvPr/>
          </p:nvSpPr>
          <p:spPr bwMode="auto">
            <a:xfrm>
              <a:off x="0" y="1545"/>
              <a:ext cx="73" cy="73"/>
            </a:xfrm>
            <a:prstGeom prst="ellipse">
              <a:avLst/>
            </a:prstGeom>
            <a:solidFill>
              <a:srgbClr val="B2B2B2"/>
            </a:solidFill>
            <a:ln w="25400">
              <a:solidFill>
                <a:schemeClr val="tx1"/>
              </a:solidFill>
              <a:round/>
              <a:headEnd/>
              <a:tailEnd/>
            </a:ln>
          </p:spPr>
          <p:txBody>
            <a:bodyPr lIns="0" tIns="0" rIns="0" bIns="0">
              <a:prstTxWarp prst="textNoShape">
                <a:avLst/>
              </a:prstTxWarp>
            </a:bodyPr>
            <a:lstStyle/>
            <a:p>
              <a:endParaRPr lang="en-US"/>
            </a:p>
          </p:txBody>
        </p:sp>
        <p:sp>
          <p:nvSpPr>
            <p:cNvPr id="39965" name="Oval 56"/>
            <p:cNvSpPr>
              <a:spLocks/>
            </p:cNvSpPr>
            <p:nvPr/>
          </p:nvSpPr>
          <p:spPr bwMode="auto">
            <a:xfrm>
              <a:off x="0" y="240"/>
              <a:ext cx="73" cy="73"/>
            </a:xfrm>
            <a:prstGeom prst="ellipse">
              <a:avLst/>
            </a:prstGeom>
            <a:solidFill>
              <a:srgbClr val="FF3300"/>
            </a:solidFill>
            <a:ln w="25400">
              <a:solidFill>
                <a:schemeClr val="tx1"/>
              </a:solidFill>
              <a:round/>
              <a:headEnd/>
              <a:tailEnd/>
            </a:ln>
          </p:spPr>
          <p:txBody>
            <a:bodyPr lIns="0" tIns="0" rIns="0" bIns="0">
              <a:prstTxWarp prst="textNoShape">
                <a:avLst/>
              </a:prstTxWarp>
            </a:bodyPr>
            <a:lstStyle/>
            <a:p>
              <a:endParaRPr lang="en-US"/>
            </a:p>
          </p:txBody>
        </p:sp>
      </p:grpSp>
      <p:sp>
        <p:nvSpPr>
          <p:cNvPr id="59" name="Footer Placeholder 58"/>
          <p:cNvSpPr>
            <a:spLocks noGrp="1"/>
          </p:cNvSpPr>
          <p:nvPr>
            <p:ph type="ftr" sz="quarter" idx="3"/>
          </p:nvPr>
        </p:nvSpPr>
        <p:spPr/>
        <p:txBody>
          <a:bodyPr/>
          <a:lstStyle/>
          <a:p>
            <a:r>
              <a:rPr lang="en-US" smtClean="0"/>
              <a:t>Chayun Tantivasadakarn</a:t>
            </a:r>
            <a:endParaRPr lang="en-US" dirty="0"/>
          </a:p>
        </p:txBody>
      </p:sp>
    </p:spTree>
  </p:cSld>
  <p:clrMapOvr>
    <a:masterClrMapping/>
  </p:clrMapOvr>
  <p:transition/>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18" presetClass="entr" presetSubtype="3" fill="hold" nodeType="clickEffect">
                                  <p:stCondLst>
                                    <p:cond delay="0"/>
                                  </p:stCondLst>
                                  <p:childTnLst>
                                    <p:set>
                                      <p:cBhvr>
                                        <p:cTn id="6" dur="1" fill="hold">
                                          <p:stCondLst>
                                            <p:cond delay="0"/>
                                          </p:stCondLst>
                                        </p:cTn>
                                        <p:tgtEl>
                                          <p:spTgt spid="9"/>
                                        </p:tgtEl>
                                        <p:attrNameLst>
                                          <p:attrName>style.visibility</p:attrName>
                                        </p:attrNameLst>
                                      </p:cBhvr>
                                      <p:to>
                                        <p:strVal val="visible"/>
                                      </p:to>
                                    </p:set>
                                    <p:animEffect transition="in" filter="strips(upRight)">
                                      <p:cBhvr>
                                        <p:cTn id="7" dur="500"/>
                                        <p:tgtEl>
                                          <p:spTgt spid="9"/>
                                        </p:tgtEl>
                                      </p:cBhvr>
                                    </p:animEffect>
                                  </p:childTnLst>
                                </p:cTn>
                              </p:par>
                            </p:childTnLst>
                          </p:cTn>
                        </p:par>
                      </p:childTnLst>
                    </p:cTn>
                  </p:par>
                  <p:par>
                    <p:cTn id="8" fill="hold">
                      <p:stCondLst>
                        <p:cond delay="indefinite"/>
                      </p:stCondLst>
                      <p:childTnLst>
                        <p:par>
                          <p:cTn id="9" fill="hold">
                            <p:stCondLst>
                              <p:cond delay="0"/>
                            </p:stCondLst>
                            <p:childTnLst>
                              <p:par>
                                <p:cTn id="10" presetID="18" presetClass="entr" presetSubtype="3" fill="hold" nodeType="clickEffect">
                                  <p:stCondLst>
                                    <p:cond delay="0"/>
                                  </p:stCondLst>
                                  <p:childTnLst>
                                    <p:set>
                                      <p:cBhvr>
                                        <p:cTn id="11" dur="1" fill="hold">
                                          <p:stCondLst>
                                            <p:cond delay="0"/>
                                          </p:stCondLst>
                                        </p:cTn>
                                        <p:tgtEl>
                                          <p:spTgt spid="5"/>
                                        </p:tgtEl>
                                        <p:attrNameLst>
                                          <p:attrName>style.visibility</p:attrName>
                                        </p:attrNameLst>
                                      </p:cBhvr>
                                      <p:to>
                                        <p:strVal val="visible"/>
                                      </p:to>
                                    </p:set>
                                    <p:animEffect transition="in" filter="strips(upRight)">
                                      <p:cBhvr>
                                        <p:cTn id="12" dur="500"/>
                                        <p:tgtEl>
                                          <p:spTgt spid="5"/>
                                        </p:tgtEl>
                                      </p:cBhvr>
                                    </p:animEffect>
                                  </p:childTnLst>
                                </p:cTn>
                              </p:par>
                            </p:childTnLst>
                          </p:cTn>
                        </p:par>
                      </p:childTnLst>
                    </p:cTn>
                  </p:par>
                  <p:par>
                    <p:cTn id="13" fill="hold">
                      <p:stCondLst>
                        <p:cond delay="indefinite"/>
                      </p:stCondLst>
                      <p:childTnLst>
                        <p:par>
                          <p:cTn id="14" fill="hold">
                            <p:stCondLst>
                              <p:cond delay="0"/>
                            </p:stCondLst>
                            <p:childTnLst>
                              <p:par>
                                <p:cTn id="15" presetID="18" presetClass="entr" presetSubtype="3" fill="hold" nodeType="clickEffect">
                                  <p:stCondLst>
                                    <p:cond delay="0"/>
                                  </p:stCondLst>
                                  <p:childTnLst>
                                    <p:set>
                                      <p:cBhvr>
                                        <p:cTn id="16" dur="1" fill="hold">
                                          <p:stCondLst>
                                            <p:cond delay="0"/>
                                          </p:stCondLst>
                                        </p:cTn>
                                        <p:tgtEl>
                                          <p:spTgt spid="6"/>
                                        </p:tgtEl>
                                        <p:attrNameLst>
                                          <p:attrName>style.visibility</p:attrName>
                                        </p:attrNameLst>
                                      </p:cBhvr>
                                      <p:to>
                                        <p:strVal val="visible"/>
                                      </p:to>
                                    </p:set>
                                    <p:animEffect transition="in" filter="strips(upRight)">
                                      <p:cBhvr>
                                        <p:cTn id="17" dur="500"/>
                                        <p:tgtEl>
                                          <p:spTgt spid="6"/>
                                        </p:tgtEl>
                                      </p:cBhvr>
                                    </p:animEffect>
                                  </p:childTnLst>
                                </p:cTn>
                              </p:par>
                            </p:childTnLst>
                          </p:cTn>
                        </p:par>
                      </p:childTnLst>
                    </p:cTn>
                  </p:par>
                  <p:par>
                    <p:cTn id="18" fill="hold">
                      <p:stCondLst>
                        <p:cond delay="indefinite"/>
                      </p:stCondLst>
                      <p:childTnLst>
                        <p:par>
                          <p:cTn id="19" fill="hold">
                            <p:stCondLst>
                              <p:cond delay="0"/>
                            </p:stCondLst>
                            <p:childTnLst>
                              <p:par>
                                <p:cTn id="20" presetID="18" presetClass="entr" presetSubtype="3" fill="hold" nodeType="clickEffect">
                                  <p:stCondLst>
                                    <p:cond delay="0"/>
                                  </p:stCondLst>
                                  <p:childTnLst>
                                    <p:set>
                                      <p:cBhvr>
                                        <p:cTn id="21" dur="1" fill="hold">
                                          <p:stCondLst>
                                            <p:cond delay="0"/>
                                          </p:stCondLst>
                                        </p:cTn>
                                        <p:tgtEl>
                                          <p:spTgt spid="7"/>
                                        </p:tgtEl>
                                        <p:attrNameLst>
                                          <p:attrName>style.visibility</p:attrName>
                                        </p:attrNameLst>
                                      </p:cBhvr>
                                      <p:to>
                                        <p:strVal val="visible"/>
                                      </p:to>
                                    </p:set>
                                    <p:animEffect transition="in" filter="strips(upRight)">
                                      <p:cBhvr>
                                        <p:cTn id="22" dur="500"/>
                                        <p:tgtEl>
                                          <p:spTgt spid="7"/>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timing>
</p:sld>
</file>

<file path=ppt/slides/slide15.xml><?xml version="1.0" encoding="utf-8"?>
<p:sld xmlns:a="http://schemas.openxmlformats.org/drawingml/2006/main" xmlns:r="http://schemas.openxmlformats.org/officeDocument/2006/relationships" xmlns:mc="http://schemas.openxmlformats.org/markup-compatibility/2006" xmlns:mv="urn:schemas-microsoft-com:mac:vml" xmlns:p="http://schemas.openxmlformats.org/presentationml/2006/main" mc:Ignorable="mv" mc:PreserveAttributes="mv:*" showMasterPhAnim="0">
  <p:cSld>
    <p:spTree>
      <p:nvGrpSpPr>
        <p:cNvPr id="1" name=""/>
        <p:cNvGrpSpPr/>
        <p:nvPr/>
      </p:nvGrpSpPr>
      <p:grpSpPr>
        <a:xfrm>
          <a:off x="0" y="0"/>
          <a:ext cx="0" cy="0"/>
          <a:chOff x="0" y="0"/>
          <a:chExt cx="0" cy="0"/>
        </a:xfrm>
      </p:grpSpPr>
      <p:pic>
        <p:nvPicPr>
          <p:cNvPr id="40964" name="Picture 1"/>
          <p:cNvPicPr>
            <a:picLocks noChangeArrowheads="1"/>
          </p:cNvPicPr>
          <p:nvPr/>
        </p:nvPicPr>
        <p:blipFill>
          <a:blip r:embed="rId3"/>
          <a:srcRect/>
          <a:stretch>
            <a:fillRect/>
          </a:stretch>
        </p:blipFill>
        <p:spPr bwMode="auto">
          <a:xfrm>
            <a:off x="8383588" y="0"/>
            <a:ext cx="760412" cy="1066800"/>
          </a:xfrm>
          <a:prstGeom prst="rect">
            <a:avLst/>
          </a:prstGeom>
          <a:noFill/>
          <a:ln w="9525">
            <a:noFill/>
            <a:miter lim="800000"/>
            <a:headEnd/>
            <a:tailEnd/>
          </a:ln>
        </p:spPr>
      </p:pic>
      <p:sp>
        <p:nvSpPr>
          <p:cNvPr id="40965" name="Rectangle 2"/>
          <p:cNvSpPr>
            <a:spLocks noGrp="1" noChangeArrowheads="1"/>
          </p:cNvSpPr>
          <p:nvPr>
            <p:ph type="title"/>
          </p:nvPr>
        </p:nvSpPr>
        <p:spPr>
          <a:xfrm>
            <a:off x="609600" y="76200"/>
            <a:ext cx="7620000" cy="838200"/>
          </a:xfrm>
        </p:spPr>
        <p:txBody>
          <a:bodyPr/>
          <a:lstStyle/>
          <a:p>
            <a:r>
              <a:rPr lang="en-US" smtClean="0"/>
              <a:t>The Kemp Model: Autarky equilibrium</a:t>
            </a:r>
            <a:endParaRPr lang="en-US"/>
          </a:p>
        </p:txBody>
      </p:sp>
      <p:sp>
        <p:nvSpPr>
          <p:cNvPr id="16387" name="Rectangle 3"/>
          <p:cNvSpPr>
            <a:spLocks noGrp="1" noChangeArrowheads="1"/>
          </p:cNvSpPr>
          <p:nvPr>
            <p:ph idx="4294967295"/>
          </p:nvPr>
        </p:nvSpPr>
        <p:spPr>
          <a:xfrm>
            <a:off x="4572000" y="762000"/>
            <a:ext cx="4572000" cy="3200400"/>
          </a:xfrm>
        </p:spPr>
        <p:txBody>
          <a:bodyPr rIns="132080"/>
          <a:lstStyle/>
          <a:p>
            <a:pPr eaLnBrk="1" hangingPunct="1">
              <a:buClr>
                <a:srgbClr val="000000"/>
              </a:buClr>
            </a:pPr>
            <a:r>
              <a:rPr lang="en-US"/>
              <a:t>With external economies of scale and perfect competition, each firm produces until</a:t>
            </a:r>
          </a:p>
          <a:p>
            <a:pPr eaLnBrk="1" hangingPunct="1">
              <a:buFont typeface="Angsana New" charset="0"/>
              <a:buNone/>
            </a:pPr>
            <a:r>
              <a:rPr lang="en-US">
                <a:latin typeface="ＭＳ Ｐゴシック" charset="-128"/>
                <a:ea typeface="ＭＳ Ｐゴシック" charset="-128"/>
                <a:cs typeface="ＭＳ Ｐゴシック" charset="-128"/>
                <a:sym typeface="ＭＳ Ｐゴシック" charset="-128"/>
              </a:rPr>
              <a:t>	</a:t>
            </a:r>
            <a:r>
              <a:rPr lang="en-US"/>
              <a:t>    P</a:t>
            </a:r>
            <a:r>
              <a:rPr lang="en-US" baseline="-25000"/>
              <a:t>X</a:t>
            </a:r>
            <a:r>
              <a:rPr lang="en-US"/>
              <a:t> = MC</a:t>
            </a:r>
            <a:r>
              <a:rPr lang="en-US" baseline="-25000"/>
              <a:t>X</a:t>
            </a:r>
            <a:r>
              <a:rPr lang="en-US"/>
              <a:t>,  P</a:t>
            </a:r>
            <a:r>
              <a:rPr lang="en-US" baseline="-25000"/>
              <a:t>Y</a:t>
            </a:r>
            <a:r>
              <a:rPr lang="en-US"/>
              <a:t> = MC</a:t>
            </a:r>
            <a:r>
              <a:rPr lang="en-US" baseline="-25000"/>
              <a:t>Y</a:t>
            </a:r>
          </a:p>
        </p:txBody>
      </p:sp>
      <p:sp>
        <p:nvSpPr>
          <p:cNvPr id="40967" name="Rectangle 4"/>
          <p:cNvSpPr>
            <a:spLocks/>
          </p:cNvSpPr>
          <p:nvPr/>
        </p:nvSpPr>
        <p:spPr bwMode="auto">
          <a:xfrm>
            <a:off x="3124200" y="6248400"/>
            <a:ext cx="2908300" cy="482600"/>
          </a:xfrm>
          <a:prstGeom prst="rect">
            <a:avLst/>
          </a:prstGeom>
          <a:noFill/>
          <a:ln w="12700">
            <a:noFill/>
            <a:miter lim="800000"/>
            <a:headEnd/>
            <a:tailEnd/>
          </a:ln>
        </p:spPr>
        <p:txBody>
          <a:bodyPr lIns="0" tIns="0" rIns="40639" bIns="0">
            <a:prstTxWarp prst="textNoShape">
              <a:avLst/>
            </a:prstTxWarp>
          </a:bodyPr>
          <a:lstStyle/>
          <a:p>
            <a:pPr marL="39688" algn="ctr"/>
            <a:r>
              <a:rPr lang="en-US" sz="2600" dirty="0" smtClean="0">
                <a:solidFill>
                  <a:schemeClr val="tx1"/>
                </a:solidFill>
                <a:ea typeface="Angsana New Italic" charset="0"/>
                <a:cs typeface="Angsana New Italic" charset="0"/>
              </a:rPr>
              <a:t>  </a:t>
            </a:r>
            <a:endParaRPr lang="en-US" sz="2600" dirty="0">
              <a:solidFill>
                <a:schemeClr val="tx1"/>
              </a:solidFill>
              <a:ea typeface="Angsana New Italic" charset="0"/>
              <a:cs typeface="Angsana New Italic" charset="0"/>
            </a:endParaRPr>
          </a:p>
        </p:txBody>
      </p:sp>
      <p:sp>
        <p:nvSpPr>
          <p:cNvPr id="40968" name="Rectangle 5"/>
          <p:cNvSpPr>
            <a:spLocks/>
          </p:cNvSpPr>
          <p:nvPr/>
        </p:nvSpPr>
        <p:spPr bwMode="auto">
          <a:xfrm>
            <a:off x="7239000" y="6400800"/>
            <a:ext cx="1917700" cy="482600"/>
          </a:xfrm>
          <a:prstGeom prst="rect">
            <a:avLst/>
          </a:prstGeom>
          <a:noFill/>
          <a:ln w="12700">
            <a:noFill/>
            <a:miter lim="800000"/>
            <a:headEnd/>
            <a:tailEnd/>
          </a:ln>
        </p:spPr>
        <p:txBody>
          <a:bodyPr lIns="0" tIns="0" rIns="40639" bIns="0">
            <a:prstTxWarp prst="textNoShape">
              <a:avLst/>
            </a:prstTxWarp>
          </a:bodyPr>
          <a:lstStyle/>
          <a:p>
            <a:pPr marL="39688" algn="r"/>
            <a:r>
              <a:rPr lang="en-US" sz="2600">
                <a:solidFill>
                  <a:schemeClr val="tx1"/>
                </a:solidFill>
                <a:ea typeface="Angsana New Italic" charset="0"/>
                <a:cs typeface="Angsana New Italic" charset="0"/>
              </a:rPr>
              <a:t>14</a:t>
            </a:r>
          </a:p>
        </p:txBody>
      </p:sp>
      <p:sp>
        <p:nvSpPr>
          <p:cNvPr id="40969" name="Line 6"/>
          <p:cNvSpPr>
            <a:spLocks noChangeShapeType="1"/>
          </p:cNvSpPr>
          <p:nvPr/>
        </p:nvSpPr>
        <p:spPr bwMode="auto">
          <a:xfrm rot="10800000" flipH="1">
            <a:off x="457200" y="1600200"/>
            <a:ext cx="1588" cy="4267200"/>
          </a:xfrm>
          <a:prstGeom prst="line">
            <a:avLst/>
          </a:prstGeom>
          <a:noFill/>
          <a:ln w="38100">
            <a:solidFill>
              <a:schemeClr val="tx1"/>
            </a:solidFill>
            <a:round/>
            <a:headEnd/>
            <a:tailEnd/>
          </a:ln>
        </p:spPr>
        <p:txBody>
          <a:bodyPr lIns="0" tIns="0" rIns="0" bIns="0">
            <a:prstTxWarp prst="textNoShape">
              <a:avLst/>
            </a:prstTxWarp>
          </a:bodyPr>
          <a:lstStyle/>
          <a:p>
            <a:endParaRPr lang="en-US"/>
          </a:p>
        </p:txBody>
      </p:sp>
      <p:sp>
        <p:nvSpPr>
          <p:cNvPr id="40970" name="Line 7"/>
          <p:cNvSpPr>
            <a:spLocks noChangeShapeType="1"/>
          </p:cNvSpPr>
          <p:nvPr/>
        </p:nvSpPr>
        <p:spPr bwMode="auto">
          <a:xfrm>
            <a:off x="457200" y="5867400"/>
            <a:ext cx="3733800" cy="1588"/>
          </a:xfrm>
          <a:prstGeom prst="line">
            <a:avLst/>
          </a:prstGeom>
          <a:noFill/>
          <a:ln w="38100">
            <a:solidFill>
              <a:schemeClr val="tx1"/>
            </a:solidFill>
            <a:round/>
            <a:headEnd/>
            <a:tailEnd/>
          </a:ln>
        </p:spPr>
        <p:txBody>
          <a:bodyPr lIns="0" tIns="0" rIns="0" bIns="0">
            <a:prstTxWarp prst="textNoShape">
              <a:avLst/>
            </a:prstTxWarp>
          </a:bodyPr>
          <a:lstStyle/>
          <a:p>
            <a:endParaRPr lang="en-US"/>
          </a:p>
        </p:txBody>
      </p:sp>
      <p:sp>
        <p:nvSpPr>
          <p:cNvPr id="40971" name="Freeform 8"/>
          <p:cNvSpPr>
            <a:spLocks/>
          </p:cNvSpPr>
          <p:nvPr/>
        </p:nvSpPr>
        <p:spPr bwMode="auto">
          <a:xfrm>
            <a:off x="457200" y="2362200"/>
            <a:ext cx="3429000" cy="3505200"/>
          </a:xfrm>
          <a:custGeom>
            <a:avLst/>
            <a:gdLst>
              <a:gd name="T0" fmla="*/ 0 w 21600"/>
              <a:gd name="T1" fmla="*/ 0 h 21600"/>
              <a:gd name="T2" fmla="*/ 2147483647 w 21600"/>
              <a:gd name="T3" fmla="*/ 2147483647 h 21600"/>
              <a:gd name="T4" fmla="*/ 2147483647 w 21600"/>
              <a:gd name="T5" fmla="*/ 2147483647 h 21600"/>
              <a:gd name="T6" fmla="*/ 2147483647 w 21600"/>
              <a:gd name="T7" fmla="*/ 2147483647 h 21600"/>
              <a:gd name="T8" fmla="*/ 0 60000 65536"/>
              <a:gd name="T9" fmla="*/ 0 60000 65536"/>
              <a:gd name="T10" fmla="*/ 0 60000 65536"/>
              <a:gd name="T11" fmla="*/ 0 60000 65536"/>
              <a:gd name="T12" fmla="*/ 0 w 21600"/>
              <a:gd name="T13" fmla="*/ 0 h 21600"/>
              <a:gd name="T14" fmla="*/ 21600 w 21600"/>
              <a:gd name="T15" fmla="*/ 21600 h 21600"/>
            </a:gdLst>
            <a:ahLst/>
            <a:cxnLst>
              <a:cxn ang="T8">
                <a:pos x="T0" y="T1"/>
              </a:cxn>
              <a:cxn ang="T9">
                <a:pos x="T2" y="T3"/>
              </a:cxn>
              <a:cxn ang="T10">
                <a:pos x="T4" y="T5"/>
              </a:cxn>
              <a:cxn ang="T11">
                <a:pos x="T6" y="T7"/>
              </a:cxn>
            </a:cxnLst>
            <a:rect l="T12" t="T13" r="T14" b="T15"/>
            <a:pathLst>
              <a:path w="21600" h="21600">
                <a:moveTo>
                  <a:pt x="0" y="0"/>
                </a:moveTo>
                <a:cubicBezTo>
                  <a:pt x="440" y="3913"/>
                  <a:pt x="880" y="7826"/>
                  <a:pt x="2400" y="10800"/>
                </a:cubicBezTo>
                <a:cubicBezTo>
                  <a:pt x="3920" y="13774"/>
                  <a:pt x="5920" y="16043"/>
                  <a:pt x="9120" y="17843"/>
                </a:cubicBezTo>
                <a:cubicBezTo>
                  <a:pt x="12320" y="19643"/>
                  <a:pt x="16960" y="20622"/>
                  <a:pt x="21600" y="21600"/>
                </a:cubicBezTo>
              </a:path>
            </a:pathLst>
          </a:custGeom>
          <a:noFill/>
          <a:ln w="38100">
            <a:solidFill>
              <a:srgbClr val="A50021"/>
            </a:solidFill>
            <a:round/>
            <a:headEnd/>
            <a:tailEnd/>
          </a:ln>
        </p:spPr>
        <p:txBody>
          <a:bodyPr lIns="0" tIns="0" rIns="0" bIns="0">
            <a:prstTxWarp prst="textNoShape">
              <a:avLst/>
            </a:prstTxWarp>
          </a:bodyPr>
          <a:lstStyle/>
          <a:p>
            <a:endParaRPr lang="en-US"/>
          </a:p>
        </p:txBody>
      </p:sp>
      <p:sp>
        <p:nvSpPr>
          <p:cNvPr id="40972" name="Rectangle 9"/>
          <p:cNvSpPr>
            <a:spLocks/>
          </p:cNvSpPr>
          <p:nvPr/>
        </p:nvSpPr>
        <p:spPr bwMode="auto">
          <a:xfrm>
            <a:off x="303213" y="1157288"/>
            <a:ext cx="325437" cy="520700"/>
          </a:xfrm>
          <a:prstGeom prst="rect">
            <a:avLst/>
          </a:prstGeom>
          <a:noFill/>
          <a:ln w="12700">
            <a:noFill/>
            <a:miter lim="800000"/>
            <a:headEnd/>
            <a:tailEnd/>
          </a:ln>
        </p:spPr>
        <p:txBody>
          <a:bodyPr wrap="none" lIns="0" tIns="0" rIns="40639" bIns="0">
            <a:prstTxWarp prst="textNoShape">
              <a:avLst/>
            </a:prstTxWarp>
            <a:spAutoFit/>
          </a:bodyPr>
          <a:lstStyle/>
          <a:p>
            <a:pPr marL="39688"/>
            <a:r>
              <a:rPr lang="en-US" sz="2800">
                <a:solidFill>
                  <a:schemeClr val="tx1"/>
                </a:solidFill>
                <a:latin typeface="Angsana New" charset="0"/>
                <a:ea typeface="Angsana New" charset="0"/>
                <a:cs typeface="Angsana New" charset="0"/>
                <a:sym typeface="Angsana New" charset="0"/>
              </a:rPr>
              <a:t>Y</a:t>
            </a:r>
          </a:p>
        </p:txBody>
      </p:sp>
      <p:sp>
        <p:nvSpPr>
          <p:cNvPr id="40973" name="Rectangle 10"/>
          <p:cNvSpPr>
            <a:spLocks/>
          </p:cNvSpPr>
          <p:nvPr/>
        </p:nvSpPr>
        <p:spPr bwMode="auto">
          <a:xfrm>
            <a:off x="4267200" y="5562600"/>
            <a:ext cx="323850" cy="520700"/>
          </a:xfrm>
          <a:prstGeom prst="rect">
            <a:avLst/>
          </a:prstGeom>
          <a:noFill/>
          <a:ln w="12700">
            <a:noFill/>
            <a:miter lim="800000"/>
            <a:headEnd/>
            <a:tailEnd/>
          </a:ln>
        </p:spPr>
        <p:txBody>
          <a:bodyPr wrap="none" lIns="0" tIns="0" rIns="40639" bIns="0">
            <a:prstTxWarp prst="textNoShape">
              <a:avLst/>
            </a:prstTxWarp>
            <a:spAutoFit/>
          </a:bodyPr>
          <a:lstStyle/>
          <a:p>
            <a:pPr marL="39688"/>
            <a:r>
              <a:rPr lang="en-US" sz="2800">
                <a:solidFill>
                  <a:schemeClr val="tx1"/>
                </a:solidFill>
                <a:latin typeface="Angsana New" charset="0"/>
                <a:ea typeface="Angsana New" charset="0"/>
                <a:cs typeface="Angsana New" charset="0"/>
                <a:sym typeface="Angsana New" charset="0"/>
              </a:rPr>
              <a:t>X</a:t>
            </a:r>
          </a:p>
        </p:txBody>
      </p:sp>
      <p:sp>
        <p:nvSpPr>
          <p:cNvPr id="16395" name="Freeform 11"/>
          <p:cNvSpPr>
            <a:spLocks/>
          </p:cNvSpPr>
          <p:nvPr/>
        </p:nvSpPr>
        <p:spPr bwMode="auto">
          <a:xfrm>
            <a:off x="887413" y="3503613"/>
            <a:ext cx="1981200" cy="1905000"/>
          </a:xfrm>
          <a:custGeom>
            <a:avLst/>
            <a:gdLst>
              <a:gd name="T0" fmla="*/ 0 w 21600"/>
              <a:gd name="T1" fmla="*/ 0 h 21600"/>
              <a:gd name="T2" fmla="*/ 2147483647 w 21600"/>
              <a:gd name="T3" fmla="*/ 2147483647 h 21600"/>
              <a:gd name="T4" fmla="*/ 2147483647 w 21600"/>
              <a:gd name="T5" fmla="*/ 2147483647 h 21600"/>
              <a:gd name="T6" fmla="*/ 2147483647 w 21600"/>
              <a:gd name="T7" fmla="*/ 2147483647 h 21600"/>
              <a:gd name="T8" fmla="*/ 0 60000 65536"/>
              <a:gd name="T9" fmla="*/ 0 60000 65536"/>
              <a:gd name="T10" fmla="*/ 0 60000 65536"/>
              <a:gd name="T11" fmla="*/ 0 60000 65536"/>
              <a:gd name="T12" fmla="*/ 0 w 21600"/>
              <a:gd name="T13" fmla="*/ 0 h 21600"/>
              <a:gd name="T14" fmla="*/ 21600 w 21600"/>
              <a:gd name="T15" fmla="*/ 21600 h 21600"/>
            </a:gdLst>
            <a:ahLst/>
            <a:cxnLst>
              <a:cxn ang="T8">
                <a:pos x="T0" y="T1"/>
              </a:cxn>
              <a:cxn ang="T9">
                <a:pos x="T2" y="T3"/>
              </a:cxn>
              <a:cxn ang="T10">
                <a:pos x="T4" y="T5"/>
              </a:cxn>
              <a:cxn ang="T11">
                <a:pos x="T6" y="T7"/>
              </a:cxn>
            </a:cxnLst>
            <a:rect l="T12" t="T13" r="T14" b="T15"/>
            <a:pathLst>
              <a:path w="21600" h="21600">
                <a:moveTo>
                  <a:pt x="0" y="0"/>
                </a:moveTo>
                <a:cubicBezTo>
                  <a:pt x="440" y="3913"/>
                  <a:pt x="880" y="7826"/>
                  <a:pt x="2400" y="10800"/>
                </a:cubicBezTo>
                <a:cubicBezTo>
                  <a:pt x="3920" y="13774"/>
                  <a:pt x="5920" y="16043"/>
                  <a:pt x="9120" y="17843"/>
                </a:cubicBezTo>
                <a:cubicBezTo>
                  <a:pt x="12320" y="19643"/>
                  <a:pt x="16960" y="20622"/>
                  <a:pt x="21600" y="21600"/>
                </a:cubicBezTo>
              </a:path>
            </a:pathLst>
          </a:custGeom>
          <a:noFill/>
          <a:ln w="38100">
            <a:solidFill>
              <a:schemeClr val="tx1"/>
            </a:solidFill>
            <a:round/>
            <a:headEnd/>
            <a:tailEnd/>
          </a:ln>
        </p:spPr>
        <p:txBody>
          <a:bodyPr lIns="0" tIns="0" rIns="0" bIns="0">
            <a:prstTxWarp prst="textNoShape">
              <a:avLst/>
            </a:prstTxWarp>
          </a:bodyPr>
          <a:lstStyle/>
          <a:p>
            <a:endParaRPr lang="en-US"/>
          </a:p>
        </p:txBody>
      </p:sp>
      <p:sp>
        <p:nvSpPr>
          <p:cNvPr id="40975" name="Rectangle 12"/>
          <p:cNvSpPr>
            <a:spLocks/>
          </p:cNvSpPr>
          <p:nvPr/>
        </p:nvSpPr>
        <p:spPr bwMode="auto">
          <a:xfrm>
            <a:off x="2819400" y="5105400"/>
            <a:ext cx="658813" cy="596900"/>
          </a:xfrm>
          <a:prstGeom prst="rect">
            <a:avLst/>
          </a:prstGeom>
          <a:noFill/>
          <a:ln w="12700">
            <a:noFill/>
            <a:miter lim="800000"/>
            <a:headEnd/>
            <a:tailEnd/>
          </a:ln>
        </p:spPr>
        <p:txBody>
          <a:bodyPr wrap="none" lIns="0" tIns="0" rIns="40639" bIns="0">
            <a:prstTxWarp prst="textNoShape">
              <a:avLst/>
            </a:prstTxWarp>
            <a:spAutoFit/>
          </a:bodyPr>
          <a:lstStyle/>
          <a:p>
            <a:pPr marL="39688"/>
            <a:r>
              <a:rPr lang="en-US" sz="2800">
                <a:solidFill>
                  <a:schemeClr val="tx1"/>
                </a:solidFill>
                <a:latin typeface="Angsana New" charset="0"/>
                <a:ea typeface="Angsana New" charset="0"/>
                <a:cs typeface="Angsana New" charset="0"/>
                <a:sym typeface="Angsana New" charset="0"/>
              </a:rPr>
              <a:t>CIC</a:t>
            </a:r>
            <a:r>
              <a:rPr lang="en-US" sz="2800" baseline="-25000">
                <a:solidFill>
                  <a:schemeClr val="tx1"/>
                </a:solidFill>
                <a:latin typeface="Angsana New" charset="0"/>
                <a:ea typeface="Angsana New" charset="0"/>
                <a:cs typeface="Angsana New" charset="0"/>
                <a:sym typeface="Angsana New" charset="0"/>
              </a:rPr>
              <a:t>A</a:t>
            </a:r>
          </a:p>
        </p:txBody>
      </p:sp>
      <p:grpSp>
        <p:nvGrpSpPr>
          <p:cNvPr id="2" name="Group 13"/>
          <p:cNvGrpSpPr>
            <a:grpSpLocks/>
          </p:cNvGrpSpPr>
          <p:nvPr/>
        </p:nvGrpSpPr>
        <p:grpSpPr bwMode="auto">
          <a:xfrm>
            <a:off x="0" y="4267200"/>
            <a:ext cx="2408238" cy="2135188"/>
            <a:chOff x="0" y="0"/>
            <a:chExt cx="1517" cy="1345"/>
          </a:xfrm>
        </p:grpSpPr>
        <p:sp>
          <p:nvSpPr>
            <p:cNvPr id="40988" name="Freeform 14"/>
            <p:cNvSpPr>
              <a:spLocks/>
            </p:cNvSpPr>
            <p:nvPr/>
          </p:nvSpPr>
          <p:spPr bwMode="auto">
            <a:xfrm>
              <a:off x="288" y="336"/>
              <a:ext cx="545" cy="672"/>
            </a:xfrm>
            <a:custGeom>
              <a:avLst/>
              <a:gdLst>
                <a:gd name="T0" fmla="*/ 0 w 21600"/>
                <a:gd name="T1" fmla="*/ 0 h 21600"/>
                <a:gd name="T2" fmla="*/ 0 w 21600"/>
                <a:gd name="T3" fmla="*/ 0 h 21600"/>
                <a:gd name="T4" fmla="*/ 0 w 21600"/>
                <a:gd name="T5" fmla="*/ 0 h 21600"/>
                <a:gd name="T6" fmla="*/ 0 60000 65536"/>
                <a:gd name="T7" fmla="*/ 0 60000 65536"/>
                <a:gd name="T8" fmla="*/ 0 60000 65536"/>
                <a:gd name="T9" fmla="*/ 0 w 21600"/>
                <a:gd name="T10" fmla="*/ 0 h 21600"/>
                <a:gd name="T11" fmla="*/ 21600 w 21600"/>
                <a:gd name="T12" fmla="*/ 21600 h 21600"/>
              </a:gdLst>
              <a:ahLst/>
              <a:cxnLst>
                <a:cxn ang="T6">
                  <a:pos x="T0" y="T1"/>
                </a:cxn>
                <a:cxn ang="T7">
                  <a:pos x="T2" y="T3"/>
                </a:cxn>
                <a:cxn ang="T8">
                  <a:pos x="T4" y="T5"/>
                </a:cxn>
              </a:cxnLst>
              <a:rect l="T9" t="T10" r="T11" b="T12"/>
              <a:pathLst>
                <a:path w="21600" h="21600">
                  <a:moveTo>
                    <a:pt x="21600" y="21600"/>
                  </a:moveTo>
                  <a:lnTo>
                    <a:pt x="21600" y="0"/>
                  </a:lnTo>
                  <a:lnTo>
                    <a:pt x="0" y="0"/>
                  </a:lnTo>
                </a:path>
              </a:pathLst>
            </a:custGeom>
            <a:noFill/>
            <a:ln w="9525">
              <a:solidFill>
                <a:schemeClr val="tx1"/>
              </a:solidFill>
              <a:prstDash val="dash"/>
              <a:round/>
              <a:headEnd/>
              <a:tailEnd/>
            </a:ln>
          </p:spPr>
          <p:txBody>
            <a:bodyPr lIns="0" tIns="0" rIns="0" bIns="0">
              <a:prstTxWarp prst="textNoShape">
                <a:avLst/>
              </a:prstTxWarp>
            </a:bodyPr>
            <a:lstStyle/>
            <a:p>
              <a:endParaRPr lang="en-US"/>
            </a:p>
          </p:txBody>
        </p:sp>
        <p:sp>
          <p:nvSpPr>
            <p:cNvPr id="40989" name="Line 15"/>
            <p:cNvSpPr>
              <a:spLocks noChangeShapeType="1"/>
            </p:cNvSpPr>
            <p:nvPr/>
          </p:nvSpPr>
          <p:spPr bwMode="auto">
            <a:xfrm>
              <a:off x="480" y="0"/>
              <a:ext cx="816" cy="816"/>
            </a:xfrm>
            <a:prstGeom prst="line">
              <a:avLst/>
            </a:prstGeom>
            <a:noFill/>
            <a:ln w="19050">
              <a:solidFill>
                <a:schemeClr val="tx1"/>
              </a:solidFill>
              <a:round/>
              <a:headEnd/>
              <a:tailEnd/>
            </a:ln>
          </p:spPr>
          <p:txBody>
            <a:bodyPr lIns="0" tIns="0" rIns="0" bIns="0">
              <a:prstTxWarp prst="textNoShape">
                <a:avLst/>
              </a:prstTxWarp>
            </a:bodyPr>
            <a:lstStyle/>
            <a:p>
              <a:endParaRPr lang="en-US"/>
            </a:p>
          </p:txBody>
        </p:sp>
        <p:sp>
          <p:nvSpPr>
            <p:cNvPr id="40990" name="Oval 16"/>
            <p:cNvSpPr>
              <a:spLocks/>
            </p:cNvSpPr>
            <p:nvPr/>
          </p:nvSpPr>
          <p:spPr bwMode="auto">
            <a:xfrm>
              <a:off x="809" y="298"/>
              <a:ext cx="73" cy="73"/>
            </a:xfrm>
            <a:prstGeom prst="ellipse">
              <a:avLst/>
            </a:prstGeom>
            <a:solidFill>
              <a:srgbClr val="800000"/>
            </a:solidFill>
            <a:ln w="25400">
              <a:solidFill>
                <a:schemeClr val="tx1"/>
              </a:solidFill>
              <a:round/>
              <a:headEnd/>
              <a:tailEnd/>
            </a:ln>
          </p:spPr>
          <p:txBody>
            <a:bodyPr lIns="0" tIns="0" rIns="0" bIns="0">
              <a:prstTxWarp prst="textNoShape">
                <a:avLst/>
              </a:prstTxWarp>
            </a:bodyPr>
            <a:lstStyle/>
            <a:p>
              <a:endParaRPr lang="en-US"/>
            </a:p>
          </p:txBody>
        </p:sp>
        <p:sp>
          <p:nvSpPr>
            <p:cNvPr id="40991" name="Rectangle 17"/>
            <p:cNvSpPr>
              <a:spLocks/>
            </p:cNvSpPr>
            <p:nvPr/>
          </p:nvSpPr>
          <p:spPr bwMode="auto">
            <a:xfrm>
              <a:off x="1266" y="672"/>
              <a:ext cx="251" cy="376"/>
            </a:xfrm>
            <a:prstGeom prst="rect">
              <a:avLst/>
            </a:prstGeom>
            <a:noFill/>
            <a:ln w="12700">
              <a:noFill/>
              <a:miter lim="800000"/>
              <a:headEnd/>
              <a:tailEnd/>
            </a:ln>
          </p:spPr>
          <p:txBody>
            <a:bodyPr wrap="none" lIns="0" tIns="0" rIns="40639" bIns="0">
              <a:prstTxWarp prst="textNoShape">
                <a:avLst/>
              </a:prstTxWarp>
              <a:spAutoFit/>
            </a:bodyPr>
            <a:lstStyle/>
            <a:p>
              <a:pPr marL="39688"/>
              <a:r>
                <a:rPr lang="en-US" sz="2800">
                  <a:solidFill>
                    <a:schemeClr val="tx1"/>
                  </a:solidFill>
                  <a:latin typeface="Angsana New" charset="0"/>
                  <a:ea typeface="Angsana New" charset="0"/>
                  <a:cs typeface="Angsana New" charset="0"/>
                  <a:sym typeface="Angsana New" charset="0"/>
                </a:rPr>
                <a:t>P</a:t>
              </a:r>
              <a:r>
                <a:rPr lang="en-US" sz="2800" baseline="-25000">
                  <a:solidFill>
                    <a:schemeClr val="tx1"/>
                  </a:solidFill>
                  <a:latin typeface="Angsana New" charset="0"/>
                  <a:ea typeface="Angsana New" charset="0"/>
                  <a:cs typeface="Angsana New" charset="0"/>
                  <a:sym typeface="Angsana New" charset="0"/>
                </a:rPr>
                <a:t>A</a:t>
              </a:r>
            </a:p>
          </p:txBody>
        </p:sp>
        <p:sp>
          <p:nvSpPr>
            <p:cNvPr id="40992" name="Rectangle 18"/>
            <p:cNvSpPr>
              <a:spLocks/>
            </p:cNvSpPr>
            <p:nvPr/>
          </p:nvSpPr>
          <p:spPr bwMode="auto">
            <a:xfrm>
              <a:off x="0" y="144"/>
              <a:ext cx="275" cy="376"/>
            </a:xfrm>
            <a:prstGeom prst="rect">
              <a:avLst/>
            </a:prstGeom>
            <a:noFill/>
            <a:ln w="12700">
              <a:noFill/>
              <a:miter lim="800000"/>
              <a:headEnd/>
              <a:tailEnd/>
            </a:ln>
          </p:spPr>
          <p:txBody>
            <a:bodyPr wrap="none" lIns="0" tIns="0" rIns="40639" bIns="0">
              <a:prstTxWarp prst="textNoShape">
                <a:avLst/>
              </a:prstTxWarp>
              <a:spAutoFit/>
            </a:bodyPr>
            <a:lstStyle/>
            <a:p>
              <a:pPr marL="39688"/>
              <a:r>
                <a:rPr lang="en-US" sz="2800">
                  <a:solidFill>
                    <a:schemeClr val="tx1"/>
                  </a:solidFill>
                  <a:latin typeface="Angsana New" charset="0"/>
                  <a:ea typeface="Angsana New" charset="0"/>
                  <a:cs typeface="Angsana New" charset="0"/>
                  <a:sym typeface="Angsana New" charset="0"/>
                </a:rPr>
                <a:t>Y</a:t>
              </a:r>
              <a:r>
                <a:rPr lang="en-US" sz="2800" baseline="-25000">
                  <a:solidFill>
                    <a:schemeClr val="tx1"/>
                  </a:solidFill>
                  <a:latin typeface="Angsana New" charset="0"/>
                  <a:ea typeface="Angsana New" charset="0"/>
                  <a:cs typeface="Angsana New" charset="0"/>
                  <a:sym typeface="Angsana New" charset="0"/>
                </a:rPr>
                <a:t>A</a:t>
              </a:r>
            </a:p>
          </p:txBody>
        </p:sp>
        <p:sp>
          <p:nvSpPr>
            <p:cNvPr id="40993" name="Rectangle 19"/>
            <p:cNvSpPr>
              <a:spLocks/>
            </p:cNvSpPr>
            <p:nvPr/>
          </p:nvSpPr>
          <p:spPr bwMode="auto">
            <a:xfrm>
              <a:off x="761" y="969"/>
              <a:ext cx="275" cy="376"/>
            </a:xfrm>
            <a:prstGeom prst="rect">
              <a:avLst/>
            </a:prstGeom>
            <a:noFill/>
            <a:ln w="12700">
              <a:noFill/>
              <a:miter lim="800000"/>
              <a:headEnd/>
              <a:tailEnd/>
            </a:ln>
          </p:spPr>
          <p:txBody>
            <a:bodyPr wrap="none" lIns="0" tIns="0" rIns="40639" bIns="0">
              <a:prstTxWarp prst="textNoShape">
                <a:avLst/>
              </a:prstTxWarp>
              <a:spAutoFit/>
            </a:bodyPr>
            <a:lstStyle/>
            <a:p>
              <a:pPr marL="39688"/>
              <a:r>
                <a:rPr lang="en-US" sz="2800">
                  <a:solidFill>
                    <a:schemeClr val="tx1"/>
                  </a:solidFill>
                  <a:latin typeface="Angsana New" charset="0"/>
                  <a:ea typeface="Angsana New" charset="0"/>
                  <a:cs typeface="Angsana New" charset="0"/>
                  <a:sym typeface="Angsana New" charset="0"/>
                </a:rPr>
                <a:t>X</a:t>
              </a:r>
              <a:r>
                <a:rPr lang="en-US" sz="2800" baseline="-25000">
                  <a:solidFill>
                    <a:schemeClr val="tx1"/>
                  </a:solidFill>
                  <a:latin typeface="Angsana New" charset="0"/>
                  <a:ea typeface="Angsana New" charset="0"/>
                  <a:cs typeface="Angsana New" charset="0"/>
                  <a:sym typeface="Angsana New" charset="0"/>
                </a:rPr>
                <a:t>A</a:t>
              </a:r>
            </a:p>
          </p:txBody>
        </p:sp>
      </p:grpSp>
      <p:sp>
        <p:nvSpPr>
          <p:cNvPr id="16405" name="Rectangle 21"/>
          <p:cNvSpPr>
            <a:spLocks/>
          </p:cNvSpPr>
          <p:nvPr/>
        </p:nvSpPr>
        <p:spPr bwMode="auto">
          <a:xfrm>
            <a:off x="4570413" y="4572000"/>
            <a:ext cx="4584700" cy="1244600"/>
          </a:xfrm>
          <a:prstGeom prst="rect">
            <a:avLst/>
          </a:prstGeom>
          <a:noFill/>
          <a:ln w="12700">
            <a:noFill/>
            <a:miter lim="800000"/>
            <a:headEnd/>
            <a:tailEnd/>
          </a:ln>
        </p:spPr>
        <p:txBody>
          <a:bodyPr lIns="0" tIns="0" rIns="40639" bIns="0">
            <a:prstTxWarp prst="textNoShape">
              <a:avLst/>
            </a:prstTxWarp>
          </a:bodyPr>
          <a:lstStyle/>
          <a:p>
            <a:pPr marL="382588" indent="-342900">
              <a:lnSpc>
                <a:spcPct val="90000"/>
              </a:lnSpc>
              <a:spcBef>
                <a:spcPts val="463"/>
              </a:spcBef>
              <a:buClr>
                <a:srgbClr val="000000"/>
              </a:buClr>
              <a:buSzPct val="100000"/>
              <a:buFont typeface="Angsana New" charset="0"/>
              <a:buChar char="•"/>
            </a:pPr>
            <a:r>
              <a:rPr lang="en-US" sz="4000">
                <a:solidFill>
                  <a:schemeClr val="tx1"/>
                </a:solidFill>
                <a:latin typeface="Angsana New" charset="0"/>
                <a:ea typeface="Angsana New" charset="0"/>
                <a:cs typeface="Angsana New" charset="0"/>
                <a:sym typeface="Angsana New" charset="0"/>
              </a:rPr>
              <a:t>A representative consumer maximizes utility  </a:t>
            </a:r>
          </a:p>
        </p:txBody>
      </p:sp>
      <p:grpSp>
        <p:nvGrpSpPr>
          <p:cNvPr id="3" name="Group 23"/>
          <p:cNvGrpSpPr>
            <a:grpSpLocks/>
          </p:cNvGrpSpPr>
          <p:nvPr/>
        </p:nvGrpSpPr>
        <p:grpSpPr bwMode="auto">
          <a:xfrm>
            <a:off x="950913" y="1600200"/>
            <a:ext cx="3508375" cy="3048000"/>
            <a:chOff x="0" y="0"/>
            <a:chExt cx="2210" cy="1920"/>
          </a:xfrm>
        </p:grpSpPr>
        <p:pic>
          <p:nvPicPr>
            <p:cNvPr id="40986" name="Picture 24"/>
            <p:cNvPicPr>
              <a:picLocks noChangeArrowheads="1"/>
            </p:cNvPicPr>
            <p:nvPr/>
          </p:nvPicPr>
          <p:blipFill>
            <a:blip r:embed="rId4"/>
            <a:srcRect/>
            <a:stretch>
              <a:fillRect/>
            </a:stretch>
          </p:blipFill>
          <p:spPr bwMode="auto">
            <a:xfrm>
              <a:off x="0" y="0"/>
              <a:ext cx="2210" cy="837"/>
            </a:xfrm>
            <a:prstGeom prst="rect">
              <a:avLst/>
            </a:prstGeom>
            <a:noFill/>
            <a:ln w="9525">
              <a:noFill/>
              <a:miter lim="800000"/>
              <a:headEnd/>
              <a:tailEnd/>
            </a:ln>
          </p:spPr>
        </p:pic>
        <p:sp>
          <p:nvSpPr>
            <p:cNvPr id="40987" name="Line 25"/>
            <p:cNvSpPr>
              <a:spLocks noChangeShapeType="1"/>
            </p:cNvSpPr>
            <p:nvPr/>
          </p:nvSpPr>
          <p:spPr bwMode="auto">
            <a:xfrm flipH="1">
              <a:off x="265" y="576"/>
              <a:ext cx="432" cy="1344"/>
            </a:xfrm>
            <a:prstGeom prst="line">
              <a:avLst/>
            </a:prstGeom>
            <a:noFill/>
            <a:ln w="25400">
              <a:solidFill>
                <a:schemeClr val="tx1"/>
              </a:solidFill>
              <a:round/>
              <a:headEnd/>
              <a:tailEnd type="triangle" w="med" len="med"/>
            </a:ln>
          </p:spPr>
          <p:txBody>
            <a:bodyPr lIns="0" tIns="0" rIns="0" bIns="0">
              <a:prstTxWarp prst="textNoShape">
                <a:avLst/>
              </a:prstTxWarp>
            </a:bodyPr>
            <a:lstStyle/>
            <a:p>
              <a:endParaRPr lang="en-US"/>
            </a:p>
          </p:txBody>
        </p:sp>
      </p:grpSp>
      <p:grpSp>
        <p:nvGrpSpPr>
          <p:cNvPr id="40979" name="Group 26"/>
          <p:cNvGrpSpPr>
            <a:grpSpLocks/>
          </p:cNvGrpSpPr>
          <p:nvPr/>
        </p:nvGrpSpPr>
        <p:grpSpPr bwMode="auto">
          <a:xfrm>
            <a:off x="3635375" y="5791200"/>
            <a:ext cx="323850" cy="520700"/>
            <a:chOff x="0" y="0"/>
            <a:chExt cx="204" cy="328"/>
          </a:xfrm>
        </p:grpSpPr>
        <p:sp>
          <p:nvSpPr>
            <p:cNvPr id="40984" name="Rectangle 27"/>
            <p:cNvSpPr>
              <a:spLocks/>
            </p:cNvSpPr>
            <p:nvPr/>
          </p:nvSpPr>
          <p:spPr bwMode="auto">
            <a:xfrm>
              <a:off x="0" y="0"/>
              <a:ext cx="204" cy="328"/>
            </a:xfrm>
            <a:prstGeom prst="rect">
              <a:avLst/>
            </a:prstGeom>
            <a:noFill/>
            <a:ln w="12700">
              <a:noFill/>
              <a:miter lim="800000"/>
              <a:headEnd/>
              <a:tailEnd/>
            </a:ln>
          </p:spPr>
          <p:txBody>
            <a:bodyPr wrap="none" lIns="0" tIns="0" rIns="40639" bIns="0">
              <a:prstTxWarp prst="textNoShape">
                <a:avLst/>
              </a:prstTxWarp>
              <a:spAutoFit/>
            </a:bodyPr>
            <a:lstStyle/>
            <a:p>
              <a:pPr marL="39688"/>
              <a:r>
                <a:rPr lang="en-US" sz="2800">
                  <a:solidFill>
                    <a:schemeClr val="tx1"/>
                  </a:solidFill>
                  <a:latin typeface="Angsana New" charset="0"/>
                  <a:ea typeface="Angsana New" charset="0"/>
                  <a:cs typeface="Angsana New" charset="0"/>
                  <a:sym typeface="Angsana New" charset="0"/>
                </a:rPr>
                <a:t>X</a:t>
              </a:r>
            </a:p>
          </p:txBody>
        </p:sp>
        <p:sp>
          <p:nvSpPr>
            <p:cNvPr id="40985" name="Line 28"/>
            <p:cNvSpPr>
              <a:spLocks noChangeShapeType="1"/>
            </p:cNvSpPr>
            <p:nvPr/>
          </p:nvSpPr>
          <p:spPr bwMode="auto">
            <a:xfrm>
              <a:off x="48" y="96"/>
              <a:ext cx="96" cy="1"/>
            </a:xfrm>
            <a:prstGeom prst="line">
              <a:avLst/>
            </a:prstGeom>
            <a:noFill/>
            <a:ln w="28575">
              <a:solidFill>
                <a:schemeClr val="tx1"/>
              </a:solidFill>
              <a:round/>
              <a:headEnd/>
              <a:tailEnd/>
            </a:ln>
          </p:spPr>
          <p:txBody>
            <a:bodyPr lIns="0" tIns="0" rIns="0" bIns="0">
              <a:prstTxWarp prst="textNoShape">
                <a:avLst/>
              </a:prstTxWarp>
            </a:bodyPr>
            <a:lstStyle/>
            <a:p>
              <a:endParaRPr lang="en-US"/>
            </a:p>
          </p:txBody>
        </p:sp>
      </p:grpSp>
      <p:grpSp>
        <p:nvGrpSpPr>
          <p:cNvPr id="40980" name="Group 29"/>
          <p:cNvGrpSpPr>
            <a:grpSpLocks/>
          </p:cNvGrpSpPr>
          <p:nvPr/>
        </p:nvGrpSpPr>
        <p:grpSpPr bwMode="auto">
          <a:xfrm>
            <a:off x="101600" y="2133600"/>
            <a:ext cx="325438" cy="520700"/>
            <a:chOff x="0" y="0"/>
            <a:chExt cx="204" cy="328"/>
          </a:xfrm>
        </p:grpSpPr>
        <p:sp>
          <p:nvSpPr>
            <p:cNvPr id="40982" name="Rectangle 30"/>
            <p:cNvSpPr>
              <a:spLocks/>
            </p:cNvSpPr>
            <p:nvPr/>
          </p:nvSpPr>
          <p:spPr bwMode="auto">
            <a:xfrm>
              <a:off x="0" y="0"/>
              <a:ext cx="204" cy="328"/>
            </a:xfrm>
            <a:prstGeom prst="rect">
              <a:avLst/>
            </a:prstGeom>
            <a:noFill/>
            <a:ln w="12700">
              <a:noFill/>
              <a:miter lim="800000"/>
              <a:headEnd/>
              <a:tailEnd/>
            </a:ln>
          </p:spPr>
          <p:txBody>
            <a:bodyPr wrap="none" lIns="0" tIns="0" rIns="40639" bIns="0">
              <a:prstTxWarp prst="textNoShape">
                <a:avLst/>
              </a:prstTxWarp>
              <a:spAutoFit/>
            </a:bodyPr>
            <a:lstStyle/>
            <a:p>
              <a:pPr marL="39688"/>
              <a:r>
                <a:rPr lang="en-US" sz="2800">
                  <a:solidFill>
                    <a:schemeClr val="tx1"/>
                  </a:solidFill>
                  <a:latin typeface="Angsana New" charset="0"/>
                  <a:ea typeface="Angsana New" charset="0"/>
                  <a:cs typeface="Angsana New" charset="0"/>
                  <a:sym typeface="Angsana New" charset="0"/>
                </a:rPr>
                <a:t>Y</a:t>
              </a:r>
            </a:p>
          </p:txBody>
        </p:sp>
        <p:sp>
          <p:nvSpPr>
            <p:cNvPr id="40983" name="Line 31"/>
            <p:cNvSpPr>
              <a:spLocks noChangeShapeType="1"/>
            </p:cNvSpPr>
            <p:nvPr/>
          </p:nvSpPr>
          <p:spPr bwMode="auto">
            <a:xfrm>
              <a:off x="48" y="96"/>
              <a:ext cx="96" cy="1"/>
            </a:xfrm>
            <a:prstGeom prst="line">
              <a:avLst/>
            </a:prstGeom>
            <a:noFill/>
            <a:ln w="28575">
              <a:solidFill>
                <a:schemeClr val="tx1"/>
              </a:solidFill>
              <a:round/>
              <a:headEnd/>
              <a:tailEnd/>
            </a:ln>
          </p:spPr>
          <p:txBody>
            <a:bodyPr lIns="0" tIns="0" rIns="0" bIns="0">
              <a:prstTxWarp prst="textNoShape">
                <a:avLst/>
              </a:prstTxWarp>
            </a:bodyPr>
            <a:lstStyle/>
            <a:p>
              <a:endParaRPr lang="en-US"/>
            </a:p>
          </p:txBody>
        </p:sp>
      </p:grpSp>
      <p:sp>
        <p:nvSpPr>
          <p:cNvPr id="40981" name="Rectangle 32"/>
          <p:cNvSpPr>
            <a:spLocks/>
          </p:cNvSpPr>
          <p:nvPr/>
        </p:nvSpPr>
        <p:spPr bwMode="auto">
          <a:xfrm>
            <a:off x="1017588" y="4648200"/>
            <a:ext cx="323850" cy="520700"/>
          </a:xfrm>
          <a:prstGeom prst="rect">
            <a:avLst/>
          </a:prstGeom>
          <a:noFill/>
          <a:ln w="12700">
            <a:noFill/>
            <a:miter lim="800000"/>
            <a:headEnd/>
            <a:tailEnd/>
          </a:ln>
        </p:spPr>
        <p:txBody>
          <a:bodyPr wrap="none" lIns="0" tIns="0" rIns="40639" bIns="0">
            <a:prstTxWarp prst="textNoShape">
              <a:avLst/>
            </a:prstTxWarp>
            <a:spAutoFit/>
          </a:bodyPr>
          <a:lstStyle/>
          <a:p>
            <a:pPr marL="39688"/>
            <a:r>
              <a:rPr lang="en-US" sz="2800">
                <a:solidFill>
                  <a:schemeClr val="tx1"/>
                </a:solidFill>
                <a:latin typeface="Angsana New" charset="0"/>
                <a:ea typeface="Angsana New" charset="0"/>
                <a:cs typeface="Angsana New" charset="0"/>
                <a:sym typeface="Angsana New" charset="0"/>
              </a:rPr>
              <a:t>A</a:t>
            </a:r>
          </a:p>
        </p:txBody>
      </p:sp>
      <p:graphicFrame>
        <p:nvGraphicFramePr>
          <p:cNvPr id="33810" name="Object 2"/>
          <p:cNvGraphicFramePr>
            <a:graphicFrameLocks noChangeAspect="1"/>
          </p:cNvGraphicFramePr>
          <p:nvPr/>
        </p:nvGraphicFramePr>
        <p:xfrm>
          <a:off x="5157788" y="3657600"/>
          <a:ext cx="3224212" cy="1066800"/>
        </p:xfrm>
        <a:graphic>
          <a:graphicData uri="http://schemas.openxmlformats.org/presentationml/2006/ole">
            <p:oleObj spid="_x0000_s40962" name="Equation" r:id="rId5" imgW="1498600" imgH="495300" progId="Equation.DSMT4">
              <p:embed/>
            </p:oleObj>
          </a:graphicData>
        </a:graphic>
      </p:graphicFrame>
      <p:graphicFrame>
        <p:nvGraphicFramePr>
          <p:cNvPr id="33812" name="Object 3"/>
          <p:cNvGraphicFramePr>
            <a:graphicFrameLocks noChangeAspect="1"/>
          </p:cNvGraphicFramePr>
          <p:nvPr/>
        </p:nvGraphicFramePr>
        <p:xfrm>
          <a:off x="5334000" y="5529263"/>
          <a:ext cx="3124200" cy="1328737"/>
        </p:xfrm>
        <a:graphic>
          <a:graphicData uri="http://schemas.openxmlformats.org/presentationml/2006/ole">
            <p:oleObj spid="_x0000_s40963" name="Equation" r:id="rId6" imgW="1346040" imgH="571320" progId="Equation.3">
              <p:embed/>
            </p:oleObj>
          </a:graphicData>
        </a:graphic>
      </p:graphicFrame>
      <p:sp>
        <p:nvSpPr>
          <p:cNvPr id="36" name="Footer Placeholder 35"/>
          <p:cNvSpPr>
            <a:spLocks noGrp="1"/>
          </p:cNvSpPr>
          <p:nvPr>
            <p:ph type="ftr" sz="quarter" idx="3"/>
          </p:nvPr>
        </p:nvSpPr>
        <p:spPr/>
        <p:txBody>
          <a:bodyPr/>
          <a:lstStyle/>
          <a:p>
            <a:r>
              <a:rPr lang="en-US" smtClean="0"/>
              <a:t>Chayun Tantivasadakarn</a:t>
            </a:r>
            <a:endParaRPr lang="en-US" dirty="0"/>
          </a:p>
        </p:txBody>
      </p:sp>
    </p:spTree>
  </p:cSld>
  <p:clrMapOvr>
    <a:masterClrMapping/>
  </p:clrMapOvr>
  <p:transition/>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1" presetClass="entr" presetSubtype="0" fill="hold" grpId="0" nodeType="clickEffect">
                                  <p:stCondLst>
                                    <p:cond delay="0"/>
                                  </p:stCondLst>
                                  <p:childTnLst>
                                    <p:set>
                                      <p:cBhvr>
                                        <p:cTn id="6" dur="1" fill="hold">
                                          <p:stCondLst>
                                            <p:cond delay="499"/>
                                          </p:stCondLst>
                                        </p:cTn>
                                        <p:tgtEl>
                                          <p:spTgt spid="16387">
                                            <p:txEl>
                                              <p:pRg st="0" end="0"/>
                                            </p:txEl>
                                          </p:spTgt>
                                        </p:tgtEl>
                                        <p:attrNameLst>
                                          <p:attrName>style.visibility</p:attrName>
                                        </p:attrNameLst>
                                      </p:cBhvr>
                                      <p:to>
                                        <p:strVal val="visible"/>
                                      </p:to>
                                    </p:set>
                                  </p:childTnLst>
                                </p:cTn>
                              </p:par>
                            </p:childTnLst>
                          </p:cTn>
                        </p:par>
                      </p:childTnLst>
                    </p:cTn>
                  </p:par>
                  <p:par>
                    <p:cTn id="7" fill="hold">
                      <p:stCondLst>
                        <p:cond delay="indefinite"/>
                      </p:stCondLst>
                      <p:childTnLst>
                        <p:par>
                          <p:cTn id="8" fill="hold">
                            <p:stCondLst>
                              <p:cond delay="0"/>
                            </p:stCondLst>
                            <p:childTnLst>
                              <p:par>
                                <p:cTn id="9" presetID="1" presetClass="entr" presetSubtype="0" fill="hold" grpId="0" nodeType="clickEffect">
                                  <p:stCondLst>
                                    <p:cond delay="0"/>
                                  </p:stCondLst>
                                  <p:childTnLst>
                                    <p:set>
                                      <p:cBhvr>
                                        <p:cTn id="10" dur="1" fill="hold">
                                          <p:stCondLst>
                                            <p:cond delay="499"/>
                                          </p:stCondLst>
                                        </p:cTn>
                                        <p:tgtEl>
                                          <p:spTgt spid="16387">
                                            <p:txEl>
                                              <p:pRg st="1" end="1"/>
                                            </p:txEl>
                                          </p:spTgt>
                                        </p:tgtEl>
                                        <p:attrNameLst>
                                          <p:attrName>style.visibility</p:attrName>
                                        </p:attrNameLst>
                                      </p:cBhvr>
                                      <p:to>
                                        <p:strVal val="visible"/>
                                      </p:to>
                                    </p:set>
                                  </p:childTnLst>
                                </p:cTn>
                              </p:par>
                            </p:childTnLst>
                          </p:cTn>
                        </p:par>
                      </p:childTnLst>
                    </p:cTn>
                  </p:par>
                  <p:par>
                    <p:cTn id="11" fill="hold">
                      <p:stCondLst>
                        <p:cond delay="indefinite"/>
                      </p:stCondLst>
                      <p:childTnLst>
                        <p:par>
                          <p:cTn id="12" fill="hold">
                            <p:stCondLst>
                              <p:cond delay="0"/>
                            </p:stCondLst>
                            <p:childTnLst>
                              <p:par>
                                <p:cTn id="13" presetID="1" presetClass="entr" presetSubtype="0" fill="hold" nodeType="clickEffect">
                                  <p:stCondLst>
                                    <p:cond delay="0"/>
                                  </p:stCondLst>
                                  <p:childTnLst>
                                    <p:set>
                                      <p:cBhvr>
                                        <p:cTn id="14" dur="1" fill="hold">
                                          <p:stCondLst>
                                            <p:cond delay="499"/>
                                          </p:stCondLst>
                                        </p:cTn>
                                        <p:tgtEl>
                                          <p:spTgt spid="33810"/>
                                        </p:tgtEl>
                                        <p:attrNameLst>
                                          <p:attrName>style.visibility</p:attrName>
                                        </p:attrNameLst>
                                      </p:cBhvr>
                                      <p:to>
                                        <p:strVal val="visible"/>
                                      </p:to>
                                    </p:set>
                                  </p:childTnLst>
                                </p:cTn>
                              </p:par>
                            </p:childTnLst>
                          </p:cTn>
                        </p:par>
                      </p:childTnLst>
                    </p:cTn>
                  </p:par>
                  <p:par>
                    <p:cTn id="15" fill="hold">
                      <p:stCondLst>
                        <p:cond delay="indefinite"/>
                      </p:stCondLst>
                      <p:childTnLst>
                        <p:par>
                          <p:cTn id="16" fill="hold">
                            <p:stCondLst>
                              <p:cond delay="0"/>
                            </p:stCondLst>
                            <p:childTnLst>
                              <p:par>
                                <p:cTn id="17" presetID="1" presetClass="entr" presetSubtype="0" fill="hold" grpId="0" nodeType="clickEffect">
                                  <p:stCondLst>
                                    <p:cond delay="0"/>
                                  </p:stCondLst>
                                  <p:childTnLst>
                                    <p:set>
                                      <p:cBhvr>
                                        <p:cTn id="18" dur="1" fill="hold">
                                          <p:stCondLst>
                                            <p:cond delay="499"/>
                                          </p:stCondLst>
                                        </p:cTn>
                                        <p:tgtEl>
                                          <p:spTgt spid="16405">
                                            <p:txEl>
                                              <p:pRg st="0" end="0"/>
                                            </p:txEl>
                                          </p:spTgt>
                                        </p:tgtEl>
                                        <p:attrNameLst>
                                          <p:attrName>style.visibility</p:attrName>
                                        </p:attrNameLst>
                                      </p:cBhvr>
                                      <p:to>
                                        <p:strVal val="visible"/>
                                      </p:to>
                                    </p:set>
                                  </p:childTnLst>
                                </p:cTn>
                              </p:par>
                            </p:childTnLst>
                          </p:cTn>
                        </p:par>
                      </p:childTnLst>
                    </p:cTn>
                  </p:par>
                  <p:par>
                    <p:cTn id="19" fill="hold">
                      <p:stCondLst>
                        <p:cond delay="indefinite"/>
                      </p:stCondLst>
                      <p:childTnLst>
                        <p:par>
                          <p:cTn id="20" fill="hold">
                            <p:stCondLst>
                              <p:cond delay="0"/>
                            </p:stCondLst>
                            <p:childTnLst>
                              <p:par>
                                <p:cTn id="21" presetID="1" presetClass="entr" presetSubtype="0" fill="hold" nodeType="clickEffect">
                                  <p:stCondLst>
                                    <p:cond delay="0"/>
                                  </p:stCondLst>
                                  <p:childTnLst>
                                    <p:set>
                                      <p:cBhvr>
                                        <p:cTn id="22" dur="1" fill="hold">
                                          <p:stCondLst>
                                            <p:cond delay="499"/>
                                          </p:stCondLst>
                                        </p:cTn>
                                        <p:tgtEl>
                                          <p:spTgt spid="33812"/>
                                        </p:tgtEl>
                                        <p:attrNameLst>
                                          <p:attrName>style.visibility</p:attrName>
                                        </p:attrNameLst>
                                      </p:cBhvr>
                                      <p:to>
                                        <p:strVal val="visible"/>
                                      </p:to>
                                    </p:set>
                                  </p:childTnLst>
                                </p:cTn>
                              </p:par>
                            </p:childTnLst>
                          </p:cTn>
                        </p:par>
                      </p:childTnLst>
                    </p:cTn>
                  </p:par>
                  <p:par>
                    <p:cTn id="23" fill="hold">
                      <p:stCondLst>
                        <p:cond delay="indefinite"/>
                      </p:stCondLst>
                      <p:childTnLst>
                        <p:par>
                          <p:cTn id="24" fill="hold">
                            <p:stCondLst>
                              <p:cond delay="0"/>
                            </p:stCondLst>
                            <p:childTnLst>
                              <p:par>
                                <p:cTn id="25" presetID="1" presetClass="entr" presetSubtype="0" fill="hold" grpId="0" nodeType="clickEffect">
                                  <p:stCondLst>
                                    <p:cond delay="0"/>
                                  </p:stCondLst>
                                  <p:childTnLst>
                                    <p:set>
                                      <p:cBhvr>
                                        <p:cTn id="26" dur="1" fill="hold">
                                          <p:stCondLst>
                                            <p:cond delay="499"/>
                                          </p:stCondLst>
                                        </p:cTn>
                                        <p:tgtEl>
                                          <p:spTgt spid="16395"/>
                                        </p:tgtEl>
                                        <p:attrNameLst>
                                          <p:attrName>style.visibility</p:attrName>
                                        </p:attrNameLst>
                                      </p:cBhvr>
                                      <p:to>
                                        <p:strVal val="visible"/>
                                      </p:to>
                                    </p:set>
                                  </p:childTnLst>
                                </p:cTn>
                              </p:par>
                            </p:childTnLst>
                          </p:cTn>
                        </p:par>
                      </p:childTnLst>
                    </p:cTn>
                  </p:par>
                  <p:par>
                    <p:cTn id="27" fill="hold">
                      <p:stCondLst>
                        <p:cond delay="indefinite"/>
                      </p:stCondLst>
                      <p:childTnLst>
                        <p:par>
                          <p:cTn id="28" fill="hold">
                            <p:stCondLst>
                              <p:cond delay="0"/>
                            </p:stCondLst>
                            <p:childTnLst>
                              <p:par>
                                <p:cTn id="29" presetID="1" presetClass="entr" presetSubtype="0" fill="hold" nodeType="clickEffect">
                                  <p:stCondLst>
                                    <p:cond delay="0"/>
                                  </p:stCondLst>
                                  <p:childTnLst>
                                    <p:set>
                                      <p:cBhvr>
                                        <p:cTn id="30" dur="1" fill="hold">
                                          <p:stCondLst>
                                            <p:cond delay="499"/>
                                          </p:stCondLst>
                                        </p:cTn>
                                        <p:tgtEl>
                                          <p:spTgt spid="2"/>
                                        </p:tgtEl>
                                        <p:attrNameLst>
                                          <p:attrName>style.visibility</p:attrName>
                                        </p:attrNameLst>
                                      </p:cBhvr>
                                      <p:to>
                                        <p:strVal val="visible"/>
                                      </p:to>
                                    </p:set>
                                  </p:childTnLst>
                                </p:cTn>
                              </p:par>
                            </p:childTnLst>
                          </p:cTn>
                        </p:par>
                      </p:childTnLst>
                    </p:cTn>
                  </p:par>
                  <p:par>
                    <p:cTn id="31" fill="hold">
                      <p:stCondLst>
                        <p:cond delay="indefinite"/>
                      </p:stCondLst>
                      <p:childTnLst>
                        <p:par>
                          <p:cTn id="32" fill="hold">
                            <p:stCondLst>
                              <p:cond delay="0"/>
                            </p:stCondLst>
                            <p:childTnLst>
                              <p:par>
                                <p:cTn id="33" presetID="1" presetClass="entr" presetSubtype="0" fill="hold" nodeType="clickEffect">
                                  <p:stCondLst>
                                    <p:cond delay="0"/>
                                  </p:stCondLst>
                                  <p:childTnLst>
                                    <p:set>
                                      <p:cBhvr>
                                        <p:cTn id="34" dur="1" fill="hold">
                                          <p:stCondLst>
                                            <p:cond delay="499"/>
                                          </p:stCondLst>
                                        </p:cTn>
                                        <p:tgtEl>
                                          <p:spTgt spid="3"/>
                                        </p:tgtEl>
                                        <p:attrNameLst>
                                          <p:attrName>style.visibility</p:attrName>
                                        </p:attrNameLst>
                                      </p:cBhvr>
                                      <p:to>
                                        <p:strVal val="visible"/>
                                      </p:to>
                                    </p:se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16387" grpId="0" build="p" autoUpdateAnimBg="0"/>
      <p:bldP spid="16395" grpId="0" animBg="1"/>
      <p:bldP spid="16405" grpId="0" build="p" autoUpdateAnimBg="0"/>
    </p:bldLst>
  </p:timing>
</p:sld>
</file>

<file path=ppt/slides/slide16.xml><?xml version="1.0" encoding="utf-8"?>
<p:sld xmlns:a="http://schemas.openxmlformats.org/drawingml/2006/main" xmlns:r="http://schemas.openxmlformats.org/officeDocument/2006/relationships" xmlns:mc="http://schemas.openxmlformats.org/markup-compatibility/2006" xmlns:mv="urn:schemas-microsoft-com:mac:vml" xmlns:p="http://schemas.openxmlformats.org/presentationml/2006/main" mc:Ignorable="mv" mc:PreserveAttributes="mv:*" showMasterPhAnim="0">
  <p:cSld>
    <p:spTree>
      <p:nvGrpSpPr>
        <p:cNvPr id="1" name=""/>
        <p:cNvGrpSpPr/>
        <p:nvPr/>
      </p:nvGrpSpPr>
      <p:grpSpPr>
        <a:xfrm>
          <a:off x="0" y="0"/>
          <a:ext cx="0" cy="0"/>
          <a:chOff x="0" y="0"/>
          <a:chExt cx="0" cy="0"/>
        </a:xfrm>
      </p:grpSpPr>
      <p:pic>
        <p:nvPicPr>
          <p:cNvPr id="41986" name="Picture 1"/>
          <p:cNvPicPr>
            <a:picLocks noChangeArrowheads="1"/>
          </p:cNvPicPr>
          <p:nvPr/>
        </p:nvPicPr>
        <p:blipFill>
          <a:blip r:embed="rId2"/>
          <a:srcRect/>
          <a:stretch>
            <a:fillRect/>
          </a:stretch>
        </p:blipFill>
        <p:spPr bwMode="auto">
          <a:xfrm>
            <a:off x="8383588" y="0"/>
            <a:ext cx="760412" cy="1066800"/>
          </a:xfrm>
          <a:prstGeom prst="rect">
            <a:avLst/>
          </a:prstGeom>
          <a:noFill/>
          <a:ln w="9525">
            <a:noFill/>
            <a:miter lim="800000"/>
            <a:headEnd/>
            <a:tailEnd/>
          </a:ln>
        </p:spPr>
      </p:pic>
      <p:sp>
        <p:nvSpPr>
          <p:cNvPr id="41987" name="Rectangle 2"/>
          <p:cNvSpPr>
            <a:spLocks noGrp="1" noChangeArrowheads="1"/>
          </p:cNvSpPr>
          <p:nvPr>
            <p:ph type="title"/>
          </p:nvPr>
        </p:nvSpPr>
        <p:spPr/>
        <p:txBody>
          <a:bodyPr/>
          <a:lstStyle/>
          <a:p>
            <a:r>
              <a:rPr lang="en-US" smtClean="0"/>
              <a:t>The Kemp Model:</a:t>
            </a:r>
            <a:endParaRPr lang="en-US"/>
          </a:p>
        </p:txBody>
      </p:sp>
      <p:sp>
        <p:nvSpPr>
          <p:cNvPr id="17411" name="Rectangle 3"/>
          <p:cNvSpPr>
            <a:spLocks noGrp="1" noChangeArrowheads="1"/>
          </p:cNvSpPr>
          <p:nvPr>
            <p:ph idx="4294967295"/>
          </p:nvPr>
        </p:nvSpPr>
        <p:spPr>
          <a:xfrm>
            <a:off x="1905000" y="914400"/>
            <a:ext cx="7239000" cy="1943100"/>
          </a:xfrm>
        </p:spPr>
        <p:txBody>
          <a:bodyPr rIns="132080"/>
          <a:lstStyle/>
          <a:p>
            <a:pPr eaLnBrk="1" hangingPunct="1">
              <a:buClr>
                <a:srgbClr val="000000"/>
              </a:buClr>
            </a:pPr>
            <a:r>
              <a:rPr lang="en-US"/>
              <a:t>Assume 2 identical countries, the autarky price ratio must be the same and there is no pattern of comparative advantage. --&gt; should be no trade.</a:t>
            </a:r>
          </a:p>
        </p:txBody>
      </p:sp>
      <p:sp>
        <p:nvSpPr>
          <p:cNvPr id="41989" name="Rectangle 4"/>
          <p:cNvSpPr>
            <a:spLocks/>
          </p:cNvSpPr>
          <p:nvPr/>
        </p:nvSpPr>
        <p:spPr bwMode="auto">
          <a:xfrm>
            <a:off x="3124200" y="6248400"/>
            <a:ext cx="2908300" cy="482600"/>
          </a:xfrm>
          <a:prstGeom prst="rect">
            <a:avLst/>
          </a:prstGeom>
          <a:noFill/>
          <a:ln w="12700">
            <a:noFill/>
            <a:miter lim="800000"/>
            <a:headEnd/>
            <a:tailEnd/>
          </a:ln>
        </p:spPr>
        <p:txBody>
          <a:bodyPr lIns="0" tIns="0" rIns="40639" bIns="0">
            <a:prstTxWarp prst="textNoShape">
              <a:avLst/>
            </a:prstTxWarp>
          </a:bodyPr>
          <a:lstStyle/>
          <a:p>
            <a:pPr marL="39688" algn="ctr"/>
            <a:r>
              <a:rPr lang="en-US" sz="2600" dirty="0" smtClean="0">
                <a:solidFill>
                  <a:schemeClr val="tx1"/>
                </a:solidFill>
                <a:ea typeface="Angsana New Italic" charset="0"/>
                <a:cs typeface="Angsana New Italic" charset="0"/>
              </a:rPr>
              <a:t>  </a:t>
            </a:r>
            <a:endParaRPr lang="en-US" sz="2600" dirty="0">
              <a:solidFill>
                <a:schemeClr val="tx1"/>
              </a:solidFill>
              <a:ea typeface="Angsana New Italic" charset="0"/>
              <a:cs typeface="Angsana New Italic" charset="0"/>
            </a:endParaRPr>
          </a:p>
        </p:txBody>
      </p:sp>
      <p:sp>
        <p:nvSpPr>
          <p:cNvPr id="41990" name="Rectangle 5"/>
          <p:cNvSpPr>
            <a:spLocks/>
          </p:cNvSpPr>
          <p:nvPr/>
        </p:nvSpPr>
        <p:spPr bwMode="auto">
          <a:xfrm>
            <a:off x="7239000" y="6400800"/>
            <a:ext cx="1917700" cy="482600"/>
          </a:xfrm>
          <a:prstGeom prst="rect">
            <a:avLst/>
          </a:prstGeom>
          <a:noFill/>
          <a:ln w="12700">
            <a:noFill/>
            <a:miter lim="800000"/>
            <a:headEnd/>
            <a:tailEnd/>
          </a:ln>
        </p:spPr>
        <p:txBody>
          <a:bodyPr lIns="0" tIns="0" rIns="40639" bIns="0">
            <a:prstTxWarp prst="textNoShape">
              <a:avLst/>
            </a:prstTxWarp>
          </a:bodyPr>
          <a:lstStyle/>
          <a:p>
            <a:pPr marL="39688" algn="r"/>
            <a:r>
              <a:rPr lang="en-US" sz="2600">
                <a:solidFill>
                  <a:schemeClr val="tx1"/>
                </a:solidFill>
                <a:ea typeface="Angsana New Italic" charset="0"/>
                <a:cs typeface="Angsana New Italic" charset="0"/>
              </a:rPr>
              <a:t>15</a:t>
            </a:r>
          </a:p>
        </p:txBody>
      </p:sp>
      <p:sp>
        <p:nvSpPr>
          <p:cNvPr id="41994" name="Freeform 9"/>
          <p:cNvSpPr>
            <a:spLocks/>
          </p:cNvSpPr>
          <p:nvPr/>
        </p:nvSpPr>
        <p:spPr bwMode="auto">
          <a:xfrm>
            <a:off x="488950" y="3962400"/>
            <a:ext cx="1568450" cy="1871663"/>
          </a:xfrm>
          <a:custGeom>
            <a:avLst/>
            <a:gdLst>
              <a:gd name="T0" fmla="*/ 2147483647 w 21600"/>
              <a:gd name="T1" fmla="*/ 2147483647 h 21600"/>
              <a:gd name="T2" fmla="*/ 2147483647 w 21600"/>
              <a:gd name="T3" fmla="*/ 0 h 21600"/>
              <a:gd name="T4" fmla="*/ 0 w 21600"/>
              <a:gd name="T5" fmla="*/ 0 h 21600"/>
              <a:gd name="T6" fmla="*/ 0 60000 65536"/>
              <a:gd name="T7" fmla="*/ 0 60000 65536"/>
              <a:gd name="T8" fmla="*/ 0 60000 65536"/>
              <a:gd name="T9" fmla="*/ 0 w 21600"/>
              <a:gd name="T10" fmla="*/ 0 h 21600"/>
              <a:gd name="T11" fmla="*/ 21600 w 21600"/>
              <a:gd name="T12" fmla="*/ 21600 h 21600"/>
            </a:gdLst>
            <a:ahLst/>
            <a:cxnLst>
              <a:cxn ang="T6">
                <a:pos x="T0" y="T1"/>
              </a:cxn>
              <a:cxn ang="T7">
                <a:pos x="T2" y="T3"/>
              </a:cxn>
              <a:cxn ang="T8">
                <a:pos x="T4" y="T5"/>
              </a:cxn>
            </a:cxnLst>
            <a:rect l="T9" t="T10" r="T11" b="T12"/>
            <a:pathLst>
              <a:path w="21600" h="21600">
                <a:moveTo>
                  <a:pt x="21600" y="21600"/>
                </a:moveTo>
                <a:lnTo>
                  <a:pt x="21600" y="0"/>
                </a:lnTo>
                <a:lnTo>
                  <a:pt x="0" y="0"/>
                </a:lnTo>
              </a:path>
            </a:pathLst>
          </a:custGeom>
          <a:noFill/>
          <a:ln w="9525">
            <a:solidFill>
              <a:schemeClr val="tx1"/>
            </a:solidFill>
            <a:prstDash val="dash"/>
            <a:round/>
            <a:headEnd/>
            <a:tailEnd/>
          </a:ln>
        </p:spPr>
        <p:txBody>
          <a:bodyPr lIns="0" tIns="0" rIns="0" bIns="0">
            <a:prstTxWarp prst="textNoShape">
              <a:avLst/>
            </a:prstTxWarp>
          </a:bodyPr>
          <a:lstStyle/>
          <a:p>
            <a:endParaRPr lang="en-US"/>
          </a:p>
        </p:txBody>
      </p:sp>
      <p:sp>
        <p:nvSpPr>
          <p:cNvPr id="41995" name="Line 10"/>
          <p:cNvSpPr>
            <a:spLocks noChangeShapeType="1"/>
          </p:cNvSpPr>
          <p:nvPr/>
        </p:nvSpPr>
        <p:spPr bwMode="auto">
          <a:xfrm rot="10800000" flipH="1">
            <a:off x="457200" y="1600200"/>
            <a:ext cx="1588" cy="4267200"/>
          </a:xfrm>
          <a:prstGeom prst="line">
            <a:avLst/>
          </a:prstGeom>
          <a:noFill/>
          <a:ln w="38100">
            <a:solidFill>
              <a:schemeClr val="tx1"/>
            </a:solidFill>
            <a:round/>
            <a:headEnd/>
            <a:tailEnd/>
          </a:ln>
        </p:spPr>
        <p:txBody>
          <a:bodyPr lIns="0" tIns="0" rIns="0" bIns="0">
            <a:prstTxWarp prst="textNoShape">
              <a:avLst/>
            </a:prstTxWarp>
          </a:bodyPr>
          <a:lstStyle/>
          <a:p>
            <a:endParaRPr lang="en-US"/>
          </a:p>
        </p:txBody>
      </p:sp>
      <p:sp>
        <p:nvSpPr>
          <p:cNvPr id="41996" name="Line 11"/>
          <p:cNvSpPr>
            <a:spLocks noChangeShapeType="1"/>
          </p:cNvSpPr>
          <p:nvPr/>
        </p:nvSpPr>
        <p:spPr bwMode="auto">
          <a:xfrm>
            <a:off x="457200" y="5867400"/>
            <a:ext cx="3733800" cy="1588"/>
          </a:xfrm>
          <a:prstGeom prst="line">
            <a:avLst/>
          </a:prstGeom>
          <a:noFill/>
          <a:ln w="38100">
            <a:solidFill>
              <a:schemeClr val="tx1"/>
            </a:solidFill>
            <a:round/>
            <a:headEnd/>
            <a:tailEnd/>
          </a:ln>
        </p:spPr>
        <p:txBody>
          <a:bodyPr lIns="0" tIns="0" rIns="0" bIns="0">
            <a:prstTxWarp prst="textNoShape">
              <a:avLst/>
            </a:prstTxWarp>
          </a:bodyPr>
          <a:lstStyle/>
          <a:p>
            <a:endParaRPr lang="en-US"/>
          </a:p>
        </p:txBody>
      </p:sp>
      <p:sp>
        <p:nvSpPr>
          <p:cNvPr id="41997" name="Freeform 12"/>
          <p:cNvSpPr>
            <a:spLocks/>
          </p:cNvSpPr>
          <p:nvPr/>
        </p:nvSpPr>
        <p:spPr bwMode="auto">
          <a:xfrm>
            <a:off x="457200" y="2362200"/>
            <a:ext cx="3429000" cy="3505200"/>
          </a:xfrm>
          <a:custGeom>
            <a:avLst/>
            <a:gdLst>
              <a:gd name="T0" fmla="*/ 0 w 21600"/>
              <a:gd name="T1" fmla="*/ 0 h 21600"/>
              <a:gd name="T2" fmla="*/ 2147483647 w 21600"/>
              <a:gd name="T3" fmla="*/ 2147483647 h 21600"/>
              <a:gd name="T4" fmla="*/ 2147483647 w 21600"/>
              <a:gd name="T5" fmla="*/ 2147483647 h 21600"/>
              <a:gd name="T6" fmla="*/ 2147483647 w 21600"/>
              <a:gd name="T7" fmla="*/ 2147483647 h 21600"/>
              <a:gd name="T8" fmla="*/ 0 60000 65536"/>
              <a:gd name="T9" fmla="*/ 0 60000 65536"/>
              <a:gd name="T10" fmla="*/ 0 60000 65536"/>
              <a:gd name="T11" fmla="*/ 0 60000 65536"/>
              <a:gd name="T12" fmla="*/ 0 w 21600"/>
              <a:gd name="T13" fmla="*/ 0 h 21600"/>
              <a:gd name="T14" fmla="*/ 21600 w 21600"/>
              <a:gd name="T15" fmla="*/ 21600 h 21600"/>
            </a:gdLst>
            <a:ahLst/>
            <a:cxnLst>
              <a:cxn ang="T8">
                <a:pos x="T0" y="T1"/>
              </a:cxn>
              <a:cxn ang="T9">
                <a:pos x="T2" y="T3"/>
              </a:cxn>
              <a:cxn ang="T10">
                <a:pos x="T4" y="T5"/>
              </a:cxn>
              <a:cxn ang="T11">
                <a:pos x="T6" y="T7"/>
              </a:cxn>
            </a:cxnLst>
            <a:rect l="T12" t="T13" r="T14" b="T15"/>
            <a:pathLst>
              <a:path w="21600" h="21600">
                <a:moveTo>
                  <a:pt x="0" y="0"/>
                </a:moveTo>
                <a:cubicBezTo>
                  <a:pt x="440" y="3913"/>
                  <a:pt x="880" y="7826"/>
                  <a:pt x="2400" y="10800"/>
                </a:cubicBezTo>
                <a:cubicBezTo>
                  <a:pt x="3920" y="13774"/>
                  <a:pt x="5920" y="16043"/>
                  <a:pt x="9120" y="17843"/>
                </a:cubicBezTo>
                <a:cubicBezTo>
                  <a:pt x="12320" y="19643"/>
                  <a:pt x="16960" y="20622"/>
                  <a:pt x="21600" y="21600"/>
                </a:cubicBezTo>
              </a:path>
            </a:pathLst>
          </a:custGeom>
          <a:noFill/>
          <a:ln w="38100">
            <a:solidFill>
              <a:srgbClr val="A50021"/>
            </a:solidFill>
            <a:round/>
            <a:headEnd/>
            <a:tailEnd/>
          </a:ln>
        </p:spPr>
        <p:txBody>
          <a:bodyPr lIns="0" tIns="0" rIns="0" bIns="0">
            <a:prstTxWarp prst="textNoShape">
              <a:avLst/>
            </a:prstTxWarp>
          </a:bodyPr>
          <a:lstStyle/>
          <a:p>
            <a:endParaRPr lang="en-US"/>
          </a:p>
        </p:txBody>
      </p:sp>
      <p:sp>
        <p:nvSpPr>
          <p:cNvPr id="41998" name="Rectangle 13"/>
          <p:cNvSpPr>
            <a:spLocks/>
          </p:cNvSpPr>
          <p:nvPr/>
        </p:nvSpPr>
        <p:spPr bwMode="auto">
          <a:xfrm>
            <a:off x="303213" y="1157288"/>
            <a:ext cx="325437" cy="520700"/>
          </a:xfrm>
          <a:prstGeom prst="rect">
            <a:avLst/>
          </a:prstGeom>
          <a:noFill/>
          <a:ln w="12700">
            <a:noFill/>
            <a:miter lim="800000"/>
            <a:headEnd/>
            <a:tailEnd/>
          </a:ln>
        </p:spPr>
        <p:txBody>
          <a:bodyPr wrap="none" lIns="0" tIns="0" rIns="40639" bIns="0">
            <a:prstTxWarp prst="textNoShape">
              <a:avLst/>
            </a:prstTxWarp>
            <a:spAutoFit/>
          </a:bodyPr>
          <a:lstStyle/>
          <a:p>
            <a:pPr marL="39688"/>
            <a:r>
              <a:rPr lang="en-US" sz="2800">
                <a:solidFill>
                  <a:schemeClr val="tx1"/>
                </a:solidFill>
                <a:latin typeface="Angsana New" charset="0"/>
                <a:ea typeface="Angsana New" charset="0"/>
                <a:cs typeface="Angsana New" charset="0"/>
                <a:sym typeface="Angsana New" charset="0"/>
              </a:rPr>
              <a:t>Y</a:t>
            </a:r>
          </a:p>
        </p:txBody>
      </p:sp>
      <p:sp>
        <p:nvSpPr>
          <p:cNvPr id="41999" name="Freeform 14"/>
          <p:cNvSpPr>
            <a:spLocks/>
          </p:cNvSpPr>
          <p:nvPr/>
        </p:nvSpPr>
        <p:spPr bwMode="auto">
          <a:xfrm>
            <a:off x="887413" y="3503613"/>
            <a:ext cx="1981200" cy="1905000"/>
          </a:xfrm>
          <a:custGeom>
            <a:avLst/>
            <a:gdLst>
              <a:gd name="T0" fmla="*/ 0 w 21600"/>
              <a:gd name="T1" fmla="*/ 0 h 21600"/>
              <a:gd name="T2" fmla="*/ 2147483647 w 21600"/>
              <a:gd name="T3" fmla="*/ 2147483647 h 21600"/>
              <a:gd name="T4" fmla="*/ 2147483647 w 21600"/>
              <a:gd name="T5" fmla="*/ 2147483647 h 21600"/>
              <a:gd name="T6" fmla="*/ 2147483647 w 21600"/>
              <a:gd name="T7" fmla="*/ 2147483647 h 21600"/>
              <a:gd name="T8" fmla="*/ 0 60000 65536"/>
              <a:gd name="T9" fmla="*/ 0 60000 65536"/>
              <a:gd name="T10" fmla="*/ 0 60000 65536"/>
              <a:gd name="T11" fmla="*/ 0 60000 65536"/>
              <a:gd name="T12" fmla="*/ 0 w 21600"/>
              <a:gd name="T13" fmla="*/ 0 h 21600"/>
              <a:gd name="T14" fmla="*/ 21600 w 21600"/>
              <a:gd name="T15" fmla="*/ 21600 h 21600"/>
            </a:gdLst>
            <a:ahLst/>
            <a:cxnLst>
              <a:cxn ang="T8">
                <a:pos x="T0" y="T1"/>
              </a:cxn>
              <a:cxn ang="T9">
                <a:pos x="T2" y="T3"/>
              </a:cxn>
              <a:cxn ang="T10">
                <a:pos x="T4" y="T5"/>
              </a:cxn>
              <a:cxn ang="T11">
                <a:pos x="T6" y="T7"/>
              </a:cxn>
            </a:cxnLst>
            <a:rect l="T12" t="T13" r="T14" b="T15"/>
            <a:pathLst>
              <a:path w="21600" h="21600">
                <a:moveTo>
                  <a:pt x="0" y="0"/>
                </a:moveTo>
                <a:cubicBezTo>
                  <a:pt x="440" y="3913"/>
                  <a:pt x="880" y="7826"/>
                  <a:pt x="2400" y="10800"/>
                </a:cubicBezTo>
                <a:cubicBezTo>
                  <a:pt x="3920" y="13774"/>
                  <a:pt x="5920" y="16043"/>
                  <a:pt x="9120" y="17843"/>
                </a:cubicBezTo>
                <a:cubicBezTo>
                  <a:pt x="12320" y="19643"/>
                  <a:pt x="16960" y="20622"/>
                  <a:pt x="21600" y="21600"/>
                </a:cubicBezTo>
              </a:path>
            </a:pathLst>
          </a:custGeom>
          <a:noFill/>
          <a:ln w="38100">
            <a:solidFill>
              <a:schemeClr val="tx1"/>
            </a:solidFill>
            <a:round/>
            <a:headEnd/>
            <a:tailEnd/>
          </a:ln>
        </p:spPr>
        <p:txBody>
          <a:bodyPr lIns="0" tIns="0" rIns="0" bIns="0">
            <a:prstTxWarp prst="textNoShape">
              <a:avLst/>
            </a:prstTxWarp>
          </a:bodyPr>
          <a:lstStyle/>
          <a:p>
            <a:endParaRPr lang="en-US"/>
          </a:p>
        </p:txBody>
      </p:sp>
      <p:sp>
        <p:nvSpPr>
          <p:cNvPr id="42000" name="Rectangle 15"/>
          <p:cNvSpPr>
            <a:spLocks/>
          </p:cNvSpPr>
          <p:nvPr/>
        </p:nvSpPr>
        <p:spPr bwMode="auto">
          <a:xfrm>
            <a:off x="2819400" y="5105400"/>
            <a:ext cx="658813" cy="596900"/>
          </a:xfrm>
          <a:prstGeom prst="rect">
            <a:avLst/>
          </a:prstGeom>
          <a:noFill/>
          <a:ln w="12700">
            <a:noFill/>
            <a:miter lim="800000"/>
            <a:headEnd/>
            <a:tailEnd/>
          </a:ln>
        </p:spPr>
        <p:txBody>
          <a:bodyPr wrap="none" lIns="0" tIns="0" rIns="40639" bIns="0">
            <a:prstTxWarp prst="textNoShape">
              <a:avLst/>
            </a:prstTxWarp>
            <a:spAutoFit/>
          </a:bodyPr>
          <a:lstStyle/>
          <a:p>
            <a:pPr marL="39688"/>
            <a:r>
              <a:rPr lang="en-US" sz="2800">
                <a:solidFill>
                  <a:schemeClr val="tx1"/>
                </a:solidFill>
                <a:latin typeface="Angsana New" charset="0"/>
                <a:ea typeface="Angsana New" charset="0"/>
                <a:cs typeface="Angsana New" charset="0"/>
                <a:sym typeface="Angsana New" charset="0"/>
              </a:rPr>
              <a:t>CIC</a:t>
            </a:r>
            <a:r>
              <a:rPr lang="en-US" sz="2800" baseline="-25000">
                <a:solidFill>
                  <a:schemeClr val="tx1"/>
                </a:solidFill>
                <a:latin typeface="Angsana New" charset="0"/>
                <a:ea typeface="Angsana New" charset="0"/>
                <a:cs typeface="Angsana New" charset="0"/>
                <a:sym typeface="Angsana New" charset="0"/>
              </a:rPr>
              <a:t>A</a:t>
            </a:r>
          </a:p>
        </p:txBody>
      </p:sp>
      <p:sp>
        <p:nvSpPr>
          <p:cNvPr id="42001" name="Freeform 16"/>
          <p:cNvSpPr>
            <a:spLocks/>
          </p:cNvSpPr>
          <p:nvPr/>
        </p:nvSpPr>
        <p:spPr bwMode="auto">
          <a:xfrm>
            <a:off x="457200" y="4800600"/>
            <a:ext cx="865188" cy="1066800"/>
          </a:xfrm>
          <a:custGeom>
            <a:avLst/>
            <a:gdLst>
              <a:gd name="T0" fmla="*/ 2147483647 w 21600"/>
              <a:gd name="T1" fmla="*/ 2147483647 h 21600"/>
              <a:gd name="T2" fmla="*/ 2147483647 w 21600"/>
              <a:gd name="T3" fmla="*/ 0 h 21600"/>
              <a:gd name="T4" fmla="*/ 0 w 21600"/>
              <a:gd name="T5" fmla="*/ 0 h 21600"/>
              <a:gd name="T6" fmla="*/ 0 60000 65536"/>
              <a:gd name="T7" fmla="*/ 0 60000 65536"/>
              <a:gd name="T8" fmla="*/ 0 60000 65536"/>
              <a:gd name="T9" fmla="*/ 0 w 21600"/>
              <a:gd name="T10" fmla="*/ 0 h 21600"/>
              <a:gd name="T11" fmla="*/ 21600 w 21600"/>
              <a:gd name="T12" fmla="*/ 21600 h 21600"/>
            </a:gdLst>
            <a:ahLst/>
            <a:cxnLst>
              <a:cxn ang="T6">
                <a:pos x="T0" y="T1"/>
              </a:cxn>
              <a:cxn ang="T7">
                <a:pos x="T2" y="T3"/>
              </a:cxn>
              <a:cxn ang="T8">
                <a:pos x="T4" y="T5"/>
              </a:cxn>
            </a:cxnLst>
            <a:rect l="T9" t="T10" r="T11" b="T12"/>
            <a:pathLst>
              <a:path w="21600" h="21600">
                <a:moveTo>
                  <a:pt x="21600" y="21600"/>
                </a:moveTo>
                <a:lnTo>
                  <a:pt x="21600" y="0"/>
                </a:lnTo>
                <a:lnTo>
                  <a:pt x="0" y="0"/>
                </a:lnTo>
              </a:path>
            </a:pathLst>
          </a:custGeom>
          <a:noFill/>
          <a:ln w="9525">
            <a:solidFill>
              <a:schemeClr val="tx1"/>
            </a:solidFill>
            <a:prstDash val="dash"/>
            <a:round/>
            <a:headEnd/>
            <a:tailEnd/>
          </a:ln>
        </p:spPr>
        <p:txBody>
          <a:bodyPr lIns="0" tIns="0" rIns="0" bIns="0">
            <a:prstTxWarp prst="textNoShape">
              <a:avLst/>
            </a:prstTxWarp>
          </a:bodyPr>
          <a:lstStyle/>
          <a:p>
            <a:endParaRPr lang="en-US"/>
          </a:p>
        </p:txBody>
      </p:sp>
      <p:sp>
        <p:nvSpPr>
          <p:cNvPr id="42002" name="Line 17"/>
          <p:cNvSpPr>
            <a:spLocks noChangeShapeType="1"/>
          </p:cNvSpPr>
          <p:nvPr/>
        </p:nvSpPr>
        <p:spPr bwMode="auto">
          <a:xfrm>
            <a:off x="762000" y="4267200"/>
            <a:ext cx="1295400" cy="1295400"/>
          </a:xfrm>
          <a:prstGeom prst="line">
            <a:avLst/>
          </a:prstGeom>
          <a:noFill/>
          <a:ln w="19050">
            <a:solidFill>
              <a:schemeClr val="tx1"/>
            </a:solidFill>
            <a:round/>
            <a:headEnd/>
            <a:tailEnd/>
          </a:ln>
        </p:spPr>
        <p:txBody>
          <a:bodyPr lIns="0" tIns="0" rIns="0" bIns="0">
            <a:prstTxWarp prst="textNoShape">
              <a:avLst/>
            </a:prstTxWarp>
          </a:bodyPr>
          <a:lstStyle/>
          <a:p>
            <a:endParaRPr lang="en-US"/>
          </a:p>
        </p:txBody>
      </p:sp>
      <p:sp>
        <p:nvSpPr>
          <p:cNvPr id="42003" name="Oval 18"/>
          <p:cNvSpPr>
            <a:spLocks/>
          </p:cNvSpPr>
          <p:nvPr/>
        </p:nvSpPr>
        <p:spPr bwMode="auto">
          <a:xfrm>
            <a:off x="1284288" y="4740275"/>
            <a:ext cx="115887" cy="115888"/>
          </a:xfrm>
          <a:prstGeom prst="ellipse">
            <a:avLst/>
          </a:prstGeom>
          <a:solidFill>
            <a:srgbClr val="800000"/>
          </a:solidFill>
          <a:ln w="25400">
            <a:solidFill>
              <a:schemeClr val="tx1"/>
            </a:solidFill>
            <a:round/>
            <a:headEnd/>
            <a:tailEnd/>
          </a:ln>
        </p:spPr>
        <p:txBody>
          <a:bodyPr lIns="0" tIns="0" rIns="0" bIns="0">
            <a:prstTxWarp prst="textNoShape">
              <a:avLst/>
            </a:prstTxWarp>
          </a:bodyPr>
          <a:lstStyle/>
          <a:p>
            <a:endParaRPr lang="en-US"/>
          </a:p>
        </p:txBody>
      </p:sp>
      <p:sp>
        <p:nvSpPr>
          <p:cNvPr id="42004" name="Rectangle 19"/>
          <p:cNvSpPr>
            <a:spLocks/>
          </p:cNvSpPr>
          <p:nvPr/>
        </p:nvSpPr>
        <p:spPr bwMode="auto">
          <a:xfrm>
            <a:off x="2009775" y="5334000"/>
            <a:ext cx="398463" cy="596900"/>
          </a:xfrm>
          <a:prstGeom prst="rect">
            <a:avLst/>
          </a:prstGeom>
          <a:noFill/>
          <a:ln w="12700">
            <a:noFill/>
            <a:miter lim="800000"/>
            <a:headEnd/>
            <a:tailEnd/>
          </a:ln>
        </p:spPr>
        <p:txBody>
          <a:bodyPr wrap="none" lIns="0" tIns="0" rIns="40639" bIns="0">
            <a:prstTxWarp prst="textNoShape">
              <a:avLst/>
            </a:prstTxWarp>
            <a:spAutoFit/>
          </a:bodyPr>
          <a:lstStyle/>
          <a:p>
            <a:pPr marL="39688"/>
            <a:r>
              <a:rPr lang="en-US" sz="2800">
                <a:solidFill>
                  <a:schemeClr val="tx1"/>
                </a:solidFill>
                <a:latin typeface="Angsana New" charset="0"/>
                <a:ea typeface="Angsana New" charset="0"/>
                <a:cs typeface="Angsana New" charset="0"/>
                <a:sym typeface="Angsana New" charset="0"/>
              </a:rPr>
              <a:t>P</a:t>
            </a:r>
            <a:r>
              <a:rPr lang="en-US" sz="2800" baseline="-25000">
                <a:solidFill>
                  <a:schemeClr val="tx1"/>
                </a:solidFill>
                <a:latin typeface="Angsana New" charset="0"/>
                <a:ea typeface="Angsana New" charset="0"/>
                <a:cs typeface="Angsana New" charset="0"/>
                <a:sym typeface="Angsana New" charset="0"/>
              </a:rPr>
              <a:t>A</a:t>
            </a:r>
          </a:p>
        </p:txBody>
      </p:sp>
      <p:sp>
        <p:nvSpPr>
          <p:cNvPr id="42005" name="Rectangle 20"/>
          <p:cNvSpPr>
            <a:spLocks/>
          </p:cNvSpPr>
          <p:nvPr/>
        </p:nvSpPr>
        <p:spPr bwMode="auto">
          <a:xfrm>
            <a:off x="0" y="4495800"/>
            <a:ext cx="436563" cy="596900"/>
          </a:xfrm>
          <a:prstGeom prst="rect">
            <a:avLst/>
          </a:prstGeom>
          <a:noFill/>
          <a:ln w="12700">
            <a:noFill/>
            <a:miter lim="800000"/>
            <a:headEnd/>
            <a:tailEnd/>
          </a:ln>
        </p:spPr>
        <p:txBody>
          <a:bodyPr wrap="none" lIns="0" tIns="0" rIns="40639" bIns="0">
            <a:prstTxWarp prst="textNoShape">
              <a:avLst/>
            </a:prstTxWarp>
            <a:spAutoFit/>
          </a:bodyPr>
          <a:lstStyle/>
          <a:p>
            <a:pPr marL="39688"/>
            <a:r>
              <a:rPr lang="en-US" sz="2800">
                <a:solidFill>
                  <a:schemeClr val="tx1"/>
                </a:solidFill>
                <a:latin typeface="Angsana New" charset="0"/>
                <a:ea typeface="Angsana New" charset="0"/>
                <a:cs typeface="Angsana New" charset="0"/>
                <a:sym typeface="Angsana New" charset="0"/>
              </a:rPr>
              <a:t>Y</a:t>
            </a:r>
            <a:r>
              <a:rPr lang="en-US" sz="2800" baseline="-25000">
                <a:solidFill>
                  <a:schemeClr val="tx1"/>
                </a:solidFill>
                <a:latin typeface="Angsana New" charset="0"/>
                <a:ea typeface="Angsana New" charset="0"/>
                <a:cs typeface="Angsana New" charset="0"/>
                <a:sym typeface="Angsana New" charset="0"/>
              </a:rPr>
              <a:t>A</a:t>
            </a:r>
          </a:p>
        </p:txBody>
      </p:sp>
      <p:sp>
        <p:nvSpPr>
          <p:cNvPr id="42006" name="Rectangle 21"/>
          <p:cNvSpPr>
            <a:spLocks/>
          </p:cNvSpPr>
          <p:nvPr/>
        </p:nvSpPr>
        <p:spPr bwMode="auto">
          <a:xfrm>
            <a:off x="1208088" y="5805488"/>
            <a:ext cx="436562" cy="596900"/>
          </a:xfrm>
          <a:prstGeom prst="rect">
            <a:avLst/>
          </a:prstGeom>
          <a:noFill/>
          <a:ln w="12700">
            <a:noFill/>
            <a:miter lim="800000"/>
            <a:headEnd/>
            <a:tailEnd/>
          </a:ln>
        </p:spPr>
        <p:txBody>
          <a:bodyPr wrap="none" lIns="0" tIns="0" rIns="40639" bIns="0">
            <a:prstTxWarp prst="textNoShape">
              <a:avLst/>
            </a:prstTxWarp>
            <a:spAutoFit/>
          </a:bodyPr>
          <a:lstStyle/>
          <a:p>
            <a:pPr marL="39688"/>
            <a:r>
              <a:rPr lang="en-US" sz="2800">
                <a:solidFill>
                  <a:schemeClr val="tx1"/>
                </a:solidFill>
                <a:latin typeface="Angsana New" charset="0"/>
                <a:ea typeface="Angsana New" charset="0"/>
                <a:cs typeface="Angsana New" charset="0"/>
                <a:sym typeface="Angsana New" charset="0"/>
              </a:rPr>
              <a:t>X</a:t>
            </a:r>
            <a:r>
              <a:rPr lang="en-US" sz="2800" baseline="-25000">
                <a:solidFill>
                  <a:schemeClr val="tx1"/>
                </a:solidFill>
                <a:latin typeface="Angsana New" charset="0"/>
                <a:ea typeface="Angsana New" charset="0"/>
                <a:cs typeface="Angsana New" charset="0"/>
                <a:sym typeface="Angsana New" charset="0"/>
              </a:rPr>
              <a:t>A</a:t>
            </a:r>
          </a:p>
        </p:txBody>
      </p:sp>
      <p:sp>
        <p:nvSpPr>
          <p:cNvPr id="17430" name="Rectangle 22"/>
          <p:cNvSpPr>
            <a:spLocks/>
          </p:cNvSpPr>
          <p:nvPr/>
        </p:nvSpPr>
        <p:spPr bwMode="auto">
          <a:xfrm>
            <a:off x="4343400" y="2590800"/>
            <a:ext cx="4508500" cy="3924300"/>
          </a:xfrm>
          <a:prstGeom prst="rect">
            <a:avLst/>
          </a:prstGeom>
          <a:noFill/>
          <a:ln w="12700">
            <a:noFill/>
            <a:miter lim="800000"/>
            <a:headEnd/>
            <a:tailEnd/>
          </a:ln>
        </p:spPr>
        <p:txBody>
          <a:bodyPr lIns="0" tIns="0" rIns="40639" bIns="0">
            <a:prstTxWarp prst="textNoShape">
              <a:avLst/>
            </a:prstTxWarp>
          </a:bodyPr>
          <a:lstStyle/>
          <a:p>
            <a:pPr marL="382588" indent="-342900">
              <a:lnSpc>
                <a:spcPct val="90000"/>
              </a:lnSpc>
              <a:spcBef>
                <a:spcPts val="463"/>
              </a:spcBef>
              <a:buClr>
                <a:srgbClr val="000000"/>
              </a:buClr>
              <a:buSzPct val="100000"/>
              <a:buFont typeface="Angsana New" charset="0"/>
              <a:buChar char="•"/>
            </a:pPr>
            <a:r>
              <a:rPr lang="en-US" sz="4000">
                <a:solidFill>
                  <a:schemeClr val="tx1"/>
                </a:solidFill>
                <a:latin typeface="Angsana New" charset="0"/>
                <a:ea typeface="Angsana New" charset="0"/>
                <a:cs typeface="Angsana New" charset="0"/>
                <a:sym typeface="Angsana New" charset="0"/>
              </a:rPr>
              <a:t>But suppose H specializes in X and F specializes in Y.  Then each consume a half of what is produced and trade the other half. Both will be at M and definitely better off than autarky. </a:t>
            </a:r>
          </a:p>
        </p:txBody>
      </p:sp>
      <p:sp>
        <p:nvSpPr>
          <p:cNvPr id="42008" name="Line 23"/>
          <p:cNvSpPr>
            <a:spLocks noChangeShapeType="1"/>
          </p:cNvSpPr>
          <p:nvPr/>
        </p:nvSpPr>
        <p:spPr bwMode="auto">
          <a:xfrm>
            <a:off x="457200" y="2286000"/>
            <a:ext cx="3429000" cy="3581400"/>
          </a:xfrm>
          <a:prstGeom prst="line">
            <a:avLst/>
          </a:prstGeom>
          <a:noFill/>
          <a:ln w="15875">
            <a:solidFill>
              <a:schemeClr val="tx1"/>
            </a:solidFill>
            <a:round/>
            <a:headEnd/>
            <a:tailEnd/>
          </a:ln>
        </p:spPr>
        <p:txBody>
          <a:bodyPr lIns="0" tIns="0" rIns="0" bIns="0">
            <a:prstTxWarp prst="textNoShape">
              <a:avLst/>
            </a:prstTxWarp>
          </a:bodyPr>
          <a:lstStyle/>
          <a:p>
            <a:endParaRPr lang="en-US"/>
          </a:p>
        </p:txBody>
      </p:sp>
      <p:grpSp>
        <p:nvGrpSpPr>
          <p:cNvPr id="42009" name="Group 24"/>
          <p:cNvGrpSpPr>
            <a:grpSpLocks/>
          </p:cNvGrpSpPr>
          <p:nvPr/>
        </p:nvGrpSpPr>
        <p:grpSpPr bwMode="auto">
          <a:xfrm>
            <a:off x="3635375" y="5791200"/>
            <a:ext cx="323850" cy="520700"/>
            <a:chOff x="0" y="0"/>
            <a:chExt cx="204" cy="328"/>
          </a:xfrm>
        </p:grpSpPr>
        <p:sp>
          <p:nvSpPr>
            <p:cNvPr id="42028" name="Rectangle 25"/>
            <p:cNvSpPr>
              <a:spLocks/>
            </p:cNvSpPr>
            <p:nvPr/>
          </p:nvSpPr>
          <p:spPr bwMode="auto">
            <a:xfrm>
              <a:off x="0" y="0"/>
              <a:ext cx="204" cy="328"/>
            </a:xfrm>
            <a:prstGeom prst="rect">
              <a:avLst/>
            </a:prstGeom>
            <a:noFill/>
            <a:ln w="12700">
              <a:noFill/>
              <a:miter lim="800000"/>
              <a:headEnd/>
              <a:tailEnd/>
            </a:ln>
          </p:spPr>
          <p:txBody>
            <a:bodyPr wrap="none" lIns="0" tIns="0" rIns="40639" bIns="0">
              <a:prstTxWarp prst="textNoShape">
                <a:avLst/>
              </a:prstTxWarp>
              <a:spAutoFit/>
            </a:bodyPr>
            <a:lstStyle/>
            <a:p>
              <a:pPr marL="39688"/>
              <a:r>
                <a:rPr lang="en-US" sz="2800">
                  <a:solidFill>
                    <a:schemeClr val="tx1"/>
                  </a:solidFill>
                  <a:latin typeface="Angsana New" charset="0"/>
                  <a:ea typeface="Angsana New" charset="0"/>
                  <a:cs typeface="Angsana New" charset="0"/>
                  <a:sym typeface="Angsana New" charset="0"/>
                </a:rPr>
                <a:t>X</a:t>
              </a:r>
            </a:p>
          </p:txBody>
        </p:sp>
        <p:sp>
          <p:nvSpPr>
            <p:cNvPr id="42029" name="Line 26"/>
            <p:cNvSpPr>
              <a:spLocks noChangeShapeType="1"/>
            </p:cNvSpPr>
            <p:nvPr/>
          </p:nvSpPr>
          <p:spPr bwMode="auto">
            <a:xfrm>
              <a:off x="48" y="96"/>
              <a:ext cx="96" cy="1"/>
            </a:xfrm>
            <a:prstGeom prst="line">
              <a:avLst/>
            </a:prstGeom>
            <a:noFill/>
            <a:ln w="28575">
              <a:solidFill>
                <a:schemeClr val="tx1"/>
              </a:solidFill>
              <a:round/>
              <a:headEnd/>
              <a:tailEnd/>
            </a:ln>
          </p:spPr>
          <p:txBody>
            <a:bodyPr lIns="0" tIns="0" rIns="0" bIns="0">
              <a:prstTxWarp prst="textNoShape">
                <a:avLst/>
              </a:prstTxWarp>
            </a:bodyPr>
            <a:lstStyle/>
            <a:p>
              <a:endParaRPr lang="en-US"/>
            </a:p>
          </p:txBody>
        </p:sp>
      </p:grpSp>
      <p:grpSp>
        <p:nvGrpSpPr>
          <p:cNvPr id="42010" name="Group 27"/>
          <p:cNvGrpSpPr>
            <a:grpSpLocks/>
          </p:cNvGrpSpPr>
          <p:nvPr/>
        </p:nvGrpSpPr>
        <p:grpSpPr bwMode="auto">
          <a:xfrm>
            <a:off x="101600" y="2133600"/>
            <a:ext cx="325438" cy="520700"/>
            <a:chOff x="0" y="0"/>
            <a:chExt cx="204" cy="328"/>
          </a:xfrm>
        </p:grpSpPr>
        <p:sp>
          <p:nvSpPr>
            <p:cNvPr id="42026" name="Rectangle 28"/>
            <p:cNvSpPr>
              <a:spLocks/>
            </p:cNvSpPr>
            <p:nvPr/>
          </p:nvSpPr>
          <p:spPr bwMode="auto">
            <a:xfrm>
              <a:off x="0" y="0"/>
              <a:ext cx="204" cy="328"/>
            </a:xfrm>
            <a:prstGeom prst="rect">
              <a:avLst/>
            </a:prstGeom>
            <a:noFill/>
            <a:ln w="12700">
              <a:noFill/>
              <a:miter lim="800000"/>
              <a:headEnd/>
              <a:tailEnd/>
            </a:ln>
          </p:spPr>
          <p:txBody>
            <a:bodyPr wrap="none" lIns="0" tIns="0" rIns="40639" bIns="0">
              <a:prstTxWarp prst="textNoShape">
                <a:avLst/>
              </a:prstTxWarp>
              <a:spAutoFit/>
            </a:bodyPr>
            <a:lstStyle/>
            <a:p>
              <a:pPr marL="39688"/>
              <a:r>
                <a:rPr lang="en-US" sz="2800">
                  <a:solidFill>
                    <a:schemeClr val="tx1"/>
                  </a:solidFill>
                  <a:latin typeface="Angsana New" charset="0"/>
                  <a:ea typeface="Angsana New" charset="0"/>
                  <a:cs typeface="Angsana New" charset="0"/>
                  <a:sym typeface="Angsana New" charset="0"/>
                </a:rPr>
                <a:t>Y</a:t>
              </a:r>
            </a:p>
          </p:txBody>
        </p:sp>
        <p:sp>
          <p:nvSpPr>
            <p:cNvPr id="42027" name="Line 29"/>
            <p:cNvSpPr>
              <a:spLocks noChangeShapeType="1"/>
            </p:cNvSpPr>
            <p:nvPr/>
          </p:nvSpPr>
          <p:spPr bwMode="auto">
            <a:xfrm>
              <a:off x="48" y="96"/>
              <a:ext cx="96" cy="1"/>
            </a:xfrm>
            <a:prstGeom prst="line">
              <a:avLst/>
            </a:prstGeom>
            <a:noFill/>
            <a:ln w="28575">
              <a:solidFill>
                <a:schemeClr val="tx1"/>
              </a:solidFill>
              <a:round/>
              <a:headEnd/>
              <a:tailEnd/>
            </a:ln>
          </p:spPr>
          <p:txBody>
            <a:bodyPr lIns="0" tIns="0" rIns="0" bIns="0">
              <a:prstTxWarp prst="textNoShape">
                <a:avLst/>
              </a:prstTxWarp>
            </a:bodyPr>
            <a:lstStyle/>
            <a:p>
              <a:endParaRPr lang="en-US"/>
            </a:p>
          </p:txBody>
        </p:sp>
      </p:grpSp>
      <p:sp>
        <p:nvSpPr>
          <p:cNvPr id="42011" name="Oval 30"/>
          <p:cNvSpPr>
            <a:spLocks/>
          </p:cNvSpPr>
          <p:nvPr/>
        </p:nvSpPr>
        <p:spPr bwMode="auto">
          <a:xfrm>
            <a:off x="417513" y="2286000"/>
            <a:ext cx="115887" cy="115888"/>
          </a:xfrm>
          <a:prstGeom prst="ellipse">
            <a:avLst/>
          </a:prstGeom>
          <a:solidFill>
            <a:srgbClr val="3333CC"/>
          </a:solidFill>
          <a:ln w="25400">
            <a:solidFill>
              <a:schemeClr val="tx1"/>
            </a:solidFill>
            <a:round/>
            <a:headEnd/>
            <a:tailEnd/>
          </a:ln>
        </p:spPr>
        <p:txBody>
          <a:bodyPr lIns="0" tIns="0" rIns="0" bIns="0">
            <a:prstTxWarp prst="textNoShape">
              <a:avLst/>
            </a:prstTxWarp>
          </a:bodyPr>
          <a:lstStyle/>
          <a:p>
            <a:endParaRPr lang="en-US"/>
          </a:p>
        </p:txBody>
      </p:sp>
      <p:sp>
        <p:nvSpPr>
          <p:cNvPr id="42012" name="Oval 31"/>
          <p:cNvSpPr>
            <a:spLocks/>
          </p:cNvSpPr>
          <p:nvPr/>
        </p:nvSpPr>
        <p:spPr bwMode="auto">
          <a:xfrm>
            <a:off x="3810000" y="5791200"/>
            <a:ext cx="115888" cy="115888"/>
          </a:xfrm>
          <a:prstGeom prst="ellipse">
            <a:avLst/>
          </a:prstGeom>
          <a:solidFill>
            <a:srgbClr val="FF3300"/>
          </a:solidFill>
          <a:ln w="25400">
            <a:solidFill>
              <a:schemeClr val="tx1"/>
            </a:solidFill>
            <a:round/>
            <a:headEnd/>
            <a:tailEnd/>
          </a:ln>
        </p:spPr>
        <p:txBody>
          <a:bodyPr lIns="0" tIns="0" rIns="0" bIns="0">
            <a:prstTxWarp prst="textNoShape">
              <a:avLst/>
            </a:prstTxWarp>
          </a:bodyPr>
          <a:lstStyle/>
          <a:p>
            <a:endParaRPr lang="en-US"/>
          </a:p>
        </p:txBody>
      </p:sp>
      <p:sp>
        <p:nvSpPr>
          <p:cNvPr id="42013" name="Oval 32"/>
          <p:cNvSpPr>
            <a:spLocks/>
          </p:cNvSpPr>
          <p:nvPr/>
        </p:nvSpPr>
        <p:spPr bwMode="auto">
          <a:xfrm>
            <a:off x="1981200" y="3886200"/>
            <a:ext cx="115888" cy="115888"/>
          </a:xfrm>
          <a:prstGeom prst="ellipse">
            <a:avLst/>
          </a:prstGeom>
          <a:solidFill>
            <a:srgbClr val="969696"/>
          </a:solidFill>
          <a:ln w="25400">
            <a:solidFill>
              <a:schemeClr val="tx1"/>
            </a:solidFill>
            <a:round/>
            <a:headEnd/>
            <a:tailEnd/>
          </a:ln>
        </p:spPr>
        <p:txBody>
          <a:bodyPr lIns="0" tIns="0" rIns="0" bIns="0">
            <a:prstTxWarp prst="textNoShape">
              <a:avLst/>
            </a:prstTxWarp>
          </a:bodyPr>
          <a:lstStyle/>
          <a:p>
            <a:endParaRPr lang="en-US"/>
          </a:p>
        </p:txBody>
      </p:sp>
      <p:sp>
        <p:nvSpPr>
          <p:cNvPr id="42014" name="Oval 33"/>
          <p:cNvSpPr>
            <a:spLocks/>
          </p:cNvSpPr>
          <p:nvPr/>
        </p:nvSpPr>
        <p:spPr bwMode="auto">
          <a:xfrm>
            <a:off x="2590800" y="4495800"/>
            <a:ext cx="115888" cy="115888"/>
          </a:xfrm>
          <a:prstGeom prst="ellipse">
            <a:avLst/>
          </a:prstGeom>
          <a:solidFill>
            <a:srgbClr val="969696"/>
          </a:solidFill>
          <a:ln w="25400">
            <a:solidFill>
              <a:schemeClr val="tx1"/>
            </a:solidFill>
            <a:round/>
            <a:headEnd/>
            <a:tailEnd/>
          </a:ln>
        </p:spPr>
        <p:txBody>
          <a:bodyPr lIns="0" tIns="0" rIns="0" bIns="0">
            <a:prstTxWarp prst="textNoShape">
              <a:avLst/>
            </a:prstTxWarp>
          </a:bodyPr>
          <a:lstStyle/>
          <a:p>
            <a:endParaRPr lang="en-US"/>
          </a:p>
        </p:txBody>
      </p:sp>
      <p:sp>
        <p:nvSpPr>
          <p:cNvPr id="42015" name="Rectangle 34"/>
          <p:cNvSpPr>
            <a:spLocks/>
          </p:cNvSpPr>
          <p:nvPr/>
        </p:nvSpPr>
        <p:spPr bwMode="auto">
          <a:xfrm>
            <a:off x="1017588" y="4648200"/>
            <a:ext cx="323850" cy="520700"/>
          </a:xfrm>
          <a:prstGeom prst="rect">
            <a:avLst/>
          </a:prstGeom>
          <a:noFill/>
          <a:ln w="12700">
            <a:noFill/>
            <a:miter lim="800000"/>
            <a:headEnd/>
            <a:tailEnd/>
          </a:ln>
        </p:spPr>
        <p:txBody>
          <a:bodyPr wrap="none" lIns="0" tIns="0" rIns="40639" bIns="0">
            <a:prstTxWarp prst="textNoShape">
              <a:avLst/>
            </a:prstTxWarp>
            <a:spAutoFit/>
          </a:bodyPr>
          <a:lstStyle/>
          <a:p>
            <a:pPr marL="39688"/>
            <a:r>
              <a:rPr lang="en-US" sz="2800">
                <a:solidFill>
                  <a:schemeClr val="tx1"/>
                </a:solidFill>
                <a:latin typeface="Angsana New" charset="0"/>
                <a:ea typeface="Angsana New" charset="0"/>
                <a:cs typeface="Angsana New" charset="0"/>
                <a:sym typeface="Angsana New" charset="0"/>
              </a:rPr>
              <a:t>A</a:t>
            </a:r>
          </a:p>
        </p:txBody>
      </p:sp>
      <p:sp>
        <p:nvSpPr>
          <p:cNvPr id="42016" name="Rectangle 35"/>
          <p:cNvSpPr>
            <a:spLocks/>
          </p:cNvSpPr>
          <p:nvPr/>
        </p:nvSpPr>
        <p:spPr bwMode="auto">
          <a:xfrm>
            <a:off x="1981200" y="3443288"/>
            <a:ext cx="363538" cy="520700"/>
          </a:xfrm>
          <a:prstGeom prst="rect">
            <a:avLst/>
          </a:prstGeom>
          <a:noFill/>
          <a:ln w="12700">
            <a:noFill/>
            <a:miter lim="800000"/>
            <a:headEnd/>
            <a:tailEnd/>
          </a:ln>
        </p:spPr>
        <p:txBody>
          <a:bodyPr wrap="none" lIns="0" tIns="0" rIns="40639" bIns="0">
            <a:prstTxWarp prst="textNoShape">
              <a:avLst/>
            </a:prstTxWarp>
            <a:spAutoFit/>
          </a:bodyPr>
          <a:lstStyle/>
          <a:p>
            <a:pPr marL="39688"/>
            <a:r>
              <a:rPr lang="en-US" sz="2800">
                <a:solidFill>
                  <a:schemeClr val="tx1"/>
                </a:solidFill>
                <a:latin typeface="Angsana New" charset="0"/>
                <a:ea typeface="Angsana New" charset="0"/>
                <a:cs typeface="Angsana New" charset="0"/>
                <a:sym typeface="Angsana New" charset="0"/>
              </a:rPr>
              <a:t>M</a:t>
            </a:r>
          </a:p>
        </p:txBody>
      </p:sp>
      <p:sp>
        <p:nvSpPr>
          <p:cNvPr id="42017" name="Rectangle 36"/>
          <p:cNvSpPr>
            <a:spLocks/>
          </p:cNvSpPr>
          <p:nvPr/>
        </p:nvSpPr>
        <p:spPr bwMode="auto">
          <a:xfrm>
            <a:off x="2514600" y="4052888"/>
            <a:ext cx="406400" cy="520700"/>
          </a:xfrm>
          <a:prstGeom prst="rect">
            <a:avLst/>
          </a:prstGeom>
          <a:noFill/>
          <a:ln w="12700">
            <a:noFill/>
            <a:miter lim="800000"/>
            <a:headEnd/>
            <a:tailEnd/>
          </a:ln>
        </p:spPr>
        <p:txBody>
          <a:bodyPr wrap="none" lIns="0" tIns="0" rIns="40639" bIns="0">
            <a:prstTxWarp prst="textNoShape">
              <a:avLst/>
            </a:prstTxWarp>
            <a:spAutoFit/>
          </a:bodyPr>
          <a:lstStyle/>
          <a:p>
            <a:pPr marL="39688"/>
            <a:r>
              <a:rPr lang="en-US" sz="2800">
                <a:solidFill>
                  <a:schemeClr val="tx1"/>
                </a:solidFill>
                <a:latin typeface="Angsana New" charset="0"/>
                <a:ea typeface="Angsana New" charset="0"/>
                <a:cs typeface="Angsana New" charset="0"/>
                <a:sym typeface="Angsana New" charset="0"/>
              </a:rPr>
              <a:t>M</a:t>
            </a:r>
            <a:r>
              <a:rPr lang="en-US" sz="2800" baseline="30000">
                <a:solidFill>
                  <a:schemeClr val="tx1"/>
                </a:solidFill>
                <a:latin typeface="Angsana New" charset="0"/>
                <a:ea typeface="Angsana New" charset="0"/>
                <a:cs typeface="Angsana New" charset="0"/>
                <a:sym typeface="Angsana New" charset="0"/>
              </a:rPr>
              <a:t>/</a:t>
            </a:r>
          </a:p>
        </p:txBody>
      </p:sp>
      <p:grpSp>
        <p:nvGrpSpPr>
          <p:cNvPr id="42018" name="Group 37"/>
          <p:cNvGrpSpPr>
            <a:grpSpLocks/>
          </p:cNvGrpSpPr>
          <p:nvPr/>
        </p:nvGrpSpPr>
        <p:grpSpPr bwMode="auto">
          <a:xfrm>
            <a:off x="1905000" y="5791200"/>
            <a:ext cx="506413" cy="520700"/>
            <a:chOff x="0" y="0"/>
            <a:chExt cx="319" cy="328"/>
          </a:xfrm>
        </p:grpSpPr>
        <p:sp>
          <p:nvSpPr>
            <p:cNvPr id="42024" name="Rectangle 38"/>
            <p:cNvSpPr>
              <a:spLocks/>
            </p:cNvSpPr>
            <p:nvPr/>
          </p:nvSpPr>
          <p:spPr bwMode="auto">
            <a:xfrm>
              <a:off x="0" y="0"/>
              <a:ext cx="319" cy="328"/>
            </a:xfrm>
            <a:prstGeom prst="rect">
              <a:avLst/>
            </a:prstGeom>
            <a:noFill/>
            <a:ln w="12700">
              <a:noFill/>
              <a:miter lim="800000"/>
              <a:headEnd/>
              <a:tailEnd/>
            </a:ln>
          </p:spPr>
          <p:txBody>
            <a:bodyPr wrap="none" lIns="0" tIns="0" rIns="40639" bIns="0">
              <a:prstTxWarp prst="textNoShape">
                <a:avLst/>
              </a:prstTxWarp>
              <a:spAutoFit/>
            </a:bodyPr>
            <a:lstStyle/>
            <a:p>
              <a:pPr marL="39688"/>
              <a:r>
                <a:rPr lang="en-US" sz="2800">
                  <a:solidFill>
                    <a:schemeClr val="tx1"/>
                  </a:solidFill>
                  <a:latin typeface="Angsana New" charset="0"/>
                  <a:ea typeface="Angsana New" charset="0"/>
                  <a:cs typeface="Angsana New" charset="0"/>
                  <a:sym typeface="Angsana New" charset="0"/>
                </a:rPr>
                <a:t>X/2</a:t>
              </a:r>
            </a:p>
          </p:txBody>
        </p:sp>
        <p:sp>
          <p:nvSpPr>
            <p:cNvPr id="42025" name="Line 39"/>
            <p:cNvSpPr>
              <a:spLocks noChangeShapeType="1"/>
            </p:cNvSpPr>
            <p:nvPr/>
          </p:nvSpPr>
          <p:spPr bwMode="auto">
            <a:xfrm>
              <a:off x="48" y="96"/>
              <a:ext cx="96" cy="1"/>
            </a:xfrm>
            <a:prstGeom prst="line">
              <a:avLst/>
            </a:prstGeom>
            <a:noFill/>
            <a:ln w="28575">
              <a:solidFill>
                <a:schemeClr val="tx1"/>
              </a:solidFill>
              <a:round/>
              <a:headEnd/>
              <a:tailEnd/>
            </a:ln>
          </p:spPr>
          <p:txBody>
            <a:bodyPr lIns="0" tIns="0" rIns="0" bIns="0">
              <a:prstTxWarp prst="textNoShape">
                <a:avLst/>
              </a:prstTxWarp>
            </a:bodyPr>
            <a:lstStyle/>
            <a:p>
              <a:endParaRPr lang="en-US"/>
            </a:p>
          </p:txBody>
        </p:sp>
      </p:grpSp>
      <p:grpSp>
        <p:nvGrpSpPr>
          <p:cNvPr id="42019" name="Group 40"/>
          <p:cNvGrpSpPr>
            <a:grpSpLocks/>
          </p:cNvGrpSpPr>
          <p:nvPr/>
        </p:nvGrpSpPr>
        <p:grpSpPr bwMode="auto">
          <a:xfrm>
            <a:off x="0" y="3671888"/>
            <a:ext cx="506413" cy="520700"/>
            <a:chOff x="0" y="0"/>
            <a:chExt cx="319" cy="328"/>
          </a:xfrm>
        </p:grpSpPr>
        <p:sp>
          <p:nvSpPr>
            <p:cNvPr id="42022" name="Rectangle 41"/>
            <p:cNvSpPr>
              <a:spLocks/>
            </p:cNvSpPr>
            <p:nvPr/>
          </p:nvSpPr>
          <p:spPr bwMode="auto">
            <a:xfrm>
              <a:off x="0" y="0"/>
              <a:ext cx="319" cy="328"/>
            </a:xfrm>
            <a:prstGeom prst="rect">
              <a:avLst/>
            </a:prstGeom>
            <a:noFill/>
            <a:ln w="12700">
              <a:noFill/>
              <a:miter lim="800000"/>
              <a:headEnd/>
              <a:tailEnd/>
            </a:ln>
          </p:spPr>
          <p:txBody>
            <a:bodyPr wrap="none" lIns="0" tIns="0" rIns="40639" bIns="0">
              <a:prstTxWarp prst="textNoShape">
                <a:avLst/>
              </a:prstTxWarp>
              <a:spAutoFit/>
            </a:bodyPr>
            <a:lstStyle/>
            <a:p>
              <a:pPr marL="39688"/>
              <a:r>
                <a:rPr lang="en-US" sz="2800">
                  <a:solidFill>
                    <a:schemeClr val="tx1"/>
                  </a:solidFill>
                  <a:latin typeface="Angsana New" charset="0"/>
                  <a:ea typeface="Angsana New" charset="0"/>
                  <a:cs typeface="Angsana New" charset="0"/>
                  <a:sym typeface="Angsana New" charset="0"/>
                </a:rPr>
                <a:t>Y/2</a:t>
              </a:r>
            </a:p>
          </p:txBody>
        </p:sp>
        <p:sp>
          <p:nvSpPr>
            <p:cNvPr id="42023" name="Line 42"/>
            <p:cNvSpPr>
              <a:spLocks noChangeShapeType="1"/>
            </p:cNvSpPr>
            <p:nvPr/>
          </p:nvSpPr>
          <p:spPr bwMode="auto">
            <a:xfrm>
              <a:off x="48" y="96"/>
              <a:ext cx="96" cy="1"/>
            </a:xfrm>
            <a:prstGeom prst="line">
              <a:avLst/>
            </a:prstGeom>
            <a:noFill/>
            <a:ln w="28575">
              <a:solidFill>
                <a:schemeClr val="tx1"/>
              </a:solidFill>
              <a:round/>
              <a:headEnd/>
              <a:tailEnd/>
            </a:ln>
          </p:spPr>
          <p:txBody>
            <a:bodyPr lIns="0" tIns="0" rIns="0" bIns="0">
              <a:prstTxWarp prst="textNoShape">
                <a:avLst/>
              </a:prstTxWarp>
            </a:bodyPr>
            <a:lstStyle/>
            <a:p>
              <a:endParaRPr lang="en-US"/>
            </a:p>
          </p:txBody>
        </p:sp>
      </p:grpSp>
      <p:sp>
        <p:nvSpPr>
          <p:cNvPr id="42020" name="Rectangle 43"/>
          <p:cNvSpPr>
            <a:spLocks/>
          </p:cNvSpPr>
          <p:nvPr/>
        </p:nvSpPr>
        <p:spPr bwMode="auto">
          <a:xfrm>
            <a:off x="0" y="4191000"/>
            <a:ext cx="366713" cy="520700"/>
          </a:xfrm>
          <a:prstGeom prst="rect">
            <a:avLst/>
          </a:prstGeom>
          <a:noFill/>
          <a:ln w="12700">
            <a:noFill/>
            <a:miter lim="800000"/>
            <a:headEnd/>
            <a:tailEnd/>
          </a:ln>
        </p:spPr>
        <p:txBody>
          <a:bodyPr wrap="none" lIns="0" tIns="0" rIns="40639" bIns="0">
            <a:prstTxWarp prst="textNoShape">
              <a:avLst/>
            </a:prstTxWarp>
            <a:spAutoFit/>
          </a:bodyPr>
          <a:lstStyle/>
          <a:p>
            <a:pPr marL="39688"/>
            <a:r>
              <a:rPr lang="en-US" sz="2800">
                <a:solidFill>
                  <a:schemeClr val="tx1"/>
                </a:solidFill>
                <a:latin typeface="Angsana New" charset="0"/>
                <a:ea typeface="Angsana New" charset="0"/>
                <a:cs typeface="Angsana New" charset="0"/>
                <a:sym typeface="Angsana New" charset="0"/>
              </a:rPr>
              <a:t>Y</a:t>
            </a:r>
            <a:r>
              <a:rPr lang="en-US" sz="2800" baseline="30000">
                <a:solidFill>
                  <a:schemeClr val="tx1"/>
                </a:solidFill>
                <a:latin typeface="Angsana New" charset="0"/>
                <a:ea typeface="Angsana New" charset="0"/>
                <a:cs typeface="Angsana New" charset="0"/>
                <a:sym typeface="Angsana New" charset="0"/>
              </a:rPr>
              <a:t>/</a:t>
            </a:r>
          </a:p>
        </p:txBody>
      </p:sp>
      <p:sp>
        <p:nvSpPr>
          <p:cNvPr id="42021" name="Rectangle 44"/>
          <p:cNvSpPr>
            <a:spLocks/>
          </p:cNvSpPr>
          <p:nvPr/>
        </p:nvSpPr>
        <p:spPr bwMode="auto">
          <a:xfrm>
            <a:off x="2497138" y="5805488"/>
            <a:ext cx="366712" cy="520700"/>
          </a:xfrm>
          <a:prstGeom prst="rect">
            <a:avLst/>
          </a:prstGeom>
          <a:noFill/>
          <a:ln w="12700">
            <a:noFill/>
            <a:miter lim="800000"/>
            <a:headEnd/>
            <a:tailEnd/>
          </a:ln>
        </p:spPr>
        <p:txBody>
          <a:bodyPr wrap="none" lIns="0" tIns="0" rIns="40639" bIns="0">
            <a:prstTxWarp prst="textNoShape">
              <a:avLst/>
            </a:prstTxWarp>
            <a:spAutoFit/>
          </a:bodyPr>
          <a:lstStyle/>
          <a:p>
            <a:pPr marL="39688"/>
            <a:r>
              <a:rPr lang="en-US" sz="2800">
                <a:solidFill>
                  <a:schemeClr val="tx1"/>
                </a:solidFill>
                <a:latin typeface="Angsana New" charset="0"/>
                <a:ea typeface="Angsana New" charset="0"/>
                <a:cs typeface="Angsana New" charset="0"/>
                <a:sym typeface="Angsana New" charset="0"/>
              </a:rPr>
              <a:t>X</a:t>
            </a:r>
            <a:r>
              <a:rPr lang="en-US" sz="2800" baseline="30000">
                <a:solidFill>
                  <a:schemeClr val="tx1"/>
                </a:solidFill>
                <a:latin typeface="Angsana New" charset="0"/>
                <a:ea typeface="Angsana New" charset="0"/>
                <a:cs typeface="Angsana New" charset="0"/>
                <a:sym typeface="Angsana New" charset="0"/>
              </a:rPr>
              <a:t>/</a:t>
            </a:r>
          </a:p>
        </p:txBody>
      </p:sp>
      <p:sp>
        <p:nvSpPr>
          <p:cNvPr id="48" name="Footer Placeholder 47"/>
          <p:cNvSpPr>
            <a:spLocks noGrp="1"/>
          </p:cNvSpPr>
          <p:nvPr>
            <p:ph type="ftr" sz="quarter" idx="3"/>
          </p:nvPr>
        </p:nvSpPr>
        <p:spPr/>
        <p:txBody>
          <a:bodyPr/>
          <a:lstStyle/>
          <a:p>
            <a:r>
              <a:rPr lang="en-US" smtClean="0"/>
              <a:t>Chayun Tantivasadakarn</a:t>
            </a:r>
            <a:endParaRPr lang="en-US" dirty="0"/>
          </a:p>
        </p:txBody>
      </p:sp>
    </p:spTree>
  </p:cSld>
  <p:clrMapOvr>
    <a:masterClrMapping/>
  </p:clrMapOvr>
  <p:transition/>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1" presetClass="entr" presetSubtype="0" fill="hold" grpId="0" nodeType="clickEffect">
                                  <p:stCondLst>
                                    <p:cond delay="0"/>
                                  </p:stCondLst>
                                  <p:childTnLst>
                                    <p:set>
                                      <p:cBhvr>
                                        <p:cTn id="6" dur="1" fill="hold">
                                          <p:stCondLst>
                                            <p:cond delay="499"/>
                                          </p:stCondLst>
                                        </p:cTn>
                                        <p:tgtEl>
                                          <p:spTgt spid="17411">
                                            <p:txEl>
                                              <p:pRg st="0" end="0"/>
                                            </p:txEl>
                                          </p:spTgt>
                                        </p:tgtEl>
                                        <p:attrNameLst>
                                          <p:attrName>style.visibility</p:attrName>
                                        </p:attrNameLst>
                                      </p:cBhvr>
                                      <p:to>
                                        <p:strVal val="visible"/>
                                      </p:to>
                                    </p:set>
                                  </p:childTnLst>
                                </p:cTn>
                              </p:par>
                            </p:childTnLst>
                          </p:cTn>
                        </p:par>
                      </p:childTnLst>
                    </p:cTn>
                  </p:par>
                  <p:par>
                    <p:cTn id="7" fill="hold">
                      <p:stCondLst>
                        <p:cond delay="indefinite"/>
                      </p:stCondLst>
                      <p:childTnLst>
                        <p:par>
                          <p:cTn id="8" fill="hold">
                            <p:stCondLst>
                              <p:cond delay="0"/>
                            </p:stCondLst>
                            <p:childTnLst>
                              <p:par>
                                <p:cTn id="9" presetID="1" presetClass="entr" presetSubtype="0" fill="hold" grpId="0" nodeType="clickEffect">
                                  <p:stCondLst>
                                    <p:cond delay="0"/>
                                  </p:stCondLst>
                                  <p:childTnLst>
                                    <p:set>
                                      <p:cBhvr>
                                        <p:cTn id="10" dur="1" fill="hold">
                                          <p:stCondLst>
                                            <p:cond delay="499"/>
                                          </p:stCondLst>
                                        </p:cTn>
                                        <p:tgtEl>
                                          <p:spTgt spid="17430">
                                            <p:txEl>
                                              <p:pRg st="0" end="0"/>
                                            </p:txEl>
                                          </p:spTgt>
                                        </p:tgtEl>
                                        <p:attrNameLst>
                                          <p:attrName>style.visibility</p:attrName>
                                        </p:attrNameLst>
                                      </p:cBhvr>
                                      <p:to>
                                        <p:strVal val="visible"/>
                                      </p:to>
                                    </p:se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17411" grpId="0" build="p" autoUpdateAnimBg="0"/>
      <p:bldP spid="17430" grpId="0" build="p" autoUpdateAnimBg="0"/>
    </p:bldLst>
  </p:timing>
</p:sld>
</file>

<file path=ppt/slides/slide17.xml><?xml version="1.0" encoding="utf-8"?>
<p:sld xmlns:a="http://schemas.openxmlformats.org/drawingml/2006/main" xmlns:r="http://schemas.openxmlformats.org/officeDocument/2006/relationships" xmlns:mc="http://schemas.openxmlformats.org/markup-compatibility/2006" xmlns:mv="urn:schemas-microsoft-com:mac:vml" xmlns:p="http://schemas.openxmlformats.org/presentationml/2006/main" mc:Ignorable="mv" mc:PreserveAttributes="mv:*" showMasterPhAnim="0">
  <p:cSld>
    <p:spTree>
      <p:nvGrpSpPr>
        <p:cNvPr id="1" name=""/>
        <p:cNvGrpSpPr/>
        <p:nvPr/>
      </p:nvGrpSpPr>
      <p:grpSpPr>
        <a:xfrm>
          <a:off x="0" y="0"/>
          <a:ext cx="0" cy="0"/>
          <a:chOff x="0" y="0"/>
          <a:chExt cx="0" cy="0"/>
        </a:xfrm>
      </p:grpSpPr>
      <p:pic>
        <p:nvPicPr>
          <p:cNvPr id="43010" name="Picture 1"/>
          <p:cNvPicPr>
            <a:picLocks noChangeArrowheads="1"/>
          </p:cNvPicPr>
          <p:nvPr/>
        </p:nvPicPr>
        <p:blipFill>
          <a:blip r:embed="rId2"/>
          <a:srcRect/>
          <a:stretch>
            <a:fillRect/>
          </a:stretch>
        </p:blipFill>
        <p:spPr bwMode="auto">
          <a:xfrm>
            <a:off x="8383588" y="0"/>
            <a:ext cx="760412" cy="1066800"/>
          </a:xfrm>
          <a:prstGeom prst="rect">
            <a:avLst/>
          </a:prstGeom>
          <a:noFill/>
          <a:ln w="9525">
            <a:noFill/>
            <a:miter lim="800000"/>
            <a:headEnd/>
            <a:tailEnd/>
          </a:ln>
        </p:spPr>
      </p:pic>
      <p:sp>
        <p:nvSpPr>
          <p:cNvPr id="43011" name="Rectangle 2"/>
          <p:cNvSpPr>
            <a:spLocks noGrp="1" noChangeArrowheads="1"/>
          </p:cNvSpPr>
          <p:nvPr>
            <p:ph type="title"/>
          </p:nvPr>
        </p:nvSpPr>
        <p:spPr/>
        <p:txBody>
          <a:bodyPr/>
          <a:lstStyle/>
          <a:p>
            <a:r>
              <a:rPr lang="en-US" smtClean="0"/>
              <a:t>The Kemp Model:</a:t>
            </a:r>
            <a:endParaRPr lang="en-US"/>
          </a:p>
        </p:txBody>
      </p:sp>
      <p:sp>
        <p:nvSpPr>
          <p:cNvPr id="18435" name="Rectangle 3"/>
          <p:cNvSpPr>
            <a:spLocks noGrp="1" noChangeArrowheads="1"/>
          </p:cNvSpPr>
          <p:nvPr>
            <p:ph idx="4294967295"/>
          </p:nvPr>
        </p:nvSpPr>
        <p:spPr>
          <a:xfrm>
            <a:off x="685800" y="838200"/>
            <a:ext cx="8458200" cy="5829300"/>
          </a:xfrm>
        </p:spPr>
        <p:txBody>
          <a:bodyPr rIns="132080"/>
          <a:lstStyle/>
          <a:p>
            <a:pPr eaLnBrk="1" hangingPunct="1">
              <a:buClr>
                <a:srgbClr val="000000"/>
              </a:buClr>
            </a:pPr>
            <a:r>
              <a:rPr lang="en-US"/>
              <a:t>If the indifference curve of both country accidentally tangents at point M, this point will be the trade equilibrium.  However, it is unlikely.</a:t>
            </a:r>
          </a:p>
          <a:p>
            <a:pPr eaLnBrk="1" hangingPunct="1">
              <a:buClr>
                <a:srgbClr val="000000"/>
              </a:buClr>
            </a:pPr>
            <a:r>
              <a:rPr lang="en-US"/>
              <a:t>Suppose consumers like X more and CIC  tangents at point M</a:t>
            </a:r>
            <a:r>
              <a:rPr lang="en-US" baseline="30000"/>
              <a:t>/</a:t>
            </a:r>
            <a:r>
              <a:rPr lang="en-US"/>
              <a:t> instead.  There will be shortage of X and surplus of Y which force P</a:t>
            </a:r>
            <a:r>
              <a:rPr lang="en-US" baseline="-25000"/>
              <a:t>X</a:t>
            </a:r>
            <a:r>
              <a:rPr lang="en-US"/>
              <a:t>/P</a:t>
            </a:r>
            <a:r>
              <a:rPr lang="en-US" baseline="-25000"/>
              <a:t>Y</a:t>
            </a:r>
            <a:r>
              <a:rPr lang="en-US"/>
              <a:t> to rise.</a:t>
            </a:r>
          </a:p>
          <a:p>
            <a:pPr eaLnBrk="1" hangingPunct="1">
              <a:buClr>
                <a:srgbClr val="000000"/>
              </a:buClr>
            </a:pPr>
            <a:r>
              <a:rPr lang="en-US"/>
              <a:t>Since H specializes in X, its budget line rotates outward.  The budget line for F rotates inward.  </a:t>
            </a:r>
          </a:p>
          <a:p>
            <a:pPr eaLnBrk="1" hangingPunct="1">
              <a:buClr>
                <a:srgbClr val="000000"/>
              </a:buClr>
            </a:pPr>
            <a:r>
              <a:rPr lang="en-US"/>
              <a:t>The price adjustment process continues until the trade triangles of both countries are equalized. </a:t>
            </a:r>
          </a:p>
        </p:txBody>
      </p:sp>
      <p:sp>
        <p:nvSpPr>
          <p:cNvPr id="43013" name="Rectangle 4"/>
          <p:cNvSpPr>
            <a:spLocks/>
          </p:cNvSpPr>
          <p:nvPr/>
        </p:nvSpPr>
        <p:spPr bwMode="auto">
          <a:xfrm>
            <a:off x="3124200" y="6400800"/>
            <a:ext cx="2908300" cy="482600"/>
          </a:xfrm>
          <a:prstGeom prst="rect">
            <a:avLst/>
          </a:prstGeom>
          <a:noFill/>
          <a:ln w="12700">
            <a:noFill/>
            <a:miter lim="800000"/>
            <a:headEnd/>
            <a:tailEnd/>
          </a:ln>
        </p:spPr>
        <p:txBody>
          <a:bodyPr lIns="0" tIns="0" rIns="40639" bIns="0">
            <a:prstTxWarp prst="textNoShape">
              <a:avLst/>
            </a:prstTxWarp>
          </a:bodyPr>
          <a:lstStyle/>
          <a:p>
            <a:pPr marL="39688" algn="ctr"/>
            <a:r>
              <a:rPr lang="en-US" sz="2600" dirty="0" smtClean="0">
                <a:solidFill>
                  <a:schemeClr val="tx1"/>
                </a:solidFill>
                <a:ea typeface="Angsana New Italic" charset="0"/>
                <a:cs typeface="Angsana New Italic" charset="0"/>
              </a:rPr>
              <a:t>  </a:t>
            </a:r>
            <a:endParaRPr lang="en-US" sz="2600" dirty="0">
              <a:solidFill>
                <a:schemeClr val="tx1"/>
              </a:solidFill>
              <a:ea typeface="Angsana New Italic" charset="0"/>
              <a:cs typeface="Angsana New Italic" charset="0"/>
            </a:endParaRPr>
          </a:p>
        </p:txBody>
      </p:sp>
      <p:sp>
        <p:nvSpPr>
          <p:cNvPr id="43014" name="Rectangle 5"/>
          <p:cNvSpPr>
            <a:spLocks/>
          </p:cNvSpPr>
          <p:nvPr/>
        </p:nvSpPr>
        <p:spPr bwMode="auto">
          <a:xfrm>
            <a:off x="7239000" y="6400800"/>
            <a:ext cx="1917700" cy="482600"/>
          </a:xfrm>
          <a:prstGeom prst="rect">
            <a:avLst/>
          </a:prstGeom>
          <a:noFill/>
          <a:ln w="12700">
            <a:noFill/>
            <a:miter lim="800000"/>
            <a:headEnd/>
            <a:tailEnd/>
          </a:ln>
        </p:spPr>
        <p:txBody>
          <a:bodyPr lIns="0" tIns="0" rIns="40639" bIns="0">
            <a:prstTxWarp prst="textNoShape">
              <a:avLst/>
            </a:prstTxWarp>
          </a:bodyPr>
          <a:lstStyle/>
          <a:p>
            <a:pPr marL="39688" algn="r"/>
            <a:r>
              <a:rPr lang="en-US" sz="2600">
                <a:solidFill>
                  <a:schemeClr val="tx1"/>
                </a:solidFill>
                <a:ea typeface="Angsana New Italic" charset="0"/>
                <a:cs typeface="Angsana New Italic" charset="0"/>
              </a:rPr>
              <a:t>16</a:t>
            </a:r>
          </a:p>
        </p:txBody>
      </p:sp>
      <p:sp>
        <p:nvSpPr>
          <p:cNvPr id="9" name="Footer Placeholder 8"/>
          <p:cNvSpPr>
            <a:spLocks noGrp="1"/>
          </p:cNvSpPr>
          <p:nvPr>
            <p:ph type="ftr" sz="quarter" idx="3"/>
          </p:nvPr>
        </p:nvSpPr>
        <p:spPr/>
        <p:txBody>
          <a:bodyPr/>
          <a:lstStyle/>
          <a:p>
            <a:r>
              <a:rPr lang="en-US" smtClean="0"/>
              <a:t>Chayun Tantivasadakarn</a:t>
            </a:r>
            <a:endParaRPr lang="en-US" dirty="0"/>
          </a:p>
        </p:txBody>
      </p:sp>
    </p:spTree>
  </p:cSld>
  <p:clrMapOvr>
    <a:masterClrMapping/>
  </p:clrMapOvr>
  <p:transition/>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1" presetClass="entr" presetSubtype="0" fill="hold" grpId="0" nodeType="clickEffect">
                                  <p:stCondLst>
                                    <p:cond delay="0"/>
                                  </p:stCondLst>
                                  <p:childTnLst>
                                    <p:set>
                                      <p:cBhvr>
                                        <p:cTn id="6" dur="1" fill="hold">
                                          <p:stCondLst>
                                            <p:cond delay="499"/>
                                          </p:stCondLst>
                                        </p:cTn>
                                        <p:tgtEl>
                                          <p:spTgt spid="18435">
                                            <p:txEl>
                                              <p:pRg st="0" end="0"/>
                                            </p:txEl>
                                          </p:spTgt>
                                        </p:tgtEl>
                                        <p:attrNameLst>
                                          <p:attrName>style.visibility</p:attrName>
                                        </p:attrNameLst>
                                      </p:cBhvr>
                                      <p:to>
                                        <p:strVal val="visible"/>
                                      </p:to>
                                    </p:set>
                                  </p:childTnLst>
                                </p:cTn>
                              </p:par>
                            </p:childTnLst>
                          </p:cTn>
                        </p:par>
                      </p:childTnLst>
                    </p:cTn>
                  </p:par>
                  <p:par>
                    <p:cTn id="7" fill="hold">
                      <p:stCondLst>
                        <p:cond delay="indefinite"/>
                      </p:stCondLst>
                      <p:childTnLst>
                        <p:par>
                          <p:cTn id="8" fill="hold">
                            <p:stCondLst>
                              <p:cond delay="0"/>
                            </p:stCondLst>
                            <p:childTnLst>
                              <p:par>
                                <p:cTn id="9" presetID="1" presetClass="entr" presetSubtype="0" fill="hold" grpId="0" nodeType="clickEffect">
                                  <p:stCondLst>
                                    <p:cond delay="0"/>
                                  </p:stCondLst>
                                  <p:childTnLst>
                                    <p:set>
                                      <p:cBhvr>
                                        <p:cTn id="10" dur="1" fill="hold">
                                          <p:stCondLst>
                                            <p:cond delay="499"/>
                                          </p:stCondLst>
                                        </p:cTn>
                                        <p:tgtEl>
                                          <p:spTgt spid="18435">
                                            <p:txEl>
                                              <p:pRg st="1" end="1"/>
                                            </p:txEl>
                                          </p:spTgt>
                                        </p:tgtEl>
                                        <p:attrNameLst>
                                          <p:attrName>style.visibility</p:attrName>
                                        </p:attrNameLst>
                                      </p:cBhvr>
                                      <p:to>
                                        <p:strVal val="visible"/>
                                      </p:to>
                                    </p:set>
                                  </p:childTnLst>
                                </p:cTn>
                              </p:par>
                            </p:childTnLst>
                          </p:cTn>
                        </p:par>
                      </p:childTnLst>
                    </p:cTn>
                  </p:par>
                  <p:par>
                    <p:cTn id="11" fill="hold">
                      <p:stCondLst>
                        <p:cond delay="indefinite"/>
                      </p:stCondLst>
                      <p:childTnLst>
                        <p:par>
                          <p:cTn id="12" fill="hold">
                            <p:stCondLst>
                              <p:cond delay="0"/>
                            </p:stCondLst>
                            <p:childTnLst>
                              <p:par>
                                <p:cTn id="13" presetID="1" presetClass="entr" presetSubtype="0" fill="hold" grpId="0" nodeType="clickEffect">
                                  <p:stCondLst>
                                    <p:cond delay="0"/>
                                  </p:stCondLst>
                                  <p:childTnLst>
                                    <p:set>
                                      <p:cBhvr>
                                        <p:cTn id="14" dur="1" fill="hold">
                                          <p:stCondLst>
                                            <p:cond delay="499"/>
                                          </p:stCondLst>
                                        </p:cTn>
                                        <p:tgtEl>
                                          <p:spTgt spid="18435">
                                            <p:txEl>
                                              <p:pRg st="2" end="2"/>
                                            </p:txEl>
                                          </p:spTgt>
                                        </p:tgtEl>
                                        <p:attrNameLst>
                                          <p:attrName>style.visibility</p:attrName>
                                        </p:attrNameLst>
                                      </p:cBhvr>
                                      <p:to>
                                        <p:strVal val="visible"/>
                                      </p:to>
                                    </p:set>
                                  </p:childTnLst>
                                </p:cTn>
                              </p:par>
                            </p:childTnLst>
                          </p:cTn>
                        </p:par>
                      </p:childTnLst>
                    </p:cTn>
                  </p:par>
                  <p:par>
                    <p:cTn id="15" fill="hold">
                      <p:stCondLst>
                        <p:cond delay="indefinite"/>
                      </p:stCondLst>
                      <p:childTnLst>
                        <p:par>
                          <p:cTn id="16" fill="hold">
                            <p:stCondLst>
                              <p:cond delay="0"/>
                            </p:stCondLst>
                            <p:childTnLst>
                              <p:par>
                                <p:cTn id="17" presetID="1" presetClass="entr" presetSubtype="0" fill="hold" grpId="0" nodeType="clickEffect">
                                  <p:stCondLst>
                                    <p:cond delay="0"/>
                                  </p:stCondLst>
                                  <p:childTnLst>
                                    <p:set>
                                      <p:cBhvr>
                                        <p:cTn id="18" dur="1" fill="hold">
                                          <p:stCondLst>
                                            <p:cond delay="499"/>
                                          </p:stCondLst>
                                        </p:cTn>
                                        <p:tgtEl>
                                          <p:spTgt spid="18435">
                                            <p:txEl>
                                              <p:pRg st="3" end="3"/>
                                            </p:txEl>
                                          </p:spTgt>
                                        </p:tgtEl>
                                        <p:attrNameLst>
                                          <p:attrName>style.visibility</p:attrName>
                                        </p:attrNameLst>
                                      </p:cBhvr>
                                      <p:to>
                                        <p:strVal val="visible"/>
                                      </p:to>
                                    </p:se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18435" grpId="0" build="p" autoUpdateAnimBg="0"/>
    </p:bldLst>
  </p:timing>
</p:sld>
</file>

<file path=ppt/slides/slide18.xml><?xml version="1.0" encoding="utf-8"?>
<p:sld xmlns:a="http://schemas.openxmlformats.org/drawingml/2006/main" xmlns:r="http://schemas.openxmlformats.org/officeDocument/2006/relationships" xmlns:mc="http://schemas.openxmlformats.org/markup-compatibility/2006" xmlns:mv="urn:schemas-microsoft-com:mac:vml" xmlns:p="http://schemas.openxmlformats.org/presentationml/2006/main" mc:Ignorable="mv" mc:PreserveAttributes="mv:*">
  <p:cSld>
    <p:spTree>
      <p:nvGrpSpPr>
        <p:cNvPr id="1" name=""/>
        <p:cNvGrpSpPr/>
        <p:nvPr/>
      </p:nvGrpSpPr>
      <p:grpSpPr>
        <a:xfrm>
          <a:off x="0" y="0"/>
          <a:ext cx="0" cy="0"/>
          <a:chOff x="0" y="0"/>
          <a:chExt cx="0" cy="0"/>
        </a:xfrm>
      </p:grpSpPr>
      <p:pic>
        <p:nvPicPr>
          <p:cNvPr id="44034" name="Picture 1"/>
          <p:cNvPicPr>
            <a:picLocks noChangeArrowheads="1"/>
          </p:cNvPicPr>
          <p:nvPr/>
        </p:nvPicPr>
        <p:blipFill>
          <a:blip r:embed="rId2"/>
          <a:srcRect/>
          <a:stretch>
            <a:fillRect/>
          </a:stretch>
        </p:blipFill>
        <p:spPr bwMode="auto">
          <a:xfrm>
            <a:off x="8383588" y="0"/>
            <a:ext cx="760412" cy="1066800"/>
          </a:xfrm>
          <a:prstGeom prst="rect">
            <a:avLst/>
          </a:prstGeom>
          <a:noFill/>
          <a:ln w="9525">
            <a:noFill/>
            <a:miter lim="800000"/>
            <a:headEnd/>
            <a:tailEnd/>
          </a:ln>
        </p:spPr>
      </p:pic>
      <p:sp>
        <p:nvSpPr>
          <p:cNvPr id="44035" name="Rectangle 2"/>
          <p:cNvSpPr>
            <a:spLocks noGrp="1" noChangeArrowheads="1"/>
          </p:cNvSpPr>
          <p:nvPr>
            <p:ph type="title"/>
          </p:nvPr>
        </p:nvSpPr>
        <p:spPr/>
        <p:txBody>
          <a:bodyPr/>
          <a:lstStyle/>
          <a:p>
            <a:r>
              <a:rPr lang="en-US" smtClean="0"/>
              <a:t>The Kemp Model:</a:t>
            </a:r>
            <a:endParaRPr lang="en-US"/>
          </a:p>
        </p:txBody>
      </p:sp>
      <p:sp>
        <p:nvSpPr>
          <p:cNvPr id="44036" name="Rectangle 3"/>
          <p:cNvSpPr>
            <a:spLocks noGrp="1" noChangeArrowheads="1"/>
          </p:cNvSpPr>
          <p:nvPr>
            <p:ph idx="4294967295"/>
          </p:nvPr>
        </p:nvSpPr>
        <p:spPr>
          <a:xfrm>
            <a:off x="4343400" y="1066800"/>
            <a:ext cx="4800600" cy="2933700"/>
          </a:xfrm>
        </p:spPr>
        <p:txBody>
          <a:bodyPr rIns="132080"/>
          <a:lstStyle/>
          <a:p>
            <a:pPr eaLnBrk="1" hangingPunct="1">
              <a:buClr>
                <a:srgbClr val="000000"/>
              </a:buClr>
            </a:pPr>
            <a:r>
              <a:rPr lang="en-US"/>
              <a:t>Note P</a:t>
            </a:r>
            <a:r>
              <a:rPr lang="en-US" baseline="-25000"/>
              <a:t>X</a:t>
            </a:r>
            <a:r>
              <a:rPr lang="en-US"/>
              <a:t>/P</a:t>
            </a:r>
            <a:r>
              <a:rPr lang="en-US" baseline="-25000"/>
              <a:t>Y</a:t>
            </a:r>
            <a:r>
              <a:rPr lang="en-US"/>
              <a:t> adjusts until YBC</a:t>
            </a:r>
            <a:r>
              <a:rPr lang="en-US" baseline="30000"/>
              <a:t>F</a:t>
            </a:r>
            <a:r>
              <a:rPr lang="en-US"/>
              <a:t> equals to C</a:t>
            </a:r>
            <a:r>
              <a:rPr lang="en-US" baseline="30000"/>
              <a:t>H</a:t>
            </a:r>
            <a:r>
              <a:rPr lang="en-US"/>
              <a:t>EX. </a:t>
            </a:r>
          </a:p>
        </p:txBody>
      </p:sp>
      <p:sp>
        <p:nvSpPr>
          <p:cNvPr id="44037" name="Rectangle 4"/>
          <p:cNvSpPr>
            <a:spLocks/>
          </p:cNvSpPr>
          <p:nvPr/>
        </p:nvSpPr>
        <p:spPr bwMode="auto">
          <a:xfrm>
            <a:off x="2590800" y="6400800"/>
            <a:ext cx="2908300" cy="482600"/>
          </a:xfrm>
          <a:prstGeom prst="rect">
            <a:avLst/>
          </a:prstGeom>
          <a:noFill/>
          <a:ln w="12700">
            <a:noFill/>
            <a:miter lim="800000"/>
            <a:headEnd/>
            <a:tailEnd/>
          </a:ln>
        </p:spPr>
        <p:txBody>
          <a:bodyPr lIns="0" tIns="0" rIns="40639" bIns="0">
            <a:prstTxWarp prst="textNoShape">
              <a:avLst/>
            </a:prstTxWarp>
          </a:bodyPr>
          <a:lstStyle/>
          <a:p>
            <a:pPr marL="39688" algn="ctr"/>
            <a:r>
              <a:rPr lang="en-US" sz="2600" dirty="0" smtClean="0">
                <a:solidFill>
                  <a:schemeClr val="tx1"/>
                </a:solidFill>
                <a:ea typeface="Angsana New Italic" charset="0"/>
                <a:cs typeface="Angsana New Italic" charset="0"/>
              </a:rPr>
              <a:t>  </a:t>
            </a:r>
            <a:endParaRPr lang="en-US" sz="2600" dirty="0">
              <a:solidFill>
                <a:schemeClr val="tx1"/>
              </a:solidFill>
              <a:ea typeface="Angsana New Italic" charset="0"/>
              <a:cs typeface="Angsana New Italic" charset="0"/>
            </a:endParaRPr>
          </a:p>
        </p:txBody>
      </p:sp>
      <p:sp>
        <p:nvSpPr>
          <p:cNvPr id="44038" name="Rectangle 5"/>
          <p:cNvSpPr>
            <a:spLocks/>
          </p:cNvSpPr>
          <p:nvPr/>
        </p:nvSpPr>
        <p:spPr bwMode="auto">
          <a:xfrm>
            <a:off x="7239000" y="6400800"/>
            <a:ext cx="1917700" cy="482600"/>
          </a:xfrm>
          <a:prstGeom prst="rect">
            <a:avLst/>
          </a:prstGeom>
          <a:noFill/>
          <a:ln w="12700">
            <a:noFill/>
            <a:miter lim="800000"/>
            <a:headEnd/>
            <a:tailEnd/>
          </a:ln>
        </p:spPr>
        <p:txBody>
          <a:bodyPr lIns="0" tIns="0" rIns="40639" bIns="0">
            <a:prstTxWarp prst="textNoShape">
              <a:avLst/>
            </a:prstTxWarp>
          </a:bodyPr>
          <a:lstStyle/>
          <a:p>
            <a:pPr marL="39688" algn="r"/>
            <a:r>
              <a:rPr lang="en-US" sz="2600">
                <a:solidFill>
                  <a:schemeClr val="tx1"/>
                </a:solidFill>
                <a:ea typeface="Angsana New Italic" charset="0"/>
                <a:cs typeface="Angsana New Italic" charset="0"/>
              </a:rPr>
              <a:t>17</a:t>
            </a:r>
          </a:p>
        </p:txBody>
      </p:sp>
      <p:grpSp>
        <p:nvGrpSpPr>
          <p:cNvPr id="2" name="Group 6"/>
          <p:cNvGrpSpPr>
            <a:grpSpLocks/>
          </p:cNvGrpSpPr>
          <p:nvPr/>
        </p:nvGrpSpPr>
        <p:grpSpPr bwMode="auto">
          <a:xfrm>
            <a:off x="2208213" y="3089275"/>
            <a:ext cx="1628775" cy="2701925"/>
            <a:chOff x="0" y="0"/>
            <a:chExt cx="1025" cy="1702"/>
          </a:xfrm>
        </p:grpSpPr>
        <p:sp>
          <p:nvSpPr>
            <p:cNvPr id="44080" name="Line 7"/>
            <p:cNvSpPr>
              <a:spLocks noChangeShapeType="1"/>
            </p:cNvSpPr>
            <p:nvPr/>
          </p:nvSpPr>
          <p:spPr bwMode="auto">
            <a:xfrm>
              <a:off x="96" y="0"/>
              <a:ext cx="929" cy="1702"/>
            </a:xfrm>
            <a:prstGeom prst="line">
              <a:avLst/>
            </a:prstGeom>
            <a:noFill/>
            <a:ln w="38100">
              <a:solidFill>
                <a:srgbClr val="3333CC"/>
              </a:solidFill>
              <a:round/>
              <a:headEnd/>
              <a:tailEnd/>
            </a:ln>
          </p:spPr>
          <p:txBody>
            <a:bodyPr lIns="0" tIns="0" rIns="0" bIns="0">
              <a:prstTxWarp prst="textNoShape">
                <a:avLst/>
              </a:prstTxWarp>
            </a:bodyPr>
            <a:lstStyle/>
            <a:p>
              <a:endParaRPr lang="en-US"/>
            </a:p>
          </p:txBody>
        </p:sp>
        <p:sp>
          <p:nvSpPr>
            <p:cNvPr id="44081" name="Freeform 8"/>
            <p:cNvSpPr>
              <a:spLocks/>
            </p:cNvSpPr>
            <p:nvPr/>
          </p:nvSpPr>
          <p:spPr bwMode="auto">
            <a:xfrm rot="-5400000">
              <a:off x="0" y="405"/>
              <a:ext cx="240" cy="240"/>
            </a:xfrm>
            <a:custGeom>
              <a:avLst/>
              <a:gdLst>
                <a:gd name="T0" fmla="*/ 0 w 21600"/>
                <a:gd name="T1" fmla="*/ 0 h 21600"/>
                <a:gd name="T2" fmla="*/ 0 w 21600"/>
                <a:gd name="T3" fmla="*/ 0 h 21600"/>
                <a:gd name="T4" fmla="*/ 0 60000 65536"/>
                <a:gd name="T5" fmla="*/ 0 60000 65536"/>
                <a:gd name="T6" fmla="*/ 0 w 21600"/>
                <a:gd name="T7" fmla="*/ 0 h 21600"/>
                <a:gd name="T8" fmla="*/ 21600 w 21600"/>
                <a:gd name="T9" fmla="*/ 21600 h 21600"/>
              </a:gdLst>
              <a:ahLst/>
              <a:cxnLst>
                <a:cxn ang="T4">
                  <a:pos x="T0" y="T1"/>
                </a:cxn>
                <a:cxn ang="T5">
                  <a:pos x="T2" y="T3"/>
                </a:cxn>
              </a:cxnLst>
              <a:rect l="T6" t="T7" r="T8" b="T9"/>
              <a:pathLst>
                <a:path w="21600" h="21600">
                  <a:moveTo>
                    <a:pt x="0" y="0"/>
                  </a:moveTo>
                  <a:cubicBezTo>
                    <a:pt x="11929" y="0"/>
                    <a:pt x="21600" y="9671"/>
                    <a:pt x="21600" y="21600"/>
                  </a:cubicBezTo>
                </a:path>
              </a:pathLst>
            </a:custGeom>
            <a:noFill/>
            <a:ln w="25400">
              <a:solidFill>
                <a:schemeClr val="tx1"/>
              </a:solidFill>
              <a:round/>
              <a:headEnd/>
              <a:tailEnd type="triangle" w="med" len="med"/>
            </a:ln>
          </p:spPr>
          <p:txBody>
            <a:bodyPr lIns="0" tIns="0" rIns="0" bIns="0">
              <a:prstTxWarp prst="textNoShape">
                <a:avLst/>
              </a:prstTxWarp>
            </a:bodyPr>
            <a:lstStyle/>
            <a:p>
              <a:endParaRPr lang="en-US"/>
            </a:p>
          </p:txBody>
        </p:sp>
      </p:grpSp>
      <p:grpSp>
        <p:nvGrpSpPr>
          <p:cNvPr id="3" name="Group 9"/>
          <p:cNvGrpSpPr>
            <a:grpSpLocks/>
          </p:cNvGrpSpPr>
          <p:nvPr/>
        </p:nvGrpSpPr>
        <p:grpSpPr bwMode="auto">
          <a:xfrm>
            <a:off x="457200" y="2286000"/>
            <a:ext cx="1474788" cy="2701925"/>
            <a:chOff x="0" y="0"/>
            <a:chExt cx="929" cy="1702"/>
          </a:xfrm>
        </p:grpSpPr>
        <p:sp>
          <p:nvSpPr>
            <p:cNvPr id="44078" name="Line 10"/>
            <p:cNvSpPr>
              <a:spLocks noChangeShapeType="1"/>
            </p:cNvSpPr>
            <p:nvPr/>
          </p:nvSpPr>
          <p:spPr bwMode="auto">
            <a:xfrm>
              <a:off x="0" y="0"/>
              <a:ext cx="929" cy="1702"/>
            </a:xfrm>
            <a:prstGeom prst="line">
              <a:avLst/>
            </a:prstGeom>
            <a:noFill/>
            <a:ln w="38100">
              <a:solidFill>
                <a:srgbClr val="FF3300"/>
              </a:solidFill>
              <a:round/>
              <a:headEnd/>
              <a:tailEnd/>
            </a:ln>
          </p:spPr>
          <p:txBody>
            <a:bodyPr lIns="0" tIns="0" rIns="0" bIns="0">
              <a:prstTxWarp prst="textNoShape">
                <a:avLst/>
              </a:prstTxWarp>
            </a:bodyPr>
            <a:lstStyle/>
            <a:p>
              <a:endParaRPr lang="en-US"/>
            </a:p>
          </p:txBody>
        </p:sp>
        <p:sp>
          <p:nvSpPr>
            <p:cNvPr id="44079" name="Freeform 11"/>
            <p:cNvSpPr>
              <a:spLocks/>
            </p:cNvSpPr>
            <p:nvPr/>
          </p:nvSpPr>
          <p:spPr bwMode="auto">
            <a:xfrm rot="5400000">
              <a:off x="504" y="694"/>
              <a:ext cx="144" cy="193"/>
            </a:xfrm>
            <a:custGeom>
              <a:avLst/>
              <a:gdLst>
                <a:gd name="T0" fmla="*/ 0 w 21600"/>
                <a:gd name="T1" fmla="*/ 0 h 21600"/>
                <a:gd name="T2" fmla="*/ 0 w 21600"/>
                <a:gd name="T3" fmla="*/ 0 h 21600"/>
                <a:gd name="T4" fmla="*/ 0 60000 65536"/>
                <a:gd name="T5" fmla="*/ 0 60000 65536"/>
                <a:gd name="T6" fmla="*/ 0 w 21600"/>
                <a:gd name="T7" fmla="*/ 0 h 21600"/>
                <a:gd name="T8" fmla="*/ 21600 w 21600"/>
                <a:gd name="T9" fmla="*/ 21600 h 21600"/>
              </a:gdLst>
              <a:ahLst/>
              <a:cxnLst>
                <a:cxn ang="T4">
                  <a:pos x="T0" y="T1"/>
                </a:cxn>
                <a:cxn ang="T5">
                  <a:pos x="T2" y="T3"/>
                </a:cxn>
              </a:cxnLst>
              <a:rect l="T6" t="T7" r="T8" b="T9"/>
              <a:pathLst>
                <a:path w="21600" h="21600">
                  <a:moveTo>
                    <a:pt x="0" y="0"/>
                  </a:moveTo>
                  <a:cubicBezTo>
                    <a:pt x="11929" y="0"/>
                    <a:pt x="21600" y="9671"/>
                    <a:pt x="21600" y="21600"/>
                  </a:cubicBezTo>
                </a:path>
              </a:pathLst>
            </a:custGeom>
            <a:noFill/>
            <a:ln w="25400">
              <a:solidFill>
                <a:schemeClr val="tx1"/>
              </a:solidFill>
              <a:round/>
              <a:headEnd/>
              <a:tailEnd type="triangle" w="med" len="med"/>
            </a:ln>
          </p:spPr>
          <p:txBody>
            <a:bodyPr lIns="0" tIns="0" rIns="0" bIns="0">
              <a:prstTxWarp prst="textNoShape">
                <a:avLst/>
              </a:prstTxWarp>
            </a:bodyPr>
            <a:lstStyle/>
            <a:p>
              <a:endParaRPr lang="en-US"/>
            </a:p>
          </p:txBody>
        </p:sp>
      </p:grpSp>
      <p:sp>
        <p:nvSpPr>
          <p:cNvPr id="44041" name="Line 12"/>
          <p:cNvSpPr>
            <a:spLocks noChangeShapeType="1"/>
          </p:cNvSpPr>
          <p:nvPr/>
        </p:nvSpPr>
        <p:spPr bwMode="auto">
          <a:xfrm>
            <a:off x="457200" y="2286000"/>
            <a:ext cx="3429000" cy="3581400"/>
          </a:xfrm>
          <a:prstGeom prst="line">
            <a:avLst/>
          </a:prstGeom>
          <a:noFill/>
          <a:ln w="9525">
            <a:solidFill>
              <a:schemeClr val="tx1"/>
            </a:solidFill>
            <a:round/>
            <a:headEnd/>
            <a:tailEnd/>
          </a:ln>
        </p:spPr>
        <p:txBody>
          <a:bodyPr lIns="0" tIns="0" rIns="0" bIns="0">
            <a:prstTxWarp prst="textNoShape">
              <a:avLst/>
            </a:prstTxWarp>
          </a:bodyPr>
          <a:lstStyle/>
          <a:p>
            <a:endParaRPr lang="en-US"/>
          </a:p>
        </p:txBody>
      </p:sp>
      <p:sp>
        <p:nvSpPr>
          <p:cNvPr id="44042" name="Line 13"/>
          <p:cNvSpPr>
            <a:spLocks noChangeShapeType="1"/>
          </p:cNvSpPr>
          <p:nvPr/>
        </p:nvSpPr>
        <p:spPr bwMode="auto">
          <a:xfrm rot="10800000" flipH="1">
            <a:off x="457200" y="1600200"/>
            <a:ext cx="1588" cy="4267200"/>
          </a:xfrm>
          <a:prstGeom prst="line">
            <a:avLst/>
          </a:prstGeom>
          <a:noFill/>
          <a:ln w="38100">
            <a:solidFill>
              <a:schemeClr val="tx1"/>
            </a:solidFill>
            <a:round/>
            <a:headEnd/>
            <a:tailEnd/>
          </a:ln>
        </p:spPr>
        <p:txBody>
          <a:bodyPr lIns="0" tIns="0" rIns="0" bIns="0">
            <a:prstTxWarp prst="textNoShape">
              <a:avLst/>
            </a:prstTxWarp>
          </a:bodyPr>
          <a:lstStyle/>
          <a:p>
            <a:endParaRPr lang="en-US"/>
          </a:p>
        </p:txBody>
      </p:sp>
      <p:sp>
        <p:nvSpPr>
          <p:cNvPr id="44043" name="Line 14"/>
          <p:cNvSpPr>
            <a:spLocks noChangeShapeType="1"/>
          </p:cNvSpPr>
          <p:nvPr/>
        </p:nvSpPr>
        <p:spPr bwMode="auto">
          <a:xfrm>
            <a:off x="457200" y="5867400"/>
            <a:ext cx="3733800" cy="1588"/>
          </a:xfrm>
          <a:prstGeom prst="line">
            <a:avLst/>
          </a:prstGeom>
          <a:noFill/>
          <a:ln w="38100">
            <a:solidFill>
              <a:schemeClr val="tx1"/>
            </a:solidFill>
            <a:round/>
            <a:headEnd/>
            <a:tailEnd/>
          </a:ln>
        </p:spPr>
        <p:txBody>
          <a:bodyPr lIns="0" tIns="0" rIns="0" bIns="0">
            <a:prstTxWarp prst="textNoShape">
              <a:avLst/>
            </a:prstTxWarp>
          </a:bodyPr>
          <a:lstStyle/>
          <a:p>
            <a:endParaRPr lang="en-US"/>
          </a:p>
        </p:txBody>
      </p:sp>
      <p:sp>
        <p:nvSpPr>
          <p:cNvPr id="44044" name="Freeform 15"/>
          <p:cNvSpPr>
            <a:spLocks/>
          </p:cNvSpPr>
          <p:nvPr/>
        </p:nvSpPr>
        <p:spPr bwMode="auto">
          <a:xfrm>
            <a:off x="457200" y="2362200"/>
            <a:ext cx="3429000" cy="3505200"/>
          </a:xfrm>
          <a:custGeom>
            <a:avLst/>
            <a:gdLst>
              <a:gd name="T0" fmla="*/ 0 w 21600"/>
              <a:gd name="T1" fmla="*/ 0 h 21600"/>
              <a:gd name="T2" fmla="*/ 2147483647 w 21600"/>
              <a:gd name="T3" fmla="*/ 2147483647 h 21600"/>
              <a:gd name="T4" fmla="*/ 2147483647 w 21600"/>
              <a:gd name="T5" fmla="*/ 2147483647 h 21600"/>
              <a:gd name="T6" fmla="*/ 2147483647 w 21600"/>
              <a:gd name="T7" fmla="*/ 2147483647 h 21600"/>
              <a:gd name="T8" fmla="*/ 0 60000 65536"/>
              <a:gd name="T9" fmla="*/ 0 60000 65536"/>
              <a:gd name="T10" fmla="*/ 0 60000 65536"/>
              <a:gd name="T11" fmla="*/ 0 60000 65536"/>
              <a:gd name="T12" fmla="*/ 0 w 21600"/>
              <a:gd name="T13" fmla="*/ 0 h 21600"/>
              <a:gd name="T14" fmla="*/ 21600 w 21600"/>
              <a:gd name="T15" fmla="*/ 21600 h 21600"/>
            </a:gdLst>
            <a:ahLst/>
            <a:cxnLst>
              <a:cxn ang="T8">
                <a:pos x="T0" y="T1"/>
              </a:cxn>
              <a:cxn ang="T9">
                <a:pos x="T2" y="T3"/>
              </a:cxn>
              <a:cxn ang="T10">
                <a:pos x="T4" y="T5"/>
              </a:cxn>
              <a:cxn ang="T11">
                <a:pos x="T6" y="T7"/>
              </a:cxn>
            </a:cxnLst>
            <a:rect l="T12" t="T13" r="T14" b="T15"/>
            <a:pathLst>
              <a:path w="21600" h="21600">
                <a:moveTo>
                  <a:pt x="0" y="0"/>
                </a:moveTo>
                <a:cubicBezTo>
                  <a:pt x="440" y="3913"/>
                  <a:pt x="880" y="7826"/>
                  <a:pt x="2400" y="10800"/>
                </a:cubicBezTo>
                <a:cubicBezTo>
                  <a:pt x="3920" y="13774"/>
                  <a:pt x="5920" y="16043"/>
                  <a:pt x="9120" y="17843"/>
                </a:cubicBezTo>
                <a:cubicBezTo>
                  <a:pt x="12320" y="19643"/>
                  <a:pt x="16960" y="20622"/>
                  <a:pt x="21600" y="21600"/>
                </a:cubicBezTo>
              </a:path>
            </a:pathLst>
          </a:custGeom>
          <a:noFill/>
          <a:ln w="38100">
            <a:solidFill>
              <a:srgbClr val="A50021"/>
            </a:solidFill>
            <a:round/>
            <a:headEnd/>
            <a:tailEnd/>
          </a:ln>
        </p:spPr>
        <p:txBody>
          <a:bodyPr lIns="0" tIns="0" rIns="0" bIns="0">
            <a:prstTxWarp prst="textNoShape">
              <a:avLst/>
            </a:prstTxWarp>
          </a:bodyPr>
          <a:lstStyle/>
          <a:p>
            <a:endParaRPr lang="en-US"/>
          </a:p>
        </p:txBody>
      </p:sp>
      <p:sp>
        <p:nvSpPr>
          <p:cNvPr id="44045" name="Rectangle 16"/>
          <p:cNvSpPr>
            <a:spLocks/>
          </p:cNvSpPr>
          <p:nvPr/>
        </p:nvSpPr>
        <p:spPr bwMode="auto">
          <a:xfrm>
            <a:off x="303213" y="1157288"/>
            <a:ext cx="325437" cy="520700"/>
          </a:xfrm>
          <a:prstGeom prst="rect">
            <a:avLst/>
          </a:prstGeom>
          <a:noFill/>
          <a:ln w="12700">
            <a:noFill/>
            <a:miter lim="800000"/>
            <a:headEnd/>
            <a:tailEnd/>
          </a:ln>
        </p:spPr>
        <p:txBody>
          <a:bodyPr wrap="none" lIns="0" tIns="0" rIns="40639" bIns="0">
            <a:prstTxWarp prst="textNoShape">
              <a:avLst/>
            </a:prstTxWarp>
            <a:spAutoFit/>
          </a:bodyPr>
          <a:lstStyle/>
          <a:p>
            <a:pPr marL="39688"/>
            <a:r>
              <a:rPr lang="en-US" sz="2800">
                <a:solidFill>
                  <a:schemeClr val="tx1"/>
                </a:solidFill>
                <a:latin typeface="Angsana New" charset="0"/>
                <a:ea typeface="Angsana New" charset="0"/>
                <a:cs typeface="Angsana New" charset="0"/>
                <a:sym typeface="Angsana New" charset="0"/>
              </a:rPr>
              <a:t>Y</a:t>
            </a:r>
          </a:p>
        </p:txBody>
      </p:sp>
      <p:sp>
        <p:nvSpPr>
          <p:cNvPr id="44046" name="Freeform 17"/>
          <p:cNvSpPr>
            <a:spLocks/>
          </p:cNvSpPr>
          <p:nvPr/>
        </p:nvSpPr>
        <p:spPr bwMode="auto">
          <a:xfrm>
            <a:off x="887413" y="3503613"/>
            <a:ext cx="1981200" cy="1905000"/>
          </a:xfrm>
          <a:custGeom>
            <a:avLst/>
            <a:gdLst>
              <a:gd name="T0" fmla="*/ 0 w 21600"/>
              <a:gd name="T1" fmla="*/ 0 h 21600"/>
              <a:gd name="T2" fmla="*/ 2147483647 w 21600"/>
              <a:gd name="T3" fmla="*/ 2147483647 h 21600"/>
              <a:gd name="T4" fmla="*/ 2147483647 w 21600"/>
              <a:gd name="T5" fmla="*/ 2147483647 h 21600"/>
              <a:gd name="T6" fmla="*/ 2147483647 w 21600"/>
              <a:gd name="T7" fmla="*/ 2147483647 h 21600"/>
              <a:gd name="T8" fmla="*/ 0 60000 65536"/>
              <a:gd name="T9" fmla="*/ 0 60000 65536"/>
              <a:gd name="T10" fmla="*/ 0 60000 65536"/>
              <a:gd name="T11" fmla="*/ 0 60000 65536"/>
              <a:gd name="T12" fmla="*/ 0 w 21600"/>
              <a:gd name="T13" fmla="*/ 0 h 21600"/>
              <a:gd name="T14" fmla="*/ 21600 w 21600"/>
              <a:gd name="T15" fmla="*/ 21600 h 21600"/>
            </a:gdLst>
            <a:ahLst/>
            <a:cxnLst>
              <a:cxn ang="T8">
                <a:pos x="T0" y="T1"/>
              </a:cxn>
              <a:cxn ang="T9">
                <a:pos x="T2" y="T3"/>
              </a:cxn>
              <a:cxn ang="T10">
                <a:pos x="T4" y="T5"/>
              </a:cxn>
              <a:cxn ang="T11">
                <a:pos x="T6" y="T7"/>
              </a:cxn>
            </a:cxnLst>
            <a:rect l="T12" t="T13" r="T14" b="T15"/>
            <a:pathLst>
              <a:path w="21600" h="21600">
                <a:moveTo>
                  <a:pt x="0" y="0"/>
                </a:moveTo>
                <a:cubicBezTo>
                  <a:pt x="440" y="3913"/>
                  <a:pt x="880" y="7826"/>
                  <a:pt x="2400" y="10800"/>
                </a:cubicBezTo>
                <a:cubicBezTo>
                  <a:pt x="3920" y="13774"/>
                  <a:pt x="5920" y="16043"/>
                  <a:pt x="9120" y="17843"/>
                </a:cubicBezTo>
                <a:cubicBezTo>
                  <a:pt x="12320" y="19643"/>
                  <a:pt x="16960" y="20622"/>
                  <a:pt x="21600" y="21600"/>
                </a:cubicBezTo>
              </a:path>
            </a:pathLst>
          </a:custGeom>
          <a:noFill/>
          <a:ln w="38100">
            <a:solidFill>
              <a:schemeClr val="tx1"/>
            </a:solidFill>
            <a:round/>
            <a:headEnd/>
            <a:tailEnd/>
          </a:ln>
        </p:spPr>
        <p:txBody>
          <a:bodyPr lIns="0" tIns="0" rIns="0" bIns="0">
            <a:prstTxWarp prst="textNoShape">
              <a:avLst/>
            </a:prstTxWarp>
          </a:bodyPr>
          <a:lstStyle/>
          <a:p>
            <a:endParaRPr lang="en-US"/>
          </a:p>
        </p:txBody>
      </p:sp>
      <p:sp>
        <p:nvSpPr>
          <p:cNvPr id="44047" name="Rectangle 18"/>
          <p:cNvSpPr>
            <a:spLocks/>
          </p:cNvSpPr>
          <p:nvPr/>
        </p:nvSpPr>
        <p:spPr bwMode="auto">
          <a:xfrm>
            <a:off x="2819400" y="5105400"/>
            <a:ext cx="658813" cy="596900"/>
          </a:xfrm>
          <a:prstGeom prst="rect">
            <a:avLst/>
          </a:prstGeom>
          <a:noFill/>
          <a:ln w="12700">
            <a:noFill/>
            <a:miter lim="800000"/>
            <a:headEnd/>
            <a:tailEnd/>
          </a:ln>
        </p:spPr>
        <p:txBody>
          <a:bodyPr wrap="none" lIns="0" tIns="0" rIns="40639" bIns="0">
            <a:prstTxWarp prst="textNoShape">
              <a:avLst/>
            </a:prstTxWarp>
            <a:spAutoFit/>
          </a:bodyPr>
          <a:lstStyle/>
          <a:p>
            <a:pPr marL="39688"/>
            <a:r>
              <a:rPr lang="en-US" sz="2800">
                <a:solidFill>
                  <a:schemeClr val="tx1"/>
                </a:solidFill>
                <a:latin typeface="Angsana New" charset="0"/>
                <a:ea typeface="Angsana New" charset="0"/>
                <a:cs typeface="Angsana New" charset="0"/>
                <a:sym typeface="Angsana New" charset="0"/>
              </a:rPr>
              <a:t>CIC</a:t>
            </a:r>
            <a:r>
              <a:rPr lang="en-US" sz="2800" baseline="-25000">
                <a:solidFill>
                  <a:schemeClr val="tx1"/>
                </a:solidFill>
                <a:latin typeface="Angsana New" charset="0"/>
                <a:ea typeface="Angsana New" charset="0"/>
                <a:cs typeface="Angsana New" charset="0"/>
                <a:sym typeface="Angsana New" charset="0"/>
              </a:rPr>
              <a:t>A</a:t>
            </a:r>
          </a:p>
        </p:txBody>
      </p:sp>
      <p:sp>
        <p:nvSpPr>
          <p:cNvPr id="44048" name="Freeform 19"/>
          <p:cNvSpPr>
            <a:spLocks/>
          </p:cNvSpPr>
          <p:nvPr/>
        </p:nvSpPr>
        <p:spPr bwMode="auto">
          <a:xfrm>
            <a:off x="457200" y="4800600"/>
            <a:ext cx="865188" cy="1066800"/>
          </a:xfrm>
          <a:custGeom>
            <a:avLst/>
            <a:gdLst>
              <a:gd name="T0" fmla="*/ 2147483647 w 21600"/>
              <a:gd name="T1" fmla="*/ 2147483647 h 21600"/>
              <a:gd name="T2" fmla="*/ 2147483647 w 21600"/>
              <a:gd name="T3" fmla="*/ 0 h 21600"/>
              <a:gd name="T4" fmla="*/ 0 w 21600"/>
              <a:gd name="T5" fmla="*/ 0 h 21600"/>
              <a:gd name="T6" fmla="*/ 0 60000 65536"/>
              <a:gd name="T7" fmla="*/ 0 60000 65536"/>
              <a:gd name="T8" fmla="*/ 0 60000 65536"/>
              <a:gd name="T9" fmla="*/ 0 w 21600"/>
              <a:gd name="T10" fmla="*/ 0 h 21600"/>
              <a:gd name="T11" fmla="*/ 21600 w 21600"/>
              <a:gd name="T12" fmla="*/ 21600 h 21600"/>
            </a:gdLst>
            <a:ahLst/>
            <a:cxnLst>
              <a:cxn ang="T6">
                <a:pos x="T0" y="T1"/>
              </a:cxn>
              <a:cxn ang="T7">
                <a:pos x="T2" y="T3"/>
              </a:cxn>
              <a:cxn ang="T8">
                <a:pos x="T4" y="T5"/>
              </a:cxn>
            </a:cxnLst>
            <a:rect l="T9" t="T10" r="T11" b="T12"/>
            <a:pathLst>
              <a:path w="21600" h="21600">
                <a:moveTo>
                  <a:pt x="21600" y="21600"/>
                </a:moveTo>
                <a:lnTo>
                  <a:pt x="21600" y="0"/>
                </a:lnTo>
                <a:lnTo>
                  <a:pt x="0" y="0"/>
                </a:lnTo>
              </a:path>
            </a:pathLst>
          </a:custGeom>
          <a:noFill/>
          <a:ln w="9525">
            <a:solidFill>
              <a:schemeClr val="tx1"/>
            </a:solidFill>
            <a:prstDash val="dash"/>
            <a:round/>
            <a:headEnd/>
            <a:tailEnd/>
          </a:ln>
        </p:spPr>
        <p:txBody>
          <a:bodyPr lIns="0" tIns="0" rIns="0" bIns="0">
            <a:prstTxWarp prst="textNoShape">
              <a:avLst/>
            </a:prstTxWarp>
          </a:bodyPr>
          <a:lstStyle/>
          <a:p>
            <a:endParaRPr lang="en-US"/>
          </a:p>
        </p:txBody>
      </p:sp>
      <p:sp>
        <p:nvSpPr>
          <p:cNvPr id="44049" name="Oval 20"/>
          <p:cNvSpPr>
            <a:spLocks/>
          </p:cNvSpPr>
          <p:nvPr/>
        </p:nvSpPr>
        <p:spPr bwMode="auto">
          <a:xfrm>
            <a:off x="1284288" y="4740275"/>
            <a:ext cx="115887" cy="115888"/>
          </a:xfrm>
          <a:prstGeom prst="ellipse">
            <a:avLst/>
          </a:prstGeom>
          <a:solidFill>
            <a:srgbClr val="800000"/>
          </a:solidFill>
          <a:ln w="25400">
            <a:solidFill>
              <a:schemeClr val="tx1"/>
            </a:solidFill>
            <a:round/>
            <a:headEnd/>
            <a:tailEnd/>
          </a:ln>
        </p:spPr>
        <p:txBody>
          <a:bodyPr lIns="0" tIns="0" rIns="0" bIns="0">
            <a:prstTxWarp prst="textNoShape">
              <a:avLst/>
            </a:prstTxWarp>
          </a:bodyPr>
          <a:lstStyle/>
          <a:p>
            <a:endParaRPr lang="en-US"/>
          </a:p>
        </p:txBody>
      </p:sp>
      <p:sp>
        <p:nvSpPr>
          <p:cNvPr id="44050" name="Rectangle 21"/>
          <p:cNvSpPr>
            <a:spLocks/>
          </p:cNvSpPr>
          <p:nvPr/>
        </p:nvSpPr>
        <p:spPr bwMode="auto">
          <a:xfrm>
            <a:off x="0" y="4495800"/>
            <a:ext cx="436563" cy="596900"/>
          </a:xfrm>
          <a:prstGeom prst="rect">
            <a:avLst/>
          </a:prstGeom>
          <a:noFill/>
          <a:ln w="12700">
            <a:noFill/>
            <a:miter lim="800000"/>
            <a:headEnd/>
            <a:tailEnd/>
          </a:ln>
        </p:spPr>
        <p:txBody>
          <a:bodyPr wrap="none" lIns="0" tIns="0" rIns="40639" bIns="0">
            <a:prstTxWarp prst="textNoShape">
              <a:avLst/>
            </a:prstTxWarp>
            <a:spAutoFit/>
          </a:bodyPr>
          <a:lstStyle/>
          <a:p>
            <a:pPr marL="39688"/>
            <a:r>
              <a:rPr lang="en-US" sz="2800">
                <a:solidFill>
                  <a:schemeClr val="tx1"/>
                </a:solidFill>
                <a:latin typeface="Angsana New" charset="0"/>
                <a:ea typeface="Angsana New" charset="0"/>
                <a:cs typeface="Angsana New" charset="0"/>
                <a:sym typeface="Angsana New" charset="0"/>
              </a:rPr>
              <a:t>Y</a:t>
            </a:r>
            <a:r>
              <a:rPr lang="en-US" sz="2800" baseline="-25000">
                <a:solidFill>
                  <a:schemeClr val="tx1"/>
                </a:solidFill>
                <a:latin typeface="Angsana New" charset="0"/>
                <a:ea typeface="Angsana New" charset="0"/>
                <a:cs typeface="Angsana New" charset="0"/>
                <a:sym typeface="Angsana New" charset="0"/>
              </a:rPr>
              <a:t>A</a:t>
            </a:r>
          </a:p>
        </p:txBody>
      </p:sp>
      <p:sp>
        <p:nvSpPr>
          <p:cNvPr id="44051" name="Rectangle 22"/>
          <p:cNvSpPr>
            <a:spLocks/>
          </p:cNvSpPr>
          <p:nvPr/>
        </p:nvSpPr>
        <p:spPr bwMode="auto">
          <a:xfrm>
            <a:off x="1208088" y="5805488"/>
            <a:ext cx="436562" cy="596900"/>
          </a:xfrm>
          <a:prstGeom prst="rect">
            <a:avLst/>
          </a:prstGeom>
          <a:noFill/>
          <a:ln w="12700">
            <a:noFill/>
            <a:miter lim="800000"/>
            <a:headEnd/>
            <a:tailEnd/>
          </a:ln>
        </p:spPr>
        <p:txBody>
          <a:bodyPr wrap="none" lIns="0" tIns="0" rIns="40639" bIns="0">
            <a:prstTxWarp prst="textNoShape">
              <a:avLst/>
            </a:prstTxWarp>
            <a:spAutoFit/>
          </a:bodyPr>
          <a:lstStyle/>
          <a:p>
            <a:pPr marL="39688"/>
            <a:r>
              <a:rPr lang="en-US" sz="2800">
                <a:solidFill>
                  <a:schemeClr val="tx1"/>
                </a:solidFill>
                <a:latin typeface="Angsana New" charset="0"/>
                <a:ea typeface="Angsana New" charset="0"/>
                <a:cs typeface="Angsana New" charset="0"/>
                <a:sym typeface="Angsana New" charset="0"/>
              </a:rPr>
              <a:t>X</a:t>
            </a:r>
            <a:r>
              <a:rPr lang="en-US" sz="2800" baseline="-25000">
                <a:solidFill>
                  <a:schemeClr val="tx1"/>
                </a:solidFill>
                <a:latin typeface="Angsana New" charset="0"/>
                <a:ea typeface="Angsana New" charset="0"/>
                <a:cs typeface="Angsana New" charset="0"/>
                <a:sym typeface="Angsana New" charset="0"/>
              </a:rPr>
              <a:t>A</a:t>
            </a:r>
          </a:p>
        </p:txBody>
      </p:sp>
      <p:grpSp>
        <p:nvGrpSpPr>
          <p:cNvPr id="44052" name="Group 23"/>
          <p:cNvGrpSpPr>
            <a:grpSpLocks/>
          </p:cNvGrpSpPr>
          <p:nvPr/>
        </p:nvGrpSpPr>
        <p:grpSpPr bwMode="auto">
          <a:xfrm>
            <a:off x="3635375" y="5791200"/>
            <a:ext cx="323850" cy="520700"/>
            <a:chOff x="0" y="0"/>
            <a:chExt cx="204" cy="328"/>
          </a:xfrm>
        </p:grpSpPr>
        <p:sp>
          <p:nvSpPr>
            <p:cNvPr id="44076" name="Rectangle 24"/>
            <p:cNvSpPr>
              <a:spLocks/>
            </p:cNvSpPr>
            <p:nvPr/>
          </p:nvSpPr>
          <p:spPr bwMode="auto">
            <a:xfrm>
              <a:off x="0" y="0"/>
              <a:ext cx="204" cy="328"/>
            </a:xfrm>
            <a:prstGeom prst="rect">
              <a:avLst/>
            </a:prstGeom>
            <a:noFill/>
            <a:ln w="12700">
              <a:noFill/>
              <a:miter lim="800000"/>
              <a:headEnd/>
              <a:tailEnd/>
            </a:ln>
          </p:spPr>
          <p:txBody>
            <a:bodyPr wrap="none" lIns="0" tIns="0" rIns="40639" bIns="0">
              <a:prstTxWarp prst="textNoShape">
                <a:avLst/>
              </a:prstTxWarp>
              <a:spAutoFit/>
            </a:bodyPr>
            <a:lstStyle/>
            <a:p>
              <a:pPr marL="39688"/>
              <a:r>
                <a:rPr lang="en-US" sz="2800">
                  <a:solidFill>
                    <a:schemeClr val="tx1"/>
                  </a:solidFill>
                  <a:latin typeface="Angsana New" charset="0"/>
                  <a:ea typeface="Angsana New" charset="0"/>
                  <a:cs typeface="Angsana New" charset="0"/>
                  <a:sym typeface="Angsana New" charset="0"/>
                </a:rPr>
                <a:t>X</a:t>
              </a:r>
            </a:p>
          </p:txBody>
        </p:sp>
        <p:sp>
          <p:nvSpPr>
            <p:cNvPr id="44077" name="Line 25"/>
            <p:cNvSpPr>
              <a:spLocks noChangeShapeType="1"/>
            </p:cNvSpPr>
            <p:nvPr/>
          </p:nvSpPr>
          <p:spPr bwMode="auto">
            <a:xfrm>
              <a:off x="48" y="96"/>
              <a:ext cx="96" cy="1"/>
            </a:xfrm>
            <a:prstGeom prst="line">
              <a:avLst/>
            </a:prstGeom>
            <a:noFill/>
            <a:ln w="28575">
              <a:solidFill>
                <a:schemeClr val="tx1"/>
              </a:solidFill>
              <a:round/>
              <a:headEnd/>
              <a:tailEnd/>
            </a:ln>
          </p:spPr>
          <p:txBody>
            <a:bodyPr lIns="0" tIns="0" rIns="0" bIns="0">
              <a:prstTxWarp prst="textNoShape">
                <a:avLst/>
              </a:prstTxWarp>
            </a:bodyPr>
            <a:lstStyle/>
            <a:p>
              <a:endParaRPr lang="en-US"/>
            </a:p>
          </p:txBody>
        </p:sp>
      </p:grpSp>
      <p:grpSp>
        <p:nvGrpSpPr>
          <p:cNvPr id="44053" name="Group 26"/>
          <p:cNvGrpSpPr>
            <a:grpSpLocks/>
          </p:cNvGrpSpPr>
          <p:nvPr/>
        </p:nvGrpSpPr>
        <p:grpSpPr bwMode="auto">
          <a:xfrm>
            <a:off x="101600" y="2133600"/>
            <a:ext cx="325438" cy="520700"/>
            <a:chOff x="0" y="0"/>
            <a:chExt cx="204" cy="328"/>
          </a:xfrm>
        </p:grpSpPr>
        <p:sp>
          <p:nvSpPr>
            <p:cNvPr id="44074" name="Rectangle 27"/>
            <p:cNvSpPr>
              <a:spLocks/>
            </p:cNvSpPr>
            <p:nvPr/>
          </p:nvSpPr>
          <p:spPr bwMode="auto">
            <a:xfrm>
              <a:off x="0" y="0"/>
              <a:ext cx="204" cy="328"/>
            </a:xfrm>
            <a:prstGeom prst="rect">
              <a:avLst/>
            </a:prstGeom>
            <a:noFill/>
            <a:ln w="12700">
              <a:noFill/>
              <a:miter lim="800000"/>
              <a:headEnd/>
              <a:tailEnd/>
            </a:ln>
          </p:spPr>
          <p:txBody>
            <a:bodyPr wrap="none" lIns="0" tIns="0" rIns="40639" bIns="0">
              <a:prstTxWarp prst="textNoShape">
                <a:avLst/>
              </a:prstTxWarp>
              <a:spAutoFit/>
            </a:bodyPr>
            <a:lstStyle/>
            <a:p>
              <a:pPr marL="39688"/>
              <a:r>
                <a:rPr lang="en-US" sz="2800">
                  <a:solidFill>
                    <a:schemeClr val="tx1"/>
                  </a:solidFill>
                  <a:latin typeface="Angsana New" charset="0"/>
                  <a:ea typeface="Angsana New" charset="0"/>
                  <a:cs typeface="Angsana New" charset="0"/>
                  <a:sym typeface="Angsana New" charset="0"/>
                </a:rPr>
                <a:t>Y</a:t>
              </a:r>
            </a:p>
          </p:txBody>
        </p:sp>
        <p:sp>
          <p:nvSpPr>
            <p:cNvPr id="44075" name="Line 28"/>
            <p:cNvSpPr>
              <a:spLocks noChangeShapeType="1"/>
            </p:cNvSpPr>
            <p:nvPr/>
          </p:nvSpPr>
          <p:spPr bwMode="auto">
            <a:xfrm>
              <a:off x="48" y="96"/>
              <a:ext cx="96" cy="1"/>
            </a:xfrm>
            <a:prstGeom prst="line">
              <a:avLst/>
            </a:prstGeom>
            <a:noFill/>
            <a:ln w="28575">
              <a:solidFill>
                <a:schemeClr val="tx1"/>
              </a:solidFill>
              <a:round/>
              <a:headEnd/>
              <a:tailEnd/>
            </a:ln>
          </p:spPr>
          <p:txBody>
            <a:bodyPr lIns="0" tIns="0" rIns="0" bIns="0">
              <a:prstTxWarp prst="textNoShape">
                <a:avLst/>
              </a:prstTxWarp>
            </a:bodyPr>
            <a:lstStyle/>
            <a:p>
              <a:endParaRPr lang="en-US"/>
            </a:p>
          </p:txBody>
        </p:sp>
      </p:grpSp>
      <p:sp>
        <p:nvSpPr>
          <p:cNvPr id="44054" name="Oval 29"/>
          <p:cNvSpPr>
            <a:spLocks/>
          </p:cNvSpPr>
          <p:nvPr/>
        </p:nvSpPr>
        <p:spPr bwMode="auto">
          <a:xfrm>
            <a:off x="417513" y="2286000"/>
            <a:ext cx="115887" cy="115888"/>
          </a:xfrm>
          <a:prstGeom prst="ellipse">
            <a:avLst/>
          </a:prstGeom>
          <a:solidFill>
            <a:srgbClr val="FF3300"/>
          </a:solidFill>
          <a:ln w="25400">
            <a:solidFill>
              <a:schemeClr val="tx1"/>
            </a:solidFill>
            <a:round/>
            <a:headEnd/>
            <a:tailEnd/>
          </a:ln>
        </p:spPr>
        <p:txBody>
          <a:bodyPr lIns="0" tIns="0" rIns="0" bIns="0">
            <a:prstTxWarp prst="textNoShape">
              <a:avLst/>
            </a:prstTxWarp>
          </a:bodyPr>
          <a:lstStyle/>
          <a:p>
            <a:endParaRPr lang="en-US"/>
          </a:p>
        </p:txBody>
      </p:sp>
      <p:sp>
        <p:nvSpPr>
          <p:cNvPr id="44055" name="Oval 30"/>
          <p:cNvSpPr>
            <a:spLocks/>
          </p:cNvSpPr>
          <p:nvPr/>
        </p:nvSpPr>
        <p:spPr bwMode="auto">
          <a:xfrm>
            <a:off x="3810000" y="5791200"/>
            <a:ext cx="115888" cy="115888"/>
          </a:xfrm>
          <a:prstGeom prst="ellipse">
            <a:avLst/>
          </a:prstGeom>
          <a:solidFill>
            <a:srgbClr val="3333CC"/>
          </a:solidFill>
          <a:ln w="25400">
            <a:solidFill>
              <a:schemeClr val="tx1"/>
            </a:solidFill>
            <a:round/>
            <a:headEnd/>
            <a:tailEnd/>
          </a:ln>
        </p:spPr>
        <p:txBody>
          <a:bodyPr lIns="0" tIns="0" rIns="0" bIns="0">
            <a:prstTxWarp prst="textNoShape">
              <a:avLst/>
            </a:prstTxWarp>
          </a:bodyPr>
          <a:lstStyle/>
          <a:p>
            <a:endParaRPr lang="en-US"/>
          </a:p>
        </p:txBody>
      </p:sp>
      <p:sp>
        <p:nvSpPr>
          <p:cNvPr id="44056" name="Rectangle 31"/>
          <p:cNvSpPr>
            <a:spLocks/>
          </p:cNvSpPr>
          <p:nvPr/>
        </p:nvSpPr>
        <p:spPr bwMode="auto">
          <a:xfrm>
            <a:off x="1017588" y="4648200"/>
            <a:ext cx="323850" cy="520700"/>
          </a:xfrm>
          <a:prstGeom prst="rect">
            <a:avLst/>
          </a:prstGeom>
          <a:noFill/>
          <a:ln w="12700">
            <a:noFill/>
            <a:miter lim="800000"/>
            <a:headEnd/>
            <a:tailEnd/>
          </a:ln>
        </p:spPr>
        <p:txBody>
          <a:bodyPr wrap="none" lIns="0" tIns="0" rIns="40639" bIns="0">
            <a:prstTxWarp prst="textNoShape">
              <a:avLst/>
            </a:prstTxWarp>
            <a:spAutoFit/>
          </a:bodyPr>
          <a:lstStyle/>
          <a:p>
            <a:pPr marL="39688"/>
            <a:r>
              <a:rPr lang="en-US" sz="2800">
                <a:solidFill>
                  <a:schemeClr val="tx1"/>
                </a:solidFill>
                <a:latin typeface="Angsana New" charset="0"/>
                <a:ea typeface="Angsana New" charset="0"/>
                <a:cs typeface="Angsana New" charset="0"/>
                <a:sym typeface="Angsana New" charset="0"/>
              </a:rPr>
              <a:t>A</a:t>
            </a:r>
          </a:p>
        </p:txBody>
      </p:sp>
      <p:grpSp>
        <p:nvGrpSpPr>
          <p:cNvPr id="6" name="Group 32"/>
          <p:cNvGrpSpPr>
            <a:grpSpLocks/>
          </p:cNvGrpSpPr>
          <p:nvPr/>
        </p:nvGrpSpPr>
        <p:grpSpPr bwMode="auto">
          <a:xfrm>
            <a:off x="115888" y="3810000"/>
            <a:ext cx="2517775" cy="1373188"/>
            <a:chOff x="0" y="0"/>
            <a:chExt cx="1586" cy="865"/>
          </a:xfrm>
        </p:grpSpPr>
        <p:sp>
          <p:nvSpPr>
            <p:cNvPr id="44069" name="Rectangle 34"/>
            <p:cNvSpPr>
              <a:spLocks/>
            </p:cNvSpPr>
            <p:nvPr/>
          </p:nvSpPr>
          <p:spPr bwMode="auto">
            <a:xfrm>
              <a:off x="0" y="192"/>
              <a:ext cx="196" cy="328"/>
            </a:xfrm>
            <a:prstGeom prst="rect">
              <a:avLst/>
            </a:prstGeom>
            <a:noFill/>
            <a:ln w="12700">
              <a:noFill/>
              <a:miter lim="800000"/>
              <a:headEnd/>
              <a:tailEnd/>
            </a:ln>
          </p:spPr>
          <p:txBody>
            <a:bodyPr wrap="none" lIns="0" tIns="0" rIns="40639" bIns="0">
              <a:prstTxWarp prst="textNoShape">
                <a:avLst/>
              </a:prstTxWarp>
              <a:spAutoFit/>
            </a:bodyPr>
            <a:lstStyle/>
            <a:p>
              <a:pPr marL="39688"/>
              <a:r>
                <a:rPr lang="en-US" sz="2800">
                  <a:solidFill>
                    <a:schemeClr val="tx1"/>
                  </a:solidFill>
                  <a:latin typeface="Angsana New" charset="0"/>
                  <a:ea typeface="Angsana New" charset="0"/>
                  <a:cs typeface="Angsana New" charset="0"/>
                  <a:sym typeface="Angsana New" charset="0"/>
                </a:rPr>
                <a:t>B</a:t>
              </a:r>
            </a:p>
          </p:txBody>
        </p:sp>
        <p:sp>
          <p:nvSpPr>
            <p:cNvPr id="44070" name="Freeform 35"/>
            <p:cNvSpPr>
              <a:spLocks/>
            </p:cNvSpPr>
            <p:nvPr/>
          </p:nvSpPr>
          <p:spPr bwMode="auto">
            <a:xfrm>
              <a:off x="893" y="0"/>
              <a:ext cx="474" cy="624"/>
            </a:xfrm>
            <a:custGeom>
              <a:avLst/>
              <a:gdLst>
                <a:gd name="T0" fmla="*/ 0 w 21600"/>
                <a:gd name="T1" fmla="*/ 0 h 21600"/>
                <a:gd name="T2" fmla="*/ 0 w 21600"/>
                <a:gd name="T3" fmla="*/ 0 h 21600"/>
                <a:gd name="T4" fmla="*/ 0 w 21600"/>
                <a:gd name="T5" fmla="*/ 0 h 21600"/>
                <a:gd name="T6" fmla="*/ 0 w 21600"/>
                <a:gd name="T7" fmla="*/ 0 h 21600"/>
                <a:gd name="T8" fmla="*/ 0 60000 65536"/>
                <a:gd name="T9" fmla="*/ 0 60000 65536"/>
                <a:gd name="T10" fmla="*/ 0 60000 65536"/>
                <a:gd name="T11" fmla="*/ 0 60000 65536"/>
                <a:gd name="T12" fmla="*/ 0 w 21600"/>
                <a:gd name="T13" fmla="*/ 0 h 21600"/>
                <a:gd name="T14" fmla="*/ 21600 w 21600"/>
                <a:gd name="T15" fmla="*/ 21600 h 21600"/>
              </a:gdLst>
              <a:ahLst/>
              <a:cxnLst>
                <a:cxn ang="T8">
                  <a:pos x="T0" y="T1"/>
                </a:cxn>
                <a:cxn ang="T9">
                  <a:pos x="T2" y="T3"/>
                </a:cxn>
                <a:cxn ang="T10">
                  <a:pos x="T4" y="T5"/>
                </a:cxn>
                <a:cxn ang="T11">
                  <a:pos x="T6" y="T7"/>
                </a:cxn>
              </a:cxnLst>
              <a:rect l="T12" t="T13" r="T14" b="T15"/>
              <a:pathLst>
                <a:path w="21600" h="21600">
                  <a:moveTo>
                    <a:pt x="0" y="0"/>
                  </a:moveTo>
                  <a:cubicBezTo>
                    <a:pt x="440" y="3913"/>
                    <a:pt x="880" y="7826"/>
                    <a:pt x="2400" y="10800"/>
                  </a:cubicBezTo>
                  <a:cubicBezTo>
                    <a:pt x="3920" y="13774"/>
                    <a:pt x="5920" y="16043"/>
                    <a:pt x="9120" y="17843"/>
                  </a:cubicBezTo>
                  <a:cubicBezTo>
                    <a:pt x="12320" y="19643"/>
                    <a:pt x="16960" y="20622"/>
                    <a:pt x="21600" y="21600"/>
                  </a:cubicBezTo>
                </a:path>
              </a:pathLst>
            </a:custGeom>
            <a:noFill/>
            <a:ln w="38100">
              <a:solidFill>
                <a:srgbClr val="FF3300"/>
              </a:solidFill>
              <a:round/>
              <a:headEnd/>
              <a:tailEnd/>
            </a:ln>
          </p:spPr>
          <p:txBody>
            <a:bodyPr lIns="0" tIns="0" rIns="0" bIns="0">
              <a:prstTxWarp prst="textNoShape">
                <a:avLst/>
              </a:prstTxWarp>
            </a:bodyPr>
            <a:lstStyle/>
            <a:p>
              <a:endParaRPr lang="en-US"/>
            </a:p>
          </p:txBody>
        </p:sp>
        <p:sp>
          <p:nvSpPr>
            <p:cNvPr id="44071" name="Rectangle 36"/>
            <p:cNvSpPr>
              <a:spLocks/>
            </p:cNvSpPr>
            <p:nvPr/>
          </p:nvSpPr>
          <p:spPr bwMode="auto">
            <a:xfrm>
              <a:off x="1188" y="537"/>
              <a:ext cx="398" cy="328"/>
            </a:xfrm>
            <a:prstGeom prst="rect">
              <a:avLst/>
            </a:prstGeom>
            <a:noFill/>
            <a:ln w="12700">
              <a:noFill/>
              <a:miter lim="800000"/>
              <a:headEnd/>
              <a:tailEnd/>
            </a:ln>
          </p:spPr>
          <p:txBody>
            <a:bodyPr wrap="none" lIns="0" tIns="0" rIns="40639" bIns="0">
              <a:prstTxWarp prst="textNoShape">
                <a:avLst/>
              </a:prstTxWarp>
              <a:spAutoFit/>
            </a:bodyPr>
            <a:lstStyle/>
            <a:p>
              <a:pPr marL="39688"/>
              <a:r>
                <a:rPr lang="en-US" sz="2800">
                  <a:solidFill>
                    <a:srgbClr val="FF3300"/>
                  </a:solidFill>
                  <a:latin typeface="Angsana New" charset="0"/>
                  <a:ea typeface="Angsana New" charset="0"/>
                  <a:cs typeface="Angsana New" charset="0"/>
                  <a:sym typeface="Angsana New" charset="0"/>
                </a:rPr>
                <a:t>CIC</a:t>
              </a:r>
              <a:r>
                <a:rPr lang="en-US" sz="2800" baseline="30000">
                  <a:solidFill>
                    <a:srgbClr val="FF3300"/>
                  </a:solidFill>
                  <a:latin typeface="Angsana New" charset="0"/>
                  <a:ea typeface="Angsana New" charset="0"/>
                  <a:cs typeface="Angsana New" charset="0"/>
                  <a:sym typeface="Angsana New" charset="0"/>
                </a:rPr>
                <a:t>F</a:t>
              </a:r>
            </a:p>
          </p:txBody>
        </p:sp>
        <p:sp>
          <p:nvSpPr>
            <p:cNvPr id="44072" name="Oval 37"/>
            <p:cNvSpPr>
              <a:spLocks/>
            </p:cNvSpPr>
            <p:nvPr/>
          </p:nvSpPr>
          <p:spPr bwMode="auto">
            <a:xfrm>
              <a:off x="935" y="393"/>
              <a:ext cx="73" cy="73"/>
            </a:xfrm>
            <a:prstGeom prst="ellipse">
              <a:avLst/>
            </a:prstGeom>
            <a:solidFill>
              <a:srgbClr val="969696"/>
            </a:solidFill>
            <a:ln w="25400">
              <a:solidFill>
                <a:schemeClr val="tx1"/>
              </a:solidFill>
              <a:round/>
              <a:headEnd/>
              <a:tailEnd/>
            </a:ln>
          </p:spPr>
          <p:txBody>
            <a:bodyPr lIns="0" tIns="0" rIns="0" bIns="0">
              <a:prstTxWarp prst="textNoShape">
                <a:avLst/>
              </a:prstTxWarp>
            </a:bodyPr>
            <a:lstStyle/>
            <a:p>
              <a:endParaRPr lang="en-US"/>
            </a:p>
          </p:txBody>
        </p:sp>
        <p:sp>
          <p:nvSpPr>
            <p:cNvPr id="44073" name="Rectangle 38"/>
            <p:cNvSpPr>
              <a:spLocks/>
            </p:cNvSpPr>
            <p:nvPr/>
          </p:nvSpPr>
          <p:spPr bwMode="auto">
            <a:xfrm>
              <a:off x="952" y="153"/>
              <a:ext cx="251" cy="328"/>
            </a:xfrm>
            <a:prstGeom prst="rect">
              <a:avLst/>
            </a:prstGeom>
            <a:noFill/>
            <a:ln w="12700">
              <a:noFill/>
              <a:miter lim="800000"/>
              <a:headEnd/>
              <a:tailEnd/>
            </a:ln>
          </p:spPr>
          <p:txBody>
            <a:bodyPr wrap="none" lIns="0" tIns="0" rIns="40639" bIns="0">
              <a:prstTxWarp prst="textNoShape">
                <a:avLst/>
              </a:prstTxWarp>
              <a:spAutoFit/>
            </a:bodyPr>
            <a:lstStyle/>
            <a:p>
              <a:pPr marL="39688"/>
              <a:r>
                <a:rPr lang="en-US" sz="2800">
                  <a:solidFill>
                    <a:srgbClr val="FF3300"/>
                  </a:solidFill>
                  <a:latin typeface="Angsana New" charset="0"/>
                  <a:ea typeface="Angsana New" charset="0"/>
                  <a:cs typeface="Angsana New" charset="0"/>
                  <a:sym typeface="Angsana New" charset="0"/>
                </a:rPr>
                <a:t>C</a:t>
              </a:r>
              <a:r>
                <a:rPr lang="en-US" sz="2800" baseline="30000">
                  <a:solidFill>
                    <a:srgbClr val="FF3300"/>
                  </a:solidFill>
                  <a:latin typeface="Angsana New" charset="0"/>
                  <a:ea typeface="Angsana New" charset="0"/>
                  <a:cs typeface="Angsana New" charset="0"/>
                  <a:sym typeface="Angsana New" charset="0"/>
                </a:rPr>
                <a:t>F</a:t>
              </a:r>
            </a:p>
          </p:txBody>
        </p:sp>
      </p:grpSp>
      <p:grpSp>
        <p:nvGrpSpPr>
          <p:cNvPr id="7" name="Group 39"/>
          <p:cNvGrpSpPr>
            <a:grpSpLocks/>
          </p:cNvGrpSpPr>
          <p:nvPr/>
        </p:nvGrpSpPr>
        <p:grpSpPr bwMode="auto">
          <a:xfrm>
            <a:off x="2590800" y="3367088"/>
            <a:ext cx="576263" cy="2868613"/>
            <a:chOff x="0" y="77"/>
            <a:chExt cx="363" cy="1807"/>
          </a:xfrm>
        </p:grpSpPr>
        <p:sp>
          <p:nvSpPr>
            <p:cNvPr id="44064" name="Oval 42"/>
            <p:cNvSpPr>
              <a:spLocks/>
            </p:cNvSpPr>
            <p:nvPr/>
          </p:nvSpPr>
          <p:spPr bwMode="auto">
            <a:xfrm>
              <a:off x="48" y="260"/>
              <a:ext cx="73" cy="73"/>
            </a:xfrm>
            <a:prstGeom prst="ellipse">
              <a:avLst/>
            </a:prstGeom>
            <a:solidFill>
              <a:srgbClr val="969696"/>
            </a:solidFill>
            <a:ln w="25400">
              <a:solidFill>
                <a:schemeClr val="tx1"/>
              </a:solidFill>
              <a:round/>
              <a:headEnd/>
              <a:tailEnd/>
            </a:ln>
          </p:spPr>
          <p:txBody>
            <a:bodyPr lIns="0" tIns="0" rIns="0" bIns="0">
              <a:prstTxWarp prst="textNoShape">
                <a:avLst/>
              </a:prstTxWarp>
            </a:bodyPr>
            <a:lstStyle/>
            <a:p>
              <a:endParaRPr lang="en-US"/>
            </a:p>
          </p:txBody>
        </p:sp>
        <p:sp>
          <p:nvSpPr>
            <p:cNvPr id="44065" name="Rectangle 43"/>
            <p:cNvSpPr>
              <a:spLocks/>
            </p:cNvSpPr>
            <p:nvPr/>
          </p:nvSpPr>
          <p:spPr bwMode="auto">
            <a:xfrm>
              <a:off x="96" y="77"/>
              <a:ext cx="267" cy="328"/>
            </a:xfrm>
            <a:prstGeom prst="rect">
              <a:avLst/>
            </a:prstGeom>
            <a:noFill/>
            <a:ln w="12700">
              <a:noFill/>
              <a:miter lim="800000"/>
              <a:headEnd/>
              <a:tailEnd/>
            </a:ln>
          </p:spPr>
          <p:txBody>
            <a:bodyPr wrap="none" lIns="0" tIns="0" rIns="40639" bIns="0">
              <a:prstTxWarp prst="textNoShape">
                <a:avLst/>
              </a:prstTxWarp>
              <a:spAutoFit/>
            </a:bodyPr>
            <a:lstStyle/>
            <a:p>
              <a:pPr marL="39688"/>
              <a:r>
                <a:rPr lang="en-US" sz="2800">
                  <a:solidFill>
                    <a:srgbClr val="3333CC"/>
                  </a:solidFill>
                  <a:latin typeface="Angsana New" charset="0"/>
                  <a:ea typeface="Angsana New" charset="0"/>
                  <a:cs typeface="Angsana New" charset="0"/>
                  <a:sym typeface="Angsana New" charset="0"/>
                </a:rPr>
                <a:t>C</a:t>
              </a:r>
              <a:r>
                <a:rPr lang="en-US" sz="2800" baseline="30000">
                  <a:solidFill>
                    <a:srgbClr val="3333CC"/>
                  </a:solidFill>
                  <a:latin typeface="Angsana New" charset="0"/>
                  <a:ea typeface="Angsana New" charset="0"/>
                  <a:cs typeface="Angsana New" charset="0"/>
                  <a:sym typeface="Angsana New" charset="0"/>
                </a:rPr>
                <a:t>H</a:t>
              </a:r>
            </a:p>
          </p:txBody>
        </p:sp>
        <p:sp>
          <p:nvSpPr>
            <p:cNvPr id="44066" name="Rectangle 44"/>
            <p:cNvSpPr>
              <a:spLocks/>
            </p:cNvSpPr>
            <p:nvPr/>
          </p:nvSpPr>
          <p:spPr bwMode="auto">
            <a:xfrm>
              <a:off x="0" y="1556"/>
              <a:ext cx="187" cy="328"/>
            </a:xfrm>
            <a:prstGeom prst="rect">
              <a:avLst/>
            </a:prstGeom>
            <a:noFill/>
            <a:ln w="12700">
              <a:noFill/>
              <a:miter lim="800000"/>
              <a:headEnd/>
              <a:tailEnd/>
            </a:ln>
          </p:spPr>
          <p:txBody>
            <a:bodyPr wrap="none" lIns="0" tIns="0" rIns="40639" bIns="0">
              <a:prstTxWarp prst="textNoShape">
                <a:avLst/>
              </a:prstTxWarp>
              <a:spAutoFit/>
            </a:bodyPr>
            <a:lstStyle/>
            <a:p>
              <a:pPr marL="39688"/>
              <a:r>
                <a:rPr lang="en-US" sz="2800">
                  <a:solidFill>
                    <a:schemeClr val="tx1"/>
                  </a:solidFill>
                  <a:latin typeface="Angsana New" charset="0"/>
                  <a:ea typeface="Angsana New" charset="0"/>
                  <a:cs typeface="Angsana New" charset="0"/>
                  <a:sym typeface="Angsana New" charset="0"/>
                </a:rPr>
                <a:t>E</a:t>
              </a:r>
            </a:p>
          </p:txBody>
        </p:sp>
      </p:grpSp>
      <p:sp>
        <p:nvSpPr>
          <p:cNvPr id="44059" name="Line 46"/>
          <p:cNvSpPr>
            <a:spLocks noChangeShapeType="1"/>
          </p:cNvSpPr>
          <p:nvPr/>
        </p:nvSpPr>
        <p:spPr bwMode="auto">
          <a:xfrm>
            <a:off x="8113713" y="1219200"/>
            <a:ext cx="228600" cy="1588"/>
          </a:xfrm>
          <a:prstGeom prst="line">
            <a:avLst/>
          </a:prstGeom>
          <a:noFill/>
          <a:ln w="28575">
            <a:solidFill>
              <a:schemeClr val="tx1"/>
            </a:solidFill>
            <a:round/>
            <a:headEnd/>
            <a:tailEnd/>
          </a:ln>
        </p:spPr>
        <p:txBody>
          <a:bodyPr lIns="0" tIns="0" rIns="0" bIns="0">
            <a:prstTxWarp prst="textNoShape">
              <a:avLst/>
            </a:prstTxWarp>
          </a:bodyPr>
          <a:lstStyle/>
          <a:p>
            <a:endParaRPr lang="en-US"/>
          </a:p>
        </p:txBody>
      </p:sp>
      <p:sp>
        <p:nvSpPr>
          <p:cNvPr id="44060" name="Line 47"/>
          <p:cNvSpPr>
            <a:spLocks noChangeShapeType="1"/>
          </p:cNvSpPr>
          <p:nvPr/>
        </p:nvSpPr>
        <p:spPr bwMode="auto">
          <a:xfrm>
            <a:off x="6640513" y="1792288"/>
            <a:ext cx="228600" cy="1587"/>
          </a:xfrm>
          <a:prstGeom prst="line">
            <a:avLst/>
          </a:prstGeom>
          <a:noFill/>
          <a:ln w="28575">
            <a:solidFill>
              <a:schemeClr val="tx1"/>
            </a:solidFill>
            <a:round/>
            <a:headEnd/>
            <a:tailEnd/>
          </a:ln>
        </p:spPr>
        <p:txBody>
          <a:bodyPr lIns="0" tIns="0" rIns="0" bIns="0">
            <a:prstTxWarp prst="textNoShape">
              <a:avLst/>
            </a:prstTxWarp>
          </a:bodyPr>
          <a:lstStyle/>
          <a:p>
            <a:endParaRPr lang="en-US"/>
          </a:p>
        </p:txBody>
      </p:sp>
      <p:sp>
        <p:nvSpPr>
          <p:cNvPr id="19504" name="Rectangle 48"/>
          <p:cNvSpPr>
            <a:spLocks/>
          </p:cNvSpPr>
          <p:nvPr/>
        </p:nvSpPr>
        <p:spPr bwMode="auto">
          <a:xfrm>
            <a:off x="4343400" y="2057400"/>
            <a:ext cx="4813300" cy="4648200"/>
          </a:xfrm>
          <a:prstGeom prst="rect">
            <a:avLst/>
          </a:prstGeom>
          <a:noFill/>
          <a:ln w="12700">
            <a:noFill/>
            <a:miter lim="800000"/>
            <a:headEnd/>
            <a:tailEnd/>
          </a:ln>
        </p:spPr>
        <p:txBody>
          <a:bodyPr lIns="0" tIns="0" rIns="40639" bIns="0">
            <a:prstTxWarp prst="textNoShape">
              <a:avLst/>
            </a:prstTxWarp>
          </a:bodyPr>
          <a:lstStyle/>
          <a:p>
            <a:pPr marL="382588" indent="-342900">
              <a:lnSpc>
                <a:spcPct val="90000"/>
              </a:lnSpc>
              <a:spcBef>
                <a:spcPts val="463"/>
              </a:spcBef>
              <a:buClr>
                <a:srgbClr val="000000"/>
              </a:buClr>
              <a:buSzPct val="100000"/>
              <a:buFont typeface="Angsana New" charset="0"/>
              <a:buChar char="•"/>
            </a:pPr>
            <a:r>
              <a:rPr lang="en-US" sz="4000">
                <a:solidFill>
                  <a:schemeClr val="tx1"/>
                </a:solidFill>
                <a:latin typeface="Angsana New" charset="0"/>
                <a:ea typeface="Angsana New" charset="0"/>
                <a:cs typeface="Angsana New" charset="0"/>
                <a:sym typeface="Angsana New" charset="0"/>
              </a:rPr>
              <a:t>Both countries gain from trade.</a:t>
            </a:r>
          </a:p>
          <a:p>
            <a:pPr marL="382588" indent="-342900">
              <a:lnSpc>
                <a:spcPct val="90000"/>
              </a:lnSpc>
              <a:spcBef>
                <a:spcPts val="463"/>
              </a:spcBef>
              <a:buClr>
                <a:srgbClr val="000000"/>
              </a:buClr>
              <a:buSzPct val="100000"/>
              <a:buFont typeface="Angsana New" charset="0"/>
              <a:buChar char="•"/>
            </a:pPr>
            <a:r>
              <a:rPr lang="en-US" sz="4000">
                <a:solidFill>
                  <a:schemeClr val="tx1"/>
                </a:solidFill>
                <a:latin typeface="Angsana New" charset="0"/>
                <a:ea typeface="Angsana New" charset="0"/>
                <a:cs typeface="Angsana New" charset="0"/>
                <a:sym typeface="Angsana New" charset="0"/>
              </a:rPr>
              <a:t>But there is no guarantee for equal gains from trade.</a:t>
            </a:r>
          </a:p>
          <a:p>
            <a:pPr marL="382588" indent="-342900">
              <a:lnSpc>
                <a:spcPct val="90000"/>
              </a:lnSpc>
              <a:spcBef>
                <a:spcPts val="463"/>
              </a:spcBef>
              <a:buClr>
                <a:srgbClr val="000000"/>
              </a:buClr>
              <a:buSzPct val="100000"/>
              <a:buFont typeface="Angsana New" charset="0"/>
              <a:buChar char="•"/>
            </a:pPr>
            <a:r>
              <a:rPr lang="en-US" sz="4000">
                <a:solidFill>
                  <a:schemeClr val="tx1"/>
                </a:solidFill>
                <a:latin typeface="Angsana New" charset="0"/>
                <a:ea typeface="Angsana New" charset="0"/>
                <a:cs typeface="Angsana New" charset="0"/>
                <a:sym typeface="Angsana New" charset="0"/>
              </a:rPr>
              <a:t>The distribution of gains depends on the initial state of specialization.</a:t>
            </a:r>
          </a:p>
          <a:p>
            <a:pPr marL="382588" indent="-342900">
              <a:lnSpc>
                <a:spcPct val="90000"/>
              </a:lnSpc>
              <a:spcBef>
                <a:spcPts val="463"/>
              </a:spcBef>
              <a:buClr>
                <a:srgbClr val="000000"/>
              </a:buClr>
              <a:buSzPct val="100000"/>
              <a:buFont typeface="Angsana New" charset="0"/>
              <a:buChar char="•"/>
            </a:pPr>
            <a:r>
              <a:rPr lang="en-US" sz="4000">
                <a:solidFill>
                  <a:schemeClr val="tx1"/>
                </a:solidFill>
                <a:latin typeface="Angsana New" charset="0"/>
                <a:ea typeface="Angsana New" charset="0"/>
                <a:cs typeface="Angsana New" charset="0"/>
                <a:sym typeface="Angsana New" charset="0"/>
              </a:rPr>
              <a:t>The model cannot predict the pattern of specialization.</a:t>
            </a:r>
          </a:p>
        </p:txBody>
      </p:sp>
      <p:sp>
        <p:nvSpPr>
          <p:cNvPr id="52" name="Footer Placeholder 51"/>
          <p:cNvSpPr>
            <a:spLocks noGrp="1"/>
          </p:cNvSpPr>
          <p:nvPr>
            <p:ph type="ftr" sz="quarter" idx="3"/>
          </p:nvPr>
        </p:nvSpPr>
        <p:spPr/>
        <p:txBody>
          <a:bodyPr/>
          <a:lstStyle/>
          <a:p>
            <a:r>
              <a:rPr lang="en-US" smtClean="0"/>
              <a:t>Chayun Tantivasadakarn</a:t>
            </a:r>
            <a:endParaRPr lang="en-US" dirty="0"/>
          </a:p>
        </p:txBody>
      </p:sp>
    </p:spTree>
  </p:cSld>
  <p:clrMapOvr>
    <a:masterClrMapping/>
  </p:clrMapOvr>
  <p:transition/>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18" presetClass="entr" presetSubtype="3" fill="hold" nodeType="clickEffect">
                                  <p:stCondLst>
                                    <p:cond delay="0"/>
                                  </p:stCondLst>
                                  <p:childTnLst>
                                    <p:set>
                                      <p:cBhvr>
                                        <p:cTn id="6" dur="1" fill="hold">
                                          <p:stCondLst>
                                            <p:cond delay="0"/>
                                          </p:stCondLst>
                                        </p:cTn>
                                        <p:tgtEl>
                                          <p:spTgt spid="3"/>
                                        </p:tgtEl>
                                        <p:attrNameLst>
                                          <p:attrName>style.visibility</p:attrName>
                                        </p:attrNameLst>
                                      </p:cBhvr>
                                      <p:to>
                                        <p:strVal val="visible"/>
                                      </p:to>
                                    </p:set>
                                    <p:animEffect transition="in" filter="strips(upRight)">
                                      <p:cBhvr>
                                        <p:cTn id="7" dur="500"/>
                                        <p:tgtEl>
                                          <p:spTgt spid="3"/>
                                        </p:tgtEl>
                                      </p:cBhvr>
                                    </p:animEffect>
                                  </p:childTnLst>
                                </p:cTn>
                              </p:par>
                            </p:childTnLst>
                          </p:cTn>
                        </p:par>
                      </p:childTnLst>
                    </p:cTn>
                  </p:par>
                  <p:par>
                    <p:cTn id="8" fill="hold">
                      <p:stCondLst>
                        <p:cond delay="indefinite"/>
                      </p:stCondLst>
                      <p:childTnLst>
                        <p:par>
                          <p:cTn id="9" fill="hold">
                            <p:stCondLst>
                              <p:cond delay="0"/>
                            </p:stCondLst>
                            <p:childTnLst>
                              <p:par>
                                <p:cTn id="10" presetID="1" presetClass="entr" presetSubtype="0" fill="hold" nodeType="clickEffect">
                                  <p:stCondLst>
                                    <p:cond delay="0"/>
                                  </p:stCondLst>
                                  <p:childTnLst>
                                    <p:set>
                                      <p:cBhvr>
                                        <p:cTn id="11" dur="1" fill="hold">
                                          <p:stCondLst>
                                            <p:cond delay="499"/>
                                          </p:stCondLst>
                                        </p:cTn>
                                        <p:tgtEl>
                                          <p:spTgt spid="6"/>
                                        </p:tgtEl>
                                        <p:attrNameLst>
                                          <p:attrName>style.visibility</p:attrName>
                                        </p:attrNameLst>
                                      </p:cBhvr>
                                      <p:to>
                                        <p:strVal val="visible"/>
                                      </p:to>
                                    </p:set>
                                  </p:childTnLst>
                                </p:cTn>
                              </p:par>
                            </p:childTnLst>
                          </p:cTn>
                        </p:par>
                      </p:childTnLst>
                    </p:cTn>
                  </p:par>
                  <p:par>
                    <p:cTn id="12" fill="hold">
                      <p:stCondLst>
                        <p:cond delay="indefinite"/>
                      </p:stCondLst>
                      <p:childTnLst>
                        <p:par>
                          <p:cTn id="13" fill="hold">
                            <p:stCondLst>
                              <p:cond delay="0"/>
                            </p:stCondLst>
                            <p:childTnLst>
                              <p:par>
                                <p:cTn id="14" presetID="18" presetClass="entr" presetSubtype="12" fill="hold" nodeType="clickEffect">
                                  <p:stCondLst>
                                    <p:cond delay="0"/>
                                  </p:stCondLst>
                                  <p:childTnLst>
                                    <p:set>
                                      <p:cBhvr>
                                        <p:cTn id="15" dur="1" fill="hold">
                                          <p:stCondLst>
                                            <p:cond delay="0"/>
                                          </p:stCondLst>
                                        </p:cTn>
                                        <p:tgtEl>
                                          <p:spTgt spid="2"/>
                                        </p:tgtEl>
                                        <p:attrNameLst>
                                          <p:attrName>style.visibility</p:attrName>
                                        </p:attrNameLst>
                                      </p:cBhvr>
                                      <p:to>
                                        <p:strVal val="visible"/>
                                      </p:to>
                                    </p:set>
                                    <p:animEffect transition="in" filter="strips(downLeft)">
                                      <p:cBhvr>
                                        <p:cTn id="16" dur="500"/>
                                        <p:tgtEl>
                                          <p:spTgt spid="2"/>
                                        </p:tgtEl>
                                      </p:cBhvr>
                                    </p:animEffect>
                                  </p:childTnLst>
                                </p:cTn>
                              </p:par>
                            </p:childTnLst>
                          </p:cTn>
                        </p:par>
                      </p:childTnLst>
                    </p:cTn>
                  </p:par>
                  <p:par>
                    <p:cTn id="17" fill="hold">
                      <p:stCondLst>
                        <p:cond delay="indefinite"/>
                      </p:stCondLst>
                      <p:childTnLst>
                        <p:par>
                          <p:cTn id="18" fill="hold">
                            <p:stCondLst>
                              <p:cond delay="0"/>
                            </p:stCondLst>
                            <p:childTnLst>
                              <p:par>
                                <p:cTn id="19" presetID="1" presetClass="entr" presetSubtype="0" fill="hold" nodeType="clickEffect">
                                  <p:stCondLst>
                                    <p:cond delay="0"/>
                                  </p:stCondLst>
                                  <p:childTnLst>
                                    <p:set>
                                      <p:cBhvr>
                                        <p:cTn id="20" dur="1" fill="hold">
                                          <p:stCondLst>
                                            <p:cond delay="499"/>
                                          </p:stCondLst>
                                        </p:cTn>
                                        <p:tgtEl>
                                          <p:spTgt spid="7"/>
                                        </p:tgtEl>
                                        <p:attrNameLst>
                                          <p:attrName>style.visibility</p:attrName>
                                        </p:attrNameLst>
                                      </p:cBhvr>
                                      <p:to>
                                        <p:strVal val="visible"/>
                                      </p:to>
                                    </p:set>
                                  </p:childTnLst>
                                </p:cTn>
                              </p:par>
                            </p:childTnLst>
                          </p:cTn>
                        </p:par>
                      </p:childTnLst>
                    </p:cTn>
                  </p:par>
                  <p:par>
                    <p:cTn id="21" fill="hold">
                      <p:stCondLst>
                        <p:cond delay="indefinite"/>
                      </p:stCondLst>
                      <p:childTnLst>
                        <p:par>
                          <p:cTn id="22" fill="hold">
                            <p:stCondLst>
                              <p:cond delay="0"/>
                            </p:stCondLst>
                            <p:childTnLst>
                              <p:par>
                                <p:cTn id="23" presetID="1" presetClass="entr" presetSubtype="0" fill="hold" grpId="0" nodeType="clickEffect">
                                  <p:stCondLst>
                                    <p:cond delay="0"/>
                                  </p:stCondLst>
                                  <p:childTnLst>
                                    <p:set>
                                      <p:cBhvr>
                                        <p:cTn id="24" dur="1" fill="hold">
                                          <p:stCondLst>
                                            <p:cond delay="499"/>
                                          </p:stCondLst>
                                        </p:cTn>
                                        <p:tgtEl>
                                          <p:spTgt spid="19504">
                                            <p:txEl>
                                              <p:pRg st="0" end="0"/>
                                            </p:txEl>
                                          </p:spTgt>
                                        </p:tgtEl>
                                        <p:attrNameLst>
                                          <p:attrName>style.visibility</p:attrName>
                                        </p:attrNameLst>
                                      </p:cBhvr>
                                      <p:to>
                                        <p:strVal val="visible"/>
                                      </p:to>
                                    </p:set>
                                  </p:childTnLst>
                                </p:cTn>
                              </p:par>
                            </p:childTnLst>
                          </p:cTn>
                        </p:par>
                      </p:childTnLst>
                    </p:cTn>
                  </p:par>
                  <p:par>
                    <p:cTn id="25" fill="hold">
                      <p:stCondLst>
                        <p:cond delay="indefinite"/>
                      </p:stCondLst>
                      <p:childTnLst>
                        <p:par>
                          <p:cTn id="26" fill="hold">
                            <p:stCondLst>
                              <p:cond delay="0"/>
                            </p:stCondLst>
                            <p:childTnLst>
                              <p:par>
                                <p:cTn id="27" presetID="1" presetClass="entr" presetSubtype="0" fill="hold" grpId="0" nodeType="clickEffect">
                                  <p:stCondLst>
                                    <p:cond delay="0"/>
                                  </p:stCondLst>
                                  <p:childTnLst>
                                    <p:set>
                                      <p:cBhvr>
                                        <p:cTn id="28" dur="1" fill="hold">
                                          <p:stCondLst>
                                            <p:cond delay="499"/>
                                          </p:stCondLst>
                                        </p:cTn>
                                        <p:tgtEl>
                                          <p:spTgt spid="19504">
                                            <p:txEl>
                                              <p:pRg st="1" end="1"/>
                                            </p:txEl>
                                          </p:spTgt>
                                        </p:tgtEl>
                                        <p:attrNameLst>
                                          <p:attrName>style.visibility</p:attrName>
                                        </p:attrNameLst>
                                      </p:cBhvr>
                                      <p:to>
                                        <p:strVal val="visible"/>
                                      </p:to>
                                    </p:set>
                                  </p:childTnLst>
                                </p:cTn>
                              </p:par>
                            </p:childTnLst>
                          </p:cTn>
                        </p:par>
                      </p:childTnLst>
                    </p:cTn>
                  </p:par>
                  <p:par>
                    <p:cTn id="29" fill="hold">
                      <p:stCondLst>
                        <p:cond delay="indefinite"/>
                      </p:stCondLst>
                      <p:childTnLst>
                        <p:par>
                          <p:cTn id="30" fill="hold">
                            <p:stCondLst>
                              <p:cond delay="0"/>
                            </p:stCondLst>
                            <p:childTnLst>
                              <p:par>
                                <p:cTn id="31" presetID="1" presetClass="entr" presetSubtype="0" fill="hold" grpId="0" nodeType="clickEffect">
                                  <p:stCondLst>
                                    <p:cond delay="0"/>
                                  </p:stCondLst>
                                  <p:childTnLst>
                                    <p:set>
                                      <p:cBhvr>
                                        <p:cTn id="32" dur="1" fill="hold">
                                          <p:stCondLst>
                                            <p:cond delay="499"/>
                                          </p:stCondLst>
                                        </p:cTn>
                                        <p:tgtEl>
                                          <p:spTgt spid="19504">
                                            <p:txEl>
                                              <p:pRg st="2" end="2"/>
                                            </p:txEl>
                                          </p:spTgt>
                                        </p:tgtEl>
                                        <p:attrNameLst>
                                          <p:attrName>style.visibility</p:attrName>
                                        </p:attrNameLst>
                                      </p:cBhvr>
                                      <p:to>
                                        <p:strVal val="visible"/>
                                      </p:to>
                                    </p:set>
                                  </p:childTnLst>
                                </p:cTn>
                              </p:par>
                            </p:childTnLst>
                          </p:cTn>
                        </p:par>
                      </p:childTnLst>
                    </p:cTn>
                  </p:par>
                  <p:par>
                    <p:cTn id="33" fill="hold">
                      <p:stCondLst>
                        <p:cond delay="indefinite"/>
                      </p:stCondLst>
                      <p:childTnLst>
                        <p:par>
                          <p:cTn id="34" fill="hold">
                            <p:stCondLst>
                              <p:cond delay="0"/>
                            </p:stCondLst>
                            <p:childTnLst>
                              <p:par>
                                <p:cTn id="35" presetID="1" presetClass="entr" presetSubtype="0" fill="hold" grpId="0" nodeType="clickEffect">
                                  <p:stCondLst>
                                    <p:cond delay="0"/>
                                  </p:stCondLst>
                                  <p:childTnLst>
                                    <p:set>
                                      <p:cBhvr>
                                        <p:cTn id="36" dur="1" fill="hold">
                                          <p:stCondLst>
                                            <p:cond delay="499"/>
                                          </p:stCondLst>
                                        </p:cTn>
                                        <p:tgtEl>
                                          <p:spTgt spid="19504">
                                            <p:txEl>
                                              <p:pRg st="3" end="3"/>
                                            </p:txEl>
                                          </p:spTgt>
                                        </p:tgtEl>
                                        <p:attrNameLst>
                                          <p:attrName>style.visibility</p:attrName>
                                        </p:attrNameLst>
                                      </p:cBhvr>
                                      <p:to>
                                        <p:strVal val="visible"/>
                                      </p:to>
                                    </p:se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19504" grpId="0" build="p" autoUpdateAnimBg="0"/>
    </p:bldLst>
  </p:timing>
</p:sld>
</file>

<file path=ppt/slides/slide19.xml><?xml version="1.0" encoding="utf-8"?>
<p:sld xmlns:a="http://schemas.openxmlformats.org/drawingml/2006/main" xmlns:r="http://schemas.openxmlformats.org/officeDocument/2006/relationships" xmlns:mc="http://schemas.openxmlformats.org/markup-compatibility/2006" xmlns:mv="urn:schemas-microsoft-com:mac:vml" xmlns:p="http://schemas.openxmlformats.org/presentationml/2006/main" mc:Ignorable="mv" mc:PreserveAttributes="mv:*" showMasterPhAnim="0">
  <p:cSld>
    <p:spTree>
      <p:nvGrpSpPr>
        <p:cNvPr id="1" name=""/>
        <p:cNvGrpSpPr/>
        <p:nvPr/>
      </p:nvGrpSpPr>
      <p:grpSpPr>
        <a:xfrm>
          <a:off x="0" y="0"/>
          <a:ext cx="0" cy="0"/>
          <a:chOff x="0" y="0"/>
          <a:chExt cx="0" cy="0"/>
        </a:xfrm>
      </p:grpSpPr>
      <p:pic>
        <p:nvPicPr>
          <p:cNvPr id="45058" name="Picture 1"/>
          <p:cNvPicPr>
            <a:picLocks noChangeArrowheads="1"/>
          </p:cNvPicPr>
          <p:nvPr/>
        </p:nvPicPr>
        <p:blipFill>
          <a:blip r:embed="rId2"/>
          <a:srcRect/>
          <a:stretch>
            <a:fillRect/>
          </a:stretch>
        </p:blipFill>
        <p:spPr bwMode="auto">
          <a:xfrm>
            <a:off x="8383588" y="0"/>
            <a:ext cx="760412" cy="1066800"/>
          </a:xfrm>
          <a:prstGeom prst="rect">
            <a:avLst/>
          </a:prstGeom>
          <a:noFill/>
          <a:ln w="9525">
            <a:noFill/>
            <a:miter lim="800000"/>
            <a:headEnd/>
            <a:tailEnd/>
          </a:ln>
        </p:spPr>
      </p:pic>
      <p:sp>
        <p:nvSpPr>
          <p:cNvPr id="45059" name="Rectangle 2"/>
          <p:cNvSpPr>
            <a:spLocks noGrp="1" noChangeArrowheads="1"/>
          </p:cNvSpPr>
          <p:nvPr>
            <p:ph type="title"/>
          </p:nvPr>
        </p:nvSpPr>
        <p:spPr/>
        <p:txBody>
          <a:bodyPr/>
          <a:lstStyle/>
          <a:p>
            <a:r>
              <a:rPr lang="en-US" smtClean="0"/>
              <a:t>The Kemp Model:</a:t>
            </a:r>
            <a:endParaRPr lang="en-US"/>
          </a:p>
        </p:txBody>
      </p:sp>
      <p:sp>
        <p:nvSpPr>
          <p:cNvPr id="20483" name="Rectangle 3"/>
          <p:cNvSpPr>
            <a:spLocks noGrp="1" noChangeArrowheads="1"/>
          </p:cNvSpPr>
          <p:nvPr>
            <p:ph idx="4294967295"/>
          </p:nvPr>
        </p:nvSpPr>
        <p:spPr>
          <a:xfrm>
            <a:off x="609600" y="1066800"/>
            <a:ext cx="7772400" cy="5791200"/>
          </a:xfrm>
        </p:spPr>
        <p:txBody>
          <a:bodyPr rIns="132080"/>
          <a:lstStyle/>
          <a:p>
            <a:pPr eaLnBrk="1" hangingPunct="1">
              <a:buClr>
                <a:srgbClr val="000000"/>
              </a:buClr>
            </a:pPr>
            <a:r>
              <a:rPr lang="en-US" dirty="0"/>
              <a:t>The specialization pattern may be determined by historical reasons.</a:t>
            </a:r>
          </a:p>
          <a:p>
            <a:pPr eaLnBrk="1" hangingPunct="1">
              <a:buClr>
                <a:srgbClr val="000000"/>
              </a:buClr>
            </a:pPr>
            <a:r>
              <a:rPr lang="en-US" dirty="0"/>
              <a:t>There is some possibility of losses from trade.  For instance if preferences are sufficiently bias toward X, P</a:t>
            </a:r>
            <a:r>
              <a:rPr lang="en-US" baseline="-25000" dirty="0"/>
              <a:t>X</a:t>
            </a:r>
            <a:r>
              <a:rPr lang="en-US" dirty="0"/>
              <a:t>/P</a:t>
            </a:r>
            <a:r>
              <a:rPr lang="en-US" baseline="-25000" dirty="0"/>
              <a:t>Y</a:t>
            </a:r>
            <a:r>
              <a:rPr lang="en-US" dirty="0"/>
              <a:t> will increase until the budget line for F is in the interior of the PPC.</a:t>
            </a:r>
          </a:p>
          <a:p>
            <a:pPr eaLnBrk="1" hangingPunct="1">
              <a:buClr>
                <a:srgbClr val="000000"/>
              </a:buClr>
            </a:pPr>
            <a:r>
              <a:rPr lang="en-US" dirty="0"/>
              <a:t>In our example factor prices are equalized in autarky but they are not equalized after trade! </a:t>
            </a:r>
          </a:p>
        </p:txBody>
      </p:sp>
      <p:sp>
        <p:nvSpPr>
          <p:cNvPr id="45061" name="Rectangle 4"/>
          <p:cNvSpPr>
            <a:spLocks/>
          </p:cNvSpPr>
          <p:nvPr/>
        </p:nvSpPr>
        <p:spPr bwMode="auto">
          <a:xfrm>
            <a:off x="3124200" y="6248400"/>
            <a:ext cx="2908300" cy="482600"/>
          </a:xfrm>
          <a:prstGeom prst="rect">
            <a:avLst/>
          </a:prstGeom>
          <a:noFill/>
          <a:ln w="12700">
            <a:noFill/>
            <a:miter lim="800000"/>
            <a:headEnd/>
            <a:tailEnd/>
          </a:ln>
        </p:spPr>
        <p:txBody>
          <a:bodyPr lIns="0" tIns="0" rIns="40639" bIns="0">
            <a:prstTxWarp prst="textNoShape">
              <a:avLst/>
            </a:prstTxWarp>
          </a:bodyPr>
          <a:lstStyle/>
          <a:p>
            <a:pPr marL="39688" algn="ctr"/>
            <a:r>
              <a:rPr lang="en-US" sz="2600" dirty="0" smtClean="0">
                <a:solidFill>
                  <a:schemeClr val="tx1"/>
                </a:solidFill>
                <a:ea typeface="Angsana New Italic" charset="0"/>
                <a:cs typeface="Angsana New Italic" charset="0"/>
              </a:rPr>
              <a:t>  </a:t>
            </a:r>
            <a:endParaRPr lang="en-US" sz="2600" dirty="0">
              <a:solidFill>
                <a:schemeClr val="tx1"/>
              </a:solidFill>
              <a:ea typeface="Angsana New Italic" charset="0"/>
              <a:cs typeface="Angsana New Italic" charset="0"/>
            </a:endParaRPr>
          </a:p>
        </p:txBody>
      </p:sp>
      <p:sp>
        <p:nvSpPr>
          <p:cNvPr id="45062" name="Rectangle 5"/>
          <p:cNvSpPr>
            <a:spLocks/>
          </p:cNvSpPr>
          <p:nvPr/>
        </p:nvSpPr>
        <p:spPr bwMode="auto">
          <a:xfrm>
            <a:off x="7239000" y="6400800"/>
            <a:ext cx="1917700" cy="482600"/>
          </a:xfrm>
          <a:prstGeom prst="rect">
            <a:avLst/>
          </a:prstGeom>
          <a:noFill/>
          <a:ln w="12700">
            <a:noFill/>
            <a:miter lim="800000"/>
            <a:headEnd/>
            <a:tailEnd/>
          </a:ln>
        </p:spPr>
        <p:txBody>
          <a:bodyPr lIns="0" tIns="0" rIns="40639" bIns="0">
            <a:prstTxWarp prst="textNoShape">
              <a:avLst/>
            </a:prstTxWarp>
          </a:bodyPr>
          <a:lstStyle/>
          <a:p>
            <a:pPr marL="39688" algn="r"/>
            <a:r>
              <a:rPr lang="en-US" sz="2600">
                <a:solidFill>
                  <a:schemeClr val="tx1"/>
                </a:solidFill>
                <a:ea typeface="Angsana New Italic" charset="0"/>
                <a:cs typeface="Angsana New Italic" charset="0"/>
              </a:rPr>
              <a:t>18</a:t>
            </a:r>
          </a:p>
        </p:txBody>
      </p:sp>
      <p:sp>
        <p:nvSpPr>
          <p:cNvPr id="9" name="Footer Placeholder 8"/>
          <p:cNvSpPr>
            <a:spLocks noGrp="1"/>
          </p:cNvSpPr>
          <p:nvPr>
            <p:ph type="ftr" sz="quarter" idx="3"/>
          </p:nvPr>
        </p:nvSpPr>
        <p:spPr/>
        <p:txBody>
          <a:bodyPr/>
          <a:lstStyle/>
          <a:p>
            <a:r>
              <a:rPr lang="en-US" smtClean="0"/>
              <a:t>Chayun Tantivasadakarn</a:t>
            </a:r>
            <a:endParaRPr lang="en-US" dirty="0"/>
          </a:p>
        </p:txBody>
      </p:sp>
    </p:spTree>
  </p:cSld>
  <p:clrMapOvr>
    <a:masterClrMapping/>
  </p:clrMapOvr>
  <p:transition/>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1" presetClass="entr" presetSubtype="0" fill="hold" grpId="0" nodeType="clickEffect">
                                  <p:stCondLst>
                                    <p:cond delay="0"/>
                                  </p:stCondLst>
                                  <p:childTnLst>
                                    <p:set>
                                      <p:cBhvr>
                                        <p:cTn id="6" dur="1" fill="hold">
                                          <p:stCondLst>
                                            <p:cond delay="499"/>
                                          </p:stCondLst>
                                        </p:cTn>
                                        <p:tgtEl>
                                          <p:spTgt spid="20483">
                                            <p:txEl>
                                              <p:pRg st="0" end="0"/>
                                            </p:txEl>
                                          </p:spTgt>
                                        </p:tgtEl>
                                        <p:attrNameLst>
                                          <p:attrName>style.visibility</p:attrName>
                                        </p:attrNameLst>
                                      </p:cBhvr>
                                      <p:to>
                                        <p:strVal val="visible"/>
                                      </p:to>
                                    </p:set>
                                  </p:childTnLst>
                                </p:cTn>
                              </p:par>
                            </p:childTnLst>
                          </p:cTn>
                        </p:par>
                      </p:childTnLst>
                    </p:cTn>
                  </p:par>
                  <p:par>
                    <p:cTn id="7" fill="hold">
                      <p:stCondLst>
                        <p:cond delay="indefinite"/>
                      </p:stCondLst>
                      <p:childTnLst>
                        <p:par>
                          <p:cTn id="8" fill="hold">
                            <p:stCondLst>
                              <p:cond delay="0"/>
                            </p:stCondLst>
                            <p:childTnLst>
                              <p:par>
                                <p:cTn id="9" presetID="1" presetClass="entr" presetSubtype="0" fill="hold" grpId="0" nodeType="clickEffect">
                                  <p:stCondLst>
                                    <p:cond delay="0"/>
                                  </p:stCondLst>
                                  <p:childTnLst>
                                    <p:set>
                                      <p:cBhvr>
                                        <p:cTn id="10" dur="1" fill="hold">
                                          <p:stCondLst>
                                            <p:cond delay="499"/>
                                          </p:stCondLst>
                                        </p:cTn>
                                        <p:tgtEl>
                                          <p:spTgt spid="20483">
                                            <p:txEl>
                                              <p:pRg st="1" end="1"/>
                                            </p:txEl>
                                          </p:spTgt>
                                        </p:tgtEl>
                                        <p:attrNameLst>
                                          <p:attrName>style.visibility</p:attrName>
                                        </p:attrNameLst>
                                      </p:cBhvr>
                                      <p:to>
                                        <p:strVal val="visible"/>
                                      </p:to>
                                    </p:set>
                                  </p:childTnLst>
                                </p:cTn>
                              </p:par>
                            </p:childTnLst>
                          </p:cTn>
                        </p:par>
                      </p:childTnLst>
                    </p:cTn>
                  </p:par>
                  <p:par>
                    <p:cTn id="11" fill="hold">
                      <p:stCondLst>
                        <p:cond delay="indefinite"/>
                      </p:stCondLst>
                      <p:childTnLst>
                        <p:par>
                          <p:cTn id="12" fill="hold">
                            <p:stCondLst>
                              <p:cond delay="0"/>
                            </p:stCondLst>
                            <p:childTnLst>
                              <p:par>
                                <p:cTn id="13" presetID="1" presetClass="entr" presetSubtype="0" fill="hold" grpId="0" nodeType="clickEffect">
                                  <p:stCondLst>
                                    <p:cond delay="0"/>
                                  </p:stCondLst>
                                  <p:childTnLst>
                                    <p:set>
                                      <p:cBhvr>
                                        <p:cTn id="14" dur="1" fill="hold">
                                          <p:stCondLst>
                                            <p:cond delay="499"/>
                                          </p:stCondLst>
                                        </p:cTn>
                                        <p:tgtEl>
                                          <p:spTgt spid="20483">
                                            <p:txEl>
                                              <p:pRg st="2" end="2"/>
                                            </p:txEl>
                                          </p:spTgt>
                                        </p:tgtEl>
                                        <p:attrNameLst>
                                          <p:attrName>style.visibility</p:attrName>
                                        </p:attrNameLst>
                                      </p:cBhvr>
                                      <p:to>
                                        <p:strVal val="visible"/>
                                      </p:to>
                                    </p:se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20483" grpId="0" build="p" autoUpdateAnimBg="0"/>
    </p:bldLst>
  </p:timing>
</p:sld>
</file>

<file path=ppt/slides/slide20.xml><?xml version="1.0" encoding="utf-8"?>
<p:sld xmlns:a="http://schemas.openxmlformats.org/drawingml/2006/main" xmlns:r="http://schemas.openxmlformats.org/officeDocument/2006/relationships" xmlns:mc="http://schemas.openxmlformats.org/markup-compatibility/2006" xmlns:mv="urn:schemas-microsoft-com:mac:vml" xmlns:p="http://schemas.openxmlformats.org/presentationml/2006/main" mc:Ignorable="mv" mc:PreserveAttributes="mv:*" showMasterPhAnim="0">
  <p:cSld>
    <p:spTree>
      <p:nvGrpSpPr>
        <p:cNvPr id="1" name=""/>
        <p:cNvGrpSpPr/>
        <p:nvPr/>
      </p:nvGrpSpPr>
      <p:grpSpPr>
        <a:xfrm>
          <a:off x="0" y="0"/>
          <a:ext cx="0" cy="0"/>
          <a:chOff x="0" y="0"/>
          <a:chExt cx="0" cy="0"/>
        </a:xfrm>
      </p:grpSpPr>
      <p:pic>
        <p:nvPicPr>
          <p:cNvPr id="46082" name="Picture 1"/>
          <p:cNvPicPr>
            <a:picLocks noChangeArrowheads="1"/>
          </p:cNvPicPr>
          <p:nvPr/>
        </p:nvPicPr>
        <p:blipFill>
          <a:blip r:embed="rId2"/>
          <a:srcRect/>
          <a:stretch>
            <a:fillRect/>
          </a:stretch>
        </p:blipFill>
        <p:spPr bwMode="auto">
          <a:xfrm>
            <a:off x="8383588" y="0"/>
            <a:ext cx="760412" cy="1066800"/>
          </a:xfrm>
          <a:prstGeom prst="rect">
            <a:avLst/>
          </a:prstGeom>
          <a:noFill/>
          <a:ln w="9525">
            <a:noFill/>
            <a:miter lim="800000"/>
            <a:headEnd/>
            <a:tailEnd/>
          </a:ln>
        </p:spPr>
      </p:pic>
      <p:sp>
        <p:nvSpPr>
          <p:cNvPr id="46083" name="Rectangle 2"/>
          <p:cNvSpPr>
            <a:spLocks noGrp="1" noChangeArrowheads="1"/>
          </p:cNvSpPr>
          <p:nvPr>
            <p:ph type="title"/>
          </p:nvPr>
        </p:nvSpPr>
        <p:spPr/>
        <p:txBody>
          <a:bodyPr/>
          <a:lstStyle/>
          <a:p>
            <a:pPr>
              <a:lnSpc>
                <a:spcPts val="3480"/>
              </a:lnSpc>
            </a:pPr>
            <a:r>
              <a:rPr lang="en-US" smtClean="0"/>
              <a:t>Internal Economies of Scale and Monopolistic Competition</a:t>
            </a:r>
            <a:endParaRPr lang="en-US"/>
          </a:p>
        </p:txBody>
      </p:sp>
      <p:sp>
        <p:nvSpPr>
          <p:cNvPr id="21507" name="Rectangle 3"/>
          <p:cNvSpPr>
            <a:spLocks noGrp="1" noChangeArrowheads="1"/>
          </p:cNvSpPr>
          <p:nvPr>
            <p:ph idx="1"/>
          </p:nvPr>
        </p:nvSpPr>
        <p:spPr>
          <a:xfrm>
            <a:off x="685800" y="1143000"/>
            <a:ext cx="7772400" cy="4724400"/>
          </a:xfrm>
        </p:spPr>
        <p:txBody>
          <a:bodyPr/>
          <a:lstStyle/>
          <a:p>
            <a:r>
              <a:rPr lang="en-US" dirty="0" smtClean="0">
                <a:sym typeface="Angsana New Bold" charset="0"/>
              </a:rPr>
              <a:t>External Economies of scale</a:t>
            </a:r>
          </a:p>
          <a:p>
            <a:pPr lvl="1"/>
            <a:r>
              <a:rPr lang="en-US" dirty="0" smtClean="0"/>
              <a:t>The cost per unit depends on the size of the industry but not necessarily on the size of any one firm.</a:t>
            </a:r>
          </a:p>
          <a:p>
            <a:pPr lvl="1"/>
            <a:r>
              <a:rPr lang="en-US" dirty="0" smtClean="0"/>
              <a:t>An industry will typically consist of many small firms and be perfectly competitive.</a:t>
            </a:r>
          </a:p>
          <a:p>
            <a:r>
              <a:rPr lang="en-US" dirty="0" smtClean="0">
                <a:sym typeface="Angsana New Bold" charset="0"/>
              </a:rPr>
              <a:t>Internal Economies of scale</a:t>
            </a:r>
          </a:p>
          <a:p>
            <a:pPr lvl="1"/>
            <a:r>
              <a:rPr lang="en-US" dirty="0" smtClean="0"/>
              <a:t>The cost per unit depends on the size of an individual firm but not necessarily on that of the industry.</a:t>
            </a:r>
          </a:p>
          <a:p>
            <a:pPr lvl="1"/>
            <a:r>
              <a:rPr lang="en-US" dirty="0" smtClean="0"/>
              <a:t>The market structure will be imperfectly competitive with large firms having a cost advantage over small.</a:t>
            </a:r>
            <a:endParaRPr lang="en-US" dirty="0"/>
          </a:p>
        </p:txBody>
      </p:sp>
      <p:sp>
        <p:nvSpPr>
          <p:cNvPr id="46085" name="Rectangle 4"/>
          <p:cNvSpPr>
            <a:spLocks/>
          </p:cNvSpPr>
          <p:nvPr/>
        </p:nvSpPr>
        <p:spPr bwMode="auto">
          <a:xfrm>
            <a:off x="3124200" y="6527800"/>
            <a:ext cx="2908300" cy="482600"/>
          </a:xfrm>
          <a:prstGeom prst="rect">
            <a:avLst/>
          </a:prstGeom>
          <a:noFill/>
          <a:ln w="12700">
            <a:noFill/>
            <a:miter lim="800000"/>
            <a:headEnd/>
            <a:tailEnd/>
          </a:ln>
        </p:spPr>
        <p:txBody>
          <a:bodyPr lIns="0" tIns="0" rIns="40639" bIns="0">
            <a:prstTxWarp prst="textNoShape">
              <a:avLst/>
            </a:prstTxWarp>
          </a:bodyPr>
          <a:lstStyle/>
          <a:p>
            <a:pPr marL="39688" algn="ctr"/>
            <a:r>
              <a:rPr lang="en-US" sz="2600" dirty="0" smtClean="0">
                <a:solidFill>
                  <a:schemeClr val="tx1"/>
                </a:solidFill>
                <a:ea typeface="Angsana New Italic" charset="0"/>
                <a:cs typeface="Angsana New Italic" charset="0"/>
              </a:rPr>
              <a:t>  </a:t>
            </a:r>
            <a:endParaRPr lang="en-US" sz="2600" dirty="0">
              <a:solidFill>
                <a:schemeClr val="tx1"/>
              </a:solidFill>
              <a:ea typeface="Angsana New Italic" charset="0"/>
              <a:cs typeface="Angsana New Italic" charset="0"/>
            </a:endParaRPr>
          </a:p>
        </p:txBody>
      </p:sp>
      <p:sp>
        <p:nvSpPr>
          <p:cNvPr id="46086" name="Rectangle 5"/>
          <p:cNvSpPr>
            <a:spLocks/>
          </p:cNvSpPr>
          <p:nvPr/>
        </p:nvSpPr>
        <p:spPr bwMode="auto">
          <a:xfrm>
            <a:off x="7239000" y="6400800"/>
            <a:ext cx="1917700" cy="482600"/>
          </a:xfrm>
          <a:prstGeom prst="rect">
            <a:avLst/>
          </a:prstGeom>
          <a:noFill/>
          <a:ln w="12700">
            <a:noFill/>
            <a:miter lim="800000"/>
            <a:headEnd/>
            <a:tailEnd/>
          </a:ln>
        </p:spPr>
        <p:txBody>
          <a:bodyPr lIns="0" tIns="0" rIns="40639" bIns="0">
            <a:prstTxWarp prst="textNoShape">
              <a:avLst/>
            </a:prstTxWarp>
          </a:bodyPr>
          <a:lstStyle/>
          <a:p>
            <a:pPr marL="39688" algn="r"/>
            <a:r>
              <a:rPr lang="en-US" sz="2600">
                <a:solidFill>
                  <a:schemeClr val="tx1"/>
                </a:solidFill>
                <a:ea typeface="Angsana New Italic" charset="0"/>
                <a:cs typeface="Angsana New Italic" charset="0"/>
              </a:rPr>
              <a:t>19</a:t>
            </a:r>
          </a:p>
        </p:txBody>
      </p:sp>
      <p:sp>
        <p:nvSpPr>
          <p:cNvPr id="10" name="Footer Placeholder 9"/>
          <p:cNvSpPr>
            <a:spLocks noGrp="1"/>
          </p:cNvSpPr>
          <p:nvPr>
            <p:ph type="ftr" sz="quarter" idx="3"/>
          </p:nvPr>
        </p:nvSpPr>
        <p:spPr/>
        <p:txBody>
          <a:bodyPr/>
          <a:lstStyle/>
          <a:p>
            <a:r>
              <a:rPr lang="en-US" smtClean="0"/>
              <a:t>Chayun Tantivasadakarn</a:t>
            </a:r>
            <a:endParaRPr lang="en-US" dirty="0"/>
          </a:p>
        </p:txBody>
      </p:sp>
    </p:spTree>
  </p:cSld>
  <p:clrMapOvr>
    <a:masterClrMapping/>
  </p:clrMapOvr>
  <p:transition/>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1" presetClass="entr" presetSubtype="0" fill="hold" grpId="0" nodeType="clickEffect">
                                  <p:stCondLst>
                                    <p:cond delay="0"/>
                                  </p:stCondLst>
                                  <p:childTnLst>
                                    <p:set>
                                      <p:cBhvr>
                                        <p:cTn id="6" dur="1" fill="hold">
                                          <p:stCondLst>
                                            <p:cond delay="499"/>
                                          </p:stCondLst>
                                        </p:cTn>
                                        <p:tgtEl>
                                          <p:spTgt spid="21507">
                                            <p:txEl>
                                              <p:pRg st="0" end="0"/>
                                            </p:txEl>
                                          </p:spTgt>
                                        </p:tgtEl>
                                        <p:attrNameLst>
                                          <p:attrName>style.visibility</p:attrName>
                                        </p:attrNameLst>
                                      </p:cBhvr>
                                      <p:to>
                                        <p:strVal val="visible"/>
                                      </p:to>
                                    </p:set>
                                  </p:childTnLst>
                                </p:cTn>
                              </p:par>
                            </p:childTnLst>
                          </p:cTn>
                        </p:par>
                      </p:childTnLst>
                    </p:cTn>
                  </p:par>
                  <p:par>
                    <p:cTn id="7" fill="hold">
                      <p:stCondLst>
                        <p:cond delay="indefinite"/>
                      </p:stCondLst>
                      <p:childTnLst>
                        <p:par>
                          <p:cTn id="8" fill="hold">
                            <p:stCondLst>
                              <p:cond delay="0"/>
                            </p:stCondLst>
                            <p:childTnLst>
                              <p:par>
                                <p:cTn id="9" presetID="1" presetClass="entr" presetSubtype="0" fill="hold" grpId="0" nodeType="clickEffect">
                                  <p:stCondLst>
                                    <p:cond delay="0"/>
                                  </p:stCondLst>
                                  <p:childTnLst>
                                    <p:set>
                                      <p:cBhvr>
                                        <p:cTn id="10" dur="1" fill="hold">
                                          <p:stCondLst>
                                            <p:cond delay="499"/>
                                          </p:stCondLst>
                                        </p:cTn>
                                        <p:tgtEl>
                                          <p:spTgt spid="21507">
                                            <p:txEl>
                                              <p:pRg st="1" end="1"/>
                                            </p:txEl>
                                          </p:spTgt>
                                        </p:tgtEl>
                                        <p:attrNameLst>
                                          <p:attrName>style.visibility</p:attrName>
                                        </p:attrNameLst>
                                      </p:cBhvr>
                                      <p:to>
                                        <p:strVal val="visible"/>
                                      </p:to>
                                    </p:set>
                                  </p:childTnLst>
                                </p:cTn>
                              </p:par>
                            </p:childTnLst>
                          </p:cTn>
                        </p:par>
                      </p:childTnLst>
                    </p:cTn>
                  </p:par>
                  <p:par>
                    <p:cTn id="11" fill="hold">
                      <p:stCondLst>
                        <p:cond delay="indefinite"/>
                      </p:stCondLst>
                      <p:childTnLst>
                        <p:par>
                          <p:cTn id="12" fill="hold">
                            <p:stCondLst>
                              <p:cond delay="0"/>
                            </p:stCondLst>
                            <p:childTnLst>
                              <p:par>
                                <p:cTn id="13" presetID="1" presetClass="entr" presetSubtype="0" fill="hold" grpId="0" nodeType="clickEffect">
                                  <p:stCondLst>
                                    <p:cond delay="0"/>
                                  </p:stCondLst>
                                  <p:childTnLst>
                                    <p:set>
                                      <p:cBhvr>
                                        <p:cTn id="14" dur="1" fill="hold">
                                          <p:stCondLst>
                                            <p:cond delay="499"/>
                                          </p:stCondLst>
                                        </p:cTn>
                                        <p:tgtEl>
                                          <p:spTgt spid="21507">
                                            <p:txEl>
                                              <p:pRg st="2" end="2"/>
                                            </p:txEl>
                                          </p:spTgt>
                                        </p:tgtEl>
                                        <p:attrNameLst>
                                          <p:attrName>style.visibility</p:attrName>
                                        </p:attrNameLst>
                                      </p:cBhvr>
                                      <p:to>
                                        <p:strVal val="visible"/>
                                      </p:to>
                                    </p:set>
                                  </p:childTnLst>
                                </p:cTn>
                              </p:par>
                            </p:childTnLst>
                          </p:cTn>
                        </p:par>
                      </p:childTnLst>
                    </p:cTn>
                  </p:par>
                  <p:par>
                    <p:cTn id="15" fill="hold">
                      <p:stCondLst>
                        <p:cond delay="indefinite"/>
                      </p:stCondLst>
                      <p:childTnLst>
                        <p:par>
                          <p:cTn id="16" fill="hold">
                            <p:stCondLst>
                              <p:cond delay="0"/>
                            </p:stCondLst>
                            <p:childTnLst>
                              <p:par>
                                <p:cTn id="17" presetID="1" presetClass="entr" presetSubtype="0" fill="hold" grpId="0" nodeType="clickEffect">
                                  <p:stCondLst>
                                    <p:cond delay="0"/>
                                  </p:stCondLst>
                                  <p:childTnLst>
                                    <p:set>
                                      <p:cBhvr>
                                        <p:cTn id="18" dur="1" fill="hold">
                                          <p:stCondLst>
                                            <p:cond delay="499"/>
                                          </p:stCondLst>
                                        </p:cTn>
                                        <p:tgtEl>
                                          <p:spTgt spid="21507">
                                            <p:txEl>
                                              <p:pRg st="3" end="3"/>
                                            </p:txEl>
                                          </p:spTgt>
                                        </p:tgtEl>
                                        <p:attrNameLst>
                                          <p:attrName>style.visibility</p:attrName>
                                        </p:attrNameLst>
                                      </p:cBhvr>
                                      <p:to>
                                        <p:strVal val="visible"/>
                                      </p:to>
                                    </p:set>
                                  </p:childTnLst>
                                </p:cTn>
                              </p:par>
                            </p:childTnLst>
                          </p:cTn>
                        </p:par>
                      </p:childTnLst>
                    </p:cTn>
                  </p:par>
                  <p:par>
                    <p:cTn id="19" fill="hold">
                      <p:stCondLst>
                        <p:cond delay="indefinite"/>
                      </p:stCondLst>
                      <p:childTnLst>
                        <p:par>
                          <p:cTn id="20" fill="hold">
                            <p:stCondLst>
                              <p:cond delay="0"/>
                            </p:stCondLst>
                            <p:childTnLst>
                              <p:par>
                                <p:cTn id="21" presetID="1" presetClass="entr" presetSubtype="0" fill="hold" grpId="0" nodeType="clickEffect">
                                  <p:stCondLst>
                                    <p:cond delay="0"/>
                                  </p:stCondLst>
                                  <p:childTnLst>
                                    <p:set>
                                      <p:cBhvr>
                                        <p:cTn id="22" dur="1" fill="hold">
                                          <p:stCondLst>
                                            <p:cond delay="499"/>
                                          </p:stCondLst>
                                        </p:cTn>
                                        <p:tgtEl>
                                          <p:spTgt spid="21507">
                                            <p:txEl>
                                              <p:pRg st="4" end="4"/>
                                            </p:txEl>
                                          </p:spTgt>
                                        </p:tgtEl>
                                        <p:attrNameLst>
                                          <p:attrName>style.visibility</p:attrName>
                                        </p:attrNameLst>
                                      </p:cBhvr>
                                      <p:to>
                                        <p:strVal val="visible"/>
                                      </p:to>
                                    </p:set>
                                  </p:childTnLst>
                                </p:cTn>
                              </p:par>
                            </p:childTnLst>
                          </p:cTn>
                        </p:par>
                      </p:childTnLst>
                    </p:cTn>
                  </p:par>
                  <p:par>
                    <p:cTn id="23" fill="hold">
                      <p:stCondLst>
                        <p:cond delay="indefinite"/>
                      </p:stCondLst>
                      <p:childTnLst>
                        <p:par>
                          <p:cTn id="24" fill="hold">
                            <p:stCondLst>
                              <p:cond delay="0"/>
                            </p:stCondLst>
                            <p:childTnLst>
                              <p:par>
                                <p:cTn id="25" presetID="1" presetClass="entr" presetSubtype="0" fill="hold" grpId="0" nodeType="clickEffect">
                                  <p:stCondLst>
                                    <p:cond delay="0"/>
                                  </p:stCondLst>
                                  <p:childTnLst>
                                    <p:set>
                                      <p:cBhvr>
                                        <p:cTn id="26" dur="1" fill="hold">
                                          <p:stCondLst>
                                            <p:cond delay="499"/>
                                          </p:stCondLst>
                                        </p:cTn>
                                        <p:tgtEl>
                                          <p:spTgt spid="21507">
                                            <p:txEl>
                                              <p:pRg st="5" end="5"/>
                                            </p:txEl>
                                          </p:spTgt>
                                        </p:tgtEl>
                                        <p:attrNameLst>
                                          <p:attrName>style.visibility</p:attrName>
                                        </p:attrNameLst>
                                      </p:cBhvr>
                                      <p:to>
                                        <p:strVal val="visible"/>
                                      </p:to>
                                    </p:se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21507" grpId="0" build="p" bldLvl="5" autoUpdateAnimBg="0"/>
    </p:bldLst>
  </p:timing>
</p:sld>
</file>

<file path=ppt/slides/slide21.xml><?xml version="1.0" encoding="utf-8"?>
<p:sld xmlns:a="http://schemas.openxmlformats.org/drawingml/2006/main" xmlns:r="http://schemas.openxmlformats.org/officeDocument/2006/relationships" xmlns:mc="http://schemas.openxmlformats.org/markup-compatibility/2006" xmlns:mv="urn:schemas-microsoft-com:mac:vml" xmlns:p="http://schemas.openxmlformats.org/presentationml/2006/main" mc:Ignorable="mv" mc:PreserveAttributes="mv:*">
  <p:cSld>
    <p:spTree>
      <p:nvGrpSpPr>
        <p:cNvPr id="1" name=""/>
        <p:cNvGrpSpPr/>
        <p:nvPr/>
      </p:nvGrpSpPr>
      <p:grpSpPr>
        <a:xfrm>
          <a:off x="0" y="0"/>
          <a:ext cx="0" cy="0"/>
          <a:chOff x="0" y="0"/>
          <a:chExt cx="0" cy="0"/>
        </a:xfrm>
      </p:grpSpPr>
      <p:pic>
        <p:nvPicPr>
          <p:cNvPr id="47106" name="Picture 1"/>
          <p:cNvPicPr>
            <a:picLocks noChangeArrowheads="1"/>
          </p:cNvPicPr>
          <p:nvPr/>
        </p:nvPicPr>
        <p:blipFill>
          <a:blip r:embed="rId2"/>
          <a:srcRect/>
          <a:stretch>
            <a:fillRect/>
          </a:stretch>
        </p:blipFill>
        <p:spPr bwMode="auto">
          <a:xfrm>
            <a:off x="8383588" y="0"/>
            <a:ext cx="760412" cy="1066800"/>
          </a:xfrm>
          <a:prstGeom prst="rect">
            <a:avLst/>
          </a:prstGeom>
          <a:noFill/>
          <a:ln w="9525">
            <a:noFill/>
            <a:miter lim="800000"/>
            <a:headEnd/>
            <a:tailEnd/>
          </a:ln>
        </p:spPr>
      </p:pic>
      <p:sp>
        <p:nvSpPr>
          <p:cNvPr id="47107" name="Rectangle 2"/>
          <p:cNvSpPr>
            <a:spLocks noGrp="1" noChangeArrowheads="1"/>
          </p:cNvSpPr>
          <p:nvPr>
            <p:ph type="title"/>
          </p:nvPr>
        </p:nvSpPr>
        <p:spPr>
          <a:solidFill>
            <a:srgbClr val="AADE6B"/>
          </a:solidFill>
        </p:spPr>
        <p:txBody>
          <a:bodyPr rIns="132080"/>
          <a:lstStyle/>
          <a:p>
            <a:pPr indent="0" eaLnBrk="1" hangingPunct="1"/>
            <a:r>
              <a:rPr lang="en-US"/>
              <a:t>Natural Monopoly</a:t>
            </a:r>
          </a:p>
        </p:txBody>
      </p:sp>
      <p:sp>
        <p:nvSpPr>
          <p:cNvPr id="47108" name="Rectangle 3"/>
          <p:cNvSpPr>
            <a:spLocks/>
          </p:cNvSpPr>
          <p:nvPr/>
        </p:nvSpPr>
        <p:spPr bwMode="auto">
          <a:xfrm>
            <a:off x="6681788" y="5486400"/>
            <a:ext cx="723900" cy="558800"/>
          </a:xfrm>
          <a:prstGeom prst="rect">
            <a:avLst/>
          </a:prstGeom>
          <a:noFill/>
          <a:ln w="12700">
            <a:noFill/>
            <a:miter lim="800000"/>
            <a:headEnd/>
            <a:tailEnd/>
          </a:ln>
        </p:spPr>
        <p:txBody>
          <a:bodyPr lIns="12700" tIns="12700" rIns="18000" bIns="12700">
            <a:prstTxWarp prst="textNoShape">
              <a:avLst/>
            </a:prstTxWarp>
          </a:bodyPr>
          <a:lstStyle/>
          <a:p>
            <a:r>
              <a:rPr lang="en-US" sz="3600" dirty="0" smtClean="0">
                <a:solidFill>
                  <a:schemeClr val="tx1"/>
                </a:solidFill>
                <a:ea typeface="Angsana New Italic" charset="0"/>
                <a:cs typeface="Angsana New Italic" charset="0"/>
              </a:rPr>
              <a:t>D</a:t>
            </a:r>
            <a:endParaRPr lang="en-US" sz="3600" dirty="0">
              <a:solidFill>
                <a:schemeClr val="tx1"/>
              </a:solidFill>
              <a:ea typeface="Angsana New Italic" charset="0"/>
              <a:cs typeface="Angsana New Italic" charset="0"/>
            </a:endParaRPr>
          </a:p>
        </p:txBody>
      </p:sp>
      <p:sp>
        <p:nvSpPr>
          <p:cNvPr id="47109" name="Rectangle 4"/>
          <p:cNvSpPr>
            <a:spLocks/>
          </p:cNvSpPr>
          <p:nvPr/>
        </p:nvSpPr>
        <p:spPr bwMode="auto">
          <a:xfrm>
            <a:off x="1908175" y="2835275"/>
            <a:ext cx="647700" cy="723900"/>
          </a:xfrm>
          <a:prstGeom prst="rect">
            <a:avLst/>
          </a:prstGeom>
          <a:noFill/>
          <a:ln w="12700">
            <a:noFill/>
            <a:miter lim="800000"/>
            <a:headEnd/>
            <a:tailEnd/>
          </a:ln>
        </p:spPr>
        <p:txBody>
          <a:bodyPr lIns="0" tIns="0" rIns="40639" bIns="0">
            <a:prstTxWarp prst="textNoShape">
              <a:avLst/>
            </a:prstTxWarp>
          </a:bodyPr>
          <a:lstStyle/>
          <a:p>
            <a:pPr marL="39688"/>
            <a:r>
              <a:rPr lang="en-US" sz="3600">
                <a:solidFill>
                  <a:schemeClr val="tx1"/>
                </a:solidFill>
                <a:ea typeface="Angsana New Italic" charset="0"/>
                <a:cs typeface="Angsana New Italic" charset="0"/>
              </a:rPr>
              <a:t>P</a:t>
            </a:r>
            <a:r>
              <a:rPr lang="en-US" sz="3600" baseline="-25000">
                <a:solidFill>
                  <a:schemeClr val="tx1"/>
                </a:solidFill>
                <a:ea typeface="Angsana New Italic" charset="0"/>
                <a:cs typeface="Angsana New Italic" charset="0"/>
              </a:rPr>
              <a:t>M</a:t>
            </a:r>
          </a:p>
        </p:txBody>
      </p:sp>
      <p:sp>
        <p:nvSpPr>
          <p:cNvPr id="47110" name="Freeform 5"/>
          <p:cNvSpPr>
            <a:spLocks/>
          </p:cNvSpPr>
          <p:nvPr/>
        </p:nvSpPr>
        <p:spPr bwMode="auto">
          <a:xfrm>
            <a:off x="2400300" y="1720850"/>
            <a:ext cx="4994275" cy="4292600"/>
          </a:xfrm>
          <a:custGeom>
            <a:avLst/>
            <a:gdLst>
              <a:gd name="T0" fmla="*/ 0 w 21600"/>
              <a:gd name="T1" fmla="*/ 0 h 21600"/>
              <a:gd name="T2" fmla="*/ 0 w 21600"/>
              <a:gd name="T3" fmla="*/ 2147483647 h 21600"/>
              <a:gd name="T4" fmla="*/ 2147483647 w 21600"/>
              <a:gd name="T5" fmla="*/ 2147483647 h 21600"/>
              <a:gd name="T6" fmla="*/ 0 60000 65536"/>
              <a:gd name="T7" fmla="*/ 0 60000 65536"/>
              <a:gd name="T8" fmla="*/ 0 60000 65536"/>
              <a:gd name="T9" fmla="*/ 0 w 21600"/>
              <a:gd name="T10" fmla="*/ 0 h 21600"/>
              <a:gd name="T11" fmla="*/ 21600 w 21600"/>
              <a:gd name="T12" fmla="*/ 21600 h 21600"/>
            </a:gdLst>
            <a:ahLst/>
            <a:cxnLst>
              <a:cxn ang="T6">
                <a:pos x="T0" y="T1"/>
              </a:cxn>
              <a:cxn ang="T7">
                <a:pos x="T2" y="T3"/>
              </a:cxn>
              <a:cxn ang="T8">
                <a:pos x="T4" y="T5"/>
              </a:cxn>
            </a:cxnLst>
            <a:rect l="T9" t="T10" r="T11" b="T12"/>
            <a:pathLst>
              <a:path w="21600" h="21600">
                <a:moveTo>
                  <a:pt x="0" y="0"/>
                </a:moveTo>
                <a:lnTo>
                  <a:pt x="0" y="21600"/>
                </a:lnTo>
                <a:lnTo>
                  <a:pt x="21600" y="21600"/>
                </a:lnTo>
              </a:path>
            </a:pathLst>
          </a:custGeom>
          <a:noFill/>
          <a:ln w="38100">
            <a:solidFill>
              <a:schemeClr val="tx1"/>
            </a:solidFill>
            <a:round/>
            <a:headEnd type="triangle" w="med" len="med"/>
            <a:tailEnd type="triangle" w="med" len="med"/>
          </a:ln>
        </p:spPr>
        <p:txBody>
          <a:bodyPr lIns="0" tIns="0" rIns="0" bIns="0">
            <a:prstTxWarp prst="textNoShape">
              <a:avLst/>
            </a:prstTxWarp>
          </a:bodyPr>
          <a:lstStyle/>
          <a:p>
            <a:endParaRPr lang="en-US"/>
          </a:p>
        </p:txBody>
      </p:sp>
      <p:sp>
        <p:nvSpPr>
          <p:cNvPr id="47111" name="Line 6"/>
          <p:cNvSpPr>
            <a:spLocks noChangeShapeType="1"/>
          </p:cNvSpPr>
          <p:nvPr/>
        </p:nvSpPr>
        <p:spPr bwMode="auto">
          <a:xfrm>
            <a:off x="2400300" y="2039938"/>
            <a:ext cx="4286250" cy="3832225"/>
          </a:xfrm>
          <a:prstGeom prst="line">
            <a:avLst/>
          </a:prstGeom>
          <a:noFill/>
          <a:ln w="57150">
            <a:solidFill>
              <a:srgbClr val="000099"/>
            </a:solidFill>
            <a:round/>
            <a:headEnd/>
            <a:tailEnd/>
          </a:ln>
        </p:spPr>
        <p:txBody>
          <a:bodyPr lIns="0" tIns="0" rIns="0" bIns="0">
            <a:prstTxWarp prst="textNoShape">
              <a:avLst/>
            </a:prstTxWarp>
          </a:bodyPr>
          <a:lstStyle/>
          <a:p>
            <a:endParaRPr lang="en-US"/>
          </a:p>
        </p:txBody>
      </p:sp>
      <p:sp>
        <p:nvSpPr>
          <p:cNvPr id="47112" name="Rectangle 7"/>
          <p:cNvSpPr>
            <a:spLocks/>
          </p:cNvSpPr>
          <p:nvPr/>
        </p:nvSpPr>
        <p:spPr bwMode="auto">
          <a:xfrm>
            <a:off x="3541713" y="5961063"/>
            <a:ext cx="723900" cy="723900"/>
          </a:xfrm>
          <a:prstGeom prst="rect">
            <a:avLst/>
          </a:prstGeom>
          <a:noFill/>
          <a:ln w="12700">
            <a:noFill/>
            <a:miter lim="800000"/>
            <a:headEnd/>
            <a:tailEnd/>
          </a:ln>
        </p:spPr>
        <p:txBody>
          <a:bodyPr lIns="0" tIns="0" rIns="40639" bIns="0">
            <a:prstTxWarp prst="textNoShape">
              <a:avLst/>
            </a:prstTxWarp>
          </a:bodyPr>
          <a:lstStyle/>
          <a:p>
            <a:pPr marL="39688"/>
            <a:r>
              <a:rPr lang="en-US" sz="3600">
                <a:solidFill>
                  <a:schemeClr val="tx1"/>
                </a:solidFill>
                <a:ea typeface="Angsana New Italic" charset="0"/>
                <a:cs typeface="Angsana New Italic" charset="0"/>
              </a:rPr>
              <a:t>Q</a:t>
            </a:r>
            <a:r>
              <a:rPr lang="en-US" sz="3600" baseline="-25000">
                <a:solidFill>
                  <a:schemeClr val="tx1"/>
                </a:solidFill>
                <a:ea typeface="Angsana New Italic" charset="0"/>
                <a:cs typeface="Angsana New Italic" charset="0"/>
              </a:rPr>
              <a:t>M</a:t>
            </a:r>
          </a:p>
        </p:txBody>
      </p:sp>
      <p:sp>
        <p:nvSpPr>
          <p:cNvPr id="47113" name="Line 8"/>
          <p:cNvSpPr>
            <a:spLocks noChangeShapeType="1"/>
          </p:cNvSpPr>
          <p:nvPr/>
        </p:nvSpPr>
        <p:spPr bwMode="auto">
          <a:xfrm>
            <a:off x="2414588" y="2058988"/>
            <a:ext cx="1604962" cy="3594100"/>
          </a:xfrm>
          <a:prstGeom prst="line">
            <a:avLst/>
          </a:prstGeom>
          <a:noFill/>
          <a:ln w="57150">
            <a:solidFill>
              <a:srgbClr val="0000FF"/>
            </a:solidFill>
            <a:round/>
            <a:headEnd/>
            <a:tailEnd/>
          </a:ln>
        </p:spPr>
        <p:txBody>
          <a:bodyPr lIns="0" tIns="0" rIns="0" bIns="0">
            <a:prstTxWarp prst="textNoShape">
              <a:avLst/>
            </a:prstTxWarp>
          </a:bodyPr>
          <a:lstStyle/>
          <a:p>
            <a:endParaRPr lang="en-US"/>
          </a:p>
        </p:txBody>
      </p:sp>
      <p:sp>
        <p:nvSpPr>
          <p:cNvPr id="47114" name="Rectangle 9"/>
          <p:cNvSpPr>
            <a:spLocks/>
          </p:cNvSpPr>
          <p:nvPr/>
        </p:nvSpPr>
        <p:spPr bwMode="auto">
          <a:xfrm>
            <a:off x="4114800" y="5257800"/>
            <a:ext cx="723900" cy="558800"/>
          </a:xfrm>
          <a:prstGeom prst="rect">
            <a:avLst/>
          </a:prstGeom>
          <a:noFill/>
          <a:ln w="12700">
            <a:noFill/>
            <a:miter lim="800000"/>
            <a:headEnd/>
            <a:tailEnd/>
          </a:ln>
        </p:spPr>
        <p:txBody>
          <a:bodyPr lIns="12700" tIns="12700" rIns="18000" bIns="12700">
            <a:prstTxWarp prst="textNoShape">
              <a:avLst/>
            </a:prstTxWarp>
          </a:bodyPr>
          <a:lstStyle/>
          <a:p>
            <a:r>
              <a:rPr lang="en-US" sz="3600" dirty="0">
                <a:solidFill>
                  <a:schemeClr val="tx1"/>
                </a:solidFill>
                <a:ea typeface="Angsana New Italic" charset="0"/>
                <a:cs typeface="Angsana New Italic" charset="0"/>
              </a:rPr>
              <a:t>MR</a:t>
            </a:r>
          </a:p>
        </p:txBody>
      </p:sp>
      <p:sp>
        <p:nvSpPr>
          <p:cNvPr id="47115" name="Rectangle 10"/>
          <p:cNvSpPr>
            <a:spLocks/>
          </p:cNvSpPr>
          <p:nvPr/>
        </p:nvSpPr>
        <p:spPr bwMode="auto">
          <a:xfrm>
            <a:off x="6967538" y="4572000"/>
            <a:ext cx="723900" cy="558800"/>
          </a:xfrm>
          <a:prstGeom prst="rect">
            <a:avLst/>
          </a:prstGeom>
          <a:noFill/>
          <a:ln w="12700">
            <a:noFill/>
            <a:miter lim="800000"/>
            <a:headEnd/>
            <a:tailEnd/>
          </a:ln>
        </p:spPr>
        <p:txBody>
          <a:bodyPr lIns="12700" tIns="12700" rIns="18000" bIns="12700">
            <a:prstTxWarp prst="textNoShape">
              <a:avLst/>
            </a:prstTxWarp>
          </a:bodyPr>
          <a:lstStyle/>
          <a:p>
            <a:r>
              <a:rPr lang="en-US" sz="3600" dirty="0">
                <a:solidFill>
                  <a:schemeClr val="tx1"/>
                </a:solidFill>
                <a:ea typeface="Angsana New Italic" charset="0"/>
                <a:cs typeface="Angsana New Italic" charset="0"/>
              </a:rPr>
              <a:t>AC</a:t>
            </a:r>
          </a:p>
        </p:txBody>
      </p:sp>
      <p:sp>
        <p:nvSpPr>
          <p:cNvPr id="47116" name="Rectangle 11"/>
          <p:cNvSpPr>
            <a:spLocks/>
          </p:cNvSpPr>
          <p:nvPr/>
        </p:nvSpPr>
        <p:spPr bwMode="auto">
          <a:xfrm>
            <a:off x="6967538" y="5181600"/>
            <a:ext cx="863600" cy="558800"/>
          </a:xfrm>
          <a:prstGeom prst="rect">
            <a:avLst/>
          </a:prstGeom>
          <a:noFill/>
          <a:ln w="12700">
            <a:noFill/>
            <a:miter lim="800000"/>
            <a:headEnd/>
            <a:tailEnd/>
          </a:ln>
        </p:spPr>
        <p:txBody>
          <a:bodyPr lIns="12700" tIns="12700" rIns="18000" bIns="12700">
            <a:prstTxWarp prst="textNoShape">
              <a:avLst/>
            </a:prstTxWarp>
          </a:bodyPr>
          <a:lstStyle/>
          <a:p>
            <a:r>
              <a:rPr lang="en-US" sz="3600" dirty="0">
                <a:solidFill>
                  <a:schemeClr val="tx1"/>
                </a:solidFill>
                <a:ea typeface="Angsana New Italic" charset="0"/>
                <a:cs typeface="Angsana New Italic" charset="0"/>
              </a:rPr>
              <a:t>MC</a:t>
            </a:r>
          </a:p>
        </p:txBody>
      </p:sp>
      <p:sp>
        <p:nvSpPr>
          <p:cNvPr id="47117" name="Freeform 12"/>
          <p:cNvSpPr>
            <a:spLocks/>
          </p:cNvSpPr>
          <p:nvPr/>
        </p:nvSpPr>
        <p:spPr bwMode="auto">
          <a:xfrm>
            <a:off x="2711450" y="2076450"/>
            <a:ext cx="4103688" cy="2890838"/>
          </a:xfrm>
          <a:custGeom>
            <a:avLst/>
            <a:gdLst>
              <a:gd name="T0" fmla="*/ 2147483647 w 21600"/>
              <a:gd name="T1" fmla="*/ 2147483647 h 21600"/>
              <a:gd name="T2" fmla="*/ 2147483647 w 21600"/>
              <a:gd name="T3" fmla="*/ 2147483647 h 21600"/>
              <a:gd name="T4" fmla="*/ 2147483647 w 21600"/>
              <a:gd name="T5" fmla="*/ 2147483647 h 21600"/>
              <a:gd name="T6" fmla="*/ 0 w 21600"/>
              <a:gd name="T7" fmla="*/ 0 h 21600"/>
              <a:gd name="T8" fmla="*/ 0 60000 65536"/>
              <a:gd name="T9" fmla="*/ 0 60000 65536"/>
              <a:gd name="T10" fmla="*/ 0 60000 65536"/>
              <a:gd name="T11" fmla="*/ 0 60000 65536"/>
              <a:gd name="T12" fmla="*/ 0 w 21600"/>
              <a:gd name="T13" fmla="*/ 0 h 21600"/>
              <a:gd name="T14" fmla="*/ 21600 w 21600"/>
              <a:gd name="T15" fmla="*/ 21600 h 21600"/>
            </a:gdLst>
            <a:ahLst/>
            <a:cxnLst>
              <a:cxn ang="T8">
                <a:pos x="T0" y="T1"/>
              </a:cxn>
              <a:cxn ang="T9">
                <a:pos x="T2" y="T3"/>
              </a:cxn>
              <a:cxn ang="T10">
                <a:pos x="T4" y="T5"/>
              </a:cxn>
              <a:cxn ang="T11">
                <a:pos x="T6" y="T7"/>
              </a:cxn>
            </a:cxnLst>
            <a:rect l="T12" t="T13" r="T14" b="T15"/>
            <a:pathLst>
              <a:path w="21600" h="21600">
                <a:moveTo>
                  <a:pt x="21600" y="21600"/>
                </a:moveTo>
                <a:cubicBezTo>
                  <a:pt x="20035" y="21105"/>
                  <a:pt x="15047" y="20023"/>
                  <a:pt x="12209" y="18504"/>
                </a:cubicBezTo>
                <a:cubicBezTo>
                  <a:pt x="9370" y="16984"/>
                  <a:pt x="6605" y="15548"/>
                  <a:pt x="4570" y="12468"/>
                </a:cubicBezTo>
                <a:cubicBezTo>
                  <a:pt x="2536" y="9388"/>
                  <a:pt x="955" y="2601"/>
                  <a:pt x="0" y="0"/>
                </a:cubicBezTo>
              </a:path>
            </a:pathLst>
          </a:custGeom>
          <a:noFill/>
          <a:ln w="19050">
            <a:solidFill>
              <a:schemeClr val="tx1"/>
            </a:solidFill>
            <a:round/>
            <a:headEnd/>
            <a:tailEnd/>
          </a:ln>
        </p:spPr>
        <p:txBody>
          <a:bodyPr lIns="0" tIns="0" rIns="0" bIns="0">
            <a:prstTxWarp prst="textNoShape">
              <a:avLst/>
            </a:prstTxWarp>
          </a:bodyPr>
          <a:lstStyle/>
          <a:p>
            <a:endParaRPr lang="en-US"/>
          </a:p>
        </p:txBody>
      </p:sp>
      <p:sp>
        <p:nvSpPr>
          <p:cNvPr id="47118" name="Freeform 13"/>
          <p:cNvSpPr>
            <a:spLocks/>
          </p:cNvSpPr>
          <p:nvPr/>
        </p:nvSpPr>
        <p:spPr bwMode="auto">
          <a:xfrm>
            <a:off x="2732088" y="3440113"/>
            <a:ext cx="4187825" cy="2138362"/>
          </a:xfrm>
          <a:custGeom>
            <a:avLst/>
            <a:gdLst>
              <a:gd name="T0" fmla="*/ 2147483647 w 21600"/>
              <a:gd name="T1" fmla="*/ 2147483647 h 21600"/>
              <a:gd name="T2" fmla="*/ 2147483647 w 21600"/>
              <a:gd name="T3" fmla="*/ 2147483647 h 21600"/>
              <a:gd name="T4" fmla="*/ 2147483647 w 21600"/>
              <a:gd name="T5" fmla="*/ 2147483647 h 21600"/>
              <a:gd name="T6" fmla="*/ 0 w 21600"/>
              <a:gd name="T7" fmla="*/ 0 h 21600"/>
              <a:gd name="T8" fmla="*/ 0 60000 65536"/>
              <a:gd name="T9" fmla="*/ 0 60000 65536"/>
              <a:gd name="T10" fmla="*/ 0 60000 65536"/>
              <a:gd name="T11" fmla="*/ 0 60000 65536"/>
              <a:gd name="T12" fmla="*/ 0 w 21600"/>
              <a:gd name="T13" fmla="*/ 0 h 21600"/>
              <a:gd name="T14" fmla="*/ 21600 w 21600"/>
              <a:gd name="T15" fmla="*/ 21600 h 21600"/>
            </a:gdLst>
            <a:ahLst/>
            <a:cxnLst>
              <a:cxn ang="T8">
                <a:pos x="T0" y="T1"/>
              </a:cxn>
              <a:cxn ang="T9">
                <a:pos x="T2" y="T3"/>
              </a:cxn>
              <a:cxn ang="T10">
                <a:pos x="T4" y="T5"/>
              </a:cxn>
              <a:cxn ang="T11">
                <a:pos x="T6" y="T7"/>
              </a:cxn>
            </a:cxnLst>
            <a:rect l="T12" t="T13" r="T14" b="T15"/>
            <a:pathLst>
              <a:path w="21600" h="21600">
                <a:moveTo>
                  <a:pt x="21600" y="21600"/>
                </a:moveTo>
                <a:cubicBezTo>
                  <a:pt x="19800" y="21399"/>
                  <a:pt x="13735" y="21578"/>
                  <a:pt x="10785" y="20372"/>
                </a:cubicBezTo>
                <a:cubicBezTo>
                  <a:pt x="7834" y="19167"/>
                  <a:pt x="5676" y="17738"/>
                  <a:pt x="3881" y="14344"/>
                </a:cubicBezTo>
                <a:cubicBezTo>
                  <a:pt x="2086" y="10951"/>
                  <a:pt x="808" y="2992"/>
                  <a:pt x="0" y="0"/>
                </a:cubicBezTo>
              </a:path>
            </a:pathLst>
          </a:custGeom>
          <a:noFill/>
          <a:ln w="19050">
            <a:solidFill>
              <a:schemeClr val="tx1"/>
            </a:solidFill>
            <a:round/>
            <a:headEnd/>
            <a:tailEnd/>
          </a:ln>
        </p:spPr>
        <p:txBody>
          <a:bodyPr lIns="0" tIns="0" rIns="0" bIns="0">
            <a:prstTxWarp prst="textNoShape">
              <a:avLst/>
            </a:prstTxWarp>
          </a:bodyPr>
          <a:lstStyle/>
          <a:p>
            <a:endParaRPr lang="en-US"/>
          </a:p>
        </p:txBody>
      </p:sp>
      <p:sp>
        <p:nvSpPr>
          <p:cNvPr id="47119" name="Freeform 14"/>
          <p:cNvSpPr>
            <a:spLocks/>
          </p:cNvSpPr>
          <p:nvPr/>
        </p:nvSpPr>
        <p:spPr bwMode="auto">
          <a:xfrm>
            <a:off x="2414588" y="3252788"/>
            <a:ext cx="1306512" cy="2773362"/>
          </a:xfrm>
          <a:custGeom>
            <a:avLst/>
            <a:gdLst>
              <a:gd name="T0" fmla="*/ 2147483647 w 21600"/>
              <a:gd name="T1" fmla="*/ 2147483647 h 21600"/>
              <a:gd name="T2" fmla="*/ 2147483647 w 21600"/>
              <a:gd name="T3" fmla="*/ 0 h 21600"/>
              <a:gd name="T4" fmla="*/ 0 w 21600"/>
              <a:gd name="T5" fmla="*/ 0 h 21600"/>
              <a:gd name="T6" fmla="*/ 0 60000 65536"/>
              <a:gd name="T7" fmla="*/ 0 60000 65536"/>
              <a:gd name="T8" fmla="*/ 0 60000 65536"/>
              <a:gd name="T9" fmla="*/ 0 w 21600"/>
              <a:gd name="T10" fmla="*/ 0 h 21600"/>
              <a:gd name="T11" fmla="*/ 21600 w 21600"/>
              <a:gd name="T12" fmla="*/ 21600 h 21600"/>
            </a:gdLst>
            <a:ahLst/>
            <a:cxnLst>
              <a:cxn ang="T6">
                <a:pos x="T0" y="T1"/>
              </a:cxn>
              <a:cxn ang="T7">
                <a:pos x="T2" y="T3"/>
              </a:cxn>
              <a:cxn ang="T8">
                <a:pos x="T4" y="T5"/>
              </a:cxn>
            </a:cxnLst>
            <a:rect l="T9" t="T10" r="T11" b="T12"/>
            <a:pathLst>
              <a:path w="21600" h="21600">
                <a:moveTo>
                  <a:pt x="21600" y="21600"/>
                </a:moveTo>
                <a:lnTo>
                  <a:pt x="21600" y="0"/>
                </a:lnTo>
                <a:lnTo>
                  <a:pt x="0" y="0"/>
                </a:lnTo>
              </a:path>
            </a:pathLst>
          </a:custGeom>
          <a:noFill/>
          <a:ln w="9525">
            <a:solidFill>
              <a:schemeClr val="tx1"/>
            </a:solidFill>
            <a:prstDash val="dash"/>
            <a:round/>
            <a:headEnd/>
            <a:tailEnd/>
          </a:ln>
        </p:spPr>
        <p:txBody>
          <a:bodyPr lIns="0" tIns="0" rIns="0" bIns="0">
            <a:prstTxWarp prst="textNoShape">
              <a:avLst/>
            </a:prstTxWarp>
          </a:bodyPr>
          <a:lstStyle/>
          <a:p>
            <a:endParaRPr lang="en-US"/>
          </a:p>
        </p:txBody>
      </p:sp>
      <p:sp>
        <p:nvSpPr>
          <p:cNvPr id="47120" name="Oval 15"/>
          <p:cNvSpPr>
            <a:spLocks/>
          </p:cNvSpPr>
          <p:nvPr/>
        </p:nvSpPr>
        <p:spPr bwMode="auto">
          <a:xfrm>
            <a:off x="3695700" y="4989513"/>
            <a:ext cx="84138" cy="93662"/>
          </a:xfrm>
          <a:prstGeom prst="ellipse">
            <a:avLst/>
          </a:prstGeom>
          <a:solidFill>
            <a:srgbClr val="C0C0C0"/>
          </a:solidFill>
          <a:ln w="15875">
            <a:solidFill>
              <a:schemeClr val="tx1"/>
            </a:solidFill>
            <a:round/>
            <a:headEnd/>
            <a:tailEnd/>
          </a:ln>
        </p:spPr>
        <p:txBody>
          <a:bodyPr lIns="0" tIns="0" rIns="0" bIns="0">
            <a:prstTxWarp prst="textNoShape">
              <a:avLst/>
            </a:prstTxWarp>
          </a:bodyPr>
          <a:lstStyle/>
          <a:p>
            <a:endParaRPr lang="en-US"/>
          </a:p>
        </p:txBody>
      </p:sp>
      <p:sp>
        <p:nvSpPr>
          <p:cNvPr id="47121" name="Oval 16"/>
          <p:cNvSpPr>
            <a:spLocks/>
          </p:cNvSpPr>
          <p:nvPr/>
        </p:nvSpPr>
        <p:spPr bwMode="auto">
          <a:xfrm>
            <a:off x="3681413" y="3200400"/>
            <a:ext cx="84137" cy="93663"/>
          </a:xfrm>
          <a:prstGeom prst="ellipse">
            <a:avLst/>
          </a:prstGeom>
          <a:solidFill>
            <a:srgbClr val="C0C0C0"/>
          </a:solidFill>
          <a:ln w="15875">
            <a:solidFill>
              <a:schemeClr val="tx1"/>
            </a:solidFill>
            <a:round/>
            <a:headEnd/>
            <a:tailEnd/>
          </a:ln>
        </p:spPr>
        <p:txBody>
          <a:bodyPr lIns="0" tIns="0" rIns="0" bIns="0">
            <a:prstTxWarp prst="textNoShape">
              <a:avLst/>
            </a:prstTxWarp>
          </a:bodyPr>
          <a:lstStyle/>
          <a:p>
            <a:endParaRPr lang="en-US"/>
          </a:p>
        </p:txBody>
      </p:sp>
      <p:grpSp>
        <p:nvGrpSpPr>
          <p:cNvPr id="2" name="Group 17"/>
          <p:cNvGrpSpPr>
            <a:grpSpLocks/>
          </p:cNvGrpSpPr>
          <p:nvPr/>
        </p:nvGrpSpPr>
        <p:grpSpPr bwMode="auto">
          <a:xfrm>
            <a:off x="1692275" y="2470150"/>
            <a:ext cx="1858963" cy="4214813"/>
            <a:chOff x="0" y="0"/>
            <a:chExt cx="1171" cy="2655"/>
          </a:xfrm>
        </p:grpSpPr>
        <p:sp>
          <p:nvSpPr>
            <p:cNvPr id="47131" name="Rectangle 20"/>
            <p:cNvSpPr>
              <a:spLocks/>
            </p:cNvSpPr>
            <p:nvPr/>
          </p:nvSpPr>
          <p:spPr bwMode="auto">
            <a:xfrm>
              <a:off x="90" y="430"/>
              <a:ext cx="456" cy="456"/>
            </a:xfrm>
            <a:prstGeom prst="rect">
              <a:avLst/>
            </a:prstGeom>
            <a:noFill/>
            <a:ln w="12700">
              <a:noFill/>
              <a:miter lim="800000"/>
              <a:headEnd/>
              <a:tailEnd/>
            </a:ln>
          </p:spPr>
          <p:txBody>
            <a:bodyPr lIns="0" tIns="0" rIns="40639" bIns="0">
              <a:prstTxWarp prst="textNoShape">
                <a:avLst/>
              </a:prstTxWarp>
            </a:bodyPr>
            <a:lstStyle/>
            <a:p>
              <a:pPr marL="39688"/>
              <a:r>
                <a:rPr lang="en-US" sz="3600">
                  <a:solidFill>
                    <a:schemeClr val="tx1"/>
                  </a:solidFill>
                  <a:ea typeface="Angsana New Italic" charset="0"/>
                  <a:cs typeface="Angsana New Italic" charset="0"/>
                </a:rPr>
                <a:t>P</a:t>
              </a:r>
              <a:r>
                <a:rPr lang="en-US" sz="3600" baseline="-25000">
                  <a:solidFill>
                    <a:schemeClr val="tx1"/>
                  </a:solidFill>
                  <a:ea typeface="Angsana New Italic" charset="0"/>
                  <a:cs typeface="Angsana New Italic" charset="0"/>
                </a:rPr>
                <a:t>2</a:t>
              </a:r>
            </a:p>
          </p:txBody>
        </p:sp>
        <p:sp>
          <p:nvSpPr>
            <p:cNvPr id="47132" name="Rectangle 21"/>
            <p:cNvSpPr>
              <a:spLocks/>
            </p:cNvSpPr>
            <p:nvPr/>
          </p:nvSpPr>
          <p:spPr bwMode="auto">
            <a:xfrm>
              <a:off x="0" y="0"/>
              <a:ext cx="544" cy="456"/>
            </a:xfrm>
            <a:prstGeom prst="rect">
              <a:avLst/>
            </a:prstGeom>
            <a:noFill/>
            <a:ln w="12700">
              <a:noFill/>
              <a:miter lim="800000"/>
              <a:headEnd/>
              <a:tailEnd/>
            </a:ln>
          </p:spPr>
          <p:txBody>
            <a:bodyPr lIns="0" tIns="0" rIns="40639" bIns="0">
              <a:prstTxWarp prst="textNoShape">
                <a:avLst/>
              </a:prstTxWarp>
            </a:bodyPr>
            <a:lstStyle/>
            <a:p>
              <a:pPr marL="39688"/>
              <a:r>
                <a:rPr lang="en-US" sz="3600">
                  <a:solidFill>
                    <a:schemeClr val="tx1"/>
                  </a:solidFill>
                  <a:ea typeface="Angsana New Italic" charset="0"/>
                  <a:cs typeface="Angsana New Italic" charset="0"/>
                </a:rPr>
                <a:t>AC</a:t>
              </a:r>
              <a:r>
                <a:rPr lang="en-US" sz="3600" baseline="-25000">
                  <a:solidFill>
                    <a:schemeClr val="tx1"/>
                  </a:solidFill>
                  <a:ea typeface="Angsana New Italic" charset="0"/>
                  <a:cs typeface="Angsana New Italic" charset="0"/>
                </a:rPr>
                <a:t>2</a:t>
              </a:r>
            </a:p>
          </p:txBody>
        </p:sp>
        <p:sp>
          <p:nvSpPr>
            <p:cNvPr id="47133" name="Rectangle 22"/>
            <p:cNvSpPr>
              <a:spLocks/>
            </p:cNvSpPr>
            <p:nvPr/>
          </p:nvSpPr>
          <p:spPr bwMode="auto">
            <a:xfrm>
              <a:off x="635" y="2199"/>
              <a:ext cx="536" cy="456"/>
            </a:xfrm>
            <a:prstGeom prst="rect">
              <a:avLst/>
            </a:prstGeom>
            <a:noFill/>
            <a:ln w="12700">
              <a:noFill/>
              <a:miter lim="800000"/>
              <a:headEnd/>
              <a:tailEnd/>
            </a:ln>
          </p:spPr>
          <p:txBody>
            <a:bodyPr lIns="0" tIns="0" rIns="40639" bIns="0">
              <a:prstTxWarp prst="textNoShape">
                <a:avLst/>
              </a:prstTxWarp>
            </a:bodyPr>
            <a:lstStyle/>
            <a:p>
              <a:pPr marL="39688"/>
              <a:r>
                <a:rPr lang="en-US" sz="3600">
                  <a:solidFill>
                    <a:schemeClr val="tx1"/>
                  </a:solidFill>
                  <a:ea typeface="Angsana New Italic" charset="0"/>
                  <a:cs typeface="Angsana New Italic" charset="0"/>
                </a:rPr>
                <a:t>Q</a:t>
              </a:r>
              <a:r>
                <a:rPr lang="en-US" sz="3600" baseline="-25000">
                  <a:solidFill>
                    <a:schemeClr val="tx1"/>
                  </a:solidFill>
                  <a:ea typeface="Angsana New Italic" charset="0"/>
                  <a:cs typeface="Angsana New Italic" charset="0"/>
                </a:rPr>
                <a:t>M</a:t>
              </a:r>
              <a:r>
                <a:rPr lang="en-US" sz="3600">
                  <a:solidFill>
                    <a:schemeClr val="tx1"/>
                  </a:solidFill>
                  <a:ea typeface="Angsana New Italic" charset="0"/>
                  <a:cs typeface="Angsana New Italic" charset="0"/>
                </a:rPr>
                <a:t>/2</a:t>
              </a:r>
            </a:p>
          </p:txBody>
        </p:sp>
        <p:sp>
          <p:nvSpPr>
            <p:cNvPr id="47134" name="Oval 23"/>
            <p:cNvSpPr>
              <a:spLocks/>
            </p:cNvSpPr>
            <p:nvPr/>
          </p:nvSpPr>
          <p:spPr bwMode="auto">
            <a:xfrm>
              <a:off x="868" y="702"/>
              <a:ext cx="53" cy="59"/>
            </a:xfrm>
            <a:prstGeom prst="ellipse">
              <a:avLst/>
            </a:prstGeom>
            <a:solidFill>
              <a:srgbClr val="C0C0C0"/>
            </a:solidFill>
            <a:ln w="15875">
              <a:solidFill>
                <a:schemeClr val="tx1"/>
              </a:solidFill>
              <a:round/>
              <a:headEnd/>
              <a:tailEnd/>
            </a:ln>
          </p:spPr>
          <p:txBody>
            <a:bodyPr lIns="0" tIns="0" rIns="0" bIns="0">
              <a:prstTxWarp prst="textNoShape">
                <a:avLst/>
              </a:prstTxWarp>
            </a:bodyPr>
            <a:lstStyle/>
            <a:p>
              <a:endParaRPr lang="en-US"/>
            </a:p>
          </p:txBody>
        </p:sp>
        <p:sp>
          <p:nvSpPr>
            <p:cNvPr id="47135" name="Oval 24"/>
            <p:cNvSpPr>
              <a:spLocks/>
            </p:cNvSpPr>
            <p:nvPr/>
          </p:nvSpPr>
          <p:spPr bwMode="auto">
            <a:xfrm>
              <a:off x="860" y="272"/>
              <a:ext cx="53" cy="59"/>
            </a:xfrm>
            <a:prstGeom prst="ellipse">
              <a:avLst/>
            </a:prstGeom>
            <a:solidFill>
              <a:srgbClr val="C0C0C0"/>
            </a:solidFill>
            <a:ln w="15875">
              <a:solidFill>
                <a:schemeClr val="tx1"/>
              </a:solidFill>
              <a:round/>
              <a:headEnd/>
              <a:tailEnd/>
            </a:ln>
          </p:spPr>
          <p:txBody>
            <a:bodyPr lIns="0" tIns="0" rIns="0" bIns="0">
              <a:prstTxWarp prst="textNoShape">
                <a:avLst/>
              </a:prstTxWarp>
            </a:bodyPr>
            <a:lstStyle/>
            <a:p>
              <a:endParaRPr lang="en-US"/>
            </a:p>
          </p:txBody>
        </p:sp>
      </p:grpSp>
      <p:sp>
        <p:nvSpPr>
          <p:cNvPr id="47123" name="Rectangle 25"/>
          <p:cNvSpPr>
            <a:spLocks/>
          </p:cNvSpPr>
          <p:nvPr/>
        </p:nvSpPr>
        <p:spPr bwMode="auto">
          <a:xfrm>
            <a:off x="1971675" y="1606550"/>
            <a:ext cx="725488" cy="636588"/>
          </a:xfrm>
          <a:prstGeom prst="rect">
            <a:avLst/>
          </a:prstGeom>
          <a:noFill/>
          <a:ln w="12700">
            <a:noFill/>
            <a:miter lim="800000"/>
            <a:headEnd/>
            <a:tailEnd/>
          </a:ln>
        </p:spPr>
        <p:txBody>
          <a:bodyPr lIns="0" tIns="0" rIns="40639" bIns="0">
            <a:prstTxWarp prst="textNoShape">
              <a:avLst/>
            </a:prstTxWarp>
          </a:bodyPr>
          <a:lstStyle/>
          <a:p>
            <a:pPr marL="39688"/>
            <a:r>
              <a:rPr lang="en-US" sz="3600">
                <a:solidFill>
                  <a:schemeClr val="tx1"/>
                </a:solidFill>
                <a:ea typeface="Angsana New Italic" charset="0"/>
                <a:cs typeface="Angsana New Italic" charset="0"/>
              </a:rPr>
              <a:t>P</a:t>
            </a:r>
          </a:p>
        </p:txBody>
      </p:sp>
      <p:sp>
        <p:nvSpPr>
          <p:cNvPr id="47124" name="Rectangle 26"/>
          <p:cNvSpPr>
            <a:spLocks/>
          </p:cNvSpPr>
          <p:nvPr/>
        </p:nvSpPr>
        <p:spPr bwMode="auto">
          <a:xfrm>
            <a:off x="7394575" y="5743575"/>
            <a:ext cx="723900" cy="558800"/>
          </a:xfrm>
          <a:prstGeom prst="rect">
            <a:avLst/>
          </a:prstGeom>
          <a:noFill/>
          <a:ln w="12700">
            <a:noFill/>
            <a:miter lim="800000"/>
            <a:headEnd/>
            <a:tailEnd/>
          </a:ln>
        </p:spPr>
        <p:txBody>
          <a:bodyPr lIns="12700" tIns="12700" rIns="18000" bIns="12700">
            <a:prstTxWarp prst="textNoShape">
              <a:avLst/>
            </a:prstTxWarp>
          </a:bodyPr>
          <a:lstStyle/>
          <a:p>
            <a:r>
              <a:rPr lang="en-US" sz="3600">
                <a:solidFill>
                  <a:schemeClr val="tx1"/>
                </a:solidFill>
                <a:ea typeface="Angsana New Italic" charset="0"/>
                <a:cs typeface="Angsana New Italic" charset="0"/>
              </a:rPr>
              <a:t>Q</a:t>
            </a:r>
          </a:p>
        </p:txBody>
      </p:sp>
      <p:sp>
        <p:nvSpPr>
          <p:cNvPr id="47125" name="Rectangle 27"/>
          <p:cNvSpPr>
            <a:spLocks/>
          </p:cNvSpPr>
          <p:nvPr/>
        </p:nvSpPr>
        <p:spPr bwMode="auto">
          <a:xfrm>
            <a:off x="4587875" y="1290638"/>
            <a:ext cx="3810000" cy="965200"/>
          </a:xfrm>
          <a:prstGeom prst="rect">
            <a:avLst/>
          </a:prstGeom>
          <a:solidFill>
            <a:srgbClr val="CCFFCC"/>
          </a:solidFill>
          <a:ln w="12700">
            <a:solidFill>
              <a:schemeClr val="tx1"/>
            </a:solidFill>
            <a:miter lim="800000"/>
            <a:headEnd/>
            <a:tailEnd/>
          </a:ln>
        </p:spPr>
        <p:txBody>
          <a:bodyPr lIns="12700" tIns="12700" rIns="18000" bIns="12700">
            <a:prstTxWarp prst="textNoShape">
              <a:avLst/>
            </a:prstTxWarp>
          </a:bodyPr>
          <a:lstStyle/>
          <a:p>
            <a:pPr algn="ctr"/>
            <a:r>
              <a:rPr lang="en-US" sz="2800" dirty="0">
                <a:solidFill>
                  <a:schemeClr val="tx1"/>
                </a:solidFill>
                <a:latin typeface="Angsana New Bold Italic" charset="0"/>
                <a:ea typeface="Angsana New Bold Italic" charset="0"/>
                <a:cs typeface="Angsana New Bold Italic" charset="0"/>
                <a:sym typeface="Angsana New Bold Italic" charset="0"/>
              </a:rPr>
              <a:t>Single monopoly can make profit by setting price at P</a:t>
            </a:r>
            <a:r>
              <a:rPr lang="en-US" sz="2800" baseline="-25000" dirty="0">
                <a:solidFill>
                  <a:schemeClr val="tx1"/>
                </a:solidFill>
                <a:latin typeface="Angsana New Bold Italic" charset="0"/>
                <a:ea typeface="Angsana New Bold Italic" charset="0"/>
                <a:cs typeface="Angsana New Bold Italic" charset="0"/>
                <a:sym typeface="Angsana New Bold Italic" charset="0"/>
              </a:rPr>
              <a:t>M</a:t>
            </a:r>
            <a:r>
              <a:rPr lang="en-US" sz="2800" dirty="0">
                <a:solidFill>
                  <a:schemeClr val="tx1"/>
                </a:solidFill>
                <a:latin typeface="Angsana New Bold Italic" charset="0"/>
                <a:ea typeface="Angsana New Bold Italic" charset="0"/>
                <a:cs typeface="Angsana New Bold Italic" charset="0"/>
                <a:sym typeface="Angsana New Bold Italic" charset="0"/>
              </a:rPr>
              <a:t> and </a:t>
            </a:r>
            <a:r>
              <a:rPr lang="en-US" sz="2800" dirty="0" err="1">
                <a:solidFill>
                  <a:schemeClr val="tx1"/>
                </a:solidFill>
                <a:latin typeface="Angsana New Bold Italic" charset="0"/>
                <a:ea typeface="Angsana New Bold Italic" charset="0"/>
                <a:cs typeface="Angsana New Bold Italic" charset="0"/>
                <a:sym typeface="Angsana New Bold Italic" charset="0"/>
              </a:rPr>
              <a:t>produc</a:t>
            </a:r>
            <a:r>
              <a:rPr lang="en-US" sz="2800" dirty="0">
                <a:solidFill>
                  <a:schemeClr val="tx1"/>
                </a:solidFill>
                <a:latin typeface="Angsana New Bold Italic" charset="0"/>
                <a:ea typeface="Angsana New Bold Italic" charset="0"/>
                <a:cs typeface="Angsana New Bold Italic" charset="0"/>
                <a:sym typeface="Angsana New Bold Italic" charset="0"/>
              </a:rPr>
              <a:t> at Q</a:t>
            </a:r>
            <a:r>
              <a:rPr lang="en-US" sz="2800" baseline="-25000" dirty="0">
                <a:solidFill>
                  <a:schemeClr val="tx1"/>
                </a:solidFill>
                <a:latin typeface="Angsana New Bold Italic" charset="0"/>
                <a:ea typeface="Angsana New Bold Italic" charset="0"/>
                <a:cs typeface="Angsana New Bold Italic" charset="0"/>
                <a:sym typeface="Angsana New Bold Italic" charset="0"/>
              </a:rPr>
              <a:t>M</a:t>
            </a:r>
          </a:p>
        </p:txBody>
      </p:sp>
      <p:sp>
        <p:nvSpPr>
          <p:cNvPr id="47126" name="Rectangle 28"/>
          <p:cNvSpPr>
            <a:spLocks/>
          </p:cNvSpPr>
          <p:nvPr/>
        </p:nvSpPr>
        <p:spPr bwMode="auto">
          <a:xfrm>
            <a:off x="4835525" y="2484438"/>
            <a:ext cx="3746500" cy="1096962"/>
          </a:xfrm>
          <a:prstGeom prst="rect">
            <a:avLst/>
          </a:prstGeom>
          <a:solidFill>
            <a:srgbClr val="CCFFCC"/>
          </a:solidFill>
          <a:ln w="12700">
            <a:solidFill>
              <a:schemeClr val="tx1"/>
            </a:solidFill>
            <a:miter lim="800000"/>
            <a:headEnd/>
            <a:tailEnd/>
          </a:ln>
        </p:spPr>
        <p:txBody>
          <a:bodyPr lIns="12700" tIns="12700" rIns="18000" bIns="12700">
            <a:prstTxWarp prst="textNoShape">
              <a:avLst/>
            </a:prstTxWarp>
          </a:bodyPr>
          <a:lstStyle/>
          <a:p>
            <a:pPr algn="ctr"/>
            <a:r>
              <a:rPr lang="en-US" sz="2800">
                <a:solidFill>
                  <a:schemeClr val="tx1"/>
                </a:solidFill>
                <a:latin typeface="Angsana New Bold Italic" charset="0"/>
                <a:ea typeface="Angsana New Bold Italic" charset="0"/>
                <a:cs typeface="Angsana New Bold Italic" charset="0"/>
                <a:sym typeface="Angsana New Bold Italic" charset="0"/>
              </a:rPr>
              <a:t>If two identical firm share the market, each will incur loss at P</a:t>
            </a:r>
            <a:r>
              <a:rPr lang="en-US" sz="2800" baseline="-25000">
                <a:solidFill>
                  <a:schemeClr val="tx1"/>
                </a:solidFill>
                <a:latin typeface="Angsana New Bold Italic" charset="0"/>
                <a:ea typeface="Angsana New Bold Italic" charset="0"/>
                <a:cs typeface="Angsana New Bold Italic" charset="0"/>
                <a:sym typeface="Angsana New Bold Italic" charset="0"/>
              </a:rPr>
              <a:t>2</a:t>
            </a:r>
            <a:r>
              <a:rPr lang="en-US" sz="2800">
                <a:solidFill>
                  <a:schemeClr val="tx1"/>
                </a:solidFill>
                <a:latin typeface="Angsana New Bold Italic" charset="0"/>
                <a:ea typeface="Angsana New Bold Italic" charset="0"/>
                <a:cs typeface="Angsana New Bold Italic" charset="0"/>
                <a:sym typeface="Angsana New Bold Italic" charset="0"/>
              </a:rPr>
              <a:t> and Q</a:t>
            </a:r>
            <a:r>
              <a:rPr lang="en-US" sz="2800" baseline="-25000">
                <a:solidFill>
                  <a:schemeClr val="tx1"/>
                </a:solidFill>
                <a:latin typeface="Angsana New Bold Italic" charset="0"/>
                <a:ea typeface="Angsana New Bold Italic" charset="0"/>
                <a:cs typeface="Angsana New Bold Italic" charset="0"/>
                <a:sym typeface="Angsana New Bold Italic" charset="0"/>
              </a:rPr>
              <a:t>M</a:t>
            </a:r>
            <a:r>
              <a:rPr lang="en-US" sz="2800">
                <a:solidFill>
                  <a:schemeClr val="tx1"/>
                </a:solidFill>
                <a:latin typeface="Angsana New Bold Italic" charset="0"/>
                <a:ea typeface="Angsana New Bold Italic" charset="0"/>
                <a:cs typeface="Angsana New Bold Italic" charset="0"/>
                <a:sym typeface="Angsana New Bold Italic" charset="0"/>
              </a:rPr>
              <a:t>/2</a:t>
            </a:r>
          </a:p>
        </p:txBody>
      </p:sp>
      <p:sp>
        <p:nvSpPr>
          <p:cNvPr id="47127" name="Rectangle 29"/>
          <p:cNvSpPr>
            <a:spLocks/>
          </p:cNvSpPr>
          <p:nvPr/>
        </p:nvSpPr>
        <p:spPr bwMode="auto">
          <a:xfrm>
            <a:off x="3657600" y="6400800"/>
            <a:ext cx="2908300" cy="482600"/>
          </a:xfrm>
          <a:prstGeom prst="rect">
            <a:avLst/>
          </a:prstGeom>
          <a:noFill/>
          <a:ln w="12700">
            <a:noFill/>
            <a:miter lim="800000"/>
            <a:headEnd/>
            <a:tailEnd/>
          </a:ln>
        </p:spPr>
        <p:txBody>
          <a:bodyPr lIns="0" tIns="0" rIns="40639" bIns="0">
            <a:prstTxWarp prst="textNoShape">
              <a:avLst/>
            </a:prstTxWarp>
          </a:bodyPr>
          <a:lstStyle/>
          <a:p>
            <a:pPr marL="39688" algn="ctr"/>
            <a:r>
              <a:rPr lang="en-US" sz="2600" dirty="0" smtClean="0">
                <a:solidFill>
                  <a:schemeClr val="tx1"/>
                </a:solidFill>
                <a:ea typeface="Angsana New Italic" charset="0"/>
                <a:cs typeface="Angsana New Italic" charset="0"/>
              </a:rPr>
              <a:t>  </a:t>
            </a:r>
            <a:endParaRPr lang="en-US" sz="2600" dirty="0">
              <a:solidFill>
                <a:schemeClr val="tx1"/>
              </a:solidFill>
              <a:ea typeface="Angsana New Italic" charset="0"/>
              <a:cs typeface="Angsana New Italic" charset="0"/>
            </a:endParaRPr>
          </a:p>
        </p:txBody>
      </p:sp>
      <p:sp>
        <p:nvSpPr>
          <p:cNvPr id="47128" name="Rectangle 30"/>
          <p:cNvSpPr>
            <a:spLocks/>
          </p:cNvSpPr>
          <p:nvPr/>
        </p:nvSpPr>
        <p:spPr bwMode="auto">
          <a:xfrm>
            <a:off x="7239000" y="6400800"/>
            <a:ext cx="1917700" cy="482600"/>
          </a:xfrm>
          <a:prstGeom prst="rect">
            <a:avLst/>
          </a:prstGeom>
          <a:noFill/>
          <a:ln w="12700">
            <a:noFill/>
            <a:miter lim="800000"/>
            <a:headEnd/>
            <a:tailEnd/>
          </a:ln>
        </p:spPr>
        <p:txBody>
          <a:bodyPr lIns="0" tIns="0" rIns="40639" bIns="0">
            <a:prstTxWarp prst="textNoShape">
              <a:avLst/>
            </a:prstTxWarp>
          </a:bodyPr>
          <a:lstStyle/>
          <a:p>
            <a:pPr marL="39688" algn="r"/>
            <a:r>
              <a:rPr lang="en-US" sz="2600">
                <a:solidFill>
                  <a:schemeClr val="tx1"/>
                </a:solidFill>
                <a:ea typeface="Angsana New Italic" charset="0"/>
                <a:cs typeface="Angsana New Italic" charset="0"/>
              </a:rPr>
              <a:t>20</a:t>
            </a:r>
          </a:p>
        </p:txBody>
      </p:sp>
      <p:sp>
        <p:nvSpPr>
          <p:cNvPr id="33" name="Footer Placeholder 32"/>
          <p:cNvSpPr>
            <a:spLocks noGrp="1"/>
          </p:cNvSpPr>
          <p:nvPr>
            <p:ph type="ftr" sz="quarter" idx="3"/>
          </p:nvPr>
        </p:nvSpPr>
        <p:spPr/>
        <p:txBody>
          <a:bodyPr/>
          <a:lstStyle/>
          <a:p>
            <a:r>
              <a:rPr lang="en-US" smtClean="0"/>
              <a:t>Chayun Tantivasadakarn</a:t>
            </a:r>
            <a:endParaRPr lang="en-US" dirty="0"/>
          </a:p>
        </p:txBody>
      </p:sp>
    </p:spTree>
  </p:cSld>
  <p:clrMapOvr>
    <a:masterClrMapping/>
  </p:clrMapOvr>
  <p:transition/>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1" presetClass="entr" presetSubtype="0" fill="hold" grpId="0" nodeType="clickEffect">
                                  <p:stCondLst>
                                    <p:cond delay="0"/>
                                  </p:stCondLst>
                                  <p:childTnLst>
                                    <p:set>
                                      <p:cBhvr>
                                        <p:cTn id="6" dur="1" fill="hold">
                                          <p:stCondLst>
                                            <p:cond delay="0"/>
                                          </p:stCondLst>
                                        </p:cTn>
                                        <p:tgtEl>
                                          <p:spTgt spid="47126"/>
                                        </p:tgtEl>
                                        <p:attrNameLst>
                                          <p:attrName>style.visibility</p:attrName>
                                        </p:attrNameLst>
                                      </p:cBhvr>
                                      <p:to>
                                        <p:strVal val="visible"/>
                                      </p:to>
                                    </p:set>
                                  </p:childTnLst>
                                </p:cTn>
                              </p:par>
                            </p:childTnLst>
                          </p:cTn>
                        </p:par>
                      </p:childTnLst>
                    </p:cTn>
                  </p:par>
                  <p:par>
                    <p:cTn id="7" fill="hold">
                      <p:stCondLst>
                        <p:cond delay="indefinite"/>
                      </p:stCondLst>
                      <p:childTnLst>
                        <p:par>
                          <p:cTn id="8" fill="hold">
                            <p:stCondLst>
                              <p:cond delay="0"/>
                            </p:stCondLst>
                            <p:childTnLst>
                              <p:par>
                                <p:cTn id="9" presetID="1" presetClass="entr" presetSubtype="0" fill="hold" nodeType="clickEffect">
                                  <p:stCondLst>
                                    <p:cond delay="0"/>
                                  </p:stCondLst>
                                  <p:childTnLst>
                                    <p:set>
                                      <p:cBhvr>
                                        <p:cTn id="10" dur="1" fill="hold">
                                          <p:stCondLst>
                                            <p:cond delay="499"/>
                                          </p:stCondLst>
                                        </p:cTn>
                                        <p:tgtEl>
                                          <p:spTgt spid="2"/>
                                        </p:tgtEl>
                                        <p:attrNameLst>
                                          <p:attrName>style.visibility</p:attrName>
                                        </p:attrNameLst>
                                      </p:cBhvr>
                                      <p:to>
                                        <p:strVal val="visible"/>
                                      </p:to>
                                    </p:se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47126" grpId="0" animBg="1"/>
    </p:bldLst>
  </p:timing>
</p:sld>
</file>

<file path=ppt/slides/slide22.xml><?xml version="1.0" encoding="utf-8"?>
<p:sld xmlns:a="http://schemas.openxmlformats.org/drawingml/2006/main" xmlns:r="http://schemas.openxmlformats.org/officeDocument/2006/relationships" xmlns:mc="http://schemas.openxmlformats.org/markup-compatibility/2006" xmlns:mv="urn:schemas-microsoft-com:mac:vml" xmlns:p="http://schemas.openxmlformats.org/presentationml/2006/main" mc:Ignorable="mv" mc:PreserveAttributes="mv:*" showMasterPhAnim="0">
  <p:cSld>
    <p:spTree>
      <p:nvGrpSpPr>
        <p:cNvPr id="1" name=""/>
        <p:cNvGrpSpPr/>
        <p:nvPr/>
      </p:nvGrpSpPr>
      <p:grpSpPr>
        <a:xfrm>
          <a:off x="0" y="0"/>
          <a:ext cx="0" cy="0"/>
          <a:chOff x="0" y="0"/>
          <a:chExt cx="0" cy="0"/>
        </a:xfrm>
      </p:grpSpPr>
      <p:pic>
        <p:nvPicPr>
          <p:cNvPr id="48130" name="Picture 1"/>
          <p:cNvPicPr>
            <a:picLocks noChangeArrowheads="1"/>
          </p:cNvPicPr>
          <p:nvPr/>
        </p:nvPicPr>
        <p:blipFill>
          <a:blip r:embed="rId2"/>
          <a:srcRect/>
          <a:stretch>
            <a:fillRect/>
          </a:stretch>
        </p:blipFill>
        <p:spPr bwMode="auto">
          <a:xfrm>
            <a:off x="8383588" y="0"/>
            <a:ext cx="760412" cy="1066800"/>
          </a:xfrm>
          <a:prstGeom prst="rect">
            <a:avLst/>
          </a:prstGeom>
          <a:noFill/>
          <a:ln w="9525">
            <a:noFill/>
            <a:miter lim="800000"/>
            <a:headEnd/>
            <a:tailEnd/>
          </a:ln>
        </p:spPr>
      </p:pic>
      <p:sp>
        <p:nvSpPr>
          <p:cNvPr id="48131" name="Rectangle 2"/>
          <p:cNvSpPr>
            <a:spLocks noGrp="1" noChangeArrowheads="1"/>
          </p:cNvSpPr>
          <p:nvPr>
            <p:ph type="title"/>
          </p:nvPr>
        </p:nvSpPr>
        <p:spPr>
          <a:xfrm>
            <a:off x="0" y="228600"/>
            <a:ext cx="8305800" cy="838200"/>
          </a:xfrm>
        </p:spPr>
        <p:txBody>
          <a:bodyPr/>
          <a:lstStyle/>
          <a:p>
            <a:r>
              <a:rPr lang="en-US" dirty="0" smtClean="0"/>
              <a:t>The </a:t>
            </a:r>
            <a:r>
              <a:rPr lang="en-US" dirty="0" err="1" smtClean="0"/>
              <a:t>Krugman</a:t>
            </a:r>
            <a:r>
              <a:rPr lang="en-US" dirty="0" smtClean="0"/>
              <a:t> Model: Monopolistic competition</a:t>
            </a:r>
            <a:endParaRPr lang="en-US" dirty="0"/>
          </a:p>
        </p:txBody>
      </p:sp>
      <p:sp>
        <p:nvSpPr>
          <p:cNvPr id="23555" name="Rectangle 3"/>
          <p:cNvSpPr>
            <a:spLocks noGrp="1" noChangeArrowheads="1"/>
          </p:cNvSpPr>
          <p:nvPr>
            <p:ph idx="1"/>
          </p:nvPr>
        </p:nvSpPr>
        <p:spPr>
          <a:xfrm>
            <a:off x="685800" y="990600"/>
            <a:ext cx="7772400" cy="4724400"/>
          </a:xfrm>
        </p:spPr>
        <p:txBody>
          <a:bodyPr/>
          <a:lstStyle/>
          <a:p>
            <a:r>
              <a:rPr lang="en-US" dirty="0" smtClean="0"/>
              <a:t>Assumptions: </a:t>
            </a:r>
          </a:p>
          <a:p>
            <a:pPr lvl="1"/>
            <a:r>
              <a:rPr lang="en-US" dirty="0" smtClean="0"/>
              <a:t>an industry consisting of a number of firms producing differentiated products</a:t>
            </a:r>
          </a:p>
          <a:p>
            <a:pPr lvl="1"/>
            <a:r>
              <a:rPr lang="en-US" dirty="0" smtClean="0"/>
              <a:t>Each firm is assumed to be able to differentiate its product from its rivals.</a:t>
            </a:r>
          </a:p>
          <a:p>
            <a:pPr lvl="1"/>
            <a:r>
              <a:rPr lang="en-US" dirty="0" smtClean="0"/>
              <a:t>Each firm is assumed to take the prices charged by its rivals as given.</a:t>
            </a:r>
          </a:p>
          <a:p>
            <a:pPr lvl="1"/>
            <a:r>
              <a:rPr lang="en-US" dirty="0" smtClean="0"/>
              <a:t>The demand facing by each firm depends</a:t>
            </a:r>
          </a:p>
          <a:p>
            <a:pPr lvl="2"/>
            <a:r>
              <a:rPr lang="en-US" dirty="0" smtClean="0"/>
              <a:t>positively with the market size and competitors’ prices.</a:t>
            </a:r>
          </a:p>
          <a:p>
            <a:pPr lvl="2"/>
            <a:r>
              <a:rPr lang="en-US" dirty="0" smtClean="0"/>
              <a:t>negatively with its own price and number of firms.</a:t>
            </a:r>
            <a:endParaRPr lang="en-US" dirty="0"/>
          </a:p>
        </p:txBody>
      </p:sp>
      <p:sp>
        <p:nvSpPr>
          <p:cNvPr id="48133" name="Rectangle 4"/>
          <p:cNvSpPr>
            <a:spLocks/>
          </p:cNvSpPr>
          <p:nvPr/>
        </p:nvSpPr>
        <p:spPr bwMode="auto">
          <a:xfrm>
            <a:off x="3124200" y="6248400"/>
            <a:ext cx="2908300" cy="482600"/>
          </a:xfrm>
          <a:prstGeom prst="rect">
            <a:avLst/>
          </a:prstGeom>
          <a:noFill/>
          <a:ln w="12700">
            <a:noFill/>
            <a:miter lim="800000"/>
            <a:headEnd/>
            <a:tailEnd/>
          </a:ln>
        </p:spPr>
        <p:txBody>
          <a:bodyPr lIns="0" tIns="0" rIns="40639" bIns="0">
            <a:prstTxWarp prst="textNoShape">
              <a:avLst/>
            </a:prstTxWarp>
          </a:bodyPr>
          <a:lstStyle/>
          <a:p>
            <a:pPr marL="39688" algn="ctr"/>
            <a:r>
              <a:rPr lang="en-US" sz="2600" dirty="0" smtClean="0">
                <a:solidFill>
                  <a:schemeClr val="tx1"/>
                </a:solidFill>
                <a:ea typeface="Angsana New Italic" charset="0"/>
                <a:cs typeface="Angsana New Italic" charset="0"/>
              </a:rPr>
              <a:t>  </a:t>
            </a:r>
            <a:endParaRPr lang="en-US" sz="2600" dirty="0">
              <a:solidFill>
                <a:schemeClr val="tx1"/>
              </a:solidFill>
              <a:ea typeface="Angsana New Italic" charset="0"/>
              <a:cs typeface="Angsana New Italic" charset="0"/>
            </a:endParaRPr>
          </a:p>
        </p:txBody>
      </p:sp>
      <p:sp>
        <p:nvSpPr>
          <p:cNvPr id="48134" name="Rectangle 5"/>
          <p:cNvSpPr>
            <a:spLocks/>
          </p:cNvSpPr>
          <p:nvPr/>
        </p:nvSpPr>
        <p:spPr bwMode="auto">
          <a:xfrm>
            <a:off x="7239000" y="6400800"/>
            <a:ext cx="1917700" cy="482600"/>
          </a:xfrm>
          <a:prstGeom prst="rect">
            <a:avLst/>
          </a:prstGeom>
          <a:noFill/>
          <a:ln w="12700">
            <a:noFill/>
            <a:miter lim="800000"/>
            <a:headEnd/>
            <a:tailEnd/>
          </a:ln>
        </p:spPr>
        <p:txBody>
          <a:bodyPr lIns="0" tIns="0" rIns="40639" bIns="0">
            <a:prstTxWarp prst="textNoShape">
              <a:avLst/>
            </a:prstTxWarp>
          </a:bodyPr>
          <a:lstStyle/>
          <a:p>
            <a:pPr marL="39688" algn="r"/>
            <a:r>
              <a:rPr lang="en-US" sz="2600">
                <a:solidFill>
                  <a:schemeClr val="tx1"/>
                </a:solidFill>
                <a:ea typeface="Angsana New Italic" charset="0"/>
                <a:cs typeface="Angsana New Italic" charset="0"/>
              </a:rPr>
              <a:t>21</a:t>
            </a:r>
          </a:p>
        </p:txBody>
      </p:sp>
      <p:sp>
        <p:nvSpPr>
          <p:cNvPr id="10" name="Footer Placeholder 9"/>
          <p:cNvSpPr>
            <a:spLocks noGrp="1"/>
          </p:cNvSpPr>
          <p:nvPr>
            <p:ph type="ftr" sz="quarter" idx="3"/>
          </p:nvPr>
        </p:nvSpPr>
        <p:spPr/>
        <p:txBody>
          <a:bodyPr/>
          <a:lstStyle/>
          <a:p>
            <a:r>
              <a:rPr lang="en-US" smtClean="0"/>
              <a:t>Chayun Tantivasadakarn</a:t>
            </a:r>
            <a:endParaRPr lang="en-US" dirty="0"/>
          </a:p>
        </p:txBody>
      </p:sp>
    </p:spTree>
  </p:cSld>
  <p:clrMapOvr>
    <a:masterClrMapping/>
  </p:clrMapOvr>
  <p:transition/>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1" presetClass="entr" presetSubtype="0" fill="hold" grpId="0" nodeType="clickEffect">
                                  <p:stCondLst>
                                    <p:cond delay="0"/>
                                  </p:stCondLst>
                                  <p:childTnLst>
                                    <p:set>
                                      <p:cBhvr>
                                        <p:cTn id="6" dur="1" fill="hold">
                                          <p:stCondLst>
                                            <p:cond delay="499"/>
                                          </p:stCondLst>
                                        </p:cTn>
                                        <p:tgtEl>
                                          <p:spTgt spid="23555">
                                            <p:txEl>
                                              <p:pRg st="0" end="0"/>
                                            </p:txEl>
                                          </p:spTgt>
                                        </p:tgtEl>
                                        <p:attrNameLst>
                                          <p:attrName>style.visibility</p:attrName>
                                        </p:attrNameLst>
                                      </p:cBhvr>
                                      <p:to>
                                        <p:strVal val="visible"/>
                                      </p:to>
                                    </p:set>
                                  </p:childTnLst>
                                </p:cTn>
                              </p:par>
                            </p:childTnLst>
                          </p:cTn>
                        </p:par>
                      </p:childTnLst>
                    </p:cTn>
                  </p:par>
                  <p:par>
                    <p:cTn id="7" fill="hold">
                      <p:stCondLst>
                        <p:cond delay="indefinite"/>
                      </p:stCondLst>
                      <p:childTnLst>
                        <p:par>
                          <p:cTn id="8" fill="hold">
                            <p:stCondLst>
                              <p:cond delay="0"/>
                            </p:stCondLst>
                            <p:childTnLst>
                              <p:par>
                                <p:cTn id="9" presetID="1" presetClass="entr" presetSubtype="0" fill="hold" grpId="0" nodeType="clickEffect">
                                  <p:stCondLst>
                                    <p:cond delay="0"/>
                                  </p:stCondLst>
                                  <p:childTnLst>
                                    <p:set>
                                      <p:cBhvr>
                                        <p:cTn id="10" dur="1" fill="hold">
                                          <p:stCondLst>
                                            <p:cond delay="499"/>
                                          </p:stCondLst>
                                        </p:cTn>
                                        <p:tgtEl>
                                          <p:spTgt spid="23555">
                                            <p:txEl>
                                              <p:pRg st="1" end="1"/>
                                            </p:txEl>
                                          </p:spTgt>
                                        </p:tgtEl>
                                        <p:attrNameLst>
                                          <p:attrName>style.visibility</p:attrName>
                                        </p:attrNameLst>
                                      </p:cBhvr>
                                      <p:to>
                                        <p:strVal val="visible"/>
                                      </p:to>
                                    </p:set>
                                  </p:childTnLst>
                                </p:cTn>
                              </p:par>
                            </p:childTnLst>
                          </p:cTn>
                        </p:par>
                      </p:childTnLst>
                    </p:cTn>
                  </p:par>
                  <p:par>
                    <p:cTn id="11" fill="hold">
                      <p:stCondLst>
                        <p:cond delay="indefinite"/>
                      </p:stCondLst>
                      <p:childTnLst>
                        <p:par>
                          <p:cTn id="12" fill="hold">
                            <p:stCondLst>
                              <p:cond delay="0"/>
                            </p:stCondLst>
                            <p:childTnLst>
                              <p:par>
                                <p:cTn id="13" presetID="1" presetClass="entr" presetSubtype="0" fill="hold" grpId="0" nodeType="clickEffect">
                                  <p:stCondLst>
                                    <p:cond delay="0"/>
                                  </p:stCondLst>
                                  <p:childTnLst>
                                    <p:set>
                                      <p:cBhvr>
                                        <p:cTn id="14" dur="1" fill="hold">
                                          <p:stCondLst>
                                            <p:cond delay="499"/>
                                          </p:stCondLst>
                                        </p:cTn>
                                        <p:tgtEl>
                                          <p:spTgt spid="23555">
                                            <p:txEl>
                                              <p:pRg st="2" end="2"/>
                                            </p:txEl>
                                          </p:spTgt>
                                        </p:tgtEl>
                                        <p:attrNameLst>
                                          <p:attrName>style.visibility</p:attrName>
                                        </p:attrNameLst>
                                      </p:cBhvr>
                                      <p:to>
                                        <p:strVal val="visible"/>
                                      </p:to>
                                    </p:set>
                                  </p:childTnLst>
                                </p:cTn>
                              </p:par>
                            </p:childTnLst>
                          </p:cTn>
                        </p:par>
                      </p:childTnLst>
                    </p:cTn>
                  </p:par>
                  <p:par>
                    <p:cTn id="15" fill="hold">
                      <p:stCondLst>
                        <p:cond delay="indefinite"/>
                      </p:stCondLst>
                      <p:childTnLst>
                        <p:par>
                          <p:cTn id="16" fill="hold">
                            <p:stCondLst>
                              <p:cond delay="0"/>
                            </p:stCondLst>
                            <p:childTnLst>
                              <p:par>
                                <p:cTn id="17" presetID="1" presetClass="entr" presetSubtype="0" fill="hold" grpId="0" nodeType="clickEffect">
                                  <p:stCondLst>
                                    <p:cond delay="0"/>
                                  </p:stCondLst>
                                  <p:childTnLst>
                                    <p:set>
                                      <p:cBhvr>
                                        <p:cTn id="18" dur="1" fill="hold">
                                          <p:stCondLst>
                                            <p:cond delay="499"/>
                                          </p:stCondLst>
                                        </p:cTn>
                                        <p:tgtEl>
                                          <p:spTgt spid="23555">
                                            <p:txEl>
                                              <p:pRg st="3" end="3"/>
                                            </p:txEl>
                                          </p:spTgt>
                                        </p:tgtEl>
                                        <p:attrNameLst>
                                          <p:attrName>style.visibility</p:attrName>
                                        </p:attrNameLst>
                                      </p:cBhvr>
                                      <p:to>
                                        <p:strVal val="visible"/>
                                      </p:to>
                                    </p:set>
                                  </p:childTnLst>
                                </p:cTn>
                              </p:par>
                            </p:childTnLst>
                          </p:cTn>
                        </p:par>
                      </p:childTnLst>
                    </p:cTn>
                  </p:par>
                  <p:par>
                    <p:cTn id="19" fill="hold">
                      <p:stCondLst>
                        <p:cond delay="indefinite"/>
                      </p:stCondLst>
                      <p:childTnLst>
                        <p:par>
                          <p:cTn id="20" fill="hold">
                            <p:stCondLst>
                              <p:cond delay="0"/>
                            </p:stCondLst>
                            <p:childTnLst>
                              <p:par>
                                <p:cTn id="21" presetID="1" presetClass="entr" presetSubtype="0" fill="hold" grpId="0" nodeType="clickEffect">
                                  <p:stCondLst>
                                    <p:cond delay="0"/>
                                  </p:stCondLst>
                                  <p:childTnLst>
                                    <p:set>
                                      <p:cBhvr>
                                        <p:cTn id="22" dur="1" fill="hold">
                                          <p:stCondLst>
                                            <p:cond delay="499"/>
                                          </p:stCondLst>
                                        </p:cTn>
                                        <p:tgtEl>
                                          <p:spTgt spid="23555">
                                            <p:txEl>
                                              <p:pRg st="4" end="4"/>
                                            </p:txEl>
                                          </p:spTgt>
                                        </p:tgtEl>
                                        <p:attrNameLst>
                                          <p:attrName>style.visibility</p:attrName>
                                        </p:attrNameLst>
                                      </p:cBhvr>
                                      <p:to>
                                        <p:strVal val="visible"/>
                                      </p:to>
                                    </p:set>
                                  </p:childTnLst>
                                </p:cTn>
                              </p:par>
                            </p:childTnLst>
                          </p:cTn>
                        </p:par>
                      </p:childTnLst>
                    </p:cTn>
                  </p:par>
                  <p:par>
                    <p:cTn id="23" fill="hold">
                      <p:stCondLst>
                        <p:cond delay="indefinite"/>
                      </p:stCondLst>
                      <p:childTnLst>
                        <p:par>
                          <p:cTn id="24" fill="hold">
                            <p:stCondLst>
                              <p:cond delay="0"/>
                            </p:stCondLst>
                            <p:childTnLst>
                              <p:par>
                                <p:cTn id="25" presetID="1" presetClass="entr" presetSubtype="0" fill="hold" grpId="0" nodeType="clickEffect">
                                  <p:stCondLst>
                                    <p:cond delay="0"/>
                                  </p:stCondLst>
                                  <p:childTnLst>
                                    <p:set>
                                      <p:cBhvr>
                                        <p:cTn id="26" dur="1" fill="hold">
                                          <p:stCondLst>
                                            <p:cond delay="499"/>
                                          </p:stCondLst>
                                        </p:cTn>
                                        <p:tgtEl>
                                          <p:spTgt spid="23555">
                                            <p:txEl>
                                              <p:pRg st="5" end="5"/>
                                            </p:txEl>
                                          </p:spTgt>
                                        </p:tgtEl>
                                        <p:attrNameLst>
                                          <p:attrName>style.visibility</p:attrName>
                                        </p:attrNameLst>
                                      </p:cBhvr>
                                      <p:to>
                                        <p:strVal val="visible"/>
                                      </p:to>
                                    </p:set>
                                  </p:childTnLst>
                                </p:cTn>
                              </p:par>
                            </p:childTnLst>
                          </p:cTn>
                        </p:par>
                      </p:childTnLst>
                    </p:cTn>
                  </p:par>
                  <p:par>
                    <p:cTn id="27" fill="hold">
                      <p:stCondLst>
                        <p:cond delay="indefinite"/>
                      </p:stCondLst>
                      <p:childTnLst>
                        <p:par>
                          <p:cTn id="28" fill="hold">
                            <p:stCondLst>
                              <p:cond delay="0"/>
                            </p:stCondLst>
                            <p:childTnLst>
                              <p:par>
                                <p:cTn id="29" presetID="1" presetClass="entr" presetSubtype="0" fill="hold" grpId="0" nodeType="clickEffect">
                                  <p:stCondLst>
                                    <p:cond delay="0"/>
                                  </p:stCondLst>
                                  <p:childTnLst>
                                    <p:set>
                                      <p:cBhvr>
                                        <p:cTn id="30" dur="1" fill="hold">
                                          <p:stCondLst>
                                            <p:cond delay="499"/>
                                          </p:stCondLst>
                                        </p:cTn>
                                        <p:tgtEl>
                                          <p:spTgt spid="23555">
                                            <p:txEl>
                                              <p:pRg st="6" end="6"/>
                                            </p:txEl>
                                          </p:spTgt>
                                        </p:tgtEl>
                                        <p:attrNameLst>
                                          <p:attrName>style.visibility</p:attrName>
                                        </p:attrNameLst>
                                      </p:cBhvr>
                                      <p:to>
                                        <p:strVal val="visible"/>
                                      </p:to>
                                    </p:se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23555" grpId="0" build="p" bldLvl="5" autoUpdateAnimBg="0"/>
    </p:bldLst>
  </p:timing>
</p:sld>
</file>

<file path=ppt/slides/slide23.xml><?xml version="1.0" encoding="utf-8"?>
<p:sld xmlns:a="http://schemas.openxmlformats.org/drawingml/2006/main" xmlns:r="http://schemas.openxmlformats.org/officeDocument/2006/relationships" xmlns:mc="http://schemas.openxmlformats.org/markup-compatibility/2006" xmlns:mv="urn:schemas-microsoft-com:mac:vml" xmlns:p="http://schemas.openxmlformats.org/presentationml/2006/main" mc:Ignorable="mv" mc:PreserveAttributes="mv:*" showMasterPhAnim="0">
  <p:cSld>
    <p:spTree>
      <p:nvGrpSpPr>
        <p:cNvPr id="1" name=""/>
        <p:cNvGrpSpPr/>
        <p:nvPr/>
      </p:nvGrpSpPr>
      <p:grpSpPr>
        <a:xfrm>
          <a:off x="0" y="0"/>
          <a:ext cx="0" cy="0"/>
          <a:chOff x="0" y="0"/>
          <a:chExt cx="0" cy="0"/>
        </a:xfrm>
      </p:grpSpPr>
      <p:pic>
        <p:nvPicPr>
          <p:cNvPr id="49154" name="Picture 1"/>
          <p:cNvPicPr>
            <a:picLocks noChangeArrowheads="1"/>
          </p:cNvPicPr>
          <p:nvPr/>
        </p:nvPicPr>
        <p:blipFill>
          <a:blip r:embed="rId2"/>
          <a:srcRect/>
          <a:stretch>
            <a:fillRect/>
          </a:stretch>
        </p:blipFill>
        <p:spPr bwMode="auto">
          <a:xfrm>
            <a:off x="8383588" y="0"/>
            <a:ext cx="760412" cy="1066800"/>
          </a:xfrm>
          <a:prstGeom prst="rect">
            <a:avLst/>
          </a:prstGeom>
          <a:noFill/>
          <a:ln w="9525">
            <a:noFill/>
            <a:miter lim="800000"/>
            <a:headEnd/>
            <a:tailEnd/>
          </a:ln>
        </p:spPr>
      </p:pic>
      <p:sp>
        <p:nvSpPr>
          <p:cNvPr id="49155" name="Rectangle 2"/>
          <p:cNvSpPr>
            <a:spLocks noGrp="1" noChangeArrowheads="1"/>
          </p:cNvSpPr>
          <p:nvPr>
            <p:ph type="title"/>
          </p:nvPr>
        </p:nvSpPr>
        <p:spPr>
          <a:xfrm>
            <a:off x="0" y="228600"/>
            <a:ext cx="8229600" cy="838200"/>
          </a:xfrm>
        </p:spPr>
        <p:txBody>
          <a:bodyPr/>
          <a:lstStyle/>
          <a:p>
            <a:r>
              <a:rPr lang="en-US" dirty="0" smtClean="0"/>
              <a:t>The </a:t>
            </a:r>
            <a:r>
              <a:rPr lang="en-US" dirty="0" err="1" smtClean="0"/>
              <a:t>Krugman</a:t>
            </a:r>
            <a:r>
              <a:rPr lang="en-US" dirty="0" smtClean="0"/>
              <a:t> Model: Monopolistic competition</a:t>
            </a:r>
            <a:endParaRPr lang="en-US" dirty="0"/>
          </a:p>
        </p:txBody>
      </p:sp>
      <p:sp>
        <p:nvSpPr>
          <p:cNvPr id="24579" name="Rectangle 3"/>
          <p:cNvSpPr>
            <a:spLocks noGrp="1" noChangeArrowheads="1"/>
          </p:cNvSpPr>
          <p:nvPr>
            <p:ph idx="4294967295"/>
          </p:nvPr>
        </p:nvSpPr>
        <p:spPr>
          <a:xfrm>
            <a:off x="914400" y="1828800"/>
            <a:ext cx="8305800" cy="5029200"/>
          </a:xfrm>
        </p:spPr>
        <p:txBody>
          <a:bodyPr rIns="132080"/>
          <a:lstStyle/>
          <a:p>
            <a:pPr eaLnBrk="1" hangingPunct="1">
              <a:lnSpc>
                <a:spcPct val="80000"/>
              </a:lnSpc>
              <a:spcBef>
                <a:spcPct val="0"/>
              </a:spcBef>
              <a:buFont typeface="Angsana New" charset="0"/>
              <a:buNone/>
            </a:pPr>
            <a:r>
              <a:rPr lang="en-US" sz="3600" dirty="0" smtClean="0"/>
              <a:t>where  </a:t>
            </a:r>
          </a:p>
          <a:p>
            <a:pPr eaLnBrk="1" hangingPunct="1">
              <a:lnSpc>
                <a:spcPct val="80000"/>
              </a:lnSpc>
              <a:spcBef>
                <a:spcPts val="200"/>
              </a:spcBef>
              <a:buFont typeface="Angsana New" charset="0"/>
              <a:buNone/>
            </a:pPr>
            <a:r>
              <a:rPr lang="en-US" sz="3600" dirty="0" smtClean="0"/>
              <a:t>Q  is the firm’s sales</a:t>
            </a:r>
          </a:p>
          <a:p>
            <a:pPr eaLnBrk="1" hangingPunct="1">
              <a:lnSpc>
                <a:spcPct val="80000"/>
              </a:lnSpc>
              <a:spcBef>
                <a:spcPts val="200"/>
              </a:spcBef>
              <a:buFont typeface="Angsana New" charset="0"/>
              <a:buNone/>
            </a:pPr>
            <a:r>
              <a:rPr lang="en-US" sz="3600" dirty="0" smtClean="0"/>
              <a:t>S  is the total sales of the industry</a:t>
            </a:r>
          </a:p>
          <a:p>
            <a:pPr eaLnBrk="1" hangingPunct="1">
              <a:lnSpc>
                <a:spcPct val="80000"/>
              </a:lnSpc>
              <a:spcBef>
                <a:spcPts val="200"/>
              </a:spcBef>
              <a:buFont typeface="Angsana New" charset="0"/>
              <a:buNone/>
            </a:pPr>
            <a:r>
              <a:rPr lang="en-US" sz="3600" dirty="0" err="1" smtClean="0"/>
              <a:t>n</a:t>
            </a:r>
            <a:r>
              <a:rPr lang="en-US" sz="3600" dirty="0" smtClean="0"/>
              <a:t>  is the number of firms in the industry</a:t>
            </a:r>
          </a:p>
          <a:p>
            <a:pPr eaLnBrk="1" hangingPunct="1">
              <a:lnSpc>
                <a:spcPct val="80000"/>
              </a:lnSpc>
              <a:spcBef>
                <a:spcPts val="200"/>
              </a:spcBef>
              <a:buFont typeface="Angsana New" charset="0"/>
              <a:buNone/>
            </a:pPr>
            <a:r>
              <a:rPr lang="en-US" sz="3600" dirty="0" err="1" smtClean="0"/>
              <a:t>b</a:t>
            </a:r>
            <a:r>
              <a:rPr lang="en-US" sz="3600" dirty="0" smtClean="0"/>
              <a:t>  is a constant term representing the responsiveness of a firm’s sales to its price</a:t>
            </a:r>
          </a:p>
          <a:p>
            <a:pPr eaLnBrk="1" hangingPunct="1">
              <a:lnSpc>
                <a:spcPct val="80000"/>
              </a:lnSpc>
              <a:spcBef>
                <a:spcPts val="200"/>
              </a:spcBef>
              <a:buFont typeface="Angsana New" charset="0"/>
              <a:buNone/>
            </a:pPr>
            <a:r>
              <a:rPr lang="en-US" sz="3600" dirty="0" smtClean="0"/>
              <a:t>P is the price charged by the firm itself</a:t>
            </a:r>
            <a:endParaRPr lang="en-US" sz="3600" dirty="0"/>
          </a:p>
        </p:txBody>
      </p:sp>
      <p:sp>
        <p:nvSpPr>
          <p:cNvPr id="49157" name="Rectangle 4"/>
          <p:cNvSpPr>
            <a:spLocks/>
          </p:cNvSpPr>
          <p:nvPr/>
        </p:nvSpPr>
        <p:spPr bwMode="auto">
          <a:xfrm>
            <a:off x="3124200" y="6248400"/>
            <a:ext cx="2908300" cy="482600"/>
          </a:xfrm>
          <a:prstGeom prst="rect">
            <a:avLst/>
          </a:prstGeom>
          <a:noFill/>
          <a:ln w="12700">
            <a:noFill/>
            <a:miter lim="800000"/>
            <a:headEnd/>
            <a:tailEnd/>
          </a:ln>
        </p:spPr>
        <p:txBody>
          <a:bodyPr lIns="0" tIns="0" rIns="40639" bIns="0">
            <a:prstTxWarp prst="textNoShape">
              <a:avLst/>
            </a:prstTxWarp>
          </a:bodyPr>
          <a:lstStyle/>
          <a:p>
            <a:pPr marL="39688" algn="ctr"/>
            <a:r>
              <a:rPr lang="en-US" sz="2600" dirty="0" smtClean="0">
                <a:solidFill>
                  <a:schemeClr val="tx1"/>
                </a:solidFill>
                <a:ea typeface="Angsana New Italic" charset="0"/>
                <a:cs typeface="Angsana New Italic" charset="0"/>
              </a:rPr>
              <a:t>  </a:t>
            </a:r>
            <a:endParaRPr lang="en-US" sz="2600" dirty="0">
              <a:solidFill>
                <a:schemeClr val="tx1"/>
              </a:solidFill>
              <a:ea typeface="Angsana New Italic" charset="0"/>
              <a:cs typeface="Angsana New Italic" charset="0"/>
            </a:endParaRPr>
          </a:p>
        </p:txBody>
      </p:sp>
      <p:sp>
        <p:nvSpPr>
          <p:cNvPr id="49158" name="Rectangle 5"/>
          <p:cNvSpPr>
            <a:spLocks/>
          </p:cNvSpPr>
          <p:nvPr/>
        </p:nvSpPr>
        <p:spPr bwMode="auto">
          <a:xfrm>
            <a:off x="7239000" y="6400800"/>
            <a:ext cx="1917700" cy="482600"/>
          </a:xfrm>
          <a:prstGeom prst="rect">
            <a:avLst/>
          </a:prstGeom>
          <a:noFill/>
          <a:ln w="12700">
            <a:noFill/>
            <a:miter lim="800000"/>
            <a:headEnd/>
            <a:tailEnd/>
          </a:ln>
        </p:spPr>
        <p:txBody>
          <a:bodyPr lIns="0" tIns="0" rIns="40639" bIns="0">
            <a:prstTxWarp prst="textNoShape">
              <a:avLst/>
            </a:prstTxWarp>
          </a:bodyPr>
          <a:lstStyle/>
          <a:p>
            <a:pPr marL="39688" algn="r"/>
            <a:r>
              <a:rPr lang="en-US" sz="2600">
                <a:solidFill>
                  <a:schemeClr val="tx1"/>
                </a:solidFill>
                <a:ea typeface="Angsana New Italic" charset="0"/>
                <a:cs typeface="Angsana New Italic" charset="0"/>
              </a:rPr>
              <a:t>22</a:t>
            </a:r>
          </a:p>
        </p:txBody>
      </p:sp>
      <p:grpSp>
        <p:nvGrpSpPr>
          <p:cNvPr id="2" name="Group 6"/>
          <p:cNvGrpSpPr>
            <a:grpSpLocks/>
          </p:cNvGrpSpPr>
          <p:nvPr/>
        </p:nvGrpSpPr>
        <p:grpSpPr bwMode="auto">
          <a:xfrm>
            <a:off x="914400" y="5181600"/>
            <a:ext cx="6653213" cy="698500"/>
            <a:chOff x="0" y="0"/>
            <a:chExt cx="4191" cy="440"/>
          </a:xfrm>
        </p:grpSpPr>
        <p:sp>
          <p:nvSpPr>
            <p:cNvPr id="49163" name="Line 7"/>
            <p:cNvSpPr>
              <a:spLocks noChangeShapeType="1"/>
            </p:cNvSpPr>
            <p:nvPr/>
          </p:nvSpPr>
          <p:spPr bwMode="auto">
            <a:xfrm>
              <a:off x="62" y="153"/>
              <a:ext cx="96" cy="1"/>
            </a:xfrm>
            <a:prstGeom prst="line">
              <a:avLst/>
            </a:prstGeom>
            <a:noFill/>
            <a:ln w="28575">
              <a:solidFill>
                <a:schemeClr val="tx1"/>
              </a:solidFill>
              <a:round/>
              <a:headEnd/>
              <a:tailEnd/>
            </a:ln>
          </p:spPr>
          <p:txBody>
            <a:bodyPr lIns="0" tIns="0" rIns="0" bIns="0">
              <a:prstTxWarp prst="textNoShape">
                <a:avLst/>
              </a:prstTxWarp>
            </a:bodyPr>
            <a:lstStyle/>
            <a:p>
              <a:endParaRPr lang="en-US"/>
            </a:p>
          </p:txBody>
        </p:sp>
        <p:sp>
          <p:nvSpPr>
            <p:cNvPr id="49164" name="Rectangle 8"/>
            <p:cNvSpPr>
              <a:spLocks/>
            </p:cNvSpPr>
            <p:nvPr/>
          </p:nvSpPr>
          <p:spPr bwMode="auto">
            <a:xfrm>
              <a:off x="0" y="0"/>
              <a:ext cx="4191" cy="440"/>
            </a:xfrm>
            <a:prstGeom prst="rect">
              <a:avLst/>
            </a:prstGeom>
            <a:noFill/>
            <a:ln w="12700">
              <a:noFill/>
              <a:miter lim="800000"/>
              <a:headEnd/>
              <a:tailEnd/>
            </a:ln>
          </p:spPr>
          <p:txBody>
            <a:bodyPr wrap="none" lIns="0" tIns="0" rIns="40639" bIns="0">
              <a:prstTxWarp prst="textNoShape">
                <a:avLst/>
              </a:prstTxWarp>
              <a:spAutoFit/>
            </a:bodyPr>
            <a:lstStyle/>
            <a:p>
              <a:pPr marL="39688"/>
              <a:r>
                <a:rPr lang="en-US" sz="4000" dirty="0">
                  <a:solidFill>
                    <a:schemeClr val="tx1"/>
                  </a:solidFill>
                  <a:latin typeface="Angsana New" charset="0"/>
                  <a:ea typeface="Angsana New" charset="0"/>
                  <a:cs typeface="Angsana New" charset="0"/>
                  <a:sym typeface="Angsana New" charset="0"/>
                </a:rPr>
                <a:t>P is the average price charged by its competitors</a:t>
              </a:r>
            </a:p>
          </p:txBody>
        </p:sp>
      </p:grpSp>
      <p:grpSp>
        <p:nvGrpSpPr>
          <p:cNvPr id="3" name="Group 9"/>
          <p:cNvGrpSpPr>
            <a:grpSpLocks/>
          </p:cNvGrpSpPr>
          <p:nvPr/>
        </p:nvGrpSpPr>
        <p:grpSpPr bwMode="auto">
          <a:xfrm>
            <a:off x="685800" y="1066800"/>
            <a:ext cx="8166100" cy="701675"/>
            <a:chOff x="0" y="0"/>
            <a:chExt cx="5144" cy="442"/>
          </a:xfrm>
        </p:grpSpPr>
        <p:sp>
          <p:nvSpPr>
            <p:cNvPr id="49161" name="Line 10"/>
            <p:cNvSpPr>
              <a:spLocks noChangeShapeType="1"/>
            </p:cNvSpPr>
            <p:nvPr/>
          </p:nvSpPr>
          <p:spPr bwMode="auto">
            <a:xfrm>
              <a:off x="3216" y="144"/>
              <a:ext cx="96" cy="1"/>
            </a:xfrm>
            <a:prstGeom prst="line">
              <a:avLst/>
            </a:prstGeom>
            <a:noFill/>
            <a:ln w="28575">
              <a:solidFill>
                <a:schemeClr val="tx1"/>
              </a:solidFill>
              <a:round/>
              <a:headEnd/>
              <a:tailEnd/>
            </a:ln>
          </p:spPr>
          <p:txBody>
            <a:bodyPr lIns="0" tIns="0" rIns="0" bIns="0">
              <a:prstTxWarp prst="textNoShape">
                <a:avLst/>
              </a:prstTxWarp>
            </a:bodyPr>
            <a:lstStyle/>
            <a:p>
              <a:endParaRPr lang="en-US"/>
            </a:p>
          </p:txBody>
        </p:sp>
        <p:sp>
          <p:nvSpPr>
            <p:cNvPr id="49162" name="Rectangle 11"/>
            <p:cNvSpPr>
              <a:spLocks/>
            </p:cNvSpPr>
            <p:nvPr/>
          </p:nvSpPr>
          <p:spPr bwMode="auto">
            <a:xfrm>
              <a:off x="0" y="0"/>
              <a:ext cx="5144" cy="442"/>
            </a:xfrm>
            <a:prstGeom prst="rect">
              <a:avLst/>
            </a:prstGeom>
            <a:noFill/>
            <a:ln w="12700">
              <a:noFill/>
              <a:miter lim="800000"/>
              <a:headEnd/>
              <a:tailEnd/>
            </a:ln>
          </p:spPr>
          <p:txBody>
            <a:bodyPr lIns="0" tIns="0" rIns="40639" bIns="0">
              <a:prstTxWarp prst="textNoShape">
                <a:avLst/>
              </a:prstTxWarp>
            </a:bodyPr>
            <a:lstStyle/>
            <a:p>
              <a:pPr marL="39688"/>
              <a:r>
                <a:rPr lang="en-US" sz="4000" dirty="0">
                  <a:solidFill>
                    <a:schemeClr val="tx1"/>
                  </a:solidFill>
                  <a:latin typeface="Angsana New" charset="0"/>
                  <a:ea typeface="Angsana New" charset="0"/>
                  <a:cs typeface="Angsana New" charset="0"/>
                  <a:sym typeface="Angsana New" charset="0"/>
                </a:rPr>
                <a:t>Demand: 		Q = [1/n – </a:t>
              </a:r>
              <a:r>
                <a:rPr lang="en-US" sz="4000" dirty="0" err="1">
                  <a:solidFill>
                    <a:schemeClr val="tx1"/>
                  </a:solidFill>
                  <a:latin typeface="Angsana New" charset="0"/>
                  <a:ea typeface="Angsana New" charset="0"/>
                  <a:cs typeface="Angsana New" charset="0"/>
                  <a:sym typeface="Angsana New" charset="0"/>
                </a:rPr>
                <a:t>b(P</a:t>
              </a:r>
              <a:r>
                <a:rPr lang="en-US" sz="4000" dirty="0">
                  <a:solidFill>
                    <a:schemeClr val="tx1"/>
                  </a:solidFill>
                  <a:latin typeface="Angsana New" charset="0"/>
                  <a:ea typeface="Angsana New" charset="0"/>
                  <a:cs typeface="Angsana New" charset="0"/>
                  <a:sym typeface="Angsana New" charset="0"/>
                </a:rPr>
                <a:t> – P)] S                  (1)</a:t>
              </a:r>
            </a:p>
          </p:txBody>
        </p:sp>
      </p:grpSp>
      <p:sp>
        <p:nvSpPr>
          <p:cNvPr id="17" name="Footer Placeholder 16"/>
          <p:cNvSpPr>
            <a:spLocks noGrp="1"/>
          </p:cNvSpPr>
          <p:nvPr>
            <p:ph type="ftr" sz="quarter" idx="3"/>
          </p:nvPr>
        </p:nvSpPr>
        <p:spPr/>
        <p:txBody>
          <a:bodyPr/>
          <a:lstStyle/>
          <a:p>
            <a:r>
              <a:rPr lang="en-US" smtClean="0"/>
              <a:t>Chayun Tantivasadakarn</a:t>
            </a:r>
            <a:endParaRPr lang="en-US" dirty="0"/>
          </a:p>
        </p:txBody>
      </p:sp>
    </p:spTree>
  </p:cSld>
  <p:clrMapOvr>
    <a:masterClrMapping/>
  </p:clrMapOvr>
  <p:transition/>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1" presetClass="entr" presetSubtype="0" fill="hold" nodeType="clickEffect">
                                  <p:stCondLst>
                                    <p:cond delay="0"/>
                                  </p:stCondLst>
                                  <p:childTnLst>
                                    <p:set>
                                      <p:cBhvr>
                                        <p:cTn id="6" dur="1" fill="hold">
                                          <p:stCondLst>
                                            <p:cond delay="499"/>
                                          </p:stCondLst>
                                        </p:cTn>
                                        <p:tgtEl>
                                          <p:spTgt spid="3"/>
                                        </p:tgtEl>
                                        <p:attrNameLst>
                                          <p:attrName>style.visibility</p:attrName>
                                        </p:attrNameLst>
                                      </p:cBhvr>
                                      <p:to>
                                        <p:strVal val="visible"/>
                                      </p:to>
                                    </p:set>
                                  </p:childTnLst>
                                </p:cTn>
                              </p:par>
                            </p:childTnLst>
                          </p:cTn>
                        </p:par>
                      </p:childTnLst>
                    </p:cTn>
                  </p:par>
                  <p:par>
                    <p:cTn id="7" fill="hold">
                      <p:stCondLst>
                        <p:cond delay="indefinite"/>
                      </p:stCondLst>
                      <p:childTnLst>
                        <p:par>
                          <p:cTn id="8" fill="hold">
                            <p:stCondLst>
                              <p:cond delay="0"/>
                            </p:stCondLst>
                            <p:childTnLst>
                              <p:par>
                                <p:cTn id="9" presetID="1" presetClass="entr" presetSubtype="0" fill="hold" grpId="0" nodeType="clickEffect">
                                  <p:stCondLst>
                                    <p:cond delay="0"/>
                                  </p:stCondLst>
                                  <p:childTnLst>
                                    <p:set>
                                      <p:cBhvr>
                                        <p:cTn id="10" dur="1" fill="hold">
                                          <p:stCondLst>
                                            <p:cond delay="499"/>
                                          </p:stCondLst>
                                        </p:cTn>
                                        <p:tgtEl>
                                          <p:spTgt spid="24579">
                                            <p:txEl>
                                              <p:pRg st="0" end="0"/>
                                            </p:txEl>
                                          </p:spTgt>
                                        </p:tgtEl>
                                        <p:attrNameLst>
                                          <p:attrName>style.visibility</p:attrName>
                                        </p:attrNameLst>
                                      </p:cBhvr>
                                      <p:to>
                                        <p:strVal val="visible"/>
                                      </p:to>
                                    </p:set>
                                  </p:childTnLst>
                                </p:cTn>
                              </p:par>
                            </p:childTnLst>
                          </p:cTn>
                        </p:par>
                      </p:childTnLst>
                    </p:cTn>
                  </p:par>
                  <p:par>
                    <p:cTn id="11" fill="hold">
                      <p:stCondLst>
                        <p:cond delay="indefinite"/>
                      </p:stCondLst>
                      <p:childTnLst>
                        <p:par>
                          <p:cTn id="12" fill="hold">
                            <p:stCondLst>
                              <p:cond delay="0"/>
                            </p:stCondLst>
                            <p:childTnLst>
                              <p:par>
                                <p:cTn id="13" presetID="1" presetClass="entr" presetSubtype="0" fill="hold" grpId="0" nodeType="clickEffect">
                                  <p:stCondLst>
                                    <p:cond delay="0"/>
                                  </p:stCondLst>
                                  <p:childTnLst>
                                    <p:set>
                                      <p:cBhvr>
                                        <p:cTn id="14" dur="1" fill="hold">
                                          <p:stCondLst>
                                            <p:cond delay="499"/>
                                          </p:stCondLst>
                                        </p:cTn>
                                        <p:tgtEl>
                                          <p:spTgt spid="24579">
                                            <p:txEl>
                                              <p:pRg st="1" end="1"/>
                                            </p:txEl>
                                          </p:spTgt>
                                        </p:tgtEl>
                                        <p:attrNameLst>
                                          <p:attrName>style.visibility</p:attrName>
                                        </p:attrNameLst>
                                      </p:cBhvr>
                                      <p:to>
                                        <p:strVal val="visible"/>
                                      </p:to>
                                    </p:set>
                                  </p:childTnLst>
                                </p:cTn>
                              </p:par>
                            </p:childTnLst>
                          </p:cTn>
                        </p:par>
                      </p:childTnLst>
                    </p:cTn>
                  </p:par>
                  <p:par>
                    <p:cTn id="15" fill="hold">
                      <p:stCondLst>
                        <p:cond delay="indefinite"/>
                      </p:stCondLst>
                      <p:childTnLst>
                        <p:par>
                          <p:cTn id="16" fill="hold">
                            <p:stCondLst>
                              <p:cond delay="0"/>
                            </p:stCondLst>
                            <p:childTnLst>
                              <p:par>
                                <p:cTn id="17" presetID="1" presetClass="entr" presetSubtype="0" fill="hold" grpId="0" nodeType="clickEffect">
                                  <p:stCondLst>
                                    <p:cond delay="0"/>
                                  </p:stCondLst>
                                  <p:childTnLst>
                                    <p:set>
                                      <p:cBhvr>
                                        <p:cTn id="18" dur="1" fill="hold">
                                          <p:stCondLst>
                                            <p:cond delay="499"/>
                                          </p:stCondLst>
                                        </p:cTn>
                                        <p:tgtEl>
                                          <p:spTgt spid="24579">
                                            <p:txEl>
                                              <p:pRg st="2" end="2"/>
                                            </p:txEl>
                                          </p:spTgt>
                                        </p:tgtEl>
                                        <p:attrNameLst>
                                          <p:attrName>style.visibility</p:attrName>
                                        </p:attrNameLst>
                                      </p:cBhvr>
                                      <p:to>
                                        <p:strVal val="visible"/>
                                      </p:to>
                                    </p:set>
                                  </p:childTnLst>
                                </p:cTn>
                              </p:par>
                            </p:childTnLst>
                          </p:cTn>
                        </p:par>
                      </p:childTnLst>
                    </p:cTn>
                  </p:par>
                  <p:par>
                    <p:cTn id="19" fill="hold">
                      <p:stCondLst>
                        <p:cond delay="indefinite"/>
                      </p:stCondLst>
                      <p:childTnLst>
                        <p:par>
                          <p:cTn id="20" fill="hold">
                            <p:stCondLst>
                              <p:cond delay="0"/>
                            </p:stCondLst>
                            <p:childTnLst>
                              <p:par>
                                <p:cTn id="21" presetID="1" presetClass="entr" presetSubtype="0" fill="hold" grpId="0" nodeType="clickEffect">
                                  <p:stCondLst>
                                    <p:cond delay="0"/>
                                  </p:stCondLst>
                                  <p:childTnLst>
                                    <p:set>
                                      <p:cBhvr>
                                        <p:cTn id="22" dur="1" fill="hold">
                                          <p:stCondLst>
                                            <p:cond delay="499"/>
                                          </p:stCondLst>
                                        </p:cTn>
                                        <p:tgtEl>
                                          <p:spTgt spid="24579">
                                            <p:txEl>
                                              <p:pRg st="3" end="3"/>
                                            </p:txEl>
                                          </p:spTgt>
                                        </p:tgtEl>
                                        <p:attrNameLst>
                                          <p:attrName>style.visibility</p:attrName>
                                        </p:attrNameLst>
                                      </p:cBhvr>
                                      <p:to>
                                        <p:strVal val="visible"/>
                                      </p:to>
                                    </p:set>
                                  </p:childTnLst>
                                </p:cTn>
                              </p:par>
                            </p:childTnLst>
                          </p:cTn>
                        </p:par>
                      </p:childTnLst>
                    </p:cTn>
                  </p:par>
                  <p:par>
                    <p:cTn id="23" fill="hold">
                      <p:stCondLst>
                        <p:cond delay="indefinite"/>
                      </p:stCondLst>
                      <p:childTnLst>
                        <p:par>
                          <p:cTn id="24" fill="hold">
                            <p:stCondLst>
                              <p:cond delay="0"/>
                            </p:stCondLst>
                            <p:childTnLst>
                              <p:par>
                                <p:cTn id="25" presetID="1" presetClass="entr" presetSubtype="0" fill="hold" grpId="0" nodeType="clickEffect">
                                  <p:stCondLst>
                                    <p:cond delay="0"/>
                                  </p:stCondLst>
                                  <p:childTnLst>
                                    <p:set>
                                      <p:cBhvr>
                                        <p:cTn id="26" dur="1" fill="hold">
                                          <p:stCondLst>
                                            <p:cond delay="499"/>
                                          </p:stCondLst>
                                        </p:cTn>
                                        <p:tgtEl>
                                          <p:spTgt spid="24579">
                                            <p:txEl>
                                              <p:pRg st="4" end="4"/>
                                            </p:txEl>
                                          </p:spTgt>
                                        </p:tgtEl>
                                        <p:attrNameLst>
                                          <p:attrName>style.visibility</p:attrName>
                                        </p:attrNameLst>
                                      </p:cBhvr>
                                      <p:to>
                                        <p:strVal val="visible"/>
                                      </p:to>
                                    </p:set>
                                  </p:childTnLst>
                                </p:cTn>
                              </p:par>
                            </p:childTnLst>
                          </p:cTn>
                        </p:par>
                      </p:childTnLst>
                    </p:cTn>
                  </p:par>
                  <p:par>
                    <p:cTn id="27" fill="hold">
                      <p:stCondLst>
                        <p:cond delay="indefinite"/>
                      </p:stCondLst>
                      <p:childTnLst>
                        <p:par>
                          <p:cTn id="28" fill="hold">
                            <p:stCondLst>
                              <p:cond delay="0"/>
                            </p:stCondLst>
                            <p:childTnLst>
                              <p:par>
                                <p:cTn id="29" presetID="1" presetClass="entr" presetSubtype="0" fill="hold" grpId="0" nodeType="clickEffect">
                                  <p:stCondLst>
                                    <p:cond delay="0"/>
                                  </p:stCondLst>
                                  <p:childTnLst>
                                    <p:set>
                                      <p:cBhvr>
                                        <p:cTn id="30" dur="1" fill="hold">
                                          <p:stCondLst>
                                            <p:cond delay="499"/>
                                          </p:stCondLst>
                                        </p:cTn>
                                        <p:tgtEl>
                                          <p:spTgt spid="24579">
                                            <p:txEl>
                                              <p:pRg st="5" end="5"/>
                                            </p:txEl>
                                          </p:spTgt>
                                        </p:tgtEl>
                                        <p:attrNameLst>
                                          <p:attrName>style.visibility</p:attrName>
                                        </p:attrNameLst>
                                      </p:cBhvr>
                                      <p:to>
                                        <p:strVal val="visible"/>
                                      </p:to>
                                    </p:set>
                                  </p:childTnLst>
                                </p:cTn>
                              </p:par>
                            </p:childTnLst>
                          </p:cTn>
                        </p:par>
                      </p:childTnLst>
                    </p:cTn>
                  </p:par>
                  <p:par>
                    <p:cTn id="31" fill="hold">
                      <p:stCondLst>
                        <p:cond delay="indefinite"/>
                      </p:stCondLst>
                      <p:childTnLst>
                        <p:par>
                          <p:cTn id="32" fill="hold">
                            <p:stCondLst>
                              <p:cond delay="0"/>
                            </p:stCondLst>
                            <p:childTnLst>
                              <p:par>
                                <p:cTn id="33" presetID="1" presetClass="entr" presetSubtype="0" fill="hold" nodeType="clickEffect">
                                  <p:stCondLst>
                                    <p:cond delay="0"/>
                                  </p:stCondLst>
                                  <p:childTnLst>
                                    <p:set>
                                      <p:cBhvr>
                                        <p:cTn id="34" dur="1" fill="hold">
                                          <p:stCondLst>
                                            <p:cond delay="499"/>
                                          </p:stCondLst>
                                        </p:cTn>
                                        <p:tgtEl>
                                          <p:spTgt spid="2"/>
                                        </p:tgtEl>
                                        <p:attrNameLst>
                                          <p:attrName>style.visibility</p:attrName>
                                        </p:attrNameLst>
                                      </p:cBhvr>
                                      <p:to>
                                        <p:strVal val="visible"/>
                                      </p:to>
                                    </p:se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24579" grpId="0" build="p" autoUpdateAnimBg="0"/>
    </p:bldLst>
  </p:timing>
</p:sld>
</file>

<file path=ppt/slides/slide24.xml><?xml version="1.0" encoding="utf-8"?>
<p:sld xmlns:a="http://schemas.openxmlformats.org/drawingml/2006/main" xmlns:r="http://schemas.openxmlformats.org/officeDocument/2006/relationships" xmlns:mc="http://schemas.openxmlformats.org/markup-compatibility/2006" xmlns:mv="urn:schemas-microsoft-com:mac:vml" xmlns:p="http://schemas.openxmlformats.org/presentationml/2006/main" mc:Ignorable="mv" mc:PreserveAttributes="mv:*" showMasterPhAnim="0">
  <p:cSld>
    <p:spTree>
      <p:nvGrpSpPr>
        <p:cNvPr id="1" name=""/>
        <p:cNvGrpSpPr/>
        <p:nvPr/>
      </p:nvGrpSpPr>
      <p:grpSpPr>
        <a:xfrm>
          <a:off x="0" y="0"/>
          <a:ext cx="0" cy="0"/>
          <a:chOff x="0" y="0"/>
          <a:chExt cx="0" cy="0"/>
        </a:xfrm>
      </p:grpSpPr>
      <p:pic>
        <p:nvPicPr>
          <p:cNvPr id="50178" name="Picture 1"/>
          <p:cNvPicPr>
            <a:picLocks noChangeArrowheads="1"/>
          </p:cNvPicPr>
          <p:nvPr/>
        </p:nvPicPr>
        <p:blipFill>
          <a:blip r:embed="rId2"/>
          <a:srcRect/>
          <a:stretch>
            <a:fillRect/>
          </a:stretch>
        </p:blipFill>
        <p:spPr bwMode="auto">
          <a:xfrm>
            <a:off x="8383588" y="0"/>
            <a:ext cx="760412" cy="1066800"/>
          </a:xfrm>
          <a:prstGeom prst="rect">
            <a:avLst/>
          </a:prstGeom>
          <a:noFill/>
          <a:ln w="9525">
            <a:noFill/>
            <a:miter lim="800000"/>
            <a:headEnd/>
            <a:tailEnd/>
          </a:ln>
        </p:spPr>
      </p:pic>
      <p:sp>
        <p:nvSpPr>
          <p:cNvPr id="50179" name="Rectangle 2"/>
          <p:cNvSpPr>
            <a:spLocks noGrp="1" noChangeArrowheads="1"/>
          </p:cNvSpPr>
          <p:nvPr>
            <p:ph type="title"/>
          </p:nvPr>
        </p:nvSpPr>
        <p:spPr>
          <a:xfrm>
            <a:off x="0" y="228600"/>
            <a:ext cx="8229600" cy="838200"/>
          </a:xfrm>
        </p:spPr>
        <p:txBody>
          <a:bodyPr/>
          <a:lstStyle/>
          <a:p>
            <a:r>
              <a:rPr lang="en-US" smtClean="0"/>
              <a:t>The Krugman Model: Monopolistic competition</a:t>
            </a:r>
            <a:endParaRPr lang="en-US"/>
          </a:p>
        </p:txBody>
      </p:sp>
      <p:sp>
        <p:nvSpPr>
          <p:cNvPr id="25603" name="Rectangle 3"/>
          <p:cNvSpPr>
            <a:spLocks noGrp="1" noChangeArrowheads="1"/>
          </p:cNvSpPr>
          <p:nvPr>
            <p:ph idx="4294967295"/>
          </p:nvPr>
        </p:nvSpPr>
        <p:spPr>
          <a:xfrm>
            <a:off x="571500" y="990600"/>
            <a:ext cx="8267700" cy="4111625"/>
          </a:xfrm>
        </p:spPr>
        <p:txBody>
          <a:bodyPr rIns="132080"/>
          <a:lstStyle/>
          <a:p>
            <a:pPr eaLnBrk="1" hangingPunct="1">
              <a:buClr>
                <a:srgbClr val="000000"/>
              </a:buClr>
            </a:pPr>
            <a:r>
              <a:rPr lang="en-US" dirty="0"/>
              <a:t>We want to determine the number of firms, </a:t>
            </a:r>
            <a:r>
              <a:rPr lang="en-US" dirty="0" err="1"/>
              <a:t>n</a:t>
            </a:r>
            <a:r>
              <a:rPr lang="en-US" dirty="0"/>
              <a:t>,  and the price charged, P. </a:t>
            </a:r>
          </a:p>
          <a:p>
            <a:pPr eaLnBrk="1" hangingPunct="1">
              <a:buClr>
                <a:srgbClr val="000000"/>
              </a:buClr>
            </a:pPr>
            <a:r>
              <a:rPr lang="en-US" dirty="0"/>
              <a:t>First, derive the relationship between </a:t>
            </a:r>
            <a:r>
              <a:rPr lang="en-US" dirty="0" err="1"/>
              <a:t>n</a:t>
            </a:r>
            <a:r>
              <a:rPr lang="en-US" dirty="0"/>
              <a:t> and P.  If each firms treat the average price as given, rewrite (1) as </a:t>
            </a:r>
          </a:p>
        </p:txBody>
      </p:sp>
      <p:sp>
        <p:nvSpPr>
          <p:cNvPr id="50181" name="Rectangle 4"/>
          <p:cNvSpPr>
            <a:spLocks/>
          </p:cNvSpPr>
          <p:nvPr/>
        </p:nvSpPr>
        <p:spPr bwMode="auto">
          <a:xfrm>
            <a:off x="3200400" y="6400800"/>
            <a:ext cx="2908300" cy="482600"/>
          </a:xfrm>
          <a:prstGeom prst="rect">
            <a:avLst/>
          </a:prstGeom>
          <a:noFill/>
          <a:ln w="12700">
            <a:noFill/>
            <a:miter lim="800000"/>
            <a:headEnd/>
            <a:tailEnd/>
          </a:ln>
        </p:spPr>
        <p:txBody>
          <a:bodyPr lIns="0" tIns="0" rIns="40639" bIns="0">
            <a:prstTxWarp prst="textNoShape">
              <a:avLst/>
            </a:prstTxWarp>
          </a:bodyPr>
          <a:lstStyle/>
          <a:p>
            <a:pPr marL="39688" algn="ctr"/>
            <a:r>
              <a:rPr lang="en-US" sz="2600" dirty="0" smtClean="0">
                <a:solidFill>
                  <a:schemeClr val="tx1"/>
                </a:solidFill>
                <a:ea typeface="Angsana New Italic" charset="0"/>
                <a:cs typeface="Angsana New Italic" charset="0"/>
              </a:rPr>
              <a:t>  </a:t>
            </a:r>
            <a:endParaRPr lang="en-US" sz="2600" dirty="0">
              <a:solidFill>
                <a:schemeClr val="tx1"/>
              </a:solidFill>
              <a:ea typeface="Angsana New Italic" charset="0"/>
              <a:cs typeface="Angsana New Italic" charset="0"/>
            </a:endParaRPr>
          </a:p>
        </p:txBody>
      </p:sp>
      <p:sp>
        <p:nvSpPr>
          <p:cNvPr id="50182" name="Rectangle 5"/>
          <p:cNvSpPr>
            <a:spLocks/>
          </p:cNvSpPr>
          <p:nvPr/>
        </p:nvSpPr>
        <p:spPr bwMode="auto">
          <a:xfrm>
            <a:off x="7239000" y="6400800"/>
            <a:ext cx="1917700" cy="482600"/>
          </a:xfrm>
          <a:prstGeom prst="rect">
            <a:avLst/>
          </a:prstGeom>
          <a:noFill/>
          <a:ln w="12700">
            <a:noFill/>
            <a:miter lim="800000"/>
            <a:headEnd/>
            <a:tailEnd/>
          </a:ln>
        </p:spPr>
        <p:txBody>
          <a:bodyPr lIns="0" tIns="0" rIns="40639" bIns="0">
            <a:prstTxWarp prst="textNoShape">
              <a:avLst/>
            </a:prstTxWarp>
          </a:bodyPr>
          <a:lstStyle/>
          <a:p>
            <a:pPr marL="39688" algn="r"/>
            <a:r>
              <a:rPr lang="en-US" sz="2600">
                <a:solidFill>
                  <a:schemeClr val="tx1"/>
                </a:solidFill>
                <a:ea typeface="Angsana New Italic" charset="0"/>
                <a:cs typeface="Angsana New Italic" charset="0"/>
              </a:rPr>
              <a:t>23</a:t>
            </a:r>
          </a:p>
        </p:txBody>
      </p:sp>
      <p:sp>
        <p:nvSpPr>
          <p:cNvPr id="25606" name="Rectangle 6"/>
          <p:cNvSpPr>
            <a:spLocks/>
          </p:cNvSpPr>
          <p:nvPr/>
        </p:nvSpPr>
        <p:spPr bwMode="auto">
          <a:xfrm>
            <a:off x="1065213" y="4022725"/>
            <a:ext cx="7251700" cy="2489200"/>
          </a:xfrm>
          <a:prstGeom prst="rect">
            <a:avLst/>
          </a:prstGeom>
          <a:noFill/>
          <a:ln w="12700">
            <a:noFill/>
            <a:miter lim="800000"/>
            <a:headEnd/>
            <a:tailEnd/>
          </a:ln>
        </p:spPr>
        <p:txBody>
          <a:bodyPr lIns="0" tIns="0" rIns="40639" bIns="0">
            <a:prstTxWarp prst="textNoShape">
              <a:avLst/>
            </a:prstTxWarp>
          </a:bodyPr>
          <a:lstStyle/>
          <a:p>
            <a:pPr marL="39688"/>
            <a:r>
              <a:rPr lang="en-US" sz="4000">
                <a:solidFill>
                  <a:schemeClr val="tx1"/>
                </a:solidFill>
                <a:latin typeface="Angsana New" charset="0"/>
                <a:ea typeface="Angsana New" charset="0"/>
                <a:cs typeface="Angsana New" charset="0"/>
                <a:sym typeface="Angsana New" charset="0"/>
              </a:rPr>
              <a:t>Hence,   P  =   A  -  Q/(bS)</a:t>
            </a:r>
          </a:p>
          <a:p>
            <a:pPr marL="39688"/>
            <a:r>
              <a:rPr lang="en-US" sz="4000">
                <a:solidFill>
                  <a:schemeClr val="tx1"/>
                </a:solidFill>
                <a:latin typeface="Angsana New" charset="0"/>
                <a:ea typeface="Angsana New" charset="0"/>
                <a:cs typeface="Angsana New" charset="0"/>
                <a:sym typeface="Angsana New" charset="0"/>
              </a:rPr>
              <a:t>and	 TR  =  AQ -  Q</a:t>
            </a:r>
            <a:r>
              <a:rPr lang="en-US" sz="4000" baseline="30000">
                <a:solidFill>
                  <a:schemeClr val="tx1"/>
                </a:solidFill>
                <a:latin typeface="Angsana New" charset="0"/>
                <a:ea typeface="Angsana New" charset="0"/>
                <a:cs typeface="Angsana New" charset="0"/>
                <a:sym typeface="Angsana New" charset="0"/>
              </a:rPr>
              <a:t>2</a:t>
            </a:r>
            <a:r>
              <a:rPr lang="en-US" sz="4000">
                <a:solidFill>
                  <a:schemeClr val="tx1"/>
                </a:solidFill>
                <a:latin typeface="Angsana New" charset="0"/>
                <a:ea typeface="Angsana New" charset="0"/>
                <a:cs typeface="Angsana New" charset="0"/>
                <a:sym typeface="Angsana New" charset="0"/>
              </a:rPr>
              <a:t>/(bS),  MR = A - 2Q/(bS)</a:t>
            </a:r>
          </a:p>
          <a:p>
            <a:pPr marL="39688"/>
            <a:r>
              <a:rPr lang="en-US" sz="4000">
                <a:solidFill>
                  <a:schemeClr val="tx1"/>
                </a:solidFill>
                <a:latin typeface="Angsana New" charset="0"/>
                <a:ea typeface="Angsana New" charset="0"/>
                <a:cs typeface="Angsana New" charset="0"/>
                <a:sym typeface="Angsana New" charset="0"/>
              </a:rPr>
              <a:t>or 	 MR =  A - Q/(bS) - Q/(bS)  </a:t>
            </a:r>
          </a:p>
          <a:p>
            <a:pPr marL="39688"/>
            <a:r>
              <a:rPr lang="en-US" sz="4000">
                <a:solidFill>
                  <a:schemeClr val="tx1"/>
                </a:solidFill>
                <a:latin typeface="Angsana New" charset="0"/>
                <a:ea typeface="Angsana New" charset="0"/>
                <a:cs typeface="Angsana New" charset="0"/>
                <a:sym typeface="Angsana New" charset="0"/>
              </a:rPr>
              <a:t>	 MR =  P - Q/(bS)</a:t>
            </a:r>
          </a:p>
        </p:txBody>
      </p:sp>
      <p:grpSp>
        <p:nvGrpSpPr>
          <p:cNvPr id="2" name="Group 7"/>
          <p:cNvGrpSpPr>
            <a:grpSpLocks/>
          </p:cNvGrpSpPr>
          <p:nvPr/>
        </p:nvGrpSpPr>
        <p:grpSpPr bwMode="auto">
          <a:xfrm>
            <a:off x="1066800" y="3352800"/>
            <a:ext cx="4583113" cy="698500"/>
            <a:chOff x="0" y="0"/>
            <a:chExt cx="2887" cy="440"/>
          </a:xfrm>
        </p:grpSpPr>
        <p:sp>
          <p:nvSpPr>
            <p:cNvPr id="50185" name="Rectangle 8"/>
            <p:cNvSpPr>
              <a:spLocks/>
            </p:cNvSpPr>
            <p:nvPr/>
          </p:nvSpPr>
          <p:spPr bwMode="auto">
            <a:xfrm>
              <a:off x="0" y="0"/>
              <a:ext cx="2887" cy="440"/>
            </a:xfrm>
            <a:prstGeom prst="rect">
              <a:avLst/>
            </a:prstGeom>
            <a:noFill/>
            <a:ln w="12700">
              <a:noFill/>
              <a:miter lim="800000"/>
              <a:headEnd/>
              <a:tailEnd/>
            </a:ln>
          </p:spPr>
          <p:txBody>
            <a:bodyPr wrap="none" lIns="0" tIns="0" rIns="40639" bIns="0">
              <a:prstTxWarp prst="textNoShape">
                <a:avLst/>
              </a:prstTxWarp>
              <a:spAutoFit/>
            </a:bodyPr>
            <a:lstStyle/>
            <a:p>
              <a:pPr marL="39688"/>
              <a:r>
                <a:rPr lang="en-US" sz="4000">
                  <a:solidFill>
                    <a:schemeClr val="tx1"/>
                  </a:solidFill>
                  <a:latin typeface="Angsana New" charset="0"/>
                  <a:ea typeface="Lucida Grande" charset="0"/>
                  <a:cs typeface="Lucida Grande" charset="0"/>
                  <a:sym typeface="Angsana New" charset="0"/>
                </a:rPr>
                <a:t>	   Q  =   [1/n + bP]S - bSP </a:t>
              </a:r>
            </a:p>
          </p:txBody>
        </p:sp>
        <p:sp>
          <p:nvSpPr>
            <p:cNvPr id="50186" name="Line 9"/>
            <p:cNvSpPr>
              <a:spLocks noChangeShapeType="1"/>
            </p:cNvSpPr>
            <p:nvPr/>
          </p:nvSpPr>
          <p:spPr bwMode="auto">
            <a:xfrm>
              <a:off x="1920" y="137"/>
              <a:ext cx="144" cy="1"/>
            </a:xfrm>
            <a:prstGeom prst="line">
              <a:avLst/>
            </a:prstGeom>
            <a:noFill/>
            <a:ln w="28575">
              <a:solidFill>
                <a:schemeClr val="tx1"/>
              </a:solidFill>
              <a:round/>
              <a:headEnd/>
              <a:tailEnd/>
            </a:ln>
          </p:spPr>
          <p:txBody>
            <a:bodyPr lIns="0" tIns="0" rIns="0" bIns="0">
              <a:prstTxWarp prst="textNoShape">
                <a:avLst/>
              </a:prstTxWarp>
            </a:bodyPr>
            <a:lstStyle/>
            <a:p>
              <a:endParaRPr lang="en-US"/>
            </a:p>
          </p:txBody>
        </p:sp>
      </p:grpSp>
      <p:sp>
        <p:nvSpPr>
          <p:cNvPr id="13" name="Footer Placeholder 12"/>
          <p:cNvSpPr>
            <a:spLocks noGrp="1"/>
          </p:cNvSpPr>
          <p:nvPr>
            <p:ph type="ftr" sz="quarter" idx="3"/>
          </p:nvPr>
        </p:nvSpPr>
        <p:spPr/>
        <p:txBody>
          <a:bodyPr/>
          <a:lstStyle/>
          <a:p>
            <a:r>
              <a:rPr lang="en-US" smtClean="0"/>
              <a:t>Chayun Tantivasadakarn</a:t>
            </a:r>
            <a:endParaRPr lang="en-US" dirty="0"/>
          </a:p>
        </p:txBody>
      </p:sp>
    </p:spTree>
  </p:cSld>
  <p:clrMapOvr>
    <a:masterClrMapping/>
  </p:clrMapOvr>
  <p:transition/>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1" presetClass="entr" presetSubtype="0" fill="hold" grpId="0" nodeType="clickEffect">
                                  <p:stCondLst>
                                    <p:cond delay="0"/>
                                  </p:stCondLst>
                                  <p:childTnLst>
                                    <p:set>
                                      <p:cBhvr>
                                        <p:cTn id="6" dur="1" fill="hold">
                                          <p:stCondLst>
                                            <p:cond delay="499"/>
                                          </p:stCondLst>
                                        </p:cTn>
                                        <p:tgtEl>
                                          <p:spTgt spid="25603">
                                            <p:txEl>
                                              <p:pRg st="0" end="0"/>
                                            </p:txEl>
                                          </p:spTgt>
                                        </p:tgtEl>
                                        <p:attrNameLst>
                                          <p:attrName>style.visibility</p:attrName>
                                        </p:attrNameLst>
                                      </p:cBhvr>
                                      <p:to>
                                        <p:strVal val="visible"/>
                                      </p:to>
                                    </p:set>
                                  </p:childTnLst>
                                </p:cTn>
                              </p:par>
                            </p:childTnLst>
                          </p:cTn>
                        </p:par>
                      </p:childTnLst>
                    </p:cTn>
                  </p:par>
                  <p:par>
                    <p:cTn id="7" fill="hold">
                      <p:stCondLst>
                        <p:cond delay="indefinite"/>
                      </p:stCondLst>
                      <p:childTnLst>
                        <p:par>
                          <p:cTn id="8" fill="hold">
                            <p:stCondLst>
                              <p:cond delay="0"/>
                            </p:stCondLst>
                            <p:childTnLst>
                              <p:par>
                                <p:cTn id="9" presetID="1" presetClass="entr" presetSubtype="0" fill="hold" grpId="0" nodeType="clickEffect">
                                  <p:stCondLst>
                                    <p:cond delay="0"/>
                                  </p:stCondLst>
                                  <p:childTnLst>
                                    <p:set>
                                      <p:cBhvr>
                                        <p:cTn id="10" dur="1" fill="hold">
                                          <p:stCondLst>
                                            <p:cond delay="499"/>
                                          </p:stCondLst>
                                        </p:cTn>
                                        <p:tgtEl>
                                          <p:spTgt spid="25603">
                                            <p:txEl>
                                              <p:pRg st="1" end="1"/>
                                            </p:txEl>
                                          </p:spTgt>
                                        </p:tgtEl>
                                        <p:attrNameLst>
                                          <p:attrName>style.visibility</p:attrName>
                                        </p:attrNameLst>
                                      </p:cBhvr>
                                      <p:to>
                                        <p:strVal val="visible"/>
                                      </p:to>
                                    </p:set>
                                  </p:childTnLst>
                                </p:cTn>
                              </p:par>
                            </p:childTnLst>
                          </p:cTn>
                        </p:par>
                      </p:childTnLst>
                    </p:cTn>
                  </p:par>
                  <p:par>
                    <p:cTn id="11" fill="hold">
                      <p:stCondLst>
                        <p:cond delay="indefinite"/>
                      </p:stCondLst>
                      <p:childTnLst>
                        <p:par>
                          <p:cTn id="12" fill="hold">
                            <p:stCondLst>
                              <p:cond delay="0"/>
                            </p:stCondLst>
                            <p:childTnLst>
                              <p:par>
                                <p:cTn id="13" presetID="1" presetClass="entr" presetSubtype="0" fill="hold" nodeType="clickEffect">
                                  <p:stCondLst>
                                    <p:cond delay="0"/>
                                  </p:stCondLst>
                                  <p:childTnLst>
                                    <p:set>
                                      <p:cBhvr>
                                        <p:cTn id="14" dur="1" fill="hold">
                                          <p:stCondLst>
                                            <p:cond delay="499"/>
                                          </p:stCondLst>
                                        </p:cTn>
                                        <p:tgtEl>
                                          <p:spTgt spid="2"/>
                                        </p:tgtEl>
                                        <p:attrNameLst>
                                          <p:attrName>style.visibility</p:attrName>
                                        </p:attrNameLst>
                                      </p:cBhvr>
                                      <p:to>
                                        <p:strVal val="visible"/>
                                      </p:to>
                                    </p:set>
                                  </p:childTnLst>
                                </p:cTn>
                              </p:par>
                            </p:childTnLst>
                          </p:cTn>
                        </p:par>
                      </p:childTnLst>
                    </p:cTn>
                  </p:par>
                  <p:par>
                    <p:cTn id="15" fill="hold">
                      <p:stCondLst>
                        <p:cond delay="indefinite"/>
                      </p:stCondLst>
                      <p:childTnLst>
                        <p:par>
                          <p:cTn id="16" fill="hold">
                            <p:stCondLst>
                              <p:cond delay="0"/>
                            </p:stCondLst>
                            <p:childTnLst>
                              <p:par>
                                <p:cTn id="17" presetID="1" presetClass="entr" presetSubtype="0" fill="hold" grpId="0" nodeType="clickEffect">
                                  <p:stCondLst>
                                    <p:cond delay="0"/>
                                  </p:stCondLst>
                                  <p:childTnLst>
                                    <p:set>
                                      <p:cBhvr>
                                        <p:cTn id="18" dur="1" fill="hold">
                                          <p:stCondLst>
                                            <p:cond delay="499"/>
                                          </p:stCondLst>
                                        </p:cTn>
                                        <p:tgtEl>
                                          <p:spTgt spid="25606">
                                            <p:txEl>
                                              <p:pRg st="0" end="0"/>
                                            </p:txEl>
                                          </p:spTgt>
                                        </p:tgtEl>
                                        <p:attrNameLst>
                                          <p:attrName>style.visibility</p:attrName>
                                        </p:attrNameLst>
                                      </p:cBhvr>
                                      <p:to>
                                        <p:strVal val="visible"/>
                                      </p:to>
                                    </p:set>
                                  </p:childTnLst>
                                </p:cTn>
                              </p:par>
                            </p:childTnLst>
                          </p:cTn>
                        </p:par>
                      </p:childTnLst>
                    </p:cTn>
                  </p:par>
                  <p:par>
                    <p:cTn id="19" fill="hold">
                      <p:stCondLst>
                        <p:cond delay="indefinite"/>
                      </p:stCondLst>
                      <p:childTnLst>
                        <p:par>
                          <p:cTn id="20" fill="hold">
                            <p:stCondLst>
                              <p:cond delay="0"/>
                            </p:stCondLst>
                            <p:childTnLst>
                              <p:par>
                                <p:cTn id="21" presetID="1" presetClass="entr" presetSubtype="0" fill="hold" grpId="0" nodeType="clickEffect">
                                  <p:stCondLst>
                                    <p:cond delay="0"/>
                                  </p:stCondLst>
                                  <p:childTnLst>
                                    <p:set>
                                      <p:cBhvr>
                                        <p:cTn id="22" dur="1" fill="hold">
                                          <p:stCondLst>
                                            <p:cond delay="499"/>
                                          </p:stCondLst>
                                        </p:cTn>
                                        <p:tgtEl>
                                          <p:spTgt spid="25606">
                                            <p:txEl>
                                              <p:pRg st="1" end="1"/>
                                            </p:txEl>
                                          </p:spTgt>
                                        </p:tgtEl>
                                        <p:attrNameLst>
                                          <p:attrName>style.visibility</p:attrName>
                                        </p:attrNameLst>
                                      </p:cBhvr>
                                      <p:to>
                                        <p:strVal val="visible"/>
                                      </p:to>
                                    </p:set>
                                  </p:childTnLst>
                                </p:cTn>
                              </p:par>
                            </p:childTnLst>
                          </p:cTn>
                        </p:par>
                      </p:childTnLst>
                    </p:cTn>
                  </p:par>
                  <p:par>
                    <p:cTn id="23" fill="hold">
                      <p:stCondLst>
                        <p:cond delay="indefinite"/>
                      </p:stCondLst>
                      <p:childTnLst>
                        <p:par>
                          <p:cTn id="24" fill="hold">
                            <p:stCondLst>
                              <p:cond delay="0"/>
                            </p:stCondLst>
                            <p:childTnLst>
                              <p:par>
                                <p:cTn id="25" presetID="1" presetClass="entr" presetSubtype="0" fill="hold" grpId="0" nodeType="clickEffect">
                                  <p:stCondLst>
                                    <p:cond delay="0"/>
                                  </p:stCondLst>
                                  <p:childTnLst>
                                    <p:set>
                                      <p:cBhvr>
                                        <p:cTn id="26" dur="1" fill="hold">
                                          <p:stCondLst>
                                            <p:cond delay="499"/>
                                          </p:stCondLst>
                                        </p:cTn>
                                        <p:tgtEl>
                                          <p:spTgt spid="25606">
                                            <p:txEl>
                                              <p:pRg st="2" end="2"/>
                                            </p:txEl>
                                          </p:spTgt>
                                        </p:tgtEl>
                                        <p:attrNameLst>
                                          <p:attrName>style.visibility</p:attrName>
                                        </p:attrNameLst>
                                      </p:cBhvr>
                                      <p:to>
                                        <p:strVal val="visible"/>
                                      </p:to>
                                    </p:set>
                                  </p:childTnLst>
                                </p:cTn>
                              </p:par>
                            </p:childTnLst>
                          </p:cTn>
                        </p:par>
                      </p:childTnLst>
                    </p:cTn>
                  </p:par>
                  <p:par>
                    <p:cTn id="27" fill="hold">
                      <p:stCondLst>
                        <p:cond delay="indefinite"/>
                      </p:stCondLst>
                      <p:childTnLst>
                        <p:par>
                          <p:cTn id="28" fill="hold">
                            <p:stCondLst>
                              <p:cond delay="0"/>
                            </p:stCondLst>
                            <p:childTnLst>
                              <p:par>
                                <p:cTn id="29" presetID="1" presetClass="entr" presetSubtype="0" fill="hold" grpId="0" nodeType="clickEffect">
                                  <p:stCondLst>
                                    <p:cond delay="0"/>
                                  </p:stCondLst>
                                  <p:childTnLst>
                                    <p:set>
                                      <p:cBhvr>
                                        <p:cTn id="30" dur="1" fill="hold">
                                          <p:stCondLst>
                                            <p:cond delay="499"/>
                                          </p:stCondLst>
                                        </p:cTn>
                                        <p:tgtEl>
                                          <p:spTgt spid="25606">
                                            <p:txEl>
                                              <p:pRg st="3" end="3"/>
                                            </p:txEl>
                                          </p:spTgt>
                                        </p:tgtEl>
                                        <p:attrNameLst>
                                          <p:attrName>style.visibility</p:attrName>
                                        </p:attrNameLst>
                                      </p:cBhvr>
                                      <p:to>
                                        <p:strVal val="visible"/>
                                      </p:to>
                                    </p:se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25603" grpId="0" build="p" autoUpdateAnimBg="0"/>
      <p:bldP spid="25606" grpId="0" build="p" autoUpdateAnimBg="0"/>
    </p:bldLst>
  </p:timing>
</p:sld>
</file>

<file path=ppt/slides/slide25.xml><?xml version="1.0" encoding="utf-8"?>
<p:sld xmlns:a="http://schemas.openxmlformats.org/drawingml/2006/main" xmlns:r="http://schemas.openxmlformats.org/officeDocument/2006/relationships" xmlns:mc="http://schemas.openxmlformats.org/markup-compatibility/2006" xmlns:mv="urn:schemas-microsoft-com:mac:vml" xmlns:p="http://schemas.openxmlformats.org/presentationml/2006/main" mc:Ignorable="mv" mc:PreserveAttributes="mv:*" showMasterPhAnim="0">
  <p:cSld>
    <p:spTree>
      <p:nvGrpSpPr>
        <p:cNvPr id="1" name=""/>
        <p:cNvGrpSpPr/>
        <p:nvPr/>
      </p:nvGrpSpPr>
      <p:grpSpPr>
        <a:xfrm>
          <a:off x="0" y="0"/>
          <a:ext cx="0" cy="0"/>
          <a:chOff x="0" y="0"/>
          <a:chExt cx="0" cy="0"/>
        </a:xfrm>
      </p:grpSpPr>
      <p:pic>
        <p:nvPicPr>
          <p:cNvPr id="51202" name="Picture 1"/>
          <p:cNvPicPr>
            <a:picLocks noChangeArrowheads="1"/>
          </p:cNvPicPr>
          <p:nvPr/>
        </p:nvPicPr>
        <p:blipFill>
          <a:blip r:embed="rId2"/>
          <a:srcRect/>
          <a:stretch>
            <a:fillRect/>
          </a:stretch>
        </p:blipFill>
        <p:spPr bwMode="auto">
          <a:xfrm>
            <a:off x="8383588" y="0"/>
            <a:ext cx="760412" cy="1066800"/>
          </a:xfrm>
          <a:prstGeom prst="rect">
            <a:avLst/>
          </a:prstGeom>
          <a:noFill/>
          <a:ln w="9525">
            <a:noFill/>
            <a:miter lim="800000"/>
            <a:headEnd/>
            <a:tailEnd/>
          </a:ln>
        </p:spPr>
      </p:pic>
      <p:sp>
        <p:nvSpPr>
          <p:cNvPr id="51203" name="Rectangle 2"/>
          <p:cNvSpPr>
            <a:spLocks noGrp="1" noChangeArrowheads="1"/>
          </p:cNvSpPr>
          <p:nvPr>
            <p:ph type="title"/>
          </p:nvPr>
        </p:nvSpPr>
        <p:spPr>
          <a:xfrm>
            <a:off x="0" y="76200"/>
            <a:ext cx="8229600" cy="838200"/>
          </a:xfrm>
        </p:spPr>
        <p:txBody>
          <a:bodyPr/>
          <a:lstStyle/>
          <a:p>
            <a:r>
              <a:rPr lang="en-US" smtClean="0"/>
              <a:t>The Krugman Model: Monopolistic competition</a:t>
            </a:r>
            <a:endParaRPr lang="en-US"/>
          </a:p>
        </p:txBody>
      </p:sp>
      <p:sp>
        <p:nvSpPr>
          <p:cNvPr id="26627" name="Rectangle 3"/>
          <p:cNvSpPr>
            <a:spLocks noGrp="1" noChangeArrowheads="1"/>
          </p:cNvSpPr>
          <p:nvPr>
            <p:ph idx="4294967295"/>
          </p:nvPr>
        </p:nvSpPr>
        <p:spPr>
          <a:xfrm>
            <a:off x="609600" y="838200"/>
            <a:ext cx="8305800" cy="1828800"/>
          </a:xfrm>
        </p:spPr>
        <p:txBody>
          <a:bodyPr rIns="132080"/>
          <a:lstStyle/>
          <a:p>
            <a:pPr eaLnBrk="1" hangingPunct="1">
              <a:buClr>
                <a:srgbClr val="000000"/>
              </a:buClr>
            </a:pPr>
            <a:r>
              <a:rPr lang="en-US" dirty="0"/>
              <a:t>Assume a constant MC = </a:t>
            </a:r>
            <a:r>
              <a:rPr lang="en-US" dirty="0" err="1"/>
              <a:t>c</a:t>
            </a:r>
            <a:r>
              <a:rPr lang="en-US" dirty="0"/>
              <a:t>, maximize profits require   MR = MC   or</a:t>
            </a:r>
          </a:p>
          <a:p>
            <a:pPr eaLnBrk="1" hangingPunct="1">
              <a:buFont typeface="Angsana New" charset="0"/>
              <a:buNone/>
            </a:pPr>
            <a:r>
              <a:rPr lang="en-US" dirty="0">
                <a:latin typeface="ＭＳ Ｐゴシック" charset="-128"/>
                <a:ea typeface="ＭＳ Ｐゴシック" charset="-128"/>
                <a:cs typeface="ＭＳ Ｐゴシック" charset="-128"/>
                <a:sym typeface="ＭＳ Ｐゴシック" charset="-128"/>
              </a:rPr>
              <a:t>		</a:t>
            </a:r>
            <a:r>
              <a:rPr lang="en-US" dirty="0"/>
              <a:t> MR =  P - Q/(</a:t>
            </a:r>
            <a:r>
              <a:rPr lang="en-US" dirty="0" err="1"/>
              <a:t>bS</a:t>
            </a:r>
            <a:r>
              <a:rPr lang="en-US" dirty="0"/>
              <a:t>)  =  </a:t>
            </a:r>
            <a:r>
              <a:rPr lang="en-US" dirty="0" err="1"/>
              <a:t>c</a:t>
            </a:r>
            <a:r>
              <a:rPr lang="en-US" dirty="0"/>
              <a:t>  --&gt; P  =   </a:t>
            </a:r>
            <a:r>
              <a:rPr lang="en-US" dirty="0" err="1"/>
              <a:t>c</a:t>
            </a:r>
            <a:r>
              <a:rPr lang="en-US" dirty="0"/>
              <a:t>  + Q/(</a:t>
            </a:r>
            <a:r>
              <a:rPr lang="en-US" dirty="0" err="1"/>
              <a:t>bS</a:t>
            </a:r>
            <a:r>
              <a:rPr lang="en-US" dirty="0"/>
              <a:t>)</a:t>
            </a:r>
          </a:p>
        </p:txBody>
      </p:sp>
      <p:sp>
        <p:nvSpPr>
          <p:cNvPr id="51205" name="Rectangle 4"/>
          <p:cNvSpPr>
            <a:spLocks/>
          </p:cNvSpPr>
          <p:nvPr/>
        </p:nvSpPr>
        <p:spPr bwMode="auto">
          <a:xfrm>
            <a:off x="7239000" y="6400800"/>
            <a:ext cx="1917700" cy="482600"/>
          </a:xfrm>
          <a:prstGeom prst="rect">
            <a:avLst/>
          </a:prstGeom>
          <a:noFill/>
          <a:ln w="12700">
            <a:noFill/>
            <a:miter lim="800000"/>
            <a:headEnd/>
            <a:tailEnd/>
          </a:ln>
        </p:spPr>
        <p:txBody>
          <a:bodyPr lIns="0" tIns="0" rIns="40639" bIns="0">
            <a:prstTxWarp prst="textNoShape">
              <a:avLst/>
            </a:prstTxWarp>
          </a:bodyPr>
          <a:lstStyle/>
          <a:p>
            <a:pPr marL="39688" algn="r"/>
            <a:r>
              <a:rPr lang="en-US" sz="2600">
                <a:solidFill>
                  <a:schemeClr val="tx1"/>
                </a:solidFill>
                <a:ea typeface="Angsana New Italic" charset="0"/>
                <a:cs typeface="Angsana New Italic" charset="0"/>
              </a:rPr>
              <a:t>24</a:t>
            </a:r>
          </a:p>
        </p:txBody>
      </p:sp>
      <p:sp>
        <p:nvSpPr>
          <p:cNvPr id="26629" name="Rectangle 5"/>
          <p:cNvSpPr>
            <a:spLocks/>
          </p:cNvSpPr>
          <p:nvPr/>
        </p:nvSpPr>
        <p:spPr bwMode="auto">
          <a:xfrm>
            <a:off x="609600" y="4151313"/>
            <a:ext cx="8547100" cy="2489200"/>
          </a:xfrm>
          <a:prstGeom prst="rect">
            <a:avLst/>
          </a:prstGeom>
          <a:noFill/>
          <a:ln w="12700">
            <a:noFill/>
            <a:miter lim="800000"/>
            <a:headEnd/>
            <a:tailEnd/>
          </a:ln>
        </p:spPr>
        <p:txBody>
          <a:bodyPr lIns="0" tIns="0" rIns="40639" bIns="0">
            <a:prstTxWarp prst="textNoShape">
              <a:avLst/>
            </a:prstTxWarp>
          </a:bodyPr>
          <a:lstStyle/>
          <a:p>
            <a:pPr marL="330200" indent="-290513">
              <a:buClr>
                <a:srgbClr val="000000"/>
              </a:buClr>
              <a:buSzPct val="100000"/>
              <a:buFont typeface="Angsana New" charset="0"/>
              <a:buChar char="•"/>
            </a:pPr>
            <a:r>
              <a:rPr lang="en-US" sz="4000" dirty="0">
                <a:solidFill>
                  <a:schemeClr val="tx1"/>
                </a:solidFill>
                <a:latin typeface="Angsana New" charset="0"/>
                <a:ea typeface="Angsana New" charset="0"/>
                <a:cs typeface="Angsana New" charset="0"/>
                <a:sym typeface="Angsana New" charset="0"/>
              </a:rPr>
              <a:t>the more firms, the more competition, and hence the lower the price.</a:t>
            </a:r>
          </a:p>
          <a:p>
            <a:pPr marL="330200" indent="-290513">
              <a:buClr>
                <a:srgbClr val="000000"/>
              </a:buClr>
              <a:buSzPct val="100000"/>
              <a:buFont typeface="Angsana New" charset="0"/>
              <a:buChar char="•"/>
            </a:pPr>
            <a:r>
              <a:rPr lang="en-US" sz="4000" dirty="0">
                <a:solidFill>
                  <a:schemeClr val="tx1"/>
                </a:solidFill>
                <a:latin typeface="Angsana New" charset="0"/>
                <a:ea typeface="Angsana New" charset="0"/>
                <a:cs typeface="Angsana New" charset="0"/>
                <a:sym typeface="Angsana New" charset="0"/>
              </a:rPr>
              <a:t>Plotting (2) as</a:t>
            </a:r>
            <a:r>
              <a:rPr lang="en-US" sz="4000" dirty="0" smtClean="0">
                <a:solidFill>
                  <a:schemeClr val="tx1"/>
                </a:solidFill>
                <a:latin typeface="Angsana New" charset="0"/>
                <a:ea typeface="Angsana New" charset="0"/>
                <a:cs typeface="Angsana New" charset="0"/>
                <a:sym typeface="Angsana New" charset="0"/>
              </a:rPr>
              <a:t> P </a:t>
            </a:r>
            <a:r>
              <a:rPr lang="en-US" sz="4000" dirty="0">
                <a:solidFill>
                  <a:schemeClr val="tx1"/>
                </a:solidFill>
                <a:latin typeface="Angsana New" charset="0"/>
                <a:ea typeface="Angsana New" charset="0"/>
                <a:cs typeface="Angsana New" charset="0"/>
                <a:sym typeface="Angsana New" charset="0"/>
              </a:rPr>
              <a:t>curve.  The curve is downward sloping.</a:t>
            </a:r>
          </a:p>
          <a:p>
            <a:pPr marL="330200" indent="-290513">
              <a:buClr>
                <a:srgbClr val="000000"/>
              </a:buClr>
              <a:buSzPct val="100000"/>
              <a:buFont typeface="Angsana New" charset="0"/>
              <a:buChar char="•"/>
            </a:pPr>
            <a:r>
              <a:rPr lang="en-US" sz="4000" dirty="0">
                <a:solidFill>
                  <a:schemeClr val="tx1"/>
                </a:solidFill>
                <a:latin typeface="Angsana New" charset="0"/>
                <a:ea typeface="Angsana New" charset="0"/>
                <a:cs typeface="Angsana New" charset="0"/>
                <a:sym typeface="Angsana New" charset="0"/>
              </a:rPr>
              <a:t>This curve represents P that maximizes profits for given </a:t>
            </a:r>
            <a:r>
              <a:rPr lang="en-US" sz="4000" dirty="0" err="1">
                <a:solidFill>
                  <a:schemeClr val="tx1"/>
                </a:solidFill>
                <a:latin typeface="Angsana New" charset="0"/>
                <a:ea typeface="Angsana New" charset="0"/>
                <a:cs typeface="Angsana New" charset="0"/>
                <a:sym typeface="Angsana New" charset="0"/>
              </a:rPr>
              <a:t>n</a:t>
            </a:r>
            <a:r>
              <a:rPr lang="en-US" sz="4000" dirty="0">
                <a:solidFill>
                  <a:schemeClr val="tx1"/>
                </a:solidFill>
                <a:latin typeface="Angsana New" charset="0"/>
                <a:ea typeface="Angsana New" charset="0"/>
                <a:cs typeface="Angsana New" charset="0"/>
                <a:sym typeface="Angsana New" charset="0"/>
              </a:rPr>
              <a:t>.</a:t>
            </a:r>
          </a:p>
        </p:txBody>
      </p:sp>
      <p:grpSp>
        <p:nvGrpSpPr>
          <p:cNvPr id="51207" name="Group 6"/>
          <p:cNvGrpSpPr>
            <a:grpSpLocks/>
          </p:cNvGrpSpPr>
          <p:nvPr/>
        </p:nvGrpSpPr>
        <p:grpSpPr bwMode="auto">
          <a:xfrm>
            <a:off x="8610600" y="5029200"/>
            <a:ext cx="381000" cy="304800"/>
            <a:chOff x="0" y="0"/>
            <a:chExt cx="240" cy="192"/>
          </a:xfrm>
        </p:grpSpPr>
        <p:sp>
          <p:nvSpPr>
            <p:cNvPr id="51215" name="AutoShape 7">
              <a:hlinkClick r:id="rId3" action="ppaction://hlinksldjump"/>
            </p:cNvPr>
            <p:cNvSpPr>
              <a:spLocks/>
            </p:cNvSpPr>
            <p:nvPr/>
          </p:nvSpPr>
          <p:spPr bwMode="auto">
            <a:xfrm>
              <a:off x="0" y="0"/>
              <a:ext cx="240" cy="192"/>
            </a:xfrm>
            <a:custGeom>
              <a:avLst/>
              <a:gdLst>
                <a:gd name="T0" fmla="*/ 0 w 21600"/>
                <a:gd name="T1" fmla="*/ 0 h 21600"/>
                <a:gd name="T2" fmla="*/ 0 60000 65536"/>
                <a:gd name="T3" fmla="*/ 0 w 21600"/>
                <a:gd name="T4" fmla="*/ 0 h 21600"/>
                <a:gd name="T5" fmla="*/ 21600 w 21600"/>
                <a:gd name="T6" fmla="*/ 21600 h 21600"/>
              </a:gdLst>
              <a:ahLst/>
              <a:cxnLst>
                <a:cxn ang="T2">
                  <a:pos x="T0" y="T1"/>
                </a:cxn>
              </a:cxnLst>
              <a:rect l="T3" t="T4" r="T5" b="T6"/>
              <a:pathLst>
                <a:path w="21600" h="21600">
                  <a:moveTo>
                    <a:pt x="0" y="0"/>
                  </a:moveTo>
                  <a:lnTo>
                    <a:pt x="0" y="21600"/>
                  </a:lnTo>
                  <a:lnTo>
                    <a:pt x="21600" y="21600"/>
                  </a:lnTo>
                  <a:lnTo>
                    <a:pt x="21600" y="0"/>
                  </a:lnTo>
                  <a:close/>
                  <a:moveTo>
                    <a:pt x="0" y="0"/>
                  </a:moveTo>
                </a:path>
              </a:pathLst>
            </a:custGeom>
            <a:solidFill>
              <a:schemeClr val="accent1"/>
            </a:solidFill>
            <a:ln w="9525">
              <a:solidFill>
                <a:schemeClr val="tx1"/>
              </a:solidFill>
              <a:round/>
              <a:headEnd/>
              <a:tailEnd/>
            </a:ln>
          </p:spPr>
          <p:txBody>
            <a:bodyPr lIns="0" tIns="0" rIns="0" bIns="0">
              <a:prstTxWarp prst="textNoShape">
                <a:avLst/>
              </a:prstTxWarp>
            </a:bodyPr>
            <a:lstStyle/>
            <a:p>
              <a:endParaRPr lang="en-US"/>
            </a:p>
          </p:txBody>
        </p:sp>
        <p:sp>
          <p:nvSpPr>
            <p:cNvPr id="51216" name="AutoShape 8"/>
            <p:cNvSpPr>
              <a:spLocks/>
            </p:cNvSpPr>
            <p:nvPr/>
          </p:nvSpPr>
          <p:spPr bwMode="auto">
            <a:xfrm>
              <a:off x="0" y="0"/>
              <a:ext cx="240" cy="12"/>
            </a:xfrm>
            <a:custGeom>
              <a:avLst/>
              <a:gdLst>
                <a:gd name="T0" fmla="*/ 0 w 21600"/>
                <a:gd name="T1" fmla="*/ 0 h 21600"/>
                <a:gd name="T2" fmla="*/ 0 60000 65536"/>
                <a:gd name="T3" fmla="*/ 0 w 21600"/>
                <a:gd name="T4" fmla="*/ 0 h 21600"/>
                <a:gd name="T5" fmla="*/ 21600 w 21600"/>
                <a:gd name="T6" fmla="*/ 21600 h 21600"/>
              </a:gdLst>
              <a:ahLst/>
              <a:cxnLst>
                <a:cxn ang="T2">
                  <a:pos x="T0" y="T1"/>
                </a:cxn>
              </a:cxnLst>
              <a:rect l="T3" t="T4" r="T5" b="T6"/>
              <a:pathLst>
                <a:path w="21600" h="21600">
                  <a:moveTo>
                    <a:pt x="0" y="0"/>
                  </a:moveTo>
                  <a:lnTo>
                    <a:pt x="1080" y="21600"/>
                  </a:lnTo>
                  <a:lnTo>
                    <a:pt x="20520" y="21600"/>
                  </a:lnTo>
                  <a:lnTo>
                    <a:pt x="21600" y="0"/>
                  </a:lnTo>
                  <a:close/>
                  <a:moveTo>
                    <a:pt x="0" y="0"/>
                  </a:moveTo>
                </a:path>
              </a:pathLst>
            </a:custGeom>
            <a:solidFill>
              <a:srgbClr val="33D6AD"/>
            </a:solidFill>
            <a:ln w="9525">
              <a:noFill/>
              <a:miter lim="800000"/>
              <a:headEnd/>
              <a:tailEnd/>
            </a:ln>
          </p:spPr>
          <p:txBody>
            <a:bodyPr lIns="0" tIns="0" rIns="0" bIns="0">
              <a:prstTxWarp prst="textNoShape">
                <a:avLst/>
              </a:prstTxWarp>
            </a:bodyPr>
            <a:lstStyle/>
            <a:p>
              <a:endParaRPr lang="en-US"/>
            </a:p>
          </p:txBody>
        </p:sp>
        <p:sp>
          <p:nvSpPr>
            <p:cNvPr id="51217" name="AutoShape 9"/>
            <p:cNvSpPr>
              <a:spLocks/>
            </p:cNvSpPr>
            <p:nvPr/>
          </p:nvSpPr>
          <p:spPr bwMode="auto">
            <a:xfrm>
              <a:off x="0" y="0"/>
              <a:ext cx="12" cy="192"/>
            </a:xfrm>
            <a:custGeom>
              <a:avLst/>
              <a:gdLst>
                <a:gd name="T0" fmla="*/ 0 w 21600"/>
                <a:gd name="T1" fmla="*/ 0 h 21600"/>
                <a:gd name="T2" fmla="*/ 0 60000 65536"/>
                <a:gd name="T3" fmla="*/ 0 w 21600"/>
                <a:gd name="T4" fmla="*/ 0 h 21600"/>
                <a:gd name="T5" fmla="*/ 21600 w 21600"/>
                <a:gd name="T6" fmla="*/ 21600 h 21600"/>
              </a:gdLst>
              <a:ahLst/>
              <a:cxnLst>
                <a:cxn ang="T2">
                  <a:pos x="T0" y="T1"/>
                </a:cxn>
              </a:cxnLst>
              <a:rect l="T3" t="T4" r="T5" b="T6"/>
              <a:pathLst>
                <a:path w="21600" h="21600">
                  <a:moveTo>
                    <a:pt x="0" y="0"/>
                  </a:moveTo>
                  <a:lnTo>
                    <a:pt x="21600" y="1350"/>
                  </a:lnTo>
                  <a:lnTo>
                    <a:pt x="21600" y="20250"/>
                  </a:lnTo>
                  <a:lnTo>
                    <a:pt x="0" y="21600"/>
                  </a:lnTo>
                  <a:close/>
                  <a:moveTo>
                    <a:pt x="0" y="0"/>
                  </a:moveTo>
                </a:path>
              </a:pathLst>
            </a:custGeom>
            <a:solidFill>
              <a:srgbClr val="66E0C1"/>
            </a:solidFill>
            <a:ln w="9525">
              <a:noFill/>
              <a:miter lim="800000"/>
              <a:headEnd/>
              <a:tailEnd/>
            </a:ln>
          </p:spPr>
          <p:txBody>
            <a:bodyPr lIns="0" tIns="0" rIns="0" bIns="0">
              <a:prstTxWarp prst="textNoShape">
                <a:avLst/>
              </a:prstTxWarp>
            </a:bodyPr>
            <a:lstStyle/>
            <a:p>
              <a:endParaRPr lang="en-US"/>
            </a:p>
          </p:txBody>
        </p:sp>
        <p:sp>
          <p:nvSpPr>
            <p:cNvPr id="51218" name="AutoShape 10"/>
            <p:cNvSpPr>
              <a:spLocks/>
            </p:cNvSpPr>
            <p:nvPr/>
          </p:nvSpPr>
          <p:spPr bwMode="auto">
            <a:xfrm>
              <a:off x="228" y="0"/>
              <a:ext cx="12" cy="192"/>
            </a:xfrm>
            <a:custGeom>
              <a:avLst/>
              <a:gdLst>
                <a:gd name="T0" fmla="*/ 0 w 21600"/>
                <a:gd name="T1" fmla="*/ 0 h 21600"/>
                <a:gd name="T2" fmla="*/ 0 60000 65536"/>
                <a:gd name="T3" fmla="*/ 0 w 21600"/>
                <a:gd name="T4" fmla="*/ 0 h 21600"/>
                <a:gd name="T5" fmla="*/ 21600 w 21600"/>
                <a:gd name="T6" fmla="*/ 21600 h 21600"/>
              </a:gdLst>
              <a:ahLst/>
              <a:cxnLst>
                <a:cxn ang="T2">
                  <a:pos x="T0" y="T1"/>
                </a:cxn>
              </a:cxnLst>
              <a:rect l="T3" t="T4" r="T5" b="T6"/>
              <a:pathLst>
                <a:path w="21600" h="21600">
                  <a:moveTo>
                    <a:pt x="21600" y="0"/>
                  </a:moveTo>
                  <a:lnTo>
                    <a:pt x="0" y="1350"/>
                  </a:lnTo>
                  <a:lnTo>
                    <a:pt x="0" y="20250"/>
                  </a:lnTo>
                  <a:lnTo>
                    <a:pt x="21600" y="21600"/>
                  </a:lnTo>
                  <a:close/>
                  <a:moveTo>
                    <a:pt x="21600" y="0"/>
                  </a:moveTo>
                </a:path>
              </a:pathLst>
            </a:custGeom>
            <a:solidFill>
              <a:srgbClr val="007A5B"/>
            </a:solidFill>
            <a:ln w="9525">
              <a:noFill/>
              <a:miter lim="800000"/>
              <a:headEnd/>
              <a:tailEnd/>
            </a:ln>
          </p:spPr>
          <p:txBody>
            <a:bodyPr lIns="0" tIns="0" rIns="0" bIns="0">
              <a:prstTxWarp prst="textNoShape">
                <a:avLst/>
              </a:prstTxWarp>
            </a:bodyPr>
            <a:lstStyle/>
            <a:p>
              <a:endParaRPr lang="en-US"/>
            </a:p>
          </p:txBody>
        </p:sp>
        <p:sp>
          <p:nvSpPr>
            <p:cNvPr id="51219" name="AutoShape 11"/>
            <p:cNvSpPr>
              <a:spLocks/>
            </p:cNvSpPr>
            <p:nvPr/>
          </p:nvSpPr>
          <p:spPr bwMode="auto">
            <a:xfrm>
              <a:off x="0" y="180"/>
              <a:ext cx="240" cy="12"/>
            </a:xfrm>
            <a:custGeom>
              <a:avLst/>
              <a:gdLst>
                <a:gd name="T0" fmla="*/ 0 w 21600"/>
                <a:gd name="T1" fmla="*/ 0 h 21600"/>
                <a:gd name="T2" fmla="*/ 0 60000 65536"/>
                <a:gd name="T3" fmla="*/ 0 w 21600"/>
                <a:gd name="T4" fmla="*/ 0 h 21600"/>
                <a:gd name="T5" fmla="*/ 21600 w 21600"/>
                <a:gd name="T6" fmla="*/ 21600 h 21600"/>
              </a:gdLst>
              <a:ahLst/>
              <a:cxnLst>
                <a:cxn ang="T2">
                  <a:pos x="T0" y="T1"/>
                </a:cxn>
              </a:cxnLst>
              <a:rect l="T3" t="T4" r="T5" b="T6"/>
              <a:pathLst>
                <a:path w="21600" h="21600">
                  <a:moveTo>
                    <a:pt x="21600" y="21600"/>
                  </a:moveTo>
                  <a:lnTo>
                    <a:pt x="20520" y="0"/>
                  </a:lnTo>
                  <a:lnTo>
                    <a:pt x="1080" y="0"/>
                  </a:lnTo>
                  <a:lnTo>
                    <a:pt x="0" y="21600"/>
                  </a:lnTo>
                  <a:close/>
                  <a:moveTo>
                    <a:pt x="21600" y="21600"/>
                  </a:moveTo>
                </a:path>
              </a:pathLst>
            </a:custGeom>
            <a:solidFill>
              <a:srgbClr val="00A37A"/>
            </a:solidFill>
            <a:ln w="9525">
              <a:noFill/>
              <a:miter lim="800000"/>
              <a:headEnd/>
              <a:tailEnd/>
            </a:ln>
          </p:spPr>
          <p:txBody>
            <a:bodyPr lIns="0" tIns="0" rIns="0" bIns="0">
              <a:prstTxWarp prst="textNoShape">
                <a:avLst/>
              </a:prstTxWarp>
            </a:bodyPr>
            <a:lstStyle/>
            <a:p>
              <a:endParaRPr lang="en-US"/>
            </a:p>
          </p:txBody>
        </p:sp>
        <p:sp>
          <p:nvSpPr>
            <p:cNvPr id="51220" name="AutoShape 12"/>
            <p:cNvSpPr>
              <a:spLocks/>
            </p:cNvSpPr>
            <p:nvPr/>
          </p:nvSpPr>
          <p:spPr bwMode="auto">
            <a:xfrm>
              <a:off x="0" y="0"/>
              <a:ext cx="240" cy="192"/>
            </a:xfrm>
            <a:custGeom>
              <a:avLst/>
              <a:gdLst>
                <a:gd name="T0" fmla="*/ 0 w 21600"/>
                <a:gd name="T1" fmla="*/ 0 h 21600"/>
                <a:gd name="T2" fmla="*/ 0 60000 65536"/>
                <a:gd name="T3" fmla="*/ 0 w 21600"/>
                <a:gd name="T4" fmla="*/ 0 h 21600"/>
                <a:gd name="T5" fmla="*/ 21600 w 21600"/>
                <a:gd name="T6" fmla="*/ 21600 h 21600"/>
              </a:gdLst>
              <a:ahLst/>
              <a:cxnLst>
                <a:cxn ang="T2">
                  <a:pos x="T0" y="T1"/>
                </a:cxn>
              </a:cxnLst>
              <a:rect l="T3" t="T4" r="T5" b="T6"/>
              <a:pathLst>
                <a:path w="21600" h="21600">
                  <a:moveTo>
                    <a:pt x="1080" y="1350"/>
                  </a:moveTo>
                  <a:lnTo>
                    <a:pt x="1080" y="20250"/>
                  </a:lnTo>
                  <a:lnTo>
                    <a:pt x="20520" y="20250"/>
                  </a:lnTo>
                  <a:lnTo>
                    <a:pt x="20520" y="1350"/>
                  </a:lnTo>
                  <a:close/>
                  <a:moveTo>
                    <a:pt x="0" y="0"/>
                  </a:moveTo>
                  <a:lnTo>
                    <a:pt x="1080" y="1350"/>
                  </a:lnTo>
                  <a:moveTo>
                    <a:pt x="0" y="21600"/>
                  </a:moveTo>
                  <a:lnTo>
                    <a:pt x="1080" y="20250"/>
                  </a:lnTo>
                  <a:moveTo>
                    <a:pt x="21600" y="21600"/>
                  </a:moveTo>
                  <a:lnTo>
                    <a:pt x="20520" y="20250"/>
                  </a:lnTo>
                  <a:moveTo>
                    <a:pt x="21600" y="0"/>
                  </a:moveTo>
                  <a:lnTo>
                    <a:pt x="20520" y="1350"/>
                  </a:lnTo>
                </a:path>
              </a:pathLst>
            </a:custGeom>
            <a:noFill/>
            <a:ln w="9525">
              <a:solidFill>
                <a:schemeClr val="tx1"/>
              </a:solidFill>
              <a:round/>
              <a:headEnd/>
              <a:tailEnd/>
            </a:ln>
          </p:spPr>
          <p:txBody>
            <a:bodyPr lIns="0" tIns="0" rIns="0" bIns="0">
              <a:prstTxWarp prst="textNoShape">
                <a:avLst/>
              </a:prstTxWarp>
            </a:bodyPr>
            <a:lstStyle/>
            <a:p>
              <a:endParaRPr lang="en-US"/>
            </a:p>
          </p:txBody>
        </p:sp>
      </p:grpSp>
      <p:grpSp>
        <p:nvGrpSpPr>
          <p:cNvPr id="3" name="Group 13"/>
          <p:cNvGrpSpPr>
            <a:grpSpLocks/>
          </p:cNvGrpSpPr>
          <p:nvPr/>
        </p:nvGrpSpPr>
        <p:grpSpPr bwMode="auto">
          <a:xfrm>
            <a:off x="609600" y="2514600"/>
            <a:ext cx="7937500" cy="1295400"/>
            <a:chOff x="0" y="0"/>
            <a:chExt cx="5000" cy="816"/>
          </a:xfrm>
        </p:grpSpPr>
        <p:sp>
          <p:nvSpPr>
            <p:cNvPr id="51213" name="Rectangle 14"/>
            <p:cNvSpPr>
              <a:spLocks/>
            </p:cNvSpPr>
            <p:nvPr/>
          </p:nvSpPr>
          <p:spPr bwMode="auto">
            <a:xfrm>
              <a:off x="0" y="0"/>
              <a:ext cx="5000" cy="816"/>
            </a:xfrm>
            <a:prstGeom prst="rect">
              <a:avLst/>
            </a:prstGeom>
            <a:noFill/>
            <a:ln w="12700">
              <a:noFill/>
              <a:miter lim="800000"/>
              <a:headEnd/>
              <a:tailEnd/>
            </a:ln>
          </p:spPr>
          <p:txBody>
            <a:bodyPr lIns="0" tIns="0" rIns="40639" bIns="0">
              <a:prstTxWarp prst="textNoShape">
                <a:avLst/>
              </a:prstTxWarp>
            </a:bodyPr>
            <a:lstStyle/>
            <a:p>
              <a:pPr marL="330200" indent="-290513">
                <a:buClr>
                  <a:srgbClr val="000000"/>
                </a:buClr>
                <a:buSzPct val="100000"/>
                <a:buFont typeface="Angsana New" charset="0"/>
                <a:buChar char="•"/>
              </a:pPr>
              <a:r>
                <a:rPr lang="en-US" sz="4000">
                  <a:solidFill>
                    <a:schemeClr val="tx1"/>
                  </a:solidFill>
                  <a:latin typeface="Angsana New" charset="0"/>
                  <a:ea typeface="Angsana New" charset="0"/>
                  <a:cs typeface="Angsana New" charset="0"/>
                  <a:sym typeface="Angsana New" charset="0"/>
                </a:rPr>
                <a:t>Assuming that all firms in this industry are symmetric,      P = P,  which implies that Q = S/n.   Hence,</a:t>
              </a:r>
            </a:p>
          </p:txBody>
        </p:sp>
        <p:sp>
          <p:nvSpPr>
            <p:cNvPr id="51214" name="Line 15"/>
            <p:cNvSpPr>
              <a:spLocks noChangeShapeType="1"/>
            </p:cNvSpPr>
            <p:nvPr/>
          </p:nvSpPr>
          <p:spPr bwMode="auto">
            <a:xfrm>
              <a:off x="576" y="480"/>
              <a:ext cx="192" cy="1"/>
            </a:xfrm>
            <a:prstGeom prst="line">
              <a:avLst/>
            </a:prstGeom>
            <a:noFill/>
            <a:ln w="28575">
              <a:solidFill>
                <a:schemeClr val="tx1"/>
              </a:solidFill>
              <a:round/>
              <a:headEnd/>
              <a:tailEnd/>
            </a:ln>
          </p:spPr>
          <p:txBody>
            <a:bodyPr lIns="0" tIns="0" rIns="0" bIns="0">
              <a:prstTxWarp prst="textNoShape">
                <a:avLst/>
              </a:prstTxWarp>
            </a:bodyPr>
            <a:lstStyle/>
            <a:p>
              <a:endParaRPr lang="en-US"/>
            </a:p>
          </p:txBody>
        </p:sp>
      </p:grpSp>
      <p:grpSp>
        <p:nvGrpSpPr>
          <p:cNvPr id="4" name="Group 16"/>
          <p:cNvGrpSpPr>
            <a:grpSpLocks/>
          </p:cNvGrpSpPr>
          <p:nvPr/>
        </p:nvGrpSpPr>
        <p:grpSpPr bwMode="auto">
          <a:xfrm>
            <a:off x="1828800" y="3733800"/>
            <a:ext cx="6448425" cy="698500"/>
            <a:chOff x="0" y="0"/>
            <a:chExt cx="4062" cy="440"/>
          </a:xfrm>
        </p:grpSpPr>
        <p:sp>
          <p:nvSpPr>
            <p:cNvPr id="51211" name="Rectangle 17"/>
            <p:cNvSpPr>
              <a:spLocks/>
            </p:cNvSpPr>
            <p:nvPr/>
          </p:nvSpPr>
          <p:spPr bwMode="auto">
            <a:xfrm>
              <a:off x="288" y="0"/>
              <a:ext cx="3774" cy="440"/>
            </a:xfrm>
            <a:prstGeom prst="rect">
              <a:avLst/>
            </a:prstGeom>
            <a:noFill/>
            <a:ln w="12700">
              <a:noFill/>
              <a:miter lim="800000"/>
              <a:headEnd/>
              <a:tailEnd/>
            </a:ln>
          </p:spPr>
          <p:txBody>
            <a:bodyPr wrap="none" lIns="0" tIns="0" rIns="40639" bIns="0">
              <a:prstTxWarp prst="textNoShape">
                <a:avLst/>
              </a:prstTxWarp>
              <a:spAutoFit/>
            </a:bodyPr>
            <a:lstStyle/>
            <a:p>
              <a:pPr marL="39688"/>
              <a:r>
                <a:rPr lang="en-US" sz="4000">
                  <a:solidFill>
                    <a:schemeClr val="tx1"/>
                  </a:solidFill>
                  <a:latin typeface="Angsana New" charset="0"/>
                  <a:ea typeface="Angsana New" charset="0"/>
                  <a:cs typeface="Angsana New" charset="0"/>
                  <a:sym typeface="Angsana New" charset="0"/>
                </a:rPr>
                <a:t>P  =   c  + 1/(bn)				(2)</a:t>
              </a:r>
            </a:p>
          </p:txBody>
        </p:sp>
        <p:sp>
          <p:nvSpPr>
            <p:cNvPr id="51212" name="Rectangle 18"/>
            <p:cNvSpPr>
              <a:spLocks/>
            </p:cNvSpPr>
            <p:nvPr/>
          </p:nvSpPr>
          <p:spPr bwMode="auto">
            <a:xfrm>
              <a:off x="0" y="48"/>
              <a:ext cx="2016" cy="384"/>
            </a:xfrm>
            <a:prstGeom prst="rect">
              <a:avLst/>
            </a:prstGeom>
            <a:noFill/>
            <a:ln w="12700">
              <a:solidFill>
                <a:schemeClr val="tx1"/>
              </a:solidFill>
              <a:miter lim="800000"/>
              <a:headEnd/>
              <a:tailEnd/>
            </a:ln>
          </p:spPr>
          <p:txBody>
            <a:bodyPr lIns="0" tIns="0" rIns="0" bIns="0">
              <a:prstTxWarp prst="textNoShape">
                <a:avLst/>
              </a:prstTxWarp>
            </a:bodyPr>
            <a:lstStyle/>
            <a:p>
              <a:endParaRPr lang="en-US"/>
            </a:p>
          </p:txBody>
        </p:sp>
      </p:grpSp>
      <p:sp>
        <p:nvSpPr>
          <p:cNvPr id="51210" name="Rectangle 19"/>
          <p:cNvSpPr>
            <a:spLocks/>
          </p:cNvSpPr>
          <p:nvPr/>
        </p:nvSpPr>
        <p:spPr bwMode="auto">
          <a:xfrm>
            <a:off x="3124200" y="6400800"/>
            <a:ext cx="2908300" cy="482600"/>
          </a:xfrm>
          <a:prstGeom prst="rect">
            <a:avLst/>
          </a:prstGeom>
          <a:noFill/>
          <a:ln w="12700">
            <a:noFill/>
            <a:miter lim="800000"/>
            <a:headEnd/>
            <a:tailEnd/>
          </a:ln>
        </p:spPr>
        <p:txBody>
          <a:bodyPr lIns="0" tIns="0" rIns="40639" bIns="0">
            <a:prstTxWarp prst="textNoShape">
              <a:avLst/>
            </a:prstTxWarp>
          </a:bodyPr>
          <a:lstStyle/>
          <a:p>
            <a:pPr marL="39688" algn="ctr"/>
            <a:r>
              <a:rPr lang="en-US" sz="2600" dirty="0" smtClean="0">
                <a:solidFill>
                  <a:schemeClr val="tx1"/>
                </a:solidFill>
                <a:ea typeface="Angsana New Italic" charset="0"/>
                <a:cs typeface="Angsana New Italic" charset="0"/>
              </a:rPr>
              <a:t>  </a:t>
            </a:r>
            <a:endParaRPr lang="en-US" sz="2600" dirty="0">
              <a:solidFill>
                <a:schemeClr val="tx1"/>
              </a:solidFill>
              <a:ea typeface="Angsana New Italic" charset="0"/>
              <a:cs typeface="Angsana New Italic" charset="0"/>
            </a:endParaRPr>
          </a:p>
        </p:txBody>
      </p:sp>
      <p:sp>
        <p:nvSpPr>
          <p:cNvPr id="23" name="Footer Placeholder 22"/>
          <p:cNvSpPr>
            <a:spLocks noGrp="1"/>
          </p:cNvSpPr>
          <p:nvPr>
            <p:ph type="ftr" sz="quarter" idx="3"/>
          </p:nvPr>
        </p:nvSpPr>
        <p:spPr/>
        <p:txBody>
          <a:bodyPr/>
          <a:lstStyle/>
          <a:p>
            <a:r>
              <a:rPr lang="en-US" smtClean="0"/>
              <a:t>Chayun Tantivasadakarn</a:t>
            </a:r>
            <a:endParaRPr lang="en-US" dirty="0"/>
          </a:p>
        </p:txBody>
      </p:sp>
    </p:spTree>
  </p:cSld>
  <p:clrMapOvr>
    <a:masterClrMapping/>
  </p:clrMapOvr>
  <p:transition/>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1" presetClass="entr" presetSubtype="0" fill="hold" grpId="0" nodeType="clickEffect">
                                  <p:stCondLst>
                                    <p:cond delay="0"/>
                                  </p:stCondLst>
                                  <p:childTnLst>
                                    <p:set>
                                      <p:cBhvr>
                                        <p:cTn id="6" dur="1" fill="hold">
                                          <p:stCondLst>
                                            <p:cond delay="499"/>
                                          </p:stCondLst>
                                        </p:cTn>
                                        <p:tgtEl>
                                          <p:spTgt spid="26627">
                                            <p:txEl>
                                              <p:pRg st="0" end="0"/>
                                            </p:txEl>
                                          </p:spTgt>
                                        </p:tgtEl>
                                        <p:attrNameLst>
                                          <p:attrName>style.visibility</p:attrName>
                                        </p:attrNameLst>
                                      </p:cBhvr>
                                      <p:to>
                                        <p:strVal val="visible"/>
                                      </p:to>
                                    </p:set>
                                  </p:childTnLst>
                                </p:cTn>
                              </p:par>
                            </p:childTnLst>
                          </p:cTn>
                        </p:par>
                      </p:childTnLst>
                    </p:cTn>
                  </p:par>
                  <p:par>
                    <p:cTn id="7" fill="hold">
                      <p:stCondLst>
                        <p:cond delay="indefinite"/>
                      </p:stCondLst>
                      <p:childTnLst>
                        <p:par>
                          <p:cTn id="8" fill="hold">
                            <p:stCondLst>
                              <p:cond delay="0"/>
                            </p:stCondLst>
                            <p:childTnLst>
                              <p:par>
                                <p:cTn id="9" presetID="1" presetClass="entr" presetSubtype="0" fill="hold" grpId="0" nodeType="clickEffect">
                                  <p:stCondLst>
                                    <p:cond delay="0"/>
                                  </p:stCondLst>
                                  <p:childTnLst>
                                    <p:set>
                                      <p:cBhvr>
                                        <p:cTn id="10" dur="1" fill="hold">
                                          <p:stCondLst>
                                            <p:cond delay="499"/>
                                          </p:stCondLst>
                                        </p:cTn>
                                        <p:tgtEl>
                                          <p:spTgt spid="26627">
                                            <p:txEl>
                                              <p:pRg st="1" end="1"/>
                                            </p:txEl>
                                          </p:spTgt>
                                        </p:tgtEl>
                                        <p:attrNameLst>
                                          <p:attrName>style.visibility</p:attrName>
                                        </p:attrNameLst>
                                      </p:cBhvr>
                                      <p:to>
                                        <p:strVal val="visible"/>
                                      </p:to>
                                    </p:set>
                                  </p:childTnLst>
                                </p:cTn>
                              </p:par>
                            </p:childTnLst>
                          </p:cTn>
                        </p:par>
                      </p:childTnLst>
                    </p:cTn>
                  </p:par>
                  <p:par>
                    <p:cTn id="11" fill="hold">
                      <p:stCondLst>
                        <p:cond delay="indefinite"/>
                      </p:stCondLst>
                      <p:childTnLst>
                        <p:par>
                          <p:cTn id="12" fill="hold">
                            <p:stCondLst>
                              <p:cond delay="0"/>
                            </p:stCondLst>
                            <p:childTnLst>
                              <p:par>
                                <p:cTn id="13" presetID="1" presetClass="entr" presetSubtype="0" fill="hold" nodeType="clickEffect">
                                  <p:stCondLst>
                                    <p:cond delay="0"/>
                                  </p:stCondLst>
                                  <p:childTnLst>
                                    <p:set>
                                      <p:cBhvr>
                                        <p:cTn id="14" dur="1" fill="hold">
                                          <p:stCondLst>
                                            <p:cond delay="499"/>
                                          </p:stCondLst>
                                        </p:cTn>
                                        <p:tgtEl>
                                          <p:spTgt spid="3"/>
                                        </p:tgtEl>
                                        <p:attrNameLst>
                                          <p:attrName>style.visibility</p:attrName>
                                        </p:attrNameLst>
                                      </p:cBhvr>
                                      <p:to>
                                        <p:strVal val="visible"/>
                                      </p:to>
                                    </p:set>
                                  </p:childTnLst>
                                </p:cTn>
                              </p:par>
                            </p:childTnLst>
                          </p:cTn>
                        </p:par>
                      </p:childTnLst>
                    </p:cTn>
                  </p:par>
                  <p:par>
                    <p:cTn id="15" fill="hold">
                      <p:stCondLst>
                        <p:cond delay="indefinite"/>
                      </p:stCondLst>
                      <p:childTnLst>
                        <p:par>
                          <p:cTn id="16" fill="hold">
                            <p:stCondLst>
                              <p:cond delay="0"/>
                            </p:stCondLst>
                            <p:childTnLst>
                              <p:par>
                                <p:cTn id="17" presetID="1" presetClass="entr" presetSubtype="0" fill="hold" nodeType="clickEffect">
                                  <p:stCondLst>
                                    <p:cond delay="0"/>
                                  </p:stCondLst>
                                  <p:childTnLst>
                                    <p:set>
                                      <p:cBhvr>
                                        <p:cTn id="18" dur="1" fill="hold">
                                          <p:stCondLst>
                                            <p:cond delay="499"/>
                                          </p:stCondLst>
                                        </p:cTn>
                                        <p:tgtEl>
                                          <p:spTgt spid="4"/>
                                        </p:tgtEl>
                                        <p:attrNameLst>
                                          <p:attrName>style.visibility</p:attrName>
                                        </p:attrNameLst>
                                      </p:cBhvr>
                                      <p:to>
                                        <p:strVal val="visible"/>
                                      </p:to>
                                    </p:set>
                                  </p:childTnLst>
                                </p:cTn>
                              </p:par>
                            </p:childTnLst>
                          </p:cTn>
                        </p:par>
                      </p:childTnLst>
                    </p:cTn>
                  </p:par>
                  <p:par>
                    <p:cTn id="19" fill="hold">
                      <p:stCondLst>
                        <p:cond delay="indefinite"/>
                      </p:stCondLst>
                      <p:childTnLst>
                        <p:par>
                          <p:cTn id="20" fill="hold">
                            <p:stCondLst>
                              <p:cond delay="0"/>
                            </p:stCondLst>
                            <p:childTnLst>
                              <p:par>
                                <p:cTn id="21" presetID="1" presetClass="entr" presetSubtype="0" fill="hold" grpId="0" nodeType="clickEffect">
                                  <p:stCondLst>
                                    <p:cond delay="0"/>
                                  </p:stCondLst>
                                  <p:childTnLst>
                                    <p:set>
                                      <p:cBhvr>
                                        <p:cTn id="22" dur="1" fill="hold">
                                          <p:stCondLst>
                                            <p:cond delay="499"/>
                                          </p:stCondLst>
                                        </p:cTn>
                                        <p:tgtEl>
                                          <p:spTgt spid="26629">
                                            <p:txEl>
                                              <p:pRg st="0" end="0"/>
                                            </p:txEl>
                                          </p:spTgt>
                                        </p:tgtEl>
                                        <p:attrNameLst>
                                          <p:attrName>style.visibility</p:attrName>
                                        </p:attrNameLst>
                                      </p:cBhvr>
                                      <p:to>
                                        <p:strVal val="visible"/>
                                      </p:to>
                                    </p:set>
                                  </p:childTnLst>
                                </p:cTn>
                              </p:par>
                            </p:childTnLst>
                          </p:cTn>
                        </p:par>
                      </p:childTnLst>
                    </p:cTn>
                  </p:par>
                  <p:par>
                    <p:cTn id="23" fill="hold">
                      <p:stCondLst>
                        <p:cond delay="indefinite"/>
                      </p:stCondLst>
                      <p:childTnLst>
                        <p:par>
                          <p:cTn id="24" fill="hold">
                            <p:stCondLst>
                              <p:cond delay="0"/>
                            </p:stCondLst>
                            <p:childTnLst>
                              <p:par>
                                <p:cTn id="25" presetID="1" presetClass="entr" presetSubtype="0" fill="hold" grpId="0" nodeType="clickEffect">
                                  <p:stCondLst>
                                    <p:cond delay="0"/>
                                  </p:stCondLst>
                                  <p:childTnLst>
                                    <p:set>
                                      <p:cBhvr>
                                        <p:cTn id="26" dur="1" fill="hold">
                                          <p:stCondLst>
                                            <p:cond delay="499"/>
                                          </p:stCondLst>
                                        </p:cTn>
                                        <p:tgtEl>
                                          <p:spTgt spid="26629">
                                            <p:txEl>
                                              <p:pRg st="1" end="1"/>
                                            </p:txEl>
                                          </p:spTgt>
                                        </p:tgtEl>
                                        <p:attrNameLst>
                                          <p:attrName>style.visibility</p:attrName>
                                        </p:attrNameLst>
                                      </p:cBhvr>
                                      <p:to>
                                        <p:strVal val="visible"/>
                                      </p:to>
                                    </p:set>
                                  </p:childTnLst>
                                </p:cTn>
                              </p:par>
                            </p:childTnLst>
                          </p:cTn>
                        </p:par>
                      </p:childTnLst>
                    </p:cTn>
                  </p:par>
                  <p:par>
                    <p:cTn id="27" fill="hold">
                      <p:stCondLst>
                        <p:cond delay="indefinite"/>
                      </p:stCondLst>
                      <p:childTnLst>
                        <p:par>
                          <p:cTn id="28" fill="hold">
                            <p:stCondLst>
                              <p:cond delay="0"/>
                            </p:stCondLst>
                            <p:childTnLst>
                              <p:par>
                                <p:cTn id="29" presetID="1" presetClass="entr" presetSubtype="0" fill="hold" grpId="0" nodeType="clickEffect">
                                  <p:stCondLst>
                                    <p:cond delay="0"/>
                                  </p:stCondLst>
                                  <p:childTnLst>
                                    <p:set>
                                      <p:cBhvr>
                                        <p:cTn id="30" dur="1" fill="hold">
                                          <p:stCondLst>
                                            <p:cond delay="499"/>
                                          </p:stCondLst>
                                        </p:cTn>
                                        <p:tgtEl>
                                          <p:spTgt spid="26629">
                                            <p:txEl>
                                              <p:pRg st="2" end="2"/>
                                            </p:txEl>
                                          </p:spTgt>
                                        </p:tgtEl>
                                        <p:attrNameLst>
                                          <p:attrName>style.visibility</p:attrName>
                                        </p:attrNameLst>
                                      </p:cBhvr>
                                      <p:to>
                                        <p:strVal val="visible"/>
                                      </p:to>
                                    </p:se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26627" grpId="0" build="p" autoUpdateAnimBg="0"/>
      <p:bldP spid="26629" grpId="0" build="p" autoUpdateAnimBg="0"/>
    </p:bldLst>
  </p:timing>
</p:sld>
</file>

<file path=ppt/slides/slide26.xml><?xml version="1.0" encoding="utf-8"?>
<p:sld xmlns:a="http://schemas.openxmlformats.org/drawingml/2006/main" xmlns:r="http://schemas.openxmlformats.org/officeDocument/2006/relationships" xmlns:mc="http://schemas.openxmlformats.org/markup-compatibility/2006" xmlns:mv="urn:schemas-microsoft-com:mac:vml" xmlns:p="http://schemas.openxmlformats.org/presentationml/2006/main" mc:Ignorable="mv" mc:PreserveAttributes="mv:*">
  <p:cSld>
    <p:spTree>
      <p:nvGrpSpPr>
        <p:cNvPr id="1" name=""/>
        <p:cNvGrpSpPr/>
        <p:nvPr/>
      </p:nvGrpSpPr>
      <p:grpSpPr>
        <a:xfrm>
          <a:off x="0" y="0"/>
          <a:ext cx="0" cy="0"/>
          <a:chOff x="0" y="0"/>
          <a:chExt cx="0" cy="0"/>
        </a:xfrm>
      </p:grpSpPr>
      <p:pic>
        <p:nvPicPr>
          <p:cNvPr id="52226" name="Picture 1"/>
          <p:cNvPicPr>
            <a:picLocks noChangeArrowheads="1"/>
          </p:cNvPicPr>
          <p:nvPr/>
        </p:nvPicPr>
        <p:blipFill>
          <a:blip r:embed="rId2"/>
          <a:srcRect/>
          <a:stretch>
            <a:fillRect/>
          </a:stretch>
        </p:blipFill>
        <p:spPr bwMode="auto">
          <a:xfrm>
            <a:off x="8383588" y="0"/>
            <a:ext cx="760412" cy="1066800"/>
          </a:xfrm>
          <a:prstGeom prst="rect">
            <a:avLst/>
          </a:prstGeom>
          <a:noFill/>
          <a:ln w="9525">
            <a:noFill/>
            <a:miter lim="800000"/>
            <a:headEnd/>
            <a:tailEnd/>
          </a:ln>
        </p:spPr>
      </p:pic>
      <p:sp>
        <p:nvSpPr>
          <p:cNvPr id="52227" name="Rectangle 2"/>
          <p:cNvSpPr>
            <a:spLocks noGrp="1" noChangeArrowheads="1"/>
          </p:cNvSpPr>
          <p:nvPr>
            <p:ph type="title"/>
          </p:nvPr>
        </p:nvSpPr>
        <p:spPr>
          <a:xfrm>
            <a:off x="0" y="228600"/>
            <a:ext cx="8229600" cy="838200"/>
          </a:xfrm>
        </p:spPr>
        <p:txBody>
          <a:bodyPr/>
          <a:lstStyle/>
          <a:p>
            <a:r>
              <a:rPr lang="en-US" smtClean="0"/>
              <a:t>The Krugman Model: Monopolistic competition</a:t>
            </a:r>
            <a:endParaRPr lang="en-US"/>
          </a:p>
        </p:txBody>
      </p:sp>
      <p:sp>
        <p:nvSpPr>
          <p:cNvPr id="52228" name="Rectangle 3"/>
          <p:cNvSpPr>
            <a:spLocks noGrp="1" noChangeArrowheads="1"/>
          </p:cNvSpPr>
          <p:nvPr>
            <p:ph idx="4294967295"/>
          </p:nvPr>
        </p:nvSpPr>
        <p:spPr>
          <a:xfrm>
            <a:off x="609600" y="1219200"/>
            <a:ext cx="8534400" cy="3086100"/>
          </a:xfrm>
        </p:spPr>
        <p:txBody>
          <a:bodyPr rIns="132080"/>
          <a:lstStyle/>
          <a:p>
            <a:pPr eaLnBrk="1" hangingPunct="1">
              <a:buClr>
                <a:srgbClr val="000000"/>
              </a:buClr>
            </a:pPr>
            <a:r>
              <a:rPr lang="en-US"/>
              <a:t>Second, derive the relationship between n and AC.  By symmetry, P = P,  which implies that Q = S/n</a:t>
            </a:r>
          </a:p>
        </p:txBody>
      </p:sp>
      <p:sp>
        <p:nvSpPr>
          <p:cNvPr id="52229" name="Rectangle 4"/>
          <p:cNvSpPr>
            <a:spLocks/>
          </p:cNvSpPr>
          <p:nvPr/>
        </p:nvSpPr>
        <p:spPr bwMode="auto">
          <a:xfrm>
            <a:off x="3124200" y="6248400"/>
            <a:ext cx="2908300" cy="482600"/>
          </a:xfrm>
          <a:prstGeom prst="rect">
            <a:avLst/>
          </a:prstGeom>
          <a:noFill/>
          <a:ln w="12700">
            <a:noFill/>
            <a:miter lim="800000"/>
            <a:headEnd/>
            <a:tailEnd/>
          </a:ln>
        </p:spPr>
        <p:txBody>
          <a:bodyPr lIns="0" tIns="0" rIns="40639" bIns="0">
            <a:prstTxWarp prst="textNoShape">
              <a:avLst/>
            </a:prstTxWarp>
          </a:bodyPr>
          <a:lstStyle/>
          <a:p>
            <a:pPr marL="39688" algn="ctr"/>
            <a:r>
              <a:rPr lang="en-US" sz="2600" dirty="0" smtClean="0">
                <a:solidFill>
                  <a:schemeClr val="tx1"/>
                </a:solidFill>
                <a:ea typeface="Angsana New Italic" charset="0"/>
                <a:cs typeface="Angsana New Italic" charset="0"/>
              </a:rPr>
              <a:t>  </a:t>
            </a:r>
            <a:endParaRPr lang="en-US" sz="2600" dirty="0">
              <a:solidFill>
                <a:schemeClr val="tx1"/>
              </a:solidFill>
              <a:ea typeface="Angsana New Italic" charset="0"/>
              <a:cs typeface="Angsana New Italic" charset="0"/>
            </a:endParaRPr>
          </a:p>
        </p:txBody>
      </p:sp>
      <p:sp>
        <p:nvSpPr>
          <p:cNvPr id="52230" name="Rectangle 5"/>
          <p:cNvSpPr>
            <a:spLocks/>
          </p:cNvSpPr>
          <p:nvPr/>
        </p:nvSpPr>
        <p:spPr bwMode="auto">
          <a:xfrm>
            <a:off x="7239000" y="6400800"/>
            <a:ext cx="1917700" cy="482600"/>
          </a:xfrm>
          <a:prstGeom prst="rect">
            <a:avLst/>
          </a:prstGeom>
          <a:noFill/>
          <a:ln w="12700">
            <a:noFill/>
            <a:miter lim="800000"/>
            <a:headEnd/>
            <a:tailEnd/>
          </a:ln>
        </p:spPr>
        <p:txBody>
          <a:bodyPr lIns="0" tIns="0" rIns="40639" bIns="0">
            <a:prstTxWarp prst="textNoShape">
              <a:avLst/>
            </a:prstTxWarp>
          </a:bodyPr>
          <a:lstStyle/>
          <a:p>
            <a:pPr marL="39688" algn="r"/>
            <a:r>
              <a:rPr lang="en-US" sz="2600">
                <a:solidFill>
                  <a:schemeClr val="tx1"/>
                </a:solidFill>
                <a:ea typeface="Angsana New Italic" charset="0"/>
                <a:cs typeface="Angsana New Italic" charset="0"/>
              </a:rPr>
              <a:t>25</a:t>
            </a:r>
          </a:p>
        </p:txBody>
      </p:sp>
      <p:sp>
        <p:nvSpPr>
          <p:cNvPr id="27654" name="Rectangle 6"/>
          <p:cNvSpPr>
            <a:spLocks/>
          </p:cNvSpPr>
          <p:nvPr/>
        </p:nvSpPr>
        <p:spPr bwMode="auto">
          <a:xfrm>
            <a:off x="601663" y="2438400"/>
            <a:ext cx="8559800" cy="3035300"/>
          </a:xfrm>
          <a:prstGeom prst="rect">
            <a:avLst/>
          </a:prstGeom>
          <a:noFill/>
          <a:ln w="12700">
            <a:noFill/>
            <a:miter lim="800000"/>
            <a:headEnd/>
            <a:tailEnd/>
          </a:ln>
        </p:spPr>
        <p:txBody>
          <a:bodyPr lIns="0" tIns="0" rIns="40639" bIns="0">
            <a:prstTxWarp prst="textNoShape">
              <a:avLst/>
            </a:prstTxWarp>
          </a:bodyPr>
          <a:lstStyle/>
          <a:p>
            <a:pPr marL="382588" indent="-342900">
              <a:lnSpc>
                <a:spcPct val="90000"/>
              </a:lnSpc>
              <a:spcBef>
                <a:spcPts val="463"/>
              </a:spcBef>
              <a:buClr>
                <a:srgbClr val="000000"/>
              </a:buClr>
              <a:buSzPct val="100000"/>
              <a:buFont typeface="Angsana New" charset="0"/>
              <a:buChar char="•"/>
            </a:pPr>
            <a:r>
              <a:rPr lang="en-US" sz="4000">
                <a:solidFill>
                  <a:schemeClr val="tx1"/>
                </a:solidFill>
                <a:latin typeface="Angsana New" charset="0"/>
                <a:ea typeface="Angsana New" charset="0"/>
                <a:cs typeface="Angsana New" charset="0"/>
                <a:sym typeface="Angsana New" charset="0"/>
              </a:rPr>
              <a:t>Suppose total cost, C, consists of a fixed cost, F, and a variable cost, cQ</a:t>
            </a:r>
          </a:p>
          <a:p>
            <a:pPr marL="382588" indent="-342900">
              <a:lnSpc>
                <a:spcPct val="90000"/>
              </a:lnSpc>
              <a:spcBef>
                <a:spcPts val="463"/>
              </a:spcBef>
            </a:pPr>
            <a:r>
              <a:rPr lang="en-US" sz="4000">
                <a:solidFill>
                  <a:schemeClr val="tx1"/>
                </a:solidFill>
                <a:latin typeface="Angsana New" charset="0"/>
                <a:ea typeface="Lucida Grande" charset="0"/>
                <a:cs typeface="Lucida Grande" charset="0"/>
                <a:sym typeface="Angsana New" charset="0"/>
              </a:rPr>
              <a:t>			C  =  F +  cQ					(3)</a:t>
            </a:r>
          </a:p>
          <a:p>
            <a:pPr marL="382588" indent="-342900">
              <a:lnSpc>
                <a:spcPct val="90000"/>
              </a:lnSpc>
              <a:spcBef>
                <a:spcPts val="463"/>
              </a:spcBef>
              <a:buClr>
                <a:srgbClr val="000000"/>
              </a:buClr>
              <a:buSzPct val="100000"/>
              <a:buFont typeface="Angsana New" charset="0"/>
              <a:buChar char="•"/>
            </a:pPr>
            <a:r>
              <a:rPr lang="en-US" sz="4000">
                <a:solidFill>
                  <a:schemeClr val="tx1"/>
                </a:solidFill>
                <a:latin typeface="Angsana New" charset="0"/>
                <a:ea typeface="Angsana New" charset="0"/>
                <a:cs typeface="Angsana New" charset="0"/>
                <a:sym typeface="Angsana New" charset="0"/>
              </a:rPr>
              <a:t>The firm’s average total cost is</a:t>
            </a:r>
          </a:p>
          <a:p>
            <a:pPr marL="382588" indent="-342900">
              <a:lnSpc>
                <a:spcPct val="90000"/>
              </a:lnSpc>
              <a:spcBef>
                <a:spcPts val="463"/>
              </a:spcBef>
            </a:pPr>
            <a:r>
              <a:rPr lang="en-US" sz="4000">
                <a:solidFill>
                  <a:schemeClr val="tx1"/>
                </a:solidFill>
                <a:latin typeface="Angsana New" charset="0"/>
                <a:ea typeface="Lucida Grande" charset="0"/>
                <a:cs typeface="Lucida Grande" charset="0"/>
                <a:sym typeface="Angsana New" charset="0"/>
              </a:rPr>
              <a:t>		        AC  =  F/Q  +  c				(4)</a:t>
            </a:r>
          </a:p>
        </p:txBody>
      </p:sp>
      <p:sp>
        <p:nvSpPr>
          <p:cNvPr id="52232" name="Line 7"/>
          <p:cNvSpPr>
            <a:spLocks noChangeShapeType="1"/>
          </p:cNvSpPr>
          <p:nvPr/>
        </p:nvSpPr>
        <p:spPr bwMode="auto">
          <a:xfrm>
            <a:off x="3124200" y="1905000"/>
            <a:ext cx="152400" cy="1588"/>
          </a:xfrm>
          <a:prstGeom prst="line">
            <a:avLst/>
          </a:prstGeom>
          <a:noFill/>
          <a:ln w="28575">
            <a:solidFill>
              <a:schemeClr val="tx1"/>
            </a:solidFill>
            <a:round/>
            <a:headEnd/>
            <a:tailEnd/>
          </a:ln>
        </p:spPr>
        <p:txBody>
          <a:bodyPr lIns="0" tIns="0" rIns="0" bIns="0">
            <a:prstTxWarp prst="textNoShape">
              <a:avLst/>
            </a:prstTxWarp>
          </a:bodyPr>
          <a:lstStyle/>
          <a:p>
            <a:endParaRPr lang="en-US"/>
          </a:p>
        </p:txBody>
      </p:sp>
      <p:sp>
        <p:nvSpPr>
          <p:cNvPr id="11" name="Footer Placeholder 10"/>
          <p:cNvSpPr>
            <a:spLocks noGrp="1"/>
          </p:cNvSpPr>
          <p:nvPr>
            <p:ph type="ftr" sz="quarter" idx="3"/>
          </p:nvPr>
        </p:nvSpPr>
        <p:spPr/>
        <p:txBody>
          <a:bodyPr/>
          <a:lstStyle/>
          <a:p>
            <a:r>
              <a:rPr lang="en-US" smtClean="0"/>
              <a:t>Chayun Tantivasadakarn</a:t>
            </a:r>
            <a:endParaRPr lang="en-US" dirty="0"/>
          </a:p>
        </p:txBody>
      </p:sp>
    </p:spTree>
  </p:cSld>
  <p:clrMapOvr>
    <a:masterClrMapping/>
  </p:clrMapOvr>
  <p:transition/>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1" presetClass="entr" presetSubtype="0" fill="hold" grpId="0" nodeType="clickEffect">
                                  <p:stCondLst>
                                    <p:cond delay="0"/>
                                  </p:stCondLst>
                                  <p:childTnLst>
                                    <p:set>
                                      <p:cBhvr>
                                        <p:cTn id="6" dur="1" fill="hold">
                                          <p:stCondLst>
                                            <p:cond delay="499"/>
                                          </p:stCondLst>
                                        </p:cTn>
                                        <p:tgtEl>
                                          <p:spTgt spid="27654">
                                            <p:txEl>
                                              <p:pRg st="0" end="0"/>
                                            </p:txEl>
                                          </p:spTgt>
                                        </p:tgtEl>
                                        <p:attrNameLst>
                                          <p:attrName>style.visibility</p:attrName>
                                        </p:attrNameLst>
                                      </p:cBhvr>
                                      <p:to>
                                        <p:strVal val="visible"/>
                                      </p:to>
                                    </p:set>
                                  </p:childTnLst>
                                </p:cTn>
                              </p:par>
                            </p:childTnLst>
                          </p:cTn>
                        </p:par>
                      </p:childTnLst>
                    </p:cTn>
                  </p:par>
                  <p:par>
                    <p:cTn id="7" fill="hold">
                      <p:stCondLst>
                        <p:cond delay="indefinite"/>
                      </p:stCondLst>
                      <p:childTnLst>
                        <p:par>
                          <p:cTn id="8" fill="hold">
                            <p:stCondLst>
                              <p:cond delay="0"/>
                            </p:stCondLst>
                            <p:childTnLst>
                              <p:par>
                                <p:cTn id="9" presetID="1" presetClass="entr" presetSubtype="0" fill="hold" grpId="0" nodeType="clickEffect">
                                  <p:stCondLst>
                                    <p:cond delay="0"/>
                                  </p:stCondLst>
                                  <p:childTnLst>
                                    <p:set>
                                      <p:cBhvr>
                                        <p:cTn id="10" dur="1" fill="hold">
                                          <p:stCondLst>
                                            <p:cond delay="499"/>
                                          </p:stCondLst>
                                        </p:cTn>
                                        <p:tgtEl>
                                          <p:spTgt spid="27654">
                                            <p:txEl>
                                              <p:pRg st="1" end="1"/>
                                            </p:txEl>
                                          </p:spTgt>
                                        </p:tgtEl>
                                        <p:attrNameLst>
                                          <p:attrName>style.visibility</p:attrName>
                                        </p:attrNameLst>
                                      </p:cBhvr>
                                      <p:to>
                                        <p:strVal val="visible"/>
                                      </p:to>
                                    </p:set>
                                  </p:childTnLst>
                                </p:cTn>
                              </p:par>
                            </p:childTnLst>
                          </p:cTn>
                        </p:par>
                      </p:childTnLst>
                    </p:cTn>
                  </p:par>
                  <p:par>
                    <p:cTn id="11" fill="hold">
                      <p:stCondLst>
                        <p:cond delay="indefinite"/>
                      </p:stCondLst>
                      <p:childTnLst>
                        <p:par>
                          <p:cTn id="12" fill="hold">
                            <p:stCondLst>
                              <p:cond delay="0"/>
                            </p:stCondLst>
                            <p:childTnLst>
                              <p:par>
                                <p:cTn id="13" presetID="1" presetClass="entr" presetSubtype="0" fill="hold" grpId="0" nodeType="clickEffect">
                                  <p:stCondLst>
                                    <p:cond delay="0"/>
                                  </p:stCondLst>
                                  <p:childTnLst>
                                    <p:set>
                                      <p:cBhvr>
                                        <p:cTn id="14" dur="1" fill="hold">
                                          <p:stCondLst>
                                            <p:cond delay="499"/>
                                          </p:stCondLst>
                                        </p:cTn>
                                        <p:tgtEl>
                                          <p:spTgt spid="27654">
                                            <p:txEl>
                                              <p:pRg st="2" end="2"/>
                                            </p:txEl>
                                          </p:spTgt>
                                        </p:tgtEl>
                                        <p:attrNameLst>
                                          <p:attrName>style.visibility</p:attrName>
                                        </p:attrNameLst>
                                      </p:cBhvr>
                                      <p:to>
                                        <p:strVal val="visible"/>
                                      </p:to>
                                    </p:set>
                                  </p:childTnLst>
                                </p:cTn>
                              </p:par>
                            </p:childTnLst>
                          </p:cTn>
                        </p:par>
                      </p:childTnLst>
                    </p:cTn>
                  </p:par>
                  <p:par>
                    <p:cTn id="15" fill="hold">
                      <p:stCondLst>
                        <p:cond delay="indefinite"/>
                      </p:stCondLst>
                      <p:childTnLst>
                        <p:par>
                          <p:cTn id="16" fill="hold">
                            <p:stCondLst>
                              <p:cond delay="0"/>
                            </p:stCondLst>
                            <p:childTnLst>
                              <p:par>
                                <p:cTn id="17" presetID="1" presetClass="entr" presetSubtype="0" fill="hold" grpId="0" nodeType="clickEffect">
                                  <p:stCondLst>
                                    <p:cond delay="0"/>
                                  </p:stCondLst>
                                  <p:childTnLst>
                                    <p:set>
                                      <p:cBhvr>
                                        <p:cTn id="18" dur="1" fill="hold">
                                          <p:stCondLst>
                                            <p:cond delay="499"/>
                                          </p:stCondLst>
                                        </p:cTn>
                                        <p:tgtEl>
                                          <p:spTgt spid="27654">
                                            <p:txEl>
                                              <p:pRg st="3" end="3"/>
                                            </p:txEl>
                                          </p:spTgt>
                                        </p:tgtEl>
                                        <p:attrNameLst>
                                          <p:attrName>style.visibility</p:attrName>
                                        </p:attrNameLst>
                                      </p:cBhvr>
                                      <p:to>
                                        <p:strVal val="visible"/>
                                      </p:to>
                                    </p:se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27654" grpId="0" build="p" autoUpdateAnimBg="0"/>
    </p:bldLst>
  </p:timing>
</p:sld>
</file>

<file path=ppt/slides/slide27.xml><?xml version="1.0" encoding="utf-8"?>
<p:sld xmlns:a="http://schemas.openxmlformats.org/drawingml/2006/main" xmlns:r="http://schemas.openxmlformats.org/officeDocument/2006/relationships" xmlns:mc="http://schemas.openxmlformats.org/markup-compatibility/2006" xmlns:mv="urn:schemas-microsoft-com:mac:vml" xmlns:p="http://schemas.openxmlformats.org/presentationml/2006/main" mc:Ignorable="mv" mc:PreserveAttributes="mv:*" showMasterPhAnim="0">
  <p:cSld>
    <p:spTree>
      <p:nvGrpSpPr>
        <p:cNvPr id="1" name=""/>
        <p:cNvGrpSpPr/>
        <p:nvPr/>
      </p:nvGrpSpPr>
      <p:grpSpPr>
        <a:xfrm>
          <a:off x="0" y="0"/>
          <a:ext cx="0" cy="0"/>
          <a:chOff x="0" y="0"/>
          <a:chExt cx="0" cy="0"/>
        </a:xfrm>
      </p:grpSpPr>
      <p:pic>
        <p:nvPicPr>
          <p:cNvPr id="53250" name="Picture 1"/>
          <p:cNvPicPr>
            <a:picLocks noChangeArrowheads="1"/>
          </p:cNvPicPr>
          <p:nvPr/>
        </p:nvPicPr>
        <p:blipFill>
          <a:blip r:embed="rId2"/>
          <a:srcRect/>
          <a:stretch>
            <a:fillRect/>
          </a:stretch>
        </p:blipFill>
        <p:spPr bwMode="auto">
          <a:xfrm>
            <a:off x="8383588" y="0"/>
            <a:ext cx="760412" cy="1066800"/>
          </a:xfrm>
          <a:prstGeom prst="rect">
            <a:avLst/>
          </a:prstGeom>
          <a:noFill/>
          <a:ln w="9525">
            <a:noFill/>
            <a:miter lim="800000"/>
            <a:headEnd/>
            <a:tailEnd/>
          </a:ln>
        </p:spPr>
      </p:pic>
      <p:sp>
        <p:nvSpPr>
          <p:cNvPr id="53251" name="Rectangle 2"/>
          <p:cNvSpPr>
            <a:spLocks noGrp="1" noChangeArrowheads="1"/>
          </p:cNvSpPr>
          <p:nvPr>
            <p:ph type="title"/>
          </p:nvPr>
        </p:nvSpPr>
        <p:spPr>
          <a:xfrm>
            <a:off x="0" y="228600"/>
            <a:ext cx="8229600" cy="838200"/>
          </a:xfrm>
        </p:spPr>
        <p:txBody>
          <a:bodyPr/>
          <a:lstStyle/>
          <a:p>
            <a:r>
              <a:rPr lang="en-US" smtClean="0"/>
              <a:t>The Krugman Model: Monopolistic competition</a:t>
            </a:r>
            <a:endParaRPr lang="en-US"/>
          </a:p>
        </p:txBody>
      </p:sp>
      <p:sp>
        <p:nvSpPr>
          <p:cNvPr id="28675" name="Rectangle 3"/>
          <p:cNvSpPr>
            <a:spLocks noGrp="1" noChangeArrowheads="1"/>
          </p:cNvSpPr>
          <p:nvPr>
            <p:ph idx="4294967295"/>
          </p:nvPr>
        </p:nvSpPr>
        <p:spPr>
          <a:xfrm>
            <a:off x="609600" y="1066800"/>
            <a:ext cx="8534400" cy="2933700"/>
          </a:xfrm>
        </p:spPr>
        <p:txBody>
          <a:bodyPr rIns="132080"/>
          <a:lstStyle/>
          <a:p>
            <a:pPr eaLnBrk="1" hangingPunct="1">
              <a:buClr>
                <a:srgbClr val="000000"/>
              </a:buClr>
            </a:pPr>
            <a:r>
              <a:rPr lang="en-US"/>
              <a:t>Combining (4) and  Q = S/n  gives</a:t>
            </a:r>
          </a:p>
          <a:p>
            <a:pPr eaLnBrk="1" hangingPunct="1">
              <a:buFont typeface="Angsana New" charset="0"/>
              <a:buNone/>
            </a:pPr>
            <a:r>
              <a:rPr lang="en-US">
                <a:latin typeface="ＭＳ Ｐゴシック" charset="-128"/>
                <a:ea typeface="ＭＳ Ｐゴシック" charset="-128"/>
                <a:cs typeface="ＭＳ Ｐゴシック" charset="-128"/>
                <a:sym typeface="ＭＳ Ｐゴシック" charset="-128"/>
              </a:rPr>
              <a:t>		</a:t>
            </a:r>
            <a:r>
              <a:rPr lang="en-US"/>
              <a:t>        AC  =  nF/S +  c</a:t>
            </a:r>
            <a:r>
              <a:rPr lang="en-US">
                <a:latin typeface="ＭＳ Ｐゴシック" charset="-128"/>
                <a:ea typeface="ＭＳ Ｐゴシック" charset="-128"/>
                <a:cs typeface="ＭＳ Ｐゴシック" charset="-128"/>
                <a:sym typeface="ＭＳ Ｐゴシック" charset="-128"/>
              </a:rPr>
              <a:t>				</a:t>
            </a:r>
            <a:r>
              <a:rPr lang="en-US"/>
              <a:t>(5)</a:t>
            </a:r>
          </a:p>
        </p:txBody>
      </p:sp>
      <p:sp>
        <p:nvSpPr>
          <p:cNvPr id="53253" name="Rectangle 4"/>
          <p:cNvSpPr>
            <a:spLocks/>
          </p:cNvSpPr>
          <p:nvPr/>
        </p:nvSpPr>
        <p:spPr bwMode="auto">
          <a:xfrm>
            <a:off x="3124200" y="6248400"/>
            <a:ext cx="2908300" cy="482600"/>
          </a:xfrm>
          <a:prstGeom prst="rect">
            <a:avLst/>
          </a:prstGeom>
          <a:noFill/>
          <a:ln w="12700">
            <a:noFill/>
            <a:miter lim="800000"/>
            <a:headEnd/>
            <a:tailEnd/>
          </a:ln>
        </p:spPr>
        <p:txBody>
          <a:bodyPr lIns="0" tIns="0" rIns="40639" bIns="0">
            <a:prstTxWarp prst="textNoShape">
              <a:avLst/>
            </a:prstTxWarp>
          </a:bodyPr>
          <a:lstStyle/>
          <a:p>
            <a:pPr marL="39688" algn="ctr"/>
            <a:r>
              <a:rPr lang="en-US" sz="2600" dirty="0" smtClean="0">
                <a:solidFill>
                  <a:schemeClr val="tx1"/>
                </a:solidFill>
                <a:ea typeface="Angsana New Italic" charset="0"/>
                <a:cs typeface="Angsana New Italic" charset="0"/>
              </a:rPr>
              <a:t>  </a:t>
            </a:r>
            <a:endParaRPr lang="en-US" sz="2600" dirty="0">
              <a:solidFill>
                <a:schemeClr val="tx1"/>
              </a:solidFill>
              <a:ea typeface="Angsana New Italic" charset="0"/>
              <a:cs typeface="Angsana New Italic" charset="0"/>
            </a:endParaRPr>
          </a:p>
        </p:txBody>
      </p:sp>
      <p:sp>
        <p:nvSpPr>
          <p:cNvPr id="53254" name="Rectangle 5"/>
          <p:cNvSpPr>
            <a:spLocks/>
          </p:cNvSpPr>
          <p:nvPr/>
        </p:nvSpPr>
        <p:spPr bwMode="auto">
          <a:xfrm>
            <a:off x="7239000" y="6400800"/>
            <a:ext cx="1917700" cy="482600"/>
          </a:xfrm>
          <a:prstGeom prst="rect">
            <a:avLst/>
          </a:prstGeom>
          <a:noFill/>
          <a:ln w="12700">
            <a:noFill/>
            <a:miter lim="800000"/>
            <a:headEnd/>
            <a:tailEnd/>
          </a:ln>
        </p:spPr>
        <p:txBody>
          <a:bodyPr lIns="0" tIns="0" rIns="40639" bIns="0">
            <a:prstTxWarp prst="textNoShape">
              <a:avLst/>
            </a:prstTxWarp>
          </a:bodyPr>
          <a:lstStyle/>
          <a:p>
            <a:pPr marL="39688" algn="r"/>
            <a:r>
              <a:rPr lang="en-US" sz="2600">
                <a:solidFill>
                  <a:schemeClr val="tx1"/>
                </a:solidFill>
                <a:ea typeface="Angsana New Italic" charset="0"/>
                <a:cs typeface="Angsana New Italic" charset="0"/>
              </a:rPr>
              <a:t>26</a:t>
            </a:r>
          </a:p>
        </p:txBody>
      </p:sp>
      <p:sp>
        <p:nvSpPr>
          <p:cNvPr id="28678" name="Rectangle 6"/>
          <p:cNvSpPr>
            <a:spLocks/>
          </p:cNvSpPr>
          <p:nvPr/>
        </p:nvSpPr>
        <p:spPr bwMode="auto">
          <a:xfrm>
            <a:off x="1827213" y="1752600"/>
            <a:ext cx="3200400" cy="609600"/>
          </a:xfrm>
          <a:prstGeom prst="rect">
            <a:avLst/>
          </a:prstGeom>
          <a:noFill/>
          <a:ln w="12700">
            <a:solidFill>
              <a:schemeClr val="tx1"/>
            </a:solidFill>
            <a:miter lim="800000"/>
            <a:headEnd/>
            <a:tailEnd/>
          </a:ln>
        </p:spPr>
        <p:txBody>
          <a:bodyPr lIns="0" tIns="0" rIns="0" bIns="0">
            <a:prstTxWarp prst="textNoShape">
              <a:avLst/>
            </a:prstTxWarp>
          </a:bodyPr>
          <a:lstStyle/>
          <a:p>
            <a:endParaRPr lang="en-US"/>
          </a:p>
        </p:txBody>
      </p:sp>
      <p:sp>
        <p:nvSpPr>
          <p:cNvPr id="28679" name="Rectangle 7"/>
          <p:cNvSpPr>
            <a:spLocks/>
          </p:cNvSpPr>
          <p:nvPr/>
        </p:nvSpPr>
        <p:spPr bwMode="auto">
          <a:xfrm>
            <a:off x="533400" y="2286000"/>
            <a:ext cx="8623300" cy="4102100"/>
          </a:xfrm>
          <a:prstGeom prst="rect">
            <a:avLst/>
          </a:prstGeom>
          <a:noFill/>
          <a:ln w="12700">
            <a:noFill/>
            <a:miter lim="800000"/>
            <a:headEnd/>
            <a:tailEnd/>
          </a:ln>
        </p:spPr>
        <p:txBody>
          <a:bodyPr lIns="0" tIns="0" rIns="40639" bIns="0">
            <a:prstTxWarp prst="textNoShape">
              <a:avLst/>
            </a:prstTxWarp>
          </a:bodyPr>
          <a:lstStyle/>
          <a:p>
            <a:pPr marL="382588" indent="-342900">
              <a:lnSpc>
                <a:spcPct val="90000"/>
              </a:lnSpc>
              <a:spcBef>
                <a:spcPts val="463"/>
              </a:spcBef>
              <a:buClr>
                <a:srgbClr val="000000"/>
              </a:buClr>
              <a:buSzPct val="100000"/>
              <a:buFont typeface="Angsana New" charset="0"/>
              <a:buChar char="•"/>
            </a:pPr>
            <a:r>
              <a:rPr lang="en-US" sz="4000" dirty="0">
                <a:solidFill>
                  <a:schemeClr val="tx1"/>
                </a:solidFill>
                <a:latin typeface="Angsana New" charset="0"/>
                <a:ea typeface="Angsana New" charset="0"/>
                <a:cs typeface="Angsana New" charset="0"/>
                <a:sym typeface="Angsana New" charset="0"/>
              </a:rPr>
              <a:t>The more firms there are in the industry the higher is the individual firm’s average cost since each firm produce less.  </a:t>
            </a:r>
          </a:p>
          <a:p>
            <a:pPr marL="382588" indent="-342900">
              <a:lnSpc>
                <a:spcPct val="90000"/>
              </a:lnSpc>
              <a:spcBef>
                <a:spcPts val="463"/>
              </a:spcBef>
              <a:buClr>
                <a:srgbClr val="000000"/>
              </a:buClr>
              <a:buSzPct val="100000"/>
              <a:buFont typeface="Angsana New" charset="0"/>
              <a:buChar char="•"/>
            </a:pPr>
            <a:r>
              <a:rPr lang="en-US" sz="4000" dirty="0">
                <a:solidFill>
                  <a:schemeClr val="tx1"/>
                </a:solidFill>
                <a:latin typeface="Angsana New" charset="0"/>
                <a:ea typeface="Angsana New" charset="0"/>
                <a:cs typeface="Angsana New" charset="0"/>
                <a:sym typeface="Angsana New" charset="0"/>
              </a:rPr>
              <a:t>Plotting (5) as</a:t>
            </a:r>
            <a:r>
              <a:rPr lang="en-US" sz="4000" dirty="0" smtClean="0">
                <a:solidFill>
                  <a:schemeClr val="tx1"/>
                </a:solidFill>
                <a:latin typeface="Angsana New" charset="0"/>
                <a:ea typeface="Angsana New" charset="0"/>
                <a:cs typeface="Angsana New" charset="0"/>
                <a:sym typeface="Angsana New" charset="0"/>
              </a:rPr>
              <a:t> AC </a:t>
            </a:r>
            <a:r>
              <a:rPr lang="en-US" sz="4000" dirty="0">
                <a:solidFill>
                  <a:schemeClr val="tx1"/>
                </a:solidFill>
                <a:latin typeface="Angsana New" charset="0"/>
                <a:ea typeface="Angsana New" charset="0"/>
                <a:cs typeface="Angsana New" charset="0"/>
                <a:sym typeface="Angsana New" charset="0"/>
              </a:rPr>
              <a:t>curve.  The curve is upward sloping.</a:t>
            </a:r>
          </a:p>
          <a:p>
            <a:pPr marL="382588" indent="-342900">
              <a:lnSpc>
                <a:spcPct val="90000"/>
              </a:lnSpc>
              <a:spcBef>
                <a:spcPts val="463"/>
              </a:spcBef>
              <a:buClr>
                <a:srgbClr val="000000"/>
              </a:buClr>
              <a:buSzPct val="100000"/>
              <a:buFont typeface="Angsana New" charset="0"/>
              <a:buChar char="•"/>
            </a:pPr>
            <a:r>
              <a:rPr lang="en-US" sz="4000" dirty="0">
                <a:solidFill>
                  <a:schemeClr val="tx1"/>
                </a:solidFill>
                <a:latin typeface="Angsana New" charset="0"/>
                <a:ea typeface="Angsana New" charset="0"/>
                <a:cs typeface="Angsana New" charset="0"/>
                <a:sym typeface="Angsana New" charset="0"/>
              </a:rPr>
              <a:t>This curve represents the average cost that increase with </a:t>
            </a:r>
            <a:r>
              <a:rPr lang="en-US" sz="4000" dirty="0" err="1">
                <a:solidFill>
                  <a:schemeClr val="tx1"/>
                </a:solidFill>
                <a:latin typeface="Angsana New" charset="0"/>
                <a:ea typeface="Angsana New" charset="0"/>
                <a:cs typeface="Angsana New" charset="0"/>
                <a:sym typeface="Angsana New" charset="0"/>
              </a:rPr>
              <a:t>n</a:t>
            </a:r>
            <a:r>
              <a:rPr lang="en-US" sz="4000" dirty="0">
                <a:solidFill>
                  <a:schemeClr val="tx1"/>
                </a:solidFill>
                <a:latin typeface="Angsana New" charset="0"/>
                <a:ea typeface="Angsana New" charset="0"/>
                <a:cs typeface="Angsana New" charset="0"/>
                <a:sym typeface="Angsana New" charset="0"/>
              </a:rPr>
              <a:t>.</a:t>
            </a:r>
          </a:p>
          <a:p>
            <a:pPr marL="382588" indent="-342900">
              <a:lnSpc>
                <a:spcPct val="90000"/>
              </a:lnSpc>
              <a:spcBef>
                <a:spcPts val="463"/>
              </a:spcBef>
              <a:buClr>
                <a:srgbClr val="000000"/>
              </a:buClr>
              <a:buSzPct val="100000"/>
              <a:buFont typeface="Angsana New" charset="0"/>
              <a:buChar char="•"/>
            </a:pPr>
            <a:r>
              <a:rPr lang="en-US" sz="4000" dirty="0">
                <a:solidFill>
                  <a:schemeClr val="tx1"/>
                </a:solidFill>
                <a:latin typeface="Angsana New" charset="0"/>
                <a:ea typeface="Angsana New" charset="0"/>
                <a:cs typeface="Angsana New" charset="0"/>
                <a:sym typeface="Angsana New" charset="0"/>
              </a:rPr>
              <a:t>Since each firm must have zero profit in the long run or  </a:t>
            </a:r>
            <a:r>
              <a:rPr lang="th-TH" sz="4000" dirty="0">
                <a:solidFill>
                  <a:schemeClr val="tx1"/>
                </a:solidFill>
                <a:latin typeface="Angsana New" charset="0"/>
                <a:ea typeface="Angsana New" charset="0"/>
                <a:cs typeface="Angsana New" charset="0"/>
                <a:sym typeface="Angsana New" charset="0"/>
              </a:rPr>
              <a:t>  </a:t>
            </a:r>
            <a:r>
              <a:rPr lang="en-US" sz="4000" dirty="0">
                <a:solidFill>
                  <a:schemeClr val="tx1"/>
                </a:solidFill>
                <a:latin typeface="Angsana New" charset="0"/>
                <a:ea typeface="Angsana New" charset="0"/>
                <a:cs typeface="Angsana New" charset="0"/>
                <a:sym typeface="Angsana New" charset="0"/>
              </a:rPr>
              <a:t>    P = AC.  The equilibrium must occur at the intersection between</a:t>
            </a:r>
            <a:r>
              <a:rPr lang="en-US" sz="4000" dirty="0" smtClean="0">
                <a:solidFill>
                  <a:schemeClr val="tx1"/>
                </a:solidFill>
                <a:latin typeface="Angsana New" charset="0"/>
                <a:ea typeface="Angsana New" charset="0"/>
                <a:cs typeface="Angsana New" charset="0"/>
                <a:sym typeface="Angsana New" charset="0"/>
              </a:rPr>
              <a:t> P </a:t>
            </a:r>
            <a:r>
              <a:rPr lang="en-US" sz="4000" dirty="0">
                <a:solidFill>
                  <a:schemeClr val="tx1"/>
                </a:solidFill>
                <a:latin typeface="Angsana New" charset="0"/>
                <a:ea typeface="Angsana New" charset="0"/>
                <a:cs typeface="Angsana New" charset="0"/>
                <a:sym typeface="Angsana New" charset="0"/>
              </a:rPr>
              <a:t>and</a:t>
            </a:r>
            <a:r>
              <a:rPr lang="en-US" sz="4000" dirty="0" smtClean="0">
                <a:solidFill>
                  <a:schemeClr val="tx1"/>
                </a:solidFill>
                <a:latin typeface="Angsana New" charset="0"/>
                <a:ea typeface="Angsana New" charset="0"/>
                <a:cs typeface="Angsana New" charset="0"/>
                <a:sym typeface="Angsana New" charset="0"/>
              </a:rPr>
              <a:t> AC </a:t>
            </a:r>
            <a:r>
              <a:rPr lang="en-US" sz="4000" dirty="0">
                <a:solidFill>
                  <a:schemeClr val="tx1"/>
                </a:solidFill>
                <a:latin typeface="Angsana New" charset="0"/>
                <a:ea typeface="Angsana New" charset="0"/>
                <a:cs typeface="Angsana New" charset="0"/>
                <a:sym typeface="Angsana New" charset="0"/>
              </a:rPr>
              <a:t>curves.</a:t>
            </a:r>
          </a:p>
        </p:txBody>
      </p:sp>
      <p:grpSp>
        <p:nvGrpSpPr>
          <p:cNvPr id="53257" name="Group 8"/>
          <p:cNvGrpSpPr>
            <a:grpSpLocks/>
          </p:cNvGrpSpPr>
          <p:nvPr/>
        </p:nvGrpSpPr>
        <p:grpSpPr bwMode="auto">
          <a:xfrm>
            <a:off x="8610600" y="3581400"/>
            <a:ext cx="304800" cy="381000"/>
            <a:chOff x="0" y="0"/>
            <a:chExt cx="192" cy="240"/>
          </a:xfrm>
        </p:grpSpPr>
        <p:sp>
          <p:nvSpPr>
            <p:cNvPr id="53258" name="AutoShape 9"/>
            <p:cNvSpPr>
              <a:spLocks/>
            </p:cNvSpPr>
            <p:nvPr/>
          </p:nvSpPr>
          <p:spPr bwMode="auto">
            <a:xfrm>
              <a:off x="0" y="0"/>
              <a:ext cx="192" cy="240"/>
            </a:xfrm>
            <a:custGeom>
              <a:avLst/>
              <a:gdLst>
                <a:gd name="T0" fmla="*/ 0 w 21600"/>
                <a:gd name="T1" fmla="*/ 0 h 21600"/>
                <a:gd name="T2" fmla="*/ 0 60000 65536"/>
                <a:gd name="T3" fmla="*/ 0 w 21600"/>
                <a:gd name="T4" fmla="*/ 0 h 21600"/>
                <a:gd name="T5" fmla="*/ 21600 w 21600"/>
                <a:gd name="T6" fmla="*/ 21600 h 21600"/>
              </a:gdLst>
              <a:ahLst/>
              <a:cxnLst>
                <a:cxn ang="T2">
                  <a:pos x="T0" y="T1"/>
                </a:cxn>
              </a:cxnLst>
              <a:rect l="T3" t="T4" r="T5" b="T6"/>
              <a:pathLst>
                <a:path w="21600" h="21600">
                  <a:moveTo>
                    <a:pt x="0" y="0"/>
                  </a:moveTo>
                  <a:lnTo>
                    <a:pt x="0" y="21600"/>
                  </a:lnTo>
                  <a:lnTo>
                    <a:pt x="21600" y="21600"/>
                  </a:lnTo>
                  <a:lnTo>
                    <a:pt x="21600" y="0"/>
                  </a:lnTo>
                  <a:close/>
                  <a:moveTo>
                    <a:pt x="0" y="0"/>
                  </a:moveTo>
                </a:path>
              </a:pathLst>
            </a:custGeom>
            <a:solidFill>
              <a:schemeClr val="accent1"/>
            </a:solidFill>
            <a:ln w="9525">
              <a:solidFill>
                <a:schemeClr val="tx1"/>
              </a:solidFill>
              <a:round/>
              <a:headEnd/>
              <a:tailEnd/>
            </a:ln>
          </p:spPr>
          <p:txBody>
            <a:bodyPr lIns="0" tIns="0" rIns="0" bIns="0">
              <a:prstTxWarp prst="textNoShape">
                <a:avLst/>
              </a:prstTxWarp>
            </a:bodyPr>
            <a:lstStyle/>
            <a:p>
              <a:endParaRPr lang="en-US"/>
            </a:p>
          </p:txBody>
        </p:sp>
        <p:sp>
          <p:nvSpPr>
            <p:cNvPr id="53259" name="AutoShape 10"/>
            <p:cNvSpPr>
              <a:spLocks/>
            </p:cNvSpPr>
            <p:nvPr/>
          </p:nvSpPr>
          <p:spPr bwMode="auto">
            <a:xfrm>
              <a:off x="0" y="0"/>
              <a:ext cx="192" cy="12"/>
            </a:xfrm>
            <a:custGeom>
              <a:avLst/>
              <a:gdLst>
                <a:gd name="T0" fmla="*/ 0 w 21600"/>
                <a:gd name="T1" fmla="*/ 0 h 21600"/>
                <a:gd name="T2" fmla="*/ 0 60000 65536"/>
                <a:gd name="T3" fmla="*/ 0 w 21600"/>
                <a:gd name="T4" fmla="*/ 0 h 21600"/>
                <a:gd name="T5" fmla="*/ 21600 w 21600"/>
                <a:gd name="T6" fmla="*/ 21600 h 21600"/>
              </a:gdLst>
              <a:ahLst/>
              <a:cxnLst>
                <a:cxn ang="T2">
                  <a:pos x="T0" y="T1"/>
                </a:cxn>
              </a:cxnLst>
              <a:rect l="T3" t="T4" r="T5" b="T6"/>
              <a:pathLst>
                <a:path w="21600" h="21600">
                  <a:moveTo>
                    <a:pt x="0" y="0"/>
                  </a:moveTo>
                  <a:lnTo>
                    <a:pt x="1350" y="21600"/>
                  </a:lnTo>
                  <a:lnTo>
                    <a:pt x="20250" y="21600"/>
                  </a:lnTo>
                  <a:lnTo>
                    <a:pt x="21600" y="0"/>
                  </a:lnTo>
                  <a:close/>
                  <a:moveTo>
                    <a:pt x="0" y="0"/>
                  </a:moveTo>
                </a:path>
              </a:pathLst>
            </a:custGeom>
            <a:solidFill>
              <a:srgbClr val="33D6AD"/>
            </a:solidFill>
            <a:ln w="9525">
              <a:noFill/>
              <a:miter lim="800000"/>
              <a:headEnd/>
              <a:tailEnd/>
            </a:ln>
          </p:spPr>
          <p:txBody>
            <a:bodyPr lIns="0" tIns="0" rIns="0" bIns="0">
              <a:prstTxWarp prst="textNoShape">
                <a:avLst/>
              </a:prstTxWarp>
            </a:bodyPr>
            <a:lstStyle/>
            <a:p>
              <a:endParaRPr lang="en-US"/>
            </a:p>
          </p:txBody>
        </p:sp>
        <p:sp>
          <p:nvSpPr>
            <p:cNvPr id="53260" name="AutoShape 11"/>
            <p:cNvSpPr>
              <a:spLocks/>
            </p:cNvSpPr>
            <p:nvPr/>
          </p:nvSpPr>
          <p:spPr bwMode="auto">
            <a:xfrm>
              <a:off x="0" y="0"/>
              <a:ext cx="12" cy="240"/>
            </a:xfrm>
            <a:custGeom>
              <a:avLst/>
              <a:gdLst>
                <a:gd name="T0" fmla="*/ 0 w 21600"/>
                <a:gd name="T1" fmla="*/ 0 h 21600"/>
                <a:gd name="T2" fmla="*/ 0 60000 65536"/>
                <a:gd name="T3" fmla="*/ 0 w 21600"/>
                <a:gd name="T4" fmla="*/ 0 h 21600"/>
                <a:gd name="T5" fmla="*/ 21600 w 21600"/>
                <a:gd name="T6" fmla="*/ 21600 h 21600"/>
              </a:gdLst>
              <a:ahLst/>
              <a:cxnLst>
                <a:cxn ang="T2">
                  <a:pos x="T0" y="T1"/>
                </a:cxn>
              </a:cxnLst>
              <a:rect l="T3" t="T4" r="T5" b="T6"/>
              <a:pathLst>
                <a:path w="21600" h="21600">
                  <a:moveTo>
                    <a:pt x="0" y="0"/>
                  </a:moveTo>
                  <a:lnTo>
                    <a:pt x="21600" y="1080"/>
                  </a:lnTo>
                  <a:lnTo>
                    <a:pt x="21600" y="20520"/>
                  </a:lnTo>
                  <a:lnTo>
                    <a:pt x="0" y="21600"/>
                  </a:lnTo>
                  <a:close/>
                  <a:moveTo>
                    <a:pt x="0" y="0"/>
                  </a:moveTo>
                </a:path>
              </a:pathLst>
            </a:custGeom>
            <a:solidFill>
              <a:srgbClr val="66E0C1"/>
            </a:solidFill>
            <a:ln w="9525">
              <a:noFill/>
              <a:miter lim="800000"/>
              <a:headEnd/>
              <a:tailEnd/>
            </a:ln>
          </p:spPr>
          <p:txBody>
            <a:bodyPr lIns="0" tIns="0" rIns="0" bIns="0">
              <a:prstTxWarp prst="textNoShape">
                <a:avLst/>
              </a:prstTxWarp>
            </a:bodyPr>
            <a:lstStyle/>
            <a:p>
              <a:endParaRPr lang="en-US"/>
            </a:p>
          </p:txBody>
        </p:sp>
        <p:sp>
          <p:nvSpPr>
            <p:cNvPr id="53261" name="AutoShape 12"/>
            <p:cNvSpPr>
              <a:spLocks/>
            </p:cNvSpPr>
            <p:nvPr/>
          </p:nvSpPr>
          <p:spPr bwMode="auto">
            <a:xfrm>
              <a:off x="180" y="0"/>
              <a:ext cx="12" cy="240"/>
            </a:xfrm>
            <a:custGeom>
              <a:avLst/>
              <a:gdLst>
                <a:gd name="T0" fmla="*/ 0 w 21600"/>
                <a:gd name="T1" fmla="*/ 0 h 21600"/>
                <a:gd name="T2" fmla="*/ 0 60000 65536"/>
                <a:gd name="T3" fmla="*/ 0 w 21600"/>
                <a:gd name="T4" fmla="*/ 0 h 21600"/>
                <a:gd name="T5" fmla="*/ 21600 w 21600"/>
                <a:gd name="T6" fmla="*/ 21600 h 21600"/>
              </a:gdLst>
              <a:ahLst/>
              <a:cxnLst>
                <a:cxn ang="T2">
                  <a:pos x="T0" y="T1"/>
                </a:cxn>
              </a:cxnLst>
              <a:rect l="T3" t="T4" r="T5" b="T6"/>
              <a:pathLst>
                <a:path w="21600" h="21600">
                  <a:moveTo>
                    <a:pt x="21600" y="0"/>
                  </a:moveTo>
                  <a:lnTo>
                    <a:pt x="0" y="1080"/>
                  </a:lnTo>
                  <a:lnTo>
                    <a:pt x="0" y="20520"/>
                  </a:lnTo>
                  <a:lnTo>
                    <a:pt x="21600" y="21600"/>
                  </a:lnTo>
                  <a:close/>
                  <a:moveTo>
                    <a:pt x="21600" y="0"/>
                  </a:moveTo>
                </a:path>
              </a:pathLst>
            </a:custGeom>
            <a:solidFill>
              <a:srgbClr val="007A5B"/>
            </a:solidFill>
            <a:ln w="9525">
              <a:noFill/>
              <a:miter lim="800000"/>
              <a:headEnd/>
              <a:tailEnd/>
            </a:ln>
          </p:spPr>
          <p:txBody>
            <a:bodyPr lIns="0" tIns="0" rIns="0" bIns="0">
              <a:prstTxWarp prst="textNoShape">
                <a:avLst/>
              </a:prstTxWarp>
            </a:bodyPr>
            <a:lstStyle/>
            <a:p>
              <a:endParaRPr lang="en-US"/>
            </a:p>
          </p:txBody>
        </p:sp>
        <p:sp>
          <p:nvSpPr>
            <p:cNvPr id="53262" name="AutoShape 13"/>
            <p:cNvSpPr>
              <a:spLocks/>
            </p:cNvSpPr>
            <p:nvPr/>
          </p:nvSpPr>
          <p:spPr bwMode="auto">
            <a:xfrm>
              <a:off x="0" y="228"/>
              <a:ext cx="192" cy="12"/>
            </a:xfrm>
            <a:custGeom>
              <a:avLst/>
              <a:gdLst>
                <a:gd name="T0" fmla="*/ 0 w 21600"/>
                <a:gd name="T1" fmla="*/ 0 h 21600"/>
                <a:gd name="T2" fmla="*/ 0 60000 65536"/>
                <a:gd name="T3" fmla="*/ 0 w 21600"/>
                <a:gd name="T4" fmla="*/ 0 h 21600"/>
                <a:gd name="T5" fmla="*/ 21600 w 21600"/>
                <a:gd name="T6" fmla="*/ 21600 h 21600"/>
              </a:gdLst>
              <a:ahLst/>
              <a:cxnLst>
                <a:cxn ang="T2">
                  <a:pos x="T0" y="T1"/>
                </a:cxn>
              </a:cxnLst>
              <a:rect l="T3" t="T4" r="T5" b="T6"/>
              <a:pathLst>
                <a:path w="21600" h="21600">
                  <a:moveTo>
                    <a:pt x="21600" y="21600"/>
                  </a:moveTo>
                  <a:lnTo>
                    <a:pt x="20250" y="0"/>
                  </a:lnTo>
                  <a:lnTo>
                    <a:pt x="1350" y="0"/>
                  </a:lnTo>
                  <a:lnTo>
                    <a:pt x="0" y="21600"/>
                  </a:lnTo>
                  <a:close/>
                  <a:moveTo>
                    <a:pt x="21600" y="21600"/>
                  </a:moveTo>
                </a:path>
              </a:pathLst>
            </a:custGeom>
            <a:solidFill>
              <a:srgbClr val="00A37A"/>
            </a:solidFill>
            <a:ln w="9525">
              <a:noFill/>
              <a:miter lim="800000"/>
              <a:headEnd/>
              <a:tailEnd/>
            </a:ln>
          </p:spPr>
          <p:txBody>
            <a:bodyPr lIns="0" tIns="0" rIns="0" bIns="0">
              <a:prstTxWarp prst="textNoShape">
                <a:avLst/>
              </a:prstTxWarp>
            </a:bodyPr>
            <a:lstStyle/>
            <a:p>
              <a:endParaRPr lang="en-US"/>
            </a:p>
          </p:txBody>
        </p:sp>
        <p:sp>
          <p:nvSpPr>
            <p:cNvPr id="53263" name="AutoShape 14"/>
            <p:cNvSpPr>
              <a:spLocks/>
            </p:cNvSpPr>
            <p:nvPr/>
          </p:nvSpPr>
          <p:spPr bwMode="auto">
            <a:xfrm>
              <a:off x="36" y="60"/>
              <a:ext cx="120" cy="120"/>
            </a:xfrm>
            <a:custGeom>
              <a:avLst/>
              <a:gdLst>
                <a:gd name="T0" fmla="*/ 0 w 21600"/>
                <a:gd name="T1" fmla="*/ 0 h 21600"/>
                <a:gd name="T2" fmla="*/ 0 60000 65536"/>
                <a:gd name="T3" fmla="*/ 0 w 21600"/>
                <a:gd name="T4" fmla="*/ 0 h 21600"/>
                <a:gd name="T5" fmla="*/ 21600 w 21600"/>
                <a:gd name="T6" fmla="*/ 21600 h 21600"/>
              </a:gdLst>
              <a:ahLst/>
              <a:cxnLst>
                <a:cxn ang="T2">
                  <a:pos x="T0" y="T1"/>
                </a:cxn>
              </a:cxnLst>
              <a:rect l="T3" t="T4" r="T5" b="T6"/>
              <a:pathLst>
                <a:path w="21600" h="21600">
                  <a:moveTo>
                    <a:pt x="0" y="0"/>
                  </a:moveTo>
                  <a:lnTo>
                    <a:pt x="21600" y="10800"/>
                  </a:lnTo>
                  <a:lnTo>
                    <a:pt x="0" y="21600"/>
                  </a:lnTo>
                  <a:close/>
                  <a:moveTo>
                    <a:pt x="0" y="0"/>
                  </a:moveTo>
                </a:path>
              </a:pathLst>
            </a:custGeom>
            <a:solidFill>
              <a:srgbClr val="007A5B"/>
            </a:solidFill>
            <a:ln w="9525">
              <a:noFill/>
              <a:miter lim="800000"/>
              <a:headEnd/>
              <a:tailEnd/>
            </a:ln>
          </p:spPr>
          <p:txBody>
            <a:bodyPr lIns="0" tIns="0" rIns="0" bIns="0">
              <a:prstTxWarp prst="textNoShape">
                <a:avLst/>
              </a:prstTxWarp>
            </a:bodyPr>
            <a:lstStyle/>
            <a:p>
              <a:endParaRPr lang="en-US"/>
            </a:p>
          </p:txBody>
        </p:sp>
        <p:sp>
          <p:nvSpPr>
            <p:cNvPr id="53264" name="AutoShape 15">
              <a:hlinkClick r:id="" action="ppaction://hlinkshowjump?jump=nextslide"/>
            </p:cNvPr>
            <p:cNvSpPr>
              <a:spLocks/>
            </p:cNvSpPr>
            <p:nvPr/>
          </p:nvSpPr>
          <p:spPr bwMode="auto">
            <a:xfrm>
              <a:off x="0" y="0"/>
              <a:ext cx="192" cy="240"/>
            </a:xfrm>
            <a:custGeom>
              <a:avLst/>
              <a:gdLst>
                <a:gd name="T0" fmla="*/ 0 w 21600"/>
                <a:gd name="T1" fmla="*/ 0 h 21600"/>
                <a:gd name="T2" fmla="*/ 0 60000 65536"/>
                <a:gd name="T3" fmla="*/ 0 w 21600"/>
                <a:gd name="T4" fmla="*/ 0 h 21600"/>
                <a:gd name="T5" fmla="*/ 21600 w 21600"/>
                <a:gd name="T6" fmla="*/ 21600 h 21600"/>
              </a:gdLst>
              <a:ahLst/>
              <a:cxnLst>
                <a:cxn ang="T2">
                  <a:pos x="T0" y="T1"/>
                </a:cxn>
              </a:cxnLst>
              <a:rect l="T3" t="T4" r="T5" b="T6"/>
              <a:pathLst>
                <a:path w="21600" h="21600">
                  <a:moveTo>
                    <a:pt x="1350" y="1080"/>
                  </a:moveTo>
                  <a:lnTo>
                    <a:pt x="1350" y="20520"/>
                  </a:lnTo>
                  <a:lnTo>
                    <a:pt x="20250" y="20520"/>
                  </a:lnTo>
                  <a:lnTo>
                    <a:pt x="20250" y="1080"/>
                  </a:lnTo>
                  <a:close/>
                  <a:moveTo>
                    <a:pt x="0" y="0"/>
                  </a:moveTo>
                  <a:lnTo>
                    <a:pt x="1350" y="1080"/>
                  </a:lnTo>
                  <a:moveTo>
                    <a:pt x="0" y="21600"/>
                  </a:moveTo>
                  <a:lnTo>
                    <a:pt x="1350" y="20520"/>
                  </a:lnTo>
                  <a:moveTo>
                    <a:pt x="21600" y="21600"/>
                  </a:moveTo>
                  <a:lnTo>
                    <a:pt x="20250" y="20520"/>
                  </a:lnTo>
                  <a:moveTo>
                    <a:pt x="21600" y="0"/>
                  </a:moveTo>
                  <a:lnTo>
                    <a:pt x="20250" y="1080"/>
                  </a:lnTo>
                  <a:moveTo>
                    <a:pt x="4050" y="5400"/>
                  </a:moveTo>
                  <a:lnTo>
                    <a:pt x="17550" y="10800"/>
                  </a:lnTo>
                  <a:lnTo>
                    <a:pt x="4050" y="16200"/>
                  </a:lnTo>
                  <a:close/>
                  <a:moveTo>
                    <a:pt x="4050" y="5400"/>
                  </a:moveTo>
                </a:path>
              </a:pathLst>
            </a:custGeom>
            <a:noFill/>
            <a:ln w="9525">
              <a:solidFill>
                <a:schemeClr val="tx1"/>
              </a:solidFill>
              <a:round/>
              <a:headEnd/>
              <a:tailEnd/>
            </a:ln>
          </p:spPr>
          <p:txBody>
            <a:bodyPr lIns="0" tIns="0" rIns="0" bIns="0">
              <a:prstTxWarp prst="textNoShape">
                <a:avLst/>
              </a:prstTxWarp>
            </a:bodyPr>
            <a:lstStyle/>
            <a:p>
              <a:endParaRPr lang="en-US"/>
            </a:p>
          </p:txBody>
        </p:sp>
      </p:grpSp>
      <p:sp>
        <p:nvSpPr>
          <p:cNvPr id="19" name="Footer Placeholder 18"/>
          <p:cNvSpPr>
            <a:spLocks noGrp="1"/>
          </p:cNvSpPr>
          <p:nvPr>
            <p:ph type="ftr" sz="quarter" idx="3"/>
          </p:nvPr>
        </p:nvSpPr>
        <p:spPr/>
        <p:txBody>
          <a:bodyPr/>
          <a:lstStyle/>
          <a:p>
            <a:r>
              <a:rPr lang="en-US" smtClean="0"/>
              <a:t>Chayun Tantivasadakarn</a:t>
            </a:r>
            <a:endParaRPr lang="en-US" dirty="0"/>
          </a:p>
        </p:txBody>
      </p:sp>
    </p:spTree>
  </p:cSld>
  <p:clrMapOvr>
    <a:masterClrMapping/>
  </p:clrMapOvr>
  <p:transition/>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1" presetClass="entr" presetSubtype="0" fill="hold" grpId="0" nodeType="clickEffect">
                                  <p:stCondLst>
                                    <p:cond delay="0"/>
                                  </p:stCondLst>
                                  <p:childTnLst>
                                    <p:set>
                                      <p:cBhvr>
                                        <p:cTn id="6" dur="1" fill="hold">
                                          <p:stCondLst>
                                            <p:cond delay="499"/>
                                          </p:stCondLst>
                                        </p:cTn>
                                        <p:tgtEl>
                                          <p:spTgt spid="28675">
                                            <p:txEl>
                                              <p:pRg st="0" end="0"/>
                                            </p:txEl>
                                          </p:spTgt>
                                        </p:tgtEl>
                                        <p:attrNameLst>
                                          <p:attrName>style.visibility</p:attrName>
                                        </p:attrNameLst>
                                      </p:cBhvr>
                                      <p:to>
                                        <p:strVal val="visible"/>
                                      </p:to>
                                    </p:set>
                                  </p:childTnLst>
                                </p:cTn>
                              </p:par>
                            </p:childTnLst>
                          </p:cTn>
                        </p:par>
                      </p:childTnLst>
                    </p:cTn>
                  </p:par>
                  <p:par>
                    <p:cTn id="7" fill="hold">
                      <p:stCondLst>
                        <p:cond delay="indefinite"/>
                      </p:stCondLst>
                      <p:childTnLst>
                        <p:par>
                          <p:cTn id="8" fill="hold">
                            <p:stCondLst>
                              <p:cond delay="0"/>
                            </p:stCondLst>
                            <p:childTnLst>
                              <p:par>
                                <p:cTn id="9" presetID="1" presetClass="entr" presetSubtype="0" fill="hold" grpId="0" nodeType="clickEffect">
                                  <p:stCondLst>
                                    <p:cond delay="0"/>
                                  </p:stCondLst>
                                  <p:childTnLst>
                                    <p:set>
                                      <p:cBhvr>
                                        <p:cTn id="10" dur="1" fill="hold">
                                          <p:stCondLst>
                                            <p:cond delay="499"/>
                                          </p:stCondLst>
                                        </p:cTn>
                                        <p:tgtEl>
                                          <p:spTgt spid="28675">
                                            <p:txEl>
                                              <p:pRg st="1" end="1"/>
                                            </p:txEl>
                                          </p:spTgt>
                                        </p:tgtEl>
                                        <p:attrNameLst>
                                          <p:attrName>style.visibility</p:attrName>
                                        </p:attrNameLst>
                                      </p:cBhvr>
                                      <p:to>
                                        <p:strVal val="visible"/>
                                      </p:to>
                                    </p:set>
                                  </p:childTnLst>
                                </p:cTn>
                              </p:par>
                            </p:childTnLst>
                          </p:cTn>
                        </p:par>
                      </p:childTnLst>
                    </p:cTn>
                  </p:par>
                  <p:par>
                    <p:cTn id="11" fill="hold">
                      <p:stCondLst>
                        <p:cond delay="indefinite"/>
                      </p:stCondLst>
                      <p:childTnLst>
                        <p:par>
                          <p:cTn id="12" fill="hold">
                            <p:stCondLst>
                              <p:cond delay="0"/>
                            </p:stCondLst>
                            <p:childTnLst>
                              <p:par>
                                <p:cTn id="13" presetID="1" presetClass="entr" presetSubtype="0" fill="hold" grpId="0" nodeType="clickEffect">
                                  <p:stCondLst>
                                    <p:cond delay="0"/>
                                  </p:stCondLst>
                                  <p:childTnLst>
                                    <p:set>
                                      <p:cBhvr>
                                        <p:cTn id="14" dur="1" fill="hold">
                                          <p:stCondLst>
                                            <p:cond delay="499"/>
                                          </p:stCondLst>
                                        </p:cTn>
                                        <p:tgtEl>
                                          <p:spTgt spid="28678"/>
                                        </p:tgtEl>
                                        <p:attrNameLst>
                                          <p:attrName>style.visibility</p:attrName>
                                        </p:attrNameLst>
                                      </p:cBhvr>
                                      <p:to>
                                        <p:strVal val="visible"/>
                                      </p:to>
                                    </p:set>
                                  </p:childTnLst>
                                </p:cTn>
                              </p:par>
                            </p:childTnLst>
                          </p:cTn>
                        </p:par>
                      </p:childTnLst>
                    </p:cTn>
                  </p:par>
                  <p:par>
                    <p:cTn id="15" fill="hold">
                      <p:stCondLst>
                        <p:cond delay="indefinite"/>
                      </p:stCondLst>
                      <p:childTnLst>
                        <p:par>
                          <p:cTn id="16" fill="hold">
                            <p:stCondLst>
                              <p:cond delay="0"/>
                            </p:stCondLst>
                            <p:childTnLst>
                              <p:par>
                                <p:cTn id="17" presetID="1" presetClass="entr" presetSubtype="0" fill="hold" grpId="0" nodeType="clickEffect">
                                  <p:stCondLst>
                                    <p:cond delay="0"/>
                                  </p:stCondLst>
                                  <p:childTnLst>
                                    <p:set>
                                      <p:cBhvr>
                                        <p:cTn id="18" dur="1" fill="hold">
                                          <p:stCondLst>
                                            <p:cond delay="499"/>
                                          </p:stCondLst>
                                        </p:cTn>
                                        <p:tgtEl>
                                          <p:spTgt spid="28679">
                                            <p:txEl>
                                              <p:pRg st="0" end="0"/>
                                            </p:txEl>
                                          </p:spTgt>
                                        </p:tgtEl>
                                        <p:attrNameLst>
                                          <p:attrName>style.visibility</p:attrName>
                                        </p:attrNameLst>
                                      </p:cBhvr>
                                      <p:to>
                                        <p:strVal val="visible"/>
                                      </p:to>
                                    </p:set>
                                  </p:childTnLst>
                                </p:cTn>
                              </p:par>
                            </p:childTnLst>
                          </p:cTn>
                        </p:par>
                      </p:childTnLst>
                    </p:cTn>
                  </p:par>
                  <p:par>
                    <p:cTn id="19" fill="hold">
                      <p:stCondLst>
                        <p:cond delay="indefinite"/>
                      </p:stCondLst>
                      <p:childTnLst>
                        <p:par>
                          <p:cTn id="20" fill="hold">
                            <p:stCondLst>
                              <p:cond delay="0"/>
                            </p:stCondLst>
                            <p:childTnLst>
                              <p:par>
                                <p:cTn id="21" presetID="1" presetClass="entr" presetSubtype="0" fill="hold" grpId="0" nodeType="clickEffect">
                                  <p:stCondLst>
                                    <p:cond delay="0"/>
                                  </p:stCondLst>
                                  <p:childTnLst>
                                    <p:set>
                                      <p:cBhvr>
                                        <p:cTn id="22" dur="1" fill="hold">
                                          <p:stCondLst>
                                            <p:cond delay="499"/>
                                          </p:stCondLst>
                                        </p:cTn>
                                        <p:tgtEl>
                                          <p:spTgt spid="28679">
                                            <p:txEl>
                                              <p:pRg st="1" end="1"/>
                                            </p:txEl>
                                          </p:spTgt>
                                        </p:tgtEl>
                                        <p:attrNameLst>
                                          <p:attrName>style.visibility</p:attrName>
                                        </p:attrNameLst>
                                      </p:cBhvr>
                                      <p:to>
                                        <p:strVal val="visible"/>
                                      </p:to>
                                    </p:set>
                                  </p:childTnLst>
                                </p:cTn>
                              </p:par>
                            </p:childTnLst>
                          </p:cTn>
                        </p:par>
                      </p:childTnLst>
                    </p:cTn>
                  </p:par>
                  <p:par>
                    <p:cTn id="23" fill="hold">
                      <p:stCondLst>
                        <p:cond delay="indefinite"/>
                      </p:stCondLst>
                      <p:childTnLst>
                        <p:par>
                          <p:cTn id="24" fill="hold">
                            <p:stCondLst>
                              <p:cond delay="0"/>
                            </p:stCondLst>
                            <p:childTnLst>
                              <p:par>
                                <p:cTn id="25" presetID="1" presetClass="entr" presetSubtype="0" fill="hold" grpId="0" nodeType="clickEffect">
                                  <p:stCondLst>
                                    <p:cond delay="0"/>
                                  </p:stCondLst>
                                  <p:childTnLst>
                                    <p:set>
                                      <p:cBhvr>
                                        <p:cTn id="26" dur="1" fill="hold">
                                          <p:stCondLst>
                                            <p:cond delay="499"/>
                                          </p:stCondLst>
                                        </p:cTn>
                                        <p:tgtEl>
                                          <p:spTgt spid="28679">
                                            <p:txEl>
                                              <p:pRg st="2" end="2"/>
                                            </p:txEl>
                                          </p:spTgt>
                                        </p:tgtEl>
                                        <p:attrNameLst>
                                          <p:attrName>style.visibility</p:attrName>
                                        </p:attrNameLst>
                                      </p:cBhvr>
                                      <p:to>
                                        <p:strVal val="visible"/>
                                      </p:to>
                                    </p:set>
                                  </p:childTnLst>
                                </p:cTn>
                              </p:par>
                            </p:childTnLst>
                          </p:cTn>
                        </p:par>
                      </p:childTnLst>
                    </p:cTn>
                  </p:par>
                  <p:par>
                    <p:cTn id="27" fill="hold">
                      <p:stCondLst>
                        <p:cond delay="indefinite"/>
                      </p:stCondLst>
                      <p:childTnLst>
                        <p:par>
                          <p:cTn id="28" fill="hold">
                            <p:stCondLst>
                              <p:cond delay="0"/>
                            </p:stCondLst>
                            <p:childTnLst>
                              <p:par>
                                <p:cTn id="29" presetID="1" presetClass="entr" presetSubtype="0" fill="hold" grpId="0" nodeType="clickEffect">
                                  <p:stCondLst>
                                    <p:cond delay="0"/>
                                  </p:stCondLst>
                                  <p:childTnLst>
                                    <p:set>
                                      <p:cBhvr>
                                        <p:cTn id="30" dur="1" fill="hold">
                                          <p:stCondLst>
                                            <p:cond delay="499"/>
                                          </p:stCondLst>
                                        </p:cTn>
                                        <p:tgtEl>
                                          <p:spTgt spid="28679">
                                            <p:txEl>
                                              <p:pRg st="3" end="3"/>
                                            </p:txEl>
                                          </p:spTgt>
                                        </p:tgtEl>
                                        <p:attrNameLst>
                                          <p:attrName>style.visibility</p:attrName>
                                        </p:attrNameLst>
                                      </p:cBhvr>
                                      <p:to>
                                        <p:strVal val="visible"/>
                                      </p:to>
                                    </p:se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28675" grpId="0" build="p" autoUpdateAnimBg="0"/>
      <p:bldP spid="28678" grpId="0" animBg="1"/>
      <p:bldP spid="28679" grpId="0" build="p" autoUpdateAnimBg="0"/>
    </p:bldLst>
  </p:timing>
</p:sld>
</file>

<file path=ppt/slides/slide28.xml><?xml version="1.0" encoding="utf-8"?>
<p:sld xmlns:a="http://schemas.openxmlformats.org/drawingml/2006/main" xmlns:r="http://schemas.openxmlformats.org/officeDocument/2006/relationships" xmlns:mc="http://schemas.openxmlformats.org/markup-compatibility/2006" xmlns:mv="urn:schemas-microsoft-com:mac:vml" xmlns:p="http://schemas.openxmlformats.org/presentationml/2006/main" mc:Ignorable="mv" mc:PreserveAttributes="mv:*" showMasterPhAnim="0">
  <p:cSld>
    <p:spTree>
      <p:nvGrpSpPr>
        <p:cNvPr id="1" name=""/>
        <p:cNvGrpSpPr/>
        <p:nvPr/>
      </p:nvGrpSpPr>
      <p:grpSpPr>
        <a:xfrm>
          <a:off x="0" y="0"/>
          <a:ext cx="0" cy="0"/>
          <a:chOff x="0" y="0"/>
          <a:chExt cx="0" cy="0"/>
        </a:xfrm>
      </p:grpSpPr>
      <p:pic>
        <p:nvPicPr>
          <p:cNvPr id="54274" name="Picture 1"/>
          <p:cNvPicPr>
            <a:picLocks noChangeArrowheads="1"/>
          </p:cNvPicPr>
          <p:nvPr/>
        </p:nvPicPr>
        <p:blipFill>
          <a:blip r:embed="rId2"/>
          <a:srcRect/>
          <a:stretch>
            <a:fillRect/>
          </a:stretch>
        </p:blipFill>
        <p:spPr bwMode="auto">
          <a:xfrm>
            <a:off x="8383588" y="0"/>
            <a:ext cx="760412" cy="1066800"/>
          </a:xfrm>
          <a:prstGeom prst="rect">
            <a:avLst/>
          </a:prstGeom>
          <a:noFill/>
          <a:ln w="9525">
            <a:noFill/>
            <a:miter lim="800000"/>
            <a:headEnd/>
            <a:tailEnd/>
          </a:ln>
        </p:spPr>
      </p:pic>
      <p:sp>
        <p:nvSpPr>
          <p:cNvPr id="54275" name="Rectangle 2"/>
          <p:cNvSpPr>
            <a:spLocks noGrp="1" noChangeArrowheads="1"/>
          </p:cNvSpPr>
          <p:nvPr>
            <p:ph type="title"/>
          </p:nvPr>
        </p:nvSpPr>
        <p:spPr/>
        <p:txBody>
          <a:bodyPr/>
          <a:lstStyle/>
          <a:p>
            <a:r>
              <a:rPr lang="en-US" smtClean="0"/>
              <a:t>The Krugman Model: Equilibrium</a:t>
            </a:r>
            <a:endParaRPr lang="en-US"/>
          </a:p>
        </p:txBody>
      </p:sp>
      <p:sp>
        <p:nvSpPr>
          <p:cNvPr id="29699" name="Rectangle 3"/>
          <p:cNvSpPr>
            <a:spLocks noGrp="1" noChangeArrowheads="1"/>
          </p:cNvSpPr>
          <p:nvPr>
            <p:ph idx="4294967295"/>
          </p:nvPr>
        </p:nvSpPr>
        <p:spPr>
          <a:xfrm>
            <a:off x="5029200" y="914400"/>
            <a:ext cx="4114800" cy="2362200"/>
          </a:xfrm>
        </p:spPr>
        <p:txBody>
          <a:bodyPr rIns="132080"/>
          <a:lstStyle/>
          <a:p>
            <a:pPr eaLnBrk="1" hangingPunct="1">
              <a:buClr>
                <a:srgbClr val="000000"/>
              </a:buClr>
            </a:pPr>
            <a:r>
              <a:rPr lang="en-US"/>
              <a:t>At n</a:t>
            </a:r>
            <a:r>
              <a:rPr lang="en-US" baseline="-25000"/>
              <a:t>1</a:t>
            </a:r>
            <a:r>
              <a:rPr lang="en-US"/>
              <a:t>, P</a:t>
            </a:r>
            <a:r>
              <a:rPr lang="en-US" baseline="-25000"/>
              <a:t>1</a:t>
            </a:r>
            <a:r>
              <a:rPr lang="en-US"/>
              <a:t> &gt; AC</a:t>
            </a:r>
            <a:r>
              <a:rPr lang="en-US" baseline="-25000"/>
              <a:t>1</a:t>
            </a:r>
            <a:r>
              <a:rPr lang="en-US"/>
              <a:t>.  Profits are positive which attract more firms into the industry; n increases.</a:t>
            </a:r>
          </a:p>
        </p:txBody>
      </p:sp>
      <p:sp>
        <p:nvSpPr>
          <p:cNvPr id="54277" name="Rectangle 4"/>
          <p:cNvSpPr>
            <a:spLocks/>
          </p:cNvSpPr>
          <p:nvPr/>
        </p:nvSpPr>
        <p:spPr bwMode="auto">
          <a:xfrm>
            <a:off x="3124200" y="6248400"/>
            <a:ext cx="2908300" cy="482600"/>
          </a:xfrm>
          <a:prstGeom prst="rect">
            <a:avLst/>
          </a:prstGeom>
          <a:noFill/>
          <a:ln w="12700">
            <a:noFill/>
            <a:miter lim="800000"/>
            <a:headEnd/>
            <a:tailEnd/>
          </a:ln>
        </p:spPr>
        <p:txBody>
          <a:bodyPr lIns="0" tIns="0" rIns="40639" bIns="0">
            <a:prstTxWarp prst="textNoShape">
              <a:avLst/>
            </a:prstTxWarp>
          </a:bodyPr>
          <a:lstStyle/>
          <a:p>
            <a:pPr marL="39688" algn="ctr"/>
            <a:r>
              <a:rPr lang="en-US" sz="2600" dirty="0" smtClean="0">
                <a:solidFill>
                  <a:schemeClr val="tx1"/>
                </a:solidFill>
                <a:ea typeface="Angsana New Italic" charset="0"/>
                <a:cs typeface="Angsana New Italic" charset="0"/>
              </a:rPr>
              <a:t>  </a:t>
            </a:r>
            <a:endParaRPr lang="en-US" sz="2600" dirty="0">
              <a:solidFill>
                <a:schemeClr val="tx1"/>
              </a:solidFill>
              <a:ea typeface="Angsana New Italic" charset="0"/>
              <a:cs typeface="Angsana New Italic" charset="0"/>
            </a:endParaRPr>
          </a:p>
        </p:txBody>
      </p:sp>
      <p:sp>
        <p:nvSpPr>
          <p:cNvPr id="54278" name="Rectangle 5"/>
          <p:cNvSpPr>
            <a:spLocks/>
          </p:cNvSpPr>
          <p:nvPr/>
        </p:nvSpPr>
        <p:spPr bwMode="auto">
          <a:xfrm>
            <a:off x="7239000" y="6400800"/>
            <a:ext cx="1917700" cy="482600"/>
          </a:xfrm>
          <a:prstGeom prst="rect">
            <a:avLst/>
          </a:prstGeom>
          <a:noFill/>
          <a:ln w="12700">
            <a:noFill/>
            <a:miter lim="800000"/>
            <a:headEnd/>
            <a:tailEnd/>
          </a:ln>
        </p:spPr>
        <p:txBody>
          <a:bodyPr lIns="0" tIns="0" rIns="40639" bIns="0">
            <a:prstTxWarp prst="textNoShape">
              <a:avLst/>
            </a:prstTxWarp>
          </a:bodyPr>
          <a:lstStyle/>
          <a:p>
            <a:pPr marL="39688" algn="r"/>
            <a:r>
              <a:rPr lang="en-US" sz="2600">
                <a:solidFill>
                  <a:schemeClr val="tx1"/>
                </a:solidFill>
                <a:ea typeface="Angsana New Italic" charset="0"/>
                <a:cs typeface="Angsana New Italic" charset="0"/>
              </a:rPr>
              <a:t>27</a:t>
            </a:r>
          </a:p>
        </p:txBody>
      </p:sp>
      <p:grpSp>
        <p:nvGrpSpPr>
          <p:cNvPr id="2" name="Group 6"/>
          <p:cNvGrpSpPr>
            <a:grpSpLocks/>
          </p:cNvGrpSpPr>
          <p:nvPr/>
        </p:nvGrpSpPr>
        <p:grpSpPr bwMode="auto">
          <a:xfrm>
            <a:off x="1168400" y="2209800"/>
            <a:ext cx="3365500" cy="3414713"/>
            <a:chOff x="144" y="288"/>
            <a:chExt cx="2120" cy="2151"/>
          </a:xfrm>
        </p:grpSpPr>
        <p:sp>
          <p:nvSpPr>
            <p:cNvPr id="54320" name="Freeform 7"/>
            <p:cNvSpPr>
              <a:spLocks/>
            </p:cNvSpPr>
            <p:nvPr/>
          </p:nvSpPr>
          <p:spPr bwMode="auto">
            <a:xfrm>
              <a:off x="144" y="288"/>
              <a:ext cx="1872" cy="2064"/>
            </a:xfrm>
            <a:custGeom>
              <a:avLst/>
              <a:gdLst>
                <a:gd name="T0" fmla="*/ 0 w 21600"/>
                <a:gd name="T1" fmla="*/ 0 h 21600"/>
                <a:gd name="T2" fmla="*/ 0 w 21600"/>
                <a:gd name="T3" fmla="*/ 1 h 21600"/>
                <a:gd name="T4" fmla="*/ 1 w 21600"/>
                <a:gd name="T5" fmla="*/ 1 h 21600"/>
                <a:gd name="T6" fmla="*/ 1 w 21600"/>
                <a:gd name="T7" fmla="*/ 2 h 21600"/>
                <a:gd name="T8" fmla="*/ 0 60000 65536"/>
                <a:gd name="T9" fmla="*/ 0 60000 65536"/>
                <a:gd name="T10" fmla="*/ 0 60000 65536"/>
                <a:gd name="T11" fmla="*/ 0 60000 65536"/>
                <a:gd name="T12" fmla="*/ 0 w 21600"/>
                <a:gd name="T13" fmla="*/ 0 h 21600"/>
                <a:gd name="T14" fmla="*/ 21600 w 21600"/>
                <a:gd name="T15" fmla="*/ 21600 h 21600"/>
              </a:gdLst>
              <a:ahLst/>
              <a:cxnLst>
                <a:cxn ang="T8">
                  <a:pos x="T0" y="T1"/>
                </a:cxn>
                <a:cxn ang="T9">
                  <a:pos x="T2" y="T3"/>
                </a:cxn>
                <a:cxn ang="T10">
                  <a:pos x="T4" y="T5"/>
                </a:cxn>
                <a:cxn ang="T11">
                  <a:pos x="T6" y="T7"/>
                </a:cxn>
              </a:cxnLst>
              <a:rect l="T12" t="T13" r="T14" b="T15"/>
              <a:pathLst>
                <a:path w="21600" h="21600">
                  <a:moveTo>
                    <a:pt x="0" y="0"/>
                  </a:moveTo>
                  <a:cubicBezTo>
                    <a:pt x="1708" y="2721"/>
                    <a:pt x="3415" y="5442"/>
                    <a:pt x="5538" y="8037"/>
                  </a:cubicBezTo>
                  <a:cubicBezTo>
                    <a:pt x="7662" y="10633"/>
                    <a:pt x="10062" y="13312"/>
                    <a:pt x="12738" y="15572"/>
                  </a:cubicBezTo>
                  <a:cubicBezTo>
                    <a:pt x="15415" y="17833"/>
                    <a:pt x="18508" y="19716"/>
                    <a:pt x="21600" y="21600"/>
                  </a:cubicBezTo>
                </a:path>
              </a:pathLst>
            </a:custGeom>
            <a:noFill/>
            <a:ln w="38100">
              <a:solidFill>
                <a:schemeClr val="tx1"/>
              </a:solidFill>
              <a:round/>
              <a:headEnd/>
              <a:tailEnd/>
            </a:ln>
          </p:spPr>
          <p:txBody>
            <a:bodyPr lIns="0" tIns="0" rIns="0" bIns="0">
              <a:prstTxWarp prst="textNoShape">
                <a:avLst/>
              </a:prstTxWarp>
            </a:bodyPr>
            <a:lstStyle/>
            <a:p>
              <a:endParaRPr lang="en-US"/>
            </a:p>
          </p:txBody>
        </p:sp>
        <p:sp>
          <p:nvSpPr>
            <p:cNvPr id="54321" name="Rectangle 8"/>
            <p:cNvSpPr>
              <a:spLocks/>
            </p:cNvSpPr>
            <p:nvPr/>
          </p:nvSpPr>
          <p:spPr bwMode="auto">
            <a:xfrm>
              <a:off x="2016" y="2112"/>
              <a:ext cx="248" cy="327"/>
            </a:xfrm>
            <a:prstGeom prst="rect">
              <a:avLst/>
            </a:prstGeom>
            <a:noFill/>
            <a:ln w="12700">
              <a:noFill/>
              <a:miter lim="800000"/>
              <a:headEnd/>
              <a:tailEnd/>
            </a:ln>
          </p:spPr>
          <p:txBody>
            <a:bodyPr lIns="0" tIns="0" rIns="40639" bIns="0">
              <a:prstTxWarp prst="textNoShape">
                <a:avLst/>
              </a:prstTxWarp>
            </a:bodyPr>
            <a:lstStyle/>
            <a:p>
              <a:pPr marL="39688">
                <a:spcBef>
                  <a:spcPts val="1650"/>
                </a:spcBef>
              </a:pPr>
              <a:r>
                <a:rPr lang="en-US" sz="2800" dirty="0">
                  <a:solidFill>
                    <a:schemeClr val="tx1"/>
                  </a:solidFill>
                  <a:latin typeface="Angsana New" charset="0"/>
                  <a:ea typeface="Angsana New" charset="0"/>
                  <a:cs typeface="Angsana New" charset="0"/>
                  <a:sym typeface="Angsana New" charset="0"/>
                </a:rPr>
                <a:t>P</a:t>
              </a:r>
            </a:p>
          </p:txBody>
        </p:sp>
      </p:grpSp>
      <p:sp>
        <p:nvSpPr>
          <p:cNvPr id="54280" name="Line 10"/>
          <p:cNvSpPr>
            <a:spLocks noChangeShapeType="1"/>
          </p:cNvSpPr>
          <p:nvPr/>
        </p:nvSpPr>
        <p:spPr bwMode="auto">
          <a:xfrm rot="10800000" flipH="1">
            <a:off x="635000" y="1752600"/>
            <a:ext cx="1588" cy="4343400"/>
          </a:xfrm>
          <a:prstGeom prst="line">
            <a:avLst/>
          </a:prstGeom>
          <a:noFill/>
          <a:ln w="38100">
            <a:solidFill>
              <a:schemeClr val="tx1"/>
            </a:solidFill>
            <a:round/>
            <a:headEnd/>
            <a:tailEnd/>
          </a:ln>
        </p:spPr>
        <p:txBody>
          <a:bodyPr lIns="0" tIns="0" rIns="0" bIns="0">
            <a:prstTxWarp prst="textNoShape">
              <a:avLst/>
            </a:prstTxWarp>
          </a:bodyPr>
          <a:lstStyle/>
          <a:p>
            <a:endParaRPr lang="en-US"/>
          </a:p>
        </p:txBody>
      </p:sp>
      <p:sp>
        <p:nvSpPr>
          <p:cNvPr id="54281" name="Line 11"/>
          <p:cNvSpPr>
            <a:spLocks noChangeShapeType="1"/>
          </p:cNvSpPr>
          <p:nvPr/>
        </p:nvSpPr>
        <p:spPr bwMode="auto">
          <a:xfrm>
            <a:off x="635000" y="6096000"/>
            <a:ext cx="4114800" cy="1588"/>
          </a:xfrm>
          <a:prstGeom prst="line">
            <a:avLst/>
          </a:prstGeom>
          <a:noFill/>
          <a:ln w="38100">
            <a:solidFill>
              <a:schemeClr val="tx1"/>
            </a:solidFill>
            <a:round/>
            <a:headEnd/>
            <a:tailEnd/>
          </a:ln>
        </p:spPr>
        <p:txBody>
          <a:bodyPr lIns="0" tIns="0" rIns="0" bIns="0">
            <a:prstTxWarp prst="textNoShape">
              <a:avLst/>
            </a:prstTxWarp>
          </a:bodyPr>
          <a:lstStyle/>
          <a:p>
            <a:endParaRPr lang="en-US"/>
          </a:p>
        </p:txBody>
      </p:sp>
      <p:sp>
        <p:nvSpPr>
          <p:cNvPr id="54282" name="Rectangle 12"/>
          <p:cNvSpPr>
            <a:spLocks/>
          </p:cNvSpPr>
          <p:nvPr/>
        </p:nvSpPr>
        <p:spPr bwMode="auto">
          <a:xfrm>
            <a:off x="4521200" y="5881688"/>
            <a:ext cx="393700" cy="519112"/>
          </a:xfrm>
          <a:prstGeom prst="rect">
            <a:avLst/>
          </a:prstGeom>
          <a:noFill/>
          <a:ln w="12700">
            <a:noFill/>
            <a:miter lim="800000"/>
            <a:headEnd/>
            <a:tailEnd/>
          </a:ln>
        </p:spPr>
        <p:txBody>
          <a:bodyPr lIns="0" tIns="0" rIns="40639" bIns="0">
            <a:prstTxWarp prst="textNoShape">
              <a:avLst/>
            </a:prstTxWarp>
          </a:bodyPr>
          <a:lstStyle/>
          <a:p>
            <a:pPr marL="39688">
              <a:spcBef>
                <a:spcPts val="1650"/>
              </a:spcBef>
            </a:pPr>
            <a:r>
              <a:rPr lang="en-US" sz="2800">
                <a:solidFill>
                  <a:schemeClr val="tx1"/>
                </a:solidFill>
                <a:latin typeface="Angsana New" charset="0"/>
                <a:ea typeface="Angsana New" charset="0"/>
                <a:cs typeface="Angsana New" charset="0"/>
                <a:sym typeface="Angsana New" charset="0"/>
              </a:rPr>
              <a:t>n</a:t>
            </a:r>
          </a:p>
        </p:txBody>
      </p:sp>
      <p:sp>
        <p:nvSpPr>
          <p:cNvPr id="54283" name="Rectangle 13"/>
          <p:cNvSpPr>
            <a:spLocks/>
          </p:cNvSpPr>
          <p:nvPr/>
        </p:nvSpPr>
        <p:spPr bwMode="auto">
          <a:xfrm>
            <a:off x="406400" y="1295400"/>
            <a:ext cx="393700" cy="519113"/>
          </a:xfrm>
          <a:prstGeom prst="rect">
            <a:avLst/>
          </a:prstGeom>
          <a:noFill/>
          <a:ln w="12700">
            <a:noFill/>
            <a:miter lim="800000"/>
            <a:headEnd/>
            <a:tailEnd/>
          </a:ln>
        </p:spPr>
        <p:txBody>
          <a:bodyPr lIns="0" tIns="0" rIns="40639" bIns="0">
            <a:prstTxWarp prst="textNoShape">
              <a:avLst/>
            </a:prstTxWarp>
          </a:bodyPr>
          <a:lstStyle/>
          <a:p>
            <a:pPr marL="39688">
              <a:spcBef>
                <a:spcPts val="1650"/>
              </a:spcBef>
            </a:pPr>
            <a:r>
              <a:rPr lang="en-US" sz="2800">
                <a:solidFill>
                  <a:schemeClr val="tx1"/>
                </a:solidFill>
                <a:latin typeface="Angsana New" charset="0"/>
                <a:ea typeface="Angsana New" charset="0"/>
                <a:cs typeface="Angsana New" charset="0"/>
                <a:sym typeface="Angsana New" charset="0"/>
              </a:rPr>
              <a:t>P</a:t>
            </a:r>
          </a:p>
        </p:txBody>
      </p:sp>
      <p:grpSp>
        <p:nvGrpSpPr>
          <p:cNvPr id="3" name="Group 14"/>
          <p:cNvGrpSpPr>
            <a:grpSpLocks/>
          </p:cNvGrpSpPr>
          <p:nvPr/>
        </p:nvGrpSpPr>
        <p:grpSpPr bwMode="auto">
          <a:xfrm>
            <a:off x="444500" y="2057400"/>
            <a:ext cx="4356100" cy="4024313"/>
            <a:chOff x="88" y="0"/>
            <a:chExt cx="2744" cy="2535"/>
          </a:xfrm>
        </p:grpSpPr>
        <p:sp>
          <p:nvSpPr>
            <p:cNvPr id="54317" name="Line 15"/>
            <p:cNvSpPr>
              <a:spLocks noChangeShapeType="1"/>
            </p:cNvSpPr>
            <p:nvPr/>
          </p:nvSpPr>
          <p:spPr bwMode="auto">
            <a:xfrm rot="10800000" flipH="1">
              <a:off x="200" y="254"/>
              <a:ext cx="2308" cy="2184"/>
            </a:xfrm>
            <a:prstGeom prst="line">
              <a:avLst/>
            </a:prstGeom>
            <a:noFill/>
            <a:ln w="38100">
              <a:solidFill>
                <a:schemeClr val="tx1"/>
              </a:solidFill>
              <a:round/>
              <a:headEnd/>
              <a:tailEnd/>
            </a:ln>
          </p:spPr>
          <p:txBody>
            <a:bodyPr lIns="0" tIns="0" rIns="0" bIns="0">
              <a:prstTxWarp prst="textNoShape">
                <a:avLst/>
              </a:prstTxWarp>
            </a:bodyPr>
            <a:lstStyle/>
            <a:p>
              <a:endParaRPr lang="en-US"/>
            </a:p>
          </p:txBody>
        </p:sp>
        <p:sp>
          <p:nvSpPr>
            <p:cNvPr id="54318" name="Rectangle 16"/>
            <p:cNvSpPr>
              <a:spLocks/>
            </p:cNvSpPr>
            <p:nvPr/>
          </p:nvSpPr>
          <p:spPr bwMode="auto">
            <a:xfrm>
              <a:off x="2512" y="0"/>
              <a:ext cx="320" cy="327"/>
            </a:xfrm>
            <a:prstGeom prst="rect">
              <a:avLst/>
            </a:prstGeom>
            <a:noFill/>
            <a:ln w="12700">
              <a:noFill/>
              <a:miter lim="800000"/>
              <a:headEnd/>
              <a:tailEnd/>
            </a:ln>
          </p:spPr>
          <p:txBody>
            <a:bodyPr lIns="0" tIns="0" rIns="40639" bIns="0">
              <a:prstTxWarp prst="textNoShape">
                <a:avLst/>
              </a:prstTxWarp>
            </a:bodyPr>
            <a:lstStyle/>
            <a:p>
              <a:pPr marL="39688">
                <a:spcBef>
                  <a:spcPts val="1650"/>
                </a:spcBef>
              </a:pPr>
              <a:r>
                <a:rPr lang="en-US" sz="2800" dirty="0" smtClean="0">
                  <a:solidFill>
                    <a:schemeClr val="tx1"/>
                  </a:solidFill>
                  <a:latin typeface="Angsana New" charset="0"/>
                  <a:ea typeface="Angsana New" charset="0"/>
                  <a:cs typeface="Angsana New" charset="0"/>
                  <a:sym typeface="Angsana New" charset="0"/>
                </a:rPr>
                <a:t>AC</a:t>
              </a:r>
              <a:endParaRPr lang="en-US" sz="2800" dirty="0">
                <a:solidFill>
                  <a:schemeClr val="tx1"/>
                </a:solidFill>
                <a:latin typeface="Angsana New" charset="0"/>
                <a:ea typeface="Angsana New" charset="0"/>
                <a:cs typeface="Angsana New" charset="0"/>
                <a:sym typeface="Angsana New" charset="0"/>
              </a:endParaRPr>
            </a:p>
          </p:txBody>
        </p:sp>
        <p:sp>
          <p:nvSpPr>
            <p:cNvPr id="54319" name="Rectangle 17"/>
            <p:cNvSpPr>
              <a:spLocks/>
            </p:cNvSpPr>
            <p:nvPr/>
          </p:nvSpPr>
          <p:spPr bwMode="auto">
            <a:xfrm>
              <a:off x="88" y="2208"/>
              <a:ext cx="248" cy="327"/>
            </a:xfrm>
            <a:prstGeom prst="rect">
              <a:avLst/>
            </a:prstGeom>
            <a:noFill/>
            <a:ln w="12700">
              <a:noFill/>
              <a:miter lim="800000"/>
              <a:headEnd/>
              <a:tailEnd/>
            </a:ln>
          </p:spPr>
          <p:txBody>
            <a:bodyPr lIns="0" tIns="0" rIns="40639" bIns="0">
              <a:prstTxWarp prst="textNoShape">
                <a:avLst/>
              </a:prstTxWarp>
            </a:bodyPr>
            <a:lstStyle/>
            <a:p>
              <a:pPr marL="39688">
                <a:spcBef>
                  <a:spcPts val="1650"/>
                </a:spcBef>
              </a:pPr>
              <a:r>
                <a:rPr lang="en-US" sz="2800" dirty="0" err="1" smtClean="0">
                  <a:solidFill>
                    <a:schemeClr val="tx1"/>
                  </a:solidFill>
                  <a:latin typeface="Angsana New" charset="0"/>
                  <a:ea typeface="Angsana New" charset="0"/>
                  <a:cs typeface="Angsana New" charset="0"/>
                  <a:sym typeface="Angsana New" charset="0"/>
                </a:rPr>
                <a:t>c</a:t>
              </a:r>
              <a:endParaRPr lang="en-US" sz="2800" dirty="0">
                <a:solidFill>
                  <a:schemeClr val="tx1"/>
                </a:solidFill>
                <a:latin typeface="Angsana New" charset="0"/>
                <a:ea typeface="Angsana New" charset="0"/>
                <a:cs typeface="Angsana New" charset="0"/>
                <a:sym typeface="Angsana New" charset="0"/>
              </a:endParaRPr>
            </a:p>
          </p:txBody>
        </p:sp>
      </p:grpSp>
      <p:grpSp>
        <p:nvGrpSpPr>
          <p:cNvPr id="6" name="Group 34"/>
          <p:cNvGrpSpPr>
            <a:grpSpLocks/>
          </p:cNvGrpSpPr>
          <p:nvPr/>
        </p:nvGrpSpPr>
        <p:grpSpPr bwMode="auto">
          <a:xfrm>
            <a:off x="254000" y="3810000"/>
            <a:ext cx="2527300" cy="2668588"/>
            <a:chOff x="0" y="0"/>
            <a:chExt cx="1592" cy="1681"/>
          </a:xfrm>
        </p:grpSpPr>
        <p:sp>
          <p:nvSpPr>
            <p:cNvPr id="54299" name="Rectangle 35"/>
            <p:cNvSpPr>
              <a:spLocks/>
            </p:cNvSpPr>
            <p:nvPr/>
          </p:nvSpPr>
          <p:spPr bwMode="auto">
            <a:xfrm>
              <a:off x="1344" y="1305"/>
              <a:ext cx="248" cy="376"/>
            </a:xfrm>
            <a:prstGeom prst="rect">
              <a:avLst/>
            </a:prstGeom>
            <a:noFill/>
            <a:ln w="12700">
              <a:noFill/>
              <a:miter lim="800000"/>
              <a:headEnd/>
              <a:tailEnd/>
            </a:ln>
          </p:spPr>
          <p:txBody>
            <a:bodyPr lIns="0" tIns="0" rIns="40639" bIns="0">
              <a:prstTxWarp prst="textNoShape">
                <a:avLst/>
              </a:prstTxWarp>
            </a:bodyPr>
            <a:lstStyle/>
            <a:p>
              <a:pPr marL="39688">
                <a:spcBef>
                  <a:spcPts val="1650"/>
                </a:spcBef>
              </a:pPr>
              <a:r>
                <a:rPr lang="en-US" sz="2800">
                  <a:solidFill>
                    <a:schemeClr val="tx1"/>
                  </a:solidFill>
                  <a:latin typeface="Angsana New" charset="0"/>
                  <a:ea typeface="Angsana New" charset="0"/>
                  <a:cs typeface="Angsana New" charset="0"/>
                  <a:sym typeface="Angsana New" charset="0"/>
                </a:rPr>
                <a:t>n</a:t>
              </a:r>
              <a:r>
                <a:rPr lang="en-US" sz="2800" baseline="-25000">
                  <a:solidFill>
                    <a:schemeClr val="tx1"/>
                  </a:solidFill>
                  <a:latin typeface="Angsana New" charset="0"/>
                  <a:ea typeface="Angsana New" charset="0"/>
                  <a:cs typeface="Angsana New" charset="0"/>
                  <a:sym typeface="Angsana New" charset="0"/>
                </a:rPr>
                <a:t>2</a:t>
              </a:r>
            </a:p>
          </p:txBody>
        </p:sp>
        <p:sp>
          <p:nvSpPr>
            <p:cNvPr id="54300" name="Freeform 36"/>
            <p:cNvSpPr>
              <a:spLocks/>
            </p:cNvSpPr>
            <p:nvPr/>
          </p:nvSpPr>
          <p:spPr bwMode="auto">
            <a:xfrm>
              <a:off x="225" y="221"/>
              <a:ext cx="1201" cy="1210"/>
            </a:xfrm>
            <a:custGeom>
              <a:avLst/>
              <a:gdLst>
                <a:gd name="T0" fmla="*/ 0 w 21600"/>
                <a:gd name="T1" fmla="*/ 0 h 21600"/>
                <a:gd name="T2" fmla="*/ 0 w 21600"/>
                <a:gd name="T3" fmla="*/ 0 h 21600"/>
                <a:gd name="T4" fmla="*/ 0 w 21600"/>
                <a:gd name="T5" fmla="*/ 0 h 21600"/>
                <a:gd name="T6" fmla="*/ 0 60000 65536"/>
                <a:gd name="T7" fmla="*/ 0 60000 65536"/>
                <a:gd name="T8" fmla="*/ 0 60000 65536"/>
                <a:gd name="T9" fmla="*/ 0 w 21600"/>
                <a:gd name="T10" fmla="*/ 0 h 21600"/>
                <a:gd name="T11" fmla="*/ 21600 w 21600"/>
                <a:gd name="T12" fmla="*/ 21600 h 21600"/>
              </a:gdLst>
              <a:ahLst/>
              <a:cxnLst>
                <a:cxn ang="T6">
                  <a:pos x="T0" y="T1"/>
                </a:cxn>
                <a:cxn ang="T7">
                  <a:pos x="T2" y="T3"/>
                </a:cxn>
                <a:cxn ang="T8">
                  <a:pos x="T4" y="T5"/>
                </a:cxn>
              </a:cxnLst>
              <a:rect l="T9" t="T10" r="T11" b="T12"/>
              <a:pathLst>
                <a:path w="21600" h="21600">
                  <a:moveTo>
                    <a:pt x="21600" y="21600"/>
                  </a:moveTo>
                  <a:lnTo>
                    <a:pt x="21600" y="0"/>
                  </a:lnTo>
                  <a:lnTo>
                    <a:pt x="0" y="0"/>
                  </a:lnTo>
                </a:path>
              </a:pathLst>
            </a:custGeom>
            <a:noFill/>
            <a:ln w="9525">
              <a:solidFill>
                <a:schemeClr val="tx1"/>
              </a:solidFill>
              <a:round/>
              <a:headEnd/>
              <a:tailEnd/>
            </a:ln>
          </p:spPr>
          <p:txBody>
            <a:bodyPr lIns="0" tIns="0" rIns="0" bIns="0">
              <a:prstTxWarp prst="textNoShape">
                <a:avLst/>
              </a:prstTxWarp>
            </a:bodyPr>
            <a:lstStyle/>
            <a:p>
              <a:endParaRPr lang="en-US"/>
            </a:p>
          </p:txBody>
        </p:sp>
        <p:sp>
          <p:nvSpPr>
            <p:cNvPr id="54301" name="Oval 37"/>
            <p:cNvSpPr>
              <a:spLocks/>
            </p:cNvSpPr>
            <p:nvPr/>
          </p:nvSpPr>
          <p:spPr bwMode="auto">
            <a:xfrm>
              <a:off x="1392" y="192"/>
              <a:ext cx="73" cy="73"/>
            </a:xfrm>
            <a:prstGeom prst="ellipse">
              <a:avLst/>
            </a:prstGeom>
            <a:solidFill>
              <a:srgbClr val="969696"/>
            </a:solidFill>
            <a:ln w="25400">
              <a:solidFill>
                <a:schemeClr val="tx1"/>
              </a:solidFill>
              <a:round/>
              <a:headEnd/>
              <a:tailEnd/>
            </a:ln>
          </p:spPr>
          <p:txBody>
            <a:bodyPr lIns="0" tIns="0" rIns="0" bIns="0">
              <a:prstTxWarp prst="textNoShape">
                <a:avLst/>
              </a:prstTxWarp>
            </a:bodyPr>
            <a:lstStyle/>
            <a:p>
              <a:endParaRPr lang="en-US"/>
            </a:p>
          </p:txBody>
        </p:sp>
        <p:sp>
          <p:nvSpPr>
            <p:cNvPr id="54302" name="Rectangle 38"/>
            <p:cNvSpPr>
              <a:spLocks/>
            </p:cNvSpPr>
            <p:nvPr/>
          </p:nvSpPr>
          <p:spPr bwMode="auto">
            <a:xfrm>
              <a:off x="0" y="0"/>
              <a:ext cx="296" cy="376"/>
            </a:xfrm>
            <a:prstGeom prst="rect">
              <a:avLst/>
            </a:prstGeom>
            <a:noFill/>
            <a:ln w="12700">
              <a:noFill/>
              <a:miter lim="800000"/>
              <a:headEnd/>
              <a:tailEnd/>
            </a:ln>
          </p:spPr>
          <p:txBody>
            <a:bodyPr lIns="0" tIns="0" rIns="40639" bIns="0">
              <a:prstTxWarp prst="textNoShape">
                <a:avLst/>
              </a:prstTxWarp>
            </a:bodyPr>
            <a:lstStyle/>
            <a:p>
              <a:pPr marL="39688">
                <a:spcBef>
                  <a:spcPts val="1650"/>
                </a:spcBef>
              </a:pPr>
              <a:r>
                <a:rPr lang="en-US" sz="2800">
                  <a:solidFill>
                    <a:schemeClr val="tx1"/>
                  </a:solidFill>
                  <a:latin typeface="Angsana New" charset="0"/>
                  <a:ea typeface="Angsana New" charset="0"/>
                  <a:cs typeface="Angsana New" charset="0"/>
                  <a:sym typeface="Angsana New" charset="0"/>
                </a:rPr>
                <a:t>P</a:t>
              </a:r>
              <a:r>
                <a:rPr lang="en-US" sz="2800" baseline="-25000">
                  <a:solidFill>
                    <a:schemeClr val="tx1"/>
                  </a:solidFill>
                  <a:latin typeface="Angsana New" charset="0"/>
                  <a:ea typeface="Angsana New" charset="0"/>
                  <a:cs typeface="Angsana New" charset="0"/>
                  <a:sym typeface="Angsana New" charset="0"/>
                </a:rPr>
                <a:t>2</a:t>
              </a:r>
            </a:p>
          </p:txBody>
        </p:sp>
      </p:grpSp>
      <p:sp>
        <p:nvSpPr>
          <p:cNvPr id="29735" name="Rectangle 39"/>
          <p:cNvSpPr>
            <a:spLocks/>
          </p:cNvSpPr>
          <p:nvPr/>
        </p:nvSpPr>
        <p:spPr bwMode="auto">
          <a:xfrm>
            <a:off x="5027613" y="3048000"/>
            <a:ext cx="4127500" cy="1866900"/>
          </a:xfrm>
          <a:prstGeom prst="rect">
            <a:avLst/>
          </a:prstGeom>
          <a:noFill/>
          <a:ln w="12700">
            <a:noFill/>
            <a:miter lim="800000"/>
            <a:headEnd/>
            <a:tailEnd/>
          </a:ln>
        </p:spPr>
        <p:txBody>
          <a:bodyPr lIns="0" tIns="0" rIns="40639" bIns="0">
            <a:prstTxWarp prst="textNoShape">
              <a:avLst/>
            </a:prstTxWarp>
          </a:bodyPr>
          <a:lstStyle/>
          <a:p>
            <a:pPr marL="382588" indent="-342900">
              <a:lnSpc>
                <a:spcPct val="90000"/>
              </a:lnSpc>
              <a:spcBef>
                <a:spcPts val="463"/>
              </a:spcBef>
              <a:buClr>
                <a:srgbClr val="000000"/>
              </a:buClr>
              <a:buSzPct val="100000"/>
              <a:buFont typeface="Angsana New" charset="0"/>
              <a:buChar char="•"/>
            </a:pPr>
            <a:r>
              <a:rPr lang="en-US" sz="4000">
                <a:solidFill>
                  <a:schemeClr val="tx1"/>
                </a:solidFill>
                <a:latin typeface="Angsana New" charset="0"/>
                <a:ea typeface="Angsana New" charset="0"/>
                <a:cs typeface="Angsana New" charset="0"/>
                <a:sym typeface="Angsana New" charset="0"/>
              </a:rPr>
              <a:t>At n</a:t>
            </a:r>
            <a:r>
              <a:rPr lang="en-US" sz="4000" baseline="-25000">
                <a:solidFill>
                  <a:schemeClr val="tx1"/>
                </a:solidFill>
                <a:latin typeface="Angsana New" charset="0"/>
                <a:ea typeface="Angsana New" charset="0"/>
                <a:cs typeface="Angsana New" charset="0"/>
                <a:sym typeface="Angsana New" charset="0"/>
              </a:rPr>
              <a:t>3</a:t>
            </a:r>
            <a:r>
              <a:rPr lang="en-US" sz="4000">
                <a:solidFill>
                  <a:schemeClr val="tx1"/>
                </a:solidFill>
                <a:latin typeface="Angsana New" charset="0"/>
                <a:ea typeface="Angsana New" charset="0"/>
                <a:cs typeface="Angsana New" charset="0"/>
                <a:sym typeface="Angsana New" charset="0"/>
              </a:rPr>
              <a:t>, P</a:t>
            </a:r>
            <a:r>
              <a:rPr lang="en-US" sz="4000" baseline="-25000">
                <a:solidFill>
                  <a:schemeClr val="tx1"/>
                </a:solidFill>
                <a:latin typeface="Angsana New" charset="0"/>
                <a:ea typeface="Angsana New" charset="0"/>
                <a:cs typeface="Angsana New" charset="0"/>
                <a:sym typeface="Angsana New" charset="0"/>
              </a:rPr>
              <a:t>3</a:t>
            </a:r>
            <a:r>
              <a:rPr lang="en-US" sz="4000">
                <a:solidFill>
                  <a:schemeClr val="tx1"/>
                </a:solidFill>
                <a:latin typeface="Angsana New" charset="0"/>
                <a:ea typeface="Angsana New" charset="0"/>
                <a:cs typeface="Angsana New" charset="0"/>
                <a:sym typeface="Angsana New" charset="0"/>
              </a:rPr>
              <a:t> &lt; AC</a:t>
            </a:r>
            <a:r>
              <a:rPr lang="en-US" sz="4000" baseline="-25000">
                <a:solidFill>
                  <a:schemeClr val="tx1"/>
                </a:solidFill>
                <a:latin typeface="Angsana New" charset="0"/>
                <a:ea typeface="Angsana New" charset="0"/>
                <a:cs typeface="Angsana New" charset="0"/>
                <a:sym typeface="Angsana New" charset="0"/>
              </a:rPr>
              <a:t>3</a:t>
            </a:r>
            <a:r>
              <a:rPr lang="en-US" sz="4000">
                <a:solidFill>
                  <a:schemeClr val="tx1"/>
                </a:solidFill>
                <a:latin typeface="Angsana New" charset="0"/>
                <a:ea typeface="Angsana New" charset="0"/>
                <a:cs typeface="Angsana New" charset="0"/>
                <a:sym typeface="Angsana New" charset="0"/>
              </a:rPr>
              <a:t>.  Profits are negative; firms exit the industry; n decreases.</a:t>
            </a:r>
          </a:p>
        </p:txBody>
      </p:sp>
      <p:sp>
        <p:nvSpPr>
          <p:cNvPr id="29736" name="Rectangle 40"/>
          <p:cNvSpPr>
            <a:spLocks/>
          </p:cNvSpPr>
          <p:nvPr/>
        </p:nvSpPr>
        <p:spPr bwMode="auto">
          <a:xfrm>
            <a:off x="4954588" y="4724400"/>
            <a:ext cx="4203700" cy="1866900"/>
          </a:xfrm>
          <a:prstGeom prst="rect">
            <a:avLst/>
          </a:prstGeom>
          <a:noFill/>
          <a:ln w="12700">
            <a:noFill/>
            <a:miter lim="800000"/>
            <a:headEnd/>
            <a:tailEnd/>
          </a:ln>
        </p:spPr>
        <p:txBody>
          <a:bodyPr lIns="0" tIns="0" rIns="40639" bIns="0">
            <a:prstTxWarp prst="textNoShape">
              <a:avLst/>
            </a:prstTxWarp>
          </a:bodyPr>
          <a:lstStyle/>
          <a:p>
            <a:pPr marL="382588" indent="-342900">
              <a:lnSpc>
                <a:spcPct val="90000"/>
              </a:lnSpc>
              <a:spcBef>
                <a:spcPts val="463"/>
              </a:spcBef>
              <a:buClr>
                <a:srgbClr val="000000"/>
              </a:buClr>
              <a:buSzPct val="100000"/>
              <a:buFont typeface="Angsana New" charset="0"/>
              <a:buChar char="•"/>
            </a:pPr>
            <a:r>
              <a:rPr lang="en-US" sz="4000">
                <a:solidFill>
                  <a:schemeClr val="tx1"/>
                </a:solidFill>
                <a:latin typeface="Angsana New" charset="0"/>
                <a:ea typeface="Angsana New" charset="0"/>
                <a:cs typeface="Angsana New" charset="0"/>
                <a:sym typeface="Angsana New" charset="0"/>
              </a:rPr>
              <a:t>At n</a:t>
            </a:r>
            <a:r>
              <a:rPr lang="en-US" sz="4000" baseline="-25000">
                <a:solidFill>
                  <a:schemeClr val="tx1"/>
                </a:solidFill>
                <a:latin typeface="Angsana New" charset="0"/>
                <a:ea typeface="Angsana New" charset="0"/>
                <a:cs typeface="Angsana New" charset="0"/>
                <a:sym typeface="Angsana New" charset="0"/>
              </a:rPr>
              <a:t>2</a:t>
            </a:r>
            <a:r>
              <a:rPr lang="en-US" sz="4000">
                <a:solidFill>
                  <a:schemeClr val="tx1"/>
                </a:solidFill>
                <a:latin typeface="Angsana New" charset="0"/>
                <a:ea typeface="Angsana New" charset="0"/>
                <a:cs typeface="Angsana New" charset="0"/>
                <a:sym typeface="Angsana New" charset="0"/>
              </a:rPr>
              <a:t>, P</a:t>
            </a:r>
            <a:r>
              <a:rPr lang="en-US" sz="4000" baseline="-25000">
                <a:solidFill>
                  <a:schemeClr val="tx1"/>
                </a:solidFill>
                <a:latin typeface="Angsana New" charset="0"/>
                <a:ea typeface="Angsana New" charset="0"/>
                <a:cs typeface="Angsana New" charset="0"/>
                <a:sym typeface="Angsana New" charset="0"/>
              </a:rPr>
              <a:t>2</a:t>
            </a:r>
            <a:r>
              <a:rPr lang="en-US" sz="4000">
                <a:solidFill>
                  <a:schemeClr val="tx1"/>
                </a:solidFill>
                <a:latin typeface="Angsana New" charset="0"/>
                <a:ea typeface="Angsana New" charset="0"/>
                <a:cs typeface="Angsana New" charset="0"/>
                <a:sym typeface="Angsana New" charset="0"/>
              </a:rPr>
              <a:t> = AC</a:t>
            </a:r>
            <a:r>
              <a:rPr lang="en-US" sz="4000" baseline="-25000">
                <a:solidFill>
                  <a:schemeClr val="tx1"/>
                </a:solidFill>
                <a:latin typeface="Angsana New" charset="0"/>
                <a:ea typeface="Angsana New" charset="0"/>
                <a:cs typeface="Angsana New" charset="0"/>
                <a:sym typeface="Angsana New" charset="0"/>
              </a:rPr>
              <a:t>2</a:t>
            </a:r>
            <a:r>
              <a:rPr lang="en-US" sz="4000">
                <a:solidFill>
                  <a:schemeClr val="tx1"/>
                </a:solidFill>
                <a:latin typeface="Angsana New" charset="0"/>
                <a:ea typeface="Angsana New" charset="0"/>
                <a:cs typeface="Angsana New" charset="0"/>
                <a:sym typeface="Angsana New" charset="0"/>
              </a:rPr>
              <a:t>.  Profits are zero and the firm is in an equilibrium .</a:t>
            </a:r>
          </a:p>
        </p:txBody>
      </p:sp>
      <p:grpSp>
        <p:nvGrpSpPr>
          <p:cNvPr id="54290" name="Group 41"/>
          <p:cNvGrpSpPr>
            <a:grpSpLocks/>
          </p:cNvGrpSpPr>
          <p:nvPr/>
        </p:nvGrpSpPr>
        <p:grpSpPr bwMode="auto">
          <a:xfrm>
            <a:off x="8458200" y="5943600"/>
            <a:ext cx="228600" cy="609600"/>
            <a:chOff x="0" y="-240"/>
            <a:chExt cx="144" cy="384"/>
          </a:xfrm>
        </p:grpSpPr>
        <p:sp>
          <p:nvSpPr>
            <p:cNvPr id="54293" name="AutoShape 42">
              <a:hlinkClick r:id="rId3" action="ppaction://hlinksldjump"/>
            </p:cNvPr>
            <p:cNvSpPr>
              <a:spLocks/>
            </p:cNvSpPr>
            <p:nvPr/>
          </p:nvSpPr>
          <p:spPr bwMode="auto">
            <a:xfrm>
              <a:off x="0" y="-240"/>
              <a:ext cx="144" cy="144"/>
            </a:xfrm>
            <a:custGeom>
              <a:avLst/>
              <a:gdLst>
                <a:gd name="T0" fmla="*/ 0 w 21600"/>
                <a:gd name="T1" fmla="*/ 0 h 21600"/>
                <a:gd name="T2" fmla="*/ 0 60000 65536"/>
                <a:gd name="T3" fmla="*/ 0 w 21600"/>
                <a:gd name="T4" fmla="*/ 0 h 21600"/>
                <a:gd name="T5" fmla="*/ 21600 w 21600"/>
                <a:gd name="T6" fmla="*/ 21600 h 21600"/>
              </a:gdLst>
              <a:ahLst/>
              <a:cxnLst>
                <a:cxn ang="T2">
                  <a:pos x="T0" y="T1"/>
                </a:cxn>
              </a:cxnLst>
              <a:rect l="T3" t="T4" r="T5" b="T6"/>
              <a:pathLst>
                <a:path w="21600" h="21600">
                  <a:moveTo>
                    <a:pt x="0" y="0"/>
                  </a:moveTo>
                  <a:lnTo>
                    <a:pt x="0" y="21600"/>
                  </a:lnTo>
                  <a:lnTo>
                    <a:pt x="21600" y="21600"/>
                  </a:lnTo>
                  <a:lnTo>
                    <a:pt x="21600" y="0"/>
                  </a:lnTo>
                  <a:close/>
                  <a:moveTo>
                    <a:pt x="0" y="0"/>
                  </a:moveTo>
                </a:path>
              </a:pathLst>
            </a:custGeom>
            <a:solidFill>
              <a:schemeClr val="accent1"/>
            </a:solidFill>
            <a:ln w="9525">
              <a:solidFill>
                <a:schemeClr val="tx1"/>
              </a:solidFill>
              <a:round/>
              <a:headEnd/>
              <a:tailEnd/>
            </a:ln>
          </p:spPr>
          <p:txBody>
            <a:bodyPr lIns="0" tIns="0" rIns="0" bIns="0">
              <a:prstTxWarp prst="textNoShape">
                <a:avLst/>
              </a:prstTxWarp>
            </a:bodyPr>
            <a:lstStyle/>
            <a:p>
              <a:endParaRPr lang="en-US"/>
            </a:p>
          </p:txBody>
        </p:sp>
        <p:sp>
          <p:nvSpPr>
            <p:cNvPr id="54294" name="AutoShape 43"/>
            <p:cNvSpPr>
              <a:spLocks/>
            </p:cNvSpPr>
            <p:nvPr/>
          </p:nvSpPr>
          <p:spPr bwMode="auto">
            <a:xfrm>
              <a:off x="0" y="0"/>
              <a:ext cx="144" cy="9"/>
            </a:xfrm>
            <a:custGeom>
              <a:avLst/>
              <a:gdLst>
                <a:gd name="T0" fmla="*/ 0 w 21600"/>
                <a:gd name="T1" fmla="*/ 0 h 21600"/>
                <a:gd name="T2" fmla="*/ 0 60000 65536"/>
                <a:gd name="T3" fmla="*/ 0 w 21600"/>
                <a:gd name="T4" fmla="*/ 0 h 21600"/>
                <a:gd name="T5" fmla="*/ 21600 w 21600"/>
                <a:gd name="T6" fmla="*/ 21600 h 21600"/>
              </a:gdLst>
              <a:ahLst/>
              <a:cxnLst>
                <a:cxn ang="T2">
                  <a:pos x="T0" y="T1"/>
                </a:cxn>
              </a:cxnLst>
              <a:rect l="T3" t="T4" r="T5" b="T6"/>
              <a:pathLst>
                <a:path w="21600" h="21600">
                  <a:moveTo>
                    <a:pt x="0" y="0"/>
                  </a:moveTo>
                  <a:lnTo>
                    <a:pt x="1350" y="21600"/>
                  </a:lnTo>
                  <a:lnTo>
                    <a:pt x="20250" y="21600"/>
                  </a:lnTo>
                  <a:lnTo>
                    <a:pt x="21600" y="0"/>
                  </a:lnTo>
                  <a:close/>
                  <a:moveTo>
                    <a:pt x="0" y="0"/>
                  </a:moveTo>
                </a:path>
              </a:pathLst>
            </a:custGeom>
            <a:solidFill>
              <a:srgbClr val="33D6AD"/>
            </a:solidFill>
            <a:ln w="9525">
              <a:noFill/>
              <a:miter lim="800000"/>
              <a:headEnd/>
              <a:tailEnd/>
            </a:ln>
          </p:spPr>
          <p:txBody>
            <a:bodyPr lIns="0" tIns="0" rIns="0" bIns="0">
              <a:prstTxWarp prst="textNoShape">
                <a:avLst/>
              </a:prstTxWarp>
            </a:bodyPr>
            <a:lstStyle/>
            <a:p>
              <a:endParaRPr lang="en-US"/>
            </a:p>
          </p:txBody>
        </p:sp>
        <p:sp>
          <p:nvSpPr>
            <p:cNvPr id="54295" name="AutoShape 44"/>
            <p:cNvSpPr>
              <a:spLocks/>
            </p:cNvSpPr>
            <p:nvPr/>
          </p:nvSpPr>
          <p:spPr bwMode="auto">
            <a:xfrm>
              <a:off x="0" y="0"/>
              <a:ext cx="9" cy="144"/>
            </a:xfrm>
            <a:custGeom>
              <a:avLst/>
              <a:gdLst>
                <a:gd name="T0" fmla="*/ 0 w 21600"/>
                <a:gd name="T1" fmla="*/ 0 h 21600"/>
                <a:gd name="T2" fmla="*/ 0 60000 65536"/>
                <a:gd name="T3" fmla="*/ 0 w 21600"/>
                <a:gd name="T4" fmla="*/ 0 h 21600"/>
                <a:gd name="T5" fmla="*/ 21600 w 21600"/>
                <a:gd name="T6" fmla="*/ 21600 h 21600"/>
              </a:gdLst>
              <a:ahLst/>
              <a:cxnLst>
                <a:cxn ang="T2">
                  <a:pos x="T0" y="T1"/>
                </a:cxn>
              </a:cxnLst>
              <a:rect l="T3" t="T4" r="T5" b="T6"/>
              <a:pathLst>
                <a:path w="21600" h="21600">
                  <a:moveTo>
                    <a:pt x="0" y="0"/>
                  </a:moveTo>
                  <a:lnTo>
                    <a:pt x="21600" y="1350"/>
                  </a:lnTo>
                  <a:lnTo>
                    <a:pt x="21600" y="20250"/>
                  </a:lnTo>
                  <a:lnTo>
                    <a:pt x="0" y="21600"/>
                  </a:lnTo>
                  <a:close/>
                  <a:moveTo>
                    <a:pt x="0" y="0"/>
                  </a:moveTo>
                </a:path>
              </a:pathLst>
            </a:custGeom>
            <a:solidFill>
              <a:srgbClr val="66E0C1"/>
            </a:solidFill>
            <a:ln w="9525">
              <a:noFill/>
              <a:miter lim="800000"/>
              <a:headEnd/>
              <a:tailEnd/>
            </a:ln>
          </p:spPr>
          <p:txBody>
            <a:bodyPr lIns="0" tIns="0" rIns="0" bIns="0">
              <a:prstTxWarp prst="textNoShape">
                <a:avLst/>
              </a:prstTxWarp>
            </a:bodyPr>
            <a:lstStyle/>
            <a:p>
              <a:endParaRPr lang="en-US"/>
            </a:p>
          </p:txBody>
        </p:sp>
        <p:sp>
          <p:nvSpPr>
            <p:cNvPr id="54296" name="AutoShape 45"/>
            <p:cNvSpPr>
              <a:spLocks/>
            </p:cNvSpPr>
            <p:nvPr/>
          </p:nvSpPr>
          <p:spPr bwMode="auto">
            <a:xfrm>
              <a:off x="135" y="0"/>
              <a:ext cx="9" cy="144"/>
            </a:xfrm>
            <a:custGeom>
              <a:avLst/>
              <a:gdLst>
                <a:gd name="T0" fmla="*/ 0 w 21600"/>
                <a:gd name="T1" fmla="*/ 0 h 21600"/>
                <a:gd name="T2" fmla="*/ 0 60000 65536"/>
                <a:gd name="T3" fmla="*/ 0 w 21600"/>
                <a:gd name="T4" fmla="*/ 0 h 21600"/>
                <a:gd name="T5" fmla="*/ 21600 w 21600"/>
                <a:gd name="T6" fmla="*/ 21600 h 21600"/>
              </a:gdLst>
              <a:ahLst/>
              <a:cxnLst>
                <a:cxn ang="T2">
                  <a:pos x="T0" y="T1"/>
                </a:cxn>
              </a:cxnLst>
              <a:rect l="T3" t="T4" r="T5" b="T6"/>
              <a:pathLst>
                <a:path w="21600" h="21600">
                  <a:moveTo>
                    <a:pt x="21600" y="0"/>
                  </a:moveTo>
                  <a:lnTo>
                    <a:pt x="0" y="1350"/>
                  </a:lnTo>
                  <a:lnTo>
                    <a:pt x="0" y="20250"/>
                  </a:lnTo>
                  <a:lnTo>
                    <a:pt x="21600" y="21600"/>
                  </a:lnTo>
                  <a:close/>
                  <a:moveTo>
                    <a:pt x="21600" y="0"/>
                  </a:moveTo>
                </a:path>
              </a:pathLst>
            </a:custGeom>
            <a:solidFill>
              <a:srgbClr val="007A5B"/>
            </a:solidFill>
            <a:ln w="9525">
              <a:noFill/>
              <a:miter lim="800000"/>
              <a:headEnd/>
              <a:tailEnd/>
            </a:ln>
          </p:spPr>
          <p:txBody>
            <a:bodyPr lIns="0" tIns="0" rIns="0" bIns="0">
              <a:prstTxWarp prst="textNoShape">
                <a:avLst/>
              </a:prstTxWarp>
            </a:bodyPr>
            <a:lstStyle/>
            <a:p>
              <a:endParaRPr lang="en-US"/>
            </a:p>
          </p:txBody>
        </p:sp>
        <p:sp>
          <p:nvSpPr>
            <p:cNvPr id="54297" name="AutoShape 46"/>
            <p:cNvSpPr>
              <a:spLocks/>
            </p:cNvSpPr>
            <p:nvPr/>
          </p:nvSpPr>
          <p:spPr bwMode="auto">
            <a:xfrm>
              <a:off x="0" y="135"/>
              <a:ext cx="144" cy="9"/>
            </a:xfrm>
            <a:custGeom>
              <a:avLst/>
              <a:gdLst>
                <a:gd name="T0" fmla="*/ 0 w 21600"/>
                <a:gd name="T1" fmla="*/ 0 h 21600"/>
                <a:gd name="T2" fmla="*/ 0 60000 65536"/>
                <a:gd name="T3" fmla="*/ 0 w 21600"/>
                <a:gd name="T4" fmla="*/ 0 h 21600"/>
                <a:gd name="T5" fmla="*/ 21600 w 21600"/>
                <a:gd name="T6" fmla="*/ 21600 h 21600"/>
              </a:gdLst>
              <a:ahLst/>
              <a:cxnLst>
                <a:cxn ang="T2">
                  <a:pos x="T0" y="T1"/>
                </a:cxn>
              </a:cxnLst>
              <a:rect l="T3" t="T4" r="T5" b="T6"/>
              <a:pathLst>
                <a:path w="21600" h="21600">
                  <a:moveTo>
                    <a:pt x="21600" y="21600"/>
                  </a:moveTo>
                  <a:lnTo>
                    <a:pt x="20250" y="0"/>
                  </a:lnTo>
                  <a:lnTo>
                    <a:pt x="1350" y="0"/>
                  </a:lnTo>
                  <a:lnTo>
                    <a:pt x="0" y="21600"/>
                  </a:lnTo>
                  <a:close/>
                  <a:moveTo>
                    <a:pt x="21600" y="21600"/>
                  </a:moveTo>
                </a:path>
              </a:pathLst>
            </a:custGeom>
            <a:solidFill>
              <a:srgbClr val="00A37A"/>
            </a:solidFill>
            <a:ln w="9525">
              <a:noFill/>
              <a:miter lim="800000"/>
              <a:headEnd/>
              <a:tailEnd/>
            </a:ln>
          </p:spPr>
          <p:txBody>
            <a:bodyPr lIns="0" tIns="0" rIns="0" bIns="0">
              <a:prstTxWarp prst="textNoShape">
                <a:avLst/>
              </a:prstTxWarp>
            </a:bodyPr>
            <a:lstStyle/>
            <a:p>
              <a:endParaRPr lang="en-US"/>
            </a:p>
          </p:txBody>
        </p:sp>
        <p:sp>
          <p:nvSpPr>
            <p:cNvPr id="54298" name="AutoShape 47"/>
            <p:cNvSpPr>
              <a:spLocks/>
            </p:cNvSpPr>
            <p:nvPr/>
          </p:nvSpPr>
          <p:spPr bwMode="auto">
            <a:xfrm>
              <a:off x="0" y="0"/>
              <a:ext cx="144" cy="144"/>
            </a:xfrm>
            <a:custGeom>
              <a:avLst/>
              <a:gdLst>
                <a:gd name="T0" fmla="*/ 0 w 21600"/>
                <a:gd name="T1" fmla="*/ 0 h 21600"/>
                <a:gd name="T2" fmla="*/ 0 60000 65536"/>
                <a:gd name="T3" fmla="*/ 0 w 21600"/>
                <a:gd name="T4" fmla="*/ 0 h 21600"/>
                <a:gd name="T5" fmla="*/ 21600 w 21600"/>
                <a:gd name="T6" fmla="*/ 21600 h 21600"/>
              </a:gdLst>
              <a:ahLst/>
              <a:cxnLst>
                <a:cxn ang="T2">
                  <a:pos x="T0" y="T1"/>
                </a:cxn>
              </a:cxnLst>
              <a:rect l="T3" t="T4" r="T5" b="T6"/>
              <a:pathLst>
                <a:path w="21600" h="21600">
                  <a:moveTo>
                    <a:pt x="1350" y="1350"/>
                  </a:moveTo>
                  <a:lnTo>
                    <a:pt x="1350" y="20250"/>
                  </a:lnTo>
                  <a:lnTo>
                    <a:pt x="20250" y="20250"/>
                  </a:lnTo>
                  <a:lnTo>
                    <a:pt x="20250" y="1350"/>
                  </a:lnTo>
                  <a:close/>
                  <a:moveTo>
                    <a:pt x="0" y="0"/>
                  </a:moveTo>
                  <a:lnTo>
                    <a:pt x="1350" y="1350"/>
                  </a:lnTo>
                  <a:moveTo>
                    <a:pt x="0" y="21600"/>
                  </a:moveTo>
                  <a:lnTo>
                    <a:pt x="1350" y="20250"/>
                  </a:lnTo>
                  <a:moveTo>
                    <a:pt x="21600" y="21600"/>
                  </a:moveTo>
                  <a:lnTo>
                    <a:pt x="20250" y="20250"/>
                  </a:lnTo>
                  <a:moveTo>
                    <a:pt x="21600" y="0"/>
                  </a:moveTo>
                  <a:lnTo>
                    <a:pt x="20250" y="1350"/>
                  </a:lnTo>
                </a:path>
              </a:pathLst>
            </a:custGeom>
            <a:noFill/>
            <a:ln w="9525">
              <a:solidFill>
                <a:schemeClr val="tx1"/>
              </a:solidFill>
              <a:round/>
              <a:headEnd/>
              <a:tailEnd/>
            </a:ln>
          </p:spPr>
          <p:txBody>
            <a:bodyPr lIns="0" tIns="0" rIns="0" bIns="0">
              <a:prstTxWarp prst="textNoShape">
                <a:avLst/>
              </a:prstTxWarp>
            </a:bodyPr>
            <a:lstStyle/>
            <a:p>
              <a:endParaRPr lang="en-US"/>
            </a:p>
          </p:txBody>
        </p:sp>
      </p:grpSp>
      <p:sp>
        <p:nvSpPr>
          <p:cNvPr id="53" name="Footer Placeholder 52"/>
          <p:cNvSpPr>
            <a:spLocks noGrp="1"/>
          </p:cNvSpPr>
          <p:nvPr>
            <p:ph type="ftr" sz="quarter" idx="3"/>
          </p:nvPr>
        </p:nvSpPr>
        <p:spPr/>
        <p:txBody>
          <a:bodyPr/>
          <a:lstStyle/>
          <a:p>
            <a:r>
              <a:rPr lang="en-US" smtClean="0"/>
              <a:t>Chayun Tantivasadakarn</a:t>
            </a:r>
            <a:endParaRPr lang="en-US" dirty="0"/>
          </a:p>
        </p:txBody>
      </p:sp>
    </p:spTree>
  </p:cSld>
  <p:clrMapOvr>
    <a:masterClrMapping/>
  </p:clrMapOvr>
  <p:transition/>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22" presetClass="entr" presetSubtype="1" fill="hold" nodeType="clickEffect">
                                  <p:stCondLst>
                                    <p:cond delay="0"/>
                                  </p:stCondLst>
                                  <p:childTnLst>
                                    <p:set>
                                      <p:cBhvr>
                                        <p:cTn id="6" dur="1" fill="hold">
                                          <p:stCondLst>
                                            <p:cond delay="0"/>
                                          </p:stCondLst>
                                        </p:cTn>
                                        <p:tgtEl>
                                          <p:spTgt spid="2"/>
                                        </p:tgtEl>
                                        <p:attrNameLst>
                                          <p:attrName>style.visibility</p:attrName>
                                        </p:attrNameLst>
                                      </p:cBhvr>
                                      <p:to>
                                        <p:strVal val="visible"/>
                                      </p:to>
                                    </p:set>
                                    <p:animEffect transition="in" filter="wipe(up)">
                                      <p:cBhvr>
                                        <p:cTn id="7" dur="500"/>
                                        <p:tgtEl>
                                          <p:spTgt spid="2"/>
                                        </p:tgtEl>
                                      </p:cBhvr>
                                    </p:animEffect>
                                  </p:childTnLst>
                                </p:cTn>
                              </p:par>
                            </p:childTnLst>
                          </p:cTn>
                        </p:par>
                      </p:childTnLst>
                    </p:cTn>
                  </p:par>
                  <p:par>
                    <p:cTn id="8" fill="hold">
                      <p:stCondLst>
                        <p:cond delay="indefinite"/>
                      </p:stCondLst>
                      <p:childTnLst>
                        <p:par>
                          <p:cTn id="9" fill="hold">
                            <p:stCondLst>
                              <p:cond delay="0"/>
                            </p:stCondLst>
                            <p:childTnLst>
                              <p:par>
                                <p:cTn id="10" presetID="22" presetClass="entr" presetSubtype="4" fill="hold" nodeType="clickEffect">
                                  <p:stCondLst>
                                    <p:cond delay="0"/>
                                  </p:stCondLst>
                                  <p:childTnLst>
                                    <p:set>
                                      <p:cBhvr>
                                        <p:cTn id="11" dur="1" fill="hold">
                                          <p:stCondLst>
                                            <p:cond delay="0"/>
                                          </p:stCondLst>
                                        </p:cTn>
                                        <p:tgtEl>
                                          <p:spTgt spid="3"/>
                                        </p:tgtEl>
                                        <p:attrNameLst>
                                          <p:attrName>style.visibility</p:attrName>
                                        </p:attrNameLst>
                                      </p:cBhvr>
                                      <p:to>
                                        <p:strVal val="visible"/>
                                      </p:to>
                                    </p:set>
                                    <p:animEffect transition="in" filter="wipe(down)">
                                      <p:cBhvr>
                                        <p:cTn id="12" dur="500"/>
                                        <p:tgtEl>
                                          <p:spTgt spid="3"/>
                                        </p:tgtEl>
                                      </p:cBhvr>
                                    </p:animEffect>
                                  </p:childTnLst>
                                </p:cTn>
                              </p:par>
                            </p:childTnLst>
                          </p:cTn>
                        </p:par>
                      </p:childTnLst>
                    </p:cTn>
                  </p:par>
                  <p:par>
                    <p:cTn id="13" fill="hold">
                      <p:stCondLst>
                        <p:cond delay="indefinite"/>
                      </p:stCondLst>
                      <p:childTnLst>
                        <p:par>
                          <p:cTn id="14" fill="hold">
                            <p:stCondLst>
                              <p:cond delay="0"/>
                            </p:stCondLst>
                            <p:childTnLst>
                              <p:par>
                                <p:cTn id="15" presetID="1" presetClass="entr" presetSubtype="0" fill="hold" grpId="0" nodeType="clickEffect">
                                  <p:stCondLst>
                                    <p:cond delay="0"/>
                                  </p:stCondLst>
                                  <p:childTnLst>
                                    <p:set>
                                      <p:cBhvr>
                                        <p:cTn id="16" dur="1" fill="hold">
                                          <p:stCondLst>
                                            <p:cond delay="499"/>
                                          </p:stCondLst>
                                        </p:cTn>
                                        <p:tgtEl>
                                          <p:spTgt spid="29699">
                                            <p:txEl>
                                              <p:pRg st="0" end="0"/>
                                            </p:txEl>
                                          </p:spTgt>
                                        </p:tgtEl>
                                        <p:attrNameLst>
                                          <p:attrName>style.visibility</p:attrName>
                                        </p:attrNameLst>
                                      </p:cBhvr>
                                      <p:to>
                                        <p:strVal val="visible"/>
                                      </p:to>
                                    </p:set>
                                  </p:childTnLst>
                                </p:cTn>
                              </p:par>
                            </p:childTnLst>
                          </p:cTn>
                        </p:par>
                      </p:childTnLst>
                    </p:cTn>
                  </p:par>
                  <p:par>
                    <p:cTn id="17" fill="hold">
                      <p:stCondLst>
                        <p:cond delay="indefinite"/>
                      </p:stCondLst>
                      <p:childTnLst>
                        <p:par>
                          <p:cTn id="18" fill="hold">
                            <p:stCondLst>
                              <p:cond delay="0"/>
                            </p:stCondLst>
                            <p:childTnLst>
                              <p:par>
                                <p:cTn id="19" presetID="1" presetClass="entr" presetSubtype="0" fill="hold" grpId="0" nodeType="clickEffect">
                                  <p:stCondLst>
                                    <p:cond delay="0"/>
                                  </p:stCondLst>
                                  <p:childTnLst>
                                    <p:set>
                                      <p:cBhvr>
                                        <p:cTn id="20" dur="1" fill="hold">
                                          <p:stCondLst>
                                            <p:cond delay="499"/>
                                          </p:stCondLst>
                                        </p:cTn>
                                        <p:tgtEl>
                                          <p:spTgt spid="29735">
                                            <p:txEl>
                                              <p:pRg st="0" end="0"/>
                                            </p:txEl>
                                          </p:spTgt>
                                        </p:tgtEl>
                                        <p:attrNameLst>
                                          <p:attrName>style.visibility</p:attrName>
                                        </p:attrNameLst>
                                      </p:cBhvr>
                                      <p:to>
                                        <p:strVal val="visible"/>
                                      </p:to>
                                    </p:set>
                                  </p:childTnLst>
                                </p:cTn>
                              </p:par>
                            </p:childTnLst>
                          </p:cTn>
                        </p:par>
                      </p:childTnLst>
                    </p:cTn>
                  </p:par>
                  <p:par>
                    <p:cTn id="21" fill="hold">
                      <p:stCondLst>
                        <p:cond delay="indefinite"/>
                      </p:stCondLst>
                      <p:childTnLst>
                        <p:par>
                          <p:cTn id="22" fill="hold">
                            <p:stCondLst>
                              <p:cond delay="0"/>
                            </p:stCondLst>
                            <p:childTnLst>
                              <p:par>
                                <p:cTn id="23" presetID="1" presetClass="entr" presetSubtype="0" fill="hold" nodeType="clickEffect">
                                  <p:stCondLst>
                                    <p:cond delay="0"/>
                                  </p:stCondLst>
                                  <p:childTnLst>
                                    <p:set>
                                      <p:cBhvr>
                                        <p:cTn id="24" dur="1" fill="hold">
                                          <p:stCondLst>
                                            <p:cond delay="499"/>
                                          </p:stCondLst>
                                        </p:cTn>
                                        <p:tgtEl>
                                          <p:spTgt spid="6"/>
                                        </p:tgtEl>
                                        <p:attrNameLst>
                                          <p:attrName>style.visibility</p:attrName>
                                        </p:attrNameLst>
                                      </p:cBhvr>
                                      <p:to>
                                        <p:strVal val="visible"/>
                                      </p:to>
                                    </p:set>
                                  </p:childTnLst>
                                </p:cTn>
                              </p:par>
                            </p:childTnLst>
                          </p:cTn>
                        </p:par>
                      </p:childTnLst>
                    </p:cTn>
                  </p:par>
                  <p:par>
                    <p:cTn id="25" fill="hold">
                      <p:stCondLst>
                        <p:cond delay="indefinite"/>
                      </p:stCondLst>
                      <p:childTnLst>
                        <p:par>
                          <p:cTn id="26" fill="hold">
                            <p:stCondLst>
                              <p:cond delay="0"/>
                            </p:stCondLst>
                            <p:childTnLst>
                              <p:par>
                                <p:cTn id="27" presetID="1" presetClass="entr" presetSubtype="0" fill="hold" grpId="0" nodeType="clickEffect">
                                  <p:stCondLst>
                                    <p:cond delay="0"/>
                                  </p:stCondLst>
                                  <p:childTnLst>
                                    <p:set>
                                      <p:cBhvr>
                                        <p:cTn id="28" dur="1" fill="hold">
                                          <p:stCondLst>
                                            <p:cond delay="499"/>
                                          </p:stCondLst>
                                        </p:cTn>
                                        <p:tgtEl>
                                          <p:spTgt spid="29736">
                                            <p:txEl>
                                              <p:pRg st="0" end="0"/>
                                            </p:txEl>
                                          </p:spTgt>
                                        </p:tgtEl>
                                        <p:attrNameLst>
                                          <p:attrName>style.visibility</p:attrName>
                                        </p:attrNameLst>
                                      </p:cBhvr>
                                      <p:to>
                                        <p:strVal val="visible"/>
                                      </p:to>
                                    </p:se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29699" grpId="0" build="p" autoUpdateAnimBg="0"/>
      <p:bldP spid="29735" grpId="0" build="p" autoUpdateAnimBg="0"/>
      <p:bldP spid="29736" grpId="0" build="p" autoUpdateAnimBg="0"/>
    </p:bldLst>
  </p:timing>
</p:sld>
</file>

<file path=ppt/slides/slide29.xml><?xml version="1.0" encoding="utf-8"?>
<p:sld xmlns:a="http://schemas.openxmlformats.org/drawingml/2006/main" xmlns:r="http://schemas.openxmlformats.org/officeDocument/2006/relationships" xmlns:mc="http://schemas.openxmlformats.org/markup-compatibility/2006" xmlns:mv="urn:schemas-microsoft-com:mac:vml" xmlns:p="http://schemas.openxmlformats.org/presentationml/2006/main" mc:Ignorable="mv" mc:PreserveAttributes="mv:*" showMasterPhAnim="0">
  <p:cSld>
    <p:spTree>
      <p:nvGrpSpPr>
        <p:cNvPr id="1" name=""/>
        <p:cNvGrpSpPr/>
        <p:nvPr/>
      </p:nvGrpSpPr>
      <p:grpSpPr>
        <a:xfrm>
          <a:off x="0" y="0"/>
          <a:ext cx="0" cy="0"/>
          <a:chOff x="0" y="0"/>
          <a:chExt cx="0" cy="0"/>
        </a:xfrm>
      </p:grpSpPr>
      <p:pic>
        <p:nvPicPr>
          <p:cNvPr id="55298" name="Picture 1"/>
          <p:cNvPicPr>
            <a:picLocks noChangeArrowheads="1"/>
          </p:cNvPicPr>
          <p:nvPr/>
        </p:nvPicPr>
        <p:blipFill>
          <a:blip r:embed="rId2"/>
          <a:srcRect/>
          <a:stretch>
            <a:fillRect/>
          </a:stretch>
        </p:blipFill>
        <p:spPr bwMode="auto">
          <a:xfrm>
            <a:off x="8383588" y="0"/>
            <a:ext cx="760412" cy="1066800"/>
          </a:xfrm>
          <a:prstGeom prst="rect">
            <a:avLst/>
          </a:prstGeom>
          <a:noFill/>
          <a:ln w="9525">
            <a:noFill/>
            <a:miter lim="800000"/>
            <a:headEnd/>
            <a:tailEnd/>
          </a:ln>
        </p:spPr>
      </p:pic>
      <p:sp>
        <p:nvSpPr>
          <p:cNvPr id="55299" name="Rectangle 2"/>
          <p:cNvSpPr>
            <a:spLocks noGrp="1" noChangeArrowheads="1"/>
          </p:cNvSpPr>
          <p:nvPr>
            <p:ph type="title"/>
          </p:nvPr>
        </p:nvSpPr>
        <p:spPr/>
        <p:txBody>
          <a:bodyPr/>
          <a:lstStyle/>
          <a:p>
            <a:r>
              <a:rPr lang="en-US" smtClean="0"/>
              <a:t>The Krugman Model: Increase in market size</a:t>
            </a:r>
            <a:endParaRPr lang="en-US"/>
          </a:p>
        </p:txBody>
      </p:sp>
      <p:sp>
        <p:nvSpPr>
          <p:cNvPr id="30723" name="Rectangle 3"/>
          <p:cNvSpPr>
            <a:spLocks noGrp="1" noChangeArrowheads="1"/>
          </p:cNvSpPr>
          <p:nvPr>
            <p:ph idx="4294967295"/>
          </p:nvPr>
        </p:nvSpPr>
        <p:spPr>
          <a:xfrm>
            <a:off x="4572000" y="762000"/>
            <a:ext cx="4572000" cy="6083300"/>
          </a:xfrm>
        </p:spPr>
        <p:txBody>
          <a:bodyPr rIns="132080"/>
          <a:lstStyle/>
          <a:p>
            <a:pPr eaLnBrk="1" hangingPunct="1">
              <a:buClr>
                <a:srgbClr val="000000"/>
              </a:buClr>
            </a:pPr>
            <a:r>
              <a:rPr lang="en-US" dirty="0"/>
              <a:t>Suppose the market size, S, is increased</a:t>
            </a:r>
          </a:p>
          <a:p>
            <a:pPr eaLnBrk="1" hangingPunct="1">
              <a:buClr>
                <a:srgbClr val="000000"/>
              </a:buClr>
            </a:pPr>
            <a:r>
              <a:rPr lang="en-US" dirty="0"/>
              <a:t>The PP curve in (2) is not affected:  P  =   </a:t>
            </a:r>
            <a:r>
              <a:rPr lang="en-US" dirty="0" err="1"/>
              <a:t>c</a:t>
            </a:r>
            <a:r>
              <a:rPr lang="en-US" dirty="0"/>
              <a:t>  + 1/(bn)</a:t>
            </a:r>
          </a:p>
          <a:p>
            <a:pPr eaLnBrk="1" hangingPunct="1">
              <a:buClr>
                <a:srgbClr val="000000"/>
              </a:buClr>
            </a:pPr>
            <a:r>
              <a:rPr lang="en-US" dirty="0"/>
              <a:t>The CC curve shift to the right:      AC  =  </a:t>
            </a:r>
            <a:r>
              <a:rPr lang="en-US" dirty="0" err="1"/>
              <a:t>nF</a:t>
            </a:r>
            <a:r>
              <a:rPr lang="en-US" dirty="0"/>
              <a:t>/S +  </a:t>
            </a:r>
            <a:r>
              <a:rPr lang="en-US" dirty="0" err="1"/>
              <a:t>c</a:t>
            </a:r>
            <a:endParaRPr lang="en-US" dirty="0"/>
          </a:p>
          <a:p>
            <a:pPr eaLnBrk="1" hangingPunct="1">
              <a:buClr>
                <a:srgbClr val="000000"/>
              </a:buClr>
            </a:pPr>
            <a:r>
              <a:rPr lang="en-US" dirty="0"/>
              <a:t>A larger market allows larger sales and lower AC.</a:t>
            </a:r>
          </a:p>
          <a:p>
            <a:pPr eaLnBrk="1" hangingPunct="1">
              <a:buClr>
                <a:srgbClr val="000000"/>
              </a:buClr>
            </a:pPr>
            <a:r>
              <a:rPr lang="en-US" dirty="0"/>
              <a:t>Positive profits attracts more firms </a:t>
            </a:r>
            <a:r>
              <a:rPr lang="en-US" dirty="0" err="1"/>
              <a:t>n</a:t>
            </a:r>
            <a:r>
              <a:rPr lang="en-US" dirty="0"/>
              <a:t> rises and P falls.</a:t>
            </a:r>
          </a:p>
        </p:txBody>
      </p:sp>
      <p:sp>
        <p:nvSpPr>
          <p:cNvPr id="55301" name="Rectangle 4"/>
          <p:cNvSpPr>
            <a:spLocks/>
          </p:cNvSpPr>
          <p:nvPr/>
        </p:nvSpPr>
        <p:spPr bwMode="auto">
          <a:xfrm>
            <a:off x="3124200" y="6248400"/>
            <a:ext cx="2908300" cy="482600"/>
          </a:xfrm>
          <a:prstGeom prst="rect">
            <a:avLst/>
          </a:prstGeom>
          <a:noFill/>
          <a:ln w="12700">
            <a:noFill/>
            <a:miter lim="800000"/>
            <a:headEnd/>
            <a:tailEnd/>
          </a:ln>
        </p:spPr>
        <p:txBody>
          <a:bodyPr lIns="0" tIns="0" rIns="40639" bIns="0">
            <a:prstTxWarp prst="textNoShape">
              <a:avLst/>
            </a:prstTxWarp>
          </a:bodyPr>
          <a:lstStyle/>
          <a:p>
            <a:pPr marL="39688" algn="ctr"/>
            <a:r>
              <a:rPr lang="en-US" sz="2600" dirty="0" smtClean="0">
                <a:solidFill>
                  <a:schemeClr val="tx1"/>
                </a:solidFill>
                <a:ea typeface="Angsana New Italic" charset="0"/>
                <a:cs typeface="Angsana New Italic" charset="0"/>
              </a:rPr>
              <a:t>  </a:t>
            </a:r>
            <a:endParaRPr lang="en-US" sz="2600" dirty="0">
              <a:solidFill>
                <a:schemeClr val="tx1"/>
              </a:solidFill>
              <a:ea typeface="Angsana New Italic" charset="0"/>
              <a:cs typeface="Angsana New Italic" charset="0"/>
            </a:endParaRPr>
          </a:p>
        </p:txBody>
      </p:sp>
      <p:sp>
        <p:nvSpPr>
          <p:cNvPr id="55302" name="Rectangle 5"/>
          <p:cNvSpPr>
            <a:spLocks/>
          </p:cNvSpPr>
          <p:nvPr/>
        </p:nvSpPr>
        <p:spPr bwMode="auto">
          <a:xfrm>
            <a:off x="7239000" y="6400800"/>
            <a:ext cx="1917700" cy="482600"/>
          </a:xfrm>
          <a:prstGeom prst="rect">
            <a:avLst/>
          </a:prstGeom>
          <a:noFill/>
          <a:ln w="12700">
            <a:noFill/>
            <a:miter lim="800000"/>
            <a:headEnd/>
            <a:tailEnd/>
          </a:ln>
        </p:spPr>
        <p:txBody>
          <a:bodyPr lIns="0" tIns="0" rIns="40639" bIns="0">
            <a:prstTxWarp prst="textNoShape">
              <a:avLst/>
            </a:prstTxWarp>
          </a:bodyPr>
          <a:lstStyle/>
          <a:p>
            <a:pPr marL="39688" algn="r"/>
            <a:r>
              <a:rPr lang="en-US" sz="2600">
                <a:solidFill>
                  <a:schemeClr val="tx1"/>
                </a:solidFill>
                <a:ea typeface="Angsana New Italic" charset="0"/>
                <a:cs typeface="Angsana New Italic" charset="0"/>
              </a:rPr>
              <a:t>28</a:t>
            </a:r>
          </a:p>
        </p:txBody>
      </p:sp>
      <p:grpSp>
        <p:nvGrpSpPr>
          <p:cNvPr id="55303" name="Group 6"/>
          <p:cNvGrpSpPr>
            <a:grpSpLocks/>
          </p:cNvGrpSpPr>
          <p:nvPr/>
        </p:nvGrpSpPr>
        <p:grpSpPr bwMode="auto">
          <a:xfrm>
            <a:off x="685800" y="1752600"/>
            <a:ext cx="3594100" cy="4024313"/>
            <a:chOff x="0" y="0"/>
            <a:chExt cx="2264" cy="2535"/>
          </a:xfrm>
        </p:grpSpPr>
        <p:sp>
          <p:nvSpPr>
            <p:cNvPr id="55329" name="Freeform 7"/>
            <p:cNvSpPr>
              <a:spLocks/>
            </p:cNvSpPr>
            <p:nvPr/>
          </p:nvSpPr>
          <p:spPr bwMode="auto">
            <a:xfrm>
              <a:off x="144" y="288"/>
              <a:ext cx="1872" cy="2064"/>
            </a:xfrm>
            <a:custGeom>
              <a:avLst/>
              <a:gdLst>
                <a:gd name="T0" fmla="*/ 0 w 21600"/>
                <a:gd name="T1" fmla="*/ 0 h 21600"/>
                <a:gd name="T2" fmla="*/ 0 w 21600"/>
                <a:gd name="T3" fmla="*/ 1 h 21600"/>
                <a:gd name="T4" fmla="*/ 1 w 21600"/>
                <a:gd name="T5" fmla="*/ 1 h 21600"/>
                <a:gd name="T6" fmla="*/ 1 w 21600"/>
                <a:gd name="T7" fmla="*/ 2 h 21600"/>
                <a:gd name="T8" fmla="*/ 0 60000 65536"/>
                <a:gd name="T9" fmla="*/ 0 60000 65536"/>
                <a:gd name="T10" fmla="*/ 0 60000 65536"/>
                <a:gd name="T11" fmla="*/ 0 60000 65536"/>
                <a:gd name="T12" fmla="*/ 0 w 21600"/>
                <a:gd name="T13" fmla="*/ 0 h 21600"/>
                <a:gd name="T14" fmla="*/ 21600 w 21600"/>
                <a:gd name="T15" fmla="*/ 21600 h 21600"/>
              </a:gdLst>
              <a:ahLst/>
              <a:cxnLst>
                <a:cxn ang="T8">
                  <a:pos x="T0" y="T1"/>
                </a:cxn>
                <a:cxn ang="T9">
                  <a:pos x="T2" y="T3"/>
                </a:cxn>
                <a:cxn ang="T10">
                  <a:pos x="T4" y="T5"/>
                </a:cxn>
                <a:cxn ang="T11">
                  <a:pos x="T6" y="T7"/>
                </a:cxn>
              </a:cxnLst>
              <a:rect l="T12" t="T13" r="T14" b="T15"/>
              <a:pathLst>
                <a:path w="21600" h="21600">
                  <a:moveTo>
                    <a:pt x="0" y="0"/>
                  </a:moveTo>
                  <a:cubicBezTo>
                    <a:pt x="1708" y="2721"/>
                    <a:pt x="3415" y="5442"/>
                    <a:pt x="5538" y="8037"/>
                  </a:cubicBezTo>
                  <a:cubicBezTo>
                    <a:pt x="7662" y="10633"/>
                    <a:pt x="10062" y="13312"/>
                    <a:pt x="12738" y="15572"/>
                  </a:cubicBezTo>
                  <a:cubicBezTo>
                    <a:pt x="15415" y="17833"/>
                    <a:pt x="18508" y="19716"/>
                    <a:pt x="21600" y="21600"/>
                  </a:cubicBezTo>
                </a:path>
              </a:pathLst>
            </a:custGeom>
            <a:noFill/>
            <a:ln w="38100">
              <a:solidFill>
                <a:schemeClr val="tx1"/>
              </a:solidFill>
              <a:round/>
              <a:headEnd/>
              <a:tailEnd/>
            </a:ln>
          </p:spPr>
          <p:txBody>
            <a:bodyPr lIns="0" tIns="0" rIns="0" bIns="0">
              <a:prstTxWarp prst="textNoShape">
                <a:avLst/>
              </a:prstTxWarp>
            </a:bodyPr>
            <a:lstStyle/>
            <a:p>
              <a:endParaRPr lang="en-US"/>
            </a:p>
          </p:txBody>
        </p:sp>
        <p:sp>
          <p:nvSpPr>
            <p:cNvPr id="55330" name="Rectangle 8"/>
            <p:cNvSpPr>
              <a:spLocks/>
            </p:cNvSpPr>
            <p:nvPr/>
          </p:nvSpPr>
          <p:spPr bwMode="auto">
            <a:xfrm>
              <a:off x="2016" y="2208"/>
              <a:ext cx="248" cy="327"/>
            </a:xfrm>
            <a:prstGeom prst="rect">
              <a:avLst/>
            </a:prstGeom>
            <a:noFill/>
            <a:ln w="12700">
              <a:noFill/>
              <a:miter lim="800000"/>
              <a:headEnd/>
              <a:tailEnd/>
            </a:ln>
          </p:spPr>
          <p:txBody>
            <a:bodyPr lIns="0" tIns="0" rIns="40639" bIns="0">
              <a:prstTxWarp prst="textNoShape">
                <a:avLst/>
              </a:prstTxWarp>
            </a:bodyPr>
            <a:lstStyle/>
            <a:p>
              <a:pPr marL="39688">
                <a:spcBef>
                  <a:spcPts val="1650"/>
                </a:spcBef>
              </a:pPr>
              <a:r>
                <a:rPr lang="en-US" sz="2800">
                  <a:solidFill>
                    <a:schemeClr val="tx1"/>
                  </a:solidFill>
                  <a:latin typeface="Angsana New" charset="0"/>
                  <a:ea typeface="Angsana New" charset="0"/>
                  <a:cs typeface="Angsana New" charset="0"/>
                  <a:sym typeface="Angsana New" charset="0"/>
                </a:rPr>
                <a:t>P</a:t>
              </a:r>
            </a:p>
          </p:txBody>
        </p:sp>
        <p:sp>
          <p:nvSpPr>
            <p:cNvPr id="55331" name="Rectangle 9"/>
            <p:cNvSpPr>
              <a:spLocks/>
            </p:cNvSpPr>
            <p:nvPr/>
          </p:nvSpPr>
          <p:spPr bwMode="auto">
            <a:xfrm>
              <a:off x="0" y="0"/>
              <a:ext cx="248" cy="327"/>
            </a:xfrm>
            <a:prstGeom prst="rect">
              <a:avLst/>
            </a:prstGeom>
            <a:noFill/>
            <a:ln w="12700">
              <a:noFill/>
              <a:miter lim="800000"/>
              <a:headEnd/>
              <a:tailEnd/>
            </a:ln>
          </p:spPr>
          <p:txBody>
            <a:bodyPr lIns="0" tIns="0" rIns="40639" bIns="0">
              <a:prstTxWarp prst="textNoShape">
                <a:avLst/>
              </a:prstTxWarp>
            </a:bodyPr>
            <a:lstStyle/>
            <a:p>
              <a:pPr marL="39688">
                <a:spcBef>
                  <a:spcPts val="1650"/>
                </a:spcBef>
              </a:pPr>
              <a:r>
                <a:rPr lang="en-US" sz="2800">
                  <a:solidFill>
                    <a:schemeClr val="tx1"/>
                  </a:solidFill>
                  <a:latin typeface="Angsana New" charset="0"/>
                  <a:ea typeface="Angsana New" charset="0"/>
                  <a:cs typeface="Angsana New" charset="0"/>
                  <a:sym typeface="Angsana New" charset="0"/>
                </a:rPr>
                <a:t>P</a:t>
              </a:r>
            </a:p>
          </p:txBody>
        </p:sp>
      </p:grpSp>
      <p:sp>
        <p:nvSpPr>
          <p:cNvPr id="55304" name="Line 10"/>
          <p:cNvSpPr>
            <a:spLocks noChangeShapeType="1"/>
          </p:cNvSpPr>
          <p:nvPr/>
        </p:nvSpPr>
        <p:spPr bwMode="auto">
          <a:xfrm rot="10800000" flipH="1">
            <a:off x="381000" y="1752600"/>
            <a:ext cx="1588" cy="4343400"/>
          </a:xfrm>
          <a:prstGeom prst="line">
            <a:avLst/>
          </a:prstGeom>
          <a:noFill/>
          <a:ln w="38100">
            <a:solidFill>
              <a:schemeClr val="tx1"/>
            </a:solidFill>
            <a:round/>
            <a:headEnd/>
            <a:tailEnd/>
          </a:ln>
        </p:spPr>
        <p:txBody>
          <a:bodyPr lIns="0" tIns="0" rIns="0" bIns="0">
            <a:prstTxWarp prst="textNoShape">
              <a:avLst/>
            </a:prstTxWarp>
          </a:bodyPr>
          <a:lstStyle/>
          <a:p>
            <a:endParaRPr lang="en-US"/>
          </a:p>
        </p:txBody>
      </p:sp>
      <p:sp>
        <p:nvSpPr>
          <p:cNvPr id="55305" name="Line 11"/>
          <p:cNvSpPr>
            <a:spLocks noChangeShapeType="1"/>
          </p:cNvSpPr>
          <p:nvPr/>
        </p:nvSpPr>
        <p:spPr bwMode="auto">
          <a:xfrm>
            <a:off x="381000" y="6096000"/>
            <a:ext cx="4114800" cy="1588"/>
          </a:xfrm>
          <a:prstGeom prst="line">
            <a:avLst/>
          </a:prstGeom>
          <a:noFill/>
          <a:ln w="38100">
            <a:solidFill>
              <a:schemeClr val="tx1"/>
            </a:solidFill>
            <a:round/>
            <a:headEnd/>
            <a:tailEnd/>
          </a:ln>
        </p:spPr>
        <p:txBody>
          <a:bodyPr lIns="0" tIns="0" rIns="0" bIns="0">
            <a:prstTxWarp prst="textNoShape">
              <a:avLst/>
            </a:prstTxWarp>
          </a:bodyPr>
          <a:lstStyle/>
          <a:p>
            <a:endParaRPr lang="en-US"/>
          </a:p>
        </p:txBody>
      </p:sp>
      <p:sp>
        <p:nvSpPr>
          <p:cNvPr id="55306" name="Rectangle 12"/>
          <p:cNvSpPr>
            <a:spLocks/>
          </p:cNvSpPr>
          <p:nvPr/>
        </p:nvSpPr>
        <p:spPr bwMode="auto">
          <a:xfrm>
            <a:off x="4267200" y="5881688"/>
            <a:ext cx="393700" cy="519112"/>
          </a:xfrm>
          <a:prstGeom prst="rect">
            <a:avLst/>
          </a:prstGeom>
          <a:noFill/>
          <a:ln w="12700">
            <a:noFill/>
            <a:miter lim="800000"/>
            <a:headEnd/>
            <a:tailEnd/>
          </a:ln>
        </p:spPr>
        <p:txBody>
          <a:bodyPr lIns="0" tIns="0" rIns="40639" bIns="0">
            <a:prstTxWarp prst="textNoShape">
              <a:avLst/>
            </a:prstTxWarp>
          </a:bodyPr>
          <a:lstStyle/>
          <a:p>
            <a:pPr marL="39688">
              <a:spcBef>
                <a:spcPts val="1650"/>
              </a:spcBef>
            </a:pPr>
            <a:r>
              <a:rPr lang="en-US" sz="2800">
                <a:solidFill>
                  <a:schemeClr val="tx1"/>
                </a:solidFill>
                <a:latin typeface="Angsana New" charset="0"/>
                <a:ea typeface="Angsana New" charset="0"/>
                <a:cs typeface="Angsana New" charset="0"/>
                <a:sym typeface="Angsana New" charset="0"/>
              </a:rPr>
              <a:t>n</a:t>
            </a:r>
          </a:p>
        </p:txBody>
      </p:sp>
      <p:sp>
        <p:nvSpPr>
          <p:cNvPr id="55307" name="Rectangle 13"/>
          <p:cNvSpPr>
            <a:spLocks/>
          </p:cNvSpPr>
          <p:nvPr/>
        </p:nvSpPr>
        <p:spPr bwMode="auto">
          <a:xfrm>
            <a:off x="152400" y="1295400"/>
            <a:ext cx="393700" cy="519113"/>
          </a:xfrm>
          <a:prstGeom prst="rect">
            <a:avLst/>
          </a:prstGeom>
          <a:noFill/>
          <a:ln w="12700">
            <a:noFill/>
            <a:miter lim="800000"/>
            <a:headEnd/>
            <a:tailEnd/>
          </a:ln>
        </p:spPr>
        <p:txBody>
          <a:bodyPr lIns="0" tIns="0" rIns="40639" bIns="0">
            <a:prstTxWarp prst="textNoShape">
              <a:avLst/>
            </a:prstTxWarp>
          </a:bodyPr>
          <a:lstStyle/>
          <a:p>
            <a:pPr marL="39688">
              <a:spcBef>
                <a:spcPts val="1650"/>
              </a:spcBef>
            </a:pPr>
            <a:r>
              <a:rPr lang="en-US" sz="2800">
                <a:solidFill>
                  <a:schemeClr val="tx1"/>
                </a:solidFill>
                <a:latin typeface="Angsana New" charset="0"/>
                <a:ea typeface="Angsana New" charset="0"/>
                <a:cs typeface="Angsana New" charset="0"/>
                <a:sym typeface="Angsana New" charset="0"/>
              </a:rPr>
              <a:t>P</a:t>
            </a:r>
          </a:p>
        </p:txBody>
      </p:sp>
      <p:grpSp>
        <p:nvGrpSpPr>
          <p:cNvPr id="55308" name="Group 14"/>
          <p:cNvGrpSpPr>
            <a:grpSpLocks/>
          </p:cNvGrpSpPr>
          <p:nvPr/>
        </p:nvGrpSpPr>
        <p:grpSpPr bwMode="auto">
          <a:xfrm>
            <a:off x="139700" y="2057400"/>
            <a:ext cx="4432300" cy="4024313"/>
            <a:chOff x="56" y="0"/>
            <a:chExt cx="2792" cy="2535"/>
          </a:xfrm>
        </p:grpSpPr>
        <p:sp>
          <p:nvSpPr>
            <p:cNvPr id="55326" name="Line 15"/>
            <p:cNvSpPr>
              <a:spLocks noChangeShapeType="1"/>
            </p:cNvSpPr>
            <p:nvPr/>
          </p:nvSpPr>
          <p:spPr bwMode="auto">
            <a:xfrm rot="10800000" flipH="1">
              <a:off x="200" y="254"/>
              <a:ext cx="2308" cy="2184"/>
            </a:xfrm>
            <a:prstGeom prst="line">
              <a:avLst/>
            </a:prstGeom>
            <a:noFill/>
            <a:ln w="38100">
              <a:solidFill>
                <a:schemeClr val="tx1"/>
              </a:solidFill>
              <a:round/>
              <a:headEnd/>
              <a:tailEnd/>
            </a:ln>
          </p:spPr>
          <p:txBody>
            <a:bodyPr lIns="0" tIns="0" rIns="0" bIns="0">
              <a:prstTxWarp prst="textNoShape">
                <a:avLst/>
              </a:prstTxWarp>
            </a:bodyPr>
            <a:lstStyle/>
            <a:p>
              <a:endParaRPr lang="en-US"/>
            </a:p>
          </p:txBody>
        </p:sp>
        <p:sp>
          <p:nvSpPr>
            <p:cNvPr id="55327" name="Rectangle 16"/>
            <p:cNvSpPr>
              <a:spLocks/>
            </p:cNvSpPr>
            <p:nvPr/>
          </p:nvSpPr>
          <p:spPr bwMode="auto">
            <a:xfrm>
              <a:off x="2512" y="0"/>
              <a:ext cx="336" cy="327"/>
            </a:xfrm>
            <a:prstGeom prst="rect">
              <a:avLst/>
            </a:prstGeom>
            <a:noFill/>
            <a:ln w="12700">
              <a:noFill/>
              <a:miter lim="800000"/>
              <a:headEnd/>
              <a:tailEnd/>
            </a:ln>
          </p:spPr>
          <p:txBody>
            <a:bodyPr lIns="0" tIns="0" rIns="40639" bIns="0">
              <a:prstTxWarp prst="textNoShape">
                <a:avLst/>
              </a:prstTxWarp>
            </a:bodyPr>
            <a:lstStyle/>
            <a:p>
              <a:pPr marL="39688">
                <a:spcBef>
                  <a:spcPts val="1650"/>
                </a:spcBef>
              </a:pPr>
              <a:r>
                <a:rPr lang="en-US" sz="2800" dirty="0" smtClean="0">
                  <a:solidFill>
                    <a:schemeClr val="tx1"/>
                  </a:solidFill>
                  <a:latin typeface="Angsana New" charset="0"/>
                  <a:ea typeface="Angsana New" charset="0"/>
                  <a:cs typeface="Angsana New" charset="0"/>
                  <a:sym typeface="Angsana New" charset="0"/>
                </a:rPr>
                <a:t>AC</a:t>
              </a:r>
              <a:endParaRPr lang="en-US" sz="2800" dirty="0">
                <a:solidFill>
                  <a:schemeClr val="tx1"/>
                </a:solidFill>
                <a:latin typeface="Angsana New" charset="0"/>
                <a:ea typeface="Angsana New" charset="0"/>
                <a:cs typeface="Angsana New" charset="0"/>
                <a:sym typeface="Angsana New" charset="0"/>
              </a:endParaRPr>
            </a:p>
          </p:txBody>
        </p:sp>
        <p:sp>
          <p:nvSpPr>
            <p:cNvPr id="55328" name="Rectangle 17"/>
            <p:cNvSpPr>
              <a:spLocks/>
            </p:cNvSpPr>
            <p:nvPr/>
          </p:nvSpPr>
          <p:spPr bwMode="auto">
            <a:xfrm>
              <a:off x="56" y="2208"/>
              <a:ext cx="248" cy="327"/>
            </a:xfrm>
            <a:prstGeom prst="rect">
              <a:avLst/>
            </a:prstGeom>
            <a:noFill/>
            <a:ln w="12700">
              <a:noFill/>
              <a:miter lim="800000"/>
              <a:headEnd/>
              <a:tailEnd/>
            </a:ln>
          </p:spPr>
          <p:txBody>
            <a:bodyPr lIns="0" tIns="0" rIns="40639" bIns="0">
              <a:prstTxWarp prst="textNoShape">
                <a:avLst/>
              </a:prstTxWarp>
            </a:bodyPr>
            <a:lstStyle/>
            <a:p>
              <a:pPr marL="39688">
                <a:spcBef>
                  <a:spcPts val="1650"/>
                </a:spcBef>
              </a:pPr>
              <a:r>
                <a:rPr lang="en-US" sz="2800" dirty="0" err="1" smtClean="0">
                  <a:solidFill>
                    <a:schemeClr val="tx1"/>
                  </a:solidFill>
                  <a:latin typeface="Angsana New" charset="0"/>
                  <a:ea typeface="Angsana New" charset="0"/>
                  <a:cs typeface="Angsana New" charset="0"/>
                  <a:sym typeface="Angsana New" charset="0"/>
                </a:rPr>
                <a:t>c</a:t>
              </a:r>
              <a:endParaRPr lang="en-US" sz="2800" dirty="0">
                <a:solidFill>
                  <a:schemeClr val="tx1"/>
                </a:solidFill>
                <a:latin typeface="Angsana New" charset="0"/>
                <a:ea typeface="Angsana New" charset="0"/>
                <a:cs typeface="Angsana New" charset="0"/>
                <a:sym typeface="Angsana New" charset="0"/>
              </a:endParaRPr>
            </a:p>
          </p:txBody>
        </p:sp>
      </p:grpSp>
      <p:grpSp>
        <p:nvGrpSpPr>
          <p:cNvPr id="55309" name="Group 18"/>
          <p:cNvGrpSpPr>
            <a:grpSpLocks/>
          </p:cNvGrpSpPr>
          <p:nvPr/>
        </p:nvGrpSpPr>
        <p:grpSpPr bwMode="auto">
          <a:xfrm>
            <a:off x="0" y="3810000"/>
            <a:ext cx="2527300" cy="2668588"/>
            <a:chOff x="0" y="0"/>
            <a:chExt cx="1592" cy="1681"/>
          </a:xfrm>
        </p:grpSpPr>
        <p:sp>
          <p:nvSpPr>
            <p:cNvPr id="55322" name="Rectangle 19"/>
            <p:cNvSpPr>
              <a:spLocks/>
            </p:cNvSpPr>
            <p:nvPr/>
          </p:nvSpPr>
          <p:spPr bwMode="auto">
            <a:xfrm>
              <a:off x="1344" y="1305"/>
              <a:ext cx="248" cy="376"/>
            </a:xfrm>
            <a:prstGeom prst="rect">
              <a:avLst/>
            </a:prstGeom>
            <a:noFill/>
            <a:ln w="12700">
              <a:noFill/>
              <a:miter lim="800000"/>
              <a:headEnd/>
              <a:tailEnd/>
            </a:ln>
          </p:spPr>
          <p:txBody>
            <a:bodyPr lIns="0" tIns="0" rIns="40639" bIns="0">
              <a:prstTxWarp prst="textNoShape">
                <a:avLst/>
              </a:prstTxWarp>
            </a:bodyPr>
            <a:lstStyle/>
            <a:p>
              <a:pPr marL="39688">
                <a:spcBef>
                  <a:spcPts val="1650"/>
                </a:spcBef>
              </a:pPr>
              <a:r>
                <a:rPr lang="en-US" sz="2800">
                  <a:solidFill>
                    <a:schemeClr val="tx1"/>
                  </a:solidFill>
                  <a:latin typeface="Angsana New" charset="0"/>
                  <a:ea typeface="Angsana New" charset="0"/>
                  <a:cs typeface="Angsana New" charset="0"/>
                  <a:sym typeface="Angsana New" charset="0"/>
                </a:rPr>
                <a:t>n</a:t>
              </a:r>
              <a:r>
                <a:rPr lang="en-US" sz="2800" baseline="-25000">
                  <a:solidFill>
                    <a:schemeClr val="tx1"/>
                  </a:solidFill>
                  <a:latin typeface="Angsana New" charset="0"/>
                  <a:ea typeface="Angsana New" charset="0"/>
                  <a:cs typeface="Angsana New" charset="0"/>
                  <a:sym typeface="Angsana New" charset="0"/>
                </a:rPr>
                <a:t>2</a:t>
              </a:r>
            </a:p>
          </p:txBody>
        </p:sp>
        <p:sp>
          <p:nvSpPr>
            <p:cNvPr id="55323" name="Freeform 20"/>
            <p:cNvSpPr>
              <a:spLocks/>
            </p:cNvSpPr>
            <p:nvPr/>
          </p:nvSpPr>
          <p:spPr bwMode="auto">
            <a:xfrm>
              <a:off x="225" y="221"/>
              <a:ext cx="1201" cy="1210"/>
            </a:xfrm>
            <a:custGeom>
              <a:avLst/>
              <a:gdLst>
                <a:gd name="T0" fmla="*/ 0 w 21600"/>
                <a:gd name="T1" fmla="*/ 0 h 21600"/>
                <a:gd name="T2" fmla="*/ 0 w 21600"/>
                <a:gd name="T3" fmla="*/ 0 h 21600"/>
                <a:gd name="T4" fmla="*/ 0 w 21600"/>
                <a:gd name="T5" fmla="*/ 0 h 21600"/>
                <a:gd name="T6" fmla="*/ 0 60000 65536"/>
                <a:gd name="T7" fmla="*/ 0 60000 65536"/>
                <a:gd name="T8" fmla="*/ 0 60000 65536"/>
                <a:gd name="T9" fmla="*/ 0 w 21600"/>
                <a:gd name="T10" fmla="*/ 0 h 21600"/>
                <a:gd name="T11" fmla="*/ 21600 w 21600"/>
                <a:gd name="T12" fmla="*/ 21600 h 21600"/>
              </a:gdLst>
              <a:ahLst/>
              <a:cxnLst>
                <a:cxn ang="T6">
                  <a:pos x="T0" y="T1"/>
                </a:cxn>
                <a:cxn ang="T7">
                  <a:pos x="T2" y="T3"/>
                </a:cxn>
                <a:cxn ang="T8">
                  <a:pos x="T4" y="T5"/>
                </a:cxn>
              </a:cxnLst>
              <a:rect l="T9" t="T10" r="T11" b="T12"/>
              <a:pathLst>
                <a:path w="21600" h="21600">
                  <a:moveTo>
                    <a:pt x="21600" y="21600"/>
                  </a:moveTo>
                  <a:lnTo>
                    <a:pt x="21600" y="0"/>
                  </a:lnTo>
                  <a:lnTo>
                    <a:pt x="0" y="0"/>
                  </a:lnTo>
                </a:path>
              </a:pathLst>
            </a:custGeom>
            <a:noFill/>
            <a:ln w="9525">
              <a:solidFill>
                <a:schemeClr val="tx1"/>
              </a:solidFill>
              <a:round/>
              <a:headEnd/>
              <a:tailEnd/>
            </a:ln>
          </p:spPr>
          <p:txBody>
            <a:bodyPr lIns="0" tIns="0" rIns="0" bIns="0">
              <a:prstTxWarp prst="textNoShape">
                <a:avLst/>
              </a:prstTxWarp>
            </a:bodyPr>
            <a:lstStyle/>
            <a:p>
              <a:endParaRPr lang="en-US"/>
            </a:p>
          </p:txBody>
        </p:sp>
        <p:sp>
          <p:nvSpPr>
            <p:cNvPr id="55324" name="Oval 21"/>
            <p:cNvSpPr>
              <a:spLocks/>
            </p:cNvSpPr>
            <p:nvPr/>
          </p:nvSpPr>
          <p:spPr bwMode="auto">
            <a:xfrm>
              <a:off x="1392" y="192"/>
              <a:ext cx="73" cy="73"/>
            </a:xfrm>
            <a:prstGeom prst="ellipse">
              <a:avLst/>
            </a:prstGeom>
            <a:solidFill>
              <a:srgbClr val="969696"/>
            </a:solidFill>
            <a:ln w="25400">
              <a:solidFill>
                <a:schemeClr val="tx1"/>
              </a:solidFill>
              <a:round/>
              <a:headEnd/>
              <a:tailEnd/>
            </a:ln>
          </p:spPr>
          <p:txBody>
            <a:bodyPr lIns="0" tIns="0" rIns="0" bIns="0">
              <a:prstTxWarp prst="textNoShape">
                <a:avLst/>
              </a:prstTxWarp>
            </a:bodyPr>
            <a:lstStyle/>
            <a:p>
              <a:endParaRPr lang="en-US"/>
            </a:p>
          </p:txBody>
        </p:sp>
        <p:sp>
          <p:nvSpPr>
            <p:cNvPr id="55325" name="Rectangle 22"/>
            <p:cNvSpPr>
              <a:spLocks/>
            </p:cNvSpPr>
            <p:nvPr/>
          </p:nvSpPr>
          <p:spPr bwMode="auto">
            <a:xfrm>
              <a:off x="0" y="0"/>
              <a:ext cx="296" cy="376"/>
            </a:xfrm>
            <a:prstGeom prst="rect">
              <a:avLst/>
            </a:prstGeom>
            <a:noFill/>
            <a:ln w="12700">
              <a:noFill/>
              <a:miter lim="800000"/>
              <a:headEnd/>
              <a:tailEnd/>
            </a:ln>
          </p:spPr>
          <p:txBody>
            <a:bodyPr lIns="0" tIns="0" rIns="40639" bIns="0">
              <a:prstTxWarp prst="textNoShape">
                <a:avLst/>
              </a:prstTxWarp>
            </a:bodyPr>
            <a:lstStyle/>
            <a:p>
              <a:pPr marL="39688">
                <a:spcBef>
                  <a:spcPts val="1650"/>
                </a:spcBef>
              </a:pPr>
              <a:r>
                <a:rPr lang="en-US" sz="2800">
                  <a:solidFill>
                    <a:schemeClr val="tx1"/>
                  </a:solidFill>
                  <a:latin typeface="Angsana New" charset="0"/>
                  <a:ea typeface="Angsana New" charset="0"/>
                  <a:cs typeface="Angsana New" charset="0"/>
                  <a:sym typeface="Angsana New" charset="0"/>
                </a:rPr>
                <a:t>P</a:t>
              </a:r>
              <a:r>
                <a:rPr lang="en-US" sz="2800" baseline="-25000">
                  <a:solidFill>
                    <a:schemeClr val="tx1"/>
                  </a:solidFill>
                  <a:latin typeface="Angsana New" charset="0"/>
                  <a:ea typeface="Angsana New" charset="0"/>
                  <a:cs typeface="Angsana New" charset="0"/>
                  <a:sym typeface="Angsana New" charset="0"/>
                </a:rPr>
                <a:t>2</a:t>
              </a:r>
            </a:p>
          </p:txBody>
        </p:sp>
      </p:grpSp>
      <p:grpSp>
        <p:nvGrpSpPr>
          <p:cNvPr id="6" name="Group 28"/>
          <p:cNvGrpSpPr>
            <a:grpSpLocks/>
          </p:cNvGrpSpPr>
          <p:nvPr/>
        </p:nvGrpSpPr>
        <p:grpSpPr bwMode="auto">
          <a:xfrm>
            <a:off x="0" y="4433888"/>
            <a:ext cx="3143250" cy="2044700"/>
            <a:chOff x="0" y="153"/>
            <a:chExt cx="1980" cy="1288"/>
          </a:xfrm>
        </p:grpSpPr>
        <p:sp>
          <p:nvSpPr>
            <p:cNvPr id="55313" name="Rectangle 30"/>
            <p:cNvSpPr>
              <a:spLocks/>
            </p:cNvSpPr>
            <p:nvPr/>
          </p:nvSpPr>
          <p:spPr bwMode="auto">
            <a:xfrm>
              <a:off x="0" y="153"/>
              <a:ext cx="296" cy="376"/>
            </a:xfrm>
            <a:prstGeom prst="rect">
              <a:avLst/>
            </a:prstGeom>
            <a:noFill/>
            <a:ln w="12700">
              <a:noFill/>
              <a:miter lim="800000"/>
              <a:headEnd/>
              <a:tailEnd/>
            </a:ln>
          </p:spPr>
          <p:txBody>
            <a:bodyPr lIns="0" tIns="0" rIns="40639" bIns="0">
              <a:prstTxWarp prst="textNoShape">
                <a:avLst/>
              </a:prstTxWarp>
            </a:bodyPr>
            <a:lstStyle/>
            <a:p>
              <a:pPr marL="39688">
                <a:spcBef>
                  <a:spcPts val="1650"/>
                </a:spcBef>
              </a:pPr>
              <a:r>
                <a:rPr lang="en-US" sz="2800">
                  <a:solidFill>
                    <a:schemeClr val="tx1"/>
                  </a:solidFill>
                  <a:latin typeface="Angsana New" charset="0"/>
                  <a:ea typeface="Angsana New" charset="0"/>
                  <a:cs typeface="Angsana New" charset="0"/>
                  <a:sym typeface="Angsana New" charset="0"/>
                </a:rPr>
                <a:t>P</a:t>
              </a:r>
              <a:r>
                <a:rPr lang="en-US" sz="2800" baseline="-25000">
                  <a:solidFill>
                    <a:schemeClr val="tx1"/>
                  </a:solidFill>
                  <a:latin typeface="Angsana New" charset="0"/>
                  <a:ea typeface="Angsana New" charset="0"/>
                  <a:cs typeface="Angsana New" charset="0"/>
                  <a:sym typeface="Angsana New" charset="0"/>
                </a:rPr>
                <a:t>4</a:t>
              </a:r>
            </a:p>
          </p:txBody>
        </p:sp>
        <p:sp>
          <p:nvSpPr>
            <p:cNvPr id="55314" name="Oval 31"/>
            <p:cNvSpPr>
              <a:spLocks/>
            </p:cNvSpPr>
            <p:nvPr/>
          </p:nvSpPr>
          <p:spPr bwMode="auto">
            <a:xfrm>
              <a:off x="1831" y="359"/>
              <a:ext cx="73" cy="73"/>
            </a:xfrm>
            <a:prstGeom prst="ellipse">
              <a:avLst/>
            </a:prstGeom>
            <a:solidFill>
              <a:srgbClr val="FF3300"/>
            </a:solidFill>
            <a:ln w="25400">
              <a:solidFill>
                <a:schemeClr val="tx1"/>
              </a:solidFill>
              <a:round/>
              <a:headEnd/>
              <a:tailEnd/>
            </a:ln>
          </p:spPr>
          <p:txBody>
            <a:bodyPr lIns="0" tIns="0" rIns="0" bIns="0">
              <a:prstTxWarp prst="textNoShape">
                <a:avLst/>
              </a:prstTxWarp>
            </a:bodyPr>
            <a:lstStyle/>
            <a:p>
              <a:endParaRPr lang="en-US"/>
            </a:p>
          </p:txBody>
        </p:sp>
        <p:sp>
          <p:nvSpPr>
            <p:cNvPr id="55315" name="Rectangle 32"/>
            <p:cNvSpPr>
              <a:spLocks/>
            </p:cNvSpPr>
            <p:nvPr/>
          </p:nvSpPr>
          <p:spPr bwMode="auto">
            <a:xfrm>
              <a:off x="1760" y="1065"/>
              <a:ext cx="220" cy="376"/>
            </a:xfrm>
            <a:prstGeom prst="rect">
              <a:avLst/>
            </a:prstGeom>
            <a:noFill/>
            <a:ln w="12700">
              <a:noFill/>
              <a:miter lim="800000"/>
              <a:headEnd/>
              <a:tailEnd/>
            </a:ln>
          </p:spPr>
          <p:txBody>
            <a:bodyPr wrap="none" lIns="0" tIns="0" rIns="40639" bIns="0">
              <a:prstTxWarp prst="textNoShape">
                <a:avLst/>
              </a:prstTxWarp>
              <a:spAutoFit/>
            </a:bodyPr>
            <a:lstStyle/>
            <a:p>
              <a:pPr marL="39688"/>
              <a:r>
                <a:rPr lang="en-US" sz="2800">
                  <a:solidFill>
                    <a:schemeClr val="tx1"/>
                  </a:solidFill>
                  <a:latin typeface="Angsana New" charset="0"/>
                  <a:ea typeface="Angsana New" charset="0"/>
                  <a:cs typeface="Angsana New" charset="0"/>
                  <a:sym typeface="Angsana New" charset="0"/>
                </a:rPr>
                <a:t>n</a:t>
              </a:r>
              <a:r>
                <a:rPr lang="en-US" sz="2800" baseline="-25000">
                  <a:solidFill>
                    <a:schemeClr val="tx1"/>
                  </a:solidFill>
                  <a:latin typeface="Angsana New" charset="0"/>
                  <a:ea typeface="Angsana New" charset="0"/>
                  <a:cs typeface="Angsana New" charset="0"/>
                  <a:sym typeface="Angsana New" charset="0"/>
                </a:rPr>
                <a:t>4</a:t>
              </a:r>
            </a:p>
          </p:txBody>
        </p:sp>
      </p:grpSp>
      <p:sp>
        <p:nvSpPr>
          <p:cNvPr id="38" name="Footer Placeholder 37"/>
          <p:cNvSpPr>
            <a:spLocks noGrp="1"/>
          </p:cNvSpPr>
          <p:nvPr>
            <p:ph type="ftr" sz="quarter" idx="3"/>
          </p:nvPr>
        </p:nvSpPr>
        <p:spPr/>
        <p:txBody>
          <a:bodyPr/>
          <a:lstStyle/>
          <a:p>
            <a:r>
              <a:rPr lang="en-US" smtClean="0"/>
              <a:t>Chayun Tantivasadakarn</a:t>
            </a:r>
            <a:endParaRPr lang="en-US" dirty="0"/>
          </a:p>
        </p:txBody>
      </p:sp>
    </p:spTree>
  </p:cSld>
  <p:clrMapOvr>
    <a:masterClrMapping/>
  </p:clrMapOvr>
  <p:transition/>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1" presetClass="entr" presetSubtype="0" fill="hold" grpId="0" nodeType="clickEffect">
                                  <p:stCondLst>
                                    <p:cond delay="0"/>
                                  </p:stCondLst>
                                  <p:childTnLst>
                                    <p:set>
                                      <p:cBhvr>
                                        <p:cTn id="6" dur="1" fill="hold">
                                          <p:stCondLst>
                                            <p:cond delay="499"/>
                                          </p:stCondLst>
                                        </p:cTn>
                                        <p:tgtEl>
                                          <p:spTgt spid="30723">
                                            <p:txEl>
                                              <p:pRg st="0" end="0"/>
                                            </p:txEl>
                                          </p:spTgt>
                                        </p:tgtEl>
                                        <p:attrNameLst>
                                          <p:attrName>style.visibility</p:attrName>
                                        </p:attrNameLst>
                                      </p:cBhvr>
                                      <p:to>
                                        <p:strVal val="visible"/>
                                      </p:to>
                                    </p:set>
                                  </p:childTnLst>
                                </p:cTn>
                              </p:par>
                            </p:childTnLst>
                          </p:cTn>
                        </p:par>
                      </p:childTnLst>
                    </p:cTn>
                  </p:par>
                  <p:par>
                    <p:cTn id="7" fill="hold">
                      <p:stCondLst>
                        <p:cond delay="indefinite"/>
                      </p:stCondLst>
                      <p:childTnLst>
                        <p:par>
                          <p:cTn id="8" fill="hold">
                            <p:stCondLst>
                              <p:cond delay="0"/>
                            </p:stCondLst>
                            <p:childTnLst>
                              <p:par>
                                <p:cTn id="9" presetID="1" presetClass="entr" presetSubtype="0" fill="hold" grpId="0" nodeType="clickEffect">
                                  <p:stCondLst>
                                    <p:cond delay="0"/>
                                  </p:stCondLst>
                                  <p:childTnLst>
                                    <p:set>
                                      <p:cBhvr>
                                        <p:cTn id="10" dur="1" fill="hold">
                                          <p:stCondLst>
                                            <p:cond delay="499"/>
                                          </p:stCondLst>
                                        </p:cTn>
                                        <p:tgtEl>
                                          <p:spTgt spid="30723">
                                            <p:txEl>
                                              <p:pRg st="1" end="1"/>
                                            </p:txEl>
                                          </p:spTgt>
                                        </p:tgtEl>
                                        <p:attrNameLst>
                                          <p:attrName>style.visibility</p:attrName>
                                        </p:attrNameLst>
                                      </p:cBhvr>
                                      <p:to>
                                        <p:strVal val="visible"/>
                                      </p:to>
                                    </p:set>
                                  </p:childTnLst>
                                </p:cTn>
                              </p:par>
                            </p:childTnLst>
                          </p:cTn>
                        </p:par>
                      </p:childTnLst>
                    </p:cTn>
                  </p:par>
                  <p:par>
                    <p:cTn id="11" fill="hold">
                      <p:stCondLst>
                        <p:cond delay="indefinite"/>
                      </p:stCondLst>
                      <p:childTnLst>
                        <p:par>
                          <p:cTn id="12" fill="hold">
                            <p:stCondLst>
                              <p:cond delay="0"/>
                            </p:stCondLst>
                            <p:childTnLst>
                              <p:par>
                                <p:cTn id="13" presetID="1" presetClass="entr" presetSubtype="0" fill="hold" grpId="0" nodeType="clickEffect">
                                  <p:stCondLst>
                                    <p:cond delay="0"/>
                                  </p:stCondLst>
                                  <p:childTnLst>
                                    <p:set>
                                      <p:cBhvr>
                                        <p:cTn id="14" dur="1" fill="hold">
                                          <p:stCondLst>
                                            <p:cond delay="499"/>
                                          </p:stCondLst>
                                        </p:cTn>
                                        <p:tgtEl>
                                          <p:spTgt spid="30723">
                                            <p:txEl>
                                              <p:pRg st="2" end="2"/>
                                            </p:txEl>
                                          </p:spTgt>
                                        </p:tgtEl>
                                        <p:attrNameLst>
                                          <p:attrName>style.visibility</p:attrName>
                                        </p:attrNameLst>
                                      </p:cBhvr>
                                      <p:to>
                                        <p:strVal val="visible"/>
                                      </p:to>
                                    </p:set>
                                  </p:childTnLst>
                                </p:cTn>
                              </p:par>
                            </p:childTnLst>
                          </p:cTn>
                        </p:par>
                      </p:childTnLst>
                    </p:cTn>
                  </p:par>
                  <p:par>
                    <p:cTn id="15" fill="hold">
                      <p:stCondLst>
                        <p:cond delay="indefinite"/>
                      </p:stCondLst>
                      <p:childTnLst>
                        <p:par>
                          <p:cTn id="16" fill="hold">
                            <p:stCondLst>
                              <p:cond delay="0"/>
                            </p:stCondLst>
                            <p:childTnLst>
                              <p:par>
                                <p:cTn id="17" presetID="1" presetClass="entr" presetSubtype="0" fill="hold" grpId="0" nodeType="clickEffect">
                                  <p:stCondLst>
                                    <p:cond delay="0"/>
                                  </p:stCondLst>
                                  <p:childTnLst>
                                    <p:set>
                                      <p:cBhvr>
                                        <p:cTn id="18" dur="1" fill="hold">
                                          <p:stCondLst>
                                            <p:cond delay="499"/>
                                          </p:stCondLst>
                                        </p:cTn>
                                        <p:tgtEl>
                                          <p:spTgt spid="30723">
                                            <p:txEl>
                                              <p:pRg st="3" end="3"/>
                                            </p:txEl>
                                          </p:spTgt>
                                        </p:tgtEl>
                                        <p:attrNameLst>
                                          <p:attrName>style.visibility</p:attrName>
                                        </p:attrNameLst>
                                      </p:cBhvr>
                                      <p:to>
                                        <p:strVal val="visible"/>
                                      </p:to>
                                    </p:set>
                                  </p:childTnLst>
                                </p:cTn>
                              </p:par>
                            </p:childTnLst>
                          </p:cTn>
                        </p:par>
                      </p:childTnLst>
                    </p:cTn>
                  </p:par>
                  <p:par>
                    <p:cTn id="19" fill="hold">
                      <p:stCondLst>
                        <p:cond delay="indefinite"/>
                      </p:stCondLst>
                      <p:childTnLst>
                        <p:par>
                          <p:cTn id="20" fill="hold">
                            <p:stCondLst>
                              <p:cond delay="0"/>
                            </p:stCondLst>
                            <p:childTnLst>
                              <p:par>
                                <p:cTn id="21" presetID="1" presetClass="entr" presetSubtype="0" fill="hold" grpId="0" nodeType="clickEffect">
                                  <p:stCondLst>
                                    <p:cond delay="0"/>
                                  </p:stCondLst>
                                  <p:childTnLst>
                                    <p:set>
                                      <p:cBhvr>
                                        <p:cTn id="22" dur="1" fill="hold">
                                          <p:stCondLst>
                                            <p:cond delay="499"/>
                                          </p:stCondLst>
                                        </p:cTn>
                                        <p:tgtEl>
                                          <p:spTgt spid="30723">
                                            <p:txEl>
                                              <p:pRg st="4" end="4"/>
                                            </p:txEl>
                                          </p:spTgt>
                                        </p:tgtEl>
                                        <p:attrNameLst>
                                          <p:attrName>style.visibility</p:attrName>
                                        </p:attrNameLst>
                                      </p:cBhvr>
                                      <p:to>
                                        <p:strVal val="visible"/>
                                      </p:to>
                                    </p:set>
                                  </p:childTnLst>
                                </p:cTn>
                              </p:par>
                            </p:childTnLst>
                          </p:cTn>
                        </p:par>
                      </p:childTnLst>
                    </p:cTn>
                  </p:par>
                  <p:par>
                    <p:cTn id="23" fill="hold">
                      <p:stCondLst>
                        <p:cond delay="indefinite"/>
                      </p:stCondLst>
                      <p:childTnLst>
                        <p:par>
                          <p:cTn id="24" fill="hold">
                            <p:stCondLst>
                              <p:cond delay="0"/>
                            </p:stCondLst>
                            <p:childTnLst>
                              <p:par>
                                <p:cTn id="25" presetID="1" presetClass="entr" presetSubtype="0" fill="hold" nodeType="clickEffect">
                                  <p:stCondLst>
                                    <p:cond delay="0"/>
                                  </p:stCondLst>
                                  <p:childTnLst>
                                    <p:set>
                                      <p:cBhvr>
                                        <p:cTn id="26" dur="1" fill="hold">
                                          <p:stCondLst>
                                            <p:cond delay="499"/>
                                          </p:stCondLst>
                                        </p:cTn>
                                        <p:tgtEl>
                                          <p:spTgt spid="6"/>
                                        </p:tgtEl>
                                        <p:attrNameLst>
                                          <p:attrName>style.visibility</p:attrName>
                                        </p:attrNameLst>
                                      </p:cBhvr>
                                      <p:to>
                                        <p:strVal val="visible"/>
                                      </p:to>
                                    </p:se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30723" grpId="0" build="p" autoUpdateAnimBg="0"/>
    </p:bldLst>
  </p:timing>
</p:sld>
</file>

<file path=ppt/slides/slide30.xml><?xml version="1.0" encoding="utf-8"?>
<p:sld xmlns:a="http://schemas.openxmlformats.org/drawingml/2006/main" xmlns:r="http://schemas.openxmlformats.org/officeDocument/2006/relationships" xmlns:mc="http://schemas.openxmlformats.org/markup-compatibility/2006" xmlns:mv="urn:schemas-microsoft-com:mac:vml" xmlns:p="http://schemas.openxmlformats.org/presentationml/2006/main" mc:Ignorable="mv" mc:PreserveAttributes="mv:*" showMasterPhAnim="0">
  <p:cSld>
    <p:spTree>
      <p:nvGrpSpPr>
        <p:cNvPr id="1" name=""/>
        <p:cNvGrpSpPr/>
        <p:nvPr/>
      </p:nvGrpSpPr>
      <p:grpSpPr>
        <a:xfrm>
          <a:off x="0" y="0"/>
          <a:ext cx="0" cy="0"/>
          <a:chOff x="0" y="0"/>
          <a:chExt cx="0" cy="0"/>
        </a:xfrm>
      </p:grpSpPr>
      <p:pic>
        <p:nvPicPr>
          <p:cNvPr id="56322" name="Picture 1"/>
          <p:cNvPicPr>
            <a:picLocks noChangeArrowheads="1"/>
          </p:cNvPicPr>
          <p:nvPr/>
        </p:nvPicPr>
        <p:blipFill>
          <a:blip r:embed="rId2"/>
          <a:srcRect/>
          <a:stretch>
            <a:fillRect/>
          </a:stretch>
        </p:blipFill>
        <p:spPr bwMode="auto">
          <a:xfrm>
            <a:off x="8383588" y="0"/>
            <a:ext cx="760412" cy="1066800"/>
          </a:xfrm>
          <a:prstGeom prst="rect">
            <a:avLst/>
          </a:prstGeom>
          <a:noFill/>
          <a:ln w="9525">
            <a:noFill/>
            <a:miter lim="800000"/>
            <a:headEnd/>
            <a:tailEnd/>
          </a:ln>
        </p:spPr>
      </p:pic>
      <p:sp>
        <p:nvSpPr>
          <p:cNvPr id="56323" name="Rectangle 2"/>
          <p:cNvSpPr>
            <a:spLocks noGrp="1" noChangeArrowheads="1"/>
          </p:cNvSpPr>
          <p:nvPr>
            <p:ph type="title"/>
          </p:nvPr>
        </p:nvSpPr>
        <p:spPr>
          <a:xfrm>
            <a:off x="0" y="228600"/>
            <a:ext cx="8610600" cy="838200"/>
          </a:xfrm>
        </p:spPr>
        <p:txBody>
          <a:bodyPr/>
          <a:lstStyle/>
          <a:p>
            <a:r>
              <a:rPr lang="en-US" smtClean="0"/>
              <a:t>The Krugman Model: Gains from integrated market</a:t>
            </a:r>
            <a:endParaRPr lang="en-US"/>
          </a:p>
        </p:txBody>
      </p:sp>
      <p:sp>
        <p:nvSpPr>
          <p:cNvPr id="31747" name="Rectangle 3"/>
          <p:cNvSpPr>
            <a:spLocks noGrp="1" noChangeArrowheads="1"/>
          </p:cNvSpPr>
          <p:nvPr>
            <p:ph idx="4294967295"/>
          </p:nvPr>
        </p:nvSpPr>
        <p:spPr>
          <a:xfrm>
            <a:off x="19050" y="1066800"/>
            <a:ext cx="9124950" cy="5791200"/>
          </a:xfrm>
        </p:spPr>
        <p:txBody>
          <a:bodyPr rIns="132080"/>
          <a:lstStyle/>
          <a:p>
            <a:pPr eaLnBrk="1" hangingPunct="1">
              <a:lnSpc>
                <a:spcPct val="80000"/>
              </a:lnSpc>
              <a:buClr>
                <a:srgbClr val="000000"/>
              </a:buClr>
            </a:pPr>
            <a:r>
              <a:rPr lang="en-US"/>
              <a:t>Suppose there are two identical countries open up trade to each other.  This will create a larger market of each country.</a:t>
            </a:r>
          </a:p>
          <a:p>
            <a:pPr eaLnBrk="1" hangingPunct="1">
              <a:lnSpc>
                <a:spcPct val="80000"/>
              </a:lnSpc>
              <a:buClr>
                <a:srgbClr val="000000"/>
              </a:buClr>
            </a:pPr>
            <a:r>
              <a:rPr lang="en-US"/>
              <a:t>This is the same as an increase in S.</a:t>
            </a:r>
          </a:p>
          <a:p>
            <a:pPr eaLnBrk="1" hangingPunct="1">
              <a:lnSpc>
                <a:spcPct val="80000"/>
              </a:lnSpc>
              <a:buClr>
                <a:srgbClr val="000000"/>
              </a:buClr>
            </a:pPr>
            <a:r>
              <a:rPr lang="en-US"/>
              <a:t>A larger market allows better utilization of economies of scale.</a:t>
            </a:r>
          </a:p>
          <a:p>
            <a:pPr eaLnBrk="1" hangingPunct="1">
              <a:lnSpc>
                <a:spcPct val="80000"/>
              </a:lnSpc>
              <a:buClr>
                <a:srgbClr val="000000"/>
              </a:buClr>
            </a:pPr>
            <a:r>
              <a:rPr lang="en-US"/>
              <a:t>New entry drives the market price down until each firm earns normal profit again.</a:t>
            </a:r>
          </a:p>
          <a:p>
            <a:pPr eaLnBrk="1" hangingPunct="1">
              <a:lnSpc>
                <a:spcPct val="80000"/>
              </a:lnSpc>
              <a:buClr>
                <a:srgbClr val="000000"/>
              </a:buClr>
            </a:pPr>
            <a:r>
              <a:rPr lang="en-US"/>
              <a:t>Consumers are better off with lower prices and more varieties.</a:t>
            </a:r>
          </a:p>
          <a:p>
            <a:pPr eaLnBrk="1" hangingPunct="1">
              <a:lnSpc>
                <a:spcPct val="80000"/>
              </a:lnSpc>
              <a:buClr>
                <a:srgbClr val="000000"/>
              </a:buClr>
            </a:pPr>
            <a:r>
              <a:rPr lang="en-US"/>
              <a:t>To get the gains from trade via economies of scale, each variety must be produced in one country and sold in both domestic and foreign markets.  --&gt; intra-industry trade.</a:t>
            </a:r>
          </a:p>
        </p:txBody>
      </p:sp>
      <p:sp>
        <p:nvSpPr>
          <p:cNvPr id="56325" name="Rectangle 4"/>
          <p:cNvSpPr>
            <a:spLocks/>
          </p:cNvSpPr>
          <p:nvPr/>
        </p:nvSpPr>
        <p:spPr bwMode="auto">
          <a:xfrm>
            <a:off x="3124200" y="6248400"/>
            <a:ext cx="2908300" cy="482600"/>
          </a:xfrm>
          <a:prstGeom prst="rect">
            <a:avLst/>
          </a:prstGeom>
          <a:noFill/>
          <a:ln w="12700">
            <a:noFill/>
            <a:miter lim="800000"/>
            <a:headEnd/>
            <a:tailEnd/>
          </a:ln>
        </p:spPr>
        <p:txBody>
          <a:bodyPr lIns="0" tIns="0" rIns="40639" bIns="0">
            <a:prstTxWarp prst="textNoShape">
              <a:avLst/>
            </a:prstTxWarp>
          </a:bodyPr>
          <a:lstStyle/>
          <a:p>
            <a:pPr marL="39688" algn="ctr"/>
            <a:r>
              <a:rPr lang="en-US" sz="2600" dirty="0" smtClean="0">
                <a:solidFill>
                  <a:schemeClr val="tx1"/>
                </a:solidFill>
                <a:ea typeface="Angsana New Italic" charset="0"/>
                <a:cs typeface="Angsana New Italic" charset="0"/>
              </a:rPr>
              <a:t>  </a:t>
            </a:r>
            <a:endParaRPr lang="en-US" sz="2600" dirty="0">
              <a:solidFill>
                <a:schemeClr val="tx1"/>
              </a:solidFill>
              <a:ea typeface="Angsana New Italic" charset="0"/>
              <a:cs typeface="Angsana New Italic" charset="0"/>
            </a:endParaRPr>
          </a:p>
        </p:txBody>
      </p:sp>
      <p:sp>
        <p:nvSpPr>
          <p:cNvPr id="56326" name="Rectangle 5"/>
          <p:cNvSpPr>
            <a:spLocks/>
          </p:cNvSpPr>
          <p:nvPr/>
        </p:nvSpPr>
        <p:spPr bwMode="auto">
          <a:xfrm>
            <a:off x="7239000" y="6400800"/>
            <a:ext cx="1917700" cy="482600"/>
          </a:xfrm>
          <a:prstGeom prst="rect">
            <a:avLst/>
          </a:prstGeom>
          <a:noFill/>
          <a:ln w="12700">
            <a:noFill/>
            <a:miter lim="800000"/>
            <a:headEnd/>
            <a:tailEnd/>
          </a:ln>
        </p:spPr>
        <p:txBody>
          <a:bodyPr lIns="0" tIns="0" rIns="40639" bIns="0">
            <a:prstTxWarp prst="textNoShape">
              <a:avLst/>
            </a:prstTxWarp>
          </a:bodyPr>
          <a:lstStyle/>
          <a:p>
            <a:pPr marL="39688" algn="r"/>
            <a:r>
              <a:rPr lang="en-US" sz="2600">
                <a:solidFill>
                  <a:schemeClr val="tx1"/>
                </a:solidFill>
                <a:ea typeface="Angsana New Italic" charset="0"/>
                <a:cs typeface="Angsana New Italic" charset="0"/>
              </a:rPr>
              <a:t>29</a:t>
            </a:r>
          </a:p>
        </p:txBody>
      </p:sp>
      <p:sp>
        <p:nvSpPr>
          <p:cNvPr id="9" name="Footer Placeholder 8"/>
          <p:cNvSpPr>
            <a:spLocks noGrp="1"/>
          </p:cNvSpPr>
          <p:nvPr>
            <p:ph type="ftr" sz="quarter" idx="3"/>
          </p:nvPr>
        </p:nvSpPr>
        <p:spPr/>
        <p:txBody>
          <a:bodyPr/>
          <a:lstStyle/>
          <a:p>
            <a:r>
              <a:rPr lang="en-US" smtClean="0"/>
              <a:t>Chayun Tantivasadakarn</a:t>
            </a:r>
            <a:endParaRPr lang="en-US" dirty="0"/>
          </a:p>
        </p:txBody>
      </p:sp>
    </p:spTree>
  </p:cSld>
  <p:clrMapOvr>
    <a:masterClrMapping/>
  </p:clrMapOvr>
  <p:transition/>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1" presetClass="entr" presetSubtype="0" fill="hold" grpId="0" nodeType="clickEffect">
                                  <p:stCondLst>
                                    <p:cond delay="0"/>
                                  </p:stCondLst>
                                  <p:childTnLst>
                                    <p:set>
                                      <p:cBhvr>
                                        <p:cTn id="6" dur="1" fill="hold">
                                          <p:stCondLst>
                                            <p:cond delay="499"/>
                                          </p:stCondLst>
                                        </p:cTn>
                                        <p:tgtEl>
                                          <p:spTgt spid="31747">
                                            <p:txEl>
                                              <p:pRg st="0" end="0"/>
                                            </p:txEl>
                                          </p:spTgt>
                                        </p:tgtEl>
                                        <p:attrNameLst>
                                          <p:attrName>style.visibility</p:attrName>
                                        </p:attrNameLst>
                                      </p:cBhvr>
                                      <p:to>
                                        <p:strVal val="visible"/>
                                      </p:to>
                                    </p:set>
                                  </p:childTnLst>
                                </p:cTn>
                              </p:par>
                            </p:childTnLst>
                          </p:cTn>
                        </p:par>
                      </p:childTnLst>
                    </p:cTn>
                  </p:par>
                  <p:par>
                    <p:cTn id="7" fill="hold">
                      <p:stCondLst>
                        <p:cond delay="indefinite"/>
                      </p:stCondLst>
                      <p:childTnLst>
                        <p:par>
                          <p:cTn id="8" fill="hold">
                            <p:stCondLst>
                              <p:cond delay="0"/>
                            </p:stCondLst>
                            <p:childTnLst>
                              <p:par>
                                <p:cTn id="9" presetID="1" presetClass="entr" presetSubtype="0" fill="hold" grpId="0" nodeType="clickEffect">
                                  <p:stCondLst>
                                    <p:cond delay="0"/>
                                  </p:stCondLst>
                                  <p:childTnLst>
                                    <p:set>
                                      <p:cBhvr>
                                        <p:cTn id="10" dur="1" fill="hold">
                                          <p:stCondLst>
                                            <p:cond delay="499"/>
                                          </p:stCondLst>
                                        </p:cTn>
                                        <p:tgtEl>
                                          <p:spTgt spid="31747">
                                            <p:txEl>
                                              <p:pRg st="1" end="1"/>
                                            </p:txEl>
                                          </p:spTgt>
                                        </p:tgtEl>
                                        <p:attrNameLst>
                                          <p:attrName>style.visibility</p:attrName>
                                        </p:attrNameLst>
                                      </p:cBhvr>
                                      <p:to>
                                        <p:strVal val="visible"/>
                                      </p:to>
                                    </p:set>
                                  </p:childTnLst>
                                </p:cTn>
                              </p:par>
                            </p:childTnLst>
                          </p:cTn>
                        </p:par>
                      </p:childTnLst>
                    </p:cTn>
                  </p:par>
                  <p:par>
                    <p:cTn id="11" fill="hold">
                      <p:stCondLst>
                        <p:cond delay="indefinite"/>
                      </p:stCondLst>
                      <p:childTnLst>
                        <p:par>
                          <p:cTn id="12" fill="hold">
                            <p:stCondLst>
                              <p:cond delay="0"/>
                            </p:stCondLst>
                            <p:childTnLst>
                              <p:par>
                                <p:cTn id="13" presetID="1" presetClass="entr" presetSubtype="0" fill="hold" grpId="0" nodeType="clickEffect">
                                  <p:stCondLst>
                                    <p:cond delay="0"/>
                                  </p:stCondLst>
                                  <p:childTnLst>
                                    <p:set>
                                      <p:cBhvr>
                                        <p:cTn id="14" dur="1" fill="hold">
                                          <p:stCondLst>
                                            <p:cond delay="499"/>
                                          </p:stCondLst>
                                        </p:cTn>
                                        <p:tgtEl>
                                          <p:spTgt spid="31747">
                                            <p:txEl>
                                              <p:pRg st="2" end="2"/>
                                            </p:txEl>
                                          </p:spTgt>
                                        </p:tgtEl>
                                        <p:attrNameLst>
                                          <p:attrName>style.visibility</p:attrName>
                                        </p:attrNameLst>
                                      </p:cBhvr>
                                      <p:to>
                                        <p:strVal val="visible"/>
                                      </p:to>
                                    </p:set>
                                  </p:childTnLst>
                                </p:cTn>
                              </p:par>
                            </p:childTnLst>
                          </p:cTn>
                        </p:par>
                      </p:childTnLst>
                    </p:cTn>
                  </p:par>
                  <p:par>
                    <p:cTn id="15" fill="hold">
                      <p:stCondLst>
                        <p:cond delay="indefinite"/>
                      </p:stCondLst>
                      <p:childTnLst>
                        <p:par>
                          <p:cTn id="16" fill="hold">
                            <p:stCondLst>
                              <p:cond delay="0"/>
                            </p:stCondLst>
                            <p:childTnLst>
                              <p:par>
                                <p:cTn id="17" presetID="1" presetClass="entr" presetSubtype="0" fill="hold" grpId="0" nodeType="clickEffect">
                                  <p:stCondLst>
                                    <p:cond delay="0"/>
                                  </p:stCondLst>
                                  <p:childTnLst>
                                    <p:set>
                                      <p:cBhvr>
                                        <p:cTn id="18" dur="1" fill="hold">
                                          <p:stCondLst>
                                            <p:cond delay="499"/>
                                          </p:stCondLst>
                                        </p:cTn>
                                        <p:tgtEl>
                                          <p:spTgt spid="31747">
                                            <p:txEl>
                                              <p:pRg st="3" end="3"/>
                                            </p:txEl>
                                          </p:spTgt>
                                        </p:tgtEl>
                                        <p:attrNameLst>
                                          <p:attrName>style.visibility</p:attrName>
                                        </p:attrNameLst>
                                      </p:cBhvr>
                                      <p:to>
                                        <p:strVal val="visible"/>
                                      </p:to>
                                    </p:set>
                                  </p:childTnLst>
                                </p:cTn>
                              </p:par>
                            </p:childTnLst>
                          </p:cTn>
                        </p:par>
                      </p:childTnLst>
                    </p:cTn>
                  </p:par>
                  <p:par>
                    <p:cTn id="19" fill="hold">
                      <p:stCondLst>
                        <p:cond delay="indefinite"/>
                      </p:stCondLst>
                      <p:childTnLst>
                        <p:par>
                          <p:cTn id="20" fill="hold">
                            <p:stCondLst>
                              <p:cond delay="0"/>
                            </p:stCondLst>
                            <p:childTnLst>
                              <p:par>
                                <p:cTn id="21" presetID="1" presetClass="entr" presetSubtype="0" fill="hold" grpId="0" nodeType="clickEffect">
                                  <p:stCondLst>
                                    <p:cond delay="0"/>
                                  </p:stCondLst>
                                  <p:childTnLst>
                                    <p:set>
                                      <p:cBhvr>
                                        <p:cTn id="22" dur="1" fill="hold">
                                          <p:stCondLst>
                                            <p:cond delay="499"/>
                                          </p:stCondLst>
                                        </p:cTn>
                                        <p:tgtEl>
                                          <p:spTgt spid="31747">
                                            <p:txEl>
                                              <p:pRg st="4" end="4"/>
                                            </p:txEl>
                                          </p:spTgt>
                                        </p:tgtEl>
                                        <p:attrNameLst>
                                          <p:attrName>style.visibility</p:attrName>
                                        </p:attrNameLst>
                                      </p:cBhvr>
                                      <p:to>
                                        <p:strVal val="visible"/>
                                      </p:to>
                                    </p:set>
                                  </p:childTnLst>
                                </p:cTn>
                              </p:par>
                            </p:childTnLst>
                          </p:cTn>
                        </p:par>
                      </p:childTnLst>
                    </p:cTn>
                  </p:par>
                  <p:par>
                    <p:cTn id="23" fill="hold">
                      <p:stCondLst>
                        <p:cond delay="indefinite"/>
                      </p:stCondLst>
                      <p:childTnLst>
                        <p:par>
                          <p:cTn id="24" fill="hold">
                            <p:stCondLst>
                              <p:cond delay="0"/>
                            </p:stCondLst>
                            <p:childTnLst>
                              <p:par>
                                <p:cTn id="25" presetID="1" presetClass="entr" presetSubtype="0" fill="hold" grpId="0" nodeType="clickEffect">
                                  <p:stCondLst>
                                    <p:cond delay="0"/>
                                  </p:stCondLst>
                                  <p:childTnLst>
                                    <p:set>
                                      <p:cBhvr>
                                        <p:cTn id="26" dur="1" fill="hold">
                                          <p:stCondLst>
                                            <p:cond delay="499"/>
                                          </p:stCondLst>
                                        </p:cTn>
                                        <p:tgtEl>
                                          <p:spTgt spid="31747">
                                            <p:txEl>
                                              <p:pRg st="5" end="5"/>
                                            </p:txEl>
                                          </p:spTgt>
                                        </p:tgtEl>
                                        <p:attrNameLst>
                                          <p:attrName>style.visibility</p:attrName>
                                        </p:attrNameLst>
                                      </p:cBhvr>
                                      <p:to>
                                        <p:strVal val="visible"/>
                                      </p:to>
                                    </p:se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31747" grpId="0" build="p" autoUpdateAnimBg="0"/>
    </p:bldLst>
  </p:timing>
</p:sld>
</file>

<file path=ppt/slides/slide31.xml><?xml version="1.0" encoding="utf-8"?>
<p:sld xmlns:a="http://schemas.openxmlformats.org/drawingml/2006/main" xmlns:r="http://schemas.openxmlformats.org/officeDocument/2006/relationships" xmlns:mc="http://schemas.openxmlformats.org/markup-compatibility/2006" xmlns:mv="urn:schemas-microsoft-com:mac:vml" xmlns:p="http://schemas.openxmlformats.org/presentationml/2006/main" mc:Ignorable="mv" mc:PreserveAttributes="mv:*" showMasterPhAnim="0">
  <p:cSld>
    <p:spTree>
      <p:nvGrpSpPr>
        <p:cNvPr id="1" name=""/>
        <p:cNvGrpSpPr/>
        <p:nvPr/>
      </p:nvGrpSpPr>
      <p:grpSpPr>
        <a:xfrm>
          <a:off x="0" y="0"/>
          <a:ext cx="0" cy="0"/>
          <a:chOff x="0" y="0"/>
          <a:chExt cx="0" cy="0"/>
        </a:xfrm>
      </p:grpSpPr>
      <p:pic>
        <p:nvPicPr>
          <p:cNvPr id="57346" name="Picture 1"/>
          <p:cNvPicPr>
            <a:picLocks noChangeArrowheads="1"/>
          </p:cNvPicPr>
          <p:nvPr/>
        </p:nvPicPr>
        <p:blipFill>
          <a:blip r:embed="rId2"/>
          <a:srcRect/>
          <a:stretch>
            <a:fillRect/>
          </a:stretch>
        </p:blipFill>
        <p:spPr bwMode="auto">
          <a:xfrm>
            <a:off x="8383588" y="0"/>
            <a:ext cx="760412" cy="1066800"/>
          </a:xfrm>
          <a:prstGeom prst="rect">
            <a:avLst/>
          </a:prstGeom>
          <a:noFill/>
          <a:ln w="9525">
            <a:noFill/>
            <a:miter lim="800000"/>
            <a:headEnd/>
            <a:tailEnd/>
          </a:ln>
        </p:spPr>
      </p:pic>
      <p:sp>
        <p:nvSpPr>
          <p:cNvPr id="57347" name="Rectangle 2"/>
          <p:cNvSpPr>
            <a:spLocks noGrp="1" noChangeArrowheads="1"/>
          </p:cNvSpPr>
          <p:nvPr>
            <p:ph type="title"/>
          </p:nvPr>
        </p:nvSpPr>
        <p:spPr>
          <a:xfrm>
            <a:off x="304800" y="228600"/>
            <a:ext cx="8839200" cy="838200"/>
          </a:xfrm>
          <a:solidFill>
            <a:srgbClr val="AADE6B"/>
          </a:solidFill>
        </p:spPr>
        <p:txBody>
          <a:bodyPr rIns="132080"/>
          <a:lstStyle/>
          <a:p>
            <a:pPr indent="0" eaLnBrk="1" hangingPunct="1"/>
            <a:r>
              <a:rPr lang="en-US"/>
              <a:t>The Krugman Model: Gains from integrated market</a:t>
            </a:r>
          </a:p>
        </p:txBody>
      </p:sp>
      <p:sp>
        <p:nvSpPr>
          <p:cNvPr id="32771" name="Rectangle 3"/>
          <p:cNvSpPr>
            <a:spLocks noGrp="1" noChangeArrowheads="1"/>
          </p:cNvSpPr>
          <p:nvPr>
            <p:ph idx="1"/>
          </p:nvPr>
        </p:nvSpPr>
        <p:spPr>
          <a:xfrm>
            <a:off x="92075" y="914400"/>
            <a:ext cx="9131300" cy="5638800"/>
          </a:xfrm>
        </p:spPr>
        <p:txBody>
          <a:bodyPr rIns="132080"/>
          <a:lstStyle/>
          <a:p>
            <a:pPr eaLnBrk="1" hangingPunct="1">
              <a:buClr>
                <a:srgbClr val="000000"/>
              </a:buClr>
            </a:pPr>
            <a:r>
              <a:rPr lang="en-US"/>
              <a:t>Gains From Trade: There are two sources of gains</a:t>
            </a:r>
          </a:p>
          <a:p>
            <a:pPr marL="782638" lvl="1" eaLnBrk="1" hangingPunct="1">
              <a:buClr>
                <a:srgbClr val="000000"/>
              </a:buClr>
            </a:pPr>
            <a:r>
              <a:rPr lang="en-US" sz="4400"/>
              <a:t>Price is lower after trade.</a:t>
            </a:r>
          </a:p>
          <a:p>
            <a:pPr marL="1182688" lvl="2" eaLnBrk="1" hangingPunct="1">
              <a:buClr>
                <a:srgbClr val="000000"/>
              </a:buClr>
            </a:pPr>
            <a:r>
              <a:rPr lang="en-US" sz="3600"/>
              <a:t>The lower price is due to the increased productivity for surviving firms due to increasing returns to scale.</a:t>
            </a:r>
          </a:p>
          <a:p>
            <a:pPr marL="782638" lvl="1" eaLnBrk="1" hangingPunct="1">
              <a:buClr>
                <a:srgbClr val="000000"/>
              </a:buClr>
            </a:pPr>
            <a:r>
              <a:rPr lang="en-US" sz="4400"/>
              <a:t>Consumers obtain higher surplus when there are more product varieties from which to choose.</a:t>
            </a:r>
          </a:p>
          <a:p>
            <a:pPr marL="1182688" lvl="2" eaLnBrk="1" hangingPunct="1">
              <a:buClr>
                <a:srgbClr val="000000"/>
              </a:buClr>
            </a:pPr>
            <a:r>
              <a:rPr lang="en-US" sz="3600"/>
              <a:t>Although there are fewer product varieties made within each country (by fewer firms), consumers have </a:t>
            </a:r>
            <a:r>
              <a:rPr lang="en-US" sz="3600">
                <a:latin typeface="Angsana New Bold Italic" charset="0"/>
                <a:ea typeface="Angsana New Bold Italic" charset="0"/>
                <a:cs typeface="Angsana New Bold Italic" charset="0"/>
                <a:sym typeface="Angsana New Bold Italic" charset="0"/>
              </a:rPr>
              <a:t>more </a:t>
            </a:r>
            <a:r>
              <a:rPr lang="en-US" sz="3600"/>
              <a:t>product variety because they can choose products from the firms of both countries after trade opens.</a:t>
            </a:r>
          </a:p>
        </p:txBody>
      </p:sp>
      <p:sp>
        <p:nvSpPr>
          <p:cNvPr id="57349" name="Rectangle 4"/>
          <p:cNvSpPr>
            <a:spLocks/>
          </p:cNvSpPr>
          <p:nvPr/>
        </p:nvSpPr>
        <p:spPr bwMode="auto">
          <a:xfrm>
            <a:off x="3124200" y="6400800"/>
            <a:ext cx="2908300" cy="482600"/>
          </a:xfrm>
          <a:prstGeom prst="rect">
            <a:avLst/>
          </a:prstGeom>
          <a:noFill/>
          <a:ln w="12700">
            <a:noFill/>
            <a:miter lim="800000"/>
            <a:headEnd/>
            <a:tailEnd/>
          </a:ln>
        </p:spPr>
        <p:txBody>
          <a:bodyPr lIns="0" tIns="0" rIns="40639" bIns="0">
            <a:prstTxWarp prst="textNoShape">
              <a:avLst/>
            </a:prstTxWarp>
          </a:bodyPr>
          <a:lstStyle/>
          <a:p>
            <a:pPr marL="39688" algn="ctr"/>
            <a:r>
              <a:rPr lang="en-US" sz="2600" dirty="0" smtClean="0">
                <a:solidFill>
                  <a:schemeClr val="tx1"/>
                </a:solidFill>
                <a:ea typeface="Angsana New Italic" charset="0"/>
                <a:cs typeface="Angsana New Italic" charset="0"/>
              </a:rPr>
              <a:t>  </a:t>
            </a:r>
            <a:endParaRPr lang="en-US" sz="2600" dirty="0">
              <a:solidFill>
                <a:schemeClr val="tx1"/>
              </a:solidFill>
              <a:ea typeface="Angsana New Italic" charset="0"/>
              <a:cs typeface="Angsana New Italic" charset="0"/>
            </a:endParaRPr>
          </a:p>
        </p:txBody>
      </p:sp>
      <p:sp>
        <p:nvSpPr>
          <p:cNvPr id="57350" name="Rectangle 5"/>
          <p:cNvSpPr>
            <a:spLocks/>
          </p:cNvSpPr>
          <p:nvPr/>
        </p:nvSpPr>
        <p:spPr bwMode="auto">
          <a:xfrm>
            <a:off x="7239000" y="6400800"/>
            <a:ext cx="1917700" cy="482600"/>
          </a:xfrm>
          <a:prstGeom prst="rect">
            <a:avLst/>
          </a:prstGeom>
          <a:noFill/>
          <a:ln w="12700">
            <a:noFill/>
            <a:miter lim="800000"/>
            <a:headEnd/>
            <a:tailEnd/>
          </a:ln>
        </p:spPr>
        <p:txBody>
          <a:bodyPr lIns="0" tIns="0" rIns="40639" bIns="0">
            <a:prstTxWarp prst="textNoShape">
              <a:avLst/>
            </a:prstTxWarp>
          </a:bodyPr>
          <a:lstStyle/>
          <a:p>
            <a:pPr marL="39688" algn="r"/>
            <a:r>
              <a:rPr lang="en-US" sz="2600">
                <a:solidFill>
                  <a:schemeClr val="tx1"/>
                </a:solidFill>
                <a:ea typeface="Angsana New Italic" charset="0"/>
                <a:cs typeface="Angsana New Italic" charset="0"/>
              </a:rPr>
              <a:t>30</a:t>
            </a:r>
          </a:p>
        </p:txBody>
      </p:sp>
      <p:sp>
        <p:nvSpPr>
          <p:cNvPr id="8" name="Footer Placeholder 7"/>
          <p:cNvSpPr>
            <a:spLocks noGrp="1"/>
          </p:cNvSpPr>
          <p:nvPr>
            <p:ph type="ftr" sz="quarter" idx="3"/>
          </p:nvPr>
        </p:nvSpPr>
        <p:spPr/>
        <p:txBody>
          <a:bodyPr/>
          <a:lstStyle/>
          <a:p>
            <a:r>
              <a:rPr lang="en-US" smtClean="0"/>
              <a:t>Chayun Tantivasadakarn</a:t>
            </a:r>
            <a:endParaRPr lang="en-US" dirty="0"/>
          </a:p>
        </p:txBody>
      </p:sp>
    </p:spTree>
  </p:cSld>
  <p:clrMapOvr>
    <a:masterClrMapping/>
  </p:clrMapOvr>
  <p:transition/>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1" presetClass="entr" presetSubtype="0" fill="hold" grpId="0" nodeType="clickEffect">
                                  <p:stCondLst>
                                    <p:cond delay="0"/>
                                  </p:stCondLst>
                                  <p:childTnLst>
                                    <p:set>
                                      <p:cBhvr>
                                        <p:cTn id="6" dur="1" fill="hold">
                                          <p:stCondLst>
                                            <p:cond delay="499"/>
                                          </p:stCondLst>
                                        </p:cTn>
                                        <p:tgtEl>
                                          <p:spTgt spid="32771">
                                            <p:txEl>
                                              <p:pRg st="0" end="0"/>
                                            </p:txEl>
                                          </p:spTgt>
                                        </p:tgtEl>
                                        <p:attrNameLst>
                                          <p:attrName>style.visibility</p:attrName>
                                        </p:attrNameLst>
                                      </p:cBhvr>
                                      <p:to>
                                        <p:strVal val="visible"/>
                                      </p:to>
                                    </p:set>
                                  </p:childTnLst>
                                </p:cTn>
                              </p:par>
                              <p:par>
                                <p:cTn id="7" presetID="1" presetClass="entr" presetSubtype="0" fill="hold" grpId="0" nodeType="withEffect">
                                  <p:stCondLst>
                                    <p:cond delay="0"/>
                                  </p:stCondLst>
                                  <p:childTnLst>
                                    <p:set>
                                      <p:cBhvr>
                                        <p:cTn id="8" dur="1" fill="hold">
                                          <p:stCondLst>
                                            <p:cond delay="499"/>
                                          </p:stCondLst>
                                        </p:cTn>
                                        <p:tgtEl>
                                          <p:spTgt spid="32771">
                                            <p:txEl>
                                              <p:pRg st="1" end="1"/>
                                            </p:txEl>
                                          </p:spTgt>
                                        </p:tgtEl>
                                        <p:attrNameLst>
                                          <p:attrName>style.visibility</p:attrName>
                                        </p:attrNameLst>
                                      </p:cBhvr>
                                      <p:to>
                                        <p:strVal val="visible"/>
                                      </p:to>
                                    </p:set>
                                  </p:childTnLst>
                                </p:cTn>
                              </p:par>
                              <p:par>
                                <p:cTn id="9" presetID="1" presetClass="entr" presetSubtype="0" fill="hold" grpId="0" nodeType="withEffect">
                                  <p:stCondLst>
                                    <p:cond delay="0"/>
                                  </p:stCondLst>
                                  <p:childTnLst>
                                    <p:set>
                                      <p:cBhvr>
                                        <p:cTn id="10" dur="1" fill="hold">
                                          <p:stCondLst>
                                            <p:cond delay="499"/>
                                          </p:stCondLst>
                                        </p:cTn>
                                        <p:tgtEl>
                                          <p:spTgt spid="32771">
                                            <p:txEl>
                                              <p:pRg st="2" end="2"/>
                                            </p:txEl>
                                          </p:spTgt>
                                        </p:tgtEl>
                                        <p:attrNameLst>
                                          <p:attrName>style.visibility</p:attrName>
                                        </p:attrNameLst>
                                      </p:cBhvr>
                                      <p:to>
                                        <p:strVal val="visible"/>
                                      </p:to>
                                    </p:set>
                                  </p:childTnLst>
                                </p:cTn>
                              </p:par>
                              <p:par>
                                <p:cTn id="11" presetID="1" presetClass="entr" presetSubtype="0" fill="hold" grpId="0" nodeType="withEffect">
                                  <p:stCondLst>
                                    <p:cond delay="0"/>
                                  </p:stCondLst>
                                  <p:childTnLst>
                                    <p:set>
                                      <p:cBhvr>
                                        <p:cTn id="12" dur="1" fill="hold">
                                          <p:stCondLst>
                                            <p:cond delay="499"/>
                                          </p:stCondLst>
                                        </p:cTn>
                                        <p:tgtEl>
                                          <p:spTgt spid="32771">
                                            <p:txEl>
                                              <p:pRg st="3" end="3"/>
                                            </p:txEl>
                                          </p:spTgt>
                                        </p:tgtEl>
                                        <p:attrNameLst>
                                          <p:attrName>style.visibility</p:attrName>
                                        </p:attrNameLst>
                                      </p:cBhvr>
                                      <p:to>
                                        <p:strVal val="visible"/>
                                      </p:to>
                                    </p:set>
                                  </p:childTnLst>
                                </p:cTn>
                              </p:par>
                              <p:par>
                                <p:cTn id="13" presetID="1" presetClass="entr" presetSubtype="0" fill="hold" grpId="0" nodeType="withEffect">
                                  <p:stCondLst>
                                    <p:cond delay="0"/>
                                  </p:stCondLst>
                                  <p:childTnLst>
                                    <p:set>
                                      <p:cBhvr>
                                        <p:cTn id="14" dur="1" fill="hold">
                                          <p:stCondLst>
                                            <p:cond delay="499"/>
                                          </p:stCondLst>
                                        </p:cTn>
                                        <p:tgtEl>
                                          <p:spTgt spid="32771">
                                            <p:txEl>
                                              <p:pRg st="4" end="4"/>
                                            </p:txEl>
                                          </p:spTgt>
                                        </p:tgtEl>
                                        <p:attrNameLst>
                                          <p:attrName>style.visibility</p:attrName>
                                        </p:attrNameLst>
                                      </p:cBhvr>
                                      <p:to>
                                        <p:strVal val="visible"/>
                                      </p:to>
                                    </p:se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32771" grpId="0" build="p" autoUpdateAnimBg="0"/>
    </p:bldLst>
  </p:timing>
</p:sld>
</file>

<file path=ppt/slides/slide32.xml><?xml version="1.0" encoding="utf-8"?>
<p:sld xmlns:a="http://schemas.openxmlformats.org/drawingml/2006/main" xmlns:r="http://schemas.openxmlformats.org/officeDocument/2006/relationships" xmlns:mc="http://schemas.openxmlformats.org/markup-compatibility/2006" xmlns:mv="urn:schemas-microsoft-com:mac:vml" xmlns:p="http://schemas.openxmlformats.org/presentationml/2006/main" mc:Ignorable="mv" mc:PreserveAttributes="mv:*" showMasterPhAnim="0">
  <p:cSld>
    <p:spTree>
      <p:nvGrpSpPr>
        <p:cNvPr id="1" name=""/>
        <p:cNvGrpSpPr/>
        <p:nvPr/>
      </p:nvGrpSpPr>
      <p:grpSpPr>
        <a:xfrm>
          <a:off x="0" y="0"/>
          <a:ext cx="0" cy="0"/>
          <a:chOff x="0" y="0"/>
          <a:chExt cx="0" cy="0"/>
        </a:xfrm>
      </p:grpSpPr>
      <p:sp>
        <p:nvSpPr>
          <p:cNvPr id="58372" name="Rectangle 2"/>
          <p:cNvSpPr>
            <a:spLocks noGrp="1" noChangeArrowheads="1"/>
          </p:cNvSpPr>
          <p:nvPr>
            <p:ph type="title"/>
          </p:nvPr>
        </p:nvSpPr>
        <p:spPr>
          <a:xfrm>
            <a:off x="469900" y="203200"/>
            <a:ext cx="7696200" cy="952500"/>
          </a:xfrm>
          <a:solidFill>
            <a:srgbClr val="AADE6B"/>
          </a:solidFill>
        </p:spPr>
        <p:txBody>
          <a:bodyPr rIns="132080"/>
          <a:lstStyle/>
          <a:p>
            <a:pPr indent="0" eaLnBrk="1" hangingPunct="1"/>
            <a:r>
              <a:rPr lang="en-US"/>
              <a:t>Monopoly and Dumping</a:t>
            </a:r>
          </a:p>
        </p:txBody>
      </p:sp>
      <p:sp>
        <p:nvSpPr>
          <p:cNvPr id="33795" name="Rectangle 3"/>
          <p:cNvSpPr>
            <a:spLocks noGrp="1" noChangeArrowheads="1"/>
          </p:cNvSpPr>
          <p:nvPr>
            <p:ph idx="1"/>
          </p:nvPr>
        </p:nvSpPr>
        <p:spPr>
          <a:xfrm>
            <a:off x="685800" y="1219200"/>
            <a:ext cx="7772400" cy="5638800"/>
          </a:xfrm>
        </p:spPr>
        <p:txBody>
          <a:bodyPr rIns="132080"/>
          <a:lstStyle/>
          <a:p>
            <a:pPr eaLnBrk="1" hangingPunct="1">
              <a:lnSpc>
                <a:spcPts val="3700"/>
              </a:lnSpc>
              <a:spcBef>
                <a:spcPct val="0"/>
              </a:spcBef>
              <a:buClr>
                <a:srgbClr val="000000"/>
              </a:buClr>
            </a:pPr>
            <a:r>
              <a:rPr lang="en-US"/>
              <a:t>While product differentiation is a good assumption for many goods, it does not hold for unprocessed goods traded between firms.</a:t>
            </a:r>
          </a:p>
          <a:p>
            <a:pPr marL="782638" lvl="1" eaLnBrk="1" hangingPunct="1">
              <a:lnSpc>
                <a:spcPts val="3700"/>
              </a:lnSpc>
              <a:spcBef>
                <a:spcPct val="0"/>
              </a:spcBef>
              <a:buClr>
                <a:srgbClr val="000000"/>
              </a:buClr>
            </a:pPr>
            <a:r>
              <a:rPr lang="en-US"/>
              <a:t>Chemicals, lumber, minerals, steel, can all be treated as homogeneous.</a:t>
            </a:r>
          </a:p>
          <a:p>
            <a:pPr eaLnBrk="1" hangingPunct="1">
              <a:lnSpc>
                <a:spcPts val="3700"/>
              </a:lnSpc>
              <a:spcBef>
                <a:spcPct val="0"/>
              </a:spcBef>
              <a:buClr>
                <a:srgbClr val="000000"/>
              </a:buClr>
            </a:pPr>
            <a:r>
              <a:rPr lang="en-US"/>
              <a:t>However, in many of these goods, the markets are not perfectly competitive.</a:t>
            </a:r>
          </a:p>
          <a:p>
            <a:pPr marL="782638" lvl="1" eaLnBrk="1" hangingPunct="1">
              <a:lnSpc>
                <a:spcPts val="3700"/>
              </a:lnSpc>
              <a:spcBef>
                <a:spcPct val="0"/>
              </a:spcBef>
              <a:buClr>
                <a:srgbClr val="000000"/>
              </a:buClr>
            </a:pPr>
            <a:r>
              <a:rPr lang="en-US"/>
              <a:t>They are often sold by large firms that have some control over prices.</a:t>
            </a:r>
          </a:p>
          <a:p>
            <a:pPr marL="782638" lvl="1" eaLnBrk="1" hangingPunct="1">
              <a:lnSpc>
                <a:spcPts val="3700"/>
              </a:lnSpc>
              <a:spcBef>
                <a:spcPct val="0"/>
              </a:spcBef>
              <a:buClr>
                <a:srgbClr val="000000"/>
              </a:buClr>
            </a:pPr>
            <a:r>
              <a:rPr lang="en-US"/>
              <a:t>We want to assume imperfect competition here even thought the goods are homogeneous.</a:t>
            </a:r>
          </a:p>
        </p:txBody>
      </p:sp>
      <p:pic>
        <p:nvPicPr>
          <p:cNvPr id="58371" name="Picture 1"/>
          <p:cNvPicPr>
            <a:picLocks noChangeArrowheads="1"/>
          </p:cNvPicPr>
          <p:nvPr/>
        </p:nvPicPr>
        <p:blipFill>
          <a:blip r:embed="rId2"/>
          <a:srcRect/>
          <a:stretch>
            <a:fillRect/>
          </a:stretch>
        </p:blipFill>
        <p:spPr bwMode="auto">
          <a:xfrm>
            <a:off x="8383588" y="0"/>
            <a:ext cx="760412" cy="1066800"/>
          </a:xfrm>
          <a:prstGeom prst="rect">
            <a:avLst/>
          </a:prstGeom>
          <a:noFill/>
          <a:ln w="9525">
            <a:noFill/>
            <a:miter lim="800000"/>
            <a:headEnd/>
            <a:tailEnd/>
          </a:ln>
        </p:spPr>
      </p:pic>
      <p:sp>
        <p:nvSpPr>
          <p:cNvPr id="6" name="Footer Placeholder 5"/>
          <p:cNvSpPr>
            <a:spLocks noGrp="1"/>
          </p:cNvSpPr>
          <p:nvPr>
            <p:ph type="ftr" sz="quarter" idx="3"/>
          </p:nvPr>
        </p:nvSpPr>
        <p:spPr/>
        <p:txBody>
          <a:bodyPr/>
          <a:lstStyle/>
          <a:p>
            <a:r>
              <a:rPr lang="en-US" smtClean="0"/>
              <a:t>Chayun Tantivasadakarn</a:t>
            </a:r>
            <a:endParaRPr lang="en-US" dirty="0"/>
          </a:p>
        </p:txBody>
      </p:sp>
    </p:spTree>
  </p:cSld>
  <p:clrMapOvr>
    <a:masterClrMapping/>
  </p:clrMapOvr>
  <p:transition/>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1" presetClass="entr" presetSubtype="0" fill="hold" grpId="0" nodeType="clickEffect">
                                  <p:stCondLst>
                                    <p:cond delay="0"/>
                                  </p:stCondLst>
                                  <p:childTnLst>
                                    <p:set>
                                      <p:cBhvr>
                                        <p:cTn id="6" dur="1" fill="hold">
                                          <p:stCondLst>
                                            <p:cond delay="499"/>
                                          </p:stCondLst>
                                        </p:cTn>
                                        <p:tgtEl>
                                          <p:spTgt spid="33795">
                                            <p:txEl>
                                              <p:pRg st="0" end="0"/>
                                            </p:txEl>
                                          </p:spTgt>
                                        </p:tgtEl>
                                        <p:attrNameLst>
                                          <p:attrName>style.visibility</p:attrName>
                                        </p:attrNameLst>
                                      </p:cBhvr>
                                      <p:to>
                                        <p:strVal val="visible"/>
                                      </p:to>
                                    </p:set>
                                  </p:childTnLst>
                                </p:cTn>
                              </p:par>
                            </p:childTnLst>
                          </p:cTn>
                        </p:par>
                      </p:childTnLst>
                    </p:cTn>
                  </p:par>
                  <p:par>
                    <p:cTn id="7" fill="hold">
                      <p:stCondLst>
                        <p:cond delay="indefinite"/>
                      </p:stCondLst>
                      <p:childTnLst>
                        <p:par>
                          <p:cTn id="8" fill="hold">
                            <p:stCondLst>
                              <p:cond delay="0"/>
                            </p:stCondLst>
                            <p:childTnLst>
                              <p:par>
                                <p:cTn id="9" presetID="1" presetClass="entr" presetSubtype="0" fill="hold" grpId="0" nodeType="clickEffect">
                                  <p:stCondLst>
                                    <p:cond delay="0"/>
                                  </p:stCondLst>
                                  <p:childTnLst>
                                    <p:set>
                                      <p:cBhvr>
                                        <p:cTn id="10" dur="1" fill="hold">
                                          <p:stCondLst>
                                            <p:cond delay="499"/>
                                          </p:stCondLst>
                                        </p:cTn>
                                        <p:tgtEl>
                                          <p:spTgt spid="33795">
                                            <p:txEl>
                                              <p:pRg st="1" end="1"/>
                                            </p:txEl>
                                          </p:spTgt>
                                        </p:tgtEl>
                                        <p:attrNameLst>
                                          <p:attrName>style.visibility</p:attrName>
                                        </p:attrNameLst>
                                      </p:cBhvr>
                                      <p:to>
                                        <p:strVal val="visible"/>
                                      </p:to>
                                    </p:set>
                                  </p:childTnLst>
                                </p:cTn>
                              </p:par>
                            </p:childTnLst>
                          </p:cTn>
                        </p:par>
                      </p:childTnLst>
                    </p:cTn>
                  </p:par>
                  <p:par>
                    <p:cTn id="11" fill="hold">
                      <p:stCondLst>
                        <p:cond delay="indefinite"/>
                      </p:stCondLst>
                      <p:childTnLst>
                        <p:par>
                          <p:cTn id="12" fill="hold">
                            <p:stCondLst>
                              <p:cond delay="0"/>
                            </p:stCondLst>
                            <p:childTnLst>
                              <p:par>
                                <p:cTn id="13" presetID="1" presetClass="entr" presetSubtype="0" fill="hold" grpId="0" nodeType="clickEffect">
                                  <p:stCondLst>
                                    <p:cond delay="0"/>
                                  </p:stCondLst>
                                  <p:childTnLst>
                                    <p:set>
                                      <p:cBhvr>
                                        <p:cTn id="14" dur="1" fill="hold">
                                          <p:stCondLst>
                                            <p:cond delay="499"/>
                                          </p:stCondLst>
                                        </p:cTn>
                                        <p:tgtEl>
                                          <p:spTgt spid="33795">
                                            <p:txEl>
                                              <p:pRg st="2" end="2"/>
                                            </p:txEl>
                                          </p:spTgt>
                                        </p:tgtEl>
                                        <p:attrNameLst>
                                          <p:attrName>style.visibility</p:attrName>
                                        </p:attrNameLst>
                                      </p:cBhvr>
                                      <p:to>
                                        <p:strVal val="visible"/>
                                      </p:to>
                                    </p:set>
                                  </p:childTnLst>
                                </p:cTn>
                              </p:par>
                            </p:childTnLst>
                          </p:cTn>
                        </p:par>
                      </p:childTnLst>
                    </p:cTn>
                  </p:par>
                  <p:par>
                    <p:cTn id="15" fill="hold">
                      <p:stCondLst>
                        <p:cond delay="indefinite"/>
                      </p:stCondLst>
                      <p:childTnLst>
                        <p:par>
                          <p:cTn id="16" fill="hold">
                            <p:stCondLst>
                              <p:cond delay="0"/>
                            </p:stCondLst>
                            <p:childTnLst>
                              <p:par>
                                <p:cTn id="17" presetID="1" presetClass="entr" presetSubtype="0" fill="hold" grpId="0" nodeType="clickEffect">
                                  <p:stCondLst>
                                    <p:cond delay="0"/>
                                  </p:stCondLst>
                                  <p:childTnLst>
                                    <p:set>
                                      <p:cBhvr>
                                        <p:cTn id="18" dur="1" fill="hold">
                                          <p:stCondLst>
                                            <p:cond delay="499"/>
                                          </p:stCondLst>
                                        </p:cTn>
                                        <p:tgtEl>
                                          <p:spTgt spid="33795">
                                            <p:txEl>
                                              <p:pRg st="3" end="3"/>
                                            </p:txEl>
                                          </p:spTgt>
                                        </p:tgtEl>
                                        <p:attrNameLst>
                                          <p:attrName>style.visibility</p:attrName>
                                        </p:attrNameLst>
                                      </p:cBhvr>
                                      <p:to>
                                        <p:strVal val="visible"/>
                                      </p:to>
                                    </p:set>
                                  </p:childTnLst>
                                </p:cTn>
                              </p:par>
                            </p:childTnLst>
                          </p:cTn>
                        </p:par>
                      </p:childTnLst>
                    </p:cTn>
                  </p:par>
                  <p:par>
                    <p:cTn id="19" fill="hold">
                      <p:stCondLst>
                        <p:cond delay="indefinite"/>
                      </p:stCondLst>
                      <p:childTnLst>
                        <p:par>
                          <p:cTn id="20" fill="hold">
                            <p:stCondLst>
                              <p:cond delay="0"/>
                            </p:stCondLst>
                            <p:childTnLst>
                              <p:par>
                                <p:cTn id="21" presetID="1" presetClass="entr" presetSubtype="0" fill="hold" grpId="0" nodeType="clickEffect">
                                  <p:stCondLst>
                                    <p:cond delay="0"/>
                                  </p:stCondLst>
                                  <p:childTnLst>
                                    <p:set>
                                      <p:cBhvr>
                                        <p:cTn id="22" dur="1" fill="hold">
                                          <p:stCondLst>
                                            <p:cond delay="499"/>
                                          </p:stCondLst>
                                        </p:cTn>
                                        <p:tgtEl>
                                          <p:spTgt spid="33795">
                                            <p:txEl>
                                              <p:pRg st="4" end="4"/>
                                            </p:txEl>
                                          </p:spTgt>
                                        </p:tgtEl>
                                        <p:attrNameLst>
                                          <p:attrName>style.visibility</p:attrName>
                                        </p:attrNameLst>
                                      </p:cBhvr>
                                      <p:to>
                                        <p:strVal val="visible"/>
                                      </p:to>
                                    </p:se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33795" grpId="0" build="p" bldLvl="5" autoUpdateAnimBg="0"/>
    </p:bldLst>
  </p:timing>
</p:sld>
</file>

<file path=ppt/slides/slide33.xml><?xml version="1.0" encoding="utf-8"?>
<p:sld xmlns:a="http://schemas.openxmlformats.org/drawingml/2006/main" xmlns:r="http://schemas.openxmlformats.org/officeDocument/2006/relationships" xmlns:mc="http://schemas.openxmlformats.org/markup-compatibility/2006" xmlns:mv="urn:schemas-microsoft-com:mac:vml" xmlns:p="http://schemas.openxmlformats.org/presentationml/2006/main" mc:Ignorable="mv" mc:PreserveAttributes="mv:*" showMasterPhAnim="0">
  <p:cSld>
    <p:spTree>
      <p:nvGrpSpPr>
        <p:cNvPr id="1" name=""/>
        <p:cNvGrpSpPr/>
        <p:nvPr/>
      </p:nvGrpSpPr>
      <p:grpSpPr>
        <a:xfrm>
          <a:off x="0" y="0"/>
          <a:ext cx="0" cy="0"/>
          <a:chOff x="0" y="0"/>
          <a:chExt cx="0" cy="0"/>
        </a:xfrm>
      </p:grpSpPr>
      <p:sp>
        <p:nvSpPr>
          <p:cNvPr id="34818" name="Rectangle 2"/>
          <p:cNvSpPr>
            <a:spLocks noGrp="1" noChangeArrowheads="1"/>
          </p:cNvSpPr>
          <p:nvPr>
            <p:ph idx="1"/>
          </p:nvPr>
        </p:nvSpPr>
        <p:spPr>
          <a:xfrm>
            <a:off x="381000" y="914400"/>
            <a:ext cx="8763000" cy="5918200"/>
          </a:xfrm>
        </p:spPr>
        <p:txBody>
          <a:bodyPr rIns="132080"/>
          <a:lstStyle/>
          <a:p>
            <a:pPr eaLnBrk="1" hangingPunct="1">
              <a:lnSpc>
                <a:spcPct val="75000"/>
              </a:lnSpc>
              <a:spcBef>
                <a:spcPct val="0"/>
              </a:spcBef>
              <a:buClr>
                <a:srgbClr val="000000"/>
              </a:buClr>
            </a:pPr>
            <a:r>
              <a:rPr lang="en-US" dirty="0"/>
              <a:t>A Model of Product Dumping</a:t>
            </a:r>
          </a:p>
          <a:p>
            <a:pPr marL="782638" lvl="1" eaLnBrk="1" hangingPunct="1">
              <a:lnSpc>
                <a:spcPct val="75000"/>
              </a:lnSpc>
              <a:spcBef>
                <a:spcPct val="0"/>
              </a:spcBef>
              <a:buClr>
                <a:srgbClr val="000000"/>
              </a:buClr>
            </a:pPr>
            <a:r>
              <a:rPr lang="en-US" sz="3800" dirty="0"/>
              <a:t>Dumping occurs when a firm sells a product abroad at a price that is either less than the price it charges in its local market, or less than its average cost to produce the product.</a:t>
            </a:r>
            <a:endParaRPr lang="en-US" dirty="0"/>
          </a:p>
          <a:p>
            <a:pPr marL="782638" lvl="1" eaLnBrk="1" hangingPunct="1">
              <a:lnSpc>
                <a:spcPct val="75000"/>
              </a:lnSpc>
              <a:spcBef>
                <a:spcPct val="0"/>
              </a:spcBef>
              <a:buClr>
                <a:srgbClr val="000000"/>
              </a:buClr>
            </a:pPr>
            <a:r>
              <a:rPr lang="en-US" sz="4000" dirty="0"/>
              <a:t>Not only can firms charge a price higher than MC, but can also charge different prices in their domestic market as compared to their export market.</a:t>
            </a:r>
          </a:p>
          <a:p>
            <a:pPr marL="782638" lvl="1" eaLnBrk="1" hangingPunct="1">
              <a:lnSpc>
                <a:spcPct val="75000"/>
              </a:lnSpc>
              <a:spcBef>
                <a:spcPct val="0"/>
              </a:spcBef>
              <a:buClr>
                <a:srgbClr val="000000"/>
              </a:buClr>
            </a:pPr>
            <a:r>
              <a:rPr lang="en-US" sz="4000" dirty="0"/>
              <a:t>This is price discrimination.</a:t>
            </a:r>
          </a:p>
          <a:p>
            <a:pPr marL="1182688" lvl="2" eaLnBrk="1" hangingPunct="1">
              <a:lnSpc>
                <a:spcPct val="75000"/>
              </a:lnSpc>
              <a:spcBef>
                <a:spcPct val="0"/>
              </a:spcBef>
              <a:buClr>
                <a:srgbClr val="000000"/>
              </a:buClr>
            </a:pPr>
            <a:r>
              <a:rPr lang="en-US" sz="4000" dirty="0"/>
              <a:t>The firm is able to choose how much different groups of customers pay.</a:t>
            </a:r>
          </a:p>
          <a:p>
            <a:pPr marL="1182688" lvl="2" eaLnBrk="1" hangingPunct="1">
              <a:lnSpc>
                <a:spcPct val="75000"/>
              </a:lnSpc>
              <a:spcBef>
                <a:spcPct val="0"/>
              </a:spcBef>
              <a:buClr>
                <a:srgbClr val="000000"/>
              </a:buClr>
            </a:pPr>
            <a:r>
              <a:rPr lang="en-US" sz="4000" dirty="0"/>
              <a:t>There must be some reason that consumers in the high-price market cannot import directly from the low-cost market.</a:t>
            </a:r>
          </a:p>
        </p:txBody>
      </p:sp>
      <p:pic>
        <p:nvPicPr>
          <p:cNvPr id="59395" name="Picture 1"/>
          <p:cNvPicPr>
            <a:picLocks noChangeArrowheads="1"/>
          </p:cNvPicPr>
          <p:nvPr/>
        </p:nvPicPr>
        <p:blipFill>
          <a:blip r:embed="rId2"/>
          <a:srcRect/>
          <a:stretch>
            <a:fillRect/>
          </a:stretch>
        </p:blipFill>
        <p:spPr bwMode="auto">
          <a:xfrm>
            <a:off x="8383588" y="0"/>
            <a:ext cx="760412" cy="1066800"/>
          </a:xfrm>
          <a:prstGeom prst="rect">
            <a:avLst/>
          </a:prstGeom>
          <a:noFill/>
          <a:ln w="9525">
            <a:noFill/>
            <a:miter lim="800000"/>
            <a:headEnd/>
            <a:tailEnd/>
          </a:ln>
        </p:spPr>
      </p:pic>
      <p:sp>
        <p:nvSpPr>
          <p:cNvPr id="59397" name="Rectangle 3"/>
          <p:cNvSpPr>
            <a:spLocks/>
          </p:cNvSpPr>
          <p:nvPr/>
        </p:nvSpPr>
        <p:spPr bwMode="auto">
          <a:xfrm>
            <a:off x="469900" y="76200"/>
            <a:ext cx="7696200" cy="952500"/>
          </a:xfrm>
          <a:prstGeom prst="rect">
            <a:avLst/>
          </a:prstGeom>
          <a:solidFill>
            <a:srgbClr val="AADE6B"/>
          </a:solidFill>
          <a:ln w="12700">
            <a:noFill/>
            <a:miter lim="800000"/>
            <a:headEnd/>
            <a:tailEnd/>
          </a:ln>
        </p:spPr>
        <p:txBody>
          <a:bodyPr lIns="0" tIns="0" rIns="40639" bIns="0" anchor="ctr">
            <a:prstTxWarp prst="textNoShape">
              <a:avLst/>
            </a:prstTxWarp>
          </a:bodyPr>
          <a:lstStyle/>
          <a:p>
            <a:pPr marL="39688"/>
            <a:r>
              <a:rPr lang="en-US" sz="4400" dirty="0">
                <a:solidFill>
                  <a:schemeClr val="tx1"/>
                </a:solidFill>
                <a:latin typeface="Angsana New Bold" charset="0"/>
                <a:ea typeface="Angsana New Bold" charset="0"/>
                <a:cs typeface="Angsana New Bold" charset="0"/>
                <a:sym typeface="Angsana New Bold" charset="0"/>
              </a:rPr>
              <a:t>Monopoly and Dumping</a:t>
            </a:r>
          </a:p>
        </p:txBody>
      </p:sp>
      <p:sp>
        <p:nvSpPr>
          <p:cNvPr id="59398" name="Text Box 4"/>
          <p:cNvSpPr txBox="1">
            <a:spLocks noChangeArrowheads="1"/>
          </p:cNvSpPr>
          <p:nvPr/>
        </p:nvSpPr>
        <p:spPr bwMode="auto">
          <a:xfrm>
            <a:off x="8748713" y="6400800"/>
            <a:ext cx="331787" cy="482600"/>
          </a:xfrm>
          <a:prstGeom prst="rect">
            <a:avLst/>
          </a:prstGeom>
          <a:noFill/>
          <a:ln w="12700">
            <a:noFill/>
            <a:miter lim="800000"/>
            <a:headEnd/>
            <a:tailEnd/>
          </a:ln>
        </p:spPr>
        <p:txBody>
          <a:bodyPr wrap="none">
            <a:prstTxWarp prst="textNoShape">
              <a:avLst/>
            </a:prstTxWarp>
          </a:bodyPr>
          <a:lstStyle/>
          <a:p>
            <a:pPr algn="ctr"/>
            <a:fld id="{58034E1C-E542-DA44-8B15-F94D2EB7AAF1}" type="slidenum">
              <a:rPr lang="en-US" sz="2600">
                <a:solidFill>
                  <a:schemeClr val="tx1"/>
                </a:solidFill>
                <a:ea typeface="Angsana New Italic" charset="0"/>
                <a:cs typeface="Angsana New Italic" charset="0"/>
              </a:rPr>
              <a:pPr algn="ctr"/>
              <a:t>33</a:t>
            </a:fld>
            <a:endParaRPr lang="en-US" sz="2600">
              <a:solidFill>
                <a:schemeClr val="tx1"/>
              </a:solidFill>
              <a:ea typeface="Angsana New Italic" charset="0"/>
              <a:cs typeface="Angsana New Italic" charset="0"/>
            </a:endParaRPr>
          </a:p>
        </p:txBody>
      </p:sp>
      <p:sp>
        <p:nvSpPr>
          <p:cNvPr id="7" name="Footer Placeholder 6"/>
          <p:cNvSpPr>
            <a:spLocks noGrp="1"/>
          </p:cNvSpPr>
          <p:nvPr>
            <p:ph type="ftr" sz="quarter" idx="3"/>
          </p:nvPr>
        </p:nvSpPr>
        <p:spPr/>
        <p:txBody>
          <a:bodyPr/>
          <a:lstStyle/>
          <a:p>
            <a:r>
              <a:rPr lang="en-US" smtClean="0"/>
              <a:t>Chayun Tantivasadakarn</a:t>
            </a:r>
            <a:endParaRPr lang="en-US" dirty="0"/>
          </a:p>
        </p:txBody>
      </p:sp>
    </p:spTree>
  </p:cSld>
  <p:clrMapOvr>
    <a:masterClrMapping/>
  </p:clrMapOvr>
  <p:transition/>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1" presetClass="entr" presetSubtype="0" fill="hold" grpId="0" nodeType="clickEffect">
                                  <p:stCondLst>
                                    <p:cond delay="0"/>
                                  </p:stCondLst>
                                  <p:childTnLst>
                                    <p:set>
                                      <p:cBhvr>
                                        <p:cTn id="6" dur="1" fill="hold">
                                          <p:stCondLst>
                                            <p:cond delay="499"/>
                                          </p:stCondLst>
                                        </p:cTn>
                                        <p:tgtEl>
                                          <p:spTgt spid="34818">
                                            <p:txEl>
                                              <p:pRg st="0" end="0"/>
                                            </p:txEl>
                                          </p:spTgt>
                                        </p:tgtEl>
                                        <p:attrNameLst>
                                          <p:attrName>style.visibility</p:attrName>
                                        </p:attrNameLst>
                                      </p:cBhvr>
                                      <p:to>
                                        <p:strVal val="visible"/>
                                      </p:to>
                                    </p:set>
                                  </p:childTnLst>
                                </p:cTn>
                              </p:par>
                            </p:childTnLst>
                          </p:cTn>
                        </p:par>
                      </p:childTnLst>
                    </p:cTn>
                  </p:par>
                  <p:par>
                    <p:cTn id="7" fill="hold">
                      <p:stCondLst>
                        <p:cond delay="indefinite"/>
                      </p:stCondLst>
                      <p:childTnLst>
                        <p:par>
                          <p:cTn id="8" fill="hold">
                            <p:stCondLst>
                              <p:cond delay="0"/>
                            </p:stCondLst>
                            <p:childTnLst>
                              <p:par>
                                <p:cTn id="9" presetID="1" presetClass="entr" presetSubtype="0" fill="hold" grpId="0" nodeType="clickEffect">
                                  <p:stCondLst>
                                    <p:cond delay="0"/>
                                  </p:stCondLst>
                                  <p:childTnLst>
                                    <p:set>
                                      <p:cBhvr>
                                        <p:cTn id="10" dur="1" fill="hold">
                                          <p:stCondLst>
                                            <p:cond delay="499"/>
                                          </p:stCondLst>
                                        </p:cTn>
                                        <p:tgtEl>
                                          <p:spTgt spid="34818">
                                            <p:txEl>
                                              <p:pRg st="1" end="1"/>
                                            </p:txEl>
                                          </p:spTgt>
                                        </p:tgtEl>
                                        <p:attrNameLst>
                                          <p:attrName>style.visibility</p:attrName>
                                        </p:attrNameLst>
                                      </p:cBhvr>
                                      <p:to>
                                        <p:strVal val="visible"/>
                                      </p:to>
                                    </p:set>
                                  </p:childTnLst>
                                </p:cTn>
                              </p:par>
                            </p:childTnLst>
                          </p:cTn>
                        </p:par>
                      </p:childTnLst>
                    </p:cTn>
                  </p:par>
                  <p:par>
                    <p:cTn id="11" fill="hold">
                      <p:stCondLst>
                        <p:cond delay="indefinite"/>
                      </p:stCondLst>
                      <p:childTnLst>
                        <p:par>
                          <p:cTn id="12" fill="hold">
                            <p:stCondLst>
                              <p:cond delay="0"/>
                            </p:stCondLst>
                            <p:childTnLst>
                              <p:par>
                                <p:cTn id="13" presetID="1" presetClass="entr" presetSubtype="0" fill="hold" grpId="0" nodeType="clickEffect">
                                  <p:stCondLst>
                                    <p:cond delay="0"/>
                                  </p:stCondLst>
                                  <p:childTnLst>
                                    <p:set>
                                      <p:cBhvr>
                                        <p:cTn id="14" dur="1" fill="hold">
                                          <p:stCondLst>
                                            <p:cond delay="499"/>
                                          </p:stCondLst>
                                        </p:cTn>
                                        <p:tgtEl>
                                          <p:spTgt spid="34818">
                                            <p:txEl>
                                              <p:pRg st="2" end="2"/>
                                            </p:txEl>
                                          </p:spTgt>
                                        </p:tgtEl>
                                        <p:attrNameLst>
                                          <p:attrName>style.visibility</p:attrName>
                                        </p:attrNameLst>
                                      </p:cBhvr>
                                      <p:to>
                                        <p:strVal val="visible"/>
                                      </p:to>
                                    </p:set>
                                  </p:childTnLst>
                                </p:cTn>
                              </p:par>
                            </p:childTnLst>
                          </p:cTn>
                        </p:par>
                      </p:childTnLst>
                    </p:cTn>
                  </p:par>
                  <p:par>
                    <p:cTn id="15" fill="hold">
                      <p:stCondLst>
                        <p:cond delay="indefinite"/>
                      </p:stCondLst>
                      <p:childTnLst>
                        <p:par>
                          <p:cTn id="16" fill="hold">
                            <p:stCondLst>
                              <p:cond delay="0"/>
                            </p:stCondLst>
                            <p:childTnLst>
                              <p:par>
                                <p:cTn id="17" presetID="1" presetClass="entr" presetSubtype="0" fill="hold" grpId="0" nodeType="clickEffect">
                                  <p:stCondLst>
                                    <p:cond delay="0"/>
                                  </p:stCondLst>
                                  <p:childTnLst>
                                    <p:set>
                                      <p:cBhvr>
                                        <p:cTn id="18" dur="1" fill="hold">
                                          <p:stCondLst>
                                            <p:cond delay="499"/>
                                          </p:stCondLst>
                                        </p:cTn>
                                        <p:tgtEl>
                                          <p:spTgt spid="34818">
                                            <p:txEl>
                                              <p:pRg st="3" end="3"/>
                                            </p:txEl>
                                          </p:spTgt>
                                        </p:tgtEl>
                                        <p:attrNameLst>
                                          <p:attrName>style.visibility</p:attrName>
                                        </p:attrNameLst>
                                      </p:cBhvr>
                                      <p:to>
                                        <p:strVal val="visible"/>
                                      </p:to>
                                    </p:set>
                                  </p:childTnLst>
                                </p:cTn>
                              </p:par>
                            </p:childTnLst>
                          </p:cTn>
                        </p:par>
                      </p:childTnLst>
                    </p:cTn>
                  </p:par>
                  <p:par>
                    <p:cTn id="19" fill="hold">
                      <p:stCondLst>
                        <p:cond delay="indefinite"/>
                      </p:stCondLst>
                      <p:childTnLst>
                        <p:par>
                          <p:cTn id="20" fill="hold">
                            <p:stCondLst>
                              <p:cond delay="0"/>
                            </p:stCondLst>
                            <p:childTnLst>
                              <p:par>
                                <p:cTn id="21" presetID="1" presetClass="entr" presetSubtype="0" fill="hold" grpId="0" nodeType="clickEffect">
                                  <p:stCondLst>
                                    <p:cond delay="0"/>
                                  </p:stCondLst>
                                  <p:childTnLst>
                                    <p:set>
                                      <p:cBhvr>
                                        <p:cTn id="22" dur="1" fill="hold">
                                          <p:stCondLst>
                                            <p:cond delay="499"/>
                                          </p:stCondLst>
                                        </p:cTn>
                                        <p:tgtEl>
                                          <p:spTgt spid="34818">
                                            <p:txEl>
                                              <p:pRg st="4" end="4"/>
                                            </p:txEl>
                                          </p:spTgt>
                                        </p:tgtEl>
                                        <p:attrNameLst>
                                          <p:attrName>style.visibility</p:attrName>
                                        </p:attrNameLst>
                                      </p:cBhvr>
                                      <p:to>
                                        <p:strVal val="visible"/>
                                      </p:to>
                                    </p:set>
                                  </p:childTnLst>
                                </p:cTn>
                              </p:par>
                            </p:childTnLst>
                          </p:cTn>
                        </p:par>
                      </p:childTnLst>
                    </p:cTn>
                  </p:par>
                  <p:par>
                    <p:cTn id="23" fill="hold">
                      <p:stCondLst>
                        <p:cond delay="indefinite"/>
                      </p:stCondLst>
                      <p:childTnLst>
                        <p:par>
                          <p:cTn id="24" fill="hold">
                            <p:stCondLst>
                              <p:cond delay="0"/>
                            </p:stCondLst>
                            <p:childTnLst>
                              <p:par>
                                <p:cTn id="25" presetID="1" presetClass="entr" presetSubtype="0" fill="hold" grpId="0" nodeType="clickEffect">
                                  <p:stCondLst>
                                    <p:cond delay="0"/>
                                  </p:stCondLst>
                                  <p:childTnLst>
                                    <p:set>
                                      <p:cBhvr>
                                        <p:cTn id="26" dur="1" fill="hold">
                                          <p:stCondLst>
                                            <p:cond delay="499"/>
                                          </p:stCondLst>
                                        </p:cTn>
                                        <p:tgtEl>
                                          <p:spTgt spid="34818">
                                            <p:txEl>
                                              <p:pRg st="5" end="5"/>
                                            </p:txEl>
                                          </p:spTgt>
                                        </p:tgtEl>
                                        <p:attrNameLst>
                                          <p:attrName>style.visibility</p:attrName>
                                        </p:attrNameLst>
                                      </p:cBhvr>
                                      <p:to>
                                        <p:strVal val="visible"/>
                                      </p:to>
                                    </p:se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34818" grpId="0" build="p" bldLvl="5" autoUpdateAnimBg="0"/>
    </p:bldLst>
  </p:timing>
</p:sld>
</file>

<file path=ppt/slides/slide34.xml><?xml version="1.0" encoding="utf-8"?>
<p:sld xmlns:a="http://schemas.openxmlformats.org/drawingml/2006/main" xmlns:r="http://schemas.openxmlformats.org/officeDocument/2006/relationships" xmlns:mc="http://schemas.openxmlformats.org/markup-compatibility/2006" xmlns:mv="urn:schemas-microsoft-com:mac:vml" xmlns:p="http://schemas.openxmlformats.org/presentationml/2006/main" mc:Ignorable="mv" mc:PreserveAttributes="mv:*" showMasterPhAnim="0">
  <p:cSld>
    <p:spTree>
      <p:nvGrpSpPr>
        <p:cNvPr id="1" name=""/>
        <p:cNvGrpSpPr/>
        <p:nvPr/>
      </p:nvGrpSpPr>
      <p:grpSpPr>
        <a:xfrm>
          <a:off x="0" y="0"/>
          <a:ext cx="0" cy="0"/>
          <a:chOff x="0" y="0"/>
          <a:chExt cx="0" cy="0"/>
        </a:xfrm>
      </p:grpSpPr>
      <p:sp>
        <p:nvSpPr>
          <p:cNvPr id="35842" name="Rectangle 2"/>
          <p:cNvSpPr>
            <a:spLocks noGrp="1" noChangeArrowheads="1"/>
          </p:cNvSpPr>
          <p:nvPr>
            <p:ph idx="1"/>
          </p:nvPr>
        </p:nvSpPr>
        <p:spPr>
          <a:xfrm>
            <a:off x="685800" y="990600"/>
            <a:ext cx="7772400" cy="4724400"/>
          </a:xfrm>
        </p:spPr>
        <p:txBody>
          <a:bodyPr rIns="132080"/>
          <a:lstStyle/>
          <a:p>
            <a:pPr eaLnBrk="1" hangingPunct="1">
              <a:buClr>
                <a:srgbClr val="000000"/>
              </a:buClr>
            </a:pPr>
            <a:r>
              <a:rPr lang="en-US" dirty="0"/>
              <a:t>Discriminating Monopoly</a:t>
            </a:r>
          </a:p>
          <a:p>
            <a:pPr marL="782638" lvl="1" eaLnBrk="1" hangingPunct="1">
              <a:buClr>
                <a:srgbClr val="000000"/>
              </a:buClr>
            </a:pPr>
            <a:r>
              <a:rPr lang="en-US" sz="4000" dirty="0"/>
              <a:t>Assume a foreign monopolist sells both to its local market and exports to Home.</a:t>
            </a:r>
          </a:p>
          <a:p>
            <a:pPr marL="782638" lvl="1" eaLnBrk="1" hangingPunct="1">
              <a:buClr>
                <a:srgbClr val="000000"/>
              </a:buClr>
            </a:pPr>
            <a:r>
              <a:rPr lang="en-US" sz="4000" dirty="0"/>
              <a:t>The monopolist is able to charge different prices in the two markets.</a:t>
            </a:r>
          </a:p>
          <a:p>
            <a:pPr marL="1182688" lvl="2" eaLnBrk="1" hangingPunct="1">
              <a:buClr>
                <a:srgbClr val="000000"/>
              </a:buClr>
            </a:pPr>
            <a:r>
              <a:rPr lang="en-US" sz="4000" dirty="0"/>
              <a:t>Discriminating monopoly</a:t>
            </a:r>
          </a:p>
          <a:p>
            <a:pPr marL="782638" lvl="1" eaLnBrk="1" hangingPunct="1">
              <a:buClr>
                <a:srgbClr val="000000"/>
              </a:buClr>
            </a:pPr>
            <a:r>
              <a:rPr lang="en-US" sz="4000" dirty="0"/>
              <a:t>The firm’s demand in the export market will be more elastic since there is more competition.</a:t>
            </a:r>
          </a:p>
          <a:p>
            <a:pPr marL="1182688" lvl="2" eaLnBrk="1" hangingPunct="1">
              <a:buClr>
                <a:srgbClr val="000000"/>
              </a:buClr>
            </a:pPr>
            <a:r>
              <a:rPr lang="en-US" sz="4000" dirty="0"/>
              <a:t>It will lose more customers by raising prices than in the local market.</a:t>
            </a:r>
          </a:p>
        </p:txBody>
      </p:sp>
      <p:pic>
        <p:nvPicPr>
          <p:cNvPr id="60419" name="Picture 1"/>
          <p:cNvPicPr>
            <a:picLocks noChangeArrowheads="1"/>
          </p:cNvPicPr>
          <p:nvPr/>
        </p:nvPicPr>
        <p:blipFill>
          <a:blip r:embed="rId2"/>
          <a:srcRect/>
          <a:stretch>
            <a:fillRect/>
          </a:stretch>
        </p:blipFill>
        <p:spPr bwMode="auto">
          <a:xfrm>
            <a:off x="8383588" y="0"/>
            <a:ext cx="760412" cy="1066800"/>
          </a:xfrm>
          <a:prstGeom prst="rect">
            <a:avLst/>
          </a:prstGeom>
          <a:noFill/>
          <a:ln w="9525">
            <a:noFill/>
            <a:miter lim="800000"/>
            <a:headEnd/>
            <a:tailEnd/>
          </a:ln>
        </p:spPr>
      </p:pic>
      <p:sp>
        <p:nvSpPr>
          <p:cNvPr id="60421" name="Rectangle 3"/>
          <p:cNvSpPr>
            <a:spLocks/>
          </p:cNvSpPr>
          <p:nvPr/>
        </p:nvSpPr>
        <p:spPr bwMode="auto">
          <a:xfrm>
            <a:off x="469900" y="203200"/>
            <a:ext cx="7696200" cy="952500"/>
          </a:xfrm>
          <a:prstGeom prst="rect">
            <a:avLst/>
          </a:prstGeom>
          <a:solidFill>
            <a:srgbClr val="AADE6B"/>
          </a:solidFill>
          <a:ln w="12700">
            <a:noFill/>
            <a:miter lim="800000"/>
            <a:headEnd/>
            <a:tailEnd/>
          </a:ln>
        </p:spPr>
        <p:txBody>
          <a:bodyPr lIns="0" tIns="0" rIns="40639" bIns="0" anchor="ctr">
            <a:prstTxWarp prst="textNoShape">
              <a:avLst/>
            </a:prstTxWarp>
          </a:bodyPr>
          <a:lstStyle/>
          <a:p>
            <a:pPr marL="39688"/>
            <a:r>
              <a:rPr lang="en-US" sz="4400" dirty="0">
                <a:solidFill>
                  <a:schemeClr val="tx1"/>
                </a:solidFill>
                <a:latin typeface="Angsana New Bold" charset="0"/>
                <a:ea typeface="Angsana New Bold" charset="0"/>
                <a:cs typeface="Angsana New Bold" charset="0"/>
                <a:sym typeface="Angsana New Bold" charset="0"/>
              </a:rPr>
              <a:t>Monopoly and Dumping</a:t>
            </a:r>
          </a:p>
        </p:txBody>
      </p:sp>
      <p:sp>
        <p:nvSpPr>
          <p:cNvPr id="6" name="Footer Placeholder 5"/>
          <p:cNvSpPr>
            <a:spLocks noGrp="1"/>
          </p:cNvSpPr>
          <p:nvPr>
            <p:ph type="ftr" sz="quarter" idx="3"/>
          </p:nvPr>
        </p:nvSpPr>
        <p:spPr/>
        <p:txBody>
          <a:bodyPr/>
          <a:lstStyle/>
          <a:p>
            <a:r>
              <a:rPr lang="en-US" smtClean="0"/>
              <a:t>Chayun Tantivasadakarn</a:t>
            </a:r>
            <a:endParaRPr lang="en-US" dirty="0"/>
          </a:p>
        </p:txBody>
      </p:sp>
    </p:spTree>
  </p:cSld>
  <p:clrMapOvr>
    <a:masterClrMapping/>
  </p:clrMapOvr>
  <p:transition/>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1" presetClass="entr" presetSubtype="0" fill="hold" grpId="0" nodeType="clickEffect">
                                  <p:stCondLst>
                                    <p:cond delay="0"/>
                                  </p:stCondLst>
                                  <p:childTnLst>
                                    <p:set>
                                      <p:cBhvr>
                                        <p:cTn id="6" dur="1" fill="hold">
                                          <p:stCondLst>
                                            <p:cond delay="499"/>
                                          </p:stCondLst>
                                        </p:cTn>
                                        <p:tgtEl>
                                          <p:spTgt spid="35842">
                                            <p:txEl>
                                              <p:pRg st="0" end="0"/>
                                            </p:txEl>
                                          </p:spTgt>
                                        </p:tgtEl>
                                        <p:attrNameLst>
                                          <p:attrName>style.visibility</p:attrName>
                                        </p:attrNameLst>
                                      </p:cBhvr>
                                      <p:to>
                                        <p:strVal val="visible"/>
                                      </p:to>
                                    </p:set>
                                  </p:childTnLst>
                                </p:cTn>
                              </p:par>
                            </p:childTnLst>
                          </p:cTn>
                        </p:par>
                      </p:childTnLst>
                    </p:cTn>
                  </p:par>
                  <p:par>
                    <p:cTn id="7" fill="hold">
                      <p:stCondLst>
                        <p:cond delay="indefinite"/>
                      </p:stCondLst>
                      <p:childTnLst>
                        <p:par>
                          <p:cTn id="8" fill="hold">
                            <p:stCondLst>
                              <p:cond delay="0"/>
                            </p:stCondLst>
                            <p:childTnLst>
                              <p:par>
                                <p:cTn id="9" presetID="1" presetClass="entr" presetSubtype="0" fill="hold" grpId="0" nodeType="clickEffect">
                                  <p:stCondLst>
                                    <p:cond delay="0"/>
                                  </p:stCondLst>
                                  <p:childTnLst>
                                    <p:set>
                                      <p:cBhvr>
                                        <p:cTn id="10" dur="1" fill="hold">
                                          <p:stCondLst>
                                            <p:cond delay="499"/>
                                          </p:stCondLst>
                                        </p:cTn>
                                        <p:tgtEl>
                                          <p:spTgt spid="35842">
                                            <p:txEl>
                                              <p:pRg st="1" end="1"/>
                                            </p:txEl>
                                          </p:spTgt>
                                        </p:tgtEl>
                                        <p:attrNameLst>
                                          <p:attrName>style.visibility</p:attrName>
                                        </p:attrNameLst>
                                      </p:cBhvr>
                                      <p:to>
                                        <p:strVal val="visible"/>
                                      </p:to>
                                    </p:set>
                                  </p:childTnLst>
                                </p:cTn>
                              </p:par>
                            </p:childTnLst>
                          </p:cTn>
                        </p:par>
                      </p:childTnLst>
                    </p:cTn>
                  </p:par>
                  <p:par>
                    <p:cTn id="11" fill="hold">
                      <p:stCondLst>
                        <p:cond delay="indefinite"/>
                      </p:stCondLst>
                      <p:childTnLst>
                        <p:par>
                          <p:cTn id="12" fill="hold">
                            <p:stCondLst>
                              <p:cond delay="0"/>
                            </p:stCondLst>
                            <p:childTnLst>
                              <p:par>
                                <p:cTn id="13" presetID="1" presetClass="entr" presetSubtype="0" fill="hold" grpId="0" nodeType="clickEffect">
                                  <p:stCondLst>
                                    <p:cond delay="0"/>
                                  </p:stCondLst>
                                  <p:childTnLst>
                                    <p:set>
                                      <p:cBhvr>
                                        <p:cTn id="14" dur="1" fill="hold">
                                          <p:stCondLst>
                                            <p:cond delay="499"/>
                                          </p:stCondLst>
                                        </p:cTn>
                                        <p:tgtEl>
                                          <p:spTgt spid="35842">
                                            <p:txEl>
                                              <p:pRg st="2" end="2"/>
                                            </p:txEl>
                                          </p:spTgt>
                                        </p:tgtEl>
                                        <p:attrNameLst>
                                          <p:attrName>style.visibility</p:attrName>
                                        </p:attrNameLst>
                                      </p:cBhvr>
                                      <p:to>
                                        <p:strVal val="visible"/>
                                      </p:to>
                                    </p:set>
                                  </p:childTnLst>
                                </p:cTn>
                              </p:par>
                            </p:childTnLst>
                          </p:cTn>
                        </p:par>
                      </p:childTnLst>
                    </p:cTn>
                  </p:par>
                  <p:par>
                    <p:cTn id="15" fill="hold">
                      <p:stCondLst>
                        <p:cond delay="indefinite"/>
                      </p:stCondLst>
                      <p:childTnLst>
                        <p:par>
                          <p:cTn id="16" fill="hold">
                            <p:stCondLst>
                              <p:cond delay="0"/>
                            </p:stCondLst>
                            <p:childTnLst>
                              <p:par>
                                <p:cTn id="17" presetID="1" presetClass="entr" presetSubtype="0" fill="hold" grpId="0" nodeType="clickEffect">
                                  <p:stCondLst>
                                    <p:cond delay="0"/>
                                  </p:stCondLst>
                                  <p:childTnLst>
                                    <p:set>
                                      <p:cBhvr>
                                        <p:cTn id="18" dur="1" fill="hold">
                                          <p:stCondLst>
                                            <p:cond delay="499"/>
                                          </p:stCondLst>
                                        </p:cTn>
                                        <p:tgtEl>
                                          <p:spTgt spid="35842">
                                            <p:txEl>
                                              <p:pRg st="3" end="3"/>
                                            </p:txEl>
                                          </p:spTgt>
                                        </p:tgtEl>
                                        <p:attrNameLst>
                                          <p:attrName>style.visibility</p:attrName>
                                        </p:attrNameLst>
                                      </p:cBhvr>
                                      <p:to>
                                        <p:strVal val="visible"/>
                                      </p:to>
                                    </p:set>
                                  </p:childTnLst>
                                </p:cTn>
                              </p:par>
                            </p:childTnLst>
                          </p:cTn>
                        </p:par>
                      </p:childTnLst>
                    </p:cTn>
                  </p:par>
                  <p:par>
                    <p:cTn id="19" fill="hold">
                      <p:stCondLst>
                        <p:cond delay="indefinite"/>
                      </p:stCondLst>
                      <p:childTnLst>
                        <p:par>
                          <p:cTn id="20" fill="hold">
                            <p:stCondLst>
                              <p:cond delay="0"/>
                            </p:stCondLst>
                            <p:childTnLst>
                              <p:par>
                                <p:cTn id="21" presetID="1" presetClass="entr" presetSubtype="0" fill="hold" grpId="0" nodeType="clickEffect">
                                  <p:stCondLst>
                                    <p:cond delay="0"/>
                                  </p:stCondLst>
                                  <p:childTnLst>
                                    <p:set>
                                      <p:cBhvr>
                                        <p:cTn id="22" dur="1" fill="hold">
                                          <p:stCondLst>
                                            <p:cond delay="499"/>
                                          </p:stCondLst>
                                        </p:cTn>
                                        <p:tgtEl>
                                          <p:spTgt spid="35842">
                                            <p:txEl>
                                              <p:pRg st="4" end="4"/>
                                            </p:txEl>
                                          </p:spTgt>
                                        </p:tgtEl>
                                        <p:attrNameLst>
                                          <p:attrName>style.visibility</p:attrName>
                                        </p:attrNameLst>
                                      </p:cBhvr>
                                      <p:to>
                                        <p:strVal val="visible"/>
                                      </p:to>
                                    </p:set>
                                  </p:childTnLst>
                                </p:cTn>
                              </p:par>
                            </p:childTnLst>
                          </p:cTn>
                        </p:par>
                      </p:childTnLst>
                    </p:cTn>
                  </p:par>
                  <p:par>
                    <p:cTn id="23" fill="hold">
                      <p:stCondLst>
                        <p:cond delay="indefinite"/>
                      </p:stCondLst>
                      <p:childTnLst>
                        <p:par>
                          <p:cTn id="24" fill="hold">
                            <p:stCondLst>
                              <p:cond delay="0"/>
                            </p:stCondLst>
                            <p:childTnLst>
                              <p:par>
                                <p:cTn id="25" presetID="1" presetClass="entr" presetSubtype="0" fill="hold" grpId="0" nodeType="clickEffect">
                                  <p:stCondLst>
                                    <p:cond delay="0"/>
                                  </p:stCondLst>
                                  <p:childTnLst>
                                    <p:set>
                                      <p:cBhvr>
                                        <p:cTn id="26" dur="1" fill="hold">
                                          <p:stCondLst>
                                            <p:cond delay="499"/>
                                          </p:stCondLst>
                                        </p:cTn>
                                        <p:tgtEl>
                                          <p:spTgt spid="35842">
                                            <p:txEl>
                                              <p:pRg st="5" end="5"/>
                                            </p:txEl>
                                          </p:spTgt>
                                        </p:tgtEl>
                                        <p:attrNameLst>
                                          <p:attrName>style.visibility</p:attrName>
                                        </p:attrNameLst>
                                      </p:cBhvr>
                                      <p:to>
                                        <p:strVal val="visible"/>
                                      </p:to>
                                    </p:se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35842" grpId="0" build="p" bldLvl="5" autoUpdateAnimBg="0"/>
    </p:bldLst>
  </p:timing>
</p:sld>
</file>

<file path=ppt/slides/slide35.xml><?xml version="1.0" encoding="utf-8"?>
<p:sld xmlns:a="http://schemas.openxmlformats.org/drawingml/2006/main" xmlns:r="http://schemas.openxmlformats.org/officeDocument/2006/relationships" xmlns:mc="http://schemas.openxmlformats.org/markup-compatibility/2006" xmlns:mv="urn:schemas-microsoft-com:mac:vml" xmlns:p="http://schemas.openxmlformats.org/presentationml/2006/main" mc:Ignorable="mv" mc:PreserveAttributes="mv:*" showMasterPhAnim="0">
  <p:cSld>
    <p:spTree>
      <p:nvGrpSpPr>
        <p:cNvPr id="1" name=""/>
        <p:cNvGrpSpPr/>
        <p:nvPr/>
      </p:nvGrpSpPr>
      <p:grpSpPr>
        <a:xfrm>
          <a:off x="0" y="0"/>
          <a:ext cx="0" cy="0"/>
          <a:chOff x="0" y="0"/>
          <a:chExt cx="0" cy="0"/>
        </a:xfrm>
      </p:grpSpPr>
      <p:sp>
        <p:nvSpPr>
          <p:cNvPr id="61444" name="Rectangle 2"/>
          <p:cNvSpPr>
            <a:spLocks noGrp="1" noChangeArrowheads="1"/>
          </p:cNvSpPr>
          <p:nvPr>
            <p:ph type="title"/>
          </p:nvPr>
        </p:nvSpPr>
        <p:spPr>
          <a:xfrm>
            <a:off x="609600" y="228600"/>
            <a:ext cx="7696200" cy="838200"/>
          </a:xfrm>
          <a:gradFill>
            <a:gsLst>
              <a:gs pos="0">
                <a:srgbClr val="008000"/>
              </a:gs>
              <a:gs pos="75999">
                <a:srgbClr val="FFFFFF"/>
              </a:gs>
              <a:gs pos="100000">
                <a:srgbClr val="FFFFFF"/>
              </a:gs>
            </a:gsLst>
            <a:lin ang="5400000"/>
          </a:gradFill>
        </p:spPr>
        <p:txBody>
          <a:bodyPr rIns="132080"/>
          <a:lstStyle/>
          <a:p>
            <a:pPr indent="0" eaLnBrk="1" hangingPunct="1"/>
            <a:r>
              <a:rPr lang="en-US" sz="3200"/>
              <a:t>Imperfect Competition with Homogeneous Products: The Case of Dumping</a:t>
            </a:r>
          </a:p>
        </p:txBody>
      </p:sp>
      <p:sp>
        <p:nvSpPr>
          <p:cNvPr id="36867" name="Rectangle 3"/>
          <p:cNvSpPr>
            <a:spLocks noGrp="1" noChangeArrowheads="1"/>
          </p:cNvSpPr>
          <p:nvPr>
            <p:ph idx="1"/>
          </p:nvPr>
        </p:nvSpPr>
        <p:spPr/>
        <p:txBody>
          <a:bodyPr rIns="132080"/>
          <a:lstStyle/>
          <a:p>
            <a:pPr eaLnBrk="1" hangingPunct="1">
              <a:buClr>
                <a:srgbClr val="000000"/>
              </a:buClr>
            </a:pPr>
            <a:r>
              <a:rPr lang="en-US" dirty="0"/>
              <a:t>Discriminating Monopoly</a:t>
            </a:r>
          </a:p>
          <a:p>
            <a:pPr marL="782638" lvl="1" eaLnBrk="1" hangingPunct="1">
              <a:buClr>
                <a:srgbClr val="000000"/>
              </a:buClr>
            </a:pPr>
            <a:r>
              <a:rPr lang="en-US" sz="4000" dirty="0"/>
              <a:t>If there is enough competition in the export market, they will face a horizontal demand curve at price P, as in a perfectly competitive market.</a:t>
            </a:r>
          </a:p>
          <a:p>
            <a:pPr marL="782638" lvl="1" eaLnBrk="1" hangingPunct="1">
              <a:buClr>
                <a:srgbClr val="000000"/>
              </a:buClr>
            </a:pPr>
            <a:r>
              <a:rPr lang="en-US" sz="4000" dirty="0"/>
              <a:t>If the price in the export market is set at P, then they can sell all they want at that price—selling more does not change the price.</a:t>
            </a:r>
          </a:p>
          <a:p>
            <a:pPr marL="782638" lvl="1" eaLnBrk="1" hangingPunct="1">
              <a:buClr>
                <a:srgbClr val="000000"/>
              </a:buClr>
            </a:pPr>
            <a:r>
              <a:rPr lang="en-US" sz="4000" dirty="0"/>
              <a:t>In this case, the marginal revenue for exports equals the price.</a:t>
            </a:r>
            <a:endParaRPr lang="en-US" dirty="0"/>
          </a:p>
        </p:txBody>
      </p:sp>
      <p:pic>
        <p:nvPicPr>
          <p:cNvPr id="61443" name="Picture 1"/>
          <p:cNvPicPr>
            <a:picLocks noChangeArrowheads="1"/>
          </p:cNvPicPr>
          <p:nvPr/>
        </p:nvPicPr>
        <p:blipFill>
          <a:blip r:embed="rId2"/>
          <a:srcRect/>
          <a:stretch>
            <a:fillRect/>
          </a:stretch>
        </p:blipFill>
        <p:spPr bwMode="auto">
          <a:xfrm>
            <a:off x="8383588" y="0"/>
            <a:ext cx="760412" cy="1066800"/>
          </a:xfrm>
          <a:prstGeom prst="rect">
            <a:avLst/>
          </a:prstGeom>
          <a:noFill/>
          <a:ln w="9525">
            <a:noFill/>
            <a:miter lim="800000"/>
            <a:headEnd/>
            <a:tailEnd/>
          </a:ln>
        </p:spPr>
      </p:pic>
      <p:sp>
        <p:nvSpPr>
          <p:cNvPr id="61446" name="Rectangle 4"/>
          <p:cNvSpPr>
            <a:spLocks/>
          </p:cNvSpPr>
          <p:nvPr/>
        </p:nvSpPr>
        <p:spPr bwMode="auto">
          <a:xfrm>
            <a:off x="469900" y="203200"/>
            <a:ext cx="7696200" cy="952500"/>
          </a:xfrm>
          <a:prstGeom prst="rect">
            <a:avLst/>
          </a:prstGeom>
          <a:solidFill>
            <a:srgbClr val="AADE6B"/>
          </a:solidFill>
          <a:ln w="12700">
            <a:noFill/>
            <a:miter lim="800000"/>
            <a:headEnd/>
            <a:tailEnd/>
          </a:ln>
        </p:spPr>
        <p:txBody>
          <a:bodyPr lIns="0" tIns="0" rIns="40639" bIns="0" anchor="ctr">
            <a:prstTxWarp prst="textNoShape">
              <a:avLst/>
            </a:prstTxWarp>
          </a:bodyPr>
          <a:lstStyle/>
          <a:p>
            <a:pPr marL="39688"/>
            <a:r>
              <a:rPr lang="en-US" sz="4400" dirty="0">
                <a:solidFill>
                  <a:schemeClr val="tx1"/>
                </a:solidFill>
                <a:latin typeface="Angsana New Bold" charset="0"/>
                <a:ea typeface="Angsana New Bold" charset="0"/>
                <a:cs typeface="Angsana New Bold" charset="0"/>
                <a:sym typeface="Angsana New Bold" charset="0"/>
              </a:rPr>
              <a:t>Monopoly and Dumping</a:t>
            </a:r>
          </a:p>
        </p:txBody>
      </p:sp>
      <p:sp>
        <p:nvSpPr>
          <p:cNvPr id="7" name="Footer Placeholder 6"/>
          <p:cNvSpPr>
            <a:spLocks noGrp="1"/>
          </p:cNvSpPr>
          <p:nvPr>
            <p:ph type="ftr" sz="quarter" idx="3"/>
          </p:nvPr>
        </p:nvSpPr>
        <p:spPr/>
        <p:txBody>
          <a:bodyPr/>
          <a:lstStyle/>
          <a:p>
            <a:r>
              <a:rPr lang="en-US" smtClean="0"/>
              <a:t>Chayun Tantivasadakarn</a:t>
            </a:r>
            <a:endParaRPr lang="en-US" dirty="0"/>
          </a:p>
        </p:txBody>
      </p:sp>
    </p:spTree>
  </p:cSld>
  <p:clrMapOvr>
    <a:masterClrMapping/>
  </p:clrMapOvr>
  <p:transition/>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1" presetClass="entr" presetSubtype="0" fill="hold" grpId="0" nodeType="clickEffect">
                                  <p:stCondLst>
                                    <p:cond delay="0"/>
                                  </p:stCondLst>
                                  <p:childTnLst>
                                    <p:set>
                                      <p:cBhvr>
                                        <p:cTn id="6" dur="1" fill="hold">
                                          <p:stCondLst>
                                            <p:cond delay="499"/>
                                          </p:stCondLst>
                                        </p:cTn>
                                        <p:tgtEl>
                                          <p:spTgt spid="36867">
                                            <p:txEl>
                                              <p:pRg st="0" end="0"/>
                                            </p:txEl>
                                          </p:spTgt>
                                        </p:tgtEl>
                                        <p:attrNameLst>
                                          <p:attrName>style.visibility</p:attrName>
                                        </p:attrNameLst>
                                      </p:cBhvr>
                                      <p:to>
                                        <p:strVal val="visible"/>
                                      </p:to>
                                    </p:set>
                                  </p:childTnLst>
                                </p:cTn>
                              </p:par>
                            </p:childTnLst>
                          </p:cTn>
                        </p:par>
                      </p:childTnLst>
                    </p:cTn>
                  </p:par>
                  <p:par>
                    <p:cTn id="7" fill="hold">
                      <p:stCondLst>
                        <p:cond delay="indefinite"/>
                      </p:stCondLst>
                      <p:childTnLst>
                        <p:par>
                          <p:cTn id="8" fill="hold">
                            <p:stCondLst>
                              <p:cond delay="0"/>
                            </p:stCondLst>
                            <p:childTnLst>
                              <p:par>
                                <p:cTn id="9" presetID="1" presetClass="entr" presetSubtype="0" fill="hold" grpId="0" nodeType="clickEffect">
                                  <p:stCondLst>
                                    <p:cond delay="0"/>
                                  </p:stCondLst>
                                  <p:childTnLst>
                                    <p:set>
                                      <p:cBhvr>
                                        <p:cTn id="10" dur="1" fill="hold">
                                          <p:stCondLst>
                                            <p:cond delay="499"/>
                                          </p:stCondLst>
                                        </p:cTn>
                                        <p:tgtEl>
                                          <p:spTgt spid="36867">
                                            <p:txEl>
                                              <p:pRg st="1" end="1"/>
                                            </p:txEl>
                                          </p:spTgt>
                                        </p:tgtEl>
                                        <p:attrNameLst>
                                          <p:attrName>style.visibility</p:attrName>
                                        </p:attrNameLst>
                                      </p:cBhvr>
                                      <p:to>
                                        <p:strVal val="visible"/>
                                      </p:to>
                                    </p:set>
                                  </p:childTnLst>
                                </p:cTn>
                              </p:par>
                            </p:childTnLst>
                          </p:cTn>
                        </p:par>
                      </p:childTnLst>
                    </p:cTn>
                  </p:par>
                  <p:par>
                    <p:cTn id="11" fill="hold">
                      <p:stCondLst>
                        <p:cond delay="indefinite"/>
                      </p:stCondLst>
                      <p:childTnLst>
                        <p:par>
                          <p:cTn id="12" fill="hold">
                            <p:stCondLst>
                              <p:cond delay="0"/>
                            </p:stCondLst>
                            <p:childTnLst>
                              <p:par>
                                <p:cTn id="13" presetID="1" presetClass="entr" presetSubtype="0" fill="hold" grpId="0" nodeType="clickEffect">
                                  <p:stCondLst>
                                    <p:cond delay="0"/>
                                  </p:stCondLst>
                                  <p:childTnLst>
                                    <p:set>
                                      <p:cBhvr>
                                        <p:cTn id="14" dur="1" fill="hold">
                                          <p:stCondLst>
                                            <p:cond delay="499"/>
                                          </p:stCondLst>
                                        </p:cTn>
                                        <p:tgtEl>
                                          <p:spTgt spid="36867">
                                            <p:txEl>
                                              <p:pRg st="2" end="2"/>
                                            </p:txEl>
                                          </p:spTgt>
                                        </p:tgtEl>
                                        <p:attrNameLst>
                                          <p:attrName>style.visibility</p:attrName>
                                        </p:attrNameLst>
                                      </p:cBhvr>
                                      <p:to>
                                        <p:strVal val="visible"/>
                                      </p:to>
                                    </p:set>
                                  </p:childTnLst>
                                </p:cTn>
                              </p:par>
                            </p:childTnLst>
                          </p:cTn>
                        </p:par>
                      </p:childTnLst>
                    </p:cTn>
                  </p:par>
                  <p:par>
                    <p:cTn id="15" fill="hold">
                      <p:stCondLst>
                        <p:cond delay="indefinite"/>
                      </p:stCondLst>
                      <p:childTnLst>
                        <p:par>
                          <p:cTn id="16" fill="hold">
                            <p:stCondLst>
                              <p:cond delay="0"/>
                            </p:stCondLst>
                            <p:childTnLst>
                              <p:par>
                                <p:cTn id="17" presetID="1" presetClass="entr" presetSubtype="0" fill="hold" grpId="0" nodeType="clickEffect">
                                  <p:stCondLst>
                                    <p:cond delay="0"/>
                                  </p:stCondLst>
                                  <p:childTnLst>
                                    <p:set>
                                      <p:cBhvr>
                                        <p:cTn id="18" dur="1" fill="hold">
                                          <p:stCondLst>
                                            <p:cond delay="499"/>
                                          </p:stCondLst>
                                        </p:cTn>
                                        <p:tgtEl>
                                          <p:spTgt spid="36867">
                                            <p:txEl>
                                              <p:pRg st="3" end="3"/>
                                            </p:txEl>
                                          </p:spTgt>
                                        </p:tgtEl>
                                        <p:attrNameLst>
                                          <p:attrName>style.visibility</p:attrName>
                                        </p:attrNameLst>
                                      </p:cBhvr>
                                      <p:to>
                                        <p:strVal val="visible"/>
                                      </p:to>
                                    </p:se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36867" grpId="0" build="p" bldLvl="5" autoUpdateAnimBg="0"/>
    </p:bldLst>
  </p:timing>
</p:sld>
</file>

<file path=ppt/slides/slide36.xml><?xml version="1.0" encoding="utf-8"?>
<p:sld xmlns:a="http://schemas.openxmlformats.org/drawingml/2006/main" xmlns:r="http://schemas.openxmlformats.org/officeDocument/2006/relationships" xmlns:mc="http://schemas.openxmlformats.org/markup-compatibility/2006" xmlns:mv="urn:schemas-microsoft-com:mac:vml" xmlns:p="http://schemas.openxmlformats.org/presentationml/2006/main" mc:Ignorable="mv" mc:PreserveAttributes="mv:*" showMasterPhAnim="0">
  <p:cSld>
    <p:spTree>
      <p:nvGrpSpPr>
        <p:cNvPr id="1" name=""/>
        <p:cNvGrpSpPr/>
        <p:nvPr/>
      </p:nvGrpSpPr>
      <p:grpSpPr>
        <a:xfrm>
          <a:off x="0" y="0"/>
          <a:ext cx="0" cy="0"/>
          <a:chOff x="0" y="0"/>
          <a:chExt cx="0" cy="0"/>
        </a:xfrm>
      </p:grpSpPr>
      <p:sp>
        <p:nvSpPr>
          <p:cNvPr id="62468" name="Rectangle 2"/>
          <p:cNvSpPr>
            <a:spLocks noGrp="1" noChangeArrowheads="1"/>
          </p:cNvSpPr>
          <p:nvPr>
            <p:ph type="title"/>
          </p:nvPr>
        </p:nvSpPr>
        <p:spPr>
          <a:xfrm>
            <a:off x="609600" y="228600"/>
            <a:ext cx="7696200" cy="838200"/>
          </a:xfrm>
          <a:gradFill>
            <a:gsLst>
              <a:gs pos="0">
                <a:srgbClr val="008000"/>
              </a:gs>
              <a:gs pos="75999">
                <a:srgbClr val="FFFFFF"/>
              </a:gs>
              <a:gs pos="100000">
                <a:srgbClr val="FFFFFF"/>
              </a:gs>
            </a:gsLst>
            <a:lin ang="5400000"/>
          </a:gradFill>
        </p:spPr>
        <p:txBody>
          <a:bodyPr rIns="132080"/>
          <a:lstStyle/>
          <a:p>
            <a:pPr indent="0" eaLnBrk="1" hangingPunct="1"/>
            <a:r>
              <a:rPr lang="en-US" sz="3200"/>
              <a:t>Imperfect Competition with Homogeneous Products: The Case of Dumping</a:t>
            </a:r>
          </a:p>
        </p:txBody>
      </p:sp>
      <p:sp>
        <p:nvSpPr>
          <p:cNvPr id="37891" name="Rectangle 3"/>
          <p:cNvSpPr>
            <a:spLocks noGrp="1" noChangeArrowheads="1"/>
          </p:cNvSpPr>
          <p:nvPr>
            <p:ph idx="1"/>
          </p:nvPr>
        </p:nvSpPr>
        <p:spPr>
          <a:xfrm>
            <a:off x="685800" y="1219200"/>
            <a:ext cx="8153400" cy="5638800"/>
          </a:xfrm>
        </p:spPr>
        <p:txBody>
          <a:bodyPr rIns="132080"/>
          <a:lstStyle/>
          <a:p>
            <a:pPr eaLnBrk="1" hangingPunct="1">
              <a:lnSpc>
                <a:spcPts val="3800"/>
              </a:lnSpc>
              <a:spcBef>
                <a:spcPct val="0"/>
              </a:spcBef>
              <a:buClr>
                <a:srgbClr val="000000"/>
              </a:buClr>
            </a:pPr>
            <a:r>
              <a:rPr lang="en-US"/>
              <a:t>Equilibrium Condition</a:t>
            </a:r>
          </a:p>
          <a:p>
            <a:pPr marL="782638" lvl="1" eaLnBrk="1" hangingPunct="1">
              <a:lnSpc>
                <a:spcPts val="3800"/>
              </a:lnSpc>
              <a:spcBef>
                <a:spcPct val="0"/>
              </a:spcBef>
              <a:buClr>
                <a:srgbClr val="000000"/>
              </a:buClr>
            </a:pPr>
            <a:r>
              <a:rPr lang="en-US"/>
              <a:t>For the discriminating monopolist, profits are maximized where MR = MR* = MC*. </a:t>
            </a:r>
          </a:p>
          <a:p>
            <a:pPr marL="782638" lvl="1" eaLnBrk="1" hangingPunct="1">
              <a:lnSpc>
                <a:spcPts val="3800"/>
              </a:lnSpc>
              <a:spcBef>
                <a:spcPct val="0"/>
              </a:spcBef>
              <a:buClr>
                <a:srgbClr val="000000"/>
              </a:buClr>
            </a:pPr>
            <a:r>
              <a:rPr lang="en-US"/>
              <a:t>If the Foreign firm produces at Q</a:t>
            </a:r>
            <a:r>
              <a:rPr lang="en-US" baseline="-25000"/>
              <a:t>1</a:t>
            </a:r>
            <a:r>
              <a:rPr lang="en-US"/>
              <a:t>, at point B, the         MC* = MR in export market.  </a:t>
            </a:r>
          </a:p>
          <a:p>
            <a:pPr marL="1182688" lvl="2" eaLnBrk="1" hangingPunct="1">
              <a:lnSpc>
                <a:spcPts val="3800"/>
              </a:lnSpc>
              <a:spcBef>
                <a:spcPct val="0"/>
              </a:spcBef>
              <a:buClr>
                <a:srgbClr val="000000"/>
              </a:buClr>
            </a:pPr>
            <a:r>
              <a:rPr lang="en-US"/>
              <a:t>But not all product is exported</a:t>
            </a:r>
          </a:p>
          <a:p>
            <a:pPr marL="782638" lvl="1" eaLnBrk="1" hangingPunct="1">
              <a:lnSpc>
                <a:spcPts val="3800"/>
              </a:lnSpc>
              <a:spcBef>
                <a:spcPct val="0"/>
              </a:spcBef>
              <a:buClr>
                <a:srgbClr val="000000"/>
              </a:buClr>
            </a:pPr>
            <a:r>
              <a:rPr lang="en-US"/>
              <a:t>The amount sold locally is determined by MR*=MC*,   at point C.</a:t>
            </a:r>
          </a:p>
          <a:p>
            <a:pPr marL="782638" lvl="1" eaLnBrk="1" hangingPunct="1">
              <a:lnSpc>
                <a:spcPts val="3800"/>
              </a:lnSpc>
              <a:spcBef>
                <a:spcPct val="0"/>
              </a:spcBef>
              <a:buClr>
                <a:srgbClr val="000000"/>
              </a:buClr>
            </a:pPr>
            <a:r>
              <a:rPr lang="en-US"/>
              <a:t>The price sold locally is P* and the price in the export market is P.</a:t>
            </a:r>
          </a:p>
          <a:p>
            <a:pPr marL="782638" lvl="1" eaLnBrk="1" hangingPunct="1">
              <a:lnSpc>
                <a:spcPts val="3800"/>
              </a:lnSpc>
              <a:spcBef>
                <a:spcPct val="0"/>
              </a:spcBef>
              <a:buClr>
                <a:srgbClr val="000000"/>
              </a:buClr>
            </a:pPr>
            <a:r>
              <a:rPr lang="en-US"/>
              <a:t>The firm is maximizing profits across both markets.</a:t>
            </a:r>
          </a:p>
        </p:txBody>
      </p:sp>
      <p:pic>
        <p:nvPicPr>
          <p:cNvPr id="62467" name="Picture 1"/>
          <p:cNvPicPr>
            <a:picLocks noChangeArrowheads="1"/>
          </p:cNvPicPr>
          <p:nvPr/>
        </p:nvPicPr>
        <p:blipFill>
          <a:blip r:embed="rId2"/>
          <a:srcRect/>
          <a:stretch>
            <a:fillRect/>
          </a:stretch>
        </p:blipFill>
        <p:spPr bwMode="auto">
          <a:xfrm>
            <a:off x="8383588" y="0"/>
            <a:ext cx="760412" cy="1066800"/>
          </a:xfrm>
          <a:prstGeom prst="rect">
            <a:avLst/>
          </a:prstGeom>
          <a:noFill/>
          <a:ln w="9525">
            <a:noFill/>
            <a:miter lim="800000"/>
            <a:headEnd/>
            <a:tailEnd/>
          </a:ln>
        </p:spPr>
      </p:pic>
      <p:sp>
        <p:nvSpPr>
          <p:cNvPr id="62470" name="Rectangle 4"/>
          <p:cNvSpPr>
            <a:spLocks/>
          </p:cNvSpPr>
          <p:nvPr/>
        </p:nvSpPr>
        <p:spPr bwMode="auto">
          <a:xfrm>
            <a:off x="469900" y="203200"/>
            <a:ext cx="7696200" cy="952500"/>
          </a:xfrm>
          <a:prstGeom prst="rect">
            <a:avLst/>
          </a:prstGeom>
          <a:solidFill>
            <a:srgbClr val="AADE6B"/>
          </a:solidFill>
          <a:ln w="12700">
            <a:noFill/>
            <a:miter lim="800000"/>
            <a:headEnd/>
            <a:tailEnd/>
          </a:ln>
        </p:spPr>
        <p:txBody>
          <a:bodyPr lIns="0" tIns="0" rIns="40639" bIns="0" anchor="ctr">
            <a:prstTxWarp prst="textNoShape">
              <a:avLst/>
            </a:prstTxWarp>
          </a:bodyPr>
          <a:lstStyle/>
          <a:p>
            <a:pPr marL="39688"/>
            <a:r>
              <a:rPr lang="en-US" sz="4400" dirty="0">
                <a:solidFill>
                  <a:schemeClr val="tx1"/>
                </a:solidFill>
                <a:latin typeface="Angsana New Bold" charset="0"/>
                <a:ea typeface="Angsana New Bold" charset="0"/>
                <a:cs typeface="Angsana New Bold" charset="0"/>
                <a:sym typeface="Angsana New Bold" charset="0"/>
              </a:rPr>
              <a:t>Monopoly and Dumping</a:t>
            </a:r>
          </a:p>
        </p:txBody>
      </p:sp>
      <p:sp>
        <p:nvSpPr>
          <p:cNvPr id="7" name="Footer Placeholder 6"/>
          <p:cNvSpPr>
            <a:spLocks noGrp="1"/>
          </p:cNvSpPr>
          <p:nvPr>
            <p:ph type="ftr" sz="quarter" idx="3"/>
          </p:nvPr>
        </p:nvSpPr>
        <p:spPr/>
        <p:txBody>
          <a:bodyPr/>
          <a:lstStyle/>
          <a:p>
            <a:r>
              <a:rPr lang="en-US" smtClean="0"/>
              <a:t>Chayun Tantivasadakarn</a:t>
            </a:r>
            <a:endParaRPr lang="en-US" dirty="0"/>
          </a:p>
        </p:txBody>
      </p:sp>
    </p:spTree>
  </p:cSld>
  <p:clrMapOvr>
    <a:masterClrMapping/>
  </p:clrMapOvr>
  <p:transition/>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1" presetClass="entr" presetSubtype="0" fill="hold" grpId="0" nodeType="clickEffect">
                                  <p:stCondLst>
                                    <p:cond delay="0"/>
                                  </p:stCondLst>
                                  <p:childTnLst>
                                    <p:set>
                                      <p:cBhvr>
                                        <p:cTn id="6" dur="1" fill="hold">
                                          <p:stCondLst>
                                            <p:cond delay="499"/>
                                          </p:stCondLst>
                                        </p:cTn>
                                        <p:tgtEl>
                                          <p:spTgt spid="37891">
                                            <p:txEl>
                                              <p:pRg st="0" end="0"/>
                                            </p:txEl>
                                          </p:spTgt>
                                        </p:tgtEl>
                                        <p:attrNameLst>
                                          <p:attrName>style.visibility</p:attrName>
                                        </p:attrNameLst>
                                      </p:cBhvr>
                                      <p:to>
                                        <p:strVal val="visible"/>
                                      </p:to>
                                    </p:set>
                                  </p:childTnLst>
                                </p:cTn>
                              </p:par>
                            </p:childTnLst>
                          </p:cTn>
                        </p:par>
                      </p:childTnLst>
                    </p:cTn>
                  </p:par>
                  <p:par>
                    <p:cTn id="7" fill="hold">
                      <p:stCondLst>
                        <p:cond delay="indefinite"/>
                      </p:stCondLst>
                      <p:childTnLst>
                        <p:par>
                          <p:cTn id="8" fill="hold">
                            <p:stCondLst>
                              <p:cond delay="0"/>
                            </p:stCondLst>
                            <p:childTnLst>
                              <p:par>
                                <p:cTn id="9" presetID="1" presetClass="entr" presetSubtype="0" fill="hold" grpId="0" nodeType="clickEffect">
                                  <p:stCondLst>
                                    <p:cond delay="0"/>
                                  </p:stCondLst>
                                  <p:childTnLst>
                                    <p:set>
                                      <p:cBhvr>
                                        <p:cTn id="10" dur="1" fill="hold">
                                          <p:stCondLst>
                                            <p:cond delay="499"/>
                                          </p:stCondLst>
                                        </p:cTn>
                                        <p:tgtEl>
                                          <p:spTgt spid="37891">
                                            <p:txEl>
                                              <p:pRg st="1" end="1"/>
                                            </p:txEl>
                                          </p:spTgt>
                                        </p:tgtEl>
                                        <p:attrNameLst>
                                          <p:attrName>style.visibility</p:attrName>
                                        </p:attrNameLst>
                                      </p:cBhvr>
                                      <p:to>
                                        <p:strVal val="visible"/>
                                      </p:to>
                                    </p:set>
                                  </p:childTnLst>
                                </p:cTn>
                              </p:par>
                            </p:childTnLst>
                          </p:cTn>
                        </p:par>
                      </p:childTnLst>
                    </p:cTn>
                  </p:par>
                  <p:par>
                    <p:cTn id="11" fill="hold">
                      <p:stCondLst>
                        <p:cond delay="indefinite"/>
                      </p:stCondLst>
                      <p:childTnLst>
                        <p:par>
                          <p:cTn id="12" fill="hold">
                            <p:stCondLst>
                              <p:cond delay="0"/>
                            </p:stCondLst>
                            <p:childTnLst>
                              <p:par>
                                <p:cTn id="13" presetID="1" presetClass="entr" presetSubtype="0" fill="hold" grpId="0" nodeType="clickEffect">
                                  <p:stCondLst>
                                    <p:cond delay="0"/>
                                  </p:stCondLst>
                                  <p:childTnLst>
                                    <p:set>
                                      <p:cBhvr>
                                        <p:cTn id="14" dur="1" fill="hold">
                                          <p:stCondLst>
                                            <p:cond delay="499"/>
                                          </p:stCondLst>
                                        </p:cTn>
                                        <p:tgtEl>
                                          <p:spTgt spid="37891">
                                            <p:txEl>
                                              <p:pRg st="2" end="2"/>
                                            </p:txEl>
                                          </p:spTgt>
                                        </p:tgtEl>
                                        <p:attrNameLst>
                                          <p:attrName>style.visibility</p:attrName>
                                        </p:attrNameLst>
                                      </p:cBhvr>
                                      <p:to>
                                        <p:strVal val="visible"/>
                                      </p:to>
                                    </p:set>
                                  </p:childTnLst>
                                </p:cTn>
                              </p:par>
                            </p:childTnLst>
                          </p:cTn>
                        </p:par>
                      </p:childTnLst>
                    </p:cTn>
                  </p:par>
                  <p:par>
                    <p:cTn id="15" fill="hold">
                      <p:stCondLst>
                        <p:cond delay="indefinite"/>
                      </p:stCondLst>
                      <p:childTnLst>
                        <p:par>
                          <p:cTn id="16" fill="hold">
                            <p:stCondLst>
                              <p:cond delay="0"/>
                            </p:stCondLst>
                            <p:childTnLst>
                              <p:par>
                                <p:cTn id="17" presetID="1" presetClass="entr" presetSubtype="0" fill="hold" grpId="0" nodeType="clickEffect">
                                  <p:stCondLst>
                                    <p:cond delay="0"/>
                                  </p:stCondLst>
                                  <p:childTnLst>
                                    <p:set>
                                      <p:cBhvr>
                                        <p:cTn id="18" dur="1" fill="hold">
                                          <p:stCondLst>
                                            <p:cond delay="499"/>
                                          </p:stCondLst>
                                        </p:cTn>
                                        <p:tgtEl>
                                          <p:spTgt spid="37891">
                                            <p:txEl>
                                              <p:pRg st="3" end="3"/>
                                            </p:txEl>
                                          </p:spTgt>
                                        </p:tgtEl>
                                        <p:attrNameLst>
                                          <p:attrName>style.visibility</p:attrName>
                                        </p:attrNameLst>
                                      </p:cBhvr>
                                      <p:to>
                                        <p:strVal val="visible"/>
                                      </p:to>
                                    </p:set>
                                  </p:childTnLst>
                                </p:cTn>
                              </p:par>
                            </p:childTnLst>
                          </p:cTn>
                        </p:par>
                      </p:childTnLst>
                    </p:cTn>
                  </p:par>
                  <p:par>
                    <p:cTn id="19" fill="hold">
                      <p:stCondLst>
                        <p:cond delay="indefinite"/>
                      </p:stCondLst>
                      <p:childTnLst>
                        <p:par>
                          <p:cTn id="20" fill="hold">
                            <p:stCondLst>
                              <p:cond delay="0"/>
                            </p:stCondLst>
                            <p:childTnLst>
                              <p:par>
                                <p:cTn id="21" presetID="1" presetClass="entr" presetSubtype="0" fill="hold" grpId="0" nodeType="clickEffect">
                                  <p:stCondLst>
                                    <p:cond delay="0"/>
                                  </p:stCondLst>
                                  <p:childTnLst>
                                    <p:set>
                                      <p:cBhvr>
                                        <p:cTn id="22" dur="1" fill="hold">
                                          <p:stCondLst>
                                            <p:cond delay="499"/>
                                          </p:stCondLst>
                                        </p:cTn>
                                        <p:tgtEl>
                                          <p:spTgt spid="37891">
                                            <p:txEl>
                                              <p:pRg st="4" end="4"/>
                                            </p:txEl>
                                          </p:spTgt>
                                        </p:tgtEl>
                                        <p:attrNameLst>
                                          <p:attrName>style.visibility</p:attrName>
                                        </p:attrNameLst>
                                      </p:cBhvr>
                                      <p:to>
                                        <p:strVal val="visible"/>
                                      </p:to>
                                    </p:set>
                                  </p:childTnLst>
                                </p:cTn>
                              </p:par>
                            </p:childTnLst>
                          </p:cTn>
                        </p:par>
                      </p:childTnLst>
                    </p:cTn>
                  </p:par>
                  <p:par>
                    <p:cTn id="23" fill="hold">
                      <p:stCondLst>
                        <p:cond delay="indefinite"/>
                      </p:stCondLst>
                      <p:childTnLst>
                        <p:par>
                          <p:cTn id="24" fill="hold">
                            <p:stCondLst>
                              <p:cond delay="0"/>
                            </p:stCondLst>
                            <p:childTnLst>
                              <p:par>
                                <p:cTn id="25" presetID="1" presetClass="entr" presetSubtype="0" fill="hold" grpId="0" nodeType="clickEffect">
                                  <p:stCondLst>
                                    <p:cond delay="0"/>
                                  </p:stCondLst>
                                  <p:childTnLst>
                                    <p:set>
                                      <p:cBhvr>
                                        <p:cTn id="26" dur="1" fill="hold">
                                          <p:stCondLst>
                                            <p:cond delay="499"/>
                                          </p:stCondLst>
                                        </p:cTn>
                                        <p:tgtEl>
                                          <p:spTgt spid="37891">
                                            <p:txEl>
                                              <p:pRg st="5" end="5"/>
                                            </p:txEl>
                                          </p:spTgt>
                                        </p:tgtEl>
                                        <p:attrNameLst>
                                          <p:attrName>style.visibility</p:attrName>
                                        </p:attrNameLst>
                                      </p:cBhvr>
                                      <p:to>
                                        <p:strVal val="visible"/>
                                      </p:to>
                                    </p:set>
                                  </p:childTnLst>
                                </p:cTn>
                              </p:par>
                            </p:childTnLst>
                          </p:cTn>
                        </p:par>
                      </p:childTnLst>
                    </p:cTn>
                  </p:par>
                  <p:par>
                    <p:cTn id="27" fill="hold">
                      <p:stCondLst>
                        <p:cond delay="indefinite"/>
                      </p:stCondLst>
                      <p:childTnLst>
                        <p:par>
                          <p:cTn id="28" fill="hold">
                            <p:stCondLst>
                              <p:cond delay="0"/>
                            </p:stCondLst>
                            <p:childTnLst>
                              <p:par>
                                <p:cTn id="29" presetID="1" presetClass="entr" presetSubtype="0" fill="hold" grpId="0" nodeType="clickEffect">
                                  <p:stCondLst>
                                    <p:cond delay="0"/>
                                  </p:stCondLst>
                                  <p:childTnLst>
                                    <p:set>
                                      <p:cBhvr>
                                        <p:cTn id="30" dur="1" fill="hold">
                                          <p:stCondLst>
                                            <p:cond delay="499"/>
                                          </p:stCondLst>
                                        </p:cTn>
                                        <p:tgtEl>
                                          <p:spTgt spid="37891">
                                            <p:txEl>
                                              <p:pRg st="6" end="6"/>
                                            </p:txEl>
                                          </p:spTgt>
                                        </p:tgtEl>
                                        <p:attrNameLst>
                                          <p:attrName>style.visibility</p:attrName>
                                        </p:attrNameLst>
                                      </p:cBhvr>
                                      <p:to>
                                        <p:strVal val="visible"/>
                                      </p:to>
                                    </p:se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37891" grpId="0" build="p" bldLvl="5" autoUpdateAnimBg="0"/>
    </p:bldLst>
  </p:timing>
</p:sld>
</file>

<file path=ppt/slides/slide37.xml><?xml version="1.0" encoding="utf-8"?>
<p:sld xmlns:a="http://schemas.openxmlformats.org/drawingml/2006/main" xmlns:r="http://schemas.openxmlformats.org/officeDocument/2006/relationships" xmlns:mc="http://schemas.openxmlformats.org/markup-compatibility/2006" xmlns:mv="urn:schemas-microsoft-com:mac:vml" xmlns:p="http://schemas.openxmlformats.org/presentationml/2006/main" mc:Ignorable="mv" mc:PreserveAttributes="mv:*">
  <p:cSld>
    <p:spTree>
      <p:nvGrpSpPr>
        <p:cNvPr id="1" name=""/>
        <p:cNvGrpSpPr/>
        <p:nvPr/>
      </p:nvGrpSpPr>
      <p:grpSpPr>
        <a:xfrm>
          <a:off x="0" y="0"/>
          <a:ext cx="0" cy="0"/>
          <a:chOff x="0" y="0"/>
          <a:chExt cx="0" cy="0"/>
        </a:xfrm>
      </p:grpSpPr>
      <p:sp>
        <p:nvSpPr>
          <p:cNvPr id="63492" name="Rectangle 2"/>
          <p:cNvSpPr>
            <a:spLocks noGrp="1" noChangeArrowheads="1"/>
          </p:cNvSpPr>
          <p:nvPr>
            <p:ph type="title"/>
          </p:nvPr>
        </p:nvSpPr>
        <p:spPr/>
        <p:txBody>
          <a:bodyPr rIns="132080"/>
          <a:lstStyle/>
          <a:p>
            <a:pPr indent="0" eaLnBrk="1" hangingPunct="1"/>
            <a:r>
              <a:rPr lang="en-US" sz="3200"/>
              <a:t>Imperfect Competition with Homogeneous Products: The Case of Dumping</a:t>
            </a:r>
          </a:p>
        </p:txBody>
      </p:sp>
      <p:pic>
        <p:nvPicPr>
          <p:cNvPr id="63491" name="Picture 1"/>
          <p:cNvPicPr>
            <a:picLocks noChangeArrowheads="1"/>
          </p:cNvPicPr>
          <p:nvPr/>
        </p:nvPicPr>
        <p:blipFill>
          <a:blip r:embed="rId3"/>
          <a:srcRect/>
          <a:stretch>
            <a:fillRect/>
          </a:stretch>
        </p:blipFill>
        <p:spPr bwMode="auto">
          <a:xfrm>
            <a:off x="8383588" y="0"/>
            <a:ext cx="760412" cy="1066800"/>
          </a:xfrm>
          <a:prstGeom prst="rect">
            <a:avLst/>
          </a:prstGeom>
          <a:noFill/>
          <a:ln w="9525">
            <a:noFill/>
            <a:miter lim="800000"/>
            <a:headEnd/>
            <a:tailEnd/>
          </a:ln>
        </p:spPr>
      </p:pic>
      <p:sp>
        <p:nvSpPr>
          <p:cNvPr id="63493" name="Line 3"/>
          <p:cNvSpPr>
            <a:spLocks noChangeShapeType="1"/>
          </p:cNvSpPr>
          <p:nvPr/>
        </p:nvSpPr>
        <p:spPr bwMode="auto">
          <a:xfrm>
            <a:off x="1482725" y="1533525"/>
            <a:ext cx="1588" cy="4094163"/>
          </a:xfrm>
          <a:prstGeom prst="line">
            <a:avLst/>
          </a:prstGeom>
          <a:noFill/>
          <a:ln w="19050">
            <a:solidFill>
              <a:schemeClr val="tx1"/>
            </a:solidFill>
            <a:round/>
            <a:headEnd/>
            <a:tailEnd/>
          </a:ln>
        </p:spPr>
        <p:txBody>
          <a:bodyPr lIns="0" tIns="0" rIns="0" bIns="0">
            <a:prstTxWarp prst="textNoShape">
              <a:avLst/>
            </a:prstTxWarp>
          </a:bodyPr>
          <a:lstStyle/>
          <a:p>
            <a:endParaRPr lang="en-US"/>
          </a:p>
        </p:txBody>
      </p:sp>
      <p:sp>
        <p:nvSpPr>
          <p:cNvPr id="63494" name="Line 4"/>
          <p:cNvSpPr>
            <a:spLocks noChangeShapeType="1"/>
          </p:cNvSpPr>
          <p:nvPr/>
        </p:nvSpPr>
        <p:spPr bwMode="auto">
          <a:xfrm>
            <a:off x="1471613" y="5627688"/>
            <a:ext cx="4767262" cy="1587"/>
          </a:xfrm>
          <a:prstGeom prst="line">
            <a:avLst/>
          </a:prstGeom>
          <a:noFill/>
          <a:ln w="19050">
            <a:solidFill>
              <a:schemeClr val="tx1"/>
            </a:solidFill>
            <a:round/>
            <a:headEnd/>
            <a:tailEnd/>
          </a:ln>
        </p:spPr>
        <p:txBody>
          <a:bodyPr lIns="0" tIns="0" rIns="0" bIns="0">
            <a:prstTxWarp prst="textNoShape">
              <a:avLst/>
            </a:prstTxWarp>
          </a:bodyPr>
          <a:lstStyle/>
          <a:p>
            <a:endParaRPr lang="en-US"/>
          </a:p>
        </p:txBody>
      </p:sp>
      <p:sp>
        <p:nvSpPr>
          <p:cNvPr id="63495" name="Line 5"/>
          <p:cNvSpPr>
            <a:spLocks noChangeShapeType="1"/>
          </p:cNvSpPr>
          <p:nvPr/>
        </p:nvSpPr>
        <p:spPr bwMode="auto">
          <a:xfrm rot="10800000" flipH="1">
            <a:off x="1482725" y="4538663"/>
            <a:ext cx="4505325" cy="11112"/>
          </a:xfrm>
          <a:prstGeom prst="line">
            <a:avLst/>
          </a:prstGeom>
          <a:noFill/>
          <a:ln w="28575">
            <a:solidFill>
              <a:srgbClr val="CC0000"/>
            </a:solidFill>
            <a:round/>
            <a:headEnd/>
            <a:tailEnd/>
          </a:ln>
        </p:spPr>
        <p:txBody>
          <a:bodyPr lIns="0" tIns="0" rIns="0" bIns="0">
            <a:prstTxWarp prst="textNoShape">
              <a:avLst/>
            </a:prstTxWarp>
          </a:bodyPr>
          <a:lstStyle/>
          <a:p>
            <a:endParaRPr lang="en-US"/>
          </a:p>
        </p:txBody>
      </p:sp>
      <p:sp>
        <p:nvSpPr>
          <p:cNvPr id="63496" name="Freeform 6"/>
          <p:cNvSpPr>
            <a:spLocks/>
          </p:cNvSpPr>
          <p:nvPr/>
        </p:nvSpPr>
        <p:spPr bwMode="auto">
          <a:xfrm>
            <a:off x="1493838" y="1992313"/>
            <a:ext cx="3995737" cy="3163887"/>
          </a:xfrm>
          <a:custGeom>
            <a:avLst/>
            <a:gdLst>
              <a:gd name="T0" fmla="*/ 0 w 21600"/>
              <a:gd name="T1" fmla="*/ 2147483647 h 20348"/>
              <a:gd name="T2" fmla="*/ 2147483647 w 21600"/>
              <a:gd name="T3" fmla="*/ 2147483647 h 20348"/>
              <a:gd name="T4" fmla="*/ 2147483647 w 21600"/>
              <a:gd name="T5" fmla="*/ 0 h 20348"/>
              <a:gd name="T6" fmla="*/ 0 60000 65536"/>
              <a:gd name="T7" fmla="*/ 0 60000 65536"/>
              <a:gd name="T8" fmla="*/ 0 60000 65536"/>
              <a:gd name="T9" fmla="*/ 0 w 21600"/>
              <a:gd name="T10" fmla="*/ 0 h 20348"/>
              <a:gd name="T11" fmla="*/ 21600 w 21600"/>
              <a:gd name="T12" fmla="*/ 20348 h 20348"/>
            </a:gdLst>
            <a:ahLst/>
            <a:cxnLst>
              <a:cxn ang="T6">
                <a:pos x="T0" y="T1"/>
              </a:cxn>
              <a:cxn ang="T7">
                <a:pos x="T2" y="T3"/>
              </a:cxn>
              <a:cxn ang="T8">
                <a:pos x="T4" y="T5"/>
              </a:cxn>
            </a:cxnLst>
            <a:rect l="T9" t="T10" r="T11" b="T12"/>
            <a:pathLst>
              <a:path w="21600" h="20348">
                <a:moveTo>
                  <a:pt x="0" y="18762"/>
                </a:moveTo>
                <a:cubicBezTo>
                  <a:pt x="2359" y="20181"/>
                  <a:pt x="4731" y="21600"/>
                  <a:pt x="8329" y="18476"/>
                </a:cubicBezTo>
                <a:cubicBezTo>
                  <a:pt x="11927" y="15353"/>
                  <a:pt x="16763" y="7676"/>
                  <a:pt x="21600" y="0"/>
                </a:cubicBezTo>
              </a:path>
            </a:pathLst>
          </a:custGeom>
          <a:noFill/>
          <a:ln w="28575">
            <a:solidFill>
              <a:srgbClr val="CC0000"/>
            </a:solidFill>
            <a:round/>
            <a:headEnd/>
            <a:tailEnd/>
          </a:ln>
        </p:spPr>
        <p:txBody>
          <a:bodyPr lIns="0" tIns="0" rIns="0" bIns="0">
            <a:prstTxWarp prst="textNoShape">
              <a:avLst/>
            </a:prstTxWarp>
          </a:bodyPr>
          <a:lstStyle/>
          <a:p>
            <a:endParaRPr lang="en-US"/>
          </a:p>
        </p:txBody>
      </p:sp>
      <p:sp>
        <p:nvSpPr>
          <p:cNvPr id="63497" name="Freeform 7"/>
          <p:cNvSpPr>
            <a:spLocks/>
          </p:cNvSpPr>
          <p:nvPr/>
        </p:nvSpPr>
        <p:spPr bwMode="auto">
          <a:xfrm rot="7860000">
            <a:off x="3095625" y="3076575"/>
            <a:ext cx="1260475" cy="1533525"/>
          </a:xfrm>
          <a:custGeom>
            <a:avLst/>
            <a:gdLst>
              <a:gd name="T0" fmla="*/ 0 w 21600"/>
              <a:gd name="T1" fmla="*/ 0 h 21600"/>
              <a:gd name="T2" fmla="*/ 2147483647 w 21600"/>
              <a:gd name="T3" fmla="*/ 2147483647 h 21600"/>
              <a:gd name="T4" fmla="*/ 0 60000 65536"/>
              <a:gd name="T5" fmla="*/ 0 60000 65536"/>
              <a:gd name="T6" fmla="*/ 0 w 21600"/>
              <a:gd name="T7" fmla="*/ 0 h 21600"/>
              <a:gd name="T8" fmla="*/ 21600 w 21600"/>
              <a:gd name="T9" fmla="*/ 21600 h 21600"/>
            </a:gdLst>
            <a:ahLst/>
            <a:cxnLst>
              <a:cxn ang="T4">
                <a:pos x="T0" y="T1"/>
              </a:cxn>
              <a:cxn ang="T5">
                <a:pos x="T2" y="T3"/>
              </a:cxn>
            </a:cxnLst>
            <a:rect l="T6" t="T7" r="T8" b="T9"/>
            <a:pathLst>
              <a:path w="21600" h="21600">
                <a:moveTo>
                  <a:pt x="0" y="0"/>
                </a:moveTo>
                <a:cubicBezTo>
                  <a:pt x="11929" y="0"/>
                  <a:pt x="21600" y="9671"/>
                  <a:pt x="21600" y="21600"/>
                </a:cubicBezTo>
              </a:path>
            </a:pathLst>
          </a:custGeom>
          <a:noFill/>
          <a:ln w="28575">
            <a:solidFill>
              <a:schemeClr val="tx1"/>
            </a:solidFill>
            <a:round/>
            <a:headEnd/>
            <a:tailEnd/>
          </a:ln>
        </p:spPr>
        <p:txBody>
          <a:bodyPr lIns="0" tIns="0" rIns="0" bIns="0">
            <a:prstTxWarp prst="textNoShape">
              <a:avLst/>
            </a:prstTxWarp>
          </a:bodyPr>
          <a:lstStyle/>
          <a:p>
            <a:endParaRPr lang="en-US"/>
          </a:p>
        </p:txBody>
      </p:sp>
      <p:sp>
        <p:nvSpPr>
          <p:cNvPr id="63498" name="Rectangle 8"/>
          <p:cNvSpPr>
            <a:spLocks/>
          </p:cNvSpPr>
          <p:nvPr/>
        </p:nvSpPr>
        <p:spPr bwMode="auto">
          <a:xfrm>
            <a:off x="993775" y="1555750"/>
            <a:ext cx="635000" cy="355600"/>
          </a:xfrm>
          <a:prstGeom prst="rect">
            <a:avLst/>
          </a:prstGeom>
          <a:noFill/>
          <a:ln w="12700">
            <a:noFill/>
            <a:miter lim="800000"/>
            <a:headEnd/>
            <a:tailEnd/>
          </a:ln>
        </p:spPr>
        <p:txBody>
          <a:bodyPr lIns="0" tIns="0" rIns="0" bIns="0">
            <a:prstTxWarp prst="textNoShape">
              <a:avLst/>
            </a:prstTxWarp>
          </a:bodyPr>
          <a:lstStyle/>
          <a:p>
            <a:r>
              <a:rPr lang="en-US">
                <a:solidFill>
                  <a:schemeClr val="tx1"/>
                </a:solidFill>
                <a:latin typeface="Angsana New Bold" charset="0"/>
                <a:ea typeface="Angsana New Bold" charset="0"/>
                <a:cs typeface="Angsana New Bold" charset="0"/>
                <a:sym typeface="Angsana New Bold" charset="0"/>
              </a:rPr>
              <a:t>Price</a:t>
            </a:r>
          </a:p>
        </p:txBody>
      </p:sp>
      <p:sp>
        <p:nvSpPr>
          <p:cNvPr id="63499" name="Rectangle 9"/>
          <p:cNvSpPr>
            <a:spLocks/>
          </p:cNvSpPr>
          <p:nvPr/>
        </p:nvSpPr>
        <p:spPr bwMode="auto">
          <a:xfrm>
            <a:off x="5837238" y="5638800"/>
            <a:ext cx="2019300" cy="355600"/>
          </a:xfrm>
          <a:prstGeom prst="rect">
            <a:avLst/>
          </a:prstGeom>
          <a:noFill/>
          <a:ln w="12700">
            <a:noFill/>
            <a:miter lim="800000"/>
            <a:headEnd/>
            <a:tailEnd/>
          </a:ln>
        </p:spPr>
        <p:txBody>
          <a:bodyPr lIns="0" tIns="0" rIns="0" bIns="0">
            <a:prstTxWarp prst="textNoShape">
              <a:avLst/>
            </a:prstTxWarp>
          </a:bodyPr>
          <a:lstStyle/>
          <a:p>
            <a:r>
              <a:rPr lang="en-US">
                <a:solidFill>
                  <a:schemeClr val="tx1"/>
                </a:solidFill>
                <a:latin typeface="Angsana New Bold" charset="0"/>
                <a:ea typeface="Angsana New Bold" charset="0"/>
                <a:cs typeface="Angsana New Bold" charset="0"/>
                <a:sym typeface="Angsana New Bold" charset="0"/>
              </a:rPr>
              <a:t>Foreign Quantity</a:t>
            </a:r>
          </a:p>
        </p:txBody>
      </p:sp>
      <p:sp>
        <p:nvSpPr>
          <p:cNvPr id="63500" name="Rectangle 10"/>
          <p:cNvSpPr>
            <a:spLocks/>
          </p:cNvSpPr>
          <p:nvPr/>
        </p:nvSpPr>
        <p:spPr bwMode="auto">
          <a:xfrm>
            <a:off x="5105400" y="1524000"/>
            <a:ext cx="736600" cy="355600"/>
          </a:xfrm>
          <a:prstGeom prst="rect">
            <a:avLst/>
          </a:prstGeom>
          <a:noFill/>
          <a:ln w="12700">
            <a:noFill/>
            <a:miter lim="800000"/>
            <a:headEnd/>
            <a:tailEnd/>
          </a:ln>
        </p:spPr>
        <p:txBody>
          <a:bodyPr lIns="0" tIns="0" rIns="0" bIns="0">
            <a:prstTxWarp prst="textNoShape">
              <a:avLst/>
            </a:prstTxWarp>
          </a:bodyPr>
          <a:lstStyle/>
          <a:p>
            <a:r>
              <a:rPr lang="en-US">
                <a:solidFill>
                  <a:schemeClr val="tx1"/>
                </a:solidFill>
                <a:latin typeface="Angsana New Bold" charset="0"/>
                <a:ea typeface="Angsana New Bold" charset="0"/>
                <a:cs typeface="Angsana New Bold" charset="0"/>
                <a:sym typeface="Angsana New Bold" charset="0"/>
              </a:rPr>
              <a:t>MC*</a:t>
            </a:r>
          </a:p>
        </p:txBody>
      </p:sp>
      <p:sp>
        <p:nvSpPr>
          <p:cNvPr id="63501" name="Rectangle 11"/>
          <p:cNvSpPr>
            <a:spLocks/>
          </p:cNvSpPr>
          <p:nvPr/>
        </p:nvSpPr>
        <p:spPr bwMode="auto">
          <a:xfrm>
            <a:off x="4648200" y="3429000"/>
            <a:ext cx="698500" cy="355600"/>
          </a:xfrm>
          <a:prstGeom prst="rect">
            <a:avLst/>
          </a:prstGeom>
          <a:noFill/>
          <a:ln w="12700">
            <a:noFill/>
            <a:miter lim="800000"/>
            <a:headEnd/>
            <a:tailEnd/>
          </a:ln>
        </p:spPr>
        <p:txBody>
          <a:bodyPr lIns="0" tIns="0" rIns="0" bIns="0">
            <a:prstTxWarp prst="textNoShape">
              <a:avLst/>
            </a:prstTxWarp>
          </a:bodyPr>
          <a:lstStyle/>
          <a:p>
            <a:r>
              <a:rPr lang="en-US">
                <a:solidFill>
                  <a:schemeClr val="tx1"/>
                </a:solidFill>
                <a:latin typeface="Angsana New Bold" charset="0"/>
                <a:ea typeface="Angsana New Bold" charset="0"/>
                <a:cs typeface="Angsana New Bold" charset="0"/>
                <a:sym typeface="Angsana New Bold" charset="0"/>
              </a:rPr>
              <a:t>AC*</a:t>
            </a:r>
          </a:p>
        </p:txBody>
      </p:sp>
      <p:sp>
        <p:nvSpPr>
          <p:cNvPr id="63502" name="Rectangle 12"/>
          <p:cNvSpPr>
            <a:spLocks/>
          </p:cNvSpPr>
          <p:nvPr/>
        </p:nvSpPr>
        <p:spPr bwMode="auto">
          <a:xfrm>
            <a:off x="171450" y="4284663"/>
            <a:ext cx="1524000" cy="355600"/>
          </a:xfrm>
          <a:prstGeom prst="rect">
            <a:avLst/>
          </a:prstGeom>
          <a:noFill/>
          <a:ln w="12700">
            <a:noFill/>
            <a:miter lim="800000"/>
            <a:headEnd/>
            <a:tailEnd/>
          </a:ln>
        </p:spPr>
        <p:txBody>
          <a:bodyPr lIns="0" tIns="0" rIns="0" bIns="0">
            <a:prstTxWarp prst="textNoShape">
              <a:avLst/>
            </a:prstTxWarp>
          </a:bodyPr>
          <a:lstStyle/>
          <a:p>
            <a:r>
              <a:rPr lang="en-US">
                <a:solidFill>
                  <a:schemeClr val="tx1"/>
                </a:solidFill>
                <a:latin typeface="Angsana New Bold" charset="0"/>
                <a:ea typeface="Angsana New Bold" charset="0"/>
                <a:cs typeface="Angsana New Bold" charset="0"/>
                <a:sym typeface="Angsana New Bold" charset="0"/>
              </a:rPr>
              <a:t>Export Price, P</a:t>
            </a:r>
          </a:p>
        </p:txBody>
      </p:sp>
      <p:sp>
        <p:nvSpPr>
          <p:cNvPr id="63503" name="Rectangle 13"/>
          <p:cNvSpPr>
            <a:spLocks/>
          </p:cNvSpPr>
          <p:nvPr/>
        </p:nvSpPr>
        <p:spPr bwMode="auto">
          <a:xfrm>
            <a:off x="6088063" y="4038600"/>
            <a:ext cx="2692400" cy="711200"/>
          </a:xfrm>
          <a:prstGeom prst="rect">
            <a:avLst/>
          </a:prstGeom>
          <a:noFill/>
          <a:ln w="12700">
            <a:noFill/>
            <a:miter lim="800000"/>
            <a:headEnd/>
            <a:tailEnd/>
          </a:ln>
        </p:spPr>
        <p:txBody>
          <a:bodyPr lIns="0" tIns="0" rIns="0" bIns="0">
            <a:prstTxWarp prst="textNoShape">
              <a:avLst/>
            </a:prstTxWarp>
          </a:bodyPr>
          <a:lstStyle/>
          <a:p>
            <a:r>
              <a:rPr lang="en-US">
                <a:solidFill>
                  <a:schemeClr val="tx1"/>
                </a:solidFill>
                <a:latin typeface="Angsana New Bold" charset="0"/>
                <a:ea typeface="Angsana New Bold" charset="0"/>
                <a:cs typeface="Angsana New Bold" charset="0"/>
                <a:sym typeface="Angsana New Bold" charset="0"/>
              </a:rPr>
              <a:t>Export Demand, D, and export marginal revenue, MR</a:t>
            </a:r>
          </a:p>
        </p:txBody>
      </p:sp>
      <p:grpSp>
        <p:nvGrpSpPr>
          <p:cNvPr id="63504" name="Group 14"/>
          <p:cNvGrpSpPr>
            <a:grpSpLocks/>
          </p:cNvGrpSpPr>
          <p:nvPr/>
        </p:nvGrpSpPr>
        <p:grpSpPr bwMode="auto">
          <a:xfrm>
            <a:off x="1497013" y="1773238"/>
            <a:ext cx="5907087" cy="4108450"/>
            <a:chOff x="0" y="0"/>
            <a:chExt cx="3721" cy="2588"/>
          </a:xfrm>
        </p:grpSpPr>
        <p:sp>
          <p:nvSpPr>
            <p:cNvPr id="63528" name="Line 15"/>
            <p:cNvSpPr>
              <a:spLocks noChangeShapeType="1"/>
            </p:cNvSpPr>
            <p:nvPr/>
          </p:nvSpPr>
          <p:spPr bwMode="auto">
            <a:xfrm>
              <a:off x="16" y="9"/>
              <a:ext cx="2670" cy="2309"/>
            </a:xfrm>
            <a:prstGeom prst="line">
              <a:avLst/>
            </a:prstGeom>
            <a:noFill/>
            <a:ln w="28575">
              <a:solidFill>
                <a:schemeClr val="tx1"/>
              </a:solidFill>
              <a:round/>
              <a:headEnd/>
              <a:tailEnd/>
            </a:ln>
          </p:spPr>
          <p:txBody>
            <a:bodyPr lIns="0" tIns="0" rIns="0" bIns="0">
              <a:prstTxWarp prst="textNoShape">
                <a:avLst/>
              </a:prstTxWarp>
            </a:bodyPr>
            <a:lstStyle/>
            <a:p>
              <a:endParaRPr lang="en-US"/>
            </a:p>
          </p:txBody>
        </p:sp>
        <p:sp>
          <p:nvSpPr>
            <p:cNvPr id="63529" name="Line 16"/>
            <p:cNvSpPr>
              <a:spLocks noChangeShapeType="1"/>
            </p:cNvSpPr>
            <p:nvPr/>
          </p:nvSpPr>
          <p:spPr bwMode="auto">
            <a:xfrm>
              <a:off x="0" y="0"/>
              <a:ext cx="1129" cy="2360"/>
            </a:xfrm>
            <a:prstGeom prst="line">
              <a:avLst/>
            </a:prstGeom>
            <a:noFill/>
            <a:ln w="28575">
              <a:solidFill>
                <a:schemeClr val="tx1"/>
              </a:solidFill>
              <a:round/>
              <a:headEnd/>
              <a:tailEnd/>
            </a:ln>
          </p:spPr>
          <p:txBody>
            <a:bodyPr lIns="0" tIns="0" rIns="0" bIns="0">
              <a:prstTxWarp prst="textNoShape">
                <a:avLst/>
              </a:prstTxWarp>
            </a:bodyPr>
            <a:lstStyle/>
            <a:p>
              <a:endParaRPr lang="en-US"/>
            </a:p>
          </p:txBody>
        </p:sp>
        <p:sp>
          <p:nvSpPr>
            <p:cNvPr id="63530" name="Rectangle 17"/>
            <p:cNvSpPr>
              <a:spLocks/>
            </p:cNvSpPr>
            <p:nvPr/>
          </p:nvSpPr>
          <p:spPr bwMode="auto">
            <a:xfrm>
              <a:off x="2721" y="2133"/>
              <a:ext cx="1000" cy="448"/>
            </a:xfrm>
            <a:prstGeom prst="rect">
              <a:avLst/>
            </a:prstGeom>
            <a:noFill/>
            <a:ln w="12700">
              <a:noFill/>
              <a:miter lim="800000"/>
              <a:headEnd/>
              <a:tailEnd/>
            </a:ln>
          </p:spPr>
          <p:txBody>
            <a:bodyPr lIns="0" tIns="0" rIns="0" bIns="0">
              <a:prstTxWarp prst="textNoShape">
                <a:avLst/>
              </a:prstTxWarp>
            </a:bodyPr>
            <a:lstStyle/>
            <a:p>
              <a:r>
                <a:rPr lang="en-US">
                  <a:solidFill>
                    <a:schemeClr val="tx1"/>
                  </a:solidFill>
                  <a:latin typeface="Angsana New Bold" charset="0"/>
                  <a:ea typeface="Angsana New Bold" charset="0"/>
                  <a:cs typeface="Angsana New Bold" charset="0"/>
                  <a:sym typeface="Angsana New Bold" charset="0"/>
                </a:rPr>
                <a:t>Local Demand, D*</a:t>
              </a:r>
            </a:p>
          </p:txBody>
        </p:sp>
        <p:grpSp>
          <p:nvGrpSpPr>
            <p:cNvPr id="63531" name="Group 18"/>
            <p:cNvGrpSpPr>
              <a:grpSpLocks/>
            </p:cNvGrpSpPr>
            <p:nvPr/>
          </p:nvGrpSpPr>
          <p:grpSpPr bwMode="auto">
            <a:xfrm>
              <a:off x="1019" y="2106"/>
              <a:ext cx="1351" cy="482"/>
              <a:chOff x="0" y="0"/>
              <a:chExt cx="1351" cy="482"/>
            </a:xfrm>
          </p:grpSpPr>
          <p:sp>
            <p:nvSpPr>
              <p:cNvPr id="63532" name="Rectangle 19"/>
              <p:cNvSpPr>
                <a:spLocks/>
              </p:cNvSpPr>
              <p:nvPr/>
            </p:nvSpPr>
            <p:spPr bwMode="auto">
              <a:xfrm>
                <a:off x="287" y="34"/>
                <a:ext cx="1064" cy="448"/>
              </a:xfrm>
              <a:prstGeom prst="rect">
                <a:avLst/>
              </a:prstGeom>
              <a:noFill/>
              <a:ln w="12700">
                <a:noFill/>
                <a:miter lim="800000"/>
                <a:headEnd/>
                <a:tailEnd/>
              </a:ln>
            </p:spPr>
            <p:txBody>
              <a:bodyPr lIns="0" tIns="0" rIns="0" bIns="0">
                <a:prstTxWarp prst="textNoShape">
                  <a:avLst/>
                </a:prstTxWarp>
              </a:bodyPr>
              <a:lstStyle/>
              <a:p>
                <a:r>
                  <a:rPr lang="en-US">
                    <a:solidFill>
                      <a:schemeClr val="tx1"/>
                    </a:solidFill>
                    <a:latin typeface="Angsana New Bold" charset="0"/>
                    <a:ea typeface="Angsana New Bold" charset="0"/>
                    <a:cs typeface="Angsana New Bold" charset="0"/>
                    <a:sym typeface="Angsana New Bold" charset="0"/>
                  </a:rPr>
                  <a:t>Local Marginal Revenue, MR*</a:t>
                </a:r>
              </a:p>
            </p:txBody>
          </p:sp>
          <p:sp>
            <p:nvSpPr>
              <p:cNvPr id="63533" name="Line 20"/>
              <p:cNvSpPr>
                <a:spLocks noChangeShapeType="1"/>
              </p:cNvSpPr>
              <p:nvPr/>
            </p:nvSpPr>
            <p:spPr bwMode="auto">
              <a:xfrm rot="10800000">
                <a:off x="0" y="0"/>
                <a:ext cx="247" cy="96"/>
              </a:xfrm>
              <a:prstGeom prst="line">
                <a:avLst/>
              </a:prstGeom>
              <a:noFill/>
              <a:ln w="15875">
                <a:solidFill>
                  <a:schemeClr val="tx1"/>
                </a:solidFill>
                <a:round/>
                <a:headEnd/>
                <a:tailEnd type="triangle" w="med" len="med"/>
              </a:ln>
            </p:spPr>
            <p:txBody>
              <a:bodyPr lIns="0" tIns="0" rIns="0" bIns="0">
                <a:prstTxWarp prst="textNoShape">
                  <a:avLst/>
                </a:prstTxWarp>
              </a:bodyPr>
              <a:lstStyle/>
              <a:p>
                <a:endParaRPr lang="en-US"/>
              </a:p>
            </p:txBody>
          </p:sp>
        </p:grpSp>
      </p:grpSp>
      <p:sp>
        <p:nvSpPr>
          <p:cNvPr id="63510" name="Rectangle 43"/>
          <p:cNvSpPr>
            <a:spLocks/>
          </p:cNvSpPr>
          <p:nvPr/>
        </p:nvSpPr>
        <p:spPr bwMode="auto">
          <a:xfrm>
            <a:off x="469900" y="203200"/>
            <a:ext cx="7696200" cy="952500"/>
          </a:xfrm>
          <a:prstGeom prst="rect">
            <a:avLst/>
          </a:prstGeom>
          <a:solidFill>
            <a:srgbClr val="AADE6B"/>
          </a:solidFill>
          <a:ln w="12700">
            <a:noFill/>
            <a:miter lim="800000"/>
            <a:headEnd/>
            <a:tailEnd/>
          </a:ln>
        </p:spPr>
        <p:txBody>
          <a:bodyPr lIns="0" tIns="0" rIns="40639" bIns="0" anchor="ctr">
            <a:prstTxWarp prst="textNoShape">
              <a:avLst/>
            </a:prstTxWarp>
          </a:bodyPr>
          <a:lstStyle/>
          <a:p>
            <a:pPr marL="39688"/>
            <a:r>
              <a:rPr lang="en-US" sz="4400">
                <a:solidFill>
                  <a:schemeClr val="tx1"/>
                </a:solidFill>
                <a:latin typeface="Angsana New Bold" charset="0"/>
                <a:ea typeface="Angsana New Bold" charset="0"/>
                <a:cs typeface="Angsana New Bold" charset="0"/>
                <a:sym typeface="Angsana New Bold" charset="0"/>
              </a:rPr>
              <a:t>Monopoly and Dumping</a:t>
            </a:r>
          </a:p>
        </p:txBody>
      </p:sp>
      <p:sp>
        <p:nvSpPr>
          <p:cNvPr id="46" name="Footer Placeholder 45"/>
          <p:cNvSpPr>
            <a:spLocks noGrp="1"/>
          </p:cNvSpPr>
          <p:nvPr>
            <p:ph type="ftr" sz="quarter" idx="3"/>
          </p:nvPr>
        </p:nvSpPr>
        <p:spPr/>
        <p:txBody>
          <a:bodyPr/>
          <a:lstStyle/>
          <a:p>
            <a:r>
              <a:rPr lang="en-US" smtClean="0"/>
              <a:t>Chayun Tantivasadakarn</a:t>
            </a:r>
            <a:endParaRPr lang="en-US" dirty="0"/>
          </a:p>
        </p:txBody>
      </p:sp>
    </p:spTree>
  </p:cSld>
  <p:clrMapOvr>
    <a:masterClrMapping/>
  </p:clrMapOvr>
  <p:transition/>
  <p:timing>
    <p:tnLst>
      <p:par>
        <p:cTn id="1" dur="indefinite" restart="never" nodeType="tmRoot"/>
      </p:par>
    </p:tnLst>
  </p:timing>
</p:sld>
</file>

<file path=ppt/slides/slide38.xml><?xml version="1.0" encoding="utf-8"?>
<p:sld xmlns:a="http://schemas.openxmlformats.org/drawingml/2006/main" xmlns:r="http://schemas.openxmlformats.org/officeDocument/2006/relationships" xmlns:mc="http://schemas.openxmlformats.org/markup-compatibility/2006" xmlns:mv="urn:schemas-microsoft-com:mac:vml" xmlns:p="http://schemas.openxmlformats.org/presentationml/2006/main" mc:Ignorable="mv" mc:PreserveAttributes="mv:*" showMasterPhAnim="0">
  <p:cSld>
    <p:spTree>
      <p:nvGrpSpPr>
        <p:cNvPr id="1" name=""/>
        <p:cNvGrpSpPr/>
        <p:nvPr/>
      </p:nvGrpSpPr>
      <p:grpSpPr>
        <a:xfrm>
          <a:off x="0" y="0"/>
          <a:ext cx="0" cy="0"/>
          <a:chOff x="0" y="0"/>
          <a:chExt cx="0" cy="0"/>
        </a:xfrm>
      </p:grpSpPr>
      <p:sp>
        <p:nvSpPr>
          <p:cNvPr id="41986" name="Rectangle 2"/>
          <p:cNvSpPr>
            <a:spLocks noGrp="1" noChangeArrowheads="1"/>
          </p:cNvSpPr>
          <p:nvPr>
            <p:ph idx="1"/>
          </p:nvPr>
        </p:nvSpPr>
        <p:spPr/>
        <p:txBody>
          <a:bodyPr rIns="132080"/>
          <a:lstStyle/>
          <a:p>
            <a:pPr eaLnBrk="1" hangingPunct="1">
              <a:buClr>
                <a:srgbClr val="000000"/>
              </a:buClr>
            </a:pPr>
            <a:r>
              <a:rPr lang="en-US"/>
              <a:t>The Profitability of Dumping</a:t>
            </a:r>
          </a:p>
          <a:p>
            <a:pPr marL="782638" lvl="1" eaLnBrk="1" hangingPunct="1">
              <a:buClr>
                <a:srgbClr val="000000"/>
              </a:buClr>
            </a:pPr>
            <a:r>
              <a:rPr lang="en-US"/>
              <a:t>The Foreign firm charges P* selling Q</a:t>
            </a:r>
            <a:r>
              <a:rPr lang="en-US" baseline="-25000"/>
              <a:t>2</a:t>
            </a:r>
            <a:r>
              <a:rPr lang="en-US"/>
              <a:t> in the local market.</a:t>
            </a:r>
          </a:p>
          <a:p>
            <a:pPr marL="782638" lvl="1" eaLnBrk="1" hangingPunct="1">
              <a:buClr>
                <a:srgbClr val="000000"/>
              </a:buClr>
            </a:pPr>
            <a:r>
              <a:rPr lang="en-US"/>
              <a:t>The local price is higher than the export price.</a:t>
            </a:r>
          </a:p>
          <a:p>
            <a:pPr marL="1182688" lvl="2" eaLnBrk="1" hangingPunct="1">
              <a:buClr>
                <a:srgbClr val="000000"/>
              </a:buClr>
            </a:pPr>
            <a:r>
              <a:rPr lang="en-US" sz="3600"/>
              <a:t>It is dumping its product into the export market</a:t>
            </a:r>
            <a:r>
              <a:rPr lang="en-US"/>
              <a:t>.</a:t>
            </a:r>
          </a:p>
          <a:p>
            <a:pPr marL="782638" lvl="1" eaLnBrk="1" hangingPunct="1">
              <a:buClr>
                <a:srgbClr val="000000"/>
              </a:buClr>
            </a:pPr>
            <a:r>
              <a:rPr lang="en-US"/>
              <a:t>The average costs are lower than the local price but higher than the export price.</a:t>
            </a:r>
          </a:p>
          <a:p>
            <a:pPr marL="782638" lvl="1" eaLnBrk="1" hangingPunct="1">
              <a:buClr>
                <a:srgbClr val="000000"/>
              </a:buClr>
            </a:pPr>
            <a:r>
              <a:rPr lang="en-US"/>
              <a:t>Since AC is above the export price, the firm is also dumping according to this cost comparison.</a:t>
            </a:r>
          </a:p>
        </p:txBody>
      </p:sp>
      <p:pic>
        <p:nvPicPr>
          <p:cNvPr id="65539" name="Picture 1"/>
          <p:cNvPicPr>
            <a:picLocks noChangeArrowheads="1"/>
          </p:cNvPicPr>
          <p:nvPr/>
        </p:nvPicPr>
        <p:blipFill>
          <a:blip r:embed="rId2"/>
          <a:srcRect/>
          <a:stretch>
            <a:fillRect/>
          </a:stretch>
        </p:blipFill>
        <p:spPr bwMode="auto">
          <a:xfrm>
            <a:off x="8383588" y="0"/>
            <a:ext cx="760412" cy="1066800"/>
          </a:xfrm>
          <a:prstGeom prst="rect">
            <a:avLst/>
          </a:prstGeom>
          <a:noFill/>
          <a:ln w="9525">
            <a:noFill/>
            <a:miter lim="800000"/>
            <a:headEnd/>
            <a:tailEnd/>
          </a:ln>
        </p:spPr>
      </p:pic>
      <p:sp>
        <p:nvSpPr>
          <p:cNvPr id="65541" name="Rectangle 3"/>
          <p:cNvSpPr>
            <a:spLocks/>
          </p:cNvSpPr>
          <p:nvPr/>
        </p:nvSpPr>
        <p:spPr bwMode="auto">
          <a:xfrm>
            <a:off x="469900" y="203200"/>
            <a:ext cx="7696200" cy="952500"/>
          </a:xfrm>
          <a:prstGeom prst="rect">
            <a:avLst/>
          </a:prstGeom>
          <a:solidFill>
            <a:srgbClr val="AADE6B"/>
          </a:solidFill>
          <a:ln w="12700">
            <a:noFill/>
            <a:miter lim="800000"/>
            <a:headEnd/>
            <a:tailEnd/>
          </a:ln>
        </p:spPr>
        <p:txBody>
          <a:bodyPr lIns="0" tIns="0" rIns="40639" bIns="0" anchor="ctr">
            <a:prstTxWarp prst="textNoShape">
              <a:avLst/>
            </a:prstTxWarp>
          </a:bodyPr>
          <a:lstStyle/>
          <a:p>
            <a:pPr marL="39688"/>
            <a:r>
              <a:rPr lang="en-US" sz="4400">
                <a:solidFill>
                  <a:schemeClr val="tx1"/>
                </a:solidFill>
                <a:latin typeface="Angsana New Bold" charset="0"/>
                <a:ea typeface="Angsana New Bold" charset="0"/>
                <a:cs typeface="Angsana New Bold" charset="0"/>
                <a:sym typeface="Angsana New Bold" charset="0"/>
              </a:rPr>
              <a:t>Monopoly and Dumping</a:t>
            </a:r>
          </a:p>
        </p:txBody>
      </p:sp>
      <p:sp>
        <p:nvSpPr>
          <p:cNvPr id="6" name="Footer Placeholder 5"/>
          <p:cNvSpPr>
            <a:spLocks noGrp="1"/>
          </p:cNvSpPr>
          <p:nvPr>
            <p:ph type="ftr" sz="quarter" idx="3"/>
          </p:nvPr>
        </p:nvSpPr>
        <p:spPr/>
        <p:txBody>
          <a:bodyPr/>
          <a:lstStyle/>
          <a:p>
            <a:r>
              <a:rPr lang="en-US" smtClean="0"/>
              <a:t>Chayun Tantivasadakarn</a:t>
            </a:r>
            <a:endParaRPr lang="en-US" dirty="0"/>
          </a:p>
        </p:txBody>
      </p:sp>
    </p:spTree>
  </p:cSld>
  <p:clrMapOvr>
    <a:masterClrMapping/>
  </p:clrMapOvr>
  <p:transition/>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1" presetClass="entr" presetSubtype="0" fill="hold" grpId="0" nodeType="clickEffect">
                                  <p:stCondLst>
                                    <p:cond delay="0"/>
                                  </p:stCondLst>
                                  <p:childTnLst>
                                    <p:set>
                                      <p:cBhvr>
                                        <p:cTn id="6" dur="1" fill="hold">
                                          <p:stCondLst>
                                            <p:cond delay="499"/>
                                          </p:stCondLst>
                                        </p:cTn>
                                        <p:tgtEl>
                                          <p:spTgt spid="41986">
                                            <p:txEl>
                                              <p:pRg st="0" end="0"/>
                                            </p:txEl>
                                          </p:spTgt>
                                        </p:tgtEl>
                                        <p:attrNameLst>
                                          <p:attrName>style.visibility</p:attrName>
                                        </p:attrNameLst>
                                      </p:cBhvr>
                                      <p:to>
                                        <p:strVal val="visible"/>
                                      </p:to>
                                    </p:set>
                                  </p:childTnLst>
                                </p:cTn>
                              </p:par>
                            </p:childTnLst>
                          </p:cTn>
                        </p:par>
                      </p:childTnLst>
                    </p:cTn>
                  </p:par>
                  <p:par>
                    <p:cTn id="7" fill="hold">
                      <p:stCondLst>
                        <p:cond delay="indefinite"/>
                      </p:stCondLst>
                      <p:childTnLst>
                        <p:par>
                          <p:cTn id="8" fill="hold">
                            <p:stCondLst>
                              <p:cond delay="0"/>
                            </p:stCondLst>
                            <p:childTnLst>
                              <p:par>
                                <p:cTn id="9" presetID="1" presetClass="entr" presetSubtype="0" fill="hold" grpId="0" nodeType="clickEffect">
                                  <p:stCondLst>
                                    <p:cond delay="0"/>
                                  </p:stCondLst>
                                  <p:childTnLst>
                                    <p:set>
                                      <p:cBhvr>
                                        <p:cTn id="10" dur="1" fill="hold">
                                          <p:stCondLst>
                                            <p:cond delay="499"/>
                                          </p:stCondLst>
                                        </p:cTn>
                                        <p:tgtEl>
                                          <p:spTgt spid="41986">
                                            <p:txEl>
                                              <p:pRg st="1" end="1"/>
                                            </p:txEl>
                                          </p:spTgt>
                                        </p:tgtEl>
                                        <p:attrNameLst>
                                          <p:attrName>style.visibility</p:attrName>
                                        </p:attrNameLst>
                                      </p:cBhvr>
                                      <p:to>
                                        <p:strVal val="visible"/>
                                      </p:to>
                                    </p:set>
                                  </p:childTnLst>
                                </p:cTn>
                              </p:par>
                            </p:childTnLst>
                          </p:cTn>
                        </p:par>
                      </p:childTnLst>
                    </p:cTn>
                  </p:par>
                  <p:par>
                    <p:cTn id="11" fill="hold">
                      <p:stCondLst>
                        <p:cond delay="indefinite"/>
                      </p:stCondLst>
                      <p:childTnLst>
                        <p:par>
                          <p:cTn id="12" fill="hold">
                            <p:stCondLst>
                              <p:cond delay="0"/>
                            </p:stCondLst>
                            <p:childTnLst>
                              <p:par>
                                <p:cTn id="13" presetID="1" presetClass="entr" presetSubtype="0" fill="hold" grpId="0" nodeType="clickEffect">
                                  <p:stCondLst>
                                    <p:cond delay="0"/>
                                  </p:stCondLst>
                                  <p:childTnLst>
                                    <p:set>
                                      <p:cBhvr>
                                        <p:cTn id="14" dur="1" fill="hold">
                                          <p:stCondLst>
                                            <p:cond delay="499"/>
                                          </p:stCondLst>
                                        </p:cTn>
                                        <p:tgtEl>
                                          <p:spTgt spid="41986">
                                            <p:txEl>
                                              <p:pRg st="2" end="2"/>
                                            </p:txEl>
                                          </p:spTgt>
                                        </p:tgtEl>
                                        <p:attrNameLst>
                                          <p:attrName>style.visibility</p:attrName>
                                        </p:attrNameLst>
                                      </p:cBhvr>
                                      <p:to>
                                        <p:strVal val="visible"/>
                                      </p:to>
                                    </p:set>
                                  </p:childTnLst>
                                </p:cTn>
                              </p:par>
                            </p:childTnLst>
                          </p:cTn>
                        </p:par>
                      </p:childTnLst>
                    </p:cTn>
                  </p:par>
                  <p:par>
                    <p:cTn id="15" fill="hold">
                      <p:stCondLst>
                        <p:cond delay="indefinite"/>
                      </p:stCondLst>
                      <p:childTnLst>
                        <p:par>
                          <p:cTn id="16" fill="hold">
                            <p:stCondLst>
                              <p:cond delay="0"/>
                            </p:stCondLst>
                            <p:childTnLst>
                              <p:par>
                                <p:cTn id="17" presetID="1" presetClass="entr" presetSubtype="0" fill="hold" grpId="0" nodeType="clickEffect">
                                  <p:stCondLst>
                                    <p:cond delay="0"/>
                                  </p:stCondLst>
                                  <p:childTnLst>
                                    <p:set>
                                      <p:cBhvr>
                                        <p:cTn id="18" dur="1" fill="hold">
                                          <p:stCondLst>
                                            <p:cond delay="499"/>
                                          </p:stCondLst>
                                        </p:cTn>
                                        <p:tgtEl>
                                          <p:spTgt spid="41986">
                                            <p:txEl>
                                              <p:pRg st="3" end="3"/>
                                            </p:txEl>
                                          </p:spTgt>
                                        </p:tgtEl>
                                        <p:attrNameLst>
                                          <p:attrName>style.visibility</p:attrName>
                                        </p:attrNameLst>
                                      </p:cBhvr>
                                      <p:to>
                                        <p:strVal val="visible"/>
                                      </p:to>
                                    </p:set>
                                  </p:childTnLst>
                                </p:cTn>
                              </p:par>
                            </p:childTnLst>
                          </p:cTn>
                        </p:par>
                      </p:childTnLst>
                    </p:cTn>
                  </p:par>
                  <p:par>
                    <p:cTn id="19" fill="hold">
                      <p:stCondLst>
                        <p:cond delay="indefinite"/>
                      </p:stCondLst>
                      <p:childTnLst>
                        <p:par>
                          <p:cTn id="20" fill="hold">
                            <p:stCondLst>
                              <p:cond delay="0"/>
                            </p:stCondLst>
                            <p:childTnLst>
                              <p:par>
                                <p:cTn id="21" presetID="1" presetClass="entr" presetSubtype="0" fill="hold" grpId="0" nodeType="clickEffect">
                                  <p:stCondLst>
                                    <p:cond delay="0"/>
                                  </p:stCondLst>
                                  <p:childTnLst>
                                    <p:set>
                                      <p:cBhvr>
                                        <p:cTn id="22" dur="1" fill="hold">
                                          <p:stCondLst>
                                            <p:cond delay="499"/>
                                          </p:stCondLst>
                                        </p:cTn>
                                        <p:tgtEl>
                                          <p:spTgt spid="41986">
                                            <p:txEl>
                                              <p:pRg st="4" end="4"/>
                                            </p:txEl>
                                          </p:spTgt>
                                        </p:tgtEl>
                                        <p:attrNameLst>
                                          <p:attrName>style.visibility</p:attrName>
                                        </p:attrNameLst>
                                      </p:cBhvr>
                                      <p:to>
                                        <p:strVal val="visible"/>
                                      </p:to>
                                    </p:set>
                                  </p:childTnLst>
                                </p:cTn>
                              </p:par>
                            </p:childTnLst>
                          </p:cTn>
                        </p:par>
                      </p:childTnLst>
                    </p:cTn>
                  </p:par>
                  <p:par>
                    <p:cTn id="23" fill="hold">
                      <p:stCondLst>
                        <p:cond delay="indefinite"/>
                      </p:stCondLst>
                      <p:childTnLst>
                        <p:par>
                          <p:cTn id="24" fill="hold">
                            <p:stCondLst>
                              <p:cond delay="0"/>
                            </p:stCondLst>
                            <p:childTnLst>
                              <p:par>
                                <p:cTn id="25" presetID="1" presetClass="entr" presetSubtype="0" fill="hold" grpId="0" nodeType="clickEffect">
                                  <p:stCondLst>
                                    <p:cond delay="0"/>
                                  </p:stCondLst>
                                  <p:childTnLst>
                                    <p:set>
                                      <p:cBhvr>
                                        <p:cTn id="26" dur="1" fill="hold">
                                          <p:stCondLst>
                                            <p:cond delay="499"/>
                                          </p:stCondLst>
                                        </p:cTn>
                                        <p:tgtEl>
                                          <p:spTgt spid="41986">
                                            <p:txEl>
                                              <p:pRg st="5" end="5"/>
                                            </p:txEl>
                                          </p:spTgt>
                                        </p:tgtEl>
                                        <p:attrNameLst>
                                          <p:attrName>style.visibility</p:attrName>
                                        </p:attrNameLst>
                                      </p:cBhvr>
                                      <p:to>
                                        <p:strVal val="visible"/>
                                      </p:to>
                                    </p:se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41986" grpId="0" build="p" bldLvl="5" autoUpdateAnimBg="0"/>
    </p:bldLst>
  </p:timing>
</p:sld>
</file>

<file path=ppt/slides/slide39.xml><?xml version="1.0" encoding="utf-8"?>
<p:sld xmlns:a="http://schemas.openxmlformats.org/drawingml/2006/main" xmlns:r="http://schemas.openxmlformats.org/officeDocument/2006/relationships" xmlns:mc="http://schemas.openxmlformats.org/markup-compatibility/2006" xmlns:mv="urn:schemas-microsoft-com:mac:vml" xmlns:p="http://schemas.openxmlformats.org/presentationml/2006/main" mc:Ignorable="mv" mc:PreserveAttributes="mv:*">
  <p:cSld>
    <p:spTree>
      <p:nvGrpSpPr>
        <p:cNvPr id="1" name=""/>
        <p:cNvGrpSpPr/>
        <p:nvPr/>
      </p:nvGrpSpPr>
      <p:grpSpPr>
        <a:xfrm>
          <a:off x="0" y="0"/>
          <a:ext cx="0" cy="0"/>
          <a:chOff x="0" y="0"/>
          <a:chExt cx="0" cy="0"/>
        </a:xfrm>
      </p:grpSpPr>
      <p:sp>
        <p:nvSpPr>
          <p:cNvPr id="66564" name="Rectangle 2"/>
          <p:cNvSpPr>
            <a:spLocks noGrp="1" noChangeArrowheads="1"/>
          </p:cNvSpPr>
          <p:nvPr>
            <p:ph idx="1"/>
          </p:nvPr>
        </p:nvSpPr>
        <p:spPr>
          <a:xfrm>
            <a:off x="685800" y="990600"/>
            <a:ext cx="7772400" cy="5664200"/>
          </a:xfrm>
        </p:spPr>
        <p:txBody>
          <a:bodyPr rIns="132080"/>
          <a:lstStyle/>
          <a:p>
            <a:pPr eaLnBrk="1" hangingPunct="1">
              <a:buClr>
                <a:srgbClr val="000000"/>
              </a:buClr>
            </a:pPr>
            <a:r>
              <a:rPr lang="en-US" dirty="0"/>
              <a:t>Numerical Example of Dumping</a:t>
            </a:r>
          </a:p>
          <a:p>
            <a:pPr marL="782638" lvl="1" eaLnBrk="1" hangingPunct="1">
              <a:buClr>
                <a:srgbClr val="000000"/>
              </a:buClr>
            </a:pPr>
            <a:r>
              <a:rPr lang="en-US" dirty="0"/>
              <a:t>Suppose the following data:</a:t>
            </a:r>
          </a:p>
          <a:p>
            <a:pPr marL="1182688" lvl="2" eaLnBrk="1" hangingPunct="1">
              <a:buClr>
                <a:srgbClr val="000000"/>
              </a:buClr>
            </a:pPr>
            <a:r>
              <a:rPr lang="en-US" dirty="0"/>
              <a:t>Fixed costs = $100</a:t>
            </a:r>
          </a:p>
          <a:p>
            <a:pPr marL="1182688" lvl="2" eaLnBrk="1" hangingPunct="1">
              <a:buClr>
                <a:srgbClr val="000000"/>
              </a:buClr>
            </a:pPr>
            <a:r>
              <a:rPr lang="en-US" dirty="0"/>
              <a:t>Marginal costs = $10/unit</a:t>
            </a:r>
          </a:p>
          <a:p>
            <a:pPr marL="1182688" lvl="2" eaLnBrk="1" hangingPunct="1">
              <a:buClr>
                <a:srgbClr val="000000"/>
              </a:buClr>
            </a:pPr>
            <a:r>
              <a:rPr lang="en-US" dirty="0"/>
              <a:t>Local price = $25</a:t>
            </a:r>
          </a:p>
          <a:p>
            <a:pPr marL="1182688" lvl="2" eaLnBrk="1" hangingPunct="1">
              <a:buClr>
                <a:srgbClr val="000000"/>
              </a:buClr>
            </a:pPr>
            <a:r>
              <a:rPr lang="en-US" dirty="0"/>
              <a:t>Local quantity = 10</a:t>
            </a:r>
          </a:p>
          <a:p>
            <a:pPr marL="1182688" lvl="2" eaLnBrk="1" hangingPunct="1">
              <a:buClr>
                <a:srgbClr val="000000"/>
              </a:buClr>
            </a:pPr>
            <a:r>
              <a:rPr lang="en-US" dirty="0"/>
              <a:t>Export price = $15</a:t>
            </a:r>
          </a:p>
          <a:p>
            <a:pPr marL="1182688" lvl="2" eaLnBrk="1" hangingPunct="1">
              <a:buClr>
                <a:srgbClr val="000000"/>
              </a:buClr>
            </a:pPr>
            <a:r>
              <a:rPr lang="en-US" dirty="0"/>
              <a:t>Export quantity = 10</a:t>
            </a:r>
          </a:p>
          <a:p>
            <a:pPr marL="782638" lvl="1" eaLnBrk="1" hangingPunct="1">
              <a:buClr>
                <a:srgbClr val="000000"/>
              </a:buClr>
            </a:pPr>
            <a:r>
              <a:rPr lang="en-US" dirty="0"/>
              <a:t>Profits from the local market are:</a:t>
            </a:r>
          </a:p>
          <a:p>
            <a:pPr marL="1182688" lvl="2" eaLnBrk="1" hangingPunct="1">
              <a:buClr>
                <a:srgbClr val="000000"/>
              </a:buClr>
            </a:pPr>
            <a:r>
              <a:rPr lang="en-US" dirty="0"/>
              <a:t>$25(10) - $10(10) - $100 = $50</a:t>
            </a:r>
          </a:p>
          <a:p>
            <a:pPr marL="782638" lvl="1" eaLnBrk="1" hangingPunct="1">
              <a:buClr>
                <a:srgbClr val="000000"/>
              </a:buClr>
            </a:pPr>
            <a:r>
              <a:rPr lang="en-US" dirty="0"/>
              <a:t>Average costs for the firms are $20 [=200/10].</a:t>
            </a:r>
          </a:p>
        </p:txBody>
      </p:sp>
      <p:pic>
        <p:nvPicPr>
          <p:cNvPr id="66563" name="Picture 1"/>
          <p:cNvPicPr>
            <a:picLocks noChangeArrowheads="1"/>
          </p:cNvPicPr>
          <p:nvPr/>
        </p:nvPicPr>
        <p:blipFill>
          <a:blip r:embed="rId2"/>
          <a:srcRect/>
          <a:stretch>
            <a:fillRect/>
          </a:stretch>
        </p:blipFill>
        <p:spPr bwMode="auto">
          <a:xfrm>
            <a:off x="8383588" y="0"/>
            <a:ext cx="760412" cy="1066800"/>
          </a:xfrm>
          <a:prstGeom prst="rect">
            <a:avLst/>
          </a:prstGeom>
          <a:noFill/>
          <a:ln w="9525">
            <a:noFill/>
            <a:miter lim="800000"/>
            <a:headEnd/>
            <a:tailEnd/>
          </a:ln>
        </p:spPr>
      </p:pic>
      <p:sp>
        <p:nvSpPr>
          <p:cNvPr id="66565" name="Rectangle 3"/>
          <p:cNvSpPr>
            <a:spLocks/>
          </p:cNvSpPr>
          <p:nvPr/>
        </p:nvSpPr>
        <p:spPr bwMode="auto">
          <a:xfrm>
            <a:off x="469900" y="190500"/>
            <a:ext cx="7696200" cy="952500"/>
          </a:xfrm>
          <a:prstGeom prst="rect">
            <a:avLst/>
          </a:prstGeom>
          <a:solidFill>
            <a:srgbClr val="AADE6B"/>
          </a:solidFill>
          <a:ln w="12700">
            <a:noFill/>
            <a:miter lim="800000"/>
            <a:headEnd/>
            <a:tailEnd/>
          </a:ln>
        </p:spPr>
        <p:txBody>
          <a:bodyPr lIns="0" tIns="0" rIns="40639" bIns="0" anchor="ctr">
            <a:prstTxWarp prst="textNoShape">
              <a:avLst/>
            </a:prstTxWarp>
          </a:bodyPr>
          <a:lstStyle/>
          <a:p>
            <a:pPr marL="39688"/>
            <a:r>
              <a:rPr lang="en-US" sz="4400">
                <a:solidFill>
                  <a:schemeClr val="tx1"/>
                </a:solidFill>
                <a:latin typeface="Angsana New Bold" charset="0"/>
                <a:ea typeface="Angsana New Bold" charset="0"/>
                <a:cs typeface="Angsana New Bold" charset="0"/>
                <a:sym typeface="Angsana New Bold" charset="0"/>
              </a:rPr>
              <a:t>Monopoly and Dumping</a:t>
            </a:r>
          </a:p>
        </p:txBody>
      </p:sp>
      <p:sp>
        <p:nvSpPr>
          <p:cNvPr id="6" name="Footer Placeholder 5"/>
          <p:cNvSpPr>
            <a:spLocks noGrp="1"/>
          </p:cNvSpPr>
          <p:nvPr>
            <p:ph type="ftr" sz="quarter" idx="3"/>
          </p:nvPr>
        </p:nvSpPr>
        <p:spPr/>
        <p:txBody>
          <a:bodyPr/>
          <a:lstStyle/>
          <a:p>
            <a:r>
              <a:rPr lang="en-US" smtClean="0"/>
              <a:t>Chayun Tantivasadakarn</a:t>
            </a:r>
            <a:endParaRPr lang="en-US" dirty="0"/>
          </a:p>
        </p:txBody>
      </p:sp>
    </p:spTree>
  </p:cSld>
  <p:clrMapOvr>
    <a:masterClrMapping/>
  </p:clrMapOvr>
  <p:transition/>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1" presetClass="entr" presetSubtype="0" fill="hold" grpId="0" nodeType="clickEffect">
                                  <p:stCondLst>
                                    <p:cond delay="0"/>
                                  </p:stCondLst>
                                  <p:childTnLst>
                                    <p:set>
                                      <p:cBhvr>
                                        <p:cTn id="6" dur="1" fill="hold">
                                          <p:stCondLst>
                                            <p:cond delay="0"/>
                                          </p:stCondLst>
                                        </p:cTn>
                                        <p:tgtEl>
                                          <p:spTgt spid="66564">
                                            <p:txEl>
                                              <p:pRg st="1" end="1"/>
                                            </p:txEl>
                                          </p:spTgt>
                                        </p:tgtEl>
                                        <p:attrNameLst>
                                          <p:attrName>style.visibility</p:attrName>
                                        </p:attrNameLst>
                                      </p:cBhvr>
                                      <p:to>
                                        <p:strVal val="visible"/>
                                      </p:to>
                                    </p:set>
                                  </p:childTnLst>
                                </p:cTn>
                              </p:par>
                              <p:par>
                                <p:cTn id="7" presetID="1" presetClass="entr" presetSubtype="0" fill="hold" grpId="0" nodeType="withEffect">
                                  <p:stCondLst>
                                    <p:cond delay="0"/>
                                  </p:stCondLst>
                                  <p:childTnLst>
                                    <p:set>
                                      <p:cBhvr>
                                        <p:cTn id="8" dur="1" fill="hold">
                                          <p:stCondLst>
                                            <p:cond delay="0"/>
                                          </p:stCondLst>
                                        </p:cTn>
                                        <p:tgtEl>
                                          <p:spTgt spid="66564">
                                            <p:txEl>
                                              <p:pRg st="2" end="2"/>
                                            </p:txEl>
                                          </p:spTgt>
                                        </p:tgtEl>
                                        <p:attrNameLst>
                                          <p:attrName>style.visibility</p:attrName>
                                        </p:attrNameLst>
                                      </p:cBhvr>
                                      <p:to>
                                        <p:strVal val="visible"/>
                                      </p:to>
                                    </p:set>
                                  </p:childTnLst>
                                </p:cTn>
                              </p:par>
                              <p:par>
                                <p:cTn id="9" presetID="1" presetClass="entr" presetSubtype="0" fill="hold" grpId="0" nodeType="withEffect">
                                  <p:stCondLst>
                                    <p:cond delay="0"/>
                                  </p:stCondLst>
                                  <p:childTnLst>
                                    <p:set>
                                      <p:cBhvr>
                                        <p:cTn id="10" dur="1" fill="hold">
                                          <p:stCondLst>
                                            <p:cond delay="0"/>
                                          </p:stCondLst>
                                        </p:cTn>
                                        <p:tgtEl>
                                          <p:spTgt spid="66564">
                                            <p:txEl>
                                              <p:pRg st="3" end="3"/>
                                            </p:txEl>
                                          </p:spTgt>
                                        </p:tgtEl>
                                        <p:attrNameLst>
                                          <p:attrName>style.visibility</p:attrName>
                                        </p:attrNameLst>
                                      </p:cBhvr>
                                      <p:to>
                                        <p:strVal val="visible"/>
                                      </p:to>
                                    </p:set>
                                  </p:childTnLst>
                                </p:cTn>
                              </p:par>
                              <p:par>
                                <p:cTn id="11" presetID="1" presetClass="entr" presetSubtype="0" fill="hold" grpId="0" nodeType="withEffect">
                                  <p:stCondLst>
                                    <p:cond delay="0"/>
                                  </p:stCondLst>
                                  <p:childTnLst>
                                    <p:set>
                                      <p:cBhvr>
                                        <p:cTn id="12" dur="1" fill="hold">
                                          <p:stCondLst>
                                            <p:cond delay="0"/>
                                          </p:stCondLst>
                                        </p:cTn>
                                        <p:tgtEl>
                                          <p:spTgt spid="66564">
                                            <p:txEl>
                                              <p:pRg st="4" end="4"/>
                                            </p:txEl>
                                          </p:spTgt>
                                        </p:tgtEl>
                                        <p:attrNameLst>
                                          <p:attrName>style.visibility</p:attrName>
                                        </p:attrNameLst>
                                      </p:cBhvr>
                                      <p:to>
                                        <p:strVal val="visible"/>
                                      </p:to>
                                    </p:set>
                                  </p:childTnLst>
                                </p:cTn>
                              </p:par>
                              <p:par>
                                <p:cTn id="13" presetID="1" presetClass="entr" presetSubtype="0" fill="hold" grpId="0" nodeType="withEffect">
                                  <p:stCondLst>
                                    <p:cond delay="0"/>
                                  </p:stCondLst>
                                  <p:childTnLst>
                                    <p:set>
                                      <p:cBhvr>
                                        <p:cTn id="14" dur="1" fill="hold">
                                          <p:stCondLst>
                                            <p:cond delay="0"/>
                                          </p:stCondLst>
                                        </p:cTn>
                                        <p:tgtEl>
                                          <p:spTgt spid="66564">
                                            <p:txEl>
                                              <p:pRg st="5" end="5"/>
                                            </p:txEl>
                                          </p:spTgt>
                                        </p:tgtEl>
                                        <p:attrNameLst>
                                          <p:attrName>style.visibility</p:attrName>
                                        </p:attrNameLst>
                                      </p:cBhvr>
                                      <p:to>
                                        <p:strVal val="visible"/>
                                      </p:to>
                                    </p:set>
                                  </p:childTnLst>
                                </p:cTn>
                              </p:par>
                              <p:par>
                                <p:cTn id="15" presetID="1" presetClass="entr" presetSubtype="0" fill="hold" grpId="0" nodeType="withEffect">
                                  <p:stCondLst>
                                    <p:cond delay="0"/>
                                  </p:stCondLst>
                                  <p:childTnLst>
                                    <p:set>
                                      <p:cBhvr>
                                        <p:cTn id="16" dur="1" fill="hold">
                                          <p:stCondLst>
                                            <p:cond delay="0"/>
                                          </p:stCondLst>
                                        </p:cTn>
                                        <p:tgtEl>
                                          <p:spTgt spid="66564">
                                            <p:txEl>
                                              <p:pRg st="6" end="6"/>
                                            </p:txEl>
                                          </p:spTgt>
                                        </p:tgtEl>
                                        <p:attrNameLst>
                                          <p:attrName>style.visibility</p:attrName>
                                        </p:attrNameLst>
                                      </p:cBhvr>
                                      <p:to>
                                        <p:strVal val="visible"/>
                                      </p:to>
                                    </p:set>
                                  </p:childTnLst>
                                </p:cTn>
                              </p:par>
                              <p:par>
                                <p:cTn id="17" presetID="1" presetClass="entr" presetSubtype="0" fill="hold" grpId="0" nodeType="withEffect">
                                  <p:stCondLst>
                                    <p:cond delay="0"/>
                                  </p:stCondLst>
                                  <p:childTnLst>
                                    <p:set>
                                      <p:cBhvr>
                                        <p:cTn id="18" dur="1" fill="hold">
                                          <p:stCondLst>
                                            <p:cond delay="0"/>
                                          </p:stCondLst>
                                        </p:cTn>
                                        <p:tgtEl>
                                          <p:spTgt spid="66564">
                                            <p:txEl>
                                              <p:pRg st="7" end="7"/>
                                            </p:txEl>
                                          </p:spTgt>
                                        </p:tgtEl>
                                        <p:attrNameLst>
                                          <p:attrName>style.visibility</p:attrName>
                                        </p:attrNameLst>
                                      </p:cBhvr>
                                      <p:to>
                                        <p:strVal val="visible"/>
                                      </p:to>
                                    </p:set>
                                  </p:childTnLst>
                                </p:cTn>
                              </p:par>
                            </p:childTnLst>
                          </p:cTn>
                        </p:par>
                      </p:childTnLst>
                    </p:cTn>
                  </p:par>
                  <p:par>
                    <p:cTn id="19" fill="hold">
                      <p:stCondLst>
                        <p:cond delay="indefinite"/>
                      </p:stCondLst>
                      <p:childTnLst>
                        <p:par>
                          <p:cTn id="20" fill="hold">
                            <p:stCondLst>
                              <p:cond delay="0"/>
                            </p:stCondLst>
                            <p:childTnLst>
                              <p:par>
                                <p:cTn id="21" presetID="1" presetClass="entr" presetSubtype="0" fill="hold" grpId="0" nodeType="clickEffect">
                                  <p:stCondLst>
                                    <p:cond delay="0"/>
                                  </p:stCondLst>
                                  <p:childTnLst>
                                    <p:set>
                                      <p:cBhvr>
                                        <p:cTn id="22" dur="1" fill="hold">
                                          <p:stCondLst>
                                            <p:cond delay="0"/>
                                          </p:stCondLst>
                                        </p:cTn>
                                        <p:tgtEl>
                                          <p:spTgt spid="66564">
                                            <p:txEl>
                                              <p:pRg st="8" end="8"/>
                                            </p:txEl>
                                          </p:spTgt>
                                        </p:tgtEl>
                                        <p:attrNameLst>
                                          <p:attrName>style.visibility</p:attrName>
                                        </p:attrNameLst>
                                      </p:cBhvr>
                                      <p:to>
                                        <p:strVal val="visible"/>
                                      </p:to>
                                    </p:set>
                                  </p:childTnLst>
                                </p:cTn>
                              </p:par>
                              <p:par>
                                <p:cTn id="23" presetID="1" presetClass="entr" presetSubtype="0" fill="hold" grpId="0" nodeType="withEffect">
                                  <p:stCondLst>
                                    <p:cond delay="0"/>
                                  </p:stCondLst>
                                  <p:childTnLst>
                                    <p:set>
                                      <p:cBhvr>
                                        <p:cTn id="24" dur="1" fill="hold">
                                          <p:stCondLst>
                                            <p:cond delay="0"/>
                                          </p:stCondLst>
                                        </p:cTn>
                                        <p:tgtEl>
                                          <p:spTgt spid="66564">
                                            <p:txEl>
                                              <p:pRg st="9" end="9"/>
                                            </p:txEl>
                                          </p:spTgt>
                                        </p:tgtEl>
                                        <p:attrNameLst>
                                          <p:attrName>style.visibility</p:attrName>
                                        </p:attrNameLst>
                                      </p:cBhvr>
                                      <p:to>
                                        <p:strVal val="visible"/>
                                      </p:to>
                                    </p:set>
                                  </p:childTnLst>
                                </p:cTn>
                              </p:par>
                            </p:childTnLst>
                          </p:cTn>
                        </p:par>
                      </p:childTnLst>
                    </p:cTn>
                  </p:par>
                  <p:par>
                    <p:cTn id="25" fill="hold">
                      <p:stCondLst>
                        <p:cond delay="indefinite"/>
                      </p:stCondLst>
                      <p:childTnLst>
                        <p:par>
                          <p:cTn id="26" fill="hold">
                            <p:stCondLst>
                              <p:cond delay="0"/>
                            </p:stCondLst>
                            <p:childTnLst>
                              <p:par>
                                <p:cTn id="27" presetID="1" presetClass="entr" presetSubtype="0" fill="hold" grpId="0" nodeType="clickEffect">
                                  <p:stCondLst>
                                    <p:cond delay="0"/>
                                  </p:stCondLst>
                                  <p:childTnLst>
                                    <p:set>
                                      <p:cBhvr>
                                        <p:cTn id="28" dur="1" fill="hold">
                                          <p:stCondLst>
                                            <p:cond delay="0"/>
                                          </p:stCondLst>
                                        </p:cTn>
                                        <p:tgtEl>
                                          <p:spTgt spid="66564">
                                            <p:txEl>
                                              <p:pRg st="10" end="10"/>
                                            </p:txEl>
                                          </p:spTgt>
                                        </p:tgtEl>
                                        <p:attrNameLst>
                                          <p:attrName>style.visibility</p:attrName>
                                        </p:attrNameLst>
                                      </p:cBhvr>
                                      <p:to>
                                        <p:strVal val="visible"/>
                                      </p:to>
                                    </p:se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66564" grpId="0" build="p" bldLvl="2"/>
    </p:bldLst>
  </p:timing>
</p:sld>
</file>

<file path=ppt/slides/slide40.xml><?xml version="1.0" encoding="utf-8"?>
<p:sld xmlns:a="http://schemas.openxmlformats.org/drawingml/2006/main" xmlns:r="http://schemas.openxmlformats.org/officeDocument/2006/relationships" xmlns:mc="http://schemas.openxmlformats.org/markup-compatibility/2006" xmlns:mv="urn:schemas-microsoft-com:mac:vml" xmlns:p="http://schemas.openxmlformats.org/presentationml/2006/main" mc:Ignorable="mv" mc:PreserveAttributes="mv:*" showMasterPhAnim="0">
  <p:cSld>
    <p:spTree>
      <p:nvGrpSpPr>
        <p:cNvPr id="1" name=""/>
        <p:cNvGrpSpPr/>
        <p:nvPr/>
      </p:nvGrpSpPr>
      <p:grpSpPr>
        <a:xfrm>
          <a:off x="0" y="0"/>
          <a:ext cx="0" cy="0"/>
          <a:chOff x="0" y="0"/>
          <a:chExt cx="0" cy="0"/>
        </a:xfrm>
      </p:grpSpPr>
      <p:sp>
        <p:nvSpPr>
          <p:cNvPr id="44034" name="Rectangle 2"/>
          <p:cNvSpPr>
            <a:spLocks noGrp="1" noChangeArrowheads="1"/>
          </p:cNvSpPr>
          <p:nvPr>
            <p:ph idx="1"/>
          </p:nvPr>
        </p:nvSpPr>
        <p:spPr>
          <a:xfrm>
            <a:off x="685800" y="1168400"/>
            <a:ext cx="7772400" cy="5791200"/>
          </a:xfrm>
        </p:spPr>
        <p:txBody>
          <a:bodyPr rIns="132080"/>
          <a:lstStyle/>
          <a:p>
            <a:pPr eaLnBrk="1" hangingPunct="1">
              <a:buClr>
                <a:srgbClr val="000000"/>
              </a:buClr>
            </a:pPr>
            <a:r>
              <a:rPr lang="en-US"/>
              <a:t>Numerical Example of Dumping</a:t>
            </a:r>
          </a:p>
          <a:p>
            <a:pPr marL="782638" lvl="1" eaLnBrk="1" hangingPunct="1">
              <a:buClr>
                <a:srgbClr val="000000"/>
              </a:buClr>
            </a:pPr>
            <a:r>
              <a:rPr lang="en-US"/>
              <a:t>Suppose the firm sells an additional 10 units at $15; less than average costs of production.</a:t>
            </a:r>
          </a:p>
          <a:p>
            <a:pPr marL="782638" lvl="1" eaLnBrk="1" hangingPunct="1">
              <a:buClr>
                <a:srgbClr val="000000"/>
              </a:buClr>
            </a:pPr>
            <a:r>
              <a:rPr lang="en-US"/>
              <a:t>Is it still profitable? Profits are:</a:t>
            </a:r>
          </a:p>
          <a:p>
            <a:pPr marL="1182688" lvl="2" eaLnBrk="1" hangingPunct="1">
              <a:buClr>
                <a:srgbClr val="000000"/>
              </a:buClr>
            </a:pPr>
            <a:r>
              <a:rPr lang="en-US"/>
              <a:t>[$25(10) + $15(10)] - $10(20) - $100 = $100</a:t>
            </a:r>
          </a:p>
          <a:p>
            <a:pPr marL="782638" lvl="1" eaLnBrk="1" hangingPunct="1">
              <a:buClr>
                <a:srgbClr val="000000"/>
              </a:buClr>
            </a:pPr>
            <a:r>
              <a:rPr lang="en-US"/>
              <a:t>Profits have increased because the extra units are sold at $15, but at a marginal cost of $10.</a:t>
            </a:r>
          </a:p>
          <a:p>
            <a:pPr marL="782638" lvl="1" eaLnBrk="1" hangingPunct="1">
              <a:buClr>
                <a:srgbClr val="000000"/>
              </a:buClr>
            </a:pPr>
            <a:r>
              <a:rPr lang="en-US"/>
              <a:t>Profits still rise from dumping in the export market</a:t>
            </a:r>
          </a:p>
          <a:p>
            <a:pPr marL="782638" lvl="1" eaLnBrk="1" hangingPunct="1">
              <a:buClr>
                <a:srgbClr val="000000"/>
              </a:buClr>
            </a:pPr>
            <a:r>
              <a:rPr lang="en-US"/>
              <a:t>So it is clear why firms dump—</a:t>
            </a:r>
            <a:r>
              <a:rPr lang="en-US">
                <a:latin typeface="Angsana New Bold" charset="0"/>
                <a:ea typeface="Angsana New Bold" charset="0"/>
                <a:cs typeface="Angsana New Bold" charset="0"/>
                <a:sym typeface="Angsana New Bold" charset="0"/>
              </a:rPr>
              <a:t>it is profitable</a:t>
            </a:r>
            <a:endParaRPr lang="en-US">
              <a:latin typeface="Angsana New Bold" charset="0"/>
              <a:ea typeface="ヒラギノ角ゴ ProN W6" charset="-128"/>
              <a:cs typeface="ヒラギノ角ゴ ProN W6" charset="-128"/>
              <a:sym typeface="Angsana New Bold" charset="0"/>
            </a:endParaRPr>
          </a:p>
        </p:txBody>
      </p:sp>
      <p:pic>
        <p:nvPicPr>
          <p:cNvPr id="67587" name="Picture 1"/>
          <p:cNvPicPr>
            <a:picLocks noChangeArrowheads="1"/>
          </p:cNvPicPr>
          <p:nvPr/>
        </p:nvPicPr>
        <p:blipFill>
          <a:blip r:embed="rId2"/>
          <a:srcRect/>
          <a:stretch>
            <a:fillRect/>
          </a:stretch>
        </p:blipFill>
        <p:spPr bwMode="auto">
          <a:xfrm>
            <a:off x="8383588" y="0"/>
            <a:ext cx="760412" cy="1066800"/>
          </a:xfrm>
          <a:prstGeom prst="rect">
            <a:avLst/>
          </a:prstGeom>
          <a:noFill/>
          <a:ln w="9525">
            <a:noFill/>
            <a:miter lim="800000"/>
            <a:headEnd/>
            <a:tailEnd/>
          </a:ln>
        </p:spPr>
      </p:pic>
      <p:sp>
        <p:nvSpPr>
          <p:cNvPr id="67589" name="Rectangle 3"/>
          <p:cNvSpPr>
            <a:spLocks/>
          </p:cNvSpPr>
          <p:nvPr/>
        </p:nvSpPr>
        <p:spPr bwMode="auto">
          <a:xfrm>
            <a:off x="469900" y="203200"/>
            <a:ext cx="7696200" cy="952500"/>
          </a:xfrm>
          <a:prstGeom prst="rect">
            <a:avLst/>
          </a:prstGeom>
          <a:solidFill>
            <a:srgbClr val="AADE6B"/>
          </a:solidFill>
          <a:ln w="12700">
            <a:noFill/>
            <a:miter lim="800000"/>
            <a:headEnd/>
            <a:tailEnd/>
          </a:ln>
        </p:spPr>
        <p:txBody>
          <a:bodyPr lIns="0" tIns="0" rIns="40639" bIns="0" anchor="ctr">
            <a:prstTxWarp prst="textNoShape">
              <a:avLst/>
            </a:prstTxWarp>
          </a:bodyPr>
          <a:lstStyle/>
          <a:p>
            <a:pPr marL="39688"/>
            <a:r>
              <a:rPr lang="en-US" sz="4400">
                <a:solidFill>
                  <a:schemeClr val="tx1"/>
                </a:solidFill>
                <a:latin typeface="Angsana New Bold" charset="0"/>
                <a:ea typeface="Angsana New Bold" charset="0"/>
                <a:cs typeface="Angsana New Bold" charset="0"/>
                <a:sym typeface="Angsana New Bold" charset="0"/>
              </a:rPr>
              <a:t>Monopoly and Dumping</a:t>
            </a:r>
          </a:p>
        </p:txBody>
      </p:sp>
      <p:sp>
        <p:nvSpPr>
          <p:cNvPr id="67590" name="Text Box 4"/>
          <p:cNvSpPr txBox="1">
            <a:spLocks noChangeArrowheads="1"/>
          </p:cNvSpPr>
          <p:nvPr/>
        </p:nvSpPr>
        <p:spPr bwMode="auto">
          <a:xfrm>
            <a:off x="8761413" y="6388100"/>
            <a:ext cx="331787" cy="482600"/>
          </a:xfrm>
          <a:prstGeom prst="rect">
            <a:avLst/>
          </a:prstGeom>
          <a:noFill/>
          <a:ln w="12700">
            <a:noFill/>
            <a:miter lim="800000"/>
            <a:headEnd/>
            <a:tailEnd/>
          </a:ln>
        </p:spPr>
        <p:txBody>
          <a:bodyPr wrap="none">
            <a:prstTxWarp prst="textNoShape">
              <a:avLst/>
            </a:prstTxWarp>
          </a:bodyPr>
          <a:lstStyle/>
          <a:p>
            <a:pPr algn="ctr"/>
            <a:fld id="{60C4EA88-B582-C345-8AFB-E29324220B7E}" type="slidenum">
              <a:rPr lang="en-US" sz="2600">
                <a:solidFill>
                  <a:schemeClr val="tx1"/>
                </a:solidFill>
                <a:ea typeface="Angsana New Italic" charset="0"/>
                <a:cs typeface="Angsana New Italic" charset="0"/>
              </a:rPr>
              <a:pPr algn="ctr"/>
              <a:t>40</a:t>
            </a:fld>
            <a:endParaRPr lang="en-US" sz="2600">
              <a:solidFill>
                <a:schemeClr val="tx1"/>
              </a:solidFill>
              <a:ea typeface="Angsana New Italic" charset="0"/>
              <a:cs typeface="Angsana New Italic" charset="0"/>
            </a:endParaRPr>
          </a:p>
        </p:txBody>
      </p:sp>
      <p:sp>
        <p:nvSpPr>
          <p:cNvPr id="7" name="Footer Placeholder 6"/>
          <p:cNvSpPr>
            <a:spLocks noGrp="1"/>
          </p:cNvSpPr>
          <p:nvPr>
            <p:ph type="ftr" sz="quarter" idx="3"/>
          </p:nvPr>
        </p:nvSpPr>
        <p:spPr/>
        <p:txBody>
          <a:bodyPr/>
          <a:lstStyle/>
          <a:p>
            <a:r>
              <a:rPr lang="en-US" smtClean="0"/>
              <a:t>Chayun Tantivasadakarn</a:t>
            </a:r>
            <a:endParaRPr lang="en-US" dirty="0"/>
          </a:p>
        </p:txBody>
      </p:sp>
    </p:spTree>
  </p:cSld>
  <p:clrMapOvr>
    <a:masterClrMapping/>
  </p:clrMapOvr>
  <p:transition/>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1" presetClass="entr" presetSubtype="0" fill="hold" grpId="0" nodeType="clickEffect">
                                  <p:stCondLst>
                                    <p:cond delay="0"/>
                                  </p:stCondLst>
                                  <p:childTnLst>
                                    <p:set>
                                      <p:cBhvr>
                                        <p:cTn id="6" dur="1" fill="hold">
                                          <p:stCondLst>
                                            <p:cond delay="499"/>
                                          </p:stCondLst>
                                        </p:cTn>
                                        <p:tgtEl>
                                          <p:spTgt spid="44034">
                                            <p:txEl>
                                              <p:pRg st="0" end="0"/>
                                            </p:txEl>
                                          </p:spTgt>
                                        </p:tgtEl>
                                        <p:attrNameLst>
                                          <p:attrName>style.visibility</p:attrName>
                                        </p:attrNameLst>
                                      </p:cBhvr>
                                      <p:to>
                                        <p:strVal val="visible"/>
                                      </p:to>
                                    </p:set>
                                  </p:childTnLst>
                                </p:cTn>
                              </p:par>
                            </p:childTnLst>
                          </p:cTn>
                        </p:par>
                      </p:childTnLst>
                    </p:cTn>
                  </p:par>
                  <p:par>
                    <p:cTn id="7" fill="hold">
                      <p:stCondLst>
                        <p:cond delay="indefinite"/>
                      </p:stCondLst>
                      <p:childTnLst>
                        <p:par>
                          <p:cTn id="8" fill="hold">
                            <p:stCondLst>
                              <p:cond delay="0"/>
                            </p:stCondLst>
                            <p:childTnLst>
                              <p:par>
                                <p:cTn id="9" presetID="1" presetClass="entr" presetSubtype="0" fill="hold" grpId="0" nodeType="clickEffect">
                                  <p:stCondLst>
                                    <p:cond delay="0"/>
                                  </p:stCondLst>
                                  <p:childTnLst>
                                    <p:set>
                                      <p:cBhvr>
                                        <p:cTn id="10" dur="1" fill="hold">
                                          <p:stCondLst>
                                            <p:cond delay="499"/>
                                          </p:stCondLst>
                                        </p:cTn>
                                        <p:tgtEl>
                                          <p:spTgt spid="44034">
                                            <p:txEl>
                                              <p:pRg st="1" end="1"/>
                                            </p:txEl>
                                          </p:spTgt>
                                        </p:tgtEl>
                                        <p:attrNameLst>
                                          <p:attrName>style.visibility</p:attrName>
                                        </p:attrNameLst>
                                      </p:cBhvr>
                                      <p:to>
                                        <p:strVal val="visible"/>
                                      </p:to>
                                    </p:set>
                                  </p:childTnLst>
                                </p:cTn>
                              </p:par>
                            </p:childTnLst>
                          </p:cTn>
                        </p:par>
                      </p:childTnLst>
                    </p:cTn>
                  </p:par>
                  <p:par>
                    <p:cTn id="11" fill="hold">
                      <p:stCondLst>
                        <p:cond delay="indefinite"/>
                      </p:stCondLst>
                      <p:childTnLst>
                        <p:par>
                          <p:cTn id="12" fill="hold">
                            <p:stCondLst>
                              <p:cond delay="0"/>
                            </p:stCondLst>
                            <p:childTnLst>
                              <p:par>
                                <p:cTn id="13" presetID="1" presetClass="entr" presetSubtype="0" fill="hold" grpId="0" nodeType="clickEffect">
                                  <p:stCondLst>
                                    <p:cond delay="0"/>
                                  </p:stCondLst>
                                  <p:childTnLst>
                                    <p:set>
                                      <p:cBhvr>
                                        <p:cTn id="14" dur="1" fill="hold">
                                          <p:stCondLst>
                                            <p:cond delay="499"/>
                                          </p:stCondLst>
                                        </p:cTn>
                                        <p:tgtEl>
                                          <p:spTgt spid="44034">
                                            <p:txEl>
                                              <p:pRg st="2" end="2"/>
                                            </p:txEl>
                                          </p:spTgt>
                                        </p:tgtEl>
                                        <p:attrNameLst>
                                          <p:attrName>style.visibility</p:attrName>
                                        </p:attrNameLst>
                                      </p:cBhvr>
                                      <p:to>
                                        <p:strVal val="visible"/>
                                      </p:to>
                                    </p:set>
                                  </p:childTnLst>
                                </p:cTn>
                              </p:par>
                            </p:childTnLst>
                          </p:cTn>
                        </p:par>
                      </p:childTnLst>
                    </p:cTn>
                  </p:par>
                  <p:par>
                    <p:cTn id="15" fill="hold">
                      <p:stCondLst>
                        <p:cond delay="indefinite"/>
                      </p:stCondLst>
                      <p:childTnLst>
                        <p:par>
                          <p:cTn id="16" fill="hold">
                            <p:stCondLst>
                              <p:cond delay="0"/>
                            </p:stCondLst>
                            <p:childTnLst>
                              <p:par>
                                <p:cTn id="17" presetID="1" presetClass="entr" presetSubtype="0" fill="hold" grpId="0" nodeType="clickEffect">
                                  <p:stCondLst>
                                    <p:cond delay="0"/>
                                  </p:stCondLst>
                                  <p:childTnLst>
                                    <p:set>
                                      <p:cBhvr>
                                        <p:cTn id="18" dur="1" fill="hold">
                                          <p:stCondLst>
                                            <p:cond delay="499"/>
                                          </p:stCondLst>
                                        </p:cTn>
                                        <p:tgtEl>
                                          <p:spTgt spid="44034">
                                            <p:txEl>
                                              <p:pRg st="3" end="3"/>
                                            </p:txEl>
                                          </p:spTgt>
                                        </p:tgtEl>
                                        <p:attrNameLst>
                                          <p:attrName>style.visibility</p:attrName>
                                        </p:attrNameLst>
                                      </p:cBhvr>
                                      <p:to>
                                        <p:strVal val="visible"/>
                                      </p:to>
                                    </p:set>
                                  </p:childTnLst>
                                </p:cTn>
                              </p:par>
                            </p:childTnLst>
                          </p:cTn>
                        </p:par>
                      </p:childTnLst>
                    </p:cTn>
                  </p:par>
                  <p:par>
                    <p:cTn id="19" fill="hold">
                      <p:stCondLst>
                        <p:cond delay="indefinite"/>
                      </p:stCondLst>
                      <p:childTnLst>
                        <p:par>
                          <p:cTn id="20" fill="hold">
                            <p:stCondLst>
                              <p:cond delay="0"/>
                            </p:stCondLst>
                            <p:childTnLst>
                              <p:par>
                                <p:cTn id="21" presetID="1" presetClass="entr" presetSubtype="0" fill="hold" grpId="0" nodeType="clickEffect">
                                  <p:stCondLst>
                                    <p:cond delay="0"/>
                                  </p:stCondLst>
                                  <p:childTnLst>
                                    <p:set>
                                      <p:cBhvr>
                                        <p:cTn id="22" dur="1" fill="hold">
                                          <p:stCondLst>
                                            <p:cond delay="499"/>
                                          </p:stCondLst>
                                        </p:cTn>
                                        <p:tgtEl>
                                          <p:spTgt spid="44034">
                                            <p:txEl>
                                              <p:pRg st="4" end="4"/>
                                            </p:txEl>
                                          </p:spTgt>
                                        </p:tgtEl>
                                        <p:attrNameLst>
                                          <p:attrName>style.visibility</p:attrName>
                                        </p:attrNameLst>
                                      </p:cBhvr>
                                      <p:to>
                                        <p:strVal val="visible"/>
                                      </p:to>
                                    </p:set>
                                  </p:childTnLst>
                                </p:cTn>
                              </p:par>
                            </p:childTnLst>
                          </p:cTn>
                        </p:par>
                      </p:childTnLst>
                    </p:cTn>
                  </p:par>
                  <p:par>
                    <p:cTn id="23" fill="hold">
                      <p:stCondLst>
                        <p:cond delay="indefinite"/>
                      </p:stCondLst>
                      <p:childTnLst>
                        <p:par>
                          <p:cTn id="24" fill="hold">
                            <p:stCondLst>
                              <p:cond delay="0"/>
                            </p:stCondLst>
                            <p:childTnLst>
                              <p:par>
                                <p:cTn id="25" presetID="1" presetClass="entr" presetSubtype="0" fill="hold" grpId="0" nodeType="clickEffect">
                                  <p:stCondLst>
                                    <p:cond delay="0"/>
                                  </p:stCondLst>
                                  <p:childTnLst>
                                    <p:set>
                                      <p:cBhvr>
                                        <p:cTn id="26" dur="1" fill="hold">
                                          <p:stCondLst>
                                            <p:cond delay="499"/>
                                          </p:stCondLst>
                                        </p:cTn>
                                        <p:tgtEl>
                                          <p:spTgt spid="44034">
                                            <p:txEl>
                                              <p:pRg st="5" end="5"/>
                                            </p:txEl>
                                          </p:spTgt>
                                        </p:tgtEl>
                                        <p:attrNameLst>
                                          <p:attrName>style.visibility</p:attrName>
                                        </p:attrNameLst>
                                      </p:cBhvr>
                                      <p:to>
                                        <p:strVal val="visible"/>
                                      </p:to>
                                    </p:set>
                                  </p:childTnLst>
                                </p:cTn>
                              </p:par>
                            </p:childTnLst>
                          </p:cTn>
                        </p:par>
                      </p:childTnLst>
                    </p:cTn>
                  </p:par>
                  <p:par>
                    <p:cTn id="27" fill="hold">
                      <p:stCondLst>
                        <p:cond delay="indefinite"/>
                      </p:stCondLst>
                      <p:childTnLst>
                        <p:par>
                          <p:cTn id="28" fill="hold">
                            <p:stCondLst>
                              <p:cond delay="0"/>
                            </p:stCondLst>
                            <p:childTnLst>
                              <p:par>
                                <p:cTn id="29" presetID="1" presetClass="entr" presetSubtype="0" fill="hold" grpId="0" nodeType="clickEffect">
                                  <p:stCondLst>
                                    <p:cond delay="0"/>
                                  </p:stCondLst>
                                  <p:childTnLst>
                                    <p:set>
                                      <p:cBhvr>
                                        <p:cTn id="30" dur="1" fill="hold">
                                          <p:stCondLst>
                                            <p:cond delay="499"/>
                                          </p:stCondLst>
                                        </p:cTn>
                                        <p:tgtEl>
                                          <p:spTgt spid="44034">
                                            <p:txEl>
                                              <p:pRg st="6" end="6"/>
                                            </p:txEl>
                                          </p:spTgt>
                                        </p:tgtEl>
                                        <p:attrNameLst>
                                          <p:attrName>style.visibility</p:attrName>
                                        </p:attrNameLst>
                                      </p:cBhvr>
                                      <p:to>
                                        <p:strVal val="visible"/>
                                      </p:to>
                                    </p:se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44034" grpId="0" build="p" bldLvl="5" autoUpdateAnimBg="0"/>
    </p:bldLst>
  </p:timing>
</p:sld>
</file>

<file path=ppt/slides/slide41.xml><?xml version="1.0" encoding="utf-8"?>
<p:sld xmlns:a="http://schemas.openxmlformats.org/drawingml/2006/main" xmlns:r="http://schemas.openxmlformats.org/officeDocument/2006/relationships" xmlns:mc="http://schemas.openxmlformats.org/markup-compatibility/2006" xmlns:mv="urn:schemas-microsoft-com:mac:vml" xmlns:p="http://schemas.openxmlformats.org/presentationml/2006/main" mc:Ignorable="mv" mc:PreserveAttributes="mv:*" showMasterPhAnim="0">
  <p:cSld>
    <p:spTree>
      <p:nvGrpSpPr>
        <p:cNvPr id="1" name=""/>
        <p:cNvGrpSpPr/>
        <p:nvPr/>
      </p:nvGrpSpPr>
      <p:grpSpPr>
        <a:xfrm>
          <a:off x="0" y="0"/>
          <a:ext cx="0" cy="0"/>
          <a:chOff x="0" y="0"/>
          <a:chExt cx="0" cy="0"/>
        </a:xfrm>
      </p:grpSpPr>
      <p:sp>
        <p:nvSpPr>
          <p:cNvPr id="45058" name="Rectangle 2"/>
          <p:cNvSpPr>
            <a:spLocks noGrp="1" noChangeArrowheads="1"/>
          </p:cNvSpPr>
          <p:nvPr>
            <p:ph idx="1"/>
          </p:nvPr>
        </p:nvSpPr>
        <p:spPr>
          <a:xfrm>
            <a:off x="685800" y="1295400"/>
            <a:ext cx="7772400" cy="4724400"/>
          </a:xfrm>
        </p:spPr>
        <p:txBody>
          <a:bodyPr rIns="132080"/>
          <a:lstStyle/>
          <a:p>
            <a:pPr eaLnBrk="1" hangingPunct="1">
              <a:buClr>
                <a:srgbClr val="000000"/>
              </a:buClr>
            </a:pPr>
            <a:r>
              <a:rPr lang="en-US" dirty="0"/>
              <a:t>Reciprocal Dumping</a:t>
            </a:r>
          </a:p>
          <a:p>
            <a:pPr marL="782638" lvl="1" eaLnBrk="1" hangingPunct="1">
              <a:buClr>
                <a:srgbClr val="000000"/>
              </a:buClr>
            </a:pPr>
            <a:r>
              <a:rPr lang="en-US" dirty="0"/>
              <a:t>It can happen that firms in both countries are accused of dumping in the other—this is reciprocal dumping.</a:t>
            </a:r>
          </a:p>
          <a:p>
            <a:pPr marL="782638" lvl="1" eaLnBrk="1" hangingPunct="1">
              <a:buClr>
                <a:srgbClr val="000000"/>
              </a:buClr>
            </a:pPr>
            <a:r>
              <a:rPr lang="en-US" dirty="0"/>
              <a:t>For example, shortly after the U.S. ruled that Canadian greenhouse tomatoes were being dumped into the U.S., the Canadian government investigated dumping against American fresh tomatoes.</a:t>
            </a:r>
          </a:p>
          <a:p>
            <a:pPr marL="782638" lvl="1" eaLnBrk="1" hangingPunct="1">
              <a:buClr>
                <a:srgbClr val="000000"/>
              </a:buClr>
            </a:pPr>
            <a:r>
              <a:rPr lang="en-US" dirty="0"/>
              <a:t>The final ruling was that there was no harm or injury to the firms in either country, so no antidumping duties were applied.</a:t>
            </a:r>
          </a:p>
        </p:txBody>
      </p:sp>
      <p:pic>
        <p:nvPicPr>
          <p:cNvPr id="68611" name="Picture 1"/>
          <p:cNvPicPr>
            <a:picLocks noChangeArrowheads="1"/>
          </p:cNvPicPr>
          <p:nvPr/>
        </p:nvPicPr>
        <p:blipFill>
          <a:blip r:embed="rId2"/>
          <a:srcRect/>
          <a:stretch>
            <a:fillRect/>
          </a:stretch>
        </p:blipFill>
        <p:spPr bwMode="auto">
          <a:xfrm>
            <a:off x="8383588" y="0"/>
            <a:ext cx="760412" cy="1066800"/>
          </a:xfrm>
          <a:prstGeom prst="rect">
            <a:avLst/>
          </a:prstGeom>
          <a:noFill/>
          <a:ln w="9525">
            <a:noFill/>
            <a:miter lim="800000"/>
            <a:headEnd/>
            <a:tailEnd/>
          </a:ln>
        </p:spPr>
      </p:pic>
      <p:sp>
        <p:nvSpPr>
          <p:cNvPr id="68613" name="Rectangle 3"/>
          <p:cNvSpPr>
            <a:spLocks/>
          </p:cNvSpPr>
          <p:nvPr/>
        </p:nvSpPr>
        <p:spPr bwMode="auto">
          <a:xfrm>
            <a:off x="469900" y="203200"/>
            <a:ext cx="7696200" cy="952500"/>
          </a:xfrm>
          <a:prstGeom prst="rect">
            <a:avLst/>
          </a:prstGeom>
          <a:solidFill>
            <a:srgbClr val="AADE6B"/>
          </a:solidFill>
          <a:ln w="12700">
            <a:noFill/>
            <a:miter lim="800000"/>
            <a:headEnd/>
            <a:tailEnd/>
          </a:ln>
        </p:spPr>
        <p:txBody>
          <a:bodyPr lIns="0" tIns="0" rIns="40639" bIns="0" anchor="ctr">
            <a:prstTxWarp prst="textNoShape">
              <a:avLst/>
            </a:prstTxWarp>
          </a:bodyPr>
          <a:lstStyle/>
          <a:p>
            <a:pPr marL="39688"/>
            <a:r>
              <a:rPr lang="en-US" sz="4400">
                <a:solidFill>
                  <a:schemeClr val="tx1"/>
                </a:solidFill>
                <a:latin typeface="Angsana New Bold" charset="0"/>
                <a:ea typeface="Angsana New Bold" charset="0"/>
                <a:cs typeface="Angsana New Bold" charset="0"/>
                <a:sym typeface="Angsana New Bold" charset="0"/>
              </a:rPr>
              <a:t>Reciprocal Dumping</a:t>
            </a:r>
          </a:p>
        </p:txBody>
      </p:sp>
      <p:sp>
        <p:nvSpPr>
          <p:cNvPr id="6" name="Footer Placeholder 5"/>
          <p:cNvSpPr>
            <a:spLocks noGrp="1"/>
          </p:cNvSpPr>
          <p:nvPr>
            <p:ph type="ftr" sz="quarter" idx="3"/>
          </p:nvPr>
        </p:nvSpPr>
        <p:spPr/>
        <p:txBody>
          <a:bodyPr/>
          <a:lstStyle/>
          <a:p>
            <a:r>
              <a:rPr lang="en-US" smtClean="0"/>
              <a:t>Chayun Tantivasadakarn</a:t>
            </a:r>
            <a:endParaRPr lang="en-US" dirty="0"/>
          </a:p>
        </p:txBody>
      </p:sp>
    </p:spTree>
  </p:cSld>
  <p:clrMapOvr>
    <a:masterClrMapping/>
  </p:clrMapOvr>
  <p:transition/>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1" presetClass="entr" presetSubtype="0" fill="hold" grpId="0" nodeType="clickEffect">
                                  <p:stCondLst>
                                    <p:cond delay="0"/>
                                  </p:stCondLst>
                                  <p:childTnLst>
                                    <p:set>
                                      <p:cBhvr>
                                        <p:cTn id="6" dur="1" fill="hold">
                                          <p:stCondLst>
                                            <p:cond delay="499"/>
                                          </p:stCondLst>
                                        </p:cTn>
                                        <p:tgtEl>
                                          <p:spTgt spid="45058">
                                            <p:txEl>
                                              <p:pRg st="0" end="0"/>
                                            </p:txEl>
                                          </p:spTgt>
                                        </p:tgtEl>
                                        <p:attrNameLst>
                                          <p:attrName>style.visibility</p:attrName>
                                        </p:attrNameLst>
                                      </p:cBhvr>
                                      <p:to>
                                        <p:strVal val="visible"/>
                                      </p:to>
                                    </p:set>
                                  </p:childTnLst>
                                </p:cTn>
                              </p:par>
                            </p:childTnLst>
                          </p:cTn>
                        </p:par>
                      </p:childTnLst>
                    </p:cTn>
                  </p:par>
                  <p:par>
                    <p:cTn id="7" fill="hold">
                      <p:stCondLst>
                        <p:cond delay="indefinite"/>
                      </p:stCondLst>
                      <p:childTnLst>
                        <p:par>
                          <p:cTn id="8" fill="hold">
                            <p:stCondLst>
                              <p:cond delay="0"/>
                            </p:stCondLst>
                            <p:childTnLst>
                              <p:par>
                                <p:cTn id="9" presetID="1" presetClass="entr" presetSubtype="0" fill="hold" grpId="0" nodeType="clickEffect">
                                  <p:stCondLst>
                                    <p:cond delay="0"/>
                                  </p:stCondLst>
                                  <p:childTnLst>
                                    <p:set>
                                      <p:cBhvr>
                                        <p:cTn id="10" dur="1" fill="hold">
                                          <p:stCondLst>
                                            <p:cond delay="499"/>
                                          </p:stCondLst>
                                        </p:cTn>
                                        <p:tgtEl>
                                          <p:spTgt spid="45058">
                                            <p:txEl>
                                              <p:pRg st="1" end="1"/>
                                            </p:txEl>
                                          </p:spTgt>
                                        </p:tgtEl>
                                        <p:attrNameLst>
                                          <p:attrName>style.visibility</p:attrName>
                                        </p:attrNameLst>
                                      </p:cBhvr>
                                      <p:to>
                                        <p:strVal val="visible"/>
                                      </p:to>
                                    </p:set>
                                  </p:childTnLst>
                                </p:cTn>
                              </p:par>
                            </p:childTnLst>
                          </p:cTn>
                        </p:par>
                      </p:childTnLst>
                    </p:cTn>
                  </p:par>
                  <p:par>
                    <p:cTn id="11" fill="hold">
                      <p:stCondLst>
                        <p:cond delay="indefinite"/>
                      </p:stCondLst>
                      <p:childTnLst>
                        <p:par>
                          <p:cTn id="12" fill="hold">
                            <p:stCondLst>
                              <p:cond delay="0"/>
                            </p:stCondLst>
                            <p:childTnLst>
                              <p:par>
                                <p:cTn id="13" presetID="1" presetClass="entr" presetSubtype="0" fill="hold" grpId="0" nodeType="clickEffect">
                                  <p:stCondLst>
                                    <p:cond delay="0"/>
                                  </p:stCondLst>
                                  <p:childTnLst>
                                    <p:set>
                                      <p:cBhvr>
                                        <p:cTn id="14" dur="1" fill="hold">
                                          <p:stCondLst>
                                            <p:cond delay="499"/>
                                          </p:stCondLst>
                                        </p:cTn>
                                        <p:tgtEl>
                                          <p:spTgt spid="45058">
                                            <p:txEl>
                                              <p:pRg st="2" end="2"/>
                                            </p:txEl>
                                          </p:spTgt>
                                        </p:tgtEl>
                                        <p:attrNameLst>
                                          <p:attrName>style.visibility</p:attrName>
                                        </p:attrNameLst>
                                      </p:cBhvr>
                                      <p:to>
                                        <p:strVal val="visible"/>
                                      </p:to>
                                    </p:set>
                                  </p:childTnLst>
                                </p:cTn>
                              </p:par>
                            </p:childTnLst>
                          </p:cTn>
                        </p:par>
                      </p:childTnLst>
                    </p:cTn>
                  </p:par>
                  <p:par>
                    <p:cTn id="15" fill="hold">
                      <p:stCondLst>
                        <p:cond delay="indefinite"/>
                      </p:stCondLst>
                      <p:childTnLst>
                        <p:par>
                          <p:cTn id="16" fill="hold">
                            <p:stCondLst>
                              <p:cond delay="0"/>
                            </p:stCondLst>
                            <p:childTnLst>
                              <p:par>
                                <p:cTn id="17" presetID="1" presetClass="entr" presetSubtype="0" fill="hold" grpId="0" nodeType="clickEffect">
                                  <p:stCondLst>
                                    <p:cond delay="0"/>
                                  </p:stCondLst>
                                  <p:childTnLst>
                                    <p:set>
                                      <p:cBhvr>
                                        <p:cTn id="18" dur="1" fill="hold">
                                          <p:stCondLst>
                                            <p:cond delay="499"/>
                                          </p:stCondLst>
                                        </p:cTn>
                                        <p:tgtEl>
                                          <p:spTgt spid="45058">
                                            <p:txEl>
                                              <p:pRg st="3" end="3"/>
                                            </p:txEl>
                                          </p:spTgt>
                                        </p:tgtEl>
                                        <p:attrNameLst>
                                          <p:attrName>style.visibility</p:attrName>
                                        </p:attrNameLst>
                                      </p:cBhvr>
                                      <p:to>
                                        <p:strVal val="visible"/>
                                      </p:to>
                                    </p:se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45058" grpId="0" build="p" bldLvl="5" autoUpdateAnimBg="0"/>
    </p:bldLst>
  </p:timing>
</p:sld>
</file>

<file path=ppt/slides/slide42.xml><?xml version="1.0" encoding="utf-8"?>
<p:sld xmlns:a="http://schemas.openxmlformats.org/drawingml/2006/main" xmlns:r="http://schemas.openxmlformats.org/officeDocument/2006/relationships" xmlns:mc="http://schemas.openxmlformats.org/markup-compatibility/2006" xmlns:mv="urn:schemas-microsoft-com:mac:vml" xmlns:p="http://schemas.openxmlformats.org/presentationml/2006/main" mc:Ignorable="mv" mc:PreserveAttributes="mv:*">
  <p:cSld>
    <p:spTree>
      <p:nvGrpSpPr>
        <p:cNvPr id="1" name=""/>
        <p:cNvGrpSpPr/>
        <p:nvPr/>
      </p:nvGrpSpPr>
      <p:grpSpPr>
        <a:xfrm>
          <a:off x="0" y="0"/>
          <a:ext cx="0" cy="0"/>
          <a:chOff x="0" y="0"/>
          <a:chExt cx="0" cy="0"/>
        </a:xfrm>
      </p:grpSpPr>
      <p:sp>
        <p:nvSpPr>
          <p:cNvPr id="69636" name="Rectangle 2"/>
          <p:cNvSpPr>
            <a:spLocks noGrp="1" noChangeArrowheads="1"/>
          </p:cNvSpPr>
          <p:nvPr>
            <p:ph idx="1"/>
          </p:nvPr>
        </p:nvSpPr>
        <p:spPr>
          <a:xfrm>
            <a:off x="304800" y="838200"/>
            <a:ext cx="8610600" cy="5740400"/>
          </a:xfrm>
        </p:spPr>
        <p:txBody>
          <a:bodyPr rIns="132080"/>
          <a:lstStyle/>
          <a:p>
            <a:pPr eaLnBrk="1" hangingPunct="1">
              <a:buClr>
                <a:srgbClr val="000000"/>
              </a:buClr>
            </a:pPr>
            <a:r>
              <a:rPr lang="en-US" dirty="0"/>
              <a:t>Reciprocal Dumping</a:t>
            </a:r>
          </a:p>
          <a:p>
            <a:pPr marL="782638" lvl="1" eaLnBrk="1" hangingPunct="1">
              <a:buClr>
                <a:srgbClr val="000000"/>
              </a:buClr>
            </a:pPr>
            <a:r>
              <a:rPr lang="en-US" dirty="0"/>
              <a:t>How can it be profitable for both firms to charge prices for their exports that are below their local prices?</a:t>
            </a:r>
          </a:p>
          <a:p>
            <a:pPr marL="782638" lvl="1" eaLnBrk="1" hangingPunct="1">
              <a:buClr>
                <a:srgbClr val="000000"/>
              </a:buClr>
            </a:pPr>
            <a:r>
              <a:rPr lang="en-US" dirty="0"/>
              <a:t>We show that, in fact, it is a common feature of imperfectly competitive markets.</a:t>
            </a:r>
          </a:p>
          <a:p>
            <a:pPr marL="782638" lvl="1" eaLnBrk="1" hangingPunct="1">
              <a:buClr>
                <a:srgbClr val="000000"/>
              </a:buClr>
            </a:pPr>
            <a:r>
              <a:rPr lang="en-US" dirty="0"/>
              <a:t>Rather than selling additional units in the local market and depressing its own price, a firm can enter the export market.</a:t>
            </a:r>
          </a:p>
          <a:p>
            <a:pPr marL="782638" lvl="1" eaLnBrk="1" hangingPunct="1">
              <a:buClr>
                <a:srgbClr val="000000"/>
              </a:buClr>
            </a:pPr>
            <a:r>
              <a:rPr lang="en-US" dirty="0"/>
              <a:t>It then depresses the price of firms abroad by increasing quantity.</a:t>
            </a:r>
          </a:p>
          <a:p>
            <a:pPr marL="782638" lvl="1" eaLnBrk="1" hangingPunct="1">
              <a:buClr>
                <a:srgbClr val="000000"/>
              </a:buClr>
            </a:pPr>
            <a:r>
              <a:rPr lang="en-US" dirty="0"/>
              <a:t>Since both firms have this incentive, equilibrium will have both firms selling abroad.</a:t>
            </a:r>
          </a:p>
        </p:txBody>
      </p:sp>
      <p:pic>
        <p:nvPicPr>
          <p:cNvPr id="69635" name="Picture 1"/>
          <p:cNvPicPr>
            <a:picLocks noChangeArrowheads="1"/>
          </p:cNvPicPr>
          <p:nvPr/>
        </p:nvPicPr>
        <p:blipFill>
          <a:blip r:embed="rId2"/>
          <a:srcRect/>
          <a:stretch>
            <a:fillRect/>
          </a:stretch>
        </p:blipFill>
        <p:spPr bwMode="auto">
          <a:xfrm>
            <a:off x="8383588" y="0"/>
            <a:ext cx="760412" cy="1066800"/>
          </a:xfrm>
          <a:prstGeom prst="rect">
            <a:avLst/>
          </a:prstGeom>
          <a:noFill/>
          <a:ln w="9525">
            <a:noFill/>
            <a:miter lim="800000"/>
            <a:headEnd/>
            <a:tailEnd/>
          </a:ln>
        </p:spPr>
      </p:pic>
      <p:sp>
        <p:nvSpPr>
          <p:cNvPr id="69637" name="Rectangle 3"/>
          <p:cNvSpPr>
            <a:spLocks/>
          </p:cNvSpPr>
          <p:nvPr/>
        </p:nvSpPr>
        <p:spPr bwMode="auto">
          <a:xfrm>
            <a:off x="469900" y="76200"/>
            <a:ext cx="7696200" cy="952500"/>
          </a:xfrm>
          <a:prstGeom prst="rect">
            <a:avLst/>
          </a:prstGeom>
          <a:solidFill>
            <a:srgbClr val="AADE6B"/>
          </a:solidFill>
          <a:ln w="12700">
            <a:noFill/>
            <a:miter lim="800000"/>
            <a:headEnd/>
            <a:tailEnd/>
          </a:ln>
        </p:spPr>
        <p:txBody>
          <a:bodyPr lIns="0" tIns="0" rIns="40639" bIns="0" anchor="ctr">
            <a:prstTxWarp prst="textNoShape">
              <a:avLst/>
            </a:prstTxWarp>
          </a:bodyPr>
          <a:lstStyle/>
          <a:p>
            <a:pPr marL="39688"/>
            <a:r>
              <a:rPr lang="en-US" sz="4400">
                <a:solidFill>
                  <a:schemeClr val="tx1"/>
                </a:solidFill>
                <a:latin typeface="Angsana New Bold" charset="0"/>
                <a:ea typeface="Angsana New Bold" charset="0"/>
                <a:cs typeface="Angsana New Bold" charset="0"/>
                <a:sym typeface="Angsana New Bold" charset="0"/>
              </a:rPr>
              <a:t>Reciprocal Dumping</a:t>
            </a:r>
          </a:p>
        </p:txBody>
      </p:sp>
      <p:sp>
        <p:nvSpPr>
          <p:cNvPr id="6" name="Footer Placeholder 5"/>
          <p:cNvSpPr>
            <a:spLocks noGrp="1"/>
          </p:cNvSpPr>
          <p:nvPr>
            <p:ph type="ftr" sz="quarter" idx="3"/>
          </p:nvPr>
        </p:nvSpPr>
        <p:spPr/>
        <p:txBody>
          <a:bodyPr/>
          <a:lstStyle/>
          <a:p>
            <a:r>
              <a:rPr lang="en-US" smtClean="0"/>
              <a:t>Chayun Tantivasadakarn</a:t>
            </a:r>
            <a:endParaRPr lang="en-US" dirty="0"/>
          </a:p>
        </p:txBody>
      </p:sp>
    </p:spTree>
  </p:cSld>
  <p:clrMapOvr>
    <a:masterClrMapping/>
  </p:clrMapOvr>
  <p:transition/>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1" presetClass="entr" presetSubtype="0" fill="hold" grpId="0" nodeType="clickEffect">
                                  <p:stCondLst>
                                    <p:cond delay="0"/>
                                  </p:stCondLst>
                                  <p:childTnLst>
                                    <p:set>
                                      <p:cBhvr>
                                        <p:cTn id="6" dur="1" fill="hold">
                                          <p:stCondLst>
                                            <p:cond delay="0"/>
                                          </p:stCondLst>
                                        </p:cTn>
                                        <p:tgtEl>
                                          <p:spTgt spid="69636">
                                            <p:txEl>
                                              <p:pRg st="0" end="0"/>
                                            </p:txEl>
                                          </p:spTgt>
                                        </p:tgtEl>
                                        <p:attrNameLst>
                                          <p:attrName>style.visibility</p:attrName>
                                        </p:attrNameLst>
                                      </p:cBhvr>
                                      <p:to>
                                        <p:strVal val="visible"/>
                                      </p:to>
                                    </p:set>
                                  </p:childTnLst>
                                </p:cTn>
                              </p:par>
                            </p:childTnLst>
                          </p:cTn>
                        </p:par>
                      </p:childTnLst>
                    </p:cTn>
                  </p:par>
                  <p:par>
                    <p:cTn id="7" fill="hold">
                      <p:stCondLst>
                        <p:cond delay="indefinite"/>
                      </p:stCondLst>
                      <p:childTnLst>
                        <p:par>
                          <p:cTn id="8" fill="hold">
                            <p:stCondLst>
                              <p:cond delay="0"/>
                            </p:stCondLst>
                            <p:childTnLst>
                              <p:par>
                                <p:cTn id="9" presetID="1" presetClass="entr" presetSubtype="0" fill="hold" grpId="0" nodeType="clickEffect">
                                  <p:stCondLst>
                                    <p:cond delay="0"/>
                                  </p:stCondLst>
                                  <p:childTnLst>
                                    <p:set>
                                      <p:cBhvr>
                                        <p:cTn id="10" dur="1" fill="hold">
                                          <p:stCondLst>
                                            <p:cond delay="0"/>
                                          </p:stCondLst>
                                        </p:cTn>
                                        <p:tgtEl>
                                          <p:spTgt spid="69636">
                                            <p:txEl>
                                              <p:pRg st="1" end="1"/>
                                            </p:txEl>
                                          </p:spTgt>
                                        </p:tgtEl>
                                        <p:attrNameLst>
                                          <p:attrName>style.visibility</p:attrName>
                                        </p:attrNameLst>
                                      </p:cBhvr>
                                      <p:to>
                                        <p:strVal val="visible"/>
                                      </p:to>
                                    </p:set>
                                  </p:childTnLst>
                                </p:cTn>
                              </p:par>
                            </p:childTnLst>
                          </p:cTn>
                        </p:par>
                      </p:childTnLst>
                    </p:cTn>
                  </p:par>
                  <p:par>
                    <p:cTn id="11" fill="hold">
                      <p:stCondLst>
                        <p:cond delay="indefinite"/>
                      </p:stCondLst>
                      <p:childTnLst>
                        <p:par>
                          <p:cTn id="12" fill="hold">
                            <p:stCondLst>
                              <p:cond delay="0"/>
                            </p:stCondLst>
                            <p:childTnLst>
                              <p:par>
                                <p:cTn id="13" presetID="1" presetClass="entr" presetSubtype="0" fill="hold" grpId="0" nodeType="clickEffect">
                                  <p:stCondLst>
                                    <p:cond delay="0"/>
                                  </p:stCondLst>
                                  <p:childTnLst>
                                    <p:set>
                                      <p:cBhvr>
                                        <p:cTn id="14" dur="1" fill="hold">
                                          <p:stCondLst>
                                            <p:cond delay="0"/>
                                          </p:stCondLst>
                                        </p:cTn>
                                        <p:tgtEl>
                                          <p:spTgt spid="69636">
                                            <p:txEl>
                                              <p:pRg st="2" end="2"/>
                                            </p:txEl>
                                          </p:spTgt>
                                        </p:tgtEl>
                                        <p:attrNameLst>
                                          <p:attrName>style.visibility</p:attrName>
                                        </p:attrNameLst>
                                      </p:cBhvr>
                                      <p:to>
                                        <p:strVal val="visible"/>
                                      </p:to>
                                    </p:set>
                                  </p:childTnLst>
                                </p:cTn>
                              </p:par>
                            </p:childTnLst>
                          </p:cTn>
                        </p:par>
                      </p:childTnLst>
                    </p:cTn>
                  </p:par>
                  <p:par>
                    <p:cTn id="15" fill="hold">
                      <p:stCondLst>
                        <p:cond delay="indefinite"/>
                      </p:stCondLst>
                      <p:childTnLst>
                        <p:par>
                          <p:cTn id="16" fill="hold">
                            <p:stCondLst>
                              <p:cond delay="0"/>
                            </p:stCondLst>
                            <p:childTnLst>
                              <p:par>
                                <p:cTn id="17" presetID="1" presetClass="entr" presetSubtype="0" fill="hold" grpId="0" nodeType="clickEffect">
                                  <p:stCondLst>
                                    <p:cond delay="0"/>
                                  </p:stCondLst>
                                  <p:childTnLst>
                                    <p:set>
                                      <p:cBhvr>
                                        <p:cTn id="18" dur="1" fill="hold">
                                          <p:stCondLst>
                                            <p:cond delay="0"/>
                                          </p:stCondLst>
                                        </p:cTn>
                                        <p:tgtEl>
                                          <p:spTgt spid="69636">
                                            <p:txEl>
                                              <p:pRg st="3" end="3"/>
                                            </p:txEl>
                                          </p:spTgt>
                                        </p:tgtEl>
                                        <p:attrNameLst>
                                          <p:attrName>style.visibility</p:attrName>
                                        </p:attrNameLst>
                                      </p:cBhvr>
                                      <p:to>
                                        <p:strVal val="visible"/>
                                      </p:to>
                                    </p:set>
                                  </p:childTnLst>
                                </p:cTn>
                              </p:par>
                            </p:childTnLst>
                          </p:cTn>
                        </p:par>
                      </p:childTnLst>
                    </p:cTn>
                  </p:par>
                  <p:par>
                    <p:cTn id="19" fill="hold">
                      <p:stCondLst>
                        <p:cond delay="indefinite"/>
                      </p:stCondLst>
                      <p:childTnLst>
                        <p:par>
                          <p:cTn id="20" fill="hold">
                            <p:stCondLst>
                              <p:cond delay="0"/>
                            </p:stCondLst>
                            <p:childTnLst>
                              <p:par>
                                <p:cTn id="21" presetID="1" presetClass="entr" presetSubtype="0" fill="hold" grpId="0" nodeType="clickEffect">
                                  <p:stCondLst>
                                    <p:cond delay="0"/>
                                  </p:stCondLst>
                                  <p:childTnLst>
                                    <p:set>
                                      <p:cBhvr>
                                        <p:cTn id="22" dur="1" fill="hold">
                                          <p:stCondLst>
                                            <p:cond delay="0"/>
                                          </p:stCondLst>
                                        </p:cTn>
                                        <p:tgtEl>
                                          <p:spTgt spid="69636">
                                            <p:txEl>
                                              <p:pRg st="4" end="4"/>
                                            </p:txEl>
                                          </p:spTgt>
                                        </p:tgtEl>
                                        <p:attrNameLst>
                                          <p:attrName>style.visibility</p:attrName>
                                        </p:attrNameLst>
                                      </p:cBhvr>
                                      <p:to>
                                        <p:strVal val="visible"/>
                                      </p:to>
                                    </p:set>
                                  </p:childTnLst>
                                </p:cTn>
                              </p:par>
                            </p:childTnLst>
                          </p:cTn>
                        </p:par>
                      </p:childTnLst>
                    </p:cTn>
                  </p:par>
                  <p:par>
                    <p:cTn id="23" fill="hold">
                      <p:stCondLst>
                        <p:cond delay="indefinite"/>
                      </p:stCondLst>
                      <p:childTnLst>
                        <p:par>
                          <p:cTn id="24" fill="hold">
                            <p:stCondLst>
                              <p:cond delay="0"/>
                            </p:stCondLst>
                            <p:childTnLst>
                              <p:par>
                                <p:cTn id="25" presetID="1" presetClass="entr" presetSubtype="0" fill="hold" grpId="0" nodeType="clickEffect">
                                  <p:stCondLst>
                                    <p:cond delay="0"/>
                                  </p:stCondLst>
                                  <p:childTnLst>
                                    <p:set>
                                      <p:cBhvr>
                                        <p:cTn id="26" dur="1" fill="hold">
                                          <p:stCondLst>
                                            <p:cond delay="0"/>
                                          </p:stCondLst>
                                        </p:cTn>
                                        <p:tgtEl>
                                          <p:spTgt spid="69636">
                                            <p:txEl>
                                              <p:pRg st="5" end="5"/>
                                            </p:txEl>
                                          </p:spTgt>
                                        </p:tgtEl>
                                        <p:attrNameLst>
                                          <p:attrName>style.visibility</p:attrName>
                                        </p:attrNameLst>
                                      </p:cBhvr>
                                      <p:to>
                                        <p:strVal val="visible"/>
                                      </p:to>
                                    </p:se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69636" grpId="0" build="p" bldLvl="2"/>
    </p:bldLst>
  </p:timing>
</p:sld>
</file>

<file path=ppt/slides/slide43.xml><?xml version="1.0" encoding="utf-8"?>
<p:sld xmlns:a="http://schemas.openxmlformats.org/drawingml/2006/main" xmlns:r="http://schemas.openxmlformats.org/officeDocument/2006/relationships" xmlns:mc="http://schemas.openxmlformats.org/markup-compatibility/2006" xmlns:mv="urn:schemas-microsoft-com:mac:vml" xmlns:p="http://schemas.openxmlformats.org/presentationml/2006/main" mc:Ignorable="mv" mc:PreserveAttributes="mv:*" showMasterPhAnim="0">
  <p:cSld>
    <p:spTree>
      <p:nvGrpSpPr>
        <p:cNvPr id="1" name=""/>
        <p:cNvGrpSpPr/>
        <p:nvPr/>
      </p:nvGrpSpPr>
      <p:grpSpPr>
        <a:xfrm>
          <a:off x="0" y="0"/>
          <a:ext cx="0" cy="0"/>
          <a:chOff x="0" y="0"/>
          <a:chExt cx="0" cy="0"/>
        </a:xfrm>
      </p:grpSpPr>
      <p:sp>
        <p:nvSpPr>
          <p:cNvPr id="47106" name="Rectangle 2"/>
          <p:cNvSpPr>
            <a:spLocks noGrp="1" noChangeArrowheads="1"/>
          </p:cNvSpPr>
          <p:nvPr>
            <p:ph idx="1"/>
          </p:nvPr>
        </p:nvSpPr>
        <p:spPr>
          <a:xfrm>
            <a:off x="685800" y="1041400"/>
            <a:ext cx="7772400" cy="5727700"/>
          </a:xfrm>
        </p:spPr>
        <p:txBody>
          <a:bodyPr rIns="132080"/>
          <a:lstStyle/>
          <a:p>
            <a:pPr eaLnBrk="1" hangingPunct="1">
              <a:buClr>
                <a:srgbClr val="000000"/>
              </a:buClr>
            </a:pPr>
            <a:r>
              <a:rPr lang="en-US"/>
              <a:t>Numerical Example of Reciprocal Dumping</a:t>
            </a:r>
          </a:p>
          <a:p>
            <a:pPr marL="782638" lvl="1" eaLnBrk="1" hangingPunct="1">
              <a:buClr>
                <a:srgbClr val="000000"/>
              </a:buClr>
            </a:pPr>
            <a:r>
              <a:rPr lang="en-US"/>
              <a:t>Assume Home and Foreign have identical demand curves shown in the next figure.</a:t>
            </a:r>
          </a:p>
          <a:p>
            <a:pPr marL="1182688" lvl="2" eaLnBrk="1" hangingPunct="1">
              <a:buClr>
                <a:srgbClr val="000000"/>
              </a:buClr>
            </a:pPr>
            <a:r>
              <a:rPr lang="en-US"/>
              <a:t>P = 100 – Q  </a:t>
            </a:r>
          </a:p>
          <a:p>
            <a:pPr marL="782638" lvl="1" eaLnBrk="1" hangingPunct="1">
              <a:buClr>
                <a:srgbClr val="000000"/>
              </a:buClr>
            </a:pPr>
            <a:r>
              <a:rPr lang="en-US"/>
              <a:t>Marginal revenue: </a:t>
            </a:r>
          </a:p>
          <a:p>
            <a:pPr marL="1182688" lvl="2" eaLnBrk="1" hangingPunct="1"/>
            <a:r>
              <a:rPr lang="en-US"/>
              <a:t>MR = 100 – 2Q </a:t>
            </a:r>
          </a:p>
          <a:p>
            <a:pPr marL="1182688" lvl="2" eaLnBrk="1" hangingPunct="1">
              <a:buClr>
                <a:srgbClr val="000000"/>
              </a:buClr>
            </a:pPr>
            <a:r>
              <a:rPr lang="en-US"/>
              <a:t>MR = (100 – Q) – Q  or</a:t>
            </a:r>
          </a:p>
          <a:p>
            <a:pPr marL="1182688" lvl="2" eaLnBrk="1" hangingPunct="1">
              <a:buClr>
                <a:srgbClr val="000000"/>
              </a:buClr>
            </a:pPr>
            <a:r>
              <a:rPr lang="en-US"/>
              <a:t>MR = P – Q </a:t>
            </a:r>
          </a:p>
        </p:txBody>
      </p:sp>
      <p:pic>
        <p:nvPicPr>
          <p:cNvPr id="70659" name="Picture 1"/>
          <p:cNvPicPr>
            <a:picLocks noChangeArrowheads="1"/>
          </p:cNvPicPr>
          <p:nvPr/>
        </p:nvPicPr>
        <p:blipFill>
          <a:blip r:embed="rId2"/>
          <a:srcRect/>
          <a:stretch>
            <a:fillRect/>
          </a:stretch>
        </p:blipFill>
        <p:spPr bwMode="auto">
          <a:xfrm>
            <a:off x="8383588" y="0"/>
            <a:ext cx="760412" cy="1066800"/>
          </a:xfrm>
          <a:prstGeom prst="rect">
            <a:avLst/>
          </a:prstGeom>
          <a:noFill/>
          <a:ln w="9525">
            <a:noFill/>
            <a:miter lim="800000"/>
            <a:headEnd/>
            <a:tailEnd/>
          </a:ln>
        </p:spPr>
      </p:pic>
      <p:sp>
        <p:nvSpPr>
          <p:cNvPr id="70661" name="Rectangle 3"/>
          <p:cNvSpPr>
            <a:spLocks/>
          </p:cNvSpPr>
          <p:nvPr/>
        </p:nvSpPr>
        <p:spPr bwMode="auto">
          <a:xfrm>
            <a:off x="469900" y="203200"/>
            <a:ext cx="7696200" cy="952500"/>
          </a:xfrm>
          <a:prstGeom prst="rect">
            <a:avLst/>
          </a:prstGeom>
          <a:solidFill>
            <a:srgbClr val="AADE6B"/>
          </a:solidFill>
          <a:ln w="12700">
            <a:noFill/>
            <a:miter lim="800000"/>
            <a:headEnd/>
            <a:tailEnd/>
          </a:ln>
        </p:spPr>
        <p:txBody>
          <a:bodyPr lIns="0" tIns="0" rIns="40639" bIns="0" anchor="ctr">
            <a:prstTxWarp prst="textNoShape">
              <a:avLst/>
            </a:prstTxWarp>
          </a:bodyPr>
          <a:lstStyle/>
          <a:p>
            <a:pPr marL="39688"/>
            <a:r>
              <a:rPr lang="en-US" sz="4400">
                <a:solidFill>
                  <a:schemeClr val="tx1"/>
                </a:solidFill>
                <a:latin typeface="Angsana New Bold" charset="0"/>
                <a:ea typeface="Angsana New Bold" charset="0"/>
                <a:cs typeface="Angsana New Bold" charset="0"/>
                <a:sym typeface="Angsana New Bold" charset="0"/>
              </a:rPr>
              <a:t>Reciprocal Dumping</a:t>
            </a:r>
          </a:p>
        </p:txBody>
      </p:sp>
      <p:sp>
        <p:nvSpPr>
          <p:cNvPr id="6" name="Footer Placeholder 5"/>
          <p:cNvSpPr>
            <a:spLocks noGrp="1"/>
          </p:cNvSpPr>
          <p:nvPr>
            <p:ph type="ftr" sz="quarter" idx="3"/>
          </p:nvPr>
        </p:nvSpPr>
        <p:spPr/>
        <p:txBody>
          <a:bodyPr/>
          <a:lstStyle/>
          <a:p>
            <a:r>
              <a:rPr lang="en-US" smtClean="0"/>
              <a:t>Chayun Tantivasadakarn</a:t>
            </a:r>
            <a:endParaRPr lang="en-US" dirty="0"/>
          </a:p>
        </p:txBody>
      </p:sp>
    </p:spTree>
  </p:cSld>
  <p:clrMapOvr>
    <a:masterClrMapping/>
  </p:clrMapOvr>
  <p:transition/>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1" presetClass="entr" presetSubtype="0" fill="hold" grpId="0" nodeType="clickEffect">
                                  <p:stCondLst>
                                    <p:cond delay="0"/>
                                  </p:stCondLst>
                                  <p:childTnLst>
                                    <p:set>
                                      <p:cBhvr>
                                        <p:cTn id="6" dur="1" fill="hold">
                                          <p:stCondLst>
                                            <p:cond delay="499"/>
                                          </p:stCondLst>
                                        </p:cTn>
                                        <p:tgtEl>
                                          <p:spTgt spid="47106">
                                            <p:txEl>
                                              <p:pRg st="0" end="0"/>
                                            </p:txEl>
                                          </p:spTgt>
                                        </p:tgtEl>
                                        <p:attrNameLst>
                                          <p:attrName>style.visibility</p:attrName>
                                        </p:attrNameLst>
                                      </p:cBhvr>
                                      <p:to>
                                        <p:strVal val="visible"/>
                                      </p:to>
                                    </p:set>
                                  </p:childTnLst>
                                </p:cTn>
                              </p:par>
                            </p:childTnLst>
                          </p:cTn>
                        </p:par>
                      </p:childTnLst>
                    </p:cTn>
                  </p:par>
                  <p:par>
                    <p:cTn id="7" fill="hold">
                      <p:stCondLst>
                        <p:cond delay="indefinite"/>
                      </p:stCondLst>
                      <p:childTnLst>
                        <p:par>
                          <p:cTn id="8" fill="hold">
                            <p:stCondLst>
                              <p:cond delay="0"/>
                            </p:stCondLst>
                            <p:childTnLst>
                              <p:par>
                                <p:cTn id="9" presetID="1" presetClass="entr" presetSubtype="0" fill="hold" grpId="0" nodeType="clickEffect">
                                  <p:stCondLst>
                                    <p:cond delay="0"/>
                                  </p:stCondLst>
                                  <p:childTnLst>
                                    <p:set>
                                      <p:cBhvr>
                                        <p:cTn id="10" dur="1" fill="hold">
                                          <p:stCondLst>
                                            <p:cond delay="499"/>
                                          </p:stCondLst>
                                        </p:cTn>
                                        <p:tgtEl>
                                          <p:spTgt spid="47106">
                                            <p:txEl>
                                              <p:pRg st="1" end="1"/>
                                            </p:txEl>
                                          </p:spTgt>
                                        </p:tgtEl>
                                        <p:attrNameLst>
                                          <p:attrName>style.visibility</p:attrName>
                                        </p:attrNameLst>
                                      </p:cBhvr>
                                      <p:to>
                                        <p:strVal val="visible"/>
                                      </p:to>
                                    </p:set>
                                  </p:childTnLst>
                                </p:cTn>
                              </p:par>
                            </p:childTnLst>
                          </p:cTn>
                        </p:par>
                      </p:childTnLst>
                    </p:cTn>
                  </p:par>
                  <p:par>
                    <p:cTn id="11" fill="hold">
                      <p:stCondLst>
                        <p:cond delay="indefinite"/>
                      </p:stCondLst>
                      <p:childTnLst>
                        <p:par>
                          <p:cTn id="12" fill="hold">
                            <p:stCondLst>
                              <p:cond delay="0"/>
                            </p:stCondLst>
                            <p:childTnLst>
                              <p:par>
                                <p:cTn id="13" presetID="1" presetClass="entr" presetSubtype="0" fill="hold" grpId="0" nodeType="clickEffect">
                                  <p:stCondLst>
                                    <p:cond delay="0"/>
                                  </p:stCondLst>
                                  <p:childTnLst>
                                    <p:set>
                                      <p:cBhvr>
                                        <p:cTn id="14" dur="1" fill="hold">
                                          <p:stCondLst>
                                            <p:cond delay="499"/>
                                          </p:stCondLst>
                                        </p:cTn>
                                        <p:tgtEl>
                                          <p:spTgt spid="47106">
                                            <p:txEl>
                                              <p:pRg st="2" end="2"/>
                                            </p:txEl>
                                          </p:spTgt>
                                        </p:tgtEl>
                                        <p:attrNameLst>
                                          <p:attrName>style.visibility</p:attrName>
                                        </p:attrNameLst>
                                      </p:cBhvr>
                                      <p:to>
                                        <p:strVal val="visible"/>
                                      </p:to>
                                    </p:set>
                                  </p:childTnLst>
                                </p:cTn>
                              </p:par>
                            </p:childTnLst>
                          </p:cTn>
                        </p:par>
                      </p:childTnLst>
                    </p:cTn>
                  </p:par>
                  <p:par>
                    <p:cTn id="15" fill="hold">
                      <p:stCondLst>
                        <p:cond delay="indefinite"/>
                      </p:stCondLst>
                      <p:childTnLst>
                        <p:par>
                          <p:cTn id="16" fill="hold">
                            <p:stCondLst>
                              <p:cond delay="0"/>
                            </p:stCondLst>
                            <p:childTnLst>
                              <p:par>
                                <p:cTn id="17" presetID="1" presetClass="entr" presetSubtype="0" fill="hold" grpId="0" nodeType="clickEffect">
                                  <p:stCondLst>
                                    <p:cond delay="0"/>
                                  </p:stCondLst>
                                  <p:childTnLst>
                                    <p:set>
                                      <p:cBhvr>
                                        <p:cTn id="18" dur="1" fill="hold">
                                          <p:stCondLst>
                                            <p:cond delay="499"/>
                                          </p:stCondLst>
                                        </p:cTn>
                                        <p:tgtEl>
                                          <p:spTgt spid="47106">
                                            <p:txEl>
                                              <p:pRg st="3" end="3"/>
                                            </p:txEl>
                                          </p:spTgt>
                                        </p:tgtEl>
                                        <p:attrNameLst>
                                          <p:attrName>style.visibility</p:attrName>
                                        </p:attrNameLst>
                                      </p:cBhvr>
                                      <p:to>
                                        <p:strVal val="visible"/>
                                      </p:to>
                                    </p:set>
                                  </p:childTnLst>
                                </p:cTn>
                              </p:par>
                            </p:childTnLst>
                          </p:cTn>
                        </p:par>
                      </p:childTnLst>
                    </p:cTn>
                  </p:par>
                  <p:par>
                    <p:cTn id="19" fill="hold">
                      <p:stCondLst>
                        <p:cond delay="indefinite"/>
                      </p:stCondLst>
                      <p:childTnLst>
                        <p:par>
                          <p:cTn id="20" fill="hold">
                            <p:stCondLst>
                              <p:cond delay="0"/>
                            </p:stCondLst>
                            <p:childTnLst>
                              <p:par>
                                <p:cTn id="21" presetID="1" presetClass="entr" presetSubtype="0" fill="hold" grpId="0" nodeType="clickEffect">
                                  <p:stCondLst>
                                    <p:cond delay="0"/>
                                  </p:stCondLst>
                                  <p:childTnLst>
                                    <p:set>
                                      <p:cBhvr>
                                        <p:cTn id="22" dur="1" fill="hold">
                                          <p:stCondLst>
                                            <p:cond delay="499"/>
                                          </p:stCondLst>
                                        </p:cTn>
                                        <p:tgtEl>
                                          <p:spTgt spid="47106">
                                            <p:txEl>
                                              <p:pRg st="4" end="4"/>
                                            </p:txEl>
                                          </p:spTgt>
                                        </p:tgtEl>
                                        <p:attrNameLst>
                                          <p:attrName>style.visibility</p:attrName>
                                        </p:attrNameLst>
                                      </p:cBhvr>
                                      <p:to>
                                        <p:strVal val="visible"/>
                                      </p:to>
                                    </p:set>
                                  </p:childTnLst>
                                </p:cTn>
                              </p:par>
                            </p:childTnLst>
                          </p:cTn>
                        </p:par>
                      </p:childTnLst>
                    </p:cTn>
                  </p:par>
                  <p:par>
                    <p:cTn id="23" fill="hold">
                      <p:stCondLst>
                        <p:cond delay="indefinite"/>
                      </p:stCondLst>
                      <p:childTnLst>
                        <p:par>
                          <p:cTn id="24" fill="hold">
                            <p:stCondLst>
                              <p:cond delay="0"/>
                            </p:stCondLst>
                            <p:childTnLst>
                              <p:par>
                                <p:cTn id="25" presetID="1" presetClass="entr" presetSubtype="0" fill="hold" grpId="0" nodeType="clickEffect">
                                  <p:stCondLst>
                                    <p:cond delay="0"/>
                                  </p:stCondLst>
                                  <p:childTnLst>
                                    <p:set>
                                      <p:cBhvr>
                                        <p:cTn id="26" dur="1" fill="hold">
                                          <p:stCondLst>
                                            <p:cond delay="499"/>
                                          </p:stCondLst>
                                        </p:cTn>
                                        <p:tgtEl>
                                          <p:spTgt spid="47106">
                                            <p:txEl>
                                              <p:pRg st="5" end="5"/>
                                            </p:txEl>
                                          </p:spTgt>
                                        </p:tgtEl>
                                        <p:attrNameLst>
                                          <p:attrName>style.visibility</p:attrName>
                                        </p:attrNameLst>
                                      </p:cBhvr>
                                      <p:to>
                                        <p:strVal val="visible"/>
                                      </p:to>
                                    </p:set>
                                  </p:childTnLst>
                                </p:cTn>
                              </p:par>
                            </p:childTnLst>
                          </p:cTn>
                        </p:par>
                      </p:childTnLst>
                    </p:cTn>
                  </p:par>
                  <p:par>
                    <p:cTn id="27" fill="hold">
                      <p:stCondLst>
                        <p:cond delay="indefinite"/>
                      </p:stCondLst>
                      <p:childTnLst>
                        <p:par>
                          <p:cTn id="28" fill="hold">
                            <p:stCondLst>
                              <p:cond delay="0"/>
                            </p:stCondLst>
                            <p:childTnLst>
                              <p:par>
                                <p:cTn id="29" presetID="1" presetClass="entr" presetSubtype="0" fill="hold" grpId="0" nodeType="clickEffect">
                                  <p:stCondLst>
                                    <p:cond delay="0"/>
                                  </p:stCondLst>
                                  <p:childTnLst>
                                    <p:set>
                                      <p:cBhvr>
                                        <p:cTn id="30" dur="1" fill="hold">
                                          <p:stCondLst>
                                            <p:cond delay="499"/>
                                          </p:stCondLst>
                                        </p:cTn>
                                        <p:tgtEl>
                                          <p:spTgt spid="47106">
                                            <p:txEl>
                                              <p:pRg st="6" end="6"/>
                                            </p:txEl>
                                          </p:spTgt>
                                        </p:tgtEl>
                                        <p:attrNameLst>
                                          <p:attrName>style.visibility</p:attrName>
                                        </p:attrNameLst>
                                      </p:cBhvr>
                                      <p:to>
                                        <p:strVal val="visible"/>
                                      </p:to>
                                    </p:se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47106" grpId="0" build="p" bldLvl="5" autoUpdateAnimBg="0"/>
    </p:bldLst>
  </p:timing>
</p:sld>
</file>

<file path=ppt/slides/slide44.xml><?xml version="1.0" encoding="utf-8"?>
<p:sld xmlns:a="http://schemas.openxmlformats.org/drawingml/2006/main" xmlns:r="http://schemas.openxmlformats.org/officeDocument/2006/relationships" xmlns:mc="http://schemas.openxmlformats.org/markup-compatibility/2006" xmlns:mv="urn:schemas-microsoft-com:mac:vml" xmlns:p="http://schemas.openxmlformats.org/presentationml/2006/main" mc:Ignorable="mv" mc:PreserveAttributes="mv:*" showMasterPhAnim="0">
  <p:cSld>
    <p:spTree>
      <p:nvGrpSpPr>
        <p:cNvPr id="1" name=""/>
        <p:cNvGrpSpPr/>
        <p:nvPr/>
      </p:nvGrpSpPr>
      <p:grpSpPr>
        <a:xfrm>
          <a:off x="0" y="0"/>
          <a:ext cx="0" cy="0"/>
          <a:chOff x="0" y="0"/>
          <a:chExt cx="0" cy="0"/>
        </a:xfrm>
      </p:grpSpPr>
      <p:sp>
        <p:nvSpPr>
          <p:cNvPr id="48130" name="Rectangle 2"/>
          <p:cNvSpPr>
            <a:spLocks noGrp="1" noChangeArrowheads="1"/>
          </p:cNvSpPr>
          <p:nvPr>
            <p:ph idx="1"/>
          </p:nvPr>
        </p:nvSpPr>
        <p:spPr/>
        <p:txBody>
          <a:bodyPr rIns="132080"/>
          <a:lstStyle/>
          <a:p>
            <a:pPr eaLnBrk="1" hangingPunct="1">
              <a:buClr>
                <a:srgbClr val="000000"/>
              </a:buClr>
            </a:pPr>
            <a:r>
              <a:rPr lang="en-US"/>
              <a:t>No-Trade Equilibrium</a:t>
            </a:r>
          </a:p>
          <a:p>
            <a:pPr marL="782638" lvl="1" eaLnBrk="1" hangingPunct="1">
              <a:buClr>
                <a:srgbClr val="000000"/>
              </a:buClr>
            </a:pPr>
            <a:r>
              <a:rPr lang="en-US"/>
              <a:t>Assume Home and Foreign have identical marginal costs = $20/unit.</a:t>
            </a:r>
          </a:p>
          <a:p>
            <a:pPr marL="782638" lvl="1" eaLnBrk="1" hangingPunct="1">
              <a:buClr>
                <a:srgbClr val="000000"/>
              </a:buClr>
            </a:pPr>
            <a:r>
              <a:rPr lang="en-US"/>
              <a:t>Without trade, equilibrium will occur as we showed before with a monopoly—where MR = MC and price from the demand.</a:t>
            </a:r>
          </a:p>
          <a:p>
            <a:pPr marL="1182688" lvl="2" eaLnBrk="1" hangingPunct="1">
              <a:buClr>
                <a:srgbClr val="000000"/>
              </a:buClr>
            </a:pPr>
            <a:r>
              <a:rPr lang="en-US"/>
              <a:t>100 – 2Q = 20  --&gt;  2Q  = 80  or</a:t>
            </a:r>
          </a:p>
          <a:p>
            <a:pPr marL="1182688" lvl="2" eaLnBrk="1" hangingPunct="1">
              <a:buClr>
                <a:srgbClr val="000000"/>
              </a:buClr>
            </a:pPr>
            <a:r>
              <a:rPr lang="en-US"/>
              <a:t>Q = 40 and P = 100 – 40  =  $60</a:t>
            </a:r>
          </a:p>
          <a:p>
            <a:pPr marL="1182688" lvl="2" eaLnBrk="1" hangingPunct="1">
              <a:buClr>
                <a:srgbClr val="000000"/>
              </a:buClr>
            </a:pPr>
            <a:r>
              <a:rPr lang="en-US"/>
              <a:t>Shown by A and A*</a:t>
            </a:r>
          </a:p>
        </p:txBody>
      </p:sp>
      <p:pic>
        <p:nvPicPr>
          <p:cNvPr id="71683" name="Picture 1"/>
          <p:cNvPicPr>
            <a:picLocks noChangeArrowheads="1"/>
          </p:cNvPicPr>
          <p:nvPr/>
        </p:nvPicPr>
        <p:blipFill>
          <a:blip r:embed="rId2"/>
          <a:srcRect/>
          <a:stretch>
            <a:fillRect/>
          </a:stretch>
        </p:blipFill>
        <p:spPr bwMode="auto">
          <a:xfrm>
            <a:off x="8383588" y="0"/>
            <a:ext cx="760412" cy="1066800"/>
          </a:xfrm>
          <a:prstGeom prst="rect">
            <a:avLst/>
          </a:prstGeom>
          <a:noFill/>
          <a:ln w="9525">
            <a:noFill/>
            <a:miter lim="800000"/>
            <a:headEnd/>
            <a:tailEnd/>
          </a:ln>
        </p:spPr>
      </p:pic>
      <p:sp>
        <p:nvSpPr>
          <p:cNvPr id="71685" name="Rectangle 3"/>
          <p:cNvSpPr>
            <a:spLocks/>
          </p:cNvSpPr>
          <p:nvPr/>
        </p:nvSpPr>
        <p:spPr bwMode="auto">
          <a:xfrm>
            <a:off x="469900" y="203200"/>
            <a:ext cx="7696200" cy="952500"/>
          </a:xfrm>
          <a:prstGeom prst="rect">
            <a:avLst/>
          </a:prstGeom>
          <a:solidFill>
            <a:srgbClr val="AADE6B"/>
          </a:solidFill>
          <a:ln w="12700">
            <a:noFill/>
            <a:miter lim="800000"/>
            <a:headEnd/>
            <a:tailEnd/>
          </a:ln>
        </p:spPr>
        <p:txBody>
          <a:bodyPr lIns="0" tIns="0" rIns="40639" bIns="0" anchor="ctr">
            <a:prstTxWarp prst="textNoShape">
              <a:avLst/>
            </a:prstTxWarp>
          </a:bodyPr>
          <a:lstStyle/>
          <a:p>
            <a:pPr marL="39688"/>
            <a:r>
              <a:rPr lang="en-US" sz="4400" dirty="0">
                <a:solidFill>
                  <a:schemeClr val="tx1"/>
                </a:solidFill>
                <a:latin typeface="Angsana New Bold" charset="0"/>
                <a:ea typeface="Angsana New Bold" charset="0"/>
                <a:cs typeface="Angsana New Bold" charset="0"/>
                <a:sym typeface="Angsana New Bold" charset="0"/>
              </a:rPr>
              <a:t>Reciprocal Dumping</a:t>
            </a:r>
          </a:p>
        </p:txBody>
      </p:sp>
      <p:sp>
        <p:nvSpPr>
          <p:cNvPr id="6" name="Footer Placeholder 5"/>
          <p:cNvSpPr>
            <a:spLocks noGrp="1"/>
          </p:cNvSpPr>
          <p:nvPr>
            <p:ph type="ftr" sz="quarter" idx="3"/>
          </p:nvPr>
        </p:nvSpPr>
        <p:spPr/>
        <p:txBody>
          <a:bodyPr/>
          <a:lstStyle/>
          <a:p>
            <a:r>
              <a:rPr lang="en-US" smtClean="0"/>
              <a:t>Chayun Tantivasadakarn</a:t>
            </a:r>
            <a:endParaRPr lang="en-US" dirty="0"/>
          </a:p>
        </p:txBody>
      </p:sp>
    </p:spTree>
  </p:cSld>
  <p:clrMapOvr>
    <a:masterClrMapping/>
  </p:clrMapOvr>
  <p:transition/>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1" presetClass="entr" presetSubtype="0" fill="hold" grpId="0" nodeType="clickEffect">
                                  <p:stCondLst>
                                    <p:cond delay="0"/>
                                  </p:stCondLst>
                                  <p:childTnLst>
                                    <p:set>
                                      <p:cBhvr>
                                        <p:cTn id="6" dur="1" fill="hold">
                                          <p:stCondLst>
                                            <p:cond delay="499"/>
                                          </p:stCondLst>
                                        </p:cTn>
                                        <p:tgtEl>
                                          <p:spTgt spid="48130">
                                            <p:txEl>
                                              <p:pRg st="0" end="0"/>
                                            </p:txEl>
                                          </p:spTgt>
                                        </p:tgtEl>
                                        <p:attrNameLst>
                                          <p:attrName>style.visibility</p:attrName>
                                        </p:attrNameLst>
                                      </p:cBhvr>
                                      <p:to>
                                        <p:strVal val="visible"/>
                                      </p:to>
                                    </p:set>
                                  </p:childTnLst>
                                </p:cTn>
                              </p:par>
                            </p:childTnLst>
                          </p:cTn>
                        </p:par>
                      </p:childTnLst>
                    </p:cTn>
                  </p:par>
                  <p:par>
                    <p:cTn id="7" fill="hold">
                      <p:stCondLst>
                        <p:cond delay="indefinite"/>
                      </p:stCondLst>
                      <p:childTnLst>
                        <p:par>
                          <p:cTn id="8" fill="hold">
                            <p:stCondLst>
                              <p:cond delay="0"/>
                            </p:stCondLst>
                            <p:childTnLst>
                              <p:par>
                                <p:cTn id="9" presetID="1" presetClass="entr" presetSubtype="0" fill="hold" grpId="0" nodeType="clickEffect">
                                  <p:stCondLst>
                                    <p:cond delay="0"/>
                                  </p:stCondLst>
                                  <p:childTnLst>
                                    <p:set>
                                      <p:cBhvr>
                                        <p:cTn id="10" dur="1" fill="hold">
                                          <p:stCondLst>
                                            <p:cond delay="499"/>
                                          </p:stCondLst>
                                        </p:cTn>
                                        <p:tgtEl>
                                          <p:spTgt spid="48130">
                                            <p:txEl>
                                              <p:pRg st="1" end="1"/>
                                            </p:txEl>
                                          </p:spTgt>
                                        </p:tgtEl>
                                        <p:attrNameLst>
                                          <p:attrName>style.visibility</p:attrName>
                                        </p:attrNameLst>
                                      </p:cBhvr>
                                      <p:to>
                                        <p:strVal val="visible"/>
                                      </p:to>
                                    </p:set>
                                  </p:childTnLst>
                                </p:cTn>
                              </p:par>
                            </p:childTnLst>
                          </p:cTn>
                        </p:par>
                      </p:childTnLst>
                    </p:cTn>
                  </p:par>
                  <p:par>
                    <p:cTn id="11" fill="hold">
                      <p:stCondLst>
                        <p:cond delay="indefinite"/>
                      </p:stCondLst>
                      <p:childTnLst>
                        <p:par>
                          <p:cTn id="12" fill="hold">
                            <p:stCondLst>
                              <p:cond delay="0"/>
                            </p:stCondLst>
                            <p:childTnLst>
                              <p:par>
                                <p:cTn id="13" presetID="1" presetClass="entr" presetSubtype="0" fill="hold" grpId="0" nodeType="clickEffect">
                                  <p:stCondLst>
                                    <p:cond delay="0"/>
                                  </p:stCondLst>
                                  <p:childTnLst>
                                    <p:set>
                                      <p:cBhvr>
                                        <p:cTn id="14" dur="1" fill="hold">
                                          <p:stCondLst>
                                            <p:cond delay="499"/>
                                          </p:stCondLst>
                                        </p:cTn>
                                        <p:tgtEl>
                                          <p:spTgt spid="48130">
                                            <p:txEl>
                                              <p:pRg st="2" end="2"/>
                                            </p:txEl>
                                          </p:spTgt>
                                        </p:tgtEl>
                                        <p:attrNameLst>
                                          <p:attrName>style.visibility</p:attrName>
                                        </p:attrNameLst>
                                      </p:cBhvr>
                                      <p:to>
                                        <p:strVal val="visible"/>
                                      </p:to>
                                    </p:set>
                                  </p:childTnLst>
                                </p:cTn>
                              </p:par>
                            </p:childTnLst>
                          </p:cTn>
                        </p:par>
                      </p:childTnLst>
                    </p:cTn>
                  </p:par>
                  <p:par>
                    <p:cTn id="15" fill="hold">
                      <p:stCondLst>
                        <p:cond delay="indefinite"/>
                      </p:stCondLst>
                      <p:childTnLst>
                        <p:par>
                          <p:cTn id="16" fill="hold">
                            <p:stCondLst>
                              <p:cond delay="0"/>
                            </p:stCondLst>
                            <p:childTnLst>
                              <p:par>
                                <p:cTn id="17" presetID="1" presetClass="entr" presetSubtype="0" fill="hold" grpId="0" nodeType="clickEffect">
                                  <p:stCondLst>
                                    <p:cond delay="0"/>
                                  </p:stCondLst>
                                  <p:childTnLst>
                                    <p:set>
                                      <p:cBhvr>
                                        <p:cTn id="18" dur="1" fill="hold">
                                          <p:stCondLst>
                                            <p:cond delay="499"/>
                                          </p:stCondLst>
                                        </p:cTn>
                                        <p:tgtEl>
                                          <p:spTgt spid="48130">
                                            <p:txEl>
                                              <p:pRg st="3" end="3"/>
                                            </p:txEl>
                                          </p:spTgt>
                                        </p:tgtEl>
                                        <p:attrNameLst>
                                          <p:attrName>style.visibility</p:attrName>
                                        </p:attrNameLst>
                                      </p:cBhvr>
                                      <p:to>
                                        <p:strVal val="visible"/>
                                      </p:to>
                                    </p:set>
                                  </p:childTnLst>
                                </p:cTn>
                              </p:par>
                            </p:childTnLst>
                          </p:cTn>
                        </p:par>
                      </p:childTnLst>
                    </p:cTn>
                  </p:par>
                  <p:par>
                    <p:cTn id="19" fill="hold">
                      <p:stCondLst>
                        <p:cond delay="indefinite"/>
                      </p:stCondLst>
                      <p:childTnLst>
                        <p:par>
                          <p:cTn id="20" fill="hold">
                            <p:stCondLst>
                              <p:cond delay="0"/>
                            </p:stCondLst>
                            <p:childTnLst>
                              <p:par>
                                <p:cTn id="21" presetID="1" presetClass="entr" presetSubtype="0" fill="hold" grpId="0" nodeType="clickEffect">
                                  <p:stCondLst>
                                    <p:cond delay="0"/>
                                  </p:stCondLst>
                                  <p:childTnLst>
                                    <p:set>
                                      <p:cBhvr>
                                        <p:cTn id="22" dur="1" fill="hold">
                                          <p:stCondLst>
                                            <p:cond delay="499"/>
                                          </p:stCondLst>
                                        </p:cTn>
                                        <p:tgtEl>
                                          <p:spTgt spid="48130">
                                            <p:txEl>
                                              <p:pRg st="4" end="4"/>
                                            </p:txEl>
                                          </p:spTgt>
                                        </p:tgtEl>
                                        <p:attrNameLst>
                                          <p:attrName>style.visibility</p:attrName>
                                        </p:attrNameLst>
                                      </p:cBhvr>
                                      <p:to>
                                        <p:strVal val="visible"/>
                                      </p:to>
                                    </p:set>
                                  </p:childTnLst>
                                </p:cTn>
                              </p:par>
                            </p:childTnLst>
                          </p:cTn>
                        </p:par>
                      </p:childTnLst>
                    </p:cTn>
                  </p:par>
                  <p:par>
                    <p:cTn id="23" fill="hold">
                      <p:stCondLst>
                        <p:cond delay="indefinite"/>
                      </p:stCondLst>
                      <p:childTnLst>
                        <p:par>
                          <p:cTn id="24" fill="hold">
                            <p:stCondLst>
                              <p:cond delay="0"/>
                            </p:stCondLst>
                            <p:childTnLst>
                              <p:par>
                                <p:cTn id="25" presetID="1" presetClass="entr" presetSubtype="0" fill="hold" grpId="0" nodeType="clickEffect">
                                  <p:stCondLst>
                                    <p:cond delay="0"/>
                                  </p:stCondLst>
                                  <p:childTnLst>
                                    <p:set>
                                      <p:cBhvr>
                                        <p:cTn id="26" dur="1" fill="hold">
                                          <p:stCondLst>
                                            <p:cond delay="499"/>
                                          </p:stCondLst>
                                        </p:cTn>
                                        <p:tgtEl>
                                          <p:spTgt spid="48130">
                                            <p:txEl>
                                              <p:pRg st="5" end="5"/>
                                            </p:txEl>
                                          </p:spTgt>
                                        </p:tgtEl>
                                        <p:attrNameLst>
                                          <p:attrName>style.visibility</p:attrName>
                                        </p:attrNameLst>
                                      </p:cBhvr>
                                      <p:to>
                                        <p:strVal val="visible"/>
                                      </p:to>
                                    </p:se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48130" grpId="0" build="p" bldLvl="5" autoUpdateAnimBg="0"/>
    </p:bldLst>
  </p:timing>
</p:sld>
</file>

<file path=ppt/slides/slide45.xml><?xml version="1.0" encoding="utf-8"?>
<p:sld xmlns:a="http://schemas.openxmlformats.org/drawingml/2006/main" xmlns:r="http://schemas.openxmlformats.org/officeDocument/2006/relationships" xmlns:mc="http://schemas.openxmlformats.org/markup-compatibility/2006" xmlns:mv="urn:schemas-microsoft-com:mac:vml" xmlns:p="http://schemas.openxmlformats.org/presentationml/2006/main" mc:Ignorable="mv" mc:PreserveAttributes="mv:*">
  <p:cSld>
    <p:spTree>
      <p:nvGrpSpPr>
        <p:cNvPr id="1" name=""/>
        <p:cNvGrpSpPr/>
        <p:nvPr/>
      </p:nvGrpSpPr>
      <p:grpSpPr>
        <a:xfrm>
          <a:off x="0" y="0"/>
          <a:ext cx="0" cy="0"/>
          <a:chOff x="0" y="0"/>
          <a:chExt cx="0" cy="0"/>
        </a:xfrm>
      </p:grpSpPr>
      <p:pic>
        <p:nvPicPr>
          <p:cNvPr id="72707" name="Picture 1"/>
          <p:cNvPicPr>
            <a:picLocks noChangeArrowheads="1"/>
          </p:cNvPicPr>
          <p:nvPr/>
        </p:nvPicPr>
        <p:blipFill>
          <a:blip r:embed="rId3"/>
          <a:srcRect/>
          <a:stretch>
            <a:fillRect/>
          </a:stretch>
        </p:blipFill>
        <p:spPr bwMode="auto">
          <a:xfrm>
            <a:off x="8383588" y="0"/>
            <a:ext cx="760412" cy="1066800"/>
          </a:xfrm>
          <a:prstGeom prst="rect">
            <a:avLst/>
          </a:prstGeom>
          <a:noFill/>
          <a:ln w="9525">
            <a:noFill/>
            <a:miter lim="800000"/>
            <a:headEnd/>
            <a:tailEnd/>
          </a:ln>
        </p:spPr>
      </p:pic>
      <p:sp>
        <p:nvSpPr>
          <p:cNvPr id="72708" name="Line 2"/>
          <p:cNvSpPr>
            <a:spLocks noChangeShapeType="1"/>
          </p:cNvSpPr>
          <p:nvPr/>
        </p:nvSpPr>
        <p:spPr bwMode="auto">
          <a:xfrm>
            <a:off x="1376363" y="2054225"/>
            <a:ext cx="1587" cy="3417888"/>
          </a:xfrm>
          <a:prstGeom prst="line">
            <a:avLst/>
          </a:prstGeom>
          <a:noFill/>
          <a:ln w="19050">
            <a:solidFill>
              <a:schemeClr val="tx1"/>
            </a:solidFill>
            <a:round/>
            <a:headEnd/>
            <a:tailEnd/>
          </a:ln>
        </p:spPr>
        <p:txBody>
          <a:bodyPr lIns="0" tIns="0" rIns="0" bIns="0">
            <a:prstTxWarp prst="textNoShape">
              <a:avLst/>
            </a:prstTxWarp>
          </a:bodyPr>
          <a:lstStyle/>
          <a:p>
            <a:endParaRPr lang="en-US"/>
          </a:p>
        </p:txBody>
      </p:sp>
      <p:sp>
        <p:nvSpPr>
          <p:cNvPr id="72709" name="Line 3"/>
          <p:cNvSpPr>
            <a:spLocks noChangeShapeType="1"/>
          </p:cNvSpPr>
          <p:nvPr/>
        </p:nvSpPr>
        <p:spPr bwMode="auto">
          <a:xfrm>
            <a:off x="1365250" y="5472113"/>
            <a:ext cx="3155950" cy="1587"/>
          </a:xfrm>
          <a:prstGeom prst="line">
            <a:avLst/>
          </a:prstGeom>
          <a:noFill/>
          <a:ln w="19050">
            <a:solidFill>
              <a:schemeClr val="tx1"/>
            </a:solidFill>
            <a:round/>
            <a:headEnd/>
            <a:tailEnd/>
          </a:ln>
        </p:spPr>
        <p:txBody>
          <a:bodyPr lIns="0" tIns="0" rIns="0" bIns="0">
            <a:prstTxWarp prst="textNoShape">
              <a:avLst/>
            </a:prstTxWarp>
          </a:bodyPr>
          <a:lstStyle/>
          <a:p>
            <a:endParaRPr lang="en-US"/>
          </a:p>
        </p:txBody>
      </p:sp>
      <p:sp>
        <p:nvSpPr>
          <p:cNvPr id="72710" name="Line 4"/>
          <p:cNvSpPr>
            <a:spLocks noChangeShapeType="1"/>
          </p:cNvSpPr>
          <p:nvPr/>
        </p:nvSpPr>
        <p:spPr bwMode="auto">
          <a:xfrm>
            <a:off x="1385888" y="2370138"/>
            <a:ext cx="2220912" cy="2667000"/>
          </a:xfrm>
          <a:prstGeom prst="line">
            <a:avLst/>
          </a:prstGeom>
          <a:noFill/>
          <a:ln w="28575">
            <a:solidFill>
              <a:schemeClr val="tx1"/>
            </a:solidFill>
            <a:round/>
            <a:headEnd/>
            <a:tailEnd/>
          </a:ln>
        </p:spPr>
        <p:txBody>
          <a:bodyPr lIns="0" tIns="0" rIns="0" bIns="0">
            <a:prstTxWarp prst="textNoShape">
              <a:avLst/>
            </a:prstTxWarp>
          </a:bodyPr>
          <a:lstStyle/>
          <a:p>
            <a:endParaRPr lang="en-US"/>
          </a:p>
        </p:txBody>
      </p:sp>
      <p:sp>
        <p:nvSpPr>
          <p:cNvPr id="72711" name="Line 5"/>
          <p:cNvSpPr>
            <a:spLocks noChangeShapeType="1"/>
          </p:cNvSpPr>
          <p:nvPr/>
        </p:nvSpPr>
        <p:spPr bwMode="auto">
          <a:xfrm>
            <a:off x="1376363" y="2370138"/>
            <a:ext cx="1087437" cy="2873375"/>
          </a:xfrm>
          <a:prstGeom prst="line">
            <a:avLst/>
          </a:prstGeom>
          <a:noFill/>
          <a:ln w="28575">
            <a:solidFill>
              <a:srgbClr val="CC0000"/>
            </a:solidFill>
            <a:round/>
            <a:headEnd/>
            <a:tailEnd/>
          </a:ln>
        </p:spPr>
        <p:txBody>
          <a:bodyPr lIns="0" tIns="0" rIns="0" bIns="0">
            <a:prstTxWarp prst="textNoShape">
              <a:avLst/>
            </a:prstTxWarp>
          </a:bodyPr>
          <a:lstStyle/>
          <a:p>
            <a:endParaRPr lang="en-US"/>
          </a:p>
        </p:txBody>
      </p:sp>
      <p:sp>
        <p:nvSpPr>
          <p:cNvPr id="72712" name="Line 6"/>
          <p:cNvSpPr>
            <a:spLocks noChangeShapeType="1"/>
          </p:cNvSpPr>
          <p:nvPr/>
        </p:nvSpPr>
        <p:spPr bwMode="auto">
          <a:xfrm>
            <a:off x="5091113" y="2065338"/>
            <a:ext cx="1587" cy="3417887"/>
          </a:xfrm>
          <a:prstGeom prst="line">
            <a:avLst/>
          </a:prstGeom>
          <a:noFill/>
          <a:ln w="19050">
            <a:solidFill>
              <a:schemeClr val="tx1"/>
            </a:solidFill>
            <a:round/>
            <a:headEnd/>
            <a:tailEnd/>
          </a:ln>
        </p:spPr>
        <p:txBody>
          <a:bodyPr lIns="0" tIns="0" rIns="0" bIns="0">
            <a:prstTxWarp prst="textNoShape">
              <a:avLst/>
            </a:prstTxWarp>
          </a:bodyPr>
          <a:lstStyle/>
          <a:p>
            <a:endParaRPr lang="en-US"/>
          </a:p>
        </p:txBody>
      </p:sp>
      <p:sp>
        <p:nvSpPr>
          <p:cNvPr id="72713" name="Line 7"/>
          <p:cNvSpPr>
            <a:spLocks noChangeShapeType="1"/>
          </p:cNvSpPr>
          <p:nvPr/>
        </p:nvSpPr>
        <p:spPr bwMode="auto">
          <a:xfrm>
            <a:off x="5080000" y="5483225"/>
            <a:ext cx="3155950" cy="1588"/>
          </a:xfrm>
          <a:prstGeom prst="line">
            <a:avLst/>
          </a:prstGeom>
          <a:noFill/>
          <a:ln w="19050">
            <a:solidFill>
              <a:schemeClr val="tx1"/>
            </a:solidFill>
            <a:round/>
            <a:headEnd/>
            <a:tailEnd/>
          </a:ln>
        </p:spPr>
        <p:txBody>
          <a:bodyPr lIns="0" tIns="0" rIns="0" bIns="0">
            <a:prstTxWarp prst="textNoShape">
              <a:avLst/>
            </a:prstTxWarp>
          </a:bodyPr>
          <a:lstStyle/>
          <a:p>
            <a:endParaRPr lang="en-US"/>
          </a:p>
        </p:txBody>
      </p:sp>
      <p:sp>
        <p:nvSpPr>
          <p:cNvPr id="72714" name="Line 8"/>
          <p:cNvSpPr>
            <a:spLocks noChangeShapeType="1"/>
          </p:cNvSpPr>
          <p:nvPr/>
        </p:nvSpPr>
        <p:spPr bwMode="auto">
          <a:xfrm>
            <a:off x="5100638" y="2381250"/>
            <a:ext cx="2220912" cy="2667000"/>
          </a:xfrm>
          <a:prstGeom prst="line">
            <a:avLst/>
          </a:prstGeom>
          <a:noFill/>
          <a:ln w="28575">
            <a:solidFill>
              <a:schemeClr val="tx1"/>
            </a:solidFill>
            <a:round/>
            <a:headEnd/>
            <a:tailEnd/>
          </a:ln>
        </p:spPr>
        <p:txBody>
          <a:bodyPr lIns="0" tIns="0" rIns="0" bIns="0">
            <a:prstTxWarp prst="textNoShape">
              <a:avLst/>
            </a:prstTxWarp>
          </a:bodyPr>
          <a:lstStyle/>
          <a:p>
            <a:endParaRPr lang="en-US"/>
          </a:p>
        </p:txBody>
      </p:sp>
      <p:sp>
        <p:nvSpPr>
          <p:cNvPr id="72715" name="Line 9"/>
          <p:cNvSpPr>
            <a:spLocks noChangeShapeType="1"/>
          </p:cNvSpPr>
          <p:nvPr/>
        </p:nvSpPr>
        <p:spPr bwMode="auto">
          <a:xfrm>
            <a:off x="5091113" y="2381250"/>
            <a:ext cx="1087437" cy="2873375"/>
          </a:xfrm>
          <a:prstGeom prst="line">
            <a:avLst/>
          </a:prstGeom>
          <a:noFill/>
          <a:ln w="28575">
            <a:solidFill>
              <a:srgbClr val="CC0000"/>
            </a:solidFill>
            <a:round/>
            <a:headEnd/>
            <a:tailEnd/>
          </a:ln>
        </p:spPr>
        <p:txBody>
          <a:bodyPr lIns="0" tIns="0" rIns="0" bIns="0">
            <a:prstTxWarp prst="textNoShape">
              <a:avLst/>
            </a:prstTxWarp>
          </a:bodyPr>
          <a:lstStyle/>
          <a:p>
            <a:endParaRPr lang="en-US"/>
          </a:p>
        </p:txBody>
      </p:sp>
      <p:sp>
        <p:nvSpPr>
          <p:cNvPr id="72716" name="Rectangle 10"/>
          <p:cNvSpPr>
            <a:spLocks/>
          </p:cNvSpPr>
          <p:nvPr/>
        </p:nvSpPr>
        <p:spPr bwMode="auto">
          <a:xfrm>
            <a:off x="2214563" y="1836738"/>
            <a:ext cx="1460500" cy="584200"/>
          </a:xfrm>
          <a:prstGeom prst="rect">
            <a:avLst/>
          </a:prstGeom>
          <a:noFill/>
          <a:ln w="12700">
            <a:noFill/>
            <a:miter lim="800000"/>
            <a:headEnd/>
            <a:tailEnd/>
          </a:ln>
        </p:spPr>
        <p:txBody>
          <a:bodyPr lIns="0" tIns="0" rIns="40639" bIns="0">
            <a:prstTxWarp prst="textNoShape">
              <a:avLst/>
            </a:prstTxWarp>
          </a:bodyPr>
          <a:lstStyle/>
          <a:p>
            <a:pPr marL="39688"/>
            <a:r>
              <a:rPr lang="en-US" sz="3200">
                <a:solidFill>
                  <a:schemeClr val="tx1"/>
                </a:solidFill>
                <a:latin typeface="Angsana New Bold" charset="0"/>
                <a:ea typeface="Angsana New Bold" charset="0"/>
                <a:cs typeface="Angsana New Bold" charset="0"/>
                <a:sym typeface="Angsana New Bold" charset="0"/>
              </a:rPr>
              <a:t>(a) Home</a:t>
            </a:r>
          </a:p>
        </p:txBody>
      </p:sp>
      <p:sp>
        <p:nvSpPr>
          <p:cNvPr id="72717" name="Rectangle 11"/>
          <p:cNvSpPr>
            <a:spLocks/>
          </p:cNvSpPr>
          <p:nvPr/>
        </p:nvSpPr>
        <p:spPr bwMode="auto">
          <a:xfrm>
            <a:off x="6273800" y="1816100"/>
            <a:ext cx="1816100" cy="584200"/>
          </a:xfrm>
          <a:prstGeom prst="rect">
            <a:avLst/>
          </a:prstGeom>
          <a:noFill/>
          <a:ln w="12700">
            <a:noFill/>
            <a:miter lim="800000"/>
            <a:headEnd/>
            <a:tailEnd/>
          </a:ln>
        </p:spPr>
        <p:txBody>
          <a:bodyPr lIns="0" tIns="0" rIns="40639" bIns="0">
            <a:prstTxWarp prst="textNoShape">
              <a:avLst/>
            </a:prstTxWarp>
          </a:bodyPr>
          <a:lstStyle/>
          <a:p>
            <a:pPr marL="39688"/>
            <a:r>
              <a:rPr lang="en-US" sz="3200">
                <a:solidFill>
                  <a:schemeClr val="tx1"/>
                </a:solidFill>
                <a:latin typeface="Angsana New Bold" charset="0"/>
                <a:ea typeface="Angsana New Bold" charset="0"/>
                <a:cs typeface="Angsana New Bold" charset="0"/>
                <a:sym typeface="Angsana New Bold" charset="0"/>
              </a:rPr>
              <a:t>(b) Foreign</a:t>
            </a:r>
          </a:p>
        </p:txBody>
      </p:sp>
      <p:sp>
        <p:nvSpPr>
          <p:cNvPr id="72718" name="Rectangle 12"/>
          <p:cNvSpPr>
            <a:spLocks/>
          </p:cNvSpPr>
          <p:nvPr/>
        </p:nvSpPr>
        <p:spPr bwMode="auto">
          <a:xfrm>
            <a:off x="4032250" y="5473700"/>
            <a:ext cx="1104900" cy="355600"/>
          </a:xfrm>
          <a:prstGeom prst="rect">
            <a:avLst/>
          </a:prstGeom>
          <a:noFill/>
          <a:ln w="12700">
            <a:noFill/>
            <a:miter lim="800000"/>
            <a:headEnd/>
            <a:tailEnd/>
          </a:ln>
        </p:spPr>
        <p:txBody>
          <a:bodyPr lIns="0" tIns="0" rIns="0" bIns="0">
            <a:prstTxWarp prst="textNoShape">
              <a:avLst/>
            </a:prstTxWarp>
          </a:bodyPr>
          <a:lstStyle/>
          <a:p>
            <a:r>
              <a:rPr lang="en-US">
                <a:solidFill>
                  <a:schemeClr val="tx1"/>
                </a:solidFill>
                <a:latin typeface="Angsana New Bold" charset="0"/>
                <a:ea typeface="Angsana New Bold" charset="0"/>
                <a:cs typeface="Angsana New Bold" charset="0"/>
                <a:sym typeface="Angsana New Bold" charset="0"/>
              </a:rPr>
              <a:t>Quantity</a:t>
            </a:r>
          </a:p>
        </p:txBody>
      </p:sp>
      <p:sp>
        <p:nvSpPr>
          <p:cNvPr id="72719" name="Rectangle 13"/>
          <p:cNvSpPr>
            <a:spLocks/>
          </p:cNvSpPr>
          <p:nvPr/>
        </p:nvSpPr>
        <p:spPr bwMode="auto">
          <a:xfrm>
            <a:off x="7764463" y="5483225"/>
            <a:ext cx="1219200" cy="355600"/>
          </a:xfrm>
          <a:prstGeom prst="rect">
            <a:avLst/>
          </a:prstGeom>
          <a:noFill/>
          <a:ln w="12700">
            <a:noFill/>
            <a:miter lim="800000"/>
            <a:headEnd/>
            <a:tailEnd/>
          </a:ln>
        </p:spPr>
        <p:txBody>
          <a:bodyPr lIns="0" tIns="0" rIns="0" bIns="0">
            <a:prstTxWarp prst="textNoShape">
              <a:avLst/>
            </a:prstTxWarp>
          </a:bodyPr>
          <a:lstStyle/>
          <a:p>
            <a:r>
              <a:rPr lang="en-US">
                <a:solidFill>
                  <a:schemeClr val="tx1"/>
                </a:solidFill>
                <a:latin typeface="Angsana New Bold" charset="0"/>
                <a:ea typeface="Angsana New Bold" charset="0"/>
                <a:cs typeface="Angsana New Bold" charset="0"/>
                <a:sym typeface="Angsana New Bold" charset="0"/>
              </a:rPr>
              <a:t>Quantity</a:t>
            </a:r>
          </a:p>
        </p:txBody>
      </p:sp>
      <p:sp>
        <p:nvSpPr>
          <p:cNvPr id="72720" name="Rectangle 14"/>
          <p:cNvSpPr>
            <a:spLocks/>
          </p:cNvSpPr>
          <p:nvPr/>
        </p:nvSpPr>
        <p:spPr bwMode="auto">
          <a:xfrm>
            <a:off x="823913" y="2020888"/>
            <a:ext cx="457200" cy="355600"/>
          </a:xfrm>
          <a:prstGeom prst="rect">
            <a:avLst/>
          </a:prstGeom>
          <a:noFill/>
          <a:ln w="12700">
            <a:noFill/>
            <a:miter lim="800000"/>
            <a:headEnd/>
            <a:tailEnd/>
          </a:ln>
        </p:spPr>
        <p:txBody>
          <a:bodyPr lIns="0" tIns="0" rIns="0" bIns="0">
            <a:prstTxWarp prst="textNoShape">
              <a:avLst/>
            </a:prstTxWarp>
          </a:bodyPr>
          <a:lstStyle/>
          <a:p>
            <a:r>
              <a:rPr lang="en-US">
                <a:solidFill>
                  <a:schemeClr val="tx1"/>
                </a:solidFill>
                <a:latin typeface="Angsana New Bold" charset="0"/>
                <a:ea typeface="Angsana New Bold" charset="0"/>
                <a:cs typeface="Angsana New Bold" charset="0"/>
                <a:sym typeface="Angsana New Bold" charset="0"/>
              </a:rPr>
              <a:t>Price</a:t>
            </a:r>
          </a:p>
        </p:txBody>
      </p:sp>
      <p:sp>
        <p:nvSpPr>
          <p:cNvPr id="72721" name="Rectangle 15"/>
          <p:cNvSpPr>
            <a:spLocks/>
          </p:cNvSpPr>
          <p:nvPr/>
        </p:nvSpPr>
        <p:spPr bwMode="auto">
          <a:xfrm>
            <a:off x="4557713" y="2022475"/>
            <a:ext cx="457200" cy="355600"/>
          </a:xfrm>
          <a:prstGeom prst="rect">
            <a:avLst/>
          </a:prstGeom>
          <a:noFill/>
          <a:ln w="12700">
            <a:noFill/>
            <a:miter lim="800000"/>
            <a:headEnd/>
            <a:tailEnd/>
          </a:ln>
        </p:spPr>
        <p:txBody>
          <a:bodyPr lIns="0" tIns="0" rIns="0" bIns="0">
            <a:prstTxWarp prst="textNoShape">
              <a:avLst/>
            </a:prstTxWarp>
          </a:bodyPr>
          <a:lstStyle/>
          <a:p>
            <a:r>
              <a:rPr lang="en-US">
                <a:solidFill>
                  <a:schemeClr val="tx1"/>
                </a:solidFill>
                <a:latin typeface="Angsana New Bold" charset="0"/>
                <a:ea typeface="Angsana New Bold" charset="0"/>
                <a:cs typeface="Angsana New Bold" charset="0"/>
                <a:sym typeface="Angsana New Bold" charset="0"/>
              </a:rPr>
              <a:t>Price</a:t>
            </a:r>
          </a:p>
        </p:txBody>
      </p:sp>
      <p:sp>
        <p:nvSpPr>
          <p:cNvPr id="72722" name="Rectangle 16"/>
          <p:cNvSpPr>
            <a:spLocks/>
          </p:cNvSpPr>
          <p:nvPr/>
        </p:nvSpPr>
        <p:spPr bwMode="auto">
          <a:xfrm>
            <a:off x="3651250" y="4992688"/>
            <a:ext cx="190500" cy="355600"/>
          </a:xfrm>
          <a:prstGeom prst="rect">
            <a:avLst/>
          </a:prstGeom>
          <a:noFill/>
          <a:ln w="12700">
            <a:noFill/>
            <a:miter lim="800000"/>
            <a:headEnd/>
            <a:tailEnd/>
          </a:ln>
        </p:spPr>
        <p:txBody>
          <a:bodyPr lIns="0" tIns="0" rIns="0" bIns="0">
            <a:prstTxWarp prst="textNoShape">
              <a:avLst/>
            </a:prstTxWarp>
          </a:bodyPr>
          <a:lstStyle/>
          <a:p>
            <a:r>
              <a:rPr lang="en-US">
                <a:solidFill>
                  <a:schemeClr val="tx1"/>
                </a:solidFill>
                <a:latin typeface="Angsana New Bold" charset="0"/>
                <a:ea typeface="Angsana New Bold" charset="0"/>
                <a:cs typeface="Angsana New Bold" charset="0"/>
                <a:sym typeface="Angsana New Bold" charset="0"/>
              </a:rPr>
              <a:t>D</a:t>
            </a:r>
          </a:p>
        </p:txBody>
      </p:sp>
      <p:sp>
        <p:nvSpPr>
          <p:cNvPr id="72723" name="Rectangle 17"/>
          <p:cNvSpPr>
            <a:spLocks/>
          </p:cNvSpPr>
          <p:nvPr/>
        </p:nvSpPr>
        <p:spPr bwMode="auto">
          <a:xfrm>
            <a:off x="2506663" y="5133975"/>
            <a:ext cx="520700" cy="355600"/>
          </a:xfrm>
          <a:prstGeom prst="rect">
            <a:avLst/>
          </a:prstGeom>
          <a:noFill/>
          <a:ln w="12700">
            <a:noFill/>
            <a:miter lim="800000"/>
            <a:headEnd/>
            <a:tailEnd/>
          </a:ln>
        </p:spPr>
        <p:txBody>
          <a:bodyPr lIns="0" tIns="0" rIns="0" bIns="0">
            <a:prstTxWarp prst="textNoShape">
              <a:avLst/>
            </a:prstTxWarp>
          </a:bodyPr>
          <a:lstStyle/>
          <a:p>
            <a:r>
              <a:rPr lang="en-US">
                <a:solidFill>
                  <a:schemeClr val="tx1"/>
                </a:solidFill>
                <a:latin typeface="Angsana New Bold" charset="0"/>
                <a:ea typeface="Angsana New Bold" charset="0"/>
                <a:cs typeface="Angsana New Bold" charset="0"/>
                <a:sym typeface="Angsana New Bold" charset="0"/>
              </a:rPr>
              <a:t>MR</a:t>
            </a:r>
          </a:p>
        </p:txBody>
      </p:sp>
      <p:sp>
        <p:nvSpPr>
          <p:cNvPr id="72724" name="Rectangle 18"/>
          <p:cNvSpPr>
            <a:spLocks/>
          </p:cNvSpPr>
          <p:nvPr/>
        </p:nvSpPr>
        <p:spPr bwMode="auto">
          <a:xfrm>
            <a:off x="7394575" y="5014913"/>
            <a:ext cx="355600" cy="355600"/>
          </a:xfrm>
          <a:prstGeom prst="rect">
            <a:avLst/>
          </a:prstGeom>
          <a:noFill/>
          <a:ln w="12700">
            <a:noFill/>
            <a:miter lim="800000"/>
            <a:headEnd/>
            <a:tailEnd/>
          </a:ln>
        </p:spPr>
        <p:txBody>
          <a:bodyPr lIns="0" tIns="0" rIns="0" bIns="0">
            <a:prstTxWarp prst="textNoShape">
              <a:avLst/>
            </a:prstTxWarp>
          </a:bodyPr>
          <a:lstStyle/>
          <a:p>
            <a:r>
              <a:rPr lang="en-US">
                <a:solidFill>
                  <a:schemeClr val="tx1"/>
                </a:solidFill>
                <a:latin typeface="Angsana New Bold" charset="0"/>
                <a:ea typeface="Angsana New Bold" charset="0"/>
                <a:cs typeface="Angsana New Bold" charset="0"/>
                <a:sym typeface="Angsana New Bold" charset="0"/>
              </a:rPr>
              <a:t>D*</a:t>
            </a:r>
          </a:p>
        </p:txBody>
      </p:sp>
      <p:sp>
        <p:nvSpPr>
          <p:cNvPr id="72725" name="Rectangle 19"/>
          <p:cNvSpPr>
            <a:spLocks/>
          </p:cNvSpPr>
          <p:nvPr/>
        </p:nvSpPr>
        <p:spPr bwMode="auto">
          <a:xfrm>
            <a:off x="6230938" y="5178425"/>
            <a:ext cx="520700" cy="355600"/>
          </a:xfrm>
          <a:prstGeom prst="rect">
            <a:avLst/>
          </a:prstGeom>
          <a:noFill/>
          <a:ln w="12700">
            <a:noFill/>
            <a:miter lim="800000"/>
            <a:headEnd/>
            <a:tailEnd/>
          </a:ln>
        </p:spPr>
        <p:txBody>
          <a:bodyPr lIns="0" tIns="0" rIns="0" bIns="0">
            <a:prstTxWarp prst="textNoShape">
              <a:avLst/>
            </a:prstTxWarp>
          </a:bodyPr>
          <a:lstStyle/>
          <a:p>
            <a:r>
              <a:rPr lang="en-US">
                <a:solidFill>
                  <a:schemeClr val="tx1"/>
                </a:solidFill>
                <a:latin typeface="Angsana New Bold" charset="0"/>
                <a:ea typeface="Angsana New Bold" charset="0"/>
                <a:cs typeface="Angsana New Bold" charset="0"/>
                <a:sym typeface="Angsana New Bold" charset="0"/>
              </a:rPr>
              <a:t>MR*</a:t>
            </a:r>
          </a:p>
        </p:txBody>
      </p:sp>
      <p:sp>
        <p:nvSpPr>
          <p:cNvPr id="72726" name="Rectangle 20"/>
          <p:cNvSpPr>
            <a:spLocks/>
          </p:cNvSpPr>
          <p:nvPr/>
        </p:nvSpPr>
        <p:spPr bwMode="auto">
          <a:xfrm>
            <a:off x="1069975" y="4292600"/>
            <a:ext cx="355600" cy="355600"/>
          </a:xfrm>
          <a:prstGeom prst="rect">
            <a:avLst/>
          </a:prstGeom>
          <a:noFill/>
          <a:ln w="12700">
            <a:noFill/>
            <a:miter lim="800000"/>
            <a:headEnd/>
            <a:tailEnd/>
          </a:ln>
        </p:spPr>
        <p:txBody>
          <a:bodyPr lIns="0" tIns="0" rIns="0" bIns="0">
            <a:prstTxWarp prst="textNoShape">
              <a:avLst/>
            </a:prstTxWarp>
          </a:bodyPr>
          <a:lstStyle/>
          <a:p>
            <a:r>
              <a:rPr lang="en-US">
                <a:solidFill>
                  <a:schemeClr val="tx1"/>
                </a:solidFill>
                <a:latin typeface="Angsana New Bold" charset="0"/>
                <a:ea typeface="Angsana New Bold" charset="0"/>
                <a:cs typeface="Angsana New Bold" charset="0"/>
                <a:sym typeface="Angsana New Bold" charset="0"/>
              </a:rPr>
              <a:t>$20</a:t>
            </a:r>
          </a:p>
        </p:txBody>
      </p:sp>
      <p:sp>
        <p:nvSpPr>
          <p:cNvPr id="72727" name="Rectangle 21"/>
          <p:cNvSpPr>
            <a:spLocks/>
          </p:cNvSpPr>
          <p:nvPr/>
        </p:nvSpPr>
        <p:spPr bwMode="auto">
          <a:xfrm>
            <a:off x="1069975" y="3127375"/>
            <a:ext cx="342900" cy="355600"/>
          </a:xfrm>
          <a:prstGeom prst="rect">
            <a:avLst/>
          </a:prstGeom>
          <a:noFill/>
          <a:ln w="12700">
            <a:noFill/>
            <a:miter lim="800000"/>
            <a:headEnd/>
            <a:tailEnd/>
          </a:ln>
        </p:spPr>
        <p:txBody>
          <a:bodyPr lIns="0" tIns="0" rIns="0" bIns="0">
            <a:prstTxWarp prst="textNoShape">
              <a:avLst/>
            </a:prstTxWarp>
          </a:bodyPr>
          <a:lstStyle/>
          <a:p>
            <a:r>
              <a:rPr lang="en-US" dirty="0">
                <a:solidFill>
                  <a:schemeClr val="tx1"/>
                </a:solidFill>
                <a:latin typeface="Angsana New Bold" charset="0"/>
                <a:ea typeface="Angsana New Bold" charset="0"/>
                <a:cs typeface="Angsana New Bold" charset="0"/>
                <a:sym typeface="Angsana New Bold" charset="0"/>
              </a:rPr>
              <a:t>$60</a:t>
            </a:r>
          </a:p>
        </p:txBody>
      </p:sp>
      <p:sp>
        <p:nvSpPr>
          <p:cNvPr id="72728" name="Rectangle 22"/>
          <p:cNvSpPr>
            <a:spLocks/>
          </p:cNvSpPr>
          <p:nvPr/>
        </p:nvSpPr>
        <p:spPr bwMode="auto">
          <a:xfrm>
            <a:off x="2120900" y="2944813"/>
            <a:ext cx="393700" cy="355600"/>
          </a:xfrm>
          <a:prstGeom prst="rect">
            <a:avLst/>
          </a:prstGeom>
          <a:noFill/>
          <a:ln w="12700">
            <a:noFill/>
            <a:miter lim="800000"/>
            <a:headEnd/>
            <a:tailEnd/>
          </a:ln>
        </p:spPr>
        <p:txBody>
          <a:bodyPr lIns="0" tIns="0" rIns="0" bIns="0">
            <a:prstTxWarp prst="textNoShape">
              <a:avLst/>
            </a:prstTxWarp>
          </a:bodyPr>
          <a:lstStyle/>
          <a:p>
            <a:r>
              <a:rPr lang="en-US">
                <a:solidFill>
                  <a:schemeClr val="tx1"/>
                </a:solidFill>
                <a:latin typeface="Angsana New Bold" charset="0"/>
                <a:ea typeface="Angsana New Bold" charset="0"/>
                <a:cs typeface="Angsana New Bold" charset="0"/>
                <a:sym typeface="Angsana New Bold" charset="0"/>
              </a:rPr>
              <a:t>A</a:t>
            </a:r>
          </a:p>
        </p:txBody>
      </p:sp>
      <p:sp>
        <p:nvSpPr>
          <p:cNvPr id="72729" name="Rectangle 23"/>
          <p:cNvSpPr>
            <a:spLocks/>
          </p:cNvSpPr>
          <p:nvPr/>
        </p:nvSpPr>
        <p:spPr bwMode="auto">
          <a:xfrm>
            <a:off x="5824538" y="2944813"/>
            <a:ext cx="393700" cy="355600"/>
          </a:xfrm>
          <a:prstGeom prst="rect">
            <a:avLst/>
          </a:prstGeom>
          <a:noFill/>
          <a:ln w="12700">
            <a:noFill/>
            <a:miter lim="800000"/>
            <a:headEnd/>
            <a:tailEnd/>
          </a:ln>
        </p:spPr>
        <p:txBody>
          <a:bodyPr lIns="0" tIns="0" rIns="0" bIns="0">
            <a:prstTxWarp prst="textNoShape">
              <a:avLst/>
            </a:prstTxWarp>
          </a:bodyPr>
          <a:lstStyle/>
          <a:p>
            <a:r>
              <a:rPr lang="en-US">
                <a:solidFill>
                  <a:schemeClr val="tx1"/>
                </a:solidFill>
                <a:latin typeface="Angsana New Bold" charset="0"/>
                <a:ea typeface="Angsana New Bold" charset="0"/>
                <a:cs typeface="Angsana New Bold" charset="0"/>
                <a:sym typeface="Angsana New Bold" charset="0"/>
              </a:rPr>
              <a:t>A*</a:t>
            </a:r>
          </a:p>
        </p:txBody>
      </p:sp>
      <p:sp>
        <p:nvSpPr>
          <p:cNvPr id="72730" name="Rectangle 24"/>
          <p:cNvSpPr>
            <a:spLocks/>
          </p:cNvSpPr>
          <p:nvPr/>
        </p:nvSpPr>
        <p:spPr bwMode="auto">
          <a:xfrm>
            <a:off x="2116138" y="5494338"/>
            <a:ext cx="330200" cy="355600"/>
          </a:xfrm>
          <a:prstGeom prst="rect">
            <a:avLst/>
          </a:prstGeom>
          <a:noFill/>
          <a:ln w="12700">
            <a:noFill/>
            <a:miter lim="800000"/>
            <a:headEnd/>
            <a:tailEnd/>
          </a:ln>
        </p:spPr>
        <p:txBody>
          <a:bodyPr lIns="0" tIns="0" rIns="0" bIns="0">
            <a:prstTxWarp prst="textNoShape">
              <a:avLst/>
            </a:prstTxWarp>
          </a:bodyPr>
          <a:lstStyle/>
          <a:p>
            <a:r>
              <a:rPr lang="en-US">
                <a:solidFill>
                  <a:schemeClr val="tx1"/>
                </a:solidFill>
                <a:latin typeface="Angsana New Bold" charset="0"/>
                <a:ea typeface="Angsana New Bold" charset="0"/>
                <a:cs typeface="Angsana New Bold" charset="0"/>
                <a:sym typeface="Angsana New Bold" charset="0"/>
              </a:rPr>
              <a:t>40</a:t>
            </a:r>
          </a:p>
        </p:txBody>
      </p:sp>
      <p:sp>
        <p:nvSpPr>
          <p:cNvPr id="72731" name="Rectangle 25"/>
          <p:cNvSpPr>
            <a:spLocks/>
          </p:cNvSpPr>
          <p:nvPr/>
        </p:nvSpPr>
        <p:spPr bwMode="auto">
          <a:xfrm>
            <a:off x="5815013" y="5505450"/>
            <a:ext cx="330200" cy="355600"/>
          </a:xfrm>
          <a:prstGeom prst="rect">
            <a:avLst/>
          </a:prstGeom>
          <a:noFill/>
          <a:ln w="12700">
            <a:noFill/>
            <a:miter lim="800000"/>
            <a:headEnd/>
            <a:tailEnd/>
          </a:ln>
        </p:spPr>
        <p:txBody>
          <a:bodyPr lIns="0" tIns="0" rIns="0" bIns="0">
            <a:prstTxWarp prst="textNoShape">
              <a:avLst/>
            </a:prstTxWarp>
          </a:bodyPr>
          <a:lstStyle/>
          <a:p>
            <a:r>
              <a:rPr lang="en-US">
                <a:solidFill>
                  <a:schemeClr val="tx1"/>
                </a:solidFill>
                <a:latin typeface="Angsana New Bold" charset="0"/>
                <a:ea typeface="Angsana New Bold" charset="0"/>
                <a:cs typeface="Angsana New Bold" charset="0"/>
                <a:sym typeface="Angsana New Bold" charset="0"/>
              </a:rPr>
              <a:t>40</a:t>
            </a:r>
          </a:p>
        </p:txBody>
      </p:sp>
      <p:sp>
        <p:nvSpPr>
          <p:cNvPr id="72732" name="Rectangle 26"/>
          <p:cNvSpPr>
            <a:spLocks/>
          </p:cNvSpPr>
          <p:nvPr/>
        </p:nvSpPr>
        <p:spPr bwMode="auto">
          <a:xfrm>
            <a:off x="8134350" y="4418013"/>
            <a:ext cx="482600" cy="355600"/>
          </a:xfrm>
          <a:prstGeom prst="rect">
            <a:avLst/>
          </a:prstGeom>
          <a:noFill/>
          <a:ln w="12700">
            <a:noFill/>
            <a:miter lim="800000"/>
            <a:headEnd/>
            <a:tailEnd/>
          </a:ln>
        </p:spPr>
        <p:txBody>
          <a:bodyPr lIns="0" tIns="0" rIns="0" bIns="0">
            <a:prstTxWarp prst="textNoShape">
              <a:avLst/>
            </a:prstTxWarp>
          </a:bodyPr>
          <a:lstStyle/>
          <a:p>
            <a:r>
              <a:rPr lang="en-US">
                <a:solidFill>
                  <a:schemeClr val="tx1"/>
                </a:solidFill>
                <a:latin typeface="Angsana New Bold" charset="0"/>
                <a:ea typeface="Angsana New Bold" charset="0"/>
                <a:cs typeface="Angsana New Bold" charset="0"/>
                <a:sym typeface="Angsana New Bold" charset="0"/>
              </a:rPr>
              <a:t>MC</a:t>
            </a:r>
          </a:p>
        </p:txBody>
      </p:sp>
      <p:sp>
        <p:nvSpPr>
          <p:cNvPr id="72733" name="Line 27"/>
          <p:cNvSpPr>
            <a:spLocks noChangeShapeType="1"/>
          </p:cNvSpPr>
          <p:nvPr/>
        </p:nvSpPr>
        <p:spPr bwMode="auto">
          <a:xfrm>
            <a:off x="1365250" y="4514850"/>
            <a:ext cx="6726238" cy="1588"/>
          </a:xfrm>
          <a:prstGeom prst="line">
            <a:avLst/>
          </a:prstGeom>
          <a:noFill/>
          <a:ln w="28575">
            <a:solidFill>
              <a:srgbClr val="CC0000"/>
            </a:solidFill>
            <a:round/>
            <a:headEnd/>
            <a:tailEnd/>
          </a:ln>
        </p:spPr>
        <p:txBody>
          <a:bodyPr lIns="0" tIns="0" rIns="0" bIns="0">
            <a:prstTxWarp prst="textNoShape">
              <a:avLst/>
            </a:prstTxWarp>
          </a:bodyPr>
          <a:lstStyle/>
          <a:p>
            <a:endParaRPr lang="en-US"/>
          </a:p>
        </p:txBody>
      </p:sp>
      <p:sp>
        <p:nvSpPr>
          <p:cNvPr id="72734" name="Rectangle 28"/>
          <p:cNvSpPr>
            <a:spLocks/>
          </p:cNvSpPr>
          <p:nvPr/>
        </p:nvSpPr>
        <p:spPr bwMode="auto">
          <a:xfrm>
            <a:off x="2582863" y="2490788"/>
            <a:ext cx="1701800" cy="711200"/>
          </a:xfrm>
          <a:prstGeom prst="rect">
            <a:avLst/>
          </a:prstGeom>
          <a:noFill/>
          <a:ln w="12700">
            <a:noFill/>
            <a:miter lim="800000"/>
            <a:headEnd/>
            <a:tailEnd/>
          </a:ln>
        </p:spPr>
        <p:txBody>
          <a:bodyPr lIns="0" tIns="0" rIns="0" bIns="0">
            <a:prstTxWarp prst="textNoShape">
              <a:avLst/>
            </a:prstTxWarp>
          </a:bodyPr>
          <a:lstStyle/>
          <a:p>
            <a:r>
              <a:rPr lang="en-US">
                <a:solidFill>
                  <a:schemeClr val="tx1"/>
                </a:solidFill>
                <a:latin typeface="Angsana New Bold" charset="0"/>
                <a:ea typeface="Angsana New Bold" charset="0"/>
                <a:cs typeface="Angsana New Bold" charset="0"/>
                <a:sym typeface="Angsana New Bold" charset="0"/>
              </a:rPr>
              <a:t>No-trade monopoly equilibrium</a:t>
            </a:r>
          </a:p>
        </p:txBody>
      </p:sp>
      <p:sp>
        <p:nvSpPr>
          <p:cNvPr id="72735" name="Rectangle 29"/>
          <p:cNvSpPr>
            <a:spLocks/>
          </p:cNvSpPr>
          <p:nvPr/>
        </p:nvSpPr>
        <p:spPr bwMode="auto">
          <a:xfrm>
            <a:off x="6273800" y="2454275"/>
            <a:ext cx="1816100" cy="711200"/>
          </a:xfrm>
          <a:prstGeom prst="rect">
            <a:avLst/>
          </a:prstGeom>
          <a:noFill/>
          <a:ln w="12700">
            <a:noFill/>
            <a:miter lim="800000"/>
            <a:headEnd/>
            <a:tailEnd/>
          </a:ln>
        </p:spPr>
        <p:txBody>
          <a:bodyPr lIns="0" tIns="0" rIns="0" bIns="0">
            <a:prstTxWarp prst="textNoShape">
              <a:avLst/>
            </a:prstTxWarp>
          </a:bodyPr>
          <a:lstStyle/>
          <a:p>
            <a:r>
              <a:rPr lang="en-US">
                <a:solidFill>
                  <a:schemeClr val="tx1"/>
                </a:solidFill>
                <a:latin typeface="Angsana New Bold" charset="0"/>
                <a:ea typeface="Angsana New Bold" charset="0"/>
                <a:cs typeface="Angsana New Bold" charset="0"/>
                <a:sym typeface="Angsana New Bold" charset="0"/>
              </a:rPr>
              <a:t>No-trade monopoly equilibrium</a:t>
            </a:r>
          </a:p>
        </p:txBody>
      </p:sp>
      <p:grpSp>
        <p:nvGrpSpPr>
          <p:cNvPr id="72736" name="Group 30"/>
          <p:cNvGrpSpPr>
            <a:grpSpLocks/>
          </p:cNvGrpSpPr>
          <p:nvPr/>
        </p:nvGrpSpPr>
        <p:grpSpPr bwMode="auto">
          <a:xfrm>
            <a:off x="1397000" y="3349625"/>
            <a:ext cx="806450" cy="2122488"/>
            <a:chOff x="0" y="0"/>
            <a:chExt cx="508" cy="1337"/>
          </a:xfrm>
        </p:grpSpPr>
        <p:sp>
          <p:nvSpPr>
            <p:cNvPr id="72744" name="Line 31"/>
            <p:cNvSpPr>
              <a:spLocks noChangeShapeType="1"/>
            </p:cNvSpPr>
            <p:nvPr/>
          </p:nvSpPr>
          <p:spPr bwMode="auto">
            <a:xfrm>
              <a:off x="494" y="0"/>
              <a:ext cx="14" cy="1337"/>
            </a:xfrm>
            <a:prstGeom prst="line">
              <a:avLst/>
            </a:prstGeom>
            <a:noFill/>
            <a:ln w="19050">
              <a:solidFill>
                <a:schemeClr val="tx1"/>
              </a:solidFill>
              <a:prstDash val="dash"/>
              <a:round/>
              <a:headEnd/>
              <a:tailEnd/>
            </a:ln>
          </p:spPr>
          <p:txBody>
            <a:bodyPr lIns="0" tIns="0" rIns="0" bIns="0">
              <a:prstTxWarp prst="textNoShape">
                <a:avLst/>
              </a:prstTxWarp>
            </a:bodyPr>
            <a:lstStyle/>
            <a:p>
              <a:endParaRPr lang="en-US"/>
            </a:p>
          </p:txBody>
        </p:sp>
        <p:sp>
          <p:nvSpPr>
            <p:cNvPr id="72745" name="Line 32"/>
            <p:cNvSpPr>
              <a:spLocks noChangeShapeType="1"/>
            </p:cNvSpPr>
            <p:nvPr/>
          </p:nvSpPr>
          <p:spPr bwMode="auto">
            <a:xfrm flipH="1">
              <a:off x="0" y="1"/>
              <a:ext cx="473" cy="1"/>
            </a:xfrm>
            <a:prstGeom prst="line">
              <a:avLst/>
            </a:prstGeom>
            <a:noFill/>
            <a:ln w="19050">
              <a:solidFill>
                <a:schemeClr val="tx1"/>
              </a:solidFill>
              <a:prstDash val="dash"/>
              <a:round/>
              <a:headEnd/>
              <a:tailEnd/>
            </a:ln>
          </p:spPr>
          <p:txBody>
            <a:bodyPr lIns="0" tIns="0" rIns="0" bIns="0">
              <a:prstTxWarp prst="textNoShape">
                <a:avLst/>
              </a:prstTxWarp>
            </a:bodyPr>
            <a:lstStyle/>
            <a:p>
              <a:endParaRPr lang="en-US"/>
            </a:p>
          </p:txBody>
        </p:sp>
      </p:grpSp>
      <p:sp>
        <p:nvSpPr>
          <p:cNvPr id="72737" name="Line 33"/>
          <p:cNvSpPr>
            <a:spLocks noChangeShapeType="1"/>
          </p:cNvSpPr>
          <p:nvPr/>
        </p:nvSpPr>
        <p:spPr bwMode="auto">
          <a:xfrm>
            <a:off x="5892800" y="3349625"/>
            <a:ext cx="22225" cy="2122488"/>
          </a:xfrm>
          <a:prstGeom prst="line">
            <a:avLst/>
          </a:prstGeom>
          <a:noFill/>
          <a:ln w="19050">
            <a:solidFill>
              <a:schemeClr val="tx1"/>
            </a:solidFill>
            <a:prstDash val="dash"/>
            <a:round/>
            <a:headEnd/>
            <a:tailEnd/>
          </a:ln>
        </p:spPr>
        <p:txBody>
          <a:bodyPr lIns="0" tIns="0" rIns="0" bIns="0">
            <a:prstTxWarp prst="textNoShape">
              <a:avLst/>
            </a:prstTxWarp>
          </a:bodyPr>
          <a:lstStyle/>
          <a:p>
            <a:endParaRPr lang="en-US"/>
          </a:p>
        </p:txBody>
      </p:sp>
      <p:sp>
        <p:nvSpPr>
          <p:cNvPr id="72738" name="Line 34"/>
          <p:cNvSpPr>
            <a:spLocks noChangeShapeType="1"/>
          </p:cNvSpPr>
          <p:nvPr/>
        </p:nvSpPr>
        <p:spPr bwMode="auto">
          <a:xfrm flipH="1">
            <a:off x="2181225" y="3351213"/>
            <a:ext cx="3678238" cy="1587"/>
          </a:xfrm>
          <a:prstGeom prst="line">
            <a:avLst/>
          </a:prstGeom>
          <a:noFill/>
          <a:ln w="19050">
            <a:solidFill>
              <a:schemeClr val="tx1"/>
            </a:solidFill>
            <a:prstDash val="dash"/>
            <a:round/>
            <a:headEnd/>
            <a:tailEnd/>
          </a:ln>
        </p:spPr>
        <p:txBody>
          <a:bodyPr lIns="0" tIns="0" rIns="0" bIns="0">
            <a:prstTxWarp prst="textNoShape">
              <a:avLst/>
            </a:prstTxWarp>
          </a:bodyPr>
          <a:lstStyle/>
          <a:p>
            <a:endParaRPr lang="en-US"/>
          </a:p>
        </p:txBody>
      </p:sp>
      <p:sp>
        <p:nvSpPr>
          <p:cNvPr id="72739" name="Oval 35"/>
          <p:cNvSpPr>
            <a:spLocks/>
          </p:cNvSpPr>
          <p:nvPr/>
        </p:nvSpPr>
        <p:spPr bwMode="auto">
          <a:xfrm>
            <a:off x="2138363" y="3305175"/>
            <a:ext cx="88900" cy="88900"/>
          </a:xfrm>
          <a:prstGeom prst="ellipse">
            <a:avLst/>
          </a:prstGeom>
          <a:solidFill>
            <a:srgbClr val="000000"/>
          </a:solidFill>
          <a:ln w="9525">
            <a:solidFill>
              <a:schemeClr val="tx1"/>
            </a:solidFill>
            <a:round/>
            <a:headEnd/>
            <a:tailEnd/>
          </a:ln>
        </p:spPr>
        <p:txBody>
          <a:bodyPr lIns="0" tIns="0" rIns="0" bIns="0">
            <a:prstTxWarp prst="textNoShape">
              <a:avLst/>
            </a:prstTxWarp>
          </a:bodyPr>
          <a:lstStyle/>
          <a:p>
            <a:endParaRPr lang="en-US"/>
          </a:p>
        </p:txBody>
      </p:sp>
      <p:sp>
        <p:nvSpPr>
          <p:cNvPr id="72740" name="Oval 36"/>
          <p:cNvSpPr>
            <a:spLocks/>
          </p:cNvSpPr>
          <p:nvPr/>
        </p:nvSpPr>
        <p:spPr bwMode="auto">
          <a:xfrm>
            <a:off x="5861050" y="3316288"/>
            <a:ext cx="88900" cy="88900"/>
          </a:xfrm>
          <a:prstGeom prst="ellipse">
            <a:avLst/>
          </a:prstGeom>
          <a:solidFill>
            <a:srgbClr val="000000"/>
          </a:solidFill>
          <a:ln w="9525">
            <a:solidFill>
              <a:schemeClr val="tx1"/>
            </a:solidFill>
            <a:round/>
            <a:headEnd/>
            <a:tailEnd/>
          </a:ln>
        </p:spPr>
        <p:txBody>
          <a:bodyPr lIns="0" tIns="0" rIns="0" bIns="0">
            <a:prstTxWarp prst="textNoShape">
              <a:avLst/>
            </a:prstTxWarp>
          </a:bodyPr>
          <a:lstStyle/>
          <a:p>
            <a:endParaRPr lang="en-US"/>
          </a:p>
        </p:txBody>
      </p:sp>
      <p:sp>
        <p:nvSpPr>
          <p:cNvPr id="72741" name="Line 37"/>
          <p:cNvSpPr>
            <a:spLocks noChangeShapeType="1"/>
          </p:cNvSpPr>
          <p:nvPr/>
        </p:nvSpPr>
        <p:spPr bwMode="auto">
          <a:xfrm flipH="1">
            <a:off x="2300288" y="2827338"/>
            <a:ext cx="228600" cy="293687"/>
          </a:xfrm>
          <a:prstGeom prst="line">
            <a:avLst/>
          </a:prstGeom>
          <a:noFill/>
          <a:ln w="9525">
            <a:solidFill>
              <a:schemeClr val="tx1"/>
            </a:solidFill>
            <a:round/>
            <a:headEnd/>
            <a:tailEnd type="triangle" w="med" len="med"/>
          </a:ln>
        </p:spPr>
        <p:txBody>
          <a:bodyPr lIns="0" tIns="0" rIns="0" bIns="0">
            <a:prstTxWarp prst="textNoShape">
              <a:avLst/>
            </a:prstTxWarp>
          </a:bodyPr>
          <a:lstStyle/>
          <a:p>
            <a:endParaRPr lang="en-US"/>
          </a:p>
        </p:txBody>
      </p:sp>
      <p:sp>
        <p:nvSpPr>
          <p:cNvPr id="72742" name="Line 38"/>
          <p:cNvSpPr>
            <a:spLocks noChangeShapeType="1"/>
          </p:cNvSpPr>
          <p:nvPr/>
        </p:nvSpPr>
        <p:spPr bwMode="auto">
          <a:xfrm flipH="1">
            <a:off x="6118225" y="2827338"/>
            <a:ext cx="228600" cy="293687"/>
          </a:xfrm>
          <a:prstGeom prst="line">
            <a:avLst/>
          </a:prstGeom>
          <a:noFill/>
          <a:ln w="9525">
            <a:solidFill>
              <a:schemeClr val="tx1"/>
            </a:solidFill>
            <a:round/>
            <a:headEnd/>
            <a:tailEnd type="triangle" w="med" len="med"/>
          </a:ln>
        </p:spPr>
        <p:txBody>
          <a:bodyPr lIns="0" tIns="0" rIns="0" bIns="0">
            <a:prstTxWarp prst="textNoShape">
              <a:avLst/>
            </a:prstTxWarp>
          </a:bodyPr>
          <a:lstStyle/>
          <a:p>
            <a:endParaRPr lang="en-US"/>
          </a:p>
        </p:txBody>
      </p:sp>
      <p:sp>
        <p:nvSpPr>
          <p:cNvPr id="72743" name="Rectangle 39"/>
          <p:cNvSpPr>
            <a:spLocks/>
          </p:cNvSpPr>
          <p:nvPr/>
        </p:nvSpPr>
        <p:spPr bwMode="auto">
          <a:xfrm>
            <a:off x="469900" y="203200"/>
            <a:ext cx="7696200" cy="952500"/>
          </a:xfrm>
          <a:prstGeom prst="rect">
            <a:avLst/>
          </a:prstGeom>
          <a:solidFill>
            <a:srgbClr val="AADE6B"/>
          </a:solidFill>
          <a:ln w="12700">
            <a:noFill/>
            <a:miter lim="800000"/>
            <a:headEnd/>
            <a:tailEnd/>
          </a:ln>
        </p:spPr>
        <p:txBody>
          <a:bodyPr lIns="0" tIns="0" rIns="40639" bIns="0" anchor="ctr">
            <a:prstTxWarp prst="textNoShape">
              <a:avLst/>
            </a:prstTxWarp>
          </a:bodyPr>
          <a:lstStyle/>
          <a:p>
            <a:pPr marL="39688"/>
            <a:r>
              <a:rPr lang="en-US" sz="4400">
                <a:solidFill>
                  <a:schemeClr val="tx1"/>
                </a:solidFill>
                <a:latin typeface="Angsana New Bold" charset="0"/>
                <a:ea typeface="Angsana New Bold" charset="0"/>
                <a:cs typeface="Angsana New Bold" charset="0"/>
                <a:sym typeface="Angsana New Bold" charset="0"/>
              </a:rPr>
              <a:t>Reciprocal Dumping</a:t>
            </a:r>
          </a:p>
        </p:txBody>
      </p:sp>
      <p:sp>
        <p:nvSpPr>
          <p:cNvPr id="42" name="Footer Placeholder 41"/>
          <p:cNvSpPr>
            <a:spLocks noGrp="1"/>
          </p:cNvSpPr>
          <p:nvPr>
            <p:ph type="ftr" sz="quarter" idx="3"/>
          </p:nvPr>
        </p:nvSpPr>
        <p:spPr/>
        <p:txBody>
          <a:bodyPr/>
          <a:lstStyle/>
          <a:p>
            <a:r>
              <a:rPr lang="en-US" smtClean="0"/>
              <a:t>Chayun Tantivasadakarn</a:t>
            </a:r>
            <a:endParaRPr lang="en-US" dirty="0"/>
          </a:p>
        </p:txBody>
      </p:sp>
    </p:spTree>
  </p:cSld>
  <p:clrMapOvr>
    <a:masterClrMapping/>
  </p:clrMapOvr>
  <p:transition/>
  <p:timing>
    <p:tnLst>
      <p:par>
        <p:cTn id="1" dur="indefinite" restart="never" nodeType="tmRoot"/>
      </p:par>
    </p:tnLst>
  </p:timing>
</p:sld>
</file>

<file path=ppt/slides/slide46.xml><?xml version="1.0" encoding="utf-8"?>
<p:sld xmlns:a="http://schemas.openxmlformats.org/drawingml/2006/main" xmlns:r="http://schemas.openxmlformats.org/officeDocument/2006/relationships" xmlns:mc="http://schemas.openxmlformats.org/markup-compatibility/2006" xmlns:mv="urn:schemas-microsoft-com:mac:vml" xmlns:p="http://schemas.openxmlformats.org/presentationml/2006/main" mc:Ignorable="mv" mc:PreserveAttributes="mv:*" showMasterPhAnim="0">
  <p:cSld>
    <p:spTree>
      <p:nvGrpSpPr>
        <p:cNvPr id="1" name=""/>
        <p:cNvGrpSpPr/>
        <p:nvPr/>
      </p:nvGrpSpPr>
      <p:grpSpPr>
        <a:xfrm>
          <a:off x="0" y="0"/>
          <a:ext cx="0" cy="0"/>
          <a:chOff x="0" y="0"/>
          <a:chExt cx="0" cy="0"/>
        </a:xfrm>
      </p:grpSpPr>
      <p:sp>
        <p:nvSpPr>
          <p:cNvPr id="51202" name="Rectangle 2"/>
          <p:cNvSpPr>
            <a:spLocks noGrp="1" noChangeArrowheads="1"/>
          </p:cNvSpPr>
          <p:nvPr>
            <p:ph idx="1"/>
          </p:nvPr>
        </p:nvSpPr>
        <p:spPr>
          <a:xfrm>
            <a:off x="381000" y="1066800"/>
            <a:ext cx="8686800" cy="5791200"/>
          </a:xfrm>
        </p:spPr>
        <p:txBody>
          <a:bodyPr rIns="132080"/>
          <a:lstStyle/>
          <a:p>
            <a:pPr eaLnBrk="1" hangingPunct="1">
              <a:lnSpc>
                <a:spcPts val="3900"/>
              </a:lnSpc>
              <a:spcBef>
                <a:spcPct val="0"/>
              </a:spcBef>
              <a:buClr>
                <a:srgbClr val="000000"/>
              </a:buClr>
            </a:pPr>
            <a:r>
              <a:rPr lang="en-US"/>
              <a:t>Trade Equilibrium in the Home Market</a:t>
            </a:r>
          </a:p>
          <a:p>
            <a:pPr marL="782638" lvl="1" eaLnBrk="1" hangingPunct="1">
              <a:lnSpc>
                <a:spcPts val="3900"/>
              </a:lnSpc>
              <a:spcBef>
                <a:spcPct val="0"/>
              </a:spcBef>
              <a:buClr>
                <a:srgbClr val="000000"/>
              </a:buClr>
            </a:pPr>
            <a:r>
              <a:rPr lang="en-US"/>
              <a:t>Foreign has an incentive to export to Home (since price is still above marginal cost and doing so depresses price for the </a:t>
            </a:r>
            <a:r>
              <a:rPr lang="en-US">
                <a:latin typeface="Angsana New Italic" charset="0"/>
                <a:ea typeface="Angsana New Italic" charset="0"/>
                <a:cs typeface="Angsana New Italic" charset="0"/>
                <a:sym typeface="Angsana New Italic" charset="0"/>
              </a:rPr>
              <a:t>other</a:t>
            </a:r>
            <a:r>
              <a:rPr lang="en-US"/>
              <a:t> firm).</a:t>
            </a:r>
          </a:p>
          <a:p>
            <a:pPr marL="782638" lvl="1" eaLnBrk="1" hangingPunct="1">
              <a:lnSpc>
                <a:spcPts val="3900"/>
              </a:lnSpc>
              <a:spcBef>
                <a:spcPct val="0"/>
              </a:spcBef>
              <a:buClr>
                <a:srgbClr val="000000"/>
              </a:buClr>
            </a:pPr>
            <a:r>
              <a:rPr lang="en-US"/>
              <a:t>Selling one more unit in Home would increase sales in that market from 40 to 41 and lower Home price from $60 to $59.</a:t>
            </a:r>
          </a:p>
          <a:p>
            <a:pPr marL="782638" lvl="1" eaLnBrk="1" hangingPunct="1">
              <a:lnSpc>
                <a:spcPts val="3900"/>
              </a:lnSpc>
              <a:spcBef>
                <a:spcPct val="0"/>
              </a:spcBef>
              <a:buClr>
                <a:srgbClr val="000000"/>
              </a:buClr>
            </a:pPr>
            <a:r>
              <a:rPr lang="en-US"/>
              <a:t>The marginal revenue is $59 which is much higher than the marginal cost of $20.</a:t>
            </a:r>
          </a:p>
          <a:p>
            <a:pPr marL="1182688" lvl="2" eaLnBrk="1" hangingPunct="1">
              <a:lnSpc>
                <a:spcPts val="3900"/>
              </a:lnSpc>
              <a:spcBef>
                <a:spcPct val="0"/>
              </a:spcBef>
              <a:buClr>
                <a:srgbClr val="000000"/>
              </a:buClr>
            </a:pPr>
            <a:r>
              <a:rPr lang="en-US"/>
              <a:t>It will export to the Home market.</a:t>
            </a:r>
          </a:p>
          <a:p>
            <a:pPr marL="782638" lvl="1" eaLnBrk="1" hangingPunct="1">
              <a:lnSpc>
                <a:spcPts val="3900"/>
              </a:lnSpc>
              <a:spcBef>
                <a:spcPct val="0"/>
              </a:spcBef>
              <a:buClr>
                <a:srgbClr val="000000"/>
              </a:buClr>
            </a:pPr>
            <a:r>
              <a:rPr lang="en-US"/>
              <a:t>The Foreign firm will export more than one unit since the MR&gt;MC.</a:t>
            </a:r>
          </a:p>
        </p:txBody>
      </p:sp>
      <p:pic>
        <p:nvPicPr>
          <p:cNvPr id="74755" name="Picture 1"/>
          <p:cNvPicPr>
            <a:picLocks noChangeArrowheads="1"/>
          </p:cNvPicPr>
          <p:nvPr/>
        </p:nvPicPr>
        <p:blipFill>
          <a:blip r:embed="rId2"/>
          <a:srcRect/>
          <a:stretch>
            <a:fillRect/>
          </a:stretch>
        </p:blipFill>
        <p:spPr bwMode="auto">
          <a:xfrm>
            <a:off x="8383588" y="0"/>
            <a:ext cx="760412" cy="1066800"/>
          </a:xfrm>
          <a:prstGeom prst="rect">
            <a:avLst/>
          </a:prstGeom>
          <a:noFill/>
          <a:ln w="9525">
            <a:noFill/>
            <a:miter lim="800000"/>
            <a:headEnd/>
            <a:tailEnd/>
          </a:ln>
        </p:spPr>
      </p:pic>
      <p:sp>
        <p:nvSpPr>
          <p:cNvPr id="74757" name="Rectangle 3"/>
          <p:cNvSpPr>
            <a:spLocks/>
          </p:cNvSpPr>
          <p:nvPr/>
        </p:nvSpPr>
        <p:spPr bwMode="auto">
          <a:xfrm>
            <a:off x="469900" y="203200"/>
            <a:ext cx="7696200" cy="952500"/>
          </a:xfrm>
          <a:prstGeom prst="rect">
            <a:avLst/>
          </a:prstGeom>
          <a:solidFill>
            <a:srgbClr val="AADE6B"/>
          </a:solidFill>
          <a:ln w="12700">
            <a:noFill/>
            <a:miter lim="800000"/>
            <a:headEnd/>
            <a:tailEnd/>
          </a:ln>
        </p:spPr>
        <p:txBody>
          <a:bodyPr lIns="0" tIns="0" rIns="40639" bIns="0" anchor="ctr">
            <a:prstTxWarp prst="textNoShape">
              <a:avLst/>
            </a:prstTxWarp>
          </a:bodyPr>
          <a:lstStyle/>
          <a:p>
            <a:pPr marL="39688"/>
            <a:r>
              <a:rPr lang="en-US" sz="4400">
                <a:solidFill>
                  <a:schemeClr val="tx1"/>
                </a:solidFill>
                <a:latin typeface="Angsana New Bold" charset="0"/>
                <a:ea typeface="Angsana New Bold" charset="0"/>
                <a:cs typeface="Angsana New Bold" charset="0"/>
                <a:sym typeface="Angsana New Bold" charset="0"/>
              </a:rPr>
              <a:t>Reciprocal Dumping</a:t>
            </a:r>
          </a:p>
        </p:txBody>
      </p:sp>
      <p:sp>
        <p:nvSpPr>
          <p:cNvPr id="6" name="Footer Placeholder 5"/>
          <p:cNvSpPr>
            <a:spLocks noGrp="1"/>
          </p:cNvSpPr>
          <p:nvPr>
            <p:ph type="ftr" sz="quarter" idx="3"/>
          </p:nvPr>
        </p:nvSpPr>
        <p:spPr/>
        <p:txBody>
          <a:bodyPr/>
          <a:lstStyle/>
          <a:p>
            <a:r>
              <a:rPr lang="en-US" smtClean="0"/>
              <a:t>Chayun Tantivasadakarn</a:t>
            </a:r>
            <a:endParaRPr lang="en-US" dirty="0"/>
          </a:p>
        </p:txBody>
      </p:sp>
    </p:spTree>
  </p:cSld>
  <p:clrMapOvr>
    <a:masterClrMapping/>
  </p:clrMapOvr>
  <p:transition/>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1" presetClass="entr" presetSubtype="0" fill="hold" grpId="0" nodeType="clickEffect">
                                  <p:stCondLst>
                                    <p:cond delay="0"/>
                                  </p:stCondLst>
                                  <p:childTnLst>
                                    <p:set>
                                      <p:cBhvr>
                                        <p:cTn id="6" dur="1" fill="hold">
                                          <p:stCondLst>
                                            <p:cond delay="499"/>
                                          </p:stCondLst>
                                        </p:cTn>
                                        <p:tgtEl>
                                          <p:spTgt spid="51202">
                                            <p:txEl>
                                              <p:pRg st="0" end="0"/>
                                            </p:txEl>
                                          </p:spTgt>
                                        </p:tgtEl>
                                        <p:attrNameLst>
                                          <p:attrName>style.visibility</p:attrName>
                                        </p:attrNameLst>
                                      </p:cBhvr>
                                      <p:to>
                                        <p:strVal val="visible"/>
                                      </p:to>
                                    </p:set>
                                  </p:childTnLst>
                                </p:cTn>
                              </p:par>
                            </p:childTnLst>
                          </p:cTn>
                        </p:par>
                      </p:childTnLst>
                    </p:cTn>
                  </p:par>
                  <p:par>
                    <p:cTn id="7" fill="hold">
                      <p:stCondLst>
                        <p:cond delay="indefinite"/>
                      </p:stCondLst>
                      <p:childTnLst>
                        <p:par>
                          <p:cTn id="8" fill="hold">
                            <p:stCondLst>
                              <p:cond delay="0"/>
                            </p:stCondLst>
                            <p:childTnLst>
                              <p:par>
                                <p:cTn id="9" presetID="1" presetClass="entr" presetSubtype="0" fill="hold" grpId="0" nodeType="clickEffect">
                                  <p:stCondLst>
                                    <p:cond delay="0"/>
                                  </p:stCondLst>
                                  <p:childTnLst>
                                    <p:set>
                                      <p:cBhvr>
                                        <p:cTn id="10" dur="1" fill="hold">
                                          <p:stCondLst>
                                            <p:cond delay="499"/>
                                          </p:stCondLst>
                                        </p:cTn>
                                        <p:tgtEl>
                                          <p:spTgt spid="51202">
                                            <p:txEl>
                                              <p:pRg st="1" end="1"/>
                                            </p:txEl>
                                          </p:spTgt>
                                        </p:tgtEl>
                                        <p:attrNameLst>
                                          <p:attrName>style.visibility</p:attrName>
                                        </p:attrNameLst>
                                      </p:cBhvr>
                                      <p:to>
                                        <p:strVal val="visible"/>
                                      </p:to>
                                    </p:set>
                                  </p:childTnLst>
                                </p:cTn>
                              </p:par>
                            </p:childTnLst>
                          </p:cTn>
                        </p:par>
                      </p:childTnLst>
                    </p:cTn>
                  </p:par>
                  <p:par>
                    <p:cTn id="11" fill="hold">
                      <p:stCondLst>
                        <p:cond delay="indefinite"/>
                      </p:stCondLst>
                      <p:childTnLst>
                        <p:par>
                          <p:cTn id="12" fill="hold">
                            <p:stCondLst>
                              <p:cond delay="0"/>
                            </p:stCondLst>
                            <p:childTnLst>
                              <p:par>
                                <p:cTn id="13" presetID="1" presetClass="entr" presetSubtype="0" fill="hold" grpId="0" nodeType="clickEffect">
                                  <p:stCondLst>
                                    <p:cond delay="0"/>
                                  </p:stCondLst>
                                  <p:childTnLst>
                                    <p:set>
                                      <p:cBhvr>
                                        <p:cTn id="14" dur="1" fill="hold">
                                          <p:stCondLst>
                                            <p:cond delay="499"/>
                                          </p:stCondLst>
                                        </p:cTn>
                                        <p:tgtEl>
                                          <p:spTgt spid="51202">
                                            <p:txEl>
                                              <p:pRg st="2" end="2"/>
                                            </p:txEl>
                                          </p:spTgt>
                                        </p:tgtEl>
                                        <p:attrNameLst>
                                          <p:attrName>style.visibility</p:attrName>
                                        </p:attrNameLst>
                                      </p:cBhvr>
                                      <p:to>
                                        <p:strVal val="visible"/>
                                      </p:to>
                                    </p:set>
                                  </p:childTnLst>
                                </p:cTn>
                              </p:par>
                            </p:childTnLst>
                          </p:cTn>
                        </p:par>
                      </p:childTnLst>
                    </p:cTn>
                  </p:par>
                  <p:par>
                    <p:cTn id="15" fill="hold">
                      <p:stCondLst>
                        <p:cond delay="indefinite"/>
                      </p:stCondLst>
                      <p:childTnLst>
                        <p:par>
                          <p:cTn id="16" fill="hold">
                            <p:stCondLst>
                              <p:cond delay="0"/>
                            </p:stCondLst>
                            <p:childTnLst>
                              <p:par>
                                <p:cTn id="17" presetID="1" presetClass="entr" presetSubtype="0" fill="hold" grpId="0" nodeType="clickEffect">
                                  <p:stCondLst>
                                    <p:cond delay="0"/>
                                  </p:stCondLst>
                                  <p:childTnLst>
                                    <p:set>
                                      <p:cBhvr>
                                        <p:cTn id="18" dur="1" fill="hold">
                                          <p:stCondLst>
                                            <p:cond delay="499"/>
                                          </p:stCondLst>
                                        </p:cTn>
                                        <p:tgtEl>
                                          <p:spTgt spid="51202">
                                            <p:txEl>
                                              <p:pRg st="3" end="3"/>
                                            </p:txEl>
                                          </p:spTgt>
                                        </p:tgtEl>
                                        <p:attrNameLst>
                                          <p:attrName>style.visibility</p:attrName>
                                        </p:attrNameLst>
                                      </p:cBhvr>
                                      <p:to>
                                        <p:strVal val="visible"/>
                                      </p:to>
                                    </p:set>
                                  </p:childTnLst>
                                </p:cTn>
                              </p:par>
                            </p:childTnLst>
                          </p:cTn>
                        </p:par>
                      </p:childTnLst>
                    </p:cTn>
                  </p:par>
                  <p:par>
                    <p:cTn id="19" fill="hold">
                      <p:stCondLst>
                        <p:cond delay="indefinite"/>
                      </p:stCondLst>
                      <p:childTnLst>
                        <p:par>
                          <p:cTn id="20" fill="hold">
                            <p:stCondLst>
                              <p:cond delay="0"/>
                            </p:stCondLst>
                            <p:childTnLst>
                              <p:par>
                                <p:cTn id="21" presetID="1" presetClass="entr" presetSubtype="0" fill="hold" grpId="0" nodeType="clickEffect">
                                  <p:stCondLst>
                                    <p:cond delay="0"/>
                                  </p:stCondLst>
                                  <p:childTnLst>
                                    <p:set>
                                      <p:cBhvr>
                                        <p:cTn id="22" dur="1" fill="hold">
                                          <p:stCondLst>
                                            <p:cond delay="499"/>
                                          </p:stCondLst>
                                        </p:cTn>
                                        <p:tgtEl>
                                          <p:spTgt spid="51202">
                                            <p:txEl>
                                              <p:pRg st="4" end="4"/>
                                            </p:txEl>
                                          </p:spTgt>
                                        </p:tgtEl>
                                        <p:attrNameLst>
                                          <p:attrName>style.visibility</p:attrName>
                                        </p:attrNameLst>
                                      </p:cBhvr>
                                      <p:to>
                                        <p:strVal val="visible"/>
                                      </p:to>
                                    </p:set>
                                  </p:childTnLst>
                                </p:cTn>
                              </p:par>
                            </p:childTnLst>
                          </p:cTn>
                        </p:par>
                      </p:childTnLst>
                    </p:cTn>
                  </p:par>
                  <p:par>
                    <p:cTn id="23" fill="hold">
                      <p:stCondLst>
                        <p:cond delay="indefinite"/>
                      </p:stCondLst>
                      <p:childTnLst>
                        <p:par>
                          <p:cTn id="24" fill="hold">
                            <p:stCondLst>
                              <p:cond delay="0"/>
                            </p:stCondLst>
                            <p:childTnLst>
                              <p:par>
                                <p:cTn id="25" presetID="1" presetClass="entr" presetSubtype="0" fill="hold" grpId="0" nodeType="clickEffect">
                                  <p:stCondLst>
                                    <p:cond delay="0"/>
                                  </p:stCondLst>
                                  <p:childTnLst>
                                    <p:set>
                                      <p:cBhvr>
                                        <p:cTn id="26" dur="1" fill="hold">
                                          <p:stCondLst>
                                            <p:cond delay="499"/>
                                          </p:stCondLst>
                                        </p:cTn>
                                        <p:tgtEl>
                                          <p:spTgt spid="51202">
                                            <p:txEl>
                                              <p:pRg st="5" end="5"/>
                                            </p:txEl>
                                          </p:spTgt>
                                        </p:tgtEl>
                                        <p:attrNameLst>
                                          <p:attrName>style.visibility</p:attrName>
                                        </p:attrNameLst>
                                      </p:cBhvr>
                                      <p:to>
                                        <p:strVal val="visible"/>
                                      </p:to>
                                    </p:se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51202" grpId="0" build="p" bldLvl="5" autoUpdateAnimBg="0"/>
    </p:bldLst>
  </p:timing>
</p:sld>
</file>

<file path=ppt/slides/slide47.xml><?xml version="1.0" encoding="utf-8"?>
<p:sld xmlns:a="http://schemas.openxmlformats.org/drawingml/2006/main" xmlns:r="http://schemas.openxmlformats.org/officeDocument/2006/relationships" xmlns:mc="http://schemas.openxmlformats.org/markup-compatibility/2006" xmlns:mv="urn:schemas-microsoft-com:mac:vml" xmlns:p="http://schemas.openxmlformats.org/presentationml/2006/main" mc:Ignorable="mv" mc:PreserveAttributes="mv:*" showMasterPhAnim="0">
  <p:cSld>
    <p:spTree>
      <p:nvGrpSpPr>
        <p:cNvPr id="1" name=""/>
        <p:cNvGrpSpPr/>
        <p:nvPr/>
      </p:nvGrpSpPr>
      <p:grpSpPr>
        <a:xfrm>
          <a:off x="0" y="0"/>
          <a:ext cx="0" cy="0"/>
          <a:chOff x="0" y="0"/>
          <a:chExt cx="0" cy="0"/>
        </a:xfrm>
      </p:grpSpPr>
      <p:sp>
        <p:nvSpPr>
          <p:cNvPr id="52226" name="Rectangle 2"/>
          <p:cNvSpPr>
            <a:spLocks noGrp="1" noChangeArrowheads="1"/>
          </p:cNvSpPr>
          <p:nvPr>
            <p:ph idx="1"/>
          </p:nvPr>
        </p:nvSpPr>
        <p:spPr>
          <a:xfrm>
            <a:off x="685800" y="1219200"/>
            <a:ext cx="8458200" cy="5638800"/>
          </a:xfrm>
        </p:spPr>
        <p:txBody>
          <a:bodyPr rIns="132080"/>
          <a:lstStyle/>
          <a:p>
            <a:pPr eaLnBrk="1" hangingPunct="1">
              <a:lnSpc>
                <a:spcPts val="3700"/>
              </a:lnSpc>
              <a:spcBef>
                <a:spcPct val="0"/>
              </a:spcBef>
              <a:buClr>
                <a:srgbClr val="000000"/>
              </a:buClr>
            </a:pPr>
            <a:r>
              <a:rPr lang="en-US"/>
              <a:t>Trade Equilibrium in the Home Market</a:t>
            </a:r>
          </a:p>
          <a:p>
            <a:pPr marL="782638" lvl="1" eaLnBrk="1" hangingPunct="1">
              <a:lnSpc>
                <a:spcPts val="3700"/>
              </a:lnSpc>
              <a:spcBef>
                <a:spcPct val="0"/>
              </a:spcBef>
              <a:buClr>
                <a:srgbClr val="000000"/>
              </a:buClr>
            </a:pPr>
            <a:r>
              <a:rPr lang="en-US"/>
              <a:t>The Foreign firm sells in the Home market where the MR = MC* as before.</a:t>
            </a:r>
          </a:p>
          <a:p>
            <a:pPr marL="782638" lvl="1" eaLnBrk="1" hangingPunct="1">
              <a:lnSpc>
                <a:spcPts val="3700"/>
              </a:lnSpc>
              <a:spcBef>
                <a:spcPct val="0"/>
              </a:spcBef>
              <a:buClr>
                <a:srgbClr val="000000"/>
              </a:buClr>
            </a:pPr>
            <a:r>
              <a:rPr lang="en-US"/>
              <a:t>In this case we will assume there are transportation costs for the exports of $10 per unit, so the equilibrium condition is:</a:t>
            </a:r>
          </a:p>
          <a:p>
            <a:pPr marL="1182688" lvl="2" eaLnBrk="1" hangingPunct="1">
              <a:lnSpc>
                <a:spcPts val="3700"/>
              </a:lnSpc>
              <a:spcBef>
                <a:spcPct val="0"/>
              </a:spcBef>
              <a:buClr>
                <a:srgbClr val="000000"/>
              </a:buClr>
            </a:pPr>
            <a:r>
              <a:rPr lang="en-US"/>
              <a:t>MC  =  MR  --&gt;  $20 + $10 = P – Q</a:t>
            </a:r>
            <a:r>
              <a:rPr lang="en-US" baseline="-25000"/>
              <a:t>F</a:t>
            </a:r>
            <a:endParaRPr lang="en-US"/>
          </a:p>
          <a:p>
            <a:pPr marL="1182688" lvl="2" eaLnBrk="1" hangingPunct="1">
              <a:lnSpc>
                <a:spcPts val="3700"/>
              </a:lnSpc>
              <a:spcBef>
                <a:spcPct val="0"/>
              </a:spcBef>
              <a:buClr>
                <a:srgbClr val="000000"/>
              </a:buClr>
            </a:pPr>
            <a:r>
              <a:rPr lang="en-US"/>
              <a:t>Q</a:t>
            </a:r>
            <a:r>
              <a:rPr lang="en-US" baseline="-25000"/>
              <a:t>F</a:t>
            </a:r>
            <a:r>
              <a:rPr lang="en-US"/>
              <a:t> = P - $30</a:t>
            </a:r>
          </a:p>
          <a:p>
            <a:pPr marL="782638" lvl="1" eaLnBrk="1" hangingPunct="1">
              <a:lnSpc>
                <a:spcPts val="3700"/>
              </a:lnSpc>
              <a:spcBef>
                <a:spcPct val="0"/>
              </a:spcBef>
              <a:buClr>
                <a:srgbClr val="000000"/>
              </a:buClr>
            </a:pPr>
            <a:r>
              <a:rPr lang="en-US"/>
              <a:t>The entry of Foreign into the Home market reduces the Home firm’s profits since it reduces Home’s price.</a:t>
            </a:r>
          </a:p>
          <a:p>
            <a:pPr marL="782638" lvl="1" eaLnBrk="1" hangingPunct="1">
              <a:lnSpc>
                <a:spcPts val="3700"/>
              </a:lnSpc>
              <a:spcBef>
                <a:spcPct val="0"/>
              </a:spcBef>
              <a:buClr>
                <a:srgbClr val="000000"/>
              </a:buClr>
            </a:pPr>
            <a:r>
              <a:rPr lang="en-US"/>
              <a:t>This means the Home firm will reduce the quantity it produces in Home.</a:t>
            </a:r>
          </a:p>
        </p:txBody>
      </p:sp>
      <p:pic>
        <p:nvPicPr>
          <p:cNvPr id="75779" name="Picture 1"/>
          <p:cNvPicPr>
            <a:picLocks noChangeArrowheads="1"/>
          </p:cNvPicPr>
          <p:nvPr/>
        </p:nvPicPr>
        <p:blipFill>
          <a:blip r:embed="rId2"/>
          <a:srcRect/>
          <a:stretch>
            <a:fillRect/>
          </a:stretch>
        </p:blipFill>
        <p:spPr bwMode="auto">
          <a:xfrm>
            <a:off x="8383588" y="0"/>
            <a:ext cx="760412" cy="1066800"/>
          </a:xfrm>
          <a:prstGeom prst="rect">
            <a:avLst/>
          </a:prstGeom>
          <a:noFill/>
          <a:ln w="9525">
            <a:noFill/>
            <a:miter lim="800000"/>
            <a:headEnd/>
            <a:tailEnd/>
          </a:ln>
        </p:spPr>
      </p:pic>
      <p:sp>
        <p:nvSpPr>
          <p:cNvPr id="75781" name="Rectangle 3"/>
          <p:cNvSpPr>
            <a:spLocks/>
          </p:cNvSpPr>
          <p:nvPr/>
        </p:nvSpPr>
        <p:spPr bwMode="auto">
          <a:xfrm>
            <a:off x="469900" y="203200"/>
            <a:ext cx="7696200" cy="952500"/>
          </a:xfrm>
          <a:prstGeom prst="rect">
            <a:avLst/>
          </a:prstGeom>
          <a:solidFill>
            <a:srgbClr val="AADE6B"/>
          </a:solidFill>
          <a:ln w="12700">
            <a:noFill/>
            <a:miter lim="800000"/>
            <a:headEnd/>
            <a:tailEnd/>
          </a:ln>
        </p:spPr>
        <p:txBody>
          <a:bodyPr lIns="0" tIns="0" rIns="40639" bIns="0" anchor="ctr">
            <a:prstTxWarp prst="textNoShape">
              <a:avLst/>
            </a:prstTxWarp>
          </a:bodyPr>
          <a:lstStyle/>
          <a:p>
            <a:pPr marL="39688"/>
            <a:r>
              <a:rPr lang="en-US" sz="4400" dirty="0">
                <a:solidFill>
                  <a:schemeClr val="tx1"/>
                </a:solidFill>
                <a:latin typeface="Angsana New Bold" charset="0"/>
                <a:ea typeface="Angsana New Bold" charset="0"/>
                <a:cs typeface="Angsana New Bold" charset="0"/>
                <a:sym typeface="Angsana New Bold" charset="0"/>
              </a:rPr>
              <a:t>Reciprocal Dumping</a:t>
            </a:r>
          </a:p>
        </p:txBody>
      </p:sp>
      <p:sp>
        <p:nvSpPr>
          <p:cNvPr id="6" name="Footer Placeholder 5"/>
          <p:cNvSpPr>
            <a:spLocks noGrp="1"/>
          </p:cNvSpPr>
          <p:nvPr>
            <p:ph type="ftr" sz="quarter" idx="3"/>
          </p:nvPr>
        </p:nvSpPr>
        <p:spPr/>
        <p:txBody>
          <a:bodyPr/>
          <a:lstStyle/>
          <a:p>
            <a:r>
              <a:rPr lang="en-US" smtClean="0"/>
              <a:t>Chayun Tantivasadakarn</a:t>
            </a:r>
            <a:endParaRPr lang="en-US" dirty="0"/>
          </a:p>
        </p:txBody>
      </p:sp>
    </p:spTree>
  </p:cSld>
  <p:clrMapOvr>
    <a:masterClrMapping/>
  </p:clrMapOvr>
  <p:transition/>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1" presetClass="entr" presetSubtype="0" fill="hold" grpId="0" nodeType="clickEffect">
                                  <p:stCondLst>
                                    <p:cond delay="0"/>
                                  </p:stCondLst>
                                  <p:childTnLst>
                                    <p:set>
                                      <p:cBhvr>
                                        <p:cTn id="6" dur="1" fill="hold">
                                          <p:stCondLst>
                                            <p:cond delay="499"/>
                                          </p:stCondLst>
                                        </p:cTn>
                                        <p:tgtEl>
                                          <p:spTgt spid="52226">
                                            <p:txEl>
                                              <p:pRg st="0" end="0"/>
                                            </p:txEl>
                                          </p:spTgt>
                                        </p:tgtEl>
                                        <p:attrNameLst>
                                          <p:attrName>style.visibility</p:attrName>
                                        </p:attrNameLst>
                                      </p:cBhvr>
                                      <p:to>
                                        <p:strVal val="visible"/>
                                      </p:to>
                                    </p:set>
                                  </p:childTnLst>
                                </p:cTn>
                              </p:par>
                            </p:childTnLst>
                          </p:cTn>
                        </p:par>
                      </p:childTnLst>
                    </p:cTn>
                  </p:par>
                  <p:par>
                    <p:cTn id="7" fill="hold">
                      <p:stCondLst>
                        <p:cond delay="indefinite"/>
                      </p:stCondLst>
                      <p:childTnLst>
                        <p:par>
                          <p:cTn id="8" fill="hold">
                            <p:stCondLst>
                              <p:cond delay="0"/>
                            </p:stCondLst>
                            <p:childTnLst>
                              <p:par>
                                <p:cTn id="9" presetID="1" presetClass="entr" presetSubtype="0" fill="hold" grpId="0" nodeType="clickEffect">
                                  <p:stCondLst>
                                    <p:cond delay="0"/>
                                  </p:stCondLst>
                                  <p:childTnLst>
                                    <p:set>
                                      <p:cBhvr>
                                        <p:cTn id="10" dur="1" fill="hold">
                                          <p:stCondLst>
                                            <p:cond delay="499"/>
                                          </p:stCondLst>
                                        </p:cTn>
                                        <p:tgtEl>
                                          <p:spTgt spid="52226">
                                            <p:txEl>
                                              <p:pRg st="1" end="1"/>
                                            </p:txEl>
                                          </p:spTgt>
                                        </p:tgtEl>
                                        <p:attrNameLst>
                                          <p:attrName>style.visibility</p:attrName>
                                        </p:attrNameLst>
                                      </p:cBhvr>
                                      <p:to>
                                        <p:strVal val="visible"/>
                                      </p:to>
                                    </p:set>
                                  </p:childTnLst>
                                </p:cTn>
                              </p:par>
                            </p:childTnLst>
                          </p:cTn>
                        </p:par>
                      </p:childTnLst>
                    </p:cTn>
                  </p:par>
                  <p:par>
                    <p:cTn id="11" fill="hold">
                      <p:stCondLst>
                        <p:cond delay="indefinite"/>
                      </p:stCondLst>
                      <p:childTnLst>
                        <p:par>
                          <p:cTn id="12" fill="hold">
                            <p:stCondLst>
                              <p:cond delay="0"/>
                            </p:stCondLst>
                            <p:childTnLst>
                              <p:par>
                                <p:cTn id="13" presetID="1" presetClass="entr" presetSubtype="0" fill="hold" grpId="0" nodeType="clickEffect">
                                  <p:stCondLst>
                                    <p:cond delay="0"/>
                                  </p:stCondLst>
                                  <p:childTnLst>
                                    <p:set>
                                      <p:cBhvr>
                                        <p:cTn id="14" dur="1" fill="hold">
                                          <p:stCondLst>
                                            <p:cond delay="499"/>
                                          </p:stCondLst>
                                        </p:cTn>
                                        <p:tgtEl>
                                          <p:spTgt spid="52226">
                                            <p:txEl>
                                              <p:pRg st="2" end="2"/>
                                            </p:txEl>
                                          </p:spTgt>
                                        </p:tgtEl>
                                        <p:attrNameLst>
                                          <p:attrName>style.visibility</p:attrName>
                                        </p:attrNameLst>
                                      </p:cBhvr>
                                      <p:to>
                                        <p:strVal val="visible"/>
                                      </p:to>
                                    </p:set>
                                  </p:childTnLst>
                                </p:cTn>
                              </p:par>
                            </p:childTnLst>
                          </p:cTn>
                        </p:par>
                      </p:childTnLst>
                    </p:cTn>
                  </p:par>
                  <p:par>
                    <p:cTn id="15" fill="hold">
                      <p:stCondLst>
                        <p:cond delay="indefinite"/>
                      </p:stCondLst>
                      <p:childTnLst>
                        <p:par>
                          <p:cTn id="16" fill="hold">
                            <p:stCondLst>
                              <p:cond delay="0"/>
                            </p:stCondLst>
                            <p:childTnLst>
                              <p:par>
                                <p:cTn id="17" presetID="1" presetClass="entr" presetSubtype="0" fill="hold" grpId="0" nodeType="clickEffect">
                                  <p:stCondLst>
                                    <p:cond delay="0"/>
                                  </p:stCondLst>
                                  <p:childTnLst>
                                    <p:set>
                                      <p:cBhvr>
                                        <p:cTn id="18" dur="1" fill="hold">
                                          <p:stCondLst>
                                            <p:cond delay="499"/>
                                          </p:stCondLst>
                                        </p:cTn>
                                        <p:tgtEl>
                                          <p:spTgt spid="52226">
                                            <p:txEl>
                                              <p:pRg st="3" end="3"/>
                                            </p:txEl>
                                          </p:spTgt>
                                        </p:tgtEl>
                                        <p:attrNameLst>
                                          <p:attrName>style.visibility</p:attrName>
                                        </p:attrNameLst>
                                      </p:cBhvr>
                                      <p:to>
                                        <p:strVal val="visible"/>
                                      </p:to>
                                    </p:set>
                                  </p:childTnLst>
                                </p:cTn>
                              </p:par>
                            </p:childTnLst>
                          </p:cTn>
                        </p:par>
                      </p:childTnLst>
                    </p:cTn>
                  </p:par>
                  <p:par>
                    <p:cTn id="19" fill="hold">
                      <p:stCondLst>
                        <p:cond delay="indefinite"/>
                      </p:stCondLst>
                      <p:childTnLst>
                        <p:par>
                          <p:cTn id="20" fill="hold">
                            <p:stCondLst>
                              <p:cond delay="0"/>
                            </p:stCondLst>
                            <p:childTnLst>
                              <p:par>
                                <p:cTn id="21" presetID="1" presetClass="entr" presetSubtype="0" fill="hold" grpId="0" nodeType="clickEffect">
                                  <p:stCondLst>
                                    <p:cond delay="0"/>
                                  </p:stCondLst>
                                  <p:childTnLst>
                                    <p:set>
                                      <p:cBhvr>
                                        <p:cTn id="22" dur="1" fill="hold">
                                          <p:stCondLst>
                                            <p:cond delay="499"/>
                                          </p:stCondLst>
                                        </p:cTn>
                                        <p:tgtEl>
                                          <p:spTgt spid="52226">
                                            <p:txEl>
                                              <p:pRg st="4" end="4"/>
                                            </p:txEl>
                                          </p:spTgt>
                                        </p:tgtEl>
                                        <p:attrNameLst>
                                          <p:attrName>style.visibility</p:attrName>
                                        </p:attrNameLst>
                                      </p:cBhvr>
                                      <p:to>
                                        <p:strVal val="visible"/>
                                      </p:to>
                                    </p:set>
                                  </p:childTnLst>
                                </p:cTn>
                              </p:par>
                            </p:childTnLst>
                          </p:cTn>
                        </p:par>
                      </p:childTnLst>
                    </p:cTn>
                  </p:par>
                  <p:par>
                    <p:cTn id="23" fill="hold">
                      <p:stCondLst>
                        <p:cond delay="indefinite"/>
                      </p:stCondLst>
                      <p:childTnLst>
                        <p:par>
                          <p:cTn id="24" fill="hold">
                            <p:stCondLst>
                              <p:cond delay="0"/>
                            </p:stCondLst>
                            <p:childTnLst>
                              <p:par>
                                <p:cTn id="25" presetID="1" presetClass="entr" presetSubtype="0" fill="hold" grpId="0" nodeType="clickEffect">
                                  <p:stCondLst>
                                    <p:cond delay="0"/>
                                  </p:stCondLst>
                                  <p:childTnLst>
                                    <p:set>
                                      <p:cBhvr>
                                        <p:cTn id="26" dur="1" fill="hold">
                                          <p:stCondLst>
                                            <p:cond delay="499"/>
                                          </p:stCondLst>
                                        </p:cTn>
                                        <p:tgtEl>
                                          <p:spTgt spid="52226">
                                            <p:txEl>
                                              <p:pRg st="5" end="5"/>
                                            </p:txEl>
                                          </p:spTgt>
                                        </p:tgtEl>
                                        <p:attrNameLst>
                                          <p:attrName>style.visibility</p:attrName>
                                        </p:attrNameLst>
                                      </p:cBhvr>
                                      <p:to>
                                        <p:strVal val="visible"/>
                                      </p:to>
                                    </p:set>
                                  </p:childTnLst>
                                </p:cTn>
                              </p:par>
                            </p:childTnLst>
                          </p:cTn>
                        </p:par>
                      </p:childTnLst>
                    </p:cTn>
                  </p:par>
                  <p:par>
                    <p:cTn id="27" fill="hold">
                      <p:stCondLst>
                        <p:cond delay="indefinite"/>
                      </p:stCondLst>
                      <p:childTnLst>
                        <p:par>
                          <p:cTn id="28" fill="hold">
                            <p:stCondLst>
                              <p:cond delay="0"/>
                            </p:stCondLst>
                            <p:childTnLst>
                              <p:par>
                                <p:cTn id="29" presetID="1" presetClass="entr" presetSubtype="0" fill="hold" grpId="0" nodeType="clickEffect">
                                  <p:stCondLst>
                                    <p:cond delay="0"/>
                                  </p:stCondLst>
                                  <p:childTnLst>
                                    <p:set>
                                      <p:cBhvr>
                                        <p:cTn id="30" dur="1" fill="hold">
                                          <p:stCondLst>
                                            <p:cond delay="499"/>
                                          </p:stCondLst>
                                        </p:cTn>
                                        <p:tgtEl>
                                          <p:spTgt spid="52226">
                                            <p:txEl>
                                              <p:pRg st="6" end="6"/>
                                            </p:txEl>
                                          </p:spTgt>
                                        </p:tgtEl>
                                        <p:attrNameLst>
                                          <p:attrName>style.visibility</p:attrName>
                                        </p:attrNameLst>
                                      </p:cBhvr>
                                      <p:to>
                                        <p:strVal val="visible"/>
                                      </p:to>
                                    </p:se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52226" grpId="0" build="p" bldLvl="5" autoUpdateAnimBg="0"/>
    </p:bldLst>
  </p:timing>
</p:sld>
</file>

<file path=ppt/slides/slide48.xml><?xml version="1.0" encoding="utf-8"?>
<p:sld xmlns:a="http://schemas.openxmlformats.org/drawingml/2006/main" xmlns:r="http://schemas.openxmlformats.org/officeDocument/2006/relationships" xmlns:mc="http://schemas.openxmlformats.org/markup-compatibility/2006" xmlns:mv="urn:schemas-microsoft-com:mac:vml" xmlns:p="http://schemas.openxmlformats.org/presentationml/2006/main" mc:Ignorable="mv" mc:PreserveAttributes="mv:*" showMasterPhAnim="0">
  <p:cSld>
    <p:spTree>
      <p:nvGrpSpPr>
        <p:cNvPr id="1" name=""/>
        <p:cNvGrpSpPr/>
        <p:nvPr/>
      </p:nvGrpSpPr>
      <p:grpSpPr>
        <a:xfrm>
          <a:off x="0" y="0"/>
          <a:ext cx="0" cy="0"/>
          <a:chOff x="0" y="0"/>
          <a:chExt cx="0" cy="0"/>
        </a:xfrm>
      </p:grpSpPr>
      <p:sp>
        <p:nvSpPr>
          <p:cNvPr id="53250" name="Rectangle 2"/>
          <p:cNvSpPr>
            <a:spLocks noGrp="1" noChangeArrowheads="1"/>
          </p:cNvSpPr>
          <p:nvPr>
            <p:ph idx="1"/>
          </p:nvPr>
        </p:nvSpPr>
        <p:spPr>
          <a:xfrm>
            <a:off x="533400" y="1066800"/>
            <a:ext cx="8458200" cy="5791200"/>
          </a:xfrm>
        </p:spPr>
        <p:txBody>
          <a:bodyPr rIns="132080"/>
          <a:lstStyle/>
          <a:p>
            <a:pPr eaLnBrk="1" hangingPunct="1">
              <a:lnSpc>
                <a:spcPts val="3300"/>
              </a:lnSpc>
              <a:spcBef>
                <a:spcPct val="0"/>
              </a:spcBef>
              <a:buClr>
                <a:srgbClr val="000000"/>
              </a:buClr>
            </a:pPr>
            <a:r>
              <a:rPr lang="en-US"/>
              <a:t>Trade Equilibrium in the Home Market</a:t>
            </a:r>
          </a:p>
          <a:p>
            <a:pPr marL="782638" lvl="1" eaLnBrk="1" hangingPunct="1">
              <a:lnSpc>
                <a:spcPts val="3300"/>
              </a:lnSpc>
              <a:spcBef>
                <a:spcPct val="0"/>
              </a:spcBef>
              <a:buClr>
                <a:srgbClr val="000000"/>
              </a:buClr>
            </a:pPr>
            <a:r>
              <a:rPr lang="en-US"/>
              <a:t>Home firm will choose the Home quantity by comparing MR to MC in the Home market:</a:t>
            </a:r>
          </a:p>
          <a:p>
            <a:pPr marL="1182688" lvl="2" eaLnBrk="1" hangingPunct="1">
              <a:lnSpc>
                <a:spcPts val="3300"/>
              </a:lnSpc>
              <a:spcBef>
                <a:spcPct val="0"/>
              </a:spcBef>
              <a:buClr>
                <a:srgbClr val="000000"/>
              </a:buClr>
            </a:pPr>
            <a:r>
              <a:rPr lang="en-US"/>
              <a:t>MC = MR</a:t>
            </a:r>
            <a:r>
              <a:rPr lang="en-US" baseline="-6000"/>
              <a:t>H</a:t>
            </a:r>
            <a:r>
              <a:rPr lang="en-US"/>
              <a:t>  --&gt; $20 = P –  Q</a:t>
            </a:r>
            <a:r>
              <a:rPr lang="en-US" baseline="-25000"/>
              <a:t>H</a:t>
            </a:r>
            <a:r>
              <a:rPr lang="en-US"/>
              <a:t> --&gt; Q</a:t>
            </a:r>
            <a:r>
              <a:rPr lang="en-US" baseline="-25000"/>
              <a:t>H</a:t>
            </a:r>
            <a:r>
              <a:rPr lang="en-US"/>
              <a:t> = P – $20</a:t>
            </a:r>
          </a:p>
          <a:p>
            <a:pPr marL="782638" lvl="1" eaLnBrk="1" hangingPunct="1">
              <a:lnSpc>
                <a:spcPts val="3300"/>
              </a:lnSpc>
              <a:spcBef>
                <a:spcPct val="0"/>
              </a:spcBef>
              <a:buClr>
                <a:srgbClr val="000000"/>
              </a:buClr>
            </a:pPr>
            <a:r>
              <a:rPr lang="en-US"/>
              <a:t>The price in the Home market is related to the total quantity sold:</a:t>
            </a:r>
          </a:p>
          <a:p>
            <a:pPr marL="1182688" lvl="2" eaLnBrk="1" hangingPunct="1">
              <a:lnSpc>
                <a:spcPts val="3300"/>
              </a:lnSpc>
              <a:spcBef>
                <a:spcPct val="0"/>
              </a:spcBef>
              <a:buClr>
                <a:srgbClr val="000000"/>
              </a:buClr>
            </a:pPr>
            <a:r>
              <a:rPr lang="en-US"/>
              <a:t>P = 100 – Q = 100 – Q</a:t>
            </a:r>
            <a:r>
              <a:rPr lang="en-US" baseline="-25000"/>
              <a:t>F</a:t>
            </a:r>
            <a:r>
              <a:rPr lang="en-US"/>
              <a:t> – Q</a:t>
            </a:r>
            <a:r>
              <a:rPr lang="en-US" baseline="-25000"/>
              <a:t>H</a:t>
            </a:r>
            <a:endParaRPr lang="en-US"/>
          </a:p>
          <a:p>
            <a:pPr marL="782638" lvl="1" eaLnBrk="1" hangingPunct="1">
              <a:lnSpc>
                <a:spcPts val="3300"/>
              </a:lnSpc>
              <a:spcBef>
                <a:spcPct val="0"/>
              </a:spcBef>
              <a:buClr>
                <a:srgbClr val="000000"/>
              </a:buClr>
            </a:pPr>
            <a:r>
              <a:rPr lang="en-US"/>
              <a:t>Using the profit maximizing conditions and the demand equation, we get:</a:t>
            </a:r>
          </a:p>
          <a:p>
            <a:pPr marL="1182688" lvl="2" eaLnBrk="1" hangingPunct="1">
              <a:lnSpc>
                <a:spcPts val="3300"/>
              </a:lnSpc>
              <a:spcBef>
                <a:spcPct val="0"/>
              </a:spcBef>
              <a:buClr>
                <a:srgbClr val="000000"/>
              </a:buClr>
            </a:pPr>
            <a:r>
              <a:rPr lang="en-US"/>
              <a:t>P = 100 – (P - $30) – (P - $20)</a:t>
            </a:r>
          </a:p>
          <a:p>
            <a:pPr marL="1182688" lvl="2" eaLnBrk="1" hangingPunct="1">
              <a:lnSpc>
                <a:spcPts val="3300"/>
              </a:lnSpc>
              <a:spcBef>
                <a:spcPct val="0"/>
              </a:spcBef>
              <a:buClr>
                <a:srgbClr val="000000"/>
              </a:buClr>
            </a:pPr>
            <a:r>
              <a:rPr lang="en-US"/>
              <a:t>We get P = $50</a:t>
            </a:r>
          </a:p>
          <a:p>
            <a:pPr marL="782638" lvl="1" eaLnBrk="1" hangingPunct="1">
              <a:lnSpc>
                <a:spcPts val="3300"/>
              </a:lnSpc>
              <a:spcBef>
                <a:spcPct val="0"/>
              </a:spcBef>
              <a:buClr>
                <a:srgbClr val="000000"/>
              </a:buClr>
            </a:pPr>
            <a:r>
              <a:rPr lang="en-US"/>
              <a:t>The equilibrium price with trade is $50. Home produces 30 for domestic market and 20 for Foreign.</a:t>
            </a:r>
          </a:p>
        </p:txBody>
      </p:sp>
      <p:pic>
        <p:nvPicPr>
          <p:cNvPr id="76803" name="Picture 1"/>
          <p:cNvPicPr>
            <a:picLocks noChangeArrowheads="1"/>
          </p:cNvPicPr>
          <p:nvPr/>
        </p:nvPicPr>
        <p:blipFill>
          <a:blip r:embed="rId2"/>
          <a:srcRect/>
          <a:stretch>
            <a:fillRect/>
          </a:stretch>
        </p:blipFill>
        <p:spPr bwMode="auto">
          <a:xfrm>
            <a:off x="8383588" y="0"/>
            <a:ext cx="760412" cy="1066800"/>
          </a:xfrm>
          <a:prstGeom prst="rect">
            <a:avLst/>
          </a:prstGeom>
          <a:noFill/>
          <a:ln w="9525">
            <a:noFill/>
            <a:miter lim="800000"/>
            <a:headEnd/>
            <a:tailEnd/>
          </a:ln>
        </p:spPr>
      </p:pic>
      <p:sp>
        <p:nvSpPr>
          <p:cNvPr id="76805" name="Rectangle 3"/>
          <p:cNvSpPr>
            <a:spLocks/>
          </p:cNvSpPr>
          <p:nvPr/>
        </p:nvSpPr>
        <p:spPr bwMode="auto">
          <a:xfrm>
            <a:off x="469900" y="203200"/>
            <a:ext cx="7696200" cy="952500"/>
          </a:xfrm>
          <a:prstGeom prst="rect">
            <a:avLst/>
          </a:prstGeom>
          <a:solidFill>
            <a:srgbClr val="AADE6B"/>
          </a:solidFill>
          <a:ln w="12700">
            <a:noFill/>
            <a:miter lim="800000"/>
            <a:headEnd/>
            <a:tailEnd/>
          </a:ln>
        </p:spPr>
        <p:txBody>
          <a:bodyPr lIns="0" tIns="0" rIns="40639" bIns="0" anchor="ctr">
            <a:prstTxWarp prst="textNoShape">
              <a:avLst/>
            </a:prstTxWarp>
          </a:bodyPr>
          <a:lstStyle/>
          <a:p>
            <a:pPr marL="39688"/>
            <a:r>
              <a:rPr lang="en-US" sz="4400">
                <a:solidFill>
                  <a:schemeClr val="tx1"/>
                </a:solidFill>
                <a:latin typeface="Angsana New Bold" charset="0"/>
                <a:ea typeface="Angsana New Bold" charset="0"/>
                <a:cs typeface="Angsana New Bold" charset="0"/>
                <a:sym typeface="Angsana New Bold" charset="0"/>
              </a:rPr>
              <a:t>Reciprocal Dumping</a:t>
            </a:r>
          </a:p>
        </p:txBody>
      </p:sp>
      <p:sp>
        <p:nvSpPr>
          <p:cNvPr id="6" name="Footer Placeholder 5"/>
          <p:cNvSpPr>
            <a:spLocks noGrp="1"/>
          </p:cNvSpPr>
          <p:nvPr>
            <p:ph type="ftr" sz="quarter" idx="3"/>
          </p:nvPr>
        </p:nvSpPr>
        <p:spPr/>
        <p:txBody>
          <a:bodyPr/>
          <a:lstStyle/>
          <a:p>
            <a:r>
              <a:rPr lang="en-US" smtClean="0"/>
              <a:t>Chayun Tantivasadakarn</a:t>
            </a:r>
            <a:endParaRPr lang="en-US" dirty="0"/>
          </a:p>
        </p:txBody>
      </p:sp>
    </p:spTree>
  </p:cSld>
  <p:clrMapOvr>
    <a:masterClrMapping/>
  </p:clrMapOvr>
  <p:transition/>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1" presetClass="entr" presetSubtype="0" fill="hold" grpId="0" nodeType="clickEffect">
                                  <p:stCondLst>
                                    <p:cond delay="0"/>
                                  </p:stCondLst>
                                  <p:childTnLst>
                                    <p:set>
                                      <p:cBhvr>
                                        <p:cTn id="6" dur="1" fill="hold">
                                          <p:stCondLst>
                                            <p:cond delay="499"/>
                                          </p:stCondLst>
                                        </p:cTn>
                                        <p:tgtEl>
                                          <p:spTgt spid="53250">
                                            <p:txEl>
                                              <p:pRg st="0" end="0"/>
                                            </p:txEl>
                                          </p:spTgt>
                                        </p:tgtEl>
                                        <p:attrNameLst>
                                          <p:attrName>style.visibility</p:attrName>
                                        </p:attrNameLst>
                                      </p:cBhvr>
                                      <p:to>
                                        <p:strVal val="visible"/>
                                      </p:to>
                                    </p:set>
                                  </p:childTnLst>
                                </p:cTn>
                              </p:par>
                            </p:childTnLst>
                          </p:cTn>
                        </p:par>
                      </p:childTnLst>
                    </p:cTn>
                  </p:par>
                  <p:par>
                    <p:cTn id="7" fill="hold">
                      <p:stCondLst>
                        <p:cond delay="indefinite"/>
                      </p:stCondLst>
                      <p:childTnLst>
                        <p:par>
                          <p:cTn id="8" fill="hold">
                            <p:stCondLst>
                              <p:cond delay="0"/>
                            </p:stCondLst>
                            <p:childTnLst>
                              <p:par>
                                <p:cTn id="9" presetID="1" presetClass="entr" presetSubtype="0" fill="hold" grpId="0" nodeType="clickEffect">
                                  <p:stCondLst>
                                    <p:cond delay="0"/>
                                  </p:stCondLst>
                                  <p:childTnLst>
                                    <p:set>
                                      <p:cBhvr>
                                        <p:cTn id="10" dur="1" fill="hold">
                                          <p:stCondLst>
                                            <p:cond delay="499"/>
                                          </p:stCondLst>
                                        </p:cTn>
                                        <p:tgtEl>
                                          <p:spTgt spid="53250">
                                            <p:txEl>
                                              <p:pRg st="1" end="1"/>
                                            </p:txEl>
                                          </p:spTgt>
                                        </p:tgtEl>
                                        <p:attrNameLst>
                                          <p:attrName>style.visibility</p:attrName>
                                        </p:attrNameLst>
                                      </p:cBhvr>
                                      <p:to>
                                        <p:strVal val="visible"/>
                                      </p:to>
                                    </p:set>
                                  </p:childTnLst>
                                </p:cTn>
                              </p:par>
                            </p:childTnLst>
                          </p:cTn>
                        </p:par>
                      </p:childTnLst>
                    </p:cTn>
                  </p:par>
                  <p:par>
                    <p:cTn id="11" fill="hold">
                      <p:stCondLst>
                        <p:cond delay="indefinite"/>
                      </p:stCondLst>
                      <p:childTnLst>
                        <p:par>
                          <p:cTn id="12" fill="hold">
                            <p:stCondLst>
                              <p:cond delay="0"/>
                            </p:stCondLst>
                            <p:childTnLst>
                              <p:par>
                                <p:cTn id="13" presetID="1" presetClass="entr" presetSubtype="0" fill="hold" grpId="0" nodeType="clickEffect">
                                  <p:stCondLst>
                                    <p:cond delay="0"/>
                                  </p:stCondLst>
                                  <p:childTnLst>
                                    <p:set>
                                      <p:cBhvr>
                                        <p:cTn id="14" dur="1" fill="hold">
                                          <p:stCondLst>
                                            <p:cond delay="499"/>
                                          </p:stCondLst>
                                        </p:cTn>
                                        <p:tgtEl>
                                          <p:spTgt spid="53250">
                                            <p:txEl>
                                              <p:pRg st="2" end="2"/>
                                            </p:txEl>
                                          </p:spTgt>
                                        </p:tgtEl>
                                        <p:attrNameLst>
                                          <p:attrName>style.visibility</p:attrName>
                                        </p:attrNameLst>
                                      </p:cBhvr>
                                      <p:to>
                                        <p:strVal val="visible"/>
                                      </p:to>
                                    </p:set>
                                  </p:childTnLst>
                                </p:cTn>
                              </p:par>
                            </p:childTnLst>
                          </p:cTn>
                        </p:par>
                      </p:childTnLst>
                    </p:cTn>
                  </p:par>
                  <p:par>
                    <p:cTn id="15" fill="hold">
                      <p:stCondLst>
                        <p:cond delay="indefinite"/>
                      </p:stCondLst>
                      <p:childTnLst>
                        <p:par>
                          <p:cTn id="16" fill="hold">
                            <p:stCondLst>
                              <p:cond delay="0"/>
                            </p:stCondLst>
                            <p:childTnLst>
                              <p:par>
                                <p:cTn id="17" presetID="1" presetClass="entr" presetSubtype="0" fill="hold" grpId="0" nodeType="clickEffect">
                                  <p:stCondLst>
                                    <p:cond delay="0"/>
                                  </p:stCondLst>
                                  <p:childTnLst>
                                    <p:set>
                                      <p:cBhvr>
                                        <p:cTn id="18" dur="1" fill="hold">
                                          <p:stCondLst>
                                            <p:cond delay="499"/>
                                          </p:stCondLst>
                                        </p:cTn>
                                        <p:tgtEl>
                                          <p:spTgt spid="53250">
                                            <p:txEl>
                                              <p:pRg st="3" end="3"/>
                                            </p:txEl>
                                          </p:spTgt>
                                        </p:tgtEl>
                                        <p:attrNameLst>
                                          <p:attrName>style.visibility</p:attrName>
                                        </p:attrNameLst>
                                      </p:cBhvr>
                                      <p:to>
                                        <p:strVal val="visible"/>
                                      </p:to>
                                    </p:set>
                                  </p:childTnLst>
                                </p:cTn>
                              </p:par>
                            </p:childTnLst>
                          </p:cTn>
                        </p:par>
                      </p:childTnLst>
                    </p:cTn>
                  </p:par>
                  <p:par>
                    <p:cTn id="19" fill="hold">
                      <p:stCondLst>
                        <p:cond delay="indefinite"/>
                      </p:stCondLst>
                      <p:childTnLst>
                        <p:par>
                          <p:cTn id="20" fill="hold">
                            <p:stCondLst>
                              <p:cond delay="0"/>
                            </p:stCondLst>
                            <p:childTnLst>
                              <p:par>
                                <p:cTn id="21" presetID="1" presetClass="entr" presetSubtype="0" fill="hold" grpId="0" nodeType="clickEffect">
                                  <p:stCondLst>
                                    <p:cond delay="0"/>
                                  </p:stCondLst>
                                  <p:childTnLst>
                                    <p:set>
                                      <p:cBhvr>
                                        <p:cTn id="22" dur="1" fill="hold">
                                          <p:stCondLst>
                                            <p:cond delay="499"/>
                                          </p:stCondLst>
                                        </p:cTn>
                                        <p:tgtEl>
                                          <p:spTgt spid="53250">
                                            <p:txEl>
                                              <p:pRg st="4" end="4"/>
                                            </p:txEl>
                                          </p:spTgt>
                                        </p:tgtEl>
                                        <p:attrNameLst>
                                          <p:attrName>style.visibility</p:attrName>
                                        </p:attrNameLst>
                                      </p:cBhvr>
                                      <p:to>
                                        <p:strVal val="visible"/>
                                      </p:to>
                                    </p:set>
                                  </p:childTnLst>
                                </p:cTn>
                              </p:par>
                            </p:childTnLst>
                          </p:cTn>
                        </p:par>
                      </p:childTnLst>
                    </p:cTn>
                  </p:par>
                  <p:par>
                    <p:cTn id="23" fill="hold">
                      <p:stCondLst>
                        <p:cond delay="indefinite"/>
                      </p:stCondLst>
                      <p:childTnLst>
                        <p:par>
                          <p:cTn id="24" fill="hold">
                            <p:stCondLst>
                              <p:cond delay="0"/>
                            </p:stCondLst>
                            <p:childTnLst>
                              <p:par>
                                <p:cTn id="25" presetID="1" presetClass="entr" presetSubtype="0" fill="hold" grpId="0" nodeType="clickEffect">
                                  <p:stCondLst>
                                    <p:cond delay="0"/>
                                  </p:stCondLst>
                                  <p:childTnLst>
                                    <p:set>
                                      <p:cBhvr>
                                        <p:cTn id="26" dur="1" fill="hold">
                                          <p:stCondLst>
                                            <p:cond delay="499"/>
                                          </p:stCondLst>
                                        </p:cTn>
                                        <p:tgtEl>
                                          <p:spTgt spid="53250">
                                            <p:txEl>
                                              <p:pRg st="5" end="5"/>
                                            </p:txEl>
                                          </p:spTgt>
                                        </p:tgtEl>
                                        <p:attrNameLst>
                                          <p:attrName>style.visibility</p:attrName>
                                        </p:attrNameLst>
                                      </p:cBhvr>
                                      <p:to>
                                        <p:strVal val="visible"/>
                                      </p:to>
                                    </p:set>
                                  </p:childTnLst>
                                </p:cTn>
                              </p:par>
                            </p:childTnLst>
                          </p:cTn>
                        </p:par>
                      </p:childTnLst>
                    </p:cTn>
                  </p:par>
                  <p:par>
                    <p:cTn id="27" fill="hold">
                      <p:stCondLst>
                        <p:cond delay="indefinite"/>
                      </p:stCondLst>
                      <p:childTnLst>
                        <p:par>
                          <p:cTn id="28" fill="hold">
                            <p:stCondLst>
                              <p:cond delay="0"/>
                            </p:stCondLst>
                            <p:childTnLst>
                              <p:par>
                                <p:cTn id="29" presetID="1" presetClass="entr" presetSubtype="0" fill="hold" grpId="0" nodeType="clickEffect">
                                  <p:stCondLst>
                                    <p:cond delay="0"/>
                                  </p:stCondLst>
                                  <p:childTnLst>
                                    <p:set>
                                      <p:cBhvr>
                                        <p:cTn id="30" dur="1" fill="hold">
                                          <p:stCondLst>
                                            <p:cond delay="499"/>
                                          </p:stCondLst>
                                        </p:cTn>
                                        <p:tgtEl>
                                          <p:spTgt spid="53250">
                                            <p:txEl>
                                              <p:pRg st="6" end="6"/>
                                            </p:txEl>
                                          </p:spTgt>
                                        </p:tgtEl>
                                        <p:attrNameLst>
                                          <p:attrName>style.visibility</p:attrName>
                                        </p:attrNameLst>
                                      </p:cBhvr>
                                      <p:to>
                                        <p:strVal val="visible"/>
                                      </p:to>
                                    </p:set>
                                  </p:childTnLst>
                                </p:cTn>
                              </p:par>
                            </p:childTnLst>
                          </p:cTn>
                        </p:par>
                      </p:childTnLst>
                    </p:cTn>
                  </p:par>
                  <p:par>
                    <p:cTn id="31" fill="hold">
                      <p:stCondLst>
                        <p:cond delay="indefinite"/>
                      </p:stCondLst>
                      <p:childTnLst>
                        <p:par>
                          <p:cTn id="32" fill="hold">
                            <p:stCondLst>
                              <p:cond delay="0"/>
                            </p:stCondLst>
                            <p:childTnLst>
                              <p:par>
                                <p:cTn id="33" presetID="1" presetClass="entr" presetSubtype="0" fill="hold" grpId="0" nodeType="clickEffect">
                                  <p:stCondLst>
                                    <p:cond delay="0"/>
                                  </p:stCondLst>
                                  <p:childTnLst>
                                    <p:set>
                                      <p:cBhvr>
                                        <p:cTn id="34" dur="1" fill="hold">
                                          <p:stCondLst>
                                            <p:cond delay="499"/>
                                          </p:stCondLst>
                                        </p:cTn>
                                        <p:tgtEl>
                                          <p:spTgt spid="53250">
                                            <p:txEl>
                                              <p:pRg st="7" end="7"/>
                                            </p:txEl>
                                          </p:spTgt>
                                        </p:tgtEl>
                                        <p:attrNameLst>
                                          <p:attrName>style.visibility</p:attrName>
                                        </p:attrNameLst>
                                      </p:cBhvr>
                                      <p:to>
                                        <p:strVal val="visible"/>
                                      </p:to>
                                    </p:set>
                                  </p:childTnLst>
                                </p:cTn>
                              </p:par>
                            </p:childTnLst>
                          </p:cTn>
                        </p:par>
                      </p:childTnLst>
                    </p:cTn>
                  </p:par>
                  <p:par>
                    <p:cTn id="35" fill="hold">
                      <p:stCondLst>
                        <p:cond delay="indefinite"/>
                      </p:stCondLst>
                      <p:childTnLst>
                        <p:par>
                          <p:cTn id="36" fill="hold">
                            <p:stCondLst>
                              <p:cond delay="0"/>
                            </p:stCondLst>
                            <p:childTnLst>
                              <p:par>
                                <p:cTn id="37" presetID="1" presetClass="entr" presetSubtype="0" fill="hold" grpId="0" nodeType="clickEffect">
                                  <p:stCondLst>
                                    <p:cond delay="0"/>
                                  </p:stCondLst>
                                  <p:childTnLst>
                                    <p:set>
                                      <p:cBhvr>
                                        <p:cTn id="38" dur="1" fill="hold">
                                          <p:stCondLst>
                                            <p:cond delay="499"/>
                                          </p:stCondLst>
                                        </p:cTn>
                                        <p:tgtEl>
                                          <p:spTgt spid="53250">
                                            <p:txEl>
                                              <p:pRg st="8" end="8"/>
                                            </p:txEl>
                                          </p:spTgt>
                                        </p:tgtEl>
                                        <p:attrNameLst>
                                          <p:attrName>style.visibility</p:attrName>
                                        </p:attrNameLst>
                                      </p:cBhvr>
                                      <p:to>
                                        <p:strVal val="visible"/>
                                      </p:to>
                                    </p:se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53250" grpId="0" build="p" bldLvl="5" autoUpdateAnimBg="0"/>
    </p:bldLst>
  </p:timing>
</p:sld>
</file>

<file path=ppt/slides/slide49.xml><?xml version="1.0" encoding="utf-8"?>
<p:sld xmlns:a="http://schemas.openxmlformats.org/drawingml/2006/main" xmlns:r="http://schemas.openxmlformats.org/officeDocument/2006/relationships" xmlns:mc="http://schemas.openxmlformats.org/markup-compatibility/2006" xmlns:mv="urn:schemas-microsoft-com:mac:vml" xmlns:p="http://schemas.openxmlformats.org/presentationml/2006/main" mc:Ignorable="mv" mc:PreserveAttributes="mv:*" showMasterPhAnim="0">
  <p:cSld>
    <p:spTree>
      <p:nvGrpSpPr>
        <p:cNvPr id="1" name=""/>
        <p:cNvGrpSpPr/>
        <p:nvPr/>
      </p:nvGrpSpPr>
      <p:grpSpPr>
        <a:xfrm>
          <a:off x="0" y="0"/>
          <a:ext cx="0" cy="0"/>
          <a:chOff x="0" y="0"/>
          <a:chExt cx="0" cy="0"/>
        </a:xfrm>
      </p:grpSpPr>
      <p:sp>
        <p:nvSpPr>
          <p:cNvPr id="54274" name="Rectangle 2"/>
          <p:cNvSpPr>
            <a:spLocks noGrp="1" noChangeArrowheads="1"/>
          </p:cNvSpPr>
          <p:nvPr>
            <p:ph idx="1"/>
          </p:nvPr>
        </p:nvSpPr>
        <p:spPr>
          <a:xfrm>
            <a:off x="685800" y="1003300"/>
            <a:ext cx="7772400" cy="5664200"/>
          </a:xfrm>
        </p:spPr>
        <p:txBody>
          <a:bodyPr rIns="132080"/>
          <a:lstStyle/>
          <a:p>
            <a:pPr eaLnBrk="1" hangingPunct="1">
              <a:buClr>
                <a:srgbClr val="000000"/>
              </a:buClr>
            </a:pPr>
            <a:r>
              <a:rPr lang="en-US" dirty="0"/>
              <a:t>Two-way Trade</a:t>
            </a:r>
          </a:p>
          <a:p>
            <a:pPr marL="782638" lvl="1" eaLnBrk="1" hangingPunct="1">
              <a:buClr>
                <a:srgbClr val="000000"/>
              </a:buClr>
            </a:pPr>
            <a:r>
              <a:rPr lang="en-US" dirty="0"/>
              <a:t>Since the Foreign firm has an incentive to enter the Home market and both firms are the same, the Home firm has the same incentive in the Foreign market.</a:t>
            </a:r>
          </a:p>
          <a:p>
            <a:pPr marL="782638" lvl="1" eaLnBrk="1" hangingPunct="1">
              <a:buClr>
                <a:srgbClr val="000000"/>
              </a:buClr>
            </a:pPr>
            <a:r>
              <a:rPr lang="en-US" dirty="0"/>
              <a:t>Foreign price with trade will also be $50 with Foreign producing 30 units for its own market and importing 20 units from Home.</a:t>
            </a:r>
          </a:p>
          <a:p>
            <a:pPr marL="1182688" lvl="2" eaLnBrk="1" hangingPunct="1">
              <a:buClr>
                <a:srgbClr val="000000"/>
              </a:buClr>
            </a:pPr>
            <a:r>
              <a:rPr lang="en-US" dirty="0"/>
              <a:t>B and B* in the figure. </a:t>
            </a:r>
          </a:p>
          <a:p>
            <a:pPr marL="782638" lvl="1" eaLnBrk="1" hangingPunct="1">
              <a:buClr>
                <a:srgbClr val="000000"/>
              </a:buClr>
            </a:pPr>
            <a:r>
              <a:rPr lang="en-US" dirty="0"/>
              <a:t>Notice that as each firm sells in the other market, prices fall in both market.  Firms are engaged in “reciprocal dumping”</a:t>
            </a:r>
          </a:p>
        </p:txBody>
      </p:sp>
      <p:pic>
        <p:nvPicPr>
          <p:cNvPr id="77827" name="Picture 1"/>
          <p:cNvPicPr>
            <a:picLocks noChangeArrowheads="1"/>
          </p:cNvPicPr>
          <p:nvPr/>
        </p:nvPicPr>
        <p:blipFill>
          <a:blip r:embed="rId2"/>
          <a:srcRect/>
          <a:stretch>
            <a:fillRect/>
          </a:stretch>
        </p:blipFill>
        <p:spPr bwMode="auto">
          <a:xfrm>
            <a:off x="8383588" y="0"/>
            <a:ext cx="760412" cy="1066800"/>
          </a:xfrm>
          <a:prstGeom prst="rect">
            <a:avLst/>
          </a:prstGeom>
          <a:noFill/>
          <a:ln w="9525">
            <a:noFill/>
            <a:miter lim="800000"/>
            <a:headEnd/>
            <a:tailEnd/>
          </a:ln>
        </p:spPr>
      </p:pic>
      <p:sp>
        <p:nvSpPr>
          <p:cNvPr id="77829" name="Rectangle 3"/>
          <p:cNvSpPr>
            <a:spLocks/>
          </p:cNvSpPr>
          <p:nvPr/>
        </p:nvSpPr>
        <p:spPr bwMode="auto">
          <a:xfrm>
            <a:off x="469900" y="76200"/>
            <a:ext cx="7696200" cy="952500"/>
          </a:xfrm>
          <a:prstGeom prst="rect">
            <a:avLst/>
          </a:prstGeom>
          <a:solidFill>
            <a:srgbClr val="AADE6B"/>
          </a:solidFill>
          <a:ln w="12700">
            <a:noFill/>
            <a:miter lim="800000"/>
            <a:headEnd/>
            <a:tailEnd/>
          </a:ln>
        </p:spPr>
        <p:txBody>
          <a:bodyPr lIns="0" tIns="0" rIns="40639" bIns="0" anchor="ctr">
            <a:prstTxWarp prst="textNoShape">
              <a:avLst/>
            </a:prstTxWarp>
          </a:bodyPr>
          <a:lstStyle/>
          <a:p>
            <a:pPr marL="39688"/>
            <a:r>
              <a:rPr lang="en-US" sz="4400">
                <a:solidFill>
                  <a:schemeClr val="tx1"/>
                </a:solidFill>
                <a:latin typeface="Angsana New Bold" charset="0"/>
                <a:ea typeface="Angsana New Bold" charset="0"/>
                <a:cs typeface="Angsana New Bold" charset="0"/>
                <a:sym typeface="Angsana New Bold" charset="0"/>
              </a:rPr>
              <a:t>Reciprocal Dumping</a:t>
            </a:r>
          </a:p>
        </p:txBody>
      </p:sp>
      <p:sp>
        <p:nvSpPr>
          <p:cNvPr id="6" name="Footer Placeholder 5"/>
          <p:cNvSpPr>
            <a:spLocks noGrp="1"/>
          </p:cNvSpPr>
          <p:nvPr>
            <p:ph type="ftr" sz="quarter" idx="3"/>
          </p:nvPr>
        </p:nvSpPr>
        <p:spPr/>
        <p:txBody>
          <a:bodyPr/>
          <a:lstStyle/>
          <a:p>
            <a:r>
              <a:rPr lang="en-US" smtClean="0"/>
              <a:t>Chayun Tantivasadakarn</a:t>
            </a:r>
            <a:endParaRPr lang="en-US" dirty="0"/>
          </a:p>
        </p:txBody>
      </p:sp>
    </p:spTree>
  </p:cSld>
  <p:clrMapOvr>
    <a:masterClrMapping/>
  </p:clrMapOvr>
  <p:transition/>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1" presetClass="entr" presetSubtype="0" fill="hold" grpId="0" nodeType="clickEffect">
                                  <p:stCondLst>
                                    <p:cond delay="0"/>
                                  </p:stCondLst>
                                  <p:childTnLst>
                                    <p:set>
                                      <p:cBhvr>
                                        <p:cTn id="6" dur="1" fill="hold">
                                          <p:stCondLst>
                                            <p:cond delay="499"/>
                                          </p:stCondLst>
                                        </p:cTn>
                                        <p:tgtEl>
                                          <p:spTgt spid="54274">
                                            <p:txEl>
                                              <p:pRg st="0" end="0"/>
                                            </p:txEl>
                                          </p:spTgt>
                                        </p:tgtEl>
                                        <p:attrNameLst>
                                          <p:attrName>style.visibility</p:attrName>
                                        </p:attrNameLst>
                                      </p:cBhvr>
                                      <p:to>
                                        <p:strVal val="visible"/>
                                      </p:to>
                                    </p:set>
                                  </p:childTnLst>
                                </p:cTn>
                              </p:par>
                            </p:childTnLst>
                          </p:cTn>
                        </p:par>
                      </p:childTnLst>
                    </p:cTn>
                  </p:par>
                  <p:par>
                    <p:cTn id="7" fill="hold">
                      <p:stCondLst>
                        <p:cond delay="indefinite"/>
                      </p:stCondLst>
                      <p:childTnLst>
                        <p:par>
                          <p:cTn id="8" fill="hold">
                            <p:stCondLst>
                              <p:cond delay="0"/>
                            </p:stCondLst>
                            <p:childTnLst>
                              <p:par>
                                <p:cTn id="9" presetID="1" presetClass="entr" presetSubtype="0" fill="hold" grpId="0" nodeType="clickEffect">
                                  <p:stCondLst>
                                    <p:cond delay="0"/>
                                  </p:stCondLst>
                                  <p:childTnLst>
                                    <p:set>
                                      <p:cBhvr>
                                        <p:cTn id="10" dur="1" fill="hold">
                                          <p:stCondLst>
                                            <p:cond delay="499"/>
                                          </p:stCondLst>
                                        </p:cTn>
                                        <p:tgtEl>
                                          <p:spTgt spid="54274">
                                            <p:txEl>
                                              <p:pRg st="1" end="1"/>
                                            </p:txEl>
                                          </p:spTgt>
                                        </p:tgtEl>
                                        <p:attrNameLst>
                                          <p:attrName>style.visibility</p:attrName>
                                        </p:attrNameLst>
                                      </p:cBhvr>
                                      <p:to>
                                        <p:strVal val="visible"/>
                                      </p:to>
                                    </p:set>
                                  </p:childTnLst>
                                </p:cTn>
                              </p:par>
                            </p:childTnLst>
                          </p:cTn>
                        </p:par>
                      </p:childTnLst>
                    </p:cTn>
                  </p:par>
                  <p:par>
                    <p:cTn id="11" fill="hold">
                      <p:stCondLst>
                        <p:cond delay="indefinite"/>
                      </p:stCondLst>
                      <p:childTnLst>
                        <p:par>
                          <p:cTn id="12" fill="hold">
                            <p:stCondLst>
                              <p:cond delay="0"/>
                            </p:stCondLst>
                            <p:childTnLst>
                              <p:par>
                                <p:cTn id="13" presetID="1" presetClass="entr" presetSubtype="0" fill="hold" grpId="0" nodeType="clickEffect">
                                  <p:stCondLst>
                                    <p:cond delay="0"/>
                                  </p:stCondLst>
                                  <p:childTnLst>
                                    <p:set>
                                      <p:cBhvr>
                                        <p:cTn id="14" dur="1" fill="hold">
                                          <p:stCondLst>
                                            <p:cond delay="499"/>
                                          </p:stCondLst>
                                        </p:cTn>
                                        <p:tgtEl>
                                          <p:spTgt spid="54274">
                                            <p:txEl>
                                              <p:pRg st="2" end="2"/>
                                            </p:txEl>
                                          </p:spTgt>
                                        </p:tgtEl>
                                        <p:attrNameLst>
                                          <p:attrName>style.visibility</p:attrName>
                                        </p:attrNameLst>
                                      </p:cBhvr>
                                      <p:to>
                                        <p:strVal val="visible"/>
                                      </p:to>
                                    </p:set>
                                  </p:childTnLst>
                                </p:cTn>
                              </p:par>
                            </p:childTnLst>
                          </p:cTn>
                        </p:par>
                      </p:childTnLst>
                    </p:cTn>
                  </p:par>
                  <p:par>
                    <p:cTn id="15" fill="hold">
                      <p:stCondLst>
                        <p:cond delay="indefinite"/>
                      </p:stCondLst>
                      <p:childTnLst>
                        <p:par>
                          <p:cTn id="16" fill="hold">
                            <p:stCondLst>
                              <p:cond delay="0"/>
                            </p:stCondLst>
                            <p:childTnLst>
                              <p:par>
                                <p:cTn id="17" presetID="1" presetClass="entr" presetSubtype="0" fill="hold" grpId="0" nodeType="clickEffect">
                                  <p:stCondLst>
                                    <p:cond delay="0"/>
                                  </p:stCondLst>
                                  <p:childTnLst>
                                    <p:set>
                                      <p:cBhvr>
                                        <p:cTn id="18" dur="1" fill="hold">
                                          <p:stCondLst>
                                            <p:cond delay="499"/>
                                          </p:stCondLst>
                                        </p:cTn>
                                        <p:tgtEl>
                                          <p:spTgt spid="54274">
                                            <p:txEl>
                                              <p:pRg st="3" end="3"/>
                                            </p:txEl>
                                          </p:spTgt>
                                        </p:tgtEl>
                                        <p:attrNameLst>
                                          <p:attrName>style.visibility</p:attrName>
                                        </p:attrNameLst>
                                      </p:cBhvr>
                                      <p:to>
                                        <p:strVal val="visible"/>
                                      </p:to>
                                    </p:set>
                                  </p:childTnLst>
                                </p:cTn>
                              </p:par>
                            </p:childTnLst>
                          </p:cTn>
                        </p:par>
                      </p:childTnLst>
                    </p:cTn>
                  </p:par>
                  <p:par>
                    <p:cTn id="19" fill="hold">
                      <p:stCondLst>
                        <p:cond delay="indefinite"/>
                      </p:stCondLst>
                      <p:childTnLst>
                        <p:par>
                          <p:cTn id="20" fill="hold">
                            <p:stCondLst>
                              <p:cond delay="0"/>
                            </p:stCondLst>
                            <p:childTnLst>
                              <p:par>
                                <p:cTn id="21" presetID="1" presetClass="entr" presetSubtype="0" fill="hold" grpId="0" nodeType="clickEffect">
                                  <p:stCondLst>
                                    <p:cond delay="0"/>
                                  </p:stCondLst>
                                  <p:childTnLst>
                                    <p:set>
                                      <p:cBhvr>
                                        <p:cTn id="22" dur="1" fill="hold">
                                          <p:stCondLst>
                                            <p:cond delay="499"/>
                                          </p:stCondLst>
                                        </p:cTn>
                                        <p:tgtEl>
                                          <p:spTgt spid="54274">
                                            <p:txEl>
                                              <p:pRg st="4" end="4"/>
                                            </p:txEl>
                                          </p:spTgt>
                                        </p:tgtEl>
                                        <p:attrNameLst>
                                          <p:attrName>style.visibility</p:attrName>
                                        </p:attrNameLst>
                                      </p:cBhvr>
                                      <p:to>
                                        <p:strVal val="visible"/>
                                      </p:to>
                                    </p:se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54274" grpId="0" build="p" bldLvl="5" autoUpdateAnimBg="0"/>
    </p:bldLst>
  </p:timing>
</p:sld>
</file>

<file path=ppt/slides/slide50.xml><?xml version="1.0" encoding="utf-8"?>
<p:sld xmlns:a="http://schemas.openxmlformats.org/drawingml/2006/main" xmlns:r="http://schemas.openxmlformats.org/officeDocument/2006/relationships" xmlns:mc="http://schemas.openxmlformats.org/markup-compatibility/2006" xmlns:mv="urn:schemas-microsoft-com:mac:vml" xmlns:p="http://schemas.openxmlformats.org/presentationml/2006/main" mc:Ignorable="mv" mc:PreserveAttributes="mv:*">
  <p:cSld>
    <p:spTree>
      <p:nvGrpSpPr>
        <p:cNvPr id="1" name=""/>
        <p:cNvGrpSpPr/>
        <p:nvPr/>
      </p:nvGrpSpPr>
      <p:grpSpPr>
        <a:xfrm>
          <a:off x="0" y="0"/>
          <a:ext cx="0" cy="0"/>
          <a:chOff x="0" y="0"/>
          <a:chExt cx="0" cy="0"/>
        </a:xfrm>
      </p:grpSpPr>
      <p:pic>
        <p:nvPicPr>
          <p:cNvPr id="78851" name="Picture 1"/>
          <p:cNvPicPr>
            <a:picLocks noChangeArrowheads="1"/>
          </p:cNvPicPr>
          <p:nvPr/>
        </p:nvPicPr>
        <p:blipFill>
          <a:blip r:embed="rId3"/>
          <a:srcRect/>
          <a:stretch>
            <a:fillRect/>
          </a:stretch>
        </p:blipFill>
        <p:spPr bwMode="auto">
          <a:xfrm>
            <a:off x="8383588" y="0"/>
            <a:ext cx="760412" cy="1066800"/>
          </a:xfrm>
          <a:prstGeom prst="rect">
            <a:avLst/>
          </a:prstGeom>
          <a:noFill/>
          <a:ln w="9525">
            <a:noFill/>
            <a:miter lim="800000"/>
            <a:headEnd/>
            <a:tailEnd/>
          </a:ln>
        </p:spPr>
      </p:pic>
      <p:sp>
        <p:nvSpPr>
          <p:cNvPr id="78852" name="Line 2"/>
          <p:cNvSpPr>
            <a:spLocks noChangeShapeType="1"/>
          </p:cNvSpPr>
          <p:nvPr/>
        </p:nvSpPr>
        <p:spPr bwMode="auto">
          <a:xfrm>
            <a:off x="1528763" y="2046288"/>
            <a:ext cx="1587" cy="3417887"/>
          </a:xfrm>
          <a:prstGeom prst="line">
            <a:avLst/>
          </a:prstGeom>
          <a:noFill/>
          <a:ln w="19050">
            <a:solidFill>
              <a:schemeClr val="tx1"/>
            </a:solidFill>
            <a:round/>
            <a:headEnd/>
            <a:tailEnd/>
          </a:ln>
        </p:spPr>
        <p:txBody>
          <a:bodyPr lIns="0" tIns="0" rIns="0" bIns="0">
            <a:prstTxWarp prst="textNoShape">
              <a:avLst/>
            </a:prstTxWarp>
          </a:bodyPr>
          <a:lstStyle/>
          <a:p>
            <a:endParaRPr lang="en-US"/>
          </a:p>
        </p:txBody>
      </p:sp>
      <p:sp>
        <p:nvSpPr>
          <p:cNvPr id="78853" name="Line 3"/>
          <p:cNvSpPr>
            <a:spLocks noChangeShapeType="1"/>
          </p:cNvSpPr>
          <p:nvPr/>
        </p:nvSpPr>
        <p:spPr bwMode="auto">
          <a:xfrm>
            <a:off x="1517650" y="5464175"/>
            <a:ext cx="3155950" cy="1588"/>
          </a:xfrm>
          <a:prstGeom prst="line">
            <a:avLst/>
          </a:prstGeom>
          <a:noFill/>
          <a:ln w="19050">
            <a:solidFill>
              <a:schemeClr val="tx1"/>
            </a:solidFill>
            <a:round/>
            <a:headEnd/>
            <a:tailEnd/>
          </a:ln>
        </p:spPr>
        <p:txBody>
          <a:bodyPr lIns="0" tIns="0" rIns="0" bIns="0">
            <a:prstTxWarp prst="textNoShape">
              <a:avLst/>
            </a:prstTxWarp>
          </a:bodyPr>
          <a:lstStyle/>
          <a:p>
            <a:endParaRPr lang="en-US"/>
          </a:p>
        </p:txBody>
      </p:sp>
      <p:sp>
        <p:nvSpPr>
          <p:cNvPr id="78854" name="Line 4"/>
          <p:cNvSpPr>
            <a:spLocks noChangeShapeType="1"/>
          </p:cNvSpPr>
          <p:nvPr/>
        </p:nvSpPr>
        <p:spPr bwMode="auto">
          <a:xfrm>
            <a:off x="1538288" y="2362200"/>
            <a:ext cx="2220912" cy="2667000"/>
          </a:xfrm>
          <a:prstGeom prst="line">
            <a:avLst/>
          </a:prstGeom>
          <a:noFill/>
          <a:ln w="28575">
            <a:solidFill>
              <a:schemeClr val="tx1"/>
            </a:solidFill>
            <a:round/>
            <a:headEnd/>
            <a:tailEnd/>
          </a:ln>
        </p:spPr>
        <p:txBody>
          <a:bodyPr lIns="0" tIns="0" rIns="0" bIns="0">
            <a:prstTxWarp prst="textNoShape">
              <a:avLst/>
            </a:prstTxWarp>
          </a:bodyPr>
          <a:lstStyle/>
          <a:p>
            <a:endParaRPr lang="en-US"/>
          </a:p>
        </p:txBody>
      </p:sp>
      <p:sp>
        <p:nvSpPr>
          <p:cNvPr id="78855" name="Line 5"/>
          <p:cNvSpPr>
            <a:spLocks noChangeShapeType="1"/>
          </p:cNvSpPr>
          <p:nvPr/>
        </p:nvSpPr>
        <p:spPr bwMode="auto">
          <a:xfrm>
            <a:off x="1528763" y="2362200"/>
            <a:ext cx="1087437" cy="2873375"/>
          </a:xfrm>
          <a:prstGeom prst="line">
            <a:avLst/>
          </a:prstGeom>
          <a:noFill/>
          <a:ln w="28575">
            <a:solidFill>
              <a:srgbClr val="CC0000"/>
            </a:solidFill>
            <a:round/>
            <a:headEnd/>
            <a:tailEnd/>
          </a:ln>
        </p:spPr>
        <p:txBody>
          <a:bodyPr lIns="0" tIns="0" rIns="0" bIns="0">
            <a:prstTxWarp prst="textNoShape">
              <a:avLst/>
            </a:prstTxWarp>
          </a:bodyPr>
          <a:lstStyle/>
          <a:p>
            <a:endParaRPr lang="en-US"/>
          </a:p>
        </p:txBody>
      </p:sp>
      <p:sp>
        <p:nvSpPr>
          <p:cNvPr id="78856" name="Line 6"/>
          <p:cNvSpPr>
            <a:spLocks noChangeShapeType="1"/>
          </p:cNvSpPr>
          <p:nvPr/>
        </p:nvSpPr>
        <p:spPr bwMode="auto">
          <a:xfrm>
            <a:off x="5243513" y="2057400"/>
            <a:ext cx="1587" cy="3417888"/>
          </a:xfrm>
          <a:prstGeom prst="line">
            <a:avLst/>
          </a:prstGeom>
          <a:noFill/>
          <a:ln w="19050">
            <a:solidFill>
              <a:schemeClr val="tx1"/>
            </a:solidFill>
            <a:round/>
            <a:headEnd/>
            <a:tailEnd/>
          </a:ln>
        </p:spPr>
        <p:txBody>
          <a:bodyPr lIns="0" tIns="0" rIns="0" bIns="0">
            <a:prstTxWarp prst="textNoShape">
              <a:avLst/>
            </a:prstTxWarp>
          </a:bodyPr>
          <a:lstStyle/>
          <a:p>
            <a:endParaRPr lang="en-US"/>
          </a:p>
        </p:txBody>
      </p:sp>
      <p:sp>
        <p:nvSpPr>
          <p:cNvPr id="78857" name="Line 7"/>
          <p:cNvSpPr>
            <a:spLocks noChangeShapeType="1"/>
          </p:cNvSpPr>
          <p:nvPr/>
        </p:nvSpPr>
        <p:spPr bwMode="auto">
          <a:xfrm>
            <a:off x="5232400" y="5475288"/>
            <a:ext cx="3155950" cy="1587"/>
          </a:xfrm>
          <a:prstGeom prst="line">
            <a:avLst/>
          </a:prstGeom>
          <a:noFill/>
          <a:ln w="19050">
            <a:solidFill>
              <a:schemeClr val="tx1"/>
            </a:solidFill>
            <a:round/>
            <a:headEnd/>
            <a:tailEnd/>
          </a:ln>
        </p:spPr>
        <p:txBody>
          <a:bodyPr lIns="0" tIns="0" rIns="0" bIns="0">
            <a:prstTxWarp prst="textNoShape">
              <a:avLst/>
            </a:prstTxWarp>
          </a:bodyPr>
          <a:lstStyle/>
          <a:p>
            <a:endParaRPr lang="en-US"/>
          </a:p>
        </p:txBody>
      </p:sp>
      <p:sp>
        <p:nvSpPr>
          <p:cNvPr id="78858" name="Line 8"/>
          <p:cNvSpPr>
            <a:spLocks noChangeShapeType="1"/>
          </p:cNvSpPr>
          <p:nvPr/>
        </p:nvSpPr>
        <p:spPr bwMode="auto">
          <a:xfrm>
            <a:off x="5253038" y="2373313"/>
            <a:ext cx="2220912" cy="2667000"/>
          </a:xfrm>
          <a:prstGeom prst="line">
            <a:avLst/>
          </a:prstGeom>
          <a:noFill/>
          <a:ln w="28575">
            <a:solidFill>
              <a:schemeClr val="tx1"/>
            </a:solidFill>
            <a:round/>
            <a:headEnd/>
            <a:tailEnd/>
          </a:ln>
        </p:spPr>
        <p:txBody>
          <a:bodyPr lIns="0" tIns="0" rIns="0" bIns="0">
            <a:prstTxWarp prst="textNoShape">
              <a:avLst/>
            </a:prstTxWarp>
          </a:bodyPr>
          <a:lstStyle/>
          <a:p>
            <a:endParaRPr lang="en-US"/>
          </a:p>
        </p:txBody>
      </p:sp>
      <p:sp>
        <p:nvSpPr>
          <p:cNvPr id="78859" name="Line 9"/>
          <p:cNvSpPr>
            <a:spLocks noChangeShapeType="1"/>
          </p:cNvSpPr>
          <p:nvPr/>
        </p:nvSpPr>
        <p:spPr bwMode="auto">
          <a:xfrm>
            <a:off x="5243513" y="2373313"/>
            <a:ext cx="1087437" cy="2873375"/>
          </a:xfrm>
          <a:prstGeom prst="line">
            <a:avLst/>
          </a:prstGeom>
          <a:noFill/>
          <a:ln w="28575">
            <a:solidFill>
              <a:srgbClr val="CC0000"/>
            </a:solidFill>
            <a:round/>
            <a:headEnd/>
            <a:tailEnd/>
          </a:ln>
        </p:spPr>
        <p:txBody>
          <a:bodyPr lIns="0" tIns="0" rIns="0" bIns="0">
            <a:prstTxWarp prst="textNoShape">
              <a:avLst/>
            </a:prstTxWarp>
          </a:bodyPr>
          <a:lstStyle/>
          <a:p>
            <a:endParaRPr lang="en-US"/>
          </a:p>
        </p:txBody>
      </p:sp>
      <p:sp>
        <p:nvSpPr>
          <p:cNvPr id="78860" name="Rectangle 10"/>
          <p:cNvSpPr>
            <a:spLocks/>
          </p:cNvSpPr>
          <p:nvPr/>
        </p:nvSpPr>
        <p:spPr bwMode="auto">
          <a:xfrm>
            <a:off x="2246313" y="1947863"/>
            <a:ext cx="1220787" cy="461962"/>
          </a:xfrm>
          <a:prstGeom prst="rect">
            <a:avLst/>
          </a:prstGeom>
          <a:noFill/>
          <a:ln w="12700">
            <a:noFill/>
            <a:miter lim="800000"/>
            <a:headEnd/>
            <a:tailEnd/>
          </a:ln>
        </p:spPr>
        <p:txBody>
          <a:bodyPr lIns="0" tIns="0" rIns="40639" bIns="0">
            <a:prstTxWarp prst="textNoShape">
              <a:avLst/>
            </a:prstTxWarp>
          </a:bodyPr>
          <a:lstStyle/>
          <a:p>
            <a:pPr marL="39688"/>
            <a:r>
              <a:rPr lang="en-US">
                <a:solidFill>
                  <a:schemeClr val="tx1"/>
                </a:solidFill>
                <a:latin typeface="Angsana New Bold" charset="0"/>
                <a:ea typeface="Angsana New Bold" charset="0"/>
                <a:cs typeface="Angsana New Bold" charset="0"/>
                <a:sym typeface="Angsana New Bold" charset="0"/>
              </a:rPr>
              <a:t>(a) Home</a:t>
            </a:r>
          </a:p>
        </p:txBody>
      </p:sp>
      <p:sp>
        <p:nvSpPr>
          <p:cNvPr id="78861" name="Rectangle 11"/>
          <p:cNvSpPr>
            <a:spLocks/>
          </p:cNvSpPr>
          <p:nvPr/>
        </p:nvSpPr>
        <p:spPr bwMode="auto">
          <a:xfrm>
            <a:off x="6589713" y="1905000"/>
            <a:ext cx="1220787" cy="461963"/>
          </a:xfrm>
          <a:prstGeom prst="rect">
            <a:avLst/>
          </a:prstGeom>
          <a:noFill/>
          <a:ln w="12700">
            <a:noFill/>
            <a:miter lim="800000"/>
            <a:headEnd/>
            <a:tailEnd/>
          </a:ln>
        </p:spPr>
        <p:txBody>
          <a:bodyPr lIns="0" tIns="0" rIns="40639" bIns="0">
            <a:prstTxWarp prst="textNoShape">
              <a:avLst/>
            </a:prstTxWarp>
          </a:bodyPr>
          <a:lstStyle/>
          <a:p>
            <a:pPr marL="39688"/>
            <a:r>
              <a:rPr lang="en-US">
                <a:solidFill>
                  <a:schemeClr val="tx1"/>
                </a:solidFill>
                <a:latin typeface="Angsana New Bold" charset="0"/>
                <a:ea typeface="Angsana New Bold" charset="0"/>
                <a:cs typeface="Angsana New Bold" charset="0"/>
                <a:sym typeface="Angsana New Bold" charset="0"/>
              </a:rPr>
              <a:t>(b) Foreign</a:t>
            </a:r>
          </a:p>
        </p:txBody>
      </p:sp>
      <p:sp>
        <p:nvSpPr>
          <p:cNvPr id="78862" name="Rectangle 12"/>
          <p:cNvSpPr>
            <a:spLocks/>
          </p:cNvSpPr>
          <p:nvPr/>
        </p:nvSpPr>
        <p:spPr bwMode="auto">
          <a:xfrm>
            <a:off x="4184650" y="5465763"/>
            <a:ext cx="660400" cy="292100"/>
          </a:xfrm>
          <a:prstGeom prst="rect">
            <a:avLst/>
          </a:prstGeom>
          <a:noFill/>
          <a:ln w="12700">
            <a:noFill/>
            <a:miter lim="800000"/>
            <a:headEnd/>
            <a:tailEnd/>
          </a:ln>
        </p:spPr>
        <p:txBody>
          <a:bodyPr lIns="0" tIns="0" rIns="0" bIns="0">
            <a:prstTxWarp prst="textNoShape">
              <a:avLst/>
            </a:prstTxWarp>
          </a:bodyPr>
          <a:lstStyle/>
          <a:p>
            <a:r>
              <a:rPr lang="en-US" sz="2000">
                <a:solidFill>
                  <a:schemeClr val="tx1"/>
                </a:solidFill>
                <a:latin typeface="Angsana New Bold" charset="0"/>
                <a:ea typeface="Angsana New Bold" charset="0"/>
                <a:cs typeface="Angsana New Bold" charset="0"/>
                <a:sym typeface="Angsana New Bold" charset="0"/>
              </a:rPr>
              <a:t>Quantity</a:t>
            </a:r>
          </a:p>
        </p:txBody>
      </p:sp>
      <p:sp>
        <p:nvSpPr>
          <p:cNvPr id="78863" name="Rectangle 13"/>
          <p:cNvSpPr>
            <a:spLocks/>
          </p:cNvSpPr>
          <p:nvPr/>
        </p:nvSpPr>
        <p:spPr bwMode="auto">
          <a:xfrm>
            <a:off x="7916863" y="5475288"/>
            <a:ext cx="736600" cy="292100"/>
          </a:xfrm>
          <a:prstGeom prst="rect">
            <a:avLst/>
          </a:prstGeom>
          <a:noFill/>
          <a:ln w="12700">
            <a:noFill/>
            <a:miter lim="800000"/>
            <a:headEnd/>
            <a:tailEnd/>
          </a:ln>
        </p:spPr>
        <p:txBody>
          <a:bodyPr lIns="0" tIns="0" rIns="0" bIns="0">
            <a:prstTxWarp prst="textNoShape">
              <a:avLst/>
            </a:prstTxWarp>
          </a:bodyPr>
          <a:lstStyle/>
          <a:p>
            <a:r>
              <a:rPr lang="en-US" sz="2000">
                <a:solidFill>
                  <a:schemeClr val="tx1"/>
                </a:solidFill>
                <a:latin typeface="Angsana New Bold" charset="0"/>
                <a:ea typeface="Angsana New Bold" charset="0"/>
                <a:cs typeface="Angsana New Bold" charset="0"/>
                <a:sym typeface="Angsana New Bold" charset="0"/>
              </a:rPr>
              <a:t>Quantity</a:t>
            </a:r>
          </a:p>
        </p:txBody>
      </p:sp>
      <p:sp>
        <p:nvSpPr>
          <p:cNvPr id="78864" name="Rectangle 14"/>
          <p:cNvSpPr>
            <a:spLocks/>
          </p:cNvSpPr>
          <p:nvPr/>
        </p:nvSpPr>
        <p:spPr bwMode="auto">
          <a:xfrm>
            <a:off x="1103313" y="2012950"/>
            <a:ext cx="457200" cy="292100"/>
          </a:xfrm>
          <a:prstGeom prst="rect">
            <a:avLst/>
          </a:prstGeom>
          <a:noFill/>
          <a:ln w="12700">
            <a:noFill/>
            <a:miter lim="800000"/>
            <a:headEnd/>
            <a:tailEnd/>
          </a:ln>
        </p:spPr>
        <p:txBody>
          <a:bodyPr lIns="0" tIns="0" rIns="0" bIns="0">
            <a:prstTxWarp prst="textNoShape">
              <a:avLst/>
            </a:prstTxWarp>
          </a:bodyPr>
          <a:lstStyle/>
          <a:p>
            <a:r>
              <a:rPr lang="en-US" sz="2000">
                <a:solidFill>
                  <a:schemeClr val="tx1"/>
                </a:solidFill>
                <a:latin typeface="Angsana New Bold" charset="0"/>
                <a:ea typeface="Angsana New Bold" charset="0"/>
                <a:cs typeface="Angsana New Bold" charset="0"/>
                <a:sym typeface="Angsana New Bold" charset="0"/>
              </a:rPr>
              <a:t>Price</a:t>
            </a:r>
          </a:p>
        </p:txBody>
      </p:sp>
      <p:sp>
        <p:nvSpPr>
          <p:cNvPr id="78865" name="Rectangle 15"/>
          <p:cNvSpPr>
            <a:spLocks/>
          </p:cNvSpPr>
          <p:nvPr/>
        </p:nvSpPr>
        <p:spPr bwMode="auto">
          <a:xfrm>
            <a:off x="4837113" y="2014538"/>
            <a:ext cx="457200" cy="292100"/>
          </a:xfrm>
          <a:prstGeom prst="rect">
            <a:avLst/>
          </a:prstGeom>
          <a:noFill/>
          <a:ln w="12700">
            <a:noFill/>
            <a:miter lim="800000"/>
            <a:headEnd/>
            <a:tailEnd/>
          </a:ln>
        </p:spPr>
        <p:txBody>
          <a:bodyPr lIns="0" tIns="0" rIns="0" bIns="0">
            <a:prstTxWarp prst="textNoShape">
              <a:avLst/>
            </a:prstTxWarp>
          </a:bodyPr>
          <a:lstStyle/>
          <a:p>
            <a:r>
              <a:rPr lang="en-US" sz="2000">
                <a:solidFill>
                  <a:schemeClr val="tx1"/>
                </a:solidFill>
                <a:latin typeface="Angsana New Bold" charset="0"/>
                <a:ea typeface="Angsana New Bold" charset="0"/>
                <a:cs typeface="Angsana New Bold" charset="0"/>
                <a:sym typeface="Angsana New Bold" charset="0"/>
              </a:rPr>
              <a:t>Price</a:t>
            </a:r>
          </a:p>
        </p:txBody>
      </p:sp>
      <p:sp>
        <p:nvSpPr>
          <p:cNvPr id="78866" name="Rectangle 16"/>
          <p:cNvSpPr>
            <a:spLocks/>
          </p:cNvSpPr>
          <p:nvPr/>
        </p:nvSpPr>
        <p:spPr bwMode="auto">
          <a:xfrm>
            <a:off x="3803650" y="4984750"/>
            <a:ext cx="190500" cy="292100"/>
          </a:xfrm>
          <a:prstGeom prst="rect">
            <a:avLst/>
          </a:prstGeom>
          <a:noFill/>
          <a:ln w="12700">
            <a:noFill/>
            <a:miter lim="800000"/>
            <a:headEnd/>
            <a:tailEnd/>
          </a:ln>
        </p:spPr>
        <p:txBody>
          <a:bodyPr lIns="0" tIns="0" rIns="0" bIns="0">
            <a:prstTxWarp prst="textNoShape">
              <a:avLst/>
            </a:prstTxWarp>
          </a:bodyPr>
          <a:lstStyle/>
          <a:p>
            <a:r>
              <a:rPr lang="en-US" sz="2000">
                <a:solidFill>
                  <a:schemeClr val="tx1"/>
                </a:solidFill>
                <a:latin typeface="Angsana New Bold" charset="0"/>
                <a:ea typeface="Angsana New Bold" charset="0"/>
                <a:cs typeface="Angsana New Bold" charset="0"/>
                <a:sym typeface="Angsana New Bold" charset="0"/>
              </a:rPr>
              <a:t>D</a:t>
            </a:r>
          </a:p>
        </p:txBody>
      </p:sp>
      <p:sp>
        <p:nvSpPr>
          <p:cNvPr id="78867" name="Rectangle 17"/>
          <p:cNvSpPr>
            <a:spLocks/>
          </p:cNvSpPr>
          <p:nvPr/>
        </p:nvSpPr>
        <p:spPr bwMode="auto">
          <a:xfrm>
            <a:off x="2703513" y="5126038"/>
            <a:ext cx="317500" cy="292100"/>
          </a:xfrm>
          <a:prstGeom prst="rect">
            <a:avLst/>
          </a:prstGeom>
          <a:noFill/>
          <a:ln w="12700">
            <a:noFill/>
            <a:miter lim="800000"/>
            <a:headEnd/>
            <a:tailEnd/>
          </a:ln>
        </p:spPr>
        <p:txBody>
          <a:bodyPr lIns="0" tIns="0" rIns="0" bIns="0">
            <a:prstTxWarp prst="textNoShape">
              <a:avLst/>
            </a:prstTxWarp>
          </a:bodyPr>
          <a:lstStyle/>
          <a:p>
            <a:r>
              <a:rPr lang="en-US" sz="2000">
                <a:solidFill>
                  <a:schemeClr val="tx1"/>
                </a:solidFill>
                <a:latin typeface="Angsana New Bold" charset="0"/>
                <a:ea typeface="Angsana New Bold" charset="0"/>
                <a:cs typeface="Angsana New Bold" charset="0"/>
                <a:sym typeface="Angsana New Bold" charset="0"/>
              </a:rPr>
              <a:t>MR</a:t>
            </a:r>
          </a:p>
        </p:txBody>
      </p:sp>
      <p:sp>
        <p:nvSpPr>
          <p:cNvPr id="78868" name="Rectangle 18"/>
          <p:cNvSpPr>
            <a:spLocks/>
          </p:cNvSpPr>
          <p:nvPr/>
        </p:nvSpPr>
        <p:spPr bwMode="auto">
          <a:xfrm>
            <a:off x="7546975" y="5006975"/>
            <a:ext cx="215900" cy="292100"/>
          </a:xfrm>
          <a:prstGeom prst="rect">
            <a:avLst/>
          </a:prstGeom>
          <a:noFill/>
          <a:ln w="12700">
            <a:noFill/>
            <a:miter lim="800000"/>
            <a:headEnd/>
            <a:tailEnd/>
          </a:ln>
        </p:spPr>
        <p:txBody>
          <a:bodyPr lIns="0" tIns="0" rIns="0" bIns="0">
            <a:prstTxWarp prst="textNoShape">
              <a:avLst/>
            </a:prstTxWarp>
          </a:bodyPr>
          <a:lstStyle/>
          <a:p>
            <a:r>
              <a:rPr lang="en-US" sz="2000">
                <a:solidFill>
                  <a:schemeClr val="tx1"/>
                </a:solidFill>
                <a:latin typeface="Angsana New Bold" charset="0"/>
                <a:ea typeface="Angsana New Bold" charset="0"/>
                <a:cs typeface="Angsana New Bold" charset="0"/>
                <a:sym typeface="Angsana New Bold" charset="0"/>
              </a:rPr>
              <a:t>D*</a:t>
            </a:r>
          </a:p>
        </p:txBody>
      </p:sp>
      <p:sp>
        <p:nvSpPr>
          <p:cNvPr id="78869" name="Rectangle 19"/>
          <p:cNvSpPr>
            <a:spLocks/>
          </p:cNvSpPr>
          <p:nvPr/>
        </p:nvSpPr>
        <p:spPr bwMode="auto">
          <a:xfrm>
            <a:off x="6416675" y="5170488"/>
            <a:ext cx="482600" cy="292100"/>
          </a:xfrm>
          <a:prstGeom prst="rect">
            <a:avLst/>
          </a:prstGeom>
          <a:noFill/>
          <a:ln w="12700">
            <a:noFill/>
            <a:miter lim="800000"/>
            <a:headEnd/>
            <a:tailEnd/>
          </a:ln>
        </p:spPr>
        <p:txBody>
          <a:bodyPr lIns="0" tIns="0" rIns="0" bIns="0">
            <a:prstTxWarp prst="textNoShape">
              <a:avLst/>
            </a:prstTxWarp>
          </a:bodyPr>
          <a:lstStyle/>
          <a:p>
            <a:r>
              <a:rPr lang="en-US" sz="2000">
                <a:solidFill>
                  <a:schemeClr val="tx1"/>
                </a:solidFill>
                <a:latin typeface="Angsana New Bold" charset="0"/>
                <a:ea typeface="Angsana New Bold" charset="0"/>
                <a:cs typeface="Angsana New Bold" charset="0"/>
                <a:sym typeface="Angsana New Bold" charset="0"/>
              </a:rPr>
              <a:t>MR*</a:t>
            </a:r>
          </a:p>
        </p:txBody>
      </p:sp>
      <p:sp>
        <p:nvSpPr>
          <p:cNvPr id="78870" name="Rectangle 20"/>
          <p:cNvSpPr>
            <a:spLocks/>
          </p:cNvSpPr>
          <p:nvPr/>
        </p:nvSpPr>
        <p:spPr bwMode="auto">
          <a:xfrm>
            <a:off x="1222375" y="4408488"/>
            <a:ext cx="355600" cy="292100"/>
          </a:xfrm>
          <a:prstGeom prst="rect">
            <a:avLst/>
          </a:prstGeom>
          <a:noFill/>
          <a:ln w="12700">
            <a:noFill/>
            <a:miter lim="800000"/>
            <a:headEnd/>
            <a:tailEnd/>
          </a:ln>
        </p:spPr>
        <p:txBody>
          <a:bodyPr lIns="0" tIns="0" rIns="0" bIns="0">
            <a:prstTxWarp prst="textNoShape">
              <a:avLst/>
            </a:prstTxWarp>
          </a:bodyPr>
          <a:lstStyle/>
          <a:p>
            <a:r>
              <a:rPr lang="en-US" sz="2000">
                <a:solidFill>
                  <a:schemeClr val="tx1"/>
                </a:solidFill>
                <a:latin typeface="Angsana New Bold" charset="0"/>
                <a:ea typeface="Angsana New Bold" charset="0"/>
                <a:cs typeface="Angsana New Bold" charset="0"/>
                <a:sym typeface="Angsana New Bold" charset="0"/>
              </a:rPr>
              <a:t>$20</a:t>
            </a:r>
          </a:p>
        </p:txBody>
      </p:sp>
      <p:sp>
        <p:nvSpPr>
          <p:cNvPr id="78871" name="Rectangle 21"/>
          <p:cNvSpPr>
            <a:spLocks/>
          </p:cNvSpPr>
          <p:nvPr/>
        </p:nvSpPr>
        <p:spPr bwMode="auto">
          <a:xfrm>
            <a:off x="1222375" y="3243263"/>
            <a:ext cx="342900" cy="292100"/>
          </a:xfrm>
          <a:prstGeom prst="rect">
            <a:avLst/>
          </a:prstGeom>
          <a:noFill/>
          <a:ln w="12700">
            <a:noFill/>
            <a:miter lim="800000"/>
            <a:headEnd/>
            <a:tailEnd/>
          </a:ln>
        </p:spPr>
        <p:txBody>
          <a:bodyPr lIns="0" tIns="0" rIns="0" bIns="0">
            <a:prstTxWarp prst="textNoShape">
              <a:avLst/>
            </a:prstTxWarp>
          </a:bodyPr>
          <a:lstStyle/>
          <a:p>
            <a:r>
              <a:rPr lang="en-US" sz="2000">
                <a:solidFill>
                  <a:schemeClr val="tx1"/>
                </a:solidFill>
                <a:latin typeface="Angsana New Bold" charset="0"/>
                <a:ea typeface="Angsana New Bold" charset="0"/>
                <a:cs typeface="Angsana New Bold" charset="0"/>
                <a:sym typeface="Angsana New Bold" charset="0"/>
              </a:rPr>
              <a:t>$60</a:t>
            </a:r>
          </a:p>
        </p:txBody>
      </p:sp>
      <p:sp>
        <p:nvSpPr>
          <p:cNvPr id="78872" name="Rectangle 22"/>
          <p:cNvSpPr>
            <a:spLocks/>
          </p:cNvSpPr>
          <p:nvPr/>
        </p:nvSpPr>
        <p:spPr bwMode="auto">
          <a:xfrm>
            <a:off x="2362200" y="2994025"/>
            <a:ext cx="203200" cy="292100"/>
          </a:xfrm>
          <a:prstGeom prst="rect">
            <a:avLst/>
          </a:prstGeom>
          <a:noFill/>
          <a:ln w="12700">
            <a:noFill/>
            <a:miter lim="800000"/>
            <a:headEnd/>
            <a:tailEnd/>
          </a:ln>
        </p:spPr>
        <p:txBody>
          <a:bodyPr lIns="0" tIns="0" rIns="0" bIns="0">
            <a:prstTxWarp prst="textNoShape">
              <a:avLst/>
            </a:prstTxWarp>
          </a:bodyPr>
          <a:lstStyle/>
          <a:p>
            <a:r>
              <a:rPr lang="en-US" sz="2000">
                <a:solidFill>
                  <a:schemeClr val="tx1"/>
                </a:solidFill>
                <a:latin typeface="Angsana New Bold" charset="0"/>
                <a:ea typeface="Angsana New Bold" charset="0"/>
                <a:cs typeface="Angsana New Bold" charset="0"/>
                <a:sym typeface="Angsana New Bold" charset="0"/>
              </a:rPr>
              <a:t>A</a:t>
            </a:r>
          </a:p>
        </p:txBody>
      </p:sp>
      <p:sp>
        <p:nvSpPr>
          <p:cNvPr id="78873" name="Rectangle 23"/>
          <p:cNvSpPr>
            <a:spLocks/>
          </p:cNvSpPr>
          <p:nvPr/>
        </p:nvSpPr>
        <p:spPr bwMode="auto">
          <a:xfrm>
            <a:off x="6019800" y="2971800"/>
            <a:ext cx="203200" cy="584200"/>
          </a:xfrm>
          <a:prstGeom prst="rect">
            <a:avLst/>
          </a:prstGeom>
          <a:noFill/>
          <a:ln w="12700">
            <a:noFill/>
            <a:miter lim="800000"/>
            <a:headEnd/>
            <a:tailEnd/>
          </a:ln>
        </p:spPr>
        <p:txBody>
          <a:bodyPr lIns="0" tIns="0" rIns="0" bIns="0">
            <a:prstTxWarp prst="textNoShape">
              <a:avLst/>
            </a:prstTxWarp>
          </a:bodyPr>
          <a:lstStyle/>
          <a:p>
            <a:r>
              <a:rPr lang="en-US" sz="2000">
                <a:solidFill>
                  <a:schemeClr val="tx1"/>
                </a:solidFill>
                <a:latin typeface="Angsana New Bold" charset="0"/>
                <a:ea typeface="Angsana New Bold" charset="0"/>
                <a:cs typeface="Angsana New Bold" charset="0"/>
                <a:sym typeface="Angsana New Bold" charset="0"/>
              </a:rPr>
              <a:t>A*</a:t>
            </a:r>
          </a:p>
        </p:txBody>
      </p:sp>
      <p:sp>
        <p:nvSpPr>
          <p:cNvPr id="78874" name="Rectangle 24"/>
          <p:cNvSpPr>
            <a:spLocks/>
          </p:cNvSpPr>
          <p:nvPr/>
        </p:nvSpPr>
        <p:spPr bwMode="auto">
          <a:xfrm>
            <a:off x="2268538" y="5410200"/>
            <a:ext cx="203200" cy="292100"/>
          </a:xfrm>
          <a:prstGeom prst="rect">
            <a:avLst/>
          </a:prstGeom>
          <a:noFill/>
          <a:ln w="12700">
            <a:noFill/>
            <a:miter lim="800000"/>
            <a:headEnd/>
            <a:tailEnd/>
          </a:ln>
        </p:spPr>
        <p:txBody>
          <a:bodyPr lIns="0" tIns="0" rIns="0" bIns="0">
            <a:prstTxWarp prst="textNoShape">
              <a:avLst/>
            </a:prstTxWarp>
          </a:bodyPr>
          <a:lstStyle/>
          <a:p>
            <a:r>
              <a:rPr lang="en-US" sz="2000">
                <a:solidFill>
                  <a:schemeClr val="tx1"/>
                </a:solidFill>
                <a:latin typeface="Angsana New Bold" charset="0"/>
                <a:ea typeface="Angsana New Bold" charset="0"/>
                <a:cs typeface="Angsana New Bold" charset="0"/>
                <a:sym typeface="Angsana New Bold" charset="0"/>
              </a:rPr>
              <a:t>40</a:t>
            </a:r>
          </a:p>
        </p:txBody>
      </p:sp>
      <p:sp>
        <p:nvSpPr>
          <p:cNvPr id="78875" name="Rectangle 25"/>
          <p:cNvSpPr>
            <a:spLocks/>
          </p:cNvSpPr>
          <p:nvPr/>
        </p:nvSpPr>
        <p:spPr bwMode="auto">
          <a:xfrm>
            <a:off x="5978525" y="5410200"/>
            <a:ext cx="203200" cy="292100"/>
          </a:xfrm>
          <a:prstGeom prst="rect">
            <a:avLst/>
          </a:prstGeom>
          <a:noFill/>
          <a:ln w="12700">
            <a:noFill/>
            <a:miter lim="800000"/>
            <a:headEnd/>
            <a:tailEnd/>
          </a:ln>
        </p:spPr>
        <p:txBody>
          <a:bodyPr lIns="0" tIns="0" rIns="0" bIns="0">
            <a:prstTxWarp prst="textNoShape">
              <a:avLst/>
            </a:prstTxWarp>
          </a:bodyPr>
          <a:lstStyle/>
          <a:p>
            <a:r>
              <a:rPr lang="en-US" sz="2000">
                <a:solidFill>
                  <a:schemeClr val="tx1"/>
                </a:solidFill>
                <a:latin typeface="Angsana New Bold" charset="0"/>
                <a:ea typeface="Angsana New Bold" charset="0"/>
                <a:cs typeface="Angsana New Bold" charset="0"/>
                <a:sym typeface="Angsana New Bold" charset="0"/>
              </a:rPr>
              <a:t>40</a:t>
            </a:r>
          </a:p>
        </p:txBody>
      </p:sp>
      <p:sp>
        <p:nvSpPr>
          <p:cNvPr id="78876" name="Rectangle 26"/>
          <p:cNvSpPr>
            <a:spLocks/>
          </p:cNvSpPr>
          <p:nvPr/>
        </p:nvSpPr>
        <p:spPr bwMode="auto">
          <a:xfrm>
            <a:off x="8286750" y="4410075"/>
            <a:ext cx="292100" cy="292100"/>
          </a:xfrm>
          <a:prstGeom prst="rect">
            <a:avLst/>
          </a:prstGeom>
          <a:noFill/>
          <a:ln w="12700">
            <a:noFill/>
            <a:miter lim="800000"/>
            <a:headEnd/>
            <a:tailEnd/>
          </a:ln>
        </p:spPr>
        <p:txBody>
          <a:bodyPr lIns="0" tIns="0" rIns="0" bIns="0">
            <a:prstTxWarp prst="textNoShape">
              <a:avLst/>
            </a:prstTxWarp>
          </a:bodyPr>
          <a:lstStyle/>
          <a:p>
            <a:r>
              <a:rPr lang="en-US" sz="2000">
                <a:solidFill>
                  <a:schemeClr val="tx1"/>
                </a:solidFill>
                <a:latin typeface="Angsana New Bold" charset="0"/>
                <a:ea typeface="Angsana New Bold" charset="0"/>
                <a:cs typeface="Angsana New Bold" charset="0"/>
                <a:sym typeface="Angsana New Bold" charset="0"/>
              </a:rPr>
              <a:t>MC</a:t>
            </a:r>
          </a:p>
        </p:txBody>
      </p:sp>
      <p:sp>
        <p:nvSpPr>
          <p:cNvPr id="78877" name="Line 27"/>
          <p:cNvSpPr>
            <a:spLocks noChangeShapeType="1"/>
          </p:cNvSpPr>
          <p:nvPr/>
        </p:nvSpPr>
        <p:spPr bwMode="auto">
          <a:xfrm>
            <a:off x="1517650" y="4506913"/>
            <a:ext cx="6726238" cy="1587"/>
          </a:xfrm>
          <a:prstGeom prst="line">
            <a:avLst/>
          </a:prstGeom>
          <a:noFill/>
          <a:ln w="28575">
            <a:solidFill>
              <a:srgbClr val="CC0000"/>
            </a:solidFill>
            <a:round/>
            <a:headEnd/>
            <a:tailEnd/>
          </a:ln>
        </p:spPr>
        <p:txBody>
          <a:bodyPr lIns="0" tIns="0" rIns="0" bIns="0">
            <a:prstTxWarp prst="textNoShape">
              <a:avLst/>
            </a:prstTxWarp>
          </a:bodyPr>
          <a:lstStyle/>
          <a:p>
            <a:endParaRPr lang="en-US"/>
          </a:p>
        </p:txBody>
      </p:sp>
      <p:sp>
        <p:nvSpPr>
          <p:cNvPr id="78878" name="Rectangle 28"/>
          <p:cNvSpPr>
            <a:spLocks/>
          </p:cNvSpPr>
          <p:nvPr/>
        </p:nvSpPr>
        <p:spPr bwMode="auto">
          <a:xfrm>
            <a:off x="2735263" y="2482850"/>
            <a:ext cx="1854200" cy="584200"/>
          </a:xfrm>
          <a:prstGeom prst="rect">
            <a:avLst/>
          </a:prstGeom>
          <a:noFill/>
          <a:ln w="12700">
            <a:noFill/>
            <a:miter lim="800000"/>
            <a:headEnd/>
            <a:tailEnd/>
          </a:ln>
        </p:spPr>
        <p:txBody>
          <a:bodyPr lIns="0" tIns="0" rIns="0" bIns="0">
            <a:prstTxWarp prst="textNoShape">
              <a:avLst/>
            </a:prstTxWarp>
          </a:bodyPr>
          <a:lstStyle/>
          <a:p>
            <a:r>
              <a:rPr lang="en-US" sz="2000">
                <a:solidFill>
                  <a:schemeClr val="tx1"/>
                </a:solidFill>
                <a:latin typeface="Angsana New Bold" charset="0"/>
                <a:ea typeface="Angsana New Bold" charset="0"/>
                <a:cs typeface="Angsana New Bold" charset="0"/>
                <a:sym typeface="Angsana New Bold" charset="0"/>
              </a:rPr>
              <a:t>No-trade monopoly equilibrium</a:t>
            </a:r>
          </a:p>
        </p:txBody>
      </p:sp>
      <p:sp>
        <p:nvSpPr>
          <p:cNvPr id="78879" name="Rectangle 29"/>
          <p:cNvSpPr>
            <a:spLocks/>
          </p:cNvSpPr>
          <p:nvPr/>
        </p:nvSpPr>
        <p:spPr bwMode="auto">
          <a:xfrm>
            <a:off x="6426200" y="2446338"/>
            <a:ext cx="1968500" cy="584200"/>
          </a:xfrm>
          <a:prstGeom prst="rect">
            <a:avLst/>
          </a:prstGeom>
          <a:noFill/>
          <a:ln w="12700">
            <a:noFill/>
            <a:miter lim="800000"/>
            <a:headEnd/>
            <a:tailEnd/>
          </a:ln>
        </p:spPr>
        <p:txBody>
          <a:bodyPr lIns="0" tIns="0" rIns="0" bIns="0">
            <a:prstTxWarp prst="textNoShape">
              <a:avLst/>
            </a:prstTxWarp>
          </a:bodyPr>
          <a:lstStyle/>
          <a:p>
            <a:r>
              <a:rPr lang="en-US" sz="2000">
                <a:solidFill>
                  <a:schemeClr val="tx1"/>
                </a:solidFill>
                <a:latin typeface="Angsana New Bold" charset="0"/>
                <a:ea typeface="Angsana New Bold" charset="0"/>
                <a:cs typeface="Angsana New Bold" charset="0"/>
                <a:sym typeface="Angsana New Bold" charset="0"/>
              </a:rPr>
              <a:t>No-trade monopoly equilibrium</a:t>
            </a:r>
          </a:p>
        </p:txBody>
      </p:sp>
      <p:grpSp>
        <p:nvGrpSpPr>
          <p:cNvPr id="78880" name="Group 30"/>
          <p:cNvGrpSpPr>
            <a:grpSpLocks/>
          </p:cNvGrpSpPr>
          <p:nvPr/>
        </p:nvGrpSpPr>
        <p:grpSpPr bwMode="auto">
          <a:xfrm>
            <a:off x="1549400" y="3341688"/>
            <a:ext cx="806450" cy="2122487"/>
            <a:chOff x="0" y="0"/>
            <a:chExt cx="508" cy="1337"/>
          </a:xfrm>
        </p:grpSpPr>
        <p:sp>
          <p:nvSpPr>
            <p:cNvPr id="78918" name="Line 31"/>
            <p:cNvSpPr>
              <a:spLocks noChangeShapeType="1"/>
            </p:cNvSpPr>
            <p:nvPr/>
          </p:nvSpPr>
          <p:spPr bwMode="auto">
            <a:xfrm>
              <a:off x="494" y="0"/>
              <a:ext cx="14" cy="1337"/>
            </a:xfrm>
            <a:prstGeom prst="line">
              <a:avLst/>
            </a:prstGeom>
            <a:noFill/>
            <a:ln w="19050">
              <a:solidFill>
                <a:schemeClr val="tx1"/>
              </a:solidFill>
              <a:prstDash val="dash"/>
              <a:round/>
              <a:headEnd/>
              <a:tailEnd/>
            </a:ln>
          </p:spPr>
          <p:txBody>
            <a:bodyPr lIns="0" tIns="0" rIns="0" bIns="0">
              <a:prstTxWarp prst="textNoShape">
                <a:avLst/>
              </a:prstTxWarp>
            </a:bodyPr>
            <a:lstStyle/>
            <a:p>
              <a:endParaRPr lang="en-US"/>
            </a:p>
          </p:txBody>
        </p:sp>
        <p:sp>
          <p:nvSpPr>
            <p:cNvPr id="78919" name="Line 32"/>
            <p:cNvSpPr>
              <a:spLocks noChangeShapeType="1"/>
            </p:cNvSpPr>
            <p:nvPr/>
          </p:nvSpPr>
          <p:spPr bwMode="auto">
            <a:xfrm flipH="1">
              <a:off x="0" y="1"/>
              <a:ext cx="473" cy="1"/>
            </a:xfrm>
            <a:prstGeom prst="line">
              <a:avLst/>
            </a:prstGeom>
            <a:noFill/>
            <a:ln w="19050">
              <a:solidFill>
                <a:schemeClr val="tx1"/>
              </a:solidFill>
              <a:prstDash val="dash"/>
              <a:round/>
              <a:headEnd/>
              <a:tailEnd/>
            </a:ln>
          </p:spPr>
          <p:txBody>
            <a:bodyPr lIns="0" tIns="0" rIns="0" bIns="0">
              <a:prstTxWarp prst="textNoShape">
                <a:avLst/>
              </a:prstTxWarp>
            </a:bodyPr>
            <a:lstStyle/>
            <a:p>
              <a:endParaRPr lang="en-US"/>
            </a:p>
          </p:txBody>
        </p:sp>
      </p:grpSp>
      <p:sp>
        <p:nvSpPr>
          <p:cNvPr id="78881" name="Line 33"/>
          <p:cNvSpPr>
            <a:spLocks noChangeShapeType="1"/>
          </p:cNvSpPr>
          <p:nvPr/>
        </p:nvSpPr>
        <p:spPr bwMode="auto">
          <a:xfrm>
            <a:off x="6045200" y="3341688"/>
            <a:ext cx="22225" cy="2122487"/>
          </a:xfrm>
          <a:prstGeom prst="line">
            <a:avLst/>
          </a:prstGeom>
          <a:noFill/>
          <a:ln w="19050">
            <a:solidFill>
              <a:schemeClr val="tx1"/>
            </a:solidFill>
            <a:prstDash val="dash"/>
            <a:round/>
            <a:headEnd/>
            <a:tailEnd/>
          </a:ln>
        </p:spPr>
        <p:txBody>
          <a:bodyPr lIns="0" tIns="0" rIns="0" bIns="0">
            <a:prstTxWarp prst="textNoShape">
              <a:avLst/>
            </a:prstTxWarp>
          </a:bodyPr>
          <a:lstStyle/>
          <a:p>
            <a:endParaRPr lang="en-US"/>
          </a:p>
        </p:txBody>
      </p:sp>
      <p:sp>
        <p:nvSpPr>
          <p:cNvPr id="78882" name="Line 34"/>
          <p:cNvSpPr>
            <a:spLocks noChangeShapeType="1"/>
          </p:cNvSpPr>
          <p:nvPr/>
        </p:nvSpPr>
        <p:spPr bwMode="auto">
          <a:xfrm flipH="1">
            <a:off x="2333625" y="3343275"/>
            <a:ext cx="3678238" cy="1588"/>
          </a:xfrm>
          <a:prstGeom prst="line">
            <a:avLst/>
          </a:prstGeom>
          <a:noFill/>
          <a:ln w="19050">
            <a:solidFill>
              <a:schemeClr val="tx1"/>
            </a:solidFill>
            <a:prstDash val="dash"/>
            <a:round/>
            <a:headEnd/>
            <a:tailEnd/>
          </a:ln>
        </p:spPr>
        <p:txBody>
          <a:bodyPr lIns="0" tIns="0" rIns="0" bIns="0">
            <a:prstTxWarp prst="textNoShape">
              <a:avLst/>
            </a:prstTxWarp>
          </a:bodyPr>
          <a:lstStyle/>
          <a:p>
            <a:endParaRPr lang="en-US"/>
          </a:p>
        </p:txBody>
      </p:sp>
      <p:sp>
        <p:nvSpPr>
          <p:cNvPr id="78883" name="Oval 35"/>
          <p:cNvSpPr>
            <a:spLocks/>
          </p:cNvSpPr>
          <p:nvPr/>
        </p:nvSpPr>
        <p:spPr bwMode="auto">
          <a:xfrm>
            <a:off x="2290763" y="3297238"/>
            <a:ext cx="88900" cy="88900"/>
          </a:xfrm>
          <a:prstGeom prst="ellipse">
            <a:avLst/>
          </a:prstGeom>
          <a:solidFill>
            <a:srgbClr val="000000"/>
          </a:solidFill>
          <a:ln w="9525">
            <a:solidFill>
              <a:schemeClr val="tx1"/>
            </a:solidFill>
            <a:round/>
            <a:headEnd/>
            <a:tailEnd/>
          </a:ln>
        </p:spPr>
        <p:txBody>
          <a:bodyPr lIns="0" tIns="0" rIns="0" bIns="0">
            <a:prstTxWarp prst="textNoShape">
              <a:avLst/>
            </a:prstTxWarp>
          </a:bodyPr>
          <a:lstStyle/>
          <a:p>
            <a:endParaRPr lang="en-US"/>
          </a:p>
        </p:txBody>
      </p:sp>
      <p:sp>
        <p:nvSpPr>
          <p:cNvPr id="78884" name="Oval 36"/>
          <p:cNvSpPr>
            <a:spLocks/>
          </p:cNvSpPr>
          <p:nvPr/>
        </p:nvSpPr>
        <p:spPr bwMode="auto">
          <a:xfrm>
            <a:off x="6013450" y="3308350"/>
            <a:ext cx="88900" cy="88900"/>
          </a:xfrm>
          <a:prstGeom prst="ellipse">
            <a:avLst/>
          </a:prstGeom>
          <a:solidFill>
            <a:srgbClr val="000000"/>
          </a:solidFill>
          <a:ln w="9525">
            <a:solidFill>
              <a:schemeClr val="tx1"/>
            </a:solidFill>
            <a:round/>
            <a:headEnd/>
            <a:tailEnd/>
          </a:ln>
        </p:spPr>
        <p:txBody>
          <a:bodyPr lIns="0" tIns="0" rIns="0" bIns="0">
            <a:prstTxWarp prst="textNoShape">
              <a:avLst/>
            </a:prstTxWarp>
          </a:bodyPr>
          <a:lstStyle/>
          <a:p>
            <a:endParaRPr lang="en-US"/>
          </a:p>
        </p:txBody>
      </p:sp>
      <p:sp>
        <p:nvSpPr>
          <p:cNvPr id="78885" name="Line 37"/>
          <p:cNvSpPr>
            <a:spLocks noChangeShapeType="1"/>
          </p:cNvSpPr>
          <p:nvPr/>
        </p:nvSpPr>
        <p:spPr bwMode="auto">
          <a:xfrm flipH="1">
            <a:off x="2405063" y="2667000"/>
            <a:ext cx="228600" cy="293688"/>
          </a:xfrm>
          <a:prstGeom prst="line">
            <a:avLst/>
          </a:prstGeom>
          <a:noFill/>
          <a:ln w="9525">
            <a:solidFill>
              <a:schemeClr val="tx1"/>
            </a:solidFill>
            <a:round/>
            <a:headEnd/>
            <a:tailEnd type="triangle" w="med" len="med"/>
          </a:ln>
        </p:spPr>
        <p:txBody>
          <a:bodyPr lIns="0" tIns="0" rIns="0" bIns="0">
            <a:prstTxWarp prst="textNoShape">
              <a:avLst/>
            </a:prstTxWarp>
          </a:bodyPr>
          <a:lstStyle/>
          <a:p>
            <a:endParaRPr lang="en-US"/>
          </a:p>
        </p:txBody>
      </p:sp>
      <p:sp>
        <p:nvSpPr>
          <p:cNvPr id="78886" name="Line 38"/>
          <p:cNvSpPr>
            <a:spLocks noChangeShapeType="1"/>
          </p:cNvSpPr>
          <p:nvPr/>
        </p:nvSpPr>
        <p:spPr bwMode="auto">
          <a:xfrm flipH="1">
            <a:off x="6143625" y="2743200"/>
            <a:ext cx="228600" cy="293688"/>
          </a:xfrm>
          <a:prstGeom prst="line">
            <a:avLst/>
          </a:prstGeom>
          <a:noFill/>
          <a:ln w="9525">
            <a:solidFill>
              <a:schemeClr val="tx1"/>
            </a:solidFill>
            <a:round/>
            <a:headEnd/>
            <a:tailEnd type="triangle" w="med" len="med"/>
          </a:ln>
        </p:spPr>
        <p:txBody>
          <a:bodyPr lIns="0" tIns="0" rIns="0" bIns="0">
            <a:prstTxWarp prst="textNoShape">
              <a:avLst/>
            </a:prstTxWarp>
          </a:bodyPr>
          <a:lstStyle/>
          <a:p>
            <a:endParaRPr lang="en-US"/>
          </a:p>
        </p:txBody>
      </p:sp>
      <p:sp>
        <p:nvSpPr>
          <p:cNvPr id="78887" name="Rectangle 39"/>
          <p:cNvSpPr>
            <a:spLocks/>
          </p:cNvSpPr>
          <p:nvPr/>
        </p:nvSpPr>
        <p:spPr bwMode="auto">
          <a:xfrm>
            <a:off x="2008188" y="5418138"/>
            <a:ext cx="203200" cy="292100"/>
          </a:xfrm>
          <a:prstGeom prst="rect">
            <a:avLst/>
          </a:prstGeom>
          <a:noFill/>
          <a:ln w="12700">
            <a:noFill/>
            <a:miter lim="800000"/>
            <a:headEnd/>
            <a:tailEnd/>
          </a:ln>
        </p:spPr>
        <p:txBody>
          <a:bodyPr lIns="0" tIns="0" rIns="0" bIns="0">
            <a:prstTxWarp prst="textNoShape">
              <a:avLst/>
            </a:prstTxWarp>
          </a:bodyPr>
          <a:lstStyle/>
          <a:p>
            <a:r>
              <a:rPr lang="en-US" sz="2000">
                <a:solidFill>
                  <a:schemeClr val="tx1"/>
                </a:solidFill>
                <a:latin typeface="Angsana New Bold" charset="0"/>
                <a:ea typeface="Angsana New Bold" charset="0"/>
                <a:cs typeface="Angsana New Bold" charset="0"/>
                <a:sym typeface="Angsana New Bold" charset="0"/>
              </a:rPr>
              <a:t>30</a:t>
            </a:r>
          </a:p>
        </p:txBody>
      </p:sp>
      <p:sp>
        <p:nvSpPr>
          <p:cNvPr id="78888" name="Rectangle 40"/>
          <p:cNvSpPr>
            <a:spLocks/>
          </p:cNvSpPr>
          <p:nvPr/>
        </p:nvSpPr>
        <p:spPr bwMode="auto">
          <a:xfrm>
            <a:off x="5699125" y="5419725"/>
            <a:ext cx="203200" cy="292100"/>
          </a:xfrm>
          <a:prstGeom prst="rect">
            <a:avLst/>
          </a:prstGeom>
          <a:noFill/>
          <a:ln w="12700">
            <a:noFill/>
            <a:miter lim="800000"/>
            <a:headEnd/>
            <a:tailEnd/>
          </a:ln>
        </p:spPr>
        <p:txBody>
          <a:bodyPr lIns="0" tIns="0" rIns="0" bIns="0">
            <a:prstTxWarp prst="textNoShape">
              <a:avLst/>
            </a:prstTxWarp>
          </a:bodyPr>
          <a:lstStyle/>
          <a:p>
            <a:r>
              <a:rPr lang="en-US" sz="2000">
                <a:solidFill>
                  <a:schemeClr val="tx1"/>
                </a:solidFill>
                <a:latin typeface="Angsana New Bold" charset="0"/>
                <a:ea typeface="Angsana New Bold" charset="0"/>
                <a:cs typeface="Angsana New Bold" charset="0"/>
                <a:sym typeface="Angsana New Bold" charset="0"/>
              </a:rPr>
              <a:t>30</a:t>
            </a:r>
          </a:p>
        </p:txBody>
      </p:sp>
      <p:sp>
        <p:nvSpPr>
          <p:cNvPr id="78890" name="Line 52"/>
          <p:cNvSpPr>
            <a:spLocks noChangeShapeType="1"/>
          </p:cNvSpPr>
          <p:nvPr/>
        </p:nvSpPr>
        <p:spPr bwMode="auto">
          <a:xfrm flipH="1">
            <a:off x="2047875" y="5348288"/>
            <a:ext cx="1588" cy="107950"/>
          </a:xfrm>
          <a:prstGeom prst="line">
            <a:avLst/>
          </a:prstGeom>
          <a:noFill/>
          <a:ln w="19050">
            <a:solidFill>
              <a:schemeClr val="tx1"/>
            </a:solidFill>
            <a:round/>
            <a:headEnd/>
            <a:tailEnd/>
          </a:ln>
        </p:spPr>
        <p:txBody>
          <a:bodyPr lIns="0" tIns="0" rIns="0" bIns="0">
            <a:prstTxWarp prst="textNoShape">
              <a:avLst/>
            </a:prstTxWarp>
          </a:bodyPr>
          <a:lstStyle/>
          <a:p>
            <a:endParaRPr lang="en-US"/>
          </a:p>
        </p:txBody>
      </p:sp>
      <p:sp>
        <p:nvSpPr>
          <p:cNvPr id="78891" name="Line 53"/>
          <p:cNvSpPr>
            <a:spLocks noChangeShapeType="1"/>
          </p:cNvSpPr>
          <p:nvPr/>
        </p:nvSpPr>
        <p:spPr bwMode="auto">
          <a:xfrm flipH="1">
            <a:off x="5780088" y="5359400"/>
            <a:ext cx="1587" cy="107950"/>
          </a:xfrm>
          <a:prstGeom prst="line">
            <a:avLst/>
          </a:prstGeom>
          <a:noFill/>
          <a:ln w="19050">
            <a:solidFill>
              <a:schemeClr val="tx1"/>
            </a:solidFill>
            <a:round/>
            <a:headEnd/>
            <a:tailEnd/>
          </a:ln>
        </p:spPr>
        <p:txBody>
          <a:bodyPr lIns="0" tIns="0" rIns="0" bIns="0">
            <a:prstTxWarp prst="textNoShape">
              <a:avLst/>
            </a:prstTxWarp>
          </a:bodyPr>
          <a:lstStyle/>
          <a:p>
            <a:endParaRPr lang="en-US"/>
          </a:p>
        </p:txBody>
      </p:sp>
      <p:grpSp>
        <p:nvGrpSpPr>
          <p:cNvPr id="7" name="Group 57"/>
          <p:cNvGrpSpPr>
            <a:grpSpLocks/>
          </p:cNvGrpSpPr>
          <p:nvPr/>
        </p:nvGrpSpPr>
        <p:grpSpPr bwMode="auto">
          <a:xfrm>
            <a:off x="1533525" y="5664200"/>
            <a:ext cx="4954588" cy="1068388"/>
            <a:chOff x="0" y="0"/>
            <a:chExt cx="3121" cy="673"/>
          </a:xfrm>
        </p:grpSpPr>
        <p:sp>
          <p:nvSpPr>
            <p:cNvPr id="78898" name="Freeform 58"/>
            <p:cNvSpPr>
              <a:spLocks/>
            </p:cNvSpPr>
            <p:nvPr/>
          </p:nvSpPr>
          <p:spPr bwMode="auto">
            <a:xfrm rot="5400000">
              <a:off x="112" y="-112"/>
              <a:ext cx="103" cy="328"/>
            </a:xfrm>
            <a:custGeom>
              <a:avLst/>
              <a:gdLst>
                <a:gd name="T0" fmla="*/ 0 w 21600"/>
                <a:gd name="T1" fmla="*/ 0 h 21600"/>
                <a:gd name="T2" fmla="*/ 0 w 21600"/>
                <a:gd name="T3" fmla="*/ 0 h 21600"/>
                <a:gd name="T4" fmla="*/ 0 w 21600"/>
                <a:gd name="T5" fmla="*/ 0 h 21600"/>
                <a:gd name="T6" fmla="*/ 0 w 21600"/>
                <a:gd name="T7" fmla="*/ 0 h 21600"/>
                <a:gd name="T8" fmla="*/ 0 w 21600"/>
                <a:gd name="T9" fmla="*/ 0 h 21600"/>
                <a:gd name="T10" fmla="*/ 0 w 21600"/>
                <a:gd name="T11" fmla="*/ 0 h 21600"/>
                <a:gd name="T12" fmla="*/ 0 w 21600"/>
                <a:gd name="T13" fmla="*/ 0 h 21600"/>
                <a:gd name="T14" fmla="*/ 0 60000 65536"/>
                <a:gd name="T15" fmla="*/ 0 60000 65536"/>
                <a:gd name="T16" fmla="*/ 0 60000 65536"/>
                <a:gd name="T17" fmla="*/ 0 60000 65536"/>
                <a:gd name="T18" fmla="*/ 0 60000 65536"/>
                <a:gd name="T19" fmla="*/ 0 60000 65536"/>
                <a:gd name="T20" fmla="*/ 0 60000 65536"/>
                <a:gd name="T21" fmla="*/ 0 w 21600"/>
                <a:gd name="T22" fmla="*/ 0 h 21600"/>
                <a:gd name="T23" fmla="*/ 21600 w 21600"/>
                <a:gd name="T24" fmla="*/ 21600 h 21600"/>
              </a:gdLst>
              <a:ahLst/>
              <a:cxnLst>
                <a:cxn ang="T14">
                  <a:pos x="T0" y="T1"/>
                </a:cxn>
                <a:cxn ang="T15">
                  <a:pos x="T2" y="T3"/>
                </a:cxn>
                <a:cxn ang="T16">
                  <a:pos x="T4" y="T5"/>
                </a:cxn>
                <a:cxn ang="T17">
                  <a:pos x="T6" y="T7"/>
                </a:cxn>
                <a:cxn ang="T18">
                  <a:pos x="T8" y="T9"/>
                </a:cxn>
                <a:cxn ang="T19">
                  <a:pos x="T10" y="T11"/>
                </a:cxn>
                <a:cxn ang="T20">
                  <a:pos x="T12" y="T13"/>
                </a:cxn>
              </a:cxnLst>
              <a:rect l="T21" t="T22" r="T23" b="T24"/>
              <a:pathLst>
                <a:path w="21600" h="21600">
                  <a:moveTo>
                    <a:pt x="0" y="0"/>
                  </a:moveTo>
                  <a:cubicBezTo>
                    <a:pt x="5965" y="0"/>
                    <a:pt x="10800" y="806"/>
                    <a:pt x="10800" y="1800"/>
                  </a:cubicBezTo>
                  <a:lnTo>
                    <a:pt x="10800" y="9000"/>
                  </a:lnTo>
                  <a:cubicBezTo>
                    <a:pt x="10800" y="9994"/>
                    <a:pt x="15635" y="10800"/>
                    <a:pt x="21600" y="10800"/>
                  </a:cubicBezTo>
                  <a:cubicBezTo>
                    <a:pt x="15635" y="10800"/>
                    <a:pt x="10800" y="11606"/>
                    <a:pt x="10800" y="12600"/>
                  </a:cubicBezTo>
                  <a:lnTo>
                    <a:pt x="10800" y="19800"/>
                  </a:lnTo>
                  <a:cubicBezTo>
                    <a:pt x="10800" y="20794"/>
                    <a:pt x="5965" y="21600"/>
                    <a:pt x="0" y="21600"/>
                  </a:cubicBezTo>
                </a:path>
              </a:pathLst>
            </a:custGeom>
            <a:noFill/>
            <a:ln w="9525">
              <a:solidFill>
                <a:schemeClr val="tx1"/>
              </a:solidFill>
              <a:round/>
              <a:headEnd/>
              <a:tailEnd/>
            </a:ln>
          </p:spPr>
          <p:txBody>
            <a:bodyPr lIns="0" tIns="0" rIns="0" bIns="0">
              <a:prstTxWarp prst="textNoShape">
                <a:avLst/>
              </a:prstTxWarp>
            </a:bodyPr>
            <a:lstStyle/>
            <a:p>
              <a:endParaRPr lang="en-US"/>
            </a:p>
          </p:txBody>
        </p:sp>
        <p:sp>
          <p:nvSpPr>
            <p:cNvPr id="78899" name="Freeform 59"/>
            <p:cNvSpPr>
              <a:spLocks/>
            </p:cNvSpPr>
            <p:nvPr/>
          </p:nvSpPr>
          <p:spPr bwMode="auto">
            <a:xfrm rot="5400000">
              <a:off x="2465" y="-85"/>
              <a:ext cx="103" cy="328"/>
            </a:xfrm>
            <a:custGeom>
              <a:avLst/>
              <a:gdLst>
                <a:gd name="T0" fmla="*/ 0 w 21600"/>
                <a:gd name="T1" fmla="*/ 0 h 21600"/>
                <a:gd name="T2" fmla="*/ 0 w 21600"/>
                <a:gd name="T3" fmla="*/ 0 h 21600"/>
                <a:gd name="T4" fmla="*/ 0 w 21600"/>
                <a:gd name="T5" fmla="*/ 0 h 21600"/>
                <a:gd name="T6" fmla="*/ 0 w 21600"/>
                <a:gd name="T7" fmla="*/ 0 h 21600"/>
                <a:gd name="T8" fmla="*/ 0 w 21600"/>
                <a:gd name="T9" fmla="*/ 0 h 21600"/>
                <a:gd name="T10" fmla="*/ 0 w 21600"/>
                <a:gd name="T11" fmla="*/ 0 h 21600"/>
                <a:gd name="T12" fmla="*/ 0 w 21600"/>
                <a:gd name="T13" fmla="*/ 0 h 21600"/>
                <a:gd name="T14" fmla="*/ 0 60000 65536"/>
                <a:gd name="T15" fmla="*/ 0 60000 65536"/>
                <a:gd name="T16" fmla="*/ 0 60000 65536"/>
                <a:gd name="T17" fmla="*/ 0 60000 65536"/>
                <a:gd name="T18" fmla="*/ 0 60000 65536"/>
                <a:gd name="T19" fmla="*/ 0 60000 65536"/>
                <a:gd name="T20" fmla="*/ 0 60000 65536"/>
                <a:gd name="T21" fmla="*/ 0 w 21600"/>
                <a:gd name="T22" fmla="*/ 0 h 21600"/>
                <a:gd name="T23" fmla="*/ 21600 w 21600"/>
                <a:gd name="T24" fmla="*/ 21600 h 21600"/>
              </a:gdLst>
              <a:ahLst/>
              <a:cxnLst>
                <a:cxn ang="T14">
                  <a:pos x="T0" y="T1"/>
                </a:cxn>
                <a:cxn ang="T15">
                  <a:pos x="T2" y="T3"/>
                </a:cxn>
                <a:cxn ang="T16">
                  <a:pos x="T4" y="T5"/>
                </a:cxn>
                <a:cxn ang="T17">
                  <a:pos x="T6" y="T7"/>
                </a:cxn>
                <a:cxn ang="T18">
                  <a:pos x="T8" y="T9"/>
                </a:cxn>
                <a:cxn ang="T19">
                  <a:pos x="T10" y="T11"/>
                </a:cxn>
                <a:cxn ang="T20">
                  <a:pos x="T12" y="T13"/>
                </a:cxn>
              </a:cxnLst>
              <a:rect l="T21" t="T22" r="T23" b="T24"/>
              <a:pathLst>
                <a:path w="21600" h="21600">
                  <a:moveTo>
                    <a:pt x="0" y="0"/>
                  </a:moveTo>
                  <a:cubicBezTo>
                    <a:pt x="5965" y="0"/>
                    <a:pt x="10800" y="806"/>
                    <a:pt x="10800" y="1800"/>
                  </a:cubicBezTo>
                  <a:lnTo>
                    <a:pt x="10800" y="9000"/>
                  </a:lnTo>
                  <a:cubicBezTo>
                    <a:pt x="10800" y="9994"/>
                    <a:pt x="15635" y="10800"/>
                    <a:pt x="21600" y="10800"/>
                  </a:cubicBezTo>
                  <a:cubicBezTo>
                    <a:pt x="15635" y="10800"/>
                    <a:pt x="10800" y="11606"/>
                    <a:pt x="10800" y="12600"/>
                  </a:cubicBezTo>
                  <a:lnTo>
                    <a:pt x="10800" y="19800"/>
                  </a:lnTo>
                  <a:cubicBezTo>
                    <a:pt x="10800" y="20794"/>
                    <a:pt x="5965" y="21600"/>
                    <a:pt x="0" y="21600"/>
                  </a:cubicBezTo>
                </a:path>
              </a:pathLst>
            </a:custGeom>
            <a:noFill/>
            <a:ln w="9525">
              <a:solidFill>
                <a:schemeClr val="tx1"/>
              </a:solidFill>
              <a:round/>
              <a:headEnd/>
              <a:tailEnd/>
            </a:ln>
          </p:spPr>
          <p:txBody>
            <a:bodyPr lIns="0" tIns="0" rIns="0" bIns="0">
              <a:prstTxWarp prst="textNoShape">
                <a:avLst/>
              </a:prstTxWarp>
            </a:bodyPr>
            <a:lstStyle/>
            <a:p>
              <a:endParaRPr lang="en-US"/>
            </a:p>
          </p:txBody>
        </p:sp>
        <p:sp>
          <p:nvSpPr>
            <p:cNvPr id="78900" name="Freeform 60"/>
            <p:cNvSpPr>
              <a:spLocks/>
            </p:cNvSpPr>
            <p:nvPr/>
          </p:nvSpPr>
          <p:spPr bwMode="auto">
            <a:xfrm rot="5400000">
              <a:off x="469" y="-126"/>
              <a:ext cx="103" cy="356"/>
            </a:xfrm>
            <a:custGeom>
              <a:avLst/>
              <a:gdLst>
                <a:gd name="T0" fmla="*/ 0 w 21600"/>
                <a:gd name="T1" fmla="*/ 0 h 21600"/>
                <a:gd name="T2" fmla="*/ 0 w 21600"/>
                <a:gd name="T3" fmla="*/ 0 h 21600"/>
                <a:gd name="T4" fmla="*/ 0 w 21600"/>
                <a:gd name="T5" fmla="*/ 0 h 21600"/>
                <a:gd name="T6" fmla="*/ 0 w 21600"/>
                <a:gd name="T7" fmla="*/ 0 h 21600"/>
                <a:gd name="T8" fmla="*/ 0 w 21600"/>
                <a:gd name="T9" fmla="*/ 0 h 21600"/>
                <a:gd name="T10" fmla="*/ 0 w 21600"/>
                <a:gd name="T11" fmla="*/ 0 h 21600"/>
                <a:gd name="T12" fmla="*/ 0 w 21600"/>
                <a:gd name="T13" fmla="*/ 0 h 21600"/>
                <a:gd name="T14" fmla="*/ 0 60000 65536"/>
                <a:gd name="T15" fmla="*/ 0 60000 65536"/>
                <a:gd name="T16" fmla="*/ 0 60000 65536"/>
                <a:gd name="T17" fmla="*/ 0 60000 65536"/>
                <a:gd name="T18" fmla="*/ 0 60000 65536"/>
                <a:gd name="T19" fmla="*/ 0 60000 65536"/>
                <a:gd name="T20" fmla="*/ 0 60000 65536"/>
                <a:gd name="T21" fmla="*/ 0 w 21600"/>
                <a:gd name="T22" fmla="*/ 0 h 21600"/>
                <a:gd name="T23" fmla="*/ 21600 w 21600"/>
                <a:gd name="T24" fmla="*/ 21600 h 21600"/>
              </a:gdLst>
              <a:ahLst/>
              <a:cxnLst>
                <a:cxn ang="T14">
                  <a:pos x="T0" y="T1"/>
                </a:cxn>
                <a:cxn ang="T15">
                  <a:pos x="T2" y="T3"/>
                </a:cxn>
                <a:cxn ang="T16">
                  <a:pos x="T4" y="T5"/>
                </a:cxn>
                <a:cxn ang="T17">
                  <a:pos x="T6" y="T7"/>
                </a:cxn>
                <a:cxn ang="T18">
                  <a:pos x="T8" y="T9"/>
                </a:cxn>
                <a:cxn ang="T19">
                  <a:pos x="T10" y="T11"/>
                </a:cxn>
                <a:cxn ang="T20">
                  <a:pos x="T12" y="T13"/>
                </a:cxn>
              </a:cxnLst>
              <a:rect l="T21" t="T22" r="T23" b="T24"/>
              <a:pathLst>
                <a:path w="21600" h="21600">
                  <a:moveTo>
                    <a:pt x="0" y="0"/>
                  </a:moveTo>
                  <a:cubicBezTo>
                    <a:pt x="5965" y="0"/>
                    <a:pt x="10800" y="806"/>
                    <a:pt x="10800" y="1800"/>
                  </a:cubicBezTo>
                  <a:lnTo>
                    <a:pt x="10800" y="9000"/>
                  </a:lnTo>
                  <a:cubicBezTo>
                    <a:pt x="10800" y="9994"/>
                    <a:pt x="15635" y="10800"/>
                    <a:pt x="21600" y="10800"/>
                  </a:cubicBezTo>
                  <a:cubicBezTo>
                    <a:pt x="15635" y="10800"/>
                    <a:pt x="10800" y="11606"/>
                    <a:pt x="10800" y="12600"/>
                  </a:cubicBezTo>
                  <a:lnTo>
                    <a:pt x="10800" y="19800"/>
                  </a:lnTo>
                  <a:cubicBezTo>
                    <a:pt x="10800" y="20794"/>
                    <a:pt x="5965" y="21600"/>
                    <a:pt x="0" y="21600"/>
                  </a:cubicBezTo>
                </a:path>
              </a:pathLst>
            </a:custGeom>
            <a:noFill/>
            <a:ln w="9525">
              <a:solidFill>
                <a:schemeClr val="tx1"/>
              </a:solidFill>
              <a:round/>
              <a:headEnd/>
              <a:tailEnd/>
            </a:ln>
          </p:spPr>
          <p:txBody>
            <a:bodyPr lIns="0" tIns="0" rIns="0" bIns="0">
              <a:prstTxWarp prst="textNoShape">
                <a:avLst/>
              </a:prstTxWarp>
            </a:bodyPr>
            <a:lstStyle/>
            <a:p>
              <a:endParaRPr lang="en-US"/>
            </a:p>
          </p:txBody>
        </p:sp>
        <p:sp>
          <p:nvSpPr>
            <p:cNvPr id="78901" name="Freeform 61"/>
            <p:cNvSpPr>
              <a:spLocks/>
            </p:cNvSpPr>
            <p:nvPr/>
          </p:nvSpPr>
          <p:spPr bwMode="auto">
            <a:xfrm rot="5400000">
              <a:off x="2821" y="-92"/>
              <a:ext cx="103" cy="356"/>
            </a:xfrm>
            <a:custGeom>
              <a:avLst/>
              <a:gdLst>
                <a:gd name="T0" fmla="*/ 0 w 21600"/>
                <a:gd name="T1" fmla="*/ 0 h 21600"/>
                <a:gd name="T2" fmla="*/ 0 w 21600"/>
                <a:gd name="T3" fmla="*/ 0 h 21600"/>
                <a:gd name="T4" fmla="*/ 0 w 21600"/>
                <a:gd name="T5" fmla="*/ 0 h 21600"/>
                <a:gd name="T6" fmla="*/ 0 w 21600"/>
                <a:gd name="T7" fmla="*/ 0 h 21600"/>
                <a:gd name="T8" fmla="*/ 0 w 21600"/>
                <a:gd name="T9" fmla="*/ 0 h 21600"/>
                <a:gd name="T10" fmla="*/ 0 w 21600"/>
                <a:gd name="T11" fmla="*/ 0 h 21600"/>
                <a:gd name="T12" fmla="*/ 0 w 21600"/>
                <a:gd name="T13" fmla="*/ 0 h 21600"/>
                <a:gd name="T14" fmla="*/ 0 60000 65536"/>
                <a:gd name="T15" fmla="*/ 0 60000 65536"/>
                <a:gd name="T16" fmla="*/ 0 60000 65536"/>
                <a:gd name="T17" fmla="*/ 0 60000 65536"/>
                <a:gd name="T18" fmla="*/ 0 60000 65536"/>
                <a:gd name="T19" fmla="*/ 0 60000 65536"/>
                <a:gd name="T20" fmla="*/ 0 60000 65536"/>
                <a:gd name="T21" fmla="*/ 0 w 21600"/>
                <a:gd name="T22" fmla="*/ 0 h 21600"/>
                <a:gd name="T23" fmla="*/ 21600 w 21600"/>
                <a:gd name="T24" fmla="*/ 21600 h 21600"/>
              </a:gdLst>
              <a:ahLst/>
              <a:cxnLst>
                <a:cxn ang="T14">
                  <a:pos x="T0" y="T1"/>
                </a:cxn>
                <a:cxn ang="T15">
                  <a:pos x="T2" y="T3"/>
                </a:cxn>
                <a:cxn ang="T16">
                  <a:pos x="T4" y="T5"/>
                </a:cxn>
                <a:cxn ang="T17">
                  <a:pos x="T6" y="T7"/>
                </a:cxn>
                <a:cxn ang="T18">
                  <a:pos x="T8" y="T9"/>
                </a:cxn>
                <a:cxn ang="T19">
                  <a:pos x="T10" y="T11"/>
                </a:cxn>
                <a:cxn ang="T20">
                  <a:pos x="T12" y="T13"/>
                </a:cxn>
              </a:cxnLst>
              <a:rect l="T21" t="T22" r="T23" b="T24"/>
              <a:pathLst>
                <a:path w="21600" h="21600">
                  <a:moveTo>
                    <a:pt x="0" y="0"/>
                  </a:moveTo>
                  <a:cubicBezTo>
                    <a:pt x="5965" y="0"/>
                    <a:pt x="10800" y="806"/>
                    <a:pt x="10800" y="1800"/>
                  </a:cubicBezTo>
                  <a:lnTo>
                    <a:pt x="10800" y="9000"/>
                  </a:lnTo>
                  <a:cubicBezTo>
                    <a:pt x="10800" y="9994"/>
                    <a:pt x="15635" y="10800"/>
                    <a:pt x="21600" y="10800"/>
                  </a:cubicBezTo>
                  <a:cubicBezTo>
                    <a:pt x="15635" y="10800"/>
                    <a:pt x="10800" y="11606"/>
                    <a:pt x="10800" y="12600"/>
                  </a:cubicBezTo>
                  <a:lnTo>
                    <a:pt x="10800" y="19800"/>
                  </a:lnTo>
                  <a:cubicBezTo>
                    <a:pt x="10800" y="20794"/>
                    <a:pt x="5965" y="21600"/>
                    <a:pt x="0" y="21600"/>
                  </a:cubicBezTo>
                </a:path>
              </a:pathLst>
            </a:custGeom>
            <a:noFill/>
            <a:ln w="9525">
              <a:solidFill>
                <a:schemeClr val="tx1"/>
              </a:solidFill>
              <a:round/>
              <a:headEnd/>
              <a:tailEnd/>
            </a:ln>
          </p:spPr>
          <p:txBody>
            <a:bodyPr lIns="0" tIns="0" rIns="0" bIns="0">
              <a:prstTxWarp prst="textNoShape">
                <a:avLst/>
              </a:prstTxWarp>
            </a:bodyPr>
            <a:lstStyle/>
            <a:p>
              <a:endParaRPr lang="en-US"/>
            </a:p>
          </p:txBody>
        </p:sp>
        <p:sp>
          <p:nvSpPr>
            <p:cNvPr id="78902" name="Rectangle 62"/>
            <p:cNvSpPr>
              <a:spLocks/>
            </p:cNvSpPr>
            <p:nvPr/>
          </p:nvSpPr>
          <p:spPr bwMode="auto">
            <a:xfrm>
              <a:off x="32" y="86"/>
              <a:ext cx="296" cy="368"/>
            </a:xfrm>
            <a:prstGeom prst="rect">
              <a:avLst/>
            </a:prstGeom>
            <a:noFill/>
            <a:ln w="12700">
              <a:noFill/>
              <a:miter lim="800000"/>
              <a:headEnd/>
              <a:tailEnd/>
            </a:ln>
          </p:spPr>
          <p:txBody>
            <a:bodyPr lIns="0" tIns="0" rIns="0" bIns="0">
              <a:prstTxWarp prst="textNoShape">
                <a:avLst/>
              </a:prstTxWarp>
            </a:bodyPr>
            <a:lstStyle/>
            <a:p>
              <a:r>
                <a:rPr lang="en-US" sz="2000">
                  <a:solidFill>
                    <a:schemeClr val="tx1"/>
                  </a:solidFill>
                  <a:latin typeface="Angsana New Bold" charset="0"/>
                  <a:ea typeface="Angsana New Bold" charset="0"/>
                  <a:cs typeface="Angsana New Bold" charset="0"/>
                  <a:sym typeface="Angsana New Bold" charset="0"/>
                </a:rPr>
                <a:t>Local Sales</a:t>
              </a:r>
            </a:p>
          </p:txBody>
        </p:sp>
        <p:sp>
          <p:nvSpPr>
            <p:cNvPr id="78903" name="Rectangle 63"/>
            <p:cNvSpPr>
              <a:spLocks/>
            </p:cNvSpPr>
            <p:nvPr/>
          </p:nvSpPr>
          <p:spPr bwMode="auto">
            <a:xfrm>
              <a:off x="2384" y="120"/>
              <a:ext cx="296" cy="368"/>
            </a:xfrm>
            <a:prstGeom prst="rect">
              <a:avLst/>
            </a:prstGeom>
            <a:noFill/>
            <a:ln w="12700">
              <a:noFill/>
              <a:miter lim="800000"/>
              <a:headEnd/>
              <a:tailEnd/>
            </a:ln>
          </p:spPr>
          <p:txBody>
            <a:bodyPr lIns="0" tIns="0" rIns="0" bIns="0">
              <a:prstTxWarp prst="textNoShape">
                <a:avLst/>
              </a:prstTxWarp>
            </a:bodyPr>
            <a:lstStyle/>
            <a:p>
              <a:r>
                <a:rPr lang="en-US" sz="2000">
                  <a:solidFill>
                    <a:schemeClr val="tx1"/>
                  </a:solidFill>
                  <a:latin typeface="Angsana New Bold" charset="0"/>
                  <a:ea typeface="Angsana New Bold" charset="0"/>
                  <a:cs typeface="Angsana New Bold" charset="0"/>
                  <a:sym typeface="Angsana New Bold" charset="0"/>
                </a:rPr>
                <a:t>Local Sales</a:t>
              </a:r>
            </a:p>
          </p:txBody>
        </p:sp>
        <p:sp>
          <p:nvSpPr>
            <p:cNvPr id="78904" name="Rectangle 64"/>
            <p:cNvSpPr>
              <a:spLocks/>
            </p:cNvSpPr>
            <p:nvPr/>
          </p:nvSpPr>
          <p:spPr bwMode="auto">
            <a:xfrm>
              <a:off x="368" y="86"/>
              <a:ext cx="400" cy="552"/>
            </a:xfrm>
            <a:prstGeom prst="rect">
              <a:avLst/>
            </a:prstGeom>
            <a:noFill/>
            <a:ln w="12700">
              <a:noFill/>
              <a:miter lim="800000"/>
              <a:headEnd/>
              <a:tailEnd/>
            </a:ln>
          </p:spPr>
          <p:txBody>
            <a:bodyPr lIns="0" tIns="0" rIns="0" bIns="0">
              <a:prstTxWarp prst="textNoShape">
                <a:avLst/>
              </a:prstTxWarp>
            </a:bodyPr>
            <a:lstStyle/>
            <a:p>
              <a:r>
                <a:rPr lang="en-US" sz="2000">
                  <a:solidFill>
                    <a:schemeClr val="tx1"/>
                  </a:solidFill>
                  <a:latin typeface="Angsana New Bold" charset="0"/>
                  <a:ea typeface="Angsana New Bold" charset="0"/>
                  <a:cs typeface="Angsana New Bold" charset="0"/>
                  <a:sym typeface="Angsana New Bold" charset="0"/>
                </a:rPr>
                <a:t>Exports=Imports</a:t>
              </a:r>
            </a:p>
          </p:txBody>
        </p:sp>
        <p:sp>
          <p:nvSpPr>
            <p:cNvPr id="78905" name="Rectangle 65"/>
            <p:cNvSpPr>
              <a:spLocks/>
            </p:cNvSpPr>
            <p:nvPr/>
          </p:nvSpPr>
          <p:spPr bwMode="auto">
            <a:xfrm>
              <a:off x="2721" y="121"/>
              <a:ext cx="400" cy="552"/>
            </a:xfrm>
            <a:prstGeom prst="rect">
              <a:avLst/>
            </a:prstGeom>
            <a:noFill/>
            <a:ln w="12700">
              <a:noFill/>
              <a:miter lim="800000"/>
              <a:headEnd/>
              <a:tailEnd/>
            </a:ln>
          </p:spPr>
          <p:txBody>
            <a:bodyPr lIns="0" tIns="0" rIns="0" bIns="0">
              <a:prstTxWarp prst="textNoShape">
                <a:avLst/>
              </a:prstTxWarp>
            </a:bodyPr>
            <a:lstStyle/>
            <a:p>
              <a:r>
                <a:rPr lang="en-US" sz="2000">
                  <a:solidFill>
                    <a:schemeClr val="tx1"/>
                  </a:solidFill>
                  <a:latin typeface="Angsana New Bold" charset="0"/>
                  <a:ea typeface="Angsana New Bold" charset="0"/>
                  <a:cs typeface="Angsana New Bold" charset="0"/>
                  <a:sym typeface="Angsana New Bold" charset="0"/>
                </a:rPr>
                <a:t>Exports=Imports</a:t>
              </a:r>
            </a:p>
          </p:txBody>
        </p:sp>
      </p:grpSp>
      <p:sp>
        <p:nvSpPr>
          <p:cNvPr id="78895" name="Rectangle 69"/>
          <p:cNvSpPr>
            <a:spLocks/>
          </p:cNvSpPr>
          <p:nvPr/>
        </p:nvSpPr>
        <p:spPr bwMode="auto">
          <a:xfrm>
            <a:off x="469900" y="203200"/>
            <a:ext cx="7696200" cy="952500"/>
          </a:xfrm>
          <a:prstGeom prst="rect">
            <a:avLst/>
          </a:prstGeom>
          <a:solidFill>
            <a:srgbClr val="AADE6B"/>
          </a:solidFill>
          <a:ln w="12700">
            <a:noFill/>
            <a:miter lim="800000"/>
            <a:headEnd/>
            <a:tailEnd/>
          </a:ln>
        </p:spPr>
        <p:txBody>
          <a:bodyPr lIns="0" tIns="0" rIns="40639" bIns="0" anchor="ctr">
            <a:prstTxWarp prst="textNoShape">
              <a:avLst/>
            </a:prstTxWarp>
          </a:bodyPr>
          <a:lstStyle/>
          <a:p>
            <a:pPr marL="39688"/>
            <a:r>
              <a:rPr lang="en-US" sz="4400">
                <a:solidFill>
                  <a:schemeClr val="tx1"/>
                </a:solidFill>
                <a:latin typeface="Angsana New Bold" charset="0"/>
                <a:ea typeface="Angsana New Bold" charset="0"/>
                <a:cs typeface="Angsana New Bold" charset="0"/>
                <a:sym typeface="Angsana New Bold" charset="0"/>
              </a:rPr>
              <a:t>Reciprocal Dumping</a:t>
            </a:r>
          </a:p>
        </p:txBody>
      </p:sp>
      <p:sp>
        <p:nvSpPr>
          <p:cNvPr id="72" name="Footer Placeholder 71"/>
          <p:cNvSpPr>
            <a:spLocks noGrp="1"/>
          </p:cNvSpPr>
          <p:nvPr>
            <p:ph type="ftr" sz="quarter" idx="3"/>
          </p:nvPr>
        </p:nvSpPr>
        <p:spPr/>
        <p:txBody>
          <a:bodyPr/>
          <a:lstStyle/>
          <a:p>
            <a:r>
              <a:rPr lang="en-US" smtClean="0"/>
              <a:t>Chayun Tantivasadakarn</a:t>
            </a:r>
            <a:endParaRPr lang="en-US" dirty="0"/>
          </a:p>
        </p:txBody>
      </p:sp>
    </p:spTree>
  </p:cSld>
  <p:clrMapOvr>
    <a:masterClrMapping/>
  </p:clrMapOvr>
  <p:transition/>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22" presetClass="entr" presetSubtype="8" fill="hold" nodeType="clickEffect">
                                  <p:stCondLst>
                                    <p:cond delay="0"/>
                                  </p:stCondLst>
                                  <p:childTnLst>
                                    <p:set>
                                      <p:cBhvr>
                                        <p:cTn id="6" dur="1" fill="hold">
                                          <p:stCondLst>
                                            <p:cond delay="0"/>
                                          </p:stCondLst>
                                        </p:cTn>
                                        <p:tgtEl>
                                          <p:spTgt spid="7"/>
                                        </p:tgtEl>
                                        <p:attrNameLst>
                                          <p:attrName>style.visibility</p:attrName>
                                        </p:attrNameLst>
                                      </p:cBhvr>
                                      <p:to>
                                        <p:strVal val="visible"/>
                                      </p:to>
                                    </p:set>
                                    <p:animEffect transition="in" filter="wipe(left)">
                                      <p:cBhvr>
                                        <p:cTn id="7" dur="500"/>
                                        <p:tgtEl>
                                          <p:spTgt spid="7"/>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timing>
</p:sld>
</file>

<file path=ppt/slides/slide51.xml><?xml version="1.0" encoding="utf-8"?>
<p:sld xmlns:a="http://schemas.openxmlformats.org/drawingml/2006/main" xmlns:r="http://schemas.openxmlformats.org/officeDocument/2006/relationships" xmlns:mc="http://schemas.openxmlformats.org/markup-compatibility/2006" xmlns:mv="urn:schemas-microsoft-com:mac:vml" xmlns:p="http://schemas.openxmlformats.org/presentationml/2006/main" mc:Ignorable="mv" mc:PreserveAttributes="mv:*" showMasterPhAnim="0">
  <p:cSld>
    <p:spTree>
      <p:nvGrpSpPr>
        <p:cNvPr id="1" name=""/>
        <p:cNvGrpSpPr/>
        <p:nvPr/>
      </p:nvGrpSpPr>
      <p:grpSpPr>
        <a:xfrm>
          <a:off x="0" y="0"/>
          <a:ext cx="0" cy="0"/>
          <a:chOff x="0" y="0"/>
          <a:chExt cx="0" cy="0"/>
        </a:xfrm>
      </p:grpSpPr>
      <p:sp>
        <p:nvSpPr>
          <p:cNvPr id="57346" name="Rectangle 2"/>
          <p:cNvSpPr>
            <a:spLocks noGrp="1" noChangeArrowheads="1"/>
          </p:cNvSpPr>
          <p:nvPr>
            <p:ph idx="1"/>
          </p:nvPr>
        </p:nvSpPr>
        <p:spPr>
          <a:xfrm>
            <a:off x="685800" y="990600"/>
            <a:ext cx="7772400" cy="5638800"/>
          </a:xfrm>
        </p:spPr>
        <p:txBody>
          <a:bodyPr rIns="132080"/>
          <a:lstStyle/>
          <a:p>
            <a:pPr eaLnBrk="1" hangingPunct="1">
              <a:buClr>
                <a:srgbClr val="000000"/>
              </a:buClr>
            </a:pPr>
            <a:r>
              <a:rPr lang="en-US"/>
              <a:t>Measurement of Dumping</a:t>
            </a:r>
          </a:p>
          <a:p>
            <a:pPr marL="782638" lvl="1" eaLnBrk="1" hangingPunct="1">
              <a:buClr>
                <a:srgbClr val="000000"/>
              </a:buClr>
            </a:pPr>
            <a:r>
              <a:rPr lang="en-US"/>
              <a:t>In trade disputes over dumping, the government in each country compares the price that a Foreign firm earns in the country’s market, </a:t>
            </a:r>
            <a:r>
              <a:rPr lang="en-US">
                <a:latin typeface="Angsana New Italic" charset="0"/>
                <a:ea typeface="Angsana New Italic" charset="0"/>
                <a:cs typeface="Angsana New Italic" charset="0"/>
                <a:sym typeface="Angsana New Italic" charset="0"/>
              </a:rPr>
              <a:t>net of transportation costs</a:t>
            </a:r>
            <a:r>
              <a:rPr lang="en-US"/>
              <a:t>, to the price the Foreign firm earns in its local market.</a:t>
            </a:r>
          </a:p>
          <a:p>
            <a:pPr marL="782638" lvl="1" eaLnBrk="1" hangingPunct="1">
              <a:buClr>
                <a:srgbClr val="000000"/>
              </a:buClr>
            </a:pPr>
            <a:r>
              <a:rPr lang="en-US"/>
              <a:t>In our example, Foreign exports at $50 with $10 in transportation costs: net $40.</a:t>
            </a:r>
          </a:p>
          <a:p>
            <a:pPr marL="782638" lvl="1" eaLnBrk="1" hangingPunct="1">
              <a:buClr>
                <a:srgbClr val="000000"/>
              </a:buClr>
            </a:pPr>
            <a:r>
              <a:rPr lang="en-US"/>
              <a:t>Since the price in local market is $50, Foreign is dumping in the Home market.</a:t>
            </a:r>
          </a:p>
          <a:p>
            <a:pPr marL="782638" lvl="1" eaLnBrk="1" hangingPunct="1">
              <a:buClr>
                <a:srgbClr val="000000"/>
              </a:buClr>
            </a:pPr>
            <a:r>
              <a:rPr lang="en-US"/>
              <a:t>Similarly, Home is dumping into the Foreign market.</a:t>
            </a:r>
          </a:p>
          <a:p>
            <a:pPr marL="782638" lvl="1" eaLnBrk="1" hangingPunct="1">
              <a:buClr>
                <a:srgbClr val="000000"/>
              </a:buClr>
            </a:pPr>
            <a:r>
              <a:rPr lang="en-US"/>
              <a:t>Reciprocal dumping is occurring.</a:t>
            </a:r>
          </a:p>
        </p:txBody>
      </p:sp>
      <p:pic>
        <p:nvPicPr>
          <p:cNvPr id="80899" name="Picture 1"/>
          <p:cNvPicPr>
            <a:picLocks noChangeArrowheads="1"/>
          </p:cNvPicPr>
          <p:nvPr/>
        </p:nvPicPr>
        <p:blipFill>
          <a:blip r:embed="rId2"/>
          <a:srcRect/>
          <a:stretch>
            <a:fillRect/>
          </a:stretch>
        </p:blipFill>
        <p:spPr bwMode="auto">
          <a:xfrm>
            <a:off x="8383588" y="0"/>
            <a:ext cx="760412" cy="1066800"/>
          </a:xfrm>
          <a:prstGeom prst="rect">
            <a:avLst/>
          </a:prstGeom>
          <a:noFill/>
          <a:ln w="9525">
            <a:noFill/>
            <a:miter lim="800000"/>
            <a:headEnd/>
            <a:tailEnd/>
          </a:ln>
        </p:spPr>
      </p:pic>
      <p:sp>
        <p:nvSpPr>
          <p:cNvPr id="80901" name="Rectangle 3"/>
          <p:cNvSpPr>
            <a:spLocks/>
          </p:cNvSpPr>
          <p:nvPr/>
        </p:nvSpPr>
        <p:spPr bwMode="auto">
          <a:xfrm>
            <a:off x="469900" y="203200"/>
            <a:ext cx="7696200" cy="952500"/>
          </a:xfrm>
          <a:prstGeom prst="rect">
            <a:avLst/>
          </a:prstGeom>
          <a:solidFill>
            <a:srgbClr val="AADE6B"/>
          </a:solidFill>
          <a:ln w="12700">
            <a:noFill/>
            <a:miter lim="800000"/>
            <a:headEnd/>
            <a:tailEnd/>
          </a:ln>
        </p:spPr>
        <p:txBody>
          <a:bodyPr lIns="0" tIns="0" rIns="40639" bIns="0" anchor="ctr">
            <a:prstTxWarp prst="textNoShape">
              <a:avLst/>
            </a:prstTxWarp>
          </a:bodyPr>
          <a:lstStyle/>
          <a:p>
            <a:pPr marL="39688"/>
            <a:r>
              <a:rPr lang="en-US" sz="4400">
                <a:solidFill>
                  <a:schemeClr val="tx1"/>
                </a:solidFill>
                <a:latin typeface="Angsana New Bold" charset="0"/>
                <a:ea typeface="Angsana New Bold" charset="0"/>
                <a:cs typeface="Angsana New Bold" charset="0"/>
                <a:sym typeface="Angsana New Bold" charset="0"/>
              </a:rPr>
              <a:t>Reciprocal Dumping</a:t>
            </a:r>
          </a:p>
        </p:txBody>
      </p:sp>
      <p:sp>
        <p:nvSpPr>
          <p:cNvPr id="6" name="Footer Placeholder 5"/>
          <p:cNvSpPr>
            <a:spLocks noGrp="1"/>
          </p:cNvSpPr>
          <p:nvPr>
            <p:ph type="ftr" sz="quarter" idx="3"/>
          </p:nvPr>
        </p:nvSpPr>
        <p:spPr/>
        <p:txBody>
          <a:bodyPr/>
          <a:lstStyle/>
          <a:p>
            <a:r>
              <a:rPr lang="en-US" smtClean="0"/>
              <a:t>Chayun Tantivasadakarn</a:t>
            </a:r>
            <a:endParaRPr lang="en-US" dirty="0"/>
          </a:p>
        </p:txBody>
      </p:sp>
    </p:spTree>
  </p:cSld>
  <p:clrMapOvr>
    <a:masterClrMapping/>
  </p:clrMapOvr>
  <p:transition/>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1" presetClass="entr" presetSubtype="0" fill="hold" grpId="0" nodeType="clickEffect">
                                  <p:stCondLst>
                                    <p:cond delay="0"/>
                                  </p:stCondLst>
                                  <p:childTnLst>
                                    <p:set>
                                      <p:cBhvr>
                                        <p:cTn id="6" dur="1" fill="hold">
                                          <p:stCondLst>
                                            <p:cond delay="499"/>
                                          </p:stCondLst>
                                        </p:cTn>
                                        <p:tgtEl>
                                          <p:spTgt spid="57346">
                                            <p:txEl>
                                              <p:pRg st="0" end="0"/>
                                            </p:txEl>
                                          </p:spTgt>
                                        </p:tgtEl>
                                        <p:attrNameLst>
                                          <p:attrName>style.visibility</p:attrName>
                                        </p:attrNameLst>
                                      </p:cBhvr>
                                      <p:to>
                                        <p:strVal val="visible"/>
                                      </p:to>
                                    </p:set>
                                  </p:childTnLst>
                                </p:cTn>
                              </p:par>
                            </p:childTnLst>
                          </p:cTn>
                        </p:par>
                      </p:childTnLst>
                    </p:cTn>
                  </p:par>
                  <p:par>
                    <p:cTn id="7" fill="hold">
                      <p:stCondLst>
                        <p:cond delay="indefinite"/>
                      </p:stCondLst>
                      <p:childTnLst>
                        <p:par>
                          <p:cTn id="8" fill="hold">
                            <p:stCondLst>
                              <p:cond delay="0"/>
                            </p:stCondLst>
                            <p:childTnLst>
                              <p:par>
                                <p:cTn id="9" presetID="1" presetClass="entr" presetSubtype="0" fill="hold" grpId="0" nodeType="clickEffect">
                                  <p:stCondLst>
                                    <p:cond delay="0"/>
                                  </p:stCondLst>
                                  <p:childTnLst>
                                    <p:set>
                                      <p:cBhvr>
                                        <p:cTn id="10" dur="1" fill="hold">
                                          <p:stCondLst>
                                            <p:cond delay="499"/>
                                          </p:stCondLst>
                                        </p:cTn>
                                        <p:tgtEl>
                                          <p:spTgt spid="57346">
                                            <p:txEl>
                                              <p:pRg st="1" end="1"/>
                                            </p:txEl>
                                          </p:spTgt>
                                        </p:tgtEl>
                                        <p:attrNameLst>
                                          <p:attrName>style.visibility</p:attrName>
                                        </p:attrNameLst>
                                      </p:cBhvr>
                                      <p:to>
                                        <p:strVal val="visible"/>
                                      </p:to>
                                    </p:set>
                                  </p:childTnLst>
                                </p:cTn>
                              </p:par>
                            </p:childTnLst>
                          </p:cTn>
                        </p:par>
                      </p:childTnLst>
                    </p:cTn>
                  </p:par>
                  <p:par>
                    <p:cTn id="11" fill="hold">
                      <p:stCondLst>
                        <p:cond delay="indefinite"/>
                      </p:stCondLst>
                      <p:childTnLst>
                        <p:par>
                          <p:cTn id="12" fill="hold">
                            <p:stCondLst>
                              <p:cond delay="0"/>
                            </p:stCondLst>
                            <p:childTnLst>
                              <p:par>
                                <p:cTn id="13" presetID="1" presetClass="entr" presetSubtype="0" fill="hold" grpId="0" nodeType="clickEffect">
                                  <p:stCondLst>
                                    <p:cond delay="0"/>
                                  </p:stCondLst>
                                  <p:childTnLst>
                                    <p:set>
                                      <p:cBhvr>
                                        <p:cTn id="14" dur="1" fill="hold">
                                          <p:stCondLst>
                                            <p:cond delay="499"/>
                                          </p:stCondLst>
                                        </p:cTn>
                                        <p:tgtEl>
                                          <p:spTgt spid="57346">
                                            <p:txEl>
                                              <p:pRg st="2" end="2"/>
                                            </p:txEl>
                                          </p:spTgt>
                                        </p:tgtEl>
                                        <p:attrNameLst>
                                          <p:attrName>style.visibility</p:attrName>
                                        </p:attrNameLst>
                                      </p:cBhvr>
                                      <p:to>
                                        <p:strVal val="visible"/>
                                      </p:to>
                                    </p:set>
                                  </p:childTnLst>
                                </p:cTn>
                              </p:par>
                            </p:childTnLst>
                          </p:cTn>
                        </p:par>
                      </p:childTnLst>
                    </p:cTn>
                  </p:par>
                  <p:par>
                    <p:cTn id="15" fill="hold">
                      <p:stCondLst>
                        <p:cond delay="indefinite"/>
                      </p:stCondLst>
                      <p:childTnLst>
                        <p:par>
                          <p:cTn id="16" fill="hold">
                            <p:stCondLst>
                              <p:cond delay="0"/>
                            </p:stCondLst>
                            <p:childTnLst>
                              <p:par>
                                <p:cTn id="17" presetID="1" presetClass="entr" presetSubtype="0" fill="hold" grpId="0" nodeType="clickEffect">
                                  <p:stCondLst>
                                    <p:cond delay="0"/>
                                  </p:stCondLst>
                                  <p:childTnLst>
                                    <p:set>
                                      <p:cBhvr>
                                        <p:cTn id="18" dur="1" fill="hold">
                                          <p:stCondLst>
                                            <p:cond delay="499"/>
                                          </p:stCondLst>
                                        </p:cTn>
                                        <p:tgtEl>
                                          <p:spTgt spid="57346">
                                            <p:txEl>
                                              <p:pRg st="3" end="3"/>
                                            </p:txEl>
                                          </p:spTgt>
                                        </p:tgtEl>
                                        <p:attrNameLst>
                                          <p:attrName>style.visibility</p:attrName>
                                        </p:attrNameLst>
                                      </p:cBhvr>
                                      <p:to>
                                        <p:strVal val="visible"/>
                                      </p:to>
                                    </p:set>
                                  </p:childTnLst>
                                </p:cTn>
                              </p:par>
                            </p:childTnLst>
                          </p:cTn>
                        </p:par>
                      </p:childTnLst>
                    </p:cTn>
                  </p:par>
                  <p:par>
                    <p:cTn id="19" fill="hold">
                      <p:stCondLst>
                        <p:cond delay="indefinite"/>
                      </p:stCondLst>
                      <p:childTnLst>
                        <p:par>
                          <p:cTn id="20" fill="hold">
                            <p:stCondLst>
                              <p:cond delay="0"/>
                            </p:stCondLst>
                            <p:childTnLst>
                              <p:par>
                                <p:cTn id="21" presetID="1" presetClass="entr" presetSubtype="0" fill="hold" grpId="0" nodeType="clickEffect">
                                  <p:stCondLst>
                                    <p:cond delay="0"/>
                                  </p:stCondLst>
                                  <p:childTnLst>
                                    <p:set>
                                      <p:cBhvr>
                                        <p:cTn id="22" dur="1" fill="hold">
                                          <p:stCondLst>
                                            <p:cond delay="499"/>
                                          </p:stCondLst>
                                        </p:cTn>
                                        <p:tgtEl>
                                          <p:spTgt spid="57346">
                                            <p:txEl>
                                              <p:pRg st="4" end="4"/>
                                            </p:txEl>
                                          </p:spTgt>
                                        </p:tgtEl>
                                        <p:attrNameLst>
                                          <p:attrName>style.visibility</p:attrName>
                                        </p:attrNameLst>
                                      </p:cBhvr>
                                      <p:to>
                                        <p:strVal val="visible"/>
                                      </p:to>
                                    </p:set>
                                  </p:childTnLst>
                                </p:cTn>
                              </p:par>
                            </p:childTnLst>
                          </p:cTn>
                        </p:par>
                      </p:childTnLst>
                    </p:cTn>
                  </p:par>
                  <p:par>
                    <p:cTn id="23" fill="hold">
                      <p:stCondLst>
                        <p:cond delay="indefinite"/>
                      </p:stCondLst>
                      <p:childTnLst>
                        <p:par>
                          <p:cTn id="24" fill="hold">
                            <p:stCondLst>
                              <p:cond delay="0"/>
                            </p:stCondLst>
                            <p:childTnLst>
                              <p:par>
                                <p:cTn id="25" presetID="1" presetClass="entr" presetSubtype="0" fill="hold" grpId="0" nodeType="clickEffect">
                                  <p:stCondLst>
                                    <p:cond delay="0"/>
                                  </p:stCondLst>
                                  <p:childTnLst>
                                    <p:set>
                                      <p:cBhvr>
                                        <p:cTn id="26" dur="1" fill="hold">
                                          <p:stCondLst>
                                            <p:cond delay="499"/>
                                          </p:stCondLst>
                                        </p:cTn>
                                        <p:tgtEl>
                                          <p:spTgt spid="57346">
                                            <p:txEl>
                                              <p:pRg st="5" end="5"/>
                                            </p:txEl>
                                          </p:spTgt>
                                        </p:tgtEl>
                                        <p:attrNameLst>
                                          <p:attrName>style.visibility</p:attrName>
                                        </p:attrNameLst>
                                      </p:cBhvr>
                                      <p:to>
                                        <p:strVal val="visible"/>
                                      </p:to>
                                    </p:se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57346" grpId="0" build="p" bldLvl="5" autoUpdateAnimBg="0"/>
    </p:bldLst>
  </p:timing>
</p:sld>
</file>

<file path=ppt/slides/slide52.xml><?xml version="1.0" encoding="utf-8"?>
<p:sld xmlns:a="http://schemas.openxmlformats.org/drawingml/2006/main" xmlns:r="http://schemas.openxmlformats.org/officeDocument/2006/relationships" xmlns:mc="http://schemas.openxmlformats.org/markup-compatibility/2006" xmlns:mv="urn:schemas-microsoft-com:mac:vml" xmlns:p="http://schemas.openxmlformats.org/presentationml/2006/main" mc:Ignorable="mv" mc:PreserveAttributes="mv:*" showMasterPhAnim="0">
  <p:cSld>
    <p:spTree>
      <p:nvGrpSpPr>
        <p:cNvPr id="1" name=""/>
        <p:cNvGrpSpPr/>
        <p:nvPr/>
      </p:nvGrpSpPr>
      <p:grpSpPr>
        <a:xfrm>
          <a:off x="0" y="0"/>
          <a:ext cx="0" cy="0"/>
          <a:chOff x="0" y="0"/>
          <a:chExt cx="0" cy="0"/>
        </a:xfrm>
      </p:grpSpPr>
      <p:sp>
        <p:nvSpPr>
          <p:cNvPr id="58370" name="Rectangle 2"/>
          <p:cNvSpPr>
            <a:spLocks noGrp="1" noChangeArrowheads="1"/>
          </p:cNvSpPr>
          <p:nvPr>
            <p:ph idx="1"/>
          </p:nvPr>
        </p:nvSpPr>
        <p:spPr>
          <a:xfrm>
            <a:off x="685800" y="1104900"/>
            <a:ext cx="8458200" cy="5905500"/>
          </a:xfrm>
        </p:spPr>
        <p:txBody>
          <a:bodyPr rIns="132080"/>
          <a:lstStyle/>
          <a:p>
            <a:pPr eaLnBrk="1" hangingPunct="1">
              <a:lnSpc>
                <a:spcPts val="3400"/>
              </a:lnSpc>
              <a:spcBef>
                <a:spcPct val="0"/>
              </a:spcBef>
              <a:buClr>
                <a:srgbClr val="000000"/>
              </a:buClr>
            </a:pPr>
            <a:r>
              <a:rPr lang="en-US"/>
              <a:t>Measurement of Dumping</a:t>
            </a:r>
          </a:p>
          <a:p>
            <a:pPr marL="782638" lvl="1" eaLnBrk="1" hangingPunct="1">
              <a:lnSpc>
                <a:spcPts val="3400"/>
              </a:lnSpc>
              <a:spcBef>
                <a:spcPct val="0"/>
              </a:spcBef>
              <a:buClr>
                <a:srgbClr val="000000"/>
              </a:buClr>
            </a:pPr>
            <a:r>
              <a:rPr lang="en-US"/>
              <a:t>This example has allowed us to illustrate the incentives for firms to enter markets abroad.</a:t>
            </a:r>
          </a:p>
          <a:p>
            <a:pPr marL="782638" lvl="1" eaLnBrk="1" hangingPunct="1">
              <a:lnSpc>
                <a:spcPts val="3400"/>
              </a:lnSpc>
              <a:spcBef>
                <a:spcPct val="0"/>
              </a:spcBef>
              <a:buClr>
                <a:srgbClr val="000000"/>
              </a:buClr>
            </a:pPr>
            <a:r>
              <a:rPr lang="en-US"/>
              <a:t>For the first units sold to the export market, the MR for the exporting firm will always be higher than the MR of the local firm abroad.</a:t>
            </a:r>
          </a:p>
          <a:p>
            <a:pPr marL="1182688" lvl="2" eaLnBrk="1" hangingPunct="1">
              <a:lnSpc>
                <a:spcPts val="3400"/>
              </a:lnSpc>
              <a:spcBef>
                <a:spcPct val="0"/>
              </a:spcBef>
              <a:buClr>
                <a:srgbClr val="000000"/>
              </a:buClr>
            </a:pPr>
            <a:r>
              <a:rPr lang="en-US"/>
              <a:t>The exporting firm does not lose as much revenue from existing sales by selling additional units in the export market.</a:t>
            </a:r>
          </a:p>
          <a:p>
            <a:pPr marL="782638" lvl="1" eaLnBrk="1" hangingPunct="1">
              <a:lnSpc>
                <a:spcPts val="3400"/>
              </a:lnSpc>
              <a:spcBef>
                <a:spcPct val="0"/>
              </a:spcBef>
              <a:buClr>
                <a:srgbClr val="000000"/>
              </a:buClr>
            </a:pPr>
            <a:r>
              <a:rPr lang="en-US"/>
              <a:t>The Foreign firm has an incentive to enter the Home market and the Home firm has an incentive to enter the Foreign market.</a:t>
            </a:r>
          </a:p>
          <a:p>
            <a:pPr marL="782638" lvl="1" eaLnBrk="1" hangingPunct="1">
              <a:lnSpc>
                <a:spcPts val="3400"/>
              </a:lnSpc>
              <a:spcBef>
                <a:spcPct val="0"/>
              </a:spcBef>
              <a:buClr>
                <a:srgbClr val="000000"/>
              </a:buClr>
            </a:pPr>
            <a:r>
              <a:rPr lang="en-US"/>
              <a:t>We should not be surprised to see two-way trade even with homogeneous products.</a:t>
            </a:r>
          </a:p>
        </p:txBody>
      </p:sp>
      <p:pic>
        <p:nvPicPr>
          <p:cNvPr id="81923" name="Picture 1"/>
          <p:cNvPicPr>
            <a:picLocks noChangeArrowheads="1"/>
          </p:cNvPicPr>
          <p:nvPr/>
        </p:nvPicPr>
        <p:blipFill>
          <a:blip r:embed="rId2"/>
          <a:srcRect/>
          <a:stretch>
            <a:fillRect/>
          </a:stretch>
        </p:blipFill>
        <p:spPr bwMode="auto">
          <a:xfrm>
            <a:off x="8383588" y="0"/>
            <a:ext cx="760412" cy="1066800"/>
          </a:xfrm>
          <a:prstGeom prst="rect">
            <a:avLst/>
          </a:prstGeom>
          <a:noFill/>
          <a:ln w="9525">
            <a:noFill/>
            <a:miter lim="800000"/>
            <a:headEnd/>
            <a:tailEnd/>
          </a:ln>
        </p:spPr>
      </p:pic>
      <p:sp>
        <p:nvSpPr>
          <p:cNvPr id="81925" name="Rectangle 3"/>
          <p:cNvSpPr>
            <a:spLocks/>
          </p:cNvSpPr>
          <p:nvPr/>
        </p:nvSpPr>
        <p:spPr bwMode="auto">
          <a:xfrm>
            <a:off x="469900" y="203200"/>
            <a:ext cx="7696200" cy="952500"/>
          </a:xfrm>
          <a:prstGeom prst="rect">
            <a:avLst/>
          </a:prstGeom>
          <a:solidFill>
            <a:srgbClr val="AADE6B"/>
          </a:solidFill>
          <a:ln w="12700">
            <a:noFill/>
            <a:miter lim="800000"/>
            <a:headEnd/>
            <a:tailEnd/>
          </a:ln>
        </p:spPr>
        <p:txBody>
          <a:bodyPr lIns="0" tIns="0" rIns="40639" bIns="0" anchor="ctr">
            <a:prstTxWarp prst="textNoShape">
              <a:avLst/>
            </a:prstTxWarp>
          </a:bodyPr>
          <a:lstStyle/>
          <a:p>
            <a:pPr marL="39688"/>
            <a:r>
              <a:rPr lang="en-US" sz="4400">
                <a:solidFill>
                  <a:schemeClr val="tx1"/>
                </a:solidFill>
                <a:latin typeface="Angsana New Bold" charset="0"/>
                <a:ea typeface="Angsana New Bold" charset="0"/>
                <a:cs typeface="Angsana New Bold" charset="0"/>
                <a:sym typeface="Angsana New Bold" charset="0"/>
              </a:rPr>
              <a:t>Reciprocal Dumping</a:t>
            </a:r>
          </a:p>
        </p:txBody>
      </p:sp>
      <p:sp>
        <p:nvSpPr>
          <p:cNvPr id="81926" name="Text Box 4"/>
          <p:cNvSpPr txBox="1">
            <a:spLocks noChangeArrowheads="1"/>
          </p:cNvSpPr>
          <p:nvPr/>
        </p:nvSpPr>
        <p:spPr bwMode="auto">
          <a:xfrm>
            <a:off x="8024813" y="6400800"/>
            <a:ext cx="331787" cy="482600"/>
          </a:xfrm>
          <a:prstGeom prst="rect">
            <a:avLst/>
          </a:prstGeom>
          <a:noFill/>
          <a:ln w="12700">
            <a:noFill/>
            <a:miter lim="800000"/>
            <a:headEnd/>
            <a:tailEnd/>
          </a:ln>
        </p:spPr>
        <p:txBody>
          <a:bodyPr wrap="none">
            <a:prstTxWarp prst="textNoShape">
              <a:avLst/>
            </a:prstTxWarp>
          </a:bodyPr>
          <a:lstStyle/>
          <a:p>
            <a:pPr algn="ctr"/>
            <a:fld id="{D29D98FC-A270-034E-8459-2964BD1A2188}" type="slidenum">
              <a:rPr lang="en-US" sz="2600">
                <a:solidFill>
                  <a:schemeClr val="tx1"/>
                </a:solidFill>
                <a:ea typeface="Angsana New Italic" charset="0"/>
                <a:cs typeface="Angsana New Italic" charset="0"/>
              </a:rPr>
              <a:pPr algn="ctr"/>
              <a:t>52</a:t>
            </a:fld>
            <a:endParaRPr lang="en-US" sz="2600">
              <a:solidFill>
                <a:schemeClr val="tx1"/>
              </a:solidFill>
              <a:ea typeface="Angsana New Italic" charset="0"/>
              <a:cs typeface="Angsana New Italic" charset="0"/>
            </a:endParaRPr>
          </a:p>
        </p:txBody>
      </p:sp>
      <p:sp>
        <p:nvSpPr>
          <p:cNvPr id="7" name="Footer Placeholder 6"/>
          <p:cNvSpPr>
            <a:spLocks noGrp="1"/>
          </p:cNvSpPr>
          <p:nvPr>
            <p:ph type="ftr" sz="quarter" idx="3"/>
          </p:nvPr>
        </p:nvSpPr>
        <p:spPr/>
        <p:txBody>
          <a:bodyPr/>
          <a:lstStyle/>
          <a:p>
            <a:r>
              <a:rPr lang="en-US" smtClean="0"/>
              <a:t>Chayun Tantivasadakarn</a:t>
            </a:r>
            <a:endParaRPr lang="en-US" dirty="0"/>
          </a:p>
        </p:txBody>
      </p:sp>
    </p:spTree>
  </p:cSld>
  <p:clrMapOvr>
    <a:masterClrMapping/>
  </p:clrMapOvr>
  <p:transition/>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1" presetClass="entr" presetSubtype="0" fill="hold" grpId="0" nodeType="clickEffect">
                                  <p:stCondLst>
                                    <p:cond delay="0"/>
                                  </p:stCondLst>
                                  <p:childTnLst>
                                    <p:set>
                                      <p:cBhvr>
                                        <p:cTn id="6" dur="1" fill="hold">
                                          <p:stCondLst>
                                            <p:cond delay="499"/>
                                          </p:stCondLst>
                                        </p:cTn>
                                        <p:tgtEl>
                                          <p:spTgt spid="58370">
                                            <p:txEl>
                                              <p:pRg st="0" end="0"/>
                                            </p:txEl>
                                          </p:spTgt>
                                        </p:tgtEl>
                                        <p:attrNameLst>
                                          <p:attrName>style.visibility</p:attrName>
                                        </p:attrNameLst>
                                      </p:cBhvr>
                                      <p:to>
                                        <p:strVal val="visible"/>
                                      </p:to>
                                    </p:set>
                                  </p:childTnLst>
                                </p:cTn>
                              </p:par>
                            </p:childTnLst>
                          </p:cTn>
                        </p:par>
                      </p:childTnLst>
                    </p:cTn>
                  </p:par>
                  <p:par>
                    <p:cTn id="7" fill="hold">
                      <p:stCondLst>
                        <p:cond delay="indefinite"/>
                      </p:stCondLst>
                      <p:childTnLst>
                        <p:par>
                          <p:cTn id="8" fill="hold">
                            <p:stCondLst>
                              <p:cond delay="0"/>
                            </p:stCondLst>
                            <p:childTnLst>
                              <p:par>
                                <p:cTn id="9" presetID="1" presetClass="entr" presetSubtype="0" fill="hold" grpId="0" nodeType="clickEffect">
                                  <p:stCondLst>
                                    <p:cond delay="0"/>
                                  </p:stCondLst>
                                  <p:childTnLst>
                                    <p:set>
                                      <p:cBhvr>
                                        <p:cTn id="10" dur="1" fill="hold">
                                          <p:stCondLst>
                                            <p:cond delay="499"/>
                                          </p:stCondLst>
                                        </p:cTn>
                                        <p:tgtEl>
                                          <p:spTgt spid="58370">
                                            <p:txEl>
                                              <p:pRg st="1" end="1"/>
                                            </p:txEl>
                                          </p:spTgt>
                                        </p:tgtEl>
                                        <p:attrNameLst>
                                          <p:attrName>style.visibility</p:attrName>
                                        </p:attrNameLst>
                                      </p:cBhvr>
                                      <p:to>
                                        <p:strVal val="visible"/>
                                      </p:to>
                                    </p:set>
                                  </p:childTnLst>
                                </p:cTn>
                              </p:par>
                            </p:childTnLst>
                          </p:cTn>
                        </p:par>
                      </p:childTnLst>
                    </p:cTn>
                  </p:par>
                  <p:par>
                    <p:cTn id="11" fill="hold">
                      <p:stCondLst>
                        <p:cond delay="indefinite"/>
                      </p:stCondLst>
                      <p:childTnLst>
                        <p:par>
                          <p:cTn id="12" fill="hold">
                            <p:stCondLst>
                              <p:cond delay="0"/>
                            </p:stCondLst>
                            <p:childTnLst>
                              <p:par>
                                <p:cTn id="13" presetID="1" presetClass="entr" presetSubtype="0" fill="hold" grpId="0" nodeType="clickEffect">
                                  <p:stCondLst>
                                    <p:cond delay="0"/>
                                  </p:stCondLst>
                                  <p:childTnLst>
                                    <p:set>
                                      <p:cBhvr>
                                        <p:cTn id="14" dur="1" fill="hold">
                                          <p:stCondLst>
                                            <p:cond delay="499"/>
                                          </p:stCondLst>
                                        </p:cTn>
                                        <p:tgtEl>
                                          <p:spTgt spid="58370">
                                            <p:txEl>
                                              <p:pRg st="2" end="2"/>
                                            </p:txEl>
                                          </p:spTgt>
                                        </p:tgtEl>
                                        <p:attrNameLst>
                                          <p:attrName>style.visibility</p:attrName>
                                        </p:attrNameLst>
                                      </p:cBhvr>
                                      <p:to>
                                        <p:strVal val="visible"/>
                                      </p:to>
                                    </p:set>
                                  </p:childTnLst>
                                </p:cTn>
                              </p:par>
                            </p:childTnLst>
                          </p:cTn>
                        </p:par>
                      </p:childTnLst>
                    </p:cTn>
                  </p:par>
                  <p:par>
                    <p:cTn id="15" fill="hold">
                      <p:stCondLst>
                        <p:cond delay="indefinite"/>
                      </p:stCondLst>
                      <p:childTnLst>
                        <p:par>
                          <p:cTn id="16" fill="hold">
                            <p:stCondLst>
                              <p:cond delay="0"/>
                            </p:stCondLst>
                            <p:childTnLst>
                              <p:par>
                                <p:cTn id="17" presetID="1" presetClass="entr" presetSubtype="0" fill="hold" grpId="0" nodeType="clickEffect">
                                  <p:stCondLst>
                                    <p:cond delay="0"/>
                                  </p:stCondLst>
                                  <p:childTnLst>
                                    <p:set>
                                      <p:cBhvr>
                                        <p:cTn id="18" dur="1" fill="hold">
                                          <p:stCondLst>
                                            <p:cond delay="499"/>
                                          </p:stCondLst>
                                        </p:cTn>
                                        <p:tgtEl>
                                          <p:spTgt spid="58370">
                                            <p:txEl>
                                              <p:pRg st="3" end="3"/>
                                            </p:txEl>
                                          </p:spTgt>
                                        </p:tgtEl>
                                        <p:attrNameLst>
                                          <p:attrName>style.visibility</p:attrName>
                                        </p:attrNameLst>
                                      </p:cBhvr>
                                      <p:to>
                                        <p:strVal val="visible"/>
                                      </p:to>
                                    </p:set>
                                  </p:childTnLst>
                                </p:cTn>
                              </p:par>
                            </p:childTnLst>
                          </p:cTn>
                        </p:par>
                      </p:childTnLst>
                    </p:cTn>
                  </p:par>
                  <p:par>
                    <p:cTn id="19" fill="hold">
                      <p:stCondLst>
                        <p:cond delay="indefinite"/>
                      </p:stCondLst>
                      <p:childTnLst>
                        <p:par>
                          <p:cTn id="20" fill="hold">
                            <p:stCondLst>
                              <p:cond delay="0"/>
                            </p:stCondLst>
                            <p:childTnLst>
                              <p:par>
                                <p:cTn id="21" presetID="1" presetClass="entr" presetSubtype="0" fill="hold" grpId="0" nodeType="clickEffect">
                                  <p:stCondLst>
                                    <p:cond delay="0"/>
                                  </p:stCondLst>
                                  <p:childTnLst>
                                    <p:set>
                                      <p:cBhvr>
                                        <p:cTn id="22" dur="1" fill="hold">
                                          <p:stCondLst>
                                            <p:cond delay="499"/>
                                          </p:stCondLst>
                                        </p:cTn>
                                        <p:tgtEl>
                                          <p:spTgt spid="58370">
                                            <p:txEl>
                                              <p:pRg st="4" end="4"/>
                                            </p:txEl>
                                          </p:spTgt>
                                        </p:tgtEl>
                                        <p:attrNameLst>
                                          <p:attrName>style.visibility</p:attrName>
                                        </p:attrNameLst>
                                      </p:cBhvr>
                                      <p:to>
                                        <p:strVal val="visible"/>
                                      </p:to>
                                    </p:set>
                                  </p:childTnLst>
                                </p:cTn>
                              </p:par>
                            </p:childTnLst>
                          </p:cTn>
                        </p:par>
                      </p:childTnLst>
                    </p:cTn>
                  </p:par>
                  <p:par>
                    <p:cTn id="23" fill="hold">
                      <p:stCondLst>
                        <p:cond delay="indefinite"/>
                      </p:stCondLst>
                      <p:childTnLst>
                        <p:par>
                          <p:cTn id="24" fill="hold">
                            <p:stCondLst>
                              <p:cond delay="0"/>
                            </p:stCondLst>
                            <p:childTnLst>
                              <p:par>
                                <p:cTn id="25" presetID="1" presetClass="entr" presetSubtype="0" fill="hold" grpId="0" nodeType="clickEffect">
                                  <p:stCondLst>
                                    <p:cond delay="0"/>
                                  </p:stCondLst>
                                  <p:childTnLst>
                                    <p:set>
                                      <p:cBhvr>
                                        <p:cTn id="26" dur="1" fill="hold">
                                          <p:stCondLst>
                                            <p:cond delay="499"/>
                                          </p:stCondLst>
                                        </p:cTn>
                                        <p:tgtEl>
                                          <p:spTgt spid="58370">
                                            <p:txEl>
                                              <p:pRg st="5" end="5"/>
                                            </p:txEl>
                                          </p:spTgt>
                                        </p:tgtEl>
                                        <p:attrNameLst>
                                          <p:attrName>style.visibility</p:attrName>
                                        </p:attrNameLst>
                                      </p:cBhvr>
                                      <p:to>
                                        <p:strVal val="visible"/>
                                      </p:to>
                                    </p:se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58370" grpId="0" build="p" bldLvl="5" autoUpdateAnimBg="0"/>
    </p:bldLst>
  </p:timing>
</p:sld>
</file>

<file path=ppt/slides/slide53.xml><?xml version="1.0" encoding="utf-8"?>
<p:sld xmlns:a="http://schemas.openxmlformats.org/drawingml/2006/main" xmlns:r="http://schemas.openxmlformats.org/officeDocument/2006/relationships" xmlns:mc="http://schemas.openxmlformats.org/markup-compatibility/2006" xmlns:mv="urn:schemas-microsoft-com:mac:vml" xmlns:p="http://schemas.openxmlformats.org/presentationml/2006/main" mc:Ignorable="mv" mc:PreserveAttributes="mv:*">
  <p:cSld>
    <p:spTree>
      <p:nvGrpSpPr>
        <p:cNvPr id="1" name=""/>
        <p:cNvGrpSpPr/>
        <p:nvPr/>
      </p:nvGrpSpPr>
      <p:grpSpPr>
        <a:xfrm>
          <a:off x="0" y="0"/>
          <a:ext cx="0" cy="0"/>
          <a:chOff x="0" y="0"/>
          <a:chExt cx="0" cy="0"/>
        </a:xfrm>
      </p:grpSpPr>
      <p:sp>
        <p:nvSpPr>
          <p:cNvPr id="82948" name="Rectangle 2"/>
          <p:cNvSpPr>
            <a:spLocks noGrp="1" noChangeArrowheads="1"/>
          </p:cNvSpPr>
          <p:nvPr>
            <p:ph type="title"/>
          </p:nvPr>
        </p:nvSpPr>
        <p:spPr>
          <a:xfrm>
            <a:off x="609600" y="228600"/>
            <a:ext cx="7696200" cy="838200"/>
          </a:xfrm>
          <a:solidFill>
            <a:srgbClr val="AADE6B"/>
          </a:solidFill>
        </p:spPr>
        <p:txBody>
          <a:bodyPr rIns="132080"/>
          <a:lstStyle/>
          <a:p>
            <a:pPr indent="0" eaLnBrk="1" hangingPunct="1"/>
            <a:r>
              <a:rPr lang="en-US"/>
              <a:t>Conclusions</a:t>
            </a:r>
          </a:p>
        </p:txBody>
      </p:sp>
      <p:sp>
        <p:nvSpPr>
          <p:cNvPr id="82949" name="Rectangle 3"/>
          <p:cNvSpPr>
            <a:spLocks noGrp="1" noChangeArrowheads="1"/>
          </p:cNvSpPr>
          <p:nvPr>
            <p:ph idx="1"/>
          </p:nvPr>
        </p:nvSpPr>
        <p:spPr/>
        <p:txBody>
          <a:bodyPr rIns="132080"/>
          <a:lstStyle/>
          <a:p>
            <a:pPr eaLnBrk="1" hangingPunct="1">
              <a:buClr>
                <a:srgbClr val="000000"/>
              </a:buClr>
            </a:pPr>
            <a:r>
              <a:rPr lang="en-US"/>
              <a:t>When firms have increasing returns to scale, there is potential for gains from trade above and beyond what we have seen so far.</a:t>
            </a:r>
          </a:p>
          <a:p>
            <a:pPr eaLnBrk="1" hangingPunct="1">
              <a:buClr>
                <a:srgbClr val="000000"/>
              </a:buClr>
            </a:pPr>
            <a:r>
              <a:rPr lang="en-US"/>
              <a:t>Two identical countries with external economies of scale may trade even there is no pattern of comparative advantage.  Each country gain by completely specialize in different products.</a:t>
            </a:r>
          </a:p>
        </p:txBody>
      </p:sp>
      <p:pic>
        <p:nvPicPr>
          <p:cNvPr id="82947" name="Picture 1"/>
          <p:cNvPicPr>
            <a:picLocks noChangeArrowheads="1"/>
          </p:cNvPicPr>
          <p:nvPr/>
        </p:nvPicPr>
        <p:blipFill>
          <a:blip r:embed="rId2"/>
          <a:srcRect/>
          <a:stretch>
            <a:fillRect/>
          </a:stretch>
        </p:blipFill>
        <p:spPr bwMode="auto">
          <a:xfrm>
            <a:off x="8383588" y="0"/>
            <a:ext cx="760412" cy="1066800"/>
          </a:xfrm>
          <a:prstGeom prst="rect">
            <a:avLst/>
          </a:prstGeom>
          <a:noFill/>
          <a:ln w="9525">
            <a:noFill/>
            <a:miter lim="800000"/>
            <a:headEnd/>
            <a:tailEnd/>
          </a:ln>
        </p:spPr>
      </p:pic>
      <p:sp>
        <p:nvSpPr>
          <p:cNvPr id="6" name="Footer Placeholder 5"/>
          <p:cNvSpPr>
            <a:spLocks noGrp="1"/>
          </p:cNvSpPr>
          <p:nvPr>
            <p:ph type="ftr" sz="quarter" idx="3"/>
          </p:nvPr>
        </p:nvSpPr>
        <p:spPr/>
        <p:txBody>
          <a:bodyPr/>
          <a:lstStyle/>
          <a:p>
            <a:r>
              <a:rPr lang="en-US" smtClean="0"/>
              <a:t>Chayun Tantivasadakarn</a:t>
            </a:r>
            <a:endParaRPr lang="en-US" dirty="0"/>
          </a:p>
        </p:txBody>
      </p:sp>
    </p:spTree>
  </p:cSld>
  <p:clrMapOvr>
    <a:masterClrMapping/>
  </p:clrMapOvr>
  <p:transition/>
  <p:timing>
    <p:tnLst>
      <p:par>
        <p:cTn id="1" dur="indefinite" restart="never" nodeType="tmRoot"/>
      </p:par>
    </p:tnLst>
  </p:timing>
</p:sld>
</file>

<file path=ppt/slides/slide54.xml><?xml version="1.0" encoding="utf-8"?>
<p:sld xmlns:a="http://schemas.openxmlformats.org/drawingml/2006/main" xmlns:r="http://schemas.openxmlformats.org/officeDocument/2006/relationships" xmlns:mc="http://schemas.openxmlformats.org/markup-compatibility/2006" xmlns:mv="urn:schemas-microsoft-com:mac:vml" xmlns:p="http://schemas.openxmlformats.org/presentationml/2006/main" mc:Ignorable="mv" mc:PreserveAttributes="mv:*">
  <p:cSld>
    <p:spTree>
      <p:nvGrpSpPr>
        <p:cNvPr id="1" name=""/>
        <p:cNvGrpSpPr/>
        <p:nvPr/>
      </p:nvGrpSpPr>
      <p:grpSpPr>
        <a:xfrm>
          <a:off x="0" y="0"/>
          <a:ext cx="0" cy="0"/>
          <a:chOff x="0" y="0"/>
          <a:chExt cx="0" cy="0"/>
        </a:xfrm>
      </p:grpSpPr>
      <p:sp>
        <p:nvSpPr>
          <p:cNvPr id="83972" name="Rectangle 2"/>
          <p:cNvSpPr>
            <a:spLocks noGrp="1" noChangeArrowheads="1"/>
          </p:cNvSpPr>
          <p:nvPr>
            <p:ph type="title"/>
          </p:nvPr>
        </p:nvSpPr>
        <p:spPr>
          <a:xfrm>
            <a:off x="609600" y="228600"/>
            <a:ext cx="7696200" cy="838200"/>
          </a:xfrm>
          <a:solidFill>
            <a:srgbClr val="AADE6B"/>
          </a:solidFill>
        </p:spPr>
        <p:txBody>
          <a:bodyPr rIns="132080"/>
          <a:lstStyle/>
          <a:p>
            <a:pPr indent="0" eaLnBrk="1" hangingPunct="1"/>
            <a:r>
              <a:rPr lang="en-US"/>
              <a:t>Conclusions</a:t>
            </a:r>
          </a:p>
        </p:txBody>
      </p:sp>
      <p:sp>
        <p:nvSpPr>
          <p:cNvPr id="83973" name="Rectangle 3"/>
          <p:cNvSpPr>
            <a:spLocks noGrp="1" noChangeArrowheads="1"/>
          </p:cNvSpPr>
          <p:nvPr>
            <p:ph idx="1"/>
          </p:nvPr>
        </p:nvSpPr>
        <p:spPr/>
        <p:txBody>
          <a:bodyPr rIns="132080"/>
          <a:lstStyle/>
          <a:p>
            <a:pPr eaLnBrk="1" hangingPunct="1">
              <a:buClr>
                <a:srgbClr val="000000"/>
              </a:buClr>
            </a:pPr>
            <a:r>
              <a:rPr lang="en-US"/>
              <a:t>The model of monopolistic competition with differentiated products and internal economies of scale shows that trade will occur even between countries that are identical because the potential to sell in a larger market will induce firms to lower their prices below those charged in the absence of trade.</a:t>
            </a:r>
          </a:p>
        </p:txBody>
      </p:sp>
      <p:pic>
        <p:nvPicPr>
          <p:cNvPr id="83971" name="Picture 1"/>
          <p:cNvPicPr>
            <a:picLocks noChangeArrowheads="1"/>
          </p:cNvPicPr>
          <p:nvPr/>
        </p:nvPicPr>
        <p:blipFill>
          <a:blip r:embed="rId2"/>
          <a:srcRect/>
          <a:stretch>
            <a:fillRect/>
          </a:stretch>
        </p:blipFill>
        <p:spPr bwMode="auto">
          <a:xfrm>
            <a:off x="8383588" y="0"/>
            <a:ext cx="760412" cy="1066800"/>
          </a:xfrm>
          <a:prstGeom prst="rect">
            <a:avLst/>
          </a:prstGeom>
          <a:noFill/>
          <a:ln w="9525">
            <a:noFill/>
            <a:miter lim="800000"/>
            <a:headEnd/>
            <a:tailEnd/>
          </a:ln>
        </p:spPr>
      </p:pic>
      <p:sp>
        <p:nvSpPr>
          <p:cNvPr id="6" name="Footer Placeholder 5"/>
          <p:cNvSpPr>
            <a:spLocks noGrp="1"/>
          </p:cNvSpPr>
          <p:nvPr>
            <p:ph type="ftr" sz="quarter" idx="3"/>
          </p:nvPr>
        </p:nvSpPr>
        <p:spPr/>
        <p:txBody>
          <a:bodyPr/>
          <a:lstStyle/>
          <a:p>
            <a:r>
              <a:rPr lang="en-US" smtClean="0"/>
              <a:t>Chayun Tantivasadakarn</a:t>
            </a:r>
            <a:endParaRPr lang="en-US" dirty="0"/>
          </a:p>
        </p:txBody>
      </p:sp>
    </p:spTree>
  </p:cSld>
  <p:clrMapOvr>
    <a:masterClrMapping/>
  </p:clrMapOvr>
  <p:transition/>
  <p:timing>
    <p:tnLst>
      <p:par>
        <p:cTn id="1" dur="indefinite" restart="never" nodeType="tmRoot"/>
      </p:par>
    </p:tnLst>
  </p:timing>
</p:sld>
</file>

<file path=ppt/slides/slide55.xml><?xml version="1.0" encoding="utf-8"?>
<p:sld xmlns:a="http://schemas.openxmlformats.org/drawingml/2006/main" xmlns:r="http://schemas.openxmlformats.org/officeDocument/2006/relationships" xmlns:mc="http://schemas.openxmlformats.org/markup-compatibility/2006" xmlns:mv="urn:schemas-microsoft-com:mac:vml" xmlns:p="http://schemas.openxmlformats.org/presentationml/2006/main" mc:Ignorable="mv" mc:PreserveAttributes="mv:*">
  <p:cSld>
    <p:spTree>
      <p:nvGrpSpPr>
        <p:cNvPr id="1" name=""/>
        <p:cNvGrpSpPr/>
        <p:nvPr/>
      </p:nvGrpSpPr>
      <p:grpSpPr>
        <a:xfrm>
          <a:off x="0" y="0"/>
          <a:ext cx="0" cy="0"/>
          <a:chOff x="0" y="0"/>
          <a:chExt cx="0" cy="0"/>
        </a:xfrm>
      </p:grpSpPr>
      <p:sp>
        <p:nvSpPr>
          <p:cNvPr id="84996" name="Rectangle 2"/>
          <p:cNvSpPr>
            <a:spLocks noGrp="1" noChangeArrowheads="1"/>
          </p:cNvSpPr>
          <p:nvPr>
            <p:ph idx="1"/>
          </p:nvPr>
        </p:nvSpPr>
        <p:spPr>
          <a:xfrm>
            <a:off x="685800" y="1066800"/>
            <a:ext cx="7772400" cy="5486400"/>
          </a:xfrm>
        </p:spPr>
        <p:txBody>
          <a:bodyPr rIns="132080"/>
          <a:lstStyle/>
          <a:p>
            <a:pPr eaLnBrk="1" hangingPunct="1">
              <a:buClr>
                <a:srgbClr val="000000"/>
              </a:buClr>
            </a:pPr>
            <a:r>
              <a:rPr lang="en-US"/>
              <a:t>The reduction in average costs lowers the prices charged by firms, creating gains for consumers in the importing country.</a:t>
            </a:r>
          </a:p>
          <a:p>
            <a:pPr eaLnBrk="1" hangingPunct="1">
              <a:buClr>
                <a:srgbClr val="000000"/>
              </a:buClr>
            </a:pPr>
            <a:r>
              <a:rPr lang="en-US"/>
              <a:t>Additionally, since each firm produces a differentiated product, trade between countries allows for more product varieties available for consumers.</a:t>
            </a:r>
          </a:p>
          <a:p>
            <a:pPr eaLnBrk="1" hangingPunct="1">
              <a:buClr>
                <a:srgbClr val="000000"/>
              </a:buClr>
            </a:pPr>
            <a:r>
              <a:rPr lang="en-US"/>
              <a:t>In fact there are some firms exit the market which allow the remaining firms to utilize the economies of scale even more.</a:t>
            </a:r>
          </a:p>
        </p:txBody>
      </p:sp>
      <p:pic>
        <p:nvPicPr>
          <p:cNvPr id="84995" name="Picture 1"/>
          <p:cNvPicPr>
            <a:picLocks noChangeArrowheads="1"/>
          </p:cNvPicPr>
          <p:nvPr/>
        </p:nvPicPr>
        <p:blipFill>
          <a:blip r:embed="rId2"/>
          <a:srcRect/>
          <a:stretch>
            <a:fillRect/>
          </a:stretch>
        </p:blipFill>
        <p:spPr bwMode="auto">
          <a:xfrm>
            <a:off x="8383588" y="0"/>
            <a:ext cx="760412" cy="1066800"/>
          </a:xfrm>
          <a:prstGeom prst="rect">
            <a:avLst/>
          </a:prstGeom>
          <a:noFill/>
          <a:ln w="9525">
            <a:noFill/>
            <a:miter lim="800000"/>
            <a:headEnd/>
            <a:tailEnd/>
          </a:ln>
        </p:spPr>
      </p:pic>
      <p:sp>
        <p:nvSpPr>
          <p:cNvPr id="84997" name="Rectangle 3"/>
          <p:cNvSpPr>
            <a:spLocks/>
          </p:cNvSpPr>
          <p:nvPr/>
        </p:nvSpPr>
        <p:spPr bwMode="auto">
          <a:xfrm>
            <a:off x="609600" y="228600"/>
            <a:ext cx="7696200" cy="838200"/>
          </a:xfrm>
          <a:prstGeom prst="rect">
            <a:avLst/>
          </a:prstGeom>
          <a:solidFill>
            <a:srgbClr val="AADE6B"/>
          </a:solidFill>
          <a:ln w="12700">
            <a:noFill/>
            <a:miter lim="800000"/>
            <a:headEnd/>
            <a:tailEnd/>
          </a:ln>
        </p:spPr>
        <p:txBody>
          <a:bodyPr lIns="0" tIns="0" rIns="40639" bIns="0" anchor="ctr">
            <a:prstTxWarp prst="textNoShape">
              <a:avLst/>
            </a:prstTxWarp>
          </a:bodyPr>
          <a:lstStyle/>
          <a:p>
            <a:pPr marL="39688"/>
            <a:r>
              <a:rPr lang="en-US" sz="4400">
                <a:solidFill>
                  <a:schemeClr val="tx1"/>
                </a:solidFill>
                <a:latin typeface="Angsana New Bold" charset="0"/>
                <a:ea typeface="Angsana New Bold" charset="0"/>
                <a:cs typeface="Angsana New Bold" charset="0"/>
                <a:sym typeface="Angsana New Bold" charset="0"/>
              </a:rPr>
              <a:t>Conclusions</a:t>
            </a:r>
          </a:p>
        </p:txBody>
      </p:sp>
      <p:sp>
        <p:nvSpPr>
          <p:cNvPr id="6" name="Footer Placeholder 5"/>
          <p:cNvSpPr>
            <a:spLocks noGrp="1"/>
          </p:cNvSpPr>
          <p:nvPr>
            <p:ph type="ftr" sz="quarter" idx="3"/>
          </p:nvPr>
        </p:nvSpPr>
        <p:spPr/>
        <p:txBody>
          <a:bodyPr/>
          <a:lstStyle/>
          <a:p>
            <a:r>
              <a:rPr lang="en-US" smtClean="0"/>
              <a:t>Chayun Tantivasadakarn</a:t>
            </a:r>
            <a:endParaRPr lang="en-US" dirty="0"/>
          </a:p>
        </p:txBody>
      </p:sp>
    </p:spTree>
  </p:cSld>
  <p:clrMapOvr>
    <a:masterClrMapping/>
  </p:clrMapOvr>
  <p:transition/>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1" presetClass="entr" presetSubtype="0" fill="hold" grpId="0" nodeType="clickEffect">
                                  <p:stCondLst>
                                    <p:cond delay="0"/>
                                  </p:stCondLst>
                                  <p:childTnLst>
                                    <p:set>
                                      <p:cBhvr>
                                        <p:cTn id="6" dur="1" fill="hold">
                                          <p:stCondLst>
                                            <p:cond delay="0"/>
                                          </p:stCondLst>
                                        </p:cTn>
                                        <p:tgtEl>
                                          <p:spTgt spid="84996">
                                            <p:txEl>
                                              <p:pRg st="0" end="0"/>
                                            </p:txEl>
                                          </p:spTgt>
                                        </p:tgtEl>
                                        <p:attrNameLst>
                                          <p:attrName>style.visibility</p:attrName>
                                        </p:attrNameLst>
                                      </p:cBhvr>
                                      <p:to>
                                        <p:strVal val="visible"/>
                                      </p:to>
                                    </p:set>
                                  </p:childTnLst>
                                </p:cTn>
                              </p:par>
                            </p:childTnLst>
                          </p:cTn>
                        </p:par>
                      </p:childTnLst>
                    </p:cTn>
                  </p:par>
                  <p:par>
                    <p:cTn id="7" fill="hold">
                      <p:stCondLst>
                        <p:cond delay="indefinite"/>
                      </p:stCondLst>
                      <p:childTnLst>
                        <p:par>
                          <p:cTn id="8" fill="hold">
                            <p:stCondLst>
                              <p:cond delay="0"/>
                            </p:stCondLst>
                            <p:childTnLst>
                              <p:par>
                                <p:cTn id="9" presetID="1" presetClass="entr" presetSubtype="0" fill="hold" grpId="0" nodeType="clickEffect">
                                  <p:stCondLst>
                                    <p:cond delay="0"/>
                                  </p:stCondLst>
                                  <p:childTnLst>
                                    <p:set>
                                      <p:cBhvr>
                                        <p:cTn id="10" dur="1" fill="hold">
                                          <p:stCondLst>
                                            <p:cond delay="0"/>
                                          </p:stCondLst>
                                        </p:cTn>
                                        <p:tgtEl>
                                          <p:spTgt spid="84996">
                                            <p:txEl>
                                              <p:pRg st="1" end="1"/>
                                            </p:txEl>
                                          </p:spTgt>
                                        </p:tgtEl>
                                        <p:attrNameLst>
                                          <p:attrName>style.visibility</p:attrName>
                                        </p:attrNameLst>
                                      </p:cBhvr>
                                      <p:to>
                                        <p:strVal val="visible"/>
                                      </p:to>
                                    </p:set>
                                  </p:childTnLst>
                                </p:cTn>
                              </p:par>
                            </p:childTnLst>
                          </p:cTn>
                        </p:par>
                      </p:childTnLst>
                    </p:cTn>
                  </p:par>
                  <p:par>
                    <p:cTn id="11" fill="hold">
                      <p:stCondLst>
                        <p:cond delay="indefinite"/>
                      </p:stCondLst>
                      <p:childTnLst>
                        <p:par>
                          <p:cTn id="12" fill="hold">
                            <p:stCondLst>
                              <p:cond delay="0"/>
                            </p:stCondLst>
                            <p:childTnLst>
                              <p:par>
                                <p:cTn id="13" presetID="1" presetClass="entr" presetSubtype="0" fill="hold" grpId="0" nodeType="clickEffect">
                                  <p:stCondLst>
                                    <p:cond delay="0"/>
                                  </p:stCondLst>
                                  <p:childTnLst>
                                    <p:set>
                                      <p:cBhvr>
                                        <p:cTn id="14" dur="1" fill="hold">
                                          <p:stCondLst>
                                            <p:cond delay="0"/>
                                          </p:stCondLst>
                                        </p:cTn>
                                        <p:tgtEl>
                                          <p:spTgt spid="84996">
                                            <p:txEl>
                                              <p:pRg st="2" end="2"/>
                                            </p:txEl>
                                          </p:spTgt>
                                        </p:tgtEl>
                                        <p:attrNameLst>
                                          <p:attrName>style.visibility</p:attrName>
                                        </p:attrNameLst>
                                      </p:cBhvr>
                                      <p:to>
                                        <p:strVal val="visible"/>
                                      </p:to>
                                    </p:se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84996" grpId="0" build="p"/>
    </p:bldLst>
  </p:timing>
</p:sld>
</file>

<file path=ppt/slides/slide56.xml><?xml version="1.0" encoding="utf-8"?>
<p:sld xmlns:a="http://schemas.openxmlformats.org/drawingml/2006/main" xmlns:r="http://schemas.openxmlformats.org/officeDocument/2006/relationships" xmlns:mc="http://schemas.openxmlformats.org/markup-compatibility/2006" xmlns:mv="urn:schemas-microsoft-com:mac:vml" xmlns:p="http://schemas.openxmlformats.org/presentationml/2006/main" mc:Ignorable="mv" mc:PreserveAttributes="mv:*">
  <p:cSld>
    <p:spTree>
      <p:nvGrpSpPr>
        <p:cNvPr id="1" name=""/>
        <p:cNvGrpSpPr/>
        <p:nvPr/>
      </p:nvGrpSpPr>
      <p:grpSpPr>
        <a:xfrm>
          <a:off x="0" y="0"/>
          <a:ext cx="0" cy="0"/>
          <a:chOff x="0" y="0"/>
          <a:chExt cx="0" cy="0"/>
        </a:xfrm>
      </p:grpSpPr>
      <p:sp>
        <p:nvSpPr>
          <p:cNvPr id="86020" name="Rectangle 2"/>
          <p:cNvSpPr>
            <a:spLocks noGrp="1" noChangeArrowheads="1"/>
          </p:cNvSpPr>
          <p:nvPr>
            <p:ph idx="1"/>
          </p:nvPr>
        </p:nvSpPr>
        <p:spPr>
          <a:xfrm>
            <a:off x="685800" y="1016000"/>
            <a:ext cx="7772400" cy="5842000"/>
          </a:xfrm>
        </p:spPr>
        <p:txBody>
          <a:bodyPr rIns="132080"/>
          <a:lstStyle/>
          <a:p>
            <a:pPr eaLnBrk="1" hangingPunct="1">
              <a:buClr>
                <a:srgbClr val="000000"/>
              </a:buClr>
            </a:pPr>
            <a:r>
              <a:rPr lang="en-US"/>
              <a:t>When products are homogeneous, it is still possible to get two-way trade between countries. This leads to dumping. </a:t>
            </a:r>
          </a:p>
          <a:p>
            <a:pPr eaLnBrk="1" hangingPunct="1">
              <a:buClr>
                <a:srgbClr val="000000"/>
              </a:buClr>
            </a:pPr>
            <a:r>
              <a:rPr lang="en-US"/>
              <a:t>Dumping arises due to a more elastic demand curve in the export market.</a:t>
            </a:r>
          </a:p>
          <a:p>
            <a:pPr eaLnBrk="1" hangingPunct="1">
              <a:buClr>
                <a:srgbClr val="000000"/>
              </a:buClr>
            </a:pPr>
            <a:r>
              <a:rPr lang="en-US"/>
              <a:t>Dumping can also occur even when the demand curves in the two markets are the same, as firms compete to enter each other markets.</a:t>
            </a:r>
          </a:p>
          <a:p>
            <a:pPr eaLnBrk="1" hangingPunct="1">
              <a:buClr>
                <a:srgbClr val="000000"/>
              </a:buClr>
            </a:pPr>
            <a:r>
              <a:rPr lang="en-US"/>
              <a:t>When the firms in both countries act this way they are engaged in reciprocal dumping.</a:t>
            </a:r>
          </a:p>
        </p:txBody>
      </p:sp>
      <p:pic>
        <p:nvPicPr>
          <p:cNvPr id="86019" name="Picture 1"/>
          <p:cNvPicPr>
            <a:picLocks noChangeArrowheads="1"/>
          </p:cNvPicPr>
          <p:nvPr/>
        </p:nvPicPr>
        <p:blipFill>
          <a:blip r:embed="rId2"/>
          <a:srcRect/>
          <a:stretch>
            <a:fillRect/>
          </a:stretch>
        </p:blipFill>
        <p:spPr bwMode="auto">
          <a:xfrm>
            <a:off x="8383588" y="0"/>
            <a:ext cx="760412" cy="1066800"/>
          </a:xfrm>
          <a:prstGeom prst="rect">
            <a:avLst/>
          </a:prstGeom>
          <a:noFill/>
          <a:ln w="9525">
            <a:noFill/>
            <a:miter lim="800000"/>
            <a:headEnd/>
            <a:tailEnd/>
          </a:ln>
        </p:spPr>
      </p:pic>
      <p:sp>
        <p:nvSpPr>
          <p:cNvPr id="86021" name="Rectangle 3"/>
          <p:cNvSpPr>
            <a:spLocks/>
          </p:cNvSpPr>
          <p:nvPr/>
        </p:nvSpPr>
        <p:spPr bwMode="auto">
          <a:xfrm>
            <a:off x="609600" y="228600"/>
            <a:ext cx="7696200" cy="838200"/>
          </a:xfrm>
          <a:prstGeom prst="rect">
            <a:avLst/>
          </a:prstGeom>
          <a:solidFill>
            <a:srgbClr val="AADE6B"/>
          </a:solidFill>
          <a:ln w="12700">
            <a:noFill/>
            <a:miter lim="800000"/>
            <a:headEnd/>
            <a:tailEnd/>
          </a:ln>
        </p:spPr>
        <p:txBody>
          <a:bodyPr lIns="0" tIns="0" rIns="40639" bIns="0" anchor="ctr">
            <a:prstTxWarp prst="textNoShape">
              <a:avLst/>
            </a:prstTxWarp>
          </a:bodyPr>
          <a:lstStyle/>
          <a:p>
            <a:pPr marL="39688"/>
            <a:r>
              <a:rPr lang="en-US" sz="4400">
                <a:solidFill>
                  <a:schemeClr val="tx1"/>
                </a:solidFill>
                <a:latin typeface="Angsana New Bold" charset="0"/>
                <a:ea typeface="Angsana New Bold" charset="0"/>
                <a:cs typeface="Angsana New Bold" charset="0"/>
                <a:sym typeface="Angsana New Bold" charset="0"/>
              </a:rPr>
              <a:t>Conclusions</a:t>
            </a:r>
          </a:p>
        </p:txBody>
      </p:sp>
      <p:sp>
        <p:nvSpPr>
          <p:cNvPr id="6" name="Footer Placeholder 5"/>
          <p:cNvSpPr>
            <a:spLocks noGrp="1"/>
          </p:cNvSpPr>
          <p:nvPr>
            <p:ph type="ftr" sz="quarter" idx="3"/>
          </p:nvPr>
        </p:nvSpPr>
        <p:spPr/>
        <p:txBody>
          <a:bodyPr/>
          <a:lstStyle/>
          <a:p>
            <a:r>
              <a:rPr lang="en-US" smtClean="0"/>
              <a:t>Chayun Tantivasadakarn</a:t>
            </a:r>
            <a:endParaRPr lang="en-US" dirty="0"/>
          </a:p>
        </p:txBody>
      </p:sp>
    </p:spTree>
  </p:cSld>
  <p:clrMapOvr>
    <a:masterClrMapping/>
  </p:clrMapOvr>
  <p:transition/>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1" presetClass="entr" presetSubtype="0" fill="hold" grpId="0" nodeType="clickEffect">
                                  <p:stCondLst>
                                    <p:cond delay="0"/>
                                  </p:stCondLst>
                                  <p:childTnLst>
                                    <p:set>
                                      <p:cBhvr>
                                        <p:cTn id="6" dur="1" fill="hold">
                                          <p:stCondLst>
                                            <p:cond delay="0"/>
                                          </p:stCondLst>
                                        </p:cTn>
                                        <p:tgtEl>
                                          <p:spTgt spid="86020">
                                            <p:txEl>
                                              <p:pRg st="0" end="0"/>
                                            </p:txEl>
                                          </p:spTgt>
                                        </p:tgtEl>
                                        <p:attrNameLst>
                                          <p:attrName>style.visibility</p:attrName>
                                        </p:attrNameLst>
                                      </p:cBhvr>
                                      <p:to>
                                        <p:strVal val="visible"/>
                                      </p:to>
                                    </p:set>
                                  </p:childTnLst>
                                </p:cTn>
                              </p:par>
                            </p:childTnLst>
                          </p:cTn>
                        </p:par>
                      </p:childTnLst>
                    </p:cTn>
                  </p:par>
                  <p:par>
                    <p:cTn id="7" fill="hold">
                      <p:stCondLst>
                        <p:cond delay="indefinite"/>
                      </p:stCondLst>
                      <p:childTnLst>
                        <p:par>
                          <p:cTn id="8" fill="hold">
                            <p:stCondLst>
                              <p:cond delay="0"/>
                            </p:stCondLst>
                            <p:childTnLst>
                              <p:par>
                                <p:cTn id="9" presetID="1" presetClass="entr" presetSubtype="0" fill="hold" grpId="0" nodeType="clickEffect">
                                  <p:stCondLst>
                                    <p:cond delay="0"/>
                                  </p:stCondLst>
                                  <p:childTnLst>
                                    <p:set>
                                      <p:cBhvr>
                                        <p:cTn id="10" dur="1" fill="hold">
                                          <p:stCondLst>
                                            <p:cond delay="0"/>
                                          </p:stCondLst>
                                        </p:cTn>
                                        <p:tgtEl>
                                          <p:spTgt spid="86020">
                                            <p:txEl>
                                              <p:pRg st="1" end="1"/>
                                            </p:txEl>
                                          </p:spTgt>
                                        </p:tgtEl>
                                        <p:attrNameLst>
                                          <p:attrName>style.visibility</p:attrName>
                                        </p:attrNameLst>
                                      </p:cBhvr>
                                      <p:to>
                                        <p:strVal val="visible"/>
                                      </p:to>
                                    </p:set>
                                  </p:childTnLst>
                                </p:cTn>
                              </p:par>
                            </p:childTnLst>
                          </p:cTn>
                        </p:par>
                      </p:childTnLst>
                    </p:cTn>
                  </p:par>
                  <p:par>
                    <p:cTn id="11" fill="hold">
                      <p:stCondLst>
                        <p:cond delay="indefinite"/>
                      </p:stCondLst>
                      <p:childTnLst>
                        <p:par>
                          <p:cTn id="12" fill="hold">
                            <p:stCondLst>
                              <p:cond delay="0"/>
                            </p:stCondLst>
                            <p:childTnLst>
                              <p:par>
                                <p:cTn id="13" presetID="1" presetClass="entr" presetSubtype="0" fill="hold" grpId="0" nodeType="clickEffect">
                                  <p:stCondLst>
                                    <p:cond delay="0"/>
                                  </p:stCondLst>
                                  <p:childTnLst>
                                    <p:set>
                                      <p:cBhvr>
                                        <p:cTn id="14" dur="1" fill="hold">
                                          <p:stCondLst>
                                            <p:cond delay="0"/>
                                          </p:stCondLst>
                                        </p:cTn>
                                        <p:tgtEl>
                                          <p:spTgt spid="86020">
                                            <p:txEl>
                                              <p:pRg st="2" end="2"/>
                                            </p:txEl>
                                          </p:spTgt>
                                        </p:tgtEl>
                                        <p:attrNameLst>
                                          <p:attrName>style.visibility</p:attrName>
                                        </p:attrNameLst>
                                      </p:cBhvr>
                                      <p:to>
                                        <p:strVal val="visible"/>
                                      </p:to>
                                    </p:set>
                                  </p:childTnLst>
                                </p:cTn>
                              </p:par>
                            </p:childTnLst>
                          </p:cTn>
                        </p:par>
                      </p:childTnLst>
                    </p:cTn>
                  </p:par>
                  <p:par>
                    <p:cTn id="15" fill="hold">
                      <p:stCondLst>
                        <p:cond delay="indefinite"/>
                      </p:stCondLst>
                      <p:childTnLst>
                        <p:par>
                          <p:cTn id="16" fill="hold">
                            <p:stCondLst>
                              <p:cond delay="0"/>
                            </p:stCondLst>
                            <p:childTnLst>
                              <p:par>
                                <p:cTn id="17" presetID="1" presetClass="entr" presetSubtype="0" fill="hold" grpId="0" nodeType="clickEffect">
                                  <p:stCondLst>
                                    <p:cond delay="0"/>
                                  </p:stCondLst>
                                  <p:childTnLst>
                                    <p:set>
                                      <p:cBhvr>
                                        <p:cTn id="18" dur="1" fill="hold">
                                          <p:stCondLst>
                                            <p:cond delay="0"/>
                                          </p:stCondLst>
                                        </p:cTn>
                                        <p:tgtEl>
                                          <p:spTgt spid="86020">
                                            <p:txEl>
                                              <p:pRg st="3" end="3"/>
                                            </p:txEl>
                                          </p:spTgt>
                                        </p:tgtEl>
                                        <p:attrNameLst>
                                          <p:attrName>style.visibility</p:attrName>
                                        </p:attrNameLst>
                                      </p:cBhvr>
                                      <p:to>
                                        <p:strVal val="visible"/>
                                      </p:to>
                                    </p:se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86020" grpId="0" build="p"/>
    </p:bldLst>
  </p:timing>
</p:sld>
</file>

<file path=ppt/theme/theme1.xml><?xml version="1.0" encoding="utf-8"?>
<a:theme xmlns:a="http://schemas.openxmlformats.org/drawingml/2006/main" name="1_Default Design">
  <a:themeElements>
    <a:clrScheme name="Custom 9">
      <a:dk1>
        <a:srgbClr val="000000"/>
      </a:dk1>
      <a:lt1>
        <a:srgbClr val="FFFFFF"/>
      </a:lt1>
      <a:dk2>
        <a:srgbClr val="000000"/>
      </a:dk2>
      <a:lt2>
        <a:srgbClr val="808080"/>
      </a:lt2>
      <a:accent1>
        <a:srgbClr val="00CC99"/>
      </a:accent1>
      <a:accent2>
        <a:srgbClr val="3333CC"/>
      </a:accent2>
      <a:accent3>
        <a:srgbClr val="FFFFFF"/>
      </a:accent3>
      <a:accent4>
        <a:srgbClr val="000000"/>
      </a:accent4>
      <a:accent5>
        <a:srgbClr val="AAE2CA"/>
      </a:accent5>
      <a:accent6>
        <a:srgbClr val="2D2DB9"/>
      </a:accent6>
      <a:hlink>
        <a:srgbClr val="000000"/>
      </a:hlink>
      <a:folHlink>
        <a:srgbClr val="B2B2B2"/>
      </a:folHlink>
    </a:clrScheme>
    <a:fontScheme name="Default Design">
      <a:majorFont>
        <a:latin typeface="Angsana New"/>
        <a:ea typeface=""/>
        <a:cs typeface=""/>
      </a:majorFont>
      <a:minorFont>
        <a:latin typeface="Angsana New"/>
        <a:ea typeface=""/>
        <a:cs typeface=""/>
      </a:minorFont>
    </a:fontScheme>
    <a:fmtScheme name="Office">
      <a:fillStyleLst>
        <a:solidFill>
          <a:schemeClr val="phClr"/>
        </a:solidFill>
        <a:gradFill rotWithShape="1">
          <a:gsLst>
            <a:gs pos="0">
              <a:schemeClr val="phClr">
                <a:tint val="50000"/>
                <a:satMod val="300000"/>
              </a:schemeClr>
            </a:gs>
            <a:gs pos="35000">
              <a:schemeClr val="phClr">
                <a:tint val="37000"/>
                <a:satMod val="300000"/>
              </a:schemeClr>
            </a:gs>
            <a:gs pos="100000">
              <a:schemeClr val="phClr">
                <a:tint val="15000"/>
                <a:satMod val="350000"/>
              </a:schemeClr>
            </a:gs>
          </a:gsLst>
          <a:lin ang="16200000" scaled="1"/>
        </a:gradFill>
        <a:gradFill rotWithShape="1">
          <a:gsLst>
            <a:gs pos="0">
              <a:schemeClr val="phClr">
                <a:tint val="100000"/>
                <a:shade val="100000"/>
                <a:satMod val="130000"/>
              </a:schemeClr>
            </a:gs>
            <a:gs pos="100000">
              <a:schemeClr val="phClr">
                <a:tint val="50000"/>
                <a:shade val="100000"/>
                <a:satMod val="350000"/>
              </a:schemeClr>
            </a:gs>
          </a:gsLst>
          <a:lin ang="16200000" scaled="0"/>
        </a:gradFill>
      </a:fillStyleLst>
      <a:lnStyleLst>
        <a:ln w="9525" cap="flat" cmpd="sng" algn="ctr">
          <a:solidFill>
            <a:schemeClr val="phClr">
              <a:shade val="95000"/>
              <a:satMod val="105000"/>
            </a:schemeClr>
          </a:solidFill>
          <a:prstDash val="solid"/>
        </a:ln>
        <a:ln w="25400" cap="flat" cmpd="sng" algn="ctr">
          <a:solidFill>
            <a:schemeClr val="phClr"/>
          </a:solidFill>
          <a:prstDash val="solid"/>
        </a:ln>
        <a:ln w="38100" cap="flat" cmpd="sng" algn="ctr">
          <a:solidFill>
            <a:schemeClr val="phClr"/>
          </a:solidFill>
          <a:prstDash val="solid"/>
        </a:ln>
      </a:lnStyleLst>
      <a:effectStyleLst>
        <a:effectStyle>
          <a:effectLst>
            <a:outerShdw blurRad="40000" dist="20000" dir="5400000" rotWithShape="0">
              <a:srgbClr val="000000">
                <a:alpha val="38000"/>
              </a:srgbClr>
            </a:outerShdw>
          </a:effectLst>
        </a:effectStyle>
        <a:effectStyle>
          <a:effectLst>
            <a:outerShdw blurRad="40000" dist="23000" dir="5400000" rotWithShape="0">
              <a:srgbClr val="000000">
                <a:alpha val="35000"/>
              </a:srgbClr>
            </a:outerShdw>
          </a:effectLst>
        </a:effectStyle>
        <a:effectStyle>
          <a:effectLst>
            <a:outerShdw blurRad="40000" dist="23000" dir="5400000" rotWithShape="0">
              <a:srgbClr val="000000">
                <a:alpha val="35000"/>
              </a:srgbClr>
            </a:outerShdw>
          </a:effectLst>
          <a:scene3d>
            <a:camera prst="orthographicFront">
              <a:rot lat="0" lon="0" rev="0"/>
            </a:camera>
            <a:lightRig rig="threePt" dir="t">
              <a:rot lat="0" lon="0" rev="1200000"/>
            </a:lightRig>
          </a:scene3d>
          <a:sp3d>
            <a:bevelT w="63500" h="25400"/>
          </a:sp3d>
        </a:effectStyle>
      </a:effectStyleLst>
      <a:bgFillStyleLst>
        <a:solidFill>
          <a:schemeClr val="phClr"/>
        </a:solidFill>
        <a:gradFill rotWithShape="1">
          <a:gsLst>
            <a:gs pos="0">
              <a:schemeClr val="phClr">
                <a:tint val="40000"/>
                <a:satMod val="350000"/>
              </a:schemeClr>
            </a:gs>
            <a:gs pos="40000">
              <a:schemeClr val="phClr">
                <a:tint val="45000"/>
                <a:shade val="99000"/>
                <a:satMod val="350000"/>
              </a:schemeClr>
            </a:gs>
            <a:gs pos="100000">
              <a:schemeClr val="phClr">
                <a:shade val="20000"/>
                <a:satMod val="255000"/>
              </a:schemeClr>
            </a:gs>
          </a:gsLst>
          <a:path path="circle">
            <a:fillToRect l="50000" t="-80000" r="50000" b="180000"/>
          </a:path>
        </a:gradFill>
        <a:gradFill rotWithShape="1">
          <a:gsLst>
            <a:gs pos="0">
              <a:schemeClr val="phClr">
                <a:tint val="80000"/>
                <a:satMod val="300000"/>
              </a:schemeClr>
            </a:gs>
            <a:gs pos="100000">
              <a:schemeClr val="phClr">
                <a:shade val="30000"/>
                <a:satMod val="200000"/>
              </a:schemeClr>
            </a:gs>
          </a:gsLst>
          <a:path path="circle">
            <a:fillToRect l="50000" t="50000" r="50000" b="50000"/>
          </a:path>
        </a:gradFill>
      </a:bgFillStyleLst>
    </a:fmtScheme>
  </a:themeElements>
  <a:objectDefaults>
    <a:spDef>
      <a:spPr bwMode="auto">
        <a:xfrm>
          <a:off x="0" y="0"/>
          <a:ext cx="1" cy="1"/>
        </a:xfrm>
        <a:custGeom>
          <a:avLst/>
          <a:gdLst/>
          <a:ahLst/>
          <a:cxnLst/>
          <a:rect l="0" t="0" r="0" b="0"/>
          <a:pathLst/>
        </a:custGeom>
        <a:solidFill>
          <a:schemeClr val="accent1"/>
        </a:solidFill>
        <a:ln w="9525" cap="flat" cmpd="sng" algn="ctr">
          <a:solidFill>
            <a:schemeClr val="tx1"/>
          </a:solidFill>
          <a:prstDash val="solid"/>
          <a:round/>
          <a:headEnd type="none" w="med" len="med"/>
          <a:tailEnd type="none" w="med" len="med"/>
        </a:ln>
        <a:effectLst/>
      </a:spPr>
      <a:bodyPr vert="horz" wrap="square" lIns="91440" tIns="45720" rIns="91440" bIns="45720" numCol="1" anchor="t" anchorCtr="0" compatLnSpc="1">
        <a:prstTxWarp prst="textNoShape">
          <a:avLst/>
        </a:prstTxWarp>
      </a:bodyPr>
      <a:lstStyle>
        <a:defPPr marL="0" marR="0" indent="0" algn="l" defTabSz="914400" rtl="0" eaLnBrk="0" fontAlgn="base" latinLnBrk="0" hangingPunct="0">
          <a:lnSpc>
            <a:spcPct val="100000"/>
          </a:lnSpc>
          <a:spcBef>
            <a:spcPct val="0"/>
          </a:spcBef>
          <a:spcAft>
            <a:spcPct val="0"/>
          </a:spcAft>
          <a:buClrTx/>
          <a:buSzTx/>
          <a:buFontTx/>
          <a:buNone/>
          <a:tabLst/>
          <a:defRPr kumimoji="0" lang="th-TH" sz="3200" b="0" i="0" u="none" strike="noStrike" cap="none" normalizeH="0" baseline="0">
            <a:ln>
              <a:noFill/>
            </a:ln>
            <a:solidFill>
              <a:schemeClr val="tx1"/>
            </a:solidFill>
            <a:effectLst/>
            <a:latin typeface="Angsana New" charset="0"/>
          </a:defRPr>
        </a:defPPr>
      </a:lstStyle>
    </a:spDef>
    <a:lnDef>
      <a:spPr bwMode="auto">
        <a:xfrm>
          <a:off x="0" y="0"/>
          <a:ext cx="1" cy="1"/>
        </a:xfrm>
        <a:custGeom>
          <a:avLst/>
          <a:gdLst/>
          <a:ahLst/>
          <a:cxnLst/>
          <a:rect l="0" t="0" r="0" b="0"/>
          <a:pathLst/>
        </a:custGeom>
        <a:solidFill>
          <a:schemeClr val="accent1"/>
        </a:solidFill>
        <a:ln w="9525" cap="flat" cmpd="sng" algn="ctr">
          <a:solidFill>
            <a:schemeClr val="tx1"/>
          </a:solidFill>
          <a:prstDash val="solid"/>
          <a:round/>
          <a:headEnd type="none" w="med" len="med"/>
          <a:tailEnd type="none" w="med" len="med"/>
        </a:ln>
        <a:effectLst/>
      </a:spPr>
      <a:bodyPr vert="horz" wrap="square" lIns="91440" tIns="45720" rIns="91440" bIns="45720" numCol="1" anchor="t" anchorCtr="0" compatLnSpc="1">
        <a:prstTxWarp prst="textNoShape">
          <a:avLst/>
        </a:prstTxWarp>
      </a:bodyPr>
      <a:lstStyle>
        <a:defPPr marL="0" marR="0" indent="0" algn="l" defTabSz="914400" rtl="0" eaLnBrk="0" fontAlgn="base" latinLnBrk="0" hangingPunct="0">
          <a:lnSpc>
            <a:spcPct val="100000"/>
          </a:lnSpc>
          <a:spcBef>
            <a:spcPct val="0"/>
          </a:spcBef>
          <a:spcAft>
            <a:spcPct val="0"/>
          </a:spcAft>
          <a:buClrTx/>
          <a:buSzTx/>
          <a:buFontTx/>
          <a:buNone/>
          <a:tabLst/>
          <a:defRPr kumimoji="0" lang="th-TH" sz="3200" b="0" i="0" u="none" strike="noStrike" cap="none" normalizeH="0" baseline="0">
            <a:ln>
              <a:noFill/>
            </a:ln>
            <a:solidFill>
              <a:schemeClr val="tx1"/>
            </a:solidFill>
            <a:effectLst/>
            <a:latin typeface="Angsana New" charset="0"/>
          </a:defRPr>
        </a:defPPr>
      </a:lstStyle>
    </a:lnDef>
  </a:objectDefaults>
  <a:extraClrSchemeLst>
    <a:extraClrScheme>
      <a:clrScheme name="Default Design 1">
        <a:dk1>
          <a:srgbClr val="000000"/>
        </a:dk1>
        <a:lt1>
          <a:srgbClr val="FFFFFF"/>
        </a:lt1>
        <a:dk2>
          <a:srgbClr val="000000"/>
        </a:dk2>
        <a:lt2>
          <a:srgbClr val="808080"/>
        </a:lt2>
        <a:accent1>
          <a:srgbClr val="00CC99"/>
        </a:accent1>
        <a:accent2>
          <a:srgbClr val="3333CC"/>
        </a:accent2>
        <a:accent3>
          <a:srgbClr val="FFFFFF"/>
        </a:accent3>
        <a:accent4>
          <a:srgbClr val="000000"/>
        </a:accent4>
        <a:accent5>
          <a:srgbClr val="AAE2CA"/>
        </a:accent5>
        <a:accent6>
          <a:srgbClr val="2D2DB9"/>
        </a:accent6>
        <a:hlink>
          <a:srgbClr val="CCCCFF"/>
        </a:hlink>
        <a:folHlink>
          <a:srgbClr val="B2B2B2"/>
        </a:folHlink>
      </a:clrScheme>
      <a:clrMap bg1="lt1" tx1="dk1" bg2="lt2" tx2="dk2" accent1="accent1" accent2="accent2" accent3="accent3" accent4="accent4" accent5="accent5" accent6="accent6" hlink="hlink" folHlink="folHlink"/>
    </a:extraClrScheme>
    <a:extraClrScheme>
      <a:clrScheme name="Default Design 2">
        <a:dk1>
          <a:srgbClr val="000000"/>
        </a:dk1>
        <a:lt1>
          <a:srgbClr val="FFFFFF"/>
        </a:lt1>
        <a:dk2>
          <a:srgbClr val="0000FF"/>
        </a:dk2>
        <a:lt2>
          <a:srgbClr val="FFFF00"/>
        </a:lt2>
        <a:accent1>
          <a:srgbClr val="FF9900"/>
        </a:accent1>
        <a:accent2>
          <a:srgbClr val="00FFFF"/>
        </a:accent2>
        <a:accent3>
          <a:srgbClr val="AAAAFF"/>
        </a:accent3>
        <a:accent4>
          <a:srgbClr val="DADADA"/>
        </a:accent4>
        <a:accent5>
          <a:srgbClr val="FFCAAA"/>
        </a:accent5>
        <a:accent6>
          <a:srgbClr val="00E7E7"/>
        </a:accent6>
        <a:hlink>
          <a:srgbClr val="FF0000"/>
        </a:hlink>
        <a:folHlink>
          <a:srgbClr val="969696"/>
        </a:folHlink>
      </a:clrScheme>
      <a:clrMap bg1="dk2" tx1="lt1" bg2="dk1" tx2="lt2" accent1="accent1" accent2="accent2" accent3="accent3" accent4="accent4" accent5="accent5" accent6="accent6" hlink="hlink" folHlink="folHlink"/>
    </a:extraClrScheme>
    <a:extraClrScheme>
      <a:clrScheme name="Default Design 3">
        <a:dk1>
          <a:srgbClr val="000000"/>
        </a:dk1>
        <a:lt1>
          <a:srgbClr val="FFFFCC"/>
        </a:lt1>
        <a:dk2>
          <a:srgbClr val="808000"/>
        </a:dk2>
        <a:lt2>
          <a:srgbClr val="666633"/>
        </a:lt2>
        <a:accent1>
          <a:srgbClr val="339933"/>
        </a:accent1>
        <a:accent2>
          <a:srgbClr val="800000"/>
        </a:accent2>
        <a:accent3>
          <a:srgbClr val="FFFFE2"/>
        </a:accent3>
        <a:accent4>
          <a:srgbClr val="000000"/>
        </a:accent4>
        <a:accent5>
          <a:srgbClr val="ADCAAD"/>
        </a:accent5>
        <a:accent6>
          <a:srgbClr val="730000"/>
        </a:accent6>
        <a:hlink>
          <a:srgbClr val="0033CC"/>
        </a:hlink>
        <a:folHlink>
          <a:srgbClr val="FFCC66"/>
        </a:folHlink>
      </a:clrScheme>
      <a:clrMap bg1="lt1" tx1="dk1" bg2="lt2" tx2="dk2" accent1="accent1" accent2="accent2" accent3="accent3" accent4="accent4" accent5="accent5" accent6="accent6" hlink="hlink" folHlink="folHlink"/>
    </a:extraClrScheme>
    <a:extraClrScheme>
      <a:clrScheme name="Default Design 4">
        <a:dk1>
          <a:srgbClr val="000000"/>
        </a:dk1>
        <a:lt1>
          <a:srgbClr val="FFFFFF"/>
        </a:lt1>
        <a:dk2>
          <a:srgbClr val="000000"/>
        </a:dk2>
        <a:lt2>
          <a:srgbClr val="333333"/>
        </a:lt2>
        <a:accent1>
          <a:srgbClr val="DDDDDD"/>
        </a:accent1>
        <a:accent2>
          <a:srgbClr val="808080"/>
        </a:accent2>
        <a:accent3>
          <a:srgbClr val="FFFFFF"/>
        </a:accent3>
        <a:accent4>
          <a:srgbClr val="000000"/>
        </a:accent4>
        <a:accent5>
          <a:srgbClr val="EBEBEB"/>
        </a:accent5>
        <a:accent6>
          <a:srgbClr val="737373"/>
        </a:accent6>
        <a:hlink>
          <a:srgbClr val="4D4D4D"/>
        </a:hlink>
        <a:folHlink>
          <a:srgbClr val="EAEAEA"/>
        </a:folHlink>
      </a:clrScheme>
      <a:clrMap bg1="lt1" tx1="dk1" bg2="lt2" tx2="dk2" accent1="accent1" accent2="accent2" accent3="accent3" accent4="accent4" accent5="accent5" accent6="accent6" hlink="hlink" folHlink="folHlink"/>
    </a:extraClrScheme>
    <a:extraClrScheme>
      <a:clrScheme name="Default Design 5">
        <a:dk1>
          <a:srgbClr val="000000"/>
        </a:dk1>
        <a:lt1>
          <a:srgbClr val="FFFFFF"/>
        </a:lt1>
        <a:dk2>
          <a:srgbClr val="000000"/>
        </a:dk2>
        <a:lt2>
          <a:srgbClr val="808080"/>
        </a:lt2>
        <a:accent1>
          <a:srgbClr val="FFCC66"/>
        </a:accent1>
        <a:accent2>
          <a:srgbClr val="0000FF"/>
        </a:accent2>
        <a:accent3>
          <a:srgbClr val="FFFFFF"/>
        </a:accent3>
        <a:accent4>
          <a:srgbClr val="000000"/>
        </a:accent4>
        <a:accent5>
          <a:srgbClr val="FFE2B8"/>
        </a:accent5>
        <a:accent6>
          <a:srgbClr val="0000E7"/>
        </a:accent6>
        <a:hlink>
          <a:srgbClr val="CC00CC"/>
        </a:hlink>
        <a:folHlink>
          <a:srgbClr val="C0C0C0"/>
        </a:folHlink>
      </a:clrScheme>
      <a:clrMap bg1="lt1" tx1="dk1" bg2="lt2" tx2="dk2" accent1="accent1" accent2="accent2" accent3="accent3" accent4="accent4" accent5="accent5" accent6="accent6" hlink="hlink" folHlink="folHlink"/>
    </a:extraClrScheme>
    <a:extraClrScheme>
      <a:clrScheme name="Default Design 6">
        <a:dk1>
          <a:srgbClr val="000000"/>
        </a:dk1>
        <a:lt1>
          <a:srgbClr val="FFFFFF"/>
        </a:lt1>
        <a:dk2>
          <a:srgbClr val="000000"/>
        </a:dk2>
        <a:lt2>
          <a:srgbClr val="808080"/>
        </a:lt2>
        <a:accent1>
          <a:srgbClr val="C0C0C0"/>
        </a:accent1>
        <a:accent2>
          <a:srgbClr val="0066FF"/>
        </a:accent2>
        <a:accent3>
          <a:srgbClr val="FFFFFF"/>
        </a:accent3>
        <a:accent4>
          <a:srgbClr val="000000"/>
        </a:accent4>
        <a:accent5>
          <a:srgbClr val="DCDCDC"/>
        </a:accent5>
        <a:accent6>
          <a:srgbClr val="005CE7"/>
        </a:accent6>
        <a:hlink>
          <a:srgbClr val="FF0000"/>
        </a:hlink>
        <a:folHlink>
          <a:srgbClr val="009900"/>
        </a:folHlink>
      </a:clrScheme>
      <a:clrMap bg1="lt1" tx1="dk1" bg2="lt2" tx2="dk2" accent1="accent1" accent2="accent2" accent3="accent3" accent4="accent4" accent5="accent5" accent6="accent6" hlink="hlink" folHlink="folHlink"/>
    </a:extraClrScheme>
    <a:extraClrScheme>
      <a:clrScheme name="Default Design 7">
        <a:dk1>
          <a:srgbClr val="000000"/>
        </a:dk1>
        <a:lt1>
          <a:srgbClr val="FFFFFF"/>
        </a:lt1>
        <a:dk2>
          <a:srgbClr val="000000"/>
        </a:dk2>
        <a:lt2>
          <a:srgbClr val="808080"/>
        </a:lt2>
        <a:accent1>
          <a:srgbClr val="3399FF"/>
        </a:accent1>
        <a:accent2>
          <a:srgbClr val="99FFCC"/>
        </a:accent2>
        <a:accent3>
          <a:srgbClr val="FFFFFF"/>
        </a:accent3>
        <a:accent4>
          <a:srgbClr val="000000"/>
        </a:accent4>
        <a:accent5>
          <a:srgbClr val="ADCAFF"/>
        </a:accent5>
        <a:accent6>
          <a:srgbClr val="8AE7B9"/>
        </a:accent6>
        <a:hlink>
          <a:srgbClr val="CC00CC"/>
        </a:hlink>
        <a:folHlink>
          <a:srgbClr val="B2B2B2"/>
        </a:folHlink>
      </a:clrScheme>
      <a:clrMap bg1="lt1" tx1="dk1" bg2="lt2" tx2="dk2" accent1="accent1" accent2="accent2" accent3="accent3" accent4="accent4" accent5="accent5" accent6="accent6" hlink="hlink" folHlink="folHlink"/>
    </a:extraClrScheme>
  </a:extraClrSchemeLst>
</a:theme>
</file>

<file path=ppt/theme/theme2.xml><?xml version="1.0" encoding="utf-8"?>
<a:theme xmlns:a="http://schemas.openxmlformats.org/drawingml/2006/main" name="Office Theme">
  <a:themeElements>
    <a:clrScheme name="">
      <a:dk1>
        <a:srgbClr val="000000"/>
      </a:dk1>
      <a:lt1>
        <a:srgbClr val="FFFFFF"/>
      </a:lt1>
      <a:dk2>
        <a:srgbClr val="000000"/>
      </a:dk2>
      <a:lt2>
        <a:srgbClr val="808080"/>
      </a:lt2>
      <a:accent1>
        <a:srgbClr val="BBE0E3"/>
      </a:accent1>
      <a:accent2>
        <a:srgbClr val="333399"/>
      </a:accent2>
      <a:accent3>
        <a:srgbClr val="FFFFFF"/>
      </a:accent3>
      <a:accent4>
        <a:srgbClr val="000000"/>
      </a:accent4>
      <a:accent5>
        <a:srgbClr val="DAEDEF"/>
      </a:accent5>
      <a:accent6>
        <a:srgbClr val="2D2D8A"/>
      </a:accent6>
      <a:hlink>
        <a:srgbClr val="009999"/>
      </a:hlink>
      <a:folHlink>
        <a:srgbClr val="99CC00"/>
      </a:folHlink>
    </a:clrScheme>
    <a:fontScheme name="Office">
      <a:majorFont>
        <a:latin typeface="Calibri"/>
        <a:ea typeface=""/>
        <a:cs typeface=""/>
        <a:font script="Jpan" typeface="ＭＳ Ｐゴシック"/>
        <a:font script="Hang" typeface="맑은 고딕"/>
        <a:font script="Hans" typeface="宋体"/>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majorFont>
      <a:minorFont>
        <a:latin typeface="Calibri"/>
        <a:ea typeface=""/>
        <a:cs typeface=""/>
        <a:font script="Jpan" typeface="ＭＳ Ｐゴシック"/>
        <a:font script="Hang" typeface="맑은 고딕"/>
        <a:font script="Hans" typeface="宋体"/>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minorFont>
    </a:fontScheme>
    <a:fmtScheme name="Office">
      <a:fillStyleLst>
        <a:solidFill>
          <a:schemeClr val="phClr"/>
        </a:solidFill>
        <a:gradFill rotWithShape="1">
          <a:gsLst>
            <a:gs pos="0">
              <a:schemeClr val="phClr">
                <a:tint val="50000"/>
                <a:satMod val="300000"/>
              </a:schemeClr>
            </a:gs>
            <a:gs pos="35000">
              <a:schemeClr val="phClr">
                <a:tint val="37000"/>
                <a:satMod val="300000"/>
              </a:schemeClr>
            </a:gs>
            <a:gs pos="100000">
              <a:schemeClr val="phClr">
                <a:tint val="15000"/>
                <a:satMod val="350000"/>
              </a:schemeClr>
            </a:gs>
          </a:gsLst>
          <a:lin ang="16200000" scaled="1"/>
        </a:gradFill>
        <a:gradFill rotWithShape="1">
          <a:gsLst>
            <a:gs pos="0">
              <a:schemeClr val="phClr">
                <a:tint val="100000"/>
                <a:shade val="100000"/>
                <a:satMod val="130000"/>
              </a:schemeClr>
            </a:gs>
            <a:gs pos="100000">
              <a:schemeClr val="phClr">
                <a:tint val="50000"/>
                <a:shade val="100000"/>
                <a:satMod val="350000"/>
              </a:schemeClr>
            </a:gs>
          </a:gsLst>
          <a:lin ang="16200000" scaled="0"/>
        </a:gradFill>
      </a:fillStyleLst>
      <a:lnStyleLst>
        <a:ln w="9525" cap="flat" cmpd="sng" algn="ctr">
          <a:solidFill>
            <a:schemeClr val="phClr">
              <a:shade val="95000"/>
              <a:satMod val="105000"/>
            </a:schemeClr>
          </a:solidFill>
          <a:prstDash val="solid"/>
        </a:ln>
        <a:ln w="25400" cap="flat" cmpd="sng" algn="ctr">
          <a:solidFill>
            <a:schemeClr val="phClr"/>
          </a:solidFill>
          <a:prstDash val="solid"/>
        </a:ln>
        <a:ln w="38100" cap="flat" cmpd="sng" algn="ctr">
          <a:solidFill>
            <a:schemeClr val="phClr"/>
          </a:solidFill>
          <a:prstDash val="solid"/>
        </a:ln>
      </a:lnStyleLst>
      <a:effectStyleLst>
        <a:effectStyle>
          <a:effectLst>
            <a:outerShdw blurRad="40000" dist="20000" dir="5400000" rotWithShape="0">
              <a:srgbClr val="000000">
                <a:alpha val="38000"/>
              </a:srgbClr>
            </a:outerShdw>
          </a:effectLst>
        </a:effectStyle>
        <a:effectStyle>
          <a:effectLst>
            <a:outerShdw blurRad="40000" dist="23000" dir="5400000" rotWithShape="0">
              <a:srgbClr val="000000">
                <a:alpha val="35000"/>
              </a:srgbClr>
            </a:outerShdw>
          </a:effectLst>
        </a:effectStyle>
        <a:effectStyle>
          <a:effectLst>
            <a:outerShdw blurRad="40000" dist="23000" dir="5400000" rotWithShape="0">
              <a:srgbClr val="000000">
                <a:alpha val="35000"/>
              </a:srgbClr>
            </a:outerShdw>
          </a:effectLst>
          <a:scene3d>
            <a:camera prst="orthographicFront">
              <a:rot lat="0" lon="0" rev="0"/>
            </a:camera>
            <a:lightRig rig="threePt" dir="t">
              <a:rot lat="0" lon="0" rev="1200000"/>
            </a:lightRig>
          </a:scene3d>
          <a:sp3d>
            <a:bevelT w="63500" h="25400"/>
          </a:sp3d>
        </a:effectStyle>
      </a:effectStyleLst>
      <a:bgFillStyleLst>
        <a:solidFill>
          <a:schemeClr val="phClr"/>
        </a:solidFill>
        <a:gradFill rotWithShape="1">
          <a:gsLst>
            <a:gs pos="0">
              <a:schemeClr val="phClr">
                <a:tint val="40000"/>
                <a:satMod val="350000"/>
              </a:schemeClr>
            </a:gs>
            <a:gs pos="40000">
              <a:schemeClr val="phClr">
                <a:tint val="45000"/>
                <a:shade val="99000"/>
                <a:satMod val="350000"/>
              </a:schemeClr>
            </a:gs>
            <a:gs pos="100000">
              <a:schemeClr val="phClr">
                <a:shade val="20000"/>
                <a:satMod val="255000"/>
              </a:schemeClr>
            </a:gs>
          </a:gsLst>
          <a:path path="circle">
            <a:fillToRect l="50000" t="-80000" r="50000" b="180000"/>
          </a:path>
        </a:gradFill>
        <a:gradFill rotWithShape="1">
          <a:gsLst>
            <a:gs pos="0">
              <a:schemeClr val="phClr">
                <a:tint val="80000"/>
                <a:satMod val="300000"/>
              </a:schemeClr>
            </a:gs>
            <a:gs pos="100000">
              <a:schemeClr val="phClr">
                <a:shade val="30000"/>
                <a:satMod val="200000"/>
              </a:schemeClr>
            </a:gs>
          </a:gsLst>
          <a:path path="circle">
            <a:fillToRect l="50000" t="50000" r="50000" b="50000"/>
          </a:path>
        </a:gradFill>
      </a:bgFillStyleLst>
    </a:fmtScheme>
  </a:themeElements>
  <a:objectDefaults>
    <a:spDef>
      <a:spPr/>
      <a:bodyPr/>
      <a:lstStyle/>
      <a:style>
        <a:lnRef idx="1">
          <a:schemeClr val="accent1"/>
        </a:lnRef>
        <a:fillRef idx="3">
          <a:schemeClr val="accent1"/>
        </a:fillRef>
        <a:effectRef idx="2">
          <a:schemeClr val="accent1"/>
        </a:effectRef>
        <a:fontRef idx="minor">
          <a:schemeClr val="lt1"/>
        </a:fontRef>
      </a:style>
    </a:spDef>
    <a:lnDef>
      <a:spPr/>
      <a:bodyPr/>
      <a:lstStyle/>
      <a:style>
        <a:lnRef idx="2">
          <a:schemeClr val="accent1"/>
        </a:lnRef>
        <a:fillRef idx="0">
          <a:schemeClr val="accent1"/>
        </a:fillRef>
        <a:effectRef idx="1">
          <a:schemeClr val="accent1"/>
        </a:effectRef>
        <a:fontRef idx="minor">
          <a:schemeClr val="tx1"/>
        </a:fontRef>
      </a:style>
    </a:lnDef>
  </a:objectDefaults>
  <a:extraClrSchemeLst/>
</a:theme>
</file>

<file path=ppt/theme/theme3.xml><?xml version="1.0" encoding="utf-8"?>
<a:theme xmlns:a="http://schemas.openxmlformats.org/drawingml/2006/main" name="Office Theme">
  <a:themeElements>
    <a:clrScheme name="Office">
      <a:dk1>
        <a:sysClr val="windowText" lastClr="000000"/>
      </a:dk1>
      <a:lt1>
        <a:sysClr val="window" lastClr="FFFFFF"/>
      </a:lt1>
      <a:dk2>
        <a:srgbClr val="1F497D"/>
      </a:dk2>
      <a:lt2>
        <a:srgbClr val="EEECE1"/>
      </a:lt2>
      <a:accent1>
        <a:srgbClr val="4F81BD"/>
      </a:accent1>
      <a:accent2>
        <a:srgbClr val="C0504D"/>
      </a:accent2>
      <a:accent3>
        <a:srgbClr val="9BBB59"/>
      </a:accent3>
      <a:accent4>
        <a:srgbClr val="8064A2"/>
      </a:accent4>
      <a:accent5>
        <a:srgbClr val="4BACC6"/>
      </a:accent5>
      <a:accent6>
        <a:srgbClr val="F79646"/>
      </a:accent6>
      <a:hlink>
        <a:srgbClr val="0000FF"/>
      </a:hlink>
      <a:folHlink>
        <a:srgbClr val="800080"/>
      </a:folHlink>
    </a:clrScheme>
    <a:fontScheme name="Office">
      <a:majorFont>
        <a:latin typeface="Calibri"/>
        <a:ea typeface=""/>
        <a:cs typeface=""/>
        <a:font script="Jpan" typeface="ＭＳ Ｐゴシック"/>
        <a:font script="Hang" typeface="맑은 고딕"/>
        <a:font script="Hans" typeface="宋体"/>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majorFont>
      <a:minorFont>
        <a:latin typeface="Calibri"/>
        <a:ea typeface=""/>
        <a:cs typeface=""/>
        <a:font script="Jpan" typeface="ＭＳ Ｐゴシック"/>
        <a:font script="Hang" typeface="맑은 고딕"/>
        <a:font script="Hans" typeface="宋体"/>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minorFont>
    </a:fontScheme>
    <a:fmtScheme name="Office">
      <a:fillStyleLst>
        <a:solidFill>
          <a:schemeClr val="phClr"/>
        </a:solidFill>
        <a:gradFill rotWithShape="1">
          <a:gsLst>
            <a:gs pos="0">
              <a:schemeClr val="phClr">
                <a:tint val="50000"/>
                <a:satMod val="300000"/>
              </a:schemeClr>
            </a:gs>
            <a:gs pos="35000">
              <a:schemeClr val="phClr">
                <a:tint val="37000"/>
                <a:satMod val="300000"/>
              </a:schemeClr>
            </a:gs>
            <a:gs pos="100000">
              <a:schemeClr val="phClr">
                <a:tint val="15000"/>
                <a:satMod val="350000"/>
              </a:schemeClr>
            </a:gs>
          </a:gsLst>
          <a:lin ang="16200000" scaled="1"/>
        </a:gradFill>
        <a:gradFill rotWithShape="1">
          <a:gsLst>
            <a:gs pos="0">
              <a:schemeClr val="phClr">
                <a:tint val="100000"/>
                <a:shade val="100000"/>
                <a:satMod val="130000"/>
              </a:schemeClr>
            </a:gs>
            <a:gs pos="100000">
              <a:schemeClr val="phClr">
                <a:tint val="50000"/>
                <a:shade val="100000"/>
                <a:satMod val="350000"/>
              </a:schemeClr>
            </a:gs>
          </a:gsLst>
          <a:lin ang="16200000" scaled="0"/>
        </a:gradFill>
      </a:fillStyleLst>
      <a:lnStyleLst>
        <a:ln w="9525" cap="flat" cmpd="sng" algn="ctr">
          <a:solidFill>
            <a:schemeClr val="phClr">
              <a:shade val="95000"/>
              <a:satMod val="105000"/>
            </a:schemeClr>
          </a:solidFill>
          <a:prstDash val="solid"/>
        </a:ln>
        <a:ln w="25400" cap="flat" cmpd="sng" algn="ctr">
          <a:solidFill>
            <a:schemeClr val="phClr"/>
          </a:solidFill>
          <a:prstDash val="solid"/>
        </a:ln>
        <a:ln w="38100" cap="flat" cmpd="sng" algn="ctr">
          <a:solidFill>
            <a:schemeClr val="phClr"/>
          </a:solidFill>
          <a:prstDash val="solid"/>
        </a:ln>
      </a:lnStyleLst>
      <a:effectStyleLst>
        <a:effectStyle>
          <a:effectLst>
            <a:outerShdw blurRad="40000" dist="20000" dir="5400000" rotWithShape="0">
              <a:srgbClr val="000000">
                <a:alpha val="38000"/>
              </a:srgbClr>
            </a:outerShdw>
          </a:effectLst>
        </a:effectStyle>
        <a:effectStyle>
          <a:effectLst>
            <a:outerShdw blurRad="40000" dist="23000" dir="5400000" rotWithShape="0">
              <a:srgbClr val="000000">
                <a:alpha val="35000"/>
              </a:srgbClr>
            </a:outerShdw>
          </a:effectLst>
        </a:effectStyle>
        <a:effectStyle>
          <a:effectLst>
            <a:outerShdw blurRad="40000" dist="23000" dir="5400000" rotWithShape="0">
              <a:srgbClr val="000000">
                <a:alpha val="35000"/>
              </a:srgbClr>
            </a:outerShdw>
          </a:effectLst>
          <a:scene3d>
            <a:camera prst="orthographicFront">
              <a:rot lat="0" lon="0" rev="0"/>
            </a:camera>
            <a:lightRig rig="threePt" dir="t">
              <a:rot lat="0" lon="0" rev="1200000"/>
            </a:lightRig>
          </a:scene3d>
          <a:sp3d>
            <a:bevelT w="63500" h="25400"/>
          </a:sp3d>
        </a:effectStyle>
      </a:effectStyleLst>
      <a:bgFillStyleLst>
        <a:solidFill>
          <a:schemeClr val="phClr"/>
        </a:solidFill>
        <a:gradFill rotWithShape="1">
          <a:gsLst>
            <a:gs pos="0">
              <a:schemeClr val="phClr">
                <a:tint val="40000"/>
                <a:satMod val="350000"/>
              </a:schemeClr>
            </a:gs>
            <a:gs pos="40000">
              <a:schemeClr val="phClr">
                <a:tint val="45000"/>
                <a:shade val="99000"/>
                <a:satMod val="350000"/>
              </a:schemeClr>
            </a:gs>
            <a:gs pos="100000">
              <a:schemeClr val="phClr">
                <a:shade val="20000"/>
                <a:satMod val="255000"/>
              </a:schemeClr>
            </a:gs>
          </a:gsLst>
          <a:path path="circle">
            <a:fillToRect l="50000" t="-80000" r="50000" b="180000"/>
          </a:path>
        </a:gradFill>
        <a:gradFill rotWithShape="1">
          <a:gsLst>
            <a:gs pos="0">
              <a:schemeClr val="phClr">
                <a:tint val="80000"/>
                <a:satMod val="300000"/>
              </a:schemeClr>
            </a:gs>
            <a:gs pos="100000">
              <a:schemeClr val="phClr">
                <a:shade val="30000"/>
                <a:satMod val="200000"/>
              </a:schemeClr>
            </a:gs>
          </a:gsLst>
          <a:path path="circle">
            <a:fillToRect l="50000" t="50000" r="50000" b="50000"/>
          </a:path>
        </a:gradFill>
      </a:bgFillStyleLst>
    </a:fmtScheme>
  </a:themeElements>
  <a:objectDefaults>
    <a:spDef>
      <a:spPr/>
      <a:bodyPr/>
      <a:lstStyle/>
      <a:style>
        <a:lnRef idx="1">
          <a:schemeClr val="accent1"/>
        </a:lnRef>
        <a:fillRef idx="3">
          <a:schemeClr val="accent1"/>
        </a:fillRef>
        <a:effectRef idx="2">
          <a:schemeClr val="accent1"/>
        </a:effectRef>
        <a:fontRef idx="minor">
          <a:schemeClr val="lt1"/>
        </a:fontRef>
      </a:style>
    </a:spDef>
    <a:lnDef>
      <a:spPr/>
      <a:bodyPr/>
      <a:lstStyle/>
      <a:style>
        <a:lnRef idx="2">
          <a:schemeClr val="accent1"/>
        </a:lnRef>
        <a:fillRef idx="0">
          <a:schemeClr val="accent1"/>
        </a:fillRef>
        <a:effectRef idx="1">
          <a:schemeClr val="accent1"/>
        </a:effectRef>
        <a:fontRef idx="minor">
          <a:schemeClr val="tx1"/>
        </a:fontRef>
      </a:style>
    </a:lnDef>
  </a:objectDefaults>
  <a:extraClrSchemeLst/>
</a:theme>
</file>

<file path=docProps/app.xml><?xml version="1.0" encoding="utf-8"?>
<Properties xmlns="http://schemas.openxmlformats.org/officeDocument/2006/extended-properties" xmlns:vt="http://schemas.openxmlformats.org/officeDocument/2006/docPropsVTypes">
  <Template/>
  <TotalTime>1586</TotalTime>
  <Pages>0</Pages>
  <Words>4864</Words>
  <Characters>0</Characters>
  <Application>Microsoft Macintosh PowerPoint</Application>
  <PresentationFormat>On-screen Show (4:3)</PresentationFormat>
  <Lines>0</Lines>
  <Paragraphs>570</Paragraphs>
  <Slides>56</Slides>
  <Notes>3</Notes>
  <HiddenSlides>0</HiddenSlides>
  <MMClips>0</MMClips>
  <ScaleCrop>false</ScaleCrop>
  <HeadingPairs>
    <vt:vector size="6" baseType="variant">
      <vt:variant>
        <vt:lpstr>Design Template</vt:lpstr>
      </vt:variant>
      <vt:variant>
        <vt:i4>1</vt:i4>
      </vt:variant>
      <vt:variant>
        <vt:lpstr>Embedded OLE Servers</vt:lpstr>
      </vt:variant>
      <vt:variant>
        <vt:i4>1</vt:i4>
      </vt:variant>
      <vt:variant>
        <vt:lpstr>Slide Titles</vt:lpstr>
      </vt:variant>
      <vt:variant>
        <vt:i4>56</vt:i4>
      </vt:variant>
    </vt:vector>
  </HeadingPairs>
  <TitlesOfParts>
    <vt:vector size="58" baseType="lpstr">
      <vt:lpstr>1_Default Design</vt:lpstr>
      <vt:lpstr>Equation</vt:lpstr>
      <vt:lpstr>Alternative Trade Theories</vt:lpstr>
      <vt:lpstr>Outline</vt:lpstr>
      <vt:lpstr>Intra-industry Trade</vt:lpstr>
      <vt:lpstr>Intra-industry Trade: GL index x 100 </vt:lpstr>
      <vt:lpstr>Intra-industry Trade: GL index</vt:lpstr>
      <vt:lpstr>The Imitation Lag Hypothesis and The Product Cycle Theory</vt:lpstr>
      <vt:lpstr>The Product Cycle Theory</vt:lpstr>
      <vt:lpstr>The Product Cycle Theory</vt:lpstr>
      <vt:lpstr>The Product Cycle Theory</vt:lpstr>
      <vt:lpstr>The Product Cycle Theory</vt:lpstr>
      <vt:lpstr>The Kemp Model and External Economies of Scale</vt:lpstr>
      <vt:lpstr>The Kemp Model</vt:lpstr>
      <vt:lpstr>The Kemp Model</vt:lpstr>
      <vt:lpstr>PPC under external economies of scale</vt:lpstr>
      <vt:lpstr>The Kemp Model: Autarky equilibrium</vt:lpstr>
      <vt:lpstr>The Kemp Model:</vt:lpstr>
      <vt:lpstr>The Kemp Model:</vt:lpstr>
      <vt:lpstr>The Kemp Model:</vt:lpstr>
      <vt:lpstr>The Kemp Model:</vt:lpstr>
      <vt:lpstr>Internal Economies of Scale and Monopolistic Competition</vt:lpstr>
      <vt:lpstr>Natural Monopoly</vt:lpstr>
      <vt:lpstr>The Krugman Model: Monopolistic competition</vt:lpstr>
      <vt:lpstr>The Krugman Model: Monopolistic competition</vt:lpstr>
      <vt:lpstr>The Krugman Model: Monopolistic competition</vt:lpstr>
      <vt:lpstr>The Krugman Model: Monopolistic competition</vt:lpstr>
      <vt:lpstr>The Krugman Model: Monopolistic competition</vt:lpstr>
      <vt:lpstr>The Krugman Model: Monopolistic competition</vt:lpstr>
      <vt:lpstr>The Krugman Model: Equilibrium</vt:lpstr>
      <vt:lpstr>The Krugman Model: Increase in market size</vt:lpstr>
      <vt:lpstr>The Krugman Model: Gains from integrated market</vt:lpstr>
      <vt:lpstr>The Krugman Model: Gains from integrated market</vt:lpstr>
      <vt:lpstr>Monopoly and Dumping</vt:lpstr>
      <vt:lpstr>Slide 33</vt:lpstr>
      <vt:lpstr>Slide 34</vt:lpstr>
      <vt:lpstr>Imperfect Competition with Homogeneous Products: The Case of Dumping</vt:lpstr>
      <vt:lpstr>Imperfect Competition with Homogeneous Products: The Case of Dumping</vt:lpstr>
      <vt:lpstr>Imperfect Competition with Homogeneous Products: The Case of Dumping</vt:lpstr>
      <vt:lpstr>Slide 38</vt:lpstr>
      <vt:lpstr>Slide 39</vt:lpstr>
      <vt:lpstr>Slide 40</vt:lpstr>
      <vt:lpstr>Slide 41</vt:lpstr>
      <vt:lpstr>Slide 42</vt:lpstr>
      <vt:lpstr>Slide 43</vt:lpstr>
      <vt:lpstr>Slide 44</vt:lpstr>
      <vt:lpstr>Slide 45</vt:lpstr>
      <vt:lpstr>Slide 46</vt:lpstr>
      <vt:lpstr>Slide 47</vt:lpstr>
      <vt:lpstr>Slide 48</vt:lpstr>
      <vt:lpstr>Slide 49</vt:lpstr>
      <vt:lpstr>Slide 50</vt:lpstr>
      <vt:lpstr>Slide 51</vt:lpstr>
      <vt:lpstr>Slide 52</vt:lpstr>
      <vt:lpstr>Conclusions</vt:lpstr>
      <vt:lpstr>Conclusions</vt:lpstr>
      <vt:lpstr>Slide 55</vt:lpstr>
      <vt:lpstr>Slide 56</vt:lpstr>
    </vt:vector>
  </TitlesOfParts>
  <LinksUpToDate>false</LinksUpToDate>
  <SharedDoc>false</SharedDoc>
  <HyperlinksChanged>false</HyperlinksChanged>
  <AppVersion>12.0000</AppVersion>
</Properties>
</file>

<file path=docProps/core.xml><?xml version="1.0" encoding="utf-8"?>
<cp:coreProperties xmlns:cp="http://schemas.openxmlformats.org/package/2006/metadata/core-properties" xmlns:dc="http://purl.org/dc/elements/1.1/" xmlns:dcterms="http://purl.org/dc/terms/" xmlns:dcmitype="http://purl.org/dc/dcmitype/" xmlns:xsi="http://www.w3.org/2001/XMLSchema-instance">
  <dc:title>Alternative Theories</dc:title>
  <dc:subject/>
  <dc:creator>Chayun Tantivasadakarn</dc:creator>
  <cp:keywords/>
  <dc:description/>
  <cp:lastModifiedBy>Chayun Vasada</cp:lastModifiedBy>
  <cp:revision>16</cp:revision>
  <cp:lastPrinted>2015-03-13T00:11:42Z</cp:lastPrinted>
  <dcterms:created xsi:type="dcterms:W3CDTF">2015-03-13T00:10:45Z</dcterms:created>
  <dcterms:modified xsi:type="dcterms:W3CDTF">2015-03-13T00:43:32Z</dcterms:modified>
</cp:coreProperties>
</file>