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74" r:id="rId2"/>
    <p:sldId id="265" r:id="rId3"/>
    <p:sldId id="271" r:id="rId4"/>
    <p:sldId id="277" r:id="rId5"/>
    <p:sldId id="314" r:id="rId6"/>
    <p:sldId id="315" r:id="rId7"/>
    <p:sldId id="316" r:id="rId8"/>
    <p:sldId id="285" r:id="rId9"/>
    <p:sldId id="318" r:id="rId10"/>
    <p:sldId id="319" r:id="rId11"/>
    <p:sldId id="320" r:id="rId12"/>
    <p:sldId id="321" r:id="rId13"/>
    <p:sldId id="322" r:id="rId14"/>
    <p:sldId id="323" r:id="rId15"/>
    <p:sldId id="324" r:id="rId16"/>
    <p:sldId id="325" r:id="rId17"/>
    <p:sldId id="288" r:id="rId18"/>
    <p:sldId id="326" r:id="rId19"/>
    <p:sldId id="327" r:id="rId20"/>
    <p:sldId id="328" r:id="rId21"/>
    <p:sldId id="329" r:id="rId22"/>
    <p:sldId id="330" r:id="rId23"/>
    <p:sldId id="331" r:id="rId24"/>
    <p:sldId id="332" r:id="rId25"/>
    <p:sldId id="333" r:id="rId26"/>
    <p:sldId id="334" r:id="rId27"/>
    <p:sldId id="335" r:id="rId28"/>
    <p:sldId id="336" r:id="rId29"/>
    <p:sldId id="337" r:id="rId30"/>
    <p:sldId id="338" r:id="rId31"/>
    <p:sldId id="339" r:id="rId32"/>
    <p:sldId id="340" r:id="rId33"/>
    <p:sldId id="341" r:id="rId34"/>
    <p:sldId id="358" r:id="rId35"/>
    <p:sldId id="342" r:id="rId36"/>
    <p:sldId id="343" r:id="rId37"/>
    <p:sldId id="344" r:id="rId38"/>
    <p:sldId id="345" r:id="rId39"/>
    <p:sldId id="346" r:id="rId40"/>
    <p:sldId id="347" r:id="rId41"/>
    <p:sldId id="350" r:id="rId42"/>
    <p:sldId id="348" r:id="rId43"/>
    <p:sldId id="349" r:id="rId44"/>
    <p:sldId id="351" r:id="rId45"/>
    <p:sldId id="352" r:id="rId46"/>
    <p:sldId id="353" r:id="rId47"/>
    <p:sldId id="354" r:id="rId48"/>
    <p:sldId id="355" r:id="rId49"/>
    <p:sldId id="356" r:id="rId50"/>
    <p:sldId id="357" r:id="rId51"/>
  </p:sldIdLst>
  <p:sldSz cx="9144000" cy="6858000" type="screen4x3"/>
  <p:notesSz cx="6858000" cy="9144000"/>
  <p:defaultTextStyle>
    <a:defPPr>
      <a:defRPr lang="en-US"/>
    </a:defPPr>
    <a:lvl1pPr algn="l" rtl="0" fontAlgn="base">
      <a:spcBef>
        <a:spcPct val="0"/>
      </a:spcBef>
      <a:spcAft>
        <a:spcPct val="0"/>
      </a:spcAft>
      <a:buChar char="•"/>
      <a:defRPr kern="1200">
        <a:solidFill>
          <a:schemeClr val="tx1"/>
        </a:solidFill>
        <a:latin typeface="Palatino" pitchFamily="2" charset="0"/>
        <a:ea typeface="+mn-ea"/>
        <a:cs typeface="+mn-cs"/>
      </a:defRPr>
    </a:lvl1pPr>
    <a:lvl2pPr marL="457200" algn="l" rtl="0" fontAlgn="base">
      <a:spcBef>
        <a:spcPct val="0"/>
      </a:spcBef>
      <a:spcAft>
        <a:spcPct val="0"/>
      </a:spcAft>
      <a:buChar char="•"/>
      <a:defRPr kern="1200">
        <a:solidFill>
          <a:schemeClr val="tx1"/>
        </a:solidFill>
        <a:latin typeface="Palatino" pitchFamily="2" charset="0"/>
        <a:ea typeface="+mn-ea"/>
        <a:cs typeface="+mn-cs"/>
      </a:defRPr>
    </a:lvl2pPr>
    <a:lvl3pPr marL="914400" algn="l" rtl="0" fontAlgn="base">
      <a:spcBef>
        <a:spcPct val="0"/>
      </a:spcBef>
      <a:spcAft>
        <a:spcPct val="0"/>
      </a:spcAft>
      <a:buChar char="•"/>
      <a:defRPr kern="1200">
        <a:solidFill>
          <a:schemeClr val="tx1"/>
        </a:solidFill>
        <a:latin typeface="Palatino" pitchFamily="2" charset="0"/>
        <a:ea typeface="+mn-ea"/>
        <a:cs typeface="+mn-cs"/>
      </a:defRPr>
    </a:lvl3pPr>
    <a:lvl4pPr marL="1371600" algn="l" rtl="0" fontAlgn="base">
      <a:spcBef>
        <a:spcPct val="0"/>
      </a:spcBef>
      <a:spcAft>
        <a:spcPct val="0"/>
      </a:spcAft>
      <a:buChar char="•"/>
      <a:defRPr kern="1200">
        <a:solidFill>
          <a:schemeClr val="tx1"/>
        </a:solidFill>
        <a:latin typeface="Palatino" pitchFamily="2" charset="0"/>
        <a:ea typeface="+mn-ea"/>
        <a:cs typeface="+mn-cs"/>
      </a:defRPr>
    </a:lvl4pPr>
    <a:lvl5pPr marL="1828800" algn="l" rtl="0" fontAlgn="base">
      <a:spcBef>
        <a:spcPct val="0"/>
      </a:spcBef>
      <a:spcAft>
        <a:spcPct val="0"/>
      </a:spcAft>
      <a:buChar char="•"/>
      <a:defRPr kern="1200">
        <a:solidFill>
          <a:schemeClr val="tx1"/>
        </a:solidFill>
        <a:latin typeface="Palatino" pitchFamily="2" charset="0"/>
        <a:ea typeface="+mn-ea"/>
        <a:cs typeface="+mn-cs"/>
      </a:defRPr>
    </a:lvl5pPr>
    <a:lvl6pPr marL="2286000" algn="l" defTabSz="914400" rtl="0" eaLnBrk="1" latinLnBrk="0" hangingPunct="1">
      <a:defRPr kern="1200">
        <a:solidFill>
          <a:schemeClr val="tx1"/>
        </a:solidFill>
        <a:latin typeface="Palatino" pitchFamily="2" charset="0"/>
        <a:ea typeface="+mn-ea"/>
        <a:cs typeface="+mn-cs"/>
      </a:defRPr>
    </a:lvl6pPr>
    <a:lvl7pPr marL="2743200" algn="l" defTabSz="914400" rtl="0" eaLnBrk="1" latinLnBrk="0" hangingPunct="1">
      <a:defRPr kern="1200">
        <a:solidFill>
          <a:schemeClr val="tx1"/>
        </a:solidFill>
        <a:latin typeface="Palatino" pitchFamily="2" charset="0"/>
        <a:ea typeface="+mn-ea"/>
        <a:cs typeface="+mn-cs"/>
      </a:defRPr>
    </a:lvl7pPr>
    <a:lvl8pPr marL="3200400" algn="l" defTabSz="914400" rtl="0" eaLnBrk="1" latinLnBrk="0" hangingPunct="1">
      <a:defRPr kern="1200">
        <a:solidFill>
          <a:schemeClr val="tx1"/>
        </a:solidFill>
        <a:latin typeface="Palatino" pitchFamily="2" charset="0"/>
        <a:ea typeface="+mn-ea"/>
        <a:cs typeface="+mn-cs"/>
      </a:defRPr>
    </a:lvl8pPr>
    <a:lvl9pPr marL="3657600" algn="l" defTabSz="914400" rtl="0" eaLnBrk="1" latinLnBrk="0" hangingPunct="1">
      <a:defRPr kern="1200">
        <a:solidFill>
          <a:schemeClr val="tx1"/>
        </a:solidFill>
        <a:latin typeface="Palatino"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FD0"/>
    <a:srgbClr val="2A5CAA"/>
    <a:srgbClr val="950057"/>
    <a:srgbClr val="00AB4E"/>
    <a:srgbClr val="F47920"/>
    <a:srgbClr val="939598"/>
    <a:srgbClr val="FFFFFF"/>
    <a:srgbClr val="ED1B2F"/>
    <a:srgbClr val="006A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9790" autoAdjust="0"/>
    <p:restoredTop sz="95006" autoAdjust="0"/>
  </p:normalViewPr>
  <p:slideViewPr>
    <p:cSldViewPr showGuides="1">
      <p:cViewPr>
        <p:scale>
          <a:sx n="100" d="100"/>
          <a:sy n="100" d="100"/>
        </p:scale>
        <p:origin x="-558" y="-72"/>
      </p:cViewPr>
      <p:guideLst>
        <p:guide orient="horz" pos="432"/>
        <p:guide pos="288"/>
      </p:guideLst>
    </p:cSldViewPr>
  </p:slideViewPr>
  <p:notesTextViewPr>
    <p:cViewPr>
      <p:scale>
        <a:sx n="50" d="100"/>
        <a:sy n="50" d="100"/>
      </p:scale>
      <p:origin x="0" y="0"/>
    </p:cViewPr>
  </p:notesTextViewPr>
  <p:sorterViewPr>
    <p:cViewPr>
      <p:scale>
        <a:sx n="63" d="100"/>
        <a:sy n="63" d="100"/>
      </p:scale>
      <p:origin x="0" y="270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12947AD-84E2-4DFE-BA7B-EE097CF1EC21}" type="datetimeFigureOut">
              <a:rPr lang="en-US"/>
              <a:pPr>
                <a:defRPr/>
              </a:pPr>
              <a:t>3/22/2012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8FC0CC7-B76F-40F1-95DD-DCA38CEF63B8}" type="slidenum">
              <a:rPr lang="en-US"/>
              <a:pPr>
                <a:defRPr/>
              </a:pPr>
              <a:t>‹#›</a:t>
            </a:fld>
            <a:endParaRPr lang="en-US"/>
          </a:p>
        </p:txBody>
      </p:sp>
    </p:spTree>
    <p:extLst>
      <p:ext uri="{BB962C8B-B14F-4D97-AF65-F5344CB8AC3E}">
        <p14:creationId xmlns:p14="http://schemas.microsoft.com/office/powerpoint/2010/main" val="34309094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sz="1200" b="0" i="0" u="none" strike="noStrike" kern="1200" baseline="0" dirty="0" smtClean="0">
                <a:solidFill>
                  <a:schemeClr val="tx1"/>
                </a:solidFill>
                <a:latin typeface="+mn-lt"/>
                <a:ea typeface="+mn-ea"/>
                <a:cs typeface="+mn-cs"/>
              </a:rPr>
              <a:t>Families with young household heads have a price elasticity of −0.25, which is more price elastic than the demands of families with older household heads.</a:t>
            </a:r>
          </a:p>
          <a:p>
            <a:pPr marL="171450" indent="-171450">
              <a:buFont typeface="Arial" pitchFamily="34" charset="0"/>
              <a:buChar char="•"/>
            </a:pPr>
            <a:r>
              <a:rPr lang="en-US" sz="1200" b="0" i="0" u="none" strike="noStrike" kern="1200" baseline="0" dirty="0" smtClean="0">
                <a:solidFill>
                  <a:schemeClr val="tx1"/>
                </a:solidFill>
                <a:latin typeface="+mn-lt"/>
                <a:ea typeface="+mn-ea"/>
                <a:cs typeface="+mn-cs"/>
              </a:rPr>
              <a:t>Presumably, families buying houses are more price sensitive when parents and their children are younger and there may be plans for more children.</a:t>
            </a:r>
          </a:p>
          <a:p>
            <a:pPr marL="171450" indent="-171450">
              <a:buFont typeface="Arial" pitchFamily="34" charset="0"/>
              <a:buChar char="•"/>
            </a:pPr>
            <a:r>
              <a:rPr lang="en-US" sz="1200" b="0" i="0" u="none" strike="noStrike" kern="1200" baseline="0" dirty="0" smtClean="0">
                <a:solidFill>
                  <a:schemeClr val="tx1"/>
                </a:solidFill>
                <a:latin typeface="+mn-lt"/>
                <a:ea typeface="+mn-ea"/>
                <a:cs typeface="+mn-cs"/>
              </a:rPr>
              <a:t>Among married households, the income elasticity of demand for rooms also increases with age, which tells us that older households buy larger houses than younger households.</a:t>
            </a:r>
          </a:p>
          <a:p>
            <a:pPr marL="171450" indent="-171450">
              <a:buFont typeface="Arial" pitchFamily="34" charset="0"/>
              <a:buChar char="•"/>
            </a:pPr>
            <a:r>
              <a:rPr lang="en-US" sz="1200" b="0" i="0" u="none" strike="noStrike" kern="1200" baseline="0" dirty="0" smtClean="0">
                <a:solidFill>
                  <a:schemeClr val="tx1"/>
                </a:solidFill>
                <a:latin typeface="+mn-lt"/>
                <a:ea typeface="+mn-ea"/>
                <a:cs typeface="+mn-cs"/>
              </a:rPr>
              <a:t>For poor families, the fraction of income spent on housing is large.</a:t>
            </a:r>
          </a:p>
          <a:p>
            <a:pPr marL="171450" indent="-171450">
              <a:buFont typeface="Arial" pitchFamily="34" charset="0"/>
              <a:buChar char="•"/>
            </a:pPr>
            <a:r>
              <a:rPr lang="en-US" sz="1200" b="0" i="0" u="none" strike="noStrike" kern="1200" baseline="0" dirty="0" smtClean="0">
                <a:solidFill>
                  <a:schemeClr val="tx1"/>
                </a:solidFill>
                <a:latin typeface="+mn-lt"/>
                <a:ea typeface="+mn-ea"/>
                <a:cs typeface="+mn-cs"/>
              </a:rPr>
              <a:t>The evidence indicates that for poor households (with incomes in the bottom tenth percentile of all households), the income elasticity of housing is only about 0.09, which implies that income subsidies would be spent primarily on items other than housing. By comparison, the income elasticity for housing among the wealthiest households (the top 10 percent) is about 0.54.</a:t>
            </a:r>
          </a:p>
          <a:p>
            <a:pPr marL="171450" indent="-171450">
              <a:buFont typeface="Arial" pitchFamily="34" charset="0"/>
              <a:buChar char="•"/>
            </a:pPr>
            <a:r>
              <a:rPr lang="en-US" sz="1200" b="0" i="0" u="none" strike="noStrike" kern="1200" baseline="0" dirty="0" smtClean="0">
                <a:solidFill>
                  <a:schemeClr val="tx1"/>
                </a:solidFill>
                <a:latin typeface="+mn-lt"/>
                <a:ea typeface="+mn-ea"/>
                <a:cs typeface="+mn-cs"/>
              </a:rPr>
              <a:t>Speculative demand </a:t>
            </a:r>
            <a:r>
              <a:rPr lang="en-US" sz="1200" b="0" i="0" u="none" strike="noStrike" kern="1200" baseline="0" dirty="0" err="1" smtClean="0">
                <a:solidFill>
                  <a:schemeClr val="tx1"/>
                </a:solidFill>
                <a:latin typeface="+mn-lt"/>
                <a:ea typeface="+mn-ea"/>
                <a:cs typeface="+mn-cs"/>
              </a:rPr>
              <a:t>forn</a:t>
            </a:r>
            <a:r>
              <a:rPr lang="en-US" sz="1200" b="0" i="0" u="none" strike="noStrike" kern="1200" baseline="0" dirty="0" smtClean="0">
                <a:solidFill>
                  <a:schemeClr val="tx1"/>
                </a:solidFill>
                <a:latin typeface="+mn-lt"/>
                <a:ea typeface="+mn-ea"/>
                <a:cs typeface="+mn-cs"/>
              </a:rPr>
              <a:t> housing can lead to a bubble—an increase in price based not on the fundamentals of demand, but instead on a belief that the price will keep going up. Eventually, bubbles burst—the price stops rising as new buyers stop coming into the market, owners of the good become alarmed and start to sell, the price drops, more people sell, and the price drops further.</a:t>
            </a:r>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25</a:t>
            </a:fld>
            <a:endParaRPr lang="en-US"/>
          </a:p>
        </p:txBody>
      </p:sp>
    </p:spTree>
    <p:extLst>
      <p:ext uri="{BB962C8B-B14F-4D97-AF65-F5344CB8AC3E}">
        <p14:creationId xmlns:p14="http://schemas.microsoft.com/office/powerpoint/2010/main" val="1742993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26</a:t>
            </a:fld>
            <a:endParaRPr lang="en-US"/>
          </a:p>
        </p:txBody>
      </p:sp>
    </p:spTree>
    <p:extLst>
      <p:ext uri="{BB962C8B-B14F-4D97-AF65-F5344CB8AC3E}">
        <p14:creationId xmlns:p14="http://schemas.microsoft.com/office/powerpoint/2010/main" val="1742993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28</a:t>
            </a:fld>
            <a:endParaRPr lang="en-US"/>
          </a:p>
        </p:txBody>
      </p:sp>
    </p:spTree>
    <p:extLst>
      <p:ext uri="{BB962C8B-B14F-4D97-AF65-F5344CB8AC3E}">
        <p14:creationId xmlns:p14="http://schemas.microsoft.com/office/powerpoint/2010/main" val="908219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sz="1600"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37</a:t>
            </a:fld>
            <a:endParaRPr lang="en-US"/>
          </a:p>
        </p:txBody>
      </p:sp>
    </p:spTree>
    <p:extLst>
      <p:ext uri="{BB962C8B-B14F-4D97-AF65-F5344CB8AC3E}">
        <p14:creationId xmlns:p14="http://schemas.microsoft.com/office/powerpoint/2010/main" val="1742993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50</a:t>
            </a:fld>
            <a:endParaRPr lang="en-US"/>
          </a:p>
        </p:txBody>
      </p:sp>
    </p:spTree>
    <p:extLst>
      <p:ext uri="{BB962C8B-B14F-4D97-AF65-F5344CB8AC3E}">
        <p14:creationId xmlns:p14="http://schemas.microsoft.com/office/powerpoint/2010/main" val="1952862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a:t>
            </a:r>
            <a:r>
              <a:rPr lang="en-US" sz="1200" dirty="0">
                <a:solidFill>
                  <a:schemeClr val="bg2"/>
                </a:solidFill>
                <a:latin typeface="Arial" charset="0"/>
              </a:rPr>
              <a:t>Pearson Education, Inc. </a:t>
            </a:r>
            <a:r>
              <a:rPr lang="en-US" sz="1200" dirty="0">
                <a:solidFill>
                  <a:schemeClr val="bg2"/>
                </a:solidFill>
                <a:latin typeface="Arial" charset="0"/>
                <a:cs typeface="Arial" charset="0"/>
              </a:rPr>
              <a:t>•  Microeconomics  •  </a:t>
            </a:r>
            <a:r>
              <a:rPr lang="en-US" sz="1200" dirty="0">
                <a:solidFill>
                  <a:schemeClr val="bg2"/>
                </a:solidFill>
                <a:latin typeface="Arial" charset="0"/>
              </a:rPr>
              <a:t>Pindyck/Rubinfeld, 8e.</a:t>
            </a:r>
          </a:p>
        </p:txBody>
      </p:sp>
      <p:sp>
        <p:nvSpPr>
          <p:cNvPr id="3" name="Rectangle 13"/>
          <p:cNvSpPr>
            <a:spLocks noChangeArrowheads="1"/>
          </p:cNvSpPr>
          <p:nvPr userDrawn="1"/>
        </p:nvSpPr>
        <p:spPr bwMode="auto">
          <a:xfrm>
            <a:off x="8305800" y="6629400"/>
            <a:ext cx="833438" cy="22860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50</a:t>
            </a:r>
            <a:endParaRPr lang="en-US" sz="1200" b="1" dirty="0">
              <a:solidFill>
                <a:srgbClr val="382344"/>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xAndObj">
  <p:cSld name="1_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71600" y="381000"/>
            <a:ext cx="7391400" cy="487363"/>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165225"/>
            <a:ext cx="4038600" cy="5111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65225"/>
            <a:ext cx="4038600" cy="5111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426598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2" name="Rectangle 13"/>
          <p:cNvSpPr>
            <a:spLocks noChangeArrowheads="1"/>
          </p:cNvSpPr>
          <p:nvPr/>
        </p:nvSpPr>
        <p:spPr bwMode="auto">
          <a:xfrm>
            <a:off x="8305800" y="6629400"/>
            <a:ext cx="833438" cy="22860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50</a:t>
            </a:r>
            <a:endParaRPr lang="en-US" sz="1200" b="1" dirty="0">
              <a:solidFill>
                <a:srgbClr val="382344"/>
              </a:solidFill>
              <a:latin typeface="Arial" charset="0"/>
            </a:endParaRPr>
          </a:p>
        </p:txBody>
      </p:sp>
      <p:sp>
        <p:nvSpPr>
          <p:cNvPr id="2053" name="Rectangle 8"/>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a:t>
            </a:r>
            <a:r>
              <a:rPr lang="en-US" sz="1200" dirty="0">
                <a:solidFill>
                  <a:schemeClr val="bg2"/>
                </a:solidFill>
                <a:latin typeface="Arial" charset="0"/>
              </a:rPr>
              <a:t>Pearson Education, Inc. </a:t>
            </a:r>
            <a:r>
              <a:rPr lang="en-US" sz="1200" dirty="0">
                <a:solidFill>
                  <a:schemeClr val="bg2"/>
                </a:solidFill>
                <a:latin typeface="Arial" charset="0"/>
                <a:cs typeface="Arial" charset="0"/>
              </a:rPr>
              <a:t>•  Microeconomics  •  </a:t>
            </a:r>
            <a:r>
              <a:rPr lang="en-US" sz="1200" dirty="0" err="1">
                <a:solidFill>
                  <a:schemeClr val="bg2"/>
                </a:solidFill>
                <a:latin typeface="Arial" charset="0"/>
              </a:rPr>
              <a:t>Pindyck</a:t>
            </a:r>
            <a:r>
              <a:rPr lang="en-US" sz="1200" dirty="0">
                <a:solidFill>
                  <a:schemeClr val="bg2"/>
                </a:solidFill>
                <a:latin typeface="Arial" charset="0"/>
              </a:rPr>
              <a:t>/</a:t>
            </a:r>
            <a:r>
              <a:rPr lang="en-US" sz="1200" dirty="0" err="1">
                <a:solidFill>
                  <a:schemeClr val="bg2"/>
                </a:solidFill>
                <a:latin typeface="Arial" charset="0"/>
              </a:rPr>
              <a:t>Rubinfeld</a:t>
            </a:r>
            <a:r>
              <a:rPr lang="en-US" sz="1200" dirty="0">
                <a:solidFill>
                  <a:schemeClr val="bg2"/>
                </a:solidFill>
                <a:latin typeface="Arial" charset="0"/>
              </a:rPr>
              <a:t>, 8e.</a:t>
            </a:r>
          </a:p>
        </p:txBody>
      </p:sp>
    </p:spTree>
  </p:cSld>
  <p:clrMap bg1="lt1" tx1="dk1" bg2="lt2" tx2="dk2" accent1="accent1" accent2="accent2" accent3="accent3" accent4="accent4" accent5="accent5" accent6="accent6" hlink="hlink" folHlink="folHlink"/>
  <p:sldLayoutIdLst>
    <p:sldLayoutId id="2147484262" r:id="rId1"/>
    <p:sldLayoutId id="2147484250" r:id="rId2"/>
    <p:sldLayoutId id="2147484263" r:id="rId3"/>
  </p:sldLayoutIdLst>
  <p:timing>
    <p:tnLst>
      <p:par>
        <p:cTn id="1" dur="indefinite" restart="never" nodeType="tmRoot"/>
      </p:par>
    </p:tnLst>
  </p:timing>
  <p:txStyles>
    <p:title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p:titleStyle>
    <p:body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gif"/><Relationship Id="rId13" Type="http://schemas.openxmlformats.org/officeDocument/2006/relationships/image" Target="../media/image13.gif"/><Relationship Id="rId18" Type="http://schemas.openxmlformats.org/officeDocument/2006/relationships/image" Target="../media/image18.gif"/><Relationship Id="rId3" Type="http://schemas.openxmlformats.org/officeDocument/2006/relationships/image" Target="../media/image3.gif"/><Relationship Id="rId21" Type="http://schemas.openxmlformats.org/officeDocument/2006/relationships/image" Target="../media/image21.gif"/><Relationship Id="rId7" Type="http://schemas.openxmlformats.org/officeDocument/2006/relationships/image" Target="../media/image7.gif"/><Relationship Id="rId12" Type="http://schemas.openxmlformats.org/officeDocument/2006/relationships/image" Target="../media/image12.gif"/><Relationship Id="rId17" Type="http://schemas.openxmlformats.org/officeDocument/2006/relationships/image" Target="../media/image17.gif"/><Relationship Id="rId2" Type="http://schemas.openxmlformats.org/officeDocument/2006/relationships/image" Target="../media/image2.gif"/><Relationship Id="rId16" Type="http://schemas.openxmlformats.org/officeDocument/2006/relationships/image" Target="../media/image16.gif"/><Relationship Id="rId20" Type="http://schemas.openxmlformats.org/officeDocument/2006/relationships/image" Target="../media/image20.gif"/><Relationship Id="rId1" Type="http://schemas.openxmlformats.org/officeDocument/2006/relationships/slideLayout" Target="../slideLayouts/slideLayout2.xml"/><Relationship Id="rId6" Type="http://schemas.openxmlformats.org/officeDocument/2006/relationships/image" Target="../media/image6.gif"/><Relationship Id="rId11" Type="http://schemas.openxmlformats.org/officeDocument/2006/relationships/image" Target="../media/image11.gif"/><Relationship Id="rId5" Type="http://schemas.openxmlformats.org/officeDocument/2006/relationships/image" Target="../media/image5.gif"/><Relationship Id="rId15" Type="http://schemas.openxmlformats.org/officeDocument/2006/relationships/image" Target="../media/image15.gif"/><Relationship Id="rId10" Type="http://schemas.openxmlformats.org/officeDocument/2006/relationships/image" Target="../media/image10.gif"/><Relationship Id="rId19" Type="http://schemas.openxmlformats.org/officeDocument/2006/relationships/image" Target="../media/image19.gif"/><Relationship Id="rId4" Type="http://schemas.openxmlformats.org/officeDocument/2006/relationships/image" Target="../media/image4.gif"/><Relationship Id="rId9" Type="http://schemas.openxmlformats.org/officeDocument/2006/relationships/image" Target="../media/image9.gif"/><Relationship Id="rId14" Type="http://schemas.openxmlformats.org/officeDocument/2006/relationships/image" Target="../media/image14.gif"/><Relationship Id="rId22"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18" Type="http://schemas.openxmlformats.org/officeDocument/2006/relationships/image" Target="../media/image38.png"/><Relationship Id="rId3" Type="http://schemas.openxmlformats.org/officeDocument/2006/relationships/image" Target="../media/image23.png"/><Relationship Id="rId21" Type="http://schemas.openxmlformats.org/officeDocument/2006/relationships/image" Target="../media/image41.pn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37.png"/><Relationship Id="rId2" Type="http://schemas.openxmlformats.org/officeDocument/2006/relationships/image" Target="../media/image22.png"/><Relationship Id="rId16" Type="http://schemas.openxmlformats.org/officeDocument/2006/relationships/image" Target="../media/image36.png"/><Relationship Id="rId20"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24" Type="http://schemas.openxmlformats.org/officeDocument/2006/relationships/image" Target="../media/image1.png"/><Relationship Id="rId5" Type="http://schemas.openxmlformats.org/officeDocument/2006/relationships/image" Target="../media/image25.png"/><Relationship Id="rId15" Type="http://schemas.openxmlformats.org/officeDocument/2006/relationships/image" Target="../media/image35.png"/><Relationship Id="rId23" Type="http://schemas.openxmlformats.org/officeDocument/2006/relationships/image" Target="../media/image43.png"/><Relationship Id="rId10" Type="http://schemas.openxmlformats.org/officeDocument/2006/relationships/image" Target="../media/image30.png"/><Relationship Id="rId19" Type="http://schemas.openxmlformats.org/officeDocument/2006/relationships/image" Target="../media/image39.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 Id="rId22" Type="http://schemas.openxmlformats.org/officeDocument/2006/relationships/image" Target="../media/image42.png"/></Relationships>
</file>

<file path=ppt/slides/_rels/slide6.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1.pn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7.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5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5" Type="http://schemas.openxmlformats.org/officeDocument/2006/relationships/image" Target="../media/image1.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 Id="rId14" Type="http://schemas.openxmlformats.org/officeDocument/2006/relationships/image" Target="../media/image67.png"/></Relationships>
</file>

<file path=ppt/slides/_rels/slide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4.gif"/><Relationship Id="rId3" Type="http://schemas.openxmlformats.org/officeDocument/2006/relationships/image" Target="../media/image69.gif"/><Relationship Id="rId7" Type="http://schemas.openxmlformats.org/officeDocument/2006/relationships/image" Target="../media/image73.gif"/><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gif"/><Relationship Id="rId11" Type="http://schemas.openxmlformats.org/officeDocument/2006/relationships/image" Target="../media/image77.gif"/><Relationship Id="rId5" Type="http://schemas.openxmlformats.org/officeDocument/2006/relationships/image" Target="../media/image71.gif"/><Relationship Id="rId10" Type="http://schemas.openxmlformats.org/officeDocument/2006/relationships/image" Target="../media/image76.gif"/><Relationship Id="rId4" Type="http://schemas.openxmlformats.org/officeDocument/2006/relationships/image" Target="../media/image70.gif"/><Relationship Id="rId9" Type="http://schemas.openxmlformats.org/officeDocument/2006/relationships/image" Target="../media/image75.gif"/></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9.png"/><Relationship Id="rId3" Type="http://schemas.openxmlformats.org/officeDocument/2006/relationships/image" Target="../media/image79.png"/><Relationship Id="rId7" Type="http://schemas.openxmlformats.org/officeDocument/2006/relationships/image" Target="../media/image83.png"/><Relationship Id="rId12" Type="http://schemas.openxmlformats.org/officeDocument/2006/relationships/image" Target="../media/image88.png"/><Relationship Id="rId2" Type="http://schemas.openxmlformats.org/officeDocument/2006/relationships/image" Target="../media/image78.png"/><Relationship Id="rId16"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image" Target="../media/image81.png"/><Relationship Id="rId15" Type="http://schemas.openxmlformats.org/officeDocument/2006/relationships/image" Target="../media/image91.png"/><Relationship Id="rId10" Type="http://schemas.openxmlformats.org/officeDocument/2006/relationships/image" Target="../media/image86.png"/><Relationship Id="rId4" Type="http://schemas.openxmlformats.org/officeDocument/2006/relationships/image" Target="../media/image80.png"/><Relationship Id="rId9" Type="http://schemas.openxmlformats.org/officeDocument/2006/relationships/image" Target="../media/image85.png"/><Relationship Id="rId14" Type="http://schemas.openxmlformats.org/officeDocument/2006/relationships/image" Target="../media/image90.png"/></Relationships>
</file>

<file path=ppt/slides/_rels/slide14.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png"/><Relationship Id="rId3" Type="http://schemas.openxmlformats.org/officeDocument/2006/relationships/image" Target="../media/image93.png"/><Relationship Id="rId7" Type="http://schemas.openxmlformats.org/officeDocument/2006/relationships/image" Target="../media/image97.png"/><Relationship Id="rId12" Type="http://schemas.openxmlformats.org/officeDocument/2006/relationships/image" Target="../media/image102.png"/><Relationship Id="rId2" Type="http://schemas.openxmlformats.org/officeDocument/2006/relationships/image" Target="../media/image92.png"/><Relationship Id="rId16"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image" Target="../media/image96.png"/><Relationship Id="rId11" Type="http://schemas.openxmlformats.org/officeDocument/2006/relationships/image" Target="../media/image101.png"/><Relationship Id="rId5" Type="http://schemas.openxmlformats.org/officeDocument/2006/relationships/image" Target="../media/image95.png"/><Relationship Id="rId15" Type="http://schemas.openxmlformats.org/officeDocument/2006/relationships/image" Target="../media/image105.png"/><Relationship Id="rId10" Type="http://schemas.openxmlformats.org/officeDocument/2006/relationships/image" Target="../media/image100.png"/><Relationship Id="rId4" Type="http://schemas.openxmlformats.org/officeDocument/2006/relationships/image" Target="../media/image94.png"/><Relationship Id="rId9" Type="http://schemas.openxmlformats.org/officeDocument/2006/relationships/image" Target="../media/image99.png"/><Relationship Id="rId14" Type="http://schemas.openxmlformats.org/officeDocument/2006/relationships/image" Target="../media/image104.png"/></Relationships>
</file>

<file path=ppt/slides/_rels/slide15.xml.rels><?xml version="1.0" encoding="UTF-8" standalone="yes"?>
<Relationships xmlns="http://schemas.openxmlformats.org/package/2006/relationships"><Relationship Id="rId8" Type="http://schemas.openxmlformats.org/officeDocument/2006/relationships/image" Target="../media/image112.png"/><Relationship Id="rId13" Type="http://schemas.openxmlformats.org/officeDocument/2006/relationships/image" Target="../media/image117.png"/><Relationship Id="rId3" Type="http://schemas.openxmlformats.org/officeDocument/2006/relationships/image" Target="../media/image107.png"/><Relationship Id="rId7" Type="http://schemas.openxmlformats.org/officeDocument/2006/relationships/image" Target="../media/image111.png"/><Relationship Id="rId12" Type="http://schemas.openxmlformats.org/officeDocument/2006/relationships/image" Target="../media/image116.png"/><Relationship Id="rId2" Type="http://schemas.openxmlformats.org/officeDocument/2006/relationships/image" Target="../media/image106.png"/><Relationship Id="rId1" Type="http://schemas.openxmlformats.org/officeDocument/2006/relationships/slideLayout" Target="../slideLayouts/slideLayout3.xml"/><Relationship Id="rId6" Type="http://schemas.openxmlformats.org/officeDocument/2006/relationships/image" Target="../media/image110.png"/><Relationship Id="rId11" Type="http://schemas.openxmlformats.org/officeDocument/2006/relationships/image" Target="../media/image115.png"/><Relationship Id="rId5" Type="http://schemas.openxmlformats.org/officeDocument/2006/relationships/image" Target="../media/image109.png"/><Relationship Id="rId10" Type="http://schemas.openxmlformats.org/officeDocument/2006/relationships/image" Target="../media/image114.png"/><Relationship Id="rId4" Type="http://schemas.openxmlformats.org/officeDocument/2006/relationships/image" Target="../media/image108.png"/><Relationship Id="rId9" Type="http://schemas.openxmlformats.org/officeDocument/2006/relationships/image" Target="../media/image113.png"/><Relationship Id="rId14"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124.png"/><Relationship Id="rId3" Type="http://schemas.openxmlformats.org/officeDocument/2006/relationships/image" Target="../media/image119.png"/><Relationship Id="rId7" Type="http://schemas.openxmlformats.org/officeDocument/2006/relationships/image" Target="../media/image123.png"/><Relationship Id="rId12" Type="http://schemas.openxmlformats.org/officeDocument/2006/relationships/image" Target="../media/image128.png"/><Relationship Id="rId2" Type="http://schemas.openxmlformats.org/officeDocument/2006/relationships/image" Target="../media/image118.png"/><Relationship Id="rId1" Type="http://schemas.openxmlformats.org/officeDocument/2006/relationships/slideLayout" Target="../slideLayouts/slideLayout2.xml"/><Relationship Id="rId6" Type="http://schemas.openxmlformats.org/officeDocument/2006/relationships/image" Target="../media/image122.png"/><Relationship Id="rId11" Type="http://schemas.openxmlformats.org/officeDocument/2006/relationships/image" Target="../media/image127.png"/><Relationship Id="rId5" Type="http://schemas.openxmlformats.org/officeDocument/2006/relationships/image" Target="../media/image121.png"/><Relationship Id="rId10" Type="http://schemas.openxmlformats.org/officeDocument/2006/relationships/image" Target="../media/image126.png"/><Relationship Id="rId4" Type="http://schemas.openxmlformats.org/officeDocument/2006/relationships/image" Target="../media/image120.png"/><Relationship Id="rId9" Type="http://schemas.openxmlformats.org/officeDocument/2006/relationships/image" Target="../media/image125.pn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35.png"/><Relationship Id="rId3" Type="http://schemas.openxmlformats.org/officeDocument/2006/relationships/image" Target="../media/image130.png"/><Relationship Id="rId7" Type="http://schemas.openxmlformats.org/officeDocument/2006/relationships/image" Target="../media/image134.png"/><Relationship Id="rId2" Type="http://schemas.openxmlformats.org/officeDocument/2006/relationships/image" Target="../media/image129.png"/><Relationship Id="rId1" Type="http://schemas.openxmlformats.org/officeDocument/2006/relationships/slideLayout" Target="../slideLayouts/slideLayout3.xml"/><Relationship Id="rId6" Type="http://schemas.openxmlformats.org/officeDocument/2006/relationships/image" Target="../media/image133.png"/><Relationship Id="rId5" Type="http://schemas.openxmlformats.org/officeDocument/2006/relationships/image" Target="../media/image132.png"/><Relationship Id="rId10" Type="http://schemas.openxmlformats.org/officeDocument/2006/relationships/image" Target="../media/image1.png"/><Relationship Id="rId4" Type="http://schemas.openxmlformats.org/officeDocument/2006/relationships/image" Target="../media/image131.png"/><Relationship Id="rId9" Type="http://schemas.openxmlformats.org/officeDocument/2006/relationships/image" Target="../media/image136.png"/></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9.png"/><Relationship Id="rId7" Type="http://schemas.openxmlformats.org/officeDocument/2006/relationships/image" Target="../media/image1.png"/><Relationship Id="rId2" Type="http://schemas.openxmlformats.org/officeDocument/2006/relationships/image" Target="../media/image138.png"/><Relationship Id="rId1" Type="http://schemas.openxmlformats.org/officeDocument/2006/relationships/slideLayout" Target="../slideLayouts/slideLayout3.xml"/><Relationship Id="rId6" Type="http://schemas.openxmlformats.org/officeDocument/2006/relationships/image" Target="../media/image142.png"/><Relationship Id="rId5" Type="http://schemas.openxmlformats.org/officeDocument/2006/relationships/image" Target="../media/image141.png"/><Relationship Id="rId4" Type="http://schemas.openxmlformats.org/officeDocument/2006/relationships/image" Target="../media/image140.png"/></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49.gif"/><Relationship Id="rId3" Type="http://schemas.openxmlformats.org/officeDocument/2006/relationships/image" Target="../media/image144.gif"/><Relationship Id="rId7" Type="http://schemas.openxmlformats.org/officeDocument/2006/relationships/image" Target="../media/image148.gif"/><Relationship Id="rId2" Type="http://schemas.openxmlformats.org/officeDocument/2006/relationships/image" Target="../media/image143.gif"/><Relationship Id="rId1" Type="http://schemas.openxmlformats.org/officeDocument/2006/relationships/slideLayout" Target="../slideLayouts/slideLayout2.xml"/><Relationship Id="rId6" Type="http://schemas.openxmlformats.org/officeDocument/2006/relationships/image" Target="../media/image147.gif"/><Relationship Id="rId5" Type="http://schemas.openxmlformats.org/officeDocument/2006/relationships/image" Target="../media/image146.gif"/><Relationship Id="rId10" Type="http://schemas.openxmlformats.org/officeDocument/2006/relationships/image" Target="../media/image151.gif"/><Relationship Id="rId4" Type="http://schemas.openxmlformats.org/officeDocument/2006/relationships/image" Target="../media/image145.gif"/><Relationship Id="rId9" Type="http://schemas.openxmlformats.org/officeDocument/2006/relationships/image" Target="../media/image150.gif"/></Relationships>
</file>

<file path=ppt/slides/_rels/slide25.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58.gif"/><Relationship Id="rId13" Type="http://schemas.openxmlformats.org/officeDocument/2006/relationships/image" Target="../media/image163.gif"/><Relationship Id="rId3" Type="http://schemas.openxmlformats.org/officeDocument/2006/relationships/image" Target="../media/image153.png"/><Relationship Id="rId7" Type="http://schemas.openxmlformats.org/officeDocument/2006/relationships/image" Target="../media/image157.gif"/><Relationship Id="rId12" Type="http://schemas.openxmlformats.org/officeDocument/2006/relationships/image" Target="../media/image162.gif"/><Relationship Id="rId2" Type="http://schemas.openxmlformats.org/officeDocument/2006/relationships/notesSlide" Target="../notesSlides/notesSlide2.xml"/><Relationship Id="rId16" Type="http://schemas.openxmlformats.org/officeDocument/2006/relationships/image" Target="../media/image166.gif"/><Relationship Id="rId1" Type="http://schemas.openxmlformats.org/officeDocument/2006/relationships/slideLayout" Target="../slideLayouts/slideLayout2.xml"/><Relationship Id="rId6" Type="http://schemas.openxmlformats.org/officeDocument/2006/relationships/image" Target="../media/image156.gif"/><Relationship Id="rId11" Type="http://schemas.openxmlformats.org/officeDocument/2006/relationships/image" Target="../media/image161.gif"/><Relationship Id="rId5" Type="http://schemas.openxmlformats.org/officeDocument/2006/relationships/image" Target="../media/image155.gif"/><Relationship Id="rId15" Type="http://schemas.openxmlformats.org/officeDocument/2006/relationships/image" Target="../media/image165.gif"/><Relationship Id="rId10" Type="http://schemas.openxmlformats.org/officeDocument/2006/relationships/image" Target="../media/image160.gif"/><Relationship Id="rId4" Type="http://schemas.openxmlformats.org/officeDocument/2006/relationships/image" Target="../media/image154.gif"/><Relationship Id="rId9" Type="http://schemas.openxmlformats.org/officeDocument/2006/relationships/image" Target="../media/image159.gif"/><Relationship Id="rId14" Type="http://schemas.openxmlformats.org/officeDocument/2006/relationships/image" Target="../media/image164.gif"/></Relationships>
</file>

<file path=ppt/slides/_rels/slide27.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image" Target="../media/image167.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70.png"/><Relationship Id="rId4" Type="http://schemas.openxmlformats.org/officeDocument/2006/relationships/image" Target="../media/image169.png"/></Relationships>
</file>

<file path=ppt/slides/_rels/slide28.xml.rels><?xml version="1.0" encoding="UTF-8" standalone="yes"?>
<Relationships xmlns="http://schemas.openxmlformats.org/package/2006/relationships"><Relationship Id="rId8" Type="http://schemas.openxmlformats.org/officeDocument/2006/relationships/image" Target="../media/image176.png"/><Relationship Id="rId3" Type="http://schemas.openxmlformats.org/officeDocument/2006/relationships/image" Target="../media/image171.png"/><Relationship Id="rId7" Type="http://schemas.openxmlformats.org/officeDocument/2006/relationships/image" Target="../media/image17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4.png"/><Relationship Id="rId5" Type="http://schemas.openxmlformats.org/officeDocument/2006/relationships/image" Target="../media/image173.png"/><Relationship Id="rId10" Type="http://schemas.openxmlformats.org/officeDocument/2006/relationships/image" Target="../media/image1.png"/><Relationship Id="rId4" Type="http://schemas.openxmlformats.org/officeDocument/2006/relationships/image" Target="../media/image172.png"/><Relationship Id="rId9" Type="http://schemas.openxmlformats.org/officeDocument/2006/relationships/image" Target="../media/image177.png"/></Relationships>
</file>

<file path=ppt/slides/_rels/slide29.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image" Target="../media/image178.png"/><Relationship Id="rId1" Type="http://schemas.openxmlformats.org/officeDocument/2006/relationships/slideLayout" Target="../slideLayouts/slideLayout2.xml"/><Relationship Id="rId6" Type="http://schemas.openxmlformats.org/officeDocument/2006/relationships/image" Target="../media/image182.png"/><Relationship Id="rId5" Type="http://schemas.openxmlformats.org/officeDocument/2006/relationships/image" Target="../media/image181.png"/><Relationship Id="rId4" Type="http://schemas.openxmlformats.org/officeDocument/2006/relationships/image" Target="../media/image180.png"/></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189.png"/><Relationship Id="rId13" Type="http://schemas.openxmlformats.org/officeDocument/2006/relationships/image" Target="../media/image194.png"/><Relationship Id="rId3" Type="http://schemas.openxmlformats.org/officeDocument/2006/relationships/image" Target="../media/image184.png"/><Relationship Id="rId7" Type="http://schemas.openxmlformats.org/officeDocument/2006/relationships/image" Target="../media/image188.png"/><Relationship Id="rId12" Type="http://schemas.openxmlformats.org/officeDocument/2006/relationships/image" Target="../media/image193.png"/><Relationship Id="rId2" Type="http://schemas.openxmlformats.org/officeDocument/2006/relationships/image" Target="../media/image183.png"/><Relationship Id="rId16"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7.png"/><Relationship Id="rId11" Type="http://schemas.openxmlformats.org/officeDocument/2006/relationships/image" Target="../media/image192.png"/><Relationship Id="rId5" Type="http://schemas.openxmlformats.org/officeDocument/2006/relationships/image" Target="../media/image186.png"/><Relationship Id="rId15" Type="http://schemas.openxmlformats.org/officeDocument/2006/relationships/image" Target="../media/image196.png"/><Relationship Id="rId10" Type="http://schemas.openxmlformats.org/officeDocument/2006/relationships/image" Target="../media/image191.png"/><Relationship Id="rId4" Type="http://schemas.openxmlformats.org/officeDocument/2006/relationships/image" Target="../media/image185.png"/><Relationship Id="rId9" Type="http://schemas.openxmlformats.org/officeDocument/2006/relationships/image" Target="../media/image190.png"/><Relationship Id="rId14" Type="http://schemas.openxmlformats.org/officeDocument/2006/relationships/image" Target="../media/image195.png"/></Relationships>
</file>

<file path=ppt/slides/_rels/slide32.xml.rels><?xml version="1.0" encoding="UTF-8" standalone="yes"?>
<Relationships xmlns="http://schemas.openxmlformats.org/package/2006/relationships"><Relationship Id="rId8" Type="http://schemas.openxmlformats.org/officeDocument/2006/relationships/image" Target="../media/image203.png"/><Relationship Id="rId13" Type="http://schemas.openxmlformats.org/officeDocument/2006/relationships/image" Target="../media/image208.png"/><Relationship Id="rId3" Type="http://schemas.openxmlformats.org/officeDocument/2006/relationships/image" Target="../media/image198.png"/><Relationship Id="rId7" Type="http://schemas.openxmlformats.org/officeDocument/2006/relationships/image" Target="../media/image202.png"/><Relationship Id="rId12" Type="http://schemas.openxmlformats.org/officeDocument/2006/relationships/image" Target="../media/image207.png"/><Relationship Id="rId2" Type="http://schemas.openxmlformats.org/officeDocument/2006/relationships/image" Target="../media/image197.png"/><Relationship Id="rId1" Type="http://schemas.openxmlformats.org/officeDocument/2006/relationships/slideLayout" Target="../slideLayouts/slideLayout2.xml"/><Relationship Id="rId6" Type="http://schemas.openxmlformats.org/officeDocument/2006/relationships/image" Target="../media/image201.png"/><Relationship Id="rId11" Type="http://schemas.openxmlformats.org/officeDocument/2006/relationships/image" Target="../media/image206.png"/><Relationship Id="rId5" Type="http://schemas.openxmlformats.org/officeDocument/2006/relationships/image" Target="../media/image200.png"/><Relationship Id="rId15" Type="http://schemas.openxmlformats.org/officeDocument/2006/relationships/image" Target="../media/image1.png"/><Relationship Id="rId10" Type="http://schemas.openxmlformats.org/officeDocument/2006/relationships/image" Target="../media/image205.png"/><Relationship Id="rId4" Type="http://schemas.openxmlformats.org/officeDocument/2006/relationships/image" Target="../media/image199.png"/><Relationship Id="rId9" Type="http://schemas.openxmlformats.org/officeDocument/2006/relationships/image" Target="../media/image204.png"/><Relationship Id="rId14" Type="http://schemas.openxmlformats.org/officeDocument/2006/relationships/image" Target="../media/image209.png"/></Relationships>
</file>

<file path=ppt/slides/_rels/slide33.xml.rels><?xml version="1.0" encoding="UTF-8" standalone="yes"?>
<Relationships xmlns="http://schemas.openxmlformats.org/package/2006/relationships"><Relationship Id="rId2" Type="http://schemas.openxmlformats.org/officeDocument/2006/relationships/image" Target="../media/image2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2.png"/><Relationship Id="rId2" Type="http://schemas.openxmlformats.org/officeDocument/2006/relationships/image" Target="../media/image211.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14.png"/><Relationship Id="rId7" Type="http://schemas.openxmlformats.org/officeDocument/2006/relationships/image" Target="../media/image218.png"/><Relationship Id="rId2" Type="http://schemas.openxmlformats.org/officeDocument/2006/relationships/image" Target="../media/image213.png"/><Relationship Id="rId1" Type="http://schemas.openxmlformats.org/officeDocument/2006/relationships/slideLayout" Target="../slideLayouts/slideLayout2.xml"/><Relationship Id="rId6" Type="http://schemas.openxmlformats.org/officeDocument/2006/relationships/image" Target="../media/image217.png"/><Relationship Id="rId5" Type="http://schemas.openxmlformats.org/officeDocument/2006/relationships/image" Target="../media/image216.png"/><Relationship Id="rId4" Type="http://schemas.openxmlformats.org/officeDocument/2006/relationships/image" Target="../media/image215.png"/></Relationships>
</file>

<file path=ppt/slides/_rels/slide36.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image" Target="../media/image219.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22.png"/><Relationship Id="rId4" Type="http://schemas.openxmlformats.org/officeDocument/2006/relationships/image" Target="../media/image221.png"/></Relationships>
</file>

<file path=ppt/slides/_rels/slide37.xml.rels><?xml version="1.0" encoding="UTF-8" standalone="yes"?>
<Relationships xmlns="http://schemas.openxmlformats.org/package/2006/relationships"><Relationship Id="rId3" Type="http://schemas.openxmlformats.org/officeDocument/2006/relationships/image" Target="../media/image22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24.png"/></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7.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29.png"/><Relationship Id="rId4" Type="http://schemas.openxmlformats.org/officeDocument/2006/relationships/image" Target="../media/image228.png"/></Relationships>
</file>

<file path=ppt/slides/_rels/slide40.xml.rels><?xml version="1.0" encoding="UTF-8" standalone="yes"?>
<Relationships xmlns="http://schemas.openxmlformats.org/package/2006/relationships"><Relationship Id="rId3" Type="http://schemas.openxmlformats.org/officeDocument/2006/relationships/image" Target="../media/image231.png"/><Relationship Id="rId2" Type="http://schemas.openxmlformats.org/officeDocument/2006/relationships/image" Target="../media/image230.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8" Type="http://schemas.openxmlformats.org/officeDocument/2006/relationships/image" Target="../media/image237.png"/><Relationship Id="rId3" Type="http://schemas.openxmlformats.org/officeDocument/2006/relationships/image" Target="../media/image232.png"/><Relationship Id="rId7" Type="http://schemas.openxmlformats.org/officeDocument/2006/relationships/image" Target="../media/image236.png"/><Relationship Id="rId1" Type="http://schemas.openxmlformats.org/officeDocument/2006/relationships/slideLayout" Target="../slideLayouts/slideLayout2.xml"/><Relationship Id="rId6" Type="http://schemas.openxmlformats.org/officeDocument/2006/relationships/image" Target="../media/image235.png"/><Relationship Id="rId5" Type="http://schemas.openxmlformats.org/officeDocument/2006/relationships/image" Target="../media/image234.png"/><Relationship Id="rId4" Type="http://schemas.openxmlformats.org/officeDocument/2006/relationships/image" Target="../media/image233.png"/><Relationship Id="rId9" Type="http://schemas.openxmlformats.org/officeDocument/2006/relationships/image" Target="../media/image1.png"/></Relationships>
</file>

<file path=ppt/slides/_rels/slide4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25.png"/><Relationship Id="rId7" Type="http://schemas.openxmlformats.org/officeDocument/2006/relationships/image" Target="../media/image239.png"/><Relationship Id="rId2" Type="http://schemas.openxmlformats.org/officeDocument/2006/relationships/image" Target="../media/image2240.png"/><Relationship Id="rId1" Type="http://schemas.openxmlformats.org/officeDocument/2006/relationships/slideLayout" Target="../slideLayouts/slideLayout2.xml"/><Relationship Id="rId6" Type="http://schemas.openxmlformats.org/officeDocument/2006/relationships/image" Target="../media/image238.png"/><Relationship Id="rId5" Type="http://schemas.openxmlformats.org/officeDocument/2006/relationships/image" Target="../media/image240.png"/></Relationships>
</file>

<file path=ppt/slides/_rels/slide43.xml.rels><?xml version="1.0" encoding="UTF-8" standalone="yes"?>
<Relationships xmlns="http://schemas.openxmlformats.org/package/2006/relationships"><Relationship Id="rId3" Type="http://schemas.openxmlformats.org/officeDocument/2006/relationships/image" Target="../media/image242.png"/><Relationship Id="rId2" Type="http://schemas.openxmlformats.org/officeDocument/2006/relationships/image" Target="../media/image241.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46.png"/><Relationship Id="rId4" Type="http://schemas.openxmlformats.org/officeDocument/2006/relationships/image" Target="../media/image243.png"/></Relationships>
</file>

<file path=ppt/slides/_rels/slide4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45.png"/><Relationship Id="rId7" Type="http://schemas.openxmlformats.org/officeDocument/2006/relationships/image" Target="../media/image247.png"/><Relationship Id="rId2" Type="http://schemas.openxmlformats.org/officeDocument/2006/relationships/image" Target="../media/image244.png"/><Relationship Id="rId1" Type="http://schemas.openxmlformats.org/officeDocument/2006/relationships/slideLayout" Target="../slideLayouts/slideLayout2.xml"/><Relationship Id="rId6" Type="http://schemas.openxmlformats.org/officeDocument/2006/relationships/image" Target="../media/image251.png"/><Relationship Id="rId5" Type="http://schemas.openxmlformats.org/officeDocument/2006/relationships/image" Target="../media/image250.png"/><Relationship Id="rId4" Type="http://schemas.openxmlformats.org/officeDocument/2006/relationships/image" Target="../media/image249.png"/></Relationships>
</file>

<file path=ppt/slides/_rels/slide4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54.png"/><Relationship Id="rId7" Type="http://schemas.openxmlformats.org/officeDocument/2006/relationships/image" Target="../media/image258.png"/><Relationship Id="rId2" Type="http://schemas.openxmlformats.org/officeDocument/2006/relationships/image" Target="../media/image253.png"/><Relationship Id="rId1" Type="http://schemas.openxmlformats.org/officeDocument/2006/relationships/slideLayout" Target="../slideLayouts/slideLayout2.xml"/><Relationship Id="rId6" Type="http://schemas.openxmlformats.org/officeDocument/2006/relationships/image" Target="../media/image257.png"/><Relationship Id="rId5" Type="http://schemas.openxmlformats.org/officeDocument/2006/relationships/image" Target="../media/image256.png"/><Relationship Id="rId4" Type="http://schemas.openxmlformats.org/officeDocument/2006/relationships/image" Target="../media/image255.png"/></Relationships>
</file>

<file path=ppt/slides/_rels/slide4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52.png"/><Relationship Id="rId7" Type="http://schemas.openxmlformats.org/officeDocument/2006/relationships/image" Target="../media/image262.png"/><Relationship Id="rId2" Type="http://schemas.openxmlformats.org/officeDocument/2006/relationships/image" Target="../media/image248.png"/><Relationship Id="rId1" Type="http://schemas.openxmlformats.org/officeDocument/2006/relationships/slideLayout" Target="../slideLayouts/slideLayout2.xml"/><Relationship Id="rId6" Type="http://schemas.openxmlformats.org/officeDocument/2006/relationships/image" Target="../media/image261.png"/><Relationship Id="rId5" Type="http://schemas.openxmlformats.org/officeDocument/2006/relationships/image" Target="../media/image260.png"/><Relationship Id="rId4" Type="http://schemas.openxmlformats.org/officeDocument/2006/relationships/image" Target="../media/image259.png"/></Relationships>
</file>

<file path=ppt/slides/_rels/slide47.xml.rels><?xml version="1.0" encoding="UTF-8" standalone="yes"?>
<Relationships xmlns="http://schemas.openxmlformats.org/package/2006/relationships"><Relationship Id="rId8" Type="http://schemas.openxmlformats.org/officeDocument/2006/relationships/image" Target="../media/image271.png"/><Relationship Id="rId3" Type="http://schemas.openxmlformats.org/officeDocument/2006/relationships/image" Target="../media/image266.png"/><Relationship Id="rId7" Type="http://schemas.openxmlformats.org/officeDocument/2006/relationships/image" Target="../media/image270.png"/><Relationship Id="rId2" Type="http://schemas.openxmlformats.org/officeDocument/2006/relationships/image" Target="../media/image265.png"/><Relationship Id="rId1" Type="http://schemas.openxmlformats.org/officeDocument/2006/relationships/slideLayout" Target="../slideLayouts/slideLayout2.xml"/><Relationship Id="rId6" Type="http://schemas.openxmlformats.org/officeDocument/2006/relationships/image" Target="../media/image269.png"/><Relationship Id="rId11" Type="http://schemas.openxmlformats.org/officeDocument/2006/relationships/image" Target="../media/image1.png"/><Relationship Id="rId5" Type="http://schemas.openxmlformats.org/officeDocument/2006/relationships/image" Target="../media/image268.png"/><Relationship Id="rId10" Type="http://schemas.openxmlformats.org/officeDocument/2006/relationships/image" Target="../media/image273.png"/><Relationship Id="rId4" Type="http://schemas.openxmlformats.org/officeDocument/2006/relationships/image" Target="../media/image267.png"/><Relationship Id="rId9" Type="http://schemas.openxmlformats.org/officeDocument/2006/relationships/image" Target="../media/image272.png"/></Relationships>
</file>

<file path=ppt/slides/_rels/slide48.xml.rels><?xml version="1.0" encoding="UTF-8" standalone="yes"?>
<Relationships xmlns="http://schemas.openxmlformats.org/package/2006/relationships"><Relationship Id="rId3" Type="http://schemas.openxmlformats.org/officeDocument/2006/relationships/image" Target="../media/image264.png"/><Relationship Id="rId2" Type="http://schemas.openxmlformats.org/officeDocument/2006/relationships/image" Target="../media/image263.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75.png"/><Relationship Id="rId4" Type="http://schemas.openxmlformats.org/officeDocument/2006/relationships/image" Target="../media/image274.png"/></Relationships>
</file>

<file path=ppt/slides/_rels/slide49.xml.rels><?xml version="1.0" encoding="UTF-8" standalone="yes"?>
<Relationships xmlns="http://schemas.openxmlformats.org/package/2006/relationships"><Relationship Id="rId3" Type="http://schemas.openxmlformats.org/officeDocument/2006/relationships/image" Target="../media/image27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image" Target="../media/image230.gif"/><Relationship Id="rId3" Type="http://schemas.openxmlformats.org/officeDocument/2006/relationships/image" Target="../media/image225.gif"/><Relationship Id="rId7" Type="http://schemas.openxmlformats.org/officeDocument/2006/relationships/image" Target="../media/image229.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28.gif"/><Relationship Id="rId5" Type="http://schemas.openxmlformats.org/officeDocument/2006/relationships/image" Target="../media/image227.gif"/><Relationship Id="rId4" Type="http://schemas.openxmlformats.org/officeDocument/2006/relationships/image" Target="../media/image226.gif"/><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48" name="Rectangle 44"/>
          <p:cNvSpPr>
            <a:spLocks noChangeArrowheads="1"/>
          </p:cNvSpPr>
          <p:nvPr/>
        </p:nvSpPr>
        <p:spPr bwMode="auto">
          <a:xfrm>
            <a:off x="6172200" y="2581275"/>
            <a:ext cx="2971800" cy="3495675"/>
          </a:xfrm>
          <a:prstGeom prst="rect">
            <a:avLst/>
          </a:prstGeom>
          <a:solidFill>
            <a:srgbClr val="C8E4C5"/>
          </a:solidFill>
          <a:ln>
            <a:noFill/>
          </a:ln>
        </p:spPr>
        <p:txBody>
          <a:bodyPr tIns="0" bIns="0"/>
          <a:lstStyle/>
          <a:p>
            <a:pPr marL="514350" indent="-514350" defTabSz="508000">
              <a:spcBef>
                <a:spcPts val="600"/>
              </a:spcBef>
              <a:buFontTx/>
              <a:buNone/>
              <a:defRPr/>
            </a:pPr>
            <a:r>
              <a:rPr lang="en-US" sz="1600" b="1" dirty="0" smtClean="0">
                <a:solidFill>
                  <a:srgbClr val="007CB2"/>
                </a:solidFill>
                <a:latin typeface="Arial" charset="0"/>
              </a:rPr>
              <a:t>4.1</a:t>
            </a:r>
            <a:r>
              <a:rPr lang="en-US" sz="1600" dirty="0">
                <a:latin typeface="Arial" charset="0"/>
              </a:rPr>
              <a:t>	</a:t>
            </a:r>
            <a:r>
              <a:rPr lang="en-US" sz="1600" dirty="0" smtClean="0">
                <a:latin typeface="Arial" charset="0"/>
              </a:rPr>
              <a:t>Individual Demand</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4.2</a:t>
            </a:r>
            <a:r>
              <a:rPr lang="en-US" sz="1600" dirty="0">
                <a:latin typeface="Arial" charset="0"/>
              </a:rPr>
              <a:t>	Income </a:t>
            </a:r>
            <a:r>
              <a:rPr lang="en-US" sz="1600" dirty="0" smtClean="0">
                <a:latin typeface="Arial" charset="0"/>
              </a:rPr>
              <a:t>and Substitution Effects</a:t>
            </a:r>
            <a:endParaRPr lang="en-US" sz="1600" dirty="0">
              <a:latin typeface="Arial" charset="0"/>
            </a:endParaRPr>
          </a:p>
          <a:p>
            <a:pPr defTabSz="508000">
              <a:spcBef>
                <a:spcPts val="600"/>
              </a:spcBef>
              <a:buFontTx/>
              <a:buNone/>
              <a:defRPr/>
            </a:pPr>
            <a:r>
              <a:rPr lang="en-US" sz="1600" b="1" dirty="0" smtClean="0">
                <a:solidFill>
                  <a:srgbClr val="007CB2"/>
                </a:solidFill>
                <a:latin typeface="Arial" charset="0"/>
              </a:rPr>
              <a:t>4.3</a:t>
            </a:r>
            <a:r>
              <a:rPr lang="en-US" sz="1600" dirty="0">
                <a:latin typeface="Arial" charset="0"/>
              </a:rPr>
              <a:t>	</a:t>
            </a:r>
            <a:r>
              <a:rPr lang="en-US" sz="1600" dirty="0" smtClean="0">
                <a:latin typeface="Arial" charset="0"/>
              </a:rPr>
              <a:t>Market Demand</a:t>
            </a:r>
            <a:endParaRPr lang="en-US" sz="1600" dirty="0">
              <a:latin typeface="Arial" charset="0"/>
            </a:endParaRPr>
          </a:p>
          <a:p>
            <a:pPr defTabSz="508000">
              <a:spcBef>
                <a:spcPts val="600"/>
              </a:spcBef>
              <a:buFontTx/>
              <a:buNone/>
              <a:defRPr/>
            </a:pPr>
            <a:r>
              <a:rPr lang="en-US" sz="1600" b="1" dirty="0" smtClean="0">
                <a:solidFill>
                  <a:srgbClr val="007CB2"/>
                </a:solidFill>
                <a:latin typeface="Arial" charset="0"/>
              </a:rPr>
              <a:t>4.4</a:t>
            </a:r>
            <a:r>
              <a:rPr lang="en-US" sz="1600" dirty="0">
                <a:latin typeface="Arial" charset="0"/>
              </a:rPr>
              <a:t>	</a:t>
            </a:r>
            <a:r>
              <a:rPr lang="en-US" sz="1600" dirty="0" smtClean="0">
                <a:latin typeface="Arial" charset="0"/>
              </a:rPr>
              <a:t>Consumer Surplus</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4.5</a:t>
            </a:r>
            <a:r>
              <a:rPr lang="en-US" sz="1600" dirty="0">
                <a:latin typeface="Arial" charset="0"/>
              </a:rPr>
              <a:t>	</a:t>
            </a:r>
            <a:r>
              <a:rPr lang="en-US" sz="1600" dirty="0" smtClean="0">
                <a:latin typeface="Arial" charset="0"/>
              </a:rPr>
              <a:t>Network Externalities</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4.6</a:t>
            </a:r>
            <a:r>
              <a:rPr lang="en-US" sz="1600" dirty="0">
                <a:latin typeface="Arial" charset="0"/>
              </a:rPr>
              <a:t>	</a:t>
            </a:r>
            <a:r>
              <a:rPr lang="en-US" sz="1600" dirty="0" smtClean="0">
                <a:latin typeface="Arial" charset="0"/>
              </a:rPr>
              <a:t>Empirical Estimation of Demand</a:t>
            </a:r>
          </a:p>
          <a:p>
            <a:pPr marL="514350" indent="-514350" defTabSz="508000">
              <a:spcBef>
                <a:spcPts val="600"/>
              </a:spcBef>
              <a:buFontTx/>
              <a:buNone/>
              <a:defRPr/>
            </a:pPr>
            <a:r>
              <a:rPr lang="en-US" sz="1600" dirty="0" smtClean="0">
                <a:latin typeface="Arial" charset="0"/>
              </a:rPr>
              <a:t>	Appendix</a:t>
            </a:r>
            <a:r>
              <a:rPr lang="en-US" sz="1600" dirty="0">
                <a:latin typeface="Arial" charset="0"/>
              </a:rPr>
              <a:t>: Demand </a:t>
            </a:r>
            <a:r>
              <a:rPr lang="en-US" sz="1600" dirty="0" smtClean="0">
                <a:latin typeface="Arial" charset="0"/>
              </a:rPr>
              <a:t>Theory—A </a:t>
            </a:r>
            <a:r>
              <a:rPr lang="en-US" sz="1600" dirty="0">
                <a:latin typeface="Arial" charset="0"/>
              </a:rPr>
              <a:t>Mathematical Treatment</a:t>
            </a:r>
          </a:p>
        </p:txBody>
      </p:sp>
      <p:cxnSp>
        <p:nvCxnSpPr>
          <p:cNvPr id="4" name="Straight Connector 3"/>
          <p:cNvCxnSpPr>
            <a:cxnSpLocks noChangeShapeType="1"/>
          </p:cNvCxnSpPr>
          <p:nvPr/>
        </p:nvCxnSpPr>
        <p:spPr bwMode="auto">
          <a:xfrm flipH="1">
            <a:off x="479426" y="1371600"/>
            <a:ext cx="5692774" cy="0"/>
          </a:xfrm>
          <a:prstGeom prst="line">
            <a:avLst/>
          </a:prstGeom>
          <a:noFill/>
          <a:ln w="50800" algn="ctr">
            <a:solidFill>
              <a:srgbClr val="00AB4E"/>
            </a:solidFill>
            <a:round/>
            <a:headEnd/>
            <a:tailEnd/>
          </a:ln>
        </p:spPr>
      </p:cxnSp>
      <p:sp>
        <p:nvSpPr>
          <p:cNvPr id="9" name="TextBox 8"/>
          <p:cNvSpPr txBox="1">
            <a:spLocks noChangeArrowheads="1"/>
          </p:cNvSpPr>
          <p:nvPr/>
        </p:nvSpPr>
        <p:spPr bwMode="auto">
          <a:xfrm>
            <a:off x="381000" y="509588"/>
            <a:ext cx="5943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600" b="1" dirty="0" smtClean="0">
                <a:solidFill>
                  <a:srgbClr val="D5791A"/>
                </a:solidFill>
                <a:latin typeface="Arial Narrow" pitchFamily="34" charset="0"/>
              </a:rPr>
              <a:t>C H A P T E R  </a:t>
            </a:r>
            <a:r>
              <a:rPr lang="en-US" sz="5400" b="1" dirty="0" smtClean="0">
                <a:solidFill>
                  <a:srgbClr val="D5791A"/>
                </a:solidFill>
                <a:latin typeface="+mj-lt"/>
              </a:rPr>
              <a:t>4</a:t>
            </a:r>
          </a:p>
        </p:txBody>
      </p:sp>
      <p:sp>
        <p:nvSpPr>
          <p:cNvPr id="11" name="Text Box 12"/>
          <p:cNvSpPr txBox="1">
            <a:spLocks noChangeArrowheads="1"/>
          </p:cNvSpPr>
          <p:nvPr/>
        </p:nvSpPr>
        <p:spPr bwMode="auto">
          <a:xfrm>
            <a:off x="6172200" y="6076950"/>
            <a:ext cx="2971800" cy="552450"/>
          </a:xfrm>
          <a:prstGeom prst="rect">
            <a:avLst/>
          </a:prstGeom>
          <a:solidFill>
            <a:srgbClr val="006A95"/>
          </a:solidFill>
          <a:ln w="9525">
            <a:noFill/>
            <a:miter lim="800000"/>
            <a:headEnd/>
            <a:tailEnd/>
          </a:ln>
        </p:spPr>
        <p:txBody>
          <a:bodyPr anchor="ctr"/>
          <a:lstStyle/>
          <a:p>
            <a:pPr algn="r">
              <a:lnSpc>
                <a:spcPts val="1600"/>
              </a:lnSpc>
              <a:buFontTx/>
              <a:buNone/>
            </a:pPr>
            <a:r>
              <a:rPr lang="en-US" sz="900" dirty="0">
                <a:solidFill>
                  <a:schemeClr val="bg1"/>
                </a:solidFill>
                <a:latin typeface="+mn-lt"/>
              </a:rPr>
              <a:t>Prepared by:</a:t>
            </a:r>
          </a:p>
          <a:p>
            <a:pPr algn="r">
              <a:lnSpc>
                <a:spcPts val="1600"/>
              </a:lnSpc>
              <a:buFontTx/>
              <a:buNone/>
            </a:pPr>
            <a:r>
              <a:rPr lang="en-US" sz="900" dirty="0">
                <a:solidFill>
                  <a:schemeClr val="bg1"/>
                </a:solidFill>
                <a:latin typeface="+mn-lt"/>
              </a:rPr>
              <a:t>Fernando Quijano, </a:t>
            </a:r>
            <a:r>
              <a:rPr lang="en-US" sz="900" dirty="0" smtClean="0">
                <a:solidFill>
                  <a:schemeClr val="bg1"/>
                </a:solidFill>
                <a:latin typeface="+mn-lt"/>
              </a:rPr>
              <a:t>Illustrator</a:t>
            </a:r>
            <a:endParaRPr lang="en-US" sz="900" b="1" dirty="0">
              <a:solidFill>
                <a:schemeClr val="bg1"/>
              </a:solidFill>
              <a:latin typeface="+mn-lt"/>
            </a:endParaRPr>
          </a:p>
        </p:txBody>
      </p:sp>
      <p:sp>
        <p:nvSpPr>
          <p:cNvPr id="13" name="TextBox 12"/>
          <p:cNvSpPr txBox="1">
            <a:spLocks noChangeArrowheads="1"/>
          </p:cNvSpPr>
          <p:nvPr/>
        </p:nvSpPr>
        <p:spPr bwMode="auto">
          <a:xfrm>
            <a:off x="428625" y="1433513"/>
            <a:ext cx="5286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600" dirty="0" smtClean="0">
                <a:solidFill>
                  <a:srgbClr val="00AB4E"/>
                </a:solidFill>
                <a:latin typeface="+mj-lt"/>
              </a:rPr>
              <a:t>Individual and Market Demand</a:t>
            </a:r>
          </a:p>
        </p:txBody>
      </p:sp>
      <p:pic>
        <p:nvPicPr>
          <p:cNvPr id="16396" name="Picture 12"/>
          <p:cNvPicPr>
            <a:picLocks noChangeAspect="1" noChangeArrowheads="1"/>
          </p:cNvPicPr>
          <p:nvPr/>
        </p:nvPicPr>
        <p:blipFill>
          <a:blip r:embed="rId2" cstate="print"/>
          <a:srcRect/>
          <a:stretch>
            <a:fillRect/>
          </a:stretch>
        </p:blipFill>
        <p:spPr bwMode="auto">
          <a:xfrm>
            <a:off x="6172200" y="-9525"/>
            <a:ext cx="2971800" cy="2219325"/>
          </a:xfrm>
          <a:prstGeom prst="rect">
            <a:avLst/>
          </a:prstGeom>
          <a:noFill/>
          <a:ln w="9525" algn="ctr">
            <a:noFill/>
            <a:miter lim="800000"/>
            <a:headEnd/>
            <a:tailEnd/>
          </a:ln>
          <a:effectLst/>
        </p:spPr>
      </p:pic>
      <p:sp>
        <p:nvSpPr>
          <p:cNvPr id="6" name="TextBox 5"/>
          <p:cNvSpPr txBox="1"/>
          <p:nvPr/>
        </p:nvSpPr>
        <p:spPr>
          <a:xfrm>
            <a:off x="6172200" y="2209800"/>
            <a:ext cx="2971800" cy="369888"/>
          </a:xfrm>
          <a:prstGeom prst="rect">
            <a:avLst/>
          </a:prstGeom>
          <a:solidFill>
            <a:srgbClr val="006A95"/>
          </a:solidFill>
        </p:spPr>
        <p:txBody>
          <a:bodyPr wrap="square">
            <a:spAutoFit/>
          </a:bodyPr>
          <a:lstStyle/>
          <a:p>
            <a:pPr>
              <a:buFontTx/>
              <a:buNone/>
              <a:defRPr/>
            </a:pPr>
            <a:r>
              <a:rPr lang="en-US" b="1" dirty="0">
                <a:solidFill>
                  <a:schemeClr val="bg1"/>
                </a:solidFill>
                <a:latin typeface="+mj-lt"/>
              </a:rPr>
              <a:t>CHAPTER OUTLINE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6"/>
                                        </p:tgtEl>
                                        <p:attrNameLst>
                                          <p:attrName>style.visibility</p:attrName>
                                        </p:attrNameLst>
                                      </p:cBhvr>
                                      <p:to>
                                        <p:strVal val="visible"/>
                                      </p:to>
                                    </p:set>
                                    <p:animEffect transition="in" filter="fade">
                                      <p:cBhvr>
                                        <p:cTn id="7" dur="500"/>
                                        <p:tgtEl>
                                          <p:spTgt spid="1639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Effect transition="in" filter="wipe(left)">
                                      <p:cBhvr>
                                        <p:cTn id="19" dur="500"/>
                                        <p:tgtEl>
                                          <p:spTgt spid="13">
                                            <p:txEl>
                                              <p:pRg st="0" end="0"/>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bg/>
                                          </p:spTgt>
                                        </p:tgtEl>
                                        <p:attrNameLst>
                                          <p:attrName>style.visibility</p:attrName>
                                        </p:attrNameLst>
                                      </p:cBhvr>
                                      <p:to>
                                        <p:strVal val="visible"/>
                                      </p:to>
                                    </p:set>
                                    <p:animEffect transition="in" filter="fade">
                                      <p:cBhvr>
                                        <p:cTn id="27" dur="500"/>
                                        <p:tgtEl>
                                          <p:spTgt spid="11">
                                            <p:bg/>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84748">
                                            <p:bg/>
                                          </p:spTgt>
                                        </p:tgtEl>
                                        <p:attrNameLst>
                                          <p:attrName>style.visibility</p:attrName>
                                        </p:attrNameLst>
                                      </p:cBhvr>
                                      <p:to>
                                        <p:strVal val="visible"/>
                                      </p:to>
                                    </p:set>
                                    <p:animEffect transition="in" filter="fade">
                                      <p:cBhvr>
                                        <p:cTn id="31" dur="500"/>
                                        <p:tgtEl>
                                          <p:spTgt spid="584748">
                                            <p:bg/>
                                          </p:spTgt>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84748">
                                            <p:txEl>
                                              <p:pRg st="0" end="0"/>
                                            </p:txEl>
                                          </p:spTgt>
                                        </p:tgtEl>
                                        <p:attrNameLst>
                                          <p:attrName>style.visibility</p:attrName>
                                        </p:attrNameLst>
                                      </p:cBhvr>
                                      <p:to>
                                        <p:strVal val="visible"/>
                                      </p:to>
                                    </p:set>
                                    <p:animEffect transition="in" filter="wipe(left)">
                                      <p:cBhvr>
                                        <p:cTn id="35" dur="500"/>
                                        <p:tgtEl>
                                          <p:spTgt spid="584748">
                                            <p:txEl>
                                              <p:pRg st="0" end="0"/>
                                            </p:txEl>
                                          </p:spTgt>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84748">
                                            <p:txEl>
                                              <p:pRg st="1" end="1"/>
                                            </p:txEl>
                                          </p:spTgt>
                                        </p:tgtEl>
                                        <p:attrNameLst>
                                          <p:attrName>style.visibility</p:attrName>
                                        </p:attrNameLst>
                                      </p:cBhvr>
                                      <p:to>
                                        <p:strVal val="visible"/>
                                      </p:to>
                                    </p:set>
                                    <p:animEffect transition="in" filter="wipe(left)">
                                      <p:cBhvr>
                                        <p:cTn id="39" dur="500"/>
                                        <p:tgtEl>
                                          <p:spTgt spid="584748">
                                            <p:txEl>
                                              <p:pRg st="1" end="1"/>
                                            </p:txEl>
                                          </p:spTgt>
                                        </p:tgtEl>
                                      </p:cBhvr>
                                    </p:animEffect>
                                  </p:childTnLst>
                                </p:cTn>
                              </p:par>
                            </p:childTnLst>
                          </p:cTn>
                        </p:par>
                        <p:par>
                          <p:cTn id="40" fill="hold" nodeType="afterGroup">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84748">
                                            <p:txEl>
                                              <p:pRg st="2" end="2"/>
                                            </p:txEl>
                                          </p:spTgt>
                                        </p:tgtEl>
                                        <p:attrNameLst>
                                          <p:attrName>style.visibility</p:attrName>
                                        </p:attrNameLst>
                                      </p:cBhvr>
                                      <p:to>
                                        <p:strVal val="visible"/>
                                      </p:to>
                                    </p:set>
                                    <p:animEffect transition="in" filter="wipe(left)">
                                      <p:cBhvr>
                                        <p:cTn id="43" dur="500"/>
                                        <p:tgtEl>
                                          <p:spTgt spid="584748">
                                            <p:txEl>
                                              <p:pRg st="2" end="2"/>
                                            </p:txEl>
                                          </p:spTgt>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4748">
                                            <p:txEl>
                                              <p:pRg st="3" end="3"/>
                                            </p:txEl>
                                          </p:spTgt>
                                        </p:tgtEl>
                                        <p:attrNameLst>
                                          <p:attrName>style.visibility</p:attrName>
                                        </p:attrNameLst>
                                      </p:cBhvr>
                                      <p:to>
                                        <p:strVal val="visible"/>
                                      </p:to>
                                    </p:set>
                                    <p:animEffect transition="in" filter="wipe(left)">
                                      <p:cBhvr>
                                        <p:cTn id="47" dur="500"/>
                                        <p:tgtEl>
                                          <p:spTgt spid="584748">
                                            <p:txEl>
                                              <p:pRg st="3" end="3"/>
                                            </p:txEl>
                                          </p:spTgt>
                                        </p:tgtEl>
                                      </p:cBhvr>
                                    </p:animEffect>
                                  </p:childTnLst>
                                </p:cTn>
                              </p:par>
                            </p:childTnLst>
                          </p:cTn>
                        </p:par>
                        <p:par>
                          <p:cTn id="48" fill="hold" nodeType="afterGroup">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584748">
                                            <p:txEl>
                                              <p:pRg st="4" end="4"/>
                                            </p:txEl>
                                          </p:spTgt>
                                        </p:tgtEl>
                                        <p:attrNameLst>
                                          <p:attrName>style.visibility</p:attrName>
                                        </p:attrNameLst>
                                      </p:cBhvr>
                                      <p:to>
                                        <p:strVal val="visible"/>
                                      </p:to>
                                    </p:set>
                                    <p:animEffect transition="in" filter="wipe(left)">
                                      <p:cBhvr>
                                        <p:cTn id="51" dur="500"/>
                                        <p:tgtEl>
                                          <p:spTgt spid="584748">
                                            <p:txEl>
                                              <p:pRg st="4" end="4"/>
                                            </p:txEl>
                                          </p:spTgt>
                                        </p:tgtEl>
                                      </p:cBhvr>
                                    </p:animEffect>
                                  </p:childTnLst>
                                </p:cTn>
                              </p:par>
                            </p:childTnLst>
                          </p:cTn>
                        </p:par>
                        <p:par>
                          <p:cTn id="52" fill="hold" nodeType="afterGroup">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84748">
                                            <p:txEl>
                                              <p:pRg st="5" end="5"/>
                                            </p:txEl>
                                          </p:spTgt>
                                        </p:tgtEl>
                                        <p:attrNameLst>
                                          <p:attrName>style.visibility</p:attrName>
                                        </p:attrNameLst>
                                      </p:cBhvr>
                                      <p:to>
                                        <p:strVal val="visible"/>
                                      </p:to>
                                    </p:set>
                                    <p:animEffect transition="in" filter="wipe(left)">
                                      <p:cBhvr>
                                        <p:cTn id="55" dur="500"/>
                                        <p:tgtEl>
                                          <p:spTgt spid="584748">
                                            <p:txEl>
                                              <p:pRg st="5" end="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584748">
                                            <p:txEl>
                                              <p:pRg st="6" end="6"/>
                                            </p:txEl>
                                          </p:spTgt>
                                        </p:tgtEl>
                                        <p:attrNameLst>
                                          <p:attrName>style.visibility</p:attrName>
                                        </p:attrNameLst>
                                      </p:cBhvr>
                                      <p:to>
                                        <p:strVal val="visible"/>
                                      </p:to>
                                    </p:set>
                                    <p:animEffect transition="in" filter="wipe(left)">
                                      <p:cBhvr>
                                        <p:cTn id="60" dur="500"/>
                                        <p:tgtEl>
                                          <p:spTgt spid="584748">
                                            <p:txEl>
                                              <p:pRg st="6" end="6"/>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1">
                                            <p:txEl>
                                              <p:pRg st="0" end="0"/>
                                            </p:txEl>
                                          </p:spTgt>
                                        </p:tgtEl>
                                        <p:attrNameLst>
                                          <p:attrName>style.visibility</p:attrName>
                                        </p:attrNameLst>
                                      </p:cBhvr>
                                      <p:to>
                                        <p:strVal val="visible"/>
                                      </p:to>
                                    </p:set>
                                    <p:animEffect transition="in" filter="fade">
                                      <p:cBhvr>
                                        <p:cTn id="65" dur="250"/>
                                        <p:tgtEl>
                                          <p:spTgt spid="11">
                                            <p:txEl>
                                              <p:pRg st="0" end="0"/>
                                            </p:txEl>
                                          </p:spTgt>
                                        </p:tgtEl>
                                      </p:cBhvr>
                                    </p:animEffect>
                                  </p:childTnLst>
                                </p:cTn>
                              </p:par>
                              <p:par>
                                <p:cTn id="66" presetID="10" presetClass="entr" presetSubtype="0" fill="hold" nodeType="withEffect">
                                  <p:stCondLst>
                                    <p:cond delay="0"/>
                                  </p:stCondLst>
                                  <p:childTnLst>
                                    <p:set>
                                      <p:cBhvr>
                                        <p:cTn id="67" dur="1" fill="hold">
                                          <p:stCondLst>
                                            <p:cond delay="0"/>
                                          </p:stCondLst>
                                        </p:cTn>
                                        <p:tgtEl>
                                          <p:spTgt spid="11">
                                            <p:txEl>
                                              <p:pRg st="1" end="1"/>
                                            </p:txEl>
                                          </p:spTgt>
                                        </p:tgtEl>
                                        <p:attrNameLst>
                                          <p:attrName>style.visibility</p:attrName>
                                        </p:attrNameLst>
                                      </p:cBhvr>
                                      <p:to>
                                        <p:strVal val="visible"/>
                                      </p:to>
                                    </p:set>
                                    <p:animEffect transition="in" filter="fade">
                                      <p:cBhvr>
                                        <p:cTn id="68" dur="25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748" grpId="0" uiExpand="1" build="p" animBg="1"/>
      <p:bldP spid="9" grpId="0"/>
      <p:bldP spid="11" grpId="0" uiExpand="1" build="p" animBg="1"/>
      <p:bldP spid="13" grpId="0" build="p"/>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457200" y="685800"/>
            <a:ext cx="8229600" cy="5339923"/>
          </a:xfrm>
          <a:prstGeom prst="rect">
            <a:avLst/>
          </a:prstGeom>
          <a:noFill/>
          <a:ln w="9525">
            <a:noFill/>
            <a:miter lim="800000"/>
            <a:headEnd/>
            <a:tailEnd/>
          </a:ln>
        </p:spPr>
        <p:txBody>
          <a:bodyPr wrap="square">
            <a:spAutoFit/>
          </a:bodyPr>
          <a:lstStyle/>
          <a:p>
            <a:pPr>
              <a:buFontTx/>
              <a:buNone/>
            </a:pPr>
            <a:r>
              <a:rPr lang="en-US" dirty="0">
                <a:latin typeface="Arial" charset="0"/>
              </a:rPr>
              <a:t>Our analysis of demand proceeds in six steps</a:t>
            </a:r>
            <a:r>
              <a:rPr lang="en-US" dirty="0" smtClean="0">
                <a:latin typeface="Arial" charset="0"/>
              </a:rPr>
              <a:t>:</a:t>
            </a:r>
          </a:p>
          <a:p>
            <a:pPr>
              <a:buFontTx/>
              <a:buNone/>
            </a:pPr>
            <a:endParaRPr lang="en-US" dirty="0">
              <a:latin typeface="Arial" charset="0"/>
            </a:endParaRPr>
          </a:p>
          <a:p>
            <a:pPr marL="342900" indent="-342900">
              <a:buFontTx/>
              <a:buAutoNum type="arabicPeriod"/>
            </a:pPr>
            <a:r>
              <a:rPr lang="en-US" b="1" dirty="0" smtClean="0">
                <a:latin typeface="Arial" charset="0"/>
              </a:rPr>
              <a:t> </a:t>
            </a:r>
            <a:r>
              <a:rPr lang="en-US" dirty="0" smtClean="0">
                <a:latin typeface="Arial" charset="0"/>
              </a:rPr>
              <a:t>We </a:t>
            </a:r>
            <a:r>
              <a:rPr lang="en-US" dirty="0">
                <a:latin typeface="Arial" charset="0"/>
              </a:rPr>
              <a:t>begin by deriving the demand curve for an individual consumer</a:t>
            </a:r>
            <a:r>
              <a:rPr lang="en-US" dirty="0" smtClean="0">
                <a:latin typeface="Arial" charset="0"/>
              </a:rPr>
              <a:t>.</a:t>
            </a:r>
          </a:p>
          <a:p>
            <a:pPr>
              <a:buNone/>
            </a:pPr>
            <a:endParaRPr lang="en-US" sz="900" dirty="0" smtClean="0">
              <a:latin typeface="Arial" charset="0"/>
            </a:endParaRPr>
          </a:p>
          <a:p>
            <a:pPr marL="342900" indent="-342900">
              <a:buFont typeface="+mj-lt"/>
              <a:buAutoNum type="arabicPeriod" startAt="2"/>
            </a:pPr>
            <a:r>
              <a:rPr lang="en-US" b="1" dirty="0" smtClean="0">
                <a:latin typeface="Arial" charset="0"/>
              </a:rPr>
              <a:t> </a:t>
            </a:r>
            <a:r>
              <a:rPr lang="en-US" dirty="0" smtClean="0">
                <a:latin typeface="Arial" charset="0"/>
              </a:rPr>
              <a:t>With </a:t>
            </a:r>
            <a:r>
              <a:rPr lang="en-US" dirty="0">
                <a:latin typeface="Arial" charset="0"/>
              </a:rPr>
              <a:t>this foundation, we will examine the effect of a price </a:t>
            </a:r>
            <a:r>
              <a:rPr lang="en-US" dirty="0" smtClean="0">
                <a:latin typeface="Arial" charset="0"/>
              </a:rPr>
              <a:t>change in more </a:t>
            </a:r>
            <a:br>
              <a:rPr lang="en-US" dirty="0" smtClean="0">
                <a:latin typeface="Arial" charset="0"/>
              </a:rPr>
            </a:br>
            <a:r>
              <a:rPr lang="en-US" dirty="0" smtClean="0">
                <a:latin typeface="Arial" charset="0"/>
              </a:rPr>
              <a:t> detail.</a:t>
            </a:r>
          </a:p>
          <a:p>
            <a:pPr>
              <a:buNone/>
            </a:pPr>
            <a:endParaRPr lang="en-US" sz="900" dirty="0" smtClean="0">
              <a:latin typeface="Arial" charset="0"/>
            </a:endParaRPr>
          </a:p>
          <a:p>
            <a:pPr marL="342900" indent="-342900">
              <a:buFont typeface="+mj-lt"/>
              <a:buAutoNum type="arabicPeriod" startAt="3"/>
            </a:pPr>
            <a:r>
              <a:rPr lang="en-US" b="1" dirty="0" smtClean="0">
                <a:latin typeface="Arial" charset="0"/>
              </a:rPr>
              <a:t> </a:t>
            </a:r>
            <a:r>
              <a:rPr lang="en-US" dirty="0" smtClean="0">
                <a:latin typeface="Arial" charset="0"/>
              </a:rPr>
              <a:t>Next</a:t>
            </a:r>
            <a:r>
              <a:rPr lang="en-US" dirty="0">
                <a:latin typeface="Arial" charset="0"/>
              </a:rPr>
              <a:t>, we will see how individual demand curves can be </a:t>
            </a:r>
            <a:r>
              <a:rPr lang="en-US" dirty="0" smtClean="0">
                <a:latin typeface="Arial" charset="0"/>
              </a:rPr>
              <a:t>aggregated to</a:t>
            </a:r>
            <a:br>
              <a:rPr lang="en-US" dirty="0" smtClean="0">
                <a:latin typeface="Arial" charset="0"/>
              </a:rPr>
            </a:br>
            <a:r>
              <a:rPr lang="en-US" dirty="0" smtClean="0">
                <a:latin typeface="Arial" charset="0"/>
              </a:rPr>
              <a:t> </a:t>
            </a:r>
            <a:r>
              <a:rPr lang="en-US" dirty="0">
                <a:latin typeface="Arial" charset="0"/>
              </a:rPr>
              <a:t>determine the market demand curve</a:t>
            </a:r>
            <a:r>
              <a:rPr lang="en-US" dirty="0" smtClean="0">
                <a:latin typeface="Arial" charset="0"/>
              </a:rPr>
              <a:t>.</a:t>
            </a:r>
          </a:p>
          <a:p>
            <a:pPr>
              <a:buNone/>
            </a:pPr>
            <a:endParaRPr lang="en-US" sz="900" dirty="0" smtClean="0">
              <a:latin typeface="Arial" charset="0"/>
            </a:endParaRPr>
          </a:p>
          <a:p>
            <a:pPr marL="342900" indent="-342900">
              <a:buFont typeface="+mj-lt"/>
              <a:buAutoNum type="arabicPeriod" startAt="4"/>
            </a:pPr>
            <a:r>
              <a:rPr lang="en-US" b="1" dirty="0" smtClean="0">
                <a:latin typeface="Arial" charset="0"/>
              </a:rPr>
              <a:t> </a:t>
            </a:r>
            <a:r>
              <a:rPr lang="en-US" dirty="0" smtClean="0">
                <a:latin typeface="Arial" charset="0"/>
              </a:rPr>
              <a:t>We </a:t>
            </a:r>
            <a:r>
              <a:rPr lang="en-US" dirty="0">
                <a:latin typeface="Arial" charset="0"/>
              </a:rPr>
              <a:t>will go on to show how market demand curves can be </a:t>
            </a:r>
            <a:r>
              <a:rPr lang="en-US" dirty="0" smtClean="0">
                <a:latin typeface="Arial" charset="0"/>
              </a:rPr>
              <a:t>used to measure</a:t>
            </a:r>
            <a:br>
              <a:rPr lang="en-US" dirty="0" smtClean="0">
                <a:latin typeface="Arial" charset="0"/>
              </a:rPr>
            </a:br>
            <a:r>
              <a:rPr lang="en-US" dirty="0" smtClean="0">
                <a:latin typeface="Arial" charset="0"/>
              </a:rPr>
              <a:t> </a:t>
            </a:r>
            <a:r>
              <a:rPr lang="en-US" dirty="0">
                <a:latin typeface="Arial" charset="0"/>
              </a:rPr>
              <a:t>the benefits that people receive when they </a:t>
            </a:r>
            <a:r>
              <a:rPr lang="en-US" dirty="0" smtClean="0">
                <a:latin typeface="Arial" charset="0"/>
              </a:rPr>
              <a:t>consume products</a:t>
            </a:r>
            <a:r>
              <a:rPr lang="en-US" dirty="0">
                <a:latin typeface="Arial" charset="0"/>
              </a:rPr>
              <a:t>, above </a:t>
            </a:r>
            <a:r>
              <a:rPr lang="en-US" dirty="0" smtClean="0">
                <a:latin typeface="Arial" charset="0"/>
              </a:rPr>
              <a:t>and</a:t>
            </a:r>
            <a:br>
              <a:rPr lang="en-US" dirty="0" smtClean="0">
                <a:latin typeface="Arial" charset="0"/>
              </a:rPr>
            </a:br>
            <a:r>
              <a:rPr lang="en-US" dirty="0" smtClean="0">
                <a:latin typeface="Arial" charset="0"/>
              </a:rPr>
              <a:t> beyond </a:t>
            </a:r>
            <a:r>
              <a:rPr lang="en-US" dirty="0">
                <a:latin typeface="Arial" charset="0"/>
              </a:rPr>
              <a:t>the expenditures they make</a:t>
            </a:r>
            <a:r>
              <a:rPr lang="en-US" dirty="0" smtClean="0">
                <a:latin typeface="Arial" charset="0"/>
              </a:rPr>
              <a:t>.</a:t>
            </a:r>
          </a:p>
          <a:p>
            <a:pPr>
              <a:buNone/>
            </a:pPr>
            <a:endParaRPr lang="en-US" sz="900" dirty="0" smtClean="0">
              <a:latin typeface="Arial" charset="0"/>
            </a:endParaRPr>
          </a:p>
          <a:p>
            <a:pPr marL="342900" indent="-342900">
              <a:buFont typeface="+mj-lt"/>
              <a:buAutoNum type="arabicPeriod" startAt="5"/>
            </a:pPr>
            <a:r>
              <a:rPr lang="en-US" b="1" dirty="0" smtClean="0">
                <a:latin typeface="Arial" charset="0"/>
              </a:rPr>
              <a:t> </a:t>
            </a:r>
            <a:r>
              <a:rPr lang="en-US" dirty="0" smtClean="0">
                <a:latin typeface="Arial" charset="0"/>
              </a:rPr>
              <a:t>We </a:t>
            </a:r>
            <a:r>
              <a:rPr lang="en-US" dirty="0">
                <a:latin typeface="Arial" charset="0"/>
              </a:rPr>
              <a:t>then describe the effects of </a:t>
            </a:r>
            <a:r>
              <a:rPr lang="en-US" i="1" dirty="0">
                <a:latin typeface="Arial" charset="0"/>
              </a:rPr>
              <a:t>network externalities</a:t>
            </a:r>
            <a:r>
              <a:rPr lang="en-US" dirty="0">
                <a:latin typeface="Arial" charset="0"/>
              </a:rPr>
              <a:t>—i.e., </a:t>
            </a:r>
            <a:r>
              <a:rPr lang="en-US" dirty="0" smtClean="0">
                <a:latin typeface="Arial" charset="0"/>
              </a:rPr>
              <a:t>what happens</a:t>
            </a:r>
            <a:br>
              <a:rPr lang="en-US" dirty="0" smtClean="0">
                <a:latin typeface="Arial" charset="0"/>
              </a:rPr>
            </a:br>
            <a:r>
              <a:rPr lang="en-US" dirty="0" smtClean="0">
                <a:latin typeface="Arial" charset="0"/>
              </a:rPr>
              <a:t> </a:t>
            </a:r>
            <a:r>
              <a:rPr lang="en-US" dirty="0">
                <a:latin typeface="Arial" charset="0"/>
              </a:rPr>
              <a:t>when a person’s demand for a good also depends on the demands </a:t>
            </a:r>
            <a:r>
              <a:rPr lang="en-US" dirty="0" smtClean="0">
                <a:latin typeface="Arial" charset="0"/>
              </a:rPr>
              <a:t>of </a:t>
            </a:r>
            <a:br>
              <a:rPr lang="en-US" dirty="0" smtClean="0">
                <a:latin typeface="Arial" charset="0"/>
              </a:rPr>
            </a:br>
            <a:r>
              <a:rPr lang="en-US" dirty="0" smtClean="0">
                <a:latin typeface="Arial" charset="0"/>
              </a:rPr>
              <a:t> </a:t>
            </a:r>
            <a:r>
              <a:rPr lang="en-US" i="1" dirty="0" smtClean="0">
                <a:latin typeface="Arial" charset="0"/>
              </a:rPr>
              <a:t>other</a:t>
            </a:r>
            <a:r>
              <a:rPr lang="en-US" dirty="0" smtClean="0">
                <a:latin typeface="Arial" charset="0"/>
              </a:rPr>
              <a:t> </a:t>
            </a:r>
            <a:r>
              <a:rPr lang="en-US" dirty="0">
                <a:latin typeface="Arial" charset="0"/>
              </a:rPr>
              <a:t>people</a:t>
            </a:r>
            <a:r>
              <a:rPr lang="en-US" dirty="0" smtClean="0">
                <a:latin typeface="Arial" charset="0"/>
              </a:rPr>
              <a:t>.</a:t>
            </a:r>
          </a:p>
          <a:p>
            <a:pPr>
              <a:buNone/>
            </a:pPr>
            <a:endParaRPr lang="en-US" sz="900" dirty="0">
              <a:latin typeface="Arial" charset="0"/>
            </a:endParaRPr>
          </a:p>
          <a:p>
            <a:pPr marL="403225" indent="-403225">
              <a:buNone/>
            </a:pPr>
            <a:r>
              <a:rPr lang="en-US" b="1" dirty="0" smtClean="0">
                <a:latin typeface="Arial" charset="0"/>
              </a:rPr>
              <a:t>6.</a:t>
            </a:r>
            <a:r>
              <a:rPr lang="en-US" dirty="0" smtClean="0">
                <a:latin typeface="Arial" charset="0"/>
              </a:rPr>
              <a:t>	Finally, we will briefly describe some of the methods that economists use to obtain empirical information about demand.</a:t>
            </a:r>
          </a:p>
          <a:p>
            <a:pPr marL="342900" indent="-342900">
              <a:buFont typeface="+mj-lt"/>
              <a:buAutoNum type="arabicPeriod" startAt="5"/>
            </a:pPr>
            <a:endParaRPr lang="en-US" dirty="0">
              <a:latin typeface="Arial" charset="0"/>
            </a:endParaRPr>
          </a:p>
        </p:txBody>
      </p:sp>
      <p:pic>
        <p:nvPicPr>
          <p:cNvPr id="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wipe(left)">
                                      <p:cBhvr>
                                        <p:cTn id="15" dur="5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xEl>
                                              <p:pRg st="4" end="4"/>
                                            </p:txEl>
                                          </p:spTgt>
                                        </p:tgtEl>
                                        <p:attrNameLst>
                                          <p:attrName>style.visibility</p:attrName>
                                        </p:attrNameLst>
                                      </p:cBhvr>
                                      <p:to>
                                        <p:strVal val="visible"/>
                                      </p:to>
                                    </p:set>
                                    <p:animEffect transition="in" filter="wipe(left)">
                                      <p:cBhvr>
                                        <p:cTn id="20" dur="500"/>
                                        <p:tgtEl>
                                          <p:spTgt spid="6">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wipe(left)">
                                      <p:cBhvr>
                                        <p:cTn id="25" dur="500"/>
                                        <p:tgtEl>
                                          <p:spTgt spid="6">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
                                            <p:txEl>
                                              <p:pRg st="8" end="8"/>
                                            </p:txEl>
                                          </p:spTgt>
                                        </p:tgtEl>
                                        <p:attrNameLst>
                                          <p:attrName>style.visibility</p:attrName>
                                        </p:attrNameLst>
                                      </p:cBhvr>
                                      <p:to>
                                        <p:strVal val="visible"/>
                                      </p:to>
                                    </p:set>
                                    <p:animEffect transition="in" filter="wipe(left)">
                                      <p:cBhvr>
                                        <p:cTn id="30" dur="500"/>
                                        <p:tgtEl>
                                          <p:spTgt spid="6">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6">
                                            <p:txEl>
                                              <p:pRg st="10" end="10"/>
                                            </p:txEl>
                                          </p:spTgt>
                                        </p:tgtEl>
                                        <p:attrNameLst>
                                          <p:attrName>style.visibility</p:attrName>
                                        </p:attrNameLst>
                                      </p:cBhvr>
                                      <p:to>
                                        <p:strVal val="visible"/>
                                      </p:to>
                                    </p:set>
                                    <p:animEffect transition="in" filter="wipe(left)">
                                      <p:cBhvr>
                                        <p:cTn id="35" dur="500"/>
                                        <p:tgtEl>
                                          <p:spTgt spid="6">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6">
                                            <p:txEl>
                                              <p:pRg st="12" end="12"/>
                                            </p:txEl>
                                          </p:spTgt>
                                        </p:tgtEl>
                                        <p:attrNameLst>
                                          <p:attrName>style.visibility</p:attrName>
                                        </p:attrNameLst>
                                      </p:cBhvr>
                                      <p:to>
                                        <p:strVal val="visible"/>
                                      </p:to>
                                    </p:set>
                                    <p:animEffect transition="in" filter="wipe(left)">
                                      <p:cBhvr>
                                        <p:cTn id="40" dur="500"/>
                                        <p:tgtEl>
                                          <p:spTgt spid="6">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bldLvl="2"/>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8621" name="Picture 5786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20" name="Picture 5786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18" name="Picture 5786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16" name="Picture 5786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11" name="Picture 5786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sp>
        <p:nvSpPr>
          <p:cNvPr id="578564" name="Rectangle 4"/>
          <p:cNvSpPr>
            <a:spLocks noGrp="1" noChangeArrowheads="1"/>
          </p:cNvSpPr>
          <p:nvPr>
            <p:ph type="title" idx="4294967295"/>
          </p:nvPr>
        </p:nvSpPr>
        <p:spPr>
          <a:xfrm>
            <a:off x="1295400" y="198438"/>
            <a:ext cx="6536994" cy="487362"/>
          </a:xfrm>
          <a:prstGeom prst="rect">
            <a:avLst/>
          </a:prstGeom>
          <a:noFill/>
        </p:spPr>
        <p:txBody>
          <a:bodyPr anchor="b" anchorCtr="0"/>
          <a:lstStyle/>
          <a:p>
            <a:pPr marL="419100" indent="-419100" eaLnBrk="1" hangingPunct="1"/>
            <a:r>
              <a:rPr lang="en-US" sz="2800" dirty="0" smtClean="0">
                <a:solidFill>
                  <a:srgbClr val="008FD0"/>
                </a:solidFill>
              </a:rPr>
              <a:t>Individual Demand</a:t>
            </a:r>
          </a:p>
        </p:txBody>
      </p:sp>
      <p:sp>
        <p:nvSpPr>
          <p:cNvPr id="578566" name="Rectangle 6"/>
          <p:cNvSpPr>
            <a:spLocks noChangeArrowheads="1"/>
          </p:cNvSpPr>
          <p:nvPr/>
        </p:nvSpPr>
        <p:spPr bwMode="auto">
          <a:xfrm>
            <a:off x="457200" y="188913"/>
            <a:ext cx="838200" cy="487362"/>
          </a:xfrm>
          <a:prstGeom prst="rect">
            <a:avLst/>
          </a:prstGeom>
          <a:noFill/>
          <a:ln w="9525">
            <a:noFill/>
            <a:miter lim="800000"/>
            <a:headEnd/>
            <a:tailEnd/>
          </a:ln>
        </p:spPr>
        <p:txBody>
          <a:bodyPr anchor="b" anchorCtr="0"/>
          <a:lstStyle/>
          <a:p>
            <a:pPr algn="ctr">
              <a:buFontTx/>
              <a:buNone/>
            </a:pPr>
            <a:r>
              <a:rPr lang="en-US" sz="2800" b="1" dirty="0" smtClean="0">
                <a:solidFill>
                  <a:srgbClr val="008FD0"/>
                </a:solidFill>
                <a:latin typeface="Arial" charset="0"/>
              </a:rPr>
              <a:t>4.1</a:t>
            </a:r>
            <a:endParaRPr lang="en-US" sz="2800" b="1" dirty="0">
              <a:solidFill>
                <a:srgbClr val="008FD0"/>
              </a:solidFill>
              <a:latin typeface="Arial" charset="0"/>
            </a:endParaRPr>
          </a:p>
        </p:txBody>
      </p:sp>
      <p:sp>
        <p:nvSpPr>
          <p:cNvPr id="578612" name="Rectangle 52"/>
          <p:cNvSpPr>
            <a:spLocks noGrp="1" noChangeArrowheads="1"/>
          </p:cNvSpPr>
          <p:nvPr>
            <p:ph type="body" idx="4294967295"/>
          </p:nvPr>
        </p:nvSpPr>
        <p:spPr>
          <a:xfrm>
            <a:off x="457200" y="676275"/>
            <a:ext cx="3581400" cy="511175"/>
          </a:xfrm>
          <a:prstGeom prst="rect">
            <a:avLst/>
          </a:prstGeom>
          <a:noFill/>
        </p:spPr>
        <p:txBody>
          <a:bodyPr/>
          <a:lstStyle/>
          <a:p>
            <a:pPr eaLnBrk="1" hangingPunct="1"/>
            <a:r>
              <a:rPr lang="en-US" sz="2000" b="1" dirty="0" smtClean="0">
                <a:solidFill>
                  <a:srgbClr val="950057"/>
                </a:solidFill>
              </a:rPr>
              <a:t>Price Changes</a:t>
            </a:r>
          </a:p>
        </p:txBody>
      </p:sp>
      <p:sp>
        <p:nvSpPr>
          <p:cNvPr id="14" name="Rectangle 4"/>
          <p:cNvSpPr>
            <a:spLocks noChangeArrowheads="1"/>
          </p:cNvSpPr>
          <p:nvPr/>
        </p:nvSpPr>
        <p:spPr bwMode="auto">
          <a:xfrm>
            <a:off x="457201" y="1981200"/>
            <a:ext cx="2893218" cy="1371600"/>
          </a:xfrm>
          <a:prstGeom prst="rect">
            <a:avLst/>
          </a:prstGeom>
          <a:noFill/>
          <a:ln>
            <a:noFill/>
          </a:ln>
          <a:effectLst/>
          <a:extLst>
            <a:ext uri="{909E8E84-426E-40DD-AFC4-6F175D3DCCD1}">
              <a14:hiddenFill xmlns:a14="http://schemas.microsoft.com/office/drawing/2010/main">
                <a:solidFill>
                  <a:srgbClr val="F1E3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spcBef>
                <a:spcPct val="20000"/>
              </a:spcBef>
              <a:buNone/>
            </a:pPr>
            <a:r>
              <a:rPr lang="en-US" sz="1600" dirty="0">
                <a:latin typeface="Arial" pitchFamily="34" charset="0"/>
              </a:rPr>
              <a:t>A reduction in the price of food, with income and the price of clothing fixed, causes the consumer to choose a different market basket.</a:t>
            </a:r>
          </a:p>
        </p:txBody>
      </p:sp>
      <p:sp>
        <p:nvSpPr>
          <p:cNvPr id="33" name="Rectangle 27"/>
          <p:cNvSpPr>
            <a:spLocks noChangeArrowheads="1"/>
          </p:cNvSpPr>
          <p:nvPr/>
        </p:nvSpPr>
        <p:spPr bwMode="auto">
          <a:xfrm>
            <a:off x="457201" y="3276600"/>
            <a:ext cx="2893218" cy="1409700"/>
          </a:xfrm>
          <a:prstGeom prst="rect">
            <a:avLst/>
          </a:prstGeom>
          <a:noFill/>
          <a:ln>
            <a:noFill/>
          </a:ln>
          <a:effectLst/>
          <a:extLst>
            <a:ext uri="{909E8E84-426E-40DD-AFC4-6F175D3DCCD1}">
              <a14:hiddenFill xmlns:a14="http://schemas.microsoft.com/office/drawing/2010/main">
                <a:solidFill>
                  <a:srgbClr val="F1E3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spcBef>
                <a:spcPct val="20000"/>
              </a:spcBef>
              <a:buNone/>
            </a:pPr>
            <a:r>
              <a:rPr lang="en-US" sz="1600" dirty="0" smtClean="0">
                <a:latin typeface="Arial" pitchFamily="34" charset="0"/>
              </a:rPr>
              <a:t>In panel </a:t>
            </a:r>
            <a:r>
              <a:rPr lang="en-US" sz="1600" b="1" dirty="0" smtClean="0">
                <a:latin typeface="Arial" pitchFamily="34" charset="0"/>
              </a:rPr>
              <a:t>(a</a:t>
            </a:r>
            <a:r>
              <a:rPr lang="en-US" sz="1600" dirty="0" smtClean="0">
                <a:latin typeface="Arial" pitchFamily="34" charset="0"/>
              </a:rPr>
              <a:t>), the </a:t>
            </a:r>
            <a:r>
              <a:rPr lang="en-US" sz="1600" dirty="0">
                <a:latin typeface="Arial" pitchFamily="34" charset="0"/>
              </a:rPr>
              <a:t>baskets that maximize utility for various prices </a:t>
            </a:r>
            <a:r>
              <a:rPr lang="en-US" sz="1600" dirty="0" smtClean="0">
                <a:latin typeface="Arial" pitchFamily="34" charset="0"/>
              </a:rPr>
              <a:t>of food </a:t>
            </a:r>
            <a:r>
              <a:rPr lang="en-US" sz="1600" dirty="0">
                <a:latin typeface="Arial" pitchFamily="34" charset="0"/>
              </a:rPr>
              <a:t>(point </a:t>
            </a:r>
            <a:r>
              <a:rPr lang="en-US" sz="1600" i="1" dirty="0">
                <a:latin typeface="Arial" pitchFamily="34" charset="0"/>
              </a:rPr>
              <a:t>A</a:t>
            </a:r>
            <a:r>
              <a:rPr lang="en-US" sz="1600" dirty="0">
                <a:latin typeface="Arial" pitchFamily="34" charset="0"/>
              </a:rPr>
              <a:t>, $2; </a:t>
            </a:r>
            <a:r>
              <a:rPr lang="en-US" sz="1600" i="1" dirty="0">
                <a:latin typeface="Arial" pitchFamily="34" charset="0"/>
              </a:rPr>
              <a:t>B</a:t>
            </a:r>
            <a:r>
              <a:rPr lang="en-US" sz="1600" dirty="0">
                <a:latin typeface="Arial" pitchFamily="34" charset="0"/>
              </a:rPr>
              <a:t>, $1; </a:t>
            </a:r>
            <a:r>
              <a:rPr lang="en-US" sz="1600" i="1" dirty="0">
                <a:latin typeface="Arial" pitchFamily="34" charset="0"/>
              </a:rPr>
              <a:t>D</a:t>
            </a:r>
            <a:r>
              <a:rPr lang="en-US" sz="1600" dirty="0">
                <a:latin typeface="Arial" pitchFamily="34" charset="0"/>
              </a:rPr>
              <a:t>, $0.50) trace out the </a:t>
            </a:r>
            <a:r>
              <a:rPr lang="en-US" sz="1600" dirty="0" smtClean="0">
                <a:latin typeface="Arial" pitchFamily="34" charset="0"/>
              </a:rPr>
              <a:t>price-consumption curve</a:t>
            </a:r>
            <a:r>
              <a:rPr lang="en-US" sz="1600" dirty="0">
                <a:latin typeface="Arial" pitchFamily="34" charset="0"/>
              </a:rPr>
              <a:t>.</a:t>
            </a:r>
          </a:p>
        </p:txBody>
      </p:sp>
      <p:sp>
        <p:nvSpPr>
          <p:cNvPr id="34" name="Rectangle 28"/>
          <p:cNvSpPr>
            <a:spLocks noChangeArrowheads="1"/>
          </p:cNvSpPr>
          <p:nvPr/>
        </p:nvSpPr>
        <p:spPr bwMode="auto">
          <a:xfrm>
            <a:off x="457201" y="4572000"/>
            <a:ext cx="2893218" cy="1600200"/>
          </a:xfrm>
          <a:prstGeom prst="rect">
            <a:avLst/>
          </a:prstGeom>
          <a:noFill/>
          <a:ln>
            <a:noFill/>
          </a:ln>
          <a:effectLst/>
          <a:extLst>
            <a:ext uri="{909E8E84-426E-40DD-AFC4-6F175D3DCCD1}">
              <a14:hiddenFill xmlns:a14="http://schemas.microsoft.com/office/drawing/2010/main">
                <a:solidFill>
                  <a:srgbClr val="F1E3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spcBef>
                <a:spcPct val="20000"/>
              </a:spcBef>
              <a:buNone/>
            </a:pPr>
            <a:r>
              <a:rPr lang="en-US" sz="1600" dirty="0">
                <a:latin typeface="Arial" pitchFamily="34" charset="0"/>
              </a:rPr>
              <a:t>Part </a:t>
            </a:r>
            <a:r>
              <a:rPr lang="en-US" sz="1600" b="1" dirty="0">
                <a:latin typeface="Arial" pitchFamily="34" charset="0"/>
              </a:rPr>
              <a:t>(b)</a:t>
            </a:r>
            <a:r>
              <a:rPr lang="en-US" sz="1600" dirty="0">
                <a:latin typeface="Arial" pitchFamily="34" charset="0"/>
              </a:rPr>
              <a:t> gives the demand curve, which relates the price </a:t>
            </a:r>
            <a:r>
              <a:rPr lang="en-US" sz="1600" dirty="0" smtClean="0">
                <a:latin typeface="Arial" pitchFamily="34" charset="0"/>
              </a:rPr>
              <a:t>of food </a:t>
            </a:r>
            <a:r>
              <a:rPr lang="en-US" sz="1600" dirty="0">
                <a:latin typeface="Arial" pitchFamily="34" charset="0"/>
              </a:rPr>
              <a:t>to the quantity demanded. (Points </a:t>
            </a:r>
            <a:r>
              <a:rPr lang="en-US" sz="1600" i="1" dirty="0">
                <a:latin typeface="Arial" pitchFamily="34" charset="0"/>
              </a:rPr>
              <a:t>E</a:t>
            </a:r>
            <a:r>
              <a:rPr lang="en-US" sz="1600" dirty="0">
                <a:latin typeface="Arial" pitchFamily="34" charset="0"/>
              </a:rPr>
              <a:t>, </a:t>
            </a:r>
            <a:r>
              <a:rPr lang="en-US" sz="1600" i="1" dirty="0">
                <a:latin typeface="Arial" pitchFamily="34" charset="0"/>
              </a:rPr>
              <a:t>G</a:t>
            </a:r>
            <a:r>
              <a:rPr lang="en-US" sz="1600" dirty="0">
                <a:latin typeface="Arial" pitchFamily="34" charset="0"/>
              </a:rPr>
              <a:t>, and </a:t>
            </a:r>
            <a:r>
              <a:rPr lang="en-US" sz="1600" i="1" dirty="0">
                <a:latin typeface="Arial" pitchFamily="34" charset="0"/>
              </a:rPr>
              <a:t>H</a:t>
            </a:r>
            <a:r>
              <a:rPr lang="en-US" sz="1600" dirty="0">
                <a:latin typeface="Arial" pitchFamily="34" charset="0"/>
              </a:rPr>
              <a:t> correspond </a:t>
            </a:r>
            <a:r>
              <a:rPr lang="en-US" sz="1600" dirty="0" smtClean="0">
                <a:latin typeface="Arial" pitchFamily="34" charset="0"/>
              </a:rPr>
              <a:t>to points </a:t>
            </a:r>
            <a:r>
              <a:rPr lang="en-US" sz="1600" i="1" dirty="0">
                <a:latin typeface="Arial" pitchFamily="34" charset="0"/>
              </a:rPr>
              <a:t>A</a:t>
            </a:r>
            <a:r>
              <a:rPr lang="en-US" sz="1600" dirty="0">
                <a:latin typeface="Arial" pitchFamily="34" charset="0"/>
              </a:rPr>
              <a:t>, </a:t>
            </a:r>
            <a:r>
              <a:rPr lang="en-US" sz="1600" i="1" dirty="0">
                <a:latin typeface="Arial" pitchFamily="34" charset="0"/>
              </a:rPr>
              <a:t>B</a:t>
            </a:r>
            <a:r>
              <a:rPr lang="en-US" sz="1600" dirty="0">
                <a:latin typeface="Arial" pitchFamily="34" charset="0"/>
              </a:rPr>
              <a:t>, and </a:t>
            </a:r>
            <a:r>
              <a:rPr lang="en-US" sz="1600" i="1" dirty="0">
                <a:latin typeface="Arial" pitchFamily="34" charset="0"/>
              </a:rPr>
              <a:t>D</a:t>
            </a:r>
            <a:r>
              <a:rPr lang="en-US" sz="1600" dirty="0">
                <a:latin typeface="Arial" pitchFamily="34" charset="0"/>
              </a:rPr>
              <a:t>, respectively).</a:t>
            </a:r>
          </a:p>
        </p:txBody>
      </p:sp>
      <p:sp>
        <p:nvSpPr>
          <p:cNvPr id="55" name="Rectangle 5"/>
          <p:cNvSpPr>
            <a:spLocks noChangeArrowheads="1"/>
          </p:cNvSpPr>
          <p:nvPr/>
        </p:nvSpPr>
        <p:spPr bwMode="auto">
          <a:xfrm>
            <a:off x="457200" y="1447800"/>
            <a:ext cx="2895600" cy="5334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cs typeface="Arial" charset="0"/>
              </a:rPr>
              <a:t>EFFECT OF PRICE CHANGES</a:t>
            </a:r>
            <a:endParaRPr lang="en-US" sz="1600" b="1" dirty="0">
              <a:latin typeface="Arial" charset="0"/>
              <a:cs typeface="Arial" charset="0"/>
            </a:endParaRPr>
          </a:p>
        </p:txBody>
      </p:sp>
      <p:sp>
        <p:nvSpPr>
          <p:cNvPr id="56" name="Rectangle 10"/>
          <p:cNvSpPr>
            <a:spLocks noChangeArrowheads="1"/>
          </p:cNvSpPr>
          <p:nvPr/>
        </p:nvSpPr>
        <p:spPr bwMode="auto">
          <a:xfrm>
            <a:off x="457200" y="1143000"/>
            <a:ext cx="140017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a:t>
            </a:r>
            <a:endParaRPr lang="en-US" sz="2000" b="1" dirty="0">
              <a:solidFill>
                <a:srgbClr val="ED1B2F"/>
              </a:solidFill>
              <a:latin typeface="Arial" charset="0"/>
            </a:endParaRPr>
          </a:p>
        </p:txBody>
      </p:sp>
      <p:grpSp>
        <p:nvGrpSpPr>
          <p:cNvPr id="57" name="Group 56"/>
          <p:cNvGrpSpPr>
            <a:grpSpLocks/>
          </p:cNvGrpSpPr>
          <p:nvPr/>
        </p:nvGrpSpPr>
        <p:grpSpPr bwMode="auto">
          <a:xfrm>
            <a:off x="3352800" y="6419850"/>
            <a:ext cx="5311775" cy="133350"/>
            <a:chOff x="3657600" y="1678781"/>
            <a:chExt cx="4800600" cy="152400"/>
          </a:xfrm>
        </p:grpSpPr>
        <p:cxnSp>
          <p:nvCxnSpPr>
            <p:cNvPr id="5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5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60" name="Group 59"/>
          <p:cNvGrpSpPr>
            <a:grpSpLocks/>
          </p:cNvGrpSpPr>
          <p:nvPr/>
        </p:nvGrpSpPr>
        <p:grpSpPr bwMode="auto">
          <a:xfrm>
            <a:off x="457201" y="6096000"/>
            <a:ext cx="2895599" cy="152400"/>
            <a:chOff x="457199" y="5791200"/>
            <a:chExt cx="3193257" cy="152400"/>
          </a:xfrm>
        </p:grpSpPr>
        <p:cxnSp>
          <p:nvCxnSpPr>
            <p:cNvPr id="61"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6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64" name="Group 63"/>
          <p:cNvGrpSpPr>
            <a:grpSpLocks/>
          </p:cNvGrpSpPr>
          <p:nvPr/>
        </p:nvGrpSpPr>
        <p:grpSpPr bwMode="auto">
          <a:xfrm>
            <a:off x="3276600" y="857249"/>
            <a:ext cx="152400" cy="5629275"/>
            <a:chOff x="3574256" y="2209800"/>
            <a:chExt cx="152400" cy="4114800"/>
          </a:xfrm>
        </p:grpSpPr>
        <p:cxnSp>
          <p:nvCxnSpPr>
            <p:cNvPr id="6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6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pic>
        <p:nvPicPr>
          <p:cNvPr id="578602" name="Picture 57860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03" name="Picture 57860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04" name="Picture 57860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05" name="Picture 57860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06" name="Picture 57860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07" name="Picture 57860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08" name="Picture 57860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09" name="Picture 57860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10" name="Picture 578609"/>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15" name="Picture 57861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17" name="Picture 578616"/>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19" name="Picture 578618"/>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22" name="Picture 578621"/>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578623" name="Picture 578622"/>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35" name="Picture 34"/>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343400" y="838200"/>
            <a:ext cx="3476625" cy="5467350"/>
          </a:xfrm>
          <a:prstGeom prst="rect">
            <a:avLst/>
          </a:prstGeom>
        </p:spPr>
      </p:pic>
      <p:pic>
        <p:nvPicPr>
          <p:cNvPr id="40" name="Picture 12"/>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8566"/>
                                        </p:tgtEl>
                                        <p:attrNameLst>
                                          <p:attrName>style.visibility</p:attrName>
                                        </p:attrNameLst>
                                      </p:cBhvr>
                                      <p:to>
                                        <p:strVal val="visible"/>
                                      </p:to>
                                    </p:set>
                                    <p:animEffect transition="in" filter="wipe(left)">
                                      <p:cBhvr>
                                        <p:cTn id="7" dur="500"/>
                                        <p:tgtEl>
                                          <p:spTgt spid="57856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8564"/>
                                        </p:tgtEl>
                                        <p:attrNameLst>
                                          <p:attrName>style.visibility</p:attrName>
                                        </p:attrNameLst>
                                      </p:cBhvr>
                                      <p:to>
                                        <p:strVal val="visible"/>
                                      </p:to>
                                    </p:set>
                                    <p:animEffect transition="in" filter="wipe(left)">
                                      <p:cBhvr>
                                        <p:cTn id="11" dur="500"/>
                                        <p:tgtEl>
                                          <p:spTgt spid="578564"/>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8612">
                                            <p:txEl>
                                              <p:pRg st="0" end="0"/>
                                            </p:txEl>
                                          </p:spTgt>
                                        </p:tgtEl>
                                        <p:attrNameLst>
                                          <p:attrName>style.visibility</p:attrName>
                                        </p:attrNameLst>
                                      </p:cBhvr>
                                      <p:to>
                                        <p:strVal val="visible"/>
                                      </p:to>
                                    </p:set>
                                    <p:animEffect transition="in" filter="wipe(left)">
                                      <p:cBhvr>
                                        <p:cTn id="15" dur="500"/>
                                        <p:tgtEl>
                                          <p:spTgt spid="578612">
                                            <p:txEl>
                                              <p:pRg st="0" end="0"/>
                                            </p:txEl>
                                          </p:spTgt>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down)">
                                      <p:cBhvr>
                                        <p:cTn id="19" dur="500"/>
                                        <p:tgtEl>
                                          <p:spTgt spid="64"/>
                                        </p:tgtEl>
                                      </p:cBhvr>
                                    </p:animEffect>
                                  </p:childTnLst>
                                </p:cTn>
                              </p:par>
                              <p:par>
                                <p:cTn id="20" presetID="22" presetClass="entr" presetSubtype="8" fill="hold"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wipe(left)">
                                      <p:cBhvr>
                                        <p:cTn id="22" dur="500"/>
                                        <p:tgtEl>
                                          <p:spTgt spid="5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wipe(left)">
                                      <p:cBhvr>
                                        <p:cTn id="26" dur="500"/>
                                        <p:tgtEl>
                                          <p:spTgt spid="5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578602"/>
                                        </p:tgtEl>
                                        <p:attrNameLst>
                                          <p:attrName>style.visibility</p:attrName>
                                        </p:attrNameLst>
                                      </p:cBhvr>
                                      <p:to>
                                        <p:strVal val="visible"/>
                                      </p:to>
                                    </p:set>
                                    <p:animEffect transition="in" filter="wipe(down)">
                                      <p:cBhvr>
                                        <p:cTn id="34" dur="500"/>
                                        <p:tgtEl>
                                          <p:spTgt spid="578602"/>
                                        </p:tgtEl>
                                      </p:cBhvr>
                                    </p:animEffect>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578603"/>
                                        </p:tgtEl>
                                        <p:attrNameLst>
                                          <p:attrName>style.visibility</p:attrName>
                                        </p:attrNameLst>
                                      </p:cBhvr>
                                      <p:to>
                                        <p:strVal val="visible"/>
                                      </p:to>
                                    </p:set>
                                    <p:animEffect transition="in" filter="wipe(down)">
                                      <p:cBhvr>
                                        <p:cTn id="38" dur="500"/>
                                        <p:tgtEl>
                                          <p:spTgt spid="578603"/>
                                        </p:tgtEl>
                                      </p:cBhvr>
                                    </p:animEffect>
                                  </p:childTnLst>
                                </p:cTn>
                              </p:par>
                            </p:childTnLst>
                          </p:cTn>
                        </p:par>
                        <p:par>
                          <p:cTn id="39" fill="hold">
                            <p:stCondLst>
                              <p:cond delay="4000"/>
                            </p:stCondLst>
                            <p:childTnLst>
                              <p:par>
                                <p:cTn id="40" presetID="22" presetClass="entr" presetSubtype="1" fill="hold" nodeType="afterEffect">
                                  <p:stCondLst>
                                    <p:cond delay="0"/>
                                  </p:stCondLst>
                                  <p:childTnLst>
                                    <p:set>
                                      <p:cBhvr>
                                        <p:cTn id="41" dur="1" fill="hold">
                                          <p:stCondLst>
                                            <p:cond delay="0"/>
                                          </p:stCondLst>
                                        </p:cTn>
                                        <p:tgtEl>
                                          <p:spTgt spid="578604"/>
                                        </p:tgtEl>
                                        <p:attrNameLst>
                                          <p:attrName>style.visibility</p:attrName>
                                        </p:attrNameLst>
                                      </p:cBhvr>
                                      <p:to>
                                        <p:strVal val="visible"/>
                                      </p:to>
                                    </p:set>
                                    <p:animEffect transition="in" filter="wipe(up)">
                                      <p:cBhvr>
                                        <p:cTn id="42" dur="500"/>
                                        <p:tgtEl>
                                          <p:spTgt spid="578604"/>
                                        </p:tgtEl>
                                      </p:cBhvr>
                                    </p:animEffect>
                                  </p:childTnLst>
                                </p:cTn>
                              </p:par>
                            </p:childTnLst>
                          </p:cTn>
                        </p:par>
                        <p:par>
                          <p:cTn id="43" fill="hold">
                            <p:stCondLst>
                              <p:cond delay="4500"/>
                            </p:stCondLst>
                            <p:childTnLst>
                              <p:par>
                                <p:cTn id="44" presetID="22" presetClass="entr" presetSubtype="1" fill="hold" nodeType="afterEffect">
                                  <p:stCondLst>
                                    <p:cond delay="0"/>
                                  </p:stCondLst>
                                  <p:childTnLst>
                                    <p:set>
                                      <p:cBhvr>
                                        <p:cTn id="45" dur="1" fill="hold">
                                          <p:stCondLst>
                                            <p:cond delay="0"/>
                                          </p:stCondLst>
                                        </p:cTn>
                                        <p:tgtEl>
                                          <p:spTgt spid="578605"/>
                                        </p:tgtEl>
                                        <p:attrNameLst>
                                          <p:attrName>style.visibility</p:attrName>
                                        </p:attrNameLst>
                                      </p:cBhvr>
                                      <p:to>
                                        <p:strVal val="visible"/>
                                      </p:to>
                                    </p:set>
                                    <p:animEffect transition="in" filter="wipe(up)">
                                      <p:cBhvr>
                                        <p:cTn id="46" dur="500"/>
                                        <p:tgtEl>
                                          <p:spTgt spid="578605"/>
                                        </p:tgtEl>
                                      </p:cBhvr>
                                    </p:animEffect>
                                  </p:childTnLst>
                                </p:cTn>
                              </p:par>
                            </p:childTnLst>
                          </p:cTn>
                        </p:par>
                        <p:par>
                          <p:cTn id="47" fill="hold">
                            <p:stCondLst>
                              <p:cond delay="5000"/>
                            </p:stCondLst>
                            <p:childTnLst>
                              <p:par>
                                <p:cTn id="48" presetID="22" presetClass="entr" presetSubtype="1" fill="hold" nodeType="afterEffect">
                                  <p:stCondLst>
                                    <p:cond delay="0"/>
                                  </p:stCondLst>
                                  <p:childTnLst>
                                    <p:set>
                                      <p:cBhvr>
                                        <p:cTn id="49" dur="1" fill="hold">
                                          <p:stCondLst>
                                            <p:cond delay="0"/>
                                          </p:stCondLst>
                                        </p:cTn>
                                        <p:tgtEl>
                                          <p:spTgt spid="578606"/>
                                        </p:tgtEl>
                                        <p:attrNameLst>
                                          <p:attrName>style.visibility</p:attrName>
                                        </p:attrNameLst>
                                      </p:cBhvr>
                                      <p:to>
                                        <p:strVal val="visible"/>
                                      </p:to>
                                    </p:set>
                                    <p:animEffect transition="in" filter="wipe(up)">
                                      <p:cBhvr>
                                        <p:cTn id="50" dur="500"/>
                                        <p:tgtEl>
                                          <p:spTgt spid="578606"/>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578607"/>
                                        </p:tgtEl>
                                        <p:attrNameLst>
                                          <p:attrName>style.visibility</p:attrName>
                                        </p:attrNameLst>
                                      </p:cBhvr>
                                      <p:to>
                                        <p:strVal val="visible"/>
                                      </p:to>
                                    </p:set>
                                    <p:animEffect transition="in" filter="wipe(up)">
                                      <p:cBhvr>
                                        <p:cTn id="54" dur="500"/>
                                        <p:tgtEl>
                                          <p:spTgt spid="578607"/>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578608"/>
                                        </p:tgtEl>
                                        <p:attrNameLst>
                                          <p:attrName>style.visibility</p:attrName>
                                        </p:attrNameLst>
                                      </p:cBhvr>
                                      <p:to>
                                        <p:strVal val="visible"/>
                                      </p:to>
                                    </p:set>
                                    <p:animEffect transition="in" filter="wipe(up)">
                                      <p:cBhvr>
                                        <p:cTn id="58" dur="500"/>
                                        <p:tgtEl>
                                          <p:spTgt spid="578608"/>
                                        </p:tgtEl>
                                      </p:cBhvr>
                                    </p:animEffect>
                                  </p:childTnLst>
                                </p:cTn>
                              </p:par>
                            </p:childTnLst>
                          </p:cTn>
                        </p:par>
                        <p:par>
                          <p:cTn id="59" fill="hold">
                            <p:stCondLst>
                              <p:cond delay="6500"/>
                            </p:stCondLst>
                            <p:childTnLst>
                              <p:par>
                                <p:cTn id="60" presetID="22" presetClass="entr" presetSubtype="1" fill="hold" nodeType="afterEffect">
                                  <p:stCondLst>
                                    <p:cond delay="0"/>
                                  </p:stCondLst>
                                  <p:childTnLst>
                                    <p:set>
                                      <p:cBhvr>
                                        <p:cTn id="61" dur="1" fill="hold">
                                          <p:stCondLst>
                                            <p:cond delay="0"/>
                                          </p:stCondLst>
                                        </p:cTn>
                                        <p:tgtEl>
                                          <p:spTgt spid="578609"/>
                                        </p:tgtEl>
                                        <p:attrNameLst>
                                          <p:attrName>style.visibility</p:attrName>
                                        </p:attrNameLst>
                                      </p:cBhvr>
                                      <p:to>
                                        <p:strVal val="visible"/>
                                      </p:to>
                                    </p:set>
                                    <p:animEffect transition="in" filter="wipe(up)">
                                      <p:cBhvr>
                                        <p:cTn id="62" dur="500"/>
                                        <p:tgtEl>
                                          <p:spTgt spid="578609"/>
                                        </p:tgtEl>
                                      </p:cBhvr>
                                    </p:animEffect>
                                  </p:childTnLst>
                                </p:cTn>
                              </p:par>
                            </p:childTnLst>
                          </p:cTn>
                        </p:par>
                        <p:par>
                          <p:cTn id="63" fill="hold">
                            <p:stCondLst>
                              <p:cond delay="7000"/>
                            </p:stCondLst>
                            <p:childTnLst>
                              <p:par>
                                <p:cTn id="64" presetID="22" presetClass="entr" presetSubtype="1" fill="hold" nodeType="afterEffect">
                                  <p:stCondLst>
                                    <p:cond delay="0"/>
                                  </p:stCondLst>
                                  <p:childTnLst>
                                    <p:set>
                                      <p:cBhvr>
                                        <p:cTn id="65" dur="1" fill="hold">
                                          <p:stCondLst>
                                            <p:cond delay="0"/>
                                          </p:stCondLst>
                                        </p:cTn>
                                        <p:tgtEl>
                                          <p:spTgt spid="578610"/>
                                        </p:tgtEl>
                                        <p:attrNameLst>
                                          <p:attrName>style.visibility</p:attrName>
                                        </p:attrNameLst>
                                      </p:cBhvr>
                                      <p:to>
                                        <p:strVal val="visible"/>
                                      </p:to>
                                    </p:set>
                                    <p:animEffect transition="in" filter="wipe(up)">
                                      <p:cBhvr>
                                        <p:cTn id="66" dur="500"/>
                                        <p:tgtEl>
                                          <p:spTgt spid="578610"/>
                                        </p:tgtEl>
                                      </p:cBhvr>
                                    </p:animEffect>
                                  </p:childTnLst>
                                </p:cTn>
                              </p:par>
                            </p:childTnLst>
                          </p:cTn>
                        </p:par>
                        <p:par>
                          <p:cTn id="67" fill="hold">
                            <p:stCondLst>
                              <p:cond delay="7500"/>
                            </p:stCondLst>
                            <p:childTnLst>
                              <p:par>
                                <p:cTn id="68" presetID="22" presetClass="entr" presetSubtype="8" fill="hold" grpId="0"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left)">
                                      <p:cBhvr>
                                        <p:cTn id="70" dur="500"/>
                                        <p:tgtEl>
                                          <p:spTgt spid="14"/>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578621"/>
                                        </p:tgtEl>
                                        <p:attrNameLst>
                                          <p:attrName>style.visibility</p:attrName>
                                        </p:attrNameLst>
                                      </p:cBhvr>
                                      <p:to>
                                        <p:strVal val="visible"/>
                                      </p:to>
                                    </p:set>
                                    <p:animEffect transition="in" filter="wipe(left)">
                                      <p:cBhvr>
                                        <p:cTn id="75" dur="750"/>
                                        <p:tgtEl>
                                          <p:spTgt spid="578621"/>
                                        </p:tgtEl>
                                      </p:cBhvr>
                                    </p:animEffect>
                                  </p:childTnLst>
                                </p:cTn>
                              </p:par>
                            </p:childTnLst>
                          </p:cTn>
                        </p:par>
                        <p:par>
                          <p:cTn id="76" fill="hold">
                            <p:stCondLst>
                              <p:cond delay="750"/>
                            </p:stCondLst>
                            <p:childTnLst>
                              <p:par>
                                <p:cTn id="77" presetID="22" presetClass="entr" presetSubtype="2" fill="hold" nodeType="afterEffect">
                                  <p:stCondLst>
                                    <p:cond delay="0"/>
                                  </p:stCondLst>
                                  <p:childTnLst>
                                    <p:set>
                                      <p:cBhvr>
                                        <p:cTn id="78" dur="1" fill="hold">
                                          <p:stCondLst>
                                            <p:cond delay="0"/>
                                          </p:stCondLst>
                                        </p:cTn>
                                        <p:tgtEl>
                                          <p:spTgt spid="578622"/>
                                        </p:tgtEl>
                                        <p:attrNameLst>
                                          <p:attrName>style.visibility</p:attrName>
                                        </p:attrNameLst>
                                      </p:cBhvr>
                                      <p:to>
                                        <p:strVal val="visible"/>
                                      </p:to>
                                    </p:set>
                                    <p:animEffect transition="in" filter="wipe(right)">
                                      <p:cBhvr>
                                        <p:cTn id="79" dur="500"/>
                                        <p:tgtEl>
                                          <p:spTgt spid="578622"/>
                                        </p:tgtEl>
                                      </p:cBhvr>
                                    </p:animEffect>
                                  </p:childTnLst>
                                </p:cTn>
                              </p:par>
                            </p:childTnLst>
                          </p:cTn>
                        </p:par>
                        <p:par>
                          <p:cTn id="80" fill="hold">
                            <p:stCondLst>
                              <p:cond delay="1250"/>
                            </p:stCondLst>
                            <p:childTnLst>
                              <p:par>
                                <p:cTn id="81" presetID="22" presetClass="entr" presetSubtype="8" fill="hold" grpId="0" nodeType="after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wipe(left)">
                                      <p:cBhvr>
                                        <p:cTn id="83" dur="500"/>
                                        <p:tgtEl>
                                          <p:spTgt spid="33"/>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nodeType="clickEffect">
                                  <p:stCondLst>
                                    <p:cond delay="0"/>
                                  </p:stCondLst>
                                  <p:childTnLst>
                                    <p:set>
                                      <p:cBhvr>
                                        <p:cTn id="87" dur="1" fill="hold">
                                          <p:stCondLst>
                                            <p:cond delay="0"/>
                                          </p:stCondLst>
                                        </p:cTn>
                                        <p:tgtEl>
                                          <p:spTgt spid="578611"/>
                                        </p:tgtEl>
                                        <p:attrNameLst>
                                          <p:attrName>style.visibility</p:attrName>
                                        </p:attrNameLst>
                                      </p:cBhvr>
                                      <p:to>
                                        <p:strVal val="visible"/>
                                      </p:to>
                                    </p:set>
                                    <p:animEffect transition="in" filter="wipe(up)">
                                      <p:cBhvr>
                                        <p:cTn id="88" dur="500"/>
                                        <p:tgtEl>
                                          <p:spTgt spid="578611"/>
                                        </p:tgtEl>
                                      </p:cBhvr>
                                    </p:animEffect>
                                  </p:childTnLst>
                                </p:cTn>
                              </p:par>
                            </p:childTnLst>
                          </p:cTn>
                        </p:par>
                        <p:par>
                          <p:cTn id="89" fill="hold">
                            <p:stCondLst>
                              <p:cond delay="500"/>
                            </p:stCondLst>
                            <p:childTnLst>
                              <p:par>
                                <p:cTn id="90" presetID="22" presetClass="entr" presetSubtype="1" fill="hold" nodeType="afterEffect">
                                  <p:stCondLst>
                                    <p:cond delay="0"/>
                                  </p:stCondLst>
                                  <p:childTnLst>
                                    <p:set>
                                      <p:cBhvr>
                                        <p:cTn id="91" dur="1" fill="hold">
                                          <p:stCondLst>
                                            <p:cond delay="0"/>
                                          </p:stCondLst>
                                        </p:cTn>
                                        <p:tgtEl>
                                          <p:spTgt spid="578615"/>
                                        </p:tgtEl>
                                        <p:attrNameLst>
                                          <p:attrName>style.visibility</p:attrName>
                                        </p:attrNameLst>
                                      </p:cBhvr>
                                      <p:to>
                                        <p:strVal val="visible"/>
                                      </p:to>
                                    </p:set>
                                    <p:animEffect transition="in" filter="wipe(up)">
                                      <p:cBhvr>
                                        <p:cTn id="92" dur="500"/>
                                        <p:tgtEl>
                                          <p:spTgt spid="578615"/>
                                        </p:tgtEl>
                                      </p:cBhvr>
                                    </p:animEffect>
                                  </p:childTnLst>
                                </p:cTn>
                              </p:par>
                            </p:childTnLst>
                          </p:cTn>
                        </p:par>
                        <p:par>
                          <p:cTn id="93" fill="hold">
                            <p:stCondLst>
                              <p:cond delay="1000"/>
                            </p:stCondLst>
                            <p:childTnLst>
                              <p:par>
                                <p:cTn id="94" presetID="22" presetClass="entr" presetSubtype="8" fill="hold" nodeType="afterEffect">
                                  <p:stCondLst>
                                    <p:cond delay="0"/>
                                  </p:stCondLst>
                                  <p:childTnLst>
                                    <p:set>
                                      <p:cBhvr>
                                        <p:cTn id="95" dur="1" fill="hold">
                                          <p:stCondLst>
                                            <p:cond delay="0"/>
                                          </p:stCondLst>
                                        </p:cTn>
                                        <p:tgtEl>
                                          <p:spTgt spid="578623"/>
                                        </p:tgtEl>
                                        <p:attrNameLst>
                                          <p:attrName>style.visibility</p:attrName>
                                        </p:attrNameLst>
                                      </p:cBhvr>
                                      <p:to>
                                        <p:strVal val="visible"/>
                                      </p:to>
                                    </p:set>
                                    <p:animEffect transition="in" filter="wipe(left)">
                                      <p:cBhvr>
                                        <p:cTn id="96" dur="500"/>
                                        <p:tgtEl>
                                          <p:spTgt spid="578623"/>
                                        </p:tgtEl>
                                      </p:cBhvr>
                                    </p:animEffect>
                                  </p:childTnLst>
                                </p:cTn>
                              </p:par>
                            </p:childTnLst>
                          </p:cTn>
                        </p:par>
                        <p:par>
                          <p:cTn id="97" fill="hold">
                            <p:stCondLst>
                              <p:cond delay="1500"/>
                            </p:stCondLst>
                            <p:childTnLst>
                              <p:par>
                                <p:cTn id="98" presetID="22" presetClass="entr" presetSubtype="1" fill="hold" nodeType="afterEffect">
                                  <p:stCondLst>
                                    <p:cond delay="0"/>
                                  </p:stCondLst>
                                  <p:childTnLst>
                                    <p:set>
                                      <p:cBhvr>
                                        <p:cTn id="99" dur="1" fill="hold">
                                          <p:stCondLst>
                                            <p:cond delay="0"/>
                                          </p:stCondLst>
                                        </p:cTn>
                                        <p:tgtEl>
                                          <p:spTgt spid="578616"/>
                                        </p:tgtEl>
                                        <p:attrNameLst>
                                          <p:attrName>style.visibility</p:attrName>
                                        </p:attrNameLst>
                                      </p:cBhvr>
                                      <p:to>
                                        <p:strVal val="visible"/>
                                      </p:to>
                                    </p:set>
                                    <p:animEffect transition="in" filter="wipe(up)">
                                      <p:cBhvr>
                                        <p:cTn id="100" dur="500"/>
                                        <p:tgtEl>
                                          <p:spTgt spid="578616"/>
                                        </p:tgtEl>
                                      </p:cBhvr>
                                    </p:animEffect>
                                  </p:childTnLst>
                                </p:cTn>
                              </p:par>
                            </p:childTnLst>
                          </p:cTn>
                        </p:par>
                        <p:par>
                          <p:cTn id="101" fill="hold">
                            <p:stCondLst>
                              <p:cond delay="2000"/>
                            </p:stCondLst>
                            <p:childTnLst>
                              <p:par>
                                <p:cTn id="102" presetID="22" presetClass="entr" presetSubtype="1" fill="hold" nodeType="afterEffect">
                                  <p:stCondLst>
                                    <p:cond delay="0"/>
                                  </p:stCondLst>
                                  <p:childTnLst>
                                    <p:set>
                                      <p:cBhvr>
                                        <p:cTn id="103" dur="1" fill="hold">
                                          <p:stCondLst>
                                            <p:cond delay="0"/>
                                          </p:stCondLst>
                                        </p:cTn>
                                        <p:tgtEl>
                                          <p:spTgt spid="578617"/>
                                        </p:tgtEl>
                                        <p:attrNameLst>
                                          <p:attrName>style.visibility</p:attrName>
                                        </p:attrNameLst>
                                      </p:cBhvr>
                                      <p:to>
                                        <p:strVal val="visible"/>
                                      </p:to>
                                    </p:set>
                                    <p:animEffect transition="in" filter="wipe(up)">
                                      <p:cBhvr>
                                        <p:cTn id="104" dur="500"/>
                                        <p:tgtEl>
                                          <p:spTgt spid="578617"/>
                                        </p:tgtEl>
                                      </p:cBhvr>
                                    </p:animEffect>
                                  </p:childTnLst>
                                </p:cTn>
                              </p:par>
                            </p:childTnLst>
                          </p:cTn>
                        </p:par>
                        <p:par>
                          <p:cTn id="105" fill="hold">
                            <p:stCondLst>
                              <p:cond delay="2500"/>
                            </p:stCondLst>
                            <p:childTnLst>
                              <p:par>
                                <p:cTn id="106" presetID="22" presetClass="entr" presetSubtype="1" fill="hold" nodeType="afterEffect">
                                  <p:stCondLst>
                                    <p:cond delay="0"/>
                                  </p:stCondLst>
                                  <p:childTnLst>
                                    <p:set>
                                      <p:cBhvr>
                                        <p:cTn id="107" dur="1" fill="hold">
                                          <p:stCondLst>
                                            <p:cond delay="0"/>
                                          </p:stCondLst>
                                        </p:cTn>
                                        <p:tgtEl>
                                          <p:spTgt spid="578618"/>
                                        </p:tgtEl>
                                        <p:attrNameLst>
                                          <p:attrName>style.visibility</p:attrName>
                                        </p:attrNameLst>
                                      </p:cBhvr>
                                      <p:to>
                                        <p:strVal val="visible"/>
                                      </p:to>
                                    </p:set>
                                    <p:animEffect transition="in" filter="wipe(up)">
                                      <p:cBhvr>
                                        <p:cTn id="108" dur="500"/>
                                        <p:tgtEl>
                                          <p:spTgt spid="578618"/>
                                        </p:tgtEl>
                                      </p:cBhvr>
                                    </p:animEffect>
                                  </p:childTnLst>
                                </p:cTn>
                              </p:par>
                            </p:childTnLst>
                          </p:cTn>
                        </p:par>
                        <p:par>
                          <p:cTn id="109" fill="hold">
                            <p:stCondLst>
                              <p:cond delay="3000"/>
                            </p:stCondLst>
                            <p:childTnLst>
                              <p:par>
                                <p:cTn id="110" presetID="22" presetClass="entr" presetSubtype="1" fill="hold" nodeType="afterEffect">
                                  <p:stCondLst>
                                    <p:cond delay="0"/>
                                  </p:stCondLst>
                                  <p:childTnLst>
                                    <p:set>
                                      <p:cBhvr>
                                        <p:cTn id="111" dur="1" fill="hold">
                                          <p:stCondLst>
                                            <p:cond delay="0"/>
                                          </p:stCondLst>
                                        </p:cTn>
                                        <p:tgtEl>
                                          <p:spTgt spid="578619"/>
                                        </p:tgtEl>
                                        <p:attrNameLst>
                                          <p:attrName>style.visibility</p:attrName>
                                        </p:attrNameLst>
                                      </p:cBhvr>
                                      <p:to>
                                        <p:strVal val="visible"/>
                                      </p:to>
                                    </p:set>
                                    <p:animEffect transition="in" filter="wipe(up)">
                                      <p:cBhvr>
                                        <p:cTn id="112" dur="500"/>
                                        <p:tgtEl>
                                          <p:spTgt spid="578619"/>
                                        </p:tgtEl>
                                      </p:cBhvr>
                                    </p:animEffect>
                                  </p:childTnLst>
                                </p:cTn>
                              </p:par>
                            </p:childTnLst>
                          </p:cTn>
                        </p:par>
                        <p:par>
                          <p:cTn id="113" fill="hold">
                            <p:stCondLst>
                              <p:cond delay="3500"/>
                            </p:stCondLst>
                            <p:childTnLst>
                              <p:par>
                                <p:cTn id="114" presetID="22" presetClass="entr" presetSubtype="1" fill="hold" nodeType="afterEffect">
                                  <p:stCondLst>
                                    <p:cond delay="0"/>
                                  </p:stCondLst>
                                  <p:childTnLst>
                                    <p:set>
                                      <p:cBhvr>
                                        <p:cTn id="115" dur="1" fill="hold">
                                          <p:stCondLst>
                                            <p:cond delay="0"/>
                                          </p:stCondLst>
                                        </p:cTn>
                                        <p:tgtEl>
                                          <p:spTgt spid="578620"/>
                                        </p:tgtEl>
                                        <p:attrNameLst>
                                          <p:attrName>style.visibility</p:attrName>
                                        </p:attrNameLst>
                                      </p:cBhvr>
                                      <p:to>
                                        <p:strVal val="visible"/>
                                      </p:to>
                                    </p:set>
                                    <p:animEffect transition="in" filter="wipe(up)">
                                      <p:cBhvr>
                                        <p:cTn id="116" dur="500"/>
                                        <p:tgtEl>
                                          <p:spTgt spid="578620"/>
                                        </p:tgtEl>
                                      </p:cBhvr>
                                    </p:animEffect>
                                  </p:childTnLst>
                                </p:cTn>
                              </p:par>
                            </p:childTnLst>
                          </p:cTn>
                        </p:par>
                        <p:par>
                          <p:cTn id="117" fill="hold">
                            <p:stCondLst>
                              <p:cond delay="4000"/>
                            </p:stCondLst>
                            <p:childTnLst>
                              <p:par>
                                <p:cTn id="118" presetID="22" presetClass="entr" presetSubtype="1" fill="hold" nodeType="afterEffect">
                                  <p:stCondLst>
                                    <p:cond delay="0"/>
                                  </p:stCondLst>
                                  <p:childTnLst>
                                    <p:set>
                                      <p:cBhvr>
                                        <p:cTn id="119" dur="1" fill="hold">
                                          <p:stCondLst>
                                            <p:cond delay="0"/>
                                          </p:stCondLst>
                                        </p:cTn>
                                        <p:tgtEl>
                                          <p:spTgt spid="35"/>
                                        </p:tgtEl>
                                        <p:attrNameLst>
                                          <p:attrName>style.visibility</p:attrName>
                                        </p:attrNameLst>
                                      </p:cBhvr>
                                      <p:to>
                                        <p:strVal val="visible"/>
                                      </p:to>
                                    </p:set>
                                    <p:animEffect transition="in" filter="wipe(up)">
                                      <p:cBhvr>
                                        <p:cTn id="120" dur="500"/>
                                        <p:tgtEl>
                                          <p:spTgt spid="35"/>
                                        </p:tgtEl>
                                      </p:cBhvr>
                                    </p:animEffect>
                                  </p:childTnLst>
                                </p:cTn>
                              </p:par>
                            </p:childTnLst>
                          </p:cTn>
                        </p:par>
                        <p:par>
                          <p:cTn id="121" fill="hold">
                            <p:stCondLst>
                              <p:cond delay="4500"/>
                            </p:stCondLst>
                            <p:childTnLst>
                              <p:par>
                                <p:cTn id="122" presetID="22" presetClass="entr" presetSubtype="8" fill="hold" grpId="0" nodeType="afterEffect">
                                  <p:stCondLst>
                                    <p:cond delay="0"/>
                                  </p:stCondLst>
                                  <p:childTnLst>
                                    <p:set>
                                      <p:cBhvr>
                                        <p:cTn id="123" dur="1" fill="hold">
                                          <p:stCondLst>
                                            <p:cond delay="0"/>
                                          </p:stCondLst>
                                        </p:cTn>
                                        <p:tgtEl>
                                          <p:spTgt spid="34"/>
                                        </p:tgtEl>
                                        <p:attrNameLst>
                                          <p:attrName>style.visibility</p:attrName>
                                        </p:attrNameLst>
                                      </p:cBhvr>
                                      <p:to>
                                        <p:strVal val="visible"/>
                                      </p:to>
                                    </p:set>
                                    <p:animEffect transition="in" filter="wipe(left)">
                                      <p:cBhvr>
                                        <p:cTn id="124" dur="500"/>
                                        <p:tgtEl>
                                          <p:spTgt spid="34"/>
                                        </p:tgtEl>
                                      </p:cBhvr>
                                    </p:animEffect>
                                  </p:childTnLst>
                                </p:cTn>
                              </p:par>
                            </p:childTnLst>
                          </p:cTn>
                        </p:par>
                        <p:par>
                          <p:cTn id="125" fill="hold">
                            <p:stCondLst>
                              <p:cond delay="5000"/>
                            </p:stCondLst>
                            <p:childTnLst>
                              <p:par>
                                <p:cTn id="126" presetID="22" presetClass="entr" presetSubtype="2" fill="hold" nodeType="afterEffect">
                                  <p:stCondLst>
                                    <p:cond delay="0"/>
                                  </p:stCondLst>
                                  <p:childTnLst>
                                    <p:set>
                                      <p:cBhvr>
                                        <p:cTn id="127" dur="1" fill="hold">
                                          <p:stCondLst>
                                            <p:cond delay="0"/>
                                          </p:stCondLst>
                                        </p:cTn>
                                        <p:tgtEl>
                                          <p:spTgt spid="60"/>
                                        </p:tgtEl>
                                        <p:attrNameLst>
                                          <p:attrName>style.visibility</p:attrName>
                                        </p:attrNameLst>
                                      </p:cBhvr>
                                      <p:to>
                                        <p:strVal val="visible"/>
                                      </p:to>
                                    </p:set>
                                    <p:animEffect transition="in" filter="wipe(right)">
                                      <p:cBhvr>
                                        <p:cTn id="12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564" grpId="0"/>
      <p:bldP spid="578566" grpId="0"/>
      <p:bldP spid="578612" grpId="0" build="p"/>
      <p:bldP spid="14" grpId="0"/>
      <p:bldP spid="33" grpId="0"/>
      <p:bldP spid="34" grpId="0"/>
      <p:bldP spid="55" grpId="0"/>
      <p:bldP spid="5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53"/>
          <p:cNvSpPr txBox="1">
            <a:spLocks noChangeArrowheads="1"/>
          </p:cNvSpPr>
          <p:nvPr/>
        </p:nvSpPr>
        <p:spPr bwMode="auto">
          <a:xfrm>
            <a:off x="457199" y="762000"/>
            <a:ext cx="8207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a:solidFill>
                  <a:srgbClr val="382344"/>
                </a:solidFill>
                <a:latin typeface="Arial" pitchFamily="34" charset="0"/>
              </a:rPr>
              <a:t> </a:t>
            </a:r>
            <a:r>
              <a:rPr lang="en-US" b="1" dirty="0" smtClean="0">
                <a:solidFill>
                  <a:srgbClr val="382344"/>
                </a:solidFill>
                <a:latin typeface="Arial" pitchFamily="34" charset="0"/>
              </a:rPr>
              <a:t>price-consumption </a:t>
            </a:r>
            <a:r>
              <a:rPr lang="en-US" b="1" dirty="0">
                <a:solidFill>
                  <a:srgbClr val="382344"/>
                </a:solidFill>
                <a:latin typeface="Arial" pitchFamily="34" charset="0"/>
              </a:rPr>
              <a:t>curve    </a:t>
            </a:r>
            <a:r>
              <a:rPr lang="en-US" dirty="0">
                <a:solidFill>
                  <a:srgbClr val="2A5CAA"/>
                </a:solidFill>
                <a:latin typeface="Arial" pitchFamily="34" charset="0"/>
              </a:rPr>
              <a:t>Curve tracing the utility-maximizing combinations of two goods as the price of one changes.</a:t>
            </a:r>
          </a:p>
        </p:txBody>
      </p:sp>
      <p:sp>
        <p:nvSpPr>
          <p:cNvPr id="6" name="Text Box 53"/>
          <p:cNvSpPr txBox="1">
            <a:spLocks noChangeArrowheads="1"/>
          </p:cNvSpPr>
          <p:nvPr/>
        </p:nvSpPr>
        <p:spPr bwMode="auto">
          <a:xfrm>
            <a:off x="457199" y="1713131"/>
            <a:ext cx="820737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a:solidFill>
                  <a:srgbClr val="382344"/>
                </a:solidFill>
                <a:latin typeface="Arial" pitchFamily="34" charset="0"/>
              </a:rPr>
              <a:t> </a:t>
            </a:r>
            <a:r>
              <a:rPr lang="en-US" b="1" dirty="0" smtClean="0">
                <a:solidFill>
                  <a:srgbClr val="382344"/>
                </a:solidFill>
                <a:latin typeface="Arial" pitchFamily="34" charset="0"/>
              </a:rPr>
              <a:t>individual </a:t>
            </a:r>
            <a:r>
              <a:rPr lang="en-US" b="1" dirty="0">
                <a:solidFill>
                  <a:srgbClr val="382344"/>
                </a:solidFill>
                <a:latin typeface="Arial" pitchFamily="34" charset="0"/>
              </a:rPr>
              <a:t>demand curve    </a:t>
            </a:r>
            <a:r>
              <a:rPr lang="en-US" dirty="0">
                <a:solidFill>
                  <a:srgbClr val="2A5CAA"/>
                </a:solidFill>
                <a:latin typeface="Arial" pitchFamily="34" charset="0"/>
              </a:rPr>
              <a:t>Curve relating the quantity of a good that a single consumer will buy to its price.</a:t>
            </a:r>
          </a:p>
        </p:txBody>
      </p:sp>
      <p:sp>
        <p:nvSpPr>
          <p:cNvPr id="9" name="Rectangle 52"/>
          <p:cNvSpPr txBox="1">
            <a:spLocks noChangeArrowheads="1"/>
          </p:cNvSpPr>
          <p:nvPr/>
        </p:nvSpPr>
        <p:spPr>
          <a:xfrm>
            <a:off x="457198" y="1"/>
            <a:ext cx="4876801"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The Individual Demand Curve</a:t>
            </a:r>
            <a:endParaRPr lang="en-US" sz="2000" b="1" dirty="0" smtClean="0">
              <a:solidFill>
                <a:srgbClr val="950057"/>
              </a:solidFill>
            </a:endParaRPr>
          </a:p>
        </p:txBody>
      </p:sp>
      <p:sp>
        <p:nvSpPr>
          <p:cNvPr id="10" name="TextBox 9"/>
          <p:cNvSpPr txBox="1">
            <a:spLocks noChangeArrowheads="1"/>
          </p:cNvSpPr>
          <p:nvPr/>
        </p:nvSpPr>
        <p:spPr bwMode="auto">
          <a:xfrm>
            <a:off x="457199" y="2703731"/>
            <a:ext cx="8207376" cy="2308324"/>
          </a:xfrm>
          <a:prstGeom prst="rect">
            <a:avLst/>
          </a:prstGeom>
          <a:noFill/>
          <a:ln w="9525">
            <a:noFill/>
            <a:miter lim="800000"/>
            <a:headEnd/>
            <a:tailEnd/>
          </a:ln>
        </p:spPr>
        <p:txBody>
          <a:bodyPr wrap="square">
            <a:spAutoFit/>
          </a:bodyPr>
          <a:lstStyle/>
          <a:p>
            <a:pPr>
              <a:buFontTx/>
              <a:buNone/>
            </a:pPr>
            <a:r>
              <a:rPr lang="en-US" dirty="0" smtClean="0">
                <a:latin typeface="Arial" charset="0"/>
              </a:rPr>
              <a:t>The individual demand curve has two important properties:</a:t>
            </a:r>
          </a:p>
          <a:p>
            <a:pPr>
              <a:buFontTx/>
              <a:buNone/>
            </a:pPr>
            <a:endParaRPr lang="en-US" sz="900" dirty="0" smtClean="0">
              <a:latin typeface="Arial" charset="0"/>
            </a:endParaRPr>
          </a:p>
          <a:p>
            <a:pPr marL="400050" indent="-400050" defTabSz="457200">
              <a:buNone/>
            </a:pPr>
            <a:r>
              <a:rPr lang="en-US" b="1" dirty="0" smtClean="0">
                <a:latin typeface="Arial" charset="0"/>
              </a:rPr>
              <a:t>1.	 </a:t>
            </a:r>
            <a:r>
              <a:rPr lang="en-US" i="1" dirty="0" smtClean="0">
                <a:latin typeface="+mj-lt"/>
              </a:rPr>
              <a:t>The level of utility that can be attained changes as we move along the </a:t>
            </a:r>
            <a:br>
              <a:rPr lang="en-US" i="1" dirty="0" smtClean="0">
                <a:latin typeface="+mj-lt"/>
              </a:rPr>
            </a:br>
            <a:r>
              <a:rPr lang="en-US" i="1" dirty="0" smtClean="0">
                <a:latin typeface="+mj-lt"/>
              </a:rPr>
              <a:t> curve.</a:t>
            </a:r>
          </a:p>
          <a:p>
            <a:pPr marL="457200" indent="-457200" defTabSz="457200">
              <a:buNone/>
            </a:pPr>
            <a:endParaRPr lang="en-US" sz="900" b="1" i="1" dirty="0" smtClean="0">
              <a:latin typeface="+mj-lt"/>
            </a:endParaRPr>
          </a:p>
          <a:p>
            <a:pPr marL="457200" indent="-457200" defTabSz="457200">
              <a:buNone/>
            </a:pPr>
            <a:r>
              <a:rPr lang="en-US" b="1" dirty="0" smtClean="0">
                <a:latin typeface="+mj-lt"/>
              </a:rPr>
              <a:t>2.</a:t>
            </a:r>
            <a:r>
              <a:rPr lang="en-US" b="1" dirty="0">
                <a:latin typeface="+mj-lt"/>
              </a:rPr>
              <a:t>	</a:t>
            </a:r>
            <a:r>
              <a:rPr lang="en-US" i="1" dirty="0">
                <a:latin typeface="+mj-lt"/>
              </a:rPr>
              <a:t>At every point on the demand curve, </a:t>
            </a:r>
            <a:r>
              <a:rPr lang="en-US" i="1" dirty="0" smtClean="0">
                <a:latin typeface="+mj-lt"/>
              </a:rPr>
              <a:t>the consumer </a:t>
            </a:r>
            <a:r>
              <a:rPr lang="en-US" i="1" dirty="0">
                <a:latin typeface="+mj-lt"/>
              </a:rPr>
              <a:t>is maximizing utility by </a:t>
            </a:r>
            <a:r>
              <a:rPr lang="en-US" i="1" dirty="0" smtClean="0">
                <a:latin typeface="+mj-lt"/>
              </a:rPr>
              <a:t>satisfying the </a:t>
            </a:r>
            <a:r>
              <a:rPr lang="en-US" i="1" dirty="0">
                <a:latin typeface="+mj-lt"/>
              </a:rPr>
              <a:t>condition that the marginal </a:t>
            </a:r>
            <a:r>
              <a:rPr lang="en-US" i="1" dirty="0" smtClean="0">
                <a:latin typeface="+mj-lt"/>
              </a:rPr>
              <a:t>rate of </a:t>
            </a:r>
            <a:r>
              <a:rPr lang="en-US" i="1" dirty="0">
                <a:latin typeface="+mj-lt"/>
              </a:rPr>
              <a:t>substitution (MRS) of food for </a:t>
            </a:r>
            <a:r>
              <a:rPr lang="en-US" i="1" dirty="0" smtClean="0">
                <a:latin typeface="+mj-lt"/>
              </a:rPr>
              <a:t>clothing equals </a:t>
            </a:r>
            <a:r>
              <a:rPr lang="en-US" i="1" dirty="0">
                <a:latin typeface="+mj-lt"/>
              </a:rPr>
              <a:t>the ratio of the prices of </a:t>
            </a:r>
            <a:r>
              <a:rPr lang="en-US" i="1" dirty="0" smtClean="0">
                <a:latin typeface="+mj-lt"/>
              </a:rPr>
              <a:t>food and </a:t>
            </a:r>
            <a:r>
              <a:rPr lang="en-US" i="1" dirty="0">
                <a:latin typeface="+mj-lt"/>
              </a:rPr>
              <a:t>clothing.</a:t>
            </a:r>
            <a:endParaRPr lang="en-US" dirty="0">
              <a:latin typeface="+mj-lt"/>
            </a:endParaRPr>
          </a:p>
          <a:p>
            <a:pPr marL="457200" indent="-457200" defTabSz="457200">
              <a:buNone/>
            </a:pPr>
            <a:endParaRPr lang="en-US" dirty="0">
              <a:latin typeface="+mj-lt"/>
            </a:endParaRPr>
          </a:p>
        </p:txBody>
      </p:sp>
      <p:pic>
        <p:nvPicPr>
          <p:cNvPr id="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52"/>
          <p:cNvSpPr txBox="1">
            <a:spLocks noChangeArrowheads="1"/>
          </p:cNvSpPr>
          <p:nvPr/>
        </p:nvSpPr>
        <p:spPr>
          <a:xfrm>
            <a:off x="457200" y="4991101"/>
            <a:ext cx="6705600" cy="342899"/>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Income Changes</a:t>
            </a:r>
          </a:p>
        </p:txBody>
      </p:sp>
      <p:sp>
        <p:nvSpPr>
          <p:cNvPr id="11" name="Text Box 53"/>
          <p:cNvSpPr txBox="1">
            <a:spLocks noChangeArrowheads="1"/>
          </p:cNvSpPr>
          <p:nvPr/>
        </p:nvSpPr>
        <p:spPr bwMode="auto">
          <a:xfrm>
            <a:off x="457199" y="5410200"/>
            <a:ext cx="8207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a:solidFill>
                  <a:srgbClr val="382344"/>
                </a:solidFill>
                <a:latin typeface="Arial" pitchFamily="34" charset="0"/>
              </a:rPr>
              <a:t> </a:t>
            </a:r>
            <a:r>
              <a:rPr lang="en-US" b="1" dirty="0" smtClean="0">
                <a:solidFill>
                  <a:srgbClr val="382344"/>
                </a:solidFill>
                <a:latin typeface="Arial" pitchFamily="34" charset="0"/>
              </a:rPr>
              <a:t>income-consumption </a:t>
            </a:r>
            <a:r>
              <a:rPr lang="en-US" b="1" dirty="0">
                <a:solidFill>
                  <a:srgbClr val="382344"/>
                </a:solidFill>
                <a:latin typeface="Arial" pitchFamily="34" charset="0"/>
              </a:rPr>
              <a:t>curve    </a:t>
            </a:r>
            <a:r>
              <a:rPr lang="en-US" dirty="0" err="1">
                <a:solidFill>
                  <a:srgbClr val="2A5CAA"/>
                </a:solidFill>
                <a:latin typeface="Arial" pitchFamily="34" charset="0"/>
              </a:rPr>
              <a:t>Curve</a:t>
            </a:r>
            <a:r>
              <a:rPr lang="en-US" dirty="0">
                <a:solidFill>
                  <a:srgbClr val="2A5CAA"/>
                </a:solidFill>
                <a:latin typeface="Arial" pitchFamily="34" charset="0"/>
              </a:rPr>
              <a:t> tracing the </a:t>
            </a:r>
            <a:r>
              <a:rPr lang="en-US" dirty="0" smtClean="0">
                <a:solidFill>
                  <a:srgbClr val="2A5CAA"/>
                </a:solidFill>
                <a:latin typeface="Arial" pitchFamily="34" charset="0"/>
              </a:rPr>
              <a:t>utility-maximizing</a:t>
            </a:r>
            <a:endParaRPr lang="en-US" dirty="0">
              <a:solidFill>
                <a:srgbClr val="2A5CAA"/>
              </a:solidFill>
              <a:latin typeface="Arial" pitchFamily="34" charset="0"/>
            </a:endParaRPr>
          </a:p>
          <a:p>
            <a:pPr marL="0" indent="0" eaLnBrk="1" hangingPunct="1">
              <a:buClr>
                <a:schemeClr val="bg2"/>
              </a:buClr>
              <a:buNone/>
            </a:pPr>
            <a:r>
              <a:rPr lang="en-US" dirty="0">
                <a:solidFill>
                  <a:srgbClr val="2A5CAA"/>
                </a:solidFill>
                <a:latin typeface="Arial" pitchFamily="34" charset="0"/>
              </a:rPr>
              <a:t>combinations of </a:t>
            </a:r>
            <a:r>
              <a:rPr lang="en-US" dirty="0" smtClean="0">
                <a:solidFill>
                  <a:srgbClr val="2A5CAA"/>
                </a:solidFill>
                <a:latin typeface="Arial" pitchFamily="34" charset="0"/>
              </a:rPr>
              <a:t>two goods </a:t>
            </a:r>
            <a:r>
              <a:rPr lang="en-US" dirty="0">
                <a:solidFill>
                  <a:srgbClr val="2A5CAA"/>
                </a:solidFill>
                <a:latin typeface="Arial" pitchFamily="34" charset="0"/>
              </a:rPr>
              <a:t>as a consumer’s </a:t>
            </a:r>
            <a:r>
              <a:rPr lang="en-US" dirty="0" smtClean="0">
                <a:solidFill>
                  <a:srgbClr val="2A5CAA"/>
                </a:solidFill>
                <a:latin typeface="Arial" pitchFamily="34" charset="0"/>
              </a:rPr>
              <a:t>income changes</a:t>
            </a:r>
            <a:r>
              <a:rPr lang="en-US" dirty="0">
                <a:solidFill>
                  <a:srgbClr val="2A5CAA"/>
                </a:solidFill>
                <a:latin typeface="Arial"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animEffect transition="in" filter="wipe(left)">
                                      <p:cBhvr>
                                        <p:cTn id="21" dur="500"/>
                                        <p:tgtEl>
                                          <p:spTgt spid="10">
                                            <p:txEl>
                                              <p:pRg st="0" end="0"/>
                                            </p:txEl>
                                          </p:spTgt>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Effect transition="in" filter="wipe(left)">
                                      <p:cBhvr>
                                        <p:cTn id="25" dur="500"/>
                                        <p:tgtEl>
                                          <p:spTgt spid="10">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0">
                                            <p:txEl>
                                              <p:pRg st="4" end="4"/>
                                            </p:txEl>
                                          </p:spTgt>
                                        </p:tgtEl>
                                        <p:attrNameLst>
                                          <p:attrName>style.visibility</p:attrName>
                                        </p:attrNameLst>
                                      </p:cBhvr>
                                      <p:to>
                                        <p:strVal val="visible"/>
                                      </p:to>
                                    </p:set>
                                    <p:animEffect transition="in" filter="wipe(left)">
                                      <p:cBhvr>
                                        <p:cTn id="30" dur="500"/>
                                        <p:tgtEl>
                                          <p:spTgt spid="10">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Effect transition="in" filter="wipe(left)">
                                      <p:cBhvr>
                                        <p:cTn id="35" dur="500"/>
                                        <p:tgtEl>
                                          <p:spTgt spid="8">
                                            <p:txEl>
                                              <p:pRg st="0" end="0"/>
                                            </p:txEl>
                                          </p:spTgt>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lef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uiExpand="1" build="p" bldLvl="2"/>
      <p:bldP spid="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
          <p:cNvSpPr>
            <a:spLocks noChangeArrowheads="1"/>
          </p:cNvSpPr>
          <p:nvPr/>
        </p:nvSpPr>
        <p:spPr bwMode="auto">
          <a:xfrm>
            <a:off x="457200" y="1066800"/>
            <a:ext cx="2819400" cy="42855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cs typeface="Arial" charset="0"/>
              </a:rPr>
              <a:t>EFFECT OF INCOME CHANGES</a:t>
            </a:r>
            <a:endParaRPr lang="en-US" sz="1600" b="1" dirty="0">
              <a:latin typeface="Arial" charset="0"/>
              <a:cs typeface="Arial" charset="0"/>
            </a:endParaRPr>
          </a:p>
        </p:txBody>
      </p:sp>
      <p:sp>
        <p:nvSpPr>
          <p:cNvPr id="56" name="Rectangle 10"/>
          <p:cNvSpPr>
            <a:spLocks noChangeArrowheads="1"/>
          </p:cNvSpPr>
          <p:nvPr/>
        </p:nvSpPr>
        <p:spPr bwMode="auto">
          <a:xfrm>
            <a:off x="457200" y="685800"/>
            <a:ext cx="3476626"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4.2</a:t>
            </a:r>
            <a:endParaRPr lang="en-US" sz="2000" b="1" dirty="0">
              <a:solidFill>
                <a:srgbClr val="ED1B2F"/>
              </a:solidFill>
              <a:latin typeface="Arial" charset="0"/>
            </a:endParaRPr>
          </a:p>
        </p:txBody>
      </p:sp>
      <p:grpSp>
        <p:nvGrpSpPr>
          <p:cNvPr id="57" name="Group 56"/>
          <p:cNvGrpSpPr>
            <a:grpSpLocks/>
          </p:cNvGrpSpPr>
          <p:nvPr/>
        </p:nvGrpSpPr>
        <p:grpSpPr bwMode="auto">
          <a:xfrm>
            <a:off x="4038599" y="6272212"/>
            <a:ext cx="4035425" cy="133350"/>
            <a:chOff x="3657600" y="1678781"/>
            <a:chExt cx="4800600" cy="152400"/>
          </a:xfrm>
        </p:grpSpPr>
        <p:cxnSp>
          <p:nvCxnSpPr>
            <p:cNvPr id="5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5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64" name="Group 63"/>
          <p:cNvGrpSpPr>
            <a:grpSpLocks/>
          </p:cNvGrpSpPr>
          <p:nvPr/>
        </p:nvGrpSpPr>
        <p:grpSpPr bwMode="auto">
          <a:xfrm>
            <a:off x="3962400" y="666749"/>
            <a:ext cx="152400" cy="5672137"/>
            <a:chOff x="3574256" y="2209800"/>
            <a:chExt cx="152400" cy="4114800"/>
          </a:xfrm>
        </p:grpSpPr>
        <p:cxnSp>
          <p:nvCxnSpPr>
            <p:cNvPr id="6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6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pic>
        <p:nvPicPr>
          <p:cNvPr id="40" name="Picture 45" descr="C:\Documents and Settings\Kyle M. Thiel\Desktop\pindyckDone\ch04\fig4.02\fig4.02_1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6" descr="C:\Documents and Settings\Kyle M. Thiel\Desktop\pindyckDone\ch04\fig4.02\fig4.02_1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7" descr="C:\Documents and Settings\Kyle M. Thiel\Desktop\pindyckDone\ch04\fig4.02\fig4.02_16.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8" descr="C:\Documents and Settings\Kyle M. Thiel\Desktop\pindyckDone\ch04\fig4.02\fig4.02_17.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9" descr="C:\Documents and Settings\Kyle M. Thiel\Desktop\pindyckDone\ch04\fig4.02\fig4.02_18.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50" descr="C:\Documents and Settings\Kyle M. Thiel\Desktop\pindyckDone\ch04\fig4.02\fig4.02_19.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51" descr="C:\Documents and Settings\Kyle M. Thiel\Desktop\pindyckDone\ch04\fig4.02\fig4.02_20.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52" descr="C:\Documents and Settings\Kyle M. Thiel\Desktop\pindyckDone\ch04\fig4.02\fig4.02_21.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53" descr="C:\Documents and Settings\Kyle M. Thiel\Desktop\pindyckDone\ch04\fig4.02\fig4.02_22.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8" descr="fig4.02_11.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34" descr="C:\Documents and Settings\Kyle M. Thiel\Desktop\pindyckDone\ch04\fig4.02\fig4.02_02.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35" descr="C:\Documents and Settings\Kyle M. Thiel\Desktop\pindyckDone\ch04\fig4.02\fig4.02_03.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36" descr="C:\Documents and Settings\Kyle M. Thiel\Desktop\pindyckDone\ch04\fig4.02\fig4.02_04.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37" descr="C:\Documents and Settings\Kyle M. Thiel\Desktop\pindyckDone\ch04\fig4.02\fig4.02_05.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38" descr="C:\Documents and Settings\Kyle M. Thiel\Desktop\pindyckDone\ch04\fig4.02\fig4.02_06.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39" descr="C:\Documents and Settings\Kyle M. Thiel\Desktop\pindyckDone\ch04\fig4.02\fig4.02_07.gif"/>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40" descr="C:\Documents and Settings\Kyle M. Thiel\Desktop\pindyckDone\ch04\fig4.02\fig4.02_08.gif"/>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41" descr="C:\Documents and Settings\Kyle M. Thiel\Desktop\pindyckDone\ch04\fig4.02\fig4.02_09.gif"/>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42" descr="C:\Documents and Settings\Kyle M. Thiel\Desktop\pindyckDone\ch04\fig4.02\fig4.02_10.gif"/>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69" descr="fig4.02_01.gif"/>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Picture 43" descr="C:\Documents and Settings\Kyle M. Thiel\Desktop\pindyckDone\ch04\fig4.02\fig4.02_12.gif"/>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44" descr="C:\Documents and Settings\Kyle M. Thiel\Desktop\pindyckDone\ch04\fig4.02\fig4.02_13.gif"/>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4448175" y="609600"/>
            <a:ext cx="3324225"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 name="Rectangle 4"/>
          <p:cNvSpPr>
            <a:spLocks noChangeArrowheads="1"/>
          </p:cNvSpPr>
          <p:nvPr/>
        </p:nvSpPr>
        <p:spPr bwMode="auto">
          <a:xfrm>
            <a:off x="457200" y="1495352"/>
            <a:ext cx="3505200" cy="378149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An increase in income, with the prices of all goods fixed, causes consumers to alter their choice of market baskets. </a:t>
            </a:r>
          </a:p>
          <a:p>
            <a:pPr>
              <a:spcBef>
                <a:spcPct val="20000"/>
              </a:spcBef>
              <a:buNone/>
            </a:pPr>
            <a:r>
              <a:rPr lang="en-US" sz="1600" dirty="0">
                <a:latin typeface="Arial" pitchFamily="34" charset="0"/>
              </a:rPr>
              <a:t>In part (a), the baskets that maximize consumer satisfaction for various incomes (point </a:t>
            </a:r>
            <a:r>
              <a:rPr lang="en-US" sz="1600" i="1" dirty="0">
                <a:latin typeface="Arial" pitchFamily="34" charset="0"/>
              </a:rPr>
              <a:t>A</a:t>
            </a:r>
            <a:r>
              <a:rPr lang="en-US" sz="1600" dirty="0">
                <a:latin typeface="Arial" pitchFamily="34" charset="0"/>
              </a:rPr>
              <a:t>, $10; </a:t>
            </a:r>
            <a:r>
              <a:rPr lang="en-US" sz="1600" i="1" dirty="0">
                <a:latin typeface="Arial" pitchFamily="34" charset="0"/>
              </a:rPr>
              <a:t>B</a:t>
            </a:r>
            <a:r>
              <a:rPr lang="en-US" sz="1600" dirty="0">
                <a:latin typeface="Arial" pitchFamily="34" charset="0"/>
              </a:rPr>
              <a:t>, $20; </a:t>
            </a:r>
            <a:r>
              <a:rPr lang="en-US" sz="1600" i="1" dirty="0">
                <a:latin typeface="Arial" pitchFamily="34" charset="0"/>
              </a:rPr>
              <a:t>D</a:t>
            </a:r>
            <a:r>
              <a:rPr lang="en-US" sz="1600" dirty="0">
                <a:latin typeface="Arial" pitchFamily="34" charset="0"/>
              </a:rPr>
              <a:t>, $30) trace out the income-consumption curve. </a:t>
            </a:r>
          </a:p>
          <a:p>
            <a:pPr>
              <a:spcBef>
                <a:spcPct val="20000"/>
              </a:spcBef>
              <a:buNone/>
            </a:pPr>
            <a:r>
              <a:rPr lang="en-US" sz="1600" dirty="0">
                <a:latin typeface="Arial" pitchFamily="34" charset="0"/>
              </a:rPr>
              <a:t>The shift to the right of the demand curve in response to the increases in income is shown in part (b). (Points </a:t>
            </a:r>
            <a:r>
              <a:rPr lang="en-US" sz="1600" i="1" dirty="0">
                <a:latin typeface="Arial" pitchFamily="34" charset="0"/>
              </a:rPr>
              <a:t>E</a:t>
            </a:r>
            <a:r>
              <a:rPr lang="en-US" sz="1600" dirty="0">
                <a:latin typeface="Arial" pitchFamily="34" charset="0"/>
              </a:rPr>
              <a:t>, </a:t>
            </a:r>
            <a:r>
              <a:rPr lang="en-US" sz="1600" i="1" dirty="0">
                <a:latin typeface="Arial" pitchFamily="34" charset="0"/>
              </a:rPr>
              <a:t>G</a:t>
            </a:r>
            <a:r>
              <a:rPr lang="en-US" sz="1600" dirty="0">
                <a:latin typeface="Arial" pitchFamily="34" charset="0"/>
              </a:rPr>
              <a:t>, and </a:t>
            </a:r>
            <a:r>
              <a:rPr lang="en-US" sz="1600" i="1" dirty="0">
                <a:latin typeface="Arial" pitchFamily="34" charset="0"/>
              </a:rPr>
              <a:t>H</a:t>
            </a:r>
            <a:r>
              <a:rPr lang="en-US" sz="1600" dirty="0">
                <a:latin typeface="Arial" pitchFamily="34" charset="0"/>
              </a:rPr>
              <a:t> correspond to points </a:t>
            </a:r>
            <a:r>
              <a:rPr lang="en-US" sz="1600" i="1" dirty="0">
                <a:latin typeface="Arial" pitchFamily="34" charset="0"/>
              </a:rPr>
              <a:t>A</a:t>
            </a:r>
            <a:r>
              <a:rPr lang="en-US" sz="1600" dirty="0">
                <a:latin typeface="Arial" pitchFamily="34" charset="0"/>
              </a:rPr>
              <a:t>, </a:t>
            </a:r>
            <a:r>
              <a:rPr lang="en-US" sz="1600" i="1" dirty="0">
                <a:latin typeface="Arial" pitchFamily="34" charset="0"/>
              </a:rPr>
              <a:t>B</a:t>
            </a:r>
            <a:r>
              <a:rPr lang="en-US" sz="1600" dirty="0">
                <a:latin typeface="Arial" pitchFamily="34" charset="0"/>
              </a:rPr>
              <a:t>, and </a:t>
            </a:r>
            <a:r>
              <a:rPr lang="en-US" sz="1600" i="1" dirty="0">
                <a:latin typeface="Arial" pitchFamily="34" charset="0"/>
              </a:rPr>
              <a:t>D</a:t>
            </a:r>
            <a:r>
              <a:rPr lang="en-US" sz="1600" dirty="0">
                <a:latin typeface="Arial" pitchFamily="34" charset="0"/>
              </a:rPr>
              <a:t>, respectively.)</a:t>
            </a:r>
          </a:p>
        </p:txBody>
      </p:sp>
      <p:pic>
        <p:nvPicPr>
          <p:cNvPr id="38" name="Picture 12"/>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60" name="Group 59"/>
          <p:cNvGrpSpPr>
            <a:grpSpLocks/>
          </p:cNvGrpSpPr>
          <p:nvPr/>
        </p:nvGrpSpPr>
        <p:grpSpPr bwMode="auto">
          <a:xfrm>
            <a:off x="457202" y="5181600"/>
            <a:ext cx="3581397" cy="157163"/>
            <a:chOff x="457199" y="5791200"/>
            <a:chExt cx="3193257" cy="152400"/>
          </a:xfrm>
        </p:grpSpPr>
        <p:cxnSp>
          <p:nvCxnSpPr>
            <p:cNvPr id="61"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6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37184455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down)">
                                      <p:cBhvr>
                                        <p:cTn id="7" dur="500"/>
                                        <p:tgtEl>
                                          <p:spTgt spid="64"/>
                                        </p:tgtEl>
                                      </p:cBhvr>
                                    </p:animEffect>
                                  </p:childTnLst>
                                </p:cTn>
                              </p:par>
                              <p:par>
                                <p:cTn id="8" presetID="22" presetClass="entr" presetSubtype="8" fill="hold"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wipe(left)">
                                      <p:cBhvr>
                                        <p:cTn id="10" dur="500"/>
                                        <p:tgtEl>
                                          <p:spTgt spid="57"/>
                                        </p:tgtEl>
                                      </p:cBhvr>
                                    </p:animEffect>
                                  </p:childTnLst>
                                </p:cTn>
                              </p:par>
                              <p:par>
                                <p:cTn id="11" presetID="22" presetClass="entr" presetSubtype="2" fill="hold" nodeType="with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wipe(right)">
                                      <p:cBhvr>
                                        <p:cTn id="13" dur="500"/>
                                        <p:tgtEl>
                                          <p:spTgt spid="6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left)">
                                      <p:cBhvr>
                                        <p:cTn id="17" dur="500"/>
                                        <p:tgtEl>
                                          <p:spTgt spid="56"/>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55"/>
                                        </p:tgtEl>
                                        <p:attrNameLst>
                                          <p:attrName>style.visibility</p:attrName>
                                        </p:attrNameLst>
                                      </p:cBhvr>
                                      <p:to>
                                        <p:strVal val="visible"/>
                                      </p:to>
                                    </p:set>
                                    <p:animEffect transition="in" filter="wipe(left)">
                                      <p:cBhvr>
                                        <p:cTn id="21" dur="500"/>
                                        <p:tgtEl>
                                          <p:spTgt spid="55"/>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73">
                                            <p:bg/>
                                          </p:spTgt>
                                        </p:tgtEl>
                                        <p:attrNameLst>
                                          <p:attrName>style.visibility</p:attrName>
                                        </p:attrNameLst>
                                      </p:cBhvr>
                                      <p:to>
                                        <p:strVal val="visible"/>
                                      </p:to>
                                    </p:set>
                                    <p:animEffect transition="in" filter="wipe(left)">
                                      <p:cBhvr>
                                        <p:cTn id="25" dur="500"/>
                                        <p:tgtEl>
                                          <p:spTgt spid="73">
                                            <p:bg/>
                                          </p:spTgt>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wipe(left)">
                                      <p:cBhvr>
                                        <p:cTn id="29" dur="500"/>
                                        <p:tgtEl>
                                          <p:spTgt spid="70"/>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wipe(left)">
                                      <p:cBhvr>
                                        <p:cTn id="33" dur="750"/>
                                        <p:tgtEl>
                                          <p:spTgt spid="50"/>
                                        </p:tgtEl>
                                      </p:cBhvr>
                                    </p:animEffect>
                                  </p:childTnLst>
                                </p:cTn>
                              </p:par>
                            </p:childTnLst>
                          </p:cTn>
                        </p:par>
                        <p:par>
                          <p:cTn id="34" fill="hold">
                            <p:stCondLst>
                              <p:cond delay="3250"/>
                            </p:stCondLst>
                            <p:childTnLst>
                              <p:par>
                                <p:cTn id="35" presetID="22" presetClass="entr" presetSubtype="8"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wipe(left)">
                                      <p:cBhvr>
                                        <p:cTn id="37" dur="750"/>
                                        <p:tgtEl>
                                          <p:spTgt spid="51"/>
                                        </p:tgtEl>
                                      </p:cBhvr>
                                    </p:animEffect>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left)">
                                      <p:cBhvr>
                                        <p:cTn id="41" dur="750"/>
                                        <p:tgtEl>
                                          <p:spTgt spid="52"/>
                                        </p:tgtEl>
                                      </p:cBhvr>
                                    </p:animEffect>
                                  </p:childTnLst>
                                </p:cTn>
                              </p:par>
                            </p:childTnLst>
                          </p:cTn>
                        </p:par>
                        <p:par>
                          <p:cTn id="42" fill="hold">
                            <p:stCondLst>
                              <p:cond delay="4750"/>
                            </p:stCondLst>
                            <p:childTnLst>
                              <p:par>
                                <p:cTn id="43" presetID="22" presetClass="entr" presetSubtype="8" fill="hold"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left)">
                                      <p:cBhvr>
                                        <p:cTn id="45" dur="750"/>
                                        <p:tgtEl>
                                          <p:spTgt spid="53"/>
                                        </p:tgtEl>
                                      </p:cBhvr>
                                    </p:animEffect>
                                  </p:childTnLst>
                                </p:cTn>
                              </p:par>
                            </p:childTnLst>
                          </p:cTn>
                        </p:par>
                        <p:par>
                          <p:cTn id="46" fill="hold">
                            <p:stCondLst>
                              <p:cond delay="5500"/>
                            </p:stCondLst>
                            <p:childTnLst>
                              <p:par>
                                <p:cTn id="47" presetID="22" presetClass="entr" presetSubtype="8"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ipe(left)">
                                      <p:cBhvr>
                                        <p:cTn id="49" dur="750"/>
                                        <p:tgtEl>
                                          <p:spTgt spid="54"/>
                                        </p:tgtEl>
                                      </p:cBhvr>
                                    </p:animEffect>
                                  </p:childTnLst>
                                </p:cTn>
                              </p:par>
                            </p:childTnLst>
                          </p:cTn>
                        </p:par>
                        <p:par>
                          <p:cTn id="50" fill="hold">
                            <p:stCondLst>
                              <p:cond delay="6250"/>
                            </p:stCondLst>
                            <p:childTnLst>
                              <p:par>
                                <p:cTn id="51" presetID="22" presetClass="entr" presetSubtype="8" fill="hold" nodeType="afterEffect">
                                  <p:stCondLst>
                                    <p:cond delay="0"/>
                                  </p:stCondLst>
                                  <p:childTnLst>
                                    <p:set>
                                      <p:cBhvr>
                                        <p:cTn id="52" dur="1" fill="hold">
                                          <p:stCondLst>
                                            <p:cond delay="0"/>
                                          </p:stCondLst>
                                        </p:cTn>
                                        <p:tgtEl>
                                          <p:spTgt spid="63"/>
                                        </p:tgtEl>
                                        <p:attrNameLst>
                                          <p:attrName>style.visibility</p:attrName>
                                        </p:attrNameLst>
                                      </p:cBhvr>
                                      <p:to>
                                        <p:strVal val="visible"/>
                                      </p:to>
                                    </p:set>
                                    <p:animEffect transition="in" filter="wipe(left)">
                                      <p:cBhvr>
                                        <p:cTn id="53" dur="750"/>
                                        <p:tgtEl>
                                          <p:spTgt spid="63"/>
                                        </p:tgtEl>
                                      </p:cBhvr>
                                    </p:animEffect>
                                  </p:childTnLst>
                                </p:cTn>
                              </p:par>
                            </p:childTnLst>
                          </p:cTn>
                        </p:par>
                        <p:par>
                          <p:cTn id="54" fill="hold">
                            <p:stCondLst>
                              <p:cond delay="7000"/>
                            </p:stCondLst>
                            <p:childTnLst>
                              <p:par>
                                <p:cTn id="55" presetID="22" presetClass="entr" presetSubtype="8" fill="hold" nodeType="after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wipe(left)">
                                      <p:cBhvr>
                                        <p:cTn id="57" dur="750"/>
                                        <p:tgtEl>
                                          <p:spTgt spid="67"/>
                                        </p:tgtEl>
                                      </p:cBhvr>
                                    </p:animEffect>
                                  </p:childTnLst>
                                </p:cTn>
                              </p:par>
                            </p:childTnLst>
                          </p:cTn>
                        </p:par>
                        <p:par>
                          <p:cTn id="58" fill="hold">
                            <p:stCondLst>
                              <p:cond delay="7750"/>
                            </p:stCondLst>
                            <p:childTnLst>
                              <p:par>
                                <p:cTn id="59" presetID="22" presetClass="entr" presetSubtype="8" fill="hold" nodeType="afterEffect">
                                  <p:stCondLst>
                                    <p:cond delay="0"/>
                                  </p:stCondLst>
                                  <p:childTnLst>
                                    <p:set>
                                      <p:cBhvr>
                                        <p:cTn id="60" dur="1" fill="hold">
                                          <p:stCondLst>
                                            <p:cond delay="0"/>
                                          </p:stCondLst>
                                        </p:cTn>
                                        <p:tgtEl>
                                          <p:spTgt spid="68"/>
                                        </p:tgtEl>
                                        <p:attrNameLst>
                                          <p:attrName>style.visibility</p:attrName>
                                        </p:attrNameLst>
                                      </p:cBhvr>
                                      <p:to>
                                        <p:strVal val="visible"/>
                                      </p:to>
                                    </p:set>
                                    <p:animEffect transition="in" filter="wipe(left)">
                                      <p:cBhvr>
                                        <p:cTn id="61" dur="750"/>
                                        <p:tgtEl>
                                          <p:spTgt spid="68"/>
                                        </p:tgtEl>
                                      </p:cBhvr>
                                    </p:animEffect>
                                  </p:childTnLst>
                                </p:cTn>
                              </p:par>
                            </p:childTnLst>
                          </p:cTn>
                        </p:par>
                        <p:par>
                          <p:cTn id="62" fill="hold">
                            <p:stCondLst>
                              <p:cond delay="8500"/>
                            </p:stCondLst>
                            <p:childTnLst>
                              <p:par>
                                <p:cTn id="63" presetID="22" presetClass="entr" presetSubtype="8" fill="hold" nodeType="afterEffect">
                                  <p:stCondLst>
                                    <p:cond delay="0"/>
                                  </p:stCondLst>
                                  <p:childTnLst>
                                    <p:set>
                                      <p:cBhvr>
                                        <p:cTn id="64" dur="1" fill="hold">
                                          <p:stCondLst>
                                            <p:cond delay="0"/>
                                          </p:stCondLst>
                                        </p:cTn>
                                        <p:tgtEl>
                                          <p:spTgt spid="69"/>
                                        </p:tgtEl>
                                        <p:attrNameLst>
                                          <p:attrName>style.visibility</p:attrName>
                                        </p:attrNameLst>
                                      </p:cBhvr>
                                      <p:to>
                                        <p:strVal val="visible"/>
                                      </p:to>
                                    </p:set>
                                    <p:animEffect transition="in" filter="wipe(left)">
                                      <p:cBhvr>
                                        <p:cTn id="65" dur="750"/>
                                        <p:tgtEl>
                                          <p:spTgt spid="69"/>
                                        </p:tgtEl>
                                      </p:cBhvr>
                                    </p:animEffect>
                                  </p:childTnLst>
                                </p:cTn>
                              </p:par>
                            </p:childTnLst>
                          </p:cTn>
                        </p:par>
                        <p:par>
                          <p:cTn id="66" fill="hold">
                            <p:stCondLst>
                              <p:cond delay="9250"/>
                            </p:stCondLst>
                            <p:childTnLst>
                              <p:par>
                                <p:cTn id="67" presetID="22" presetClass="entr" presetSubtype="8" fill="hold" grpId="0" nodeType="afterEffect">
                                  <p:stCondLst>
                                    <p:cond delay="0"/>
                                  </p:stCondLst>
                                  <p:childTnLst>
                                    <p:set>
                                      <p:cBhvr>
                                        <p:cTn id="68" dur="1" fill="hold">
                                          <p:stCondLst>
                                            <p:cond delay="0"/>
                                          </p:stCondLst>
                                        </p:cTn>
                                        <p:tgtEl>
                                          <p:spTgt spid="73">
                                            <p:txEl>
                                              <p:pRg st="0" end="0"/>
                                            </p:txEl>
                                          </p:spTgt>
                                        </p:tgtEl>
                                        <p:attrNameLst>
                                          <p:attrName>style.visibility</p:attrName>
                                        </p:attrNameLst>
                                      </p:cBhvr>
                                      <p:to>
                                        <p:strVal val="visible"/>
                                      </p:to>
                                    </p:set>
                                    <p:animEffect transition="in" filter="wipe(left)">
                                      <p:cBhvr>
                                        <p:cTn id="69" dur="500"/>
                                        <p:tgtEl>
                                          <p:spTgt spid="73">
                                            <p:txEl>
                                              <p:pRg st="0" end="0"/>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8" fill="hold" nodeType="clickEffect">
                                  <p:stCondLst>
                                    <p:cond delay="0"/>
                                  </p:stCondLst>
                                  <p:childTnLst>
                                    <p:set>
                                      <p:cBhvr>
                                        <p:cTn id="73" dur="1" fill="hold">
                                          <p:stCondLst>
                                            <p:cond delay="0"/>
                                          </p:stCondLst>
                                        </p:cTn>
                                        <p:tgtEl>
                                          <p:spTgt spid="49"/>
                                        </p:tgtEl>
                                        <p:attrNameLst>
                                          <p:attrName>style.visibility</p:attrName>
                                        </p:attrNameLst>
                                      </p:cBhvr>
                                      <p:to>
                                        <p:strVal val="visible"/>
                                      </p:to>
                                    </p:set>
                                    <p:animEffect transition="in" filter="wipe(left)">
                                      <p:cBhvr>
                                        <p:cTn id="74" dur="1000"/>
                                        <p:tgtEl>
                                          <p:spTgt spid="49"/>
                                        </p:tgtEl>
                                      </p:cBhvr>
                                    </p:animEffect>
                                  </p:childTnLst>
                                </p:cTn>
                              </p:par>
                            </p:childTnLst>
                          </p:cTn>
                        </p:par>
                        <p:par>
                          <p:cTn id="75" fill="hold">
                            <p:stCondLst>
                              <p:cond delay="1000"/>
                            </p:stCondLst>
                            <p:childTnLst>
                              <p:par>
                                <p:cTn id="76" presetID="22" presetClass="entr" presetSubtype="8" fill="hold" grpId="0" nodeType="afterEffect">
                                  <p:stCondLst>
                                    <p:cond delay="0"/>
                                  </p:stCondLst>
                                  <p:childTnLst>
                                    <p:set>
                                      <p:cBhvr>
                                        <p:cTn id="77" dur="1" fill="hold">
                                          <p:stCondLst>
                                            <p:cond delay="0"/>
                                          </p:stCondLst>
                                        </p:cTn>
                                        <p:tgtEl>
                                          <p:spTgt spid="73">
                                            <p:txEl>
                                              <p:pRg st="1" end="1"/>
                                            </p:txEl>
                                          </p:spTgt>
                                        </p:tgtEl>
                                        <p:attrNameLst>
                                          <p:attrName>style.visibility</p:attrName>
                                        </p:attrNameLst>
                                      </p:cBhvr>
                                      <p:to>
                                        <p:strVal val="visible"/>
                                      </p:to>
                                    </p:set>
                                    <p:animEffect transition="in" filter="wipe(left)">
                                      <p:cBhvr>
                                        <p:cTn id="78" dur="500"/>
                                        <p:tgtEl>
                                          <p:spTgt spid="73">
                                            <p:txEl>
                                              <p:pRg st="1" end="1"/>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nodeType="clickEffect">
                                  <p:stCondLst>
                                    <p:cond delay="0"/>
                                  </p:stCondLst>
                                  <p:childTnLst>
                                    <p:set>
                                      <p:cBhvr>
                                        <p:cTn id="82" dur="1" fill="hold">
                                          <p:stCondLst>
                                            <p:cond delay="0"/>
                                          </p:stCondLst>
                                        </p:cTn>
                                        <p:tgtEl>
                                          <p:spTgt spid="71"/>
                                        </p:tgtEl>
                                        <p:attrNameLst>
                                          <p:attrName>style.visibility</p:attrName>
                                        </p:attrNameLst>
                                      </p:cBhvr>
                                      <p:to>
                                        <p:strVal val="visible"/>
                                      </p:to>
                                    </p:set>
                                    <p:animEffect transition="in" filter="wipe(left)">
                                      <p:cBhvr>
                                        <p:cTn id="83" dur="500"/>
                                        <p:tgtEl>
                                          <p:spTgt spid="71"/>
                                        </p:tgtEl>
                                      </p:cBhvr>
                                    </p:animEffect>
                                  </p:childTnLst>
                                </p:cTn>
                              </p:par>
                            </p:childTnLst>
                          </p:cTn>
                        </p:par>
                        <p:par>
                          <p:cTn id="84" fill="hold">
                            <p:stCondLst>
                              <p:cond delay="500"/>
                            </p:stCondLst>
                            <p:childTnLst>
                              <p:par>
                                <p:cTn id="85" presetID="22" presetClass="entr" presetSubtype="8" fill="hold" nodeType="afterEffect">
                                  <p:stCondLst>
                                    <p:cond delay="0"/>
                                  </p:stCondLst>
                                  <p:childTnLst>
                                    <p:set>
                                      <p:cBhvr>
                                        <p:cTn id="86" dur="1" fill="hold">
                                          <p:stCondLst>
                                            <p:cond delay="0"/>
                                          </p:stCondLst>
                                        </p:cTn>
                                        <p:tgtEl>
                                          <p:spTgt spid="72"/>
                                        </p:tgtEl>
                                        <p:attrNameLst>
                                          <p:attrName>style.visibility</p:attrName>
                                        </p:attrNameLst>
                                      </p:cBhvr>
                                      <p:to>
                                        <p:strVal val="visible"/>
                                      </p:to>
                                    </p:set>
                                    <p:animEffect transition="in" filter="wipe(left)">
                                      <p:cBhvr>
                                        <p:cTn id="87" dur="750"/>
                                        <p:tgtEl>
                                          <p:spTgt spid="72"/>
                                        </p:tgtEl>
                                      </p:cBhvr>
                                    </p:animEffect>
                                  </p:childTnLst>
                                </p:cTn>
                              </p:par>
                            </p:childTnLst>
                          </p:cTn>
                        </p:par>
                        <p:par>
                          <p:cTn id="88" fill="hold">
                            <p:stCondLst>
                              <p:cond delay="1250"/>
                            </p:stCondLst>
                            <p:childTnLst>
                              <p:par>
                                <p:cTn id="89" presetID="22" presetClass="entr" presetSubtype="8" fill="hold"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wipe(left)">
                                      <p:cBhvr>
                                        <p:cTn id="91" dur="750"/>
                                        <p:tgtEl>
                                          <p:spTgt spid="40"/>
                                        </p:tgtEl>
                                      </p:cBhvr>
                                    </p:animEffect>
                                  </p:childTnLst>
                                </p:cTn>
                              </p:par>
                            </p:childTnLst>
                          </p:cTn>
                        </p:par>
                        <p:par>
                          <p:cTn id="92" fill="hold">
                            <p:stCondLst>
                              <p:cond delay="2000"/>
                            </p:stCondLst>
                            <p:childTnLst>
                              <p:par>
                                <p:cTn id="93" presetID="22" presetClass="entr" presetSubtype="1" fill="hold" nodeType="afterEffect">
                                  <p:stCondLst>
                                    <p:cond delay="0"/>
                                  </p:stCondLst>
                                  <p:childTnLst>
                                    <p:set>
                                      <p:cBhvr>
                                        <p:cTn id="94" dur="1" fill="hold">
                                          <p:stCondLst>
                                            <p:cond delay="0"/>
                                          </p:stCondLst>
                                        </p:cTn>
                                        <p:tgtEl>
                                          <p:spTgt spid="41"/>
                                        </p:tgtEl>
                                        <p:attrNameLst>
                                          <p:attrName>style.visibility</p:attrName>
                                        </p:attrNameLst>
                                      </p:cBhvr>
                                      <p:to>
                                        <p:strVal val="visible"/>
                                      </p:to>
                                    </p:set>
                                    <p:animEffect transition="in" filter="wipe(up)">
                                      <p:cBhvr>
                                        <p:cTn id="95" dur="750"/>
                                        <p:tgtEl>
                                          <p:spTgt spid="41"/>
                                        </p:tgtEl>
                                      </p:cBhvr>
                                    </p:animEffect>
                                  </p:childTnLst>
                                </p:cTn>
                              </p:par>
                            </p:childTnLst>
                          </p:cTn>
                        </p:par>
                        <p:par>
                          <p:cTn id="96" fill="hold">
                            <p:stCondLst>
                              <p:cond delay="2750"/>
                            </p:stCondLst>
                            <p:childTnLst>
                              <p:par>
                                <p:cTn id="97" presetID="22" presetClass="entr" presetSubtype="8" fill="hold" nodeType="after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wipe(left)">
                                      <p:cBhvr>
                                        <p:cTn id="99" dur="750"/>
                                        <p:tgtEl>
                                          <p:spTgt spid="42"/>
                                        </p:tgtEl>
                                      </p:cBhvr>
                                    </p:animEffect>
                                  </p:childTnLst>
                                </p:cTn>
                              </p:par>
                            </p:childTnLst>
                          </p:cTn>
                        </p:par>
                        <p:par>
                          <p:cTn id="100" fill="hold">
                            <p:stCondLst>
                              <p:cond delay="3500"/>
                            </p:stCondLst>
                            <p:childTnLst>
                              <p:par>
                                <p:cTn id="101" presetID="22" presetClass="entr" presetSubtype="8" fill="hold" nodeType="after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wipe(left)">
                                      <p:cBhvr>
                                        <p:cTn id="103" dur="750"/>
                                        <p:tgtEl>
                                          <p:spTgt spid="43"/>
                                        </p:tgtEl>
                                      </p:cBhvr>
                                    </p:animEffect>
                                  </p:childTnLst>
                                </p:cTn>
                              </p:par>
                            </p:childTnLst>
                          </p:cTn>
                        </p:par>
                        <p:par>
                          <p:cTn id="104" fill="hold">
                            <p:stCondLst>
                              <p:cond delay="4250"/>
                            </p:stCondLst>
                            <p:childTnLst>
                              <p:par>
                                <p:cTn id="105" presetID="22" presetClass="entr" presetSubtype="8" fill="hold" nodeType="afterEffect">
                                  <p:stCondLst>
                                    <p:cond delay="0"/>
                                  </p:stCondLst>
                                  <p:childTnLst>
                                    <p:set>
                                      <p:cBhvr>
                                        <p:cTn id="106" dur="1" fill="hold">
                                          <p:stCondLst>
                                            <p:cond delay="0"/>
                                          </p:stCondLst>
                                        </p:cTn>
                                        <p:tgtEl>
                                          <p:spTgt spid="44"/>
                                        </p:tgtEl>
                                        <p:attrNameLst>
                                          <p:attrName>style.visibility</p:attrName>
                                        </p:attrNameLst>
                                      </p:cBhvr>
                                      <p:to>
                                        <p:strVal val="visible"/>
                                      </p:to>
                                    </p:set>
                                    <p:animEffect transition="in" filter="wipe(left)">
                                      <p:cBhvr>
                                        <p:cTn id="107" dur="750"/>
                                        <p:tgtEl>
                                          <p:spTgt spid="44"/>
                                        </p:tgtEl>
                                      </p:cBhvr>
                                    </p:animEffect>
                                  </p:childTnLst>
                                </p:cTn>
                              </p:par>
                            </p:childTnLst>
                          </p:cTn>
                        </p:par>
                        <p:par>
                          <p:cTn id="108" fill="hold">
                            <p:stCondLst>
                              <p:cond delay="5000"/>
                            </p:stCondLst>
                            <p:childTnLst>
                              <p:par>
                                <p:cTn id="109" presetID="22" presetClass="entr" presetSubtype="8" fill="hold" nodeType="afterEffect">
                                  <p:stCondLst>
                                    <p:cond delay="0"/>
                                  </p:stCondLst>
                                  <p:childTnLst>
                                    <p:set>
                                      <p:cBhvr>
                                        <p:cTn id="110" dur="1" fill="hold">
                                          <p:stCondLst>
                                            <p:cond delay="0"/>
                                          </p:stCondLst>
                                        </p:cTn>
                                        <p:tgtEl>
                                          <p:spTgt spid="45"/>
                                        </p:tgtEl>
                                        <p:attrNameLst>
                                          <p:attrName>style.visibility</p:attrName>
                                        </p:attrNameLst>
                                      </p:cBhvr>
                                      <p:to>
                                        <p:strVal val="visible"/>
                                      </p:to>
                                    </p:set>
                                    <p:animEffect transition="in" filter="wipe(left)">
                                      <p:cBhvr>
                                        <p:cTn id="111" dur="750"/>
                                        <p:tgtEl>
                                          <p:spTgt spid="45"/>
                                        </p:tgtEl>
                                      </p:cBhvr>
                                    </p:animEffect>
                                  </p:childTnLst>
                                </p:cTn>
                              </p:par>
                            </p:childTnLst>
                          </p:cTn>
                        </p:par>
                        <p:par>
                          <p:cTn id="112" fill="hold">
                            <p:stCondLst>
                              <p:cond delay="5750"/>
                            </p:stCondLst>
                            <p:childTnLst>
                              <p:par>
                                <p:cTn id="113" presetID="22" presetClass="entr" presetSubtype="8" fill="hold" nodeType="afterEffect">
                                  <p:stCondLst>
                                    <p:cond delay="0"/>
                                  </p:stCondLst>
                                  <p:childTnLst>
                                    <p:set>
                                      <p:cBhvr>
                                        <p:cTn id="114" dur="1" fill="hold">
                                          <p:stCondLst>
                                            <p:cond delay="0"/>
                                          </p:stCondLst>
                                        </p:cTn>
                                        <p:tgtEl>
                                          <p:spTgt spid="46"/>
                                        </p:tgtEl>
                                        <p:attrNameLst>
                                          <p:attrName>style.visibility</p:attrName>
                                        </p:attrNameLst>
                                      </p:cBhvr>
                                      <p:to>
                                        <p:strVal val="visible"/>
                                      </p:to>
                                    </p:set>
                                    <p:animEffect transition="in" filter="wipe(left)">
                                      <p:cBhvr>
                                        <p:cTn id="115" dur="750"/>
                                        <p:tgtEl>
                                          <p:spTgt spid="46"/>
                                        </p:tgtEl>
                                      </p:cBhvr>
                                    </p:animEffect>
                                  </p:childTnLst>
                                </p:cTn>
                              </p:par>
                            </p:childTnLst>
                          </p:cTn>
                        </p:par>
                        <p:par>
                          <p:cTn id="116" fill="hold">
                            <p:stCondLst>
                              <p:cond delay="6500"/>
                            </p:stCondLst>
                            <p:childTnLst>
                              <p:par>
                                <p:cTn id="117" presetID="22" presetClass="entr" presetSubtype="8" fill="hold" nodeType="afterEffect">
                                  <p:stCondLst>
                                    <p:cond delay="0"/>
                                  </p:stCondLst>
                                  <p:childTnLst>
                                    <p:set>
                                      <p:cBhvr>
                                        <p:cTn id="118" dur="1" fill="hold">
                                          <p:stCondLst>
                                            <p:cond delay="0"/>
                                          </p:stCondLst>
                                        </p:cTn>
                                        <p:tgtEl>
                                          <p:spTgt spid="47"/>
                                        </p:tgtEl>
                                        <p:attrNameLst>
                                          <p:attrName>style.visibility</p:attrName>
                                        </p:attrNameLst>
                                      </p:cBhvr>
                                      <p:to>
                                        <p:strVal val="visible"/>
                                      </p:to>
                                    </p:set>
                                    <p:animEffect transition="in" filter="wipe(left)">
                                      <p:cBhvr>
                                        <p:cTn id="119" dur="750"/>
                                        <p:tgtEl>
                                          <p:spTgt spid="47"/>
                                        </p:tgtEl>
                                      </p:cBhvr>
                                    </p:animEffect>
                                  </p:childTnLst>
                                </p:cTn>
                              </p:par>
                            </p:childTnLst>
                          </p:cTn>
                        </p:par>
                        <p:par>
                          <p:cTn id="120" fill="hold">
                            <p:stCondLst>
                              <p:cond delay="7250"/>
                            </p:stCondLst>
                            <p:childTnLst>
                              <p:par>
                                <p:cTn id="121" presetID="22" presetClass="entr" presetSubtype="8" fill="hold" nodeType="afterEffect">
                                  <p:stCondLst>
                                    <p:cond delay="0"/>
                                  </p:stCondLst>
                                  <p:childTnLst>
                                    <p:set>
                                      <p:cBhvr>
                                        <p:cTn id="122" dur="1" fill="hold">
                                          <p:stCondLst>
                                            <p:cond delay="0"/>
                                          </p:stCondLst>
                                        </p:cTn>
                                        <p:tgtEl>
                                          <p:spTgt spid="48"/>
                                        </p:tgtEl>
                                        <p:attrNameLst>
                                          <p:attrName>style.visibility</p:attrName>
                                        </p:attrNameLst>
                                      </p:cBhvr>
                                      <p:to>
                                        <p:strVal val="visible"/>
                                      </p:to>
                                    </p:set>
                                    <p:animEffect transition="in" filter="wipe(left)">
                                      <p:cBhvr>
                                        <p:cTn id="123" dur="750"/>
                                        <p:tgtEl>
                                          <p:spTgt spid="48"/>
                                        </p:tgtEl>
                                      </p:cBhvr>
                                    </p:animEffect>
                                  </p:childTnLst>
                                </p:cTn>
                              </p:par>
                            </p:childTnLst>
                          </p:cTn>
                        </p:par>
                        <p:par>
                          <p:cTn id="124" fill="hold">
                            <p:stCondLst>
                              <p:cond delay="8000"/>
                            </p:stCondLst>
                            <p:childTnLst>
                              <p:par>
                                <p:cTn id="125" presetID="22" presetClass="entr" presetSubtype="8" fill="hold" grpId="0" nodeType="afterEffect">
                                  <p:stCondLst>
                                    <p:cond delay="0"/>
                                  </p:stCondLst>
                                  <p:childTnLst>
                                    <p:set>
                                      <p:cBhvr>
                                        <p:cTn id="126" dur="1" fill="hold">
                                          <p:stCondLst>
                                            <p:cond delay="0"/>
                                          </p:stCondLst>
                                        </p:cTn>
                                        <p:tgtEl>
                                          <p:spTgt spid="73">
                                            <p:txEl>
                                              <p:pRg st="2" end="2"/>
                                            </p:txEl>
                                          </p:spTgt>
                                        </p:tgtEl>
                                        <p:attrNameLst>
                                          <p:attrName>style.visibility</p:attrName>
                                        </p:attrNameLst>
                                      </p:cBhvr>
                                      <p:to>
                                        <p:strVal val="visible"/>
                                      </p:to>
                                    </p:set>
                                    <p:animEffect transition="in" filter="wipe(left)">
                                      <p:cBhvr>
                                        <p:cTn id="127" dur="500"/>
                                        <p:tgtEl>
                                          <p:spTgt spid="7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7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612" name="Rectangle 52"/>
          <p:cNvSpPr>
            <a:spLocks noGrp="1" noChangeArrowheads="1"/>
          </p:cNvSpPr>
          <p:nvPr>
            <p:ph type="body" idx="4294967295"/>
          </p:nvPr>
        </p:nvSpPr>
        <p:spPr>
          <a:xfrm>
            <a:off x="457199" y="1"/>
            <a:ext cx="7375193" cy="685799"/>
          </a:xfrm>
          <a:prstGeom prst="rect">
            <a:avLst/>
          </a:prstGeom>
          <a:noFill/>
        </p:spPr>
        <p:txBody>
          <a:bodyPr anchor="b"/>
          <a:lstStyle/>
          <a:p>
            <a:pPr eaLnBrk="1" hangingPunct="1"/>
            <a:r>
              <a:rPr lang="en-US" sz="2000" b="1" dirty="0">
                <a:solidFill>
                  <a:srgbClr val="950057"/>
                </a:solidFill>
              </a:rPr>
              <a:t>Normal versus Inferior Goods</a:t>
            </a:r>
          </a:p>
        </p:txBody>
      </p:sp>
      <p:sp>
        <p:nvSpPr>
          <p:cNvPr id="55" name="Rectangle 5"/>
          <p:cNvSpPr>
            <a:spLocks noChangeArrowheads="1"/>
          </p:cNvSpPr>
          <p:nvPr/>
        </p:nvSpPr>
        <p:spPr bwMode="auto">
          <a:xfrm>
            <a:off x="457200" y="1295400"/>
            <a:ext cx="2209800" cy="3048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cs typeface="Arial" charset="0"/>
              </a:rPr>
              <a:t>AN INFERIOR GOOD</a:t>
            </a:r>
            <a:endParaRPr lang="en-US" sz="1600" b="1" dirty="0">
              <a:latin typeface="Arial" charset="0"/>
              <a:cs typeface="Arial" charset="0"/>
            </a:endParaRPr>
          </a:p>
        </p:txBody>
      </p:sp>
      <p:sp>
        <p:nvSpPr>
          <p:cNvPr id="56" name="Rectangle 10"/>
          <p:cNvSpPr>
            <a:spLocks noChangeArrowheads="1"/>
          </p:cNvSpPr>
          <p:nvPr/>
        </p:nvSpPr>
        <p:spPr bwMode="auto">
          <a:xfrm>
            <a:off x="457200" y="990600"/>
            <a:ext cx="140017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4.3</a:t>
            </a:r>
            <a:endParaRPr lang="en-US" sz="2000" b="1" dirty="0">
              <a:solidFill>
                <a:srgbClr val="ED1B2F"/>
              </a:solidFill>
              <a:latin typeface="Arial" charset="0"/>
            </a:endParaRPr>
          </a:p>
        </p:txBody>
      </p:sp>
      <p:grpSp>
        <p:nvGrpSpPr>
          <p:cNvPr id="57" name="Group 56"/>
          <p:cNvGrpSpPr>
            <a:grpSpLocks/>
          </p:cNvGrpSpPr>
          <p:nvPr/>
        </p:nvGrpSpPr>
        <p:grpSpPr bwMode="auto">
          <a:xfrm>
            <a:off x="2886075" y="5715000"/>
            <a:ext cx="6029326" cy="169328"/>
            <a:chOff x="3657600" y="1678781"/>
            <a:chExt cx="4800600" cy="152400"/>
          </a:xfrm>
        </p:grpSpPr>
        <p:cxnSp>
          <p:nvCxnSpPr>
            <p:cNvPr id="5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5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60" name="Group 59"/>
          <p:cNvGrpSpPr>
            <a:grpSpLocks/>
          </p:cNvGrpSpPr>
          <p:nvPr/>
        </p:nvGrpSpPr>
        <p:grpSpPr bwMode="auto">
          <a:xfrm>
            <a:off x="457202" y="5257800"/>
            <a:ext cx="2438398" cy="152400"/>
            <a:chOff x="457199" y="5791200"/>
            <a:chExt cx="3193257" cy="152400"/>
          </a:xfrm>
        </p:grpSpPr>
        <p:cxnSp>
          <p:nvCxnSpPr>
            <p:cNvPr id="61"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6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64" name="Group 63"/>
          <p:cNvGrpSpPr>
            <a:grpSpLocks/>
          </p:cNvGrpSpPr>
          <p:nvPr/>
        </p:nvGrpSpPr>
        <p:grpSpPr bwMode="auto">
          <a:xfrm>
            <a:off x="2819400" y="1019176"/>
            <a:ext cx="152400" cy="4780488"/>
            <a:chOff x="3574256" y="2209800"/>
            <a:chExt cx="152400" cy="4114800"/>
          </a:xfrm>
        </p:grpSpPr>
        <p:cxnSp>
          <p:nvCxnSpPr>
            <p:cNvPr id="6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6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pic>
        <p:nvPicPr>
          <p:cNvPr id="38" name="Picture 42" descr="C:\Documents and Settings\Kyle M. Thiel\Desktop\pindyckDone\ch04\fig4.03\fig4.03_1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3" descr="C:\Documents and Settings\Kyle M. Thiel\Desktop\pindyckDone\ch04\fig4.03\fig4.03_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34" descr="C:\Documents and Settings\Kyle M. Thiel\Desktop\pindyckDone\ch04\fig4.03\fig4.03_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Picture 35" descr="C:\Documents and Settings\Kyle M. Thiel\Desktop\pindyckDone\ch04\fig4.03\fig4.03_04.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Picture 36" descr="C:\Documents and Settings\Kyle M. Thiel\Desktop\pindyckDone\ch04\fig4.03\fig4.03_05.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 name="Picture 37" descr="C:\Documents and Settings\Kyle M. Thiel\Desktop\pindyckDone\ch04\fig4.03\fig4.03_06.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 name="Picture 38" descr="C:\Documents and Settings\Kyle M. Thiel\Desktop\pindyckDone\ch04\fig4.03\fig4.03_07.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 name="Picture 39" descr="C:\Documents and Settings\Kyle M. Thiel\Desktop\pindyckDone\ch04\fig4.03\fig4.03_08.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Picture 32" descr="C:\Documents and Settings\Kyle M. Thiel\Desktop\pindyckDone\ch04\fig4.03\fig4.03_01.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Picture 40" descr="C:\Documents and Settings\Kyle M. Thiel\Desktop\pindyckDone\ch04\fig4.03\fig4.03_09.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 name="Picture 41" descr="C:\Documents and Settings\Kyle M. Thiel\Desktop\pindyckDone\ch04\fig4.03\fig4.03_10.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86075" y="1219200"/>
            <a:ext cx="6410325"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 name="Rectangle 4"/>
          <p:cNvSpPr>
            <a:spLocks noChangeArrowheads="1"/>
          </p:cNvSpPr>
          <p:nvPr/>
        </p:nvSpPr>
        <p:spPr bwMode="auto">
          <a:xfrm>
            <a:off x="457202" y="1600200"/>
            <a:ext cx="2362198" cy="3657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An increase in a person’s income can lead to less consumption of one of the two goods being purchased. </a:t>
            </a:r>
          </a:p>
          <a:p>
            <a:pPr>
              <a:spcBef>
                <a:spcPct val="20000"/>
              </a:spcBef>
              <a:buNone/>
            </a:pPr>
            <a:r>
              <a:rPr lang="en-US" sz="1600" dirty="0">
                <a:latin typeface="Arial" pitchFamily="34" charset="0"/>
              </a:rPr>
              <a:t>Here, hamburger, though a normal good between </a:t>
            </a:r>
            <a:r>
              <a:rPr lang="en-US" sz="1600" i="1" dirty="0">
                <a:latin typeface="Arial" pitchFamily="34" charset="0"/>
              </a:rPr>
              <a:t>A</a:t>
            </a:r>
            <a:r>
              <a:rPr lang="en-US" sz="1600" dirty="0">
                <a:latin typeface="Arial" pitchFamily="34" charset="0"/>
              </a:rPr>
              <a:t> and </a:t>
            </a:r>
            <a:r>
              <a:rPr lang="en-US" sz="1600" i="1" dirty="0">
                <a:latin typeface="Arial" pitchFamily="34" charset="0"/>
              </a:rPr>
              <a:t>B</a:t>
            </a:r>
            <a:r>
              <a:rPr lang="en-US" sz="1600" dirty="0">
                <a:latin typeface="Arial" pitchFamily="34" charset="0"/>
              </a:rPr>
              <a:t>, becomes an inferior good when the income-consumption curve bends backward between </a:t>
            </a:r>
            <a:r>
              <a:rPr lang="en-US" sz="1600" i="1" dirty="0">
                <a:latin typeface="Arial" pitchFamily="34" charset="0"/>
              </a:rPr>
              <a:t>B</a:t>
            </a:r>
            <a:r>
              <a:rPr lang="en-US" sz="1600" dirty="0">
                <a:latin typeface="Arial" pitchFamily="34" charset="0"/>
              </a:rPr>
              <a:t> and </a:t>
            </a:r>
            <a:r>
              <a:rPr lang="en-US" sz="1600" i="1" dirty="0">
                <a:latin typeface="Arial" pitchFamily="34" charset="0"/>
              </a:rPr>
              <a:t>C</a:t>
            </a:r>
            <a:r>
              <a:rPr lang="en-US" sz="1600" dirty="0">
                <a:latin typeface="Arial" pitchFamily="34" charset="0"/>
              </a:rPr>
              <a:t>.</a:t>
            </a:r>
          </a:p>
        </p:txBody>
      </p:sp>
      <p:pic>
        <p:nvPicPr>
          <p:cNvPr id="27"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6580700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8612">
                                            <p:txEl>
                                              <p:pRg st="0" end="0"/>
                                            </p:txEl>
                                          </p:spTgt>
                                        </p:tgtEl>
                                        <p:attrNameLst>
                                          <p:attrName>style.visibility</p:attrName>
                                        </p:attrNameLst>
                                      </p:cBhvr>
                                      <p:to>
                                        <p:strVal val="visible"/>
                                      </p:to>
                                    </p:set>
                                    <p:animEffect transition="in" filter="wipe(left)">
                                      <p:cBhvr>
                                        <p:cTn id="7" dur="500"/>
                                        <p:tgtEl>
                                          <p:spTgt spid="578612">
                                            <p:txEl>
                                              <p:pRg st="0" end="0"/>
                                            </p:txEl>
                                          </p:spTgt>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wipe(down)">
                                      <p:cBhvr>
                                        <p:cTn id="11" dur="500"/>
                                        <p:tgtEl>
                                          <p:spTgt spid="64"/>
                                        </p:tgtEl>
                                      </p:cBhvr>
                                    </p:animEffect>
                                  </p:childTnLst>
                                </p:cTn>
                              </p:par>
                              <p:par>
                                <p:cTn id="12" presetID="22" presetClass="entr" presetSubtype="8" fill="hold" nodeType="withEffect">
                                  <p:stCondLst>
                                    <p:cond delay="0"/>
                                  </p:stCondLst>
                                  <p:childTnLst>
                                    <p:set>
                                      <p:cBhvr>
                                        <p:cTn id="13" dur="1" fill="hold">
                                          <p:stCondLst>
                                            <p:cond delay="0"/>
                                          </p:stCondLst>
                                        </p:cTn>
                                        <p:tgtEl>
                                          <p:spTgt spid="57"/>
                                        </p:tgtEl>
                                        <p:attrNameLst>
                                          <p:attrName>style.visibility</p:attrName>
                                        </p:attrNameLst>
                                      </p:cBhvr>
                                      <p:to>
                                        <p:strVal val="visible"/>
                                      </p:to>
                                    </p:set>
                                    <p:animEffect transition="in" filter="wipe(left)">
                                      <p:cBhvr>
                                        <p:cTn id="14" dur="500"/>
                                        <p:tgtEl>
                                          <p:spTgt spid="5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2000"/>
                            </p:stCondLst>
                            <p:childTnLst>
                              <p:par>
                                <p:cTn id="24" presetID="22" presetClass="entr" presetSubtype="1" fill="hold" nodeType="afterEffect">
                                  <p:stCondLst>
                                    <p:cond delay="0"/>
                                  </p:stCondLst>
                                  <p:childTnLst>
                                    <p:set>
                                      <p:cBhvr>
                                        <p:cTn id="25" dur="1" fill="hold">
                                          <p:stCondLst>
                                            <p:cond delay="0"/>
                                          </p:stCondLst>
                                        </p:cTn>
                                        <p:tgtEl>
                                          <p:spTgt spid="80"/>
                                        </p:tgtEl>
                                        <p:attrNameLst>
                                          <p:attrName>style.visibility</p:attrName>
                                        </p:attrNameLst>
                                      </p:cBhvr>
                                      <p:to>
                                        <p:strVal val="visible"/>
                                      </p:to>
                                    </p:set>
                                    <p:animEffect transition="in" filter="wipe(up)">
                                      <p:cBhvr>
                                        <p:cTn id="26" dur="500"/>
                                        <p:tgtEl>
                                          <p:spTgt spid="80"/>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up)">
                                      <p:cBhvr>
                                        <p:cTn id="30" dur="750"/>
                                        <p:tgtEl>
                                          <p:spTgt spid="39"/>
                                        </p:tgtEl>
                                      </p:cBhvr>
                                    </p:animEffect>
                                  </p:childTnLst>
                                </p:cTn>
                              </p:par>
                            </p:childTnLst>
                          </p:cTn>
                        </p:par>
                        <p:par>
                          <p:cTn id="31" fill="hold">
                            <p:stCondLst>
                              <p:cond delay="325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750"/>
                                        <p:tgtEl>
                                          <p:spTgt spid="74"/>
                                        </p:tgtEl>
                                      </p:cBhvr>
                                    </p:animEffect>
                                  </p:childTnLst>
                                </p:cTn>
                              </p:par>
                            </p:childTnLst>
                          </p:cTn>
                        </p:par>
                        <p:par>
                          <p:cTn id="35" fill="hold">
                            <p:stCondLst>
                              <p:cond delay="4000"/>
                            </p:stCondLst>
                            <p:childTnLst>
                              <p:par>
                                <p:cTn id="36" presetID="22" presetClass="entr" presetSubtype="1" fill="hold" nodeType="after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750"/>
                                        <p:tgtEl>
                                          <p:spTgt spid="75"/>
                                        </p:tgtEl>
                                      </p:cBhvr>
                                    </p:animEffect>
                                  </p:childTnLst>
                                </p:cTn>
                              </p:par>
                            </p:childTnLst>
                          </p:cTn>
                        </p:par>
                        <p:par>
                          <p:cTn id="39" fill="hold">
                            <p:stCondLst>
                              <p:cond delay="4750"/>
                            </p:stCondLst>
                            <p:childTnLst>
                              <p:par>
                                <p:cTn id="40" presetID="22" presetClass="entr" presetSubtype="1" fill="hold" nodeType="afterEffect">
                                  <p:stCondLst>
                                    <p:cond delay="0"/>
                                  </p:stCondLst>
                                  <p:childTnLst>
                                    <p:set>
                                      <p:cBhvr>
                                        <p:cTn id="41" dur="1" fill="hold">
                                          <p:stCondLst>
                                            <p:cond delay="0"/>
                                          </p:stCondLst>
                                        </p:cTn>
                                        <p:tgtEl>
                                          <p:spTgt spid="76"/>
                                        </p:tgtEl>
                                        <p:attrNameLst>
                                          <p:attrName>style.visibility</p:attrName>
                                        </p:attrNameLst>
                                      </p:cBhvr>
                                      <p:to>
                                        <p:strVal val="visible"/>
                                      </p:to>
                                    </p:set>
                                    <p:animEffect transition="in" filter="wipe(up)">
                                      <p:cBhvr>
                                        <p:cTn id="42" dur="750"/>
                                        <p:tgtEl>
                                          <p:spTgt spid="76"/>
                                        </p:tgtEl>
                                      </p:cBhvr>
                                    </p:animEffect>
                                  </p:childTnLst>
                                </p:cTn>
                              </p:par>
                            </p:childTnLst>
                          </p:cTn>
                        </p:par>
                        <p:par>
                          <p:cTn id="43" fill="hold">
                            <p:stCondLst>
                              <p:cond delay="5500"/>
                            </p:stCondLst>
                            <p:childTnLst>
                              <p:par>
                                <p:cTn id="44" presetID="22" presetClass="entr" presetSubtype="1" fill="hold"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wipe(up)">
                                      <p:cBhvr>
                                        <p:cTn id="46" dur="750"/>
                                        <p:tgtEl>
                                          <p:spTgt spid="77"/>
                                        </p:tgtEl>
                                      </p:cBhvr>
                                    </p:animEffect>
                                  </p:childTnLst>
                                </p:cTn>
                              </p:par>
                            </p:childTnLst>
                          </p:cTn>
                        </p:par>
                        <p:par>
                          <p:cTn id="47" fill="hold">
                            <p:stCondLst>
                              <p:cond delay="6250"/>
                            </p:stCondLst>
                            <p:childTnLst>
                              <p:par>
                                <p:cTn id="48" presetID="22" presetClass="entr" presetSubtype="1" fill="hold" nodeType="afterEffect">
                                  <p:stCondLst>
                                    <p:cond delay="0"/>
                                  </p:stCondLst>
                                  <p:childTnLst>
                                    <p:set>
                                      <p:cBhvr>
                                        <p:cTn id="49" dur="1" fill="hold">
                                          <p:stCondLst>
                                            <p:cond delay="0"/>
                                          </p:stCondLst>
                                        </p:cTn>
                                        <p:tgtEl>
                                          <p:spTgt spid="78"/>
                                        </p:tgtEl>
                                        <p:attrNameLst>
                                          <p:attrName>style.visibility</p:attrName>
                                        </p:attrNameLst>
                                      </p:cBhvr>
                                      <p:to>
                                        <p:strVal val="visible"/>
                                      </p:to>
                                    </p:set>
                                    <p:animEffect transition="in" filter="wipe(up)">
                                      <p:cBhvr>
                                        <p:cTn id="50" dur="750"/>
                                        <p:tgtEl>
                                          <p:spTgt spid="78"/>
                                        </p:tgtEl>
                                      </p:cBhvr>
                                    </p:animEffect>
                                  </p:childTnLst>
                                </p:cTn>
                              </p:par>
                            </p:childTnLst>
                          </p:cTn>
                        </p:par>
                        <p:par>
                          <p:cTn id="51" fill="hold">
                            <p:stCondLst>
                              <p:cond delay="7000"/>
                            </p:stCondLst>
                            <p:childTnLst>
                              <p:par>
                                <p:cTn id="52" presetID="22" presetClass="entr" presetSubtype="1" fill="hold" nodeType="afterEffect">
                                  <p:stCondLst>
                                    <p:cond delay="0"/>
                                  </p:stCondLst>
                                  <p:childTnLst>
                                    <p:set>
                                      <p:cBhvr>
                                        <p:cTn id="53" dur="1" fill="hold">
                                          <p:stCondLst>
                                            <p:cond delay="0"/>
                                          </p:stCondLst>
                                        </p:cTn>
                                        <p:tgtEl>
                                          <p:spTgt spid="79"/>
                                        </p:tgtEl>
                                        <p:attrNameLst>
                                          <p:attrName>style.visibility</p:attrName>
                                        </p:attrNameLst>
                                      </p:cBhvr>
                                      <p:to>
                                        <p:strVal val="visible"/>
                                      </p:to>
                                    </p:set>
                                    <p:animEffect transition="in" filter="wipe(up)">
                                      <p:cBhvr>
                                        <p:cTn id="54" dur="750"/>
                                        <p:tgtEl>
                                          <p:spTgt spid="79"/>
                                        </p:tgtEl>
                                      </p:cBhvr>
                                    </p:animEffect>
                                  </p:childTnLst>
                                </p:cTn>
                              </p:par>
                            </p:childTnLst>
                          </p:cTn>
                        </p:par>
                        <p:par>
                          <p:cTn id="55" fill="hold">
                            <p:stCondLst>
                              <p:cond delay="7750"/>
                            </p:stCondLst>
                            <p:childTnLst>
                              <p:par>
                                <p:cTn id="56" presetID="22" presetClass="entr" presetSubtype="1" fill="hold" nodeType="after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up)">
                                      <p:cBhvr>
                                        <p:cTn id="58" dur="750"/>
                                        <p:tgtEl>
                                          <p:spTgt spid="81"/>
                                        </p:tgtEl>
                                      </p:cBhvr>
                                    </p:animEffect>
                                  </p:childTnLst>
                                </p:cTn>
                              </p:par>
                            </p:childTnLst>
                          </p:cTn>
                        </p:par>
                        <p:par>
                          <p:cTn id="59" fill="hold">
                            <p:stCondLst>
                              <p:cond delay="8500"/>
                            </p:stCondLst>
                            <p:childTnLst>
                              <p:par>
                                <p:cTn id="60" presetID="22" presetClass="entr" presetSubtype="1"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Effect transition="in" filter="wipe(up)">
                                      <p:cBhvr>
                                        <p:cTn id="62" dur="750"/>
                                        <p:tgtEl>
                                          <p:spTgt spid="82"/>
                                        </p:tgtEl>
                                      </p:cBhvr>
                                    </p:animEffect>
                                  </p:childTnLst>
                                </p:cTn>
                              </p:par>
                            </p:childTnLst>
                          </p:cTn>
                        </p:par>
                        <p:par>
                          <p:cTn id="63" fill="hold">
                            <p:stCondLst>
                              <p:cond delay="9250"/>
                            </p:stCondLst>
                            <p:childTnLst>
                              <p:par>
                                <p:cTn id="64" presetID="22" presetClass="entr" presetSubtype="8" fill="hold" grpId="0" nodeType="afterEffect">
                                  <p:stCondLst>
                                    <p:cond delay="0"/>
                                  </p:stCondLst>
                                  <p:childTnLst>
                                    <p:set>
                                      <p:cBhvr>
                                        <p:cTn id="65" dur="1" fill="hold">
                                          <p:stCondLst>
                                            <p:cond delay="0"/>
                                          </p:stCondLst>
                                        </p:cTn>
                                        <p:tgtEl>
                                          <p:spTgt spid="83">
                                            <p:txEl>
                                              <p:pRg st="0" end="0"/>
                                            </p:txEl>
                                          </p:spTgt>
                                        </p:tgtEl>
                                        <p:attrNameLst>
                                          <p:attrName>style.visibility</p:attrName>
                                        </p:attrNameLst>
                                      </p:cBhvr>
                                      <p:to>
                                        <p:strVal val="visible"/>
                                      </p:to>
                                    </p:set>
                                    <p:animEffect transition="in" filter="wipe(left)">
                                      <p:cBhvr>
                                        <p:cTn id="66" dur="500"/>
                                        <p:tgtEl>
                                          <p:spTgt spid="83">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wipe(down)">
                                      <p:cBhvr>
                                        <p:cTn id="71" dur="750"/>
                                        <p:tgtEl>
                                          <p:spTgt spid="38"/>
                                        </p:tgtEl>
                                      </p:cBhvr>
                                    </p:animEffect>
                                  </p:childTnLst>
                                </p:cTn>
                              </p:par>
                            </p:childTnLst>
                          </p:cTn>
                        </p:par>
                        <p:par>
                          <p:cTn id="72" fill="hold">
                            <p:stCondLst>
                              <p:cond delay="750"/>
                            </p:stCondLst>
                            <p:childTnLst>
                              <p:par>
                                <p:cTn id="73" presetID="22" presetClass="entr" presetSubtype="8" fill="hold" grpId="0" nodeType="afterEffect">
                                  <p:stCondLst>
                                    <p:cond delay="0"/>
                                  </p:stCondLst>
                                  <p:childTnLst>
                                    <p:set>
                                      <p:cBhvr>
                                        <p:cTn id="74" dur="1" fill="hold">
                                          <p:stCondLst>
                                            <p:cond delay="0"/>
                                          </p:stCondLst>
                                        </p:cTn>
                                        <p:tgtEl>
                                          <p:spTgt spid="83">
                                            <p:txEl>
                                              <p:pRg st="1" end="1"/>
                                            </p:txEl>
                                          </p:spTgt>
                                        </p:tgtEl>
                                        <p:attrNameLst>
                                          <p:attrName>style.visibility</p:attrName>
                                        </p:attrNameLst>
                                      </p:cBhvr>
                                      <p:to>
                                        <p:strVal val="visible"/>
                                      </p:to>
                                    </p:set>
                                    <p:animEffect transition="in" filter="wipe(left)">
                                      <p:cBhvr>
                                        <p:cTn id="75" dur="500"/>
                                        <p:tgtEl>
                                          <p:spTgt spid="83">
                                            <p:txEl>
                                              <p:pRg st="1" end="1"/>
                                            </p:txEl>
                                          </p:spTgt>
                                        </p:tgtEl>
                                      </p:cBhvr>
                                    </p:animEffect>
                                  </p:childTnLst>
                                </p:cTn>
                              </p:par>
                            </p:childTnLst>
                          </p:cTn>
                        </p:par>
                        <p:par>
                          <p:cTn id="76" fill="hold">
                            <p:stCondLst>
                              <p:cond delay="1250"/>
                            </p:stCondLst>
                            <p:childTnLst>
                              <p:par>
                                <p:cTn id="77" presetID="22" presetClass="entr" presetSubtype="2" fill="hold" nodeType="afterEffect">
                                  <p:stCondLst>
                                    <p:cond delay="0"/>
                                  </p:stCondLst>
                                  <p:childTnLst>
                                    <p:set>
                                      <p:cBhvr>
                                        <p:cTn id="78" dur="1" fill="hold">
                                          <p:stCondLst>
                                            <p:cond delay="0"/>
                                          </p:stCondLst>
                                        </p:cTn>
                                        <p:tgtEl>
                                          <p:spTgt spid="60"/>
                                        </p:tgtEl>
                                        <p:attrNameLst>
                                          <p:attrName>style.visibility</p:attrName>
                                        </p:attrNameLst>
                                      </p:cBhvr>
                                      <p:to>
                                        <p:strVal val="visible"/>
                                      </p:to>
                                    </p:set>
                                    <p:animEffect transition="in" filter="wipe(right)">
                                      <p:cBhvr>
                                        <p:cTn id="7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612" grpId="0" build="p"/>
      <p:bldP spid="55" grpId="0"/>
      <p:bldP spid="56" grpId="0"/>
      <p:bldP spid="8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612" name="Rectangle 52"/>
          <p:cNvSpPr>
            <a:spLocks noGrp="1" noChangeArrowheads="1"/>
          </p:cNvSpPr>
          <p:nvPr>
            <p:ph type="body" idx="4294967295"/>
          </p:nvPr>
        </p:nvSpPr>
        <p:spPr>
          <a:xfrm>
            <a:off x="457200" y="1"/>
            <a:ext cx="3581400" cy="685800"/>
          </a:xfrm>
          <a:prstGeom prst="rect">
            <a:avLst/>
          </a:prstGeom>
          <a:noFill/>
        </p:spPr>
        <p:txBody>
          <a:bodyPr anchor="b"/>
          <a:lstStyle/>
          <a:p>
            <a:pPr eaLnBrk="1" hangingPunct="1"/>
            <a:r>
              <a:rPr lang="en-US" sz="2000" b="1" dirty="0">
                <a:solidFill>
                  <a:srgbClr val="950057"/>
                </a:solidFill>
              </a:rPr>
              <a:t>Engel Curves</a:t>
            </a:r>
          </a:p>
        </p:txBody>
      </p:sp>
      <p:sp>
        <p:nvSpPr>
          <p:cNvPr id="55" name="Rectangle 5"/>
          <p:cNvSpPr>
            <a:spLocks noChangeArrowheads="1"/>
          </p:cNvSpPr>
          <p:nvPr/>
        </p:nvSpPr>
        <p:spPr bwMode="auto">
          <a:xfrm>
            <a:off x="457200" y="1814772"/>
            <a:ext cx="2209800" cy="3048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cs typeface="Arial" charset="0"/>
              </a:rPr>
              <a:t>ENGLE CURVES</a:t>
            </a:r>
            <a:endParaRPr lang="en-US" sz="1600" b="1" dirty="0">
              <a:latin typeface="Arial" charset="0"/>
              <a:cs typeface="Arial" charset="0"/>
            </a:endParaRPr>
          </a:p>
        </p:txBody>
      </p:sp>
      <p:sp>
        <p:nvSpPr>
          <p:cNvPr id="56" name="Rectangle 10"/>
          <p:cNvSpPr>
            <a:spLocks noChangeArrowheads="1"/>
          </p:cNvSpPr>
          <p:nvPr/>
        </p:nvSpPr>
        <p:spPr bwMode="auto">
          <a:xfrm>
            <a:off x="457200" y="1509972"/>
            <a:ext cx="140017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4.4</a:t>
            </a:r>
            <a:endParaRPr lang="en-US" sz="2000" b="1" dirty="0">
              <a:solidFill>
                <a:srgbClr val="ED1B2F"/>
              </a:solidFill>
              <a:latin typeface="Arial" charset="0"/>
            </a:endParaRPr>
          </a:p>
        </p:txBody>
      </p:sp>
      <p:grpSp>
        <p:nvGrpSpPr>
          <p:cNvPr id="57" name="Group 56"/>
          <p:cNvGrpSpPr>
            <a:grpSpLocks/>
          </p:cNvGrpSpPr>
          <p:nvPr/>
        </p:nvGrpSpPr>
        <p:grpSpPr bwMode="auto">
          <a:xfrm>
            <a:off x="3350419" y="6460072"/>
            <a:ext cx="5314156" cy="169328"/>
            <a:chOff x="3657600" y="1678781"/>
            <a:chExt cx="4800600" cy="152400"/>
          </a:xfrm>
        </p:grpSpPr>
        <p:cxnSp>
          <p:nvCxnSpPr>
            <p:cNvPr id="5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5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60" name="Group 59"/>
          <p:cNvGrpSpPr>
            <a:grpSpLocks/>
          </p:cNvGrpSpPr>
          <p:nvPr/>
        </p:nvGrpSpPr>
        <p:grpSpPr bwMode="auto">
          <a:xfrm>
            <a:off x="457202" y="5334000"/>
            <a:ext cx="2895598" cy="152400"/>
            <a:chOff x="457199" y="5791200"/>
            <a:chExt cx="3193257" cy="152400"/>
          </a:xfrm>
        </p:grpSpPr>
        <p:cxnSp>
          <p:nvCxnSpPr>
            <p:cNvPr id="61"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6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64" name="Group 63"/>
          <p:cNvGrpSpPr>
            <a:grpSpLocks/>
          </p:cNvGrpSpPr>
          <p:nvPr/>
        </p:nvGrpSpPr>
        <p:grpSpPr bwMode="auto">
          <a:xfrm>
            <a:off x="3276600" y="1371601"/>
            <a:ext cx="152400" cy="5173136"/>
            <a:chOff x="3574256" y="2209800"/>
            <a:chExt cx="152400" cy="4114800"/>
          </a:xfrm>
        </p:grpSpPr>
        <p:cxnSp>
          <p:nvCxnSpPr>
            <p:cNvPr id="6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6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pic>
        <p:nvPicPr>
          <p:cNvPr id="27" name="Picture 44" descr="fig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2" descr="fig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2" descr="fi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4"/>
          <p:cNvSpPr>
            <a:spLocks noChangeArrowheads="1"/>
          </p:cNvSpPr>
          <p:nvPr/>
        </p:nvSpPr>
        <p:spPr bwMode="auto">
          <a:xfrm>
            <a:off x="457203" y="2119572"/>
            <a:ext cx="2819397" cy="321442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Engel curves relate the quantity of a good consumed to income. </a:t>
            </a:r>
          </a:p>
          <a:p>
            <a:pPr>
              <a:spcBef>
                <a:spcPct val="20000"/>
              </a:spcBef>
              <a:buNone/>
            </a:pPr>
            <a:r>
              <a:rPr lang="en-US" sz="1600" dirty="0">
                <a:latin typeface="Arial" pitchFamily="34" charset="0"/>
              </a:rPr>
              <a:t>In </a:t>
            </a:r>
            <a:r>
              <a:rPr lang="en-US" sz="1600" b="1" dirty="0">
                <a:latin typeface="Arial" pitchFamily="34" charset="0"/>
              </a:rPr>
              <a:t>(a), </a:t>
            </a:r>
            <a:r>
              <a:rPr lang="en-US" sz="1600" dirty="0">
                <a:latin typeface="Arial" pitchFamily="34" charset="0"/>
              </a:rPr>
              <a:t>food is a normal good and the Engel curve is upward sloping. </a:t>
            </a:r>
          </a:p>
          <a:p>
            <a:pPr>
              <a:spcBef>
                <a:spcPct val="20000"/>
              </a:spcBef>
              <a:buNone/>
            </a:pPr>
            <a:r>
              <a:rPr lang="en-US" sz="1600" dirty="0">
                <a:latin typeface="Arial" pitchFamily="34" charset="0"/>
              </a:rPr>
              <a:t>In </a:t>
            </a:r>
            <a:r>
              <a:rPr lang="en-US" sz="1600" b="1" dirty="0">
                <a:latin typeface="Arial" pitchFamily="34" charset="0"/>
              </a:rPr>
              <a:t>(b),</a:t>
            </a:r>
            <a:r>
              <a:rPr lang="en-US" sz="1600" dirty="0">
                <a:latin typeface="Arial" pitchFamily="34" charset="0"/>
              </a:rPr>
              <a:t> however, hamburger is a normal good for income less than $20 per month </a:t>
            </a:r>
          </a:p>
          <a:p>
            <a:pPr>
              <a:spcBef>
                <a:spcPct val="20000"/>
              </a:spcBef>
              <a:buNone/>
            </a:pPr>
            <a:r>
              <a:rPr lang="en-US" sz="1600" dirty="0">
                <a:latin typeface="Arial" pitchFamily="34" charset="0"/>
              </a:rPr>
              <a:t>and an inferior good for income greater than $20 per month.</a:t>
            </a:r>
          </a:p>
        </p:txBody>
      </p:sp>
      <p:pic>
        <p:nvPicPr>
          <p:cNvPr id="31" name="Picture 27" descr="fig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8" descr="fig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9" descr="fig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0" descr="fig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8" descr="fig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9" descr="fig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40" descr="fig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1" descr="fig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3" descr="fig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5" descr="fig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924300" y="1304925"/>
            <a:ext cx="3543300" cy="5219700"/>
          </a:xfrm>
          <a:prstGeom prst="rect">
            <a:avLst/>
          </a:prstGeom>
          <a:noFill/>
          <a:extLst>
            <a:ext uri="{909E8E84-426E-40DD-AFC4-6F175D3DCCD1}">
              <a14:hiddenFill xmlns:a14="http://schemas.microsoft.com/office/drawing/2010/main">
                <a:solidFill>
                  <a:srgbClr val="FFFFFF"/>
                </a:solidFill>
              </a14:hiddenFill>
            </a:ext>
          </a:extLst>
        </p:spPr>
      </p:pic>
      <p:sp>
        <p:nvSpPr>
          <p:cNvPr id="43" name="Text Box 53"/>
          <p:cNvSpPr txBox="1">
            <a:spLocks noChangeArrowheads="1"/>
          </p:cNvSpPr>
          <p:nvPr/>
        </p:nvSpPr>
        <p:spPr bwMode="auto">
          <a:xfrm>
            <a:off x="457200" y="725269"/>
            <a:ext cx="6858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pitchFamily="34" charset="0"/>
              </a:rPr>
              <a:t>●</a:t>
            </a:r>
            <a:r>
              <a:rPr lang="en-US" b="1" dirty="0">
                <a:solidFill>
                  <a:srgbClr val="382344"/>
                </a:solidFill>
                <a:latin typeface="Arial" pitchFamily="34" charset="0"/>
              </a:rPr>
              <a:t> </a:t>
            </a:r>
            <a:r>
              <a:rPr lang="en-US" b="1" dirty="0" smtClean="0">
                <a:solidFill>
                  <a:srgbClr val="382344"/>
                </a:solidFill>
                <a:latin typeface="Arial" pitchFamily="34" charset="0"/>
              </a:rPr>
              <a:t>Engel curve    </a:t>
            </a:r>
            <a:r>
              <a:rPr lang="en-US" dirty="0">
                <a:solidFill>
                  <a:srgbClr val="2A5CAA"/>
                </a:solidFill>
                <a:latin typeface="Arial" pitchFamily="34" charset="0"/>
              </a:rPr>
              <a:t>Curve relating the quantity of a good consumed to </a:t>
            </a:r>
            <a:r>
              <a:rPr lang="en-US" dirty="0" smtClean="0">
                <a:solidFill>
                  <a:srgbClr val="2A5CAA"/>
                </a:solidFill>
                <a:latin typeface="Arial" pitchFamily="34" charset="0"/>
              </a:rPr>
              <a:t>income.</a:t>
            </a:r>
            <a:endParaRPr lang="en-US" dirty="0">
              <a:solidFill>
                <a:srgbClr val="2A5CAA"/>
              </a:solidFill>
              <a:latin typeface="Arial" pitchFamily="34" charset="0"/>
            </a:endParaRPr>
          </a:p>
        </p:txBody>
      </p:sp>
      <p:pic>
        <p:nvPicPr>
          <p:cNvPr id="38" name="Picture 1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6534031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8612">
                                            <p:txEl>
                                              <p:pRg st="0" end="0"/>
                                            </p:txEl>
                                          </p:spTgt>
                                        </p:tgtEl>
                                        <p:attrNameLst>
                                          <p:attrName>style.visibility</p:attrName>
                                        </p:attrNameLst>
                                      </p:cBhvr>
                                      <p:to>
                                        <p:strVal val="visible"/>
                                      </p:to>
                                    </p:set>
                                    <p:animEffect transition="in" filter="wipe(left)">
                                      <p:cBhvr>
                                        <p:cTn id="7" dur="500"/>
                                        <p:tgtEl>
                                          <p:spTgt spid="578612">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wipe(left)">
                                      <p:cBhvr>
                                        <p:cTn id="11" dur="500"/>
                                        <p:tgtEl>
                                          <p:spTgt spid="4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wipe(down)">
                                      <p:cBhvr>
                                        <p:cTn id="15" dur="500"/>
                                        <p:tgtEl>
                                          <p:spTgt spid="64"/>
                                        </p:tgtEl>
                                      </p:cBhvr>
                                    </p:animEffect>
                                  </p:childTnLst>
                                </p:cTn>
                              </p:par>
                              <p:par>
                                <p:cTn id="16" presetID="22" presetClass="entr" presetSubtype="8" fill="hold" nodeType="with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wipe(left)">
                                      <p:cBhvr>
                                        <p:cTn id="18" dur="500"/>
                                        <p:tgtEl>
                                          <p:spTgt spid="57"/>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wipe(left)">
                                      <p:cBhvr>
                                        <p:cTn id="26" dur="500"/>
                                        <p:tgtEl>
                                          <p:spTgt spid="55"/>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30">
                                            <p:bg/>
                                          </p:spTgt>
                                        </p:tgtEl>
                                        <p:attrNameLst>
                                          <p:attrName>style.visibility</p:attrName>
                                        </p:attrNameLst>
                                      </p:cBhvr>
                                      <p:to>
                                        <p:strVal val="visible"/>
                                      </p:to>
                                    </p:set>
                                    <p:animEffect transition="in" filter="wipe(left)">
                                      <p:cBhvr>
                                        <p:cTn id="30" dur="500"/>
                                        <p:tgtEl>
                                          <p:spTgt spid="30">
                                            <p:bg/>
                                          </p:spTgt>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0">
                                            <p:txEl>
                                              <p:pRg st="0" end="0"/>
                                            </p:txEl>
                                          </p:spTgt>
                                        </p:tgtEl>
                                        <p:attrNameLst>
                                          <p:attrName>style.visibility</p:attrName>
                                        </p:attrNameLst>
                                      </p:cBhvr>
                                      <p:to>
                                        <p:strVal val="visible"/>
                                      </p:to>
                                    </p:set>
                                    <p:animEffect transition="in" filter="wipe(left)">
                                      <p:cBhvr>
                                        <p:cTn id="34" dur="500"/>
                                        <p:tgtEl>
                                          <p:spTgt spid="30">
                                            <p:txEl>
                                              <p:pRg st="0" end="0"/>
                                            </p:txEl>
                                          </p:spTgt>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4500"/>
                            </p:stCondLst>
                            <p:childTnLst>
                              <p:par>
                                <p:cTn id="44" presetID="22" presetClass="entr" presetSubtype="8"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left)">
                                      <p:cBhvr>
                                        <p:cTn id="46" dur="500"/>
                                        <p:tgtEl>
                                          <p:spTgt spid="33"/>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left)">
                                      <p:cBhvr>
                                        <p:cTn id="50" dur="500"/>
                                        <p:tgtEl>
                                          <p:spTgt spid="34"/>
                                        </p:tgtEl>
                                      </p:cBhvr>
                                    </p:animEffect>
                                  </p:childTnLst>
                                </p:cTn>
                              </p:par>
                            </p:childTnLst>
                          </p:cTn>
                        </p:par>
                        <p:par>
                          <p:cTn id="51" fill="hold">
                            <p:stCondLst>
                              <p:cond delay="5500"/>
                            </p:stCondLst>
                            <p:childTnLst>
                              <p:par>
                                <p:cTn id="52" presetID="22" presetClass="entr" presetSubtype="4"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down)">
                                      <p:cBhvr>
                                        <p:cTn id="54" dur="1000"/>
                                        <p:tgtEl>
                                          <p:spTgt spid="29"/>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30">
                                            <p:txEl>
                                              <p:pRg st="1" end="1"/>
                                            </p:txEl>
                                          </p:spTgt>
                                        </p:tgtEl>
                                        <p:attrNameLst>
                                          <p:attrName>style.visibility</p:attrName>
                                        </p:attrNameLst>
                                      </p:cBhvr>
                                      <p:to>
                                        <p:strVal val="visible"/>
                                      </p:to>
                                    </p:set>
                                    <p:animEffect transition="in" filter="wipe(left)">
                                      <p:cBhvr>
                                        <p:cTn id="58" dur="500"/>
                                        <p:tgtEl>
                                          <p:spTgt spid="30">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wipe(left)">
                                      <p:cBhvr>
                                        <p:cTn id="63" dur="500"/>
                                        <p:tgtEl>
                                          <p:spTgt spid="35"/>
                                        </p:tgtEl>
                                      </p:cBhvr>
                                    </p:animEffect>
                                  </p:childTnLst>
                                </p:cTn>
                              </p:par>
                            </p:childTnLst>
                          </p:cTn>
                        </p:par>
                        <p:par>
                          <p:cTn id="64" fill="hold">
                            <p:stCondLst>
                              <p:cond delay="500"/>
                            </p:stCondLst>
                            <p:childTnLst>
                              <p:par>
                                <p:cTn id="65" presetID="22" presetClass="entr" presetSubtype="8" fill="hold"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wipe(left)">
                                      <p:cBhvr>
                                        <p:cTn id="67" dur="500"/>
                                        <p:tgtEl>
                                          <p:spTgt spid="36"/>
                                        </p:tgtEl>
                                      </p:cBhvr>
                                    </p:animEffect>
                                  </p:childTnLst>
                                </p:cTn>
                              </p:par>
                            </p:childTnLst>
                          </p:cTn>
                        </p:par>
                        <p:par>
                          <p:cTn id="68" fill="hold">
                            <p:stCondLst>
                              <p:cond delay="1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1500"/>
                            </p:stCondLst>
                            <p:childTnLst>
                              <p:par>
                                <p:cTn id="73" presetID="22" presetClass="entr" presetSubtype="4"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down)">
                                      <p:cBhvr>
                                        <p:cTn id="75" dur="750"/>
                                        <p:tgtEl>
                                          <p:spTgt spid="28"/>
                                        </p:tgtEl>
                                      </p:cBhvr>
                                    </p:animEffect>
                                  </p:childTnLst>
                                </p:cTn>
                              </p:par>
                            </p:childTnLst>
                          </p:cTn>
                        </p:par>
                        <p:par>
                          <p:cTn id="76" fill="hold">
                            <p:stCondLst>
                              <p:cond delay="2250"/>
                            </p:stCondLst>
                            <p:childTnLst>
                              <p:par>
                                <p:cTn id="77" presetID="22" presetClass="entr" presetSubtype="1"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up)">
                                      <p:cBhvr>
                                        <p:cTn id="79" dur="500"/>
                                        <p:tgtEl>
                                          <p:spTgt spid="41"/>
                                        </p:tgtEl>
                                      </p:cBhvr>
                                    </p:animEffect>
                                  </p:childTnLst>
                                </p:cTn>
                              </p:par>
                            </p:childTnLst>
                          </p:cTn>
                        </p:par>
                        <p:par>
                          <p:cTn id="80" fill="hold">
                            <p:stCondLst>
                              <p:cond delay="2750"/>
                            </p:stCondLst>
                            <p:childTnLst>
                              <p:par>
                                <p:cTn id="81" presetID="22" presetClass="entr" presetSubtype="8" fill="hold" grpId="0" nodeType="afterEffect">
                                  <p:stCondLst>
                                    <p:cond delay="0"/>
                                  </p:stCondLst>
                                  <p:childTnLst>
                                    <p:set>
                                      <p:cBhvr>
                                        <p:cTn id="82" dur="1" fill="hold">
                                          <p:stCondLst>
                                            <p:cond delay="0"/>
                                          </p:stCondLst>
                                        </p:cTn>
                                        <p:tgtEl>
                                          <p:spTgt spid="30">
                                            <p:txEl>
                                              <p:pRg st="2" end="2"/>
                                            </p:txEl>
                                          </p:spTgt>
                                        </p:tgtEl>
                                        <p:attrNameLst>
                                          <p:attrName>style.visibility</p:attrName>
                                        </p:attrNameLst>
                                      </p:cBhvr>
                                      <p:to>
                                        <p:strVal val="visible"/>
                                      </p:to>
                                    </p:set>
                                    <p:animEffect transition="in" filter="wipe(left)">
                                      <p:cBhvr>
                                        <p:cTn id="83" dur="500"/>
                                        <p:tgtEl>
                                          <p:spTgt spid="30">
                                            <p:txEl>
                                              <p:pRg st="2" end="2"/>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nodeType="click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left)">
                                      <p:cBhvr>
                                        <p:cTn id="88" dur="500"/>
                                        <p:tgtEl>
                                          <p:spTgt spid="40"/>
                                        </p:tgtEl>
                                      </p:cBhvr>
                                    </p:animEffect>
                                  </p:childTnLst>
                                </p:cTn>
                              </p:par>
                            </p:childTnLst>
                          </p:cTn>
                        </p:par>
                        <p:par>
                          <p:cTn id="89" fill="hold">
                            <p:stCondLst>
                              <p:cond delay="500"/>
                            </p:stCondLst>
                            <p:childTnLst>
                              <p:par>
                                <p:cTn id="90" presetID="22" presetClass="entr" presetSubtype="2" fill="hold"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wipe(right)">
                                      <p:cBhvr>
                                        <p:cTn id="92" dur="750"/>
                                        <p:tgtEl>
                                          <p:spTgt spid="27"/>
                                        </p:tgtEl>
                                      </p:cBhvr>
                                    </p:animEffect>
                                  </p:childTnLst>
                                </p:cTn>
                              </p:par>
                            </p:childTnLst>
                          </p:cTn>
                        </p:par>
                        <p:par>
                          <p:cTn id="93" fill="hold">
                            <p:stCondLst>
                              <p:cond delay="1250"/>
                            </p:stCondLst>
                            <p:childTnLst>
                              <p:par>
                                <p:cTn id="94" presetID="22" presetClass="entr" presetSubtype="1" fill="hold" nodeType="afterEffect">
                                  <p:stCondLst>
                                    <p:cond delay="0"/>
                                  </p:stCondLst>
                                  <p:childTnLst>
                                    <p:set>
                                      <p:cBhvr>
                                        <p:cTn id="95" dur="1" fill="hold">
                                          <p:stCondLst>
                                            <p:cond delay="0"/>
                                          </p:stCondLst>
                                        </p:cTn>
                                        <p:tgtEl>
                                          <p:spTgt spid="42"/>
                                        </p:tgtEl>
                                        <p:attrNameLst>
                                          <p:attrName>style.visibility</p:attrName>
                                        </p:attrNameLst>
                                      </p:cBhvr>
                                      <p:to>
                                        <p:strVal val="visible"/>
                                      </p:to>
                                    </p:set>
                                    <p:animEffect transition="in" filter="wipe(up)">
                                      <p:cBhvr>
                                        <p:cTn id="96" dur="500"/>
                                        <p:tgtEl>
                                          <p:spTgt spid="42"/>
                                        </p:tgtEl>
                                      </p:cBhvr>
                                    </p:animEffect>
                                  </p:childTnLst>
                                </p:cTn>
                              </p:par>
                            </p:childTnLst>
                          </p:cTn>
                        </p:par>
                        <p:par>
                          <p:cTn id="97" fill="hold">
                            <p:stCondLst>
                              <p:cond delay="1750"/>
                            </p:stCondLst>
                            <p:childTnLst>
                              <p:par>
                                <p:cTn id="98" presetID="22" presetClass="entr" presetSubtype="8" fill="hold" grpId="0" nodeType="afterEffect">
                                  <p:stCondLst>
                                    <p:cond delay="0"/>
                                  </p:stCondLst>
                                  <p:childTnLst>
                                    <p:set>
                                      <p:cBhvr>
                                        <p:cTn id="99" dur="1" fill="hold">
                                          <p:stCondLst>
                                            <p:cond delay="0"/>
                                          </p:stCondLst>
                                        </p:cTn>
                                        <p:tgtEl>
                                          <p:spTgt spid="30">
                                            <p:txEl>
                                              <p:pRg st="3" end="3"/>
                                            </p:txEl>
                                          </p:spTgt>
                                        </p:tgtEl>
                                        <p:attrNameLst>
                                          <p:attrName>style.visibility</p:attrName>
                                        </p:attrNameLst>
                                      </p:cBhvr>
                                      <p:to>
                                        <p:strVal val="visible"/>
                                      </p:to>
                                    </p:set>
                                    <p:animEffect transition="in" filter="wipe(left)">
                                      <p:cBhvr>
                                        <p:cTn id="100" dur="500"/>
                                        <p:tgtEl>
                                          <p:spTgt spid="30">
                                            <p:txEl>
                                              <p:pRg st="3" end="3"/>
                                            </p:txEl>
                                          </p:spTgt>
                                        </p:tgtEl>
                                      </p:cBhvr>
                                    </p:animEffect>
                                  </p:childTnLst>
                                </p:cTn>
                              </p:par>
                            </p:childTnLst>
                          </p:cTn>
                        </p:par>
                        <p:par>
                          <p:cTn id="101" fill="hold">
                            <p:stCondLst>
                              <p:cond delay="2250"/>
                            </p:stCondLst>
                            <p:childTnLst>
                              <p:par>
                                <p:cTn id="102" presetID="22" presetClass="entr" presetSubtype="2" fill="hold" nodeType="afterEffect">
                                  <p:stCondLst>
                                    <p:cond delay="0"/>
                                  </p:stCondLst>
                                  <p:childTnLst>
                                    <p:set>
                                      <p:cBhvr>
                                        <p:cTn id="103" dur="1" fill="hold">
                                          <p:stCondLst>
                                            <p:cond delay="0"/>
                                          </p:stCondLst>
                                        </p:cTn>
                                        <p:tgtEl>
                                          <p:spTgt spid="60"/>
                                        </p:tgtEl>
                                        <p:attrNameLst>
                                          <p:attrName>style.visibility</p:attrName>
                                        </p:attrNameLst>
                                      </p:cBhvr>
                                      <p:to>
                                        <p:strVal val="visible"/>
                                      </p:to>
                                    </p:set>
                                    <p:animEffect transition="in" filter="wipe(right)">
                                      <p:cBhvr>
                                        <p:cTn id="104"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612" grpId="0" build="p"/>
      <p:bldP spid="55" grpId="0"/>
      <p:bldP spid="56" grpId="0"/>
      <p:bldP spid="30"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1" y="0"/>
            <a:ext cx="9144000" cy="6553200"/>
          </a:xfrm>
          <a:prstGeom prst="rect">
            <a:avLst/>
          </a:prstGeom>
          <a:solidFill>
            <a:srgbClr val="FFF2BF"/>
          </a:solidFill>
          <a:ln w="9525">
            <a:noFill/>
            <a:miter lim="800000"/>
            <a:headEnd/>
            <a:tailEnd/>
          </a:ln>
        </p:spPr>
        <p:txBody>
          <a:bodyPr anchor="ctr"/>
          <a:lstStyle/>
          <a:p>
            <a:endParaRPr lang="en-US"/>
          </a:p>
        </p:txBody>
      </p:sp>
      <p:sp>
        <p:nvSpPr>
          <p:cNvPr id="595970" name="Rectangle 2"/>
          <p:cNvSpPr>
            <a:spLocks noChangeArrowheads="1"/>
          </p:cNvSpPr>
          <p:nvPr/>
        </p:nvSpPr>
        <p:spPr bwMode="auto">
          <a:xfrm>
            <a:off x="457200" y="685800"/>
            <a:ext cx="5562600" cy="1295400"/>
          </a:xfrm>
          <a:prstGeom prst="rect">
            <a:avLst/>
          </a:prstGeom>
          <a:noFill/>
          <a:ln w="9525">
            <a:noFill/>
            <a:miter lim="800000"/>
            <a:headEnd/>
            <a:tailEnd/>
          </a:ln>
        </p:spPr>
        <p:txBody>
          <a:bodyPr/>
          <a:lstStyle/>
          <a:p>
            <a:pPr>
              <a:spcBef>
                <a:spcPct val="20000"/>
              </a:spcBef>
              <a:buFontTx/>
              <a:buNone/>
            </a:pPr>
            <a:r>
              <a:rPr lang="en-US" dirty="0">
                <a:latin typeface="Arial" charset="0"/>
              </a:rPr>
              <a:t>We can derive Engel curves for groups of consumers. This information is particularly useful if we want to see </a:t>
            </a:r>
            <a:r>
              <a:rPr lang="en-US" dirty="0" smtClean="0">
                <a:latin typeface="Arial" charset="0"/>
              </a:rPr>
              <a:t>how consumer </a:t>
            </a:r>
            <a:r>
              <a:rPr lang="en-US" dirty="0">
                <a:latin typeface="Arial" charset="0"/>
              </a:rPr>
              <a:t>spending varies among different </a:t>
            </a:r>
            <a:r>
              <a:rPr lang="en-US" dirty="0" smtClean="0">
                <a:latin typeface="Arial" charset="0"/>
              </a:rPr>
              <a:t>income groups</a:t>
            </a:r>
            <a:r>
              <a:rPr lang="en-US" dirty="0">
                <a:latin typeface="Arial" charset="0"/>
              </a:rPr>
              <a:t>.</a:t>
            </a:r>
          </a:p>
        </p:txBody>
      </p:sp>
      <p:sp>
        <p:nvSpPr>
          <p:cNvPr id="24"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4.1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CONSUMER EXPENDITURES IN THE UNITED STATES</a:t>
            </a:r>
            <a:endParaRPr lang="en-US" sz="2000" b="1" dirty="0">
              <a:solidFill>
                <a:srgbClr val="007CB2"/>
              </a:solidFill>
              <a:latin typeface="Arial" charset="0"/>
            </a:endParaRPr>
          </a:p>
        </p:txBody>
      </p:sp>
      <p:pic>
        <p:nvPicPr>
          <p:cNvPr id="1116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2675" y="685800"/>
            <a:ext cx="2828925"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5" name="Group 83"/>
          <p:cNvGraphicFramePr>
            <a:graphicFrameLocks noGrp="1"/>
          </p:cNvGraphicFramePr>
          <p:nvPr>
            <p:extLst>
              <p:ext uri="{D42A27DB-BD31-4B8C-83A1-F6EECF244321}">
                <p14:modId xmlns:p14="http://schemas.microsoft.com/office/powerpoint/2010/main" val="1691815342"/>
              </p:ext>
            </p:extLst>
          </p:nvPr>
        </p:nvGraphicFramePr>
        <p:xfrm>
          <a:off x="123823" y="2743200"/>
          <a:ext cx="8934454" cy="3645408"/>
        </p:xfrm>
        <a:graphic>
          <a:graphicData uri="http://schemas.openxmlformats.org/drawingml/2006/table">
            <a:tbl>
              <a:tblPr/>
              <a:tblGrid>
                <a:gridCol w="1323977"/>
                <a:gridCol w="495300"/>
                <a:gridCol w="953483"/>
                <a:gridCol w="1001275"/>
                <a:gridCol w="1001275"/>
                <a:gridCol w="1001275"/>
                <a:gridCol w="1001275"/>
                <a:gridCol w="1155317"/>
                <a:gridCol w="1001277"/>
              </a:tblGrid>
              <a:tr h="3889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bg1"/>
                          </a:solidFill>
                          <a:effectLst/>
                          <a:latin typeface="Arial" charset="0"/>
                        </a:rPr>
                        <a:t>TABLE 4.1</a:t>
                      </a:r>
                    </a:p>
                  </a:txBody>
                  <a:tcPr horzOverflow="overflow">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gridSpan="8">
                  <a:txBody>
                    <a:bodyPr/>
                    <a:lstStyle/>
                    <a:p>
                      <a:r>
                        <a:rPr lang="en-US" sz="1600" b="1" dirty="0" smtClean="0">
                          <a:solidFill>
                            <a:srgbClr val="FFFFFF"/>
                          </a:solidFill>
                        </a:rPr>
                        <a:t>ANNUAL U.S. HOUSEHOLD CONSUMER EXPENDITURES</a:t>
                      </a:r>
                      <a:endParaRPr lang="en-US" sz="1600" b="1" dirty="0">
                        <a:solidFill>
                          <a:srgbClr val="FFFFFF"/>
                        </a:solidFill>
                      </a:endParaRPr>
                    </a:p>
                  </a:txBody>
                  <a:tcPr horzOverflow="overflow">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73062">
                <a:tc gridSpan="9">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lang="en-US" sz="1800" b="1" i="0" u="none" strike="noStrike" kern="1200" baseline="0" dirty="0" smtClean="0">
                          <a:solidFill>
                            <a:schemeClr val="tx1"/>
                          </a:solidFill>
                          <a:latin typeface="+mn-lt"/>
                          <a:ea typeface="+mn-ea"/>
                          <a:cs typeface="+mn-cs"/>
                        </a:rPr>
                        <a:t>INCOME GROUP (2009 $)</a:t>
                      </a:r>
                      <a:endParaRPr kumimoji="0" lang="en-US" sz="1600" b="1"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hMerge="1">
                  <a:txBody>
                    <a:bodyPr/>
                    <a:lstStyle/>
                    <a:p>
                      <a:pPr algn="ctr"/>
                      <a:endParaRPr lang="en-US" sz="1600" b="1" dirty="0"/>
                    </a:p>
                  </a:txBody>
                  <a:tcPr horzOverflow="overflow">
                    <a:lnL w="28575" cap="flat" cmpd="sng" algn="ctr">
                      <a:no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1" i="0" u="none" strike="noStrike" cap="none" normalizeH="0" baseline="0" dirty="0" smtClean="0">
                        <a:ln>
                          <a:noFill/>
                        </a:ln>
                        <a:solidFill>
                          <a:schemeClr val="tx1"/>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chemeClr val="bg1"/>
                    </a:solidFill>
                  </a:tcPr>
                </a:tc>
              </a:tr>
              <a:tr h="575469">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EXPENDITURES ($) ON:</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algn="ctr"/>
                      <a:r>
                        <a:rPr lang="en-US" sz="1600" b="1" dirty="0" smtClean="0"/>
                        <a:t>LESS THAN $10,000</a:t>
                      </a:r>
                      <a:endParaRPr lang="en-US" sz="1600" b="1" dirty="0"/>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US" sz="1600" b="1" i="0" u="none" strike="noStrike" kern="1200" baseline="0" dirty="0" smtClean="0">
                          <a:solidFill>
                            <a:schemeClr val="tx1"/>
                          </a:solidFill>
                          <a:latin typeface="+mn-lt"/>
                          <a:ea typeface="+mn-ea"/>
                          <a:cs typeface="+mn-cs"/>
                        </a:rPr>
                        <a:t>10,000–</a:t>
                      </a:r>
                      <a:r>
                        <a:rPr kumimoji="0" lang="en-US" sz="1600" b="1" i="0" u="none" strike="noStrike" kern="1200" cap="none" normalizeH="0" baseline="0" dirty="0" smtClean="0">
                          <a:ln>
                            <a:noFill/>
                          </a:ln>
                          <a:solidFill>
                            <a:schemeClr val="tx1"/>
                          </a:solidFill>
                          <a:effectLst/>
                          <a:latin typeface="Arial" charset="0"/>
                          <a:ea typeface="+mn-ea"/>
                          <a:cs typeface="+mn-cs"/>
                        </a:rPr>
                        <a:t>1</a:t>
                      </a:r>
                      <a:r>
                        <a:rPr kumimoji="0" lang="en-US" sz="1600" b="1" i="0" u="none" strike="noStrike" cap="none" normalizeH="0" baseline="0" dirty="0" smtClean="0">
                          <a:ln>
                            <a:noFill/>
                          </a:ln>
                          <a:solidFill>
                            <a:schemeClr val="tx1"/>
                          </a:solidFill>
                          <a:effectLst/>
                          <a:latin typeface="Arial" charset="0"/>
                        </a:rPr>
                        <a:t>9,999</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US" sz="1600" b="1" i="0" u="none" strike="noStrike" kern="1200" baseline="0" dirty="0" smtClean="0">
                          <a:solidFill>
                            <a:schemeClr val="tx1"/>
                          </a:solidFill>
                          <a:latin typeface="+mn-lt"/>
                          <a:ea typeface="+mn-ea"/>
                          <a:cs typeface="+mn-cs"/>
                        </a:rPr>
                        <a:t>20,000–</a:t>
                      </a:r>
                      <a:r>
                        <a:rPr kumimoji="0" lang="en-US" sz="1600" b="1" i="0" u="none" strike="noStrike" kern="1200" cap="none" normalizeH="0" baseline="0" dirty="0" smtClean="0">
                          <a:ln>
                            <a:noFill/>
                          </a:ln>
                          <a:solidFill>
                            <a:schemeClr val="tx1"/>
                          </a:solidFill>
                          <a:effectLst/>
                          <a:latin typeface="Arial" charset="0"/>
                          <a:ea typeface="+mn-ea"/>
                          <a:cs typeface="+mn-cs"/>
                        </a:rPr>
                        <a:t>2</a:t>
                      </a:r>
                      <a:r>
                        <a:rPr kumimoji="0" lang="en-US" sz="1600" b="1" i="0" u="none" strike="noStrike" cap="none" normalizeH="0" baseline="0" dirty="0" smtClean="0">
                          <a:ln>
                            <a:noFill/>
                          </a:ln>
                          <a:solidFill>
                            <a:schemeClr val="tx1"/>
                          </a:solidFill>
                          <a:effectLst/>
                          <a:latin typeface="Arial" charset="0"/>
                        </a:rPr>
                        <a:t>9,999</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US" sz="1600" b="1" i="0" u="none" strike="noStrike" kern="1200" baseline="0" dirty="0" smtClean="0">
                          <a:solidFill>
                            <a:schemeClr val="tx1"/>
                          </a:solidFill>
                          <a:latin typeface="+mn-lt"/>
                          <a:ea typeface="+mn-ea"/>
                          <a:cs typeface="+mn-cs"/>
                        </a:rPr>
                        <a:t>30,000–</a:t>
                      </a:r>
                      <a:r>
                        <a:rPr kumimoji="0" lang="en-US" sz="1600" b="1" i="0" u="none" strike="noStrike" kern="1200" cap="none" normalizeH="0" baseline="0" dirty="0" smtClean="0">
                          <a:ln>
                            <a:noFill/>
                          </a:ln>
                          <a:solidFill>
                            <a:schemeClr val="tx1"/>
                          </a:solidFill>
                          <a:effectLst/>
                          <a:latin typeface="Arial" charset="0"/>
                          <a:ea typeface="+mn-ea"/>
                          <a:cs typeface="+mn-cs"/>
                        </a:rPr>
                        <a:t>3</a:t>
                      </a:r>
                      <a:r>
                        <a:rPr kumimoji="0" lang="en-US" sz="1600" b="1" i="0" u="none" strike="noStrike" cap="none" normalizeH="0" baseline="0" dirty="0" smtClean="0">
                          <a:ln>
                            <a:noFill/>
                          </a:ln>
                          <a:solidFill>
                            <a:schemeClr val="tx1"/>
                          </a:solidFill>
                          <a:effectLst/>
                          <a:latin typeface="Arial" charset="0"/>
                        </a:rPr>
                        <a:t>9,999</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n-US" sz="1600" b="1" i="0" u="none" strike="noStrike" kern="1200" baseline="0" dirty="0" smtClean="0">
                          <a:solidFill>
                            <a:schemeClr val="tx1"/>
                          </a:solidFill>
                          <a:latin typeface="+mn-lt"/>
                          <a:ea typeface="+mn-ea"/>
                          <a:cs typeface="+mn-cs"/>
                        </a:rPr>
                        <a:t>40,000–</a:t>
                      </a:r>
                      <a:r>
                        <a:rPr kumimoji="0" lang="en-US" sz="1600" b="1" i="0" u="none" strike="noStrike" kern="1200" cap="none" normalizeH="0" baseline="0" dirty="0" smtClean="0">
                          <a:ln>
                            <a:noFill/>
                          </a:ln>
                          <a:solidFill>
                            <a:schemeClr val="tx1"/>
                          </a:solidFill>
                          <a:effectLst/>
                          <a:latin typeface="Arial" charset="0"/>
                          <a:ea typeface="+mn-ea"/>
                          <a:cs typeface="+mn-cs"/>
                        </a:rPr>
                        <a:t>4</a:t>
                      </a:r>
                      <a:r>
                        <a:rPr kumimoji="0" lang="en-US" sz="1600" b="1" i="0" u="none" strike="noStrike" cap="none" normalizeH="0" baseline="0" dirty="0" smtClean="0">
                          <a:ln>
                            <a:noFill/>
                          </a:ln>
                          <a:solidFill>
                            <a:schemeClr val="tx1"/>
                          </a:solidFill>
                          <a:effectLst/>
                          <a:latin typeface="Arial" charset="0"/>
                        </a:rPr>
                        <a:t>9,999</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n-US" sz="1600" b="1" i="0" u="none" strike="noStrike" kern="1200" baseline="0" dirty="0" smtClean="0">
                          <a:solidFill>
                            <a:schemeClr val="tx1"/>
                          </a:solidFill>
                          <a:latin typeface="+mn-lt"/>
                          <a:ea typeface="+mn-ea"/>
                          <a:cs typeface="+mn-cs"/>
                        </a:rPr>
                        <a:t>50,000–</a:t>
                      </a:r>
                      <a:r>
                        <a:rPr kumimoji="0" lang="en-US" sz="1600" b="1" i="0" u="none" strike="noStrike" cap="none" normalizeH="0" baseline="0" dirty="0" smtClean="0">
                          <a:ln>
                            <a:noFill/>
                          </a:ln>
                          <a:solidFill>
                            <a:schemeClr val="tx1"/>
                          </a:solidFill>
                          <a:effectLst/>
                          <a:latin typeface="Arial" charset="0"/>
                        </a:rPr>
                        <a:t>69,999 </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charset="0"/>
                        </a:rPr>
                        <a:t>70,000 AND</a:t>
                      </a:r>
                      <a:br>
                        <a:rPr kumimoji="0" lang="en-US" sz="1400" b="1" i="0" u="none" strike="noStrike" cap="none" normalizeH="0" baseline="0" dirty="0" smtClean="0">
                          <a:ln>
                            <a:noFill/>
                          </a:ln>
                          <a:solidFill>
                            <a:schemeClr val="tx1"/>
                          </a:solidFill>
                          <a:effectLst/>
                          <a:latin typeface="Arial" charset="0"/>
                        </a:rPr>
                      </a:br>
                      <a:r>
                        <a:rPr kumimoji="0" lang="en-US" sz="1400" b="1" i="0" u="none" strike="noStrike" cap="none" normalizeH="0" baseline="0" dirty="0" smtClean="0">
                          <a:ln>
                            <a:noFill/>
                          </a:ln>
                          <a:solidFill>
                            <a:schemeClr val="tx1"/>
                          </a:solidFill>
                          <a:effectLst/>
                          <a:latin typeface="Arial" charset="0"/>
                        </a:rPr>
                        <a:t>ABOVE</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Entertainment</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algn="ctr"/>
                      <a:r>
                        <a:rPr lang="en-US" sz="1600" dirty="0" smtClean="0"/>
                        <a:t>1,041</a:t>
                      </a:r>
                      <a:endParaRPr lang="en-US" sz="1600" dirty="0"/>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1,025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1,504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1,970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2,008</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2,611</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4,733</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Owned Dwelling</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algn="ctr"/>
                      <a:r>
                        <a:rPr lang="en-US" sz="1600" dirty="0" smtClean="0"/>
                        <a:t>1,880</a:t>
                      </a:r>
                      <a:endParaRPr lang="en-US" sz="1600" dirty="0"/>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2,083</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3,117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4,038</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4,847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6,473</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12,306</a:t>
                      </a:r>
                      <a:endParaRPr kumimoji="0" lang="en-US" sz="14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Rented Dwelling</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algn="ctr"/>
                      <a:r>
                        <a:rPr lang="en-US" sz="1600" dirty="0" smtClean="0"/>
                        <a:t>3,172</a:t>
                      </a:r>
                      <a:endParaRPr lang="en-US" sz="1600" dirty="0"/>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3,359</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3,228</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3,296</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3,295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2,977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2,098</a:t>
                      </a:r>
                      <a:endParaRPr kumimoji="0" lang="en-US" sz="14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Health Care</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algn="ctr"/>
                      <a:r>
                        <a:rPr lang="en-US" sz="1600" dirty="0" smtClean="0"/>
                        <a:t>1,222</a:t>
                      </a:r>
                      <a:endParaRPr lang="en-US" sz="1600" dirty="0"/>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1,917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2,536</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2,684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2,937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3,454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4,393</a:t>
                      </a:r>
                      <a:endParaRPr kumimoji="0" lang="en-US" sz="14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Food</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algn="ctr"/>
                      <a:r>
                        <a:rPr lang="en-US" sz="1600" dirty="0" smtClean="0"/>
                        <a:t>3,429</a:t>
                      </a:r>
                      <a:endParaRPr lang="en-US" sz="1600" dirty="0"/>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3,529</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4,415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4,737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5,384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6,420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9,761</a:t>
                      </a:r>
                      <a:endParaRPr kumimoji="0" lang="en-US" sz="14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Clothing</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dirty="0"/>
                    </a:p>
                  </a:txBody>
                  <a:tcPr/>
                </a:tc>
                <a:tc>
                  <a:txBody>
                    <a:bodyPr/>
                    <a:lstStyle/>
                    <a:p>
                      <a:pPr algn="ctr"/>
                      <a:r>
                        <a:rPr lang="en-US" sz="1600" dirty="0" smtClean="0"/>
                        <a:t>799</a:t>
                      </a:r>
                      <a:endParaRPr lang="en-US" sz="1600" dirty="0"/>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927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1,080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1,225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1,336</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1,608</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2,850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wipe(left)">
                                      <p:cBhvr>
                                        <p:cTn id="18" dur="500"/>
                                        <p:tgtEl>
                                          <p:spTgt spid="33"/>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11618"/>
                                        </p:tgtEl>
                                        <p:attrNameLst>
                                          <p:attrName>style.visibility</p:attrName>
                                        </p:attrNameLst>
                                      </p:cBhvr>
                                      <p:to>
                                        <p:strVal val="visible"/>
                                      </p:to>
                                    </p:set>
                                    <p:animEffect transition="in" filter="fade">
                                      <p:cBhvr>
                                        <p:cTn id="22" dur="500"/>
                                        <p:tgtEl>
                                          <p:spTgt spid="111618"/>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95970"/>
                                        </p:tgtEl>
                                        <p:attrNameLst>
                                          <p:attrName>style.visibility</p:attrName>
                                        </p:attrNameLst>
                                      </p:cBhvr>
                                      <p:to>
                                        <p:strVal val="visible"/>
                                      </p:to>
                                    </p:set>
                                    <p:animEffect transition="in" filter="wipe(left)">
                                      <p:cBhvr>
                                        <p:cTn id="26" dur="500"/>
                                        <p:tgtEl>
                                          <p:spTgt spid="595970"/>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595970" grpId="0"/>
      <p:bldP spid="24"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a:p>
        </p:txBody>
      </p:sp>
      <p:sp>
        <p:nvSpPr>
          <p:cNvPr id="24"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4.1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CONSUMER EXPENDITURES IN THE UNITED STATES</a:t>
            </a:r>
            <a:endParaRPr lang="en-US" sz="2000" b="1" dirty="0">
              <a:solidFill>
                <a:srgbClr val="007CB2"/>
              </a:solidFill>
              <a:latin typeface="Arial" charset="0"/>
            </a:endParaRPr>
          </a:p>
        </p:txBody>
      </p:sp>
      <p:cxnSp>
        <p:nvCxnSpPr>
          <p:cNvPr id="30" name="Straight Connector 29"/>
          <p:cNvCxnSpPr/>
          <p:nvPr/>
        </p:nvCxnSpPr>
        <p:spPr bwMode="auto">
          <a:xfrm>
            <a:off x="0" y="6520656"/>
            <a:ext cx="9144000" cy="32544"/>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116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2675" y="685800"/>
            <a:ext cx="2828925" cy="187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3"/>
          <p:cNvSpPr>
            <a:spLocks noChangeArrowheads="1"/>
          </p:cNvSpPr>
          <p:nvPr/>
        </p:nvSpPr>
        <p:spPr bwMode="auto">
          <a:xfrm>
            <a:off x="6162674" y="2890837"/>
            <a:ext cx="2749548" cy="538163"/>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ENGEL CURVES FOR U.S. CONSUMERS</a:t>
            </a:r>
            <a:endParaRPr lang="en-US" sz="1600" b="1" dirty="0">
              <a:latin typeface="Arial" charset="0"/>
            </a:endParaRPr>
          </a:p>
        </p:txBody>
      </p:sp>
      <p:sp>
        <p:nvSpPr>
          <p:cNvPr id="11" name="Rectangle 8"/>
          <p:cNvSpPr>
            <a:spLocks noChangeArrowheads="1"/>
          </p:cNvSpPr>
          <p:nvPr/>
        </p:nvSpPr>
        <p:spPr bwMode="auto">
          <a:xfrm>
            <a:off x="6162675" y="3352800"/>
            <a:ext cx="2928936" cy="3048000"/>
          </a:xfrm>
          <a:prstGeom prst="rect">
            <a:avLst/>
          </a:prstGeom>
          <a:noFill/>
          <a:ln w="9525">
            <a:noFill/>
            <a:miter lim="800000"/>
            <a:headEnd/>
            <a:tailEnd/>
          </a:ln>
        </p:spPr>
        <p:txBody>
          <a:bodyPr/>
          <a:lstStyle/>
          <a:p>
            <a:pPr>
              <a:spcBef>
                <a:spcPct val="20000"/>
              </a:spcBef>
              <a:buFontTx/>
              <a:buNone/>
            </a:pPr>
            <a:r>
              <a:rPr lang="en-US" sz="1600" dirty="0">
                <a:latin typeface="Arial" charset="0"/>
              </a:rPr>
              <a:t>Average </a:t>
            </a:r>
            <a:r>
              <a:rPr lang="en-US" sz="1600" dirty="0" smtClean="0">
                <a:latin typeface="Arial" charset="0"/>
              </a:rPr>
              <a:t>per-household expenditures on </a:t>
            </a:r>
            <a:r>
              <a:rPr lang="en-US" sz="1600" dirty="0">
                <a:latin typeface="Arial" charset="0"/>
              </a:rPr>
              <a:t>rented </a:t>
            </a:r>
            <a:r>
              <a:rPr lang="en-US" sz="1600" dirty="0" smtClean="0">
                <a:latin typeface="Arial" charset="0"/>
              </a:rPr>
              <a:t>dwellings, health </a:t>
            </a:r>
            <a:r>
              <a:rPr lang="en-US" sz="1600" dirty="0">
                <a:latin typeface="Arial" charset="0"/>
              </a:rPr>
              <a:t>care, and </a:t>
            </a:r>
            <a:r>
              <a:rPr lang="en-US" sz="1600" dirty="0" smtClean="0">
                <a:latin typeface="Arial" charset="0"/>
              </a:rPr>
              <a:t>entertainment are </a:t>
            </a:r>
            <a:r>
              <a:rPr lang="en-US" sz="1600" dirty="0">
                <a:latin typeface="Arial" charset="0"/>
              </a:rPr>
              <a:t>plotted </a:t>
            </a:r>
            <a:r>
              <a:rPr lang="en-US" sz="1600" dirty="0" smtClean="0">
                <a:latin typeface="Arial" charset="0"/>
              </a:rPr>
              <a:t>as functions </a:t>
            </a:r>
            <a:r>
              <a:rPr lang="en-US" sz="1600" dirty="0">
                <a:latin typeface="Arial" charset="0"/>
              </a:rPr>
              <a:t>of annual </a:t>
            </a:r>
            <a:r>
              <a:rPr lang="en-US" sz="1600" dirty="0" smtClean="0">
                <a:latin typeface="Arial" charset="0"/>
              </a:rPr>
              <a:t>income.</a:t>
            </a:r>
          </a:p>
          <a:p>
            <a:pPr>
              <a:spcBef>
                <a:spcPct val="20000"/>
              </a:spcBef>
              <a:buFontTx/>
              <a:buNone/>
            </a:pPr>
            <a:r>
              <a:rPr lang="en-US" sz="1600" dirty="0" smtClean="0">
                <a:latin typeface="Arial" charset="0"/>
              </a:rPr>
              <a:t>Health </a:t>
            </a:r>
            <a:r>
              <a:rPr lang="en-US" sz="1600" dirty="0">
                <a:latin typeface="Arial" charset="0"/>
              </a:rPr>
              <a:t>care and </a:t>
            </a:r>
            <a:r>
              <a:rPr lang="en-US" sz="1600" dirty="0" smtClean="0">
                <a:latin typeface="Arial" charset="0"/>
              </a:rPr>
              <a:t>entertainment are </a:t>
            </a:r>
            <a:r>
              <a:rPr lang="en-US" sz="1600" dirty="0">
                <a:latin typeface="Arial" charset="0"/>
              </a:rPr>
              <a:t>normal goods, </a:t>
            </a:r>
            <a:r>
              <a:rPr lang="en-US" sz="1600" dirty="0" smtClean="0">
                <a:latin typeface="Arial" charset="0"/>
              </a:rPr>
              <a:t>as expenditures </a:t>
            </a:r>
            <a:r>
              <a:rPr lang="en-US" sz="1600" dirty="0">
                <a:latin typeface="Arial" charset="0"/>
              </a:rPr>
              <a:t>increase </a:t>
            </a:r>
            <a:r>
              <a:rPr lang="en-US" sz="1600" dirty="0" smtClean="0">
                <a:latin typeface="Arial" charset="0"/>
              </a:rPr>
              <a:t>with income.</a:t>
            </a:r>
          </a:p>
          <a:p>
            <a:pPr>
              <a:spcBef>
                <a:spcPct val="20000"/>
              </a:spcBef>
              <a:buFontTx/>
              <a:buNone/>
            </a:pPr>
            <a:r>
              <a:rPr lang="en-US" sz="1600" dirty="0" smtClean="0">
                <a:latin typeface="Arial" charset="0"/>
              </a:rPr>
              <a:t>Rental </a:t>
            </a:r>
            <a:r>
              <a:rPr lang="en-US" sz="1600" dirty="0">
                <a:latin typeface="Arial" charset="0"/>
              </a:rPr>
              <a:t>housing, </a:t>
            </a:r>
            <a:r>
              <a:rPr lang="en-US" sz="1600" dirty="0" smtClean="0">
                <a:latin typeface="Arial" charset="0"/>
              </a:rPr>
              <a:t>however, is </a:t>
            </a:r>
            <a:r>
              <a:rPr lang="en-US" sz="1600" dirty="0">
                <a:latin typeface="Arial" charset="0"/>
              </a:rPr>
              <a:t>an inferior good </a:t>
            </a:r>
            <a:r>
              <a:rPr lang="en-US" sz="1600" dirty="0" smtClean="0">
                <a:latin typeface="Arial" charset="0"/>
              </a:rPr>
              <a:t>for incomes </a:t>
            </a:r>
            <a:r>
              <a:rPr lang="en-US" sz="1600" dirty="0">
                <a:latin typeface="Arial" charset="0"/>
              </a:rPr>
              <a:t>above $30,000.</a:t>
            </a:r>
          </a:p>
        </p:txBody>
      </p:sp>
      <p:sp>
        <p:nvSpPr>
          <p:cNvPr id="12" name="Rectangle 9"/>
          <p:cNvSpPr>
            <a:spLocks noChangeArrowheads="1"/>
          </p:cNvSpPr>
          <p:nvPr/>
        </p:nvSpPr>
        <p:spPr bwMode="auto">
          <a:xfrm>
            <a:off x="6162675" y="2590800"/>
            <a:ext cx="28289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4.5</a:t>
            </a:r>
            <a:endParaRPr lang="en-US" sz="2000" b="1" dirty="0">
              <a:solidFill>
                <a:srgbClr val="ED1B2F"/>
              </a:solidFill>
              <a:latin typeface="Arial" charset="0"/>
            </a:endParaRPr>
          </a:p>
        </p:txBody>
      </p:sp>
      <p:grpSp>
        <p:nvGrpSpPr>
          <p:cNvPr id="19" name="Group 18"/>
          <p:cNvGrpSpPr>
            <a:grpSpLocks/>
          </p:cNvGrpSpPr>
          <p:nvPr/>
        </p:nvGrpSpPr>
        <p:grpSpPr bwMode="auto">
          <a:xfrm rot="10800000">
            <a:off x="6027134" y="6400800"/>
            <a:ext cx="2885088" cy="119856"/>
            <a:chOff x="457199" y="5791200"/>
            <a:chExt cx="3193257" cy="152400"/>
          </a:xfrm>
        </p:grpSpPr>
        <p:cxnSp>
          <p:nvCxnSpPr>
            <p:cNvPr id="20"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6" name="Rectangle 5"/>
          <p:cNvSpPr/>
          <p:nvPr/>
        </p:nvSpPr>
        <p:spPr bwMode="auto">
          <a:xfrm>
            <a:off x="609600" y="1219200"/>
            <a:ext cx="5413710" cy="4724401"/>
          </a:xfrm>
          <a:prstGeom prst="rect">
            <a:avLst/>
          </a:prstGeom>
          <a:solidFill>
            <a:schemeClr val="bg1"/>
          </a:solidFill>
          <a:ln>
            <a:noFill/>
          </a:ln>
          <a:effectLst/>
          <a:extLst/>
        </p:spPr>
        <p:txBody>
          <a:bodyPr vert="horz" wrap="square" lIns="91440" tIns="45720" rIns="91440" bIns="45720" numCol="1" rtlCol="0" anchor="t" anchorCtr="0" compatLnSpc="1">
            <a:prstTxWarp prst="textNoShape">
              <a:avLst/>
            </a:prstTxWarp>
            <a:noAutofit/>
          </a:bodyPr>
          <a:lstStyle/>
          <a:p>
            <a:pPr marL="0" marR="0" indent="290513" algn="l" defTabSz="914400" rtl="0" eaLnBrk="1" fontAlgn="base" latinLnBrk="0" hangingPunct="1">
              <a:lnSpc>
                <a:spcPct val="100000"/>
              </a:lnSpc>
              <a:spcBef>
                <a:spcPct val="0"/>
              </a:spcBef>
              <a:spcAft>
                <a:spcPct val="0"/>
              </a:spcAft>
              <a:buClrTx/>
              <a:buSzTx/>
              <a:buFontTx/>
              <a:buAutoNum type="arabicPeriod"/>
              <a:tabLst/>
            </a:pPr>
            <a:endParaRPr kumimoji="0" lang="en-US" sz="1800" b="0" i="0" u="none" strike="noStrike" cap="none" normalizeH="0" baseline="0" smtClean="0">
              <a:ln>
                <a:noFill/>
              </a:ln>
              <a:solidFill>
                <a:schemeClr val="tx1"/>
              </a:solidFill>
              <a:effectLst/>
              <a:latin typeface="Palatino" pitchFamily="2"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23" name="Picture 2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27" name="Picture 2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28" name="Picture 2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29" name="Picture 2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pic>
        <p:nvPicPr>
          <p:cNvPr id="31" name="Picture 3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16642" y="1552575"/>
            <a:ext cx="5048250" cy="4210050"/>
          </a:xfrm>
          <a:prstGeom prst="rect">
            <a:avLst/>
          </a:prstGeom>
        </p:spPr>
      </p:pic>
      <p:grpSp>
        <p:nvGrpSpPr>
          <p:cNvPr id="16" name="Group 15"/>
          <p:cNvGrpSpPr>
            <a:grpSpLocks/>
          </p:cNvGrpSpPr>
          <p:nvPr/>
        </p:nvGrpSpPr>
        <p:grpSpPr bwMode="auto">
          <a:xfrm>
            <a:off x="5965920" y="1219199"/>
            <a:ext cx="122428" cy="5239656"/>
            <a:chOff x="3574256" y="2209800"/>
            <a:chExt cx="152400" cy="4114800"/>
          </a:xfrm>
        </p:grpSpPr>
        <p:cxnSp>
          <p:nvCxnSpPr>
            <p:cNvPr id="17"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8"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22591248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animEffect transition="in" filter="wipe(left)">
                                      <p:cBhvr>
                                        <p:cTn id="23" dur="500"/>
                                        <p:tgtEl>
                                          <p:spTgt spid="11">
                                            <p:txEl>
                                              <p:pRg st="0" end="0"/>
                                            </p:txEl>
                                          </p:spTgt>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750"/>
                                        <p:tgtEl>
                                          <p:spTgt spid="7"/>
                                        </p:tgtEl>
                                      </p:cBhvr>
                                    </p:animEffect>
                                  </p:childTnLst>
                                </p:cTn>
                              </p:par>
                            </p:childTnLst>
                          </p:cTn>
                        </p:par>
                        <p:par>
                          <p:cTn id="28" fill="hold">
                            <p:stCondLst>
                              <p:cond delay="325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750"/>
                                        <p:tgtEl>
                                          <p:spTgt spid="8"/>
                                        </p:tgtEl>
                                      </p:cBhvr>
                                    </p:animEffect>
                                  </p:childTnLst>
                                </p:cTn>
                              </p:par>
                            </p:childTnLst>
                          </p:cTn>
                        </p:par>
                        <p:par>
                          <p:cTn id="32" fill="hold">
                            <p:stCondLst>
                              <p:cond delay="4000"/>
                            </p:stCondLst>
                            <p:childTnLst>
                              <p:par>
                                <p:cTn id="33" presetID="22" presetClass="entr" presetSubtype="8"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500"/>
                            </p:stCondLst>
                            <p:childTnLst>
                              <p:par>
                                <p:cTn id="37" presetID="22" presetClass="entr" presetSubtype="8"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5000"/>
                            </p:stCondLst>
                            <p:childTnLst>
                              <p:par>
                                <p:cTn id="41" presetID="22" presetClass="entr" presetSubtype="4"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down)">
                                      <p:cBhvr>
                                        <p:cTn id="43" dur="750"/>
                                        <p:tgtEl>
                                          <p:spTgt spid="23"/>
                                        </p:tgtEl>
                                      </p:cBhvr>
                                    </p:animEffect>
                                  </p:childTnLst>
                                </p:cTn>
                              </p:par>
                            </p:childTnLst>
                          </p:cTn>
                        </p:par>
                        <p:par>
                          <p:cTn id="44" fill="hold">
                            <p:stCondLst>
                              <p:cond delay="575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6250"/>
                            </p:stCondLst>
                            <p:childTnLst>
                              <p:par>
                                <p:cTn id="49" presetID="22" presetClass="entr" presetSubtype="4"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750"/>
                                        <p:tgtEl>
                                          <p:spTgt spid="28"/>
                                        </p:tgtEl>
                                      </p:cBhvr>
                                    </p:animEffect>
                                  </p:childTnLst>
                                </p:cTn>
                              </p:par>
                            </p:childTnLst>
                          </p:cTn>
                        </p:par>
                        <p:par>
                          <p:cTn id="52" fill="hold">
                            <p:stCondLst>
                              <p:cond delay="7000"/>
                            </p:stCondLst>
                            <p:childTnLst>
                              <p:par>
                                <p:cTn id="53" presetID="22" presetClass="entr" presetSubtype="8" fill="hold" grpId="0" nodeType="afterEffect">
                                  <p:stCondLst>
                                    <p:cond delay="0"/>
                                  </p:stCondLst>
                                  <p:childTnLst>
                                    <p:set>
                                      <p:cBhvr>
                                        <p:cTn id="54" dur="1" fill="hold">
                                          <p:stCondLst>
                                            <p:cond delay="0"/>
                                          </p:stCondLst>
                                        </p:cTn>
                                        <p:tgtEl>
                                          <p:spTgt spid="11">
                                            <p:txEl>
                                              <p:pRg st="1" end="1"/>
                                            </p:txEl>
                                          </p:spTgt>
                                        </p:tgtEl>
                                        <p:attrNameLst>
                                          <p:attrName>style.visibility</p:attrName>
                                        </p:attrNameLst>
                                      </p:cBhvr>
                                      <p:to>
                                        <p:strVal val="visible"/>
                                      </p:to>
                                    </p:set>
                                    <p:animEffect transition="in" filter="wipe(left)">
                                      <p:cBhvr>
                                        <p:cTn id="55" dur="500"/>
                                        <p:tgtEl>
                                          <p:spTgt spid="11">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wipe(left)">
                                      <p:cBhvr>
                                        <p:cTn id="60" dur="500"/>
                                        <p:tgtEl>
                                          <p:spTgt spid="29"/>
                                        </p:tgtEl>
                                      </p:cBhvr>
                                    </p:animEffect>
                                  </p:childTnLst>
                                </p:cTn>
                              </p:par>
                            </p:childTnLst>
                          </p:cTn>
                        </p:par>
                        <p:par>
                          <p:cTn id="61" fill="hold">
                            <p:stCondLst>
                              <p:cond delay="500"/>
                            </p:stCondLst>
                            <p:childTnLst>
                              <p:par>
                                <p:cTn id="62" presetID="22" presetClass="entr" presetSubtype="4" fill="hold"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wipe(down)">
                                      <p:cBhvr>
                                        <p:cTn id="64" dur="750"/>
                                        <p:tgtEl>
                                          <p:spTgt spid="31"/>
                                        </p:tgtEl>
                                      </p:cBhvr>
                                    </p:animEffect>
                                  </p:childTnLst>
                                </p:cTn>
                              </p:par>
                            </p:childTnLst>
                          </p:cTn>
                        </p:par>
                        <p:par>
                          <p:cTn id="65" fill="hold">
                            <p:stCondLst>
                              <p:cond delay="1250"/>
                            </p:stCondLst>
                            <p:childTnLst>
                              <p:par>
                                <p:cTn id="66" presetID="22" presetClass="entr" presetSubtype="8" fill="hold" grpId="0" nodeType="afterEffect">
                                  <p:stCondLst>
                                    <p:cond delay="0"/>
                                  </p:stCondLst>
                                  <p:childTnLst>
                                    <p:set>
                                      <p:cBhvr>
                                        <p:cTn id="67" dur="1" fill="hold">
                                          <p:stCondLst>
                                            <p:cond delay="0"/>
                                          </p:stCondLst>
                                        </p:cTn>
                                        <p:tgtEl>
                                          <p:spTgt spid="11">
                                            <p:txEl>
                                              <p:pRg st="2" end="2"/>
                                            </p:txEl>
                                          </p:spTgt>
                                        </p:tgtEl>
                                        <p:attrNameLst>
                                          <p:attrName>style.visibility</p:attrName>
                                        </p:attrNameLst>
                                      </p:cBhvr>
                                      <p:to>
                                        <p:strVal val="visible"/>
                                      </p:to>
                                    </p:set>
                                    <p:animEffect transition="in" filter="wipe(left)">
                                      <p:cBhvr>
                                        <p:cTn id="68" dur="500"/>
                                        <p:tgtEl>
                                          <p:spTgt spid="11">
                                            <p:txEl>
                                              <p:pRg st="2" end="2"/>
                                            </p:txEl>
                                          </p:spTgt>
                                        </p:tgtEl>
                                      </p:cBhvr>
                                    </p:animEffect>
                                  </p:childTnLst>
                                </p:cTn>
                              </p:par>
                            </p:childTnLst>
                          </p:cTn>
                        </p:par>
                        <p:par>
                          <p:cTn id="69" fill="hold">
                            <p:stCondLst>
                              <p:cond delay="1750"/>
                            </p:stCondLst>
                            <p:childTnLst>
                              <p:par>
                                <p:cTn id="70" presetID="22" presetClass="entr" presetSubtype="8" fill="hold"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left)">
                                      <p:cBhvr>
                                        <p:cTn id="72" dur="500"/>
                                        <p:tgtEl>
                                          <p:spTgt spid="19"/>
                                        </p:tgtEl>
                                      </p:cBhvr>
                                    </p:animEffect>
                                  </p:childTnLst>
                                </p:cTn>
                              </p:par>
                            </p:childTnLst>
                          </p:cTn>
                        </p:par>
                        <p:par>
                          <p:cTn id="73" fill="hold">
                            <p:stCondLst>
                              <p:cond delay="2250"/>
                            </p:stCondLst>
                            <p:childTnLst>
                              <p:par>
                                <p:cTn id="74" presetID="22" presetClass="entr" presetSubtype="8" fill="hold" nodeType="after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wipe(left)">
                                      <p:cBhvr>
                                        <p:cTn id="7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uiExpand="1" build="p"/>
      <p:bldP spid="12" grpId="0"/>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2"/>
          <p:cNvSpPr txBox="1">
            <a:spLocks noChangeArrowheads="1"/>
          </p:cNvSpPr>
          <p:nvPr/>
        </p:nvSpPr>
        <p:spPr>
          <a:xfrm>
            <a:off x="457198" y="1"/>
            <a:ext cx="4876801"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Substitutes and Complements</a:t>
            </a:r>
          </a:p>
        </p:txBody>
      </p:sp>
      <p:sp>
        <p:nvSpPr>
          <p:cNvPr id="7" name="Rectangle 65"/>
          <p:cNvSpPr>
            <a:spLocks noChangeArrowheads="1"/>
          </p:cNvSpPr>
          <p:nvPr/>
        </p:nvSpPr>
        <p:spPr bwMode="auto">
          <a:xfrm>
            <a:off x="457199" y="1231880"/>
            <a:ext cx="820737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smtClean="0">
                <a:latin typeface="Arial" pitchFamily="34" charset="0"/>
                <a:cs typeface="Arial" pitchFamily="34" charset="0"/>
              </a:rPr>
              <a:t>Two </a:t>
            </a:r>
            <a:r>
              <a:rPr lang="en-US" dirty="0">
                <a:latin typeface="Arial" pitchFamily="34" charset="0"/>
                <a:cs typeface="Arial" pitchFamily="34" charset="0"/>
              </a:rPr>
              <a:t>goods are </a:t>
            </a:r>
            <a:r>
              <a:rPr lang="en-US" i="1" dirty="0">
                <a:latin typeface="Arial" pitchFamily="34" charset="0"/>
                <a:cs typeface="Arial" pitchFamily="34" charset="0"/>
              </a:rPr>
              <a:t>substitutes</a:t>
            </a:r>
            <a:r>
              <a:rPr lang="en-US" dirty="0">
                <a:latin typeface="Arial" pitchFamily="34" charset="0"/>
                <a:cs typeface="Arial" pitchFamily="34" charset="0"/>
              </a:rPr>
              <a:t> if an increase in the price of one leads to an increase in the quantity demanded of the other.</a:t>
            </a:r>
          </a:p>
          <a:p>
            <a:pPr>
              <a:buNone/>
            </a:pPr>
            <a:endParaRPr lang="en-US" dirty="0">
              <a:latin typeface="Arial" pitchFamily="34" charset="0"/>
              <a:cs typeface="Arial" pitchFamily="34" charset="0"/>
            </a:endParaRPr>
          </a:p>
          <a:p>
            <a:pPr>
              <a:buNone/>
            </a:pPr>
            <a:r>
              <a:rPr lang="en-US" dirty="0">
                <a:latin typeface="Arial" pitchFamily="34" charset="0"/>
                <a:cs typeface="Arial" pitchFamily="34" charset="0"/>
              </a:rPr>
              <a:t>Two goods are </a:t>
            </a:r>
            <a:r>
              <a:rPr lang="en-US" i="1" dirty="0">
                <a:latin typeface="Arial" pitchFamily="34" charset="0"/>
                <a:cs typeface="Arial" pitchFamily="34" charset="0"/>
              </a:rPr>
              <a:t>complements</a:t>
            </a:r>
            <a:r>
              <a:rPr lang="en-US" dirty="0">
                <a:latin typeface="Arial" pitchFamily="34" charset="0"/>
                <a:cs typeface="Arial" pitchFamily="34" charset="0"/>
              </a:rPr>
              <a:t> if an increase in the price of one good leads to a decrease in the quantity demanded of the other.</a:t>
            </a:r>
          </a:p>
          <a:p>
            <a:pPr>
              <a:buNone/>
            </a:pPr>
            <a:endParaRPr lang="en-US" dirty="0">
              <a:latin typeface="Arial" pitchFamily="34" charset="0"/>
              <a:cs typeface="Arial" pitchFamily="34" charset="0"/>
            </a:endParaRPr>
          </a:p>
          <a:p>
            <a:pPr>
              <a:buNone/>
            </a:pPr>
            <a:r>
              <a:rPr lang="en-US" dirty="0">
                <a:latin typeface="Arial" pitchFamily="34" charset="0"/>
                <a:cs typeface="Arial" pitchFamily="34" charset="0"/>
              </a:rPr>
              <a:t>Two goods are </a:t>
            </a:r>
            <a:r>
              <a:rPr lang="en-US" i="1" dirty="0">
                <a:latin typeface="Arial" pitchFamily="34" charset="0"/>
                <a:cs typeface="Arial" pitchFamily="34" charset="0"/>
              </a:rPr>
              <a:t>independent</a:t>
            </a:r>
            <a:r>
              <a:rPr lang="en-US" dirty="0">
                <a:latin typeface="Arial" pitchFamily="34" charset="0"/>
                <a:cs typeface="Arial" pitchFamily="34" charset="0"/>
              </a:rPr>
              <a:t> if a change in the price of one good has no effect on the quantity demanded of the other</a:t>
            </a:r>
            <a:r>
              <a:rPr lang="en-US" dirty="0" smtClean="0">
                <a:latin typeface="Arial" pitchFamily="34" charset="0"/>
                <a:cs typeface="Arial" pitchFamily="34" charset="0"/>
              </a:rPr>
              <a:t>.</a:t>
            </a:r>
          </a:p>
          <a:p>
            <a:pPr>
              <a:buNone/>
            </a:pPr>
            <a:endParaRPr lang="en-US" dirty="0">
              <a:latin typeface="Arial" pitchFamily="34" charset="0"/>
              <a:cs typeface="Arial" pitchFamily="34" charset="0"/>
            </a:endParaRPr>
          </a:p>
          <a:p>
            <a:pPr>
              <a:buNone/>
            </a:pPr>
            <a:r>
              <a:rPr lang="en-US" dirty="0">
                <a:latin typeface="Arial" pitchFamily="34" charset="0"/>
                <a:cs typeface="Arial" pitchFamily="34" charset="0"/>
              </a:rPr>
              <a:t>The fact that goods can be complements or substitutes suggests that </a:t>
            </a:r>
            <a:r>
              <a:rPr lang="en-US" dirty="0" smtClean="0">
                <a:latin typeface="Arial" pitchFamily="34" charset="0"/>
                <a:cs typeface="Arial" pitchFamily="34" charset="0"/>
              </a:rPr>
              <a:t>when studying </a:t>
            </a:r>
            <a:r>
              <a:rPr lang="en-US" dirty="0">
                <a:latin typeface="Arial" pitchFamily="34" charset="0"/>
                <a:cs typeface="Arial" pitchFamily="34" charset="0"/>
              </a:rPr>
              <a:t>the effects of price changes in one market, it may be important to </a:t>
            </a:r>
            <a:r>
              <a:rPr lang="en-US" dirty="0" smtClean="0">
                <a:latin typeface="Arial" pitchFamily="34" charset="0"/>
                <a:cs typeface="Arial" pitchFamily="34" charset="0"/>
              </a:rPr>
              <a:t>look at </a:t>
            </a:r>
            <a:r>
              <a:rPr lang="en-US" dirty="0">
                <a:latin typeface="Arial" pitchFamily="34" charset="0"/>
                <a:cs typeface="Arial" pitchFamily="34" charset="0"/>
              </a:rPr>
              <a:t>the consequences in related markets.</a:t>
            </a:r>
          </a:p>
        </p:txBody>
      </p:sp>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8266756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wipe(left)">
                                      <p:cBhvr>
                                        <p:cTn id="15" dur="500"/>
                                        <p:tgtEl>
                                          <p:spTgt spid="7">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wipe(left)">
                                      <p:cBhvr>
                                        <p:cTn id="20" dur="500"/>
                                        <p:tgtEl>
                                          <p:spTgt spid="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Effect transition="in" filter="wipe(left)">
                                      <p:cBhvr>
                                        <p:cTn id="25" dur="500"/>
                                        <p:tgtEl>
                                          <p:spTgt spid="7">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7">
                                            <p:txEl>
                                              <p:pRg st="6" end="6"/>
                                            </p:txEl>
                                          </p:spTgt>
                                        </p:tgtEl>
                                        <p:attrNameLst>
                                          <p:attrName>style.visibility</p:attrName>
                                        </p:attrNameLst>
                                      </p:cBhvr>
                                      <p:to>
                                        <p:strVal val="visible"/>
                                      </p:to>
                                    </p:set>
                                    <p:animEffect transition="in" filter="wipe(left)">
                                      <p:cBhvr>
                                        <p:cTn id="30"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7"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5"/>
          <p:cNvSpPr>
            <a:spLocks noChangeArrowheads="1"/>
          </p:cNvSpPr>
          <p:nvPr/>
        </p:nvSpPr>
        <p:spPr bwMode="auto">
          <a:xfrm>
            <a:off x="457199" y="1752600"/>
            <a:ext cx="8207375"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Arial" pitchFamily="34" charset="0"/>
                <a:cs typeface="Arial" pitchFamily="34" charset="0"/>
              </a:rPr>
              <a:t>A fall in the price of a good has two effects</a:t>
            </a:r>
            <a:r>
              <a:rPr lang="en-US" dirty="0" smtClean="0">
                <a:latin typeface="Arial" pitchFamily="34" charset="0"/>
                <a:cs typeface="Arial" pitchFamily="34" charset="0"/>
              </a:rPr>
              <a:t>:</a:t>
            </a:r>
            <a:endParaRPr lang="en-US" dirty="0">
              <a:latin typeface="Arial" pitchFamily="34" charset="0"/>
              <a:cs typeface="Arial" pitchFamily="34" charset="0"/>
            </a:endParaRPr>
          </a:p>
          <a:p>
            <a:endParaRPr lang="en-US" dirty="0">
              <a:latin typeface="Arial" pitchFamily="34" charset="0"/>
              <a:cs typeface="Arial" pitchFamily="34" charset="0"/>
            </a:endParaRPr>
          </a:p>
          <a:p>
            <a:pPr marL="800100" lvl="1" indent="-342900">
              <a:buFontTx/>
              <a:buAutoNum type="arabicPeriod"/>
            </a:pPr>
            <a:r>
              <a:rPr lang="en-US" dirty="0" smtClean="0">
                <a:latin typeface="Arial" pitchFamily="34" charset="0"/>
                <a:cs typeface="Arial" pitchFamily="34" charset="0"/>
              </a:rPr>
              <a:t> </a:t>
            </a:r>
            <a:r>
              <a:rPr lang="en-US" i="1" dirty="0" smtClean="0">
                <a:latin typeface="Arial" pitchFamily="34" charset="0"/>
                <a:cs typeface="Arial" pitchFamily="34" charset="0"/>
              </a:rPr>
              <a:t>Consumers will tend to buy more of the good that has become</a:t>
            </a:r>
            <a:br>
              <a:rPr lang="en-US" i="1" dirty="0" smtClean="0">
                <a:latin typeface="Arial" pitchFamily="34" charset="0"/>
                <a:cs typeface="Arial" pitchFamily="34" charset="0"/>
              </a:rPr>
            </a:br>
            <a:r>
              <a:rPr lang="en-US" i="1" dirty="0" smtClean="0">
                <a:latin typeface="Arial" pitchFamily="34" charset="0"/>
                <a:cs typeface="Arial" pitchFamily="34" charset="0"/>
              </a:rPr>
              <a:t> cheaper and less of those goods that are now relatively more</a:t>
            </a:r>
            <a:br>
              <a:rPr lang="en-US" i="1" dirty="0" smtClean="0">
                <a:latin typeface="Arial" pitchFamily="34" charset="0"/>
                <a:cs typeface="Arial" pitchFamily="34" charset="0"/>
              </a:rPr>
            </a:br>
            <a:r>
              <a:rPr lang="en-US" i="1" dirty="0" smtClean="0">
                <a:latin typeface="Arial" pitchFamily="34" charset="0"/>
                <a:cs typeface="Arial" pitchFamily="34" charset="0"/>
              </a:rPr>
              <a:t> expensive</a:t>
            </a:r>
            <a:r>
              <a:rPr lang="en-US" i="1" dirty="0">
                <a:latin typeface="Arial" pitchFamily="34" charset="0"/>
                <a:cs typeface="Arial" pitchFamily="34" charset="0"/>
              </a:rPr>
              <a:t>. </a:t>
            </a:r>
            <a:r>
              <a:rPr lang="en-US" dirty="0" smtClean="0">
                <a:latin typeface="Arial" pitchFamily="34" charset="0"/>
                <a:cs typeface="Arial" pitchFamily="34" charset="0"/>
              </a:rPr>
              <a:t>This response </a:t>
            </a:r>
            <a:r>
              <a:rPr lang="en-US" dirty="0">
                <a:latin typeface="Arial" pitchFamily="34" charset="0"/>
                <a:cs typeface="Arial" pitchFamily="34" charset="0"/>
              </a:rPr>
              <a:t>to a change in the relative prices </a:t>
            </a:r>
            <a:r>
              <a:rPr lang="en-US" dirty="0" smtClean="0">
                <a:latin typeface="Arial" pitchFamily="34" charset="0"/>
                <a:cs typeface="Arial" pitchFamily="34" charset="0"/>
              </a:rPr>
              <a:t>of goods</a:t>
            </a:r>
            <a:br>
              <a:rPr lang="en-US" dirty="0" smtClean="0">
                <a:latin typeface="Arial" pitchFamily="34" charset="0"/>
                <a:cs typeface="Arial" pitchFamily="34" charset="0"/>
              </a:rPr>
            </a:br>
            <a:r>
              <a:rPr lang="en-US" dirty="0" smtClean="0">
                <a:latin typeface="Arial" pitchFamily="34" charset="0"/>
                <a:cs typeface="Arial" pitchFamily="34" charset="0"/>
              </a:rPr>
              <a:t> </a:t>
            </a:r>
            <a:r>
              <a:rPr lang="en-US" dirty="0">
                <a:latin typeface="Arial" pitchFamily="34" charset="0"/>
                <a:cs typeface="Arial" pitchFamily="34" charset="0"/>
              </a:rPr>
              <a:t>is called the </a:t>
            </a:r>
            <a:r>
              <a:rPr lang="en-US" i="1" dirty="0" smtClean="0">
                <a:latin typeface="Arial" pitchFamily="34" charset="0"/>
                <a:cs typeface="Arial" pitchFamily="34" charset="0"/>
              </a:rPr>
              <a:t>substitution effect</a:t>
            </a:r>
            <a:r>
              <a:rPr lang="en-US" dirty="0">
                <a:latin typeface="Arial" pitchFamily="34" charset="0"/>
                <a:cs typeface="Arial" pitchFamily="34" charset="0"/>
              </a:rPr>
              <a:t>.</a:t>
            </a:r>
            <a:endParaRPr lang="en-US" dirty="0" smtClean="0">
              <a:latin typeface="Arial" pitchFamily="34" charset="0"/>
              <a:cs typeface="Arial" pitchFamily="34" charset="0"/>
            </a:endParaRPr>
          </a:p>
          <a:p>
            <a:pPr marL="800100" lvl="1" indent="-342900">
              <a:buFontTx/>
              <a:buAutoNum type="arabicPeriod"/>
            </a:pPr>
            <a:endParaRPr lang="en-US" i="1" dirty="0">
              <a:latin typeface="Arial" pitchFamily="34" charset="0"/>
              <a:cs typeface="Arial" pitchFamily="34" charset="0"/>
            </a:endParaRPr>
          </a:p>
          <a:p>
            <a:pPr marL="800100" lvl="1" indent="-342900">
              <a:buFontTx/>
              <a:buAutoNum type="arabicPeriod"/>
            </a:pPr>
            <a:r>
              <a:rPr lang="en-US" dirty="0" smtClean="0">
                <a:latin typeface="Arial" pitchFamily="34" charset="0"/>
                <a:cs typeface="Arial" pitchFamily="34" charset="0"/>
              </a:rPr>
              <a:t> </a:t>
            </a:r>
            <a:r>
              <a:rPr lang="en-US" i="1" dirty="0" smtClean="0">
                <a:latin typeface="Arial" pitchFamily="34" charset="0"/>
                <a:cs typeface="Arial" pitchFamily="34" charset="0"/>
              </a:rPr>
              <a:t>Because </a:t>
            </a:r>
            <a:r>
              <a:rPr lang="en-US" i="1" dirty="0">
                <a:latin typeface="Arial" pitchFamily="34" charset="0"/>
                <a:cs typeface="Arial" pitchFamily="34" charset="0"/>
              </a:rPr>
              <a:t>one of the goods is now cheaper, consumers enjoy </a:t>
            </a:r>
            <a:r>
              <a:rPr lang="en-US" i="1" dirty="0" smtClean="0">
                <a:latin typeface="Arial" pitchFamily="34" charset="0"/>
                <a:cs typeface="Arial" pitchFamily="34" charset="0"/>
              </a:rPr>
              <a:t>an</a:t>
            </a:r>
            <a:br>
              <a:rPr lang="en-US" i="1" dirty="0" smtClean="0">
                <a:latin typeface="Arial" pitchFamily="34" charset="0"/>
                <a:cs typeface="Arial" pitchFamily="34" charset="0"/>
              </a:rPr>
            </a:br>
            <a:r>
              <a:rPr lang="en-US" i="1" dirty="0" smtClean="0">
                <a:latin typeface="Arial" pitchFamily="34" charset="0"/>
                <a:cs typeface="Arial" pitchFamily="34" charset="0"/>
              </a:rPr>
              <a:t> </a:t>
            </a:r>
            <a:r>
              <a:rPr lang="en-US" i="1" dirty="0">
                <a:latin typeface="Arial" pitchFamily="34" charset="0"/>
                <a:cs typeface="Arial" pitchFamily="34" charset="0"/>
              </a:rPr>
              <a:t>increase in real purchasing power. </a:t>
            </a:r>
            <a:r>
              <a:rPr lang="en-US" dirty="0">
                <a:latin typeface="Arial" pitchFamily="34" charset="0"/>
                <a:cs typeface="Arial" pitchFamily="34" charset="0"/>
              </a:rPr>
              <a:t>The change in demand </a:t>
            </a:r>
            <a:r>
              <a:rPr lang="en-US" dirty="0" smtClean="0">
                <a:latin typeface="Arial" pitchFamily="34" charset="0"/>
                <a:cs typeface="Arial" pitchFamily="34" charset="0"/>
              </a:rPr>
              <a:t>resulting</a:t>
            </a:r>
            <a:br>
              <a:rPr lang="en-US" dirty="0" smtClean="0">
                <a:latin typeface="Arial" pitchFamily="34" charset="0"/>
                <a:cs typeface="Arial" pitchFamily="34" charset="0"/>
              </a:rPr>
            </a:br>
            <a:r>
              <a:rPr lang="en-US" dirty="0" smtClean="0">
                <a:latin typeface="Arial" pitchFamily="34" charset="0"/>
                <a:cs typeface="Arial" pitchFamily="34" charset="0"/>
              </a:rPr>
              <a:t> </a:t>
            </a:r>
            <a:r>
              <a:rPr lang="en-US" dirty="0">
                <a:latin typeface="Arial" pitchFamily="34" charset="0"/>
                <a:cs typeface="Arial" pitchFamily="34" charset="0"/>
              </a:rPr>
              <a:t>from this change </a:t>
            </a:r>
            <a:r>
              <a:rPr lang="en-US" dirty="0" smtClean="0">
                <a:latin typeface="Arial" pitchFamily="34" charset="0"/>
                <a:cs typeface="Arial" pitchFamily="34" charset="0"/>
              </a:rPr>
              <a:t>in real </a:t>
            </a:r>
            <a:r>
              <a:rPr lang="en-US" dirty="0">
                <a:latin typeface="Arial" pitchFamily="34" charset="0"/>
                <a:cs typeface="Arial" pitchFamily="34" charset="0"/>
              </a:rPr>
              <a:t>purchasing power is called the income effect.</a:t>
            </a:r>
          </a:p>
        </p:txBody>
      </p:sp>
      <p:sp>
        <p:nvSpPr>
          <p:cNvPr id="6" name="Rectangle 4"/>
          <p:cNvSpPr txBox="1">
            <a:spLocks noChangeArrowheads="1"/>
          </p:cNvSpPr>
          <p:nvPr/>
        </p:nvSpPr>
        <p:spPr>
          <a:xfrm>
            <a:off x="1295400" y="198438"/>
            <a:ext cx="6096000" cy="487362"/>
          </a:xfrm>
          <a:prstGeom prst="rect">
            <a:avLst/>
          </a:prstGeom>
          <a:noFill/>
        </p:spPr>
        <p:txBody>
          <a:bodyPr anchor="b" anchorCtr="0"/>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Income and Substitution Effects</a:t>
            </a:r>
          </a:p>
        </p:txBody>
      </p:sp>
      <p:sp>
        <p:nvSpPr>
          <p:cNvPr id="8" name="Rectangle 6"/>
          <p:cNvSpPr>
            <a:spLocks noChangeArrowheads="1"/>
          </p:cNvSpPr>
          <p:nvPr/>
        </p:nvSpPr>
        <p:spPr bwMode="auto">
          <a:xfrm>
            <a:off x="457200" y="188913"/>
            <a:ext cx="838200" cy="487362"/>
          </a:xfrm>
          <a:prstGeom prst="rect">
            <a:avLst/>
          </a:prstGeom>
          <a:noFill/>
          <a:ln w="9525">
            <a:noFill/>
            <a:miter lim="800000"/>
            <a:headEnd/>
            <a:tailEnd/>
          </a:ln>
        </p:spPr>
        <p:txBody>
          <a:bodyPr anchor="b" anchorCtr="0"/>
          <a:lstStyle/>
          <a:p>
            <a:pPr algn="ctr">
              <a:buFontTx/>
              <a:buNone/>
            </a:pPr>
            <a:r>
              <a:rPr lang="en-US" sz="2800" b="1" dirty="0" smtClean="0">
                <a:solidFill>
                  <a:srgbClr val="008FD0"/>
                </a:solidFill>
                <a:latin typeface="Arial" charset="0"/>
              </a:rPr>
              <a:t>4.2</a:t>
            </a:r>
            <a:endParaRPr lang="en-US" sz="2800" b="1" dirty="0">
              <a:solidFill>
                <a:srgbClr val="008FD0"/>
              </a:solidFill>
              <a:latin typeface="Arial" charset="0"/>
            </a:endParaRPr>
          </a:p>
        </p:txBody>
      </p:sp>
      <p:pic>
        <p:nvPicPr>
          <p:cNvPr id="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42132273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left)">
                                      <p:cBhvr>
                                        <p:cTn id="15" dur="500"/>
                                        <p:tgtEl>
                                          <p:spTgt spid="5">
                                            <p:txEl>
                                              <p:pRg st="0" end="0"/>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wipe(left)">
                                      <p:cBhvr>
                                        <p:cTn id="19" dur="500"/>
                                        <p:tgtEl>
                                          <p:spTgt spid="5">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wipe(left)">
                                      <p:cBhvr>
                                        <p:cTn id="24"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6"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6"/>
          <p:cNvSpPr>
            <a:spLocks noGrp="1" noChangeArrowheads="1"/>
          </p:cNvSpPr>
          <p:nvPr>
            <p:ph type="body" idx="1"/>
          </p:nvPr>
        </p:nvSpPr>
        <p:spPr>
          <a:xfrm>
            <a:off x="457200" y="1"/>
            <a:ext cx="7162800" cy="685800"/>
          </a:xfrm>
        </p:spPr>
        <p:txBody>
          <a:bodyPr anchor="b"/>
          <a:lstStyle/>
          <a:p>
            <a:pPr eaLnBrk="1" hangingPunct="1">
              <a:buFontTx/>
              <a:buNone/>
            </a:pPr>
            <a:r>
              <a:rPr lang="en-US" sz="2000" b="1" dirty="0" smtClean="0">
                <a:solidFill>
                  <a:srgbClr val="950057"/>
                </a:solidFill>
              </a:rPr>
              <a:t>Substitution Effect</a:t>
            </a:r>
          </a:p>
        </p:txBody>
      </p:sp>
      <p:sp>
        <p:nvSpPr>
          <p:cNvPr id="25" name="Text Box 62"/>
          <p:cNvSpPr txBox="1">
            <a:spLocks noChangeArrowheads="1"/>
          </p:cNvSpPr>
          <p:nvPr/>
        </p:nvSpPr>
        <p:spPr bwMode="auto">
          <a:xfrm>
            <a:off x="457199" y="1143000"/>
            <a:ext cx="8283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SzPct val="100000"/>
              <a:buFont typeface="Arial" pitchFamily="34" charset="0"/>
              <a:buChar char="●"/>
            </a:pPr>
            <a:r>
              <a:rPr lang="en-US" b="1" dirty="0" smtClean="0">
                <a:solidFill>
                  <a:srgbClr val="382344"/>
                </a:solidFill>
                <a:latin typeface="Arial" pitchFamily="34" charset="0"/>
              </a:rPr>
              <a:t> substitution </a:t>
            </a:r>
            <a:r>
              <a:rPr lang="en-US" b="1" dirty="0">
                <a:solidFill>
                  <a:srgbClr val="382344"/>
                </a:solidFill>
                <a:latin typeface="Arial" pitchFamily="34" charset="0"/>
              </a:rPr>
              <a:t>effect    </a:t>
            </a:r>
            <a:r>
              <a:rPr lang="en-US" dirty="0">
                <a:solidFill>
                  <a:srgbClr val="2A5CAA"/>
                </a:solidFill>
                <a:latin typeface="Arial" pitchFamily="34" charset="0"/>
              </a:rPr>
              <a:t>Change in consumption of a good associated with a change in its price, with the level of utility held constant.</a:t>
            </a:r>
          </a:p>
        </p:txBody>
      </p:sp>
      <p:sp>
        <p:nvSpPr>
          <p:cNvPr id="26" name="Rectangle 6"/>
          <p:cNvSpPr txBox="1">
            <a:spLocks noChangeArrowheads="1"/>
          </p:cNvSpPr>
          <p:nvPr/>
        </p:nvSpPr>
        <p:spPr bwMode="auto">
          <a:xfrm>
            <a:off x="457198" y="2286000"/>
            <a:ext cx="8283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spcBef>
                <a:spcPct val="20000"/>
              </a:spcBef>
              <a:buNone/>
            </a:pPr>
            <a:r>
              <a:rPr lang="en-US" sz="2000" b="1" dirty="0">
                <a:solidFill>
                  <a:srgbClr val="950057"/>
                </a:solidFill>
                <a:latin typeface="Arial" pitchFamily="34" charset="0"/>
              </a:rPr>
              <a:t>Income Effect</a:t>
            </a:r>
          </a:p>
        </p:txBody>
      </p:sp>
      <p:sp>
        <p:nvSpPr>
          <p:cNvPr id="27" name="Text Box 62"/>
          <p:cNvSpPr txBox="1">
            <a:spLocks noChangeArrowheads="1"/>
          </p:cNvSpPr>
          <p:nvPr/>
        </p:nvSpPr>
        <p:spPr bwMode="auto">
          <a:xfrm>
            <a:off x="457197" y="3048000"/>
            <a:ext cx="82835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SzPct val="100000"/>
              <a:buFont typeface="Arial" pitchFamily="34" charset="0"/>
              <a:buChar char="●"/>
            </a:pPr>
            <a:r>
              <a:rPr lang="en-US" b="1" dirty="0" smtClean="0">
                <a:solidFill>
                  <a:srgbClr val="382344"/>
                </a:solidFill>
                <a:latin typeface="Arial" pitchFamily="34" charset="0"/>
              </a:rPr>
              <a:t> income </a:t>
            </a:r>
            <a:r>
              <a:rPr lang="en-US" b="1" dirty="0">
                <a:solidFill>
                  <a:srgbClr val="382344"/>
                </a:solidFill>
                <a:latin typeface="Arial" pitchFamily="34" charset="0"/>
              </a:rPr>
              <a:t>effect    </a:t>
            </a:r>
            <a:r>
              <a:rPr lang="en-US" dirty="0">
                <a:solidFill>
                  <a:srgbClr val="2A5CAA"/>
                </a:solidFill>
                <a:latin typeface="Arial" pitchFamily="34" charset="0"/>
              </a:rPr>
              <a:t>Change in consumption of a good resulting from an increase in purchasing power, with relative prices held constant.</a:t>
            </a:r>
          </a:p>
        </p:txBody>
      </p:sp>
      <p:sp>
        <p:nvSpPr>
          <p:cNvPr id="28" name="Rectangle 65"/>
          <p:cNvSpPr>
            <a:spLocks noChangeArrowheads="1"/>
          </p:cNvSpPr>
          <p:nvPr/>
        </p:nvSpPr>
        <p:spPr bwMode="auto">
          <a:xfrm>
            <a:off x="1257300" y="5154504"/>
            <a:ext cx="662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None/>
            </a:pPr>
            <a:r>
              <a:rPr lang="en-US" dirty="0">
                <a:latin typeface="Times New Roman" pitchFamily="18" charset="0"/>
                <a:cs typeface="Times New Roman" pitchFamily="18" charset="0"/>
              </a:rPr>
              <a:t>Total Effect (</a:t>
            </a:r>
            <a:r>
              <a:rPr lang="en-US" i="1" dirty="0">
                <a:latin typeface="Times New Roman" pitchFamily="18" charset="0"/>
                <a:cs typeface="Times New Roman" pitchFamily="18" charset="0"/>
              </a:rPr>
              <a:t>F</a:t>
            </a:r>
            <a:r>
              <a:rPr lang="en-US" baseline="-25000" dirty="0">
                <a:latin typeface="Times New Roman" pitchFamily="18" charset="0"/>
                <a:cs typeface="Times New Roman" pitchFamily="18" charset="0"/>
              </a:rPr>
              <a:t>1</a:t>
            </a:r>
            <a:r>
              <a:rPr lang="en-US" i="1" dirty="0">
                <a:latin typeface="Times New Roman" pitchFamily="18" charset="0"/>
                <a:cs typeface="Times New Roman" pitchFamily="18" charset="0"/>
              </a:rPr>
              <a:t>F</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 = Substitution Effect (</a:t>
            </a:r>
            <a:r>
              <a:rPr lang="en-US" i="1" dirty="0">
                <a:latin typeface="Times New Roman" pitchFamily="18" charset="0"/>
                <a:cs typeface="Times New Roman" pitchFamily="18" charset="0"/>
              </a:rPr>
              <a:t>F</a:t>
            </a:r>
            <a:r>
              <a:rPr lang="en-US" baseline="-25000" dirty="0">
                <a:latin typeface="Times New Roman" pitchFamily="18" charset="0"/>
                <a:cs typeface="Times New Roman" pitchFamily="18" charset="0"/>
              </a:rPr>
              <a:t>1</a:t>
            </a:r>
            <a:r>
              <a:rPr lang="en-US" i="1" dirty="0">
                <a:latin typeface="Times New Roman" pitchFamily="18" charset="0"/>
                <a:cs typeface="Times New Roman" pitchFamily="18" charset="0"/>
              </a:rPr>
              <a:t>E</a:t>
            </a:r>
            <a:r>
              <a:rPr lang="en-US" dirty="0">
                <a:latin typeface="Times New Roman" pitchFamily="18" charset="0"/>
                <a:cs typeface="Times New Roman" pitchFamily="18" charset="0"/>
              </a:rPr>
              <a:t>) + Income Effect (</a:t>
            </a:r>
            <a:r>
              <a:rPr lang="en-US" i="1" dirty="0">
                <a:latin typeface="Times New Roman" pitchFamily="18" charset="0"/>
                <a:cs typeface="Times New Roman" pitchFamily="18" charset="0"/>
              </a:rPr>
              <a:t>EF</a:t>
            </a:r>
            <a:r>
              <a:rPr lang="en-US" baseline="-25000" dirty="0">
                <a:latin typeface="Times New Roman" pitchFamily="18" charset="0"/>
                <a:cs typeface="Times New Roman" pitchFamily="18" charset="0"/>
              </a:rPr>
              <a:t>2</a:t>
            </a:r>
            <a:r>
              <a:rPr lang="en-US" dirty="0">
                <a:latin typeface="Times New Roman" pitchFamily="18" charset="0"/>
                <a:cs typeface="Times New Roman" pitchFamily="18" charset="0"/>
              </a:rPr>
              <a:t>)</a:t>
            </a:r>
          </a:p>
        </p:txBody>
      </p:sp>
      <p:sp>
        <p:nvSpPr>
          <p:cNvPr id="29" name="Rectangle 65"/>
          <p:cNvSpPr>
            <a:spLocks noChangeArrowheads="1"/>
          </p:cNvSpPr>
          <p:nvPr/>
        </p:nvSpPr>
        <p:spPr bwMode="auto">
          <a:xfrm>
            <a:off x="457197" y="4191000"/>
            <a:ext cx="8283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smtClean="0">
                <a:latin typeface="Arial" pitchFamily="34" charset="0"/>
                <a:cs typeface="Arial" pitchFamily="34" charset="0"/>
              </a:rPr>
              <a:t>In Figure 4.6, the </a:t>
            </a:r>
            <a:r>
              <a:rPr lang="en-US" dirty="0">
                <a:latin typeface="Arial" pitchFamily="34" charset="0"/>
                <a:cs typeface="Arial" pitchFamily="34" charset="0"/>
              </a:rPr>
              <a:t>total effect of a change in price is given theoretically by the sum of the substitution effect and the income effect:</a:t>
            </a:r>
          </a:p>
        </p:txBody>
      </p:sp>
      <p:pic>
        <p:nvPicPr>
          <p:cNvPr id="9"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698715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Effect transition="in" filter="wipe(left)">
                                      <p:cBhvr>
                                        <p:cTn id="7" dur="500"/>
                                        <p:tgtEl>
                                          <p:spTgt spid="24">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6">
                                            <p:txEl>
                                              <p:pRg st="0" end="0"/>
                                            </p:txEl>
                                          </p:spTgt>
                                        </p:tgtEl>
                                        <p:attrNameLst>
                                          <p:attrName>style.visibility</p:attrName>
                                        </p:attrNameLst>
                                      </p:cBhvr>
                                      <p:to>
                                        <p:strVal val="visible"/>
                                      </p:to>
                                    </p:set>
                                    <p:animEffect transition="in" filter="wipe(left)">
                                      <p:cBhvr>
                                        <p:cTn id="16" dur="500"/>
                                        <p:tgtEl>
                                          <p:spTgt spid="26">
                                            <p:txEl>
                                              <p:pRg st="0" end="0"/>
                                            </p:txEl>
                                          </p:spTgt>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left)">
                                      <p:cBhvr>
                                        <p:cTn id="20" dur="500"/>
                                        <p:tgtEl>
                                          <p:spTgt spid="27"/>
                                        </p:tgtEl>
                                      </p:cBhvr>
                                    </p:animEffect>
                                  </p:childTnLst>
                                </p:cTn>
                              </p:par>
                            </p:childTnLst>
                          </p:cTn>
                        </p:par>
                      </p:childTnLst>
                    </p:cTn>
                  </p:par>
                  <p:par>
                    <p:cTn id="21" fill="hold">
                      <p:stCondLst>
                        <p:cond delay="indefinite"/>
                      </p:stCondLst>
                      <p:childTnLst>
                        <p:par>
                          <p:cTn id="22" fill="hold" nodeType="after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9">
                                            <p:txEl>
                                              <p:pRg st="0" end="0"/>
                                            </p:txEl>
                                          </p:spTgt>
                                        </p:tgtEl>
                                        <p:attrNameLst>
                                          <p:attrName>style.visibility</p:attrName>
                                        </p:attrNameLst>
                                      </p:cBhvr>
                                      <p:to>
                                        <p:strVal val="visible"/>
                                      </p:to>
                                    </p:set>
                                    <p:animEffect transition="in" filter="wipe(left)">
                                      <p:cBhvr>
                                        <p:cTn id="25" dur="500"/>
                                        <p:tgtEl>
                                          <p:spTgt spid="29">
                                            <p:txEl>
                                              <p:pRg st="0" end="0"/>
                                            </p:txEl>
                                          </p:spTgt>
                                        </p:tgtEl>
                                      </p:cBhvr>
                                    </p:animEffect>
                                  </p:childTnLst>
                                </p:cTn>
                              </p:par>
                            </p:childTnLst>
                          </p:cTn>
                        </p:par>
                        <p:par>
                          <p:cTn id="26" fill="hold" nodeType="afterGroup">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8">
                                            <p:txEl>
                                              <p:pRg st="0" end="0"/>
                                            </p:txEl>
                                          </p:spTgt>
                                        </p:tgtEl>
                                        <p:attrNameLst>
                                          <p:attrName>style.visibility</p:attrName>
                                        </p:attrNameLst>
                                      </p:cBhvr>
                                      <p:to>
                                        <p:strVal val="visible"/>
                                      </p:to>
                                    </p:set>
                                    <p:animEffect transition="in" filter="wipe(left)">
                                      <p:cBhvr>
                                        <p:cTn id="29" dur="50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uild="p"/>
      <p:bldP spid="25" grpId="0"/>
      <p:bldP spid="26" grpId="0" build="p"/>
      <p:bldP spid="27" grpId="0"/>
      <p:bldP spid="28" grpId="0" build="p"/>
      <p:bldP spid="2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57200" y="990601"/>
            <a:ext cx="3181350" cy="533400"/>
          </a:xfrm>
          <a:prstGeom prst="rect">
            <a:avLst/>
          </a:prstGeom>
          <a:noFill/>
          <a:ln>
            <a:noFill/>
          </a:ln>
        </p:spPr>
        <p:txBody>
          <a:bodyPr lIns="45720" rIns="45720" anchor="ctr"/>
          <a:lstStyle/>
          <a:p>
            <a:pPr>
              <a:spcBef>
                <a:spcPct val="20000"/>
              </a:spcBef>
              <a:buNone/>
            </a:pPr>
            <a:r>
              <a:rPr lang="en-US" sz="1400" b="1" dirty="0" smtClean="0">
                <a:latin typeface="Arial" pitchFamily="34" charset="0"/>
              </a:rPr>
              <a:t>INCOME AND SUBSTITUTION EFFECTS: NORMAL GOOD</a:t>
            </a:r>
            <a:endParaRPr lang="en-US" sz="1400" b="1" dirty="0">
              <a:latin typeface="Arial" pitchFamily="34" charset="0"/>
            </a:endParaRPr>
          </a:p>
        </p:txBody>
      </p:sp>
      <p:sp>
        <p:nvSpPr>
          <p:cNvPr id="16" name="Rectangle 4"/>
          <p:cNvSpPr>
            <a:spLocks noChangeArrowheads="1"/>
          </p:cNvSpPr>
          <p:nvPr/>
        </p:nvSpPr>
        <p:spPr bwMode="auto">
          <a:xfrm>
            <a:off x="457200" y="1524000"/>
            <a:ext cx="3657600" cy="5029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 decrease in the price of food has both an income effect and a substitution effect. </a:t>
            </a:r>
          </a:p>
          <a:p>
            <a:pPr>
              <a:spcBef>
                <a:spcPct val="20000"/>
              </a:spcBef>
              <a:buNone/>
            </a:pPr>
            <a:r>
              <a:rPr lang="en-US" sz="1600" dirty="0">
                <a:latin typeface="Arial" pitchFamily="34" charset="0"/>
              </a:rPr>
              <a:t>The consumer is initially at </a:t>
            </a:r>
            <a:r>
              <a:rPr lang="en-US" sz="1600" i="1" dirty="0">
                <a:latin typeface="Arial" pitchFamily="34" charset="0"/>
              </a:rPr>
              <a:t>A</a:t>
            </a:r>
            <a:r>
              <a:rPr lang="en-US" sz="1600" dirty="0">
                <a:latin typeface="Arial" pitchFamily="34" charset="0"/>
              </a:rPr>
              <a:t>, on budget line </a:t>
            </a:r>
            <a:r>
              <a:rPr lang="en-US" sz="1600" i="1" dirty="0">
                <a:latin typeface="Arial" pitchFamily="34" charset="0"/>
              </a:rPr>
              <a:t>RS</a:t>
            </a:r>
            <a:r>
              <a:rPr lang="en-US" sz="1600" dirty="0">
                <a:latin typeface="Arial" pitchFamily="34" charset="0"/>
              </a:rPr>
              <a:t>. </a:t>
            </a:r>
          </a:p>
          <a:p>
            <a:pPr>
              <a:spcBef>
                <a:spcPct val="20000"/>
              </a:spcBef>
              <a:buNone/>
            </a:pPr>
            <a:r>
              <a:rPr lang="en-US" sz="1600" dirty="0">
                <a:latin typeface="Arial" pitchFamily="34" charset="0"/>
              </a:rPr>
              <a:t>When the price of food falls,  consumption increases by </a:t>
            </a:r>
            <a:r>
              <a:rPr lang="en-US" sz="1600" i="1" dirty="0">
                <a:latin typeface="Arial" pitchFamily="34" charset="0"/>
              </a:rPr>
              <a:t>F</a:t>
            </a:r>
            <a:r>
              <a:rPr lang="en-US" sz="1600" baseline="-25000" dirty="0">
                <a:latin typeface="Arial" pitchFamily="34" charset="0"/>
              </a:rPr>
              <a:t>1</a:t>
            </a:r>
            <a:r>
              <a:rPr lang="en-US" sz="1600" i="1" dirty="0">
                <a:latin typeface="Arial" pitchFamily="34" charset="0"/>
              </a:rPr>
              <a:t>F</a:t>
            </a:r>
            <a:r>
              <a:rPr lang="en-US" sz="1600" baseline="-25000" dirty="0">
                <a:latin typeface="Arial" pitchFamily="34" charset="0"/>
              </a:rPr>
              <a:t>2</a:t>
            </a:r>
            <a:r>
              <a:rPr lang="en-US" sz="1600" dirty="0">
                <a:latin typeface="Arial" pitchFamily="34" charset="0"/>
              </a:rPr>
              <a:t> as the consumer moves to </a:t>
            </a:r>
            <a:r>
              <a:rPr lang="en-US" sz="1600" i="1" dirty="0">
                <a:latin typeface="Arial" pitchFamily="34" charset="0"/>
              </a:rPr>
              <a:t>B</a:t>
            </a:r>
            <a:r>
              <a:rPr lang="en-US" sz="1600" dirty="0">
                <a:latin typeface="Arial" pitchFamily="34" charset="0"/>
              </a:rPr>
              <a:t>. </a:t>
            </a:r>
          </a:p>
          <a:p>
            <a:pPr>
              <a:spcBef>
                <a:spcPct val="20000"/>
              </a:spcBef>
              <a:buNone/>
            </a:pPr>
            <a:r>
              <a:rPr lang="en-US" sz="1600" dirty="0">
                <a:latin typeface="Arial" pitchFamily="34" charset="0"/>
              </a:rPr>
              <a:t>The substitution effect </a:t>
            </a:r>
            <a:r>
              <a:rPr lang="en-US" sz="1600" i="1" dirty="0">
                <a:latin typeface="Arial" pitchFamily="34" charset="0"/>
              </a:rPr>
              <a:t>F</a:t>
            </a:r>
            <a:r>
              <a:rPr lang="en-US" sz="1600" baseline="-25000" dirty="0">
                <a:latin typeface="Arial" pitchFamily="34" charset="0"/>
              </a:rPr>
              <a:t>1</a:t>
            </a:r>
            <a:r>
              <a:rPr lang="en-US" sz="1600" i="1" dirty="0">
                <a:latin typeface="Arial" pitchFamily="34" charset="0"/>
              </a:rPr>
              <a:t>E</a:t>
            </a:r>
            <a:r>
              <a:rPr lang="en-US" sz="1600" dirty="0">
                <a:latin typeface="Arial" pitchFamily="34" charset="0"/>
              </a:rPr>
              <a:t> (associated with a move from </a:t>
            </a:r>
            <a:r>
              <a:rPr lang="en-US" sz="1600" i="1" dirty="0">
                <a:latin typeface="Arial" pitchFamily="34" charset="0"/>
              </a:rPr>
              <a:t>A</a:t>
            </a:r>
            <a:r>
              <a:rPr lang="en-US" sz="1600" dirty="0">
                <a:latin typeface="Arial" pitchFamily="34" charset="0"/>
              </a:rPr>
              <a:t> to </a:t>
            </a:r>
            <a:r>
              <a:rPr lang="en-US" sz="1600" i="1" dirty="0">
                <a:latin typeface="Arial" pitchFamily="34" charset="0"/>
              </a:rPr>
              <a:t>D</a:t>
            </a:r>
            <a:r>
              <a:rPr lang="en-US" sz="1600" dirty="0">
                <a:latin typeface="Arial" pitchFamily="34" charset="0"/>
              </a:rPr>
              <a:t>) changes the relative prices of food and clothing but keeps real income (satisfaction) constant. </a:t>
            </a:r>
          </a:p>
          <a:p>
            <a:pPr>
              <a:spcBef>
                <a:spcPct val="20000"/>
              </a:spcBef>
              <a:buNone/>
            </a:pPr>
            <a:r>
              <a:rPr lang="en-US" sz="1600" dirty="0">
                <a:latin typeface="Arial" pitchFamily="34" charset="0"/>
              </a:rPr>
              <a:t>The  income effect </a:t>
            </a:r>
            <a:r>
              <a:rPr lang="en-US" sz="1600" i="1" dirty="0">
                <a:latin typeface="Arial" pitchFamily="34" charset="0"/>
              </a:rPr>
              <a:t>EF</a:t>
            </a:r>
            <a:r>
              <a:rPr lang="en-US" sz="1600" baseline="-25000" dirty="0">
                <a:latin typeface="Arial" pitchFamily="34" charset="0"/>
              </a:rPr>
              <a:t>2</a:t>
            </a:r>
            <a:r>
              <a:rPr lang="en-US" sz="1600" dirty="0">
                <a:latin typeface="Arial" pitchFamily="34" charset="0"/>
              </a:rPr>
              <a:t> (associated with a move from </a:t>
            </a:r>
            <a:r>
              <a:rPr lang="en-US" sz="1600" i="1" dirty="0">
                <a:latin typeface="Arial" pitchFamily="34" charset="0"/>
              </a:rPr>
              <a:t>D</a:t>
            </a:r>
            <a:r>
              <a:rPr lang="en-US" sz="1600" dirty="0">
                <a:latin typeface="Arial" pitchFamily="34" charset="0"/>
              </a:rPr>
              <a:t> to </a:t>
            </a:r>
            <a:r>
              <a:rPr lang="en-US" sz="1600" i="1" dirty="0">
                <a:latin typeface="Arial" pitchFamily="34" charset="0"/>
              </a:rPr>
              <a:t>B</a:t>
            </a:r>
            <a:r>
              <a:rPr lang="en-US" sz="1600" dirty="0">
                <a:latin typeface="Arial" pitchFamily="34" charset="0"/>
              </a:rPr>
              <a:t>) keeps relative prices constant but increases purchasing power. </a:t>
            </a:r>
          </a:p>
          <a:p>
            <a:pPr>
              <a:spcBef>
                <a:spcPct val="20000"/>
              </a:spcBef>
              <a:buNone/>
            </a:pPr>
            <a:r>
              <a:rPr lang="en-US" sz="1600" dirty="0">
                <a:latin typeface="Arial" pitchFamily="34" charset="0"/>
              </a:rPr>
              <a:t>Food is a normal good because the income effect </a:t>
            </a:r>
            <a:r>
              <a:rPr lang="en-US" sz="1600" i="1" dirty="0">
                <a:latin typeface="Arial" pitchFamily="34" charset="0"/>
              </a:rPr>
              <a:t>EF</a:t>
            </a:r>
            <a:r>
              <a:rPr lang="en-US" sz="1600" baseline="-25000" dirty="0">
                <a:latin typeface="Arial" pitchFamily="34" charset="0"/>
              </a:rPr>
              <a:t>2</a:t>
            </a:r>
            <a:r>
              <a:rPr lang="en-US" sz="1600" dirty="0">
                <a:latin typeface="Arial" pitchFamily="34" charset="0"/>
              </a:rPr>
              <a:t> is positive.</a:t>
            </a:r>
          </a:p>
        </p:txBody>
      </p:sp>
      <p:sp>
        <p:nvSpPr>
          <p:cNvPr id="17" name="Rectangle 10"/>
          <p:cNvSpPr>
            <a:spLocks noChangeArrowheads="1"/>
          </p:cNvSpPr>
          <p:nvPr/>
        </p:nvSpPr>
        <p:spPr bwMode="auto">
          <a:xfrm>
            <a:off x="457200" y="68580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4.6</a:t>
            </a:r>
            <a:endParaRPr lang="en-US" sz="2000" b="1" dirty="0">
              <a:solidFill>
                <a:srgbClr val="ED1B2F"/>
              </a:solidFill>
              <a:latin typeface="Arial" charset="0"/>
            </a:endParaRPr>
          </a:p>
        </p:txBody>
      </p:sp>
      <p:pic>
        <p:nvPicPr>
          <p:cNvPr id="69" name="Picture 68" descr="fig4.06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69" descr="fig4.06_04.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Picture 70" descr="fig4.06_06.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71" descr="fig4.06_13.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72" descr="fig4.06_14.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73" descr="fig4.06_03.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Picture 74" descr="fig4.06_05.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Picture 75" descr="fig4.06_15.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 name="Picture 76" descr="fig4.06_01.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24" name="Picture 36" descr="C:\Documents and Settings\Kyle M. Thiel\Desktop\pindyckDone\ch04\fig4.06\fig4.06_07.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25" name="Picture 37" descr="C:\Documents and Settings\Kyle M. Thiel\Desktop\pindyckDone\ch04\fig4.06\fig4.06_08.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26" name="Picture 38" descr="C:\Documents and Settings\Kyle M. Thiel\Desktop\pindyckDone\ch04\fig4.06\fig4.06_10.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27" name="Picture 39" descr="C:\Documents and Settings\Kyle M. Thiel\Desktop\pindyckDone\ch04\fig4.06\fig4.06_11.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28" name="Picture 40" descr="C:\Documents and Settings\Kyle M. Thiel\Desktop\pindyckDone\ch04\fig4.06\fig4.06_12.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419600" y="1981200"/>
            <a:ext cx="4610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24"/>
          <p:cNvGrpSpPr>
            <a:grpSpLocks/>
          </p:cNvGrpSpPr>
          <p:nvPr/>
        </p:nvGrpSpPr>
        <p:grpSpPr bwMode="auto">
          <a:xfrm>
            <a:off x="4260850" y="6019800"/>
            <a:ext cx="4730750" cy="133350"/>
            <a:chOff x="3657600" y="1678781"/>
            <a:chExt cx="4800600" cy="152400"/>
          </a:xfrm>
        </p:grpSpPr>
        <p:cxnSp>
          <p:nvCxnSpPr>
            <p:cNvPr id="2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8" name="Group 27"/>
          <p:cNvGrpSpPr>
            <a:grpSpLocks/>
          </p:cNvGrpSpPr>
          <p:nvPr/>
        </p:nvGrpSpPr>
        <p:grpSpPr bwMode="auto">
          <a:xfrm>
            <a:off x="457200" y="6448425"/>
            <a:ext cx="3801269" cy="180975"/>
            <a:chOff x="457199" y="5791200"/>
            <a:chExt cx="3193257" cy="152400"/>
          </a:xfrm>
        </p:grpSpPr>
        <p:cxnSp>
          <p:nvCxnSpPr>
            <p:cNvPr id="29"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31" name="Group 30"/>
          <p:cNvGrpSpPr>
            <a:grpSpLocks/>
          </p:cNvGrpSpPr>
          <p:nvPr/>
        </p:nvGrpSpPr>
        <p:grpSpPr bwMode="auto">
          <a:xfrm>
            <a:off x="4184650" y="685800"/>
            <a:ext cx="152400" cy="5867400"/>
            <a:chOff x="3574256" y="2344362"/>
            <a:chExt cx="152400" cy="4114801"/>
          </a:xfrm>
        </p:grpSpPr>
        <p:cxnSp>
          <p:nvCxnSpPr>
            <p:cNvPr id="32"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33"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pic>
        <p:nvPicPr>
          <p:cNvPr id="34" name="Picture 1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6160706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par>
                                <p:cTn id="8" presetID="22" presetClass="entr" presetSubtype="8"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left)">
                                      <p:cBhvr>
                                        <p:cTn id="10" dur="500"/>
                                        <p:tgtEl>
                                          <p:spTgt spid="2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left)">
                                      <p:cBhvr>
                                        <p:cTn id="14" dur="500"/>
                                        <p:tgtEl>
                                          <p:spTgt spid="17"/>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6">
                                            <p:bg/>
                                          </p:spTgt>
                                        </p:tgtEl>
                                        <p:attrNameLst>
                                          <p:attrName>style.visibility</p:attrName>
                                        </p:attrNameLst>
                                      </p:cBhvr>
                                      <p:to>
                                        <p:strVal val="visible"/>
                                      </p:to>
                                    </p:set>
                                    <p:animEffect transition="in" filter="wipe(left)">
                                      <p:cBhvr>
                                        <p:cTn id="22" dur="500"/>
                                        <p:tgtEl>
                                          <p:spTgt spid="16">
                                            <p:bg/>
                                          </p:spTgt>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6">
                                            <p:txEl>
                                              <p:pRg st="0" end="0"/>
                                            </p:txEl>
                                          </p:spTgt>
                                        </p:tgtEl>
                                        <p:attrNameLst>
                                          <p:attrName>style.visibility</p:attrName>
                                        </p:attrNameLst>
                                      </p:cBhvr>
                                      <p:to>
                                        <p:strVal val="visible"/>
                                      </p:to>
                                    </p:set>
                                    <p:animEffect transition="in" filter="wipe(left)">
                                      <p:cBhvr>
                                        <p:cTn id="26" dur="500"/>
                                        <p:tgtEl>
                                          <p:spTgt spid="16">
                                            <p:txEl>
                                              <p:pRg st="0" end="0"/>
                                            </p:txEl>
                                          </p:spTgt>
                                        </p:tgtEl>
                                      </p:cBhvr>
                                    </p:animEffect>
                                  </p:childTnLst>
                                </p:cTn>
                              </p:par>
                            </p:childTnLst>
                          </p:cTn>
                        </p:par>
                        <p:par>
                          <p:cTn id="27" fill="hold" nodeType="afterGroup">
                            <p:stCondLst>
                              <p:cond delay="2500"/>
                            </p:stCondLst>
                            <p:childTnLst>
                              <p:par>
                                <p:cTn id="28" presetID="22" presetClass="entr" presetSubtype="4" fill="hold" nodeType="after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wipe(down)">
                                      <p:cBhvr>
                                        <p:cTn id="30" dur="500"/>
                                        <p:tgtEl>
                                          <p:spTgt spid="77"/>
                                        </p:tgtEl>
                                      </p:cBhvr>
                                    </p:animEffect>
                                  </p:childTnLst>
                                </p:cTn>
                              </p:par>
                            </p:childTnLst>
                          </p:cTn>
                        </p:par>
                        <p:par>
                          <p:cTn id="31" fill="hold" nodeType="afterGroup">
                            <p:stCondLst>
                              <p:cond delay="3000"/>
                            </p:stCondLst>
                            <p:childTnLst>
                              <p:par>
                                <p:cTn id="32" presetID="22" presetClass="entr" presetSubtype="8" fill="hold" nodeType="afterEffect">
                                  <p:stCondLst>
                                    <p:cond delay="0"/>
                                  </p:stCondLst>
                                  <p:childTnLst>
                                    <p:set>
                                      <p:cBhvr>
                                        <p:cTn id="33" dur="1" fill="hold">
                                          <p:stCondLst>
                                            <p:cond delay="0"/>
                                          </p:stCondLst>
                                        </p:cTn>
                                        <p:tgtEl>
                                          <p:spTgt spid="69"/>
                                        </p:tgtEl>
                                        <p:attrNameLst>
                                          <p:attrName>style.visibility</p:attrName>
                                        </p:attrNameLst>
                                      </p:cBhvr>
                                      <p:to>
                                        <p:strVal val="visible"/>
                                      </p:to>
                                    </p:set>
                                    <p:animEffect transition="in" filter="wipe(left)">
                                      <p:cBhvr>
                                        <p:cTn id="34" dur="750"/>
                                        <p:tgtEl>
                                          <p:spTgt spid="69"/>
                                        </p:tgtEl>
                                      </p:cBhvr>
                                    </p:animEffect>
                                  </p:childTnLst>
                                </p:cTn>
                              </p:par>
                            </p:childTnLst>
                          </p:cTn>
                        </p:par>
                        <p:par>
                          <p:cTn id="35" fill="hold" nodeType="afterGroup">
                            <p:stCondLst>
                              <p:cond delay="3750"/>
                            </p:stCondLst>
                            <p:childTnLst>
                              <p:par>
                                <p:cTn id="36" presetID="22" presetClass="entr" presetSubtype="8" fill="hold" nodeType="afterEffect">
                                  <p:stCondLst>
                                    <p:cond delay="0"/>
                                  </p:stCondLst>
                                  <p:childTnLst>
                                    <p:set>
                                      <p:cBhvr>
                                        <p:cTn id="37" dur="1" fill="hold">
                                          <p:stCondLst>
                                            <p:cond delay="0"/>
                                          </p:stCondLst>
                                        </p:cTn>
                                        <p:tgtEl>
                                          <p:spTgt spid="74"/>
                                        </p:tgtEl>
                                        <p:attrNameLst>
                                          <p:attrName>style.visibility</p:attrName>
                                        </p:attrNameLst>
                                      </p:cBhvr>
                                      <p:to>
                                        <p:strVal val="visible"/>
                                      </p:to>
                                    </p:set>
                                    <p:animEffect transition="in" filter="wipe(left)">
                                      <p:cBhvr>
                                        <p:cTn id="38" dur="750"/>
                                        <p:tgtEl>
                                          <p:spTgt spid="74"/>
                                        </p:tgtEl>
                                      </p:cBhvr>
                                    </p:animEffect>
                                  </p:childTnLst>
                                </p:cTn>
                              </p:par>
                            </p:childTnLst>
                          </p:cTn>
                        </p:par>
                        <p:par>
                          <p:cTn id="39" fill="hold" nodeType="afterGroup">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16">
                                            <p:txEl>
                                              <p:pRg st="1" end="1"/>
                                            </p:txEl>
                                          </p:spTgt>
                                        </p:tgtEl>
                                        <p:attrNameLst>
                                          <p:attrName>style.visibility</p:attrName>
                                        </p:attrNameLst>
                                      </p:cBhvr>
                                      <p:to>
                                        <p:strVal val="visible"/>
                                      </p:to>
                                    </p:set>
                                    <p:animEffect transition="in" filter="wipe(left)">
                                      <p:cBhvr>
                                        <p:cTn id="42" dur="500"/>
                                        <p:tgtEl>
                                          <p:spTgt spid="1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70"/>
                                        </p:tgtEl>
                                        <p:attrNameLst>
                                          <p:attrName>style.visibility</p:attrName>
                                        </p:attrNameLst>
                                      </p:cBhvr>
                                      <p:to>
                                        <p:strVal val="visible"/>
                                      </p:to>
                                    </p:set>
                                    <p:animEffect transition="in" filter="wipe(left)">
                                      <p:cBhvr>
                                        <p:cTn id="47" dur="750"/>
                                        <p:tgtEl>
                                          <p:spTgt spid="70"/>
                                        </p:tgtEl>
                                      </p:cBhvr>
                                    </p:animEffect>
                                  </p:childTnLst>
                                </p:cTn>
                              </p:par>
                            </p:childTnLst>
                          </p:cTn>
                        </p:par>
                        <p:par>
                          <p:cTn id="48" fill="hold" nodeType="afterGroup">
                            <p:stCondLst>
                              <p:cond delay="750"/>
                            </p:stCondLst>
                            <p:childTnLst>
                              <p:par>
                                <p:cTn id="49" presetID="22" presetClass="entr" presetSubtype="8" fill="hold" nodeType="afterEffect">
                                  <p:stCondLst>
                                    <p:cond delay="0"/>
                                  </p:stCondLst>
                                  <p:childTnLst>
                                    <p:set>
                                      <p:cBhvr>
                                        <p:cTn id="50" dur="1" fill="hold">
                                          <p:stCondLst>
                                            <p:cond delay="0"/>
                                          </p:stCondLst>
                                        </p:cTn>
                                        <p:tgtEl>
                                          <p:spTgt spid="75"/>
                                        </p:tgtEl>
                                        <p:attrNameLst>
                                          <p:attrName>style.visibility</p:attrName>
                                        </p:attrNameLst>
                                      </p:cBhvr>
                                      <p:to>
                                        <p:strVal val="visible"/>
                                      </p:to>
                                    </p:set>
                                    <p:animEffect transition="in" filter="wipe(left)">
                                      <p:cBhvr>
                                        <p:cTn id="51" dur="750"/>
                                        <p:tgtEl>
                                          <p:spTgt spid="75"/>
                                        </p:tgtEl>
                                      </p:cBhvr>
                                    </p:animEffect>
                                  </p:childTnLst>
                                </p:cTn>
                              </p:par>
                            </p:childTnLst>
                          </p:cTn>
                        </p:par>
                        <p:par>
                          <p:cTn id="52" fill="hold">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16">
                                            <p:txEl>
                                              <p:pRg st="2" end="2"/>
                                            </p:txEl>
                                          </p:spTgt>
                                        </p:tgtEl>
                                        <p:attrNameLst>
                                          <p:attrName>style.visibility</p:attrName>
                                        </p:attrNameLst>
                                      </p:cBhvr>
                                      <p:to>
                                        <p:strVal val="visible"/>
                                      </p:to>
                                    </p:set>
                                    <p:animEffect transition="in" filter="wipe(left)">
                                      <p:cBhvr>
                                        <p:cTn id="55" dur="500"/>
                                        <p:tgtEl>
                                          <p:spTgt spid="16">
                                            <p:txEl>
                                              <p:pRg st="2" end="2"/>
                                            </p:txEl>
                                          </p:spTgt>
                                        </p:tgtEl>
                                      </p:cBhvr>
                                    </p:animEffect>
                                  </p:childTnLst>
                                </p:cTn>
                              </p:par>
                            </p:childTnLst>
                          </p:cTn>
                        </p:par>
                      </p:childTnLst>
                    </p:cTn>
                  </p:par>
                  <p:par>
                    <p:cTn id="56" fill="hold">
                      <p:stCondLst>
                        <p:cond delay="indefinite"/>
                      </p:stCondLst>
                      <p:childTnLst>
                        <p:par>
                          <p:cTn id="57" fill="hold" nodeType="afterGroup">
                            <p:stCondLst>
                              <p:cond delay="0"/>
                            </p:stCondLst>
                            <p:childTnLst>
                              <p:par>
                                <p:cTn id="58" presetID="22" presetClass="entr" presetSubtype="8" fill="hold" nodeType="clickEffect">
                                  <p:stCondLst>
                                    <p:cond delay="0"/>
                                  </p:stCondLst>
                                  <p:childTnLst>
                                    <p:set>
                                      <p:cBhvr>
                                        <p:cTn id="59" dur="1" fill="hold">
                                          <p:stCondLst>
                                            <p:cond delay="0"/>
                                          </p:stCondLst>
                                        </p:cTn>
                                        <p:tgtEl>
                                          <p:spTgt spid="71"/>
                                        </p:tgtEl>
                                        <p:attrNameLst>
                                          <p:attrName>style.visibility</p:attrName>
                                        </p:attrNameLst>
                                      </p:cBhvr>
                                      <p:to>
                                        <p:strVal val="visible"/>
                                      </p:to>
                                    </p:set>
                                    <p:animEffect transition="in" filter="wipe(left)">
                                      <p:cBhvr>
                                        <p:cTn id="60" dur="750"/>
                                        <p:tgtEl>
                                          <p:spTgt spid="71"/>
                                        </p:tgtEl>
                                      </p:cBhvr>
                                    </p:animEffect>
                                  </p:childTnLst>
                                </p:cTn>
                              </p:par>
                            </p:childTnLst>
                          </p:cTn>
                        </p:par>
                        <p:par>
                          <p:cTn id="61" fill="hold" nodeType="afterGroup">
                            <p:stCondLst>
                              <p:cond delay="750"/>
                            </p:stCondLst>
                            <p:childTnLst>
                              <p:par>
                                <p:cTn id="62" presetID="22" presetClass="entr" presetSubtype="1" fill="hold" nodeType="after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wipe(up)">
                                      <p:cBhvr>
                                        <p:cTn id="64" dur="750"/>
                                        <p:tgtEl>
                                          <p:spTgt spid="76"/>
                                        </p:tgtEl>
                                      </p:cBhvr>
                                    </p:animEffect>
                                  </p:childTnLst>
                                </p:cTn>
                              </p:par>
                            </p:childTnLst>
                          </p:cTn>
                        </p:par>
                        <p:par>
                          <p:cTn id="65" fill="hold" nodeType="afterGroup">
                            <p:stCondLst>
                              <p:cond delay="1500"/>
                            </p:stCondLst>
                            <p:childTnLst>
                              <p:par>
                                <p:cTn id="66" presetID="22" presetClass="entr" presetSubtype="8" fill="hold" nodeType="afterEffect">
                                  <p:stCondLst>
                                    <p:cond delay="0"/>
                                  </p:stCondLst>
                                  <p:childTnLst>
                                    <p:set>
                                      <p:cBhvr>
                                        <p:cTn id="67" dur="1" fill="hold">
                                          <p:stCondLst>
                                            <p:cond delay="0"/>
                                          </p:stCondLst>
                                        </p:cTn>
                                        <p:tgtEl>
                                          <p:spTgt spid="72"/>
                                        </p:tgtEl>
                                        <p:attrNameLst>
                                          <p:attrName>style.visibility</p:attrName>
                                        </p:attrNameLst>
                                      </p:cBhvr>
                                      <p:to>
                                        <p:strVal val="visible"/>
                                      </p:to>
                                    </p:set>
                                    <p:animEffect transition="in" filter="wipe(left)">
                                      <p:cBhvr>
                                        <p:cTn id="68" dur="750"/>
                                        <p:tgtEl>
                                          <p:spTgt spid="72"/>
                                        </p:tgtEl>
                                      </p:cBhvr>
                                    </p:animEffect>
                                  </p:childTnLst>
                                </p:cTn>
                              </p:par>
                            </p:childTnLst>
                          </p:cTn>
                        </p:par>
                        <p:par>
                          <p:cTn id="69" fill="hold" nodeType="afterGroup">
                            <p:stCondLst>
                              <p:cond delay="2250"/>
                            </p:stCondLst>
                            <p:childTnLst>
                              <p:par>
                                <p:cTn id="70" presetID="22" presetClass="entr" presetSubtype="8" fill="hold" nodeType="afterEffect">
                                  <p:stCondLst>
                                    <p:cond delay="0"/>
                                  </p:stCondLst>
                                  <p:childTnLst>
                                    <p:set>
                                      <p:cBhvr>
                                        <p:cTn id="71" dur="1" fill="hold">
                                          <p:stCondLst>
                                            <p:cond delay="0"/>
                                          </p:stCondLst>
                                        </p:cTn>
                                        <p:tgtEl>
                                          <p:spTgt spid="12324"/>
                                        </p:tgtEl>
                                        <p:attrNameLst>
                                          <p:attrName>style.visibility</p:attrName>
                                        </p:attrNameLst>
                                      </p:cBhvr>
                                      <p:to>
                                        <p:strVal val="visible"/>
                                      </p:to>
                                    </p:set>
                                    <p:animEffect transition="in" filter="wipe(left)">
                                      <p:cBhvr>
                                        <p:cTn id="72" dur="750"/>
                                        <p:tgtEl>
                                          <p:spTgt spid="12324"/>
                                        </p:tgtEl>
                                      </p:cBhvr>
                                    </p:animEffect>
                                  </p:childTnLst>
                                </p:cTn>
                              </p:par>
                            </p:childTnLst>
                          </p:cTn>
                        </p:par>
                        <p:par>
                          <p:cTn id="73" fill="hold" nodeType="afterGroup">
                            <p:stCondLst>
                              <p:cond delay="3000"/>
                            </p:stCondLst>
                            <p:childTnLst>
                              <p:par>
                                <p:cTn id="74" presetID="22" presetClass="entr" presetSubtype="8" fill="hold" nodeType="afterEffect">
                                  <p:stCondLst>
                                    <p:cond delay="0"/>
                                  </p:stCondLst>
                                  <p:childTnLst>
                                    <p:set>
                                      <p:cBhvr>
                                        <p:cTn id="75" dur="1" fill="hold">
                                          <p:stCondLst>
                                            <p:cond delay="0"/>
                                          </p:stCondLst>
                                        </p:cTn>
                                        <p:tgtEl>
                                          <p:spTgt spid="12325"/>
                                        </p:tgtEl>
                                        <p:attrNameLst>
                                          <p:attrName>style.visibility</p:attrName>
                                        </p:attrNameLst>
                                      </p:cBhvr>
                                      <p:to>
                                        <p:strVal val="visible"/>
                                      </p:to>
                                    </p:set>
                                    <p:animEffect transition="in" filter="wipe(left)">
                                      <p:cBhvr>
                                        <p:cTn id="76" dur="750"/>
                                        <p:tgtEl>
                                          <p:spTgt spid="12325"/>
                                        </p:tgtEl>
                                      </p:cBhvr>
                                    </p:animEffect>
                                  </p:childTnLst>
                                </p:cTn>
                              </p:par>
                            </p:childTnLst>
                          </p:cTn>
                        </p:par>
                        <p:par>
                          <p:cTn id="77" fill="hold">
                            <p:stCondLst>
                              <p:cond delay="3750"/>
                            </p:stCondLst>
                            <p:childTnLst>
                              <p:par>
                                <p:cTn id="78" presetID="22" presetClass="entr" presetSubtype="8" fill="hold" grpId="0" nodeType="afterEffect">
                                  <p:stCondLst>
                                    <p:cond delay="0"/>
                                  </p:stCondLst>
                                  <p:childTnLst>
                                    <p:set>
                                      <p:cBhvr>
                                        <p:cTn id="79" dur="1" fill="hold">
                                          <p:stCondLst>
                                            <p:cond delay="0"/>
                                          </p:stCondLst>
                                        </p:cTn>
                                        <p:tgtEl>
                                          <p:spTgt spid="16">
                                            <p:txEl>
                                              <p:pRg st="3" end="3"/>
                                            </p:txEl>
                                          </p:spTgt>
                                        </p:tgtEl>
                                        <p:attrNameLst>
                                          <p:attrName>style.visibility</p:attrName>
                                        </p:attrNameLst>
                                      </p:cBhvr>
                                      <p:to>
                                        <p:strVal val="visible"/>
                                      </p:to>
                                    </p:set>
                                    <p:animEffect transition="in" filter="wipe(left)">
                                      <p:cBhvr>
                                        <p:cTn id="80" dur="500"/>
                                        <p:tgtEl>
                                          <p:spTgt spid="16">
                                            <p:txEl>
                                              <p:pRg st="3" end="3"/>
                                            </p:txEl>
                                          </p:spTgt>
                                        </p:tgtEl>
                                      </p:cBhvr>
                                    </p:animEffect>
                                  </p:childTnLst>
                                </p:cTn>
                              </p:par>
                            </p:childTnLst>
                          </p:cTn>
                        </p:par>
                      </p:childTnLst>
                    </p:cTn>
                  </p:par>
                  <p:par>
                    <p:cTn id="81" fill="hold">
                      <p:stCondLst>
                        <p:cond delay="indefinite"/>
                      </p:stCondLst>
                      <p:childTnLst>
                        <p:par>
                          <p:cTn id="82" fill="hold" nodeType="afterGroup">
                            <p:stCondLst>
                              <p:cond delay="0"/>
                            </p:stCondLst>
                            <p:childTnLst>
                              <p:par>
                                <p:cTn id="83" presetID="22" presetClass="entr" presetSubtype="8" fill="hold" nodeType="clickEffect">
                                  <p:stCondLst>
                                    <p:cond delay="0"/>
                                  </p:stCondLst>
                                  <p:childTnLst>
                                    <p:set>
                                      <p:cBhvr>
                                        <p:cTn id="84" dur="1" fill="hold">
                                          <p:stCondLst>
                                            <p:cond delay="0"/>
                                          </p:stCondLst>
                                        </p:cTn>
                                        <p:tgtEl>
                                          <p:spTgt spid="73"/>
                                        </p:tgtEl>
                                        <p:attrNameLst>
                                          <p:attrName>style.visibility</p:attrName>
                                        </p:attrNameLst>
                                      </p:cBhvr>
                                      <p:to>
                                        <p:strVal val="visible"/>
                                      </p:to>
                                    </p:set>
                                    <p:animEffect transition="in" filter="wipe(left)">
                                      <p:cBhvr>
                                        <p:cTn id="85" dur="750"/>
                                        <p:tgtEl>
                                          <p:spTgt spid="73"/>
                                        </p:tgtEl>
                                      </p:cBhvr>
                                    </p:animEffect>
                                  </p:childTnLst>
                                </p:cTn>
                              </p:par>
                            </p:childTnLst>
                          </p:cTn>
                        </p:par>
                        <p:par>
                          <p:cTn id="86" fill="hold" nodeType="afterGroup">
                            <p:stCondLst>
                              <p:cond delay="750"/>
                            </p:stCondLst>
                            <p:childTnLst>
                              <p:par>
                                <p:cTn id="87" presetID="22" presetClass="entr" presetSubtype="8" fill="hold" nodeType="afterEffect">
                                  <p:stCondLst>
                                    <p:cond delay="0"/>
                                  </p:stCondLst>
                                  <p:childTnLst>
                                    <p:set>
                                      <p:cBhvr>
                                        <p:cTn id="88" dur="1" fill="hold">
                                          <p:stCondLst>
                                            <p:cond delay="0"/>
                                          </p:stCondLst>
                                        </p:cTn>
                                        <p:tgtEl>
                                          <p:spTgt spid="12326"/>
                                        </p:tgtEl>
                                        <p:attrNameLst>
                                          <p:attrName>style.visibility</p:attrName>
                                        </p:attrNameLst>
                                      </p:cBhvr>
                                      <p:to>
                                        <p:strVal val="visible"/>
                                      </p:to>
                                    </p:set>
                                    <p:animEffect transition="in" filter="wipe(left)">
                                      <p:cBhvr>
                                        <p:cTn id="89" dur="750"/>
                                        <p:tgtEl>
                                          <p:spTgt spid="12326"/>
                                        </p:tgtEl>
                                      </p:cBhvr>
                                    </p:animEffect>
                                  </p:childTnLst>
                                </p:cTn>
                              </p:par>
                            </p:childTnLst>
                          </p:cTn>
                        </p:par>
                        <p:par>
                          <p:cTn id="90" fill="hold" nodeType="afterGroup">
                            <p:stCondLst>
                              <p:cond delay="1500"/>
                            </p:stCondLst>
                            <p:childTnLst>
                              <p:par>
                                <p:cTn id="91" presetID="22" presetClass="entr" presetSubtype="8" fill="hold" nodeType="afterEffect">
                                  <p:stCondLst>
                                    <p:cond delay="0"/>
                                  </p:stCondLst>
                                  <p:childTnLst>
                                    <p:set>
                                      <p:cBhvr>
                                        <p:cTn id="92" dur="1" fill="hold">
                                          <p:stCondLst>
                                            <p:cond delay="0"/>
                                          </p:stCondLst>
                                        </p:cTn>
                                        <p:tgtEl>
                                          <p:spTgt spid="12327"/>
                                        </p:tgtEl>
                                        <p:attrNameLst>
                                          <p:attrName>style.visibility</p:attrName>
                                        </p:attrNameLst>
                                      </p:cBhvr>
                                      <p:to>
                                        <p:strVal val="visible"/>
                                      </p:to>
                                    </p:set>
                                    <p:animEffect transition="in" filter="wipe(left)">
                                      <p:cBhvr>
                                        <p:cTn id="93" dur="750"/>
                                        <p:tgtEl>
                                          <p:spTgt spid="12327"/>
                                        </p:tgtEl>
                                      </p:cBhvr>
                                    </p:animEffect>
                                  </p:childTnLst>
                                </p:cTn>
                              </p:par>
                            </p:childTnLst>
                          </p:cTn>
                        </p:par>
                        <p:par>
                          <p:cTn id="94" fill="hold">
                            <p:stCondLst>
                              <p:cond delay="2250"/>
                            </p:stCondLst>
                            <p:childTnLst>
                              <p:par>
                                <p:cTn id="95" presetID="22" presetClass="entr" presetSubtype="8" fill="hold" grpId="0" nodeType="afterEffect">
                                  <p:stCondLst>
                                    <p:cond delay="0"/>
                                  </p:stCondLst>
                                  <p:childTnLst>
                                    <p:set>
                                      <p:cBhvr>
                                        <p:cTn id="96" dur="1" fill="hold">
                                          <p:stCondLst>
                                            <p:cond delay="0"/>
                                          </p:stCondLst>
                                        </p:cTn>
                                        <p:tgtEl>
                                          <p:spTgt spid="16">
                                            <p:txEl>
                                              <p:pRg st="4" end="4"/>
                                            </p:txEl>
                                          </p:spTgt>
                                        </p:tgtEl>
                                        <p:attrNameLst>
                                          <p:attrName>style.visibility</p:attrName>
                                        </p:attrNameLst>
                                      </p:cBhvr>
                                      <p:to>
                                        <p:strVal val="visible"/>
                                      </p:to>
                                    </p:set>
                                    <p:animEffect transition="in" filter="wipe(left)">
                                      <p:cBhvr>
                                        <p:cTn id="97" dur="500"/>
                                        <p:tgtEl>
                                          <p:spTgt spid="16">
                                            <p:txEl>
                                              <p:pRg st="4" end="4"/>
                                            </p:txEl>
                                          </p:spTgt>
                                        </p:tgtEl>
                                      </p:cBhvr>
                                    </p:animEffect>
                                  </p:childTnLst>
                                </p:cTn>
                              </p:par>
                            </p:childTnLst>
                          </p:cTn>
                        </p:par>
                        <p:par>
                          <p:cTn id="98" fill="hold" nodeType="afterGroup">
                            <p:stCondLst>
                              <p:cond delay="2750"/>
                            </p:stCondLst>
                            <p:childTnLst>
                              <p:par>
                                <p:cTn id="99" presetID="22" presetClass="entr" presetSubtype="8" fill="hold" nodeType="afterEffect">
                                  <p:stCondLst>
                                    <p:cond delay="0"/>
                                  </p:stCondLst>
                                  <p:childTnLst>
                                    <p:set>
                                      <p:cBhvr>
                                        <p:cTn id="100" dur="1" fill="hold">
                                          <p:stCondLst>
                                            <p:cond delay="0"/>
                                          </p:stCondLst>
                                        </p:cTn>
                                        <p:tgtEl>
                                          <p:spTgt spid="12328"/>
                                        </p:tgtEl>
                                        <p:attrNameLst>
                                          <p:attrName>style.visibility</p:attrName>
                                        </p:attrNameLst>
                                      </p:cBhvr>
                                      <p:to>
                                        <p:strVal val="visible"/>
                                      </p:to>
                                    </p:set>
                                    <p:animEffect transition="in" filter="wipe(left)">
                                      <p:cBhvr>
                                        <p:cTn id="101" dur="750"/>
                                        <p:tgtEl>
                                          <p:spTgt spid="12328"/>
                                        </p:tgtEl>
                                      </p:cBhvr>
                                    </p:animEffect>
                                  </p:childTnLst>
                                </p:cTn>
                              </p:par>
                            </p:childTnLst>
                          </p:cTn>
                        </p:par>
                        <p:par>
                          <p:cTn id="102" fill="hold">
                            <p:stCondLst>
                              <p:cond delay="3500"/>
                            </p:stCondLst>
                            <p:childTnLst>
                              <p:par>
                                <p:cTn id="103" presetID="22" presetClass="entr" presetSubtype="8" fill="hold" grpId="0" nodeType="afterEffect">
                                  <p:stCondLst>
                                    <p:cond delay="0"/>
                                  </p:stCondLst>
                                  <p:childTnLst>
                                    <p:set>
                                      <p:cBhvr>
                                        <p:cTn id="104" dur="1" fill="hold">
                                          <p:stCondLst>
                                            <p:cond delay="0"/>
                                          </p:stCondLst>
                                        </p:cTn>
                                        <p:tgtEl>
                                          <p:spTgt spid="16">
                                            <p:txEl>
                                              <p:pRg st="5" end="5"/>
                                            </p:txEl>
                                          </p:spTgt>
                                        </p:tgtEl>
                                        <p:attrNameLst>
                                          <p:attrName>style.visibility</p:attrName>
                                        </p:attrNameLst>
                                      </p:cBhvr>
                                      <p:to>
                                        <p:strVal val="visible"/>
                                      </p:to>
                                    </p:set>
                                    <p:animEffect transition="in" filter="wipe(left)">
                                      <p:cBhvr>
                                        <p:cTn id="105" dur="500"/>
                                        <p:tgtEl>
                                          <p:spTgt spid="16">
                                            <p:txEl>
                                              <p:pRg st="5" end="5"/>
                                            </p:txEl>
                                          </p:spTgt>
                                        </p:tgtEl>
                                      </p:cBhvr>
                                    </p:animEffect>
                                  </p:childTnLst>
                                </p:cTn>
                              </p:par>
                            </p:childTnLst>
                          </p:cTn>
                        </p:par>
                        <p:par>
                          <p:cTn id="106" fill="hold">
                            <p:stCondLst>
                              <p:cond delay="4000"/>
                            </p:stCondLst>
                            <p:childTnLst>
                              <p:par>
                                <p:cTn id="107" presetID="22" presetClass="entr" presetSubtype="2" fill="hold" nodeType="after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wipe(right)">
                                      <p:cBhvr>
                                        <p:cTn id="10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uiExpand="1" build="p" animBg="1"/>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57200" y="990601"/>
            <a:ext cx="3505200" cy="533400"/>
          </a:xfrm>
          <a:prstGeom prst="rect">
            <a:avLst/>
          </a:prstGeom>
          <a:noFill/>
          <a:ln>
            <a:noFill/>
          </a:ln>
        </p:spPr>
        <p:txBody>
          <a:bodyPr lIns="45720" rIns="45720" anchor="ctr"/>
          <a:lstStyle/>
          <a:p>
            <a:pPr>
              <a:spcBef>
                <a:spcPct val="20000"/>
              </a:spcBef>
              <a:buNone/>
            </a:pPr>
            <a:r>
              <a:rPr lang="en-US" sz="1400" b="1" dirty="0" smtClean="0">
                <a:latin typeface="Arial" pitchFamily="34" charset="0"/>
              </a:rPr>
              <a:t>INCOME AND SUBSTITUTION EFFECTS: INFERIOR GOOD</a:t>
            </a:r>
            <a:endParaRPr lang="en-US" sz="1400" b="1" dirty="0">
              <a:latin typeface="Arial" pitchFamily="34" charset="0"/>
            </a:endParaRPr>
          </a:p>
        </p:txBody>
      </p:sp>
      <p:sp>
        <p:nvSpPr>
          <p:cNvPr id="17" name="Rectangle 10"/>
          <p:cNvSpPr>
            <a:spLocks noChangeArrowheads="1"/>
          </p:cNvSpPr>
          <p:nvPr/>
        </p:nvSpPr>
        <p:spPr bwMode="auto">
          <a:xfrm>
            <a:off x="457200" y="68580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4.7</a:t>
            </a:r>
            <a:endParaRPr lang="en-US" sz="2000" b="1" dirty="0">
              <a:solidFill>
                <a:srgbClr val="ED1B2F"/>
              </a:solidFill>
              <a:latin typeface="Arial" charset="0"/>
            </a:endParaRPr>
          </a:p>
        </p:txBody>
      </p:sp>
      <p:sp>
        <p:nvSpPr>
          <p:cNvPr id="20" name="Rectangle 4"/>
          <p:cNvSpPr>
            <a:spLocks noChangeArrowheads="1"/>
          </p:cNvSpPr>
          <p:nvPr/>
        </p:nvSpPr>
        <p:spPr bwMode="auto">
          <a:xfrm>
            <a:off x="457199" y="1524001"/>
            <a:ext cx="3352801" cy="50291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consumer is initially at </a:t>
            </a:r>
            <a:r>
              <a:rPr lang="en-US" sz="1600" i="1" dirty="0">
                <a:latin typeface="Arial" pitchFamily="34" charset="0"/>
              </a:rPr>
              <a:t>A</a:t>
            </a:r>
            <a:r>
              <a:rPr lang="en-US" sz="1600" dirty="0">
                <a:latin typeface="Arial" pitchFamily="34" charset="0"/>
              </a:rPr>
              <a:t> on budget line </a:t>
            </a:r>
            <a:r>
              <a:rPr lang="en-US" sz="1600" i="1" dirty="0">
                <a:latin typeface="Arial" pitchFamily="34" charset="0"/>
              </a:rPr>
              <a:t>RS</a:t>
            </a:r>
            <a:r>
              <a:rPr lang="en-US" sz="1600" dirty="0">
                <a:latin typeface="Arial" pitchFamily="34" charset="0"/>
              </a:rPr>
              <a:t>. </a:t>
            </a:r>
          </a:p>
          <a:p>
            <a:pPr>
              <a:spcBef>
                <a:spcPct val="20000"/>
              </a:spcBef>
              <a:buNone/>
            </a:pPr>
            <a:r>
              <a:rPr lang="en-US" sz="1600" dirty="0">
                <a:latin typeface="Arial" pitchFamily="34" charset="0"/>
              </a:rPr>
              <a:t>With a decrease in the price of food, the consumer moves to </a:t>
            </a:r>
            <a:r>
              <a:rPr lang="en-US" sz="1600" i="1" dirty="0">
                <a:latin typeface="Arial" pitchFamily="34" charset="0"/>
              </a:rPr>
              <a:t>B</a:t>
            </a:r>
            <a:r>
              <a:rPr lang="en-US" sz="1600" dirty="0">
                <a:latin typeface="Arial" pitchFamily="34" charset="0"/>
              </a:rPr>
              <a:t>.</a:t>
            </a:r>
          </a:p>
          <a:p>
            <a:pPr>
              <a:spcBef>
                <a:spcPct val="20000"/>
              </a:spcBef>
              <a:buNone/>
            </a:pPr>
            <a:r>
              <a:rPr lang="en-US" sz="1600" dirty="0">
                <a:latin typeface="Arial" pitchFamily="34" charset="0"/>
              </a:rPr>
              <a:t>The resulting change in food purchased can be broken down into a substitution effect, </a:t>
            </a:r>
            <a:r>
              <a:rPr lang="en-US" sz="1600" i="1" dirty="0">
                <a:latin typeface="Arial" pitchFamily="34" charset="0"/>
              </a:rPr>
              <a:t>F</a:t>
            </a:r>
            <a:r>
              <a:rPr lang="en-US" sz="1600" baseline="-25000" dirty="0">
                <a:latin typeface="Arial" pitchFamily="34" charset="0"/>
              </a:rPr>
              <a:t>1</a:t>
            </a:r>
            <a:r>
              <a:rPr lang="en-US" sz="1600" i="1" dirty="0">
                <a:latin typeface="Arial" pitchFamily="34" charset="0"/>
              </a:rPr>
              <a:t>E</a:t>
            </a:r>
            <a:r>
              <a:rPr lang="en-US" sz="1600" dirty="0">
                <a:latin typeface="Arial" pitchFamily="34" charset="0"/>
              </a:rPr>
              <a:t> (associated with a move from </a:t>
            </a:r>
            <a:r>
              <a:rPr lang="en-US" sz="1600" i="1" dirty="0">
                <a:latin typeface="Arial" pitchFamily="34" charset="0"/>
              </a:rPr>
              <a:t>A</a:t>
            </a:r>
            <a:r>
              <a:rPr lang="en-US" sz="1600" dirty="0">
                <a:latin typeface="Arial" pitchFamily="34" charset="0"/>
              </a:rPr>
              <a:t> to </a:t>
            </a:r>
            <a:r>
              <a:rPr lang="en-US" sz="1600" i="1" dirty="0">
                <a:latin typeface="Arial" pitchFamily="34" charset="0"/>
              </a:rPr>
              <a:t>D</a:t>
            </a:r>
            <a:r>
              <a:rPr lang="en-US" sz="1600" dirty="0">
                <a:latin typeface="Arial" pitchFamily="34" charset="0"/>
              </a:rPr>
              <a:t>), and an income effect, </a:t>
            </a:r>
            <a:r>
              <a:rPr lang="en-US" sz="1600" i="1" dirty="0">
                <a:latin typeface="Arial" pitchFamily="34" charset="0"/>
              </a:rPr>
              <a:t>EF</a:t>
            </a:r>
            <a:r>
              <a:rPr lang="en-US" sz="1600" baseline="-25000" dirty="0">
                <a:latin typeface="Arial" pitchFamily="34" charset="0"/>
              </a:rPr>
              <a:t>2</a:t>
            </a:r>
            <a:r>
              <a:rPr lang="en-US" sz="1600" dirty="0">
                <a:latin typeface="Arial" pitchFamily="34" charset="0"/>
              </a:rPr>
              <a:t> (associated with a move from </a:t>
            </a:r>
            <a:r>
              <a:rPr lang="en-US" sz="1600" i="1" dirty="0">
                <a:latin typeface="Arial" pitchFamily="34" charset="0"/>
              </a:rPr>
              <a:t>D</a:t>
            </a:r>
            <a:r>
              <a:rPr lang="en-US" sz="1600" dirty="0">
                <a:latin typeface="Arial" pitchFamily="34" charset="0"/>
              </a:rPr>
              <a:t> to </a:t>
            </a:r>
            <a:r>
              <a:rPr lang="en-US" sz="1600" i="1" dirty="0">
                <a:latin typeface="Arial" pitchFamily="34" charset="0"/>
              </a:rPr>
              <a:t>B</a:t>
            </a:r>
            <a:r>
              <a:rPr lang="en-US" sz="1600" dirty="0">
                <a:latin typeface="Arial" pitchFamily="34" charset="0"/>
              </a:rPr>
              <a:t>). </a:t>
            </a:r>
          </a:p>
          <a:p>
            <a:pPr>
              <a:spcBef>
                <a:spcPct val="20000"/>
              </a:spcBef>
              <a:buNone/>
            </a:pPr>
            <a:r>
              <a:rPr lang="en-US" sz="1600" dirty="0">
                <a:latin typeface="Arial" pitchFamily="34" charset="0"/>
              </a:rPr>
              <a:t>In this case, food is an inferior good because the income effect is negative. </a:t>
            </a:r>
          </a:p>
          <a:p>
            <a:pPr>
              <a:spcBef>
                <a:spcPct val="20000"/>
              </a:spcBef>
              <a:buNone/>
            </a:pPr>
            <a:r>
              <a:rPr lang="en-US" sz="1600" dirty="0">
                <a:latin typeface="Arial" pitchFamily="34" charset="0"/>
              </a:rPr>
              <a:t>However, because the substitution effect exceeds the income effect, the decrease in the price of food leads to an increase in the quantity of food demanded.</a:t>
            </a:r>
          </a:p>
        </p:txBody>
      </p:sp>
      <p:pic>
        <p:nvPicPr>
          <p:cNvPr id="21" name="Picture 20" descr="fig4.07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descr="fig4.07_04.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descr="fig4.07_06.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descr="fig4.07_13.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descr="fig4.07_14.gif"/>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descr="fig4.07_03.gif"/>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descr="fig4.07_05.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descr="fig4.07_07.gif"/>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descr="fig4.07_01.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31" descr="C:\Documents and Settings\Kyle M. Thiel\Desktop\pindyckDone\ch04\fig4.07\fig4.07_12.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2" descr="C:\Documents and Settings\Kyle M. Thiel\Desktop\pindyckDone\ch04\fig4.07\fig4.07_08.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3" descr="C:\Documents and Settings\Kyle M. Thiel\Desktop\pindyckDone\ch04\fig4.07\fig4.07_09.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4" descr="C:\Documents and Settings\Kyle M. Thiel\Desktop\pindyckDone\ch04\fig4.07\fig4.07_10.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5" descr="C:\Documents and Settings\Kyle M. Thiel\Desktop\pindyckDone\ch04\fig4.07\fig4.07_11.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105275" y="1819275"/>
            <a:ext cx="4962525" cy="420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 name="Group 34"/>
          <p:cNvGrpSpPr>
            <a:grpSpLocks/>
          </p:cNvGrpSpPr>
          <p:nvPr/>
        </p:nvGrpSpPr>
        <p:grpSpPr bwMode="auto">
          <a:xfrm>
            <a:off x="4000500" y="6019800"/>
            <a:ext cx="4991100" cy="133350"/>
            <a:chOff x="3657600" y="1678781"/>
            <a:chExt cx="4800600" cy="152400"/>
          </a:xfrm>
        </p:grpSpPr>
        <p:cxnSp>
          <p:nvCxnSpPr>
            <p:cNvPr id="3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8" name="Group 37"/>
          <p:cNvGrpSpPr>
            <a:grpSpLocks/>
          </p:cNvGrpSpPr>
          <p:nvPr/>
        </p:nvGrpSpPr>
        <p:grpSpPr bwMode="auto">
          <a:xfrm>
            <a:off x="457201" y="6448425"/>
            <a:ext cx="3543300" cy="180975"/>
            <a:chOff x="457199" y="5791200"/>
            <a:chExt cx="3193257" cy="152400"/>
          </a:xfrm>
        </p:grpSpPr>
        <p:cxnSp>
          <p:nvCxnSpPr>
            <p:cNvPr id="39"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924299" y="685800"/>
            <a:ext cx="180975" cy="5855940"/>
            <a:chOff x="3574256" y="2344362"/>
            <a:chExt cx="152400" cy="4114801"/>
          </a:xfrm>
        </p:grpSpPr>
        <p:cxnSp>
          <p:nvCxnSpPr>
            <p:cNvPr id="42"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pic>
        <p:nvPicPr>
          <p:cNvPr id="44" name="Picture 1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2043293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down)">
                                      <p:cBhvr>
                                        <p:cTn id="7" dur="500"/>
                                        <p:tgtEl>
                                          <p:spTgt spid="41"/>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500"/>
                                        <p:tgtEl>
                                          <p:spTgt spid="3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left)">
                                      <p:cBhvr>
                                        <p:cTn id="14" dur="500"/>
                                        <p:tgtEl>
                                          <p:spTgt spid="17"/>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20">
                                            <p:bg/>
                                          </p:spTgt>
                                        </p:tgtEl>
                                        <p:attrNameLst>
                                          <p:attrName>style.visibility</p:attrName>
                                        </p:attrNameLst>
                                      </p:cBhvr>
                                      <p:to>
                                        <p:strVal val="visible"/>
                                      </p:to>
                                    </p:set>
                                    <p:animEffect transition="in" filter="wipe(left)">
                                      <p:cBhvr>
                                        <p:cTn id="22" dur="500"/>
                                        <p:tgtEl>
                                          <p:spTgt spid="20">
                                            <p:bg/>
                                          </p:spTgt>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down)">
                                      <p:cBhvr>
                                        <p:cTn id="26" dur="500"/>
                                        <p:tgtEl>
                                          <p:spTgt spid="29"/>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750"/>
                                        <p:tgtEl>
                                          <p:spTgt spid="21"/>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left)">
                                      <p:cBhvr>
                                        <p:cTn id="34" dur="750"/>
                                        <p:tgtEl>
                                          <p:spTgt spid="26"/>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20">
                                            <p:txEl>
                                              <p:pRg st="0" end="0"/>
                                            </p:txEl>
                                          </p:spTgt>
                                        </p:tgtEl>
                                        <p:attrNameLst>
                                          <p:attrName>style.visibility</p:attrName>
                                        </p:attrNameLst>
                                      </p:cBhvr>
                                      <p:to>
                                        <p:strVal val="visible"/>
                                      </p:to>
                                    </p:set>
                                    <p:animEffect transition="in" filter="wipe(left)">
                                      <p:cBhvr>
                                        <p:cTn id="38" dur="500"/>
                                        <p:tgtEl>
                                          <p:spTgt spid="20">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750"/>
                                        <p:tgtEl>
                                          <p:spTgt spid="22"/>
                                        </p:tgtEl>
                                      </p:cBhvr>
                                    </p:animEffect>
                                  </p:childTnLst>
                                </p:cTn>
                              </p:par>
                            </p:childTnLst>
                          </p:cTn>
                        </p:par>
                        <p:par>
                          <p:cTn id="44" fill="hold">
                            <p:stCondLst>
                              <p:cond delay="750"/>
                            </p:stCondLst>
                            <p:childTnLst>
                              <p:par>
                                <p:cTn id="45" presetID="2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750"/>
                                        <p:tgtEl>
                                          <p:spTgt spid="27"/>
                                        </p:tgtEl>
                                      </p:cBhvr>
                                    </p:animEffect>
                                  </p:childTnLst>
                                </p:cTn>
                              </p:par>
                            </p:childTnLst>
                          </p:cTn>
                        </p:par>
                        <p:par>
                          <p:cTn id="48" fill="hold">
                            <p:stCondLst>
                              <p:cond delay="1500"/>
                            </p:stCondLst>
                            <p:childTnLst>
                              <p:par>
                                <p:cTn id="49" presetID="22" presetClass="entr" presetSubtype="8"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750"/>
                                        <p:tgtEl>
                                          <p:spTgt spid="25"/>
                                        </p:tgtEl>
                                      </p:cBhvr>
                                    </p:animEffect>
                                  </p:childTnLst>
                                </p:cTn>
                              </p:par>
                            </p:childTnLst>
                          </p:cTn>
                        </p:par>
                        <p:par>
                          <p:cTn id="52" fill="hold">
                            <p:stCondLst>
                              <p:cond delay="2250"/>
                            </p:stCondLst>
                            <p:childTnLst>
                              <p:par>
                                <p:cTn id="53" presetID="22" presetClass="entr" presetSubtype="8" fill="hold" grpId="0" nodeType="afterEffect">
                                  <p:stCondLst>
                                    <p:cond delay="0"/>
                                  </p:stCondLst>
                                  <p:childTnLst>
                                    <p:set>
                                      <p:cBhvr>
                                        <p:cTn id="54" dur="1" fill="hold">
                                          <p:stCondLst>
                                            <p:cond delay="0"/>
                                          </p:stCondLst>
                                        </p:cTn>
                                        <p:tgtEl>
                                          <p:spTgt spid="20">
                                            <p:txEl>
                                              <p:pRg st="1" end="1"/>
                                            </p:txEl>
                                          </p:spTgt>
                                        </p:tgtEl>
                                        <p:attrNameLst>
                                          <p:attrName>style.visibility</p:attrName>
                                        </p:attrNameLst>
                                      </p:cBhvr>
                                      <p:to>
                                        <p:strVal val="visible"/>
                                      </p:to>
                                    </p:set>
                                    <p:animEffect transition="in" filter="wipe(left)">
                                      <p:cBhvr>
                                        <p:cTn id="55" dur="500"/>
                                        <p:tgtEl>
                                          <p:spTgt spid="20">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wipe(left)">
                                      <p:cBhvr>
                                        <p:cTn id="60" dur="750"/>
                                        <p:tgtEl>
                                          <p:spTgt spid="23"/>
                                        </p:tgtEl>
                                      </p:cBhvr>
                                    </p:animEffect>
                                  </p:childTnLst>
                                </p:cTn>
                              </p:par>
                            </p:childTnLst>
                          </p:cTn>
                        </p:par>
                        <p:par>
                          <p:cTn id="61" fill="hold">
                            <p:stCondLst>
                              <p:cond delay="750"/>
                            </p:stCondLst>
                            <p:childTnLst>
                              <p:par>
                                <p:cTn id="62" presetID="22" presetClass="entr" presetSubtype="8"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left)">
                                      <p:cBhvr>
                                        <p:cTn id="64" dur="750"/>
                                        <p:tgtEl>
                                          <p:spTgt spid="28"/>
                                        </p:tgtEl>
                                      </p:cBhvr>
                                    </p:animEffect>
                                  </p:childTnLst>
                                </p:cTn>
                              </p:par>
                            </p:childTnLst>
                          </p:cTn>
                        </p:par>
                        <p:par>
                          <p:cTn id="65" fill="hold">
                            <p:stCondLst>
                              <p:cond delay="1500"/>
                            </p:stCondLst>
                            <p:childTnLst>
                              <p:par>
                                <p:cTn id="66" presetID="22" presetClass="entr" presetSubtype="8"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750"/>
                                        <p:tgtEl>
                                          <p:spTgt spid="24"/>
                                        </p:tgtEl>
                                      </p:cBhvr>
                                    </p:animEffect>
                                  </p:childTnLst>
                                </p:cTn>
                              </p:par>
                            </p:childTnLst>
                          </p:cTn>
                        </p:par>
                        <p:par>
                          <p:cTn id="69" fill="hold">
                            <p:stCondLst>
                              <p:cond delay="225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750"/>
                                        <p:tgtEl>
                                          <p:spTgt spid="31"/>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left)">
                                      <p:cBhvr>
                                        <p:cTn id="76" dur="750"/>
                                        <p:tgtEl>
                                          <p:spTgt spid="32"/>
                                        </p:tgtEl>
                                      </p:cBhvr>
                                    </p:animEffect>
                                  </p:childTnLst>
                                </p:cTn>
                              </p:par>
                            </p:childTnLst>
                          </p:cTn>
                        </p:par>
                        <p:par>
                          <p:cTn id="77" fill="hold">
                            <p:stCondLst>
                              <p:cond delay="375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750"/>
                                        <p:tgtEl>
                                          <p:spTgt spid="33"/>
                                        </p:tgtEl>
                                      </p:cBhvr>
                                    </p:animEffect>
                                  </p:childTnLst>
                                </p:cTn>
                              </p:par>
                            </p:childTnLst>
                          </p:cTn>
                        </p:par>
                        <p:par>
                          <p:cTn id="81" fill="hold">
                            <p:stCondLst>
                              <p:cond delay="4500"/>
                            </p:stCondLst>
                            <p:childTnLst>
                              <p:par>
                                <p:cTn id="82" presetID="22" presetClass="entr" presetSubtype="8" fill="hold" nodeType="after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wipe(left)">
                                      <p:cBhvr>
                                        <p:cTn id="84" dur="750"/>
                                        <p:tgtEl>
                                          <p:spTgt spid="34"/>
                                        </p:tgtEl>
                                      </p:cBhvr>
                                    </p:animEffect>
                                  </p:childTnLst>
                                </p:cTn>
                              </p:par>
                            </p:childTnLst>
                          </p:cTn>
                        </p:par>
                        <p:par>
                          <p:cTn id="85" fill="hold">
                            <p:stCondLst>
                              <p:cond delay="5250"/>
                            </p:stCondLst>
                            <p:childTnLst>
                              <p:par>
                                <p:cTn id="86" presetID="22" presetClass="entr" presetSubtype="8" fill="hold" grpId="0" nodeType="afterEffect">
                                  <p:stCondLst>
                                    <p:cond delay="0"/>
                                  </p:stCondLst>
                                  <p:childTnLst>
                                    <p:set>
                                      <p:cBhvr>
                                        <p:cTn id="87" dur="1" fill="hold">
                                          <p:stCondLst>
                                            <p:cond delay="0"/>
                                          </p:stCondLst>
                                        </p:cTn>
                                        <p:tgtEl>
                                          <p:spTgt spid="20">
                                            <p:txEl>
                                              <p:pRg st="2" end="2"/>
                                            </p:txEl>
                                          </p:spTgt>
                                        </p:tgtEl>
                                        <p:attrNameLst>
                                          <p:attrName>style.visibility</p:attrName>
                                        </p:attrNameLst>
                                      </p:cBhvr>
                                      <p:to>
                                        <p:strVal val="visible"/>
                                      </p:to>
                                    </p:set>
                                    <p:animEffect transition="in" filter="wipe(left)">
                                      <p:cBhvr>
                                        <p:cTn id="88" dur="500"/>
                                        <p:tgtEl>
                                          <p:spTgt spid="20">
                                            <p:txEl>
                                              <p:pRg st="2" end="2"/>
                                            </p:txEl>
                                          </p:spTgt>
                                        </p:tgtEl>
                                      </p:cBhvr>
                                    </p:animEffect>
                                  </p:childTnLst>
                                </p:cTn>
                              </p:par>
                            </p:childTnLst>
                          </p:cTn>
                        </p:par>
                        <p:par>
                          <p:cTn id="89" fill="hold">
                            <p:stCondLst>
                              <p:cond delay="5750"/>
                            </p:stCondLst>
                            <p:childTnLst>
                              <p:par>
                                <p:cTn id="90" presetID="22" presetClass="entr" presetSubtype="8" fill="hold" grpId="0" nodeType="afterEffect">
                                  <p:stCondLst>
                                    <p:cond delay="0"/>
                                  </p:stCondLst>
                                  <p:childTnLst>
                                    <p:set>
                                      <p:cBhvr>
                                        <p:cTn id="91" dur="1" fill="hold">
                                          <p:stCondLst>
                                            <p:cond delay="0"/>
                                          </p:stCondLst>
                                        </p:cTn>
                                        <p:tgtEl>
                                          <p:spTgt spid="20">
                                            <p:txEl>
                                              <p:pRg st="3" end="3"/>
                                            </p:txEl>
                                          </p:spTgt>
                                        </p:tgtEl>
                                        <p:attrNameLst>
                                          <p:attrName>style.visibility</p:attrName>
                                        </p:attrNameLst>
                                      </p:cBhvr>
                                      <p:to>
                                        <p:strVal val="visible"/>
                                      </p:to>
                                    </p:set>
                                    <p:animEffect transition="in" filter="wipe(left)">
                                      <p:cBhvr>
                                        <p:cTn id="92" dur="500"/>
                                        <p:tgtEl>
                                          <p:spTgt spid="20">
                                            <p:txEl>
                                              <p:pRg st="3" end="3"/>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wipe(left)">
                                      <p:cBhvr>
                                        <p:cTn id="97" dur="750"/>
                                        <p:tgtEl>
                                          <p:spTgt spid="30"/>
                                        </p:tgtEl>
                                      </p:cBhvr>
                                    </p:animEffect>
                                  </p:childTnLst>
                                </p:cTn>
                              </p:par>
                            </p:childTnLst>
                          </p:cTn>
                        </p:par>
                        <p:par>
                          <p:cTn id="98" fill="hold">
                            <p:stCondLst>
                              <p:cond delay="750"/>
                            </p:stCondLst>
                            <p:childTnLst>
                              <p:par>
                                <p:cTn id="99" presetID="22" presetClass="entr" presetSubtype="8" fill="hold" grpId="0" nodeType="afterEffect">
                                  <p:stCondLst>
                                    <p:cond delay="0"/>
                                  </p:stCondLst>
                                  <p:childTnLst>
                                    <p:set>
                                      <p:cBhvr>
                                        <p:cTn id="100" dur="1" fill="hold">
                                          <p:stCondLst>
                                            <p:cond delay="0"/>
                                          </p:stCondLst>
                                        </p:cTn>
                                        <p:tgtEl>
                                          <p:spTgt spid="20">
                                            <p:txEl>
                                              <p:pRg st="4" end="4"/>
                                            </p:txEl>
                                          </p:spTgt>
                                        </p:tgtEl>
                                        <p:attrNameLst>
                                          <p:attrName>style.visibility</p:attrName>
                                        </p:attrNameLst>
                                      </p:cBhvr>
                                      <p:to>
                                        <p:strVal val="visible"/>
                                      </p:to>
                                    </p:set>
                                    <p:animEffect transition="in" filter="wipe(left)">
                                      <p:cBhvr>
                                        <p:cTn id="101" dur="500"/>
                                        <p:tgtEl>
                                          <p:spTgt spid="20">
                                            <p:txEl>
                                              <p:pRg st="4" end="4"/>
                                            </p:txEl>
                                          </p:spTgt>
                                        </p:tgtEl>
                                      </p:cBhvr>
                                    </p:animEffect>
                                  </p:childTnLst>
                                </p:cTn>
                              </p:par>
                            </p:childTnLst>
                          </p:cTn>
                        </p:par>
                        <p:par>
                          <p:cTn id="102" fill="hold">
                            <p:stCondLst>
                              <p:cond delay="1250"/>
                            </p:stCondLst>
                            <p:childTnLst>
                              <p:par>
                                <p:cTn id="103" presetID="22" presetClass="entr" presetSubtype="2" fill="hold"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wipe(right)">
                                      <p:cBhvr>
                                        <p:cTn id="10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20" grpId="0" uiExpand="1"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57200" y="1981201"/>
            <a:ext cx="3505200" cy="533400"/>
          </a:xfrm>
          <a:prstGeom prst="rect">
            <a:avLst/>
          </a:prstGeom>
          <a:noFill/>
          <a:ln>
            <a:noFill/>
          </a:ln>
        </p:spPr>
        <p:txBody>
          <a:bodyPr lIns="45720" rIns="45720" anchor="ctr"/>
          <a:lstStyle/>
          <a:p>
            <a:pPr>
              <a:spcBef>
                <a:spcPct val="20000"/>
              </a:spcBef>
              <a:buNone/>
            </a:pPr>
            <a:r>
              <a:rPr lang="en-US" sz="1400" b="1" dirty="0" smtClean="0">
                <a:latin typeface="Arial" pitchFamily="34" charset="0"/>
              </a:rPr>
              <a:t>UPWARD-SLOPING DEMAND CURVE: THE GIFFEN GOOD</a:t>
            </a:r>
            <a:endParaRPr lang="en-US" sz="1400" b="1" dirty="0">
              <a:latin typeface="Arial" pitchFamily="34" charset="0"/>
            </a:endParaRPr>
          </a:p>
        </p:txBody>
      </p:sp>
      <p:sp>
        <p:nvSpPr>
          <p:cNvPr id="17" name="Rectangle 10"/>
          <p:cNvSpPr>
            <a:spLocks noChangeArrowheads="1"/>
          </p:cNvSpPr>
          <p:nvPr/>
        </p:nvSpPr>
        <p:spPr bwMode="auto">
          <a:xfrm>
            <a:off x="457200" y="167640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4.8</a:t>
            </a:r>
            <a:endParaRPr lang="en-US" sz="2000" b="1" dirty="0">
              <a:solidFill>
                <a:srgbClr val="ED1B2F"/>
              </a:solidFill>
              <a:latin typeface="Arial" charset="0"/>
            </a:endParaRPr>
          </a:p>
        </p:txBody>
      </p:sp>
      <p:grpSp>
        <p:nvGrpSpPr>
          <p:cNvPr id="35" name="Group 34"/>
          <p:cNvGrpSpPr>
            <a:grpSpLocks/>
          </p:cNvGrpSpPr>
          <p:nvPr/>
        </p:nvGrpSpPr>
        <p:grpSpPr bwMode="auto">
          <a:xfrm>
            <a:off x="3914775" y="5715000"/>
            <a:ext cx="5076825" cy="133350"/>
            <a:chOff x="3657600" y="1678781"/>
            <a:chExt cx="4800600" cy="152400"/>
          </a:xfrm>
        </p:grpSpPr>
        <p:cxnSp>
          <p:nvCxnSpPr>
            <p:cNvPr id="3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8" name="Group 37"/>
          <p:cNvGrpSpPr>
            <a:grpSpLocks/>
          </p:cNvGrpSpPr>
          <p:nvPr/>
        </p:nvGrpSpPr>
        <p:grpSpPr bwMode="auto">
          <a:xfrm>
            <a:off x="457201" y="6143625"/>
            <a:ext cx="3457574" cy="180975"/>
            <a:chOff x="457199" y="5791200"/>
            <a:chExt cx="3193257" cy="152400"/>
          </a:xfrm>
        </p:grpSpPr>
        <p:cxnSp>
          <p:nvCxnSpPr>
            <p:cNvPr id="39"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838575" y="1752601"/>
            <a:ext cx="152400" cy="4481512"/>
            <a:chOff x="3574256" y="2344362"/>
            <a:chExt cx="152400" cy="4114801"/>
          </a:xfrm>
        </p:grpSpPr>
        <p:cxnSp>
          <p:nvCxnSpPr>
            <p:cNvPr id="42"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sp>
        <p:nvSpPr>
          <p:cNvPr id="44" name="Rectangle 4"/>
          <p:cNvSpPr>
            <a:spLocks noChangeArrowheads="1"/>
          </p:cNvSpPr>
          <p:nvPr/>
        </p:nvSpPr>
        <p:spPr bwMode="auto">
          <a:xfrm>
            <a:off x="457200" y="2514599"/>
            <a:ext cx="3448050" cy="3629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When food is an inferior good, and when the income effect is large enough to dominate the substitution effect, the demand curve will be upward-sloping. </a:t>
            </a:r>
          </a:p>
          <a:p>
            <a:pPr>
              <a:spcBef>
                <a:spcPct val="20000"/>
              </a:spcBef>
              <a:buNone/>
            </a:pPr>
            <a:r>
              <a:rPr lang="en-US" sz="1600" dirty="0">
                <a:latin typeface="Arial" pitchFamily="34" charset="0"/>
              </a:rPr>
              <a:t>The consumer is initially at point </a:t>
            </a:r>
            <a:r>
              <a:rPr lang="en-US" sz="1600" i="1" dirty="0">
                <a:latin typeface="Arial" pitchFamily="34" charset="0"/>
              </a:rPr>
              <a:t>A</a:t>
            </a:r>
            <a:r>
              <a:rPr lang="en-US" sz="1600" dirty="0">
                <a:latin typeface="Arial" pitchFamily="34" charset="0"/>
              </a:rPr>
              <a:t>, but, after the price of food falls, moves to </a:t>
            </a:r>
            <a:r>
              <a:rPr lang="en-US" sz="1600" i="1" dirty="0">
                <a:latin typeface="Arial" pitchFamily="34" charset="0"/>
              </a:rPr>
              <a:t>B</a:t>
            </a:r>
            <a:r>
              <a:rPr lang="en-US" sz="1600" dirty="0">
                <a:latin typeface="Arial" pitchFamily="34" charset="0"/>
              </a:rPr>
              <a:t> and consumes less food. </a:t>
            </a:r>
          </a:p>
          <a:p>
            <a:pPr>
              <a:spcBef>
                <a:spcPct val="20000"/>
              </a:spcBef>
              <a:buNone/>
            </a:pPr>
            <a:r>
              <a:rPr lang="en-US" sz="1600" dirty="0">
                <a:latin typeface="Arial" pitchFamily="34" charset="0"/>
              </a:rPr>
              <a:t>Because the income effect </a:t>
            </a:r>
            <a:r>
              <a:rPr lang="en-US" sz="1600" i="1" dirty="0">
                <a:latin typeface="Arial" pitchFamily="34" charset="0"/>
              </a:rPr>
              <a:t>F</a:t>
            </a:r>
            <a:r>
              <a:rPr lang="en-US" sz="1600" baseline="-25000" dirty="0">
                <a:latin typeface="Arial" pitchFamily="34" charset="0"/>
              </a:rPr>
              <a:t>2</a:t>
            </a:r>
            <a:r>
              <a:rPr lang="en-US" sz="1600" i="1" dirty="0">
                <a:latin typeface="Arial" pitchFamily="34" charset="0"/>
              </a:rPr>
              <a:t>F</a:t>
            </a:r>
            <a:r>
              <a:rPr lang="en-US" sz="1600" baseline="-25000" dirty="0">
                <a:latin typeface="Arial" pitchFamily="34" charset="0"/>
              </a:rPr>
              <a:t>1</a:t>
            </a:r>
            <a:r>
              <a:rPr lang="en-US" sz="1600" dirty="0">
                <a:latin typeface="Arial" pitchFamily="34" charset="0"/>
              </a:rPr>
              <a:t> is larger than the substitution effect </a:t>
            </a:r>
            <a:r>
              <a:rPr lang="en-US" sz="1600" i="1" dirty="0">
                <a:latin typeface="Arial" pitchFamily="34" charset="0"/>
              </a:rPr>
              <a:t>EF</a:t>
            </a:r>
            <a:r>
              <a:rPr lang="en-US" sz="1600" baseline="-25000" dirty="0">
                <a:latin typeface="Arial" pitchFamily="34" charset="0"/>
              </a:rPr>
              <a:t>2</a:t>
            </a:r>
            <a:r>
              <a:rPr lang="en-US" sz="1600" dirty="0">
                <a:latin typeface="Arial" pitchFamily="34" charset="0"/>
              </a:rPr>
              <a:t>, the decrease in the price of food leads to a lower quantity of food demanded.</a:t>
            </a:r>
          </a:p>
        </p:txBody>
      </p:sp>
      <p:pic>
        <p:nvPicPr>
          <p:cNvPr id="45" name="Picture 2" descr="C:\Documents and Settings\Kyle M. Thiel\Desktop\pindyckDone\ch04\fig4.08\fig4.08_06.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3" descr="C:\Documents and Settings\Kyle M. Thiel\Desktop\pindyckDone\ch04\fig4.08\fig4.08_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 descr="C:\Documents and Settings\Kyle M. Thiel\Desktop\pindyckDone\ch04\fig4.08\fig4.08_04.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5" descr="C:\Documents and Settings\Kyle M. Thiel\Desktop\pindyckDone\ch04\fig4.08\fig4.08_1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6" descr="C:\Documents and Settings\Kyle M. Thiel\Desktop\pindyckDone\ch04\fig4.08\fig4.08_1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7" descr="C:\Documents and Settings\Kyle M. Thiel\Desktop\pindyckDone\ch04\fig4.08\fig4.08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8" descr="C:\Documents and Settings\Kyle M. Thiel\Desktop\pindyckDone\ch04\fig4.08\fig4.08_07.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9" descr="C:\Documents and Settings\Kyle M. Thiel\Desktop\pindyckDone\ch04\fig4.08\fig4.08_03.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52" descr="fig4.08_01.gi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10" descr="C:\Documents and Settings\Kyle M. Thiel\Desktop\pindyckDone\ch04\fig4.08\fig4.08_10.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11" descr="C:\Documents and Settings\Kyle M. Thiel\Desktop\pindyckDone\ch04\fig4.08\fig4.08_08.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12" descr="C:\Documents and Settings\Kyle M. Thiel\Desktop\pindyckDone\ch04\fig4.08\fig4.08_09.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62400" y="1893392"/>
            <a:ext cx="51244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 name="Rectangle 6"/>
          <p:cNvSpPr txBox="1">
            <a:spLocks noChangeArrowheads="1"/>
          </p:cNvSpPr>
          <p:nvPr/>
        </p:nvSpPr>
        <p:spPr bwMode="auto">
          <a:xfrm>
            <a:off x="457202" y="1"/>
            <a:ext cx="6324600" cy="685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marL="342900" indent="-342900"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spcBef>
                <a:spcPct val="20000"/>
              </a:spcBef>
              <a:buNone/>
            </a:pPr>
            <a:r>
              <a:rPr lang="en-US" sz="2000" b="1" dirty="0">
                <a:solidFill>
                  <a:srgbClr val="950057"/>
                </a:solidFill>
                <a:latin typeface="Arial" pitchFamily="34" charset="0"/>
              </a:rPr>
              <a:t>A Special Case: The Giffen Good</a:t>
            </a:r>
          </a:p>
        </p:txBody>
      </p:sp>
      <p:sp>
        <p:nvSpPr>
          <p:cNvPr id="58" name="Text Box 62"/>
          <p:cNvSpPr txBox="1">
            <a:spLocks noChangeArrowheads="1"/>
          </p:cNvSpPr>
          <p:nvPr/>
        </p:nvSpPr>
        <p:spPr bwMode="auto">
          <a:xfrm>
            <a:off x="457202" y="838200"/>
            <a:ext cx="822959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SzPct val="100000"/>
              <a:buFont typeface="Arial" pitchFamily="34" charset="0"/>
              <a:buChar char="●"/>
            </a:pPr>
            <a:r>
              <a:rPr lang="en-US" b="1" dirty="0" smtClean="0">
                <a:solidFill>
                  <a:srgbClr val="382344"/>
                </a:solidFill>
                <a:latin typeface="Arial" pitchFamily="34" charset="0"/>
              </a:rPr>
              <a:t> Giffen </a:t>
            </a:r>
            <a:r>
              <a:rPr lang="en-US" b="1" dirty="0">
                <a:solidFill>
                  <a:srgbClr val="382344"/>
                </a:solidFill>
                <a:latin typeface="Arial" pitchFamily="34" charset="0"/>
              </a:rPr>
              <a:t>good    </a:t>
            </a:r>
            <a:r>
              <a:rPr lang="en-US" dirty="0">
                <a:solidFill>
                  <a:srgbClr val="2A5CAA"/>
                </a:solidFill>
                <a:latin typeface="Arial" pitchFamily="34" charset="0"/>
              </a:rPr>
              <a:t>Good whose demand curve slopes upward </a:t>
            </a:r>
            <a:r>
              <a:rPr lang="en-US" dirty="0" smtClean="0">
                <a:solidFill>
                  <a:srgbClr val="2A5CAA"/>
                </a:solidFill>
                <a:latin typeface="Arial" pitchFamily="34" charset="0"/>
              </a:rPr>
              <a:t>because</a:t>
            </a:r>
            <a:br>
              <a:rPr lang="en-US" dirty="0" smtClean="0">
                <a:solidFill>
                  <a:srgbClr val="2A5CAA"/>
                </a:solidFill>
                <a:latin typeface="Arial" pitchFamily="34" charset="0"/>
              </a:rPr>
            </a:br>
            <a:r>
              <a:rPr lang="en-US" dirty="0" smtClean="0">
                <a:solidFill>
                  <a:srgbClr val="2A5CAA"/>
                </a:solidFill>
                <a:latin typeface="Arial" pitchFamily="34" charset="0"/>
              </a:rPr>
              <a:t>the </a:t>
            </a:r>
            <a:r>
              <a:rPr lang="en-US" dirty="0">
                <a:solidFill>
                  <a:srgbClr val="2A5CAA"/>
                </a:solidFill>
                <a:latin typeface="Arial" pitchFamily="34" charset="0"/>
              </a:rPr>
              <a:t>(negative) income effect is larger than the substitution effect.</a:t>
            </a:r>
          </a:p>
        </p:txBody>
      </p:sp>
      <p:pic>
        <p:nvPicPr>
          <p:cNvPr id="28" name="Picture 1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1797562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
                                            <p:txEl>
                                              <p:pRg st="0" end="0"/>
                                            </p:txEl>
                                          </p:spTgt>
                                        </p:tgtEl>
                                        <p:attrNameLst>
                                          <p:attrName>style.visibility</p:attrName>
                                        </p:attrNameLst>
                                      </p:cBhvr>
                                      <p:to>
                                        <p:strVal val="visible"/>
                                      </p:to>
                                    </p:set>
                                    <p:animEffect transition="in" filter="wipe(left)">
                                      <p:cBhvr>
                                        <p:cTn id="7" dur="500"/>
                                        <p:tgtEl>
                                          <p:spTgt spid="5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left)">
                                      <p:cBhvr>
                                        <p:cTn id="11" dur="500"/>
                                        <p:tgtEl>
                                          <p:spTgt spid="5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down)">
                                      <p:cBhvr>
                                        <p:cTn id="15" dur="500"/>
                                        <p:tgtEl>
                                          <p:spTgt spid="41"/>
                                        </p:tgtEl>
                                      </p:cBhvr>
                                    </p:animEffect>
                                  </p:childTnLst>
                                </p:cTn>
                              </p:par>
                              <p:par>
                                <p:cTn id="16" presetID="22" presetClass="entr" presetSubtype="8" fill="hold" nodeType="with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wipe(left)">
                                      <p:cBhvr>
                                        <p:cTn id="18" dur="500"/>
                                        <p:tgtEl>
                                          <p:spTgt spid="3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44">
                                            <p:txEl>
                                              <p:pRg st="0" end="0"/>
                                            </p:txEl>
                                          </p:spTgt>
                                        </p:tgtEl>
                                        <p:attrNameLst>
                                          <p:attrName>style.visibility</p:attrName>
                                        </p:attrNameLst>
                                      </p:cBhvr>
                                      <p:to>
                                        <p:strVal val="visible"/>
                                      </p:to>
                                    </p:set>
                                    <p:animEffect transition="in" filter="wipe(left)">
                                      <p:cBhvr>
                                        <p:cTn id="30" dur="500"/>
                                        <p:tgtEl>
                                          <p:spTgt spid="44">
                                            <p:txEl>
                                              <p:pRg st="0" end="0"/>
                                            </p:txEl>
                                          </p:spTgt>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53"/>
                                        </p:tgtEl>
                                        <p:attrNameLst>
                                          <p:attrName>style.visibility</p:attrName>
                                        </p:attrNameLst>
                                      </p:cBhvr>
                                      <p:to>
                                        <p:strVal val="visible"/>
                                      </p:to>
                                    </p:set>
                                    <p:animEffect transition="in" filter="wipe(up)">
                                      <p:cBhvr>
                                        <p:cTn id="34" dur="750"/>
                                        <p:tgtEl>
                                          <p:spTgt spid="53"/>
                                        </p:tgtEl>
                                      </p:cBhvr>
                                    </p:animEffect>
                                  </p:childTnLst>
                                </p:cTn>
                              </p:par>
                            </p:childTnLst>
                          </p:cTn>
                        </p:par>
                        <p:par>
                          <p:cTn id="35" fill="hold">
                            <p:stCondLst>
                              <p:cond delay="3750"/>
                            </p:stCondLst>
                            <p:childTnLst>
                              <p:par>
                                <p:cTn id="36" presetID="22" presetClass="entr" presetSubtype="8" fill="hold"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wipe(left)">
                                      <p:cBhvr>
                                        <p:cTn id="38" dur="750"/>
                                        <p:tgtEl>
                                          <p:spTgt spid="46"/>
                                        </p:tgtEl>
                                      </p:cBhvr>
                                    </p:animEffect>
                                  </p:childTnLst>
                                </p:cTn>
                              </p:par>
                            </p:childTnLst>
                          </p:cTn>
                        </p:par>
                        <p:par>
                          <p:cTn id="39" fill="hold">
                            <p:stCondLst>
                              <p:cond delay="4500"/>
                            </p:stCondLst>
                            <p:childTnLst>
                              <p:par>
                                <p:cTn id="40" presetID="22" presetClass="entr" presetSubtype="1" fill="hold" nodeType="after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wipe(up)">
                                      <p:cBhvr>
                                        <p:cTn id="42" dur="750"/>
                                        <p:tgtEl>
                                          <p:spTgt spid="52"/>
                                        </p:tgtEl>
                                      </p:cBhvr>
                                    </p:animEffect>
                                  </p:childTnLst>
                                </p:cTn>
                              </p:par>
                            </p:childTnLst>
                          </p:cTn>
                        </p:par>
                        <p:par>
                          <p:cTn id="43" fill="hold">
                            <p:stCondLst>
                              <p:cond delay="5250"/>
                            </p:stCondLst>
                            <p:childTnLst>
                              <p:par>
                                <p:cTn id="44" presetID="22" presetClass="entr" presetSubtype="8" fill="hold" nodeType="after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wipe(left)">
                                      <p:cBhvr>
                                        <p:cTn id="46" dur="750"/>
                                        <p:tgtEl>
                                          <p:spTgt spid="47"/>
                                        </p:tgtEl>
                                      </p:cBhvr>
                                    </p:animEffect>
                                  </p:childTnLst>
                                </p:cTn>
                              </p:par>
                            </p:childTnLst>
                          </p:cTn>
                        </p:par>
                        <p:par>
                          <p:cTn id="47" fill="hold">
                            <p:stCondLst>
                              <p:cond delay="6000"/>
                            </p:stCondLst>
                            <p:childTnLst>
                              <p:par>
                                <p:cTn id="48" presetID="22" presetClass="entr" presetSubtype="1" fill="hold" nodeType="after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wipe(up)">
                                      <p:cBhvr>
                                        <p:cTn id="50" dur="750"/>
                                        <p:tgtEl>
                                          <p:spTgt spid="50"/>
                                        </p:tgtEl>
                                      </p:cBhvr>
                                    </p:animEffect>
                                  </p:childTnLst>
                                </p:cTn>
                              </p:par>
                            </p:childTnLst>
                          </p:cTn>
                        </p:par>
                        <p:par>
                          <p:cTn id="51" fill="hold">
                            <p:stCondLst>
                              <p:cond delay="6750"/>
                            </p:stCondLst>
                            <p:childTnLst>
                              <p:par>
                                <p:cTn id="52" presetID="22" presetClass="entr" presetSubtype="8" fill="hold" grpId="0" nodeType="afterEffect">
                                  <p:stCondLst>
                                    <p:cond delay="0"/>
                                  </p:stCondLst>
                                  <p:childTnLst>
                                    <p:set>
                                      <p:cBhvr>
                                        <p:cTn id="53" dur="1" fill="hold">
                                          <p:stCondLst>
                                            <p:cond delay="0"/>
                                          </p:stCondLst>
                                        </p:cTn>
                                        <p:tgtEl>
                                          <p:spTgt spid="44">
                                            <p:txEl>
                                              <p:pRg st="1" end="1"/>
                                            </p:txEl>
                                          </p:spTgt>
                                        </p:tgtEl>
                                        <p:attrNameLst>
                                          <p:attrName>style.visibility</p:attrName>
                                        </p:attrNameLst>
                                      </p:cBhvr>
                                      <p:to>
                                        <p:strVal val="visible"/>
                                      </p:to>
                                    </p:set>
                                    <p:animEffect transition="in" filter="wipe(left)">
                                      <p:cBhvr>
                                        <p:cTn id="54" dur="500"/>
                                        <p:tgtEl>
                                          <p:spTgt spid="44">
                                            <p:txEl>
                                              <p:pRg st="1" end="1"/>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750"/>
                                        <p:tgtEl>
                                          <p:spTgt spid="45"/>
                                        </p:tgtEl>
                                      </p:cBhvr>
                                    </p:animEffect>
                                  </p:childTnLst>
                                </p:cTn>
                              </p:par>
                            </p:childTnLst>
                          </p:cTn>
                        </p:par>
                        <p:par>
                          <p:cTn id="60" fill="hold">
                            <p:stCondLst>
                              <p:cond delay="750"/>
                            </p:stCondLst>
                            <p:childTnLst>
                              <p:par>
                                <p:cTn id="61" presetID="22" presetClass="entr" presetSubtype="1"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wipe(up)">
                                      <p:cBhvr>
                                        <p:cTn id="63" dur="750"/>
                                        <p:tgtEl>
                                          <p:spTgt spid="51"/>
                                        </p:tgtEl>
                                      </p:cBhvr>
                                    </p:animEffect>
                                  </p:childTnLst>
                                </p:cTn>
                              </p:par>
                            </p:childTnLst>
                          </p:cTn>
                        </p:par>
                        <p:par>
                          <p:cTn id="64" fill="hold">
                            <p:stCondLst>
                              <p:cond delay="1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750"/>
                                        <p:tgtEl>
                                          <p:spTgt spid="49"/>
                                        </p:tgtEl>
                                      </p:cBhvr>
                                    </p:animEffect>
                                  </p:childTnLst>
                                </p:cTn>
                              </p:par>
                            </p:childTnLst>
                          </p:cTn>
                        </p:par>
                        <p:par>
                          <p:cTn id="68" fill="hold">
                            <p:stCondLst>
                              <p:cond delay="2250"/>
                            </p:stCondLst>
                            <p:childTnLst>
                              <p:par>
                                <p:cTn id="69" presetID="22" presetClass="entr" presetSubtype="8" fill="hold" nodeType="afterEffect">
                                  <p:stCondLst>
                                    <p:cond delay="0"/>
                                  </p:stCondLst>
                                  <p:childTnLst>
                                    <p:set>
                                      <p:cBhvr>
                                        <p:cTn id="70" dur="1" fill="hold">
                                          <p:stCondLst>
                                            <p:cond delay="0"/>
                                          </p:stCondLst>
                                        </p:cTn>
                                        <p:tgtEl>
                                          <p:spTgt spid="48"/>
                                        </p:tgtEl>
                                        <p:attrNameLst>
                                          <p:attrName>style.visibility</p:attrName>
                                        </p:attrNameLst>
                                      </p:cBhvr>
                                      <p:to>
                                        <p:strVal val="visible"/>
                                      </p:to>
                                    </p:set>
                                    <p:animEffect transition="in" filter="wipe(left)">
                                      <p:cBhvr>
                                        <p:cTn id="71" dur="750"/>
                                        <p:tgtEl>
                                          <p:spTgt spid="48"/>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55"/>
                                        </p:tgtEl>
                                        <p:attrNameLst>
                                          <p:attrName>style.visibility</p:attrName>
                                        </p:attrNameLst>
                                      </p:cBhvr>
                                      <p:to>
                                        <p:strVal val="visible"/>
                                      </p:to>
                                    </p:set>
                                    <p:animEffect transition="in" filter="wipe(left)">
                                      <p:cBhvr>
                                        <p:cTn id="75" dur="750"/>
                                        <p:tgtEl>
                                          <p:spTgt spid="55"/>
                                        </p:tgtEl>
                                      </p:cBhvr>
                                    </p:animEffect>
                                  </p:childTnLst>
                                </p:cTn>
                              </p:par>
                            </p:childTnLst>
                          </p:cTn>
                        </p:par>
                        <p:par>
                          <p:cTn id="76" fill="hold">
                            <p:stCondLst>
                              <p:cond delay="3750"/>
                            </p:stCondLst>
                            <p:childTnLst>
                              <p:par>
                                <p:cTn id="77" presetID="22" presetClass="entr" presetSubtype="8" fill="hold" nodeType="afterEffect">
                                  <p:stCondLst>
                                    <p:cond delay="0"/>
                                  </p:stCondLst>
                                  <p:childTnLst>
                                    <p:set>
                                      <p:cBhvr>
                                        <p:cTn id="78" dur="1" fill="hold">
                                          <p:stCondLst>
                                            <p:cond delay="0"/>
                                          </p:stCondLst>
                                        </p:cTn>
                                        <p:tgtEl>
                                          <p:spTgt spid="56"/>
                                        </p:tgtEl>
                                        <p:attrNameLst>
                                          <p:attrName>style.visibility</p:attrName>
                                        </p:attrNameLst>
                                      </p:cBhvr>
                                      <p:to>
                                        <p:strVal val="visible"/>
                                      </p:to>
                                    </p:set>
                                    <p:animEffect transition="in" filter="wipe(left)">
                                      <p:cBhvr>
                                        <p:cTn id="79" dur="750"/>
                                        <p:tgtEl>
                                          <p:spTgt spid="56"/>
                                        </p:tgtEl>
                                      </p:cBhvr>
                                    </p:animEffect>
                                  </p:childTnLst>
                                </p:cTn>
                              </p:par>
                            </p:childTnLst>
                          </p:cTn>
                        </p:par>
                        <p:par>
                          <p:cTn id="80" fill="hold">
                            <p:stCondLst>
                              <p:cond delay="4500"/>
                            </p:stCondLst>
                            <p:childTnLst>
                              <p:par>
                                <p:cTn id="81" presetID="22" presetClass="entr" presetSubtype="8" fill="hold" nodeType="after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wipe(left)">
                                      <p:cBhvr>
                                        <p:cTn id="83" dur="750"/>
                                        <p:tgtEl>
                                          <p:spTgt spid="54"/>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44">
                                            <p:txEl>
                                              <p:pRg st="2" end="2"/>
                                            </p:txEl>
                                          </p:spTgt>
                                        </p:tgtEl>
                                        <p:attrNameLst>
                                          <p:attrName>style.visibility</p:attrName>
                                        </p:attrNameLst>
                                      </p:cBhvr>
                                      <p:to>
                                        <p:strVal val="visible"/>
                                      </p:to>
                                    </p:set>
                                    <p:animEffect transition="in" filter="wipe(left)">
                                      <p:cBhvr>
                                        <p:cTn id="88" dur="500"/>
                                        <p:tgtEl>
                                          <p:spTgt spid="44">
                                            <p:txEl>
                                              <p:pRg st="2" end="2"/>
                                            </p:txEl>
                                          </p:spTgt>
                                        </p:tgtEl>
                                      </p:cBhvr>
                                    </p:animEffect>
                                  </p:childTnLst>
                                </p:cTn>
                              </p:par>
                            </p:childTnLst>
                          </p:cTn>
                        </p:par>
                        <p:par>
                          <p:cTn id="89" fill="hold">
                            <p:stCondLst>
                              <p:cond delay="500"/>
                            </p:stCondLst>
                            <p:childTnLst>
                              <p:par>
                                <p:cTn id="90" presetID="22" presetClass="entr" presetSubtype="2" fill="hold" nodeType="after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wipe(right)">
                                      <p:cBhvr>
                                        <p:cTn id="9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44" grpId="0" uiExpand="1" build="p"/>
      <p:bldP spid="57" grpId="0" build="p"/>
      <p:bldP spid="5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a:p>
        </p:txBody>
      </p: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EFFECTS OF A GASOLINE TAX</a:t>
            </a:r>
            <a:endParaRPr lang="en-US" sz="2000" b="1" dirty="0">
              <a:solidFill>
                <a:srgbClr val="007CB2"/>
              </a:solidFill>
              <a:latin typeface="Arial" charset="0"/>
            </a:endParaRPr>
          </a:p>
        </p:txBody>
      </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3"/>
          <p:cNvSpPr>
            <a:spLocks noChangeArrowheads="1"/>
          </p:cNvSpPr>
          <p:nvPr/>
        </p:nvSpPr>
        <p:spPr bwMode="auto">
          <a:xfrm>
            <a:off x="5801518" y="985837"/>
            <a:ext cx="2714625" cy="538163"/>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EFFECT OF A GASOLINE TAX WITH A RE BATE</a:t>
            </a:r>
            <a:endParaRPr lang="en-US" sz="1600" b="1" dirty="0">
              <a:latin typeface="Arial" charset="0"/>
            </a:endParaRPr>
          </a:p>
        </p:txBody>
      </p:sp>
      <p:sp>
        <p:nvSpPr>
          <p:cNvPr id="12" name="Rectangle 9"/>
          <p:cNvSpPr>
            <a:spLocks noChangeArrowheads="1"/>
          </p:cNvSpPr>
          <p:nvPr/>
        </p:nvSpPr>
        <p:spPr bwMode="auto">
          <a:xfrm>
            <a:off x="5801518" y="685800"/>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4.9</a:t>
            </a:r>
            <a:endParaRPr lang="en-US" sz="2000" b="1" dirty="0">
              <a:solidFill>
                <a:srgbClr val="ED1B2F"/>
              </a:solidFill>
              <a:latin typeface="Arial" charset="0"/>
            </a:endParaRPr>
          </a:p>
        </p:txBody>
      </p:sp>
      <p:grpSp>
        <p:nvGrpSpPr>
          <p:cNvPr id="19" name="Group 18"/>
          <p:cNvGrpSpPr>
            <a:grpSpLocks/>
          </p:cNvGrpSpPr>
          <p:nvPr/>
        </p:nvGrpSpPr>
        <p:grpSpPr bwMode="auto">
          <a:xfrm rot="10800000">
            <a:off x="5772150" y="6357143"/>
            <a:ext cx="3143250" cy="119856"/>
            <a:chOff x="457199" y="5791200"/>
            <a:chExt cx="3193257" cy="152400"/>
          </a:xfrm>
        </p:grpSpPr>
        <p:cxnSp>
          <p:nvCxnSpPr>
            <p:cNvPr id="20"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6" name="Rectangle 5"/>
          <p:cNvSpPr/>
          <p:nvPr/>
        </p:nvSpPr>
        <p:spPr bwMode="auto">
          <a:xfrm>
            <a:off x="457199" y="990600"/>
            <a:ext cx="5295901" cy="4029075"/>
          </a:xfrm>
          <a:prstGeom prst="rect">
            <a:avLst/>
          </a:prstGeom>
          <a:solidFill>
            <a:schemeClr val="bg1"/>
          </a:solidFill>
          <a:ln>
            <a:noFill/>
          </a:ln>
          <a:effectLst/>
          <a:extLst/>
        </p:spPr>
        <p:txBody>
          <a:bodyPr vert="horz" wrap="square" lIns="91440" tIns="45720" rIns="91440" bIns="45720" numCol="1" rtlCol="0" anchor="t" anchorCtr="0" compatLnSpc="1">
            <a:prstTxWarp prst="textNoShape">
              <a:avLst/>
            </a:prstTxWarp>
            <a:noAutofit/>
          </a:bodyPr>
          <a:lstStyle/>
          <a:p>
            <a:pPr marL="0" marR="0" indent="290513" algn="l" defTabSz="914400" rtl="0" eaLnBrk="1" fontAlgn="base" latinLnBrk="0" hangingPunct="1">
              <a:lnSpc>
                <a:spcPct val="100000"/>
              </a:lnSpc>
              <a:spcBef>
                <a:spcPct val="0"/>
              </a:spcBef>
              <a:spcAft>
                <a:spcPct val="0"/>
              </a:spcAft>
              <a:buClrTx/>
              <a:buSzTx/>
              <a:buFontTx/>
              <a:buAutoNum type="arabicPeriod"/>
              <a:tabLst/>
            </a:pPr>
            <a:endParaRPr kumimoji="0" lang="en-US" sz="1800" b="0" i="0" u="none" strike="noStrike" cap="none" normalizeH="0" baseline="0" smtClean="0">
              <a:ln>
                <a:noFill/>
              </a:ln>
              <a:solidFill>
                <a:schemeClr val="tx1"/>
              </a:solidFill>
              <a:effectLst/>
              <a:latin typeface="Palatino" pitchFamily="2" charset="0"/>
            </a:endParaRPr>
          </a:p>
        </p:txBody>
      </p:sp>
      <p:sp>
        <p:nvSpPr>
          <p:cNvPr id="32" name="Rectangle 4"/>
          <p:cNvSpPr>
            <a:spLocks noChangeArrowheads="1"/>
          </p:cNvSpPr>
          <p:nvPr/>
        </p:nvSpPr>
        <p:spPr bwMode="auto">
          <a:xfrm>
            <a:off x="5857876" y="1524000"/>
            <a:ext cx="3190874"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A gasoline tax is imposed when the consumer is initially buying 1200 gallons of gasoline at point </a:t>
            </a:r>
            <a:r>
              <a:rPr lang="en-US" sz="1600" i="1" dirty="0">
                <a:latin typeface="Arial" pitchFamily="34" charset="0"/>
              </a:rPr>
              <a:t>C</a:t>
            </a:r>
            <a:r>
              <a:rPr lang="en-US" sz="1600" dirty="0">
                <a:latin typeface="Arial" pitchFamily="34" charset="0"/>
              </a:rPr>
              <a:t>. </a:t>
            </a:r>
          </a:p>
          <a:p>
            <a:pPr>
              <a:spcBef>
                <a:spcPct val="20000"/>
              </a:spcBef>
              <a:buNone/>
            </a:pPr>
            <a:r>
              <a:rPr lang="en-US" sz="1600" dirty="0">
                <a:latin typeface="Arial" pitchFamily="34" charset="0"/>
              </a:rPr>
              <a:t>After the tax takes effect, the budget line shifts from </a:t>
            </a:r>
            <a:r>
              <a:rPr lang="en-US" sz="1600" i="1" dirty="0">
                <a:latin typeface="Arial" pitchFamily="34" charset="0"/>
              </a:rPr>
              <a:t>AB</a:t>
            </a:r>
            <a:r>
              <a:rPr lang="en-US" sz="1600" dirty="0">
                <a:latin typeface="Arial" pitchFamily="34" charset="0"/>
              </a:rPr>
              <a:t> to </a:t>
            </a:r>
            <a:r>
              <a:rPr lang="en-US" sz="1600" i="1" dirty="0">
                <a:latin typeface="Arial" pitchFamily="34" charset="0"/>
              </a:rPr>
              <a:t>AD</a:t>
            </a:r>
            <a:r>
              <a:rPr lang="en-US" sz="1600" dirty="0">
                <a:latin typeface="Arial" pitchFamily="34" charset="0"/>
              </a:rPr>
              <a:t> and the consumer maximizes his preferences by choosing E, with a gasoline consumption of 900 gallons. </a:t>
            </a:r>
          </a:p>
          <a:p>
            <a:pPr>
              <a:spcBef>
                <a:spcPct val="20000"/>
              </a:spcBef>
              <a:buNone/>
            </a:pPr>
            <a:r>
              <a:rPr lang="en-US" sz="1600" dirty="0">
                <a:latin typeface="Arial" pitchFamily="34" charset="0"/>
              </a:rPr>
              <a:t>However, when the proceeds of the tax are rebated to the consumer, his consumption increases somewhat, to 913.5 gallons at H. </a:t>
            </a:r>
          </a:p>
          <a:p>
            <a:pPr>
              <a:spcBef>
                <a:spcPct val="20000"/>
              </a:spcBef>
              <a:buNone/>
            </a:pPr>
            <a:r>
              <a:rPr lang="en-US" sz="1600" dirty="0">
                <a:latin typeface="Arial" pitchFamily="34" charset="0"/>
              </a:rPr>
              <a:t>Despite the rebate program, the consumer’s gasoline consumption has fallen, as has his level of satisfaction.</a:t>
            </a:r>
          </a:p>
        </p:txBody>
      </p:sp>
      <p:pic>
        <p:nvPicPr>
          <p:cNvPr id="34" name="Picture 13" descr="C:\Documents and Settings\Kyle M. Thiel\Desktop\pindyckDone\ch04\fig4.09\fig4.09_0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descr="C:\Documents and Settings\Kyle M. Thiel\Desktop\pindyckDone\ch04\fig4.09\fig4.09_02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613" y="1366837"/>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15" descr="C:\Documents and Settings\Kyle M. Thiel\Desktop\pindyckDone\ch04\fig4.09\fig4.09_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14" descr="C:\Documents and Settings\Kyle M. Thiel\Desktop\pindyckDone\ch04\fig4.09\fig4.09_02a.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17" descr="C:\Documents and Settings\Kyle M. Thiel\Desktop\pindyckDone\ch04\fig4.09\fig4.09_04a.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20" descr="C:\Documents and Settings\Kyle M. Thiel\Desktop\pindyckDone\ch04\fig4.09\fig4.09_07.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9" descr="fig4.09_01a.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6" descr="C:\Documents and Settings\Kyle M. Thiel\Desktop\pindyckDone\ch04\fig4.09\fig4.09_04.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21" descr="C:\Documents and Settings\Kyle M. Thiel\Desktop\pindyckDone\ch04\fig4.09\fig4.09_04b.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600" y="1366837"/>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19" descr="C:\Documents and Settings\Kyle M. Thiel\Desktop\pindyckDone\ch04\fig4.09\fig4.09_06.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18" descr="C:\Documents and Settings\Kyle M. Thiel\Desktop\pindyckDone\ch04\fig4.09\fig4.09_05.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09600" y="1376362"/>
            <a:ext cx="48006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5" name="Group 44"/>
          <p:cNvGrpSpPr>
            <a:grpSpLocks/>
          </p:cNvGrpSpPr>
          <p:nvPr/>
        </p:nvGrpSpPr>
        <p:grpSpPr bwMode="auto">
          <a:xfrm rot="10800000">
            <a:off x="457201" y="4953000"/>
            <a:ext cx="5300662" cy="133350"/>
            <a:chOff x="3657600" y="1678781"/>
            <a:chExt cx="4800600" cy="152400"/>
          </a:xfrm>
        </p:grpSpPr>
        <p:cxnSp>
          <p:nvCxnSpPr>
            <p:cNvPr id="4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1"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4.2 </a:t>
            </a:r>
            <a:endParaRPr lang="en-US" sz="2000" dirty="0">
              <a:solidFill>
                <a:srgbClr val="007CB2"/>
              </a:solidFill>
              <a:latin typeface="Arial" charset="0"/>
            </a:endParaRPr>
          </a:p>
        </p:txBody>
      </p:sp>
      <p:cxnSp>
        <p:nvCxnSpPr>
          <p:cNvPr id="48" name="Straight Connector 47"/>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grpSp>
        <p:nvGrpSpPr>
          <p:cNvPr id="16" name="Group 15"/>
          <p:cNvGrpSpPr>
            <a:grpSpLocks/>
          </p:cNvGrpSpPr>
          <p:nvPr/>
        </p:nvGrpSpPr>
        <p:grpSpPr bwMode="auto">
          <a:xfrm>
            <a:off x="5686424" y="990599"/>
            <a:ext cx="171451" cy="5426472"/>
            <a:chOff x="3574256" y="2209800"/>
            <a:chExt cx="152400" cy="4114800"/>
          </a:xfrm>
        </p:grpSpPr>
        <p:cxnSp>
          <p:nvCxnSpPr>
            <p:cNvPr id="17"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8"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24067894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par>
                                <p:cTn id="8" presetID="22" presetClass="entr" presetSubtype="8" fill="hold"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wipe(left)">
                                      <p:cBhvr>
                                        <p:cTn id="10" dur="500"/>
                                        <p:tgtEl>
                                          <p:spTgt spid="4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down)">
                                      <p:cBhvr>
                                        <p:cTn id="18" dur="500"/>
                                        <p:tgtEl>
                                          <p:spTgt spid="16"/>
                                        </p:tgtEl>
                                      </p:cBhvr>
                                    </p:animEffect>
                                  </p:childTnLst>
                                </p:cTn>
                              </p:par>
                              <p:par>
                                <p:cTn id="19" presetID="22" presetClass="entr" presetSubtype="2" fill="hold"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wipe(right)">
                                      <p:cBhvr>
                                        <p:cTn id="21" dur="500"/>
                                        <p:tgtEl>
                                          <p:spTgt spid="45"/>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right)">
                                      <p:cBhvr>
                                        <p:cTn id="33" dur="500"/>
                                        <p:tgtEl>
                                          <p:spTgt spid="6"/>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left)">
                                      <p:cBhvr>
                                        <p:cTn id="37" dur="500"/>
                                        <p:tgtEl>
                                          <p:spTgt spid="40"/>
                                        </p:tgtEl>
                                      </p:cBhvr>
                                    </p:animEffect>
                                  </p:childTnLst>
                                </p:cTn>
                              </p:par>
                            </p:childTnLst>
                          </p:cTn>
                        </p:par>
                        <p:par>
                          <p:cTn id="38" fill="hold">
                            <p:stCondLst>
                              <p:cond delay="3500"/>
                            </p:stCondLst>
                            <p:childTnLst>
                              <p:par>
                                <p:cTn id="39" presetID="22" presetClass="entr" presetSubtype="1"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up)">
                                      <p:cBhvr>
                                        <p:cTn id="41" dur="750"/>
                                        <p:tgtEl>
                                          <p:spTgt spid="34"/>
                                        </p:tgtEl>
                                      </p:cBhvr>
                                    </p:animEffect>
                                  </p:childTnLst>
                                </p:cTn>
                              </p:par>
                            </p:childTnLst>
                          </p:cTn>
                        </p:par>
                        <p:par>
                          <p:cTn id="42" fill="hold">
                            <p:stCondLst>
                              <p:cond delay="4250"/>
                            </p:stCondLst>
                            <p:childTnLst>
                              <p:par>
                                <p:cTn id="43" presetID="22" presetClass="entr" presetSubtype="2" fill="hold" nodeType="after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wipe(right)">
                                      <p:cBhvr>
                                        <p:cTn id="45" dur="750"/>
                                        <p:tgtEl>
                                          <p:spTgt spid="37"/>
                                        </p:tgtEl>
                                      </p:cBhvr>
                                    </p:animEffect>
                                  </p:childTnLst>
                                </p:cTn>
                              </p:par>
                            </p:childTnLst>
                          </p:cTn>
                        </p:par>
                        <p:par>
                          <p:cTn id="46" fill="hold">
                            <p:stCondLst>
                              <p:cond delay="5000"/>
                            </p:stCondLst>
                            <p:childTnLst>
                              <p:par>
                                <p:cTn id="47" presetID="22" presetClass="entr" presetSubtype="1"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wipe(up)">
                                      <p:cBhvr>
                                        <p:cTn id="49" dur="750"/>
                                        <p:tgtEl>
                                          <p:spTgt spid="36"/>
                                        </p:tgtEl>
                                      </p:cBhvr>
                                    </p:animEffect>
                                  </p:childTnLst>
                                </p:cTn>
                              </p:par>
                            </p:childTnLst>
                          </p:cTn>
                        </p:par>
                        <p:par>
                          <p:cTn id="50" fill="hold">
                            <p:stCondLst>
                              <p:cond delay="5750"/>
                            </p:stCondLst>
                            <p:childTnLst>
                              <p:par>
                                <p:cTn id="51" presetID="22" presetClass="entr" presetSubtype="1"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up)">
                                      <p:cBhvr>
                                        <p:cTn id="53" dur="750"/>
                                        <p:tgtEl>
                                          <p:spTgt spid="35"/>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32">
                                            <p:txEl>
                                              <p:pRg st="0" end="0"/>
                                            </p:txEl>
                                          </p:spTgt>
                                        </p:tgtEl>
                                        <p:attrNameLst>
                                          <p:attrName>style.visibility</p:attrName>
                                        </p:attrNameLst>
                                      </p:cBhvr>
                                      <p:to>
                                        <p:strVal val="visible"/>
                                      </p:to>
                                    </p:set>
                                    <p:animEffect transition="in" filter="wipe(left)">
                                      <p:cBhvr>
                                        <p:cTn id="57" dur="500"/>
                                        <p:tgtEl>
                                          <p:spTgt spid="32">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up)">
                                      <p:cBhvr>
                                        <p:cTn id="62" dur="750"/>
                                        <p:tgtEl>
                                          <p:spTgt spid="41"/>
                                        </p:tgtEl>
                                      </p:cBhvr>
                                    </p:animEffect>
                                  </p:childTnLst>
                                </p:cTn>
                              </p:par>
                            </p:childTnLst>
                          </p:cTn>
                        </p:par>
                        <p:par>
                          <p:cTn id="63" fill="hold">
                            <p:stCondLst>
                              <p:cond delay="750"/>
                            </p:stCondLst>
                            <p:childTnLst>
                              <p:par>
                                <p:cTn id="64" presetID="22" presetClass="entr" presetSubtype="4" fill="hold" nodeType="after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wipe(down)">
                                      <p:cBhvr>
                                        <p:cTn id="66" dur="750"/>
                                        <p:tgtEl>
                                          <p:spTgt spid="38"/>
                                        </p:tgtEl>
                                      </p:cBhvr>
                                    </p:animEffect>
                                  </p:childTnLst>
                                </p:cTn>
                              </p:par>
                            </p:childTnLst>
                          </p:cTn>
                        </p:par>
                        <p:par>
                          <p:cTn id="67" fill="hold">
                            <p:stCondLst>
                              <p:cond delay="1500"/>
                            </p:stCondLst>
                            <p:childTnLst>
                              <p:par>
                                <p:cTn id="68" presetID="22" presetClass="entr" presetSubtype="1" fill="hold" nodeType="afterEffect">
                                  <p:stCondLst>
                                    <p:cond delay="0"/>
                                  </p:stCondLst>
                                  <p:childTnLst>
                                    <p:set>
                                      <p:cBhvr>
                                        <p:cTn id="69" dur="1" fill="hold">
                                          <p:stCondLst>
                                            <p:cond delay="0"/>
                                          </p:stCondLst>
                                        </p:cTn>
                                        <p:tgtEl>
                                          <p:spTgt spid="44"/>
                                        </p:tgtEl>
                                        <p:attrNameLst>
                                          <p:attrName>style.visibility</p:attrName>
                                        </p:attrNameLst>
                                      </p:cBhvr>
                                      <p:to>
                                        <p:strVal val="visible"/>
                                      </p:to>
                                    </p:set>
                                    <p:animEffect transition="in" filter="wipe(up)">
                                      <p:cBhvr>
                                        <p:cTn id="70" dur="750"/>
                                        <p:tgtEl>
                                          <p:spTgt spid="44"/>
                                        </p:tgtEl>
                                      </p:cBhvr>
                                    </p:animEffect>
                                  </p:childTnLst>
                                </p:cTn>
                              </p:par>
                            </p:childTnLst>
                          </p:cTn>
                        </p:par>
                        <p:par>
                          <p:cTn id="71" fill="hold">
                            <p:stCondLst>
                              <p:cond delay="2250"/>
                            </p:stCondLst>
                            <p:childTnLst>
                              <p:par>
                                <p:cTn id="72" presetID="22" presetClass="entr" presetSubtype="1"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up)">
                                      <p:cBhvr>
                                        <p:cTn id="74" dur="750"/>
                                        <p:tgtEl>
                                          <p:spTgt spid="42"/>
                                        </p:tgtEl>
                                      </p:cBhvr>
                                    </p:animEffect>
                                  </p:childTnLst>
                                </p:cTn>
                              </p:par>
                            </p:childTnLst>
                          </p:cTn>
                        </p:par>
                        <p:par>
                          <p:cTn id="75" fill="hold">
                            <p:stCondLst>
                              <p:cond delay="3000"/>
                            </p:stCondLst>
                            <p:childTnLst>
                              <p:par>
                                <p:cTn id="76" presetID="22" presetClass="entr" presetSubtype="8" fill="hold" grpId="0" nodeType="afterEffect">
                                  <p:stCondLst>
                                    <p:cond delay="0"/>
                                  </p:stCondLst>
                                  <p:childTnLst>
                                    <p:set>
                                      <p:cBhvr>
                                        <p:cTn id="77" dur="1" fill="hold">
                                          <p:stCondLst>
                                            <p:cond delay="0"/>
                                          </p:stCondLst>
                                        </p:cTn>
                                        <p:tgtEl>
                                          <p:spTgt spid="32">
                                            <p:txEl>
                                              <p:pRg st="1" end="1"/>
                                            </p:txEl>
                                          </p:spTgt>
                                        </p:tgtEl>
                                        <p:attrNameLst>
                                          <p:attrName>style.visibility</p:attrName>
                                        </p:attrNameLst>
                                      </p:cBhvr>
                                      <p:to>
                                        <p:strVal val="visible"/>
                                      </p:to>
                                    </p:set>
                                    <p:animEffect transition="in" filter="wipe(left)">
                                      <p:cBhvr>
                                        <p:cTn id="78" dur="500"/>
                                        <p:tgtEl>
                                          <p:spTgt spid="32">
                                            <p:txEl>
                                              <p:pRg st="1" end="1"/>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1" fill="hold" nodeType="click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wipe(up)">
                                      <p:cBhvr>
                                        <p:cTn id="83" dur="750"/>
                                        <p:tgtEl>
                                          <p:spTgt spid="43"/>
                                        </p:tgtEl>
                                      </p:cBhvr>
                                    </p:animEffect>
                                  </p:childTnLst>
                                </p:cTn>
                              </p:par>
                            </p:childTnLst>
                          </p:cTn>
                        </p:par>
                        <p:par>
                          <p:cTn id="84" fill="hold">
                            <p:stCondLst>
                              <p:cond delay="750"/>
                            </p:stCondLst>
                            <p:childTnLst>
                              <p:par>
                                <p:cTn id="85" presetID="22" presetClass="entr" presetSubtype="8" fill="hold" nodeType="after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wipe(left)">
                                      <p:cBhvr>
                                        <p:cTn id="87" dur="750"/>
                                        <p:tgtEl>
                                          <p:spTgt spid="39"/>
                                        </p:tgtEl>
                                      </p:cBhvr>
                                    </p:animEffect>
                                  </p:childTnLst>
                                </p:cTn>
                              </p:par>
                            </p:childTnLst>
                          </p:cTn>
                        </p:par>
                        <p:par>
                          <p:cTn id="88" fill="hold">
                            <p:stCondLst>
                              <p:cond delay="1500"/>
                            </p:stCondLst>
                            <p:childTnLst>
                              <p:par>
                                <p:cTn id="89" presetID="22" presetClass="entr" presetSubtype="8" fill="hold" grpId="0" nodeType="afterEffect">
                                  <p:stCondLst>
                                    <p:cond delay="0"/>
                                  </p:stCondLst>
                                  <p:childTnLst>
                                    <p:set>
                                      <p:cBhvr>
                                        <p:cTn id="90" dur="1" fill="hold">
                                          <p:stCondLst>
                                            <p:cond delay="0"/>
                                          </p:stCondLst>
                                        </p:cTn>
                                        <p:tgtEl>
                                          <p:spTgt spid="32">
                                            <p:txEl>
                                              <p:pRg st="2" end="2"/>
                                            </p:txEl>
                                          </p:spTgt>
                                        </p:tgtEl>
                                        <p:attrNameLst>
                                          <p:attrName>style.visibility</p:attrName>
                                        </p:attrNameLst>
                                      </p:cBhvr>
                                      <p:to>
                                        <p:strVal val="visible"/>
                                      </p:to>
                                    </p:set>
                                    <p:animEffect transition="in" filter="wipe(left)">
                                      <p:cBhvr>
                                        <p:cTn id="91" dur="500"/>
                                        <p:tgtEl>
                                          <p:spTgt spid="32">
                                            <p:txEl>
                                              <p:pRg st="2" end="2"/>
                                            </p:txEl>
                                          </p:spTgt>
                                        </p:tgtEl>
                                      </p:cBhvr>
                                    </p:animEffect>
                                  </p:childTnLst>
                                </p:cTn>
                              </p:par>
                            </p:childTnLst>
                          </p:cTn>
                        </p:par>
                        <p:par>
                          <p:cTn id="92" fill="hold">
                            <p:stCondLst>
                              <p:cond delay="2000"/>
                            </p:stCondLst>
                            <p:childTnLst>
                              <p:par>
                                <p:cTn id="93" presetID="22" presetClass="entr" presetSubtype="8" fill="hold" grpId="0" nodeType="afterEffect">
                                  <p:stCondLst>
                                    <p:cond delay="0"/>
                                  </p:stCondLst>
                                  <p:childTnLst>
                                    <p:set>
                                      <p:cBhvr>
                                        <p:cTn id="94" dur="1" fill="hold">
                                          <p:stCondLst>
                                            <p:cond delay="0"/>
                                          </p:stCondLst>
                                        </p:cTn>
                                        <p:tgtEl>
                                          <p:spTgt spid="32">
                                            <p:txEl>
                                              <p:pRg st="3" end="3"/>
                                            </p:txEl>
                                          </p:spTgt>
                                        </p:tgtEl>
                                        <p:attrNameLst>
                                          <p:attrName>style.visibility</p:attrName>
                                        </p:attrNameLst>
                                      </p:cBhvr>
                                      <p:to>
                                        <p:strVal val="visible"/>
                                      </p:to>
                                    </p:set>
                                    <p:animEffect transition="in" filter="wipe(left)">
                                      <p:cBhvr>
                                        <p:cTn id="95" dur="500"/>
                                        <p:tgtEl>
                                          <p:spTgt spid="32">
                                            <p:txEl>
                                              <p:pRg st="3" end="3"/>
                                            </p:txEl>
                                          </p:spTgt>
                                        </p:tgtEl>
                                      </p:cBhvr>
                                    </p:animEffect>
                                  </p:childTnLst>
                                </p:cTn>
                              </p:par>
                            </p:childTnLst>
                          </p:cTn>
                        </p:par>
                        <p:par>
                          <p:cTn id="96" fill="hold">
                            <p:stCondLst>
                              <p:cond delay="2500"/>
                            </p:stCondLst>
                            <p:childTnLst>
                              <p:par>
                                <p:cTn id="97" presetID="22" presetClass="entr" presetSubtype="8" fill="hold" nodeType="after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ipe(left)">
                                      <p:cBhvr>
                                        <p:cTn id="99" dur="500"/>
                                        <p:tgtEl>
                                          <p:spTgt spid="19"/>
                                        </p:tgtEl>
                                      </p:cBhvr>
                                    </p:animEffect>
                                  </p:childTnLst>
                                </p:cTn>
                              </p:par>
                            </p:childTnLst>
                          </p:cTn>
                        </p:par>
                        <p:par>
                          <p:cTn id="100" fill="hold">
                            <p:stCondLst>
                              <p:cond delay="3000"/>
                            </p:stCondLst>
                            <p:childTnLst>
                              <p:par>
                                <p:cTn id="101" presetID="22" presetClass="entr" presetSubtype="8" fill="hold" nodeType="afterEffect">
                                  <p:stCondLst>
                                    <p:cond delay="0"/>
                                  </p:stCondLst>
                                  <p:childTnLst>
                                    <p:set>
                                      <p:cBhvr>
                                        <p:cTn id="102" dur="1" fill="hold">
                                          <p:stCondLst>
                                            <p:cond delay="0"/>
                                          </p:stCondLst>
                                        </p:cTn>
                                        <p:tgtEl>
                                          <p:spTgt spid="30"/>
                                        </p:tgtEl>
                                        <p:attrNameLst>
                                          <p:attrName>style.visibility</p:attrName>
                                        </p:attrNameLst>
                                      </p:cBhvr>
                                      <p:to>
                                        <p:strVal val="visible"/>
                                      </p:to>
                                    </p:set>
                                    <p:animEffect transition="in" filter="wipe(left)">
                                      <p:cBhvr>
                                        <p:cTn id="10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10" grpId="0"/>
      <p:bldP spid="12" grpId="0"/>
      <p:bldP spid="6" grpId="0" animBg="1"/>
      <p:bldP spid="32" grpId="0" uiExpand="1" build="p"/>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50" name="Text Box 10"/>
          <p:cNvSpPr txBox="1">
            <a:spLocks noChangeArrowheads="1"/>
          </p:cNvSpPr>
          <p:nvPr/>
        </p:nvSpPr>
        <p:spPr bwMode="auto">
          <a:xfrm>
            <a:off x="457199" y="1071561"/>
            <a:ext cx="8283575" cy="671513"/>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market demand curve	</a:t>
            </a:r>
            <a:r>
              <a:rPr lang="en-US" dirty="0">
                <a:solidFill>
                  <a:srgbClr val="2A5CAA"/>
                </a:solidFill>
                <a:latin typeface="Arial" charset="0"/>
              </a:rPr>
              <a:t>Curve relating the quantity of a </a:t>
            </a:r>
            <a:r>
              <a:rPr lang="en-US" dirty="0" smtClean="0">
                <a:solidFill>
                  <a:srgbClr val="2A5CAA"/>
                </a:solidFill>
                <a:latin typeface="Arial" charset="0"/>
              </a:rPr>
              <a:t>good</a:t>
            </a:r>
            <a:br>
              <a:rPr lang="en-US" dirty="0" smtClean="0">
                <a:solidFill>
                  <a:srgbClr val="2A5CAA"/>
                </a:solidFill>
                <a:latin typeface="Arial" charset="0"/>
              </a:rPr>
            </a:br>
            <a:r>
              <a:rPr lang="en-US" dirty="0" smtClean="0">
                <a:solidFill>
                  <a:srgbClr val="2A5CAA"/>
                </a:solidFill>
                <a:latin typeface="Arial" charset="0"/>
              </a:rPr>
              <a:t>that </a:t>
            </a:r>
            <a:r>
              <a:rPr lang="en-US" dirty="0">
                <a:solidFill>
                  <a:srgbClr val="2A5CAA"/>
                </a:solidFill>
                <a:latin typeface="Arial" charset="0"/>
              </a:rPr>
              <a:t>all consumers in a market will buy to its price.</a:t>
            </a:r>
          </a:p>
        </p:txBody>
      </p:sp>
      <p:sp>
        <p:nvSpPr>
          <p:cNvPr id="17" name="Rectangle 4"/>
          <p:cNvSpPr>
            <a:spLocks noGrp="1" noChangeArrowheads="1"/>
          </p:cNvSpPr>
          <p:nvPr>
            <p:ph type="title" idx="4294967295"/>
          </p:nvPr>
        </p:nvSpPr>
        <p:spPr>
          <a:xfrm>
            <a:off x="1295400" y="198438"/>
            <a:ext cx="7391400" cy="487362"/>
          </a:xfrm>
          <a:prstGeom prst="rect">
            <a:avLst/>
          </a:prstGeom>
          <a:noFill/>
        </p:spPr>
        <p:txBody>
          <a:bodyPr anchor="b" anchorCtr="0"/>
          <a:lstStyle/>
          <a:p>
            <a:pPr marL="419100" indent="-419100" eaLnBrk="1" hangingPunct="1"/>
            <a:r>
              <a:rPr lang="en-US" sz="2800" dirty="0" smtClean="0">
                <a:solidFill>
                  <a:srgbClr val="008FD0"/>
                </a:solidFill>
              </a:rPr>
              <a:t>Market Demand</a:t>
            </a:r>
          </a:p>
        </p:txBody>
      </p:sp>
      <p:sp>
        <p:nvSpPr>
          <p:cNvPr id="18"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b" anchorCtr="0"/>
          <a:lstStyle/>
          <a:p>
            <a:pPr algn="ctr">
              <a:buFontTx/>
              <a:buNone/>
            </a:pPr>
            <a:r>
              <a:rPr lang="en-US" sz="2800" b="1" dirty="0" smtClean="0">
                <a:solidFill>
                  <a:srgbClr val="008FD0"/>
                </a:solidFill>
                <a:latin typeface="Arial" charset="0"/>
              </a:rPr>
              <a:t>4.3</a:t>
            </a:r>
            <a:endParaRPr lang="en-US" sz="2800" b="1" dirty="0">
              <a:solidFill>
                <a:srgbClr val="008FD0"/>
              </a:solidFill>
              <a:latin typeface="Arial" charset="0"/>
            </a:endParaRPr>
          </a:p>
        </p:txBody>
      </p:sp>
      <p:graphicFrame>
        <p:nvGraphicFramePr>
          <p:cNvPr id="20" name="Group 83"/>
          <p:cNvGraphicFramePr>
            <a:graphicFrameLocks noGrp="1"/>
          </p:cNvGraphicFramePr>
          <p:nvPr>
            <p:extLst>
              <p:ext uri="{D42A27DB-BD31-4B8C-83A1-F6EECF244321}">
                <p14:modId xmlns:p14="http://schemas.microsoft.com/office/powerpoint/2010/main" val="71012671"/>
              </p:ext>
            </p:extLst>
          </p:nvPr>
        </p:nvGraphicFramePr>
        <p:xfrm>
          <a:off x="609600" y="2667000"/>
          <a:ext cx="8283574" cy="2937066"/>
        </p:xfrm>
        <a:graphic>
          <a:graphicData uri="http://schemas.openxmlformats.org/drawingml/2006/table">
            <a:tbl>
              <a:tblPr/>
              <a:tblGrid>
                <a:gridCol w="1280188"/>
                <a:gridCol w="243812"/>
                <a:gridCol w="1828800"/>
                <a:gridCol w="1981200"/>
                <a:gridCol w="1600200"/>
                <a:gridCol w="1349374"/>
              </a:tblGrid>
              <a:tr h="3889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bg1"/>
                          </a:solidFill>
                          <a:effectLst/>
                          <a:latin typeface="Arial" charset="0"/>
                        </a:rPr>
                        <a:t>TABLE 4.2</a:t>
                      </a:r>
                    </a:p>
                  </a:txBody>
                  <a:tcPr horzOverflow="overflow">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lnTlToBr>
                      <a:noFill/>
                    </a:lnTlToBr>
                    <a:lnBlToTr>
                      <a:noFill/>
                    </a:lnBlToTr>
                    <a:solidFill>
                      <a:srgbClr val="950057"/>
                    </a:solidFill>
                  </a:tcPr>
                </a:tc>
                <a:tc gridSpan="5">
                  <a:txBody>
                    <a:bodyPr/>
                    <a:lstStyle/>
                    <a:p>
                      <a:r>
                        <a:rPr lang="en-US" sz="1600" b="1" dirty="0" smtClean="0">
                          <a:solidFill>
                            <a:srgbClr val="FFFFFF"/>
                          </a:solidFill>
                        </a:rPr>
                        <a:t>DETERMINING THE MARKET DEMAND CURVE</a:t>
                      </a:r>
                      <a:endParaRPr lang="en-US" sz="1600" b="1" dirty="0">
                        <a:solidFill>
                          <a:srgbClr val="FFFFFF"/>
                        </a:solidFill>
                      </a:endParaRPr>
                    </a:p>
                  </a:txBody>
                  <a:tcPr horzOverflow="overflow">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96875">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(1)</a:t>
                      </a:r>
                      <a:br>
                        <a:rPr kumimoji="0" lang="en-US" sz="1600" b="1" i="0" u="none" strike="noStrike" cap="none" normalizeH="0" baseline="0" dirty="0" smtClean="0">
                          <a:ln>
                            <a:noFill/>
                          </a:ln>
                          <a:solidFill>
                            <a:schemeClr val="tx1"/>
                          </a:solidFill>
                          <a:effectLst/>
                          <a:latin typeface="Arial" charset="0"/>
                        </a:rPr>
                      </a:br>
                      <a:r>
                        <a:rPr kumimoji="0" lang="en-US" sz="1600" b="1" i="0" u="none" strike="noStrike" cap="none" normalizeH="0" baseline="0" dirty="0" smtClean="0">
                          <a:ln>
                            <a:noFill/>
                          </a:ln>
                          <a:solidFill>
                            <a:schemeClr val="tx1"/>
                          </a:solidFill>
                          <a:effectLst/>
                          <a:latin typeface="Arial" charset="0"/>
                        </a:rPr>
                        <a:t>PRICE</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(2)</a:t>
                      </a:r>
                      <a:br>
                        <a:rPr kumimoji="0" lang="en-US" sz="1600" b="1" i="0" u="none" strike="noStrike" cap="none" normalizeH="0" baseline="0" dirty="0" smtClean="0">
                          <a:ln>
                            <a:noFill/>
                          </a:ln>
                          <a:solidFill>
                            <a:schemeClr val="tx1"/>
                          </a:solidFill>
                          <a:effectLst/>
                          <a:latin typeface="Arial" charset="0"/>
                        </a:rPr>
                      </a:br>
                      <a:r>
                        <a:rPr kumimoji="0" lang="en-US" sz="1600" b="1" i="0" u="none" strike="noStrike" cap="none" normalizeH="0" baseline="0" dirty="0" smtClean="0">
                          <a:ln>
                            <a:noFill/>
                          </a:ln>
                          <a:solidFill>
                            <a:schemeClr val="tx1"/>
                          </a:solidFill>
                          <a:effectLst/>
                          <a:latin typeface="Arial" charset="0"/>
                        </a:rPr>
                        <a:t>INDIVIDUAL A</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(UNITS)</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(3)</a:t>
                      </a:r>
                      <a:br>
                        <a:rPr kumimoji="0" lang="en-US" sz="1600" b="1" i="0" u="none" strike="noStrike" cap="none" normalizeH="0" baseline="0" dirty="0" smtClean="0">
                          <a:ln>
                            <a:noFill/>
                          </a:ln>
                          <a:solidFill>
                            <a:schemeClr val="tx1"/>
                          </a:solidFill>
                          <a:effectLst/>
                          <a:latin typeface="Arial" charset="0"/>
                        </a:rPr>
                      </a:br>
                      <a:r>
                        <a:rPr kumimoji="0" lang="en-US" sz="1600" b="1" i="0" u="none" strike="noStrike" cap="none" normalizeH="0" baseline="0" dirty="0" smtClean="0">
                          <a:ln>
                            <a:noFill/>
                          </a:ln>
                          <a:solidFill>
                            <a:schemeClr val="tx1"/>
                          </a:solidFill>
                          <a:effectLst/>
                          <a:latin typeface="Arial" charset="0"/>
                        </a:rPr>
                        <a:t>INDIVIDUAL B</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(UNITS)</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(4)</a:t>
                      </a:r>
                      <a:br>
                        <a:rPr kumimoji="0" lang="en-US" sz="1600" b="1" i="0" u="none" strike="noStrike" cap="none" normalizeH="0" baseline="0" dirty="0" smtClean="0">
                          <a:ln>
                            <a:noFill/>
                          </a:ln>
                          <a:solidFill>
                            <a:schemeClr val="tx1"/>
                          </a:solidFill>
                          <a:effectLst/>
                          <a:latin typeface="Arial" charset="0"/>
                        </a:rPr>
                      </a:br>
                      <a:r>
                        <a:rPr kumimoji="0" lang="en-US" sz="1600" b="1" i="0" u="none" strike="noStrike" cap="none" normalizeH="0" baseline="0" dirty="0" smtClean="0">
                          <a:ln>
                            <a:noFill/>
                          </a:ln>
                          <a:solidFill>
                            <a:schemeClr val="tx1"/>
                          </a:solidFill>
                          <a:effectLst/>
                          <a:latin typeface="Arial" charset="0"/>
                        </a:rPr>
                        <a:t>INDIVIDUAL C</a:t>
                      </a: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(UNITS)</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(5)</a:t>
                      </a:r>
                      <a:br>
                        <a:rPr kumimoji="0" lang="en-US" sz="1600" b="1" i="0" u="none" strike="noStrike" cap="none" normalizeH="0" baseline="0" dirty="0" smtClean="0">
                          <a:ln>
                            <a:noFill/>
                          </a:ln>
                          <a:solidFill>
                            <a:schemeClr val="tx1"/>
                          </a:solidFill>
                          <a:effectLst/>
                          <a:latin typeface="Arial" charset="0"/>
                        </a:rPr>
                      </a:br>
                      <a:r>
                        <a:rPr kumimoji="0" lang="en-US" sz="1600" b="1" i="0" u="none" strike="noStrike" cap="none" normalizeH="0" baseline="0" dirty="0" smtClean="0">
                          <a:ln>
                            <a:noFill/>
                          </a:ln>
                          <a:solidFill>
                            <a:schemeClr val="tx1"/>
                          </a:solidFill>
                          <a:effectLst/>
                          <a:latin typeface="Arial" charset="0"/>
                        </a:rPr>
                        <a:t>MARKET UNITS</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6</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16</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32</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8</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13</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25</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6</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18</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11</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2</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6</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bl>
          </a:graphicData>
        </a:graphic>
      </p:graphicFrame>
      <p:pic>
        <p:nvPicPr>
          <p:cNvPr id="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6"/>
          <p:cNvSpPr txBox="1">
            <a:spLocks noChangeArrowheads="1"/>
          </p:cNvSpPr>
          <p:nvPr/>
        </p:nvSpPr>
        <p:spPr bwMode="auto">
          <a:xfrm>
            <a:off x="457202" y="1981200"/>
            <a:ext cx="6324600" cy="342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marL="342900" indent="-342900"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spcBef>
                <a:spcPct val="20000"/>
              </a:spcBef>
              <a:buNone/>
            </a:pPr>
            <a:r>
              <a:rPr lang="en-US" sz="2000" b="1" dirty="0">
                <a:solidFill>
                  <a:srgbClr val="950057"/>
                </a:solidFill>
                <a:latin typeface="Arial" pitchFamily="34" charset="0"/>
              </a:rPr>
              <a:t>From Individual to Market Demand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99050"/>
                                        </p:tgtEl>
                                        <p:attrNameLst>
                                          <p:attrName>style.visibility</p:attrName>
                                        </p:attrNameLst>
                                      </p:cBhvr>
                                      <p:to>
                                        <p:strVal val="visible"/>
                                      </p:to>
                                    </p:set>
                                    <p:animEffect transition="in" filter="wipe(left)">
                                      <p:cBhvr>
                                        <p:cTn id="19" dur="500"/>
                                        <p:tgtEl>
                                          <p:spTgt spid="59905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wipe(left)">
                                      <p:cBhvr>
                                        <p:cTn id="23" dur="500"/>
                                        <p:tgtEl>
                                          <p:spTgt spid="8">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up)">
                                      <p:cBhvr>
                                        <p:cTn id="28"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9050" grpId="0"/>
      <p:bldP spid="17" grpId="0"/>
      <p:bldP spid="18" grpId="0"/>
      <p:bldP spid="8"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57200" y="1312863"/>
            <a:ext cx="2819400" cy="550863"/>
          </a:xfrm>
          <a:prstGeom prst="rect">
            <a:avLst/>
          </a:prstGeom>
          <a:noFill/>
          <a:ln>
            <a:noFill/>
          </a:ln>
        </p:spPr>
        <p:txBody>
          <a:bodyPr lIns="45720" rIns="45720" anchor="ctr"/>
          <a:lstStyle/>
          <a:p>
            <a:pPr>
              <a:spcBef>
                <a:spcPct val="20000"/>
              </a:spcBef>
              <a:buNone/>
            </a:pPr>
            <a:r>
              <a:rPr lang="en-US" sz="1400" b="1" dirty="0" smtClean="0">
                <a:latin typeface="Arial" pitchFamily="34" charset="0"/>
              </a:rPr>
              <a:t>SUMMING TO OBTAIN A MARKET DEMAND CURVE</a:t>
            </a:r>
            <a:endParaRPr lang="en-US" sz="1400" b="1" dirty="0">
              <a:latin typeface="Arial" pitchFamily="34" charset="0"/>
            </a:endParaRPr>
          </a:p>
        </p:txBody>
      </p:sp>
      <p:sp>
        <p:nvSpPr>
          <p:cNvPr id="17" name="Rectangle 10"/>
          <p:cNvSpPr>
            <a:spLocks noChangeArrowheads="1"/>
          </p:cNvSpPr>
          <p:nvPr/>
        </p:nvSpPr>
        <p:spPr bwMode="auto">
          <a:xfrm>
            <a:off x="457200" y="99060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4.10</a:t>
            </a:r>
            <a:endParaRPr lang="en-US" sz="2000" b="1" dirty="0">
              <a:solidFill>
                <a:srgbClr val="ED1B2F"/>
              </a:solidFill>
              <a:latin typeface="Arial" charset="0"/>
            </a:endParaRPr>
          </a:p>
        </p:txBody>
      </p:sp>
      <p:grpSp>
        <p:nvGrpSpPr>
          <p:cNvPr id="38" name="Group 37"/>
          <p:cNvGrpSpPr>
            <a:grpSpLocks/>
          </p:cNvGrpSpPr>
          <p:nvPr/>
        </p:nvGrpSpPr>
        <p:grpSpPr bwMode="auto">
          <a:xfrm>
            <a:off x="457201" y="5856288"/>
            <a:ext cx="2895599" cy="180975"/>
            <a:chOff x="457199" y="5791200"/>
            <a:chExt cx="3193257" cy="152400"/>
          </a:xfrm>
        </p:grpSpPr>
        <p:cxnSp>
          <p:nvCxnSpPr>
            <p:cNvPr id="39"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8" name="Picture 3" descr="C:\Documents and Settings\Kyle M. Thiel\Desktop\pindyckDone\ch04\fig4.10\fig4.10_0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4" descr="C:\Documents and Settings\Kyle M. Thiel\Desktop\pindyckDone\ch04\fig4.10\fig4.10_0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5" descr="C:\Documents and Settings\Kyle M. Thiel\Desktop\pindyckDone\ch04\fig4.10\fig4.10_04.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6" descr="C:\Documents and Settings\Kyle M. Thiel\Desktop\pindyckDone\ch04\fig4.10\fig4.10_05.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7" descr="C:\Documents and Settings\Kyle M. Thiel\Desktop\pindyckDone\ch04\fig4.10\fig4.10_06.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8" descr="C:\Documents and Settings\Kyle M. Thiel\Desktop\pindyckDone\ch04\fig4.10\fig4.10_07.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9" descr="C:\Documents and Settings\Kyle M. Thiel\Desktop\pindyckDone\ch04\fig4.10\fig4.10_08.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Rectangle 4"/>
          <p:cNvSpPr>
            <a:spLocks noChangeArrowheads="1"/>
          </p:cNvSpPr>
          <p:nvPr/>
        </p:nvSpPr>
        <p:spPr bwMode="auto">
          <a:xfrm>
            <a:off x="457199" y="1846263"/>
            <a:ext cx="2819401" cy="35353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market demand curve is obtained by summing our three consumers’ demand curves </a:t>
            </a:r>
            <a:r>
              <a:rPr lang="en-US" sz="1600" i="1" dirty="0">
                <a:latin typeface="Arial" pitchFamily="34" charset="0"/>
              </a:rPr>
              <a:t>D</a:t>
            </a:r>
            <a:r>
              <a:rPr lang="en-US" sz="1600" baseline="-25000" dirty="0">
                <a:latin typeface="Arial" pitchFamily="34" charset="0"/>
              </a:rPr>
              <a:t>A</a:t>
            </a:r>
            <a:r>
              <a:rPr lang="en-US" sz="1600" dirty="0">
                <a:latin typeface="Arial" pitchFamily="34" charset="0"/>
              </a:rPr>
              <a:t>, </a:t>
            </a:r>
            <a:r>
              <a:rPr lang="en-US" sz="1600" i="1" dirty="0">
                <a:latin typeface="Arial" pitchFamily="34" charset="0"/>
              </a:rPr>
              <a:t>D</a:t>
            </a:r>
            <a:r>
              <a:rPr lang="en-US" sz="1600" baseline="-25000" dirty="0">
                <a:latin typeface="Arial" pitchFamily="34" charset="0"/>
              </a:rPr>
              <a:t>B</a:t>
            </a:r>
            <a:r>
              <a:rPr lang="en-US" sz="1600" dirty="0">
                <a:latin typeface="Arial" pitchFamily="34" charset="0"/>
              </a:rPr>
              <a:t>, and </a:t>
            </a:r>
            <a:r>
              <a:rPr lang="en-US" sz="1600" i="1" dirty="0">
                <a:latin typeface="Arial" pitchFamily="34" charset="0"/>
              </a:rPr>
              <a:t>D</a:t>
            </a:r>
            <a:r>
              <a:rPr lang="en-US" sz="1600" baseline="-25000" dirty="0">
                <a:latin typeface="Arial" pitchFamily="34" charset="0"/>
              </a:rPr>
              <a:t>C</a:t>
            </a:r>
            <a:r>
              <a:rPr lang="en-US" sz="1600" dirty="0">
                <a:latin typeface="Arial" pitchFamily="34" charset="0"/>
              </a:rPr>
              <a:t>. </a:t>
            </a:r>
          </a:p>
          <a:p>
            <a:pPr>
              <a:spcBef>
                <a:spcPct val="20000"/>
              </a:spcBef>
              <a:buNone/>
            </a:pPr>
            <a:r>
              <a:rPr lang="en-US" sz="1600" dirty="0">
                <a:latin typeface="Arial" pitchFamily="34" charset="0"/>
              </a:rPr>
              <a:t>At each price, the quantity of coffee demanded by the market is the sum of the quantities demanded by each consumer. </a:t>
            </a:r>
          </a:p>
          <a:p>
            <a:pPr>
              <a:spcBef>
                <a:spcPct val="20000"/>
              </a:spcBef>
              <a:buNone/>
            </a:pPr>
            <a:r>
              <a:rPr lang="en-US" sz="1600" dirty="0">
                <a:latin typeface="Arial" pitchFamily="34" charset="0"/>
              </a:rPr>
              <a:t>At a price of $4, for example, the quantity demanded by the market (11 units) is the sum of the quantity demanded by </a:t>
            </a:r>
            <a:r>
              <a:rPr lang="en-US" sz="1600" i="1" dirty="0">
                <a:latin typeface="Arial" pitchFamily="34" charset="0"/>
              </a:rPr>
              <a:t>A</a:t>
            </a:r>
            <a:r>
              <a:rPr lang="en-US" sz="1600" dirty="0">
                <a:latin typeface="Arial" pitchFamily="34" charset="0"/>
              </a:rPr>
              <a:t> (no units), </a:t>
            </a:r>
            <a:r>
              <a:rPr lang="en-US" sz="1600" i="1" dirty="0">
                <a:latin typeface="Arial" pitchFamily="34" charset="0"/>
              </a:rPr>
              <a:t>B</a:t>
            </a:r>
            <a:r>
              <a:rPr lang="en-US" sz="1600" dirty="0">
                <a:latin typeface="Arial" pitchFamily="34" charset="0"/>
              </a:rPr>
              <a:t> (4 units), and </a:t>
            </a:r>
            <a:r>
              <a:rPr lang="en-US" sz="1600" i="1" dirty="0">
                <a:latin typeface="Arial" pitchFamily="34" charset="0"/>
              </a:rPr>
              <a:t>C</a:t>
            </a:r>
            <a:r>
              <a:rPr lang="en-US" sz="1600" dirty="0">
                <a:latin typeface="Arial" pitchFamily="34" charset="0"/>
              </a:rPr>
              <a:t> (7 units).</a:t>
            </a:r>
          </a:p>
        </p:txBody>
      </p:sp>
      <p:pic>
        <p:nvPicPr>
          <p:cNvPr id="60" name="Picture 2" descr="C:\Documents and Settings\Kyle M. Thiel\Desktop\pindyckDone\ch04\fig4.10\fig4.10_01.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10012" y="1931988"/>
            <a:ext cx="5105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41" name="Group 40"/>
          <p:cNvGrpSpPr>
            <a:grpSpLocks/>
          </p:cNvGrpSpPr>
          <p:nvPr/>
        </p:nvGrpSpPr>
        <p:grpSpPr bwMode="auto">
          <a:xfrm>
            <a:off x="3276600" y="1066801"/>
            <a:ext cx="152400" cy="4879974"/>
            <a:chOff x="3574256" y="2344362"/>
            <a:chExt cx="152400" cy="4114801"/>
          </a:xfrm>
        </p:grpSpPr>
        <p:cxnSp>
          <p:nvCxnSpPr>
            <p:cNvPr id="42"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grpSp>
        <p:nvGrpSpPr>
          <p:cNvPr id="35" name="Group 34"/>
          <p:cNvGrpSpPr>
            <a:grpSpLocks/>
          </p:cNvGrpSpPr>
          <p:nvPr/>
        </p:nvGrpSpPr>
        <p:grpSpPr bwMode="auto">
          <a:xfrm>
            <a:off x="3352800" y="5029199"/>
            <a:ext cx="5638801" cy="123031"/>
            <a:chOff x="3657600" y="1678781"/>
            <a:chExt cx="4800600" cy="152400"/>
          </a:xfrm>
        </p:grpSpPr>
        <p:cxnSp>
          <p:nvCxnSpPr>
            <p:cNvPr id="3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32361762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down)">
                                      <p:cBhvr>
                                        <p:cTn id="7" dur="500"/>
                                        <p:tgtEl>
                                          <p:spTgt spid="41"/>
                                        </p:tgtEl>
                                      </p:cBhvr>
                                    </p:animEffect>
                                  </p:childTnLst>
                                </p:cTn>
                              </p:par>
                              <p:par>
                                <p:cTn id="8" presetID="22" presetClass="entr" presetSubtype="8" fill="hold"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left)">
                                      <p:cBhvr>
                                        <p:cTn id="10" dur="500"/>
                                        <p:tgtEl>
                                          <p:spTgt spid="3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left)">
                                      <p:cBhvr>
                                        <p:cTn id="14" dur="500"/>
                                        <p:tgtEl>
                                          <p:spTgt spid="17"/>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59">
                                            <p:bg/>
                                          </p:spTgt>
                                        </p:tgtEl>
                                        <p:attrNameLst>
                                          <p:attrName>style.visibility</p:attrName>
                                        </p:attrNameLst>
                                      </p:cBhvr>
                                      <p:to>
                                        <p:strVal val="visible"/>
                                      </p:to>
                                    </p:set>
                                    <p:animEffect transition="in" filter="wipe(left)">
                                      <p:cBhvr>
                                        <p:cTn id="22" dur="500"/>
                                        <p:tgtEl>
                                          <p:spTgt spid="59">
                                            <p:bg/>
                                          </p:spTgt>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left)">
                                      <p:cBhvr>
                                        <p:cTn id="26" dur="1000"/>
                                        <p:tgtEl>
                                          <p:spTgt spid="60"/>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1000"/>
                                        <p:tgtEl>
                                          <p:spTgt spid="29"/>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wipe(left)">
                                      <p:cBhvr>
                                        <p:cTn id="38" dur="1000"/>
                                        <p:tgtEl>
                                          <p:spTgt spid="30"/>
                                        </p:tgtEl>
                                      </p:cBhvr>
                                    </p:animEffect>
                                  </p:childTnLst>
                                </p:cTn>
                              </p:par>
                            </p:childTnLst>
                          </p:cTn>
                        </p:par>
                        <p:par>
                          <p:cTn id="39" fill="hold">
                            <p:stCondLst>
                              <p:cond delay="6000"/>
                            </p:stCondLst>
                            <p:childTnLst>
                              <p:par>
                                <p:cTn id="40" presetID="2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1000"/>
                                        <p:tgtEl>
                                          <p:spTgt spid="31"/>
                                        </p:tgtEl>
                                      </p:cBhvr>
                                    </p:animEffect>
                                  </p:childTnLst>
                                </p:cTn>
                              </p:par>
                            </p:childTnLst>
                          </p:cTn>
                        </p:par>
                        <p:par>
                          <p:cTn id="43" fill="hold">
                            <p:stCondLst>
                              <p:cond delay="7000"/>
                            </p:stCondLst>
                            <p:childTnLst>
                              <p:par>
                                <p:cTn id="44" presetID="22" presetClass="entr" presetSubtype="8" fill="hold" grpId="0" nodeType="afterEffect">
                                  <p:stCondLst>
                                    <p:cond delay="0"/>
                                  </p:stCondLst>
                                  <p:childTnLst>
                                    <p:set>
                                      <p:cBhvr>
                                        <p:cTn id="45" dur="1" fill="hold">
                                          <p:stCondLst>
                                            <p:cond delay="0"/>
                                          </p:stCondLst>
                                        </p:cTn>
                                        <p:tgtEl>
                                          <p:spTgt spid="59">
                                            <p:txEl>
                                              <p:pRg st="0" end="0"/>
                                            </p:txEl>
                                          </p:spTgt>
                                        </p:tgtEl>
                                        <p:attrNameLst>
                                          <p:attrName>style.visibility</p:attrName>
                                        </p:attrNameLst>
                                      </p:cBhvr>
                                      <p:to>
                                        <p:strVal val="visible"/>
                                      </p:to>
                                    </p:set>
                                    <p:animEffect transition="in" filter="wipe(left)">
                                      <p:cBhvr>
                                        <p:cTn id="46" dur="500"/>
                                        <p:tgtEl>
                                          <p:spTgt spid="59">
                                            <p:txEl>
                                              <p:pRg st="0" end="0"/>
                                            </p:txEl>
                                          </p:spTgt>
                                        </p:tgtEl>
                                      </p:cBhvr>
                                    </p:animEffect>
                                  </p:childTnLst>
                                </p:cTn>
                              </p:par>
                            </p:childTnLst>
                          </p:cTn>
                        </p:par>
                        <p:par>
                          <p:cTn id="47" fill="hold">
                            <p:stCondLst>
                              <p:cond delay="7500"/>
                            </p:stCondLst>
                            <p:childTnLst>
                              <p:par>
                                <p:cTn id="48" presetID="22" presetClass="entr" presetSubtype="8" fill="hold" grpId="0" nodeType="afterEffect">
                                  <p:stCondLst>
                                    <p:cond delay="0"/>
                                  </p:stCondLst>
                                  <p:childTnLst>
                                    <p:set>
                                      <p:cBhvr>
                                        <p:cTn id="49" dur="1" fill="hold">
                                          <p:stCondLst>
                                            <p:cond delay="0"/>
                                          </p:stCondLst>
                                        </p:cTn>
                                        <p:tgtEl>
                                          <p:spTgt spid="59">
                                            <p:txEl>
                                              <p:pRg st="1" end="1"/>
                                            </p:txEl>
                                          </p:spTgt>
                                        </p:tgtEl>
                                        <p:attrNameLst>
                                          <p:attrName>style.visibility</p:attrName>
                                        </p:attrNameLst>
                                      </p:cBhvr>
                                      <p:to>
                                        <p:strVal val="visible"/>
                                      </p:to>
                                    </p:set>
                                    <p:animEffect transition="in" filter="wipe(left)">
                                      <p:cBhvr>
                                        <p:cTn id="50" dur="500"/>
                                        <p:tgtEl>
                                          <p:spTgt spid="59">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left)">
                                      <p:cBhvr>
                                        <p:cTn id="55" dur="1000"/>
                                        <p:tgtEl>
                                          <p:spTgt spid="32"/>
                                        </p:tgtEl>
                                      </p:cBhvr>
                                    </p:animEffect>
                                  </p:childTnLst>
                                </p:cTn>
                              </p:par>
                            </p:childTnLst>
                          </p:cTn>
                        </p:par>
                        <p:par>
                          <p:cTn id="56" fill="hold">
                            <p:stCondLst>
                              <p:cond delay="1000"/>
                            </p:stCondLst>
                            <p:childTnLst>
                              <p:par>
                                <p:cTn id="57" presetID="22" presetClass="entr" presetSubtype="8" fill="hold"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1000"/>
                                        <p:tgtEl>
                                          <p:spTgt spid="33"/>
                                        </p:tgtEl>
                                      </p:cBhvr>
                                    </p:animEffect>
                                  </p:childTnLst>
                                </p:cTn>
                              </p:par>
                            </p:childTnLst>
                          </p:cTn>
                        </p:par>
                        <p:par>
                          <p:cTn id="60" fill="hold">
                            <p:stCondLst>
                              <p:cond delay="20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1000"/>
                                        <p:tgtEl>
                                          <p:spTgt spid="34"/>
                                        </p:tgtEl>
                                      </p:cBhvr>
                                    </p:animEffect>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59">
                                            <p:txEl>
                                              <p:pRg st="2" end="2"/>
                                            </p:txEl>
                                          </p:spTgt>
                                        </p:tgtEl>
                                        <p:attrNameLst>
                                          <p:attrName>style.visibility</p:attrName>
                                        </p:attrNameLst>
                                      </p:cBhvr>
                                      <p:to>
                                        <p:strVal val="visible"/>
                                      </p:to>
                                    </p:set>
                                    <p:animEffect transition="in" filter="wipe(left)">
                                      <p:cBhvr>
                                        <p:cTn id="67" dur="500"/>
                                        <p:tgtEl>
                                          <p:spTgt spid="59">
                                            <p:txEl>
                                              <p:pRg st="2" end="2"/>
                                            </p:txEl>
                                          </p:spTgt>
                                        </p:tgtEl>
                                      </p:cBhvr>
                                    </p:animEffect>
                                  </p:childTnLst>
                                </p:cTn>
                              </p:par>
                            </p:childTnLst>
                          </p:cTn>
                        </p:par>
                        <p:par>
                          <p:cTn id="68" fill="hold">
                            <p:stCondLst>
                              <p:cond delay="3500"/>
                            </p:stCondLst>
                            <p:childTnLst>
                              <p:par>
                                <p:cTn id="69" presetID="22" presetClass="entr" presetSubtype="2" fill="hold" nodeType="after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wipe(right)">
                                      <p:cBhvr>
                                        <p:cTn id="7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59" grpId="0" uiExpan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57198" y="3429000"/>
            <a:ext cx="82835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Palatino" pitchFamily="2" charset="0"/>
              </a:defRPr>
            </a:lvl1pPr>
            <a:lvl2pPr marL="114300" eaLnBrk="0" hangingPunct="0">
              <a:defRPr>
                <a:solidFill>
                  <a:schemeClr val="tx1"/>
                </a:solidFill>
                <a:latin typeface="Palatino" pitchFamily="2" charset="0"/>
              </a:defRPr>
            </a:lvl2pPr>
            <a:lvl3pPr marL="520700" indent="-2921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lvl="1" eaLnBrk="1" hangingPunct="1">
              <a:buNone/>
            </a:pPr>
            <a:r>
              <a:rPr lang="en-US" dirty="0">
                <a:latin typeface="Arial" pitchFamily="34" charset="0"/>
                <a:cs typeface="Arial" pitchFamily="34" charset="0"/>
              </a:rPr>
              <a:t>The aggregation of individual demands into market becomes important in practice when market demands are built up from the demands of different demographic groups or from consumers located in different areas</a:t>
            </a:r>
            <a:r>
              <a:rPr lang="en-US" dirty="0" smtClean="0">
                <a:latin typeface="Arial" pitchFamily="34" charset="0"/>
                <a:cs typeface="Arial" pitchFamily="34" charset="0"/>
              </a:rPr>
              <a:t>.</a:t>
            </a:r>
            <a:endParaRPr lang="en-US" dirty="0">
              <a:latin typeface="Arial" pitchFamily="34" charset="0"/>
              <a:cs typeface="Arial" pitchFamily="34" charset="0"/>
            </a:endParaRPr>
          </a:p>
        </p:txBody>
      </p:sp>
      <p:sp>
        <p:nvSpPr>
          <p:cNvPr id="6" name="TextBox 18"/>
          <p:cNvSpPr txBox="1">
            <a:spLocks noChangeArrowheads="1"/>
          </p:cNvSpPr>
          <p:nvPr/>
        </p:nvSpPr>
        <p:spPr bwMode="auto">
          <a:xfrm>
            <a:off x="457199" y="1447800"/>
            <a:ext cx="8283575"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indent="-34290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lnSpc>
                <a:spcPct val="105000"/>
              </a:lnSpc>
              <a:buNone/>
            </a:pPr>
            <a:r>
              <a:rPr lang="en-US" dirty="0">
                <a:latin typeface="Arial" pitchFamily="34" charset="0"/>
                <a:cs typeface="Arial" pitchFamily="34" charset="0"/>
              </a:rPr>
              <a:t>Two points should be noted:</a:t>
            </a:r>
          </a:p>
          <a:p>
            <a:pPr eaLnBrk="1" hangingPunct="1">
              <a:lnSpc>
                <a:spcPct val="105000"/>
              </a:lnSpc>
            </a:pPr>
            <a:endParaRPr lang="en-US" sz="800" dirty="0">
              <a:latin typeface="Arial" pitchFamily="34" charset="0"/>
              <a:cs typeface="Arial" pitchFamily="34" charset="0"/>
            </a:endParaRPr>
          </a:p>
          <a:p>
            <a:pPr lvl="1" eaLnBrk="1" hangingPunct="1">
              <a:lnSpc>
                <a:spcPct val="105000"/>
              </a:lnSpc>
              <a:buFontTx/>
              <a:buAutoNum type="arabicPeriod"/>
            </a:pPr>
            <a:r>
              <a:rPr lang="en-US" b="1" dirty="0" smtClean="0">
                <a:latin typeface="Arial" pitchFamily="34" charset="0"/>
                <a:cs typeface="Arial" pitchFamily="34" charset="0"/>
              </a:rPr>
              <a:t> </a:t>
            </a:r>
            <a:r>
              <a:rPr lang="en-US" i="1" dirty="0" smtClean="0">
                <a:latin typeface="Arial" pitchFamily="34" charset="0"/>
                <a:cs typeface="Arial" pitchFamily="34" charset="0"/>
              </a:rPr>
              <a:t>The </a:t>
            </a:r>
            <a:r>
              <a:rPr lang="en-US" i="1" dirty="0">
                <a:latin typeface="Arial" pitchFamily="34" charset="0"/>
                <a:cs typeface="Arial" pitchFamily="34" charset="0"/>
              </a:rPr>
              <a:t>market demand curve will shift to the right as more  consumers </a:t>
            </a:r>
            <a:r>
              <a:rPr lang="en-US" i="1" dirty="0" smtClean="0">
                <a:latin typeface="Arial" pitchFamily="34" charset="0"/>
                <a:cs typeface="Arial" pitchFamily="34" charset="0"/>
              </a:rPr>
              <a:t>enter</a:t>
            </a:r>
            <a:br>
              <a:rPr lang="en-US" i="1" dirty="0" smtClean="0">
                <a:latin typeface="Arial" pitchFamily="34" charset="0"/>
                <a:cs typeface="Arial" pitchFamily="34" charset="0"/>
              </a:rPr>
            </a:br>
            <a:r>
              <a:rPr lang="en-US" i="1" dirty="0" smtClean="0">
                <a:latin typeface="Arial" pitchFamily="34" charset="0"/>
                <a:cs typeface="Arial" pitchFamily="34" charset="0"/>
              </a:rPr>
              <a:t> </a:t>
            </a:r>
            <a:r>
              <a:rPr lang="en-US" i="1" dirty="0">
                <a:latin typeface="Arial" pitchFamily="34" charset="0"/>
                <a:cs typeface="Arial" pitchFamily="34" charset="0"/>
              </a:rPr>
              <a:t>the market.</a:t>
            </a:r>
          </a:p>
          <a:p>
            <a:pPr lvl="1" eaLnBrk="1" hangingPunct="1">
              <a:lnSpc>
                <a:spcPct val="105000"/>
              </a:lnSpc>
              <a:buFontTx/>
              <a:buAutoNum type="arabicPeriod"/>
            </a:pPr>
            <a:endParaRPr lang="en-US" sz="800" i="1" dirty="0">
              <a:latin typeface="Arial" pitchFamily="34" charset="0"/>
              <a:cs typeface="Arial" pitchFamily="34" charset="0"/>
            </a:endParaRPr>
          </a:p>
          <a:p>
            <a:pPr lvl="1" eaLnBrk="1" hangingPunct="1">
              <a:lnSpc>
                <a:spcPct val="105000"/>
              </a:lnSpc>
              <a:buFontTx/>
              <a:buAutoNum type="arabicPeriod"/>
            </a:pPr>
            <a:r>
              <a:rPr lang="en-US" b="1" dirty="0" smtClean="0">
                <a:latin typeface="Arial" pitchFamily="34" charset="0"/>
                <a:cs typeface="Arial" pitchFamily="34" charset="0"/>
              </a:rPr>
              <a:t> </a:t>
            </a:r>
            <a:r>
              <a:rPr lang="en-US" i="1" dirty="0" smtClean="0">
                <a:latin typeface="Arial" pitchFamily="34" charset="0"/>
                <a:cs typeface="Arial" pitchFamily="34" charset="0"/>
              </a:rPr>
              <a:t>Factors </a:t>
            </a:r>
            <a:r>
              <a:rPr lang="en-US" i="1" dirty="0">
                <a:latin typeface="Arial" pitchFamily="34" charset="0"/>
                <a:cs typeface="Arial" pitchFamily="34" charset="0"/>
              </a:rPr>
              <a:t>that influence the demands of many consumers will also </a:t>
            </a:r>
            <a:r>
              <a:rPr lang="en-US" i="1" dirty="0" smtClean="0">
                <a:latin typeface="Arial" pitchFamily="34" charset="0"/>
                <a:cs typeface="Arial" pitchFamily="34" charset="0"/>
              </a:rPr>
              <a:t>affect</a:t>
            </a:r>
            <a:br>
              <a:rPr lang="en-US" i="1" dirty="0" smtClean="0">
                <a:latin typeface="Arial" pitchFamily="34" charset="0"/>
                <a:cs typeface="Arial" pitchFamily="34" charset="0"/>
              </a:rPr>
            </a:br>
            <a:r>
              <a:rPr lang="en-US" i="1" dirty="0" smtClean="0">
                <a:latin typeface="Arial" pitchFamily="34" charset="0"/>
                <a:cs typeface="Arial" pitchFamily="34" charset="0"/>
              </a:rPr>
              <a:t> market </a:t>
            </a:r>
            <a:r>
              <a:rPr lang="en-US" i="1" dirty="0">
                <a:latin typeface="Arial" pitchFamily="34" charset="0"/>
                <a:cs typeface="Arial" pitchFamily="34" charset="0"/>
              </a:rPr>
              <a:t>demand.</a:t>
            </a:r>
            <a:endParaRPr lang="en-US" sz="800" i="1" dirty="0">
              <a:latin typeface="Arial" pitchFamily="34" charset="0"/>
              <a:cs typeface="Arial" pitchFamily="34" charset="0"/>
            </a:endParaRPr>
          </a:p>
        </p:txBody>
      </p:sp>
      <p:pic>
        <p:nvPicPr>
          <p:cNvPr id="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352683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wipe(left)">
                                      <p:cBhvr>
                                        <p:cTn id="11" dur="500"/>
                                        <p:tgtEl>
                                          <p:spTgt spid="6">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6">
                                            <p:txEl>
                                              <p:pRg st="4" end="4"/>
                                            </p:txEl>
                                          </p:spTgt>
                                        </p:tgtEl>
                                        <p:attrNameLst>
                                          <p:attrName>style.visibility</p:attrName>
                                        </p:attrNameLst>
                                      </p:cBhvr>
                                      <p:to>
                                        <p:strVal val="visible"/>
                                      </p:to>
                                    </p:set>
                                    <p:animEffect transition="in" filter="wipe(left)">
                                      <p:cBhvr>
                                        <p:cTn id="16" dur="500"/>
                                        <p:tgtEl>
                                          <p:spTgt spid="6">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wipe(left)">
                                      <p:cBhvr>
                                        <p:cTn id="21"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2"/>
          <p:cNvSpPr txBox="1">
            <a:spLocks noChangeArrowheads="1"/>
          </p:cNvSpPr>
          <p:nvPr/>
        </p:nvSpPr>
        <p:spPr>
          <a:xfrm>
            <a:off x="457198" y="1"/>
            <a:ext cx="4876801"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Elasticity of Demand</a:t>
            </a:r>
          </a:p>
        </p:txBody>
      </p:sp>
      <p:sp>
        <p:nvSpPr>
          <p:cNvPr id="5" name="TextBox 4"/>
          <p:cNvSpPr txBox="1">
            <a:spLocks noChangeArrowheads="1"/>
          </p:cNvSpPr>
          <p:nvPr/>
        </p:nvSpPr>
        <p:spPr bwMode="auto">
          <a:xfrm>
            <a:off x="457198" y="990600"/>
            <a:ext cx="6934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Arial" pitchFamily="34" charset="0"/>
                <a:cs typeface="Arial" pitchFamily="34" charset="0"/>
              </a:rPr>
              <a:t>Denoting the quantity of a good by </a:t>
            </a:r>
            <a:r>
              <a:rPr lang="en-US" i="1" dirty="0">
                <a:latin typeface="Arial" pitchFamily="34" charset="0"/>
                <a:cs typeface="Arial" pitchFamily="34" charset="0"/>
              </a:rPr>
              <a:t>Q</a:t>
            </a:r>
            <a:r>
              <a:rPr lang="en-US" dirty="0">
                <a:latin typeface="Arial" pitchFamily="34" charset="0"/>
                <a:cs typeface="Arial" pitchFamily="34" charset="0"/>
              </a:rPr>
              <a:t> and its price by </a:t>
            </a:r>
            <a:r>
              <a:rPr lang="en-US" i="1" dirty="0">
                <a:latin typeface="Arial" pitchFamily="34" charset="0"/>
                <a:cs typeface="Arial" pitchFamily="34" charset="0"/>
              </a:rPr>
              <a:t>P</a:t>
            </a:r>
            <a:r>
              <a:rPr lang="en-US" dirty="0">
                <a:latin typeface="Arial" pitchFamily="34" charset="0"/>
                <a:cs typeface="Arial" pitchFamily="34" charset="0"/>
              </a:rPr>
              <a:t>, the </a:t>
            </a:r>
            <a:r>
              <a:rPr lang="en-US" i="1" dirty="0">
                <a:latin typeface="Arial" pitchFamily="34" charset="0"/>
                <a:cs typeface="Arial" pitchFamily="34" charset="0"/>
              </a:rPr>
              <a:t>price elasticity of demand</a:t>
            </a:r>
            <a:r>
              <a:rPr lang="en-US" dirty="0">
                <a:latin typeface="Arial" pitchFamily="34" charset="0"/>
                <a:cs typeface="Arial" pitchFamily="34" charset="0"/>
              </a:rPr>
              <a:t> is</a:t>
            </a:r>
          </a:p>
        </p:txBody>
      </p:sp>
      <p:sp>
        <p:nvSpPr>
          <p:cNvPr id="10" name="TextBox 9"/>
          <p:cNvSpPr txBox="1">
            <a:spLocks noChangeArrowheads="1"/>
          </p:cNvSpPr>
          <p:nvPr/>
        </p:nvSpPr>
        <p:spPr bwMode="auto">
          <a:xfrm>
            <a:off x="7162800" y="2055018"/>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a:latin typeface="Arial" pitchFamily="34" charset="0"/>
                <a:cs typeface="Times New Roman" pitchFamily="18" charset="0"/>
              </a:rPr>
              <a:t>(4.1)</a:t>
            </a:r>
          </a:p>
        </p:txBody>
      </p:sp>
      <p:sp>
        <p:nvSpPr>
          <p:cNvPr id="12" name="TextBox 11"/>
          <p:cNvSpPr txBox="1">
            <a:spLocks noChangeArrowheads="1"/>
          </p:cNvSpPr>
          <p:nvPr/>
        </p:nvSpPr>
        <p:spPr bwMode="auto">
          <a:xfrm>
            <a:off x="457198" y="2971800"/>
            <a:ext cx="73152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a:solidFill>
                  <a:srgbClr val="0066B3"/>
                </a:solidFill>
                <a:latin typeface="Arial" pitchFamily="34" charset="0"/>
              </a:rPr>
              <a:t>INELASTIC </a:t>
            </a:r>
            <a:r>
              <a:rPr lang="en-US" b="1" dirty="0" smtClean="0">
                <a:solidFill>
                  <a:srgbClr val="0066B3"/>
                </a:solidFill>
                <a:latin typeface="Arial" pitchFamily="34" charset="0"/>
              </a:rPr>
              <a:t>DEMAND</a:t>
            </a:r>
          </a:p>
          <a:p>
            <a:pPr eaLnBrk="1" hangingPunct="1">
              <a:buNone/>
            </a:pPr>
            <a:endParaRPr lang="en-US" b="1" dirty="0">
              <a:solidFill>
                <a:srgbClr val="0066B3"/>
              </a:solidFill>
              <a:latin typeface="Arial" pitchFamily="34" charset="0"/>
            </a:endParaRPr>
          </a:p>
          <a:p>
            <a:pPr eaLnBrk="1" hangingPunct="1">
              <a:buNone/>
            </a:pPr>
            <a:r>
              <a:rPr lang="en-US" dirty="0" smtClean="0">
                <a:latin typeface="Arial" pitchFamily="34" charset="0"/>
                <a:cs typeface="Arial" pitchFamily="34" charset="0"/>
              </a:rPr>
              <a:t>When </a:t>
            </a:r>
            <a:r>
              <a:rPr lang="en-US" dirty="0">
                <a:latin typeface="Arial" pitchFamily="34" charset="0"/>
                <a:cs typeface="Arial" pitchFamily="34" charset="0"/>
              </a:rPr>
              <a:t>demand is inelastic, the quantity demanded is relatively  unresponsive to changes in price. As a result, total expenditure on the product increases when the price increases.</a:t>
            </a:r>
          </a:p>
        </p:txBody>
      </p:sp>
      <p:sp>
        <p:nvSpPr>
          <p:cNvPr id="14" name="TextBox 13"/>
          <p:cNvSpPr txBox="1">
            <a:spLocks noChangeArrowheads="1"/>
          </p:cNvSpPr>
          <p:nvPr/>
        </p:nvSpPr>
        <p:spPr bwMode="auto">
          <a:xfrm>
            <a:off x="457198" y="4819471"/>
            <a:ext cx="7315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smtClean="0">
                <a:solidFill>
                  <a:srgbClr val="0066B3"/>
                </a:solidFill>
                <a:latin typeface="Arial" pitchFamily="34" charset="0"/>
              </a:rPr>
              <a:t>ELASTIC DEMAND</a:t>
            </a:r>
          </a:p>
          <a:p>
            <a:pPr eaLnBrk="1" hangingPunct="1">
              <a:buNone/>
            </a:pPr>
            <a:endParaRPr lang="en-US" b="1" dirty="0">
              <a:solidFill>
                <a:srgbClr val="0066B3"/>
              </a:solidFill>
              <a:latin typeface="Arial" pitchFamily="34" charset="0"/>
            </a:endParaRPr>
          </a:p>
          <a:p>
            <a:pPr eaLnBrk="1" hangingPunct="1">
              <a:buNone/>
            </a:pPr>
            <a:r>
              <a:rPr lang="en-US" dirty="0" smtClean="0">
                <a:latin typeface="Arial" pitchFamily="34" charset="0"/>
                <a:cs typeface="Arial" pitchFamily="34" charset="0"/>
              </a:rPr>
              <a:t>When </a:t>
            </a:r>
            <a:r>
              <a:rPr lang="en-US" dirty="0">
                <a:latin typeface="Arial" pitchFamily="34" charset="0"/>
                <a:cs typeface="Arial" pitchFamily="34" charset="0"/>
              </a:rPr>
              <a:t>demand is elastic, total expenditure on the product decreases as the price goes up</a:t>
            </a:r>
            <a:r>
              <a:rPr lang="en-US" dirty="0" smtClean="0">
                <a:latin typeface="Arial" pitchFamily="34" charset="0"/>
                <a:cs typeface="Arial" pitchFamily="34" charset="0"/>
              </a:rPr>
              <a:t>.</a:t>
            </a:r>
            <a:endParaRPr lang="en-US" dirty="0">
              <a:latin typeface="Arial" pitchFamily="34" charset="0"/>
              <a:cs typeface="Arial" pitchFamily="34" charset="0"/>
            </a:endParaRPr>
          </a:p>
        </p:txBody>
      </p:sp>
      <p:pic>
        <p:nvPicPr>
          <p:cNvPr id="11"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2" name="TextBox 1"/>
              <p:cNvSpPr txBox="1"/>
              <p:nvPr/>
            </p:nvSpPr>
            <p:spPr>
              <a:xfrm>
                <a:off x="2582648" y="1881032"/>
                <a:ext cx="2683299" cy="714683"/>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𝐸</m:t>
                          </m:r>
                        </m:e>
                        <m:sub>
                          <m:r>
                            <a:rPr lang="en-US" b="0" i="1" smtClean="0">
                              <a:latin typeface="Cambria Math"/>
                            </a:rPr>
                            <m:t>𝑃</m:t>
                          </m:r>
                        </m:sub>
                      </m:sSub>
                      <m:r>
                        <a:rPr lang="en-US" b="0" i="1" smtClean="0">
                          <a:latin typeface="Cambria Math"/>
                        </a:rPr>
                        <m:t>=</m:t>
                      </m:r>
                      <m:f>
                        <m:fPr>
                          <m:ctrlPr>
                            <a:rPr lang="en-US" b="0" i="1" smtClean="0">
                              <a:latin typeface="Cambria Math"/>
                            </a:rPr>
                          </m:ctrlPr>
                        </m:fPr>
                        <m:num>
                          <m:f>
                            <m:fPr>
                              <m:type m:val="lin"/>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𝑄</m:t>
                              </m:r>
                            </m:num>
                            <m:den>
                              <m:r>
                                <a:rPr lang="en-US" b="0" i="1" smtClean="0">
                                  <a:latin typeface="Cambria Math"/>
                                </a:rPr>
                                <m:t>𝑄</m:t>
                              </m:r>
                            </m:den>
                          </m:f>
                        </m:num>
                        <m:den>
                          <m:f>
                            <m:fPr>
                              <m:type m:val="lin"/>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𝑃</m:t>
                              </m:r>
                            </m:num>
                            <m:den>
                              <m:r>
                                <a:rPr lang="en-US" b="0" i="1" smtClean="0">
                                  <a:latin typeface="Cambria Math"/>
                                </a:rPr>
                                <m:t>𝑃</m:t>
                              </m:r>
                            </m:den>
                          </m:f>
                        </m:den>
                      </m:f>
                      <m:r>
                        <a:rPr lang="en-US" b="0" i="1" smtClean="0">
                          <a:latin typeface="Cambria Math"/>
                        </a:rPr>
                        <m:t>=</m:t>
                      </m:r>
                      <m:d>
                        <m:dPr>
                          <m:ctrlPr>
                            <a:rPr lang="en-US" b="0" i="1" smtClean="0">
                              <a:latin typeface="Cambria Math"/>
                            </a:rPr>
                          </m:ctrlPr>
                        </m:dPr>
                        <m:e>
                          <m:f>
                            <m:fPr>
                              <m:ctrlPr>
                                <a:rPr lang="en-US" b="0" i="1" smtClean="0">
                                  <a:latin typeface="Cambria Math"/>
                                </a:rPr>
                              </m:ctrlPr>
                            </m:fPr>
                            <m:num>
                              <m:r>
                                <a:rPr lang="en-US" b="0" i="1" smtClean="0">
                                  <a:latin typeface="Cambria Math"/>
                                </a:rPr>
                                <m:t>𝑃</m:t>
                              </m:r>
                            </m:num>
                            <m:den>
                              <m:r>
                                <a:rPr lang="en-US" b="0" i="1" smtClean="0">
                                  <a:latin typeface="Cambria Math"/>
                                </a:rPr>
                                <m:t>𝑄</m:t>
                              </m:r>
                            </m:den>
                          </m:f>
                        </m:e>
                      </m:d>
                      <m:d>
                        <m:dPr>
                          <m:ctrlPr>
                            <a:rPr lang="en-US" b="0" i="1" smtClean="0">
                              <a:latin typeface="Cambria Math"/>
                            </a:rPr>
                          </m:ctrlPr>
                        </m:dPr>
                        <m:e>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𝑄</m:t>
                              </m:r>
                            </m:num>
                            <m:den>
                              <m:r>
                                <a:rPr lang="en-US" b="0" i="1" smtClean="0">
                                  <a:latin typeface="Cambria Math"/>
                                  <a:ea typeface="Cambria Math"/>
                                </a:rPr>
                                <m:t>∆</m:t>
                              </m:r>
                              <m:r>
                                <a:rPr lang="en-US" b="0" i="1" smtClean="0">
                                  <a:latin typeface="Cambria Math"/>
                                  <a:ea typeface="Cambria Math"/>
                                </a:rPr>
                                <m:t>𝑃</m:t>
                              </m:r>
                            </m:den>
                          </m:f>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2582648" y="1881032"/>
                <a:ext cx="2683299" cy="714683"/>
              </a:xfrm>
              <a:prstGeom prst="rect">
                <a:avLst/>
              </a:prstGeom>
              <a:blipFill rotWithShape="1">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1660037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left)">
                                      <p:cBhvr>
                                        <p:cTn id="11" dur="500"/>
                                        <p:tgtEl>
                                          <p:spTgt spid="5">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2">
                                            <p:txEl>
                                              <p:pRg st="0" end="0"/>
                                            </p:txEl>
                                          </p:spTgt>
                                        </p:tgtEl>
                                        <p:attrNameLst>
                                          <p:attrName>style.visibility</p:attrName>
                                        </p:attrNameLst>
                                      </p:cBhvr>
                                      <p:to>
                                        <p:strVal val="visible"/>
                                      </p:to>
                                    </p:set>
                                    <p:animEffect transition="in" filter="wipe(left)">
                                      <p:cBhvr>
                                        <p:cTn id="24" dur="500"/>
                                        <p:tgtEl>
                                          <p:spTgt spid="12">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2">
                                            <p:txEl>
                                              <p:pRg st="2" end="2"/>
                                            </p:txEl>
                                          </p:spTgt>
                                        </p:tgtEl>
                                        <p:attrNameLst>
                                          <p:attrName>style.visibility</p:attrName>
                                        </p:attrNameLst>
                                      </p:cBhvr>
                                      <p:to>
                                        <p:strVal val="visible"/>
                                      </p:to>
                                    </p:set>
                                    <p:animEffect transition="in" filter="wipe(left)">
                                      <p:cBhvr>
                                        <p:cTn id="29" dur="500"/>
                                        <p:tgtEl>
                                          <p:spTgt spid="12">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
                                            <p:txEl>
                                              <p:pRg st="0" end="0"/>
                                            </p:txEl>
                                          </p:spTgt>
                                        </p:tgtEl>
                                        <p:attrNameLst>
                                          <p:attrName>style.visibility</p:attrName>
                                        </p:attrNameLst>
                                      </p:cBhvr>
                                      <p:to>
                                        <p:strVal val="visible"/>
                                      </p:to>
                                    </p:set>
                                    <p:animEffect transition="in" filter="wipe(left)">
                                      <p:cBhvr>
                                        <p:cTn id="34" dur="500"/>
                                        <p:tgtEl>
                                          <p:spTgt spid="14">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4">
                                            <p:txEl>
                                              <p:pRg st="2" end="2"/>
                                            </p:txEl>
                                          </p:spTgt>
                                        </p:tgtEl>
                                        <p:attrNameLst>
                                          <p:attrName>style.visibility</p:attrName>
                                        </p:attrNameLst>
                                      </p:cBhvr>
                                      <p:to>
                                        <p:strVal val="visible"/>
                                      </p:to>
                                    </p:set>
                                    <p:animEffect transition="in" filter="wipe(left)">
                                      <p:cBhvr>
                                        <p:cTn id="39"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5" grpId="0" build="p"/>
      <p:bldP spid="10" grpId="0"/>
      <p:bldP spid="12" grpId="0" build="p"/>
      <p:bldP spid="14" grpId="0" build="p"/>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57200" y="2381250"/>
            <a:ext cx="2893219" cy="388938"/>
          </a:xfrm>
          <a:prstGeom prst="rect">
            <a:avLst/>
          </a:prstGeom>
          <a:noFill/>
          <a:ln>
            <a:noFill/>
          </a:ln>
        </p:spPr>
        <p:txBody>
          <a:bodyPr lIns="45720" rIns="45720" anchor="ctr"/>
          <a:lstStyle/>
          <a:p>
            <a:pPr>
              <a:spcBef>
                <a:spcPct val="20000"/>
              </a:spcBef>
              <a:buNone/>
            </a:pPr>
            <a:r>
              <a:rPr lang="en-US" sz="1400" b="1" dirty="0" smtClean="0">
                <a:latin typeface="Arial" pitchFamily="34" charset="0"/>
              </a:rPr>
              <a:t>UNIT-ELASTIC DEMAND CURVE</a:t>
            </a:r>
            <a:endParaRPr lang="en-US" sz="1400" b="1" dirty="0">
              <a:latin typeface="Arial" pitchFamily="34" charset="0"/>
            </a:endParaRPr>
          </a:p>
        </p:txBody>
      </p:sp>
      <p:sp>
        <p:nvSpPr>
          <p:cNvPr id="17" name="Rectangle 10"/>
          <p:cNvSpPr>
            <a:spLocks noChangeArrowheads="1"/>
          </p:cNvSpPr>
          <p:nvPr/>
        </p:nvSpPr>
        <p:spPr bwMode="auto">
          <a:xfrm>
            <a:off x="457200" y="207645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4.11</a:t>
            </a:r>
            <a:endParaRPr lang="en-US" sz="2000" b="1" dirty="0">
              <a:solidFill>
                <a:srgbClr val="ED1B2F"/>
              </a:solidFill>
              <a:latin typeface="Arial" charset="0"/>
            </a:endParaRPr>
          </a:p>
        </p:txBody>
      </p:sp>
      <p:grpSp>
        <p:nvGrpSpPr>
          <p:cNvPr id="35" name="Group 34"/>
          <p:cNvGrpSpPr>
            <a:grpSpLocks/>
          </p:cNvGrpSpPr>
          <p:nvPr/>
        </p:nvGrpSpPr>
        <p:grpSpPr bwMode="auto">
          <a:xfrm>
            <a:off x="3352801" y="5962650"/>
            <a:ext cx="5486399" cy="133350"/>
            <a:chOff x="3657600" y="1678781"/>
            <a:chExt cx="4800600" cy="152400"/>
          </a:xfrm>
        </p:grpSpPr>
        <p:cxnSp>
          <p:nvCxnSpPr>
            <p:cNvPr id="3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8" name="Group 37"/>
          <p:cNvGrpSpPr>
            <a:grpSpLocks/>
          </p:cNvGrpSpPr>
          <p:nvPr/>
        </p:nvGrpSpPr>
        <p:grpSpPr bwMode="auto">
          <a:xfrm>
            <a:off x="457201" y="4114800"/>
            <a:ext cx="2895600" cy="128588"/>
            <a:chOff x="457199" y="5791200"/>
            <a:chExt cx="3193257" cy="152400"/>
          </a:xfrm>
        </p:grpSpPr>
        <p:cxnSp>
          <p:nvCxnSpPr>
            <p:cNvPr id="39"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3276600" y="2057400"/>
            <a:ext cx="152401" cy="3971925"/>
            <a:chOff x="3574256" y="2344362"/>
            <a:chExt cx="152400" cy="4114801"/>
          </a:xfrm>
        </p:grpSpPr>
        <p:cxnSp>
          <p:nvCxnSpPr>
            <p:cNvPr id="42"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43"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sp>
        <p:nvSpPr>
          <p:cNvPr id="57" name="Rectangle 6"/>
          <p:cNvSpPr txBox="1">
            <a:spLocks noChangeArrowheads="1"/>
          </p:cNvSpPr>
          <p:nvPr/>
        </p:nvSpPr>
        <p:spPr bwMode="auto">
          <a:xfrm>
            <a:off x="457202" y="681037"/>
            <a:ext cx="63246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spcBef>
                <a:spcPct val="20000"/>
              </a:spcBef>
              <a:buNone/>
            </a:pPr>
            <a:r>
              <a:rPr lang="en-US" b="1" dirty="0" smtClean="0">
                <a:solidFill>
                  <a:srgbClr val="2A5CAA"/>
                </a:solidFill>
                <a:latin typeface="Arial" pitchFamily="34" charset="0"/>
              </a:rPr>
              <a:t>ISOELASTIC DEMAND</a:t>
            </a:r>
            <a:endParaRPr lang="en-US" b="1" dirty="0">
              <a:solidFill>
                <a:srgbClr val="2A5CAA"/>
              </a:solidFill>
              <a:latin typeface="Arial" pitchFamily="34" charset="0"/>
            </a:endParaRPr>
          </a:p>
        </p:txBody>
      </p:sp>
      <p:sp>
        <p:nvSpPr>
          <p:cNvPr id="23" name="Rectangle 4"/>
          <p:cNvSpPr>
            <a:spLocks noChangeArrowheads="1"/>
          </p:cNvSpPr>
          <p:nvPr/>
        </p:nvSpPr>
        <p:spPr bwMode="auto">
          <a:xfrm>
            <a:off x="457201" y="2770188"/>
            <a:ext cx="2819399" cy="11525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When the price elasticity of demand is −1.0 at every price, the total expenditure is constant along the demand curve </a:t>
            </a:r>
            <a:r>
              <a:rPr lang="en-US" sz="1600" i="1" dirty="0">
                <a:latin typeface="Arial" pitchFamily="34" charset="0"/>
              </a:rPr>
              <a:t>D</a:t>
            </a:r>
            <a:r>
              <a:rPr lang="en-US" sz="1600" dirty="0">
                <a:latin typeface="Arial" pitchFamily="34" charset="0"/>
              </a:rPr>
              <a:t>.</a:t>
            </a:r>
          </a:p>
        </p:txBody>
      </p:sp>
      <p:pic>
        <p:nvPicPr>
          <p:cNvPr id="24" name="Picture 2" descr="C:\Documents and Settings\Kyle M. Thiel\Desktop\pindyckDone\ch04\fig4.11\fig4.11_0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2825" y="2170113"/>
            <a:ext cx="52959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3" descr="C:\Documents and Settings\Kyle M. Thiel\Desktop\pindyckDone\ch04\fig4.11\fig4.11_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2825" y="2170113"/>
            <a:ext cx="52959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4" descr="C:\Documents and Settings\Kyle M. Thiel\Desktop\pindyckDone\ch04\fig4.11\fig4.11_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825" y="2170113"/>
            <a:ext cx="52959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5" descr="C:\Documents and Settings\Kyle M. Thiel\Desktop\pindyckDone\ch04\fig4.11\fig4.11_04.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825" y="2170113"/>
            <a:ext cx="52959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6" descr="C:\Documents and Settings\Kyle M. Thiel\Desktop\pindyckDone\ch04\fig4.11\fig4.11_05.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2825" y="2170113"/>
            <a:ext cx="52959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Text Box 62"/>
          <p:cNvSpPr txBox="1">
            <a:spLocks noChangeArrowheads="1"/>
          </p:cNvSpPr>
          <p:nvPr/>
        </p:nvSpPr>
        <p:spPr bwMode="auto">
          <a:xfrm>
            <a:off x="457202" y="1307068"/>
            <a:ext cx="82295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SzPct val="90000"/>
              <a:buFont typeface="Arial" pitchFamily="34" charset="0"/>
              <a:buChar char="●"/>
            </a:pPr>
            <a:r>
              <a:rPr lang="en-US" b="1" dirty="0" smtClean="0">
                <a:solidFill>
                  <a:srgbClr val="382344"/>
                </a:solidFill>
                <a:latin typeface="Arial" pitchFamily="34" charset="0"/>
              </a:rPr>
              <a:t> isoelastic </a:t>
            </a:r>
            <a:r>
              <a:rPr lang="en-US" b="1" dirty="0">
                <a:solidFill>
                  <a:srgbClr val="382344"/>
                </a:solidFill>
                <a:latin typeface="Arial" pitchFamily="34" charset="0"/>
              </a:rPr>
              <a:t>demand curve    </a:t>
            </a:r>
            <a:r>
              <a:rPr lang="en-US" dirty="0">
                <a:solidFill>
                  <a:srgbClr val="2A5CAA"/>
                </a:solidFill>
                <a:latin typeface="Arial" pitchFamily="34" charset="0"/>
              </a:rPr>
              <a:t>Demand curve with a constant price elasticity.</a:t>
            </a:r>
          </a:p>
        </p:txBody>
      </p:sp>
      <p:pic>
        <p:nvPicPr>
          <p:cNvPr id="22"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0314945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
                                            <p:txEl>
                                              <p:pRg st="0" end="0"/>
                                            </p:txEl>
                                          </p:spTgt>
                                        </p:tgtEl>
                                        <p:attrNameLst>
                                          <p:attrName>style.visibility</p:attrName>
                                        </p:attrNameLst>
                                      </p:cBhvr>
                                      <p:to>
                                        <p:strVal val="visible"/>
                                      </p:to>
                                    </p:set>
                                    <p:animEffect transition="in" filter="wipe(left)">
                                      <p:cBhvr>
                                        <p:cTn id="7" dur="500"/>
                                        <p:tgtEl>
                                          <p:spTgt spid="5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left)">
                                      <p:cBhvr>
                                        <p:cTn id="11" dur="500"/>
                                        <p:tgtEl>
                                          <p:spTgt spid="45"/>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down)">
                                      <p:cBhvr>
                                        <p:cTn id="15" dur="500"/>
                                        <p:tgtEl>
                                          <p:spTgt spid="41"/>
                                        </p:tgtEl>
                                      </p:cBhvr>
                                    </p:animEffect>
                                  </p:childTnLst>
                                </p:cTn>
                              </p:par>
                              <p:par>
                                <p:cTn id="16" presetID="22" presetClass="entr" presetSubtype="8" fill="hold" nodeType="with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wipe(left)">
                                      <p:cBhvr>
                                        <p:cTn id="18" dur="500"/>
                                        <p:tgtEl>
                                          <p:spTgt spid="3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750"/>
                                        <p:tgtEl>
                                          <p:spTgt spid="24"/>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750"/>
                                        <p:tgtEl>
                                          <p:spTgt spid="25"/>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wipe(left)">
                                      <p:cBhvr>
                                        <p:cTn id="38" dur="750"/>
                                        <p:tgtEl>
                                          <p:spTgt spid="26"/>
                                        </p:tgtEl>
                                      </p:cBhvr>
                                    </p:animEffect>
                                  </p:childTnLst>
                                </p:cTn>
                              </p:par>
                            </p:childTnLst>
                          </p:cTn>
                        </p:par>
                        <p:par>
                          <p:cTn id="39" fill="hold">
                            <p:stCondLst>
                              <p:cond delay="4750"/>
                            </p:stCondLst>
                            <p:childTnLst>
                              <p:par>
                                <p:cTn id="40" presetID="22" presetClass="entr" presetSubtype="8"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750"/>
                                        <p:tgtEl>
                                          <p:spTgt spid="27"/>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left)">
                                      <p:cBhvr>
                                        <p:cTn id="46" dur="750"/>
                                        <p:tgtEl>
                                          <p:spTgt spid="44"/>
                                        </p:tgtEl>
                                      </p:cBhvr>
                                    </p:animEffect>
                                  </p:childTnLst>
                                </p:cTn>
                              </p:par>
                            </p:childTnLst>
                          </p:cTn>
                        </p:par>
                        <p:par>
                          <p:cTn id="47" fill="hold">
                            <p:stCondLst>
                              <p:cond delay="6250"/>
                            </p:stCondLst>
                            <p:childTnLst>
                              <p:par>
                                <p:cTn id="48" presetID="22" presetClass="entr" presetSubtype="8" fill="hold" grpId="0" nodeType="afterEffect">
                                  <p:stCondLst>
                                    <p:cond delay="0"/>
                                  </p:stCondLst>
                                  <p:childTnLst>
                                    <p:set>
                                      <p:cBhvr>
                                        <p:cTn id="49" dur="1" fill="hold">
                                          <p:stCondLst>
                                            <p:cond delay="0"/>
                                          </p:stCondLst>
                                        </p:cTn>
                                        <p:tgtEl>
                                          <p:spTgt spid="23">
                                            <p:txEl>
                                              <p:pRg st="0" end="0"/>
                                            </p:txEl>
                                          </p:spTgt>
                                        </p:tgtEl>
                                        <p:attrNameLst>
                                          <p:attrName>style.visibility</p:attrName>
                                        </p:attrNameLst>
                                      </p:cBhvr>
                                      <p:to>
                                        <p:strVal val="visible"/>
                                      </p:to>
                                    </p:set>
                                    <p:animEffect transition="in" filter="wipe(left)">
                                      <p:cBhvr>
                                        <p:cTn id="50" dur="500"/>
                                        <p:tgtEl>
                                          <p:spTgt spid="23">
                                            <p:txEl>
                                              <p:pRg st="0" end="0"/>
                                            </p:txEl>
                                          </p:spTgt>
                                        </p:tgtEl>
                                      </p:cBhvr>
                                    </p:animEffect>
                                  </p:childTnLst>
                                </p:cTn>
                              </p:par>
                            </p:childTnLst>
                          </p:cTn>
                        </p:par>
                        <p:par>
                          <p:cTn id="51" fill="hold">
                            <p:stCondLst>
                              <p:cond delay="6750"/>
                            </p:stCondLst>
                            <p:childTnLst>
                              <p:par>
                                <p:cTn id="52" presetID="22" presetClass="entr" presetSubtype="2"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right)">
                                      <p:cBhvr>
                                        <p:cTn id="5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57" grpId="0" build="p"/>
      <p:bldP spid="23" grpId="0" build="p"/>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Group 83"/>
          <p:cNvGraphicFramePr>
            <a:graphicFrameLocks noGrp="1"/>
          </p:cNvGraphicFramePr>
          <p:nvPr>
            <p:extLst>
              <p:ext uri="{D42A27DB-BD31-4B8C-83A1-F6EECF244321}">
                <p14:modId xmlns:p14="http://schemas.microsoft.com/office/powerpoint/2010/main" val="3462978804"/>
              </p:ext>
            </p:extLst>
          </p:nvPr>
        </p:nvGraphicFramePr>
        <p:xfrm>
          <a:off x="762000" y="1219200"/>
          <a:ext cx="6877050" cy="1973898"/>
        </p:xfrm>
        <a:graphic>
          <a:graphicData uri="http://schemas.openxmlformats.org/drawingml/2006/table">
            <a:tbl>
              <a:tblPr/>
              <a:tblGrid>
                <a:gridCol w="304800"/>
                <a:gridCol w="1066800"/>
                <a:gridCol w="116840"/>
                <a:gridCol w="2645410"/>
                <a:gridCol w="2743200"/>
              </a:tblGrid>
              <a:tr h="388938">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bg1"/>
                          </a:solidFill>
                          <a:effectLst/>
                          <a:latin typeface="Arial" charset="0"/>
                        </a:rPr>
                        <a:t>TABLE 4.3</a:t>
                      </a:r>
                    </a:p>
                  </a:txBody>
                  <a:tcPr horzOverflow="overflow">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bg1"/>
                        </a:solidFill>
                        <a:effectLst/>
                        <a:latin typeface="Arial" charset="0"/>
                      </a:endParaRPr>
                    </a:p>
                  </a:txBody>
                  <a:tcPr horzOverflow="overflow">
                    <a:lnL w="28575" cap="flat" cmpd="sng" algn="ctr">
                      <a:noFill/>
                      <a:prstDash val="solid"/>
                      <a:round/>
                      <a:headEnd type="none" w="med" len="med"/>
                      <a:tailEnd type="none" w="med" len="med"/>
                    </a:lnL>
                    <a:lnR w="19050" cap="flat" cmpd="sng" algn="ctr">
                      <a:no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gridSpan="3">
                  <a:txBody>
                    <a:bodyPr/>
                    <a:lstStyle/>
                    <a:p>
                      <a:r>
                        <a:rPr lang="en-US" sz="1600" b="1" dirty="0" smtClean="0">
                          <a:solidFill>
                            <a:srgbClr val="FFFFFF"/>
                          </a:solidFill>
                        </a:rPr>
                        <a:t>PRICE ELASTICITY AND CONSUMER EXPENDITURES</a:t>
                      </a:r>
                      <a:endParaRPr lang="en-US" sz="1600" b="1" dirty="0">
                        <a:solidFill>
                          <a:srgbClr val="FFFFFF"/>
                        </a:solidFill>
                      </a:endParaRPr>
                    </a:p>
                  </a:txBody>
                  <a:tcPr horzOverflow="overflow">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r>
              <a:tr h="3968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en-US" sz="1600" b="1"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DEMAND</a:t>
                      </a:r>
                    </a:p>
                  </a:txBody>
                  <a:tcPr horzOverflow="overflow">
                    <a:lnL w="28575" cap="flat" cmpd="sng" algn="ctr">
                      <a:no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IF PRICE INCREASES, EXPENDITURES</a:t>
                      </a: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IF PRICE DECREASES, EXPENDITURES</a:t>
                      </a:r>
                    </a:p>
                  </a:txBody>
                  <a:tcPr horzOverflow="overflow">
                    <a:lnL>
                      <a:noFill/>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Inelastic</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457200" marR="0" lvl="1"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Increase</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Decrease</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Unit elastic</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457200" marR="0" lvl="1"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Are unchanged</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Are unchanged</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Elastic</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457200" marR="0" lvl="1"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Decrease</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Increase</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bl>
          </a:graphicData>
        </a:graphic>
      </p:graphicFrame>
      <p:sp>
        <p:nvSpPr>
          <p:cNvPr id="4" name="TextBox 3"/>
          <p:cNvSpPr txBox="1">
            <a:spLocks noChangeArrowheads="1"/>
          </p:cNvSpPr>
          <p:nvPr/>
        </p:nvSpPr>
        <p:spPr bwMode="auto">
          <a:xfrm>
            <a:off x="457200" y="3581400"/>
            <a:ext cx="7315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sz="2000" b="1" dirty="0" smtClean="0">
                <a:solidFill>
                  <a:srgbClr val="950057"/>
                </a:solidFill>
                <a:latin typeface="Arial" pitchFamily="34" charset="0"/>
              </a:rPr>
              <a:t>Speculative Demand</a:t>
            </a:r>
            <a:endParaRPr lang="en-US" sz="2000" dirty="0">
              <a:solidFill>
                <a:srgbClr val="950057"/>
              </a:solidFill>
              <a:latin typeface="Arial" pitchFamily="34" charset="0"/>
              <a:cs typeface="Arial" pitchFamily="34" charset="0"/>
            </a:endParaRPr>
          </a:p>
        </p:txBody>
      </p:sp>
      <p:sp>
        <p:nvSpPr>
          <p:cNvPr id="5" name="Text Box 10"/>
          <p:cNvSpPr txBox="1">
            <a:spLocks noChangeArrowheads="1"/>
          </p:cNvSpPr>
          <p:nvPr/>
        </p:nvSpPr>
        <p:spPr bwMode="auto">
          <a:xfrm>
            <a:off x="457199" y="4267200"/>
            <a:ext cx="8283575" cy="954107"/>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speculative demand	</a:t>
            </a:r>
            <a:r>
              <a:rPr lang="en-US" dirty="0">
                <a:solidFill>
                  <a:srgbClr val="2A5CAA"/>
                </a:solidFill>
                <a:latin typeface="Arial" charset="0"/>
              </a:rPr>
              <a:t>Demand driven not by </a:t>
            </a:r>
            <a:r>
              <a:rPr lang="en-US" dirty="0" smtClean="0">
                <a:solidFill>
                  <a:srgbClr val="2A5CAA"/>
                </a:solidFill>
                <a:latin typeface="Arial" charset="0"/>
              </a:rPr>
              <a:t>the direct </a:t>
            </a:r>
            <a:r>
              <a:rPr lang="en-US" dirty="0">
                <a:solidFill>
                  <a:srgbClr val="2A5CAA"/>
                </a:solidFill>
                <a:latin typeface="Arial" charset="0"/>
              </a:rPr>
              <a:t>benefits one obtains </a:t>
            </a:r>
            <a:r>
              <a:rPr lang="en-US" dirty="0" smtClean="0">
                <a:solidFill>
                  <a:srgbClr val="2A5CAA"/>
                </a:solidFill>
                <a:latin typeface="Arial" charset="0"/>
              </a:rPr>
              <a:t>from owning </a:t>
            </a:r>
            <a:r>
              <a:rPr lang="en-US" dirty="0">
                <a:solidFill>
                  <a:srgbClr val="2A5CAA"/>
                </a:solidFill>
                <a:latin typeface="Arial" charset="0"/>
              </a:rPr>
              <a:t>or consuming a </a:t>
            </a:r>
            <a:r>
              <a:rPr lang="en-US" dirty="0" smtClean="0">
                <a:solidFill>
                  <a:srgbClr val="2A5CAA"/>
                </a:solidFill>
                <a:latin typeface="Arial" charset="0"/>
              </a:rPr>
              <a:t>good but </a:t>
            </a:r>
            <a:r>
              <a:rPr lang="en-US" dirty="0">
                <a:solidFill>
                  <a:srgbClr val="2A5CAA"/>
                </a:solidFill>
                <a:latin typeface="Arial" charset="0"/>
              </a:rPr>
              <a:t>instead by an </a:t>
            </a:r>
            <a:r>
              <a:rPr lang="en-US" dirty="0" smtClean="0">
                <a:solidFill>
                  <a:srgbClr val="2A5CAA"/>
                </a:solidFill>
                <a:latin typeface="Arial" charset="0"/>
              </a:rPr>
              <a:t>expectation that </a:t>
            </a:r>
            <a:r>
              <a:rPr lang="en-US" dirty="0">
                <a:solidFill>
                  <a:srgbClr val="2A5CAA"/>
                </a:solidFill>
                <a:latin typeface="Arial" charset="0"/>
              </a:rPr>
              <a:t>the price of the good </a:t>
            </a:r>
            <a:r>
              <a:rPr lang="en-US" dirty="0" smtClean="0">
                <a:solidFill>
                  <a:srgbClr val="2A5CAA"/>
                </a:solidFill>
                <a:latin typeface="Arial" charset="0"/>
              </a:rPr>
              <a:t>will increase</a:t>
            </a:r>
            <a:r>
              <a:rPr lang="en-US" dirty="0">
                <a:solidFill>
                  <a:srgbClr val="2A5CAA"/>
                </a:solidFill>
                <a:latin typeface="Arial" charset="0"/>
              </a:rPr>
              <a:t>.</a:t>
            </a:r>
          </a:p>
        </p:txBody>
      </p:sp>
      <p:pic>
        <p:nvPicPr>
          <p:cNvPr id="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353013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1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1"/>
            <a:ext cx="9143999" cy="6543675"/>
          </a:xfrm>
          <a:prstGeom prst="rect">
            <a:avLst/>
          </a:prstGeom>
          <a:solidFill>
            <a:srgbClr val="FFF2BF"/>
          </a:solidFill>
          <a:ln w="9525">
            <a:noFill/>
            <a:miter lim="800000"/>
            <a:headEnd/>
            <a:tailEnd/>
          </a:ln>
        </p:spPr>
        <p:txBody>
          <a:bodyPr anchor="ctr"/>
          <a:lstStyle/>
          <a:p>
            <a:endParaRPr lang="en-US"/>
          </a:p>
        </p:txBody>
      </p:sp>
      <p:sp>
        <p:nvSpPr>
          <p:cNvPr id="24"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4.3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AGGREGATE DEMAND FOR WHEAT</a:t>
            </a:r>
            <a:endParaRPr lang="en-US" sz="2000" b="1" dirty="0">
              <a:solidFill>
                <a:srgbClr val="007CB2"/>
              </a:solidFill>
              <a:latin typeface="Arial" charset="0"/>
            </a:endParaRPr>
          </a:p>
        </p:txBody>
      </p:sp>
      <p:sp>
        <p:nvSpPr>
          <p:cNvPr id="32" name="TextBox 31"/>
          <p:cNvSpPr txBox="1">
            <a:spLocks noChangeArrowheads="1"/>
          </p:cNvSpPr>
          <p:nvPr/>
        </p:nvSpPr>
        <p:spPr bwMode="auto">
          <a:xfrm>
            <a:off x="457200" y="990600"/>
            <a:ext cx="82296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Palatino-Roman"/>
              </a:rPr>
              <a:t>Domestic demand for wheat is given by the equation</a:t>
            </a:r>
          </a:p>
          <a:p>
            <a:pPr eaLnBrk="1" hangingPunct="1">
              <a:buNone/>
            </a:pPr>
            <a:endParaRPr lang="en-US" sz="800" dirty="0">
              <a:latin typeface="Palatino-Roman"/>
            </a:endParaRPr>
          </a:p>
          <a:p>
            <a:pPr algn="ctr" eaLnBrk="1" hangingPunct="1">
              <a:buNone/>
            </a:pPr>
            <a:r>
              <a:rPr lang="en-US" i="1" dirty="0">
                <a:latin typeface="Arial" pitchFamily="34" charset="0"/>
                <a:cs typeface="Arial" pitchFamily="34" charset="0"/>
              </a:rPr>
              <a:t>Q</a:t>
            </a:r>
            <a:r>
              <a:rPr lang="en-US" baseline="-25000" dirty="0">
                <a:latin typeface="Arial" pitchFamily="34" charset="0"/>
                <a:cs typeface="Arial" pitchFamily="34" charset="0"/>
              </a:rPr>
              <a:t>DD</a:t>
            </a:r>
            <a:r>
              <a:rPr lang="en-US" dirty="0">
                <a:latin typeface="Arial" pitchFamily="34" charset="0"/>
                <a:cs typeface="Arial" pitchFamily="34" charset="0"/>
              </a:rPr>
              <a:t> = </a:t>
            </a:r>
            <a:r>
              <a:rPr lang="en-US" dirty="0" smtClean="0">
                <a:latin typeface="Arial" pitchFamily="34" charset="0"/>
                <a:cs typeface="Arial" pitchFamily="34" charset="0"/>
              </a:rPr>
              <a:t>1430 </a:t>
            </a:r>
            <a:r>
              <a:rPr lang="en-US" dirty="0">
                <a:latin typeface="Arial" pitchFamily="34" charset="0"/>
                <a:cs typeface="Arial" pitchFamily="34" charset="0"/>
              </a:rPr>
              <a:t>− </a:t>
            </a:r>
            <a:r>
              <a:rPr lang="en-US" dirty="0" smtClean="0">
                <a:latin typeface="Arial" pitchFamily="34" charset="0"/>
                <a:cs typeface="Arial" pitchFamily="34" charset="0"/>
              </a:rPr>
              <a:t>55</a:t>
            </a:r>
            <a:r>
              <a:rPr lang="en-US" i="1" dirty="0" smtClean="0">
                <a:latin typeface="Arial" pitchFamily="34" charset="0"/>
                <a:cs typeface="Arial" pitchFamily="34" charset="0"/>
              </a:rPr>
              <a:t>P</a:t>
            </a:r>
            <a:endParaRPr lang="en-US" i="1" dirty="0">
              <a:latin typeface="Arial" pitchFamily="34" charset="0"/>
              <a:cs typeface="Arial" pitchFamily="34" charset="0"/>
            </a:endParaRPr>
          </a:p>
          <a:p>
            <a:pPr algn="ctr" eaLnBrk="1" hangingPunct="1">
              <a:buNone/>
            </a:pPr>
            <a:endParaRPr lang="en-US" sz="800" i="1" dirty="0">
              <a:latin typeface="Arial" pitchFamily="34" charset="0"/>
              <a:cs typeface="Arial" pitchFamily="34" charset="0"/>
            </a:endParaRPr>
          </a:p>
          <a:p>
            <a:pPr eaLnBrk="1" hangingPunct="1">
              <a:buNone/>
            </a:pPr>
            <a:r>
              <a:rPr lang="en-US" dirty="0">
                <a:latin typeface="Arial" pitchFamily="34" charset="0"/>
                <a:cs typeface="Arial" pitchFamily="34" charset="0"/>
              </a:rPr>
              <a:t>where </a:t>
            </a:r>
            <a:r>
              <a:rPr lang="en-US" i="1" dirty="0">
                <a:latin typeface="Arial" pitchFamily="34" charset="0"/>
                <a:cs typeface="Arial" pitchFamily="34" charset="0"/>
              </a:rPr>
              <a:t>Q</a:t>
            </a:r>
            <a:r>
              <a:rPr lang="en-US" baseline="-25000" dirty="0">
                <a:latin typeface="Arial" pitchFamily="34" charset="0"/>
                <a:cs typeface="Arial" pitchFamily="34" charset="0"/>
              </a:rPr>
              <a:t>DD</a:t>
            </a:r>
            <a:r>
              <a:rPr lang="en-US" dirty="0">
                <a:latin typeface="Arial" pitchFamily="34" charset="0"/>
                <a:cs typeface="Arial" pitchFamily="34" charset="0"/>
              </a:rPr>
              <a:t> is the number of bushels (in millions) demanded domestically, and </a:t>
            </a:r>
            <a:r>
              <a:rPr lang="en-US" i="1" dirty="0">
                <a:latin typeface="Arial" pitchFamily="34" charset="0"/>
                <a:cs typeface="Arial" pitchFamily="34" charset="0"/>
              </a:rPr>
              <a:t>P</a:t>
            </a:r>
            <a:r>
              <a:rPr lang="en-US" dirty="0">
                <a:latin typeface="Arial" pitchFamily="34" charset="0"/>
                <a:cs typeface="Arial" pitchFamily="34" charset="0"/>
              </a:rPr>
              <a:t> is the price in dollars per bushel. </a:t>
            </a:r>
            <a:endParaRPr lang="en-US" dirty="0" smtClean="0">
              <a:latin typeface="Arial" pitchFamily="34" charset="0"/>
              <a:cs typeface="Arial" pitchFamily="34" charset="0"/>
            </a:endParaRPr>
          </a:p>
          <a:p>
            <a:pPr eaLnBrk="1" hangingPunct="1">
              <a:buNone/>
            </a:pPr>
            <a:endParaRPr lang="en-US" dirty="0">
              <a:latin typeface="Arial" pitchFamily="34" charset="0"/>
              <a:cs typeface="Arial" pitchFamily="34" charset="0"/>
            </a:endParaRPr>
          </a:p>
          <a:p>
            <a:pPr eaLnBrk="1" hangingPunct="1">
              <a:buNone/>
            </a:pPr>
            <a:r>
              <a:rPr lang="en-US" dirty="0" smtClean="0">
                <a:latin typeface="Arial" pitchFamily="34" charset="0"/>
                <a:cs typeface="Arial" pitchFamily="34" charset="0"/>
              </a:rPr>
              <a:t>Export </a:t>
            </a:r>
            <a:r>
              <a:rPr lang="en-US" dirty="0">
                <a:latin typeface="Arial" pitchFamily="34" charset="0"/>
                <a:cs typeface="Arial" pitchFamily="34" charset="0"/>
              </a:rPr>
              <a:t>demand is given by</a:t>
            </a:r>
          </a:p>
          <a:p>
            <a:pPr eaLnBrk="1" hangingPunct="1">
              <a:buNone/>
            </a:pPr>
            <a:endParaRPr lang="en-US" sz="800" dirty="0">
              <a:latin typeface="Arial" pitchFamily="34" charset="0"/>
              <a:cs typeface="Arial" pitchFamily="34" charset="0"/>
            </a:endParaRPr>
          </a:p>
          <a:p>
            <a:pPr algn="ctr" eaLnBrk="1" hangingPunct="1">
              <a:buNone/>
            </a:pPr>
            <a:r>
              <a:rPr lang="en-US" i="1" dirty="0">
                <a:latin typeface="Arial" pitchFamily="34" charset="0"/>
                <a:cs typeface="Arial" pitchFamily="34" charset="0"/>
              </a:rPr>
              <a:t>Q</a:t>
            </a:r>
            <a:r>
              <a:rPr lang="en-US" baseline="-25000" dirty="0">
                <a:latin typeface="Arial" pitchFamily="34" charset="0"/>
                <a:cs typeface="Arial" pitchFamily="34" charset="0"/>
              </a:rPr>
              <a:t>DE</a:t>
            </a:r>
            <a:r>
              <a:rPr lang="en-US" dirty="0">
                <a:latin typeface="Arial" pitchFamily="34" charset="0"/>
                <a:cs typeface="Arial" pitchFamily="34" charset="0"/>
              </a:rPr>
              <a:t> = 1470 − 70</a:t>
            </a:r>
            <a:r>
              <a:rPr lang="en-US" i="1" dirty="0">
                <a:latin typeface="Arial" pitchFamily="34" charset="0"/>
                <a:cs typeface="Arial" pitchFamily="34" charset="0"/>
              </a:rPr>
              <a:t>P</a:t>
            </a:r>
          </a:p>
          <a:p>
            <a:pPr algn="ctr" eaLnBrk="1" hangingPunct="1">
              <a:buNone/>
            </a:pPr>
            <a:endParaRPr lang="en-US" sz="800" i="1" dirty="0">
              <a:latin typeface="Arial" pitchFamily="34" charset="0"/>
              <a:cs typeface="Arial" pitchFamily="34" charset="0"/>
            </a:endParaRPr>
          </a:p>
          <a:p>
            <a:pPr eaLnBrk="1" hangingPunct="1">
              <a:buNone/>
            </a:pPr>
            <a:r>
              <a:rPr lang="en-US" dirty="0">
                <a:latin typeface="Arial" pitchFamily="34" charset="0"/>
                <a:cs typeface="Arial" pitchFamily="34" charset="0"/>
              </a:rPr>
              <a:t>where </a:t>
            </a:r>
            <a:r>
              <a:rPr lang="en-US" i="1" dirty="0">
                <a:latin typeface="Arial" pitchFamily="34" charset="0"/>
                <a:cs typeface="Arial" pitchFamily="34" charset="0"/>
              </a:rPr>
              <a:t>Q</a:t>
            </a:r>
            <a:r>
              <a:rPr lang="en-US" baseline="-25000" dirty="0">
                <a:latin typeface="Arial" pitchFamily="34" charset="0"/>
                <a:cs typeface="Arial" pitchFamily="34" charset="0"/>
              </a:rPr>
              <a:t>DE</a:t>
            </a:r>
            <a:r>
              <a:rPr lang="en-US" dirty="0">
                <a:latin typeface="Arial" pitchFamily="34" charset="0"/>
                <a:cs typeface="Arial" pitchFamily="34" charset="0"/>
              </a:rPr>
              <a:t> is the number of bushels (in millions) demanded from abroad.</a:t>
            </a:r>
          </a:p>
          <a:p>
            <a:pPr eaLnBrk="1" hangingPunct="1">
              <a:buNone/>
            </a:pPr>
            <a:endParaRPr lang="en-US" sz="800" dirty="0">
              <a:latin typeface="Arial" pitchFamily="34" charset="0"/>
              <a:cs typeface="Arial" pitchFamily="34" charset="0"/>
            </a:endParaRPr>
          </a:p>
          <a:p>
            <a:pPr eaLnBrk="1" hangingPunct="1">
              <a:buNone/>
            </a:pPr>
            <a:r>
              <a:rPr lang="en-US" dirty="0">
                <a:latin typeface="Arial" pitchFamily="34" charset="0"/>
                <a:cs typeface="Arial" pitchFamily="34" charset="0"/>
              </a:rPr>
              <a:t>To obtain the world demand for wheat, we set the left side of each demand equation equal to the quantity of wheat. </a:t>
            </a:r>
            <a:r>
              <a:rPr lang="en-US" dirty="0" smtClean="0">
                <a:latin typeface="Arial" pitchFamily="34" charset="0"/>
                <a:cs typeface="Arial" pitchFamily="34" charset="0"/>
              </a:rPr>
              <a:t>We then </a:t>
            </a:r>
            <a:r>
              <a:rPr lang="en-US" dirty="0">
                <a:latin typeface="Arial" pitchFamily="34" charset="0"/>
                <a:cs typeface="Arial" pitchFamily="34" charset="0"/>
              </a:rPr>
              <a:t>add the right side of the equations, obtaining</a:t>
            </a:r>
          </a:p>
          <a:p>
            <a:pPr eaLnBrk="1" hangingPunct="1">
              <a:buNone/>
            </a:pPr>
            <a:endParaRPr lang="en-US" sz="800" dirty="0">
              <a:latin typeface="Arial" pitchFamily="34" charset="0"/>
              <a:cs typeface="Arial" pitchFamily="34" charset="0"/>
            </a:endParaRPr>
          </a:p>
          <a:p>
            <a:pPr algn="ctr" eaLnBrk="1" hangingPunct="1">
              <a:buNone/>
            </a:pPr>
            <a:r>
              <a:rPr lang="en-US" i="1" dirty="0">
                <a:latin typeface="Arial" pitchFamily="34" charset="0"/>
                <a:cs typeface="Arial" pitchFamily="34" charset="0"/>
              </a:rPr>
              <a:t>Q</a:t>
            </a:r>
            <a:r>
              <a:rPr lang="en-US" baseline="-25000" dirty="0">
                <a:latin typeface="Arial" pitchFamily="34" charset="0"/>
                <a:cs typeface="Arial" pitchFamily="34" charset="0"/>
              </a:rPr>
              <a:t>DD</a:t>
            </a:r>
            <a:r>
              <a:rPr lang="en-US" dirty="0">
                <a:latin typeface="Arial" pitchFamily="34" charset="0"/>
                <a:cs typeface="Arial" pitchFamily="34" charset="0"/>
              </a:rPr>
              <a:t> + </a:t>
            </a:r>
            <a:r>
              <a:rPr lang="en-US" i="1" dirty="0">
                <a:latin typeface="Arial" pitchFamily="34" charset="0"/>
                <a:cs typeface="Arial" pitchFamily="34" charset="0"/>
              </a:rPr>
              <a:t>Q</a:t>
            </a:r>
            <a:r>
              <a:rPr lang="en-US" baseline="-25000" dirty="0">
                <a:latin typeface="Arial" pitchFamily="34" charset="0"/>
                <a:cs typeface="Arial" pitchFamily="34" charset="0"/>
              </a:rPr>
              <a:t>DE</a:t>
            </a:r>
            <a:r>
              <a:rPr lang="en-US" dirty="0">
                <a:latin typeface="Arial" pitchFamily="34" charset="0"/>
                <a:cs typeface="Arial" pitchFamily="34" charset="0"/>
              </a:rPr>
              <a:t> = (</a:t>
            </a:r>
            <a:r>
              <a:rPr lang="en-US" dirty="0" smtClean="0">
                <a:latin typeface="Arial" pitchFamily="34" charset="0"/>
                <a:cs typeface="Arial" pitchFamily="34" charset="0"/>
              </a:rPr>
              <a:t>1430 </a:t>
            </a:r>
            <a:r>
              <a:rPr lang="en-US" dirty="0">
                <a:latin typeface="Arial" pitchFamily="34" charset="0"/>
                <a:cs typeface="Arial" pitchFamily="34" charset="0"/>
              </a:rPr>
              <a:t>− </a:t>
            </a:r>
            <a:r>
              <a:rPr lang="en-US" dirty="0" smtClean="0">
                <a:latin typeface="Arial" pitchFamily="34" charset="0"/>
                <a:cs typeface="Arial" pitchFamily="34" charset="0"/>
              </a:rPr>
              <a:t>55</a:t>
            </a:r>
            <a:r>
              <a:rPr lang="en-US" i="1" dirty="0" smtClean="0">
                <a:latin typeface="Arial" pitchFamily="34" charset="0"/>
                <a:cs typeface="Arial" pitchFamily="34" charset="0"/>
              </a:rPr>
              <a:t>P</a:t>
            </a:r>
            <a:r>
              <a:rPr lang="en-US" dirty="0">
                <a:latin typeface="Arial" pitchFamily="34" charset="0"/>
                <a:cs typeface="Arial" pitchFamily="34" charset="0"/>
              </a:rPr>
              <a:t>) + (1470 − 70</a:t>
            </a:r>
            <a:r>
              <a:rPr lang="en-US" i="1" dirty="0">
                <a:latin typeface="Arial" pitchFamily="34" charset="0"/>
                <a:cs typeface="Arial" pitchFamily="34" charset="0"/>
              </a:rPr>
              <a:t>P</a:t>
            </a:r>
            <a:r>
              <a:rPr lang="en-US" dirty="0">
                <a:latin typeface="Arial" pitchFamily="34" charset="0"/>
                <a:cs typeface="Arial" pitchFamily="34" charset="0"/>
              </a:rPr>
              <a:t>) = </a:t>
            </a:r>
            <a:r>
              <a:rPr lang="en-US" dirty="0" smtClean="0">
                <a:latin typeface="Arial" pitchFamily="34" charset="0"/>
                <a:cs typeface="Arial" pitchFamily="34" charset="0"/>
              </a:rPr>
              <a:t>2900 </a:t>
            </a:r>
            <a:r>
              <a:rPr lang="en-US" dirty="0">
                <a:latin typeface="Arial" pitchFamily="34" charset="0"/>
                <a:cs typeface="Arial" pitchFamily="34" charset="0"/>
              </a:rPr>
              <a:t>− </a:t>
            </a:r>
            <a:r>
              <a:rPr lang="en-US" dirty="0" smtClean="0">
                <a:latin typeface="Arial" pitchFamily="34" charset="0"/>
                <a:cs typeface="Arial" pitchFamily="34" charset="0"/>
              </a:rPr>
              <a:t>125</a:t>
            </a:r>
            <a:r>
              <a:rPr lang="en-US" i="1" dirty="0" smtClean="0">
                <a:latin typeface="Arial" pitchFamily="34" charset="0"/>
                <a:cs typeface="Arial" pitchFamily="34" charset="0"/>
              </a:rPr>
              <a:t>P</a:t>
            </a:r>
            <a:endParaRPr lang="en-US" i="1" dirty="0">
              <a:latin typeface="Arial" pitchFamily="34" charset="0"/>
              <a:cs typeface="Arial" pitchFamily="34" charset="0"/>
            </a:endParaRPr>
          </a:p>
        </p:txBody>
      </p:sp>
    </p:spTree>
    <p:extLst>
      <p:ext uri="{BB962C8B-B14F-4D97-AF65-F5344CB8AC3E}">
        <p14:creationId xmlns:p14="http://schemas.microsoft.com/office/powerpoint/2010/main" val="2955404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animEffect transition="in" filter="wipe(left)">
                                      <p:cBhvr>
                                        <p:cTn id="7" dur="500"/>
                                        <p:tgtEl>
                                          <p:spTgt spid="3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xEl>
                                              <p:pRg st="2" end="2"/>
                                            </p:txEl>
                                          </p:spTgt>
                                        </p:tgtEl>
                                        <p:attrNameLst>
                                          <p:attrName>style.visibility</p:attrName>
                                        </p:attrNameLst>
                                      </p:cBhvr>
                                      <p:to>
                                        <p:strVal val="visible"/>
                                      </p:to>
                                    </p:set>
                                    <p:animEffect transition="in" filter="wipe(left)">
                                      <p:cBhvr>
                                        <p:cTn id="11" dur="500"/>
                                        <p:tgtEl>
                                          <p:spTgt spid="32">
                                            <p:txEl>
                                              <p:pRg st="2" end="2"/>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2">
                                            <p:txEl>
                                              <p:pRg st="4" end="4"/>
                                            </p:txEl>
                                          </p:spTgt>
                                        </p:tgtEl>
                                        <p:attrNameLst>
                                          <p:attrName>style.visibility</p:attrName>
                                        </p:attrNameLst>
                                      </p:cBhvr>
                                      <p:to>
                                        <p:strVal val="visible"/>
                                      </p:to>
                                    </p:set>
                                    <p:animEffect transition="in" filter="wipe(left)">
                                      <p:cBhvr>
                                        <p:cTn id="15" dur="500"/>
                                        <p:tgtEl>
                                          <p:spTgt spid="32">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2">
                                            <p:txEl>
                                              <p:pRg st="6" end="6"/>
                                            </p:txEl>
                                          </p:spTgt>
                                        </p:tgtEl>
                                        <p:attrNameLst>
                                          <p:attrName>style.visibility</p:attrName>
                                        </p:attrNameLst>
                                      </p:cBhvr>
                                      <p:to>
                                        <p:strVal val="visible"/>
                                      </p:to>
                                    </p:set>
                                    <p:animEffect transition="in" filter="wipe(left)">
                                      <p:cBhvr>
                                        <p:cTn id="20" dur="500"/>
                                        <p:tgtEl>
                                          <p:spTgt spid="32">
                                            <p:txEl>
                                              <p:pRg st="6" end="6"/>
                                            </p:tx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32">
                                            <p:txEl>
                                              <p:pRg st="8" end="8"/>
                                            </p:txEl>
                                          </p:spTgt>
                                        </p:tgtEl>
                                        <p:attrNameLst>
                                          <p:attrName>style.visibility</p:attrName>
                                        </p:attrNameLst>
                                      </p:cBhvr>
                                      <p:to>
                                        <p:strVal val="visible"/>
                                      </p:to>
                                    </p:set>
                                    <p:animEffect transition="in" filter="wipe(left)">
                                      <p:cBhvr>
                                        <p:cTn id="24" dur="500"/>
                                        <p:tgtEl>
                                          <p:spTgt spid="32">
                                            <p:txEl>
                                              <p:pRg st="8" end="8"/>
                                            </p:txEl>
                                          </p:spTgt>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32">
                                            <p:txEl>
                                              <p:pRg st="10" end="10"/>
                                            </p:txEl>
                                          </p:spTgt>
                                        </p:tgtEl>
                                        <p:attrNameLst>
                                          <p:attrName>style.visibility</p:attrName>
                                        </p:attrNameLst>
                                      </p:cBhvr>
                                      <p:to>
                                        <p:strVal val="visible"/>
                                      </p:to>
                                    </p:set>
                                    <p:animEffect transition="in" filter="wipe(left)">
                                      <p:cBhvr>
                                        <p:cTn id="28" dur="500"/>
                                        <p:tgtEl>
                                          <p:spTgt spid="32">
                                            <p:txEl>
                                              <p:pRg st="10" end="1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2">
                                            <p:txEl>
                                              <p:pRg st="12" end="12"/>
                                            </p:txEl>
                                          </p:spTgt>
                                        </p:tgtEl>
                                        <p:attrNameLst>
                                          <p:attrName>style.visibility</p:attrName>
                                        </p:attrNameLst>
                                      </p:cBhvr>
                                      <p:to>
                                        <p:strVal val="visible"/>
                                      </p:to>
                                    </p:set>
                                    <p:animEffect transition="in" filter="wipe(left)">
                                      <p:cBhvr>
                                        <p:cTn id="33" dur="500"/>
                                        <p:tgtEl>
                                          <p:spTgt spid="32">
                                            <p:txEl>
                                              <p:pRg st="12" end="12"/>
                                            </p:txEl>
                                          </p:spTgt>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32">
                                            <p:txEl>
                                              <p:pRg st="14" end="14"/>
                                            </p:txEl>
                                          </p:spTgt>
                                        </p:tgtEl>
                                        <p:attrNameLst>
                                          <p:attrName>style.visibility</p:attrName>
                                        </p:attrNameLst>
                                      </p:cBhvr>
                                      <p:to>
                                        <p:strVal val="visible"/>
                                      </p:to>
                                    </p:set>
                                    <p:animEffect transition="in" filter="wipe(left)">
                                      <p:cBhvr>
                                        <p:cTn id="37" dur="500"/>
                                        <p:tgtEl>
                                          <p:spTgt spid="3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a:p>
        </p:txBody>
      </p:sp>
      <p:sp>
        <p:nvSpPr>
          <p:cNvPr id="24"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4.3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a:solidFill>
                  <a:srgbClr val="007CB2"/>
                </a:solidFill>
                <a:latin typeface="Arial" charset="0"/>
              </a:rPr>
              <a:t>THE AGGREGATE DEMAND FOR WHEAT</a:t>
            </a:r>
          </a:p>
        </p:txBody>
      </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3"/>
          <p:cNvSpPr>
            <a:spLocks noChangeArrowheads="1"/>
          </p:cNvSpPr>
          <p:nvPr/>
        </p:nvSpPr>
        <p:spPr bwMode="auto">
          <a:xfrm>
            <a:off x="6123781" y="1214437"/>
            <a:ext cx="2924969" cy="538163"/>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THE AGGREGATE DEMAND FOR WHEAT</a:t>
            </a:r>
            <a:endParaRPr lang="en-US" sz="1600" b="1" dirty="0">
              <a:latin typeface="Arial" charset="0"/>
            </a:endParaRPr>
          </a:p>
        </p:txBody>
      </p:sp>
      <p:sp>
        <p:nvSpPr>
          <p:cNvPr id="12" name="Rectangle 9"/>
          <p:cNvSpPr>
            <a:spLocks noChangeArrowheads="1"/>
          </p:cNvSpPr>
          <p:nvPr/>
        </p:nvSpPr>
        <p:spPr bwMode="auto">
          <a:xfrm>
            <a:off x="6123781" y="914400"/>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4.12</a:t>
            </a:r>
            <a:endParaRPr lang="en-US" sz="2000" b="1" dirty="0">
              <a:solidFill>
                <a:srgbClr val="ED1B2F"/>
              </a:solidFill>
              <a:latin typeface="Arial" charset="0"/>
            </a:endParaRPr>
          </a:p>
        </p:txBody>
      </p:sp>
      <p:grpSp>
        <p:nvGrpSpPr>
          <p:cNvPr id="19" name="Group 18"/>
          <p:cNvGrpSpPr>
            <a:grpSpLocks/>
          </p:cNvGrpSpPr>
          <p:nvPr/>
        </p:nvGrpSpPr>
        <p:grpSpPr bwMode="auto">
          <a:xfrm rot="10800000">
            <a:off x="6027736" y="4784328"/>
            <a:ext cx="2963862" cy="168671"/>
            <a:chOff x="457199" y="5791200"/>
            <a:chExt cx="3193257" cy="152400"/>
          </a:xfrm>
        </p:grpSpPr>
        <p:cxnSp>
          <p:nvCxnSpPr>
            <p:cNvPr id="20"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6" name="Rectangle 5"/>
          <p:cNvSpPr/>
          <p:nvPr/>
        </p:nvSpPr>
        <p:spPr bwMode="auto">
          <a:xfrm>
            <a:off x="457200" y="925079"/>
            <a:ext cx="5551486" cy="4267200"/>
          </a:xfrm>
          <a:prstGeom prst="rect">
            <a:avLst/>
          </a:prstGeom>
          <a:solidFill>
            <a:schemeClr val="bg1"/>
          </a:solidFill>
          <a:ln>
            <a:noFill/>
          </a:ln>
          <a:effectLst/>
          <a:extLst/>
        </p:spPr>
        <p:txBody>
          <a:bodyPr vert="horz" wrap="square" lIns="91440" tIns="45720" rIns="91440" bIns="45720" numCol="1" rtlCol="0" anchor="t" anchorCtr="0" compatLnSpc="1">
            <a:prstTxWarp prst="textNoShape">
              <a:avLst/>
            </a:prstTxWarp>
            <a:noAutofit/>
          </a:bodyPr>
          <a:lstStyle/>
          <a:p>
            <a:pPr marL="0" marR="0" indent="290513" algn="l" defTabSz="914400" rtl="0" eaLnBrk="1" fontAlgn="base" latinLnBrk="0" hangingPunct="1">
              <a:lnSpc>
                <a:spcPct val="100000"/>
              </a:lnSpc>
              <a:spcBef>
                <a:spcPct val="0"/>
              </a:spcBef>
              <a:spcAft>
                <a:spcPct val="0"/>
              </a:spcAft>
              <a:buClrTx/>
              <a:buSzTx/>
              <a:buFontTx/>
              <a:buAutoNum type="arabicPeriod"/>
              <a:tabLst/>
            </a:pPr>
            <a:endParaRPr kumimoji="0" lang="en-US" sz="1800" b="0" i="0" u="none" strike="noStrike" cap="none" normalizeH="0" baseline="0" smtClean="0">
              <a:ln>
                <a:noFill/>
              </a:ln>
              <a:solidFill>
                <a:schemeClr val="tx1"/>
              </a:solidFill>
              <a:effectLst/>
              <a:latin typeface="Palatino" pitchFamily="2" charset="0"/>
            </a:endParaRPr>
          </a:p>
        </p:txBody>
      </p:sp>
      <p:sp>
        <p:nvSpPr>
          <p:cNvPr id="32" name="Rectangle 4"/>
          <p:cNvSpPr>
            <a:spLocks noChangeArrowheads="1"/>
          </p:cNvSpPr>
          <p:nvPr/>
        </p:nvSpPr>
        <p:spPr bwMode="auto">
          <a:xfrm>
            <a:off x="6103938" y="1752600"/>
            <a:ext cx="2944812"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total world demand for wheat is the horizontal sum of the domestic demand </a:t>
            </a:r>
            <a:r>
              <a:rPr lang="en-US" sz="1600" i="1" dirty="0">
                <a:latin typeface="Arial" pitchFamily="34" charset="0"/>
              </a:rPr>
              <a:t>AB</a:t>
            </a:r>
            <a:r>
              <a:rPr lang="en-US" sz="1600" dirty="0">
                <a:latin typeface="Arial" pitchFamily="34" charset="0"/>
              </a:rPr>
              <a:t> and the export demand </a:t>
            </a:r>
            <a:r>
              <a:rPr lang="en-US" sz="1600" i="1" dirty="0">
                <a:latin typeface="Arial" pitchFamily="34" charset="0"/>
              </a:rPr>
              <a:t>CD</a:t>
            </a:r>
            <a:r>
              <a:rPr lang="en-US" sz="1600" dirty="0">
                <a:latin typeface="Arial" pitchFamily="34" charset="0"/>
              </a:rPr>
              <a:t>. </a:t>
            </a:r>
          </a:p>
          <a:p>
            <a:pPr>
              <a:spcBef>
                <a:spcPct val="20000"/>
              </a:spcBef>
              <a:buNone/>
            </a:pPr>
            <a:r>
              <a:rPr lang="en-US" sz="1600" dirty="0">
                <a:latin typeface="Arial" pitchFamily="34" charset="0"/>
              </a:rPr>
              <a:t>Even though each individual demand curve is linear, the market demand curve is kinked, reflecting the fact that there is no export demand when the price of wheat is greater than about $</a:t>
            </a:r>
            <a:r>
              <a:rPr lang="en-US" sz="1600" dirty="0" smtClean="0">
                <a:latin typeface="Arial" pitchFamily="34" charset="0"/>
              </a:rPr>
              <a:t>21 </a:t>
            </a:r>
            <a:r>
              <a:rPr lang="en-US" sz="1600" dirty="0">
                <a:latin typeface="Arial" pitchFamily="34" charset="0"/>
              </a:rPr>
              <a:t>per bushel.</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pic>
        <p:nvPicPr>
          <p:cNvPr id="42" name="Picture 4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pic>
        <p:nvPicPr>
          <p:cNvPr id="43" name="Picture 4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pic>
        <p:nvPicPr>
          <p:cNvPr id="44" name="Picture 4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pic>
        <p:nvPicPr>
          <p:cNvPr id="45" name="Picture 4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pic>
        <p:nvPicPr>
          <p:cNvPr id="46" name="Picture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pic>
        <p:nvPicPr>
          <p:cNvPr id="47" name="Picture 4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grpSp>
        <p:nvGrpSpPr>
          <p:cNvPr id="7" name="Group 6"/>
          <p:cNvGrpSpPr/>
          <p:nvPr/>
        </p:nvGrpSpPr>
        <p:grpSpPr>
          <a:xfrm>
            <a:off x="457197" y="5116077"/>
            <a:ext cx="5568156" cy="152402"/>
            <a:chOff x="457197" y="4876798"/>
            <a:chExt cx="5568156" cy="152402"/>
          </a:xfrm>
        </p:grpSpPr>
        <p:cxnSp>
          <p:nvCxnSpPr>
            <p:cNvPr id="40" name="Straight Connector 17"/>
            <p:cNvCxnSpPr>
              <a:cxnSpLocks noChangeShapeType="1"/>
            </p:cNvCxnSpPr>
            <p:nvPr/>
          </p:nvCxnSpPr>
          <p:spPr bwMode="auto">
            <a:xfrm rot="10800000">
              <a:off x="457198" y="4944629"/>
              <a:ext cx="5568155" cy="0"/>
            </a:xfrm>
            <a:prstGeom prst="line">
              <a:avLst/>
            </a:prstGeom>
            <a:noFill/>
            <a:ln w="15875" algn="ctr">
              <a:solidFill>
                <a:srgbClr val="00AB4E"/>
              </a:solidFill>
              <a:round/>
              <a:headEnd/>
              <a:tailEnd/>
            </a:ln>
            <a:effectLst/>
          </p:spPr>
        </p:cxnSp>
        <p:cxnSp>
          <p:nvCxnSpPr>
            <p:cNvPr id="41" name="Straight Connector 18"/>
            <p:cNvCxnSpPr>
              <a:cxnSpLocks noChangeShapeType="1"/>
            </p:cNvCxnSpPr>
            <p:nvPr/>
          </p:nvCxnSpPr>
          <p:spPr bwMode="auto">
            <a:xfrm flipV="1">
              <a:off x="457197" y="4876798"/>
              <a:ext cx="1" cy="152402"/>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5951536" y="925079"/>
            <a:ext cx="152401" cy="4258829"/>
            <a:chOff x="3574256" y="2209800"/>
            <a:chExt cx="152400" cy="4114800"/>
          </a:xfrm>
        </p:grpSpPr>
        <p:cxnSp>
          <p:nvCxnSpPr>
            <p:cNvPr id="17"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8"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pic>
        <p:nvPicPr>
          <p:cNvPr id="2" name="Picture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75468" y="1439429"/>
            <a:ext cx="5257800" cy="3524250"/>
          </a:xfrm>
          <a:prstGeom prst="rect">
            <a:avLst/>
          </a:prstGeom>
        </p:spPr>
      </p:pic>
    </p:spTree>
    <p:extLst>
      <p:ext uri="{BB962C8B-B14F-4D97-AF65-F5344CB8AC3E}">
        <p14:creationId xmlns:p14="http://schemas.microsoft.com/office/powerpoint/2010/main" val="29554043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750"/>
                                        <p:tgtEl>
                                          <p:spTgt spid="4"/>
                                        </p:tgtEl>
                                      </p:cBhvr>
                                    </p:animEffect>
                                  </p:childTnLst>
                                </p:cTn>
                              </p:par>
                              <p:par>
                                <p:cTn id="28" presetID="22"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750"/>
                                        <p:tgtEl>
                                          <p:spTgt spid="5"/>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750"/>
                                        <p:tgtEl>
                                          <p:spTgt spid="42"/>
                                        </p:tgtEl>
                                      </p:cBhvr>
                                    </p:animEffect>
                                  </p:childTnLst>
                                </p:cTn>
                              </p:par>
                            </p:childTnLst>
                          </p:cTn>
                        </p:par>
                        <p:par>
                          <p:cTn id="39" fill="hold">
                            <p:stCondLst>
                              <p:cond delay="4750"/>
                            </p:stCondLst>
                            <p:childTnLst>
                              <p:par>
                                <p:cTn id="40" presetID="22" presetClass="entr" presetSubtype="8"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left)">
                                      <p:cBhvr>
                                        <p:cTn id="42" dur="750"/>
                                        <p:tgtEl>
                                          <p:spTgt spid="43"/>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left)">
                                      <p:cBhvr>
                                        <p:cTn id="46" dur="750"/>
                                        <p:tgtEl>
                                          <p:spTgt spid="44"/>
                                        </p:tgtEl>
                                      </p:cBhvr>
                                    </p:animEffect>
                                  </p:childTnLst>
                                </p:cTn>
                              </p:par>
                            </p:childTnLst>
                          </p:cTn>
                        </p:par>
                        <p:par>
                          <p:cTn id="47" fill="hold">
                            <p:stCondLst>
                              <p:cond delay="6250"/>
                            </p:stCondLst>
                            <p:childTnLst>
                              <p:par>
                                <p:cTn id="48" presetID="22" presetClass="entr" presetSubtype="8"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left)">
                                      <p:cBhvr>
                                        <p:cTn id="50" dur="750"/>
                                        <p:tgtEl>
                                          <p:spTgt spid="45"/>
                                        </p:tgtEl>
                                      </p:cBhvr>
                                    </p:animEffect>
                                  </p:childTnLst>
                                </p:cTn>
                              </p:par>
                            </p:childTnLst>
                          </p:cTn>
                        </p:par>
                        <p:par>
                          <p:cTn id="51" fill="hold">
                            <p:stCondLst>
                              <p:cond delay="7000"/>
                            </p:stCondLst>
                            <p:childTnLst>
                              <p:par>
                                <p:cTn id="52" presetID="22" presetClass="entr" presetSubtype="8" fill="hold" grpId="0" nodeType="afterEffect">
                                  <p:stCondLst>
                                    <p:cond delay="0"/>
                                  </p:stCondLst>
                                  <p:childTnLst>
                                    <p:set>
                                      <p:cBhvr>
                                        <p:cTn id="53" dur="1" fill="hold">
                                          <p:stCondLst>
                                            <p:cond delay="0"/>
                                          </p:stCondLst>
                                        </p:cTn>
                                        <p:tgtEl>
                                          <p:spTgt spid="32">
                                            <p:txEl>
                                              <p:pRg st="0" end="0"/>
                                            </p:txEl>
                                          </p:spTgt>
                                        </p:tgtEl>
                                        <p:attrNameLst>
                                          <p:attrName>style.visibility</p:attrName>
                                        </p:attrNameLst>
                                      </p:cBhvr>
                                      <p:to>
                                        <p:strVal val="visible"/>
                                      </p:to>
                                    </p:set>
                                    <p:animEffect transition="in" filter="wipe(left)">
                                      <p:cBhvr>
                                        <p:cTn id="54" dur="500"/>
                                        <p:tgtEl>
                                          <p:spTgt spid="32">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750"/>
                                        <p:tgtEl>
                                          <p:spTgt spid="46"/>
                                        </p:tgtEl>
                                      </p:cBhvr>
                                    </p:animEffect>
                                  </p:childTnLst>
                                </p:cTn>
                              </p:par>
                            </p:childTnLst>
                          </p:cTn>
                        </p:par>
                        <p:par>
                          <p:cTn id="60" fill="hold">
                            <p:stCondLst>
                              <p:cond delay="750"/>
                            </p:stCondLst>
                            <p:childTnLst>
                              <p:par>
                                <p:cTn id="61" presetID="22" presetClass="entr" presetSubtype="8" fill="hold" nodeType="after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wipe(left)">
                                      <p:cBhvr>
                                        <p:cTn id="63" dur="750"/>
                                        <p:tgtEl>
                                          <p:spTgt spid="4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32">
                                            <p:txEl>
                                              <p:pRg st="1" end="1"/>
                                            </p:txEl>
                                          </p:spTgt>
                                        </p:tgtEl>
                                        <p:attrNameLst>
                                          <p:attrName>style.visibility</p:attrName>
                                        </p:attrNameLst>
                                      </p:cBhvr>
                                      <p:to>
                                        <p:strVal val="visible"/>
                                      </p:to>
                                    </p:set>
                                    <p:animEffect transition="in" filter="wipe(left)">
                                      <p:cBhvr>
                                        <p:cTn id="68" dur="500"/>
                                        <p:tgtEl>
                                          <p:spTgt spid="32">
                                            <p:txEl>
                                              <p:pRg st="1" end="1"/>
                                            </p:txEl>
                                          </p:spTgt>
                                        </p:tgtEl>
                                      </p:cBhvr>
                                    </p:animEffect>
                                  </p:childTnLst>
                                </p:cTn>
                              </p:par>
                            </p:childTnLst>
                          </p:cTn>
                        </p:par>
                        <p:par>
                          <p:cTn id="69" fill="hold">
                            <p:stCondLst>
                              <p:cond delay="500"/>
                            </p:stCondLst>
                            <p:childTnLst>
                              <p:par>
                                <p:cTn id="70" presetID="22" presetClass="entr" presetSubtype="8" fill="hold"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left)">
                                      <p:cBhvr>
                                        <p:cTn id="72" dur="500"/>
                                        <p:tgtEl>
                                          <p:spTgt spid="19"/>
                                        </p:tgtEl>
                                      </p:cBhvr>
                                    </p:animEffect>
                                  </p:childTnLst>
                                </p:cTn>
                              </p:par>
                            </p:childTnLst>
                          </p:cTn>
                        </p:par>
                        <p:par>
                          <p:cTn id="73" fill="hold">
                            <p:stCondLst>
                              <p:cond delay="1000"/>
                            </p:stCondLst>
                            <p:childTnLst>
                              <p:par>
                                <p:cTn id="74" presetID="22" presetClass="entr" presetSubtype="8" fill="hold" nodeType="after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wipe(left)">
                                      <p:cBhvr>
                                        <p:cTn id="7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6" grpId="0" animBg="1"/>
      <p:bldP spid="32"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dirty="0"/>
          </a:p>
        </p:txBody>
      </p:sp>
      <p:sp>
        <p:nvSpPr>
          <p:cNvPr id="24"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4.4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DEMAND FOR HOUSING</a:t>
            </a:r>
            <a:endParaRPr lang="en-US" sz="2000" b="1" dirty="0">
              <a:solidFill>
                <a:srgbClr val="007CB2"/>
              </a:solidFill>
              <a:latin typeface="Arial" charset="0"/>
            </a:endParaRPr>
          </a:p>
        </p:txBody>
      </p:sp>
      <p:sp>
        <p:nvSpPr>
          <p:cNvPr id="32" name="TextBox 31"/>
          <p:cNvSpPr txBox="1">
            <a:spLocks noChangeArrowheads="1"/>
          </p:cNvSpPr>
          <p:nvPr/>
        </p:nvSpPr>
        <p:spPr bwMode="auto">
          <a:xfrm>
            <a:off x="457200" y="676959"/>
            <a:ext cx="5562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Palatino-Roman"/>
              </a:rPr>
              <a:t>There are significant </a:t>
            </a:r>
            <a:r>
              <a:rPr lang="en-US" dirty="0" smtClean="0">
                <a:latin typeface="Palatino-Roman"/>
              </a:rPr>
              <a:t>differences in price and income elasticities of housing demand among </a:t>
            </a:r>
            <a:r>
              <a:rPr lang="en-US" dirty="0">
                <a:latin typeface="Palatino-Roman"/>
              </a:rPr>
              <a:t>subgroups of the population.</a:t>
            </a:r>
            <a:endParaRPr lang="en-US" i="1" dirty="0">
              <a:latin typeface="Arial" pitchFamily="34" charset="0"/>
              <a:cs typeface="Arial"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228600"/>
            <a:ext cx="2800350"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8" name="Group 83"/>
          <p:cNvGraphicFramePr>
            <a:graphicFrameLocks noGrp="1"/>
          </p:cNvGraphicFramePr>
          <p:nvPr>
            <p:extLst>
              <p:ext uri="{D42A27DB-BD31-4B8C-83A1-F6EECF244321}">
                <p14:modId xmlns:p14="http://schemas.microsoft.com/office/powerpoint/2010/main" val="928683603"/>
              </p:ext>
            </p:extLst>
          </p:nvPr>
        </p:nvGraphicFramePr>
        <p:xfrm>
          <a:off x="457200" y="2323147"/>
          <a:ext cx="8153400" cy="2858453"/>
        </p:xfrm>
        <a:graphic>
          <a:graphicData uri="http://schemas.openxmlformats.org/drawingml/2006/table">
            <a:tbl>
              <a:tblPr/>
              <a:tblGrid>
                <a:gridCol w="228600"/>
                <a:gridCol w="1143000"/>
                <a:gridCol w="1905000"/>
                <a:gridCol w="2514600"/>
                <a:gridCol w="2362200"/>
              </a:tblGrid>
              <a:tr h="388938">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bg1"/>
                          </a:solidFill>
                          <a:effectLst/>
                          <a:latin typeface="Arial" charset="0"/>
                        </a:rPr>
                        <a:t>TABLE 4.4</a:t>
                      </a:r>
                    </a:p>
                  </a:txBody>
                  <a:tcPr anchor="ctr" horzOverflow="overflow">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bg1"/>
                        </a:solidFill>
                        <a:effectLst/>
                        <a:latin typeface="Arial" charset="0"/>
                      </a:endParaRPr>
                    </a:p>
                  </a:txBody>
                  <a:tcPr horzOverflow="overflow">
                    <a:lnL w="28575" cap="flat" cmpd="sng" algn="ctr">
                      <a:noFill/>
                      <a:prstDash val="solid"/>
                      <a:round/>
                      <a:headEnd type="none" w="med" len="med"/>
                      <a:tailEnd type="none" w="med" len="med"/>
                    </a:lnL>
                    <a:lnR w="19050" cap="flat" cmpd="sng" algn="ctr">
                      <a:no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gridSpan="3">
                  <a:txBody>
                    <a:bodyPr/>
                    <a:lstStyle/>
                    <a:p>
                      <a:r>
                        <a:rPr lang="en-US" sz="1600" b="1" dirty="0" smtClean="0">
                          <a:solidFill>
                            <a:srgbClr val="FFFFFF"/>
                          </a:solidFill>
                        </a:rPr>
                        <a:t>PRICE AND INCOME ELASTICITIES OF THE DEMAND FOR ROOMS</a:t>
                      </a:r>
                      <a:endParaRPr lang="en-US" sz="1600" b="1" dirty="0">
                        <a:solidFill>
                          <a:srgbClr val="FFFFFF"/>
                        </a:solidFill>
                      </a:endParaRPr>
                    </a:p>
                  </a:txBody>
                  <a:tcPr anchor="ctr" horzOverflow="overflow">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r>
              <a:tr h="3968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en-US" sz="1600" b="1"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GROUP</a:t>
                      </a:r>
                    </a:p>
                  </a:txBody>
                  <a:tcPr horzOverflow="overflow">
                    <a:lnL w="28575" cap="flat" cmpd="sng" algn="ctr">
                      <a:no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PRICE ELASTICITY</a:t>
                      </a: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INCOME ELASTICITY</a:t>
                      </a:r>
                    </a:p>
                  </a:txBody>
                  <a:tcPr horzOverflow="overflow">
                    <a:lnL>
                      <a:noFill/>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18954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Single individuals</a:t>
                      </a:r>
                    </a:p>
                  </a:txBody>
                  <a:tcPr anchor="ct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0" i="0" u="none" strike="noStrike" cap="none" normalizeH="0" baseline="0" dirty="0" smtClean="0">
                          <a:ln>
                            <a:noFill/>
                          </a:ln>
                          <a:solidFill>
                            <a:schemeClr val="tx1"/>
                          </a:solidFill>
                          <a:effectLst/>
                          <a:latin typeface="Arial" charset="0"/>
                        </a:rPr>
                        <a:t>– 0.10 </a:t>
                      </a:r>
                    </a:p>
                  </a:txBody>
                  <a:tcPr anchor="ct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0.21</a:t>
                      </a:r>
                    </a:p>
                  </a:txBody>
                  <a:tcPr anchor="ct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15906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Married, head of household age less than 30, 1 child</a:t>
                      </a:r>
                    </a:p>
                  </a:txBody>
                  <a:tcPr anchor="ct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0.25</a:t>
                      </a:r>
                    </a:p>
                  </a:txBody>
                  <a:tcPr anchor="ct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0.06</a:t>
                      </a:r>
                    </a:p>
                  </a:txBody>
                  <a:tcPr anchor="ct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Married, head age 30–39, 2 or more children</a:t>
                      </a:r>
                    </a:p>
                  </a:txBody>
                  <a:tcPr anchor="ct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0" i="0" u="none" strike="noStrike" cap="none" normalizeH="0" baseline="0" dirty="0" smtClean="0">
                          <a:ln>
                            <a:noFill/>
                          </a:ln>
                          <a:solidFill>
                            <a:schemeClr val="tx1"/>
                          </a:solidFill>
                          <a:effectLst/>
                          <a:latin typeface="Arial" charset="0"/>
                        </a:rPr>
                        <a:t>– 0.15</a:t>
                      </a:r>
                    </a:p>
                  </a:txBody>
                  <a:tcPr anchor="ct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0.12</a:t>
                      </a:r>
                    </a:p>
                  </a:txBody>
                  <a:tcPr anchor="ct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22002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Married, head age 50 or older, 1 child</a:t>
                      </a:r>
                    </a:p>
                  </a:txBody>
                  <a:tcPr anchor="ct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0" i="0" u="none" strike="noStrike" cap="none" normalizeH="0" baseline="0" dirty="0" smtClean="0">
                          <a:ln>
                            <a:noFill/>
                          </a:ln>
                          <a:solidFill>
                            <a:schemeClr val="tx1"/>
                          </a:solidFill>
                          <a:effectLst/>
                          <a:latin typeface="Arial" charset="0"/>
                        </a:rPr>
                        <a:t>– 0.08</a:t>
                      </a:r>
                    </a:p>
                  </a:txBody>
                  <a:tcPr marR="137160" anchor="ct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0.19</a:t>
                      </a:r>
                    </a:p>
                  </a:txBody>
                  <a:tcPr marR="137160" anchor="ct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bl>
          </a:graphicData>
        </a:graphic>
      </p:graphicFrame>
      <p:sp>
        <p:nvSpPr>
          <p:cNvPr id="2" name="TextBox 1"/>
          <p:cNvSpPr txBox="1"/>
          <p:nvPr/>
        </p:nvSpPr>
        <p:spPr>
          <a:xfrm>
            <a:off x="457200" y="5334000"/>
            <a:ext cx="8229600" cy="923330"/>
          </a:xfrm>
          <a:prstGeom prst="rect">
            <a:avLst/>
          </a:prstGeom>
          <a:noFill/>
        </p:spPr>
        <p:txBody>
          <a:bodyPr wrap="square" rtlCol="0">
            <a:spAutoFit/>
          </a:bodyPr>
          <a:lstStyle/>
          <a:p>
            <a:pPr>
              <a:buNone/>
            </a:pPr>
            <a:r>
              <a:rPr lang="en-US" dirty="0" smtClean="0">
                <a:latin typeface="+mn-lt"/>
              </a:rPr>
              <a:t>In recent years, the demand for housing has been partly driven by speculative demand</a:t>
            </a:r>
            <a:r>
              <a:rPr lang="en-US" dirty="0">
                <a:latin typeface="+mn-lt"/>
              </a:rPr>
              <a:t>. Speculative </a:t>
            </a:r>
            <a:r>
              <a:rPr lang="en-US" dirty="0" smtClean="0">
                <a:latin typeface="+mn-lt"/>
              </a:rPr>
              <a:t>demand is driven </a:t>
            </a:r>
            <a:r>
              <a:rPr lang="en-US" dirty="0">
                <a:latin typeface="+mn-lt"/>
              </a:rPr>
              <a:t>not by the direct benefits one obtains </a:t>
            </a:r>
            <a:r>
              <a:rPr lang="en-US" dirty="0" smtClean="0">
                <a:latin typeface="+mn-lt"/>
              </a:rPr>
              <a:t>from owning </a:t>
            </a:r>
            <a:r>
              <a:rPr lang="en-US" dirty="0">
                <a:latin typeface="+mn-lt"/>
              </a:rPr>
              <a:t>a home but instead by an </a:t>
            </a:r>
            <a:r>
              <a:rPr lang="en-US" dirty="0" smtClean="0">
                <a:latin typeface="+mn-lt"/>
              </a:rPr>
              <a:t>expectation that </a:t>
            </a:r>
            <a:r>
              <a:rPr lang="en-US" dirty="0">
                <a:latin typeface="+mn-lt"/>
              </a:rPr>
              <a:t>the price will </a:t>
            </a:r>
            <a:r>
              <a:rPr lang="en-US" dirty="0" smtClean="0">
                <a:latin typeface="+mn-lt"/>
              </a:rPr>
              <a:t>increase.</a:t>
            </a:r>
            <a:endParaRPr lang="en-US" dirty="0">
              <a:latin typeface="+mn-lt"/>
            </a:endParaRPr>
          </a:p>
        </p:txBody>
      </p:sp>
      <p:cxnSp>
        <p:nvCxnSpPr>
          <p:cNvPr id="10" name="Straight Connector 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68207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xEl>
                                              <p:pRg st="0" end="0"/>
                                            </p:txEl>
                                          </p:spTgt>
                                        </p:tgtEl>
                                        <p:attrNameLst>
                                          <p:attrName>style.visibility</p:attrName>
                                        </p:attrNameLst>
                                      </p:cBhvr>
                                      <p:to>
                                        <p:strVal val="visible"/>
                                      </p:to>
                                    </p:set>
                                    <p:animEffect transition="in" filter="wipe(left)">
                                      <p:cBhvr>
                                        <p:cTn id="11" dur="500"/>
                                        <p:tgtEl>
                                          <p:spTgt spid="32">
                                            <p:txEl>
                                              <p:pRg st="0" end="0"/>
                                            </p:txEl>
                                          </p:spTgt>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1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uild="p"/>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dirty="0"/>
          </a:p>
        </p:txBody>
      </p:sp>
      <p:sp>
        <p:nvSpPr>
          <p:cNvPr id="24"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4.5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LONG-RUN DEMAND FOR GASOLINE</a:t>
            </a:r>
            <a:endParaRPr lang="en-US" sz="2000" b="1" dirty="0">
              <a:solidFill>
                <a:srgbClr val="007CB2"/>
              </a:solidFill>
              <a:latin typeface="Arial" charset="0"/>
            </a:endParaRPr>
          </a:p>
        </p:txBody>
      </p:sp>
      <p:sp>
        <p:nvSpPr>
          <p:cNvPr id="32" name="TextBox 31"/>
          <p:cNvSpPr txBox="1">
            <a:spLocks noChangeArrowheads="1"/>
          </p:cNvSpPr>
          <p:nvPr/>
        </p:nvSpPr>
        <p:spPr bwMode="auto">
          <a:xfrm>
            <a:off x="457200" y="676959"/>
            <a:ext cx="53006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Palatino-Roman"/>
              </a:rPr>
              <a:t>Would </a:t>
            </a:r>
            <a:r>
              <a:rPr lang="en-US" dirty="0" smtClean="0">
                <a:latin typeface="Palatino-Roman"/>
              </a:rPr>
              <a:t>higher gasoline </a:t>
            </a:r>
            <a:r>
              <a:rPr lang="en-US" dirty="0">
                <a:latin typeface="Palatino-Roman"/>
              </a:rPr>
              <a:t>prices reduce gasoline consumption? </a:t>
            </a:r>
            <a:r>
              <a:rPr lang="en-US" dirty="0" smtClean="0">
                <a:latin typeface="Palatino-Roman"/>
              </a:rPr>
              <a:t> Figure </a:t>
            </a:r>
            <a:r>
              <a:rPr lang="en-US" dirty="0">
                <a:latin typeface="Palatino-Roman"/>
              </a:rPr>
              <a:t>4.13 provides a clear answer: Most definitely.</a:t>
            </a:r>
            <a:endParaRPr lang="en-US" i="1" dirty="0">
              <a:latin typeface="Arial" pitchFamily="34" charset="0"/>
              <a:cs typeface="Arial" pitchFamily="34" charset="0"/>
            </a:endParaRPr>
          </a:p>
        </p:txBody>
      </p:sp>
      <p:cxnSp>
        <p:nvCxnSpPr>
          <p:cNvPr id="10" name="Straight Connector 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5975" y="685800"/>
            <a:ext cx="2828925" cy="188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3"/>
          <p:cNvSpPr>
            <a:spLocks noChangeArrowheads="1"/>
          </p:cNvSpPr>
          <p:nvPr/>
        </p:nvSpPr>
        <p:spPr bwMode="auto">
          <a:xfrm>
            <a:off x="5887243" y="3086101"/>
            <a:ext cx="3020219" cy="8382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GASOLINE PRICES AND PER CAPITA CONSUMPTION IN 10 COUNTRIES</a:t>
            </a:r>
            <a:endParaRPr lang="en-US" sz="1600" b="1" dirty="0">
              <a:latin typeface="Arial" charset="0"/>
            </a:endParaRPr>
          </a:p>
        </p:txBody>
      </p:sp>
      <p:sp>
        <p:nvSpPr>
          <p:cNvPr id="13" name="Rectangle 8"/>
          <p:cNvSpPr>
            <a:spLocks noChangeArrowheads="1"/>
          </p:cNvSpPr>
          <p:nvPr/>
        </p:nvSpPr>
        <p:spPr bwMode="auto">
          <a:xfrm>
            <a:off x="5834063" y="3924301"/>
            <a:ext cx="3309937" cy="2552699"/>
          </a:xfrm>
          <a:prstGeom prst="rect">
            <a:avLst/>
          </a:prstGeom>
          <a:noFill/>
          <a:ln w="9525">
            <a:noFill/>
            <a:miter lim="800000"/>
            <a:headEnd/>
            <a:tailEnd/>
          </a:ln>
        </p:spPr>
        <p:txBody>
          <a:bodyPr/>
          <a:lstStyle/>
          <a:p>
            <a:pPr>
              <a:spcBef>
                <a:spcPct val="20000"/>
              </a:spcBef>
              <a:buFontTx/>
              <a:buNone/>
            </a:pPr>
            <a:r>
              <a:rPr lang="en-US" sz="1600" dirty="0">
                <a:latin typeface="Arial" charset="0"/>
              </a:rPr>
              <a:t>The graph plots per </a:t>
            </a:r>
            <a:r>
              <a:rPr lang="en-US" sz="1600" dirty="0" smtClean="0">
                <a:latin typeface="Arial" charset="0"/>
              </a:rPr>
              <a:t>capita consumption </a:t>
            </a:r>
            <a:r>
              <a:rPr lang="en-US" sz="1600" dirty="0">
                <a:latin typeface="Arial" charset="0"/>
              </a:rPr>
              <a:t>of gasoline </a:t>
            </a:r>
            <a:r>
              <a:rPr lang="en-US" sz="1600" dirty="0" smtClean="0">
                <a:latin typeface="Arial" charset="0"/>
              </a:rPr>
              <a:t>versus the </a:t>
            </a:r>
            <a:r>
              <a:rPr lang="en-US" sz="1600" dirty="0">
                <a:latin typeface="Arial" charset="0"/>
              </a:rPr>
              <a:t>price per gallon (</a:t>
            </a:r>
            <a:r>
              <a:rPr lang="en-US" sz="1600" dirty="0" smtClean="0">
                <a:latin typeface="Arial" charset="0"/>
              </a:rPr>
              <a:t>converted to </a:t>
            </a:r>
            <a:r>
              <a:rPr lang="en-US" sz="1600" dirty="0">
                <a:latin typeface="Arial" charset="0"/>
              </a:rPr>
              <a:t>U.S. dollars) for </a:t>
            </a:r>
            <a:r>
              <a:rPr lang="en-US" sz="1600" dirty="0" smtClean="0">
                <a:latin typeface="Arial" charset="0"/>
              </a:rPr>
              <a:t>10 countries </a:t>
            </a:r>
            <a:r>
              <a:rPr lang="en-US" sz="1600" dirty="0">
                <a:latin typeface="Arial" charset="0"/>
              </a:rPr>
              <a:t>over the period </a:t>
            </a:r>
            <a:r>
              <a:rPr lang="en-US" sz="1600" dirty="0" smtClean="0">
                <a:latin typeface="Arial" charset="0"/>
              </a:rPr>
              <a:t>2008 to </a:t>
            </a:r>
            <a:r>
              <a:rPr lang="en-US" sz="1600" dirty="0">
                <a:latin typeface="Arial" charset="0"/>
              </a:rPr>
              <a:t>2010. Each circle </a:t>
            </a:r>
            <a:r>
              <a:rPr lang="en-US" sz="1600" dirty="0" smtClean="0">
                <a:latin typeface="Arial" charset="0"/>
              </a:rPr>
              <a:t>represents the </a:t>
            </a:r>
            <a:r>
              <a:rPr lang="en-US" sz="1600" dirty="0">
                <a:latin typeface="Arial" charset="0"/>
              </a:rPr>
              <a:t>population of the </a:t>
            </a:r>
            <a:r>
              <a:rPr lang="en-US" sz="1600" dirty="0" smtClean="0">
                <a:latin typeface="Arial" charset="0"/>
              </a:rPr>
              <a:t>corresponding country</a:t>
            </a:r>
            <a:r>
              <a:rPr lang="en-US" sz="1600" dirty="0">
                <a:latin typeface="Arial" charset="0"/>
              </a:rPr>
              <a:t>.</a:t>
            </a:r>
          </a:p>
        </p:txBody>
      </p:sp>
      <p:sp>
        <p:nvSpPr>
          <p:cNvPr id="14" name="Rectangle 9"/>
          <p:cNvSpPr>
            <a:spLocks noChangeArrowheads="1"/>
          </p:cNvSpPr>
          <p:nvPr/>
        </p:nvSpPr>
        <p:spPr bwMode="auto">
          <a:xfrm>
            <a:off x="5895976" y="2781301"/>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4.13</a:t>
            </a:r>
            <a:endParaRPr lang="en-US" sz="2000" b="1" dirty="0">
              <a:solidFill>
                <a:srgbClr val="ED1B2F"/>
              </a:solidFill>
              <a:latin typeface="Arial" charset="0"/>
            </a:endParaRPr>
          </a:p>
        </p:txBody>
      </p:sp>
      <p:grpSp>
        <p:nvGrpSpPr>
          <p:cNvPr id="22" name="Group 21"/>
          <p:cNvGrpSpPr>
            <a:grpSpLocks/>
          </p:cNvGrpSpPr>
          <p:nvPr/>
        </p:nvGrpSpPr>
        <p:grpSpPr bwMode="auto">
          <a:xfrm rot="10800000">
            <a:off x="5737176" y="5776119"/>
            <a:ext cx="3254424" cy="119856"/>
            <a:chOff x="457199" y="5791200"/>
            <a:chExt cx="3193257" cy="152400"/>
          </a:xfrm>
        </p:grpSpPr>
        <p:cxnSp>
          <p:nvCxnSpPr>
            <p:cNvPr id="23"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7"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8" name="Rectangle 27"/>
          <p:cNvSpPr/>
          <p:nvPr/>
        </p:nvSpPr>
        <p:spPr bwMode="auto">
          <a:xfrm>
            <a:off x="457200" y="1828800"/>
            <a:ext cx="5253038" cy="4419600"/>
          </a:xfrm>
          <a:prstGeom prst="rect">
            <a:avLst/>
          </a:prstGeom>
          <a:solidFill>
            <a:schemeClr val="bg1"/>
          </a:solidFill>
          <a:ln>
            <a:noFill/>
          </a:ln>
          <a:effectLst/>
          <a:extLst/>
        </p:spPr>
        <p:txBody>
          <a:bodyPr vert="horz" wrap="square" lIns="91440" tIns="45720" rIns="91440" bIns="45720" numCol="1" rtlCol="0" anchor="t" anchorCtr="0" compatLnSpc="1">
            <a:prstTxWarp prst="textNoShape">
              <a:avLst/>
            </a:prstTxWarp>
            <a:spAutoFit/>
          </a:bodyPr>
          <a:lstStyle/>
          <a:p>
            <a:pPr marL="0" marR="0" indent="290513" algn="l" defTabSz="914400" rtl="0" eaLnBrk="1" fontAlgn="base" latinLnBrk="0" hangingPunct="1">
              <a:lnSpc>
                <a:spcPct val="100000"/>
              </a:lnSpc>
              <a:spcBef>
                <a:spcPct val="0"/>
              </a:spcBef>
              <a:spcAft>
                <a:spcPct val="0"/>
              </a:spcAft>
              <a:buClrTx/>
              <a:buSzTx/>
              <a:buFontTx/>
              <a:buAutoNum type="arabicPeriod"/>
              <a:tabLst/>
            </a:pPr>
            <a:endParaRPr kumimoji="0" lang="en-US" sz="1800" b="0" i="0" u="none" strike="noStrike" cap="none" normalizeH="0" baseline="0" smtClean="0">
              <a:ln>
                <a:noFill/>
              </a:ln>
              <a:solidFill>
                <a:schemeClr val="tx1"/>
              </a:solidFill>
              <a:effectLst/>
              <a:latin typeface="Palatino" pitchFamily="2" charset="0"/>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11" name="Pictur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40" name="Picture 3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41" name="Picture 4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42" name="Picture 4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43" name="Picture 4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45" name="Picture 4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pic>
        <p:nvPicPr>
          <p:cNvPr id="46" name="Picture 4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85775" y="2057400"/>
            <a:ext cx="5276850" cy="3810000"/>
          </a:xfrm>
          <a:prstGeom prst="rect">
            <a:avLst/>
          </a:prstGeom>
        </p:spPr>
      </p:pic>
      <p:grpSp>
        <p:nvGrpSpPr>
          <p:cNvPr id="36" name="Group 35"/>
          <p:cNvGrpSpPr/>
          <p:nvPr/>
        </p:nvGrpSpPr>
        <p:grpSpPr>
          <a:xfrm>
            <a:off x="457197" y="6172198"/>
            <a:ext cx="5279979" cy="152402"/>
            <a:chOff x="457197" y="4876798"/>
            <a:chExt cx="5568156" cy="152402"/>
          </a:xfrm>
        </p:grpSpPr>
        <p:cxnSp>
          <p:nvCxnSpPr>
            <p:cNvPr id="37" name="Straight Connector 17"/>
            <p:cNvCxnSpPr>
              <a:cxnSpLocks noChangeShapeType="1"/>
            </p:cNvCxnSpPr>
            <p:nvPr/>
          </p:nvCxnSpPr>
          <p:spPr bwMode="auto">
            <a:xfrm rot="10800000">
              <a:off x="457198" y="4944629"/>
              <a:ext cx="5568155" cy="0"/>
            </a:xfrm>
            <a:prstGeom prst="line">
              <a:avLst/>
            </a:prstGeom>
            <a:noFill/>
            <a:ln w="15875" algn="ctr">
              <a:solidFill>
                <a:srgbClr val="00AB4E"/>
              </a:solidFill>
              <a:round/>
              <a:headEnd/>
              <a:tailEnd/>
            </a:ln>
            <a:effectLst/>
          </p:spPr>
        </p:cxnSp>
        <p:cxnSp>
          <p:nvCxnSpPr>
            <p:cNvPr id="38" name="Straight Connector 18"/>
            <p:cNvCxnSpPr>
              <a:cxnSpLocks noChangeShapeType="1"/>
            </p:cNvCxnSpPr>
            <p:nvPr/>
          </p:nvCxnSpPr>
          <p:spPr bwMode="auto">
            <a:xfrm flipV="1">
              <a:off x="457197" y="4876798"/>
              <a:ext cx="1" cy="152402"/>
            </a:xfrm>
            <a:prstGeom prst="line">
              <a:avLst/>
            </a:prstGeom>
            <a:noFill/>
            <a:ln w="15875" algn="ctr">
              <a:solidFill>
                <a:srgbClr val="00AB4E"/>
              </a:solidFill>
              <a:round/>
              <a:headEnd/>
              <a:tailEnd/>
            </a:ln>
            <a:effectLst/>
          </p:spPr>
        </p:cxnSp>
      </p:grpSp>
      <p:grpSp>
        <p:nvGrpSpPr>
          <p:cNvPr id="17" name="Group 16"/>
          <p:cNvGrpSpPr>
            <a:grpSpLocks/>
          </p:cNvGrpSpPr>
          <p:nvPr/>
        </p:nvGrpSpPr>
        <p:grpSpPr bwMode="auto">
          <a:xfrm>
            <a:off x="5667375" y="1828800"/>
            <a:ext cx="123826" cy="4420754"/>
            <a:chOff x="3574256" y="2209800"/>
            <a:chExt cx="152400" cy="4114800"/>
          </a:xfrm>
        </p:grpSpPr>
        <p:cxnSp>
          <p:nvCxnSpPr>
            <p:cNvPr id="18"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9"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346895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left)">
                                      <p:cBhvr>
                                        <p:cTn id="10" dur="500"/>
                                        <p:tgtEl>
                                          <p:spTgt spid="2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fade">
                                      <p:cBhvr>
                                        <p:cTn id="18" dur="500"/>
                                        <p:tgtEl>
                                          <p:spTgt spid="2050"/>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2">
                                            <p:txEl>
                                              <p:pRg st="0" end="0"/>
                                            </p:txEl>
                                          </p:spTgt>
                                        </p:tgtEl>
                                        <p:attrNameLst>
                                          <p:attrName>style.visibility</p:attrName>
                                        </p:attrNameLst>
                                      </p:cBhvr>
                                      <p:to>
                                        <p:strVal val="visible"/>
                                      </p:to>
                                    </p:set>
                                    <p:animEffect transition="in" filter="wipe(left)">
                                      <p:cBhvr>
                                        <p:cTn id="22" dur="500"/>
                                        <p:tgtEl>
                                          <p:spTgt spid="32">
                                            <p:txEl>
                                              <p:pRg st="0" end="0"/>
                                            </p:txEl>
                                          </p:spTgt>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500"/>
                                        <p:tgtEl>
                                          <p:spTgt spid="17"/>
                                        </p:tgtEl>
                                      </p:cBhvr>
                                    </p:animEffect>
                                  </p:childTnLst>
                                </p:cTn>
                              </p:par>
                              <p:par>
                                <p:cTn id="27" presetID="22" presetClass="entr" presetSubtype="2" fill="hold"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right)">
                                      <p:cBhvr>
                                        <p:cTn id="29" dur="500"/>
                                        <p:tgtEl>
                                          <p:spTgt spid="36"/>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left)">
                                      <p:cBhvr>
                                        <p:cTn id="45" dur="750"/>
                                        <p:tgtEl>
                                          <p:spTgt spid="4"/>
                                        </p:tgtEl>
                                      </p:cBhvr>
                                    </p:animEffect>
                                  </p:childTnLst>
                                </p:cTn>
                              </p:par>
                            </p:childTnLst>
                          </p:cTn>
                        </p:par>
                        <p:par>
                          <p:cTn id="46" fill="hold">
                            <p:stCondLst>
                              <p:cond delay="4750"/>
                            </p:stCondLst>
                            <p:childTnLst>
                              <p:par>
                                <p:cTn id="47" presetID="22" presetClass="entr" presetSubtype="1"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750"/>
                                        <p:tgtEl>
                                          <p:spTgt spid="5"/>
                                        </p:tgtEl>
                                      </p:cBhvr>
                                    </p:animEffect>
                                  </p:childTnLst>
                                </p:cTn>
                              </p:par>
                            </p:childTnLst>
                          </p:cTn>
                        </p:par>
                        <p:par>
                          <p:cTn id="50" fill="hold">
                            <p:stCondLst>
                              <p:cond delay="5500"/>
                            </p:stCondLst>
                            <p:childTnLst>
                              <p:par>
                                <p:cTn id="51" presetID="22" presetClass="entr" presetSubtype="8"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750"/>
                                        <p:tgtEl>
                                          <p:spTgt spid="6"/>
                                        </p:tgtEl>
                                      </p:cBhvr>
                                    </p:animEffect>
                                  </p:childTnLst>
                                </p:cTn>
                              </p:par>
                            </p:childTnLst>
                          </p:cTn>
                        </p:par>
                        <p:par>
                          <p:cTn id="54" fill="hold">
                            <p:stCondLst>
                              <p:cond delay="6250"/>
                            </p:stCondLst>
                            <p:childTnLst>
                              <p:par>
                                <p:cTn id="55" presetID="22" presetClass="entr" presetSubtype="8" fill="hold" nodeType="after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wipe(left)">
                                      <p:cBhvr>
                                        <p:cTn id="57" dur="750"/>
                                        <p:tgtEl>
                                          <p:spTgt spid="7"/>
                                        </p:tgtEl>
                                      </p:cBhvr>
                                    </p:animEffect>
                                  </p:childTnLst>
                                </p:cTn>
                              </p:par>
                            </p:childTnLst>
                          </p:cTn>
                        </p:par>
                        <p:par>
                          <p:cTn id="58" fill="hold">
                            <p:stCondLst>
                              <p:cond delay="7000"/>
                            </p:stCondLst>
                            <p:childTnLst>
                              <p:par>
                                <p:cTn id="59" presetID="22" presetClass="entr" presetSubtype="8" fill="hold"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750"/>
                                        <p:tgtEl>
                                          <p:spTgt spid="9"/>
                                        </p:tgtEl>
                                      </p:cBhvr>
                                    </p:animEffect>
                                  </p:childTnLst>
                                </p:cTn>
                              </p:par>
                            </p:childTnLst>
                          </p:cTn>
                        </p:par>
                        <p:par>
                          <p:cTn id="62" fill="hold">
                            <p:stCondLst>
                              <p:cond delay="7750"/>
                            </p:stCondLst>
                            <p:childTnLst>
                              <p:par>
                                <p:cTn id="63" presetID="22" presetClass="entr" presetSubtype="8" fill="hold"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ipe(left)">
                                      <p:cBhvr>
                                        <p:cTn id="65" dur="750"/>
                                        <p:tgtEl>
                                          <p:spTgt spid="11"/>
                                        </p:tgtEl>
                                      </p:cBhvr>
                                    </p:animEffect>
                                  </p:childTnLst>
                                </p:cTn>
                              </p:par>
                            </p:childTnLst>
                          </p:cTn>
                        </p:par>
                        <p:par>
                          <p:cTn id="66" fill="hold">
                            <p:stCondLst>
                              <p:cond delay="8500"/>
                            </p:stCondLst>
                            <p:childTnLst>
                              <p:par>
                                <p:cTn id="67" presetID="22" presetClass="entr" presetSubtype="8" fill="hold"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wipe(left)">
                                      <p:cBhvr>
                                        <p:cTn id="69" dur="750"/>
                                        <p:tgtEl>
                                          <p:spTgt spid="40"/>
                                        </p:tgtEl>
                                      </p:cBhvr>
                                    </p:animEffect>
                                  </p:childTnLst>
                                </p:cTn>
                              </p:par>
                            </p:childTnLst>
                          </p:cTn>
                        </p:par>
                        <p:par>
                          <p:cTn id="70" fill="hold">
                            <p:stCondLst>
                              <p:cond delay="9250"/>
                            </p:stCondLst>
                            <p:childTnLst>
                              <p:par>
                                <p:cTn id="71" presetID="22" presetClass="entr" presetSubtype="8" fill="hold" nodeType="after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wipe(left)">
                                      <p:cBhvr>
                                        <p:cTn id="73" dur="750"/>
                                        <p:tgtEl>
                                          <p:spTgt spid="41"/>
                                        </p:tgtEl>
                                      </p:cBhvr>
                                    </p:animEffect>
                                  </p:childTnLst>
                                </p:cTn>
                              </p:par>
                            </p:childTnLst>
                          </p:cTn>
                        </p:par>
                        <p:par>
                          <p:cTn id="74" fill="hold">
                            <p:stCondLst>
                              <p:cond delay="10000"/>
                            </p:stCondLst>
                            <p:childTnLst>
                              <p:par>
                                <p:cTn id="75" presetID="22" presetClass="entr" presetSubtype="8" fill="hold" nodeType="after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wipe(left)">
                                      <p:cBhvr>
                                        <p:cTn id="77" dur="750"/>
                                        <p:tgtEl>
                                          <p:spTgt spid="42"/>
                                        </p:tgtEl>
                                      </p:cBhvr>
                                    </p:animEffect>
                                  </p:childTnLst>
                                </p:cTn>
                              </p:par>
                            </p:childTnLst>
                          </p:cTn>
                        </p:par>
                        <p:par>
                          <p:cTn id="78" fill="hold">
                            <p:stCondLst>
                              <p:cond delay="10750"/>
                            </p:stCondLst>
                            <p:childTnLst>
                              <p:par>
                                <p:cTn id="79" presetID="22" presetClass="entr" presetSubtype="8" fill="hold" nodeType="after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wipe(left)">
                                      <p:cBhvr>
                                        <p:cTn id="81" dur="750"/>
                                        <p:tgtEl>
                                          <p:spTgt spid="43"/>
                                        </p:tgtEl>
                                      </p:cBhvr>
                                    </p:animEffect>
                                  </p:childTnLst>
                                </p:cTn>
                              </p:par>
                            </p:childTnLst>
                          </p:cTn>
                        </p:par>
                        <p:par>
                          <p:cTn id="82" fill="hold">
                            <p:stCondLst>
                              <p:cond delay="11500"/>
                            </p:stCondLst>
                            <p:childTnLst>
                              <p:par>
                                <p:cTn id="83" presetID="22" presetClass="entr" presetSubtype="8" fill="hold" nodeType="after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wipe(left)">
                                      <p:cBhvr>
                                        <p:cTn id="85" dur="750"/>
                                        <p:tgtEl>
                                          <p:spTgt spid="44"/>
                                        </p:tgtEl>
                                      </p:cBhvr>
                                    </p:animEffect>
                                  </p:childTnLst>
                                </p:cTn>
                              </p:par>
                            </p:childTnLst>
                          </p:cTn>
                        </p:par>
                        <p:par>
                          <p:cTn id="86" fill="hold">
                            <p:stCondLst>
                              <p:cond delay="12250"/>
                            </p:stCondLst>
                            <p:childTnLst>
                              <p:par>
                                <p:cTn id="87" presetID="22" presetClass="entr" presetSubtype="8" fill="hold" nodeType="after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wipe(left)">
                                      <p:cBhvr>
                                        <p:cTn id="89" dur="750"/>
                                        <p:tgtEl>
                                          <p:spTgt spid="45"/>
                                        </p:tgtEl>
                                      </p:cBhvr>
                                    </p:animEffect>
                                  </p:childTnLst>
                                </p:cTn>
                              </p:par>
                            </p:childTnLst>
                          </p:cTn>
                        </p:par>
                        <p:par>
                          <p:cTn id="90" fill="hold">
                            <p:stCondLst>
                              <p:cond delay="13000"/>
                            </p:stCondLst>
                            <p:childTnLst>
                              <p:par>
                                <p:cTn id="91" presetID="22" presetClass="entr" presetSubtype="8" fill="hold" nodeType="afterEffect">
                                  <p:stCondLst>
                                    <p:cond delay="0"/>
                                  </p:stCondLst>
                                  <p:childTnLst>
                                    <p:set>
                                      <p:cBhvr>
                                        <p:cTn id="92" dur="1" fill="hold">
                                          <p:stCondLst>
                                            <p:cond delay="0"/>
                                          </p:stCondLst>
                                        </p:cTn>
                                        <p:tgtEl>
                                          <p:spTgt spid="46"/>
                                        </p:tgtEl>
                                        <p:attrNameLst>
                                          <p:attrName>style.visibility</p:attrName>
                                        </p:attrNameLst>
                                      </p:cBhvr>
                                      <p:to>
                                        <p:strVal val="visible"/>
                                      </p:to>
                                    </p:set>
                                    <p:animEffect transition="in" filter="wipe(left)">
                                      <p:cBhvr>
                                        <p:cTn id="93" dur="750"/>
                                        <p:tgtEl>
                                          <p:spTgt spid="46"/>
                                        </p:tgtEl>
                                      </p:cBhvr>
                                    </p:animEffect>
                                  </p:childTnLst>
                                </p:cTn>
                              </p:par>
                            </p:childTnLst>
                          </p:cTn>
                        </p:par>
                        <p:par>
                          <p:cTn id="94" fill="hold">
                            <p:stCondLst>
                              <p:cond delay="13750"/>
                            </p:stCondLst>
                            <p:childTnLst>
                              <p:par>
                                <p:cTn id="95" presetID="22" presetClass="entr" presetSubtype="8" fill="hold" grpId="0" nodeType="afterEffect">
                                  <p:stCondLst>
                                    <p:cond delay="0"/>
                                  </p:stCondLst>
                                  <p:childTnLst>
                                    <p:set>
                                      <p:cBhvr>
                                        <p:cTn id="96" dur="1" fill="hold">
                                          <p:stCondLst>
                                            <p:cond delay="0"/>
                                          </p:stCondLst>
                                        </p:cTn>
                                        <p:tgtEl>
                                          <p:spTgt spid="13">
                                            <p:txEl>
                                              <p:pRg st="0" end="0"/>
                                            </p:txEl>
                                          </p:spTgt>
                                        </p:tgtEl>
                                        <p:attrNameLst>
                                          <p:attrName>style.visibility</p:attrName>
                                        </p:attrNameLst>
                                      </p:cBhvr>
                                      <p:to>
                                        <p:strVal val="visible"/>
                                      </p:to>
                                    </p:set>
                                    <p:animEffect transition="in" filter="wipe(left)">
                                      <p:cBhvr>
                                        <p:cTn id="97" dur="500"/>
                                        <p:tgtEl>
                                          <p:spTgt spid="13">
                                            <p:txEl>
                                              <p:pRg st="0" end="0"/>
                                            </p:txEl>
                                          </p:spTgt>
                                        </p:tgtEl>
                                      </p:cBhvr>
                                    </p:animEffect>
                                  </p:childTnLst>
                                </p:cTn>
                              </p:par>
                            </p:childTnLst>
                          </p:cTn>
                        </p:par>
                        <p:par>
                          <p:cTn id="98" fill="hold">
                            <p:stCondLst>
                              <p:cond delay="14250"/>
                            </p:stCondLst>
                            <p:childTnLst>
                              <p:par>
                                <p:cTn id="99" presetID="22" presetClass="entr" presetSubtype="8" fill="hold" nodeType="after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wipe(left)">
                                      <p:cBhvr>
                                        <p:cTn id="101" dur="500"/>
                                        <p:tgtEl>
                                          <p:spTgt spid="22"/>
                                        </p:tgtEl>
                                      </p:cBhvr>
                                    </p:animEffect>
                                  </p:childTnLst>
                                </p:cTn>
                              </p:par>
                            </p:childTnLst>
                          </p:cTn>
                        </p:par>
                        <p:par>
                          <p:cTn id="102" fill="hold">
                            <p:stCondLst>
                              <p:cond delay="14750"/>
                            </p:stCondLst>
                            <p:childTnLst>
                              <p:par>
                                <p:cTn id="103" presetID="22" presetClass="entr" presetSubtype="8" fill="hold" nodeType="afterEffect">
                                  <p:stCondLst>
                                    <p:cond delay="0"/>
                                  </p:stCondLst>
                                  <p:childTnLst>
                                    <p:set>
                                      <p:cBhvr>
                                        <p:cTn id="104" dur="1" fill="hold">
                                          <p:stCondLst>
                                            <p:cond delay="0"/>
                                          </p:stCondLst>
                                        </p:cTn>
                                        <p:tgtEl>
                                          <p:spTgt spid="10"/>
                                        </p:tgtEl>
                                        <p:attrNameLst>
                                          <p:attrName>style.visibility</p:attrName>
                                        </p:attrNameLst>
                                      </p:cBhvr>
                                      <p:to>
                                        <p:strVal val="visible"/>
                                      </p:to>
                                    </p:set>
                                    <p:animEffect transition="in" filter="wipe(left)">
                                      <p:cBhvr>
                                        <p:cTn id="10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3" grpId="0"/>
      <p:bldP spid="32" grpId="0" build="p"/>
      <p:bldP spid="12" grpId="0"/>
      <p:bldP spid="13" grpId="0" build="p"/>
      <p:bldP spid="14" grpId="0"/>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50" name="Text Box 10"/>
          <p:cNvSpPr txBox="1">
            <a:spLocks noChangeArrowheads="1"/>
          </p:cNvSpPr>
          <p:nvPr/>
        </p:nvSpPr>
        <p:spPr bwMode="auto">
          <a:xfrm>
            <a:off x="457197" y="762000"/>
            <a:ext cx="7010401" cy="671513"/>
          </a:xfrm>
          <a:prstGeom prst="rect">
            <a:avLst/>
          </a:prstGeom>
          <a:noFill/>
          <a:ln w="9525">
            <a:noFill/>
            <a:miter lim="800000"/>
            <a:headEnd/>
            <a:tailEnd/>
          </a:ln>
        </p:spPr>
        <p:txBody>
          <a:bodyPr wrap="square">
            <a:spAutoFit/>
          </a:bodyPr>
          <a:lstStyle/>
          <a:p>
            <a:pPr defTabSz="400050">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consumer surplus</a:t>
            </a:r>
            <a:r>
              <a:rPr lang="en-US" b="1" dirty="0">
                <a:solidFill>
                  <a:srgbClr val="382344"/>
                </a:solidFill>
                <a:latin typeface="Arial" charset="0"/>
              </a:rPr>
              <a:t>	</a:t>
            </a:r>
            <a:r>
              <a:rPr lang="en-US" dirty="0" smtClean="0">
                <a:solidFill>
                  <a:srgbClr val="2A5CAA"/>
                </a:solidFill>
                <a:latin typeface="Arial" charset="0"/>
              </a:rPr>
              <a:t>Difference </a:t>
            </a:r>
            <a:r>
              <a:rPr lang="en-US" dirty="0">
                <a:solidFill>
                  <a:srgbClr val="2A5CAA"/>
                </a:solidFill>
                <a:latin typeface="Arial" charset="0"/>
              </a:rPr>
              <a:t>between what a consumer is willing to pay for a good and the amount actually paid.</a:t>
            </a:r>
          </a:p>
        </p:txBody>
      </p:sp>
      <p:sp>
        <p:nvSpPr>
          <p:cNvPr id="17" name="Rectangle 4"/>
          <p:cNvSpPr>
            <a:spLocks noGrp="1" noChangeArrowheads="1"/>
          </p:cNvSpPr>
          <p:nvPr>
            <p:ph type="title" idx="4294967295"/>
          </p:nvPr>
        </p:nvSpPr>
        <p:spPr>
          <a:xfrm>
            <a:off x="1295400" y="198438"/>
            <a:ext cx="7391400" cy="487362"/>
          </a:xfrm>
          <a:prstGeom prst="rect">
            <a:avLst/>
          </a:prstGeom>
          <a:noFill/>
        </p:spPr>
        <p:txBody>
          <a:bodyPr anchor="b" anchorCtr="0"/>
          <a:lstStyle/>
          <a:p>
            <a:pPr marL="419100" indent="-419100" eaLnBrk="1" hangingPunct="1"/>
            <a:r>
              <a:rPr lang="en-US" sz="2800" dirty="0" smtClean="0">
                <a:solidFill>
                  <a:srgbClr val="008FD0"/>
                </a:solidFill>
              </a:rPr>
              <a:t>Consumer Surplus</a:t>
            </a:r>
          </a:p>
        </p:txBody>
      </p:sp>
      <p:sp>
        <p:nvSpPr>
          <p:cNvPr id="18"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b" anchorCtr="0"/>
          <a:lstStyle/>
          <a:p>
            <a:pPr algn="ctr">
              <a:buFontTx/>
              <a:buNone/>
            </a:pPr>
            <a:r>
              <a:rPr lang="en-US" sz="2800" b="1" dirty="0" smtClean="0">
                <a:solidFill>
                  <a:srgbClr val="008FD0"/>
                </a:solidFill>
                <a:latin typeface="Arial" charset="0"/>
              </a:rPr>
              <a:t>4.4</a:t>
            </a:r>
            <a:endParaRPr lang="en-US" sz="2800" b="1" dirty="0">
              <a:solidFill>
                <a:srgbClr val="008FD0"/>
              </a:solidFill>
              <a:latin typeface="Arial" charset="0"/>
            </a:endParaRPr>
          </a:p>
        </p:txBody>
      </p:sp>
      <p:sp>
        <p:nvSpPr>
          <p:cNvPr id="7" name="Rectangle 52"/>
          <p:cNvSpPr txBox="1">
            <a:spLocks noChangeArrowheads="1"/>
          </p:cNvSpPr>
          <p:nvPr/>
        </p:nvSpPr>
        <p:spPr>
          <a:xfrm>
            <a:off x="457197" y="1600200"/>
            <a:ext cx="4876801" cy="511175"/>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Consumer Surplus and Demand</a:t>
            </a:r>
          </a:p>
        </p:txBody>
      </p:sp>
      <p:pic>
        <p:nvPicPr>
          <p:cNvPr id="8" name="Picture 5" descr="C:\Documents and Settings\Kyle M. Thiel\Desktop\ch04\ch04\fig4.13\fig4.13_0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1" y="2009775"/>
            <a:ext cx="5953125"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Documents and Settings\Kyle M. Thiel\Desktop\ch04\ch04\fig4.13\fig4.13_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1" y="2009775"/>
            <a:ext cx="5953125"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C:\Documents and Settings\Kyle M. Thiel\Desktop\ch04\ch04\fig4.13\fig4.13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9001" y="2009775"/>
            <a:ext cx="5953125"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Documents and Settings\Kyle M. Thiel\Desktop\ch04\ch04\fig4.13\fig4.13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1" y="2009775"/>
            <a:ext cx="5953125"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4"/>
          <p:cNvSpPr>
            <a:spLocks noChangeArrowheads="1"/>
          </p:cNvSpPr>
          <p:nvPr/>
        </p:nvSpPr>
        <p:spPr bwMode="auto">
          <a:xfrm>
            <a:off x="457198" y="2847976"/>
            <a:ext cx="2819404" cy="329564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Consumer surplus is the total benefit from the consumption of a product, less the total cost of purchasing it. </a:t>
            </a:r>
          </a:p>
          <a:p>
            <a:pPr>
              <a:spcBef>
                <a:spcPct val="20000"/>
              </a:spcBef>
              <a:buNone/>
            </a:pPr>
            <a:endParaRPr lang="en-US" sz="900" dirty="0">
              <a:latin typeface="Arial" pitchFamily="34" charset="0"/>
            </a:endParaRPr>
          </a:p>
          <a:p>
            <a:pPr>
              <a:spcBef>
                <a:spcPct val="20000"/>
              </a:spcBef>
              <a:buNone/>
            </a:pPr>
            <a:r>
              <a:rPr lang="en-US" sz="1600" dirty="0">
                <a:latin typeface="Arial" pitchFamily="34" charset="0"/>
              </a:rPr>
              <a:t>Here, the consumer surplus associated with six concert tickets (purchased at $14 per ticket) is given by the yellow-shaded area:</a:t>
            </a:r>
          </a:p>
          <a:p>
            <a:pPr>
              <a:spcBef>
                <a:spcPct val="20000"/>
              </a:spcBef>
              <a:buNone/>
            </a:pPr>
            <a:endParaRPr lang="en-US" sz="900" dirty="0">
              <a:latin typeface="Arial" pitchFamily="34" charset="0"/>
            </a:endParaRPr>
          </a:p>
          <a:p>
            <a:pPr>
              <a:spcBef>
                <a:spcPct val="20000"/>
              </a:spcBef>
              <a:buNone/>
            </a:pPr>
            <a:r>
              <a:rPr lang="en-US" sz="1600" dirty="0">
                <a:latin typeface="Arial" pitchFamily="34" charset="0"/>
              </a:rPr>
              <a:t>$6 + $5 + $4 + $3 + $2 + $1 = $21</a:t>
            </a:r>
          </a:p>
        </p:txBody>
      </p:sp>
      <p:sp>
        <p:nvSpPr>
          <p:cNvPr id="13" name="Rectangle 5"/>
          <p:cNvSpPr>
            <a:spLocks noChangeArrowheads="1"/>
          </p:cNvSpPr>
          <p:nvPr/>
        </p:nvSpPr>
        <p:spPr bwMode="auto">
          <a:xfrm>
            <a:off x="457201" y="2543176"/>
            <a:ext cx="2819400" cy="304800"/>
          </a:xfrm>
          <a:prstGeom prst="rect">
            <a:avLst/>
          </a:prstGeom>
          <a:noFill/>
          <a:ln>
            <a:noFill/>
          </a:ln>
        </p:spPr>
        <p:txBody>
          <a:bodyPr lIns="45720" rIns="45720" anchor="ctr"/>
          <a:lstStyle/>
          <a:p>
            <a:pPr>
              <a:spcBef>
                <a:spcPct val="20000"/>
              </a:spcBef>
              <a:buNone/>
            </a:pPr>
            <a:r>
              <a:rPr lang="en-US" sz="1400" b="1" dirty="0" smtClean="0">
                <a:latin typeface="Arial" pitchFamily="34" charset="0"/>
              </a:rPr>
              <a:t>CONSUMER SURPLUS</a:t>
            </a:r>
            <a:endParaRPr lang="en-US" sz="1400" b="1" dirty="0">
              <a:latin typeface="Arial" pitchFamily="34" charset="0"/>
            </a:endParaRPr>
          </a:p>
        </p:txBody>
      </p:sp>
      <p:sp>
        <p:nvSpPr>
          <p:cNvPr id="14" name="Rectangle 10"/>
          <p:cNvSpPr>
            <a:spLocks noChangeArrowheads="1"/>
          </p:cNvSpPr>
          <p:nvPr/>
        </p:nvSpPr>
        <p:spPr bwMode="auto">
          <a:xfrm>
            <a:off x="457200" y="2238376"/>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4.14</a:t>
            </a:r>
            <a:endParaRPr lang="en-US" sz="2000" b="1" dirty="0">
              <a:solidFill>
                <a:srgbClr val="ED1B2F"/>
              </a:solidFill>
              <a:latin typeface="Arial" charset="0"/>
            </a:endParaRPr>
          </a:p>
        </p:txBody>
      </p:sp>
      <p:grpSp>
        <p:nvGrpSpPr>
          <p:cNvPr id="15" name="Group 14"/>
          <p:cNvGrpSpPr>
            <a:grpSpLocks/>
          </p:cNvGrpSpPr>
          <p:nvPr/>
        </p:nvGrpSpPr>
        <p:grpSpPr bwMode="auto">
          <a:xfrm>
            <a:off x="3352800" y="6143625"/>
            <a:ext cx="5076825" cy="133350"/>
            <a:chOff x="3657600" y="1678781"/>
            <a:chExt cx="4800600" cy="152400"/>
          </a:xfrm>
        </p:grpSpPr>
        <p:cxnSp>
          <p:nvCxnSpPr>
            <p:cNvPr id="1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201" y="5972176"/>
            <a:ext cx="2895600" cy="228600"/>
            <a:chOff x="457199" y="5791200"/>
            <a:chExt cx="3193257" cy="152400"/>
          </a:xfrm>
        </p:grpSpPr>
        <p:cxnSp>
          <p:nvCxnSpPr>
            <p:cNvPr id="2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24" name="Group 23"/>
          <p:cNvGrpSpPr>
            <a:grpSpLocks/>
          </p:cNvGrpSpPr>
          <p:nvPr/>
        </p:nvGrpSpPr>
        <p:grpSpPr bwMode="auto">
          <a:xfrm>
            <a:off x="3276601" y="2238376"/>
            <a:ext cx="152400" cy="3971924"/>
            <a:chOff x="3574256" y="2344362"/>
            <a:chExt cx="152400" cy="4114801"/>
          </a:xfrm>
        </p:grpSpPr>
        <p:cxnSp>
          <p:nvCxnSpPr>
            <p:cNvPr id="25"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26"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pic>
        <p:nvPicPr>
          <p:cNvPr id="27"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44659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99050"/>
                                        </p:tgtEl>
                                        <p:attrNameLst>
                                          <p:attrName>style.visibility</p:attrName>
                                        </p:attrNameLst>
                                      </p:cBhvr>
                                      <p:to>
                                        <p:strVal val="visible"/>
                                      </p:to>
                                    </p:set>
                                    <p:animEffect transition="in" filter="wipe(left)">
                                      <p:cBhvr>
                                        <p:cTn id="19" dur="500"/>
                                        <p:tgtEl>
                                          <p:spTgt spid="59905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Effect transition="in" filter="wipe(left)">
                                      <p:cBhvr>
                                        <p:cTn id="24" dur="500"/>
                                        <p:tgtEl>
                                          <p:spTgt spid="7">
                                            <p:txEl>
                                              <p:pRg st="0" end="0"/>
                                            </p:txEl>
                                          </p:spTgt>
                                        </p:tgtEl>
                                      </p:cBhvr>
                                    </p:animEffect>
                                  </p:childTnLst>
                                </p:cTn>
                              </p:par>
                            </p:childTnLst>
                          </p:cTn>
                        </p:par>
                        <p:par>
                          <p:cTn id="25" fill="hold">
                            <p:stCondLst>
                              <p:cond delay="500"/>
                            </p:stCondLst>
                            <p:childTnLst>
                              <p:par>
                                <p:cTn id="26" presetID="22" presetClass="entr" presetSubtype="4"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down)">
                                      <p:cBhvr>
                                        <p:cTn id="28" dur="500"/>
                                        <p:tgtEl>
                                          <p:spTgt spid="24"/>
                                        </p:tgtEl>
                                      </p:cBhvr>
                                    </p:animEffect>
                                  </p:childTnLst>
                                </p:cTn>
                              </p:par>
                              <p:par>
                                <p:cTn id="29" presetID="22" presetClass="entr" presetSubtype="8"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12">
                                            <p:txEl>
                                              <p:pRg st="0" end="0"/>
                                            </p:txEl>
                                          </p:spTgt>
                                        </p:tgtEl>
                                        <p:attrNameLst>
                                          <p:attrName>style.visibility</p:attrName>
                                        </p:attrNameLst>
                                      </p:cBhvr>
                                      <p:to>
                                        <p:strVal val="visible"/>
                                      </p:to>
                                    </p:set>
                                    <p:animEffect transition="in" filter="wipe(left)">
                                      <p:cBhvr>
                                        <p:cTn id="43" dur="500"/>
                                        <p:tgtEl>
                                          <p:spTgt spid="12">
                                            <p:txEl>
                                              <p:pRg st="0" end="0"/>
                                            </p:txEl>
                                          </p:spTgt>
                                        </p:tgtEl>
                                      </p:cBhvr>
                                    </p:animEffect>
                                  </p:childTnLst>
                                </p:cTn>
                              </p:par>
                            </p:childTnLst>
                          </p:cTn>
                        </p:par>
                        <p:par>
                          <p:cTn id="44" fill="hold">
                            <p:stCondLst>
                              <p:cond delay="2500"/>
                            </p:stCondLst>
                            <p:childTnLst>
                              <p:par>
                                <p:cTn id="45" presetID="22" presetClass="entr" presetSubtype="8"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childTnLst>
                          </p:cTn>
                        </p:par>
                        <p:par>
                          <p:cTn id="48" fill="hold">
                            <p:stCondLst>
                              <p:cond delay="3000"/>
                            </p:stCondLst>
                            <p:childTnLst>
                              <p:par>
                                <p:cTn id="49" presetID="22" presetClass="entr" presetSubtype="8"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750"/>
                                        <p:tgtEl>
                                          <p:spTgt spid="10"/>
                                        </p:tgtEl>
                                      </p:cBhvr>
                                    </p:animEffect>
                                  </p:childTnLst>
                                </p:cTn>
                              </p:par>
                            </p:childTnLst>
                          </p:cTn>
                        </p:par>
                        <p:par>
                          <p:cTn id="52" fill="hold">
                            <p:stCondLst>
                              <p:cond delay="375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750"/>
                                        <p:tgtEl>
                                          <p:spTgt spid="11"/>
                                        </p:tgtEl>
                                      </p:cBhvr>
                                    </p:animEffect>
                                  </p:childTnLst>
                                </p:cTn>
                              </p:par>
                            </p:childTnLst>
                          </p:cTn>
                        </p:par>
                        <p:par>
                          <p:cTn id="56" fill="hold">
                            <p:stCondLst>
                              <p:cond delay="4500"/>
                            </p:stCondLst>
                            <p:childTnLst>
                              <p:par>
                                <p:cTn id="57" presetID="22" presetClass="entr" presetSubtype="8"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left)">
                                      <p:cBhvr>
                                        <p:cTn id="59" dur="750"/>
                                        <p:tgtEl>
                                          <p:spTgt spid="8"/>
                                        </p:tgtEl>
                                      </p:cBhvr>
                                    </p:animEffect>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12">
                                            <p:txEl>
                                              <p:pRg st="2" end="2"/>
                                            </p:txEl>
                                          </p:spTgt>
                                        </p:tgtEl>
                                        <p:attrNameLst>
                                          <p:attrName>style.visibility</p:attrName>
                                        </p:attrNameLst>
                                      </p:cBhvr>
                                      <p:to>
                                        <p:strVal val="visible"/>
                                      </p:to>
                                    </p:set>
                                    <p:animEffect transition="in" filter="wipe(left)">
                                      <p:cBhvr>
                                        <p:cTn id="63" dur="500"/>
                                        <p:tgtEl>
                                          <p:spTgt spid="12">
                                            <p:txEl>
                                              <p:pRg st="2" end="2"/>
                                            </p:txEl>
                                          </p:spTgt>
                                        </p:tgtEl>
                                      </p:cBhvr>
                                    </p:animEffect>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12">
                                            <p:txEl>
                                              <p:pRg st="4" end="4"/>
                                            </p:txEl>
                                          </p:spTgt>
                                        </p:tgtEl>
                                        <p:attrNameLst>
                                          <p:attrName>style.visibility</p:attrName>
                                        </p:attrNameLst>
                                      </p:cBhvr>
                                      <p:to>
                                        <p:strVal val="visible"/>
                                      </p:to>
                                    </p:set>
                                    <p:animEffect transition="in" filter="wipe(left)">
                                      <p:cBhvr>
                                        <p:cTn id="67" dur="500"/>
                                        <p:tgtEl>
                                          <p:spTgt spid="12">
                                            <p:txEl>
                                              <p:pRg st="4" end="4"/>
                                            </p:txEl>
                                          </p:spTgt>
                                        </p:tgtEl>
                                      </p:cBhvr>
                                    </p:animEffect>
                                  </p:childTnLst>
                                </p:cTn>
                              </p:par>
                            </p:childTnLst>
                          </p:cTn>
                        </p:par>
                        <p:par>
                          <p:cTn id="68" fill="hold">
                            <p:stCondLst>
                              <p:cond delay="6250"/>
                            </p:stCondLst>
                            <p:childTnLst>
                              <p:par>
                                <p:cTn id="69" presetID="22" presetClass="entr" presetSubtype="2"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right)">
                                      <p:cBhvr>
                                        <p:cTn id="7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9050" grpId="0"/>
      <p:bldP spid="17" grpId="0"/>
      <p:bldP spid="18" grpId="0"/>
      <p:bldP spid="7" grpId="0" build="p"/>
      <p:bldP spid="12" grpId="0" uiExpand="1" build="p"/>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66726" y="1000125"/>
            <a:ext cx="2809874" cy="447675"/>
          </a:xfrm>
          <a:prstGeom prst="rect">
            <a:avLst/>
          </a:prstGeom>
          <a:noFill/>
          <a:ln>
            <a:noFill/>
          </a:ln>
        </p:spPr>
        <p:txBody>
          <a:bodyPr lIns="45720" rIns="45720" anchor="ctr"/>
          <a:lstStyle/>
          <a:p>
            <a:pPr>
              <a:spcBef>
                <a:spcPct val="20000"/>
              </a:spcBef>
              <a:buNone/>
            </a:pPr>
            <a:r>
              <a:rPr lang="en-US" sz="1400" b="1" dirty="0" smtClean="0">
                <a:latin typeface="Arial" pitchFamily="34" charset="0"/>
              </a:rPr>
              <a:t>CONSUMER SURPLUS GENERALIZED</a:t>
            </a:r>
            <a:endParaRPr lang="en-US" sz="1400" b="1" dirty="0">
              <a:latin typeface="Arial" pitchFamily="34" charset="0"/>
            </a:endParaRPr>
          </a:p>
        </p:txBody>
      </p:sp>
      <p:sp>
        <p:nvSpPr>
          <p:cNvPr id="14" name="Rectangle 10"/>
          <p:cNvSpPr>
            <a:spLocks noChangeArrowheads="1"/>
          </p:cNvSpPr>
          <p:nvPr/>
        </p:nvSpPr>
        <p:spPr bwMode="auto">
          <a:xfrm>
            <a:off x="466725" y="68580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4.15</a:t>
            </a:r>
            <a:endParaRPr lang="en-US" sz="2000" b="1" dirty="0">
              <a:solidFill>
                <a:srgbClr val="ED1B2F"/>
              </a:solidFill>
              <a:latin typeface="Arial" charset="0"/>
            </a:endParaRPr>
          </a:p>
        </p:txBody>
      </p:sp>
      <p:sp>
        <p:nvSpPr>
          <p:cNvPr id="27" name="Rectangle 4"/>
          <p:cNvSpPr>
            <a:spLocks noChangeArrowheads="1"/>
          </p:cNvSpPr>
          <p:nvPr/>
        </p:nvSpPr>
        <p:spPr bwMode="auto">
          <a:xfrm>
            <a:off x="457200" y="1447800"/>
            <a:ext cx="2819400" cy="3048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For the market as a whole, consumer surplus is  measured by the area under the demand curve and above the line representing the purchase price of the good. </a:t>
            </a:r>
          </a:p>
          <a:p>
            <a:pPr>
              <a:spcBef>
                <a:spcPct val="20000"/>
              </a:spcBef>
              <a:buNone/>
            </a:pPr>
            <a:endParaRPr lang="en-US" sz="900" dirty="0">
              <a:latin typeface="Arial" pitchFamily="34" charset="0"/>
            </a:endParaRPr>
          </a:p>
          <a:p>
            <a:pPr>
              <a:spcBef>
                <a:spcPct val="20000"/>
              </a:spcBef>
              <a:buNone/>
            </a:pPr>
            <a:r>
              <a:rPr lang="en-US" sz="1600" dirty="0">
                <a:latin typeface="Arial" pitchFamily="34" charset="0"/>
              </a:rPr>
              <a:t>Here, the consumer surplus is given by the yellow-shaded triangle and is equal </a:t>
            </a:r>
            <a:r>
              <a:rPr lang="en-US" sz="1600" dirty="0" smtClean="0">
                <a:latin typeface="Arial" pitchFamily="34" charset="0"/>
              </a:rPr>
              <a:t>to 1/2 </a:t>
            </a:r>
            <a:r>
              <a:rPr lang="en-US" sz="1600" dirty="0" smtClean="0">
                <a:latin typeface="Arial" pitchFamily="34" charset="0"/>
                <a:sym typeface="WP MathA"/>
              </a:rPr>
              <a:t></a:t>
            </a:r>
            <a:r>
              <a:rPr lang="en-US" sz="1600" dirty="0" smtClean="0">
                <a:latin typeface="Arial" pitchFamily="34" charset="0"/>
              </a:rPr>
              <a:t> </a:t>
            </a:r>
            <a:r>
              <a:rPr lang="en-US" sz="1600" dirty="0">
                <a:latin typeface="Arial" pitchFamily="34" charset="0"/>
              </a:rPr>
              <a:t>($20 − $14) </a:t>
            </a:r>
            <a:r>
              <a:rPr lang="en-US" sz="1600" dirty="0" smtClean="0">
                <a:latin typeface="Arial" pitchFamily="34" charset="0"/>
                <a:sym typeface="WP MathA"/>
              </a:rPr>
              <a:t></a:t>
            </a:r>
            <a:r>
              <a:rPr lang="en-US" sz="1600" dirty="0" smtClean="0">
                <a:latin typeface="Arial" pitchFamily="34" charset="0"/>
              </a:rPr>
              <a:t> </a:t>
            </a:r>
            <a:r>
              <a:rPr lang="en-US" sz="1600" dirty="0">
                <a:latin typeface="Arial" pitchFamily="34" charset="0"/>
              </a:rPr>
              <a:t>6500 = $19,500.</a:t>
            </a:r>
          </a:p>
        </p:txBody>
      </p:sp>
      <p:pic>
        <p:nvPicPr>
          <p:cNvPr id="28" name="Picture 27" descr="fig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3800" y="373062"/>
            <a:ext cx="4905375" cy="449580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9" descr="fi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3800" y="373062"/>
            <a:ext cx="4905375" cy="449580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2" descr="fig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3800" y="373062"/>
            <a:ext cx="4905375" cy="449580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3" descr="fig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3800" y="373062"/>
            <a:ext cx="4905375" cy="449580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4" descr="fig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33800" y="373062"/>
            <a:ext cx="4905375" cy="449580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5" descr="fig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33800" y="373062"/>
            <a:ext cx="4905375" cy="449580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8" descr="fig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3800" y="373062"/>
            <a:ext cx="4905375" cy="4495800"/>
          </a:xfrm>
          <a:prstGeom prst="rect">
            <a:avLst/>
          </a:prstGeom>
          <a:noFill/>
          <a:extLst>
            <a:ext uri="{909E8E84-426E-40DD-AFC4-6F175D3DCCD1}">
              <a14:hiddenFill xmlns:a14="http://schemas.microsoft.com/office/drawing/2010/main">
                <a:solidFill>
                  <a:srgbClr val="FFFFFF"/>
                </a:solidFill>
              </a14:hiddenFill>
            </a:ext>
          </a:extLst>
        </p:spPr>
      </p:pic>
      <p:grpSp>
        <p:nvGrpSpPr>
          <p:cNvPr id="24" name="Group 23"/>
          <p:cNvGrpSpPr>
            <a:grpSpLocks/>
          </p:cNvGrpSpPr>
          <p:nvPr/>
        </p:nvGrpSpPr>
        <p:grpSpPr bwMode="auto">
          <a:xfrm>
            <a:off x="3276599" y="733425"/>
            <a:ext cx="161926" cy="4084111"/>
            <a:chOff x="3574256" y="2344362"/>
            <a:chExt cx="152400" cy="4114801"/>
          </a:xfrm>
        </p:grpSpPr>
        <p:cxnSp>
          <p:nvCxnSpPr>
            <p:cNvPr id="25"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26"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66726" y="4419600"/>
            <a:ext cx="2890836" cy="180975"/>
            <a:chOff x="457199" y="5791200"/>
            <a:chExt cx="3193257" cy="152400"/>
          </a:xfrm>
        </p:grpSpPr>
        <p:cxnSp>
          <p:nvCxnSpPr>
            <p:cNvPr id="2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 name="Rectangle 1"/>
          <p:cNvSpPr/>
          <p:nvPr/>
        </p:nvSpPr>
        <p:spPr>
          <a:xfrm>
            <a:off x="438149" y="4949041"/>
            <a:ext cx="8562975" cy="160415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b="1" dirty="0" smtClean="0">
                <a:solidFill>
                  <a:srgbClr val="2A5CAA"/>
                </a:solidFill>
                <a:latin typeface="Arial" pitchFamily="34" charset="0"/>
              </a:rPr>
              <a:t>APPLYING CONSUMER SURPLUS</a:t>
            </a:r>
          </a:p>
          <a:p>
            <a:pPr>
              <a:spcBef>
                <a:spcPct val="20000"/>
              </a:spcBef>
              <a:buNone/>
            </a:pPr>
            <a:r>
              <a:rPr lang="en-US" sz="1600" dirty="0" smtClean="0">
                <a:latin typeface="Arial" pitchFamily="34" charset="0"/>
              </a:rPr>
              <a:t>Consumer </a:t>
            </a:r>
            <a:r>
              <a:rPr lang="en-US" sz="1600" dirty="0">
                <a:latin typeface="Arial" pitchFamily="34" charset="0"/>
              </a:rPr>
              <a:t>surplus has important </a:t>
            </a:r>
            <a:r>
              <a:rPr lang="en-US" sz="1600" dirty="0" smtClean="0">
                <a:latin typeface="Arial" pitchFamily="34" charset="0"/>
              </a:rPr>
              <a:t>applications in </a:t>
            </a:r>
            <a:r>
              <a:rPr lang="en-US" sz="1600" dirty="0">
                <a:latin typeface="Arial" pitchFamily="34" charset="0"/>
              </a:rPr>
              <a:t>economics. When added over many individuals, it measures the </a:t>
            </a:r>
            <a:r>
              <a:rPr lang="en-US" sz="1600" dirty="0" smtClean="0">
                <a:latin typeface="Arial" pitchFamily="34" charset="0"/>
              </a:rPr>
              <a:t>aggregate benefit </a:t>
            </a:r>
            <a:r>
              <a:rPr lang="en-US" sz="1600" dirty="0">
                <a:latin typeface="Arial" pitchFamily="34" charset="0"/>
              </a:rPr>
              <a:t>that consumers obtain from buying goods in a market. When we </a:t>
            </a:r>
            <a:r>
              <a:rPr lang="en-US" sz="1600" dirty="0" smtClean="0">
                <a:latin typeface="Arial" pitchFamily="34" charset="0"/>
              </a:rPr>
              <a:t>combine consumer </a:t>
            </a:r>
            <a:r>
              <a:rPr lang="en-US" sz="1600" dirty="0">
                <a:latin typeface="Arial" pitchFamily="34" charset="0"/>
              </a:rPr>
              <a:t>surplus with the aggregate profits that producers obtain, we can </a:t>
            </a:r>
            <a:r>
              <a:rPr lang="en-US" sz="1600" dirty="0" smtClean="0">
                <a:latin typeface="Arial" pitchFamily="34" charset="0"/>
              </a:rPr>
              <a:t>evaluate both </a:t>
            </a:r>
            <a:r>
              <a:rPr lang="en-US" sz="1600" dirty="0">
                <a:latin typeface="Arial" pitchFamily="34" charset="0"/>
              </a:rPr>
              <a:t>the costs and benefits not only of alternative market structures, but </a:t>
            </a:r>
            <a:r>
              <a:rPr lang="en-US" sz="1600" dirty="0" smtClean="0">
                <a:latin typeface="Arial" pitchFamily="34" charset="0"/>
              </a:rPr>
              <a:t>of public </a:t>
            </a:r>
            <a:r>
              <a:rPr lang="en-US" sz="1600" dirty="0">
                <a:latin typeface="Arial" pitchFamily="34" charset="0"/>
              </a:rPr>
              <a:t>policies that alter the behavior </a:t>
            </a:r>
            <a:r>
              <a:rPr lang="en-US" sz="1600" dirty="0" smtClean="0">
                <a:latin typeface="Arial" pitchFamily="34" charset="0"/>
              </a:rPr>
              <a:t>of consumers </a:t>
            </a:r>
            <a:r>
              <a:rPr lang="en-US" sz="1600" dirty="0">
                <a:latin typeface="Arial" pitchFamily="34" charset="0"/>
              </a:rPr>
              <a:t>and firms in those markets</a:t>
            </a:r>
            <a:r>
              <a:rPr lang="en-US" sz="1600" dirty="0" smtClean="0">
                <a:latin typeface="Arial" pitchFamily="34" charset="0"/>
              </a:rPr>
              <a:t>.</a:t>
            </a:r>
            <a:endParaRPr lang="en-US" sz="1600" dirty="0">
              <a:latin typeface="Arial" pitchFamily="34" charset="0"/>
            </a:endParaRPr>
          </a:p>
        </p:txBody>
      </p:sp>
      <p:grpSp>
        <p:nvGrpSpPr>
          <p:cNvPr id="15" name="Group 14"/>
          <p:cNvGrpSpPr>
            <a:grpSpLocks/>
          </p:cNvGrpSpPr>
          <p:nvPr/>
        </p:nvGrpSpPr>
        <p:grpSpPr bwMode="auto">
          <a:xfrm>
            <a:off x="3357562" y="4708177"/>
            <a:ext cx="5643563" cy="225773"/>
            <a:chOff x="3657600" y="1678781"/>
            <a:chExt cx="4800600" cy="152400"/>
          </a:xfrm>
        </p:grpSpPr>
        <p:cxnSp>
          <p:nvCxnSpPr>
            <p:cNvPr id="1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36"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4264613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500"/>
                                        <p:tgtEl>
                                          <p:spTgt spid="1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27">
                                            <p:txEl>
                                              <p:pRg st="0" end="0"/>
                                            </p:txEl>
                                          </p:spTgt>
                                        </p:tgtEl>
                                        <p:attrNameLst>
                                          <p:attrName>style.visibility</p:attrName>
                                        </p:attrNameLst>
                                      </p:cBhvr>
                                      <p:to>
                                        <p:strVal val="visible"/>
                                      </p:to>
                                    </p:set>
                                    <p:animEffect transition="in" filter="wipe(left)">
                                      <p:cBhvr>
                                        <p:cTn id="22" dur="500"/>
                                        <p:tgtEl>
                                          <p:spTgt spid="27">
                                            <p:txEl>
                                              <p:pRg st="0" end="0"/>
                                            </p:txEl>
                                          </p:spTgt>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left)">
                                      <p:cBhvr>
                                        <p:cTn id="26" dur="500"/>
                                        <p:tgtEl>
                                          <p:spTgt spid="30"/>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750"/>
                                        <p:tgtEl>
                                          <p:spTgt spid="31"/>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750"/>
                                        <p:tgtEl>
                                          <p:spTgt spid="32"/>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wipe(left)">
                                      <p:cBhvr>
                                        <p:cTn id="38" dur="750"/>
                                        <p:tgtEl>
                                          <p:spTgt spid="33"/>
                                        </p:tgtEl>
                                      </p:cBhvr>
                                    </p:animEffect>
                                  </p:childTnLst>
                                </p:cTn>
                              </p:par>
                            </p:childTnLst>
                          </p:cTn>
                        </p:par>
                        <p:par>
                          <p:cTn id="39" fill="hold">
                            <p:stCondLst>
                              <p:cond delay="4750"/>
                            </p:stCondLst>
                            <p:childTnLst>
                              <p:par>
                                <p:cTn id="40" presetID="22" presetClass="entr" presetSubtype="1" fill="hold" nodeType="after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wipe(up)">
                                      <p:cBhvr>
                                        <p:cTn id="42" dur="750"/>
                                        <p:tgtEl>
                                          <p:spTgt spid="34"/>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750"/>
                                        <p:tgtEl>
                                          <p:spTgt spid="28"/>
                                        </p:tgtEl>
                                      </p:cBhvr>
                                    </p:animEffect>
                                  </p:childTnLst>
                                </p:cTn>
                              </p:par>
                            </p:childTnLst>
                          </p:cTn>
                        </p:par>
                        <p:par>
                          <p:cTn id="47" fill="hold">
                            <p:stCondLst>
                              <p:cond delay="6250"/>
                            </p:stCondLst>
                            <p:childTnLst>
                              <p:par>
                                <p:cTn id="48" presetID="22" presetClass="entr" presetSubtype="8"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wipe(left)">
                                      <p:cBhvr>
                                        <p:cTn id="50" dur="750"/>
                                        <p:tgtEl>
                                          <p:spTgt spid="29"/>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27">
                                            <p:txEl>
                                              <p:pRg st="2" end="2"/>
                                            </p:txEl>
                                          </p:spTgt>
                                        </p:tgtEl>
                                        <p:attrNameLst>
                                          <p:attrName>style.visibility</p:attrName>
                                        </p:attrNameLst>
                                      </p:cBhvr>
                                      <p:to>
                                        <p:strVal val="visible"/>
                                      </p:to>
                                    </p:set>
                                    <p:animEffect transition="in" filter="wipe(left)">
                                      <p:cBhvr>
                                        <p:cTn id="55" dur="500"/>
                                        <p:tgtEl>
                                          <p:spTgt spid="27">
                                            <p:txEl>
                                              <p:pRg st="2" end="2"/>
                                            </p:txEl>
                                          </p:spTgt>
                                        </p:tgtEl>
                                      </p:cBhvr>
                                    </p:animEffect>
                                  </p:childTnLst>
                                </p:cTn>
                              </p:par>
                            </p:childTnLst>
                          </p:cTn>
                        </p:par>
                        <p:par>
                          <p:cTn id="56" fill="hold">
                            <p:stCondLst>
                              <p:cond delay="500"/>
                            </p:stCondLst>
                            <p:childTnLst>
                              <p:par>
                                <p:cTn id="57" presetID="22" presetClass="entr" presetSubtype="2"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right)">
                                      <p:cBhvr>
                                        <p:cTn id="59" dur="500"/>
                                        <p:tgtEl>
                                          <p:spTgt spid="21"/>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wipe(left)">
                                      <p:cBhvr>
                                        <p:cTn id="6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7" grpId="0" uiExpand="1" build="p"/>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a:p>
        </p:txBody>
      </p: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VALUE OF CLEAN AIR</a:t>
            </a:r>
            <a:endParaRPr lang="en-US" sz="2000" b="1" dirty="0">
              <a:solidFill>
                <a:srgbClr val="007CB2"/>
              </a:solidFill>
              <a:latin typeface="Arial" charset="0"/>
            </a:endParaRPr>
          </a:p>
        </p:txBody>
      </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3"/>
          <p:cNvSpPr>
            <a:spLocks noChangeArrowheads="1"/>
          </p:cNvSpPr>
          <p:nvPr/>
        </p:nvSpPr>
        <p:spPr bwMode="auto">
          <a:xfrm>
            <a:off x="6048375" y="2509838"/>
            <a:ext cx="2714625" cy="36671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VALUING CLEANER AIR</a:t>
            </a:r>
            <a:endParaRPr lang="en-US" sz="1600" b="1" dirty="0">
              <a:latin typeface="Arial" charset="0"/>
            </a:endParaRPr>
          </a:p>
        </p:txBody>
      </p:sp>
      <p:sp>
        <p:nvSpPr>
          <p:cNvPr id="12" name="Rectangle 9"/>
          <p:cNvSpPr>
            <a:spLocks noChangeArrowheads="1"/>
          </p:cNvSpPr>
          <p:nvPr/>
        </p:nvSpPr>
        <p:spPr bwMode="auto">
          <a:xfrm>
            <a:off x="6048375" y="2209801"/>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4.16</a:t>
            </a:r>
            <a:endParaRPr lang="en-US" sz="2000" b="1" dirty="0">
              <a:solidFill>
                <a:srgbClr val="ED1B2F"/>
              </a:solidFill>
              <a:latin typeface="Arial" charset="0"/>
            </a:endParaRPr>
          </a:p>
        </p:txBody>
      </p:sp>
      <p:sp>
        <p:nvSpPr>
          <p:cNvPr id="6" name="Rectangle 5"/>
          <p:cNvSpPr/>
          <p:nvPr/>
        </p:nvSpPr>
        <p:spPr bwMode="auto">
          <a:xfrm>
            <a:off x="457198" y="2209801"/>
            <a:ext cx="5467351" cy="4029075"/>
          </a:xfrm>
          <a:prstGeom prst="rect">
            <a:avLst/>
          </a:prstGeom>
          <a:solidFill>
            <a:schemeClr val="bg1"/>
          </a:solidFill>
          <a:ln>
            <a:noFill/>
          </a:ln>
          <a:effectLst/>
          <a:extLst/>
        </p:spPr>
        <p:txBody>
          <a:bodyPr vert="horz" wrap="square" lIns="91440" tIns="45720" rIns="91440" bIns="45720" numCol="1" rtlCol="0" anchor="t" anchorCtr="0" compatLnSpc="1">
            <a:prstTxWarp prst="textNoShape">
              <a:avLst/>
            </a:prstTxWarp>
            <a:noAutofit/>
          </a:bodyPr>
          <a:lstStyle/>
          <a:p>
            <a:pPr marL="0" marR="0" indent="290513" algn="l" defTabSz="914400" rtl="0" eaLnBrk="1" fontAlgn="base" latinLnBrk="0" hangingPunct="1">
              <a:lnSpc>
                <a:spcPct val="100000"/>
              </a:lnSpc>
              <a:spcBef>
                <a:spcPct val="0"/>
              </a:spcBef>
              <a:spcAft>
                <a:spcPct val="0"/>
              </a:spcAft>
              <a:buClrTx/>
              <a:buSzTx/>
              <a:buFontTx/>
              <a:buAutoNum type="arabicPeriod"/>
              <a:tabLst/>
            </a:pPr>
            <a:endParaRPr kumimoji="0" lang="en-US" sz="1800" b="0" i="0" u="none" strike="noStrike" cap="none" normalizeH="0" baseline="0" smtClean="0">
              <a:ln>
                <a:noFill/>
              </a:ln>
              <a:solidFill>
                <a:schemeClr val="tx1"/>
              </a:solidFill>
              <a:effectLst/>
              <a:latin typeface="Palatino" pitchFamily="2" charset="0"/>
            </a:endParaRPr>
          </a:p>
        </p:txBody>
      </p:sp>
      <p:sp>
        <p:nvSpPr>
          <p:cNvPr id="31"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4.6 </a:t>
            </a:r>
            <a:endParaRPr lang="en-US" sz="2000" dirty="0">
              <a:solidFill>
                <a:srgbClr val="007CB2"/>
              </a:solidFill>
              <a:latin typeface="Arial" charset="0"/>
            </a:endParaRPr>
          </a:p>
        </p:txBody>
      </p:sp>
      <p:cxnSp>
        <p:nvCxnSpPr>
          <p:cNvPr id="48" name="Straight Connector 47"/>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pic>
        <p:nvPicPr>
          <p:cNvPr id="49" name="Picture 25" descr="fig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9" y="2495550"/>
            <a:ext cx="5505450" cy="3533775"/>
          </a:xfrm>
          <a:prstGeom prst="rect">
            <a:avLst/>
          </a:prstGeom>
          <a:noFill/>
          <a:extLst>
            <a:ext uri="{909E8E84-426E-40DD-AFC4-6F175D3DCCD1}">
              <a14:hiddenFill xmlns:a14="http://schemas.microsoft.com/office/drawing/2010/main">
                <a:solidFill>
                  <a:srgbClr val="FFFFFF"/>
                </a:solidFill>
              </a14:hiddenFill>
            </a:ext>
          </a:extLst>
        </p:spPr>
      </p:pic>
      <p:sp>
        <p:nvSpPr>
          <p:cNvPr id="50" name="Rectangle 4"/>
          <p:cNvSpPr>
            <a:spLocks noChangeArrowheads="1"/>
          </p:cNvSpPr>
          <p:nvPr/>
        </p:nvSpPr>
        <p:spPr bwMode="auto">
          <a:xfrm>
            <a:off x="6048374" y="2876549"/>
            <a:ext cx="2943225" cy="3293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yellow-shaded triangle gives the consumer surplus generated when air pollution is reduced by 5 parts per 100 million of nitrogen oxide at a cost of $1000 per part reduced. </a:t>
            </a:r>
          </a:p>
          <a:p>
            <a:pPr>
              <a:spcBef>
                <a:spcPct val="20000"/>
              </a:spcBef>
              <a:buNone/>
            </a:pPr>
            <a:endParaRPr lang="en-US" sz="900" dirty="0">
              <a:latin typeface="Arial" pitchFamily="34" charset="0"/>
            </a:endParaRPr>
          </a:p>
          <a:p>
            <a:pPr>
              <a:spcBef>
                <a:spcPct val="20000"/>
              </a:spcBef>
              <a:buNone/>
            </a:pPr>
            <a:r>
              <a:rPr lang="en-US" sz="1600" dirty="0">
                <a:latin typeface="Arial" pitchFamily="34" charset="0"/>
              </a:rPr>
              <a:t>The surplus is created because most consumers are willing to pay more than $1000 for each unit reduction of nitrogen oxide.</a:t>
            </a:r>
          </a:p>
        </p:txBody>
      </p:sp>
      <p:pic>
        <p:nvPicPr>
          <p:cNvPr id="51" name="Picture 21" descr="fig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199" y="2495550"/>
            <a:ext cx="5505450" cy="3533775"/>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22" descr="fig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199" y="2495550"/>
            <a:ext cx="5505450" cy="3533775"/>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23" descr="fig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199" y="2495550"/>
            <a:ext cx="5505450" cy="3533775"/>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8"/>
          <p:cNvGrpSpPr>
            <a:grpSpLocks/>
          </p:cNvGrpSpPr>
          <p:nvPr/>
        </p:nvGrpSpPr>
        <p:grpSpPr bwMode="auto">
          <a:xfrm rot="10800000">
            <a:off x="5924550" y="6112273"/>
            <a:ext cx="3038475" cy="119856"/>
            <a:chOff x="457199" y="5791200"/>
            <a:chExt cx="3193257" cy="152400"/>
          </a:xfrm>
        </p:grpSpPr>
        <p:cxnSp>
          <p:nvCxnSpPr>
            <p:cNvPr id="20"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45" name="Group 44"/>
          <p:cNvGrpSpPr>
            <a:grpSpLocks/>
          </p:cNvGrpSpPr>
          <p:nvPr/>
        </p:nvGrpSpPr>
        <p:grpSpPr bwMode="auto">
          <a:xfrm rot="10800000">
            <a:off x="457201" y="6172201"/>
            <a:ext cx="5462586" cy="133350"/>
            <a:chOff x="3657600" y="1678781"/>
            <a:chExt cx="4800600" cy="152400"/>
          </a:xfrm>
        </p:grpSpPr>
        <p:cxnSp>
          <p:nvCxnSpPr>
            <p:cNvPr id="4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5829300" y="2209800"/>
            <a:ext cx="171449" cy="4022329"/>
            <a:chOff x="3574256" y="2209800"/>
            <a:chExt cx="152400" cy="4114800"/>
          </a:xfrm>
        </p:grpSpPr>
        <p:cxnSp>
          <p:nvCxnSpPr>
            <p:cNvPr id="17"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8"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
        <p:nvSpPr>
          <p:cNvPr id="54" name="TextBox 53"/>
          <p:cNvSpPr txBox="1">
            <a:spLocks noChangeArrowheads="1"/>
          </p:cNvSpPr>
          <p:nvPr/>
        </p:nvSpPr>
        <p:spPr bwMode="auto">
          <a:xfrm>
            <a:off x="457200" y="676959"/>
            <a:ext cx="54673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Palatino-Roman"/>
              </a:rPr>
              <a:t>Although there is no actual </a:t>
            </a:r>
            <a:r>
              <a:rPr lang="en-US" dirty="0" smtClean="0">
                <a:latin typeface="Palatino-Roman"/>
              </a:rPr>
              <a:t>market for </a:t>
            </a:r>
            <a:r>
              <a:rPr lang="en-US" dirty="0">
                <a:latin typeface="Palatino-Roman"/>
              </a:rPr>
              <a:t>clean air, people do pay more for houses </a:t>
            </a:r>
            <a:r>
              <a:rPr lang="en-US" dirty="0" smtClean="0">
                <a:latin typeface="Palatino-Roman"/>
              </a:rPr>
              <a:t>where the </a:t>
            </a:r>
            <a:r>
              <a:rPr lang="en-US" dirty="0">
                <a:latin typeface="Palatino-Roman"/>
              </a:rPr>
              <a:t>air is clean than for comparable houses in </a:t>
            </a:r>
            <a:r>
              <a:rPr lang="en-US" dirty="0" smtClean="0">
                <a:latin typeface="Palatino-Roman"/>
              </a:rPr>
              <a:t>areas with </a:t>
            </a:r>
            <a:r>
              <a:rPr lang="en-US" dirty="0">
                <a:latin typeface="Palatino-Roman"/>
              </a:rPr>
              <a:t>dirtier air.</a:t>
            </a:r>
            <a:endParaRPr lang="en-US" i="1" dirty="0">
              <a:latin typeface="Arial" pitchFamily="34" charset="0"/>
              <a:cs typeface="Arial" pitchFamily="34" charset="0"/>
            </a:endParaRP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8375" y="167074"/>
            <a:ext cx="2914650" cy="194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65488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par>
                                <p:cTn id="8" presetID="22" presetClass="entr" presetSubtype="8" fill="hold"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wipe(left)">
                                      <p:cBhvr>
                                        <p:cTn id="10" dur="500"/>
                                        <p:tgtEl>
                                          <p:spTgt spid="48"/>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fade">
                                      <p:cBhvr>
                                        <p:cTn id="18" dur="500"/>
                                        <p:tgtEl>
                                          <p:spTgt spid="10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54">
                                            <p:txEl>
                                              <p:pRg st="0" end="0"/>
                                            </p:txEl>
                                          </p:spTgt>
                                        </p:tgtEl>
                                        <p:attrNameLst>
                                          <p:attrName>style.visibility</p:attrName>
                                        </p:attrNameLst>
                                      </p:cBhvr>
                                      <p:to>
                                        <p:strVal val="visible"/>
                                      </p:to>
                                    </p:set>
                                    <p:animEffect transition="in" filter="wipe(left)">
                                      <p:cBhvr>
                                        <p:cTn id="22" dur="500"/>
                                        <p:tgtEl>
                                          <p:spTgt spid="54">
                                            <p:txEl>
                                              <p:pRg st="0" end="0"/>
                                            </p:txEl>
                                          </p:spTgt>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down)">
                                      <p:cBhvr>
                                        <p:cTn id="26" dur="500"/>
                                        <p:tgtEl>
                                          <p:spTgt spid="16"/>
                                        </p:tgtEl>
                                      </p:cBhvr>
                                    </p:animEffect>
                                  </p:childTnLst>
                                </p:cTn>
                              </p:par>
                              <p:par>
                                <p:cTn id="27" presetID="22" presetClass="entr" presetSubtype="2" fill="hold" nodeType="with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right)">
                                      <p:cBhvr>
                                        <p:cTn id="29" dur="500"/>
                                        <p:tgtEl>
                                          <p:spTgt spid="45"/>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right)">
                                      <p:cBhvr>
                                        <p:cTn id="41" dur="500"/>
                                        <p:tgtEl>
                                          <p:spTgt spid="6"/>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left)">
                                      <p:cBhvr>
                                        <p:cTn id="45" dur="500"/>
                                        <p:tgtEl>
                                          <p:spTgt spid="30"/>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Effect transition="in" filter="wipe(left)">
                                      <p:cBhvr>
                                        <p:cTn id="49" dur="500"/>
                                        <p:tgtEl>
                                          <p:spTgt spid="51"/>
                                        </p:tgtEl>
                                      </p:cBhvr>
                                    </p:animEffect>
                                  </p:childTnLst>
                                </p:cTn>
                              </p:par>
                            </p:childTnLst>
                          </p:cTn>
                        </p:par>
                        <p:par>
                          <p:cTn id="50" fill="hold">
                            <p:stCondLst>
                              <p:cond delay="5000"/>
                            </p:stCondLst>
                            <p:childTnLst>
                              <p:par>
                                <p:cTn id="51" presetID="22" presetClass="entr" presetSubtype="8" fill="hold" nodeType="afterEffect">
                                  <p:stCondLst>
                                    <p:cond delay="0"/>
                                  </p:stCondLst>
                                  <p:childTnLst>
                                    <p:set>
                                      <p:cBhvr>
                                        <p:cTn id="52" dur="1" fill="hold">
                                          <p:stCondLst>
                                            <p:cond delay="0"/>
                                          </p:stCondLst>
                                        </p:cTn>
                                        <p:tgtEl>
                                          <p:spTgt spid="52"/>
                                        </p:tgtEl>
                                        <p:attrNameLst>
                                          <p:attrName>style.visibility</p:attrName>
                                        </p:attrNameLst>
                                      </p:cBhvr>
                                      <p:to>
                                        <p:strVal val="visible"/>
                                      </p:to>
                                    </p:set>
                                    <p:animEffect transition="in" filter="wipe(left)">
                                      <p:cBhvr>
                                        <p:cTn id="53" dur="750"/>
                                        <p:tgtEl>
                                          <p:spTgt spid="52"/>
                                        </p:tgtEl>
                                      </p:cBhvr>
                                    </p:animEffect>
                                  </p:childTnLst>
                                </p:cTn>
                              </p:par>
                            </p:childTnLst>
                          </p:cTn>
                        </p:par>
                        <p:par>
                          <p:cTn id="54" fill="hold">
                            <p:stCondLst>
                              <p:cond delay="5750"/>
                            </p:stCondLst>
                            <p:childTnLst>
                              <p:par>
                                <p:cTn id="55" presetID="22" presetClass="entr" presetSubtype="8" fill="hold" nodeType="after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wipe(left)">
                                      <p:cBhvr>
                                        <p:cTn id="57" dur="750"/>
                                        <p:tgtEl>
                                          <p:spTgt spid="53"/>
                                        </p:tgtEl>
                                      </p:cBhvr>
                                    </p:animEffect>
                                  </p:childTnLst>
                                </p:cTn>
                              </p:par>
                            </p:childTnLst>
                          </p:cTn>
                        </p:par>
                        <p:par>
                          <p:cTn id="58" fill="hold">
                            <p:stCondLst>
                              <p:cond delay="6500"/>
                            </p:stCondLst>
                            <p:childTnLst>
                              <p:par>
                                <p:cTn id="59" presetID="22" presetClass="entr" presetSubtype="8" fill="hold"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750"/>
                                        <p:tgtEl>
                                          <p:spTgt spid="49"/>
                                        </p:tgtEl>
                                      </p:cBhvr>
                                    </p:animEffect>
                                  </p:childTnLst>
                                </p:cTn>
                              </p:par>
                            </p:childTnLst>
                          </p:cTn>
                        </p:par>
                        <p:par>
                          <p:cTn id="62" fill="hold">
                            <p:stCondLst>
                              <p:cond delay="7250"/>
                            </p:stCondLst>
                            <p:childTnLst>
                              <p:par>
                                <p:cTn id="63" presetID="22" presetClass="entr" presetSubtype="8" fill="hold" grpId="0" nodeType="afterEffect">
                                  <p:stCondLst>
                                    <p:cond delay="0"/>
                                  </p:stCondLst>
                                  <p:childTnLst>
                                    <p:set>
                                      <p:cBhvr>
                                        <p:cTn id="64" dur="1" fill="hold">
                                          <p:stCondLst>
                                            <p:cond delay="0"/>
                                          </p:stCondLst>
                                        </p:cTn>
                                        <p:tgtEl>
                                          <p:spTgt spid="50">
                                            <p:txEl>
                                              <p:pRg st="0" end="0"/>
                                            </p:txEl>
                                          </p:spTgt>
                                        </p:tgtEl>
                                        <p:attrNameLst>
                                          <p:attrName>style.visibility</p:attrName>
                                        </p:attrNameLst>
                                      </p:cBhvr>
                                      <p:to>
                                        <p:strVal val="visible"/>
                                      </p:to>
                                    </p:set>
                                    <p:animEffect transition="in" filter="wipe(left)">
                                      <p:cBhvr>
                                        <p:cTn id="65" dur="500"/>
                                        <p:tgtEl>
                                          <p:spTgt spid="50">
                                            <p:txEl>
                                              <p:pRg st="0" end="0"/>
                                            </p:txEl>
                                          </p:spTgt>
                                        </p:tgtEl>
                                      </p:cBhvr>
                                    </p:animEffect>
                                  </p:childTnLst>
                                </p:cTn>
                              </p:par>
                            </p:childTnLst>
                          </p:cTn>
                        </p:par>
                        <p:par>
                          <p:cTn id="66" fill="hold">
                            <p:stCondLst>
                              <p:cond delay="7750"/>
                            </p:stCondLst>
                            <p:childTnLst>
                              <p:par>
                                <p:cTn id="67" presetID="22" presetClass="entr" presetSubtype="8" fill="hold" grpId="0" nodeType="afterEffect">
                                  <p:stCondLst>
                                    <p:cond delay="0"/>
                                  </p:stCondLst>
                                  <p:childTnLst>
                                    <p:set>
                                      <p:cBhvr>
                                        <p:cTn id="68" dur="1" fill="hold">
                                          <p:stCondLst>
                                            <p:cond delay="0"/>
                                          </p:stCondLst>
                                        </p:cTn>
                                        <p:tgtEl>
                                          <p:spTgt spid="50">
                                            <p:txEl>
                                              <p:pRg st="2" end="2"/>
                                            </p:txEl>
                                          </p:spTgt>
                                        </p:tgtEl>
                                        <p:attrNameLst>
                                          <p:attrName>style.visibility</p:attrName>
                                        </p:attrNameLst>
                                      </p:cBhvr>
                                      <p:to>
                                        <p:strVal val="visible"/>
                                      </p:to>
                                    </p:set>
                                    <p:animEffect transition="in" filter="wipe(left)">
                                      <p:cBhvr>
                                        <p:cTn id="69" dur="500"/>
                                        <p:tgtEl>
                                          <p:spTgt spid="50">
                                            <p:txEl>
                                              <p:pRg st="2" end="2"/>
                                            </p:txEl>
                                          </p:spTgt>
                                        </p:tgtEl>
                                      </p:cBhvr>
                                    </p:animEffect>
                                  </p:childTnLst>
                                </p:cTn>
                              </p:par>
                            </p:childTnLst>
                          </p:cTn>
                        </p:par>
                        <p:par>
                          <p:cTn id="70" fill="hold">
                            <p:stCondLst>
                              <p:cond delay="825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10" grpId="0"/>
      <p:bldP spid="12" grpId="0"/>
      <p:bldP spid="6" grpId="0" animBg="1"/>
      <p:bldP spid="31" grpId="0"/>
      <p:bldP spid="50" grpId="0" uiExpand="1" build="p"/>
      <p:bldP spid="5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50" name="Text Box 10"/>
          <p:cNvSpPr txBox="1">
            <a:spLocks noChangeArrowheads="1"/>
          </p:cNvSpPr>
          <p:nvPr/>
        </p:nvSpPr>
        <p:spPr bwMode="auto">
          <a:xfrm>
            <a:off x="457197" y="1004887"/>
            <a:ext cx="7010401" cy="671513"/>
          </a:xfrm>
          <a:prstGeom prst="rect">
            <a:avLst/>
          </a:prstGeom>
          <a:noFill/>
          <a:ln w="9525">
            <a:noFill/>
            <a:miter lim="800000"/>
            <a:headEnd/>
            <a:tailEnd/>
          </a:ln>
        </p:spPr>
        <p:txBody>
          <a:bodyPr wrap="square">
            <a:spAutoFit/>
          </a:bodyPr>
          <a:lstStyle/>
          <a:p>
            <a:pPr defTabSz="285750">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network externality	</a:t>
            </a:r>
            <a:r>
              <a:rPr lang="en-US" dirty="0" smtClean="0">
                <a:solidFill>
                  <a:srgbClr val="2A5CAA"/>
                </a:solidFill>
                <a:latin typeface="Arial" charset="0"/>
              </a:rPr>
              <a:t>When </a:t>
            </a:r>
            <a:r>
              <a:rPr lang="en-US" dirty="0">
                <a:solidFill>
                  <a:srgbClr val="2A5CAA"/>
                </a:solidFill>
                <a:latin typeface="Arial" charset="0"/>
              </a:rPr>
              <a:t>each individual’s demand depends on the purchases of other individuals.</a:t>
            </a:r>
          </a:p>
        </p:txBody>
      </p:sp>
      <p:sp>
        <p:nvSpPr>
          <p:cNvPr id="17" name="Rectangle 4"/>
          <p:cNvSpPr>
            <a:spLocks noGrp="1" noChangeArrowheads="1"/>
          </p:cNvSpPr>
          <p:nvPr>
            <p:ph type="title" idx="4294967295"/>
          </p:nvPr>
        </p:nvSpPr>
        <p:spPr>
          <a:xfrm>
            <a:off x="1295400" y="198438"/>
            <a:ext cx="7391400" cy="487362"/>
          </a:xfrm>
          <a:prstGeom prst="rect">
            <a:avLst/>
          </a:prstGeom>
          <a:noFill/>
        </p:spPr>
        <p:txBody>
          <a:bodyPr anchor="b" anchorCtr="0"/>
          <a:lstStyle/>
          <a:p>
            <a:pPr marL="419100" indent="-419100" eaLnBrk="1" hangingPunct="1"/>
            <a:r>
              <a:rPr lang="en-US" sz="2800" dirty="0">
                <a:solidFill>
                  <a:srgbClr val="008FD0"/>
                </a:solidFill>
              </a:rPr>
              <a:t>Network Externalities</a:t>
            </a:r>
            <a:endParaRPr lang="en-US" sz="2800" dirty="0" smtClean="0">
              <a:solidFill>
                <a:srgbClr val="008FD0"/>
              </a:solidFill>
            </a:endParaRPr>
          </a:p>
        </p:txBody>
      </p:sp>
      <p:sp>
        <p:nvSpPr>
          <p:cNvPr id="18"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b" anchorCtr="0"/>
          <a:lstStyle/>
          <a:p>
            <a:pPr algn="ctr">
              <a:buFontTx/>
              <a:buNone/>
            </a:pPr>
            <a:r>
              <a:rPr lang="en-US" sz="2800" b="1" dirty="0" smtClean="0">
                <a:solidFill>
                  <a:srgbClr val="008FD0"/>
                </a:solidFill>
                <a:latin typeface="Arial" charset="0"/>
              </a:rPr>
              <a:t>4.5</a:t>
            </a:r>
            <a:endParaRPr lang="en-US" sz="2800" b="1" dirty="0">
              <a:solidFill>
                <a:srgbClr val="008FD0"/>
              </a:solidFill>
              <a:latin typeface="Arial" charset="0"/>
            </a:endParaRPr>
          </a:p>
        </p:txBody>
      </p:sp>
      <p:sp>
        <p:nvSpPr>
          <p:cNvPr id="7" name="Rectangle 52"/>
          <p:cNvSpPr txBox="1">
            <a:spLocks noChangeArrowheads="1"/>
          </p:cNvSpPr>
          <p:nvPr/>
        </p:nvSpPr>
        <p:spPr>
          <a:xfrm>
            <a:off x="457200" y="3612091"/>
            <a:ext cx="4876801" cy="511175"/>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Positive Network Externalities</a:t>
            </a:r>
          </a:p>
        </p:txBody>
      </p:sp>
      <p:sp>
        <p:nvSpPr>
          <p:cNvPr id="27" name="TextBox 26"/>
          <p:cNvSpPr txBox="1">
            <a:spLocks noChangeArrowheads="1"/>
          </p:cNvSpPr>
          <p:nvPr/>
        </p:nvSpPr>
        <p:spPr bwMode="auto">
          <a:xfrm>
            <a:off x="457197" y="2048933"/>
            <a:ext cx="8283578"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Arial" pitchFamily="34" charset="0"/>
              </a:rPr>
              <a:t>A </a:t>
            </a:r>
            <a:r>
              <a:rPr lang="en-US" i="1" dirty="0">
                <a:latin typeface="Arial" pitchFamily="34" charset="0"/>
              </a:rPr>
              <a:t>positive</a:t>
            </a:r>
            <a:r>
              <a:rPr lang="en-US" dirty="0">
                <a:latin typeface="Arial" pitchFamily="34" charset="0"/>
              </a:rPr>
              <a:t> network externality exists </a:t>
            </a:r>
            <a:r>
              <a:rPr lang="en-US" i="1" dirty="0">
                <a:latin typeface="Arial" pitchFamily="34" charset="0"/>
              </a:rPr>
              <a:t>if the quantity of a good  demanded by a typical consumer increases in response to the growth in purchases of other consumers</a:t>
            </a:r>
            <a:r>
              <a:rPr lang="en-US" dirty="0">
                <a:latin typeface="Arial" pitchFamily="34" charset="0"/>
              </a:rPr>
              <a:t>. If the quantity demanded decreases, there is a </a:t>
            </a:r>
            <a:r>
              <a:rPr lang="en-US" i="1" dirty="0">
                <a:latin typeface="Arial" pitchFamily="34" charset="0"/>
              </a:rPr>
              <a:t>negative </a:t>
            </a:r>
            <a:r>
              <a:rPr lang="en-US" dirty="0">
                <a:latin typeface="Arial" pitchFamily="34" charset="0"/>
              </a:rPr>
              <a:t>network externality.</a:t>
            </a:r>
          </a:p>
        </p:txBody>
      </p:sp>
      <p:sp>
        <p:nvSpPr>
          <p:cNvPr id="28" name="Text Box 10"/>
          <p:cNvSpPr txBox="1">
            <a:spLocks noChangeArrowheads="1"/>
          </p:cNvSpPr>
          <p:nvPr/>
        </p:nvSpPr>
        <p:spPr bwMode="auto">
          <a:xfrm>
            <a:off x="457196" y="4343400"/>
            <a:ext cx="8283579" cy="677108"/>
          </a:xfrm>
          <a:prstGeom prst="rect">
            <a:avLst/>
          </a:prstGeom>
          <a:noFill/>
          <a:ln w="9525">
            <a:noFill/>
            <a:miter lim="800000"/>
            <a:headEnd/>
            <a:tailEnd/>
          </a:ln>
        </p:spPr>
        <p:txBody>
          <a:bodyPr wrap="square">
            <a:spAutoFit/>
          </a:bodyPr>
          <a:lstStyle/>
          <a:p>
            <a:pPr defTabSz="342900">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bandwagon effect	</a:t>
            </a:r>
            <a:r>
              <a:rPr lang="en-US" dirty="0" smtClean="0">
                <a:solidFill>
                  <a:srgbClr val="2A5CAA"/>
                </a:solidFill>
                <a:latin typeface="Arial" charset="0"/>
              </a:rPr>
              <a:t>Positive network </a:t>
            </a:r>
            <a:r>
              <a:rPr lang="en-US" dirty="0">
                <a:solidFill>
                  <a:srgbClr val="2A5CAA"/>
                </a:solidFill>
                <a:latin typeface="Arial" charset="0"/>
              </a:rPr>
              <a:t>externality in which </a:t>
            </a:r>
            <a:r>
              <a:rPr lang="en-US" dirty="0" smtClean="0">
                <a:solidFill>
                  <a:srgbClr val="2A5CAA"/>
                </a:solidFill>
                <a:latin typeface="Arial" charset="0"/>
              </a:rPr>
              <a:t>a consumer </a:t>
            </a:r>
            <a:r>
              <a:rPr lang="en-US" dirty="0">
                <a:solidFill>
                  <a:srgbClr val="2A5CAA"/>
                </a:solidFill>
                <a:latin typeface="Arial" charset="0"/>
              </a:rPr>
              <a:t>wishes to possess </a:t>
            </a:r>
            <a:r>
              <a:rPr lang="en-US" dirty="0" smtClean="0">
                <a:solidFill>
                  <a:srgbClr val="2A5CAA"/>
                </a:solidFill>
                <a:latin typeface="Arial" charset="0"/>
              </a:rPr>
              <a:t>a good </a:t>
            </a:r>
            <a:r>
              <a:rPr lang="en-US" dirty="0">
                <a:solidFill>
                  <a:srgbClr val="2A5CAA"/>
                </a:solidFill>
                <a:latin typeface="Arial" charset="0"/>
              </a:rPr>
              <a:t>in part because others do.</a:t>
            </a:r>
          </a:p>
        </p:txBody>
      </p:sp>
      <p:pic>
        <p:nvPicPr>
          <p:cNvPr id="9"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804085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99050"/>
                                        </p:tgtEl>
                                        <p:attrNameLst>
                                          <p:attrName>style.visibility</p:attrName>
                                        </p:attrNameLst>
                                      </p:cBhvr>
                                      <p:to>
                                        <p:strVal val="visible"/>
                                      </p:to>
                                    </p:set>
                                    <p:animEffect transition="in" filter="wipe(left)">
                                      <p:cBhvr>
                                        <p:cTn id="19" dur="500"/>
                                        <p:tgtEl>
                                          <p:spTgt spid="59905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7">
                                            <p:txEl>
                                              <p:pRg st="0" end="0"/>
                                            </p:txEl>
                                          </p:spTgt>
                                        </p:tgtEl>
                                        <p:attrNameLst>
                                          <p:attrName>style.visibility</p:attrName>
                                        </p:attrNameLst>
                                      </p:cBhvr>
                                      <p:to>
                                        <p:strVal val="visible"/>
                                      </p:to>
                                    </p:set>
                                    <p:animEffect transition="in" filter="wipe(left)">
                                      <p:cBhvr>
                                        <p:cTn id="23" dur="500"/>
                                        <p:tgtEl>
                                          <p:spTgt spid="27">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wipe(left)">
                                      <p:cBhvr>
                                        <p:cTn id="28" dur="500"/>
                                        <p:tgtEl>
                                          <p:spTgt spid="7">
                                            <p:txEl>
                                              <p:pRg st="0" end="0"/>
                                            </p:txEl>
                                          </p:spTgt>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left)">
                                      <p:cBhvr>
                                        <p:cTn id="3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9050" grpId="0"/>
      <p:bldP spid="17" grpId="0"/>
      <p:bldP spid="18" grpId="0"/>
      <p:bldP spid="7" grpId="0" build="p"/>
      <p:bldP spid="27" grpId="0" build="p"/>
      <p:bldP spid="2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66726" y="1076325"/>
            <a:ext cx="2809873" cy="447675"/>
          </a:xfrm>
          <a:prstGeom prst="rect">
            <a:avLst/>
          </a:prstGeom>
          <a:noFill/>
          <a:ln>
            <a:noFill/>
          </a:ln>
        </p:spPr>
        <p:txBody>
          <a:bodyPr lIns="45720" rIns="45720" anchor="ctr"/>
          <a:lstStyle/>
          <a:p>
            <a:pPr>
              <a:spcBef>
                <a:spcPct val="20000"/>
              </a:spcBef>
              <a:buNone/>
            </a:pPr>
            <a:r>
              <a:rPr lang="en-US" sz="1400" b="1" dirty="0" smtClean="0">
                <a:latin typeface="Arial" pitchFamily="34" charset="0"/>
              </a:rPr>
              <a:t>POSITIVE NETWORK EXTERNALITY</a:t>
            </a:r>
            <a:endParaRPr lang="en-US" sz="1400" b="1" dirty="0">
              <a:latin typeface="Arial" pitchFamily="34" charset="0"/>
            </a:endParaRPr>
          </a:p>
        </p:txBody>
      </p:sp>
      <p:sp>
        <p:nvSpPr>
          <p:cNvPr id="14" name="Rectangle 10"/>
          <p:cNvSpPr>
            <a:spLocks noChangeArrowheads="1"/>
          </p:cNvSpPr>
          <p:nvPr/>
        </p:nvSpPr>
        <p:spPr bwMode="auto">
          <a:xfrm>
            <a:off x="466725" y="68580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4.17</a:t>
            </a:r>
            <a:endParaRPr lang="en-US" sz="2000" b="1" dirty="0">
              <a:solidFill>
                <a:srgbClr val="ED1B2F"/>
              </a:solidFill>
              <a:latin typeface="Arial" charset="0"/>
            </a:endParaRPr>
          </a:p>
        </p:txBody>
      </p:sp>
      <p:grpSp>
        <p:nvGrpSpPr>
          <p:cNvPr id="24" name="Group 23"/>
          <p:cNvGrpSpPr>
            <a:grpSpLocks/>
          </p:cNvGrpSpPr>
          <p:nvPr/>
        </p:nvGrpSpPr>
        <p:grpSpPr bwMode="auto">
          <a:xfrm>
            <a:off x="3276599" y="695325"/>
            <a:ext cx="161926" cy="5238749"/>
            <a:chOff x="3574256" y="2344362"/>
            <a:chExt cx="152400" cy="4114801"/>
          </a:xfrm>
        </p:grpSpPr>
        <p:cxnSp>
          <p:nvCxnSpPr>
            <p:cNvPr id="25"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26"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355033" y="5846370"/>
            <a:ext cx="5674668" cy="154380"/>
            <a:chOff x="3657600" y="1678781"/>
            <a:chExt cx="4800600" cy="152400"/>
          </a:xfrm>
        </p:grpSpPr>
        <p:cxnSp>
          <p:nvCxnSpPr>
            <p:cNvPr id="1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5" name="Rectangle 4"/>
          <p:cNvSpPr>
            <a:spLocks noChangeArrowheads="1"/>
          </p:cNvSpPr>
          <p:nvPr/>
        </p:nvSpPr>
        <p:spPr bwMode="auto">
          <a:xfrm>
            <a:off x="466726" y="1585913"/>
            <a:ext cx="2809873" cy="32146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smtClean="0">
                <a:latin typeface="Arial" pitchFamily="34" charset="0"/>
              </a:rPr>
              <a:t>With a </a:t>
            </a:r>
            <a:r>
              <a:rPr lang="en-US" sz="1600" dirty="0">
                <a:latin typeface="Arial" pitchFamily="34" charset="0"/>
              </a:rPr>
              <a:t>positive network </a:t>
            </a:r>
            <a:r>
              <a:rPr lang="en-US" sz="1600" dirty="0" smtClean="0">
                <a:latin typeface="Arial" pitchFamily="34" charset="0"/>
              </a:rPr>
              <a:t>externality, the </a:t>
            </a:r>
            <a:r>
              <a:rPr lang="en-US" sz="1600" dirty="0">
                <a:latin typeface="Arial" pitchFamily="34" charset="0"/>
              </a:rPr>
              <a:t>quantity of a good that an individual demands grows in response to the growth of purchases by other individuals. </a:t>
            </a:r>
          </a:p>
          <a:p>
            <a:pPr>
              <a:spcBef>
                <a:spcPct val="20000"/>
              </a:spcBef>
              <a:buNone/>
            </a:pPr>
            <a:r>
              <a:rPr lang="en-US" sz="1600" dirty="0">
                <a:latin typeface="Arial" pitchFamily="34" charset="0"/>
              </a:rPr>
              <a:t>Here, as the price of the product falls from $30 to $20, the bandwagon effect causes the demand for the good to shift to the right, from </a:t>
            </a:r>
            <a:r>
              <a:rPr lang="en-US" sz="1600" i="1" dirty="0">
                <a:latin typeface="Arial" pitchFamily="34" charset="0"/>
              </a:rPr>
              <a:t>D</a:t>
            </a:r>
            <a:r>
              <a:rPr lang="en-US" sz="1600" baseline="-25000" dirty="0">
                <a:latin typeface="Arial" pitchFamily="34" charset="0"/>
              </a:rPr>
              <a:t>40</a:t>
            </a:r>
            <a:r>
              <a:rPr lang="en-US" sz="1600" dirty="0">
                <a:latin typeface="Arial" pitchFamily="34" charset="0"/>
              </a:rPr>
              <a:t> to </a:t>
            </a:r>
            <a:r>
              <a:rPr lang="en-US" sz="1600" i="1" dirty="0">
                <a:latin typeface="Arial" pitchFamily="34" charset="0"/>
              </a:rPr>
              <a:t>D</a:t>
            </a:r>
            <a:r>
              <a:rPr lang="en-US" sz="1600" baseline="-25000" dirty="0">
                <a:latin typeface="Arial" pitchFamily="34" charset="0"/>
              </a:rPr>
              <a:t>80</a:t>
            </a:r>
            <a:r>
              <a:rPr lang="en-US" sz="1600" dirty="0">
                <a:latin typeface="Arial" pitchFamily="34" charset="0"/>
              </a:rPr>
              <a:t>.</a:t>
            </a:r>
          </a:p>
        </p:txBody>
      </p:sp>
      <p:pic>
        <p:nvPicPr>
          <p:cNvPr id="36" name="Picture 2" descr="C:\Documents and Settings\Kyle M. Thiel\Desktop\pindyckDone\ch04\fig4.16\fig4.16_0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 descr="C:\Documents and Settings\Kyle M. Thiel\Desktop\pindyckDone\ch04\fig4.16\fig4.16_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4" descr="C:\Documents and Settings\Kyle M. Thiel\Desktop\pindyckDone\ch04\fig4.16\fig4.16_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5" descr="C:\Documents and Settings\Kyle M. Thiel\Desktop\pindyckDone\ch04\fig4.16\fig4.16_04.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6" descr="C:\Documents and Settings\Kyle M. Thiel\Desktop\pindyckDone\ch04\fig4.16\fig4.16_05.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7" descr="C:\Documents and Settings\Kyle M. Thiel\Desktop\pindyckDone\ch04\fig4.16\fig4.16_06.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8" descr="C:\Documents and Settings\Kyle M. Thiel\Desktop\pindyckDone\ch04\fig4.16\fig4.16_07.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9" descr="C:\Documents and Settings\Kyle M. Thiel\Desktop\pindyckDone\ch04\fig4.16\fig4.16_08.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10" descr="C:\Documents and Settings\Kyle M. Thiel\Desktop\pindyckDone\ch04\fig4.16\fig4.16_09.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11" descr="C:\Documents and Settings\Kyle M. Thiel\Desktop\pindyckDone\ch04\fig4.16\fig4.16_10.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12" descr="C:\Documents and Settings\Kyle M. Thiel\Desktop\pindyckDone\ch04\fig4.16\fig4.16_11.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13" descr="C:\Documents and Settings\Kyle M. Thiel\Desktop\pindyckDone\ch04\fig4.16\fig4.16_12.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4" descr="C:\Documents and Settings\Kyle M. Thiel\Desktop\pindyckDone\ch04\fig4.16\fig4.16_13.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15" descr="C:\Documents and Settings\Kyle M. Thiel\Desktop\pindyckDone\ch04\fig4.16\fig4.16_14.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505200" y="1219200"/>
            <a:ext cx="5400675"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20"/>
          <p:cNvGrpSpPr>
            <a:grpSpLocks/>
          </p:cNvGrpSpPr>
          <p:nvPr/>
        </p:nvGrpSpPr>
        <p:grpSpPr bwMode="auto">
          <a:xfrm>
            <a:off x="466727" y="4724400"/>
            <a:ext cx="2888306" cy="180975"/>
            <a:chOff x="457199" y="5791200"/>
            <a:chExt cx="3193257" cy="152400"/>
          </a:xfrm>
        </p:grpSpPr>
        <p:cxnSp>
          <p:nvCxnSpPr>
            <p:cNvPr id="2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9" name="Picture 1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67417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500"/>
                                        <p:tgtEl>
                                          <p:spTgt spid="1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5">
                                            <p:txEl>
                                              <p:pRg st="0" end="0"/>
                                            </p:txEl>
                                          </p:spTgt>
                                        </p:tgtEl>
                                        <p:attrNameLst>
                                          <p:attrName>style.visibility</p:attrName>
                                        </p:attrNameLst>
                                      </p:cBhvr>
                                      <p:to>
                                        <p:strVal val="visible"/>
                                      </p:to>
                                    </p:set>
                                    <p:animEffect transition="in" filter="wipe(left)">
                                      <p:cBhvr>
                                        <p:cTn id="22" dur="500"/>
                                        <p:tgtEl>
                                          <p:spTgt spid="3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wipe(left)">
                                      <p:cBhvr>
                                        <p:cTn id="27" dur="500"/>
                                        <p:tgtEl>
                                          <p:spTgt spid="36"/>
                                        </p:tgtEl>
                                      </p:cBhvr>
                                    </p:animEffec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left)">
                                      <p:cBhvr>
                                        <p:cTn id="31" dur="750"/>
                                        <p:tgtEl>
                                          <p:spTgt spid="37"/>
                                        </p:tgtEl>
                                      </p:cBhvr>
                                    </p:animEffect>
                                  </p:childTnLst>
                                </p:cTn>
                              </p:par>
                            </p:childTnLst>
                          </p:cTn>
                        </p:par>
                        <p:par>
                          <p:cTn id="32" fill="hold">
                            <p:stCondLst>
                              <p:cond delay="1250"/>
                            </p:stCondLst>
                            <p:childTnLst>
                              <p:par>
                                <p:cTn id="33" presetID="22" presetClass="entr" presetSubtype="1"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up)">
                                      <p:cBhvr>
                                        <p:cTn id="35" dur="750"/>
                                        <p:tgtEl>
                                          <p:spTgt spid="38"/>
                                        </p:tgtEl>
                                      </p:cBhvr>
                                    </p:animEffect>
                                  </p:childTnLst>
                                </p:cTn>
                              </p:par>
                            </p:childTnLst>
                          </p:cTn>
                        </p:par>
                        <p:par>
                          <p:cTn id="36" fill="hold">
                            <p:stCondLst>
                              <p:cond delay="2000"/>
                            </p:stCondLst>
                            <p:childTnLst>
                              <p:par>
                                <p:cTn id="37" presetID="22" presetClass="entr" presetSubtype="1"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up)">
                                      <p:cBhvr>
                                        <p:cTn id="39" dur="750"/>
                                        <p:tgtEl>
                                          <p:spTgt spid="39"/>
                                        </p:tgtEl>
                                      </p:cBhvr>
                                    </p:animEffect>
                                  </p:childTnLst>
                                </p:cTn>
                              </p:par>
                            </p:childTnLst>
                          </p:cTn>
                        </p:par>
                        <p:par>
                          <p:cTn id="40" fill="hold">
                            <p:stCondLst>
                              <p:cond delay="2750"/>
                            </p:stCondLst>
                            <p:childTnLst>
                              <p:par>
                                <p:cTn id="41" presetID="22" presetClass="entr" presetSubtype="1"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up)">
                                      <p:cBhvr>
                                        <p:cTn id="43" dur="750"/>
                                        <p:tgtEl>
                                          <p:spTgt spid="40"/>
                                        </p:tgtEl>
                                      </p:cBhvr>
                                    </p:animEffect>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ipe(left)">
                                      <p:cBhvr>
                                        <p:cTn id="47" dur="750"/>
                                        <p:tgtEl>
                                          <p:spTgt spid="41"/>
                                        </p:tgtEl>
                                      </p:cBhvr>
                                    </p:animEffect>
                                  </p:childTnLst>
                                </p:cTn>
                              </p:par>
                            </p:childTnLst>
                          </p:cTn>
                        </p:par>
                        <p:par>
                          <p:cTn id="48" fill="hold">
                            <p:stCondLst>
                              <p:cond delay="4250"/>
                            </p:stCondLst>
                            <p:childTnLst>
                              <p:par>
                                <p:cTn id="49" presetID="22" presetClass="entr" presetSubtype="1"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up)">
                                      <p:cBhvr>
                                        <p:cTn id="51" dur="750"/>
                                        <p:tgtEl>
                                          <p:spTgt spid="42"/>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wipe(up)">
                                      <p:cBhvr>
                                        <p:cTn id="55" dur="750"/>
                                        <p:tgtEl>
                                          <p:spTgt spid="43"/>
                                        </p:tgtEl>
                                      </p:cBhvr>
                                    </p:animEffect>
                                  </p:childTnLst>
                                </p:cTn>
                              </p:par>
                            </p:childTnLst>
                          </p:cTn>
                        </p:par>
                        <p:par>
                          <p:cTn id="56" fill="hold">
                            <p:stCondLst>
                              <p:cond delay="5750"/>
                            </p:stCondLst>
                            <p:childTnLst>
                              <p:par>
                                <p:cTn id="57" presetID="22" presetClass="entr" presetSubtype="1"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up)">
                                      <p:cBhvr>
                                        <p:cTn id="59" dur="750"/>
                                        <p:tgtEl>
                                          <p:spTgt spid="44"/>
                                        </p:tgtEl>
                                      </p:cBhvr>
                                    </p:animEffect>
                                  </p:childTnLst>
                                </p:cTn>
                              </p:par>
                            </p:childTnLst>
                          </p:cTn>
                        </p:par>
                        <p:par>
                          <p:cTn id="60" fill="hold">
                            <p:stCondLst>
                              <p:cond delay="6500"/>
                            </p:stCondLst>
                            <p:childTnLst>
                              <p:par>
                                <p:cTn id="61" presetID="22" presetClass="entr" presetSubtype="8"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wipe(left)">
                                      <p:cBhvr>
                                        <p:cTn id="63" dur="750"/>
                                        <p:tgtEl>
                                          <p:spTgt spid="45"/>
                                        </p:tgtEl>
                                      </p:cBhvr>
                                    </p:animEffect>
                                  </p:childTnLst>
                                </p:cTn>
                              </p:par>
                            </p:childTnLst>
                          </p:cTn>
                        </p:par>
                        <p:par>
                          <p:cTn id="64" fill="hold">
                            <p:stCondLst>
                              <p:cond delay="7250"/>
                            </p:stCondLst>
                            <p:childTnLst>
                              <p:par>
                                <p:cTn id="65" presetID="22" presetClass="entr" presetSubtype="1" fill="hold" nodeType="after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wipe(up)">
                                      <p:cBhvr>
                                        <p:cTn id="67" dur="750"/>
                                        <p:tgtEl>
                                          <p:spTgt spid="46"/>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left)">
                                      <p:cBhvr>
                                        <p:cTn id="71" dur="750"/>
                                        <p:tgtEl>
                                          <p:spTgt spid="47"/>
                                        </p:tgtEl>
                                      </p:cBhvr>
                                    </p:animEffect>
                                  </p:childTnLst>
                                </p:cTn>
                              </p:par>
                            </p:childTnLst>
                          </p:cTn>
                        </p:par>
                        <p:par>
                          <p:cTn id="72" fill="hold">
                            <p:stCondLst>
                              <p:cond delay="8750"/>
                            </p:stCondLst>
                            <p:childTnLst>
                              <p:par>
                                <p:cTn id="73" presetID="22" presetClass="entr" presetSubtype="8" fill="hold" nodeType="after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750"/>
                                        <p:tgtEl>
                                          <p:spTgt spid="48"/>
                                        </p:tgtEl>
                                      </p:cBhvr>
                                    </p:animEffect>
                                  </p:childTnLst>
                                </p:cTn>
                              </p:par>
                            </p:childTnLst>
                          </p:cTn>
                        </p:par>
                        <p:par>
                          <p:cTn id="76" fill="hold">
                            <p:stCondLst>
                              <p:cond delay="9500"/>
                            </p:stCondLst>
                            <p:childTnLst>
                              <p:par>
                                <p:cTn id="77" presetID="22" presetClass="entr" presetSubtype="8" fill="hold"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left)">
                                      <p:cBhvr>
                                        <p:cTn id="79" dur="750"/>
                                        <p:tgtEl>
                                          <p:spTgt spid="49"/>
                                        </p:tgtEl>
                                      </p:cBhvr>
                                    </p:animEffect>
                                  </p:childTnLst>
                                </p:cTn>
                              </p:par>
                            </p:childTnLst>
                          </p:cTn>
                        </p:par>
                        <p:par>
                          <p:cTn id="80" fill="hold">
                            <p:stCondLst>
                              <p:cond delay="10250"/>
                            </p:stCondLst>
                            <p:childTnLst>
                              <p:par>
                                <p:cTn id="81" presetID="22" presetClass="entr" presetSubtype="8" fill="hold" grpId="0" nodeType="afterEffect">
                                  <p:stCondLst>
                                    <p:cond delay="0"/>
                                  </p:stCondLst>
                                  <p:childTnLst>
                                    <p:set>
                                      <p:cBhvr>
                                        <p:cTn id="82" dur="1" fill="hold">
                                          <p:stCondLst>
                                            <p:cond delay="0"/>
                                          </p:stCondLst>
                                        </p:cTn>
                                        <p:tgtEl>
                                          <p:spTgt spid="35">
                                            <p:txEl>
                                              <p:pRg st="1" end="1"/>
                                            </p:txEl>
                                          </p:spTgt>
                                        </p:tgtEl>
                                        <p:attrNameLst>
                                          <p:attrName>style.visibility</p:attrName>
                                        </p:attrNameLst>
                                      </p:cBhvr>
                                      <p:to>
                                        <p:strVal val="visible"/>
                                      </p:to>
                                    </p:set>
                                    <p:animEffect transition="in" filter="wipe(left)">
                                      <p:cBhvr>
                                        <p:cTn id="83" dur="500"/>
                                        <p:tgtEl>
                                          <p:spTgt spid="35">
                                            <p:txEl>
                                              <p:pRg st="1" end="1"/>
                                            </p:txEl>
                                          </p:spTgt>
                                        </p:tgtEl>
                                      </p:cBhvr>
                                    </p:animEffect>
                                  </p:childTnLst>
                                </p:cTn>
                              </p:par>
                            </p:childTnLst>
                          </p:cTn>
                        </p:par>
                        <p:par>
                          <p:cTn id="84" fill="hold">
                            <p:stCondLst>
                              <p:cond delay="10750"/>
                            </p:stCondLst>
                            <p:childTnLst>
                              <p:par>
                                <p:cTn id="85" presetID="22" presetClass="entr" presetSubtype="2" fill="hold" nodeType="after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right)">
                                      <p:cBhvr>
                                        <p:cTn id="8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35"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5"/>
          <p:cNvSpPr>
            <a:spLocks noChangeArrowheads="1"/>
          </p:cNvSpPr>
          <p:nvPr/>
        </p:nvSpPr>
        <p:spPr bwMode="auto">
          <a:xfrm>
            <a:off x="466725" y="1828801"/>
            <a:ext cx="2809875" cy="533400"/>
          </a:xfrm>
          <a:prstGeom prst="rect">
            <a:avLst/>
          </a:prstGeom>
          <a:noFill/>
          <a:ln>
            <a:noFill/>
          </a:ln>
        </p:spPr>
        <p:txBody>
          <a:bodyPr lIns="45720" rIns="45720" anchor="ctr"/>
          <a:lstStyle/>
          <a:p>
            <a:pPr>
              <a:spcBef>
                <a:spcPct val="20000"/>
              </a:spcBef>
              <a:buNone/>
            </a:pPr>
            <a:r>
              <a:rPr lang="en-US" sz="1400" b="1" dirty="0" smtClean="0">
                <a:latin typeface="Arial" pitchFamily="34" charset="0"/>
              </a:rPr>
              <a:t>NEGATIVE NETWORK EXTERNALITY: SNOB EFFECT</a:t>
            </a:r>
            <a:endParaRPr lang="en-US" sz="1400" b="1" dirty="0">
              <a:latin typeface="Arial" pitchFamily="34" charset="0"/>
            </a:endParaRPr>
          </a:p>
        </p:txBody>
      </p:sp>
      <p:sp>
        <p:nvSpPr>
          <p:cNvPr id="14" name="Rectangle 10"/>
          <p:cNvSpPr>
            <a:spLocks noChangeArrowheads="1"/>
          </p:cNvSpPr>
          <p:nvPr/>
        </p:nvSpPr>
        <p:spPr bwMode="auto">
          <a:xfrm>
            <a:off x="466725" y="152400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4.18</a:t>
            </a:r>
            <a:endParaRPr lang="en-US" sz="2000" b="1" dirty="0">
              <a:solidFill>
                <a:srgbClr val="ED1B2F"/>
              </a:solidFill>
              <a:latin typeface="Arial" charset="0"/>
            </a:endParaRPr>
          </a:p>
        </p:txBody>
      </p:sp>
      <p:grpSp>
        <p:nvGrpSpPr>
          <p:cNvPr id="24" name="Group 23"/>
          <p:cNvGrpSpPr>
            <a:grpSpLocks/>
          </p:cNvGrpSpPr>
          <p:nvPr/>
        </p:nvGrpSpPr>
        <p:grpSpPr bwMode="auto">
          <a:xfrm>
            <a:off x="3276600" y="1447800"/>
            <a:ext cx="161926" cy="4972050"/>
            <a:chOff x="3574256" y="2344362"/>
            <a:chExt cx="152400" cy="4114801"/>
          </a:xfrm>
        </p:grpSpPr>
        <p:cxnSp>
          <p:nvCxnSpPr>
            <p:cNvPr id="25"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26"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355033" y="6343650"/>
            <a:ext cx="5693717" cy="133350"/>
            <a:chOff x="3657600" y="1678781"/>
            <a:chExt cx="4800600" cy="152400"/>
          </a:xfrm>
        </p:grpSpPr>
        <p:cxnSp>
          <p:nvCxnSpPr>
            <p:cNvPr id="1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9" name="Rectangle 52"/>
          <p:cNvSpPr txBox="1">
            <a:spLocks noChangeArrowheads="1"/>
          </p:cNvSpPr>
          <p:nvPr/>
        </p:nvSpPr>
        <p:spPr>
          <a:xfrm>
            <a:off x="457199" y="267985"/>
            <a:ext cx="4876801" cy="511175"/>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Negative Network </a:t>
            </a:r>
            <a:r>
              <a:rPr lang="en-US" sz="2000" b="1" dirty="0">
                <a:solidFill>
                  <a:srgbClr val="950057"/>
                </a:solidFill>
              </a:rPr>
              <a:t>Externalities</a:t>
            </a:r>
          </a:p>
        </p:txBody>
      </p:sp>
      <p:sp>
        <p:nvSpPr>
          <p:cNvPr id="30" name="Text Box 10"/>
          <p:cNvSpPr txBox="1">
            <a:spLocks noChangeArrowheads="1"/>
          </p:cNvSpPr>
          <p:nvPr/>
        </p:nvSpPr>
        <p:spPr bwMode="auto">
          <a:xfrm>
            <a:off x="457199" y="684967"/>
            <a:ext cx="7010401" cy="677108"/>
          </a:xfrm>
          <a:prstGeom prst="rect">
            <a:avLst/>
          </a:prstGeom>
          <a:noFill/>
          <a:ln w="9525">
            <a:noFill/>
            <a:miter lim="800000"/>
            <a:headEnd/>
            <a:tailEnd/>
          </a:ln>
        </p:spPr>
        <p:txBody>
          <a:bodyPr wrap="square">
            <a:spAutoFit/>
          </a:bodyPr>
          <a:lstStyle/>
          <a:p>
            <a:pPr marL="231775" indent="-231775" defTabSz="285750">
              <a:buClr>
                <a:schemeClr val="bg2"/>
              </a:buClr>
              <a:buFontTx/>
              <a:buNone/>
            </a:pPr>
            <a:r>
              <a:rPr lang="en-US" b="1" dirty="0" smtClean="0">
                <a:solidFill>
                  <a:srgbClr val="939598"/>
                </a:solidFill>
                <a:latin typeface="Arial" charset="0"/>
                <a:cs typeface="Arial" charset="0"/>
              </a:rPr>
              <a:t>●</a:t>
            </a:r>
            <a:r>
              <a:rPr lang="en-US" sz="2000" b="1" dirty="0" smtClean="0">
                <a:solidFill>
                  <a:srgbClr val="382344"/>
                </a:solidFill>
              </a:rPr>
              <a:t>	</a:t>
            </a:r>
            <a:r>
              <a:rPr lang="en-US" b="1" dirty="0" smtClean="0">
                <a:solidFill>
                  <a:srgbClr val="382344"/>
                </a:solidFill>
                <a:latin typeface="Arial" charset="0"/>
              </a:rPr>
              <a:t>snob effect	</a:t>
            </a:r>
            <a:r>
              <a:rPr lang="en-US" dirty="0" smtClean="0">
                <a:solidFill>
                  <a:srgbClr val="2A5CAA"/>
                </a:solidFill>
                <a:latin typeface="Arial" charset="0"/>
              </a:rPr>
              <a:t>Negative network </a:t>
            </a:r>
            <a:r>
              <a:rPr lang="en-US" dirty="0">
                <a:solidFill>
                  <a:srgbClr val="2A5CAA"/>
                </a:solidFill>
                <a:latin typeface="Arial" charset="0"/>
              </a:rPr>
              <a:t>externality in </a:t>
            </a:r>
            <a:r>
              <a:rPr lang="en-US" dirty="0" smtClean="0">
                <a:solidFill>
                  <a:srgbClr val="2A5CAA"/>
                </a:solidFill>
                <a:latin typeface="Arial" charset="0"/>
              </a:rPr>
              <a:t>which a </a:t>
            </a:r>
            <a:r>
              <a:rPr lang="en-US" dirty="0">
                <a:solidFill>
                  <a:srgbClr val="2A5CAA"/>
                </a:solidFill>
                <a:latin typeface="Arial" charset="0"/>
              </a:rPr>
              <a:t>consumer wishes to own </a:t>
            </a:r>
            <a:r>
              <a:rPr lang="en-US" dirty="0" smtClean="0">
                <a:solidFill>
                  <a:srgbClr val="2A5CAA"/>
                </a:solidFill>
                <a:latin typeface="Arial" charset="0"/>
              </a:rPr>
              <a:t>an exclusive </a:t>
            </a:r>
            <a:r>
              <a:rPr lang="en-US" dirty="0">
                <a:solidFill>
                  <a:srgbClr val="2A5CAA"/>
                </a:solidFill>
                <a:latin typeface="Arial" charset="0"/>
              </a:rPr>
              <a:t>or unique </a:t>
            </a:r>
            <a:r>
              <a:rPr lang="en-US" dirty="0" smtClean="0">
                <a:solidFill>
                  <a:srgbClr val="2A5CAA"/>
                </a:solidFill>
                <a:latin typeface="Arial" charset="0"/>
              </a:rPr>
              <a:t>good.</a:t>
            </a:r>
            <a:endParaRPr lang="en-US" dirty="0">
              <a:solidFill>
                <a:srgbClr val="2A5CAA"/>
              </a:solidFill>
              <a:latin typeface="Arial" charset="0"/>
            </a:endParaRPr>
          </a:p>
        </p:txBody>
      </p:sp>
      <p:sp>
        <p:nvSpPr>
          <p:cNvPr id="31" name="Rectangle 4"/>
          <p:cNvSpPr>
            <a:spLocks noChangeArrowheads="1"/>
          </p:cNvSpPr>
          <p:nvPr/>
        </p:nvSpPr>
        <p:spPr bwMode="auto">
          <a:xfrm>
            <a:off x="457200" y="2362201"/>
            <a:ext cx="2819400" cy="35813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The snob effect is a negative network  externality in which the quantity of a good that an individual demands falls in response to the growth of purchases by other individuals.</a:t>
            </a:r>
          </a:p>
          <a:p>
            <a:pPr>
              <a:spcBef>
                <a:spcPct val="20000"/>
              </a:spcBef>
              <a:buNone/>
            </a:pPr>
            <a:endParaRPr lang="en-US" sz="900" dirty="0">
              <a:latin typeface="Arial" pitchFamily="34" charset="0"/>
            </a:endParaRPr>
          </a:p>
          <a:p>
            <a:pPr>
              <a:spcBef>
                <a:spcPct val="20000"/>
              </a:spcBef>
              <a:buNone/>
            </a:pPr>
            <a:r>
              <a:rPr lang="en-US" sz="1600" dirty="0">
                <a:latin typeface="Arial" pitchFamily="34" charset="0"/>
              </a:rPr>
              <a:t>Here, as the price falls from $30,000 to $15,000 and more people buy the good, the snob effect causes the demand for the good to shift to the left, from </a:t>
            </a:r>
            <a:r>
              <a:rPr lang="en-US" sz="1600" i="1" dirty="0">
                <a:latin typeface="Arial" pitchFamily="34" charset="0"/>
              </a:rPr>
              <a:t>D</a:t>
            </a:r>
            <a:r>
              <a:rPr lang="en-US" sz="1600" baseline="-25000" dirty="0">
                <a:latin typeface="Arial" pitchFamily="34" charset="0"/>
              </a:rPr>
              <a:t>2</a:t>
            </a:r>
            <a:r>
              <a:rPr lang="en-US" sz="1600" dirty="0">
                <a:latin typeface="Arial" pitchFamily="34" charset="0"/>
              </a:rPr>
              <a:t> to </a:t>
            </a:r>
            <a:r>
              <a:rPr lang="en-US" sz="1600" i="1" dirty="0">
                <a:latin typeface="Arial" pitchFamily="34" charset="0"/>
              </a:rPr>
              <a:t>D</a:t>
            </a:r>
            <a:r>
              <a:rPr lang="en-US" sz="1600" baseline="-25000" dirty="0">
                <a:latin typeface="Arial" pitchFamily="34" charset="0"/>
              </a:rPr>
              <a:t>6</a:t>
            </a:r>
            <a:r>
              <a:rPr lang="en-US" sz="1600" dirty="0">
                <a:latin typeface="Arial" pitchFamily="34" charset="0"/>
              </a:rPr>
              <a:t>.</a:t>
            </a:r>
          </a:p>
        </p:txBody>
      </p:sp>
      <p:pic>
        <p:nvPicPr>
          <p:cNvPr id="32" name="Picture 2" descr="C:\Documents and Settings\Kyle M. Thiel\Desktop\pindyckDone\ch04\fig4.17\fig4.17_0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 descr="C:\Documents and Settings\Kyle M. Thiel\Desktop\pindyckDone\ch04\fig4.17\fig4.17_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4" descr="C:\Documents and Settings\Kyle M. Thiel\Desktop\pindyckDone\ch04\fig4.17\fig4.17_03.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5" descr="C:\Documents and Settings\Kyle M. Thiel\Desktop\pindyckDone\ch04\fig4.17\fig4.17_03a.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6" descr="C:\Documents and Settings\Kyle M. Thiel\Desktop\pindyckDone\ch04\fig4.17\fig4.17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7" descr="C:\Documents and Settings\Kyle M. Thiel\Desktop\pindyckDone\ch04\fig4.17\fig4.17_04a.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8" descr="C:\Documents and Settings\Kyle M. Thiel\Desktop\pindyckDone\ch04\fig4.17\fig4.17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9" descr="C:\Documents and Settings\Kyle M. Thiel\Desktop\pindyckDone\ch04\fig4.17\fig4.17_05a.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10" descr="C:\Documents and Settings\Kyle M. Thiel\Desktop\pindyckDone\ch04\fig4.17\fig4.17_06.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11" descr="C:\Documents and Settings\Kyle M. Thiel\Desktop\pindyckDone\ch04\fig4.17\fig4.17_06a.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12" descr="C:\Documents and Settings\Kyle M. Thiel\Desktop\pindyckDone\ch04\fig4.17\fig4.17_07.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13" descr="C:\Documents and Settings\Kyle M. Thiel\Desktop\pindyckDone\ch04\fig4.17\fig4.17_08.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14" descr="C:\Documents and Settings\Kyle M. Thiel\Desktop\pindyckDone\ch04\fig4.17\fig4.17_09.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714750" y="1447800"/>
            <a:ext cx="5410200" cy="497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20"/>
          <p:cNvGrpSpPr>
            <a:grpSpLocks/>
          </p:cNvGrpSpPr>
          <p:nvPr/>
        </p:nvGrpSpPr>
        <p:grpSpPr bwMode="auto">
          <a:xfrm>
            <a:off x="466726" y="5915025"/>
            <a:ext cx="2888307" cy="180975"/>
            <a:chOff x="457199" y="5791200"/>
            <a:chExt cx="3193257" cy="152400"/>
          </a:xfrm>
        </p:grpSpPr>
        <p:cxnSp>
          <p:nvCxnSpPr>
            <p:cNvPr id="2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5" name="Picture 1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981301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wipe(left)">
                                      <p:cBhvr>
                                        <p:cTn id="7" dur="500"/>
                                        <p:tgtEl>
                                          <p:spTgt spid="2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par>
                                <p:cTn id="16" presetID="22" presetClass="entr" presetSubtype="8"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31">
                                            <p:txEl>
                                              <p:pRg st="0" end="0"/>
                                            </p:txEl>
                                          </p:spTgt>
                                        </p:tgtEl>
                                        <p:attrNameLst>
                                          <p:attrName>style.visibility</p:attrName>
                                        </p:attrNameLst>
                                      </p:cBhvr>
                                      <p:to>
                                        <p:strVal val="visible"/>
                                      </p:to>
                                    </p:set>
                                    <p:animEffect transition="in" filter="wipe(left)">
                                      <p:cBhvr>
                                        <p:cTn id="30" dur="500"/>
                                        <p:tgtEl>
                                          <p:spTgt spid="31">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500"/>
                                        <p:tgtEl>
                                          <p:spTgt spid="32"/>
                                        </p:tgtEl>
                                      </p:cBhvr>
                                    </p:animEffect>
                                  </p:childTnLst>
                                </p:cTn>
                              </p:par>
                            </p:childTnLst>
                          </p:cTn>
                        </p:par>
                        <p:par>
                          <p:cTn id="36" fill="hold">
                            <p:stCondLst>
                              <p:cond delay="500"/>
                            </p:stCondLst>
                            <p:childTnLst>
                              <p:par>
                                <p:cTn id="37" presetID="22" presetClass="entr" presetSubtype="1"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up)">
                                      <p:cBhvr>
                                        <p:cTn id="39" dur="750"/>
                                        <p:tgtEl>
                                          <p:spTgt spid="33"/>
                                        </p:tgtEl>
                                      </p:cBhvr>
                                    </p:animEffect>
                                  </p:childTnLst>
                                </p:cTn>
                              </p:par>
                            </p:childTnLst>
                          </p:cTn>
                        </p:par>
                        <p:par>
                          <p:cTn id="40" fill="hold">
                            <p:stCondLst>
                              <p:cond delay="1250"/>
                            </p:stCondLst>
                            <p:childTnLst>
                              <p:par>
                                <p:cTn id="41" presetID="22" presetClass="entr" presetSubtype="8"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750"/>
                                        <p:tgtEl>
                                          <p:spTgt spid="34"/>
                                        </p:tgtEl>
                                      </p:cBhvr>
                                    </p:animEffect>
                                  </p:childTnLst>
                                </p:cTn>
                              </p:par>
                            </p:childTnLst>
                          </p:cTn>
                        </p:par>
                        <p:par>
                          <p:cTn id="44" fill="hold">
                            <p:stCondLst>
                              <p:cond delay="2000"/>
                            </p:stCondLst>
                            <p:childTnLst>
                              <p:par>
                                <p:cTn id="45" presetID="22" presetClass="entr" presetSubtype="1" fill="hold" nodeType="after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wipe(up)">
                                      <p:cBhvr>
                                        <p:cTn id="47" dur="750"/>
                                        <p:tgtEl>
                                          <p:spTgt spid="50"/>
                                        </p:tgtEl>
                                      </p:cBhvr>
                                    </p:animEffect>
                                  </p:childTnLst>
                                </p:cTn>
                              </p:par>
                            </p:childTnLst>
                          </p:cTn>
                        </p:par>
                        <p:par>
                          <p:cTn id="48" fill="hold">
                            <p:stCondLst>
                              <p:cond delay="2750"/>
                            </p:stCondLst>
                            <p:childTnLst>
                              <p:par>
                                <p:cTn id="49" presetID="22" presetClass="entr" presetSubtype="1" fill="hold" nodeType="after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wipe(up)">
                                      <p:cBhvr>
                                        <p:cTn id="51" dur="750"/>
                                        <p:tgtEl>
                                          <p:spTgt spid="51"/>
                                        </p:tgtEl>
                                      </p:cBhvr>
                                    </p:animEffect>
                                  </p:childTnLst>
                                </p:cTn>
                              </p:par>
                            </p:childTnLst>
                          </p:cTn>
                        </p:par>
                        <p:par>
                          <p:cTn id="52" fill="hold">
                            <p:stCondLst>
                              <p:cond delay="3500"/>
                            </p:stCondLst>
                            <p:childTnLst>
                              <p:par>
                                <p:cTn id="53" presetID="22" presetClass="entr" presetSubtype="1"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up)">
                                      <p:cBhvr>
                                        <p:cTn id="55" dur="750"/>
                                        <p:tgtEl>
                                          <p:spTgt spid="52"/>
                                        </p:tgtEl>
                                      </p:cBhvr>
                                    </p:animEffect>
                                  </p:childTnLst>
                                </p:cTn>
                              </p:par>
                            </p:childTnLst>
                          </p:cTn>
                        </p:par>
                        <p:par>
                          <p:cTn id="56" fill="hold">
                            <p:stCondLst>
                              <p:cond delay="4250"/>
                            </p:stCondLst>
                            <p:childTnLst>
                              <p:par>
                                <p:cTn id="57" presetID="22" presetClass="entr" presetSubtype="1" fill="hold"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wipe(up)">
                                      <p:cBhvr>
                                        <p:cTn id="59" dur="750"/>
                                        <p:tgtEl>
                                          <p:spTgt spid="53"/>
                                        </p:tgtEl>
                                      </p:cBhvr>
                                    </p:animEffect>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wipe(left)">
                                      <p:cBhvr>
                                        <p:cTn id="63" dur="750"/>
                                        <p:tgtEl>
                                          <p:spTgt spid="54"/>
                                        </p:tgtEl>
                                      </p:cBhvr>
                                    </p:animEffect>
                                  </p:childTnLst>
                                </p:cTn>
                              </p:par>
                            </p:childTnLst>
                          </p:cTn>
                        </p:par>
                        <p:par>
                          <p:cTn id="64" fill="hold">
                            <p:stCondLst>
                              <p:cond delay="5750"/>
                            </p:stCondLst>
                            <p:childTnLst>
                              <p:par>
                                <p:cTn id="65" presetID="22" presetClass="entr" presetSubtype="1" fill="hold"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up)">
                                      <p:cBhvr>
                                        <p:cTn id="67" dur="750"/>
                                        <p:tgtEl>
                                          <p:spTgt spid="55"/>
                                        </p:tgtEl>
                                      </p:cBhvr>
                                    </p:animEffect>
                                  </p:childTnLst>
                                </p:cTn>
                              </p:par>
                            </p:childTnLst>
                          </p:cTn>
                        </p:par>
                        <p:par>
                          <p:cTn id="68" fill="hold">
                            <p:stCondLst>
                              <p:cond delay="6500"/>
                            </p:stCondLst>
                            <p:childTnLst>
                              <p:par>
                                <p:cTn id="69" presetID="22" presetClass="entr" presetSubtype="1" fill="hold"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up)">
                                      <p:cBhvr>
                                        <p:cTn id="71" dur="750"/>
                                        <p:tgtEl>
                                          <p:spTgt spid="56"/>
                                        </p:tgtEl>
                                      </p:cBhvr>
                                    </p:animEffect>
                                  </p:childTnLst>
                                </p:cTn>
                              </p:par>
                            </p:childTnLst>
                          </p:cTn>
                        </p:par>
                        <p:par>
                          <p:cTn id="72" fill="hold">
                            <p:stCondLst>
                              <p:cond delay="7250"/>
                            </p:stCondLst>
                            <p:childTnLst>
                              <p:par>
                                <p:cTn id="73" presetID="22" presetClass="entr" presetSubtype="8"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750"/>
                                        <p:tgtEl>
                                          <p:spTgt spid="57"/>
                                        </p:tgtEl>
                                      </p:cBhvr>
                                    </p:animEffect>
                                  </p:childTnLst>
                                </p:cTn>
                              </p:par>
                            </p:childTnLst>
                          </p:cTn>
                        </p:par>
                        <p:par>
                          <p:cTn id="76" fill="hold">
                            <p:stCondLst>
                              <p:cond delay="8000"/>
                            </p:stCondLst>
                            <p:childTnLst>
                              <p:par>
                                <p:cTn id="77" presetID="22" presetClass="entr" presetSubtype="8" fill="hold"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750"/>
                                        <p:tgtEl>
                                          <p:spTgt spid="58"/>
                                        </p:tgtEl>
                                      </p:cBhvr>
                                    </p:animEffect>
                                  </p:childTnLst>
                                </p:cTn>
                              </p:par>
                            </p:childTnLst>
                          </p:cTn>
                        </p:par>
                        <p:par>
                          <p:cTn id="80" fill="hold">
                            <p:stCondLst>
                              <p:cond delay="8750"/>
                            </p:stCondLst>
                            <p:childTnLst>
                              <p:par>
                                <p:cTn id="81" presetID="22" presetClass="entr" presetSubtype="8" fill="hold" nodeType="after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wipe(left)">
                                      <p:cBhvr>
                                        <p:cTn id="83" dur="750"/>
                                        <p:tgtEl>
                                          <p:spTgt spid="59"/>
                                        </p:tgtEl>
                                      </p:cBhvr>
                                    </p:animEffect>
                                  </p:childTnLst>
                                </p:cTn>
                              </p:par>
                            </p:childTnLst>
                          </p:cTn>
                        </p:par>
                        <p:par>
                          <p:cTn id="84" fill="hold">
                            <p:stCondLst>
                              <p:cond delay="9500"/>
                            </p:stCondLst>
                            <p:childTnLst>
                              <p:par>
                                <p:cTn id="85" presetID="22" presetClass="entr" presetSubtype="8" fill="hold" grpId="0" nodeType="afterEffect">
                                  <p:stCondLst>
                                    <p:cond delay="0"/>
                                  </p:stCondLst>
                                  <p:childTnLst>
                                    <p:set>
                                      <p:cBhvr>
                                        <p:cTn id="86" dur="1" fill="hold">
                                          <p:stCondLst>
                                            <p:cond delay="0"/>
                                          </p:stCondLst>
                                        </p:cTn>
                                        <p:tgtEl>
                                          <p:spTgt spid="31">
                                            <p:txEl>
                                              <p:pRg st="2" end="2"/>
                                            </p:txEl>
                                          </p:spTgt>
                                        </p:tgtEl>
                                        <p:attrNameLst>
                                          <p:attrName>style.visibility</p:attrName>
                                        </p:attrNameLst>
                                      </p:cBhvr>
                                      <p:to>
                                        <p:strVal val="visible"/>
                                      </p:to>
                                    </p:set>
                                    <p:animEffect transition="in" filter="wipe(left)">
                                      <p:cBhvr>
                                        <p:cTn id="87" dur="500"/>
                                        <p:tgtEl>
                                          <p:spTgt spid="31">
                                            <p:txEl>
                                              <p:pRg st="2" end="2"/>
                                            </p:txEl>
                                          </p:spTgt>
                                        </p:tgtEl>
                                      </p:cBhvr>
                                    </p:animEffect>
                                  </p:childTnLst>
                                </p:cTn>
                              </p:par>
                            </p:childTnLst>
                          </p:cTn>
                        </p:par>
                        <p:par>
                          <p:cTn id="88" fill="hold">
                            <p:stCondLst>
                              <p:cond delay="10000"/>
                            </p:stCondLst>
                            <p:childTnLst>
                              <p:par>
                                <p:cTn id="89" presetID="22" presetClass="entr" presetSubtype="2" fill="hold" nodeType="after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right)">
                                      <p:cBhvr>
                                        <p:cTn id="9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9" grpId="0" build="p"/>
      <p:bldP spid="30" grpId="0"/>
      <p:bldP spid="31"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dirty="0"/>
          </a:p>
        </p:txBody>
      </p: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FACEBOOK</a:t>
            </a:r>
            <a:endParaRPr lang="en-US" sz="2000" b="1" dirty="0">
              <a:solidFill>
                <a:srgbClr val="007CB2"/>
              </a:solidFill>
              <a:latin typeface="Arial" charset="0"/>
            </a:endParaRPr>
          </a:p>
        </p:txBody>
      </p:sp>
      <p:sp>
        <p:nvSpPr>
          <p:cNvPr id="31"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4.7 </a:t>
            </a:r>
            <a:endParaRPr lang="en-US" sz="2000" dirty="0">
              <a:solidFill>
                <a:srgbClr val="007CB2"/>
              </a:solidFill>
              <a:latin typeface="Arial" charset="0"/>
            </a:endParaRPr>
          </a:p>
        </p:txBody>
      </p:sp>
      <p:cxnSp>
        <p:nvCxnSpPr>
          <p:cNvPr id="48" name="Straight Connector 47"/>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54" name="TextBox 53"/>
          <p:cNvSpPr txBox="1">
            <a:spLocks noChangeArrowheads="1"/>
          </p:cNvSpPr>
          <p:nvPr/>
        </p:nvSpPr>
        <p:spPr bwMode="auto">
          <a:xfrm>
            <a:off x="457200" y="676959"/>
            <a:ext cx="620077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Palatino-Roman"/>
              </a:rPr>
              <a:t>By early 2011, with </a:t>
            </a:r>
            <a:r>
              <a:rPr lang="en-US" dirty="0" smtClean="0">
                <a:latin typeface="Palatino-Roman"/>
              </a:rPr>
              <a:t>over 600 </a:t>
            </a:r>
            <a:r>
              <a:rPr lang="en-US" dirty="0">
                <a:latin typeface="Palatino-Roman"/>
              </a:rPr>
              <a:t>million users, Facebook </a:t>
            </a:r>
            <a:r>
              <a:rPr lang="en-US" dirty="0" smtClean="0">
                <a:latin typeface="Palatino-Roman"/>
              </a:rPr>
              <a:t>became the </a:t>
            </a:r>
            <a:r>
              <a:rPr lang="en-US" dirty="0">
                <a:latin typeface="Palatino-Roman"/>
              </a:rPr>
              <a:t>world’s second most visited </a:t>
            </a:r>
            <a:r>
              <a:rPr lang="en-US" dirty="0" smtClean="0">
                <a:latin typeface="Palatino-Roman"/>
              </a:rPr>
              <a:t>website (after </a:t>
            </a:r>
            <a:r>
              <a:rPr lang="en-US" dirty="0">
                <a:latin typeface="Palatino-Roman"/>
              </a:rPr>
              <a:t>Google). A strong </a:t>
            </a:r>
            <a:r>
              <a:rPr lang="en-US" dirty="0" smtClean="0">
                <a:latin typeface="Palatino-Roman"/>
              </a:rPr>
              <a:t>positive network </a:t>
            </a:r>
            <a:r>
              <a:rPr lang="en-US" dirty="0">
                <a:latin typeface="Palatino-Roman"/>
              </a:rPr>
              <a:t>externality was central </a:t>
            </a:r>
            <a:r>
              <a:rPr lang="en-US" dirty="0" smtClean="0">
                <a:latin typeface="Palatino-Roman"/>
              </a:rPr>
              <a:t>to Facebook’s </a:t>
            </a:r>
            <a:r>
              <a:rPr lang="en-US" dirty="0">
                <a:latin typeface="Palatino-Roman"/>
              </a:rPr>
              <a:t>success.</a:t>
            </a:r>
            <a:endParaRPr lang="en-US" i="1" dirty="0">
              <a:latin typeface="Arial" pitchFamily="34" charset="0"/>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7974" y="129450"/>
            <a:ext cx="2333625" cy="3495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7" name="Group 83"/>
          <p:cNvGraphicFramePr>
            <a:graphicFrameLocks noGrp="1"/>
          </p:cNvGraphicFramePr>
          <p:nvPr>
            <p:extLst>
              <p:ext uri="{D42A27DB-BD31-4B8C-83A1-F6EECF244321}">
                <p14:modId xmlns:p14="http://schemas.microsoft.com/office/powerpoint/2010/main" val="612169547"/>
              </p:ext>
            </p:extLst>
          </p:nvPr>
        </p:nvGraphicFramePr>
        <p:xfrm>
          <a:off x="457200" y="2057400"/>
          <a:ext cx="5873886" cy="3345498"/>
        </p:xfrm>
        <a:graphic>
          <a:graphicData uri="http://schemas.openxmlformats.org/drawingml/2006/table">
            <a:tbl>
              <a:tblPr/>
              <a:tblGrid>
                <a:gridCol w="259570"/>
                <a:gridCol w="1025335"/>
                <a:gridCol w="2252851"/>
                <a:gridCol w="2336130"/>
              </a:tblGrid>
              <a:tr h="388938">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bg1"/>
                          </a:solidFill>
                          <a:effectLst/>
                          <a:latin typeface="Arial" charset="0"/>
                        </a:rPr>
                        <a:t>TABLE 4.3</a:t>
                      </a:r>
                    </a:p>
                  </a:txBody>
                  <a:tcPr anchor="ctr" horzOverflow="overflow">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bg1"/>
                        </a:solidFill>
                        <a:effectLst/>
                        <a:latin typeface="Arial" charset="0"/>
                      </a:endParaRPr>
                    </a:p>
                  </a:txBody>
                  <a:tcPr horzOverflow="overflow">
                    <a:lnL w="28575" cap="flat" cmpd="sng" algn="ctr">
                      <a:noFill/>
                      <a:prstDash val="solid"/>
                      <a:round/>
                      <a:headEnd type="none" w="med" len="med"/>
                      <a:tailEnd type="none" w="med" len="med"/>
                    </a:lnL>
                    <a:lnR w="19050" cap="flat" cmpd="sng" algn="ctr">
                      <a:no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gridSpan="2">
                  <a:txBody>
                    <a:bodyPr/>
                    <a:lstStyle/>
                    <a:p>
                      <a:r>
                        <a:rPr lang="en-US" sz="1600" b="1" dirty="0" smtClean="0">
                          <a:solidFill>
                            <a:srgbClr val="FFFFFF"/>
                          </a:solidFill>
                        </a:rPr>
                        <a:t>FACEBOOK USERS</a:t>
                      </a:r>
                      <a:endParaRPr lang="en-US" sz="1600" b="1" dirty="0">
                        <a:solidFill>
                          <a:srgbClr val="FFFFFF"/>
                        </a:solidFill>
                      </a:endParaRPr>
                    </a:p>
                  </a:txBody>
                  <a:tcPr anchor="ctr" horzOverflow="overflow">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r>
              <a:tr h="3968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en-US" sz="1600" b="1"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YEAR</a:t>
                      </a:r>
                    </a:p>
                  </a:txBody>
                  <a:tcPr horzOverflow="overflow">
                    <a:lnL w="28575" cap="flat" cmpd="sng" algn="ctr">
                      <a:no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FACEBOOK USERS (MILLIONS)</a:t>
                      </a: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tx1"/>
                          </a:solidFill>
                          <a:effectLst/>
                          <a:latin typeface="Arial" charset="0"/>
                        </a:rPr>
                        <a:t>HOURS PER USER PER MONTH</a:t>
                      </a:r>
                    </a:p>
                  </a:txBody>
                  <a:tcPr horzOverflow="overflow">
                    <a:lnL>
                      <a:noFill/>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2004</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657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2005</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628650" marR="0" lvl="2"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2006</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12</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28575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&lt;1</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2007</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28575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2008</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28575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2009</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350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28575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5.5</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r h="3352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2010</a:t>
                      </a:r>
                    </a:p>
                  </a:txBody>
                  <a:tcPr horzOverflow="overflow">
                    <a:lnL w="28575" cap="flat" cmpd="sng" algn="ctr">
                      <a:no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500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c>
                  <a:txBody>
                    <a:bodyPr/>
                    <a:lstStyle/>
                    <a:p>
                      <a:pPr marL="0" marR="0" lvl="0" indent="-28575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7</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solidFill>
                      <a:schemeClr val="bg1"/>
                    </a:solidFill>
                  </a:tcPr>
                </a:tc>
              </a:tr>
            </a:tbl>
          </a:graphicData>
        </a:graphic>
      </p:graphicFrame>
      <p:sp>
        <p:nvSpPr>
          <p:cNvPr id="2" name="Rectangle 1"/>
          <p:cNvSpPr/>
          <p:nvPr/>
        </p:nvSpPr>
        <p:spPr>
          <a:xfrm>
            <a:off x="457200" y="5678269"/>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Palatino-Roman"/>
              </a:rPr>
              <a:t>Network externalities have </a:t>
            </a:r>
            <a:r>
              <a:rPr lang="en-US" dirty="0" smtClean="0">
                <a:latin typeface="Palatino-Roman"/>
              </a:rPr>
              <a:t>been crucial </a:t>
            </a:r>
            <a:r>
              <a:rPr lang="en-US" dirty="0">
                <a:latin typeface="Palatino-Roman"/>
              </a:rPr>
              <a:t>drivers for many </a:t>
            </a:r>
            <a:r>
              <a:rPr lang="en-US" dirty="0" smtClean="0">
                <a:latin typeface="Palatino-Roman"/>
              </a:rPr>
              <a:t>modern technologies </a:t>
            </a:r>
            <a:r>
              <a:rPr lang="en-US" dirty="0">
                <a:latin typeface="Palatino-Roman"/>
              </a:rPr>
              <a:t>over many years.</a:t>
            </a:r>
          </a:p>
        </p:txBody>
      </p:sp>
      <p:cxnSp>
        <p:nvCxnSpPr>
          <p:cNvPr id="10" name="Straight Connector 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3350027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par>
                                <p:cTn id="12" presetID="22" presetClass="entr" presetSubtype="8" fill="hold"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wipe(left)">
                                      <p:cBhvr>
                                        <p:cTn id="14" dur="500"/>
                                        <p:tgtEl>
                                          <p:spTgt spid="4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wipe(left)">
                                      <p:cBhvr>
                                        <p:cTn id="18" dur="500"/>
                                        <p:tgtEl>
                                          <p:spTgt spid="33"/>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500"/>
                                        <p:tgtEl>
                                          <p:spTgt spid="2050"/>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4">
                                            <p:txEl>
                                              <p:pRg st="0" end="0"/>
                                            </p:txEl>
                                          </p:spTgt>
                                        </p:tgtEl>
                                        <p:attrNameLst>
                                          <p:attrName>style.visibility</p:attrName>
                                        </p:attrNameLst>
                                      </p:cBhvr>
                                      <p:to>
                                        <p:strVal val="visible"/>
                                      </p:to>
                                    </p:set>
                                    <p:animEffect transition="in" filter="wipe(left)">
                                      <p:cBhvr>
                                        <p:cTn id="26" dur="500"/>
                                        <p:tgtEl>
                                          <p:spTgt spid="54">
                                            <p:txEl>
                                              <p:pRg st="0" end="0"/>
                                            </p:txEl>
                                          </p:spTgt>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wipe(up)">
                                      <p:cBhvr>
                                        <p:cTn id="30" dur="1000"/>
                                        <p:tgtEl>
                                          <p:spTgt spid="27"/>
                                        </p:tgtEl>
                                      </p:cBhvr>
                                    </p:animEffect>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left)">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3" grpId="0"/>
      <p:bldP spid="31" grpId="0"/>
      <p:bldP spid="54" grpId="0" build="p"/>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4"/>
          <p:cNvSpPr>
            <a:spLocks noGrp="1" noChangeArrowheads="1"/>
          </p:cNvSpPr>
          <p:nvPr>
            <p:ph type="title" idx="4294967295"/>
          </p:nvPr>
        </p:nvSpPr>
        <p:spPr>
          <a:xfrm>
            <a:off x="1371600" y="198438"/>
            <a:ext cx="7315200" cy="487362"/>
          </a:xfrm>
          <a:prstGeom prst="rect">
            <a:avLst/>
          </a:prstGeom>
          <a:noFill/>
        </p:spPr>
        <p:txBody>
          <a:bodyPr anchor="b" anchorCtr="0"/>
          <a:lstStyle/>
          <a:p>
            <a:pPr marL="419100" indent="-419100" eaLnBrk="1" hangingPunct="1"/>
            <a:r>
              <a:rPr lang="en-US" sz="2800" dirty="0">
                <a:solidFill>
                  <a:srgbClr val="008FD0"/>
                </a:solidFill>
              </a:rPr>
              <a:t>Empirical Estimation of Demand</a:t>
            </a:r>
            <a:endParaRPr lang="en-US" sz="2800" dirty="0" smtClean="0">
              <a:solidFill>
                <a:srgbClr val="008FD0"/>
              </a:solidFill>
            </a:endParaRPr>
          </a:p>
        </p:txBody>
      </p:sp>
      <p:sp>
        <p:nvSpPr>
          <p:cNvPr id="18"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b" anchorCtr="0"/>
          <a:lstStyle/>
          <a:p>
            <a:pPr algn="ctr">
              <a:buFontTx/>
              <a:buNone/>
            </a:pPr>
            <a:r>
              <a:rPr lang="en-US" sz="2800" b="1" dirty="0" smtClean="0">
                <a:solidFill>
                  <a:srgbClr val="008FD0"/>
                </a:solidFill>
                <a:latin typeface="Arial" charset="0"/>
              </a:rPr>
              <a:t>4.6</a:t>
            </a:r>
            <a:endParaRPr lang="en-US" sz="2800" b="1" dirty="0">
              <a:solidFill>
                <a:srgbClr val="008FD0"/>
              </a:solidFill>
              <a:latin typeface="Arial" charset="0"/>
            </a:endParaRPr>
          </a:p>
        </p:txBody>
      </p:sp>
      <p:graphicFrame>
        <p:nvGraphicFramePr>
          <p:cNvPr id="9" name="Group 83"/>
          <p:cNvGraphicFramePr>
            <a:graphicFrameLocks noGrp="1"/>
          </p:cNvGraphicFramePr>
          <p:nvPr>
            <p:extLst>
              <p:ext uri="{D42A27DB-BD31-4B8C-83A1-F6EECF244321}">
                <p14:modId xmlns:p14="http://schemas.microsoft.com/office/powerpoint/2010/main" val="313124302"/>
              </p:ext>
            </p:extLst>
          </p:nvPr>
        </p:nvGraphicFramePr>
        <p:xfrm>
          <a:off x="2774796" y="1295400"/>
          <a:ext cx="3746808" cy="3566160"/>
        </p:xfrm>
        <a:graphic>
          <a:graphicData uri="http://schemas.openxmlformats.org/drawingml/2006/table">
            <a:tbl>
              <a:tblPr/>
              <a:tblGrid>
                <a:gridCol w="786847"/>
                <a:gridCol w="324557"/>
                <a:gridCol w="851884"/>
                <a:gridCol w="786847"/>
                <a:gridCol w="996673"/>
              </a:tblGrid>
              <a:tr h="215197">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rPr>
                        <a:t>TABLE 4.6</a:t>
                      </a:r>
                    </a:p>
                  </a:txBody>
                  <a:tcPr anchor="ctr" horzOverflow="overflow">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hMerge="1">
                  <a:txBody>
                    <a:bodyPr/>
                    <a:lstStyle/>
                    <a:p>
                      <a:endParaRPr lang="en-US"/>
                    </a:p>
                  </a:txBody>
                  <a:tcPr/>
                </a:tc>
                <a:tc gridSpan="3">
                  <a:txBody>
                    <a:bodyPr/>
                    <a:lstStyle/>
                    <a:p>
                      <a:r>
                        <a:rPr lang="en-US" sz="1400" b="1" dirty="0" smtClean="0">
                          <a:solidFill>
                            <a:srgbClr val="FFFFFF"/>
                          </a:solidFill>
                        </a:rPr>
                        <a:t>DEMAND DATA</a:t>
                      </a:r>
                      <a:endParaRPr lang="en-US" sz="1400" b="1" dirty="0">
                        <a:solidFill>
                          <a:srgbClr val="FFFFFF"/>
                        </a:solidFill>
                      </a:endParaRPr>
                    </a:p>
                  </a:txBody>
                  <a:tcPr anchor="ctr" horzOverflow="overflow">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r>
              <a:tr h="358662">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cap="none" normalizeH="0" baseline="0" dirty="0" smtClean="0">
                          <a:ln>
                            <a:noFill/>
                          </a:ln>
                          <a:solidFill>
                            <a:schemeClr val="tx1"/>
                          </a:solidFill>
                          <a:effectLst/>
                          <a:latin typeface="Arial" charset="0"/>
                        </a:rPr>
                        <a:t>YEAR</a:t>
                      </a:r>
                    </a:p>
                  </a:txBody>
                  <a:tcPr horzOverflow="overflow">
                    <a:lnL w="28575" cap="flat" cmpd="sng" algn="ctr">
                      <a:solidFill>
                        <a:srgbClr val="00AB4E"/>
                      </a:solid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cap="none" normalizeH="0" baseline="0" dirty="0" smtClean="0">
                          <a:ln>
                            <a:noFill/>
                          </a:ln>
                          <a:solidFill>
                            <a:schemeClr val="tx1"/>
                          </a:solidFill>
                          <a:effectLst/>
                          <a:latin typeface="Arial" charset="0"/>
                        </a:rPr>
                        <a:t>QUANTITY (</a:t>
                      </a:r>
                      <a:r>
                        <a:rPr kumimoji="0" lang="en-US" sz="1400" b="1" i="1" u="none" strike="noStrike" cap="none" normalizeH="0" baseline="0" dirty="0" smtClean="0">
                          <a:ln>
                            <a:noFill/>
                          </a:ln>
                          <a:solidFill>
                            <a:schemeClr val="tx1"/>
                          </a:solidFill>
                          <a:effectLst/>
                          <a:latin typeface="Arial" charset="0"/>
                        </a:rPr>
                        <a:t>Q</a:t>
                      </a:r>
                      <a:r>
                        <a:rPr kumimoji="0" lang="en-US" sz="1400" b="1" i="0" u="none" strike="noStrike" cap="none" normalizeH="0" baseline="0" dirty="0" smtClean="0">
                          <a:ln>
                            <a:noFill/>
                          </a:ln>
                          <a:solidFill>
                            <a:schemeClr val="tx1"/>
                          </a:solidFill>
                          <a:effectLst/>
                          <a:latin typeface="Arial" charset="0"/>
                        </a:rPr>
                        <a:t>)</a:t>
                      </a: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cap="none" normalizeH="0" baseline="0" dirty="0" smtClean="0">
                          <a:ln>
                            <a:noFill/>
                          </a:ln>
                          <a:solidFill>
                            <a:schemeClr val="tx1"/>
                          </a:solidFill>
                          <a:effectLst/>
                          <a:latin typeface="Arial" charset="0"/>
                        </a:rPr>
                        <a:t>PRICE (</a:t>
                      </a:r>
                      <a:r>
                        <a:rPr kumimoji="0" lang="en-US" sz="1400" b="1" i="1" u="none" strike="noStrike" cap="none" normalizeH="0" baseline="0" dirty="0" smtClean="0">
                          <a:ln>
                            <a:noFill/>
                          </a:ln>
                          <a:solidFill>
                            <a:schemeClr val="tx1"/>
                          </a:solidFill>
                          <a:effectLst/>
                          <a:latin typeface="Arial" charset="0"/>
                        </a:rPr>
                        <a:t>P</a:t>
                      </a:r>
                      <a:r>
                        <a:rPr kumimoji="0" lang="en-US" sz="1400" b="1" i="0" u="none" strike="noStrike" cap="none" normalizeH="0" baseline="0" dirty="0" smtClean="0">
                          <a:ln>
                            <a:noFill/>
                          </a:ln>
                          <a:solidFill>
                            <a:schemeClr val="tx1"/>
                          </a:solidFill>
                          <a:effectLst/>
                          <a:latin typeface="Arial" charset="0"/>
                        </a:rPr>
                        <a:t>)</a:t>
                      </a: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cap="none" normalizeH="0" baseline="0" dirty="0" smtClean="0">
                          <a:ln>
                            <a:noFill/>
                          </a:ln>
                          <a:solidFill>
                            <a:schemeClr val="tx1"/>
                          </a:solidFill>
                          <a:effectLst/>
                          <a:latin typeface="Arial" charset="0"/>
                        </a:rPr>
                        <a:t>INCOME (</a:t>
                      </a:r>
                      <a:r>
                        <a:rPr kumimoji="0" lang="en-US" sz="1400" b="1" i="1" u="none" strike="noStrike" cap="none" normalizeH="0" baseline="0" dirty="0" smtClean="0">
                          <a:ln>
                            <a:noFill/>
                          </a:ln>
                          <a:solidFill>
                            <a:schemeClr val="tx1"/>
                          </a:solidFill>
                          <a:effectLst/>
                          <a:latin typeface="Arial" charset="0"/>
                        </a:rPr>
                        <a:t>I</a:t>
                      </a:r>
                      <a:r>
                        <a:rPr kumimoji="0" lang="en-US" sz="1400" b="1" i="0" u="none" strike="noStrike" cap="none" normalizeH="0" baseline="0" dirty="0" smtClean="0">
                          <a:ln>
                            <a:noFill/>
                          </a:ln>
                          <a:solidFill>
                            <a:schemeClr val="tx1"/>
                          </a:solidFill>
                          <a:effectLst/>
                          <a:latin typeface="Arial" charset="0"/>
                        </a:rPr>
                        <a:t>)</a:t>
                      </a:r>
                    </a:p>
                  </a:txBody>
                  <a:tcPr horzOverflow="overflow">
                    <a:lnL>
                      <a:noFill/>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2004</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24</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2005</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2006</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8</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2007</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13</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17</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17</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2008</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16</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27</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2009</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27</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2010</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19</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12</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2011</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9</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21519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2012</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22</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5</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bl>
          </a:graphicData>
        </a:graphic>
      </p:graphicFrame>
      <p:sp>
        <p:nvSpPr>
          <p:cNvPr id="21" name="TextBox 20"/>
          <p:cNvSpPr txBox="1"/>
          <p:nvPr/>
        </p:nvSpPr>
        <p:spPr>
          <a:xfrm>
            <a:off x="7222792" y="5029200"/>
            <a:ext cx="609600" cy="338138"/>
          </a:xfrm>
          <a:prstGeom prst="rect">
            <a:avLst/>
          </a:prstGeom>
          <a:noFill/>
        </p:spPr>
        <p:txBody>
          <a:bodyPr wrap="square">
            <a:spAutoFit/>
          </a:bodyPr>
          <a:lstStyle/>
          <a:p>
            <a:pPr>
              <a:buNone/>
              <a:defRPr/>
            </a:pPr>
            <a:r>
              <a:rPr lang="en-US" sz="1600" b="1" dirty="0">
                <a:latin typeface="+mj-lt"/>
                <a:cs typeface="Times New Roman" pitchFamily="18" charset="0"/>
              </a:rPr>
              <a:t>(4.2)</a:t>
            </a:r>
          </a:p>
        </p:txBody>
      </p:sp>
      <p:sp>
        <p:nvSpPr>
          <p:cNvPr id="22" name="Rectangle 4"/>
          <p:cNvSpPr>
            <a:spLocks noChangeArrowheads="1"/>
          </p:cNvSpPr>
          <p:nvPr/>
        </p:nvSpPr>
        <p:spPr bwMode="auto">
          <a:xfrm>
            <a:off x="453946" y="5536449"/>
            <a:ext cx="8382000" cy="4714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smtClean="0">
                <a:latin typeface="Arial" pitchFamily="34" charset="0"/>
              </a:rPr>
              <a:t>Using the data in the table and the least squares method, the demand relationship is:</a:t>
            </a:r>
            <a:endParaRPr lang="en-US" sz="1600" dirty="0">
              <a:latin typeface="Arial"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3332984" y="5931736"/>
                <a:ext cx="262392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𝑄</m:t>
                      </m:r>
                      <m:r>
                        <a:rPr lang="en-US" b="0" i="1" smtClean="0">
                          <a:latin typeface="Cambria Math"/>
                        </a:rPr>
                        <m:t>=8.08−.49</m:t>
                      </m:r>
                      <m:r>
                        <a:rPr lang="en-US" b="0" i="1" smtClean="0">
                          <a:latin typeface="Cambria Math"/>
                        </a:rPr>
                        <m:t>𝑃</m:t>
                      </m:r>
                      <m:r>
                        <a:rPr lang="en-US" b="0" i="1" smtClean="0">
                          <a:latin typeface="Cambria Math"/>
                        </a:rPr>
                        <m:t>+.81</m:t>
                      </m:r>
                      <m:r>
                        <a:rPr lang="en-US" b="0" i="1" smtClean="0">
                          <a:latin typeface="Cambria Math"/>
                        </a:rPr>
                        <m:t>𝐿</m:t>
                      </m:r>
                      <m:r>
                        <a:rPr lang="en-US" b="0" i="1" smtClean="0">
                          <a:latin typeface="Cambria Math"/>
                        </a:rPr>
                        <m:t>.</m:t>
                      </m:r>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332984" y="5931736"/>
                <a:ext cx="2623923" cy="369332"/>
              </a:xfrm>
              <a:prstGeom prst="rect">
                <a:avLst/>
              </a:prstGeom>
              <a:blipFill rotWithShape="1">
                <a:blip r:embed="rId2"/>
                <a:stretch>
                  <a:fillRect b="-81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711998" y="5029200"/>
                <a:ext cx="186589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𝑄</m:t>
                      </m:r>
                      <m:r>
                        <a:rPr lang="en-US" b="0" i="1" smtClean="0">
                          <a:latin typeface="Cambria Math"/>
                        </a:rPr>
                        <m:t>=</m:t>
                      </m:r>
                      <m:r>
                        <a:rPr lang="en-US" b="0" i="1" smtClean="0">
                          <a:latin typeface="Cambria Math"/>
                        </a:rPr>
                        <m:t>𝑎</m:t>
                      </m:r>
                      <m:r>
                        <a:rPr lang="en-US" b="0" i="1" smtClean="0">
                          <a:latin typeface="Cambria Math"/>
                        </a:rPr>
                        <m:t>−</m:t>
                      </m:r>
                      <m:r>
                        <a:rPr lang="en-US" b="0" i="1" smtClean="0">
                          <a:latin typeface="Cambria Math"/>
                        </a:rPr>
                        <m:t>𝑏𝑃</m:t>
                      </m:r>
                      <m:r>
                        <a:rPr lang="en-US" b="0" i="1" smtClean="0">
                          <a:latin typeface="Cambria Math"/>
                        </a:rPr>
                        <m:t>+</m:t>
                      </m:r>
                      <m:r>
                        <a:rPr lang="en-US" b="0" i="1" smtClean="0">
                          <a:latin typeface="Cambria Math"/>
                        </a:rPr>
                        <m:t>𝑐𝐼</m:t>
                      </m:r>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711998" y="5029200"/>
                <a:ext cx="1865895" cy="369332"/>
              </a:xfrm>
              <a:prstGeom prst="rect">
                <a:avLst/>
              </a:prstGeom>
              <a:blipFill rotWithShape="1">
                <a:blip r:embed="rId3"/>
                <a:stretch>
                  <a:fillRect b="-8197"/>
                </a:stretch>
              </a:blipFill>
            </p:spPr>
            <p:txBody>
              <a:bodyPr/>
              <a:lstStyle/>
              <a:p>
                <a:r>
                  <a:rPr lang="en-US">
                    <a:noFill/>
                  </a:rPr>
                  <a:t> </a:t>
                </a:r>
              </a:p>
            </p:txBody>
          </p:sp>
        </mc:Fallback>
      </mc:AlternateContent>
      <p:pic>
        <p:nvPicPr>
          <p:cNvPr id="19"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0" name="Rectangle 19"/>
          <p:cNvSpPr/>
          <p:nvPr/>
        </p:nvSpPr>
        <p:spPr>
          <a:xfrm>
            <a:off x="457199" y="735312"/>
            <a:ext cx="7375193" cy="407688"/>
          </a:xfrm>
          <a:prstGeom prst="rect">
            <a:avLst/>
          </a:prstGeom>
          <a:noFill/>
        </p:spPr>
        <p:txBody>
          <a:bodyPr/>
          <a:lstStyle/>
          <a:p>
            <a:pPr>
              <a:spcBef>
                <a:spcPct val="20000"/>
              </a:spcBef>
              <a:buNone/>
            </a:pPr>
            <a:r>
              <a:rPr lang="en-US" sz="2000" b="1" dirty="0">
                <a:solidFill>
                  <a:srgbClr val="950057"/>
                </a:solidFill>
                <a:latin typeface="+mn-lt"/>
              </a:rPr>
              <a:t>The Statistical Approach to Demand Estimation</a:t>
            </a:r>
          </a:p>
        </p:txBody>
      </p:sp>
    </p:spTree>
    <p:extLst>
      <p:ext uri="{BB962C8B-B14F-4D97-AF65-F5344CB8AC3E}">
        <p14:creationId xmlns:p14="http://schemas.microsoft.com/office/powerpoint/2010/main" val="915692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750"/>
                                        <p:tgtEl>
                                          <p:spTgt spid="9"/>
                                        </p:tgtEl>
                                      </p:cBhvr>
                                    </p:animEffect>
                                  </p:childTnLst>
                                </p:cTn>
                              </p:par>
                            </p:childTnLst>
                          </p:cTn>
                        </p:par>
                        <p:par>
                          <p:cTn id="25" fill="hold">
                            <p:stCondLst>
                              <p:cond delay="1250"/>
                            </p:stCondLst>
                            <p:childTnLst>
                              <p:par>
                                <p:cTn id="26" presetID="2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par>
                          <p:cTn id="29" fill="hold">
                            <p:stCondLst>
                              <p:cond delay="1750"/>
                            </p:stCondLst>
                            <p:childTnLst>
                              <p:par>
                                <p:cTn id="30" presetID="22" presetClass="entr" presetSubtype="8"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2">
                                            <p:txEl>
                                              <p:pRg st="0" end="0"/>
                                            </p:txEl>
                                          </p:spTgt>
                                        </p:tgtEl>
                                        <p:attrNameLst>
                                          <p:attrName>style.visibility</p:attrName>
                                        </p:attrNameLst>
                                      </p:cBhvr>
                                      <p:to>
                                        <p:strVal val="visible"/>
                                      </p:to>
                                    </p:set>
                                    <p:animEffect transition="in" filter="wipe(left)">
                                      <p:cBhvr>
                                        <p:cTn id="37" dur="500"/>
                                        <p:tgtEl>
                                          <p:spTgt spid="22">
                                            <p:txEl>
                                              <p:pRg st="0" end="0"/>
                                            </p:txEl>
                                          </p:spTgt>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left)">
                                      <p:cBhvr>
                                        <p:cTn id="4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21" grpId="0"/>
      <p:bldP spid="22" grpId="0" build="p"/>
      <p:bldP spid="2" grpId="0"/>
      <p:bldP spid="3" grpId="0"/>
      <p:bldP spid="2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5" descr="C:\Documents and Settings\Kyle M. Thiel\Desktop\pindyckDone\ch04\fig4.18\fig4.18_0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4275" y="1162050"/>
            <a:ext cx="50387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6" descr="C:\Documents and Settings\Kyle M. Thiel\Desktop\pindyckDone\ch04\fig4.18\fig4.18_0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4275" y="1162050"/>
            <a:ext cx="50387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7" descr="C:\Documents and Settings\Kyle M. Thiel\Desktop\pindyckDone\ch04\fig4.18\fig4.18_06.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4275" y="1162050"/>
            <a:ext cx="50387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4"/>
          <p:cNvSpPr>
            <a:spLocks noChangeArrowheads="1"/>
          </p:cNvSpPr>
          <p:nvPr/>
        </p:nvSpPr>
        <p:spPr bwMode="auto">
          <a:xfrm>
            <a:off x="457199" y="1733551"/>
            <a:ext cx="2743201" cy="28574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pitchFamily="34" charset="0"/>
              </a:rPr>
              <a:t>Price and quantity data can be used to determine the form of a demand relationship.</a:t>
            </a:r>
          </a:p>
          <a:p>
            <a:pPr>
              <a:spcBef>
                <a:spcPct val="20000"/>
              </a:spcBef>
              <a:buNone/>
            </a:pPr>
            <a:r>
              <a:rPr lang="en-US" sz="1600" dirty="0">
                <a:latin typeface="Arial" pitchFamily="34" charset="0"/>
              </a:rPr>
              <a:t>But the same data could describe a single demand curve </a:t>
            </a:r>
            <a:r>
              <a:rPr lang="en-US" sz="1600" i="1" dirty="0">
                <a:latin typeface="Arial" pitchFamily="34" charset="0"/>
              </a:rPr>
              <a:t>D</a:t>
            </a:r>
            <a:r>
              <a:rPr lang="en-US" sz="1600" dirty="0">
                <a:latin typeface="Arial" pitchFamily="34" charset="0"/>
              </a:rPr>
              <a:t> or three demand curves </a:t>
            </a:r>
            <a:r>
              <a:rPr lang="en-US" sz="1600" i="1" dirty="0">
                <a:latin typeface="Arial" pitchFamily="34" charset="0"/>
              </a:rPr>
              <a:t>d</a:t>
            </a:r>
            <a:r>
              <a:rPr lang="en-US" sz="1600" dirty="0">
                <a:latin typeface="Arial" pitchFamily="34" charset="0"/>
              </a:rPr>
              <a:t>1, </a:t>
            </a:r>
            <a:r>
              <a:rPr lang="en-US" sz="1600" i="1" dirty="0">
                <a:latin typeface="Arial" pitchFamily="34" charset="0"/>
              </a:rPr>
              <a:t>d</a:t>
            </a:r>
            <a:r>
              <a:rPr lang="en-US" sz="1600" dirty="0">
                <a:latin typeface="Arial" pitchFamily="34" charset="0"/>
              </a:rPr>
              <a:t>2, and </a:t>
            </a:r>
            <a:r>
              <a:rPr lang="en-US" sz="1600" i="1" dirty="0">
                <a:latin typeface="Arial" pitchFamily="34" charset="0"/>
              </a:rPr>
              <a:t>d</a:t>
            </a:r>
            <a:r>
              <a:rPr lang="en-US" sz="1600" dirty="0">
                <a:latin typeface="Arial" pitchFamily="34" charset="0"/>
              </a:rPr>
              <a:t>3 that shift over time.</a:t>
            </a:r>
          </a:p>
        </p:txBody>
      </p:sp>
      <p:pic>
        <p:nvPicPr>
          <p:cNvPr id="11" name="Picture 10" descr="fig4.18_01.gif"/>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24275" y="1162050"/>
            <a:ext cx="50387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3" descr="C:\Documents and Settings\Kyle M. Thiel\Desktop\pindyckDone\ch04\fig4.18\fig4.18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4275" y="1162050"/>
            <a:ext cx="50387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4" descr="C:\Documents and Settings\Kyle M. Thiel\Desktop\pindyckDone\ch04\fig4.18\fig4.18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24275" y="1162050"/>
            <a:ext cx="50387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3" name="Rectangle 5"/>
          <p:cNvSpPr>
            <a:spLocks noChangeArrowheads="1"/>
          </p:cNvSpPr>
          <p:nvPr/>
        </p:nvSpPr>
        <p:spPr bwMode="auto">
          <a:xfrm>
            <a:off x="457199" y="1466851"/>
            <a:ext cx="2809875" cy="266700"/>
          </a:xfrm>
          <a:prstGeom prst="rect">
            <a:avLst/>
          </a:prstGeom>
          <a:noFill/>
          <a:ln>
            <a:noFill/>
          </a:ln>
        </p:spPr>
        <p:txBody>
          <a:bodyPr lIns="45720" rIns="45720" anchor="ctr"/>
          <a:lstStyle/>
          <a:p>
            <a:pPr>
              <a:spcBef>
                <a:spcPct val="20000"/>
              </a:spcBef>
              <a:buNone/>
            </a:pPr>
            <a:r>
              <a:rPr lang="en-US" sz="1400" b="1" dirty="0" smtClean="0">
                <a:latin typeface="Arial" pitchFamily="34" charset="0"/>
              </a:rPr>
              <a:t>ESTIMATING DEMAND</a:t>
            </a:r>
            <a:endParaRPr lang="en-US" sz="1400" b="1" dirty="0">
              <a:latin typeface="Arial" pitchFamily="34" charset="0"/>
            </a:endParaRPr>
          </a:p>
        </p:txBody>
      </p:sp>
      <p:sp>
        <p:nvSpPr>
          <p:cNvPr id="24" name="Rectangle 10"/>
          <p:cNvSpPr>
            <a:spLocks noChangeArrowheads="1"/>
          </p:cNvSpPr>
          <p:nvPr/>
        </p:nvSpPr>
        <p:spPr bwMode="auto">
          <a:xfrm>
            <a:off x="457199" y="1162050"/>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4.19</a:t>
            </a:r>
            <a:endParaRPr lang="en-US" sz="2000" b="1" dirty="0">
              <a:solidFill>
                <a:srgbClr val="ED1B2F"/>
              </a:solidFill>
              <a:latin typeface="Arial" charset="0"/>
            </a:endParaRPr>
          </a:p>
        </p:txBody>
      </p:sp>
      <p:grpSp>
        <p:nvGrpSpPr>
          <p:cNvPr id="25" name="Group 24"/>
          <p:cNvGrpSpPr>
            <a:grpSpLocks/>
          </p:cNvGrpSpPr>
          <p:nvPr/>
        </p:nvGrpSpPr>
        <p:grpSpPr bwMode="auto">
          <a:xfrm>
            <a:off x="3276600" y="1085850"/>
            <a:ext cx="161926" cy="4407992"/>
            <a:chOff x="3574256" y="2344362"/>
            <a:chExt cx="152400" cy="4114801"/>
          </a:xfrm>
        </p:grpSpPr>
        <p:cxnSp>
          <p:nvCxnSpPr>
            <p:cNvPr id="26"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27"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grpSp>
        <p:nvGrpSpPr>
          <p:cNvPr id="28" name="Group 27"/>
          <p:cNvGrpSpPr>
            <a:grpSpLocks/>
          </p:cNvGrpSpPr>
          <p:nvPr/>
        </p:nvGrpSpPr>
        <p:grpSpPr bwMode="auto">
          <a:xfrm>
            <a:off x="3355033" y="5429250"/>
            <a:ext cx="5693717" cy="133350"/>
            <a:chOff x="3657600" y="1678781"/>
            <a:chExt cx="4800600" cy="152400"/>
          </a:xfrm>
        </p:grpSpPr>
        <p:cxnSp>
          <p:nvCxnSpPr>
            <p:cNvPr id="2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0" name="Straight Connector 29"/>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1" name="Group 30"/>
          <p:cNvGrpSpPr>
            <a:grpSpLocks/>
          </p:cNvGrpSpPr>
          <p:nvPr/>
        </p:nvGrpSpPr>
        <p:grpSpPr bwMode="auto">
          <a:xfrm>
            <a:off x="466726" y="4210050"/>
            <a:ext cx="2888307" cy="180975"/>
            <a:chOff x="457199" y="5791200"/>
            <a:chExt cx="3193257" cy="152400"/>
          </a:xfrm>
        </p:grpSpPr>
        <p:cxnSp>
          <p:nvCxnSpPr>
            <p:cNvPr id="3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1765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wipe(left)">
                                      <p:cBhvr>
                                        <p:cTn id="15" dur="500"/>
                                        <p:tgtEl>
                                          <p:spTgt spid="10">
                                            <p:txEl>
                                              <p:pRg st="0" end="0"/>
                                            </p:txEl>
                                          </p:spTgt>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down)">
                                      <p:cBhvr>
                                        <p:cTn id="19" dur="500"/>
                                        <p:tgtEl>
                                          <p:spTgt spid="25"/>
                                        </p:tgtEl>
                                      </p:cBhvr>
                                    </p:animEffect>
                                  </p:childTnLst>
                                </p:cTn>
                              </p:par>
                              <p:par>
                                <p:cTn id="20" presetID="22" presetClass="entr" presetSubtype="8"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750"/>
                                        <p:tgtEl>
                                          <p:spTgt spid="12"/>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75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up)">
                                      <p:cBhvr>
                                        <p:cTn id="39" dur="750"/>
                                        <p:tgtEl>
                                          <p:spTgt spid="14"/>
                                        </p:tgtEl>
                                      </p:cBhvr>
                                    </p:animEffect>
                                  </p:childTnLst>
                                </p:cTn>
                              </p:par>
                            </p:childTnLst>
                          </p:cTn>
                        </p:par>
                        <p:par>
                          <p:cTn id="40" fill="hold">
                            <p:stCondLst>
                              <p:cond delay="750"/>
                            </p:stCondLst>
                            <p:childTnLst>
                              <p:par>
                                <p:cTn id="41" presetID="22" presetClass="entr" presetSubtype="1"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up)">
                                      <p:cBhvr>
                                        <p:cTn id="43" dur="750"/>
                                        <p:tgtEl>
                                          <p:spTgt spid="15"/>
                                        </p:tgtEl>
                                      </p:cBhvr>
                                    </p:animEffect>
                                  </p:childTnLst>
                                </p:cTn>
                              </p:par>
                            </p:childTnLst>
                          </p:cTn>
                        </p:par>
                        <p:par>
                          <p:cTn id="44" fill="hold">
                            <p:stCondLst>
                              <p:cond delay="1500"/>
                            </p:stCondLst>
                            <p:childTnLst>
                              <p:par>
                                <p:cTn id="45" presetID="22" presetClass="entr" presetSubtype="1"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up)">
                                      <p:cBhvr>
                                        <p:cTn id="47" dur="750"/>
                                        <p:tgtEl>
                                          <p:spTgt spid="16"/>
                                        </p:tgtEl>
                                      </p:cBhvr>
                                    </p:animEffect>
                                  </p:childTnLst>
                                </p:cTn>
                              </p:par>
                            </p:childTnLst>
                          </p:cTn>
                        </p:par>
                        <p:par>
                          <p:cTn id="48" fill="hold">
                            <p:stCondLst>
                              <p:cond delay="2250"/>
                            </p:stCondLst>
                            <p:childTnLst>
                              <p:par>
                                <p:cTn id="49" presetID="22" presetClass="entr" presetSubtype="8" fill="hold" grpId="0" nodeType="afterEffect">
                                  <p:stCondLst>
                                    <p:cond delay="0"/>
                                  </p:stCondLst>
                                  <p:childTnLst>
                                    <p:set>
                                      <p:cBhvr>
                                        <p:cTn id="50" dur="1" fill="hold">
                                          <p:stCondLst>
                                            <p:cond delay="0"/>
                                          </p:stCondLst>
                                        </p:cTn>
                                        <p:tgtEl>
                                          <p:spTgt spid="10">
                                            <p:txEl>
                                              <p:pRg st="1" end="1"/>
                                            </p:txEl>
                                          </p:spTgt>
                                        </p:tgtEl>
                                        <p:attrNameLst>
                                          <p:attrName>style.visibility</p:attrName>
                                        </p:attrNameLst>
                                      </p:cBhvr>
                                      <p:to>
                                        <p:strVal val="visible"/>
                                      </p:to>
                                    </p:set>
                                    <p:animEffect transition="in" filter="wipe(left)">
                                      <p:cBhvr>
                                        <p:cTn id="51" dur="500"/>
                                        <p:tgtEl>
                                          <p:spTgt spid="10">
                                            <p:txEl>
                                              <p:pRg st="1" end="1"/>
                                            </p:txEl>
                                          </p:spTgt>
                                        </p:tgtEl>
                                      </p:cBhvr>
                                    </p:animEffect>
                                  </p:childTnLst>
                                </p:cTn>
                              </p:par>
                            </p:childTnLst>
                          </p:cTn>
                        </p:par>
                        <p:par>
                          <p:cTn id="52" fill="hold">
                            <p:stCondLst>
                              <p:cond delay="2750"/>
                            </p:stCondLst>
                            <p:childTnLst>
                              <p:par>
                                <p:cTn id="53" presetID="22" presetClass="entr" presetSubtype="2"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right)">
                                      <p:cBhvr>
                                        <p:cTn id="5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23" grpId="0"/>
      <p:bldP spid="2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2"/>
          <p:cNvSpPr txBox="1">
            <a:spLocks noChangeArrowheads="1"/>
          </p:cNvSpPr>
          <p:nvPr/>
        </p:nvSpPr>
        <p:spPr>
          <a:xfrm>
            <a:off x="457198" y="1"/>
            <a:ext cx="4876801"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The Form of the Demand Relationship</a:t>
            </a:r>
          </a:p>
        </p:txBody>
      </p:sp>
      <mc:AlternateContent xmlns:mc="http://schemas.openxmlformats.org/markup-compatibility/2006" xmlns:a14="http://schemas.microsoft.com/office/drawing/2010/main">
        <mc:Choice Requires="a14">
          <p:sp>
            <p:nvSpPr>
              <p:cNvPr id="7" name="Rectangle 65"/>
              <p:cNvSpPr>
                <a:spLocks noChangeArrowheads="1"/>
              </p:cNvSpPr>
              <p:nvPr/>
            </p:nvSpPr>
            <p:spPr bwMode="auto">
              <a:xfrm>
                <a:off x="457199" y="1066800"/>
                <a:ext cx="8207375" cy="36933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spAutoFit/>
              </a:bodyPr>
              <a:lstStyle/>
              <a:p>
                <a:pPr>
                  <a:buNone/>
                </a:pPr>
                <a:r>
                  <a:rPr lang="en-US" dirty="0" smtClean="0">
                    <a:latin typeface="Arial" pitchFamily="34" charset="0"/>
                    <a:cs typeface="Arial" pitchFamily="34" charset="0"/>
                  </a:rPr>
                  <a:t>The price elasticity for </a:t>
                </a:r>
                <a14:m>
                  <m:oMath xmlns:m="http://schemas.openxmlformats.org/officeDocument/2006/math">
                    <m:r>
                      <a:rPr lang="en-US" b="0" i="1" smtClean="0">
                        <a:latin typeface="Cambria Math"/>
                        <a:cs typeface="Arial" pitchFamily="34" charset="0"/>
                      </a:rPr>
                      <m:t>𝑄</m:t>
                    </m:r>
                    <m:r>
                      <a:rPr lang="en-US" b="0" i="1" smtClean="0">
                        <a:latin typeface="Cambria Math"/>
                        <a:cs typeface="Arial" pitchFamily="34" charset="0"/>
                      </a:rPr>
                      <m:t>=</m:t>
                    </m:r>
                    <m:r>
                      <a:rPr lang="en-US" b="0" i="1" smtClean="0">
                        <a:latin typeface="Cambria Math"/>
                        <a:cs typeface="Arial" pitchFamily="34" charset="0"/>
                      </a:rPr>
                      <m:t>𝑎</m:t>
                    </m:r>
                    <m:r>
                      <a:rPr lang="en-US" b="0" i="1" smtClean="0">
                        <a:latin typeface="Cambria Math"/>
                        <a:cs typeface="Arial" pitchFamily="34" charset="0"/>
                      </a:rPr>
                      <m:t>−</m:t>
                    </m:r>
                    <m:r>
                      <a:rPr lang="en-US" b="0" i="1" smtClean="0">
                        <a:latin typeface="Cambria Math"/>
                        <a:cs typeface="Arial" pitchFamily="34" charset="0"/>
                      </a:rPr>
                      <m:t>𝑏𝑃</m:t>
                    </m:r>
                  </m:oMath>
                </a14:m>
                <a:r>
                  <a:rPr lang="en-US" dirty="0" smtClean="0">
                    <a:latin typeface="Arial" pitchFamily="34" charset="0"/>
                    <a:cs typeface="Arial" pitchFamily="34" charset="0"/>
                  </a:rPr>
                  <a:t> equals:</a:t>
                </a:r>
              </a:p>
            </p:txBody>
          </p:sp>
        </mc:Choice>
        <mc:Fallback xmlns="">
          <p:sp>
            <p:nvSpPr>
              <p:cNvPr id="7" name="Rectangle 65"/>
              <p:cNvSpPr>
                <a:spLocks noRot="1" noChangeAspect="1" noMove="1" noResize="1" noEditPoints="1" noAdjustHandles="1" noChangeArrowheads="1" noChangeShapeType="1" noTextEdit="1"/>
              </p:cNvSpPr>
              <p:nvPr/>
            </p:nvSpPr>
            <p:spPr bwMode="auto">
              <a:xfrm>
                <a:off x="457199" y="1066800"/>
                <a:ext cx="8207375" cy="369332"/>
              </a:xfrm>
              <a:prstGeom prst="rect">
                <a:avLst/>
              </a:prstGeom>
              <a:blipFill rotWithShape="1">
                <a:blip r:embed="rId2"/>
                <a:stretch>
                  <a:fillRect l="-594" t="-8197" b="-2459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 name="TextBox 1"/>
              <p:cNvSpPr txBox="1"/>
              <p:nvPr/>
            </p:nvSpPr>
            <p:spPr>
              <a:xfrm>
                <a:off x="457200" y="1688068"/>
                <a:ext cx="358694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𝐸</m:t>
                          </m:r>
                        </m:e>
                        <m:sub>
                          <m:r>
                            <a:rPr lang="en-US" b="0" i="1" smtClean="0">
                              <a:latin typeface="Cambria Math"/>
                            </a:rPr>
                            <m:t>𝑃</m:t>
                          </m:r>
                        </m:sub>
                      </m:sSub>
                      <m:r>
                        <a:rPr lang="en-US" b="0" i="1" smtClean="0">
                          <a:latin typeface="Cambria Math"/>
                        </a:rPr>
                        <m:t>=</m:t>
                      </m:r>
                      <m:f>
                        <m:fPr>
                          <m:type m:val="lin"/>
                          <m:ctrlPr>
                            <a:rPr lang="en-US" b="0" i="1" smtClean="0">
                              <a:latin typeface="Cambria Math"/>
                            </a:rPr>
                          </m:ctrlPr>
                        </m:fPr>
                        <m:num>
                          <m:r>
                            <a:rPr lang="en-US" b="0" i="1" smtClean="0">
                              <a:latin typeface="Cambria Math"/>
                            </a:rPr>
                            <m:t>(</m:t>
                          </m:r>
                          <m:r>
                            <a:rPr lang="en-US" b="0" i="1" smtClean="0">
                              <a:latin typeface="Cambria Math"/>
                              <a:ea typeface="Cambria Math"/>
                            </a:rPr>
                            <m:t>∆</m:t>
                          </m:r>
                          <m:r>
                            <a:rPr lang="en-US" b="0" i="1" smtClean="0">
                              <a:latin typeface="Cambria Math"/>
                              <a:ea typeface="Cambria Math"/>
                            </a:rPr>
                            <m:t>𝑄</m:t>
                          </m:r>
                        </m:num>
                        <m:den>
                          <m:r>
                            <a:rPr lang="en-US" b="0" i="1" smtClean="0">
                              <a:latin typeface="Cambria Math"/>
                              <a:ea typeface="Cambria Math"/>
                            </a:rPr>
                            <m:t>∆</m:t>
                          </m:r>
                          <m:r>
                            <a:rPr lang="en-US" b="0" i="1" smtClean="0">
                              <a:latin typeface="Cambria Math"/>
                              <a:ea typeface="Cambria Math"/>
                            </a:rPr>
                            <m:t>𝑃</m:t>
                          </m:r>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𝑃</m:t>
                              </m:r>
                            </m:num>
                            <m:den>
                              <m:r>
                                <a:rPr lang="en-US" b="0" i="1" smtClean="0">
                                  <a:latin typeface="Cambria Math"/>
                                  <a:ea typeface="Cambria Math"/>
                                </a:rPr>
                                <m:t>𝑄</m:t>
                              </m:r>
                              <m:r>
                                <a:rPr lang="en-US" b="0" i="1" smtClean="0">
                                  <a:latin typeface="Cambria Math"/>
                                  <a:ea typeface="Cambria Math"/>
                                </a:rPr>
                                <m:t>)=−</m:t>
                              </m:r>
                              <m:r>
                                <a:rPr lang="en-US" b="0" i="1" smtClean="0">
                                  <a:latin typeface="Cambria Math"/>
                                  <a:ea typeface="Cambria Math"/>
                                </a:rPr>
                                <m:t>𝑏</m:t>
                              </m:r>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𝑃</m:t>
                                  </m:r>
                                </m:num>
                                <m:den>
                                  <m:r>
                                    <a:rPr lang="en-US" b="0" i="1" smtClean="0">
                                      <a:latin typeface="Cambria Math"/>
                                      <a:ea typeface="Cambria Math"/>
                                    </a:rPr>
                                    <m:t>𝑄</m:t>
                                  </m:r>
                                  <m:r>
                                    <a:rPr lang="en-US" b="0" i="1" smtClean="0">
                                      <a:latin typeface="Cambria Math"/>
                                      <a:ea typeface="Cambria Math"/>
                                    </a:rPr>
                                    <m:t>)</m:t>
                                  </m:r>
                                </m:den>
                              </m:f>
                            </m:den>
                          </m:f>
                        </m:den>
                      </m:f>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457200" y="1688068"/>
                <a:ext cx="3586944" cy="369332"/>
              </a:xfrm>
              <a:prstGeom prst="rect">
                <a:avLst/>
              </a:prstGeom>
              <a:blipFill rotWithShape="1">
                <a:blip r:embed="rId3"/>
                <a:stretch>
                  <a:fillRect t="-116393" r="-9184" b="-175410"/>
                </a:stretch>
              </a:blipFill>
            </p:spPr>
            <p:txBody>
              <a:bodyPr/>
              <a:lstStyle/>
              <a:p>
                <a:r>
                  <a:rPr lang="en-US">
                    <a:noFill/>
                  </a:rPr>
                  <a:t> </a:t>
                </a:r>
              </a:p>
            </p:txBody>
          </p:sp>
        </mc:Fallback>
      </mc:AlternateContent>
      <p:sp>
        <p:nvSpPr>
          <p:cNvPr id="4" name="Rectangle 3"/>
          <p:cNvSpPr/>
          <p:nvPr/>
        </p:nvSpPr>
        <p:spPr>
          <a:xfrm>
            <a:off x="457198" y="2265403"/>
            <a:ext cx="820737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smtClean="0">
                <a:latin typeface="Arial" pitchFamily="34" charset="0"/>
                <a:cs typeface="Arial" pitchFamily="34" charset="0"/>
              </a:rPr>
              <a:t>We </a:t>
            </a:r>
            <a:r>
              <a:rPr lang="en-US" dirty="0">
                <a:latin typeface="Arial" pitchFamily="34" charset="0"/>
                <a:cs typeface="Arial" pitchFamily="34" charset="0"/>
              </a:rPr>
              <a:t>often find it useful to work with the </a:t>
            </a:r>
            <a:r>
              <a:rPr lang="en-US" i="1" dirty="0">
                <a:latin typeface="Arial" pitchFamily="34" charset="0"/>
                <a:cs typeface="Arial" pitchFamily="34" charset="0"/>
              </a:rPr>
              <a:t>isoelastic demand curve</a:t>
            </a:r>
            <a:r>
              <a:rPr lang="en-US" dirty="0">
                <a:latin typeface="Arial" pitchFamily="34" charset="0"/>
                <a:cs typeface="Arial" pitchFamily="34" charset="0"/>
              </a:rPr>
              <a:t>, in which the </a:t>
            </a:r>
            <a:r>
              <a:rPr lang="en-US" dirty="0" smtClean="0">
                <a:latin typeface="Arial" pitchFamily="34" charset="0"/>
                <a:cs typeface="Arial" pitchFamily="34" charset="0"/>
              </a:rPr>
              <a:t>price elasticity </a:t>
            </a:r>
            <a:r>
              <a:rPr lang="en-US" dirty="0">
                <a:latin typeface="Arial" pitchFamily="34" charset="0"/>
                <a:cs typeface="Arial" pitchFamily="34" charset="0"/>
              </a:rPr>
              <a:t>and the income elasticity are constant</a:t>
            </a:r>
            <a:r>
              <a:rPr lang="en-US" dirty="0" smtClean="0">
                <a:latin typeface="Arial" pitchFamily="34" charset="0"/>
                <a:cs typeface="Arial" pitchFamily="34" charset="0"/>
              </a:rPr>
              <a:t>.  When written in its </a:t>
            </a:r>
            <a:r>
              <a:rPr lang="en-US" i="1" dirty="0" smtClean="0">
                <a:latin typeface="Arial" pitchFamily="34" charset="0"/>
                <a:cs typeface="Arial" pitchFamily="34" charset="0"/>
              </a:rPr>
              <a:t>log-linear form</a:t>
            </a:r>
            <a:r>
              <a:rPr lang="en-US" dirty="0" smtClean="0">
                <a:latin typeface="Arial" pitchFamily="34" charset="0"/>
                <a:cs typeface="Arial" pitchFamily="34" charset="0"/>
              </a:rPr>
              <a:t>, an isoelastic demand curve appears as follows:</a:t>
            </a:r>
            <a:endParaRPr lang="en-US" dirty="0">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5" name="TextBox 4"/>
              <p:cNvSpPr txBox="1"/>
              <p:nvPr/>
            </p:nvSpPr>
            <p:spPr>
              <a:xfrm>
                <a:off x="457200" y="3348331"/>
                <a:ext cx="337836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unc>
                        <m:funcPr>
                          <m:ctrlPr>
                            <a:rPr lang="en-US" b="0" i="1" smtClean="0">
                              <a:latin typeface="Cambria Math"/>
                            </a:rPr>
                          </m:ctrlPr>
                        </m:funcPr>
                        <m:fName>
                          <m:r>
                            <m:rPr>
                              <m:sty m:val="p"/>
                            </m:rPr>
                            <a:rPr lang="en-US" b="0" i="0" smtClean="0">
                              <a:latin typeface="Cambria Math"/>
                            </a:rPr>
                            <m:t>log</m:t>
                          </m:r>
                        </m:fName>
                        <m:e>
                          <m:d>
                            <m:dPr>
                              <m:ctrlPr>
                                <a:rPr lang="en-US" b="0" i="1" smtClean="0">
                                  <a:latin typeface="Cambria Math"/>
                                </a:rPr>
                              </m:ctrlPr>
                            </m:dPr>
                            <m:e>
                              <m:r>
                                <a:rPr lang="en-US" b="0" i="1" smtClean="0">
                                  <a:latin typeface="Cambria Math"/>
                                </a:rPr>
                                <m:t>𝑄</m:t>
                              </m:r>
                            </m:e>
                          </m:d>
                        </m:e>
                      </m:func>
                      <m:r>
                        <a:rPr lang="en-US" b="0" i="1" smtClean="0">
                          <a:latin typeface="Cambria Math"/>
                        </a:rPr>
                        <m:t>=</m:t>
                      </m:r>
                      <m:r>
                        <a:rPr lang="en-US" b="0" i="1" smtClean="0">
                          <a:latin typeface="Cambria Math"/>
                        </a:rPr>
                        <m:t>𝑎</m:t>
                      </m:r>
                      <m:r>
                        <a:rPr lang="en-US" b="0" i="1" smtClean="0">
                          <a:latin typeface="Cambria Math"/>
                        </a:rPr>
                        <m:t>−</m:t>
                      </m:r>
                      <m:r>
                        <a:rPr lang="en-US" b="0" i="1" smtClean="0">
                          <a:latin typeface="Cambria Math"/>
                        </a:rPr>
                        <m:t>𝑏</m:t>
                      </m:r>
                      <m:r>
                        <m:rPr>
                          <m:nor/>
                        </m:rPr>
                        <a:rPr lang="en-US" b="0" i="0" smtClean="0">
                          <a:latin typeface="Cambria Math"/>
                        </a:rPr>
                        <m:t>log</m:t>
                      </m:r>
                      <m:d>
                        <m:dPr>
                          <m:ctrlPr>
                            <a:rPr lang="en-US" b="0" i="1" smtClean="0">
                              <a:latin typeface="Cambria Math"/>
                            </a:rPr>
                          </m:ctrlPr>
                        </m:dPr>
                        <m:e>
                          <m:r>
                            <a:rPr lang="en-US" b="0" i="1" smtClean="0">
                              <a:latin typeface="Cambria Math"/>
                            </a:rPr>
                            <m:t>𝑃</m:t>
                          </m:r>
                        </m:e>
                      </m:d>
                      <m:r>
                        <a:rPr lang="en-US" b="0" i="1" smtClean="0">
                          <a:latin typeface="Cambria Math"/>
                        </a:rPr>
                        <m:t>+</m:t>
                      </m:r>
                      <m:r>
                        <a:rPr lang="en-US" b="0" i="1" smtClean="0">
                          <a:latin typeface="Cambria Math"/>
                        </a:rPr>
                        <m:t>𝑐</m:t>
                      </m:r>
                      <m:r>
                        <m:rPr>
                          <m:nor/>
                        </m:rPr>
                        <a:rPr lang="en-US" b="0" i="0" smtClean="0">
                          <a:latin typeface="Cambria Math"/>
                        </a:rPr>
                        <m:t>log</m:t>
                      </m:r>
                      <m:r>
                        <a:rPr lang="en-US" b="0" i="1" smtClean="0">
                          <a:latin typeface="Cambria Math"/>
                        </a:rPr>
                        <m:t>(</m:t>
                      </m:r>
                      <m:r>
                        <a:rPr lang="en-US" b="0" i="1" smtClean="0">
                          <a:latin typeface="Cambria Math"/>
                        </a:rPr>
                        <m:t>𝐼</m:t>
                      </m:r>
                      <m:r>
                        <a:rPr lang="en-US" b="0" i="1" smtClean="0">
                          <a:latin typeface="Cambria Math"/>
                        </a:rPr>
                        <m:t>)</m:t>
                      </m:r>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457200" y="3348331"/>
                <a:ext cx="3378361" cy="369332"/>
              </a:xfrm>
              <a:prstGeom prst="rect">
                <a:avLst/>
              </a:prstGeom>
              <a:blipFill rotWithShape="1">
                <a:blip r:embed="rId4"/>
                <a:stretch>
                  <a:fillRect b="-11475"/>
                </a:stretch>
              </a:blipFill>
            </p:spPr>
            <p:txBody>
              <a:bodyPr/>
              <a:lstStyle/>
              <a:p>
                <a:r>
                  <a:rPr lang="en-US">
                    <a:noFill/>
                  </a:rPr>
                  <a:t> </a:t>
                </a:r>
              </a:p>
            </p:txBody>
          </p:sp>
        </mc:Fallback>
      </mc:AlternateContent>
      <p:sp>
        <p:nvSpPr>
          <p:cNvPr id="6" name="Rectangle 5"/>
          <p:cNvSpPr/>
          <p:nvPr/>
        </p:nvSpPr>
        <p:spPr>
          <a:xfrm>
            <a:off x="457197" y="4018004"/>
            <a:ext cx="828357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Arial" pitchFamily="34" charset="0"/>
                <a:cs typeface="Arial" pitchFamily="34" charset="0"/>
              </a:rPr>
              <a:t>Suppose that </a:t>
            </a:r>
            <a:r>
              <a:rPr lang="en-US" i="1" dirty="0">
                <a:latin typeface="Arial" pitchFamily="34" charset="0"/>
                <a:cs typeface="Arial" pitchFamily="34" charset="0"/>
              </a:rPr>
              <a:t>P</a:t>
            </a:r>
            <a:r>
              <a:rPr lang="en-US" baseline="-25000" dirty="0">
                <a:latin typeface="Arial" pitchFamily="34" charset="0"/>
                <a:cs typeface="Arial" pitchFamily="34" charset="0"/>
              </a:rPr>
              <a:t>2</a:t>
            </a:r>
            <a:r>
              <a:rPr lang="en-US" dirty="0">
                <a:latin typeface="Arial" pitchFamily="34" charset="0"/>
                <a:cs typeface="Arial" pitchFamily="34" charset="0"/>
              </a:rPr>
              <a:t> represents the price </a:t>
            </a:r>
            <a:r>
              <a:rPr lang="en-US" dirty="0" smtClean="0">
                <a:latin typeface="Arial" pitchFamily="34" charset="0"/>
                <a:cs typeface="Arial" pitchFamily="34" charset="0"/>
              </a:rPr>
              <a:t>of a </a:t>
            </a:r>
            <a:r>
              <a:rPr lang="en-US" dirty="0">
                <a:latin typeface="Arial" pitchFamily="34" charset="0"/>
                <a:cs typeface="Arial" pitchFamily="34" charset="0"/>
              </a:rPr>
              <a:t>second good—one which is believed to be related to the product we are </a:t>
            </a:r>
            <a:r>
              <a:rPr lang="en-US" dirty="0" smtClean="0">
                <a:latin typeface="Arial" pitchFamily="34" charset="0"/>
                <a:cs typeface="Arial" pitchFamily="34" charset="0"/>
              </a:rPr>
              <a:t>studying.  We </a:t>
            </a:r>
            <a:r>
              <a:rPr lang="en-US" dirty="0">
                <a:latin typeface="Arial" pitchFamily="34" charset="0"/>
                <a:cs typeface="Arial" pitchFamily="34" charset="0"/>
              </a:rPr>
              <a:t>can then write the demand function in the following form:</a:t>
            </a:r>
          </a:p>
        </p:txBody>
      </p:sp>
      <mc:AlternateContent xmlns:mc="http://schemas.openxmlformats.org/markup-compatibility/2006" xmlns:a14="http://schemas.microsoft.com/office/drawing/2010/main">
        <mc:Choice Requires="a14">
          <p:sp>
            <p:nvSpPr>
              <p:cNvPr id="11" name="TextBox 10"/>
              <p:cNvSpPr txBox="1"/>
              <p:nvPr/>
            </p:nvSpPr>
            <p:spPr>
              <a:xfrm>
                <a:off x="457200" y="4972735"/>
                <a:ext cx="459010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unc>
                        <m:funcPr>
                          <m:ctrlPr>
                            <a:rPr lang="en-US" b="0" i="1" smtClean="0">
                              <a:latin typeface="Cambria Math"/>
                            </a:rPr>
                          </m:ctrlPr>
                        </m:funcPr>
                        <m:fName>
                          <m:r>
                            <m:rPr>
                              <m:sty m:val="p"/>
                            </m:rPr>
                            <a:rPr lang="en-US" b="0" i="0" smtClean="0">
                              <a:latin typeface="Cambria Math"/>
                            </a:rPr>
                            <m:t>log</m:t>
                          </m:r>
                        </m:fName>
                        <m:e>
                          <m:d>
                            <m:dPr>
                              <m:ctrlPr>
                                <a:rPr lang="en-US" b="0" i="1" smtClean="0">
                                  <a:latin typeface="Cambria Math"/>
                                </a:rPr>
                              </m:ctrlPr>
                            </m:dPr>
                            <m:e>
                              <m:r>
                                <a:rPr lang="en-US" b="0" i="1" smtClean="0">
                                  <a:latin typeface="Cambria Math"/>
                                </a:rPr>
                                <m:t>𝑄</m:t>
                              </m:r>
                            </m:e>
                          </m:d>
                        </m:e>
                      </m:func>
                      <m:r>
                        <a:rPr lang="en-US" b="0" i="1" smtClean="0">
                          <a:latin typeface="Cambria Math"/>
                        </a:rPr>
                        <m:t>=</m:t>
                      </m:r>
                      <m:r>
                        <a:rPr lang="en-US" b="0" i="1" smtClean="0">
                          <a:latin typeface="Cambria Math"/>
                        </a:rPr>
                        <m:t>𝑎</m:t>
                      </m:r>
                      <m:r>
                        <a:rPr lang="en-US" b="0" i="1" smtClean="0">
                          <a:latin typeface="Cambria Math"/>
                        </a:rPr>
                        <m:t>−</m:t>
                      </m:r>
                      <m:r>
                        <a:rPr lang="en-US" b="0" i="1" smtClean="0">
                          <a:latin typeface="Cambria Math"/>
                        </a:rPr>
                        <m:t>𝑏</m:t>
                      </m:r>
                      <m:r>
                        <m:rPr>
                          <m:nor/>
                        </m:rPr>
                        <a:rPr lang="en-US" b="0" i="0" smtClean="0">
                          <a:latin typeface="Cambria Math"/>
                        </a:rPr>
                        <m:t>log</m:t>
                      </m:r>
                      <m:d>
                        <m:dPr>
                          <m:ctrlPr>
                            <a:rPr lang="en-US" b="0" i="1" smtClean="0">
                              <a:latin typeface="Cambria Math"/>
                            </a:rPr>
                          </m:ctrlPr>
                        </m:dPr>
                        <m:e>
                          <m:r>
                            <a:rPr lang="en-US" b="0" i="1" smtClean="0">
                              <a:latin typeface="Cambria Math"/>
                            </a:rPr>
                            <m:t>𝑃</m:t>
                          </m:r>
                        </m:e>
                      </m:d>
                      <m:r>
                        <a:rPr lang="en-US" b="0" i="1" smtClean="0">
                          <a:latin typeface="Cambria Math"/>
                        </a:rPr>
                        <m:t>+</m:t>
                      </m:r>
                      <m:sSub>
                        <m:sSubPr>
                          <m:ctrlPr>
                            <a:rPr lang="en-US" b="0" i="1" smtClean="0">
                              <a:latin typeface="Cambria Math"/>
                            </a:rPr>
                          </m:ctrlPr>
                        </m:sSubPr>
                        <m:e>
                          <m:r>
                            <a:rPr lang="en-US" b="0" i="1" smtClean="0">
                              <a:latin typeface="Cambria Math"/>
                            </a:rPr>
                            <m:t>𝑏</m:t>
                          </m:r>
                        </m:e>
                        <m:sub>
                          <m:r>
                            <a:rPr lang="en-US" b="0" i="1" smtClean="0">
                              <a:latin typeface="Cambria Math"/>
                            </a:rPr>
                            <m:t>2</m:t>
                          </m:r>
                        </m:sub>
                      </m:sSub>
                      <m:func>
                        <m:funcPr>
                          <m:ctrlPr>
                            <a:rPr lang="en-US" b="0" i="1" smtClean="0">
                              <a:latin typeface="Cambria Math"/>
                            </a:rPr>
                          </m:ctrlPr>
                        </m:funcPr>
                        <m:fName>
                          <m:r>
                            <m:rPr>
                              <m:sty m:val="p"/>
                            </m:rPr>
                            <a:rPr lang="en-US" b="0" i="0" smtClean="0">
                              <a:latin typeface="Cambria Math"/>
                            </a:rPr>
                            <m:t>log</m:t>
                          </m:r>
                        </m:fName>
                        <m:e>
                          <m:d>
                            <m:dPr>
                              <m:ctrlPr>
                                <a:rPr lang="en-US" b="0" i="1" smtClean="0">
                                  <a:latin typeface="Cambria Math"/>
                                </a:rPr>
                              </m:ctrlPr>
                            </m:dPr>
                            <m:e>
                              <m:sSub>
                                <m:sSubPr>
                                  <m:ctrlPr>
                                    <a:rPr lang="en-US" b="0" i="1" smtClean="0">
                                      <a:latin typeface="Cambria Math"/>
                                    </a:rPr>
                                  </m:ctrlPr>
                                </m:sSubPr>
                                <m:e>
                                  <m:r>
                                    <a:rPr lang="en-US" b="0" i="1" smtClean="0">
                                      <a:latin typeface="Cambria Math"/>
                                    </a:rPr>
                                    <m:t>𝑃</m:t>
                                  </m:r>
                                </m:e>
                                <m:sub>
                                  <m:r>
                                    <a:rPr lang="en-US" b="0" i="1" smtClean="0">
                                      <a:latin typeface="Cambria Math"/>
                                    </a:rPr>
                                    <m:t>2</m:t>
                                  </m:r>
                                </m:sub>
                              </m:sSub>
                            </m:e>
                          </m:d>
                        </m:e>
                      </m:func>
                      <m:r>
                        <a:rPr lang="en-US" b="0" i="1" smtClean="0">
                          <a:latin typeface="Cambria Math"/>
                        </a:rPr>
                        <m:t>+</m:t>
                      </m:r>
                      <m:r>
                        <a:rPr lang="en-US" b="0" i="1" smtClean="0">
                          <a:latin typeface="Cambria Math"/>
                        </a:rPr>
                        <m:t>𝑐</m:t>
                      </m:r>
                      <m:r>
                        <m:rPr>
                          <m:nor/>
                        </m:rPr>
                        <a:rPr lang="en-US" b="0" i="0" smtClean="0">
                          <a:latin typeface="Cambria Math"/>
                        </a:rPr>
                        <m:t>log</m:t>
                      </m:r>
                      <m:r>
                        <a:rPr lang="en-US" b="0" i="1" smtClean="0">
                          <a:latin typeface="Cambria Math"/>
                        </a:rPr>
                        <m:t>(</m:t>
                      </m:r>
                      <m:r>
                        <a:rPr lang="en-US" b="0" i="1" smtClean="0">
                          <a:latin typeface="Cambria Math"/>
                        </a:rPr>
                        <m:t>𝐼</m:t>
                      </m:r>
                      <m:r>
                        <a:rPr lang="en-US" b="0" i="1" smtClean="0">
                          <a:latin typeface="Cambria Math"/>
                        </a:rPr>
                        <m:t>)</m:t>
                      </m:r>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457200" y="4972735"/>
                <a:ext cx="4590103" cy="369332"/>
              </a:xfrm>
              <a:prstGeom prst="rect">
                <a:avLst/>
              </a:prstGeom>
              <a:blipFill rotWithShape="1">
                <a:blip r:embed="rId5"/>
                <a:stretch>
                  <a:fillRect b="-13333"/>
                </a:stretch>
              </a:blipFill>
            </p:spPr>
            <p:txBody>
              <a:bodyPr/>
              <a:lstStyle/>
              <a:p>
                <a:r>
                  <a:rPr lang="en-US">
                    <a:noFill/>
                  </a:rPr>
                  <a:t> </a:t>
                </a:r>
              </a:p>
            </p:txBody>
          </p:sp>
        </mc:Fallback>
      </mc:AlternateContent>
      <p:sp>
        <p:nvSpPr>
          <p:cNvPr id="12" name="Rectangle 11"/>
          <p:cNvSpPr/>
          <p:nvPr/>
        </p:nvSpPr>
        <p:spPr>
          <a:xfrm>
            <a:off x="457200" y="5373469"/>
            <a:ext cx="82835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Arial" pitchFamily="34" charset="0"/>
                <a:cs typeface="Arial" pitchFamily="34" charset="0"/>
              </a:rPr>
              <a:t>When </a:t>
            </a:r>
            <a:r>
              <a:rPr lang="en-US" i="1" dirty="0">
                <a:latin typeface="Arial" pitchFamily="34" charset="0"/>
                <a:cs typeface="Arial" pitchFamily="34" charset="0"/>
              </a:rPr>
              <a:t>b</a:t>
            </a:r>
            <a:r>
              <a:rPr lang="en-US" baseline="-25000" dirty="0">
                <a:latin typeface="Arial" pitchFamily="34" charset="0"/>
                <a:cs typeface="Arial" pitchFamily="34" charset="0"/>
              </a:rPr>
              <a:t>2</a:t>
            </a:r>
            <a:r>
              <a:rPr lang="en-US" dirty="0">
                <a:latin typeface="Arial" pitchFamily="34" charset="0"/>
                <a:cs typeface="Arial" pitchFamily="34" charset="0"/>
              </a:rPr>
              <a:t>, the cross-price elasticity, is positive, the two goods are substitutes;</a:t>
            </a:r>
          </a:p>
          <a:p>
            <a:pPr>
              <a:buNone/>
            </a:pPr>
            <a:r>
              <a:rPr lang="en-US" dirty="0">
                <a:latin typeface="Arial" pitchFamily="34" charset="0"/>
                <a:cs typeface="Arial" pitchFamily="34" charset="0"/>
              </a:rPr>
              <a:t>when </a:t>
            </a:r>
            <a:r>
              <a:rPr lang="en-US" i="1" dirty="0">
                <a:latin typeface="Arial" pitchFamily="34" charset="0"/>
                <a:cs typeface="Arial" pitchFamily="34" charset="0"/>
              </a:rPr>
              <a:t>b</a:t>
            </a:r>
            <a:r>
              <a:rPr lang="en-US" baseline="-25000" dirty="0">
                <a:latin typeface="Arial" pitchFamily="34" charset="0"/>
                <a:cs typeface="Arial" pitchFamily="34" charset="0"/>
              </a:rPr>
              <a:t>2</a:t>
            </a:r>
            <a:r>
              <a:rPr lang="en-US" dirty="0">
                <a:latin typeface="Arial" pitchFamily="34" charset="0"/>
                <a:cs typeface="Arial" pitchFamily="34" charset="0"/>
              </a:rPr>
              <a:t> is negative, the two goods are complements.</a:t>
            </a:r>
          </a:p>
        </p:txBody>
      </p:sp>
      <p:pic>
        <p:nvPicPr>
          <p:cNvPr id="13"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13"/>
          <p:cNvSpPr>
            <a:spLocks noChangeArrowheads="1"/>
          </p:cNvSpPr>
          <p:nvPr/>
        </p:nvSpPr>
        <p:spPr bwMode="auto">
          <a:xfrm>
            <a:off x="7832393" y="1688068"/>
            <a:ext cx="735332" cy="365736"/>
          </a:xfrm>
          <a:prstGeom prst="rect">
            <a:avLst/>
          </a:prstGeom>
          <a:noFill/>
          <a:ln w="9525">
            <a:noFill/>
            <a:miter lim="800000"/>
            <a:headEnd/>
            <a:tailEnd/>
          </a:ln>
        </p:spPr>
        <p:txBody>
          <a:bodyPr anchor="ctr"/>
          <a:lstStyle/>
          <a:p>
            <a:pPr algn="ctr" eaLnBrk="0" hangingPunct="0">
              <a:buFontTx/>
              <a:buNone/>
            </a:pPr>
            <a:r>
              <a:rPr lang="en-US" b="1" dirty="0" smtClean="0">
                <a:solidFill>
                  <a:srgbClr val="382344"/>
                </a:solidFill>
                <a:latin typeface="Arial" charset="0"/>
              </a:rPr>
              <a:t>(4.3)</a:t>
            </a:r>
            <a:endParaRPr lang="en-US" b="1" dirty="0">
              <a:solidFill>
                <a:srgbClr val="382344"/>
              </a:solidFill>
              <a:latin typeface="Arial" charset="0"/>
            </a:endParaRPr>
          </a:p>
        </p:txBody>
      </p:sp>
      <p:sp>
        <p:nvSpPr>
          <p:cNvPr id="15" name="Rectangle 14"/>
          <p:cNvSpPr>
            <a:spLocks noChangeArrowheads="1"/>
          </p:cNvSpPr>
          <p:nvPr/>
        </p:nvSpPr>
        <p:spPr bwMode="auto">
          <a:xfrm>
            <a:off x="7832393" y="3348331"/>
            <a:ext cx="735332" cy="365736"/>
          </a:xfrm>
          <a:prstGeom prst="rect">
            <a:avLst/>
          </a:prstGeom>
          <a:noFill/>
          <a:ln w="9525">
            <a:noFill/>
            <a:miter lim="800000"/>
            <a:headEnd/>
            <a:tailEnd/>
          </a:ln>
        </p:spPr>
        <p:txBody>
          <a:bodyPr anchor="ctr"/>
          <a:lstStyle/>
          <a:p>
            <a:pPr algn="ctr" eaLnBrk="0" hangingPunct="0">
              <a:buFontTx/>
              <a:buNone/>
            </a:pPr>
            <a:r>
              <a:rPr lang="en-US" b="1" dirty="0" smtClean="0">
                <a:solidFill>
                  <a:srgbClr val="382344"/>
                </a:solidFill>
                <a:latin typeface="Arial" charset="0"/>
              </a:rPr>
              <a:t>(4.4)</a:t>
            </a:r>
            <a:endParaRPr lang="en-US" b="1" dirty="0">
              <a:solidFill>
                <a:srgbClr val="382344"/>
              </a:solidFill>
              <a:latin typeface="Arial" charset="0"/>
            </a:endParaRPr>
          </a:p>
        </p:txBody>
      </p:sp>
    </p:spTree>
    <p:extLst>
      <p:ext uri="{BB962C8B-B14F-4D97-AF65-F5344CB8AC3E}">
        <p14:creationId xmlns:p14="http://schemas.microsoft.com/office/powerpoint/2010/main" val="42602696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wipe(left)">
                                      <p:cBhvr>
                                        <p:cTn id="11" dur="500"/>
                                        <p:tgtEl>
                                          <p:spTgt spid="7">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childTnLst>
                          </p:cTn>
                        </p:par>
                        <p:par>
                          <p:cTn id="39" fill="hold">
                            <p:stCondLst>
                              <p:cond delay="10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left)">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7" grpId="0" build="p"/>
      <p:bldP spid="2" grpId="0"/>
      <p:bldP spid="4" grpId="0"/>
      <p:bldP spid="5" grpId="0"/>
      <p:bldP spid="6" grpId="0"/>
      <p:bldP spid="11" grpId="0"/>
      <p:bldP spid="12" grpId="0"/>
      <p:bldP spid="14" grpId="0"/>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34475" cy="6543675"/>
          </a:xfrm>
          <a:prstGeom prst="rect">
            <a:avLst/>
          </a:prstGeom>
          <a:solidFill>
            <a:srgbClr val="FFF2BF"/>
          </a:solidFill>
          <a:ln w="9525">
            <a:noFill/>
            <a:miter lim="800000"/>
            <a:headEnd/>
            <a:tailEnd/>
          </a:ln>
        </p:spPr>
        <p:txBody>
          <a:bodyPr anchor="ctr"/>
          <a:lstStyle/>
          <a:p>
            <a:endParaRPr lang="en-US" dirty="0"/>
          </a:p>
        </p:txBody>
      </p:sp>
      <p:sp>
        <p:nvSpPr>
          <p:cNvPr id="24" name="Rectangle 6"/>
          <p:cNvSpPr>
            <a:spLocks noChangeArrowheads="1"/>
          </p:cNvSpPr>
          <p:nvPr/>
        </p:nvSpPr>
        <p:spPr bwMode="auto">
          <a:xfrm>
            <a:off x="457200" y="762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4.8 </a:t>
            </a:r>
            <a:endParaRPr lang="en-US" sz="2000" dirty="0">
              <a:solidFill>
                <a:srgbClr val="007CB2"/>
              </a:solidFill>
              <a:latin typeface="Arial" charset="0"/>
            </a:endParaRPr>
          </a:p>
        </p:txBody>
      </p:sp>
      <p:cxnSp>
        <p:nvCxnSpPr>
          <p:cNvPr id="25" name="Straight Connector 24"/>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286000" y="76200"/>
            <a:ext cx="67627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DEMAND FOR READY-TO-EAT CEREAL</a:t>
            </a:r>
            <a:endParaRPr lang="en-US" sz="2000" b="1" dirty="0">
              <a:solidFill>
                <a:srgbClr val="007CB2"/>
              </a:solidFill>
              <a:latin typeface="Arial" charset="0"/>
            </a:endParaRPr>
          </a:p>
        </p:txBody>
      </p:sp>
      <p:sp>
        <p:nvSpPr>
          <p:cNvPr id="32" name="TextBox 31"/>
          <p:cNvSpPr txBox="1">
            <a:spLocks noChangeArrowheads="1"/>
          </p:cNvSpPr>
          <p:nvPr/>
        </p:nvSpPr>
        <p:spPr bwMode="auto">
          <a:xfrm>
            <a:off x="457200" y="685800"/>
            <a:ext cx="8510588"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dirty="0">
                <a:latin typeface="Palatino-Roman"/>
              </a:rPr>
              <a:t>The acquisition of Shredded Wheat cereals </a:t>
            </a:r>
            <a:r>
              <a:rPr lang="en-US" dirty="0" smtClean="0">
                <a:latin typeface="Palatino-Roman"/>
              </a:rPr>
              <a:t>of Nabisco</a:t>
            </a:r>
            <a:br>
              <a:rPr lang="en-US" dirty="0" smtClean="0">
                <a:latin typeface="Palatino-Roman"/>
              </a:rPr>
            </a:br>
            <a:r>
              <a:rPr lang="en-US" dirty="0" smtClean="0">
                <a:latin typeface="Palatino-Roman"/>
              </a:rPr>
              <a:t>by </a:t>
            </a:r>
            <a:r>
              <a:rPr lang="en-US" dirty="0">
                <a:latin typeface="Palatino-Roman"/>
              </a:rPr>
              <a:t>Post Cereals raised the question </a:t>
            </a:r>
            <a:r>
              <a:rPr lang="en-US" dirty="0" smtClean="0">
                <a:latin typeface="Palatino-Roman"/>
              </a:rPr>
              <a:t>of whether </a:t>
            </a:r>
            <a:r>
              <a:rPr lang="en-US" dirty="0" smtClean="0">
                <a:latin typeface="Palatino-Roman"/>
              </a:rPr>
              <a:t>Post</a:t>
            </a:r>
            <a:br>
              <a:rPr lang="en-US" dirty="0" smtClean="0">
                <a:latin typeface="Palatino-Roman"/>
              </a:rPr>
            </a:br>
            <a:r>
              <a:rPr lang="en-US" dirty="0" smtClean="0">
                <a:latin typeface="Palatino-Roman"/>
              </a:rPr>
              <a:t>would </a:t>
            </a:r>
            <a:r>
              <a:rPr lang="en-US" dirty="0">
                <a:latin typeface="Palatino-Roman"/>
              </a:rPr>
              <a:t>raise the price of Grape </a:t>
            </a:r>
            <a:r>
              <a:rPr lang="en-US" dirty="0" smtClean="0">
                <a:latin typeface="Palatino-Roman"/>
              </a:rPr>
              <a:t>Nuts, or </a:t>
            </a:r>
            <a:r>
              <a:rPr lang="en-US" dirty="0">
                <a:latin typeface="Palatino-Roman"/>
              </a:rPr>
              <a:t>the price </a:t>
            </a:r>
            <a:r>
              <a:rPr lang="en-US" dirty="0" smtClean="0">
                <a:latin typeface="Palatino-Roman"/>
              </a:rPr>
              <a:t>of</a:t>
            </a:r>
            <a:br>
              <a:rPr lang="en-US" dirty="0" smtClean="0">
                <a:latin typeface="Palatino-Roman"/>
              </a:rPr>
            </a:br>
            <a:r>
              <a:rPr lang="en-US" dirty="0" smtClean="0">
                <a:latin typeface="Palatino-Roman"/>
              </a:rPr>
              <a:t>Nabisco’s </a:t>
            </a:r>
            <a:r>
              <a:rPr lang="en-US" dirty="0">
                <a:latin typeface="Palatino-Roman"/>
              </a:rPr>
              <a:t>Shredded </a:t>
            </a:r>
            <a:r>
              <a:rPr lang="en-US" dirty="0" smtClean="0">
                <a:latin typeface="Palatino-Roman"/>
              </a:rPr>
              <a:t>Wheat Spoon </a:t>
            </a:r>
            <a:r>
              <a:rPr lang="en-US" dirty="0" smtClean="0">
                <a:latin typeface="Palatino-Roman"/>
              </a:rPr>
              <a:t>Size</a:t>
            </a:r>
            <a:r>
              <a:rPr lang="en-US" dirty="0">
                <a:latin typeface="Palatino-Roman"/>
              </a:rPr>
              <a:t>.</a:t>
            </a:r>
          </a:p>
          <a:p>
            <a:pPr eaLnBrk="1" hangingPunct="1">
              <a:buNone/>
            </a:pPr>
            <a:r>
              <a:rPr lang="en-US" sz="900" dirty="0">
                <a:latin typeface="Palatino-Roman"/>
              </a:rPr>
              <a:t> </a:t>
            </a:r>
          </a:p>
          <a:p>
            <a:pPr eaLnBrk="1" hangingPunct="1">
              <a:buNone/>
            </a:pPr>
            <a:r>
              <a:rPr lang="en-US" dirty="0">
                <a:latin typeface="Palatino-Roman"/>
              </a:rPr>
              <a:t>One important issue was whether the two brands </a:t>
            </a:r>
            <a:r>
              <a:rPr lang="en-US" dirty="0" smtClean="0">
                <a:latin typeface="Palatino-Roman"/>
              </a:rPr>
              <a:t>were</a:t>
            </a:r>
            <a:br>
              <a:rPr lang="en-US" dirty="0" smtClean="0">
                <a:latin typeface="Palatino-Roman"/>
              </a:rPr>
            </a:br>
            <a:r>
              <a:rPr lang="en-US" dirty="0" smtClean="0">
                <a:latin typeface="Palatino-Roman"/>
              </a:rPr>
              <a:t>close </a:t>
            </a:r>
            <a:r>
              <a:rPr lang="en-US" dirty="0">
                <a:latin typeface="Palatino-Roman"/>
              </a:rPr>
              <a:t>substitutes for one another. If so, it would be </a:t>
            </a:r>
            <a:r>
              <a:rPr lang="en-US" dirty="0" smtClean="0">
                <a:latin typeface="Palatino-Roman"/>
              </a:rPr>
              <a:t>more</a:t>
            </a:r>
            <a:br>
              <a:rPr lang="en-US" dirty="0" smtClean="0">
                <a:latin typeface="Palatino-Roman"/>
              </a:rPr>
            </a:br>
            <a:r>
              <a:rPr lang="en-US" dirty="0" smtClean="0">
                <a:latin typeface="Palatino-Roman"/>
              </a:rPr>
              <a:t>profitable </a:t>
            </a:r>
            <a:r>
              <a:rPr lang="en-US" dirty="0">
                <a:latin typeface="Palatino-Roman"/>
              </a:rPr>
              <a:t>for Post to increase the price of Grape Nuts </a:t>
            </a:r>
            <a:r>
              <a:rPr lang="en-US" dirty="0" smtClean="0">
                <a:latin typeface="Palatino-Roman"/>
              </a:rPr>
              <a:t/>
            </a:r>
            <a:br>
              <a:rPr lang="en-US" dirty="0" smtClean="0">
                <a:latin typeface="Palatino-Roman"/>
              </a:rPr>
            </a:br>
            <a:r>
              <a:rPr lang="en-US" dirty="0" smtClean="0">
                <a:latin typeface="Palatino-Roman"/>
              </a:rPr>
              <a:t>after </a:t>
            </a:r>
            <a:r>
              <a:rPr lang="en-US" dirty="0">
                <a:latin typeface="Palatino-Roman"/>
              </a:rPr>
              <a:t>rather than before the acquisition because the </a:t>
            </a:r>
            <a:r>
              <a:rPr lang="en-US" dirty="0" smtClean="0">
                <a:latin typeface="Palatino-Roman"/>
              </a:rPr>
              <a:t>lost</a:t>
            </a:r>
            <a:br>
              <a:rPr lang="en-US" dirty="0" smtClean="0">
                <a:latin typeface="Palatino-Roman"/>
              </a:rPr>
            </a:br>
            <a:r>
              <a:rPr lang="en-US" dirty="0" smtClean="0">
                <a:latin typeface="Palatino-Roman"/>
              </a:rPr>
              <a:t>sales </a:t>
            </a:r>
            <a:r>
              <a:rPr lang="en-US" dirty="0">
                <a:latin typeface="Palatino-Roman"/>
              </a:rPr>
              <a:t>from consumers who switched away from Grape Nuts would be recovered to the extent that they switched to the substitute product.</a:t>
            </a:r>
          </a:p>
          <a:p>
            <a:pPr eaLnBrk="1" hangingPunct="1">
              <a:buNone/>
            </a:pPr>
            <a:endParaRPr lang="en-US" sz="900" dirty="0">
              <a:latin typeface="Palatino-Roman"/>
            </a:endParaRPr>
          </a:p>
          <a:p>
            <a:pPr eaLnBrk="1" hangingPunct="1">
              <a:buNone/>
            </a:pPr>
            <a:r>
              <a:rPr lang="en-US" dirty="0">
                <a:latin typeface="Palatino-Roman"/>
              </a:rPr>
              <a:t>The substitutability of Grape Nuts and Shredded Wheat can be measured by the cross-price elasticity of demand for Grape Nuts with respect to the price of Shredded </a:t>
            </a:r>
            <a:r>
              <a:rPr lang="en-US" dirty="0" smtClean="0">
                <a:latin typeface="Palatino-Roman"/>
              </a:rPr>
              <a:t>Wheat.  One </a:t>
            </a:r>
            <a:r>
              <a:rPr lang="en-US" dirty="0">
                <a:latin typeface="Palatino-Roman"/>
              </a:rPr>
              <a:t>isoelastic demand equation appeared in the following log-linear form:</a:t>
            </a:r>
          </a:p>
          <a:p>
            <a:pPr eaLnBrk="1" hangingPunct="1">
              <a:buNone/>
            </a:pPr>
            <a:endParaRPr lang="en-US" sz="1600" dirty="0">
              <a:latin typeface="Palatino-Roman"/>
            </a:endParaRPr>
          </a:p>
          <a:p>
            <a:pPr eaLnBrk="1" hangingPunct="1">
              <a:buNone/>
            </a:pPr>
            <a:endParaRPr lang="en-US" dirty="0">
              <a:latin typeface="Palatino-Roman"/>
            </a:endParaRPr>
          </a:p>
          <a:p>
            <a:pPr eaLnBrk="1" hangingPunct="1">
              <a:buNone/>
            </a:pPr>
            <a:endParaRPr lang="en-US" dirty="0" smtClean="0">
              <a:latin typeface="Palatino-Roman"/>
            </a:endParaRPr>
          </a:p>
          <a:p>
            <a:pPr eaLnBrk="1" hangingPunct="1">
              <a:buNone/>
            </a:pPr>
            <a:r>
              <a:rPr lang="en-US" dirty="0" smtClean="0">
                <a:latin typeface="Palatino-Roman"/>
              </a:rPr>
              <a:t>The </a:t>
            </a:r>
            <a:r>
              <a:rPr lang="en-US" dirty="0">
                <a:latin typeface="Palatino-Roman"/>
              </a:rPr>
              <a:t>demand for Grape Nuts is elastic, with a price elasticity of about −2. Income elasticity is 0.62. the cross-price elasticity is 0.14. The two cereals are not very close substitutes.</a:t>
            </a:r>
          </a:p>
        </p:txBody>
      </p:sp>
      <p:cxnSp>
        <p:nvCxnSpPr>
          <p:cNvPr id="10" name="Straight Connector 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mc:AlternateContent xmlns:mc="http://schemas.openxmlformats.org/markup-compatibility/2006" xmlns:a14="http://schemas.microsoft.com/office/drawing/2010/main">
        <mc:Choice Requires="a14">
          <p:sp>
            <p:nvSpPr>
              <p:cNvPr id="12" name="TextBox 11"/>
              <p:cNvSpPr txBox="1"/>
              <p:nvPr/>
            </p:nvSpPr>
            <p:spPr>
              <a:xfrm>
                <a:off x="457200" y="5069747"/>
                <a:ext cx="8382000" cy="416653"/>
              </a:xfrm>
              <a:prstGeom prst="rect">
                <a:avLst/>
              </a:prstGeom>
              <a:noFill/>
            </p:spPr>
            <p:txBody>
              <a:bodyPr wrap="square" rtlCol="0">
                <a:spAutoFit/>
              </a:bodyPr>
              <a:lstStyle/>
              <a:p>
                <a:pPr>
                  <a:buNone/>
                </a:pPr>
                <a14:m>
                  <m:oMathPara xmlns:m="http://schemas.openxmlformats.org/officeDocument/2006/math">
                    <m:oMathParaPr>
                      <m:jc m:val="left"/>
                    </m:oMathParaPr>
                    <m:oMath xmlns:m="http://schemas.openxmlformats.org/officeDocument/2006/math">
                      <m:func>
                        <m:funcPr>
                          <m:ctrlPr>
                            <a:rPr lang="en-US" b="0" i="1" smtClean="0">
                              <a:latin typeface="Cambria Math"/>
                            </a:rPr>
                          </m:ctrlPr>
                        </m:funcPr>
                        <m:fName>
                          <m:r>
                            <m:rPr>
                              <m:sty m:val="p"/>
                            </m:rPr>
                            <a:rPr lang="en-US" b="0" i="0" smtClean="0">
                              <a:latin typeface="Cambria Math"/>
                            </a:rPr>
                            <m:t>log</m:t>
                          </m:r>
                        </m:fName>
                        <m:e>
                          <m:d>
                            <m:dPr>
                              <m:ctrlPr>
                                <a:rPr lang="en-US" b="0" i="1" smtClean="0">
                                  <a:latin typeface="Cambria Math"/>
                                </a:rPr>
                              </m:ctrlPr>
                            </m:dPr>
                            <m:e>
                              <m:sSub>
                                <m:sSubPr>
                                  <m:ctrlPr>
                                    <a:rPr lang="en-US" b="0" i="1" smtClean="0">
                                      <a:latin typeface="Cambria Math"/>
                                    </a:rPr>
                                  </m:ctrlPr>
                                </m:sSubPr>
                                <m:e>
                                  <m:r>
                                    <a:rPr lang="en-US" b="0" i="1" smtClean="0">
                                      <a:latin typeface="Cambria Math"/>
                                    </a:rPr>
                                    <m:t>𝑄</m:t>
                                  </m:r>
                                </m:e>
                                <m:sub>
                                  <m:r>
                                    <m:rPr>
                                      <m:nor/>
                                    </m:rPr>
                                    <a:rPr lang="en-US" b="0" i="0" smtClean="0">
                                      <a:latin typeface="+mn-lt"/>
                                    </a:rPr>
                                    <m:t>GN</m:t>
                                  </m:r>
                                </m:sub>
                              </m:sSub>
                            </m:e>
                          </m:d>
                        </m:e>
                      </m:func>
                      <m:r>
                        <a:rPr lang="en-US" b="0" i="1" smtClean="0">
                          <a:latin typeface="Cambria Math"/>
                        </a:rPr>
                        <m:t>=1.998−2.085</m:t>
                      </m:r>
                      <m:r>
                        <m:rPr>
                          <m:nor/>
                        </m:rPr>
                        <a:rPr lang="en-US" b="0" i="0" smtClean="0">
                          <a:latin typeface="+mn-lt"/>
                        </a:rPr>
                        <m:t>log</m:t>
                      </m:r>
                      <m:d>
                        <m:dPr>
                          <m:ctrlPr>
                            <a:rPr lang="en-US" b="0" i="1" smtClean="0">
                              <a:latin typeface="Cambria Math"/>
                            </a:rPr>
                          </m:ctrlPr>
                        </m:dPr>
                        <m:e>
                          <m:sSub>
                            <m:sSubPr>
                              <m:ctrlPr>
                                <a:rPr lang="en-US" b="0" i="1" smtClean="0">
                                  <a:latin typeface="Cambria Math"/>
                                </a:rPr>
                              </m:ctrlPr>
                            </m:sSubPr>
                            <m:e>
                              <m:r>
                                <a:rPr lang="en-US" i="1">
                                  <a:latin typeface="Cambria Math"/>
                                </a:rPr>
                                <m:t>𝑃</m:t>
                              </m:r>
                            </m:e>
                            <m:sub>
                              <m:r>
                                <m:rPr>
                                  <m:nor/>
                                </m:rPr>
                                <a:rPr lang="en-US" b="0" i="0" smtClean="0">
                                  <a:latin typeface="+mn-lt"/>
                                </a:rPr>
                                <m:t>GN</m:t>
                              </m:r>
                            </m:sub>
                          </m:sSub>
                        </m:e>
                      </m:d>
                      <m:r>
                        <a:rPr lang="en-US" b="0" i="1" smtClean="0">
                          <a:latin typeface="Cambria Math"/>
                        </a:rPr>
                        <m:t>+0.62</m:t>
                      </m:r>
                      <m:func>
                        <m:funcPr>
                          <m:ctrlPr>
                            <a:rPr lang="en-US" b="0" i="1" smtClean="0">
                              <a:latin typeface="Cambria Math"/>
                            </a:rPr>
                          </m:ctrlPr>
                        </m:funcPr>
                        <m:fName>
                          <m:r>
                            <m:rPr>
                              <m:sty m:val="p"/>
                            </m:rPr>
                            <a:rPr lang="en-US" b="0" i="0" smtClean="0">
                              <a:latin typeface="Cambria Math"/>
                            </a:rPr>
                            <m:t>log</m:t>
                          </m:r>
                        </m:fName>
                        <m:e>
                          <m:d>
                            <m:dPr>
                              <m:ctrlPr>
                                <a:rPr lang="en-US" b="0" i="1" smtClean="0">
                                  <a:latin typeface="Cambria Math"/>
                                </a:rPr>
                              </m:ctrlPr>
                            </m:dPr>
                            <m:e>
                              <m:r>
                                <a:rPr lang="en-US" b="0" i="1" smtClean="0">
                                  <a:latin typeface="Cambria Math"/>
                                </a:rPr>
                                <m:t>𝐼</m:t>
                              </m:r>
                            </m:e>
                          </m:d>
                        </m:e>
                      </m:func>
                      <m:r>
                        <a:rPr lang="en-US" b="0" i="1" smtClean="0">
                          <a:latin typeface="Cambria Math"/>
                        </a:rPr>
                        <m:t>+0.14</m:t>
                      </m:r>
                      <m:r>
                        <m:rPr>
                          <m:nor/>
                        </m:rPr>
                        <a:rPr lang="en-US" b="0" i="0" smtClean="0">
                          <a:latin typeface="+mn-lt"/>
                        </a:rPr>
                        <m:t>log</m:t>
                      </m:r>
                      <m:r>
                        <a:rPr lang="en-US" b="0" i="1" smtClean="0">
                          <a:latin typeface="Cambria Math"/>
                        </a:rPr>
                        <m:t>(</m:t>
                      </m:r>
                      <m:sSub>
                        <m:sSubPr>
                          <m:ctrlPr>
                            <a:rPr lang="en-US" b="0" i="1" smtClean="0">
                              <a:latin typeface="Cambria Math"/>
                            </a:rPr>
                          </m:ctrlPr>
                        </m:sSubPr>
                        <m:e>
                          <m:r>
                            <a:rPr lang="en-US" b="0" i="1" smtClean="0">
                              <a:latin typeface="Cambria Math"/>
                            </a:rPr>
                            <m:t>𝑃</m:t>
                          </m:r>
                        </m:e>
                        <m:sub>
                          <m:r>
                            <m:rPr>
                              <m:nor/>
                            </m:rPr>
                            <a:rPr lang="en-US" b="0" i="0" smtClean="0">
                              <a:latin typeface="+mn-lt"/>
                            </a:rPr>
                            <m:t>SW</m:t>
                          </m:r>
                        </m:sub>
                      </m:sSub>
                      <m:r>
                        <a:rPr lang="en-US" b="0" i="1" smtClean="0">
                          <a:latin typeface="Cambria Math"/>
                        </a:rPr>
                        <m:t>)</m:t>
                      </m:r>
                    </m:oMath>
                  </m:oMathPara>
                </a14:m>
                <a:endParaRPr lang="en-US" dirty="0">
                  <a:latin typeface="+mn-lt"/>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457200" y="5069747"/>
                <a:ext cx="8382000" cy="416653"/>
              </a:xfrm>
              <a:prstGeom prst="rect">
                <a:avLst/>
              </a:prstGeom>
              <a:blipFill rotWithShape="1">
                <a:blip r:embed="rId3"/>
                <a:stretch>
                  <a:fillRect l="-145" b="-7353"/>
                </a:stretch>
              </a:blipFill>
            </p:spPr>
            <p:txBody>
              <a:bodyPr/>
              <a:lstStyle/>
              <a:p>
                <a:r>
                  <a:rPr lang="en-US">
                    <a:noFill/>
                  </a:rPr>
                  <a:t> </a:t>
                </a:r>
              </a:p>
            </p:txBody>
          </p:sp>
        </mc:Fallback>
      </mc:AlternateContent>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5510" y="685801"/>
            <a:ext cx="2623239"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754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left)">
                                      <p:cBhvr>
                                        <p:cTn id="15" dur="500"/>
                                        <p:tgtEl>
                                          <p:spTgt spid="3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26"/>
                                        </p:tgtEl>
                                        <p:attrNameLst>
                                          <p:attrName>style.visibility</p:attrName>
                                        </p:attrNameLst>
                                      </p:cBhvr>
                                      <p:to>
                                        <p:strVal val="visible"/>
                                      </p:to>
                                    </p:set>
                                    <p:animEffect transition="in" filter="fade">
                                      <p:cBhvr>
                                        <p:cTn id="19" dur="500"/>
                                        <p:tgtEl>
                                          <p:spTgt spid="102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2">
                                            <p:txEl>
                                              <p:pRg st="0" end="0"/>
                                            </p:txEl>
                                          </p:spTgt>
                                        </p:tgtEl>
                                        <p:attrNameLst>
                                          <p:attrName>style.visibility</p:attrName>
                                        </p:attrNameLst>
                                      </p:cBhvr>
                                      <p:to>
                                        <p:strVal val="visible"/>
                                      </p:to>
                                    </p:set>
                                    <p:animEffect transition="in" filter="wipe(left)">
                                      <p:cBhvr>
                                        <p:cTn id="23" dur="500"/>
                                        <p:tgtEl>
                                          <p:spTgt spid="32">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2">
                                            <p:txEl>
                                              <p:pRg st="2" end="2"/>
                                            </p:txEl>
                                          </p:spTgt>
                                        </p:tgtEl>
                                        <p:attrNameLst>
                                          <p:attrName>style.visibility</p:attrName>
                                        </p:attrNameLst>
                                      </p:cBhvr>
                                      <p:to>
                                        <p:strVal val="visible"/>
                                      </p:to>
                                    </p:set>
                                    <p:animEffect transition="in" filter="wipe(left)">
                                      <p:cBhvr>
                                        <p:cTn id="28" dur="500"/>
                                        <p:tgtEl>
                                          <p:spTgt spid="32">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32">
                                            <p:txEl>
                                              <p:pRg st="4" end="4"/>
                                            </p:txEl>
                                          </p:spTgt>
                                        </p:tgtEl>
                                        <p:attrNameLst>
                                          <p:attrName>style.visibility</p:attrName>
                                        </p:attrNameLst>
                                      </p:cBhvr>
                                      <p:to>
                                        <p:strVal val="visible"/>
                                      </p:to>
                                    </p:set>
                                    <p:animEffect transition="in" filter="wipe(left)">
                                      <p:cBhvr>
                                        <p:cTn id="33" dur="500"/>
                                        <p:tgtEl>
                                          <p:spTgt spid="32">
                                            <p:txEl>
                                              <p:pRg st="4" end="4"/>
                                            </p:txEl>
                                          </p:spTgt>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2">
                                            <p:txEl>
                                              <p:pRg st="8" end="8"/>
                                            </p:txEl>
                                          </p:spTgt>
                                        </p:tgtEl>
                                        <p:attrNameLst>
                                          <p:attrName>style.visibility</p:attrName>
                                        </p:attrNameLst>
                                      </p:cBhvr>
                                      <p:to>
                                        <p:strVal val="visible"/>
                                      </p:to>
                                    </p:set>
                                    <p:animEffect transition="in" filter="wipe(left)">
                                      <p:cBhvr>
                                        <p:cTn id="42" dur="500"/>
                                        <p:tgtEl>
                                          <p:spTgt spid="32">
                                            <p:txEl>
                                              <p:pRg st="8" end="8"/>
                                            </p:txEl>
                                          </p:spTgt>
                                        </p:tgtEl>
                                      </p:cBhvr>
                                    </p:animEffect>
                                  </p:childTnLst>
                                </p:cTn>
                              </p:par>
                            </p:childTnLst>
                          </p:cTn>
                        </p:par>
                        <p:par>
                          <p:cTn id="43" fill="hold">
                            <p:stCondLst>
                              <p:cond delay="500"/>
                            </p:stCondLst>
                            <p:childTnLst>
                              <p:par>
                                <p:cTn id="44" presetID="2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33" grpId="0"/>
      <p:bldP spid="32" grpId="0" uiExpand="1" build="p"/>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2"/>
          <p:cNvSpPr txBox="1">
            <a:spLocks noChangeArrowheads="1"/>
          </p:cNvSpPr>
          <p:nvPr/>
        </p:nvSpPr>
        <p:spPr>
          <a:xfrm>
            <a:off x="457198" y="0"/>
            <a:ext cx="6858002" cy="9144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Interview and Experimental </a:t>
            </a:r>
            <a:r>
              <a:rPr lang="en-US" sz="2000" b="1" dirty="0" smtClean="0">
                <a:solidFill>
                  <a:srgbClr val="950057"/>
                </a:solidFill>
              </a:rPr>
              <a:t>Approaches to</a:t>
            </a:r>
            <a:br>
              <a:rPr lang="en-US" sz="2000" b="1" dirty="0" smtClean="0">
                <a:solidFill>
                  <a:srgbClr val="950057"/>
                </a:solidFill>
              </a:rPr>
            </a:br>
            <a:r>
              <a:rPr lang="en-US" sz="2000" b="1" dirty="0" smtClean="0">
                <a:solidFill>
                  <a:srgbClr val="950057"/>
                </a:solidFill>
              </a:rPr>
              <a:t>Demand </a:t>
            </a:r>
            <a:r>
              <a:rPr lang="en-US" sz="2000" b="1" dirty="0">
                <a:solidFill>
                  <a:srgbClr val="950057"/>
                </a:solidFill>
              </a:rPr>
              <a:t>Determination</a:t>
            </a:r>
          </a:p>
        </p:txBody>
      </p:sp>
      <p:sp>
        <p:nvSpPr>
          <p:cNvPr id="4" name="Rectangle 3"/>
          <p:cNvSpPr/>
          <p:nvPr/>
        </p:nvSpPr>
        <p:spPr>
          <a:xfrm>
            <a:off x="457198" y="1093887"/>
            <a:ext cx="8207376"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Arial" pitchFamily="34" charset="0"/>
                <a:cs typeface="Arial" pitchFamily="34" charset="0"/>
              </a:rPr>
              <a:t>Another way to obtain information about demand is through </a:t>
            </a:r>
            <a:r>
              <a:rPr lang="en-US" dirty="0" smtClean="0">
                <a:latin typeface="Arial" pitchFamily="34" charset="0"/>
                <a:cs typeface="Arial" pitchFamily="34" charset="0"/>
              </a:rPr>
              <a:t>interviews.</a:t>
            </a:r>
            <a:br>
              <a:rPr lang="en-US" dirty="0" smtClean="0">
                <a:latin typeface="Arial" pitchFamily="34" charset="0"/>
                <a:cs typeface="Arial" pitchFamily="34" charset="0"/>
              </a:rPr>
            </a:br>
            <a:r>
              <a:rPr lang="en-US" dirty="0" smtClean="0">
                <a:latin typeface="Arial" pitchFamily="34" charset="0"/>
                <a:cs typeface="Arial" pitchFamily="34" charset="0"/>
              </a:rPr>
              <a:t>This </a:t>
            </a:r>
            <a:r>
              <a:rPr lang="en-US" dirty="0">
                <a:latin typeface="Arial" pitchFamily="34" charset="0"/>
                <a:cs typeface="Arial" pitchFamily="34" charset="0"/>
              </a:rPr>
              <a:t>approach, however, may not succeed when people lack </a:t>
            </a:r>
            <a:r>
              <a:rPr lang="en-US" dirty="0" smtClean="0">
                <a:latin typeface="Arial" pitchFamily="34" charset="0"/>
                <a:cs typeface="Arial" pitchFamily="34" charset="0"/>
              </a:rPr>
              <a:t>information or </a:t>
            </a:r>
            <a:r>
              <a:rPr lang="en-US" dirty="0">
                <a:latin typeface="Arial" pitchFamily="34" charset="0"/>
                <a:cs typeface="Arial" pitchFamily="34" charset="0"/>
              </a:rPr>
              <a:t>interest or even want to mislead the interviewer</a:t>
            </a:r>
            <a:r>
              <a:rPr lang="en-US" dirty="0" smtClean="0">
                <a:latin typeface="Arial" pitchFamily="34" charset="0"/>
                <a:cs typeface="Arial" pitchFamily="34" charset="0"/>
              </a:rPr>
              <a:t>.</a:t>
            </a:r>
          </a:p>
          <a:p>
            <a:pPr>
              <a:buNone/>
            </a:pPr>
            <a:endParaRPr lang="en-US" sz="900" dirty="0" smtClean="0">
              <a:latin typeface="Arial" pitchFamily="34" charset="0"/>
              <a:cs typeface="Arial" pitchFamily="34" charset="0"/>
            </a:endParaRPr>
          </a:p>
          <a:p>
            <a:pPr>
              <a:buNone/>
            </a:pPr>
            <a:r>
              <a:rPr lang="en-US" dirty="0" smtClean="0">
                <a:latin typeface="Arial" pitchFamily="34" charset="0"/>
                <a:cs typeface="Arial" pitchFamily="34" charset="0"/>
              </a:rPr>
              <a:t>In </a:t>
            </a:r>
            <a:r>
              <a:rPr lang="en-US" dirty="0">
                <a:latin typeface="Arial" pitchFamily="34" charset="0"/>
                <a:cs typeface="Arial" pitchFamily="34" charset="0"/>
              </a:rPr>
              <a:t>direct marketing experiments, actual sales offers are posed to potential </a:t>
            </a:r>
            <a:r>
              <a:rPr lang="en-US" dirty="0" smtClean="0">
                <a:latin typeface="Arial" pitchFamily="34" charset="0"/>
                <a:cs typeface="Arial" pitchFamily="34" charset="0"/>
              </a:rPr>
              <a:t>customers. An </a:t>
            </a:r>
            <a:r>
              <a:rPr lang="en-US" dirty="0">
                <a:latin typeface="Arial" pitchFamily="34" charset="0"/>
                <a:cs typeface="Arial" pitchFamily="34" charset="0"/>
              </a:rPr>
              <a:t>airline, for example, might offer a reduced price on certain flights </a:t>
            </a:r>
            <a:r>
              <a:rPr lang="en-US" dirty="0" smtClean="0">
                <a:latin typeface="Arial" pitchFamily="34" charset="0"/>
                <a:cs typeface="Arial" pitchFamily="34" charset="0"/>
              </a:rPr>
              <a:t>for six </a:t>
            </a:r>
            <a:r>
              <a:rPr lang="en-US" dirty="0">
                <a:latin typeface="Arial" pitchFamily="34" charset="0"/>
                <a:cs typeface="Arial" pitchFamily="34" charset="0"/>
              </a:rPr>
              <a:t>months, partly to learn how the price change affects demand for flights </a:t>
            </a:r>
            <a:r>
              <a:rPr lang="en-US" dirty="0" smtClean="0">
                <a:latin typeface="Arial" pitchFamily="34" charset="0"/>
                <a:cs typeface="Arial" pitchFamily="34" charset="0"/>
              </a:rPr>
              <a:t>and partly </a:t>
            </a:r>
            <a:r>
              <a:rPr lang="en-US" dirty="0">
                <a:latin typeface="Arial" pitchFamily="34" charset="0"/>
                <a:cs typeface="Arial" pitchFamily="34" charset="0"/>
              </a:rPr>
              <a:t>to learn how competitors will respond. Alternatively, a cereal </a:t>
            </a:r>
            <a:r>
              <a:rPr lang="en-US" dirty="0" smtClean="0">
                <a:latin typeface="Arial" pitchFamily="34" charset="0"/>
                <a:cs typeface="Arial" pitchFamily="34" charset="0"/>
              </a:rPr>
              <a:t>company might </a:t>
            </a:r>
            <a:r>
              <a:rPr lang="en-US" dirty="0">
                <a:latin typeface="Arial" pitchFamily="34" charset="0"/>
                <a:cs typeface="Arial" pitchFamily="34" charset="0"/>
              </a:rPr>
              <a:t>test market a new </a:t>
            </a:r>
            <a:r>
              <a:rPr lang="en-US" dirty="0" smtClean="0">
                <a:latin typeface="Arial" pitchFamily="34" charset="0"/>
                <a:cs typeface="Arial" pitchFamily="34" charset="0"/>
              </a:rPr>
              <a:t>brand, with </a:t>
            </a:r>
            <a:r>
              <a:rPr lang="en-US" dirty="0">
                <a:latin typeface="Arial" pitchFamily="34" charset="0"/>
                <a:cs typeface="Arial" pitchFamily="34" charset="0"/>
              </a:rPr>
              <a:t>some potential customers being given coupons ranging in value </a:t>
            </a:r>
            <a:r>
              <a:rPr lang="en-US" dirty="0" smtClean="0">
                <a:latin typeface="Arial" pitchFamily="34" charset="0"/>
                <a:cs typeface="Arial" pitchFamily="34" charset="0"/>
              </a:rPr>
              <a:t>from 25 </a:t>
            </a:r>
            <a:r>
              <a:rPr lang="en-US" dirty="0">
                <a:latin typeface="Arial" pitchFamily="34" charset="0"/>
                <a:cs typeface="Arial" pitchFamily="34" charset="0"/>
              </a:rPr>
              <a:t>cents to $1 per box. The response to the coupon offer tells the company </a:t>
            </a:r>
            <a:r>
              <a:rPr lang="en-US" dirty="0" smtClean="0">
                <a:latin typeface="Arial" pitchFamily="34" charset="0"/>
                <a:cs typeface="Arial" pitchFamily="34" charset="0"/>
              </a:rPr>
              <a:t>the shape </a:t>
            </a:r>
            <a:r>
              <a:rPr lang="en-US" dirty="0">
                <a:latin typeface="Arial" pitchFamily="34" charset="0"/>
                <a:cs typeface="Arial" pitchFamily="34" charset="0"/>
              </a:rPr>
              <a:t>of the underlying demand </a:t>
            </a:r>
            <a:r>
              <a:rPr lang="en-US" dirty="0" smtClean="0">
                <a:latin typeface="Arial" pitchFamily="34" charset="0"/>
                <a:cs typeface="Arial" pitchFamily="34" charset="0"/>
              </a:rPr>
              <a:t>curve.</a:t>
            </a:r>
          </a:p>
          <a:p>
            <a:pPr>
              <a:buNone/>
            </a:pPr>
            <a:endParaRPr lang="en-US" sz="900" dirty="0">
              <a:latin typeface="Arial" pitchFamily="34" charset="0"/>
              <a:cs typeface="Arial" pitchFamily="34" charset="0"/>
            </a:endParaRPr>
          </a:p>
          <a:p>
            <a:pPr>
              <a:buNone/>
            </a:pPr>
            <a:r>
              <a:rPr lang="en-US" dirty="0" smtClean="0">
                <a:latin typeface="Arial" pitchFamily="34" charset="0"/>
                <a:cs typeface="Arial" pitchFamily="34" charset="0"/>
              </a:rPr>
              <a:t>Direct </a:t>
            </a:r>
            <a:r>
              <a:rPr lang="en-US" dirty="0">
                <a:latin typeface="Arial" pitchFamily="34" charset="0"/>
                <a:cs typeface="Arial" pitchFamily="34" charset="0"/>
              </a:rPr>
              <a:t>experiments are real, not hypothetical, but even so, problems </a:t>
            </a:r>
            <a:r>
              <a:rPr lang="en-US" dirty="0" smtClean="0">
                <a:latin typeface="Arial" pitchFamily="34" charset="0"/>
                <a:cs typeface="Arial" pitchFamily="34" charset="0"/>
              </a:rPr>
              <a:t>remain. The </a:t>
            </a:r>
            <a:r>
              <a:rPr lang="en-US" dirty="0">
                <a:latin typeface="Arial" pitchFamily="34" charset="0"/>
                <a:cs typeface="Arial" pitchFamily="34" charset="0"/>
              </a:rPr>
              <a:t>wrong experiment can be costly, and </a:t>
            </a:r>
            <a:r>
              <a:rPr lang="en-US" dirty="0" smtClean="0">
                <a:latin typeface="Arial" pitchFamily="34" charset="0"/>
                <a:cs typeface="Arial" pitchFamily="34" charset="0"/>
              </a:rPr>
              <a:t>the firm cannot </a:t>
            </a:r>
            <a:r>
              <a:rPr lang="en-US" dirty="0">
                <a:latin typeface="Arial" pitchFamily="34" charset="0"/>
                <a:cs typeface="Arial" pitchFamily="34" charset="0"/>
              </a:rPr>
              <a:t>be entirely sure that these increases resulted from the </a:t>
            </a:r>
            <a:r>
              <a:rPr lang="en-US" dirty="0" smtClean="0">
                <a:latin typeface="Arial" pitchFamily="34" charset="0"/>
                <a:cs typeface="Arial" pitchFamily="34" charset="0"/>
              </a:rPr>
              <a:t>experimental change</a:t>
            </a:r>
            <a:r>
              <a:rPr lang="en-US" dirty="0">
                <a:latin typeface="Arial" pitchFamily="34" charset="0"/>
                <a:cs typeface="Arial" pitchFamily="34" charset="0"/>
              </a:rPr>
              <a:t>; other factors probably changed at the same time. Moreover, the </a:t>
            </a:r>
            <a:r>
              <a:rPr lang="en-US" dirty="0" smtClean="0">
                <a:latin typeface="Arial" pitchFamily="34" charset="0"/>
                <a:cs typeface="Arial" pitchFamily="34" charset="0"/>
              </a:rPr>
              <a:t>response to </a:t>
            </a:r>
            <a:r>
              <a:rPr lang="en-US" dirty="0">
                <a:latin typeface="Arial" pitchFamily="34" charset="0"/>
                <a:cs typeface="Arial" pitchFamily="34" charset="0"/>
              </a:rPr>
              <a:t>experiments—which consumers often recognize as short-lived—may </a:t>
            </a:r>
            <a:r>
              <a:rPr lang="en-US" dirty="0" smtClean="0">
                <a:latin typeface="Arial" pitchFamily="34" charset="0"/>
                <a:cs typeface="Arial" pitchFamily="34" charset="0"/>
              </a:rPr>
              <a:t>differ from </a:t>
            </a:r>
            <a:r>
              <a:rPr lang="en-US" dirty="0">
                <a:latin typeface="Arial" pitchFamily="34" charset="0"/>
                <a:cs typeface="Arial" pitchFamily="34" charset="0"/>
              </a:rPr>
              <a:t>the response to permanent changes. Finally, a firm can afford to try only </a:t>
            </a:r>
            <a:r>
              <a:rPr lang="en-US" dirty="0" smtClean="0">
                <a:latin typeface="Arial" pitchFamily="34" charset="0"/>
                <a:cs typeface="Arial" pitchFamily="34" charset="0"/>
              </a:rPr>
              <a:t>a limited </a:t>
            </a:r>
            <a:r>
              <a:rPr lang="en-US" dirty="0">
                <a:latin typeface="Arial" pitchFamily="34" charset="0"/>
                <a:cs typeface="Arial" pitchFamily="34" charset="0"/>
              </a:rPr>
              <a:t>number of experiments</a:t>
            </a:r>
            <a:r>
              <a:rPr lang="en-US" dirty="0" smtClean="0">
                <a:latin typeface="Arial" pitchFamily="34" charset="0"/>
                <a:cs typeface="Arial" pitchFamily="34" charset="0"/>
              </a:rPr>
              <a:t>.</a:t>
            </a:r>
            <a:endParaRPr lang="en-US" dirty="0">
              <a:latin typeface="Arial" pitchFamily="34" charset="0"/>
              <a:cs typeface="Arial" pitchFamily="34" charset="0"/>
            </a:endParaRPr>
          </a:p>
        </p:txBody>
      </p:sp>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4383549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wipe(left)">
                                      <p:cBhvr>
                                        <p:cTn id="15" dur="5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wipe(left)">
                                      <p:cBhvr>
                                        <p:cTn id="20" dur="500"/>
                                        <p:tgtEl>
                                          <p:spTgt spid="4">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wipe(left)">
                                      <p:cBhvr>
                                        <p:cTn id="25"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4" grpId="0" build="p" bldLvl="2"/>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2"/>
          <p:cNvSpPr txBox="1">
            <a:spLocks noChangeArrowheads="1"/>
          </p:cNvSpPr>
          <p:nvPr/>
        </p:nvSpPr>
        <p:spPr>
          <a:xfrm>
            <a:off x="428622" y="0"/>
            <a:ext cx="6731369" cy="1078974"/>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3200" b="1" dirty="0" smtClean="0">
                <a:solidFill>
                  <a:srgbClr val="00AB4E"/>
                </a:solidFill>
                <a:latin typeface="Arial Narrow" pitchFamily="34" charset="0"/>
              </a:rPr>
              <a:t>Appendix to Chapter 4</a:t>
            </a:r>
          </a:p>
          <a:p>
            <a:pPr marL="0" indent="0" eaLnBrk="1" hangingPunct="1">
              <a:buNone/>
            </a:pPr>
            <a:r>
              <a:rPr lang="en-US" sz="2000" b="1" dirty="0" smtClean="0">
                <a:solidFill>
                  <a:srgbClr val="00AB4E"/>
                </a:solidFill>
                <a:latin typeface="Arial Narrow" pitchFamily="34" charset="0"/>
              </a:rPr>
              <a:t>Demand Theory—A Mathematical Treatment</a:t>
            </a:r>
            <a:endParaRPr lang="en-US" sz="2000" b="1" dirty="0">
              <a:solidFill>
                <a:srgbClr val="00AB4E"/>
              </a:solidFill>
              <a:latin typeface="Arial Narrow" pitchFamily="34" charset="0"/>
            </a:endParaRPr>
          </a:p>
        </p:txBody>
      </p:sp>
      <p:sp>
        <p:nvSpPr>
          <p:cNvPr id="4" name="Rectangle 3"/>
          <p:cNvSpPr/>
          <p:nvPr/>
        </p:nvSpPr>
        <p:spPr>
          <a:xfrm>
            <a:off x="457200" y="1676400"/>
            <a:ext cx="820737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mj-lt"/>
              </a:rPr>
              <a:t>Suppose, for example, that Bob’s utility function is given by </a:t>
            </a:r>
            <a:r>
              <a:rPr lang="en-US" i="1" dirty="0">
                <a:latin typeface="+mj-lt"/>
              </a:rPr>
              <a:t>U</a:t>
            </a:r>
            <a:r>
              <a:rPr lang="en-US" dirty="0">
                <a:latin typeface="+mj-lt"/>
              </a:rPr>
              <a:t>(</a:t>
            </a:r>
            <a:r>
              <a:rPr lang="en-US" i="1" dirty="0">
                <a:latin typeface="+mj-lt"/>
              </a:rPr>
              <a:t>X, Y</a:t>
            </a:r>
            <a:r>
              <a:rPr lang="en-US" dirty="0">
                <a:latin typeface="+mj-lt"/>
              </a:rPr>
              <a:t>) = log </a:t>
            </a:r>
            <a:r>
              <a:rPr lang="en-US" i="1" dirty="0">
                <a:latin typeface="+mj-lt"/>
              </a:rPr>
              <a:t>X </a:t>
            </a:r>
            <a:r>
              <a:rPr lang="en-US" dirty="0">
                <a:latin typeface="+mj-lt"/>
              </a:rPr>
              <a:t>+</a:t>
            </a:r>
          </a:p>
          <a:p>
            <a:pPr>
              <a:buNone/>
            </a:pPr>
            <a:r>
              <a:rPr lang="en-US" dirty="0">
                <a:latin typeface="+mj-lt"/>
              </a:rPr>
              <a:t>log </a:t>
            </a:r>
            <a:r>
              <a:rPr lang="en-US" i="1" dirty="0">
                <a:latin typeface="+mj-lt"/>
              </a:rPr>
              <a:t>Y</a:t>
            </a:r>
            <a:r>
              <a:rPr lang="en-US" dirty="0">
                <a:latin typeface="+mj-lt"/>
              </a:rPr>
              <a:t>, </a:t>
            </a:r>
            <a:r>
              <a:rPr lang="en-US" dirty="0" smtClean="0">
                <a:latin typeface="+mj-lt"/>
              </a:rPr>
              <a:t>where </a:t>
            </a:r>
            <a:r>
              <a:rPr lang="en-US" i="1" dirty="0">
                <a:latin typeface="+mj-lt"/>
              </a:rPr>
              <a:t>X </a:t>
            </a:r>
            <a:r>
              <a:rPr lang="en-US" dirty="0">
                <a:latin typeface="+mj-lt"/>
              </a:rPr>
              <a:t>is </a:t>
            </a:r>
            <a:r>
              <a:rPr lang="en-US" dirty="0" smtClean="0">
                <a:latin typeface="+mj-lt"/>
              </a:rPr>
              <a:t>used </a:t>
            </a:r>
            <a:r>
              <a:rPr lang="en-US" dirty="0">
                <a:latin typeface="+mj-lt"/>
              </a:rPr>
              <a:t>to represent food </a:t>
            </a:r>
            <a:r>
              <a:rPr lang="en-US" dirty="0" smtClean="0">
                <a:latin typeface="+mj-lt"/>
              </a:rPr>
              <a:t>and </a:t>
            </a:r>
            <a:r>
              <a:rPr lang="en-US" i="1" dirty="0" smtClean="0">
                <a:latin typeface="+mj-lt"/>
              </a:rPr>
              <a:t>Y </a:t>
            </a:r>
            <a:r>
              <a:rPr lang="en-US" dirty="0">
                <a:latin typeface="+mj-lt"/>
              </a:rPr>
              <a:t>represents clothing. In that case, the marginal utility associated with </a:t>
            </a:r>
            <a:r>
              <a:rPr lang="en-US" dirty="0" smtClean="0">
                <a:latin typeface="+mj-lt"/>
              </a:rPr>
              <a:t>the additional </a:t>
            </a:r>
            <a:r>
              <a:rPr lang="en-US" dirty="0">
                <a:latin typeface="+mj-lt"/>
              </a:rPr>
              <a:t>consumption of </a:t>
            </a:r>
            <a:r>
              <a:rPr lang="en-US" i="1" dirty="0">
                <a:latin typeface="+mj-lt"/>
              </a:rPr>
              <a:t>X </a:t>
            </a:r>
            <a:r>
              <a:rPr lang="en-US" dirty="0">
                <a:latin typeface="+mj-lt"/>
              </a:rPr>
              <a:t>is given by </a:t>
            </a:r>
            <a:r>
              <a:rPr lang="en-US" i="1" dirty="0">
                <a:latin typeface="+mj-lt"/>
              </a:rPr>
              <a:t>the partial derivative of the utility </a:t>
            </a:r>
            <a:r>
              <a:rPr lang="en-US" i="1" dirty="0" smtClean="0">
                <a:latin typeface="+mj-lt"/>
              </a:rPr>
              <a:t>function with </a:t>
            </a:r>
            <a:r>
              <a:rPr lang="en-US" i="1" dirty="0">
                <a:latin typeface="+mj-lt"/>
              </a:rPr>
              <a:t>respect to good X. </a:t>
            </a:r>
            <a:r>
              <a:rPr lang="en-US" dirty="0">
                <a:latin typeface="+mj-lt"/>
              </a:rPr>
              <a:t>Here, MU</a:t>
            </a:r>
            <a:r>
              <a:rPr lang="en-US" i="1" baseline="-25000" dirty="0">
                <a:latin typeface="+mj-lt"/>
              </a:rPr>
              <a:t>X</a:t>
            </a:r>
            <a:r>
              <a:rPr lang="en-US" dirty="0">
                <a:latin typeface="+mj-lt"/>
              </a:rPr>
              <a:t>, representing the marginal utility of good </a:t>
            </a:r>
            <a:r>
              <a:rPr lang="en-US" i="1" dirty="0">
                <a:latin typeface="+mj-lt"/>
              </a:rPr>
              <a:t>X</a:t>
            </a:r>
            <a:r>
              <a:rPr lang="en-US" dirty="0">
                <a:latin typeface="+mj-lt"/>
              </a:rPr>
              <a:t>, </a:t>
            </a:r>
            <a:r>
              <a:rPr lang="en-US" dirty="0" smtClean="0">
                <a:latin typeface="+mj-lt"/>
              </a:rPr>
              <a:t>is given </a:t>
            </a:r>
            <a:r>
              <a:rPr lang="en-US" dirty="0">
                <a:latin typeface="+mj-lt"/>
              </a:rPr>
              <a:t>by</a:t>
            </a:r>
            <a:endParaRPr lang="en-US" sz="900" dirty="0" smtClean="0">
              <a:latin typeface="+mj-lt"/>
              <a:cs typeface="Arial" pitchFamily="34" charset="0"/>
            </a:endParaRPr>
          </a:p>
        </p:txBody>
      </p:sp>
      <p:sp>
        <p:nvSpPr>
          <p:cNvPr id="5" name="Rectangle 52"/>
          <p:cNvSpPr txBox="1">
            <a:spLocks noChangeArrowheads="1"/>
          </p:cNvSpPr>
          <p:nvPr/>
        </p:nvSpPr>
        <p:spPr>
          <a:xfrm>
            <a:off x="457200" y="1148834"/>
            <a:ext cx="6858002" cy="451366"/>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008FD0"/>
                </a:solidFill>
                <a:latin typeface="+mj-lt"/>
              </a:rPr>
              <a:t>Utility Maximization</a:t>
            </a:r>
            <a:endParaRPr lang="en-US" sz="2000" b="1" dirty="0">
              <a:solidFill>
                <a:srgbClr val="008FD0"/>
              </a:solidFill>
              <a:latin typeface="+mj-lt"/>
            </a:endParaRPr>
          </a:p>
        </p:txBody>
      </p:sp>
      <mc:AlternateContent xmlns:mc="http://schemas.openxmlformats.org/markup-compatibility/2006" xmlns:a14="http://schemas.microsoft.com/office/drawing/2010/main">
        <mc:Choice Requires="a14">
          <p:sp>
            <p:nvSpPr>
              <p:cNvPr id="3" name="TextBox 2"/>
              <p:cNvSpPr txBox="1"/>
              <p:nvPr/>
            </p:nvSpPr>
            <p:spPr>
              <a:xfrm>
                <a:off x="3025361" y="3246943"/>
                <a:ext cx="3459922" cy="624658"/>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r>
                            <a:rPr lang="en-US" i="1">
                              <a:latin typeface="Cambria Math"/>
                              <a:ea typeface="Cambria Math"/>
                            </a:rPr>
                            <m:t>𝜕</m:t>
                          </m:r>
                          <m:r>
                            <m:rPr>
                              <m:nor/>
                            </m:rPr>
                            <a:rPr lang="en-US" dirty="0"/>
                            <m:t>U</m:t>
                          </m:r>
                          <m:r>
                            <m:rPr>
                              <m:nor/>
                            </m:rPr>
                            <a:rPr lang="en-US" dirty="0"/>
                            <m:t>(</m:t>
                          </m:r>
                          <m:r>
                            <m:rPr>
                              <m:nor/>
                            </m:rPr>
                            <a:rPr lang="en-US" dirty="0"/>
                            <m:t>X</m:t>
                          </m:r>
                          <m:r>
                            <m:rPr>
                              <m:nor/>
                            </m:rPr>
                            <a:rPr lang="en-US" dirty="0"/>
                            <m:t>,</m:t>
                          </m:r>
                          <m:r>
                            <m:rPr>
                              <m:nor/>
                            </m:rPr>
                            <a:rPr lang="en-US" dirty="0"/>
                            <m:t>Y</m:t>
                          </m:r>
                          <m:r>
                            <m:rPr>
                              <m:nor/>
                            </m:rPr>
                            <a:rPr lang="en-US" dirty="0"/>
                            <m:t>) </m:t>
                          </m:r>
                        </m:num>
                        <m:den>
                          <m:r>
                            <a:rPr lang="en-US" i="1">
                              <a:latin typeface="Cambria Math"/>
                              <a:ea typeface="Cambria Math"/>
                            </a:rPr>
                            <m:t>𝜕</m:t>
                          </m:r>
                          <m:r>
                            <m:rPr>
                              <m:nor/>
                            </m:rPr>
                            <a:rPr lang="en-US" b="0" i="0" dirty="0" smtClean="0"/>
                            <m:t>X</m:t>
                          </m:r>
                        </m:den>
                      </m:f>
                      <m:r>
                        <a:rPr lang="en-US" b="0" i="1" smtClean="0">
                          <a:latin typeface="Cambria Math"/>
                        </a:rPr>
                        <m:t>=</m:t>
                      </m:r>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m:t>
                          </m:r>
                          <m:r>
                            <m:rPr>
                              <m:nor/>
                            </m:rPr>
                            <a:rPr lang="en-US" b="0" i="0" smtClean="0">
                              <a:latin typeface="Cambria Math"/>
                              <a:ea typeface="Cambria Math"/>
                            </a:rPr>
                            <m:t>log</m:t>
                          </m:r>
                          <m:r>
                            <a:rPr lang="en-US" b="0" i="1" smtClean="0">
                              <a:latin typeface="Cambria Math"/>
                              <a:ea typeface="Cambria Math"/>
                            </a:rPr>
                            <m:t>𝑋</m:t>
                          </m:r>
                          <m:r>
                            <a:rPr lang="en-US" b="0" i="1" smtClean="0">
                              <a:latin typeface="Cambria Math"/>
                              <a:ea typeface="Cambria Math"/>
                            </a:rPr>
                            <m:t>+</m:t>
                          </m:r>
                          <m:r>
                            <m:rPr>
                              <m:nor/>
                            </m:rPr>
                            <a:rPr lang="en-US" b="0" i="0" smtClean="0">
                              <a:latin typeface="Cambria Math"/>
                              <a:ea typeface="Cambria Math"/>
                            </a:rPr>
                            <m:t>log</m:t>
                          </m:r>
                          <m:r>
                            <a:rPr lang="en-US" b="0" i="1" smtClean="0">
                              <a:latin typeface="Cambria Math"/>
                              <a:ea typeface="Cambria Math"/>
                            </a:rPr>
                            <m:t>𝑌</m:t>
                          </m:r>
                          <m:r>
                            <a:rPr lang="en-US" b="0" i="1" smtClean="0">
                              <a:latin typeface="Cambria Math"/>
                              <a:ea typeface="Cambria Math"/>
                            </a:rPr>
                            <m:t>)</m:t>
                          </m:r>
                        </m:num>
                        <m:den>
                          <m:r>
                            <a:rPr lang="en-US" b="0" i="1" smtClean="0">
                              <a:latin typeface="Cambria Math"/>
                              <a:ea typeface="Cambria Math"/>
                            </a:rPr>
                            <m:t>𝜕</m:t>
                          </m:r>
                          <m:r>
                            <a:rPr lang="en-US" b="0" i="1" smtClean="0">
                              <a:latin typeface="Cambria Math"/>
                              <a:ea typeface="Cambria Math"/>
                            </a:rPr>
                            <m:t>𝑋</m:t>
                          </m:r>
                        </m:den>
                      </m:f>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𝑋</m:t>
                          </m:r>
                        </m:den>
                      </m:f>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025361" y="3246943"/>
                <a:ext cx="3459922" cy="624658"/>
              </a:xfrm>
              <a:prstGeom prst="rect">
                <a:avLst/>
              </a:prstGeom>
              <a:blipFill rotWithShape="1">
                <a:blip r:embed="rId3"/>
                <a:stretch>
                  <a:fillRect/>
                </a:stretch>
              </a:blipFill>
            </p:spPr>
            <p:txBody>
              <a:bodyPr/>
              <a:lstStyle/>
              <a:p>
                <a:r>
                  <a:rPr lang="en-US">
                    <a:noFill/>
                  </a:rPr>
                  <a:t> </a:t>
                </a:r>
              </a:p>
            </p:txBody>
          </p:sp>
        </mc:Fallback>
      </mc:AlternateContent>
      <p:sp>
        <p:nvSpPr>
          <p:cNvPr id="10" name="Rectangle 9"/>
          <p:cNvSpPr/>
          <p:nvPr/>
        </p:nvSpPr>
        <p:spPr>
          <a:xfrm>
            <a:off x="457200" y="3964816"/>
            <a:ext cx="82073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smtClean="0">
                <a:latin typeface="+mj-lt"/>
              </a:rPr>
              <a:t>The consumer’s optimization </a:t>
            </a:r>
            <a:r>
              <a:rPr lang="en-US" dirty="0">
                <a:latin typeface="+mj-lt"/>
              </a:rPr>
              <a:t>problem may </a:t>
            </a:r>
            <a:r>
              <a:rPr lang="en-US" dirty="0" smtClean="0">
                <a:latin typeface="+mj-lt"/>
              </a:rPr>
              <a:t>be </a:t>
            </a:r>
            <a:r>
              <a:rPr lang="en-US" dirty="0">
                <a:latin typeface="+mj-lt"/>
              </a:rPr>
              <a:t>written as</a:t>
            </a:r>
            <a:endParaRPr lang="en-US" sz="900" dirty="0" smtClean="0">
              <a:latin typeface="+mj-lt"/>
              <a:cs typeface="Arial" pitchFamily="34" charset="0"/>
            </a:endParaRPr>
          </a:p>
        </p:txBody>
      </p:sp>
      <mc:AlternateContent xmlns:mc="http://schemas.openxmlformats.org/markup-compatibility/2006" xmlns:a14="http://schemas.microsoft.com/office/drawing/2010/main">
        <mc:Choice Requires="a14">
          <p:sp>
            <p:nvSpPr>
              <p:cNvPr id="6" name="TextBox 5"/>
              <p:cNvSpPr txBox="1"/>
              <p:nvPr/>
            </p:nvSpPr>
            <p:spPr>
              <a:xfrm>
                <a:off x="3391784" y="4427363"/>
                <a:ext cx="205697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Maximize</m:t>
                      </m:r>
                      <m:r>
                        <a:rPr lang="en-US" b="0" i="1" smtClean="0">
                          <a:latin typeface="Cambria Math"/>
                        </a:rPr>
                        <m:t> </m:t>
                      </m:r>
                      <m:r>
                        <a:rPr lang="en-US" b="0" i="1" smtClean="0">
                          <a:latin typeface="Cambria Math"/>
                        </a:rPr>
                        <m:t>𝑈</m:t>
                      </m:r>
                      <m:r>
                        <a:rPr lang="en-US" b="0" i="1" smtClean="0">
                          <a:latin typeface="Cambria Math"/>
                        </a:rPr>
                        <m:t>(</m:t>
                      </m:r>
                      <m:r>
                        <a:rPr lang="en-US" b="0" i="1" smtClean="0">
                          <a:latin typeface="Cambria Math"/>
                        </a:rPr>
                        <m:t>𝑋</m:t>
                      </m:r>
                      <m:r>
                        <a:rPr lang="en-US" b="0" i="1" smtClean="0">
                          <a:latin typeface="Cambria Math"/>
                        </a:rPr>
                        <m:t>,</m:t>
                      </m:r>
                      <m:r>
                        <a:rPr lang="en-US" b="0" i="1" smtClean="0">
                          <a:latin typeface="Cambria Math"/>
                        </a:rPr>
                        <m:t>𝑌</m:t>
                      </m:r>
                      <m:r>
                        <a:rPr lang="en-US" b="0" i="1" smtClean="0">
                          <a:latin typeface="Cambria Math"/>
                        </a:rPr>
                        <m:t>)</m:t>
                      </m:r>
                    </m:oMath>
                  </m:oMathPara>
                </a14:m>
                <a:endParaRPr lang="en-US" dirty="0"/>
              </a:p>
            </p:txBody>
          </p:sp>
        </mc:Choice>
        <mc:Fallback xmlns="">
          <p:sp>
            <p:nvSpPr>
              <p:cNvPr id="6" name="TextBox 5"/>
              <p:cNvSpPr txBox="1">
                <a:spLocks noRot="1" noChangeAspect="1" noMove="1" noResize="1" noEditPoints="1" noAdjustHandles="1" noChangeArrowheads="1" noChangeShapeType="1" noTextEdit="1"/>
              </p:cNvSpPr>
              <p:nvPr/>
            </p:nvSpPr>
            <p:spPr>
              <a:xfrm>
                <a:off x="3391784" y="4427363"/>
                <a:ext cx="2056973" cy="369332"/>
              </a:xfrm>
              <a:prstGeom prst="rect">
                <a:avLst/>
              </a:prstGeom>
              <a:blipFill rotWithShape="1">
                <a:blip r:embed="rId4"/>
                <a:stretch>
                  <a:fillRect b="-11475"/>
                </a:stretch>
              </a:blipFill>
            </p:spPr>
            <p:txBody>
              <a:bodyPr/>
              <a:lstStyle/>
              <a:p>
                <a:r>
                  <a:rPr lang="en-US">
                    <a:noFill/>
                  </a:rPr>
                  <a:t> </a:t>
                </a:r>
              </a:p>
            </p:txBody>
          </p:sp>
        </mc:Fallback>
      </mc:AlternateContent>
      <p:sp>
        <p:nvSpPr>
          <p:cNvPr id="7" name="TextBox 6"/>
          <p:cNvSpPr txBox="1"/>
          <p:nvPr/>
        </p:nvSpPr>
        <p:spPr>
          <a:xfrm>
            <a:off x="7784733" y="4412813"/>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(A4.1)</a:t>
            </a:r>
          </a:p>
        </p:txBody>
      </p:sp>
      <p:sp>
        <p:nvSpPr>
          <p:cNvPr id="11" name="Rectangle 10"/>
          <p:cNvSpPr/>
          <p:nvPr/>
        </p:nvSpPr>
        <p:spPr>
          <a:xfrm>
            <a:off x="428623" y="4889910"/>
            <a:ext cx="82073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mj-lt"/>
              </a:rPr>
              <a:t>subject to the constraint that all income is spent on the two goods:</a:t>
            </a:r>
            <a:endParaRPr lang="en-US" sz="900" dirty="0" smtClean="0">
              <a:latin typeface="+mj-lt"/>
              <a:cs typeface="Arial" pitchFamily="34" charset="0"/>
            </a:endParaRPr>
          </a:p>
        </p:txBody>
      </p:sp>
      <mc:AlternateContent xmlns:mc="http://schemas.openxmlformats.org/markup-compatibility/2006" xmlns:a14="http://schemas.microsoft.com/office/drawing/2010/main">
        <mc:Choice Requires="a14">
          <p:sp>
            <p:nvSpPr>
              <p:cNvPr id="12" name="TextBox 11"/>
              <p:cNvSpPr txBox="1"/>
              <p:nvPr/>
            </p:nvSpPr>
            <p:spPr>
              <a:xfrm>
                <a:off x="3556830" y="5352455"/>
                <a:ext cx="172688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𝑋</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𝑌</m:t>
                      </m:r>
                      <m:r>
                        <a:rPr lang="en-US" b="0" i="1" smtClean="0">
                          <a:latin typeface="Cambria Math"/>
                        </a:rPr>
                        <m:t>=</m:t>
                      </m:r>
                      <m:r>
                        <a:rPr lang="en-US" b="0" i="1" smtClean="0">
                          <a:latin typeface="Cambria Math"/>
                        </a:rPr>
                        <m:t>𝐼</m:t>
                      </m:r>
                    </m:oMath>
                  </m:oMathPara>
                </a14:m>
                <a:endParaRPr lang="en-US" dirty="0"/>
              </a:p>
            </p:txBody>
          </p:sp>
        </mc:Choice>
        <mc:Fallback xmlns="">
          <p:sp>
            <p:nvSpPr>
              <p:cNvPr id="12" name="TextBox 11"/>
              <p:cNvSpPr txBox="1">
                <a:spLocks noRot="1" noChangeAspect="1" noMove="1" noResize="1" noEditPoints="1" noAdjustHandles="1" noChangeArrowheads="1" noChangeShapeType="1" noTextEdit="1"/>
              </p:cNvSpPr>
              <p:nvPr/>
            </p:nvSpPr>
            <p:spPr>
              <a:xfrm>
                <a:off x="3556830" y="5352455"/>
                <a:ext cx="1726883" cy="369332"/>
              </a:xfrm>
              <a:prstGeom prst="rect">
                <a:avLst/>
              </a:prstGeom>
              <a:blipFill rotWithShape="1">
                <a:blip r:embed="rId5"/>
                <a:stretch>
                  <a:fillRect/>
                </a:stretch>
              </a:blipFill>
            </p:spPr>
            <p:txBody>
              <a:bodyPr/>
              <a:lstStyle/>
              <a:p>
                <a:r>
                  <a:rPr lang="en-US">
                    <a:noFill/>
                  </a:rPr>
                  <a:t> </a:t>
                </a:r>
              </a:p>
            </p:txBody>
          </p:sp>
        </mc:Fallback>
      </mc:AlternateContent>
      <p:sp>
        <p:nvSpPr>
          <p:cNvPr id="13" name="TextBox 12"/>
          <p:cNvSpPr txBox="1"/>
          <p:nvPr/>
        </p:nvSpPr>
        <p:spPr>
          <a:xfrm>
            <a:off x="7775208" y="5394246"/>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A4.2)</a:t>
            </a:r>
            <a:endParaRPr lang="en-US" b="1" dirty="0"/>
          </a:p>
        </p:txBody>
      </p:sp>
      <p:pic>
        <p:nvPicPr>
          <p:cNvPr id="14"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42114961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left)">
                                      <p:cBhvr>
                                        <p:cTn id="15" dur="500"/>
                                        <p:tgtEl>
                                          <p:spTgt spid="5">
                                            <p:txEl>
                                              <p:pRg st="0" end="0"/>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500"/>
                                        <p:tgtEl>
                                          <p:spTgt spid="12"/>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left)">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4" grpId="0"/>
      <p:bldP spid="5" grpId="0" build="p"/>
      <p:bldP spid="3" grpId="0"/>
      <p:bldP spid="10" grpId="0"/>
      <p:bldP spid="6" grpId="0"/>
      <p:bldP spid="7" grpId="0"/>
      <p:bldP spid="11" grpId="0"/>
      <p:bldP spid="12"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085827"/>
            <a:ext cx="82073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Font typeface="+mj-lt"/>
              <a:buAutoNum type="arabicPeriod"/>
            </a:pPr>
            <a:r>
              <a:rPr lang="en-US" b="1" dirty="0" smtClean="0">
                <a:latin typeface="+mj-lt"/>
              </a:rPr>
              <a:t>Stating the Problem</a:t>
            </a:r>
            <a:r>
              <a:rPr lang="en-US" dirty="0" smtClean="0">
                <a:latin typeface="+mj-lt"/>
              </a:rPr>
              <a:t>  First, we write the Lagrangian for the problem.</a:t>
            </a:r>
            <a:endParaRPr lang="en-US" sz="900" b="1" dirty="0" smtClean="0">
              <a:latin typeface="+mj-lt"/>
              <a:cs typeface="Arial" pitchFamily="34" charset="0"/>
            </a:endParaRPr>
          </a:p>
        </p:txBody>
      </p:sp>
      <p:sp>
        <p:nvSpPr>
          <p:cNvPr id="5" name="Rectangle 52"/>
          <p:cNvSpPr txBox="1">
            <a:spLocks noChangeArrowheads="1"/>
          </p:cNvSpPr>
          <p:nvPr/>
        </p:nvSpPr>
        <p:spPr>
          <a:xfrm>
            <a:off x="457200" y="682109"/>
            <a:ext cx="6858002" cy="451366"/>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008FD0"/>
                </a:solidFill>
                <a:latin typeface="+mj-lt"/>
              </a:rPr>
              <a:t>The Method of Lagrange Multipliers</a:t>
            </a:r>
          </a:p>
        </p:txBody>
      </p:sp>
      <mc:AlternateContent xmlns:mc="http://schemas.openxmlformats.org/markup-compatibility/2006" xmlns:a14="http://schemas.microsoft.com/office/drawing/2010/main">
        <mc:Choice Requires="a14">
          <p:sp>
            <p:nvSpPr>
              <p:cNvPr id="3" name="TextBox 2"/>
              <p:cNvSpPr txBox="1"/>
              <p:nvPr/>
            </p:nvSpPr>
            <p:spPr>
              <a:xfrm>
                <a:off x="2468714" y="3563030"/>
                <a:ext cx="343574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sty m:val="p"/>
                        </m:rPr>
                        <a:rPr lang="el-GR" i="1" smtClean="0">
                          <a:latin typeface="Cambria Math"/>
                          <a:ea typeface="Cambria Math"/>
                        </a:rPr>
                        <m:t>Φ</m:t>
                      </m:r>
                      <m:r>
                        <m:rPr>
                          <m:nor/>
                        </m:rPr>
                        <a:rPr lang="en-US">
                          <a:latin typeface="Cambria Math"/>
                          <a:ea typeface="Cambria Math"/>
                        </a:rPr>
                        <m:t> = </m:t>
                      </m:r>
                      <m:r>
                        <m:rPr>
                          <m:nor/>
                        </m:rPr>
                        <a:rPr lang="en-US" dirty="0"/>
                        <m:t>U</m:t>
                      </m:r>
                      <m:r>
                        <m:rPr>
                          <m:nor/>
                        </m:rPr>
                        <a:rPr lang="en-US" dirty="0"/>
                        <m:t>(</m:t>
                      </m:r>
                      <m:r>
                        <m:rPr>
                          <m:nor/>
                        </m:rPr>
                        <a:rPr lang="en-US" dirty="0"/>
                        <m:t>X</m:t>
                      </m:r>
                      <m:r>
                        <m:rPr>
                          <m:nor/>
                        </m:rPr>
                        <a:rPr lang="en-US" dirty="0"/>
                        <m:t>,</m:t>
                      </m:r>
                      <m:r>
                        <m:rPr>
                          <m:nor/>
                        </m:rPr>
                        <a:rPr lang="en-US" dirty="0"/>
                        <m:t>Y</m:t>
                      </m:r>
                      <m:r>
                        <a:rPr lang="en-US" b="0" i="1" dirty="0" smtClean="0">
                          <a:latin typeface="Cambria Math"/>
                        </a:rPr>
                        <m:t>)−</m:t>
                      </m:r>
                      <m:r>
                        <a:rPr lang="en-US" b="0" i="1" dirty="0" smtClean="0">
                          <a:latin typeface="Cambria Math"/>
                          <a:ea typeface="Cambria Math"/>
                        </a:rPr>
                        <m:t>𝜆</m:t>
                      </m:r>
                      <m:r>
                        <a:rPr lang="en-US" b="0" i="1" dirty="0" smtClean="0">
                          <a:latin typeface="Cambria Math"/>
                          <a:ea typeface="Cambria Math"/>
                        </a:rPr>
                        <m:t>(</m:t>
                      </m:r>
                      <m:sSub>
                        <m:sSubPr>
                          <m:ctrlPr>
                            <a:rPr lang="en-US" b="0" i="1" dirty="0" smtClean="0">
                              <a:latin typeface="Cambria Math"/>
                              <a:ea typeface="Cambria Math"/>
                            </a:rPr>
                          </m:ctrlPr>
                        </m:sSubPr>
                        <m:e>
                          <m:r>
                            <a:rPr lang="en-US" b="0" i="1" dirty="0" smtClean="0">
                              <a:latin typeface="Cambria Math"/>
                              <a:ea typeface="Cambria Math"/>
                            </a:rPr>
                            <m:t>𝑃</m:t>
                          </m:r>
                        </m:e>
                        <m:sub>
                          <m:r>
                            <a:rPr lang="en-US" b="0" i="1" dirty="0" smtClean="0">
                              <a:latin typeface="Cambria Math"/>
                              <a:ea typeface="Cambria Math"/>
                            </a:rPr>
                            <m:t>𝑋</m:t>
                          </m:r>
                        </m:sub>
                      </m:sSub>
                      <m:r>
                        <a:rPr lang="en-US" b="0" i="1" dirty="0" smtClean="0">
                          <a:latin typeface="Cambria Math"/>
                          <a:ea typeface="Cambria Math"/>
                        </a:rPr>
                        <m:t>𝑋</m:t>
                      </m:r>
                      <m:r>
                        <a:rPr lang="en-US" b="0" i="1" dirty="0" smtClean="0">
                          <a:latin typeface="Cambria Math"/>
                          <a:ea typeface="Cambria Math"/>
                        </a:rPr>
                        <m:t>+</m:t>
                      </m:r>
                      <m:sSub>
                        <m:sSubPr>
                          <m:ctrlPr>
                            <a:rPr lang="en-US" b="0" i="1" dirty="0" smtClean="0">
                              <a:latin typeface="Cambria Math"/>
                              <a:ea typeface="Cambria Math"/>
                            </a:rPr>
                          </m:ctrlPr>
                        </m:sSubPr>
                        <m:e>
                          <m:r>
                            <a:rPr lang="en-US" b="0" i="1" dirty="0" smtClean="0">
                              <a:latin typeface="Cambria Math"/>
                              <a:ea typeface="Cambria Math"/>
                            </a:rPr>
                            <m:t>𝑃</m:t>
                          </m:r>
                        </m:e>
                        <m:sub>
                          <m:r>
                            <a:rPr lang="en-US" b="0" i="1" dirty="0" smtClean="0">
                              <a:latin typeface="Cambria Math"/>
                              <a:ea typeface="Cambria Math"/>
                            </a:rPr>
                            <m:t>𝑌</m:t>
                          </m:r>
                        </m:sub>
                      </m:sSub>
                      <m:r>
                        <a:rPr lang="en-US" b="0" i="1" dirty="0" smtClean="0">
                          <a:latin typeface="Cambria Math"/>
                          <a:ea typeface="Cambria Math"/>
                        </a:rPr>
                        <m:t>𝑌</m:t>
                      </m:r>
                      <m:r>
                        <a:rPr lang="en-US" b="0" i="1" dirty="0" smtClean="0">
                          <a:latin typeface="Cambria Math"/>
                          <a:ea typeface="Cambria Math"/>
                        </a:rPr>
                        <m:t>−</m:t>
                      </m:r>
                      <m:r>
                        <a:rPr lang="en-US" b="0" i="1" dirty="0" smtClean="0">
                          <a:latin typeface="Cambria Math"/>
                          <a:ea typeface="Cambria Math"/>
                        </a:rPr>
                        <m:t>𝐼</m:t>
                      </m:r>
                      <m:r>
                        <a:rPr lang="en-US" b="0" i="1" dirty="0" smtClean="0">
                          <a:latin typeface="Cambria Math"/>
                          <a:ea typeface="Cambria Math"/>
                        </a:rPr>
                        <m:t>)</m:t>
                      </m:r>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2468714" y="3563030"/>
                <a:ext cx="3435749" cy="369332"/>
              </a:xfrm>
              <a:prstGeom prst="rect">
                <a:avLst/>
              </a:prstGeom>
              <a:blipFill rotWithShape="1">
                <a:blip r:embed="rId2"/>
                <a:stretch>
                  <a:fillRect b="-14754"/>
                </a:stretch>
              </a:blipFill>
            </p:spPr>
            <p:txBody>
              <a:bodyPr/>
              <a:lstStyle/>
              <a:p>
                <a:r>
                  <a:rPr lang="en-US">
                    <a:noFill/>
                  </a:rPr>
                  <a:t> </a:t>
                </a:r>
              </a:p>
            </p:txBody>
          </p:sp>
        </mc:Fallback>
      </mc:AlternateContent>
      <p:sp>
        <p:nvSpPr>
          <p:cNvPr id="10" name="Rectangle 9"/>
          <p:cNvSpPr/>
          <p:nvPr/>
        </p:nvSpPr>
        <p:spPr>
          <a:xfrm>
            <a:off x="457200" y="3998357"/>
            <a:ext cx="82073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mj-lt"/>
              </a:rPr>
              <a:t>Note that we have written the budget constraint as</a:t>
            </a:r>
          </a:p>
        </p:txBody>
      </p:sp>
      <p:sp>
        <p:nvSpPr>
          <p:cNvPr id="7" name="TextBox 6"/>
          <p:cNvSpPr txBox="1"/>
          <p:nvPr/>
        </p:nvSpPr>
        <p:spPr>
          <a:xfrm>
            <a:off x="7832393" y="3563030"/>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A4.3)</a:t>
            </a:r>
            <a:endParaRPr lang="en-US" b="1" dirty="0"/>
          </a:p>
        </p:txBody>
      </p:sp>
      <p:sp>
        <p:nvSpPr>
          <p:cNvPr id="14" name="Text Box 10"/>
          <p:cNvSpPr txBox="1">
            <a:spLocks noChangeArrowheads="1"/>
          </p:cNvSpPr>
          <p:nvPr/>
        </p:nvSpPr>
        <p:spPr bwMode="auto">
          <a:xfrm>
            <a:off x="457200" y="1133475"/>
            <a:ext cx="7010401" cy="677108"/>
          </a:xfrm>
          <a:prstGeom prst="rect">
            <a:avLst/>
          </a:prstGeom>
          <a:noFill/>
          <a:ln w="9525">
            <a:noFill/>
            <a:miter lim="800000"/>
            <a:headEnd/>
            <a:tailEnd/>
          </a:ln>
        </p:spPr>
        <p:txBody>
          <a:bodyPr wrap="square">
            <a:spAutoFit/>
          </a:bodyPr>
          <a:lstStyle/>
          <a:p>
            <a:pPr marL="231775" indent="-231775" defTabSz="571500">
              <a:buClr>
                <a:schemeClr val="bg2"/>
              </a:buClr>
              <a:buFontTx/>
              <a:buNone/>
            </a:pPr>
            <a:r>
              <a:rPr lang="en-US" b="1" dirty="0" smtClean="0">
                <a:solidFill>
                  <a:srgbClr val="939598"/>
                </a:solidFill>
                <a:latin typeface="Arial" charset="0"/>
                <a:cs typeface="Arial" charset="0"/>
              </a:rPr>
              <a:t>●</a:t>
            </a:r>
            <a:r>
              <a:rPr lang="en-US" sz="2000" b="1" dirty="0" smtClean="0">
                <a:solidFill>
                  <a:srgbClr val="382344"/>
                </a:solidFill>
              </a:rPr>
              <a:t>	</a:t>
            </a:r>
            <a:r>
              <a:rPr lang="en-US" b="1" dirty="0">
                <a:solidFill>
                  <a:srgbClr val="382344"/>
                </a:solidFill>
                <a:latin typeface="Arial" charset="0"/>
              </a:rPr>
              <a:t>method of </a:t>
            </a:r>
            <a:r>
              <a:rPr lang="en-US" b="1" dirty="0" smtClean="0">
                <a:solidFill>
                  <a:srgbClr val="382344"/>
                </a:solidFill>
                <a:latin typeface="Arial" charset="0"/>
              </a:rPr>
              <a:t>Lagrange multipliers</a:t>
            </a:r>
            <a:r>
              <a:rPr lang="en-US" b="1" dirty="0">
                <a:solidFill>
                  <a:srgbClr val="382344"/>
                </a:solidFill>
                <a:latin typeface="Arial" charset="0"/>
              </a:rPr>
              <a:t>	</a:t>
            </a:r>
            <a:r>
              <a:rPr lang="en-US" dirty="0" smtClean="0">
                <a:solidFill>
                  <a:srgbClr val="2A5CAA"/>
                </a:solidFill>
                <a:latin typeface="Arial" charset="0"/>
              </a:rPr>
              <a:t>Technique to </a:t>
            </a:r>
            <a:r>
              <a:rPr lang="en-US" dirty="0">
                <a:solidFill>
                  <a:srgbClr val="2A5CAA"/>
                </a:solidFill>
                <a:latin typeface="Arial" charset="0"/>
              </a:rPr>
              <a:t>maximize or minimize </a:t>
            </a:r>
            <a:r>
              <a:rPr lang="en-US" dirty="0" smtClean="0">
                <a:solidFill>
                  <a:srgbClr val="2A5CAA"/>
                </a:solidFill>
                <a:latin typeface="Arial" charset="0"/>
              </a:rPr>
              <a:t>a function </a:t>
            </a:r>
            <a:r>
              <a:rPr lang="en-US" dirty="0">
                <a:solidFill>
                  <a:srgbClr val="2A5CAA"/>
                </a:solidFill>
                <a:latin typeface="Arial" charset="0"/>
              </a:rPr>
              <a:t>subject to one or </a:t>
            </a:r>
            <a:r>
              <a:rPr lang="en-US" dirty="0" smtClean="0">
                <a:solidFill>
                  <a:srgbClr val="2A5CAA"/>
                </a:solidFill>
                <a:latin typeface="Arial" charset="0"/>
              </a:rPr>
              <a:t>more constraints</a:t>
            </a:r>
            <a:r>
              <a:rPr lang="en-US" dirty="0">
                <a:solidFill>
                  <a:srgbClr val="2A5CAA"/>
                </a:solidFill>
                <a:latin typeface="Arial" charset="0"/>
              </a:rPr>
              <a:t>.</a:t>
            </a:r>
          </a:p>
        </p:txBody>
      </p:sp>
      <mc:AlternateContent xmlns:mc="http://schemas.openxmlformats.org/markup-compatibility/2006" xmlns:a14="http://schemas.microsoft.com/office/drawing/2010/main">
        <mc:Choice Requires="a14">
          <p:sp>
            <p:nvSpPr>
              <p:cNvPr id="15" name="TextBox 14"/>
              <p:cNvSpPr txBox="1"/>
              <p:nvPr/>
            </p:nvSpPr>
            <p:spPr>
              <a:xfrm>
                <a:off x="3112222" y="4431268"/>
                <a:ext cx="209807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𝑋</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𝑌</m:t>
                      </m:r>
                      <m:r>
                        <a:rPr lang="en-US" b="0" i="1" smtClean="0">
                          <a:latin typeface="Cambria Math"/>
                        </a:rPr>
                        <m:t>−</m:t>
                      </m:r>
                      <m:r>
                        <a:rPr lang="en-US" b="0" i="1" smtClean="0">
                          <a:latin typeface="Cambria Math"/>
                        </a:rPr>
                        <m:t>𝐼</m:t>
                      </m:r>
                      <m:r>
                        <a:rPr lang="en-US" b="0" i="1" smtClean="0">
                          <a:latin typeface="Cambria Math"/>
                        </a:rPr>
                        <m:t>=0</m:t>
                      </m:r>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3112222" y="4431268"/>
                <a:ext cx="2098075" cy="369332"/>
              </a:xfrm>
              <a:prstGeom prst="rect">
                <a:avLst/>
              </a:prstGeom>
              <a:blipFill rotWithShape="1">
                <a:blip r:embed="rId3"/>
                <a:stretch>
                  <a:fillRect/>
                </a:stretch>
              </a:blipFill>
            </p:spPr>
            <p:txBody>
              <a:bodyPr/>
              <a:lstStyle/>
              <a:p>
                <a:r>
                  <a:rPr lang="en-US">
                    <a:noFill/>
                  </a:rPr>
                  <a:t> </a:t>
                </a:r>
              </a:p>
            </p:txBody>
          </p:sp>
        </mc:Fallback>
      </mc:AlternateContent>
      <p:sp>
        <p:nvSpPr>
          <p:cNvPr id="21" name="Text Box 10"/>
          <p:cNvSpPr txBox="1">
            <a:spLocks noChangeArrowheads="1"/>
          </p:cNvSpPr>
          <p:nvPr/>
        </p:nvSpPr>
        <p:spPr bwMode="auto">
          <a:xfrm>
            <a:off x="457199" y="2057400"/>
            <a:ext cx="7010401" cy="677108"/>
          </a:xfrm>
          <a:prstGeom prst="rect">
            <a:avLst/>
          </a:prstGeom>
          <a:noFill/>
          <a:ln w="9525">
            <a:noFill/>
            <a:miter lim="800000"/>
            <a:headEnd/>
            <a:tailEnd/>
          </a:ln>
        </p:spPr>
        <p:txBody>
          <a:bodyPr wrap="square">
            <a:spAutoFit/>
          </a:bodyPr>
          <a:lstStyle/>
          <a:p>
            <a:pPr marL="231775" indent="-231775" defTabSz="285750">
              <a:buClr>
                <a:schemeClr val="bg2"/>
              </a:buClr>
              <a:buFontTx/>
              <a:buNone/>
            </a:pPr>
            <a:r>
              <a:rPr lang="en-US" b="1" dirty="0" smtClean="0">
                <a:solidFill>
                  <a:srgbClr val="939598"/>
                </a:solidFill>
                <a:latin typeface="Arial" charset="0"/>
                <a:cs typeface="Arial" charset="0"/>
              </a:rPr>
              <a:t>●</a:t>
            </a:r>
            <a:r>
              <a:rPr lang="en-US" sz="2000" b="1" dirty="0" smtClean="0">
                <a:solidFill>
                  <a:srgbClr val="382344"/>
                </a:solidFill>
              </a:rPr>
              <a:t>	</a:t>
            </a:r>
            <a:r>
              <a:rPr lang="en-US" b="1" dirty="0" smtClean="0">
                <a:solidFill>
                  <a:srgbClr val="382344"/>
                </a:solidFill>
                <a:latin typeface="Arial" charset="0"/>
              </a:rPr>
              <a:t>Lagrangian</a:t>
            </a:r>
            <a:r>
              <a:rPr lang="en-US" b="1" dirty="0">
                <a:solidFill>
                  <a:srgbClr val="382344"/>
                </a:solidFill>
                <a:latin typeface="Arial" charset="0"/>
              </a:rPr>
              <a:t>	</a:t>
            </a:r>
            <a:r>
              <a:rPr lang="en-US" dirty="0">
                <a:solidFill>
                  <a:srgbClr val="2A5CAA"/>
                </a:solidFill>
                <a:latin typeface="Arial" charset="0"/>
              </a:rPr>
              <a:t>Function to </a:t>
            </a:r>
            <a:r>
              <a:rPr lang="en-US" dirty="0" smtClean="0">
                <a:solidFill>
                  <a:srgbClr val="2A5CAA"/>
                </a:solidFill>
                <a:latin typeface="Arial" charset="0"/>
              </a:rPr>
              <a:t>be maximized </a:t>
            </a:r>
            <a:r>
              <a:rPr lang="en-US" dirty="0">
                <a:solidFill>
                  <a:srgbClr val="2A5CAA"/>
                </a:solidFill>
                <a:latin typeface="Arial" charset="0"/>
              </a:rPr>
              <a:t>or minimized, plus </a:t>
            </a:r>
            <a:r>
              <a:rPr lang="en-US" dirty="0" smtClean="0">
                <a:solidFill>
                  <a:srgbClr val="2A5CAA"/>
                </a:solidFill>
                <a:latin typeface="Arial" charset="0"/>
              </a:rPr>
              <a:t>a</a:t>
            </a:r>
          </a:p>
          <a:p>
            <a:pPr marL="400050" indent="-171450" defTabSz="628650">
              <a:buClr>
                <a:schemeClr val="bg2"/>
              </a:buClr>
              <a:buFontTx/>
              <a:buNone/>
            </a:pPr>
            <a:r>
              <a:rPr lang="en-US" dirty="0" smtClean="0">
                <a:solidFill>
                  <a:srgbClr val="2A5CAA"/>
                </a:solidFill>
                <a:latin typeface="Arial" charset="0"/>
              </a:rPr>
              <a:t>variable </a:t>
            </a:r>
            <a:r>
              <a:rPr lang="en-US" dirty="0">
                <a:solidFill>
                  <a:srgbClr val="2A5CAA"/>
                </a:solidFill>
                <a:latin typeface="Arial" charset="0"/>
              </a:rPr>
              <a:t>(the Lagrange </a:t>
            </a:r>
            <a:r>
              <a:rPr lang="en-US" dirty="0" smtClean="0">
                <a:solidFill>
                  <a:srgbClr val="2A5CAA"/>
                </a:solidFill>
                <a:latin typeface="Arial" charset="0"/>
              </a:rPr>
              <a:t>multiplier) multiplied </a:t>
            </a:r>
            <a:r>
              <a:rPr lang="en-US" dirty="0">
                <a:solidFill>
                  <a:srgbClr val="2A5CAA"/>
                </a:solidFill>
                <a:latin typeface="Arial" charset="0"/>
              </a:rPr>
              <a:t>by the constraint.</a:t>
            </a:r>
          </a:p>
        </p:txBody>
      </p:sp>
      <p:pic>
        <p:nvPicPr>
          <p:cNvPr id="11"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779249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left)">
                                      <p:cBhvr>
                                        <p:cTn id="16" dur="500"/>
                                        <p:tgtEl>
                                          <p:spTgt spid="2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3" grpId="0"/>
      <p:bldP spid="10" grpId="0"/>
      <p:bldP spid="7" grpId="0"/>
      <p:bldP spid="14" grpId="0"/>
      <p:bldP spid="15" grpId="0"/>
      <p:bldP spid="2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457200" y="685800"/>
            <a:ext cx="7010400" cy="1477328"/>
          </a:xfrm>
          <a:prstGeom prst="rect">
            <a:avLst/>
          </a:prstGeom>
        </p:spPr>
        <p:txBody>
          <a:bodyPr wrap="square">
            <a:spAutoFit/>
          </a:bodyPr>
          <a:lstStyle/>
          <a:p>
            <a:pPr marL="342900" indent="-342900">
              <a:buFont typeface="+mj-lt"/>
              <a:buAutoNum type="arabicPeriod" startAt="2"/>
            </a:pPr>
            <a:r>
              <a:rPr lang="en-US" b="1" dirty="0" smtClean="0">
                <a:latin typeface="+mj-lt"/>
              </a:rPr>
              <a:t>Differentiating the Lagrangian  </a:t>
            </a:r>
            <a:r>
              <a:rPr lang="en-US" dirty="0" smtClean="0">
                <a:latin typeface="+mj-lt"/>
              </a:rPr>
              <a:t>We </a:t>
            </a:r>
            <a:r>
              <a:rPr lang="en-US" dirty="0">
                <a:latin typeface="+mj-lt"/>
              </a:rPr>
              <a:t>choose values of </a:t>
            </a:r>
            <a:r>
              <a:rPr lang="en-US" i="1" dirty="0">
                <a:latin typeface="+mj-lt"/>
              </a:rPr>
              <a:t>X</a:t>
            </a:r>
            <a:r>
              <a:rPr lang="en-US" dirty="0">
                <a:latin typeface="+mj-lt"/>
              </a:rPr>
              <a:t> and </a:t>
            </a:r>
            <a:r>
              <a:rPr lang="en-US" i="1" dirty="0">
                <a:latin typeface="+mj-lt"/>
              </a:rPr>
              <a:t>Y</a:t>
            </a:r>
            <a:r>
              <a:rPr lang="en-US" dirty="0">
                <a:latin typeface="+mj-lt"/>
              </a:rPr>
              <a:t> that </a:t>
            </a:r>
            <a:r>
              <a:rPr lang="en-US" dirty="0" smtClean="0">
                <a:latin typeface="+mj-lt"/>
              </a:rPr>
              <a:t>satisfy the </a:t>
            </a:r>
            <a:r>
              <a:rPr lang="en-US" dirty="0">
                <a:latin typeface="+mj-lt"/>
              </a:rPr>
              <a:t>budget constraint, then the second term in equation (A4.3) will be </a:t>
            </a:r>
            <a:r>
              <a:rPr lang="en-US" dirty="0" smtClean="0">
                <a:latin typeface="+mj-lt"/>
              </a:rPr>
              <a:t>zero. By differentiating  </a:t>
            </a:r>
            <a:r>
              <a:rPr lang="en-US" dirty="0">
                <a:latin typeface="+mj-lt"/>
              </a:rPr>
              <a:t>with respect to </a:t>
            </a:r>
            <a:r>
              <a:rPr lang="en-US" i="1" dirty="0">
                <a:latin typeface="+mj-lt"/>
              </a:rPr>
              <a:t>X</a:t>
            </a:r>
            <a:r>
              <a:rPr lang="en-US" dirty="0">
                <a:latin typeface="+mj-lt"/>
              </a:rPr>
              <a:t>, </a:t>
            </a:r>
            <a:r>
              <a:rPr lang="en-US" i="1" dirty="0">
                <a:latin typeface="+mj-lt"/>
              </a:rPr>
              <a:t>Y</a:t>
            </a:r>
            <a:r>
              <a:rPr lang="en-US" dirty="0">
                <a:latin typeface="+mj-lt"/>
              </a:rPr>
              <a:t>, and </a:t>
            </a:r>
            <a:r>
              <a:rPr lang="en-US" i="1" dirty="0">
                <a:latin typeface="+mj-lt"/>
              </a:rPr>
              <a:t>l</a:t>
            </a:r>
            <a:r>
              <a:rPr lang="en-US" dirty="0">
                <a:latin typeface="+mj-lt"/>
              </a:rPr>
              <a:t> and then equating </a:t>
            </a:r>
            <a:r>
              <a:rPr lang="en-US" dirty="0" smtClean="0">
                <a:latin typeface="+mj-lt"/>
              </a:rPr>
              <a:t>the derivatives to zero</a:t>
            </a:r>
            <a:r>
              <a:rPr lang="en-US" dirty="0">
                <a:latin typeface="+mj-lt"/>
              </a:rPr>
              <a:t>, we can obtain the necessary conditions for a </a:t>
            </a:r>
            <a:r>
              <a:rPr lang="en-US" dirty="0" smtClean="0">
                <a:latin typeface="+mj-lt"/>
              </a:rPr>
              <a:t>maximum.</a:t>
            </a:r>
            <a:endParaRPr lang="en-US" sz="900" b="1" dirty="0">
              <a:latin typeface="+mj-lt"/>
              <a:cs typeface="Arial" pitchFamily="34" charset="0"/>
            </a:endParaRPr>
          </a:p>
        </p:txBody>
      </p:sp>
      <mc:AlternateContent xmlns:mc="http://schemas.openxmlformats.org/markup-compatibility/2006" xmlns:a14="http://schemas.microsoft.com/office/drawing/2010/main">
        <mc:Choice Requires="a14">
          <p:sp>
            <p:nvSpPr>
              <p:cNvPr id="17" name="TextBox 16"/>
              <p:cNvSpPr txBox="1"/>
              <p:nvPr/>
            </p:nvSpPr>
            <p:spPr>
              <a:xfrm>
                <a:off x="2573489" y="2228121"/>
                <a:ext cx="3027111" cy="61901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ea typeface="Cambria Math"/>
                            </a:rPr>
                          </m:ctrlPr>
                        </m:fPr>
                        <m:num>
                          <m:r>
                            <a:rPr lang="en-US" i="1">
                              <a:latin typeface="Cambria Math"/>
                              <a:ea typeface="Cambria Math"/>
                            </a:rPr>
                            <m:t>𝜕</m:t>
                          </m:r>
                          <m:r>
                            <m:rPr>
                              <m:sty m:val="p"/>
                            </m:rPr>
                            <a:rPr lang="el-GR" i="1">
                              <a:latin typeface="Cambria Math"/>
                              <a:ea typeface="Cambria Math"/>
                            </a:rPr>
                            <m:t>Φ</m:t>
                          </m:r>
                          <m:r>
                            <m:rPr>
                              <m:nor/>
                            </m:rPr>
                            <a:rPr lang="en-US" dirty="0"/>
                            <m:t> </m:t>
                          </m:r>
                        </m:num>
                        <m:den>
                          <m:r>
                            <a:rPr lang="en-US" i="1">
                              <a:latin typeface="Cambria Math"/>
                              <a:ea typeface="Cambria Math"/>
                            </a:rPr>
                            <m:t>𝜕</m:t>
                          </m:r>
                          <m:r>
                            <m:rPr>
                              <m:nor/>
                            </m:rPr>
                            <a:rPr lang="en-US" b="0" i="0" smtClean="0">
                              <a:latin typeface="Cambria Math"/>
                              <a:ea typeface="Cambria Math"/>
                            </a:rPr>
                            <m:t>X</m:t>
                          </m:r>
                          <m:r>
                            <m:rPr>
                              <m:nor/>
                            </m:rPr>
                            <a:rPr lang="en-US" dirty="0"/>
                            <m:t> </m:t>
                          </m:r>
                        </m:den>
                      </m:f>
                      <m:r>
                        <a:rPr lang="en-US" b="0" i="1" smtClean="0">
                          <a:latin typeface="Cambria Math"/>
                          <a:ea typeface="Cambria Math"/>
                        </a:rPr>
                        <m:t>=</m:t>
                      </m:r>
                      <m:sSub>
                        <m:sSubPr>
                          <m:ctrlPr>
                            <a:rPr lang="en-US" b="0" i="1" smtClean="0">
                              <a:latin typeface="Cambria Math"/>
                              <a:ea typeface="Cambria Math"/>
                            </a:rPr>
                          </m:ctrlPr>
                        </m:sSubPr>
                        <m:e>
                          <m:r>
                            <m:rPr>
                              <m:nor/>
                            </m:rPr>
                            <a:rPr lang="en-US" b="0" i="0" smtClean="0">
                              <a:latin typeface="Cambria Math"/>
                              <a:ea typeface="Cambria Math"/>
                            </a:rPr>
                            <m:t>MU</m:t>
                          </m:r>
                        </m:e>
                        <m:sub>
                          <m:r>
                            <a:rPr lang="en-US" b="0" i="1" smtClean="0">
                              <a:latin typeface="Cambria Math"/>
                              <a:ea typeface="Cambria Math"/>
                            </a:rPr>
                            <m:t>𝑋</m:t>
                          </m:r>
                        </m:sub>
                      </m:sSub>
                      <m:d>
                        <m:dPr>
                          <m:ctrlPr>
                            <a:rPr lang="en-US" b="0" i="1" smtClean="0">
                              <a:latin typeface="Cambria Math"/>
                              <a:ea typeface="Cambria Math"/>
                            </a:rPr>
                          </m:ctrlPr>
                        </m:dPr>
                        <m:e>
                          <m:r>
                            <a:rPr lang="en-US" b="0" i="1" smtClean="0">
                              <a:latin typeface="Cambria Math"/>
                              <a:ea typeface="Cambria Math"/>
                            </a:rPr>
                            <m:t>𝑋</m:t>
                          </m:r>
                          <m:r>
                            <a:rPr lang="en-US" b="0" i="1" smtClean="0">
                              <a:latin typeface="Cambria Math"/>
                              <a:ea typeface="Cambria Math"/>
                            </a:rPr>
                            <m:t>,</m:t>
                          </m:r>
                          <m:r>
                            <a:rPr lang="en-US" b="0" i="1" smtClean="0">
                              <a:latin typeface="Cambria Math"/>
                              <a:ea typeface="Cambria Math"/>
                            </a:rPr>
                            <m:t>𝑌</m:t>
                          </m:r>
                        </m:e>
                      </m:d>
                      <m:r>
                        <a:rPr lang="en-US" b="0" i="1" smtClean="0">
                          <a:latin typeface="Cambria Math"/>
                          <a:ea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=0</m:t>
                      </m:r>
                    </m:oMath>
                  </m:oMathPara>
                </a14:m>
                <a:endParaRPr lang="en-US" dirty="0"/>
              </a:p>
            </p:txBody>
          </p:sp>
        </mc:Choice>
        <mc:Fallback xmlns="">
          <p:sp>
            <p:nvSpPr>
              <p:cNvPr id="17" name="TextBox 16"/>
              <p:cNvSpPr txBox="1">
                <a:spLocks noRot="1" noChangeAspect="1" noMove="1" noResize="1" noEditPoints="1" noAdjustHandles="1" noChangeArrowheads="1" noChangeShapeType="1" noTextEdit="1"/>
              </p:cNvSpPr>
              <p:nvPr/>
            </p:nvSpPr>
            <p:spPr>
              <a:xfrm>
                <a:off x="2573489" y="2228121"/>
                <a:ext cx="3027111" cy="619016"/>
              </a:xfrm>
              <a:prstGeom prst="rect">
                <a:avLst/>
              </a:prstGeom>
              <a:blipFill rotWithShape="1">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2573489" y="2875821"/>
                <a:ext cx="3027111" cy="61901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ea typeface="Cambria Math"/>
                            </a:rPr>
                          </m:ctrlPr>
                        </m:fPr>
                        <m:num>
                          <m:r>
                            <a:rPr lang="en-US" i="1">
                              <a:latin typeface="Cambria Math"/>
                              <a:ea typeface="Cambria Math"/>
                            </a:rPr>
                            <m:t>𝜕</m:t>
                          </m:r>
                          <m:r>
                            <m:rPr>
                              <m:sty m:val="p"/>
                            </m:rPr>
                            <a:rPr lang="el-GR" i="1">
                              <a:latin typeface="Cambria Math"/>
                              <a:ea typeface="Cambria Math"/>
                            </a:rPr>
                            <m:t>Φ</m:t>
                          </m:r>
                          <m:r>
                            <m:rPr>
                              <m:nor/>
                            </m:rPr>
                            <a:rPr lang="en-US" dirty="0"/>
                            <m:t> </m:t>
                          </m:r>
                        </m:num>
                        <m:den>
                          <m:r>
                            <a:rPr lang="en-US" i="1">
                              <a:latin typeface="Cambria Math"/>
                              <a:ea typeface="Cambria Math"/>
                            </a:rPr>
                            <m:t>𝜕</m:t>
                          </m:r>
                          <m:r>
                            <m:rPr>
                              <m:nor/>
                            </m:rPr>
                            <a:rPr lang="en-US" b="0" i="0" smtClean="0">
                              <a:latin typeface="Cambria Math"/>
                              <a:ea typeface="Cambria Math"/>
                            </a:rPr>
                            <m:t>Y</m:t>
                          </m:r>
                          <m:r>
                            <m:rPr>
                              <m:nor/>
                            </m:rPr>
                            <a:rPr lang="en-US" dirty="0"/>
                            <m:t> </m:t>
                          </m:r>
                        </m:den>
                      </m:f>
                      <m:r>
                        <a:rPr lang="en-US" b="0" i="1" smtClean="0">
                          <a:latin typeface="Cambria Math"/>
                          <a:ea typeface="Cambria Math"/>
                        </a:rPr>
                        <m:t>=</m:t>
                      </m:r>
                      <m:sSub>
                        <m:sSubPr>
                          <m:ctrlPr>
                            <a:rPr lang="en-US" b="0" i="1" smtClean="0">
                              <a:latin typeface="Cambria Math"/>
                              <a:ea typeface="Cambria Math"/>
                            </a:rPr>
                          </m:ctrlPr>
                        </m:sSubPr>
                        <m:e>
                          <m:r>
                            <m:rPr>
                              <m:nor/>
                            </m:rPr>
                            <a:rPr lang="en-US" b="0" i="0" smtClean="0">
                              <a:latin typeface="Cambria Math"/>
                              <a:ea typeface="Cambria Math"/>
                            </a:rPr>
                            <m:t>MU</m:t>
                          </m:r>
                        </m:e>
                        <m:sub>
                          <m:r>
                            <a:rPr lang="en-US" b="0" i="1" smtClean="0">
                              <a:latin typeface="Cambria Math"/>
                              <a:ea typeface="Cambria Math"/>
                            </a:rPr>
                            <m:t>𝑌</m:t>
                          </m:r>
                        </m:sub>
                      </m:sSub>
                      <m:d>
                        <m:dPr>
                          <m:ctrlPr>
                            <a:rPr lang="en-US" b="0" i="1" smtClean="0">
                              <a:latin typeface="Cambria Math"/>
                              <a:ea typeface="Cambria Math"/>
                            </a:rPr>
                          </m:ctrlPr>
                        </m:dPr>
                        <m:e>
                          <m:r>
                            <a:rPr lang="en-US" b="0" i="1" smtClean="0">
                              <a:latin typeface="Cambria Math"/>
                              <a:ea typeface="Cambria Math"/>
                            </a:rPr>
                            <m:t>𝑋</m:t>
                          </m:r>
                          <m:r>
                            <a:rPr lang="en-US" b="0" i="1" smtClean="0">
                              <a:latin typeface="Cambria Math"/>
                              <a:ea typeface="Cambria Math"/>
                            </a:rPr>
                            <m:t>,</m:t>
                          </m:r>
                          <m:r>
                            <a:rPr lang="en-US" b="0" i="1" smtClean="0">
                              <a:latin typeface="Cambria Math"/>
                              <a:ea typeface="Cambria Math"/>
                            </a:rPr>
                            <m:t>𝑌</m:t>
                          </m:r>
                        </m:e>
                      </m:d>
                      <m:r>
                        <a:rPr lang="en-US" b="0" i="1" smtClean="0">
                          <a:latin typeface="Cambria Math"/>
                          <a:ea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=0</m:t>
                      </m:r>
                    </m:oMath>
                  </m:oMathPara>
                </a14:m>
                <a:endParaRPr lang="en-US" dirty="0"/>
              </a:p>
            </p:txBody>
          </p:sp>
        </mc:Choice>
        <mc:Fallback xmlns="">
          <p:sp>
            <p:nvSpPr>
              <p:cNvPr id="18" name="TextBox 17"/>
              <p:cNvSpPr txBox="1">
                <a:spLocks noRot="1" noChangeAspect="1" noMove="1" noResize="1" noEditPoints="1" noAdjustHandles="1" noChangeArrowheads="1" noChangeShapeType="1" noTextEdit="1"/>
              </p:cNvSpPr>
              <p:nvPr/>
            </p:nvSpPr>
            <p:spPr>
              <a:xfrm>
                <a:off x="2573489" y="2875821"/>
                <a:ext cx="3027111" cy="619016"/>
              </a:xfrm>
              <a:prstGeom prst="rect">
                <a:avLst/>
              </a:prstGeom>
              <a:blipFill rotWithShape="1">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2468714" y="3523521"/>
                <a:ext cx="3017686" cy="896079"/>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ea typeface="Cambria Math"/>
                            </a:rPr>
                          </m:ctrlPr>
                        </m:fPr>
                        <m:num>
                          <m:r>
                            <a:rPr lang="en-US" i="1">
                              <a:latin typeface="Cambria Math"/>
                              <a:ea typeface="Cambria Math"/>
                            </a:rPr>
                            <m:t>𝜕</m:t>
                          </m:r>
                          <m:r>
                            <m:rPr>
                              <m:sty m:val="p"/>
                            </m:rPr>
                            <a:rPr lang="el-GR" i="1">
                              <a:latin typeface="Cambria Math"/>
                              <a:ea typeface="Cambria Math"/>
                            </a:rPr>
                            <m:t>Φ</m:t>
                          </m:r>
                          <m:r>
                            <m:rPr>
                              <m:nor/>
                            </m:rPr>
                            <a:rPr lang="en-US" dirty="0"/>
                            <m:t> </m:t>
                          </m:r>
                        </m:num>
                        <m:den>
                          <m:r>
                            <a:rPr lang="en-US" i="1">
                              <a:latin typeface="Cambria Math"/>
                              <a:ea typeface="Cambria Math"/>
                            </a:rPr>
                            <m:t>𝜕</m:t>
                          </m:r>
                          <m:r>
                            <m:rPr>
                              <m:sty m:val="p"/>
                            </m:rPr>
                            <a:rPr lang="el-GR" b="0" i="1" smtClean="0">
                              <a:latin typeface="Cambria Math"/>
                              <a:ea typeface="Cambria Math"/>
                            </a:rPr>
                            <m:t>λ</m:t>
                          </m:r>
                          <m:r>
                            <m:rPr>
                              <m:nor/>
                            </m:rPr>
                            <a:rPr lang="en-US" dirty="0"/>
                            <m:t> </m:t>
                          </m:r>
                        </m:den>
                      </m:f>
                      <m:r>
                        <a:rPr lang="en-US" b="0" i="1" smtClean="0">
                          <a:latin typeface="Cambria Math"/>
                          <a:ea typeface="Cambria Math"/>
                        </a:rPr>
                        <m:t>=</m:t>
                      </m:r>
                      <m:r>
                        <a:rPr lang="en-US" b="0" i="1" smtClean="0">
                          <a:latin typeface="Cambria Math"/>
                          <a:ea typeface="Cambria Math"/>
                        </a:rPr>
                        <m:t>𝐼</m:t>
                      </m:r>
                      <m:r>
                        <a:rPr lang="en-US" b="0" i="1" smtClean="0">
                          <a:latin typeface="Cambria Math"/>
                          <a:ea typeface="Cambria Math"/>
                        </a:rPr>
                        <m:t>−</m:t>
                      </m:r>
                      <m:sSub>
                        <m:sSubPr>
                          <m:ctrlPr>
                            <a:rPr lang="en-US" i="1">
                              <a:latin typeface="Cambria Math"/>
                            </a:rPr>
                          </m:ctrlPr>
                        </m:sSubPr>
                        <m:e>
                          <m:r>
                            <a:rPr lang="en-US" i="1">
                              <a:latin typeface="Cambria Math"/>
                            </a:rPr>
                            <m:t>𝑃</m:t>
                          </m:r>
                        </m:e>
                        <m:sub>
                          <m:r>
                            <a:rPr lang="en-US" i="1">
                              <a:latin typeface="Cambria Math"/>
                            </a:rPr>
                            <m:t>𝑋</m:t>
                          </m:r>
                        </m:sub>
                      </m:sSub>
                      <m:r>
                        <a:rPr lang="en-US" i="1">
                          <a:latin typeface="Cambria Math"/>
                        </a:rPr>
                        <m:t>𝑋</m:t>
                      </m:r>
                      <m:r>
                        <a:rPr lang="en-US" b="0" i="1" smtClean="0">
                          <a:latin typeface="Cambria Math"/>
                        </a:rPr>
                        <m:t>−</m:t>
                      </m:r>
                      <m:sSub>
                        <m:sSubPr>
                          <m:ctrlPr>
                            <a:rPr lang="en-US" i="1">
                              <a:latin typeface="Cambria Math"/>
                            </a:rPr>
                          </m:ctrlPr>
                        </m:sSubPr>
                        <m:e>
                          <m:r>
                            <a:rPr lang="en-US" i="1">
                              <a:latin typeface="Cambria Math"/>
                            </a:rPr>
                            <m:t>𝑃</m:t>
                          </m:r>
                        </m:e>
                        <m:sub>
                          <m:r>
                            <a:rPr lang="en-US" i="1">
                              <a:latin typeface="Cambria Math"/>
                            </a:rPr>
                            <m:t>𝑌</m:t>
                          </m:r>
                        </m:sub>
                      </m:sSub>
                      <m:r>
                        <a:rPr lang="en-US" i="1">
                          <a:latin typeface="Cambria Math"/>
                        </a:rPr>
                        <m:t>𝑌</m:t>
                      </m:r>
                      <m:r>
                        <a:rPr lang="en-US" i="1">
                          <a:latin typeface="Cambria Math"/>
                        </a:rPr>
                        <m:t>=0</m:t>
                      </m:r>
                    </m:oMath>
                  </m:oMathPara>
                </a14:m>
                <a:endParaRPr lang="en-US" dirty="0"/>
              </a:p>
              <a:p>
                <a:pPr>
                  <a:buNone/>
                </a:pPr>
                <a:endParaRPr lang="en-US" dirty="0"/>
              </a:p>
            </p:txBody>
          </p:sp>
        </mc:Choice>
        <mc:Fallback xmlns="">
          <p:sp>
            <p:nvSpPr>
              <p:cNvPr id="19" name="TextBox 18"/>
              <p:cNvSpPr txBox="1">
                <a:spLocks noRot="1" noChangeAspect="1" noMove="1" noResize="1" noEditPoints="1" noAdjustHandles="1" noChangeArrowheads="1" noChangeShapeType="1" noTextEdit="1"/>
              </p:cNvSpPr>
              <p:nvPr/>
            </p:nvSpPr>
            <p:spPr>
              <a:xfrm>
                <a:off x="2468714" y="3523521"/>
                <a:ext cx="3017686" cy="896079"/>
              </a:xfrm>
              <a:prstGeom prst="rect">
                <a:avLst/>
              </a:prstGeom>
              <a:blipFill rotWithShape="1">
                <a:blip r:embed="rId5"/>
                <a:stretch>
                  <a:fillRect/>
                </a:stretch>
              </a:blipFill>
            </p:spPr>
            <p:txBody>
              <a:bodyPr/>
              <a:lstStyle/>
              <a:p>
                <a:r>
                  <a:rPr lang="en-US">
                    <a:noFill/>
                  </a:rPr>
                  <a:t> </a:t>
                </a:r>
              </a:p>
            </p:txBody>
          </p:sp>
        </mc:Fallback>
      </mc:AlternateContent>
      <p:sp>
        <p:nvSpPr>
          <p:cNvPr id="20" name="TextBox 19"/>
          <p:cNvSpPr txBox="1"/>
          <p:nvPr/>
        </p:nvSpPr>
        <p:spPr>
          <a:xfrm>
            <a:off x="7832393" y="3000663"/>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A4.4)</a:t>
            </a:r>
            <a:endParaRPr lang="en-US" b="1" dirty="0"/>
          </a:p>
        </p:txBody>
      </p:sp>
      <p:sp>
        <p:nvSpPr>
          <p:cNvPr id="21" name="Rectangle 20"/>
          <p:cNvSpPr/>
          <p:nvPr/>
        </p:nvSpPr>
        <p:spPr>
          <a:xfrm>
            <a:off x="457200" y="4382869"/>
            <a:ext cx="6902268" cy="646331"/>
          </a:xfrm>
          <a:prstGeom prst="rect">
            <a:avLst/>
          </a:prstGeom>
        </p:spPr>
        <p:txBody>
          <a:bodyPr wrap="square">
            <a:spAutoFit/>
          </a:bodyPr>
          <a:lstStyle/>
          <a:p>
            <a:pPr marL="342900" indent="-342900">
              <a:buFont typeface="+mj-lt"/>
              <a:buAutoNum type="arabicPeriod" startAt="3"/>
            </a:pPr>
            <a:r>
              <a:rPr lang="en-US" b="1" dirty="0" smtClean="0">
                <a:latin typeface="+mj-lt"/>
              </a:rPr>
              <a:t>Solving the Resulting Equations  </a:t>
            </a:r>
            <a:r>
              <a:rPr lang="en-US" dirty="0">
                <a:latin typeface="+mj-lt"/>
              </a:rPr>
              <a:t>The three equations in (A4.4) can </a:t>
            </a:r>
            <a:r>
              <a:rPr lang="en-US" dirty="0" smtClean="0">
                <a:latin typeface="+mj-lt"/>
              </a:rPr>
              <a:t>be rewritten </a:t>
            </a:r>
            <a:r>
              <a:rPr lang="en-US" dirty="0">
                <a:latin typeface="+mj-lt"/>
              </a:rPr>
              <a:t>as</a:t>
            </a:r>
            <a:endParaRPr lang="en-US" sz="900" b="1" dirty="0">
              <a:latin typeface="+mj-lt"/>
              <a:cs typeface="Arial" pitchFamily="34" charset="0"/>
            </a:endParaRPr>
          </a:p>
        </p:txBody>
      </p:sp>
      <mc:AlternateContent xmlns:mc="http://schemas.openxmlformats.org/markup-compatibility/2006" xmlns:a14="http://schemas.microsoft.com/office/drawing/2010/main">
        <mc:Choice Requires="a14">
          <p:sp>
            <p:nvSpPr>
              <p:cNvPr id="22" name="TextBox 21"/>
              <p:cNvSpPr txBox="1"/>
              <p:nvPr/>
            </p:nvSpPr>
            <p:spPr>
              <a:xfrm>
                <a:off x="2564646" y="5068669"/>
                <a:ext cx="137672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ea typeface="Cambria Math"/>
                            </a:rPr>
                          </m:ctrlPr>
                        </m:sSubPr>
                        <m:e>
                          <m:r>
                            <m:rPr>
                              <m:nor/>
                            </m:rPr>
                            <a:rPr lang="en-US" b="0" i="0" smtClean="0">
                              <a:latin typeface="Cambria Math"/>
                              <a:ea typeface="Cambria Math"/>
                            </a:rPr>
                            <m:t>MU</m:t>
                          </m:r>
                        </m:e>
                        <m:sub>
                          <m:r>
                            <a:rPr lang="en-US" b="0" i="1" smtClean="0">
                              <a:latin typeface="Cambria Math"/>
                              <a:ea typeface="Cambria Math"/>
                            </a:rPr>
                            <m:t>𝑋</m:t>
                          </m:r>
                        </m:sub>
                      </m:sSub>
                      <m:r>
                        <a:rPr lang="en-US" b="0" i="1" smtClean="0">
                          <a:latin typeface="Cambria Math"/>
                          <a:ea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oMath>
                  </m:oMathPara>
                </a14:m>
                <a:endParaRPr lang="en-US" dirty="0"/>
              </a:p>
            </p:txBody>
          </p:sp>
        </mc:Choice>
        <mc:Fallback xmlns="">
          <p:sp>
            <p:nvSpPr>
              <p:cNvPr id="22" name="TextBox 21"/>
              <p:cNvSpPr txBox="1">
                <a:spLocks noRot="1" noChangeAspect="1" noMove="1" noResize="1" noEditPoints="1" noAdjustHandles="1" noChangeArrowheads="1" noChangeShapeType="1" noTextEdit="1"/>
              </p:cNvSpPr>
              <p:nvPr/>
            </p:nvSpPr>
            <p:spPr>
              <a:xfrm>
                <a:off x="2564646" y="5068669"/>
                <a:ext cx="1376724" cy="369332"/>
              </a:xfrm>
              <a:prstGeom prst="rect">
                <a:avLst/>
              </a:prstGeom>
              <a:blipFill rotWithShape="1">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2564646" y="5449669"/>
                <a:ext cx="136569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ea typeface="Cambria Math"/>
                            </a:rPr>
                          </m:ctrlPr>
                        </m:sSubPr>
                        <m:e>
                          <m:r>
                            <m:rPr>
                              <m:nor/>
                            </m:rPr>
                            <a:rPr lang="en-US" b="0" i="0" smtClean="0">
                              <a:latin typeface="Cambria Math"/>
                              <a:ea typeface="Cambria Math"/>
                            </a:rPr>
                            <m:t>MU</m:t>
                          </m:r>
                        </m:e>
                        <m:sub>
                          <m:r>
                            <a:rPr lang="en-US" b="0" i="1" smtClean="0">
                              <a:latin typeface="Cambria Math"/>
                              <a:ea typeface="Cambria Math"/>
                            </a:rPr>
                            <m:t>𝑌</m:t>
                          </m:r>
                        </m:sub>
                      </m:sSub>
                      <m:r>
                        <a:rPr lang="en-US" b="0" i="1" smtClean="0">
                          <a:latin typeface="Cambria Math"/>
                          <a:ea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oMath>
                  </m:oMathPara>
                </a14:m>
                <a:endParaRPr lang="en-US" dirty="0"/>
              </a:p>
            </p:txBody>
          </p:sp>
        </mc:Choice>
        <mc:Fallback xmlns="">
          <p:sp>
            <p:nvSpPr>
              <p:cNvPr id="23" name="TextBox 22"/>
              <p:cNvSpPr txBox="1">
                <a:spLocks noRot="1" noChangeAspect="1" noMove="1" noResize="1" noEditPoints="1" noAdjustHandles="1" noChangeArrowheads="1" noChangeShapeType="1" noTextEdit="1"/>
              </p:cNvSpPr>
              <p:nvPr/>
            </p:nvSpPr>
            <p:spPr>
              <a:xfrm>
                <a:off x="2564646" y="5449669"/>
                <a:ext cx="1365694" cy="369332"/>
              </a:xfrm>
              <a:prstGeom prst="rect">
                <a:avLst/>
              </a:prstGeom>
              <a:blipFill rotWithShape="1">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2459871" y="5830669"/>
                <a:ext cx="1883529" cy="646331"/>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i="1">
                              <a:latin typeface="Cambria Math"/>
                            </a:rPr>
                            <m:t>𝑃</m:t>
                          </m:r>
                        </m:e>
                        <m:sub>
                          <m:r>
                            <a:rPr lang="en-US" i="1">
                              <a:latin typeface="Cambria Math"/>
                            </a:rPr>
                            <m:t>𝑋</m:t>
                          </m:r>
                        </m:sub>
                      </m:sSub>
                      <m:r>
                        <a:rPr lang="en-US" i="1">
                          <a:latin typeface="Cambria Math"/>
                        </a:rPr>
                        <m:t>𝑋</m:t>
                      </m:r>
                      <m:r>
                        <a:rPr lang="en-US" b="0" i="1" smtClean="0">
                          <a:latin typeface="Cambria Math"/>
                        </a:rPr>
                        <m:t>−</m:t>
                      </m:r>
                      <m:sSub>
                        <m:sSubPr>
                          <m:ctrlPr>
                            <a:rPr lang="en-US" i="1">
                              <a:latin typeface="Cambria Math"/>
                            </a:rPr>
                          </m:ctrlPr>
                        </m:sSubPr>
                        <m:e>
                          <m:r>
                            <a:rPr lang="en-US" i="1">
                              <a:latin typeface="Cambria Math"/>
                            </a:rPr>
                            <m:t>𝑃</m:t>
                          </m:r>
                        </m:e>
                        <m:sub>
                          <m:r>
                            <a:rPr lang="en-US" i="1">
                              <a:latin typeface="Cambria Math"/>
                            </a:rPr>
                            <m:t>𝑌</m:t>
                          </m:r>
                        </m:sub>
                      </m:sSub>
                      <m:r>
                        <a:rPr lang="en-US" i="1">
                          <a:latin typeface="Cambria Math"/>
                        </a:rPr>
                        <m:t>𝑌</m:t>
                      </m:r>
                      <m:r>
                        <a:rPr lang="en-US" i="1">
                          <a:latin typeface="Cambria Math"/>
                        </a:rPr>
                        <m:t>=</m:t>
                      </m:r>
                      <m:r>
                        <a:rPr lang="en-US" b="0" i="1" smtClean="0">
                          <a:latin typeface="Cambria Math"/>
                        </a:rPr>
                        <m:t>𝐼</m:t>
                      </m:r>
                    </m:oMath>
                  </m:oMathPara>
                </a14:m>
                <a:endParaRPr lang="en-US" dirty="0"/>
              </a:p>
              <a:p>
                <a:pPr>
                  <a:buNone/>
                </a:pPr>
                <a:endParaRPr lang="en-US" dirty="0"/>
              </a:p>
            </p:txBody>
          </p:sp>
        </mc:Choice>
        <mc:Fallback xmlns="">
          <p:sp>
            <p:nvSpPr>
              <p:cNvPr id="24" name="TextBox 23"/>
              <p:cNvSpPr txBox="1">
                <a:spLocks noRot="1" noChangeAspect="1" noMove="1" noResize="1" noEditPoints="1" noAdjustHandles="1" noChangeArrowheads="1" noChangeShapeType="1" noTextEdit="1"/>
              </p:cNvSpPr>
              <p:nvPr/>
            </p:nvSpPr>
            <p:spPr>
              <a:xfrm>
                <a:off x="2459871" y="5830669"/>
                <a:ext cx="1883529" cy="646331"/>
              </a:xfrm>
              <a:prstGeom prst="rect">
                <a:avLst/>
              </a:prstGeom>
              <a:blipFill rotWithShape="1">
                <a:blip r:embed="rId8"/>
                <a:stretch>
                  <a:fillRect/>
                </a:stretch>
              </a:blipFill>
            </p:spPr>
            <p:txBody>
              <a:bodyPr/>
              <a:lstStyle/>
              <a:p>
                <a:r>
                  <a:rPr lang="en-US">
                    <a:noFill/>
                  </a:rPr>
                  <a:t> </a:t>
                </a:r>
              </a:p>
            </p:txBody>
          </p:sp>
        </mc:Fallback>
      </mc:AlternateContent>
      <p:pic>
        <p:nvPicPr>
          <p:cNvPr id="12"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402009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wipe(left)">
                                      <p:cBhvr>
                                        <p:cTn id="32" dur="500"/>
                                        <p:tgtEl>
                                          <p:spTgt spid="22"/>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left)">
                                      <p:cBhvr>
                                        <p:cTn id="36" dur="500"/>
                                        <p:tgtEl>
                                          <p:spTgt spid="23"/>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wipe(left)">
                                      <p:cBhvr>
                                        <p:cTn id="4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7832393" y="1635348"/>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A4.5)</a:t>
            </a:r>
            <a:endParaRPr lang="en-US" b="1" dirty="0"/>
          </a:p>
        </p:txBody>
      </p:sp>
      <p:sp>
        <p:nvSpPr>
          <p:cNvPr id="21" name="Rectangle 52"/>
          <p:cNvSpPr txBox="1">
            <a:spLocks noChangeArrowheads="1"/>
          </p:cNvSpPr>
          <p:nvPr/>
        </p:nvSpPr>
        <p:spPr>
          <a:xfrm>
            <a:off x="457200" y="230686"/>
            <a:ext cx="6858002" cy="451366"/>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008FD0"/>
                </a:solidFill>
                <a:latin typeface="+mj-lt"/>
              </a:rPr>
              <a:t>The Equal Marginal Principle</a:t>
            </a:r>
          </a:p>
        </p:txBody>
      </p:sp>
      <p:sp>
        <p:nvSpPr>
          <p:cNvPr id="2" name="Rectangle 1"/>
          <p:cNvSpPr/>
          <p:nvPr/>
        </p:nvSpPr>
        <p:spPr>
          <a:xfrm>
            <a:off x="457199" y="838200"/>
            <a:ext cx="8283575" cy="646331"/>
          </a:xfrm>
          <a:prstGeom prst="rect">
            <a:avLst/>
          </a:prstGeom>
        </p:spPr>
        <p:txBody>
          <a:bodyPr wrap="square">
            <a:spAutoFit/>
          </a:bodyPr>
          <a:lstStyle/>
          <a:p>
            <a:pPr>
              <a:buNone/>
            </a:pPr>
            <a:r>
              <a:rPr lang="en-US" dirty="0" smtClean="0">
                <a:latin typeface="+mn-lt"/>
              </a:rPr>
              <a:t>We </a:t>
            </a:r>
            <a:r>
              <a:rPr lang="en-US" dirty="0">
                <a:latin typeface="+mn-lt"/>
              </a:rPr>
              <a:t>combine the first two </a:t>
            </a:r>
            <a:r>
              <a:rPr lang="en-US" dirty="0" smtClean="0">
                <a:latin typeface="+mn-lt"/>
              </a:rPr>
              <a:t>conditions above to </a:t>
            </a:r>
            <a:r>
              <a:rPr lang="en-US" dirty="0">
                <a:latin typeface="+mn-lt"/>
              </a:rPr>
              <a:t>obtain the </a:t>
            </a:r>
            <a:r>
              <a:rPr lang="en-US" i="1" dirty="0">
                <a:latin typeface="+mn-lt"/>
              </a:rPr>
              <a:t>equal marginal principle</a:t>
            </a:r>
            <a:r>
              <a:rPr lang="en-US" dirty="0">
                <a:latin typeface="+mn-lt"/>
              </a:rPr>
              <a:t>:</a:t>
            </a:r>
          </a:p>
        </p:txBody>
      </p:sp>
      <mc:AlternateContent xmlns:mc="http://schemas.openxmlformats.org/markup-compatibility/2006" xmlns:a14="http://schemas.microsoft.com/office/drawing/2010/main">
        <mc:Choice Requires="a14">
          <p:sp>
            <p:nvSpPr>
              <p:cNvPr id="6" name="TextBox 5"/>
              <p:cNvSpPr txBox="1"/>
              <p:nvPr/>
            </p:nvSpPr>
            <p:spPr>
              <a:xfrm>
                <a:off x="1600200" y="1487391"/>
                <a:ext cx="3043718" cy="665247"/>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ea typeface="Cambria Math"/>
                        </a:rPr>
                        <m:t>𝜆</m:t>
                      </m:r>
                      <m:r>
                        <a:rPr lang="en-US" b="0" i="0" smtClean="0">
                          <a:latin typeface="Cambria Math"/>
                          <a:ea typeface="Cambria Math"/>
                        </a:rPr>
                        <m:t>=</m:t>
                      </m:r>
                      <m:f>
                        <m:fPr>
                          <m:ctrlPr>
                            <a:rPr lang="en-US" b="0" i="1" smtClean="0">
                              <a:latin typeface="Cambria Math"/>
                              <a:ea typeface="Cambria Math"/>
                            </a:rPr>
                          </m:ctrlPr>
                        </m:fPr>
                        <m:num>
                          <m:sSub>
                            <m:sSubPr>
                              <m:ctrlPr>
                                <a:rPr lang="en-US" b="0" i="1" smtClean="0">
                                  <a:latin typeface="Cambria Math"/>
                                  <a:ea typeface="Cambria Math"/>
                                </a:rPr>
                              </m:ctrlPr>
                            </m:sSubPr>
                            <m:e>
                              <m:r>
                                <m:rPr>
                                  <m:nor/>
                                </m:rPr>
                                <a:rPr lang="en-US" b="0" i="0" smtClean="0">
                                  <a:latin typeface="Cambria Math"/>
                                  <a:ea typeface="Cambria Math"/>
                                </a:rPr>
                                <m:t>MU</m:t>
                              </m:r>
                            </m:e>
                            <m:sub>
                              <m:r>
                                <a:rPr lang="en-US" b="0" i="1" smtClean="0">
                                  <a:latin typeface="Cambria Math"/>
                                  <a:ea typeface="Cambria Math"/>
                                </a:rPr>
                                <m:t>𝑋</m:t>
                              </m:r>
                            </m:sub>
                          </m:sSub>
                          <m:r>
                            <a:rPr lang="en-US" b="0" i="1" smtClean="0">
                              <a:latin typeface="Cambria Math"/>
                              <a:ea typeface="Cambria Math"/>
                            </a:rPr>
                            <m:t>(</m:t>
                          </m:r>
                          <m:r>
                            <a:rPr lang="en-US" b="0" i="1" smtClean="0">
                              <a:latin typeface="Cambria Math"/>
                              <a:ea typeface="Cambria Math"/>
                            </a:rPr>
                            <m:t>𝑋</m:t>
                          </m:r>
                          <m:r>
                            <a:rPr lang="en-US" b="0" i="1" smtClean="0">
                              <a:latin typeface="Cambria Math"/>
                              <a:ea typeface="Cambria Math"/>
                            </a:rPr>
                            <m:t>,</m:t>
                          </m:r>
                          <m:r>
                            <a:rPr lang="en-US" b="0" i="1" smtClean="0">
                              <a:latin typeface="Cambria Math"/>
                              <a:ea typeface="Cambria Math"/>
                            </a:rPr>
                            <m:t>𝑌</m:t>
                          </m:r>
                          <m:r>
                            <a:rPr lang="en-US" b="0" i="1" smtClean="0">
                              <a:latin typeface="Cambria Math"/>
                              <a:ea typeface="Cambria Math"/>
                            </a:rPr>
                            <m:t>)</m:t>
                          </m:r>
                        </m:num>
                        <m:den>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den>
                      </m:f>
                      <m:r>
                        <a:rPr lang="en-US" b="0" i="1" smtClean="0">
                          <a:latin typeface="Cambria Math"/>
                          <a:ea typeface="Cambria Math"/>
                        </a:rPr>
                        <m:t>=</m:t>
                      </m:r>
                      <m:f>
                        <m:fPr>
                          <m:ctrlPr>
                            <a:rPr lang="en-US" i="1">
                              <a:latin typeface="Cambria Math"/>
                              <a:ea typeface="Cambria Math"/>
                            </a:rPr>
                          </m:ctrlPr>
                        </m:fPr>
                        <m:num>
                          <m:sSub>
                            <m:sSubPr>
                              <m:ctrlPr>
                                <a:rPr lang="en-US" i="1">
                                  <a:latin typeface="Cambria Math"/>
                                  <a:ea typeface="Cambria Math"/>
                                </a:rPr>
                              </m:ctrlPr>
                            </m:sSubPr>
                            <m:e>
                              <m:r>
                                <m:rPr>
                                  <m:nor/>
                                </m:rPr>
                                <a:rPr lang="en-US" i="0">
                                  <a:latin typeface="Cambria Math"/>
                                  <a:ea typeface="Cambria Math"/>
                                </a:rPr>
                                <m:t>MU</m:t>
                              </m:r>
                            </m:e>
                            <m:sub>
                              <m:r>
                                <a:rPr lang="en-US" b="0" i="1" smtClean="0">
                                  <a:latin typeface="Cambria Math"/>
                                  <a:ea typeface="Cambria Math"/>
                                </a:rPr>
                                <m:t>𝑌</m:t>
                              </m:r>
                            </m:sub>
                          </m:sSub>
                          <m:r>
                            <a:rPr lang="en-US" i="1">
                              <a:latin typeface="Cambria Math"/>
                              <a:ea typeface="Cambria Math"/>
                            </a:rPr>
                            <m:t>(</m:t>
                          </m:r>
                          <m:r>
                            <a:rPr lang="en-US" i="1">
                              <a:latin typeface="Cambria Math"/>
                              <a:ea typeface="Cambria Math"/>
                            </a:rPr>
                            <m:t>𝑋</m:t>
                          </m:r>
                          <m:r>
                            <a:rPr lang="en-US" i="1">
                              <a:latin typeface="Cambria Math"/>
                              <a:ea typeface="Cambria Math"/>
                            </a:rPr>
                            <m:t>,</m:t>
                          </m:r>
                          <m:r>
                            <a:rPr lang="en-US" i="1">
                              <a:latin typeface="Cambria Math"/>
                              <a:ea typeface="Cambria Math"/>
                            </a:rPr>
                            <m:t>𝑌</m:t>
                          </m:r>
                          <m:r>
                            <a:rPr lang="en-US" i="1">
                              <a:latin typeface="Cambria Math"/>
                              <a:ea typeface="Cambria Math"/>
                            </a:rPr>
                            <m:t>)</m:t>
                          </m:r>
                        </m:num>
                        <m:den>
                          <m:sSub>
                            <m:sSubPr>
                              <m:ctrlPr>
                                <a:rPr lang="en-US" i="1">
                                  <a:latin typeface="Cambria Math"/>
                                  <a:ea typeface="Cambria Math"/>
                                </a:rPr>
                              </m:ctrlPr>
                            </m:sSubPr>
                            <m:e>
                              <m:r>
                                <a:rPr lang="en-US" i="1">
                                  <a:latin typeface="Cambria Math"/>
                                  <a:ea typeface="Cambria Math"/>
                                </a:rPr>
                                <m:t>𝑃</m:t>
                              </m:r>
                            </m:e>
                            <m:sub>
                              <m:r>
                                <a:rPr lang="en-US" b="0" i="1" smtClean="0">
                                  <a:latin typeface="Cambria Math"/>
                                  <a:ea typeface="Cambria Math"/>
                                </a:rPr>
                                <m:t>𝑌</m:t>
                              </m:r>
                            </m:sub>
                          </m:sSub>
                        </m:den>
                      </m:f>
                    </m:oMath>
                  </m:oMathPara>
                </a14:m>
                <a:endParaRPr lang="en-US" dirty="0"/>
              </a:p>
            </p:txBody>
          </p:sp>
        </mc:Choice>
        <mc:Fallback xmlns="">
          <p:sp>
            <p:nvSpPr>
              <p:cNvPr id="6" name="TextBox 5"/>
              <p:cNvSpPr txBox="1">
                <a:spLocks noRot="1" noChangeAspect="1" noMove="1" noResize="1" noEditPoints="1" noAdjustHandles="1" noChangeArrowheads="1" noChangeShapeType="1" noTextEdit="1"/>
              </p:cNvSpPr>
              <p:nvPr/>
            </p:nvSpPr>
            <p:spPr>
              <a:xfrm>
                <a:off x="1600200" y="1487391"/>
                <a:ext cx="3043718" cy="665247"/>
              </a:xfrm>
              <a:prstGeom prst="rect">
                <a:avLst/>
              </a:prstGeom>
              <a:blipFill rotWithShape="1">
                <a:blip r:embed="rId2"/>
                <a:stretch>
                  <a:fillRect/>
                </a:stretch>
              </a:blipFill>
            </p:spPr>
            <p:txBody>
              <a:bodyPr/>
              <a:lstStyle/>
              <a:p>
                <a:r>
                  <a:rPr lang="en-US">
                    <a:noFill/>
                  </a:rPr>
                  <a:t> </a:t>
                </a:r>
              </a:p>
            </p:txBody>
          </p:sp>
        </mc:Fallback>
      </mc:AlternateContent>
      <p:sp>
        <p:nvSpPr>
          <p:cNvPr id="9" name="Rectangle 8"/>
          <p:cNvSpPr/>
          <p:nvPr/>
        </p:nvSpPr>
        <p:spPr>
          <a:xfrm>
            <a:off x="457198" y="2277070"/>
            <a:ext cx="8283575" cy="923330"/>
          </a:xfrm>
          <a:prstGeom prst="rect">
            <a:avLst/>
          </a:prstGeom>
        </p:spPr>
        <p:txBody>
          <a:bodyPr wrap="square">
            <a:spAutoFit/>
          </a:bodyPr>
          <a:lstStyle/>
          <a:p>
            <a:pPr>
              <a:buNone/>
            </a:pPr>
            <a:r>
              <a:rPr lang="en-US" dirty="0" smtClean="0">
                <a:latin typeface="+mn-lt"/>
              </a:rPr>
              <a:t>To </a:t>
            </a:r>
            <a:r>
              <a:rPr lang="en-US" dirty="0">
                <a:latin typeface="+mn-lt"/>
              </a:rPr>
              <a:t>optimize, </a:t>
            </a:r>
            <a:r>
              <a:rPr lang="en-US" i="1" dirty="0">
                <a:latin typeface="+mn-lt"/>
              </a:rPr>
              <a:t>the consumer must get the same utility from the last dollar spent by </a:t>
            </a:r>
            <a:r>
              <a:rPr lang="en-US" i="1" dirty="0" smtClean="0">
                <a:latin typeface="+mn-lt"/>
              </a:rPr>
              <a:t>consuming either </a:t>
            </a:r>
            <a:r>
              <a:rPr lang="en-US" i="1" dirty="0">
                <a:latin typeface="+mn-lt"/>
              </a:rPr>
              <a:t>X or Y</a:t>
            </a:r>
            <a:r>
              <a:rPr lang="en-US" dirty="0">
                <a:latin typeface="+mn-lt"/>
              </a:rPr>
              <a:t>. </a:t>
            </a:r>
            <a:r>
              <a:rPr lang="en-US" dirty="0" smtClean="0">
                <a:latin typeface="+mn-lt"/>
              </a:rPr>
              <a:t>To </a:t>
            </a:r>
            <a:r>
              <a:rPr lang="en-US" dirty="0">
                <a:latin typeface="+mn-lt"/>
              </a:rPr>
              <a:t>characterize the individual’s optimum in more detail, we can rewrite </a:t>
            </a:r>
            <a:r>
              <a:rPr lang="en-US" dirty="0" smtClean="0">
                <a:latin typeface="+mn-lt"/>
              </a:rPr>
              <a:t>the information </a:t>
            </a:r>
            <a:r>
              <a:rPr lang="en-US" dirty="0">
                <a:latin typeface="+mn-lt"/>
              </a:rPr>
              <a:t>in (A4.5) to obtain</a:t>
            </a:r>
          </a:p>
        </p:txBody>
      </p:sp>
      <mc:AlternateContent xmlns:mc="http://schemas.openxmlformats.org/markup-compatibility/2006" xmlns:a14="http://schemas.microsoft.com/office/drawing/2010/main">
        <mc:Choice Requires="a14">
          <p:sp>
            <p:nvSpPr>
              <p:cNvPr id="3" name="TextBox 2"/>
              <p:cNvSpPr txBox="1"/>
              <p:nvPr/>
            </p:nvSpPr>
            <p:spPr>
              <a:xfrm>
                <a:off x="2057400" y="3276600"/>
                <a:ext cx="1831271" cy="669094"/>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sSub>
                            <m:sSubPr>
                              <m:ctrlPr>
                                <a:rPr lang="en-US" i="1" smtClean="0">
                                  <a:latin typeface="Cambria Math"/>
                                </a:rPr>
                              </m:ctrlPr>
                            </m:sSubPr>
                            <m:e>
                              <m:r>
                                <m:rPr>
                                  <m:nor/>
                                </m:rPr>
                                <a:rPr lang="en-US" b="0" i="0" smtClean="0">
                                  <a:latin typeface="Cambria Math"/>
                                </a:rPr>
                                <m:t>MU</m:t>
                              </m:r>
                            </m:e>
                            <m:sub>
                              <m:r>
                                <a:rPr lang="en-US" b="0" i="1" smtClean="0">
                                  <a:latin typeface="Cambria Math"/>
                                </a:rPr>
                                <m:t>𝑋</m:t>
                              </m:r>
                            </m:sub>
                          </m:sSub>
                          <m:r>
                            <a:rPr lang="en-US" b="0" i="1" smtClean="0">
                              <a:latin typeface="Cambria Math"/>
                            </a:rPr>
                            <m:t>(</m:t>
                          </m:r>
                          <m:r>
                            <a:rPr lang="en-US" b="0" i="1" smtClean="0">
                              <a:latin typeface="Cambria Math"/>
                            </a:rPr>
                            <m:t>𝑋</m:t>
                          </m:r>
                          <m:r>
                            <a:rPr lang="en-US" b="0" i="1" smtClean="0">
                              <a:latin typeface="Cambria Math"/>
                            </a:rPr>
                            <m:t>,</m:t>
                          </m:r>
                          <m:r>
                            <a:rPr lang="en-US" b="0" i="1" smtClean="0">
                              <a:latin typeface="Cambria Math"/>
                            </a:rPr>
                            <m:t>𝑌</m:t>
                          </m:r>
                          <m:r>
                            <a:rPr lang="en-US" b="0" i="1" smtClean="0">
                              <a:latin typeface="Cambria Math"/>
                            </a:rPr>
                            <m:t>)</m:t>
                          </m:r>
                        </m:num>
                        <m:den>
                          <m:sSub>
                            <m:sSubPr>
                              <m:ctrlPr>
                                <a:rPr lang="en-US" i="1" smtClean="0">
                                  <a:latin typeface="Cambria Math"/>
                                </a:rPr>
                              </m:ctrlPr>
                            </m:sSubPr>
                            <m:e>
                              <m:r>
                                <m:rPr>
                                  <m:nor/>
                                </m:rPr>
                                <a:rPr lang="en-US" b="0" i="0" smtClean="0">
                                  <a:latin typeface="Cambria Math"/>
                                </a:rPr>
                                <m:t>MU</m:t>
                              </m:r>
                            </m:e>
                            <m:sub>
                              <m:r>
                                <a:rPr lang="en-US" b="0" i="1" smtClean="0">
                                  <a:latin typeface="Cambria Math"/>
                                </a:rPr>
                                <m:t>𝑌</m:t>
                              </m:r>
                            </m:sub>
                          </m:sSub>
                          <m:r>
                            <a:rPr lang="en-US" b="0" i="1" smtClean="0">
                              <a:latin typeface="Cambria Math"/>
                            </a:rPr>
                            <m:t>(</m:t>
                          </m:r>
                          <m:r>
                            <a:rPr lang="en-US" b="0" i="1" smtClean="0">
                              <a:latin typeface="Cambria Math"/>
                            </a:rPr>
                            <m:t>𝑋</m:t>
                          </m:r>
                          <m:r>
                            <a:rPr lang="en-US" b="0" i="1" smtClean="0">
                              <a:latin typeface="Cambria Math"/>
                            </a:rPr>
                            <m:t>,</m:t>
                          </m:r>
                          <m:r>
                            <a:rPr lang="en-US" b="0" i="1" smtClean="0">
                              <a:latin typeface="Cambria Math"/>
                            </a:rPr>
                            <m:t>𝑌</m:t>
                          </m:r>
                          <m:r>
                            <a:rPr lang="en-US" b="0" i="1" smtClean="0">
                              <a:latin typeface="Cambria Math"/>
                            </a:rPr>
                            <m:t>)</m:t>
                          </m:r>
                        </m:den>
                      </m:f>
                      <m:r>
                        <a:rPr lang="en-US" b="0" i="1" smtClean="0">
                          <a:latin typeface="Cambria Math"/>
                        </a:rPr>
                        <m:t>=</m:t>
                      </m:r>
                      <m:f>
                        <m:fPr>
                          <m:ctrlPr>
                            <a:rPr lang="en-US" b="0" i="1" smtClean="0">
                              <a:latin typeface="Cambria Math"/>
                            </a:rPr>
                          </m:ctrlPr>
                        </m:fPr>
                        <m:num>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num>
                        <m:den>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den>
                      </m:f>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2057400" y="3276600"/>
                <a:ext cx="1831271" cy="669094"/>
              </a:xfrm>
              <a:prstGeom prst="rect">
                <a:avLst/>
              </a:prstGeom>
              <a:blipFill rotWithShape="1">
                <a:blip r:embed="rId3"/>
                <a:stretch>
                  <a:fillRect/>
                </a:stretch>
              </a:blipFill>
            </p:spPr>
            <p:txBody>
              <a:bodyPr/>
              <a:lstStyle/>
              <a:p>
                <a:r>
                  <a:rPr lang="en-US">
                    <a:noFill/>
                  </a:rPr>
                  <a:t> </a:t>
                </a:r>
              </a:p>
            </p:txBody>
          </p:sp>
        </mc:Fallback>
      </mc:AlternateContent>
      <p:sp>
        <p:nvSpPr>
          <p:cNvPr id="15" name="TextBox 14"/>
          <p:cNvSpPr txBox="1"/>
          <p:nvPr/>
        </p:nvSpPr>
        <p:spPr>
          <a:xfrm>
            <a:off x="7832392" y="3426481"/>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A4.6)</a:t>
            </a:r>
            <a:endParaRPr lang="en-US" b="1" dirty="0"/>
          </a:p>
        </p:txBody>
      </p:sp>
      <p:sp>
        <p:nvSpPr>
          <p:cNvPr id="14" name="TextBox 13"/>
          <p:cNvSpPr txBox="1"/>
          <p:nvPr/>
        </p:nvSpPr>
        <p:spPr>
          <a:xfrm>
            <a:off x="7851441" y="5650468"/>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A4.7)</a:t>
            </a:r>
            <a:endParaRPr lang="en-US" b="1" dirty="0"/>
          </a:p>
        </p:txBody>
      </p:sp>
      <p:sp>
        <p:nvSpPr>
          <p:cNvPr id="22" name="Rectangle 52"/>
          <p:cNvSpPr txBox="1">
            <a:spLocks noChangeArrowheads="1"/>
          </p:cNvSpPr>
          <p:nvPr/>
        </p:nvSpPr>
        <p:spPr>
          <a:xfrm>
            <a:off x="457200" y="4040076"/>
            <a:ext cx="6858002" cy="451366"/>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008FD0"/>
                </a:solidFill>
                <a:latin typeface="+mj-lt"/>
              </a:rPr>
              <a:t>Marginal Rate of Substitution</a:t>
            </a:r>
          </a:p>
        </p:txBody>
      </p:sp>
      <p:sp>
        <p:nvSpPr>
          <p:cNvPr id="23" name="TextBox 22"/>
          <p:cNvSpPr txBox="1"/>
          <p:nvPr/>
        </p:nvSpPr>
        <p:spPr>
          <a:xfrm>
            <a:off x="7851441" y="6107668"/>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A4.8)</a:t>
            </a:r>
            <a:endParaRPr lang="en-US" b="1" dirty="0"/>
          </a:p>
        </p:txBody>
      </p:sp>
      <p:sp>
        <p:nvSpPr>
          <p:cNvPr id="24" name="Rectangle 23"/>
          <p:cNvSpPr/>
          <p:nvPr/>
        </p:nvSpPr>
        <p:spPr>
          <a:xfrm>
            <a:off x="457198" y="4494302"/>
            <a:ext cx="7010402" cy="646331"/>
          </a:xfrm>
          <a:prstGeom prst="rect">
            <a:avLst/>
          </a:prstGeom>
        </p:spPr>
        <p:txBody>
          <a:bodyPr wrap="square">
            <a:spAutoFit/>
          </a:bodyPr>
          <a:lstStyle/>
          <a:p>
            <a:pPr>
              <a:buNone/>
            </a:pPr>
            <a:r>
              <a:rPr lang="en-US" dirty="0">
                <a:latin typeface="+mn-lt"/>
              </a:rPr>
              <a:t>If </a:t>
            </a:r>
            <a:r>
              <a:rPr lang="en-US" i="1" dirty="0">
                <a:latin typeface="+mn-lt"/>
              </a:rPr>
              <a:t>U</a:t>
            </a:r>
            <a:r>
              <a:rPr lang="en-US" dirty="0">
                <a:latin typeface="+mn-lt"/>
              </a:rPr>
              <a:t>* is a </a:t>
            </a:r>
            <a:r>
              <a:rPr lang="en-US" dirty="0" smtClean="0">
                <a:latin typeface="+mn-lt"/>
              </a:rPr>
              <a:t>fixed utility </a:t>
            </a:r>
            <a:r>
              <a:rPr lang="en-US" dirty="0">
                <a:latin typeface="+mn-lt"/>
              </a:rPr>
              <a:t>level, the indifference curve that corresponds to that utility level is given by</a:t>
            </a:r>
          </a:p>
        </p:txBody>
      </p:sp>
      <mc:AlternateContent xmlns:mc="http://schemas.openxmlformats.org/markup-compatibility/2006" xmlns:a14="http://schemas.microsoft.com/office/drawing/2010/main">
        <mc:Choice Requires="a14">
          <p:sp>
            <p:nvSpPr>
              <p:cNvPr id="25" name="TextBox 24"/>
              <p:cNvSpPr txBox="1"/>
              <p:nvPr/>
            </p:nvSpPr>
            <p:spPr>
              <a:xfrm>
                <a:off x="2438400" y="5143493"/>
                <a:ext cx="154337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𝑈</m:t>
                      </m:r>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m:t>
                      </m:r>
                      <m:sSup>
                        <m:sSupPr>
                          <m:ctrlPr>
                            <a:rPr lang="en-US" b="0" i="1" smtClean="0">
                              <a:latin typeface="Cambria Math"/>
                            </a:rPr>
                          </m:ctrlPr>
                        </m:sSupPr>
                        <m:e>
                          <m:r>
                            <a:rPr lang="en-US" b="0" i="1" smtClean="0">
                              <a:latin typeface="Cambria Math"/>
                            </a:rPr>
                            <m:t>𝑈</m:t>
                          </m:r>
                        </m:e>
                        <m:sup>
                          <m:r>
                            <a:rPr lang="en-US" b="0" i="1" smtClean="0">
                              <a:latin typeface="Cambria Math"/>
                            </a:rPr>
                            <m:t>∗</m:t>
                          </m:r>
                        </m:sup>
                      </m:sSup>
                    </m:oMath>
                  </m:oMathPara>
                </a14:m>
                <a:endParaRPr lang="en-US" dirty="0"/>
              </a:p>
            </p:txBody>
          </p:sp>
        </mc:Choice>
        <mc:Fallback xmlns="">
          <p:sp>
            <p:nvSpPr>
              <p:cNvPr id="25" name="TextBox 24"/>
              <p:cNvSpPr txBox="1">
                <a:spLocks noRot="1" noChangeAspect="1" noMove="1" noResize="1" noEditPoints="1" noAdjustHandles="1" noChangeArrowheads="1" noChangeShapeType="1" noTextEdit="1"/>
              </p:cNvSpPr>
              <p:nvPr/>
            </p:nvSpPr>
            <p:spPr>
              <a:xfrm>
                <a:off x="2438400" y="5143493"/>
                <a:ext cx="1543371" cy="369332"/>
              </a:xfrm>
              <a:prstGeom prst="rect">
                <a:avLst/>
              </a:prstGeom>
              <a:blipFill rotWithShape="1">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1875254" y="5650468"/>
                <a:ext cx="429694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𝑀𝑈</m:t>
                          </m:r>
                        </m:e>
                        <m:sub>
                          <m:r>
                            <a:rPr lang="en-US" b="0" i="1" smtClean="0">
                              <a:latin typeface="Cambria Math"/>
                            </a:rPr>
                            <m:t>𝑋</m:t>
                          </m:r>
                        </m:sub>
                      </m:sSub>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𝑑𝑋</m:t>
                      </m:r>
                      <m:r>
                        <a:rPr lang="en-US" b="0" i="1" smtClean="0">
                          <a:latin typeface="Cambria Math"/>
                        </a:rPr>
                        <m:t>+</m:t>
                      </m:r>
                      <m:sSub>
                        <m:sSubPr>
                          <m:ctrlPr>
                            <a:rPr lang="en-US" b="0" i="1" smtClean="0">
                              <a:latin typeface="Cambria Math"/>
                            </a:rPr>
                          </m:ctrlPr>
                        </m:sSubPr>
                        <m:e>
                          <m:r>
                            <a:rPr lang="en-US" b="0" i="1" smtClean="0">
                              <a:latin typeface="Cambria Math"/>
                            </a:rPr>
                            <m:t>𝑀𝑈</m:t>
                          </m:r>
                        </m:e>
                        <m:sub>
                          <m:r>
                            <a:rPr lang="en-US" b="0" i="1" smtClean="0">
                              <a:latin typeface="Cambria Math"/>
                            </a:rPr>
                            <m:t>𝑌</m:t>
                          </m:r>
                        </m:sub>
                      </m:sSub>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𝑑𝑌</m:t>
                      </m:r>
                      <m:r>
                        <a:rPr lang="en-US" b="0" i="1" smtClean="0">
                          <a:latin typeface="Cambria Math"/>
                        </a:rPr>
                        <m:t>=</m:t>
                      </m:r>
                      <m:r>
                        <a:rPr lang="en-US" b="0" i="1" smtClean="0">
                          <a:latin typeface="Cambria Math"/>
                        </a:rPr>
                        <m:t>𝑑</m:t>
                      </m:r>
                      <m:sSup>
                        <m:sSupPr>
                          <m:ctrlPr>
                            <a:rPr lang="en-US" b="0" i="1" smtClean="0">
                              <a:latin typeface="Cambria Math"/>
                            </a:rPr>
                          </m:ctrlPr>
                        </m:sSupPr>
                        <m:e>
                          <m:r>
                            <a:rPr lang="en-US" b="0" i="1" smtClean="0">
                              <a:latin typeface="Cambria Math"/>
                            </a:rPr>
                            <m:t>𝑈</m:t>
                          </m:r>
                        </m:e>
                        <m:sup>
                          <m:r>
                            <a:rPr lang="en-US" b="0" i="1" smtClean="0">
                              <a:latin typeface="Cambria Math"/>
                            </a:rPr>
                            <m:t>∗</m:t>
                          </m:r>
                        </m:sup>
                      </m:sSup>
                      <m:r>
                        <a:rPr lang="en-US" b="0" i="1" smtClean="0">
                          <a:latin typeface="Cambria Math"/>
                        </a:rPr>
                        <m:t>=0</m:t>
                      </m:r>
                    </m:oMath>
                  </m:oMathPara>
                </a14:m>
                <a:endParaRPr lang="en-US" dirty="0"/>
              </a:p>
            </p:txBody>
          </p:sp>
        </mc:Choice>
        <mc:Fallback xmlns="">
          <p:sp>
            <p:nvSpPr>
              <p:cNvPr id="26" name="TextBox 25"/>
              <p:cNvSpPr txBox="1">
                <a:spLocks noRot="1" noChangeAspect="1" noMove="1" noResize="1" noEditPoints="1" noAdjustHandles="1" noChangeArrowheads="1" noChangeShapeType="1" noTextEdit="1"/>
              </p:cNvSpPr>
              <p:nvPr/>
            </p:nvSpPr>
            <p:spPr>
              <a:xfrm>
                <a:off x="1875254" y="5650468"/>
                <a:ext cx="4296946" cy="369332"/>
              </a:xfrm>
              <a:prstGeom prst="rect">
                <a:avLst/>
              </a:prstGeom>
              <a:blipFill rotWithShape="1">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2286000" y="6107668"/>
                <a:ext cx="461036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m:t>
                          </m:r>
                          <m:r>
                            <a:rPr lang="en-US" b="0" i="1" smtClean="0">
                              <a:latin typeface="Cambria Math"/>
                            </a:rPr>
                            <m:t>𝑑𝑌</m:t>
                          </m:r>
                        </m:num>
                        <m:den>
                          <m:r>
                            <a:rPr lang="en-US" b="0" i="1" smtClean="0">
                              <a:latin typeface="Cambria Math"/>
                            </a:rPr>
                            <m:t>𝑑𝑋</m:t>
                          </m:r>
                        </m:den>
                      </m:f>
                      <m:r>
                        <a:rPr lang="en-US" b="0" i="1" smtClean="0">
                          <a:latin typeface="Cambria Math"/>
                        </a:rPr>
                        <m:t>=</m:t>
                      </m:r>
                      <m:f>
                        <m:fPr>
                          <m:type m:val="lin"/>
                          <m:ctrlPr>
                            <a:rPr lang="en-US" b="0" i="1" smtClean="0">
                              <a:latin typeface="Cambria Math"/>
                            </a:rPr>
                          </m:ctrlPr>
                        </m:fPr>
                        <m:num>
                          <m:sSub>
                            <m:sSubPr>
                              <m:ctrlPr>
                                <a:rPr lang="en-US" b="0" i="1" smtClean="0">
                                  <a:latin typeface="Cambria Math"/>
                                </a:rPr>
                              </m:ctrlPr>
                            </m:sSubPr>
                            <m:e>
                              <m:r>
                                <m:rPr>
                                  <m:nor/>
                                </m:rPr>
                                <a:rPr lang="en-US" b="0" i="0" smtClean="0">
                                  <a:latin typeface="Cambria Math"/>
                                </a:rPr>
                                <m:t>MU</m:t>
                              </m:r>
                            </m:e>
                            <m:sub>
                              <m:r>
                                <a:rPr lang="en-US" b="0" i="1" smtClean="0">
                                  <a:latin typeface="Cambria Math"/>
                                </a:rPr>
                                <m:t>𝑋</m:t>
                              </m:r>
                            </m:sub>
                          </m:sSub>
                          <m:r>
                            <a:rPr lang="en-US" b="0" i="1" smtClean="0">
                              <a:latin typeface="Cambria Math"/>
                            </a:rPr>
                            <m:t>(</m:t>
                          </m:r>
                          <m:r>
                            <a:rPr lang="en-US" b="0" i="1" smtClean="0">
                              <a:latin typeface="Cambria Math"/>
                            </a:rPr>
                            <m:t>𝑋</m:t>
                          </m:r>
                          <m:r>
                            <a:rPr lang="en-US" b="0" i="1" smtClean="0">
                              <a:latin typeface="Cambria Math"/>
                            </a:rPr>
                            <m:t>,</m:t>
                          </m:r>
                          <m:r>
                            <a:rPr lang="en-US" b="0" i="1" smtClean="0">
                              <a:latin typeface="Cambria Math"/>
                            </a:rPr>
                            <m:t>𝑌</m:t>
                          </m:r>
                          <m:r>
                            <a:rPr lang="en-US" b="0" i="1" smtClean="0">
                              <a:latin typeface="Cambria Math"/>
                            </a:rPr>
                            <m:t>)</m:t>
                          </m:r>
                        </m:num>
                        <m:den>
                          <m:sSub>
                            <m:sSubPr>
                              <m:ctrlPr>
                                <a:rPr lang="en-US" b="0" i="1" smtClean="0">
                                  <a:latin typeface="Cambria Math"/>
                                </a:rPr>
                              </m:ctrlPr>
                            </m:sSubPr>
                            <m:e>
                              <m:r>
                                <m:rPr>
                                  <m:nor/>
                                </m:rPr>
                                <a:rPr lang="en-US" b="0" i="0" smtClean="0">
                                  <a:latin typeface="Cambria Math"/>
                                </a:rPr>
                                <m:t>MU</m:t>
                              </m:r>
                            </m:e>
                            <m:sub>
                              <m:r>
                                <a:rPr lang="en-US" b="0" i="1" smtClean="0">
                                  <a:latin typeface="Cambria Math"/>
                                </a:rPr>
                                <m:t>𝑌</m:t>
                              </m:r>
                            </m:sub>
                          </m:sSub>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m:t>
                          </m:r>
                          <m:sSub>
                            <m:sSubPr>
                              <m:ctrlPr>
                                <a:rPr lang="en-US" b="0" i="1" smtClean="0">
                                  <a:latin typeface="Cambria Math"/>
                                </a:rPr>
                              </m:ctrlPr>
                            </m:sSubPr>
                            <m:e>
                              <m:r>
                                <m:rPr>
                                  <m:nor/>
                                </m:rPr>
                                <a:rPr lang="en-US" b="0" i="0" smtClean="0">
                                  <a:latin typeface="Cambria Math"/>
                                </a:rPr>
                                <m:t>MRS</m:t>
                              </m:r>
                            </m:e>
                            <m:sub>
                              <m:r>
                                <a:rPr lang="en-US" b="0" i="1" smtClean="0">
                                  <a:latin typeface="Cambria Math"/>
                                </a:rPr>
                                <m:t>𝑋𝑌</m:t>
                              </m:r>
                            </m:sub>
                          </m:sSub>
                        </m:den>
                      </m:f>
                    </m:oMath>
                  </m:oMathPara>
                </a14:m>
                <a:endParaRPr lang="en-US" dirty="0"/>
              </a:p>
            </p:txBody>
          </p:sp>
        </mc:Choice>
        <mc:Fallback xmlns="">
          <p:sp>
            <p:nvSpPr>
              <p:cNvPr id="27" name="TextBox 26"/>
              <p:cNvSpPr txBox="1">
                <a:spLocks noRot="1" noChangeAspect="1" noMove="1" noResize="1" noEditPoints="1" noAdjustHandles="1" noChangeArrowheads="1" noChangeShapeType="1" noTextEdit="1"/>
              </p:cNvSpPr>
              <p:nvPr/>
            </p:nvSpPr>
            <p:spPr>
              <a:xfrm>
                <a:off x="2286000" y="6107668"/>
                <a:ext cx="4610365" cy="369332"/>
              </a:xfrm>
              <a:prstGeom prst="rect">
                <a:avLst/>
              </a:prstGeom>
              <a:blipFill rotWithShape="1">
                <a:blip r:embed="rId7"/>
                <a:stretch>
                  <a:fillRect t="-116393" b="-175410"/>
                </a:stretch>
              </a:blipFill>
            </p:spPr>
            <p:txBody>
              <a:bodyPr/>
              <a:lstStyle/>
              <a:p>
                <a:r>
                  <a:rPr lang="en-US">
                    <a:noFill/>
                  </a:rPr>
                  <a:t> </a:t>
                </a:r>
              </a:p>
            </p:txBody>
          </p:sp>
        </mc:Fallback>
      </mc:AlternateContent>
      <p:sp>
        <p:nvSpPr>
          <p:cNvPr id="28" name="Rectangle 27"/>
          <p:cNvSpPr/>
          <p:nvPr/>
        </p:nvSpPr>
        <p:spPr>
          <a:xfrm>
            <a:off x="438148" y="6107668"/>
            <a:ext cx="1692913" cy="369332"/>
          </a:xfrm>
          <a:prstGeom prst="rect">
            <a:avLst/>
          </a:prstGeom>
        </p:spPr>
        <p:txBody>
          <a:bodyPr wrap="square">
            <a:spAutoFit/>
          </a:bodyPr>
          <a:lstStyle/>
          <a:p>
            <a:pPr>
              <a:buNone/>
            </a:pPr>
            <a:r>
              <a:rPr lang="en-US" dirty="0" smtClean="0">
                <a:latin typeface="+mn-lt"/>
              </a:rPr>
              <a:t>Rearranging,</a:t>
            </a:r>
            <a:endParaRPr lang="en-US" dirty="0">
              <a:latin typeface="+mn-lt"/>
            </a:endParaRPr>
          </a:p>
        </p:txBody>
      </p:sp>
      <p:pic>
        <p:nvPicPr>
          <p:cNvPr id="18"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698337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wipe(left)">
                                      <p:cBhvr>
                                        <p:cTn id="7" dur="500"/>
                                        <p:tgtEl>
                                          <p:spTgt spid="21">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left)">
                                      <p:cBhvr>
                                        <p:cTn id="24" dur="500"/>
                                        <p:tgtEl>
                                          <p:spTgt spid="9"/>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2">
                                            <p:txEl>
                                              <p:pRg st="0" end="0"/>
                                            </p:txEl>
                                          </p:spTgt>
                                        </p:tgtEl>
                                        <p:attrNameLst>
                                          <p:attrName>style.visibility</p:attrName>
                                        </p:attrNameLst>
                                      </p:cBhvr>
                                      <p:to>
                                        <p:strVal val="visible"/>
                                      </p:to>
                                    </p:set>
                                    <p:animEffect transition="in" filter="wipe(left)">
                                      <p:cBhvr>
                                        <p:cTn id="37" dur="500"/>
                                        <p:tgtEl>
                                          <p:spTgt spid="22">
                                            <p:txEl>
                                              <p:pRg st="0" end="0"/>
                                            </p:txEl>
                                          </p:spTgt>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500"/>
                                        <p:tgtEl>
                                          <p:spTgt spid="24"/>
                                        </p:tgtEl>
                                      </p:cBhvr>
                                    </p:animEffect>
                                  </p:childTnLst>
                                </p:cTn>
                              </p:par>
                            </p:childTnLst>
                          </p:cTn>
                        </p:par>
                        <p:par>
                          <p:cTn id="42" fill="hold">
                            <p:stCondLst>
                              <p:cond delay="1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500"/>
                                        <p:tgtEl>
                                          <p:spTgt spid="25"/>
                                        </p:tgtEl>
                                      </p:cBhvr>
                                    </p:animEffect>
                                  </p:childTnLst>
                                </p:cTn>
                              </p:par>
                            </p:childTnLst>
                          </p:cTn>
                        </p:par>
                        <p:par>
                          <p:cTn id="46" fill="hold">
                            <p:stCondLst>
                              <p:cond delay="1500"/>
                            </p:stCondLst>
                            <p:childTnLst>
                              <p:par>
                                <p:cTn id="47" presetID="22" presetClass="entr" presetSubtype="8"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left)">
                                      <p:cBhvr>
                                        <p:cTn id="49" dur="500"/>
                                        <p:tgtEl>
                                          <p:spTgt spid="26"/>
                                        </p:tgtEl>
                                      </p:cBhvr>
                                    </p:animEffect>
                                  </p:childTnLst>
                                </p:cTn>
                              </p:par>
                            </p:childTnLst>
                          </p:cTn>
                        </p:par>
                        <p:par>
                          <p:cTn id="50" fill="hold">
                            <p:stCondLst>
                              <p:cond delay="2000"/>
                            </p:stCondLst>
                            <p:childTnLst>
                              <p:par>
                                <p:cTn id="51" presetID="2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500"/>
                                        <p:tgtEl>
                                          <p:spTgt spid="14"/>
                                        </p:tgtEl>
                                      </p:cBhvr>
                                    </p:animEffect>
                                  </p:childTnLst>
                                </p:cTn>
                              </p:par>
                            </p:childTnLst>
                          </p:cTn>
                        </p:par>
                        <p:par>
                          <p:cTn id="54" fill="hold">
                            <p:stCondLst>
                              <p:cond delay="2500"/>
                            </p:stCondLst>
                            <p:childTnLst>
                              <p:par>
                                <p:cTn id="55" presetID="22" presetClass="entr" presetSubtype="8"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wipe(left)">
                                      <p:cBhvr>
                                        <p:cTn id="57" dur="500"/>
                                        <p:tgtEl>
                                          <p:spTgt spid="28"/>
                                        </p:tgtEl>
                                      </p:cBhvr>
                                    </p:animEffect>
                                  </p:childTnLst>
                                </p:cTn>
                              </p:par>
                            </p:childTnLst>
                          </p:cTn>
                        </p:par>
                        <p:par>
                          <p:cTn id="58" fill="hold">
                            <p:stCondLst>
                              <p:cond delay="3000"/>
                            </p:stCondLst>
                            <p:childTnLst>
                              <p:par>
                                <p:cTn id="59" presetID="2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left)">
                                      <p:cBhvr>
                                        <p:cTn id="61" dur="500"/>
                                        <p:tgtEl>
                                          <p:spTgt spid="27"/>
                                        </p:tgtEl>
                                      </p:cBhvr>
                                    </p:animEffect>
                                  </p:childTnLst>
                                </p:cTn>
                              </p:par>
                            </p:childTnLst>
                          </p:cTn>
                        </p:par>
                        <p:par>
                          <p:cTn id="62" fill="hold">
                            <p:stCondLst>
                              <p:cond delay="3500"/>
                            </p:stCondLst>
                            <p:childTnLst>
                              <p:par>
                                <p:cTn id="63" presetID="2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build="p"/>
      <p:bldP spid="2" grpId="0"/>
      <p:bldP spid="6" grpId="0"/>
      <p:bldP spid="9" grpId="0"/>
      <p:bldP spid="3" grpId="0"/>
      <p:bldP spid="15" grpId="0"/>
      <p:bldP spid="14" grpId="0"/>
      <p:bldP spid="22" grpId="0" build="p"/>
      <p:bldP spid="23" grpId="0"/>
      <p:bldP spid="24" grpId="0"/>
      <p:bldP spid="25" grpId="0"/>
      <p:bldP spid="26" grpId="0"/>
      <p:bldP spid="27" grpId="0"/>
      <p:bldP spid="2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52"/>
          <p:cNvSpPr txBox="1">
            <a:spLocks noChangeArrowheads="1"/>
          </p:cNvSpPr>
          <p:nvPr/>
        </p:nvSpPr>
        <p:spPr>
          <a:xfrm>
            <a:off x="435340" y="243959"/>
            <a:ext cx="6858002" cy="451366"/>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008FD0"/>
                </a:solidFill>
                <a:latin typeface="+mj-lt"/>
              </a:rPr>
              <a:t>Marginal </a:t>
            </a:r>
            <a:r>
              <a:rPr lang="en-US" sz="2000" b="1" dirty="0" smtClean="0">
                <a:solidFill>
                  <a:srgbClr val="008FD0"/>
                </a:solidFill>
                <a:latin typeface="+mj-lt"/>
              </a:rPr>
              <a:t>Utility of Income</a:t>
            </a:r>
            <a:endParaRPr lang="en-US" sz="2000" b="1" dirty="0">
              <a:solidFill>
                <a:srgbClr val="008FD0"/>
              </a:solidFill>
              <a:latin typeface="+mj-lt"/>
            </a:endParaRPr>
          </a:p>
        </p:txBody>
      </p:sp>
      <p:sp>
        <p:nvSpPr>
          <p:cNvPr id="11" name="Rectangle 10"/>
          <p:cNvSpPr/>
          <p:nvPr/>
        </p:nvSpPr>
        <p:spPr>
          <a:xfrm>
            <a:off x="435340" y="685800"/>
            <a:ext cx="8274049" cy="923330"/>
          </a:xfrm>
          <a:prstGeom prst="rect">
            <a:avLst/>
          </a:prstGeom>
        </p:spPr>
        <p:txBody>
          <a:bodyPr wrap="square">
            <a:spAutoFit/>
          </a:bodyPr>
          <a:lstStyle/>
          <a:p>
            <a:pPr>
              <a:buNone/>
            </a:pPr>
            <a:r>
              <a:rPr lang="en-US" dirty="0" smtClean="0">
                <a:latin typeface="+mn-lt"/>
              </a:rPr>
              <a:t>The </a:t>
            </a:r>
            <a:r>
              <a:rPr lang="en-US" dirty="0">
                <a:latin typeface="+mn-lt"/>
              </a:rPr>
              <a:t>Lagrange multiplier l </a:t>
            </a:r>
            <a:r>
              <a:rPr lang="en-US" dirty="0" smtClean="0">
                <a:latin typeface="+mn-lt"/>
              </a:rPr>
              <a:t>represents the </a:t>
            </a:r>
            <a:r>
              <a:rPr lang="en-US" dirty="0">
                <a:latin typeface="+mn-lt"/>
              </a:rPr>
              <a:t>extra utility generated </a:t>
            </a:r>
            <a:r>
              <a:rPr lang="en-US" dirty="0" smtClean="0">
                <a:latin typeface="+mn-lt"/>
              </a:rPr>
              <a:t>when</a:t>
            </a:r>
            <a:br>
              <a:rPr lang="en-US" dirty="0" smtClean="0">
                <a:latin typeface="+mn-lt"/>
              </a:rPr>
            </a:br>
            <a:r>
              <a:rPr lang="en-US" dirty="0" smtClean="0">
                <a:latin typeface="+mn-lt"/>
              </a:rPr>
              <a:t>the </a:t>
            </a:r>
            <a:r>
              <a:rPr lang="en-US" dirty="0">
                <a:latin typeface="+mn-lt"/>
              </a:rPr>
              <a:t>budget constraint is relaxed. To show how the principle works, we </a:t>
            </a:r>
            <a:r>
              <a:rPr lang="en-US" dirty="0" smtClean="0">
                <a:latin typeface="+mn-lt"/>
              </a:rPr>
              <a:t>differentiate the </a:t>
            </a:r>
            <a:r>
              <a:rPr lang="en-US" dirty="0">
                <a:latin typeface="+mn-lt"/>
              </a:rPr>
              <a:t>utility function </a:t>
            </a:r>
            <a:r>
              <a:rPr lang="en-US" i="1" dirty="0">
                <a:latin typeface="+mn-lt"/>
              </a:rPr>
              <a:t>U</a:t>
            </a:r>
            <a:r>
              <a:rPr lang="en-US" dirty="0">
                <a:latin typeface="+mn-lt"/>
              </a:rPr>
              <a:t>(</a:t>
            </a:r>
            <a:r>
              <a:rPr lang="en-US" i="1" dirty="0">
                <a:latin typeface="+mn-lt"/>
              </a:rPr>
              <a:t>X</a:t>
            </a:r>
            <a:r>
              <a:rPr lang="en-US" dirty="0">
                <a:latin typeface="+mn-lt"/>
              </a:rPr>
              <a:t>, </a:t>
            </a:r>
            <a:r>
              <a:rPr lang="en-US" i="1" dirty="0">
                <a:latin typeface="+mn-lt"/>
              </a:rPr>
              <a:t>Y</a:t>
            </a:r>
            <a:r>
              <a:rPr lang="en-US" dirty="0">
                <a:latin typeface="+mn-lt"/>
              </a:rPr>
              <a:t>) totally with respect to </a:t>
            </a:r>
            <a:r>
              <a:rPr lang="en-US" i="1" dirty="0">
                <a:latin typeface="+mn-lt"/>
              </a:rPr>
              <a:t>I</a:t>
            </a:r>
            <a:r>
              <a:rPr lang="en-US" dirty="0">
                <a:latin typeface="+mn-lt"/>
              </a:rPr>
              <a:t>:</a:t>
            </a:r>
          </a:p>
        </p:txBody>
      </p:sp>
      <mc:AlternateContent xmlns:mc="http://schemas.openxmlformats.org/markup-compatibility/2006" xmlns:a14="http://schemas.microsoft.com/office/drawing/2010/main">
        <mc:Choice Requires="a14">
          <p:sp>
            <p:nvSpPr>
              <p:cNvPr id="12" name="TextBox 11"/>
              <p:cNvSpPr txBox="1"/>
              <p:nvPr/>
            </p:nvSpPr>
            <p:spPr>
              <a:xfrm>
                <a:off x="1962386" y="1828800"/>
                <a:ext cx="521995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𝑑𝑈</m:t>
                          </m:r>
                        </m:num>
                        <m:den>
                          <m:r>
                            <a:rPr lang="en-US" b="0" i="1" smtClean="0">
                              <a:latin typeface="Cambria Math"/>
                            </a:rPr>
                            <m:t>𝑑𝐼</m:t>
                          </m:r>
                          <m:r>
                            <a:rPr lang="en-US" b="0" i="1" smtClean="0">
                              <a:latin typeface="Cambria Math"/>
                            </a:rPr>
                            <m:t>=</m:t>
                          </m:r>
                          <m:sSub>
                            <m:sSubPr>
                              <m:ctrlPr>
                                <a:rPr lang="en-US" b="0" i="1" smtClean="0">
                                  <a:latin typeface="Cambria Math"/>
                                </a:rPr>
                              </m:ctrlPr>
                            </m:sSubPr>
                            <m:e>
                              <m:r>
                                <a:rPr lang="en-US" b="0" i="1" smtClean="0">
                                  <a:latin typeface="Cambria Math"/>
                                </a:rPr>
                                <m:t>𝑀𝑈</m:t>
                              </m:r>
                            </m:e>
                            <m:sub>
                              <m:r>
                                <a:rPr lang="en-US" b="0" i="1" smtClean="0">
                                  <a:latin typeface="Cambria Math"/>
                                </a:rPr>
                                <m:t>𝑋</m:t>
                              </m:r>
                            </m:sub>
                          </m:sSub>
                          <m:r>
                            <a:rPr lang="en-US" b="0" i="1" smtClean="0">
                              <a:latin typeface="Cambria Math"/>
                            </a:rPr>
                            <m:t>(</m:t>
                          </m:r>
                          <m:r>
                            <a:rPr lang="en-US" b="0" i="1" smtClean="0">
                              <a:latin typeface="Cambria Math"/>
                            </a:rPr>
                            <m:t>𝑋</m:t>
                          </m:r>
                          <m:r>
                            <a:rPr lang="en-US" b="0" i="1" smtClean="0">
                              <a:latin typeface="Cambria Math"/>
                            </a:rPr>
                            <m:t>,</m:t>
                          </m:r>
                          <m:r>
                            <a:rPr lang="en-US" b="0" i="1" smtClean="0">
                              <a:latin typeface="Cambria Math"/>
                            </a:rPr>
                            <m:t>𝑌</m:t>
                          </m:r>
                          <m:r>
                            <a:rPr lang="en-US" b="0" i="1" smtClean="0">
                              <a:latin typeface="Cambria Math"/>
                            </a:rPr>
                            <m:t>)(</m:t>
                          </m:r>
                          <m:f>
                            <m:fPr>
                              <m:type m:val="lin"/>
                              <m:ctrlPr>
                                <a:rPr lang="en-US" b="0" i="1" smtClean="0">
                                  <a:latin typeface="Cambria Math"/>
                                </a:rPr>
                              </m:ctrlPr>
                            </m:fPr>
                            <m:num>
                              <m:r>
                                <a:rPr lang="en-US" b="0" i="1" smtClean="0">
                                  <a:latin typeface="Cambria Math"/>
                                </a:rPr>
                                <m:t>𝑑𝑋</m:t>
                              </m:r>
                            </m:num>
                            <m:den>
                              <m:r>
                                <a:rPr lang="en-US" b="0" i="1" smtClean="0">
                                  <a:latin typeface="Cambria Math"/>
                                </a:rPr>
                                <m:t>𝑑𝐼</m:t>
                              </m:r>
                              <m:r>
                                <a:rPr lang="en-US" b="0" i="1" smtClean="0">
                                  <a:latin typeface="Cambria Math"/>
                                </a:rPr>
                                <m:t>)+</m:t>
                              </m:r>
                              <m:sSub>
                                <m:sSubPr>
                                  <m:ctrlPr>
                                    <a:rPr lang="en-US" b="0" i="1" smtClean="0">
                                      <a:latin typeface="Cambria Math"/>
                                    </a:rPr>
                                  </m:ctrlPr>
                                </m:sSubPr>
                                <m:e>
                                  <m:r>
                                    <a:rPr lang="en-US" b="0" i="1" smtClean="0">
                                      <a:latin typeface="Cambria Math"/>
                                    </a:rPr>
                                    <m:t>𝑀𝑈</m:t>
                                  </m:r>
                                </m:e>
                                <m:sub>
                                  <m:r>
                                    <a:rPr lang="en-US" b="0" i="1" smtClean="0">
                                      <a:latin typeface="Cambria Math"/>
                                    </a:rPr>
                                    <m:t>𝑌</m:t>
                                  </m:r>
                                </m:sub>
                              </m:sSub>
                              <m:r>
                                <a:rPr lang="en-US" b="0" i="1" smtClean="0">
                                  <a:latin typeface="Cambria Math"/>
                                </a:rPr>
                                <m:t>(</m:t>
                              </m:r>
                              <m:r>
                                <a:rPr lang="en-US" b="0" i="1" smtClean="0">
                                  <a:latin typeface="Cambria Math"/>
                                </a:rPr>
                                <m:t>𝑋</m:t>
                              </m:r>
                              <m:r>
                                <a:rPr lang="en-US" b="0" i="1" smtClean="0">
                                  <a:latin typeface="Cambria Math"/>
                                </a:rPr>
                                <m:t>,</m:t>
                              </m:r>
                              <m:r>
                                <a:rPr lang="en-US" b="0" i="1" smtClean="0">
                                  <a:latin typeface="Cambria Math"/>
                                </a:rPr>
                                <m:t>𝑌</m:t>
                              </m:r>
                              <m:r>
                                <a:rPr lang="en-US" b="0" i="1" smtClean="0">
                                  <a:latin typeface="Cambria Math"/>
                                </a:rPr>
                                <m:t>)(</m:t>
                              </m:r>
                              <m:f>
                                <m:fPr>
                                  <m:type m:val="lin"/>
                                  <m:ctrlPr>
                                    <a:rPr lang="en-US" b="0" i="1" smtClean="0">
                                      <a:latin typeface="Cambria Math"/>
                                    </a:rPr>
                                  </m:ctrlPr>
                                </m:fPr>
                                <m:num>
                                  <m:r>
                                    <a:rPr lang="en-US" b="0" i="1" smtClean="0">
                                      <a:latin typeface="Cambria Math"/>
                                    </a:rPr>
                                    <m:t>𝑑𝑌</m:t>
                                  </m:r>
                                </m:num>
                                <m:den>
                                  <m:r>
                                    <a:rPr lang="en-US" b="0" i="1" smtClean="0">
                                      <a:latin typeface="Cambria Math"/>
                                    </a:rPr>
                                    <m:t>𝑑𝐼</m:t>
                                  </m:r>
                                  <m:r>
                                    <a:rPr lang="en-US" b="0" i="1" smtClean="0">
                                      <a:latin typeface="Cambria Math"/>
                                    </a:rPr>
                                    <m:t>)</m:t>
                                  </m:r>
                                </m:den>
                              </m:f>
                            </m:den>
                          </m:f>
                        </m:den>
                      </m:f>
                    </m:oMath>
                  </m:oMathPara>
                </a14:m>
                <a:endParaRPr lang="en-US" dirty="0"/>
              </a:p>
            </p:txBody>
          </p:sp>
        </mc:Choice>
        <mc:Fallback xmlns="">
          <p:sp>
            <p:nvSpPr>
              <p:cNvPr id="12" name="TextBox 11"/>
              <p:cNvSpPr txBox="1">
                <a:spLocks noRot="1" noChangeAspect="1" noMove="1" noResize="1" noEditPoints="1" noAdjustHandles="1" noChangeArrowheads="1" noChangeShapeType="1" noTextEdit="1"/>
              </p:cNvSpPr>
              <p:nvPr/>
            </p:nvSpPr>
            <p:spPr>
              <a:xfrm>
                <a:off x="1962386" y="1828800"/>
                <a:ext cx="5219955" cy="369332"/>
              </a:xfrm>
              <a:prstGeom prst="rect">
                <a:avLst/>
              </a:prstGeom>
              <a:blipFill rotWithShape="1">
                <a:blip r:embed="rId2"/>
                <a:stretch>
                  <a:fillRect t="-116393" r="-5023" b="-175410"/>
                </a:stretch>
              </a:blipFill>
            </p:spPr>
            <p:txBody>
              <a:bodyPr/>
              <a:lstStyle/>
              <a:p>
                <a:r>
                  <a:rPr lang="en-US">
                    <a:noFill/>
                  </a:rPr>
                  <a:t> </a:t>
                </a:r>
              </a:p>
            </p:txBody>
          </p:sp>
        </mc:Fallback>
      </mc:AlternateContent>
      <p:sp>
        <p:nvSpPr>
          <p:cNvPr id="23" name="TextBox 22"/>
          <p:cNvSpPr txBox="1"/>
          <p:nvPr/>
        </p:nvSpPr>
        <p:spPr>
          <a:xfrm>
            <a:off x="7764979" y="1828800"/>
            <a:ext cx="8258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A4.9)</a:t>
            </a:r>
            <a:endParaRPr lang="en-US" b="1" dirty="0"/>
          </a:p>
        </p:txBody>
      </p:sp>
      <p:sp>
        <p:nvSpPr>
          <p:cNvPr id="13" name="Rectangle 12"/>
          <p:cNvSpPr/>
          <p:nvPr/>
        </p:nvSpPr>
        <p:spPr>
          <a:xfrm>
            <a:off x="435339" y="2438400"/>
            <a:ext cx="8274049" cy="646331"/>
          </a:xfrm>
          <a:prstGeom prst="rect">
            <a:avLst/>
          </a:prstGeom>
        </p:spPr>
        <p:txBody>
          <a:bodyPr wrap="square">
            <a:spAutoFit/>
          </a:bodyPr>
          <a:lstStyle/>
          <a:p>
            <a:pPr>
              <a:buNone/>
            </a:pPr>
            <a:r>
              <a:rPr lang="en-US" dirty="0">
                <a:latin typeface="+mn-lt"/>
              </a:rPr>
              <a:t>Because any increment in income must be divided between the two goods, it</a:t>
            </a:r>
          </a:p>
          <a:p>
            <a:pPr>
              <a:buNone/>
            </a:pPr>
            <a:r>
              <a:rPr lang="en-US" dirty="0">
                <a:latin typeface="+mn-lt"/>
              </a:rPr>
              <a:t>follows that</a:t>
            </a:r>
          </a:p>
        </p:txBody>
      </p:sp>
      <mc:AlternateContent xmlns:mc="http://schemas.openxmlformats.org/markup-compatibility/2006" xmlns:a14="http://schemas.microsoft.com/office/drawing/2010/main">
        <mc:Choice Requires="a14">
          <p:sp>
            <p:nvSpPr>
              <p:cNvPr id="14" name="TextBox 13"/>
              <p:cNvSpPr txBox="1"/>
              <p:nvPr/>
            </p:nvSpPr>
            <p:spPr>
              <a:xfrm>
                <a:off x="3525730" y="3197022"/>
                <a:ext cx="209326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𝑑𝐼</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𝑑𝑋</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𝑑𝑌</m:t>
                      </m:r>
                    </m:oMath>
                  </m:oMathPara>
                </a14:m>
                <a:endParaRPr lang="en-US" dirty="0"/>
              </a:p>
            </p:txBody>
          </p:sp>
        </mc:Choice>
        <mc:Fallback xmlns="">
          <p:sp>
            <p:nvSpPr>
              <p:cNvPr id="14" name="TextBox 13"/>
              <p:cNvSpPr txBox="1">
                <a:spLocks noRot="1" noChangeAspect="1" noMove="1" noResize="1" noEditPoints="1" noAdjustHandles="1" noChangeArrowheads="1" noChangeShapeType="1" noTextEdit="1"/>
              </p:cNvSpPr>
              <p:nvPr/>
            </p:nvSpPr>
            <p:spPr>
              <a:xfrm>
                <a:off x="3525730" y="3197022"/>
                <a:ext cx="2093265" cy="369332"/>
              </a:xfrm>
              <a:prstGeom prst="rect">
                <a:avLst/>
              </a:prstGeom>
              <a:blipFill rotWithShape="1">
                <a:blip r:embed="rId3"/>
                <a:stretch>
                  <a:fillRect/>
                </a:stretch>
              </a:blipFill>
            </p:spPr>
            <p:txBody>
              <a:bodyPr/>
              <a:lstStyle/>
              <a:p>
                <a:r>
                  <a:rPr lang="en-US">
                    <a:noFill/>
                  </a:rPr>
                  <a:t> </a:t>
                </a:r>
              </a:p>
            </p:txBody>
          </p:sp>
        </mc:Fallback>
      </mc:AlternateContent>
      <p:sp>
        <p:nvSpPr>
          <p:cNvPr id="24" name="TextBox 23"/>
          <p:cNvSpPr txBox="1"/>
          <p:nvPr/>
        </p:nvSpPr>
        <p:spPr>
          <a:xfrm>
            <a:off x="7617527" y="3197022"/>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A4.10)</a:t>
            </a:r>
            <a:endParaRPr lang="en-US" b="1" dirty="0"/>
          </a:p>
        </p:txBody>
      </p:sp>
      <p:sp>
        <p:nvSpPr>
          <p:cNvPr id="25" name="Rectangle 24"/>
          <p:cNvSpPr/>
          <p:nvPr/>
        </p:nvSpPr>
        <p:spPr>
          <a:xfrm>
            <a:off x="435339" y="3733800"/>
            <a:ext cx="4572000" cy="369332"/>
          </a:xfrm>
          <a:prstGeom prst="rect">
            <a:avLst/>
          </a:prstGeom>
        </p:spPr>
        <p:txBody>
          <a:bodyPr wrap="square">
            <a:spAutoFit/>
          </a:bodyPr>
          <a:lstStyle/>
          <a:p>
            <a:pPr>
              <a:buNone/>
            </a:pPr>
            <a:r>
              <a:rPr lang="en-US" dirty="0">
                <a:latin typeface="+mn-lt"/>
              </a:rPr>
              <a:t>Substituting from (A4.5) into (A4.9), we get</a:t>
            </a:r>
          </a:p>
        </p:txBody>
      </p:sp>
      <mc:AlternateContent xmlns:mc="http://schemas.openxmlformats.org/markup-compatibility/2006" xmlns:a14="http://schemas.microsoft.com/office/drawing/2010/main">
        <mc:Choice Requires="a14">
          <p:sp>
            <p:nvSpPr>
              <p:cNvPr id="26" name="TextBox 25"/>
              <p:cNvSpPr txBox="1"/>
              <p:nvPr/>
            </p:nvSpPr>
            <p:spPr>
              <a:xfrm>
                <a:off x="1578625" y="4267200"/>
                <a:ext cx="598747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𝑑𝑈</m:t>
                          </m:r>
                        </m:num>
                        <m:den>
                          <m:r>
                            <a:rPr lang="en-US" b="0" i="1" smtClean="0">
                              <a:latin typeface="Cambria Math"/>
                            </a:rPr>
                            <m:t>𝑑𝐼</m:t>
                          </m:r>
                        </m:den>
                      </m:f>
                      <m:r>
                        <a:rPr lang="en-US" b="0" i="1" smtClean="0">
                          <a:latin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𝑑𝑋</m:t>
                          </m:r>
                        </m:num>
                        <m:den>
                          <m:r>
                            <a:rPr lang="en-US" b="0" i="1" smtClean="0">
                              <a:latin typeface="Cambria Math"/>
                              <a:ea typeface="Cambria Math"/>
                            </a:rPr>
                            <m:t>𝑑𝐼</m:t>
                          </m:r>
                          <m:r>
                            <a:rPr lang="en-US" b="0" i="1" smtClean="0">
                              <a:latin typeface="Cambria Math"/>
                              <a:ea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𝑑𝑌</m:t>
                              </m:r>
                            </m:num>
                            <m:den>
                              <m:r>
                                <a:rPr lang="en-US" b="0" i="1" smtClean="0">
                                  <a:latin typeface="Cambria Math"/>
                                  <a:ea typeface="Cambria Math"/>
                                </a:rPr>
                                <m:t>𝑑𝐼</m:t>
                              </m:r>
                              <m:r>
                                <a:rPr lang="en-US" b="0" i="1" smtClean="0">
                                  <a:latin typeface="Cambria Math"/>
                                  <a:ea typeface="Cambria Math"/>
                                </a:rPr>
                                <m:t>)=</m:t>
                              </m:r>
                              <m:r>
                                <a:rPr lang="en-US" b="0" i="1" smtClean="0">
                                  <a:latin typeface="Cambria Math"/>
                                  <a:ea typeface="Cambria Math"/>
                                </a:rPr>
                                <m:t>𝜆</m:t>
                              </m:r>
                              <m:f>
                                <m:fPr>
                                  <m:type m:val="lin"/>
                                  <m:ctrlPr>
                                    <a:rPr lang="en-US" b="0" i="1" smtClean="0">
                                      <a:latin typeface="Cambria Math"/>
                                      <a:ea typeface="Cambria Math"/>
                                    </a:rPr>
                                  </m:ctrlPr>
                                </m:fPr>
                                <m:num>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𝑑𝑋</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𝑑𝑌</m:t>
                                  </m:r>
                                </m:num>
                                <m:den>
                                  <m:r>
                                    <a:rPr lang="en-US" b="0" i="1" smtClean="0">
                                      <a:latin typeface="Cambria Math"/>
                                      <a:ea typeface="Cambria Math"/>
                                    </a:rPr>
                                    <m:t>𝑑𝐼</m:t>
                                  </m:r>
                                </m:den>
                              </m:f>
                            </m:den>
                          </m:f>
                        </m:den>
                      </m:f>
                    </m:oMath>
                  </m:oMathPara>
                </a14:m>
                <a:endParaRPr lang="en-US" dirty="0"/>
              </a:p>
            </p:txBody>
          </p:sp>
        </mc:Choice>
        <mc:Fallback xmlns="">
          <p:sp>
            <p:nvSpPr>
              <p:cNvPr id="26" name="TextBox 25"/>
              <p:cNvSpPr txBox="1">
                <a:spLocks noRot="1" noChangeAspect="1" noMove="1" noResize="1" noEditPoints="1" noAdjustHandles="1" noChangeArrowheads="1" noChangeShapeType="1" noTextEdit="1"/>
              </p:cNvSpPr>
              <p:nvPr/>
            </p:nvSpPr>
            <p:spPr>
              <a:xfrm>
                <a:off x="1578625" y="4267200"/>
                <a:ext cx="5987473" cy="369332"/>
              </a:xfrm>
              <a:prstGeom prst="rect">
                <a:avLst/>
              </a:prstGeom>
              <a:blipFill rotWithShape="1">
                <a:blip r:embed="rId4"/>
                <a:stretch>
                  <a:fillRect t="-116393" r="-6110" b="-175410"/>
                </a:stretch>
              </a:blipFill>
            </p:spPr>
            <p:txBody>
              <a:bodyPr/>
              <a:lstStyle/>
              <a:p>
                <a:r>
                  <a:rPr lang="en-US">
                    <a:noFill/>
                  </a:rPr>
                  <a:t> </a:t>
                </a:r>
              </a:p>
            </p:txBody>
          </p:sp>
        </mc:Fallback>
      </mc:AlternateContent>
      <p:sp>
        <p:nvSpPr>
          <p:cNvPr id="27" name="TextBox 26"/>
          <p:cNvSpPr txBox="1"/>
          <p:nvPr/>
        </p:nvSpPr>
        <p:spPr>
          <a:xfrm>
            <a:off x="7617527" y="4267200"/>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A4.11)</a:t>
            </a:r>
            <a:endParaRPr lang="en-US" b="1" dirty="0"/>
          </a:p>
        </p:txBody>
      </p:sp>
      <p:sp>
        <p:nvSpPr>
          <p:cNvPr id="28" name="Rectangle 27"/>
          <p:cNvSpPr/>
          <p:nvPr/>
        </p:nvSpPr>
        <p:spPr>
          <a:xfrm>
            <a:off x="457200" y="4867426"/>
            <a:ext cx="8059918" cy="369332"/>
          </a:xfrm>
          <a:prstGeom prst="rect">
            <a:avLst/>
          </a:prstGeom>
        </p:spPr>
        <p:txBody>
          <a:bodyPr wrap="square">
            <a:spAutoFit/>
          </a:bodyPr>
          <a:lstStyle/>
          <a:p>
            <a:pPr>
              <a:buNone/>
            </a:pPr>
            <a:r>
              <a:rPr lang="en-US" dirty="0">
                <a:latin typeface="+mn-lt"/>
              </a:rPr>
              <a:t>Substituting from (</a:t>
            </a:r>
            <a:r>
              <a:rPr lang="en-US" dirty="0" smtClean="0">
                <a:latin typeface="+mn-lt"/>
              </a:rPr>
              <a:t>A4.10) </a:t>
            </a:r>
            <a:r>
              <a:rPr lang="en-US" dirty="0">
                <a:latin typeface="+mn-lt"/>
              </a:rPr>
              <a:t>into (</a:t>
            </a:r>
            <a:r>
              <a:rPr lang="en-US" dirty="0" smtClean="0">
                <a:latin typeface="+mn-lt"/>
              </a:rPr>
              <a:t>A4.11), </a:t>
            </a:r>
            <a:r>
              <a:rPr lang="en-US" dirty="0">
                <a:latin typeface="+mn-lt"/>
              </a:rPr>
              <a:t>we get</a:t>
            </a:r>
          </a:p>
        </p:txBody>
      </p:sp>
      <mc:AlternateContent xmlns:mc="http://schemas.openxmlformats.org/markup-compatibility/2006" xmlns:a14="http://schemas.microsoft.com/office/drawing/2010/main">
        <mc:Choice Requires="a14">
          <p:sp>
            <p:nvSpPr>
              <p:cNvPr id="29" name="TextBox 28"/>
              <p:cNvSpPr txBox="1"/>
              <p:nvPr/>
            </p:nvSpPr>
            <p:spPr>
              <a:xfrm>
                <a:off x="1578627" y="5349049"/>
                <a:ext cx="479798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𝑑𝑈</m:t>
                          </m:r>
                        </m:num>
                        <m:den>
                          <m:r>
                            <a:rPr lang="en-US" b="0" i="1" smtClean="0">
                              <a:latin typeface="Cambria Math"/>
                            </a:rPr>
                            <m:t>𝑑𝐼</m:t>
                          </m:r>
                        </m:den>
                      </m:f>
                      <m:r>
                        <a:rPr lang="en-US" b="0" i="1" smtClean="0">
                          <a:latin typeface="Cambria Math"/>
                        </a:rPr>
                        <m:t>=</m:t>
                      </m:r>
                      <m:r>
                        <a:rPr lang="en-US" b="0" i="1" smtClean="0">
                          <a:latin typeface="Cambria Math"/>
                          <a:ea typeface="Cambria Math"/>
                        </a:rPr>
                        <m:t>𝜆</m:t>
                      </m:r>
                      <m:f>
                        <m:fPr>
                          <m:type m:val="lin"/>
                          <m:ctrlPr>
                            <a:rPr lang="en-US" b="0" i="1" smtClean="0">
                              <a:latin typeface="Cambria Math"/>
                              <a:ea typeface="Cambria Math"/>
                            </a:rPr>
                          </m:ctrlPr>
                        </m:fPr>
                        <m:num>
                          <m:sSub>
                            <m:sSubPr>
                              <m:ctrlPr>
                                <a:rPr lang="en-US" i="1">
                                  <a:latin typeface="Cambria Math"/>
                                  <a:ea typeface="Cambria Math"/>
                                </a:rPr>
                              </m:ctrlPr>
                            </m:sSubPr>
                            <m:e>
                              <m:r>
                                <a:rPr lang="en-US" i="1">
                                  <a:latin typeface="Cambria Math"/>
                                  <a:ea typeface="Cambria Math"/>
                                </a:rPr>
                                <m:t>(</m:t>
                              </m:r>
                              <m:r>
                                <a:rPr lang="en-US" i="1">
                                  <a:latin typeface="Cambria Math"/>
                                  <a:ea typeface="Cambria Math"/>
                                </a:rPr>
                                <m:t>𝑃</m:t>
                              </m:r>
                            </m:e>
                            <m:sub>
                              <m:r>
                                <a:rPr lang="en-US" i="1">
                                  <a:latin typeface="Cambria Math"/>
                                  <a:ea typeface="Cambria Math"/>
                                </a:rPr>
                                <m:t>𝑋</m:t>
                              </m:r>
                            </m:sub>
                          </m:sSub>
                          <m:r>
                            <a:rPr lang="en-US" i="1">
                              <a:latin typeface="Cambria Math"/>
                              <a:ea typeface="Cambria Math"/>
                            </a:rPr>
                            <m:t>𝑑𝑋</m:t>
                          </m:r>
                          <m:r>
                            <a:rPr lang="en-US" i="1">
                              <a:latin typeface="Cambria Math"/>
                              <a:ea typeface="Cambria Math"/>
                            </a:rPr>
                            <m:t>+</m:t>
                          </m:r>
                          <m:sSub>
                            <m:sSubPr>
                              <m:ctrlPr>
                                <a:rPr lang="en-US" i="1">
                                  <a:latin typeface="Cambria Math"/>
                                  <a:ea typeface="Cambria Math"/>
                                </a:rPr>
                              </m:ctrlPr>
                            </m:sSubPr>
                            <m:e>
                              <m:r>
                                <a:rPr lang="en-US" i="1">
                                  <a:latin typeface="Cambria Math"/>
                                  <a:ea typeface="Cambria Math"/>
                                </a:rPr>
                                <m:t>𝑃</m:t>
                              </m:r>
                            </m:e>
                            <m:sub>
                              <m:r>
                                <a:rPr lang="en-US" i="1">
                                  <a:latin typeface="Cambria Math"/>
                                  <a:ea typeface="Cambria Math"/>
                                </a:rPr>
                                <m:t>𝑌</m:t>
                              </m:r>
                            </m:sub>
                          </m:sSub>
                          <m:r>
                            <a:rPr lang="en-US" i="1">
                              <a:latin typeface="Cambria Math"/>
                              <a:ea typeface="Cambria Math"/>
                            </a:rPr>
                            <m:t>𝑑𝑌</m:t>
                          </m:r>
                        </m:num>
                        <m:den>
                          <m:sSub>
                            <m:sSubPr>
                              <m:ctrlPr>
                                <a:rPr lang="en-US" i="1">
                                  <a:latin typeface="Cambria Math"/>
                                  <a:ea typeface="Cambria Math"/>
                                </a:rPr>
                              </m:ctrlPr>
                            </m:sSubPr>
                            <m:e>
                              <m:r>
                                <a:rPr lang="en-US" i="1">
                                  <a:latin typeface="Cambria Math"/>
                                  <a:ea typeface="Cambria Math"/>
                                </a:rPr>
                                <m:t>𝑃</m:t>
                              </m:r>
                            </m:e>
                            <m:sub>
                              <m:r>
                                <a:rPr lang="en-US" i="1">
                                  <a:latin typeface="Cambria Math"/>
                                  <a:ea typeface="Cambria Math"/>
                                </a:rPr>
                                <m:t>𝑋</m:t>
                              </m:r>
                            </m:sub>
                          </m:sSub>
                          <m:r>
                            <a:rPr lang="en-US" i="1">
                              <a:latin typeface="Cambria Math"/>
                              <a:ea typeface="Cambria Math"/>
                            </a:rPr>
                            <m:t>𝑑𝑋</m:t>
                          </m:r>
                          <m:r>
                            <a:rPr lang="en-US" i="1">
                              <a:latin typeface="Cambria Math"/>
                              <a:ea typeface="Cambria Math"/>
                            </a:rPr>
                            <m:t>+</m:t>
                          </m:r>
                          <m:sSub>
                            <m:sSubPr>
                              <m:ctrlPr>
                                <a:rPr lang="en-US" i="1">
                                  <a:latin typeface="Cambria Math"/>
                                  <a:ea typeface="Cambria Math"/>
                                </a:rPr>
                              </m:ctrlPr>
                            </m:sSubPr>
                            <m:e>
                              <m:r>
                                <a:rPr lang="en-US" i="1">
                                  <a:latin typeface="Cambria Math"/>
                                  <a:ea typeface="Cambria Math"/>
                                </a:rPr>
                                <m:t>𝑃</m:t>
                              </m:r>
                            </m:e>
                            <m:sub>
                              <m:r>
                                <a:rPr lang="en-US" i="1">
                                  <a:latin typeface="Cambria Math"/>
                                  <a:ea typeface="Cambria Math"/>
                                </a:rPr>
                                <m:t>𝑌</m:t>
                              </m:r>
                            </m:sub>
                          </m:sSub>
                          <m:r>
                            <a:rPr lang="en-US" i="1">
                              <a:latin typeface="Cambria Math"/>
                              <a:ea typeface="Cambria Math"/>
                            </a:rPr>
                            <m:t>𝑑𝑌</m:t>
                          </m:r>
                          <m:r>
                            <a:rPr lang="en-US" b="0" i="1" smtClean="0">
                              <a:latin typeface="Cambria Math"/>
                              <a:ea typeface="Cambria Math"/>
                            </a:rPr>
                            <m:t>)</m:t>
                          </m:r>
                        </m:den>
                      </m:f>
                      <m:r>
                        <a:rPr lang="en-US" b="0" i="1" smtClean="0">
                          <a:latin typeface="Cambria Math"/>
                          <a:ea typeface="Cambria Math"/>
                        </a:rPr>
                        <m:t> =</m:t>
                      </m:r>
                      <m:r>
                        <a:rPr lang="en-US" b="0" i="1" smtClean="0">
                          <a:latin typeface="Cambria Math"/>
                          <a:ea typeface="Cambria Math"/>
                        </a:rPr>
                        <m:t>𝜆</m:t>
                      </m:r>
                    </m:oMath>
                  </m:oMathPara>
                </a14:m>
                <a:endParaRPr lang="en-US" dirty="0"/>
              </a:p>
            </p:txBody>
          </p:sp>
        </mc:Choice>
        <mc:Fallback xmlns="">
          <p:sp>
            <p:nvSpPr>
              <p:cNvPr id="29" name="TextBox 28"/>
              <p:cNvSpPr txBox="1">
                <a:spLocks noRot="1" noChangeAspect="1" noMove="1" noResize="1" noEditPoints="1" noAdjustHandles="1" noChangeArrowheads="1" noChangeShapeType="1" noTextEdit="1"/>
              </p:cNvSpPr>
              <p:nvPr/>
            </p:nvSpPr>
            <p:spPr>
              <a:xfrm>
                <a:off x="1578627" y="5349049"/>
                <a:ext cx="4797980" cy="369332"/>
              </a:xfrm>
              <a:prstGeom prst="rect">
                <a:avLst/>
              </a:prstGeom>
              <a:blipFill rotWithShape="1">
                <a:blip r:embed="rId5"/>
                <a:stretch>
                  <a:fillRect t="-116393" b="-175410"/>
                </a:stretch>
              </a:blipFill>
            </p:spPr>
            <p:txBody>
              <a:bodyPr/>
              <a:lstStyle/>
              <a:p>
                <a:r>
                  <a:rPr lang="en-US">
                    <a:noFill/>
                  </a:rPr>
                  <a:t> </a:t>
                </a:r>
              </a:p>
            </p:txBody>
          </p:sp>
        </mc:Fallback>
      </mc:AlternateContent>
      <p:sp>
        <p:nvSpPr>
          <p:cNvPr id="30" name="TextBox 29"/>
          <p:cNvSpPr txBox="1"/>
          <p:nvPr/>
        </p:nvSpPr>
        <p:spPr>
          <a:xfrm>
            <a:off x="7617527" y="5349049"/>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A4.12)</a:t>
            </a:r>
            <a:endParaRPr lang="en-US" b="1" dirty="0"/>
          </a:p>
        </p:txBody>
      </p:sp>
      <p:sp>
        <p:nvSpPr>
          <p:cNvPr id="31" name="Rectangle 30"/>
          <p:cNvSpPr/>
          <p:nvPr/>
        </p:nvSpPr>
        <p:spPr>
          <a:xfrm>
            <a:off x="435340" y="5830669"/>
            <a:ext cx="8274048" cy="646331"/>
          </a:xfrm>
          <a:prstGeom prst="rect">
            <a:avLst/>
          </a:prstGeom>
        </p:spPr>
        <p:txBody>
          <a:bodyPr wrap="square">
            <a:spAutoFit/>
          </a:bodyPr>
          <a:lstStyle/>
          <a:p>
            <a:pPr>
              <a:buNone/>
            </a:pPr>
            <a:r>
              <a:rPr lang="en-US" dirty="0">
                <a:latin typeface="+mn-lt"/>
              </a:rPr>
              <a:t>Thus the </a:t>
            </a:r>
            <a:r>
              <a:rPr lang="en-US" i="1" dirty="0">
                <a:latin typeface="+mn-lt"/>
              </a:rPr>
              <a:t>Lagrange multiplier</a:t>
            </a:r>
            <a:r>
              <a:rPr lang="en-US" dirty="0">
                <a:latin typeface="+mn-lt"/>
              </a:rPr>
              <a:t> is the extra utility that results from an extra dollar</a:t>
            </a:r>
          </a:p>
          <a:p>
            <a:pPr>
              <a:buNone/>
            </a:pPr>
            <a:r>
              <a:rPr lang="en-US" dirty="0">
                <a:latin typeface="+mn-lt"/>
              </a:rPr>
              <a:t>of income.</a:t>
            </a:r>
          </a:p>
        </p:txBody>
      </p:sp>
      <p:pic>
        <p:nvPicPr>
          <p:cNvPr id="17"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05701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wipe(left)">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left)">
                                      <p:cBhvr>
                                        <p:cTn id="28" dur="500"/>
                                        <p:tgtEl>
                                          <p:spTgt spid="14"/>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500"/>
                                        <p:tgtEl>
                                          <p:spTgt spid="26"/>
                                        </p:tgtEl>
                                      </p:cBhvr>
                                    </p:animEffect>
                                  </p:childTnLst>
                                </p:cTn>
                              </p:par>
                            </p:childTnLst>
                          </p:cTn>
                        </p:par>
                        <p:par>
                          <p:cTn id="42" fill="hold">
                            <p:stCondLst>
                              <p:cond delay="1000"/>
                            </p:stCondLst>
                            <p:childTnLst>
                              <p:par>
                                <p:cTn id="43" presetID="22" presetClass="entr" presetSubtype="8"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childTnLst>
                          </p:cTn>
                        </p:par>
                        <p:par>
                          <p:cTn id="46" fill="hold">
                            <p:stCondLst>
                              <p:cond delay="1500"/>
                            </p:stCondLst>
                            <p:childTnLst>
                              <p:par>
                                <p:cTn id="47" presetID="22" presetClass="entr" presetSubtype="8"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wipe(left)">
                                      <p:cBhvr>
                                        <p:cTn id="49" dur="500"/>
                                        <p:tgtEl>
                                          <p:spTgt spid="28"/>
                                        </p:tgtEl>
                                      </p:cBhvr>
                                    </p:animEffect>
                                  </p:childTnLst>
                                </p:cTn>
                              </p:par>
                            </p:childTnLst>
                          </p:cTn>
                        </p:par>
                        <p:par>
                          <p:cTn id="50" fill="hold">
                            <p:stCondLst>
                              <p:cond delay="2000"/>
                            </p:stCondLst>
                            <p:childTnLst>
                              <p:par>
                                <p:cTn id="51" presetID="22" presetClass="entr" presetSubtype="8"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left)">
                                      <p:cBhvr>
                                        <p:cTn id="53" dur="500"/>
                                        <p:tgtEl>
                                          <p:spTgt spid="29"/>
                                        </p:tgtEl>
                                      </p:cBhvr>
                                    </p:animEffect>
                                  </p:childTnLst>
                                </p:cTn>
                              </p:par>
                            </p:childTnLst>
                          </p:cTn>
                        </p:par>
                        <p:par>
                          <p:cTn id="54" fill="hold">
                            <p:stCondLst>
                              <p:cond delay="2500"/>
                            </p:stCondLst>
                            <p:childTnLst>
                              <p:par>
                                <p:cTn id="55" presetID="22" presetClass="entr" presetSubtype="8"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childTnLst>
                          </p:cTn>
                        </p:par>
                        <p:par>
                          <p:cTn id="58" fill="hold">
                            <p:stCondLst>
                              <p:cond delay="3000"/>
                            </p:stCondLst>
                            <p:childTnLst>
                              <p:par>
                                <p:cTn id="59" presetID="22" presetClass="entr" presetSubtype="8"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11" grpId="0"/>
      <p:bldP spid="12" grpId="0"/>
      <p:bldP spid="23" grpId="0"/>
      <p:bldP spid="13" grpId="0"/>
      <p:bldP spid="14" grpId="0"/>
      <p:bldP spid="24" grpId="0"/>
      <p:bldP spid="25" grpId="0"/>
      <p:bldP spid="26" grpId="0"/>
      <p:bldP spid="27" grpId="0"/>
      <p:bldP spid="28" grpId="0"/>
      <p:bldP spid="29" grpId="0"/>
      <p:bldP spid="30" grpId="0"/>
      <p:bldP spid="3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52"/>
          <p:cNvSpPr txBox="1">
            <a:spLocks noChangeArrowheads="1"/>
          </p:cNvSpPr>
          <p:nvPr/>
        </p:nvSpPr>
        <p:spPr>
          <a:xfrm>
            <a:off x="435340" y="1"/>
            <a:ext cx="6858002"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008FD0"/>
                </a:solidFill>
                <a:latin typeface="+mj-lt"/>
              </a:rPr>
              <a:t>An Example</a:t>
            </a:r>
            <a:endParaRPr lang="en-US" sz="2000" b="1" dirty="0">
              <a:solidFill>
                <a:srgbClr val="008FD0"/>
              </a:solidFill>
              <a:latin typeface="+mj-lt"/>
            </a:endParaRPr>
          </a:p>
        </p:txBody>
      </p:sp>
      <p:sp>
        <p:nvSpPr>
          <p:cNvPr id="17" name="Text Box 10"/>
          <p:cNvSpPr txBox="1">
            <a:spLocks noChangeArrowheads="1"/>
          </p:cNvSpPr>
          <p:nvPr/>
        </p:nvSpPr>
        <p:spPr bwMode="auto">
          <a:xfrm>
            <a:off x="457200" y="762000"/>
            <a:ext cx="8252188" cy="677108"/>
          </a:xfrm>
          <a:prstGeom prst="rect">
            <a:avLst/>
          </a:prstGeom>
          <a:noFill/>
          <a:ln w="9525">
            <a:noFill/>
            <a:miter lim="800000"/>
            <a:headEnd/>
            <a:tailEnd/>
          </a:ln>
        </p:spPr>
        <p:txBody>
          <a:bodyPr wrap="square">
            <a:spAutoFit/>
          </a:bodyPr>
          <a:lstStyle/>
          <a:p>
            <a:pPr defTabSz="342900">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Cobb-Douglas utility function	</a:t>
            </a:r>
            <a:r>
              <a:rPr lang="en-US" dirty="0">
                <a:solidFill>
                  <a:srgbClr val="2A5CAA"/>
                </a:solidFill>
                <a:latin typeface="Arial" charset="0"/>
              </a:rPr>
              <a:t>Utility function </a:t>
            </a:r>
            <a:r>
              <a:rPr lang="en-US" i="1" dirty="0">
                <a:solidFill>
                  <a:srgbClr val="2A5CAA"/>
                </a:solidFill>
                <a:latin typeface="Arial" charset="0"/>
              </a:rPr>
              <a:t>U</a:t>
            </a:r>
            <a:r>
              <a:rPr lang="en-US" dirty="0">
                <a:solidFill>
                  <a:srgbClr val="2A5CAA"/>
                </a:solidFill>
                <a:latin typeface="Arial" charset="0"/>
              </a:rPr>
              <a:t>(</a:t>
            </a:r>
            <a:r>
              <a:rPr lang="en-US" i="1" dirty="0">
                <a:solidFill>
                  <a:srgbClr val="2A5CAA"/>
                </a:solidFill>
                <a:latin typeface="Arial" charset="0"/>
              </a:rPr>
              <a:t>X</a:t>
            </a:r>
            <a:r>
              <a:rPr lang="en-US" dirty="0">
                <a:solidFill>
                  <a:srgbClr val="2A5CAA"/>
                </a:solidFill>
                <a:latin typeface="Arial" charset="0"/>
              </a:rPr>
              <a:t>,</a:t>
            </a:r>
            <a:r>
              <a:rPr lang="en-US" i="1" dirty="0">
                <a:solidFill>
                  <a:srgbClr val="2A5CAA"/>
                </a:solidFill>
                <a:latin typeface="Arial" charset="0"/>
              </a:rPr>
              <a:t>Y</a:t>
            </a:r>
            <a:r>
              <a:rPr lang="en-US" dirty="0">
                <a:solidFill>
                  <a:srgbClr val="2A5CAA"/>
                </a:solidFill>
                <a:latin typeface="Arial" charset="0"/>
              </a:rPr>
              <a:t> </a:t>
            </a:r>
            <a:r>
              <a:rPr lang="en-US" dirty="0" smtClean="0">
                <a:solidFill>
                  <a:srgbClr val="2A5CAA"/>
                </a:solidFill>
                <a:latin typeface="Arial" charset="0"/>
              </a:rPr>
              <a:t>) = </a:t>
            </a:r>
            <a:r>
              <a:rPr lang="en-US" i="1" dirty="0">
                <a:solidFill>
                  <a:srgbClr val="2A5CAA"/>
                </a:solidFill>
                <a:latin typeface="Arial" charset="0"/>
              </a:rPr>
              <a:t>X</a:t>
            </a:r>
            <a:r>
              <a:rPr lang="en-US" i="1" baseline="30000" dirty="0">
                <a:solidFill>
                  <a:srgbClr val="2A5CAA"/>
                </a:solidFill>
                <a:latin typeface="Arial" charset="0"/>
              </a:rPr>
              <a:t>a</a:t>
            </a:r>
            <a:r>
              <a:rPr lang="en-US" i="1" dirty="0">
                <a:solidFill>
                  <a:srgbClr val="2A5CAA"/>
                </a:solidFill>
                <a:latin typeface="Arial" charset="0"/>
              </a:rPr>
              <a:t>Y</a:t>
            </a:r>
            <a:r>
              <a:rPr lang="en-US" baseline="30000" dirty="0">
                <a:solidFill>
                  <a:srgbClr val="2A5CAA"/>
                </a:solidFill>
                <a:latin typeface="Arial" charset="0"/>
              </a:rPr>
              <a:t>1−</a:t>
            </a:r>
            <a:r>
              <a:rPr lang="en-US" i="1" baseline="30000" dirty="0">
                <a:solidFill>
                  <a:srgbClr val="2A5CAA"/>
                </a:solidFill>
                <a:latin typeface="Arial" charset="0"/>
              </a:rPr>
              <a:t>a</a:t>
            </a:r>
            <a:r>
              <a:rPr lang="en-US" dirty="0" smtClean="0">
                <a:solidFill>
                  <a:srgbClr val="2A5CAA"/>
                </a:solidFill>
                <a:latin typeface="Arial" charset="0"/>
              </a:rPr>
              <a:t>,</a:t>
            </a:r>
            <a:br>
              <a:rPr lang="en-US" dirty="0" smtClean="0">
                <a:solidFill>
                  <a:srgbClr val="2A5CAA"/>
                </a:solidFill>
                <a:latin typeface="Arial" charset="0"/>
              </a:rPr>
            </a:br>
            <a:r>
              <a:rPr lang="en-US" dirty="0" smtClean="0">
                <a:solidFill>
                  <a:srgbClr val="2A5CAA"/>
                </a:solidFill>
                <a:latin typeface="Arial" charset="0"/>
              </a:rPr>
              <a:t>where </a:t>
            </a:r>
            <a:r>
              <a:rPr lang="en-US" i="1" dirty="0">
                <a:solidFill>
                  <a:srgbClr val="2A5CAA"/>
                </a:solidFill>
                <a:latin typeface="Arial" charset="0"/>
              </a:rPr>
              <a:t>X</a:t>
            </a:r>
            <a:r>
              <a:rPr lang="en-US" dirty="0">
                <a:solidFill>
                  <a:srgbClr val="2A5CAA"/>
                </a:solidFill>
                <a:latin typeface="Arial" charset="0"/>
              </a:rPr>
              <a:t> and </a:t>
            </a:r>
            <a:r>
              <a:rPr lang="en-US" i="1" dirty="0">
                <a:solidFill>
                  <a:srgbClr val="2A5CAA"/>
                </a:solidFill>
                <a:latin typeface="Arial" charset="0"/>
              </a:rPr>
              <a:t>Y</a:t>
            </a:r>
            <a:r>
              <a:rPr lang="en-US" dirty="0">
                <a:solidFill>
                  <a:srgbClr val="2A5CAA"/>
                </a:solidFill>
                <a:latin typeface="Arial" charset="0"/>
              </a:rPr>
              <a:t> are </a:t>
            </a:r>
            <a:r>
              <a:rPr lang="en-US" dirty="0" smtClean="0">
                <a:solidFill>
                  <a:srgbClr val="2A5CAA"/>
                </a:solidFill>
                <a:latin typeface="Arial" charset="0"/>
              </a:rPr>
              <a:t>two goods </a:t>
            </a:r>
            <a:r>
              <a:rPr lang="en-US" dirty="0">
                <a:solidFill>
                  <a:srgbClr val="2A5CAA"/>
                </a:solidFill>
                <a:latin typeface="Arial" charset="0"/>
              </a:rPr>
              <a:t>and </a:t>
            </a:r>
            <a:r>
              <a:rPr lang="en-US" i="1" dirty="0">
                <a:solidFill>
                  <a:srgbClr val="2A5CAA"/>
                </a:solidFill>
                <a:latin typeface="Arial" charset="0"/>
              </a:rPr>
              <a:t>a</a:t>
            </a:r>
            <a:r>
              <a:rPr lang="en-US" dirty="0">
                <a:solidFill>
                  <a:srgbClr val="2A5CAA"/>
                </a:solidFill>
                <a:latin typeface="Arial" charset="0"/>
              </a:rPr>
              <a:t> is a constant.</a:t>
            </a:r>
          </a:p>
        </p:txBody>
      </p:sp>
      <mc:AlternateContent xmlns:mc="http://schemas.openxmlformats.org/markup-compatibility/2006" xmlns:a14="http://schemas.microsoft.com/office/drawing/2010/main">
        <mc:Choice Requires="a14">
          <p:sp>
            <p:nvSpPr>
              <p:cNvPr id="2" name="TextBox 1"/>
              <p:cNvSpPr txBox="1"/>
              <p:nvPr/>
            </p:nvSpPr>
            <p:spPr>
              <a:xfrm>
                <a:off x="2575330" y="2133600"/>
                <a:ext cx="374083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𝑈</m:t>
                      </m:r>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m:t>
                      </m:r>
                      <m:r>
                        <a:rPr lang="en-US" b="0" i="1" smtClean="0">
                          <a:latin typeface="Cambria Math"/>
                        </a:rPr>
                        <m:t>𝑎</m:t>
                      </m:r>
                      <m:r>
                        <m:rPr>
                          <m:nor/>
                        </m:rPr>
                        <a:rPr lang="en-US" b="0" i="0" smtClean="0">
                          <a:latin typeface="Cambria Math"/>
                        </a:rPr>
                        <m:t>log</m:t>
                      </m:r>
                      <m:d>
                        <m:dPr>
                          <m:ctrlPr>
                            <a:rPr lang="en-US" b="0" i="1" smtClean="0">
                              <a:latin typeface="Cambria Math"/>
                            </a:rPr>
                          </m:ctrlPr>
                        </m:dPr>
                        <m:e>
                          <m:r>
                            <a:rPr lang="en-US" b="0" i="1" smtClean="0">
                              <a:latin typeface="Cambria Math"/>
                            </a:rPr>
                            <m:t>𝑋</m:t>
                          </m:r>
                        </m:e>
                      </m:d>
                      <m:r>
                        <a:rPr lang="en-US" b="0" i="1" smtClean="0">
                          <a:latin typeface="Cambria Math"/>
                        </a:rPr>
                        <m:t>+</m:t>
                      </m:r>
                      <m:d>
                        <m:dPr>
                          <m:ctrlPr>
                            <a:rPr lang="en-US" b="0" i="1" smtClean="0">
                              <a:latin typeface="Cambria Math"/>
                            </a:rPr>
                          </m:ctrlPr>
                        </m:dPr>
                        <m:e>
                          <m:r>
                            <a:rPr lang="en-US" b="0" i="1" smtClean="0">
                              <a:latin typeface="Cambria Math"/>
                            </a:rPr>
                            <m:t>1−</m:t>
                          </m:r>
                          <m:r>
                            <a:rPr lang="en-US" b="0" i="1" smtClean="0">
                              <a:latin typeface="Cambria Math"/>
                            </a:rPr>
                            <m:t>𝑎</m:t>
                          </m:r>
                        </m:e>
                      </m:d>
                      <m:r>
                        <m:rPr>
                          <m:nor/>
                        </m:rPr>
                        <a:rPr lang="en-US" b="0" i="0" smtClean="0">
                          <a:latin typeface="Cambria Math"/>
                        </a:rPr>
                        <m:t>log</m:t>
                      </m:r>
                      <m:r>
                        <a:rPr lang="en-US" b="0" i="1" smtClean="0">
                          <a:latin typeface="Cambria Math"/>
                        </a:rPr>
                        <m:t>(</m:t>
                      </m:r>
                      <m:r>
                        <a:rPr lang="en-US" b="0" i="1" smtClean="0">
                          <a:latin typeface="Cambria Math"/>
                        </a:rPr>
                        <m:t>𝑌</m:t>
                      </m:r>
                      <m:r>
                        <a:rPr lang="en-US" b="0" i="1" smtClean="0">
                          <a:latin typeface="Cambria Math"/>
                        </a:rPr>
                        <m:t>)</m:t>
                      </m:r>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2575330" y="2133600"/>
                <a:ext cx="3740831" cy="369332"/>
              </a:xfrm>
              <a:prstGeom prst="rect">
                <a:avLst/>
              </a:prstGeom>
              <a:blipFill rotWithShape="1">
                <a:blip r:embed="rId2"/>
                <a:stretch>
                  <a:fillRect b="-11475"/>
                </a:stretch>
              </a:blipFill>
            </p:spPr>
            <p:txBody>
              <a:bodyPr/>
              <a:lstStyle/>
              <a:p>
                <a:r>
                  <a:rPr lang="en-US">
                    <a:noFill/>
                  </a:rPr>
                  <a:t> </a:t>
                </a:r>
              </a:p>
            </p:txBody>
          </p:sp>
        </mc:Fallback>
      </mc:AlternateContent>
      <p:sp>
        <p:nvSpPr>
          <p:cNvPr id="3" name="Rectangle 2"/>
          <p:cNvSpPr/>
          <p:nvPr/>
        </p:nvSpPr>
        <p:spPr>
          <a:xfrm>
            <a:off x="435340" y="1600200"/>
            <a:ext cx="8274048" cy="369332"/>
          </a:xfrm>
          <a:prstGeom prst="rect">
            <a:avLst/>
          </a:prstGeom>
        </p:spPr>
        <p:txBody>
          <a:bodyPr wrap="square">
            <a:spAutoFit/>
          </a:bodyPr>
          <a:lstStyle/>
          <a:p>
            <a:pPr>
              <a:buNone/>
            </a:pPr>
            <a:r>
              <a:rPr lang="en-US" dirty="0" smtClean="0">
                <a:latin typeface="+mn-lt"/>
              </a:rPr>
              <a:t>The </a:t>
            </a:r>
            <a:r>
              <a:rPr lang="en-US" b="1" dirty="0">
                <a:latin typeface="+mn-lt"/>
              </a:rPr>
              <a:t>Cobb-Douglas utility </a:t>
            </a:r>
            <a:r>
              <a:rPr lang="en-US" b="1" dirty="0" smtClean="0">
                <a:latin typeface="+mn-lt"/>
              </a:rPr>
              <a:t>function </a:t>
            </a:r>
            <a:r>
              <a:rPr lang="en-US" dirty="0" smtClean="0">
                <a:latin typeface="+mn-lt"/>
              </a:rPr>
              <a:t>can </a:t>
            </a:r>
            <a:r>
              <a:rPr lang="en-US" dirty="0">
                <a:latin typeface="+mn-lt"/>
              </a:rPr>
              <a:t>be represented in two forms:</a:t>
            </a:r>
          </a:p>
        </p:txBody>
      </p:sp>
      <p:sp>
        <p:nvSpPr>
          <p:cNvPr id="20" name="Rectangle 19"/>
          <p:cNvSpPr/>
          <p:nvPr/>
        </p:nvSpPr>
        <p:spPr>
          <a:xfrm>
            <a:off x="435339" y="2514600"/>
            <a:ext cx="8274049" cy="369332"/>
          </a:xfrm>
          <a:prstGeom prst="rect">
            <a:avLst/>
          </a:prstGeom>
        </p:spPr>
        <p:txBody>
          <a:bodyPr wrap="square">
            <a:spAutoFit/>
          </a:bodyPr>
          <a:lstStyle/>
          <a:p>
            <a:pPr>
              <a:buNone/>
            </a:pPr>
            <a:r>
              <a:rPr lang="en-US" dirty="0" smtClean="0">
                <a:latin typeface="+mn-lt"/>
              </a:rPr>
              <a:t>and</a:t>
            </a:r>
            <a:endParaRPr lang="en-US" dirty="0">
              <a:latin typeface="+mn-lt"/>
            </a:endParaRPr>
          </a:p>
        </p:txBody>
      </p:sp>
      <p:sp>
        <p:nvSpPr>
          <p:cNvPr id="5" name="Rectangle 4"/>
          <p:cNvSpPr/>
          <p:nvPr/>
        </p:nvSpPr>
        <p:spPr>
          <a:xfrm>
            <a:off x="457200" y="3352800"/>
            <a:ext cx="8252188" cy="646331"/>
          </a:xfrm>
          <a:prstGeom prst="rect">
            <a:avLst/>
          </a:prstGeom>
        </p:spPr>
        <p:txBody>
          <a:bodyPr wrap="square">
            <a:spAutoFit/>
          </a:bodyPr>
          <a:lstStyle/>
          <a:p>
            <a:pPr>
              <a:buNone/>
            </a:pPr>
            <a:r>
              <a:rPr lang="en-US" dirty="0">
                <a:latin typeface="+mn-lt"/>
              </a:rPr>
              <a:t>To find the demand functions for X and Y, given the usual budget constraint,</a:t>
            </a:r>
          </a:p>
          <a:p>
            <a:pPr>
              <a:buNone/>
            </a:pPr>
            <a:r>
              <a:rPr lang="en-US" dirty="0">
                <a:latin typeface="+mn-lt"/>
              </a:rPr>
              <a:t>we first write the Lagrangian:</a:t>
            </a:r>
          </a:p>
        </p:txBody>
      </p:sp>
      <mc:AlternateContent xmlns:mc="http://schemas.openxmlformats.org/markup-compatibility/2006" xmlns:a14="http://schemas.microsoft.com/office/drawing/2010/main">
        <mc:Choice Requires="a14">
          <p:sp>
            <p:nvSpPr>
              <p:cNvPr id="6" name="TextBox 5"/>
              <p:cNvSpPr txBox="1"/>
              <p:nvPr/>
            </p:nvSpPr>
            <p:spPr>
              <a:xfrm>
                <a:off x="1940317" y="4114800"/>
                <a:ext cx="501085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sty m:val="p"/>
                        </m:rPr>
                        <a:rPr lang="el-GR" i="1" smtClean="0">
                          <a:latin typeface="Cambria Math"/>
                          <a:ea typeface="Cambria Math"/>
                        </a:rPr>
                        <m:t>Φ</m:t>
                      </m:r>
                      <m:r>
                        <a:rPr lang="en-US" b="0" i="1" smtClean="0">
                          <a:latin typeface="Cambria Math"/>
                          <a:ea typeface="Cambria Math"/>
                        </a:rPr>
                        <m:t>=</m:t>
                      </m:r>
                      <m:r>
                        <a:rPr lang="en-US" b="0" i="1" smtClean="0">
                          <a:latin typeface="Cambria Math"/>
                          <a:ea typeface="Cambria Math"/>
                        </a:rPr>
                        <m:t>𝑎</m:t>
                      </m:r>
                      <m:r>
                        <m:rPr>
                          <m:nor/>
                        </m:rPr>
                        <a:rPr lang="en-US" b="0" i="0" smtClean="0">
                          <a:latin typeface="Cambria Math"/>
                          <a:ea typeface="Cambria Math"/>
                        </a:rPr>
                        <m:t>log</m:t>
                      </m:r>
                      <m:d>
                        <m:dPr>
                          <m:ctrlPr>
                            <a:rPr lang="en-US" b="0" i="1" smtClean="0">
                              <a:latin typeface="Cambria Math"/>
                              <a:ea typeface="Cambria Math"/>
                            </a:rPr>
                          </m:ctrlPr>
                        </m:dPr>
                        <m:e>
                          <m:r>
                            <a:rPr lang="en-US" b="0" i="1" smtClean="0">
                              <a:latin typeface="Cambria Math"/>
                              <a:ea typeface="Cambria Math"/>
                            </a:rPr>
                            <m:t>𝑋</m:t>
                          </m:r>
                        </m:e>
                      </m:d>
                      <m:r>
                        <a:rPr lang="en-US" b="0" i="1" smtClean="0">
                          <a:latin typeface="Cambria Math"/>
                          <a:ea typeface="Cambria Math"/>
                        </a:rPr>
                        <m:t>+</m:t>
                      </m:r>
                      <m:d>
                        <m:dPr>
                          <m:ctrlPr>
                            <a:rPr lang="en-US" b="0" i="1" smtClean="0">
                              <a:latin typeface="Cambria Math"/>
                              <a:ea typeface="Cambria Math"/>
                            </a:rPr>
                          </m:ctrlPr>
                        </m:dPr>
                        <m:e>
                          <m:r>
                            <a:rPr lang="en-US" b="0" i="1" smtClean="0">
                              <a:latin typeface="Cambria Math"/>
                              <a:ea typeface="Cambria Math"/>
                            </a:rPr>
                            <m:t>1−</m:t>
                          </m:r>
                          <m:r>
                            <a:rPr lang="en-US" b="0" i="1" smtClean="0">
                              <a:latin typeface="Cambria Math"/>
                              <a:ea typeface="Cambria Math"/>
                            </a:rPr>
                            <m:t>𝑎</m:t>
                          </m:r>
                        </m:e>
                      </m:d>
                      <m:r>
                        <m:rPr>
                          <m:nor/>
                        </m:rPr>
                        <a:rPr lang="en-US" b="0" i="0" smtClean="0">
                          <a:latin typeface="Cambria Math"/>
                          <a:ea typeface="Cambria Math"/>
                        </a:rPr>
                        <m:t>log</m:t>
                      </m:r>
                      <m:d>
                        <m:dPr>
                          <m:ctrlPr>
                            <a:rPr lang="en-US" b="0" i="1" smtClean="0">
                              <a:latin typeface="Cambria Math"/>
                              <a:ea typeface="Cambria Math"/>
                            </a:rPr>
                          </m:ctrlPr>
                        </m:dPr>
                        <m:e>
                          <m:r>
                            <a:rPr lang="en-US" b="0" i="1" smtClean="0">
                              <a:latin typeface="Cambria Math"/>
                              <a:ea typeface="Cambria Math"/>
                            </a:rPr>
                            <m:t>𝑌</m:t>
                          </m:r>
                        </m:e>
                      </m:d>
                      <m:r>
                        <a:rPr lang="en-US" b="0" i="1" smtClean="0">
                          <a:latin typeface="Cambria Math"/>
                          <a:ea typeface="Cambria Math"/>
                        </a:rPr>
                        <m:t>−</m:t>
                      </m:r>
                      <m:r>
                        <a:rPr lang="en-US" b="0" i="1" smtClean="0">
                          <a:latin typeface="Cambria Math"/>
                          <a:ea typeface="Cambria Math"/>
                        </a:rPr>
                        <m:t>𝜆</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𝑋</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m:t>
                      </m:r>
                      <m:r>
                        <a:rPr lang="en-US" b="0" i="1" smtClean="0">
                          <a:latin typeface="Cambria Math"/>
                          <a:ea typeface="Cambria Math"/>
                        </a:rPr>
                        <m:t>𝐼</m:t>
                      </m:r>
                      <m:r>
                        <a:rPr lang="en-US" b="0" i="1" smtClean="0">
                          <a:latin typeface="Cambria Math"/>
                          <a:ea typeface="Cambria Math"/>
                        </a:rPr>
                        <m:t>)</m:t>
                      </m:r>
                    </m:oMath>
                  </m:oMathPara>
                </a14:m>
                <a:endParaRPr lang="en-US" dirty="0"/>
              </a:p>
            </p:txBody>
          </p:sp>
        </mc:Choice>
        <mc:Fallback xmlns="">
          <p:sp>
            <p:nvSpPr>
              <p:cNvPr id="6" name="TextBox 5"/>
              <p:cNvSpPr txBox="1">
                <a:spLocks noRot="1" noChangeAspect="1" noMove="1" noResize="1" noEditPoints="1" noAdjustHandles="1" noChangeArrowheads="1" noChangeShapeType="1" noTextEdit="1"/>
              </p:cNvSpPr>
              <p:nvPr/>
            </p:nvSpPr>
            <p:spPr>
              <a:xfrm>
                <a:off x="1940317" y="4114800"/>
                <a:ext cx="5010859" cy="369332"/>
              </a:xfrm>
              <a:prstGeom prst="rect">
                <a:avLst/>
              </a:prstGeom>
              <a:blipFill rotWithShape="1">
                <a:blip r:embed="rId3"/>
                <a:stretch>
                  <a:fillRect b="-11475"/>
                </a:stretch>
              </a:blipFill>
            </p:spPr>
            <p:txBody>
              <a:bodyPr/>
              <a:lstStyle/>
              <a:p>
                <a:r>
                  <a:rPr lang="en-US">
                    <a:noFill/>
                  </a:rPr>
                  <a:t> </a:t>
                </a:r>
              </a:p>
            </p:txBody>
          </p:sp>
        </mc:Fallback>
      </mc:AlternateContent>
      <p:sp>
        <p:nvSpPr>
          <p:cNvPr id="7" name="Rectangle 6"/>
          <p:cNvSpPr/>
          <p:nvPr/>
        </p:nvSpPr>
        <p:spPr>
          <a:xfrm>
            <a:off x="457200" y="4543604"/>
            <a:ext cx="8252188" cy="646331"/>
          </a:xfrm>
          <a:prstGeom prst="rect">
            <a:avLst/>
          </a:prstGeom>
        </p:spPr>
        <p:txBody>
          <a:bodyPr wrap="square">
            <a:spAutoFit/>
          </a:bodyPr>
          <a:lstStyle/>
          <a:p>
            <a:pPr>
              <a:buNone/>
            </a:pPr>
            <a:r>
              <a:rPr lang="en-US" dirty="0">
                <a:latin typeface="+mn-lt"/>
              </a:rPr>
              <a:t>Now differentiating with respect to X, Y, and l and setting the derivatives equal</a:t>
            </a:r>
          </a:p>
          <a:p>
            <a:pPr>
              <a:buNone/>
            </a:pPr>
            <a:r>
              <a:rPr lang="en-US" dirty="0">
                <a:latin typeface="+mn-lt"/>
              </a:rPr>
              <a:t>to zero, we obtain</a:t>
            </a:r>
          </a:p>
        </p:txBody>
      </p:sp>
      <mc:AlternateContent xmlns:mc="http://schemas.openxmlformats.org/markup-compatibility/2006" xmlns:a14="http://schemas.microsoft.com/office/drawing/2010/main">
        <mc:Choice Requires="a14">
          <p:sp>
            <p:nvSpPr>
              <p:cNvPr id="9" name="TextBox 8"/>
              <p:cNvSpPr txBox="1"/>
              <p:nvPr/>
            </p:nvSpPr>
            <p:spPr>
              <a:xfrm>
                <a:off x="3276600" y="5224225"/>
                <a:ext cx="281070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ea typeface="Cambria Math"/>
                            </a:rPr>
                          </m:ctrlPr>
                        </m:fPr>
                        <m:num>
                          <m:r>
                            <a:rPr lang="en-US" i="1">
                              <a:latin typeface="Cambria Math"/>
                              <a:ea typeface="Cambria Math"/>
                            </a:rPr>
                            <m:t>𝜕</m:t>
                          </m:r>
                          <m:r>
                            <m:rPr>
                              <m:sty m:val="p"/>
                            </m:rPr>
                            <a:rPr lang="el-GR" i="1">
                              <a:latin typeface="Cambria Math"/>
                              <a:ea typeface="Cambria Math"/>
                            </a:rPr>
                            <m:t>Φ</m:t>
                          </m:r>
                          <m:r>
                            <m:rPr>
                              <m:nor/>
                            </m:rPr>
                            <a:rPr lang="en-US" dirty="0"/>
                            <m:t> </m:t>
                          </m:r>
                        </m:num>
                        <m:den>
                          <m:r>
                            <a:rPr lang="en-US" i="1">
                              <a:latin typeface="Cambria Math"/>
                              <a:ea typeface="Cambria Math"/>
                            </a:rPr>
                            <m:t>𝜕</m:t>
                          </m:r>
                          <m:r>
                            <a:rPr lang="en-US" b="0" i="1" smtClean="0">
                              <a:latin typeface="Cambria Math"/>
                              <a:ea typeface="Cambria Math"/>
                            </a:rPr>
                            <m:t>𝑋</m:t>
                          </m:r>
                          <m:r>
                            <m:rPr>
                              <m:nor/>
                            </m:rPr>
                            <a:rPr lang="en-US" b="0" i="0"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𝑎</m:t>
                              </m:r>
                            </m:num>
                            <m:den>
                              <m:r>
                                <a:rPr lang="en-US" b="0" i="1" smtClean="0">
                                  <a:latin typeface="Cambria Math"/>
                                  <a:ea typeface="Cambria Math"/>
                                </a:rPr>
                                <m:t>𝑋</m:t>
                              </m:r>
                              <m:r>
                                <a:rPr lang="en-US" b="0" i="1" smtClean="0">
                                  <a:latin typeface="Cambria Math"/>
                                  <a:ea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=0</m:t>
                              </m:r>
                            </m:den>
                          </m:f>
                          <m:r>
                            <m:rPr>
                              <m:nor/>
                            </m:rPr>
                            <a:rPr lang="en-US" dirty="0"/>
                            <m:t> </m:t>
                          </m:r>
                        </m:den>
                      </m:f>
                    </m:oMath>
                  </m:oMathPara>
                </a14:m>
                <a:endParaRPr lang="en-US" dirty="0"/>
              </a:p>
            </p:txBody>
          </p:sp>
        </mc:Choice>
        <mc:Fallback xmlns="">
          <p:sp>
            <p:nvSpPr>
              <p:cNvPr id="9" name="TextBox 8"/>
              <p:cNvSpPr txBox="1">
                <a:spLocks noRot="1" noChangeAspect="1" noMove="1" noResize="1" noEditPoints="1" noAdjustHandles="1" noChangeArrowheads="1" noChangeShapeType="1" noTextEdit="1"/>
              </p:cNvSpPr>
              <p:nvPr/>
            </p:nvSpPr>
            <p:spPr>
              <a:xfrm>
                <a:off x="3276600" y="5224225"/>
                <a:ext cx="2810706" cy="369332"/>
              </a:xfrm>
              <a:prstGeom prst="rect">
                <a:avLst/>
              </a:prstGeom>
              <a:blipFill rotWithShape="1">
                <a:blip r:embed="rId4"/>
                <a:stretch>
                  <a:fillRect t="-116393" b="-1754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3286125" y="5627847"/>
                <a:ext cx="338938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ea typeface="Cambria Math"/>
                            </a:rPr>
                          </m:ctrlPr>
                        </m:fPr>
                        <m:num>
                          <m:r>
                            <a:rPr lang="en-US" i="1">
                              <a:latin typeface="Cambria Math"/>
                              <a:ea typeface="Cambria Math"/>
                            </a:rPr>
                            <m:t>𝜕</m:t>
                          </m:r>
                          <m:r>
                            <m:rPr>
                              <m:sty m:val="p"/>
                            </m:rPr>
                            <a:rPr lang="el-GR" i="1">
                              <a:latin typeface="Cambria Math"/>
                              <a:ea typeface="Cambria Math"/>
                            </a:rPr>
                            <m:t>Φ</m:t>
                          </m:r>
                          <m:r>
                            <m:rPr>
                              <m:nor/>
                            </m:rPr>
                            <a:rPr lang="en-US" dirty="0"/>
                            <m:t> </m:t>
                          </m:r>
                        </m:num>
                        <m:den>
                          <m:r>
                            <a:rPr lang="en-US" i="1">
                              <a:latin typeface="Cambria Math"/>
                              <a:ea typeface="Cambria Math"/>
                            </a:rPr>
                            <m:t>𝜕</m:t>
                          </m:r>
                          <m:r>
                            <m:rPr>
                              <m:nor/>
                            </m:rPr>
                            <a:rPr lang="en-US" b="0" i="0" smtClean="0">
                              <a:latin typeface="Cambria Math"/>
                              <a:ea typeface="Cambria Math"/>
                            </a:rPr>
                            <m:t>Y</m:t>
                          </m:r>
                          <m:r>
                            <m:rPr>
                              <m:nor/>
                            </m:rPr>
                            <a:rPr lang="en-US" b="0" i="0"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(1−</m:t>
                              </m:r>
                              <m:r>
                                <a:rPr lang="en-US" b="0" i="1" smtClean="0">
                                  <a:latin typeface="Cambria Math"/>
                                  <a:ea typeface="Cambria Math"/>
                                </a:rPr>
                                <m:t>𝑎</m:t>
                              </m:r>
                              <m:r>
                                <a:rPr lang="en-US" b="0" i="1" smtClean="0">
                                  <a:latin typeface="Cambria Math"/>
                                  <a:ea typeface="Cambria Math"/>
                                </a:rPr>
                                <m:t>)</m:t>
                              </m:r>
                            </m:num>
                            <m:den>
                              <m:r>
                                <a:rPr lang="en-US" b="0" i="1" smtClean="0">
                                  <a:latin typeface="Cambria Math"/>
                                  <a:ea typeface="Cambria Math"/>
                                </a:rPr>
                                <m:t>𝑌</m:t>
                              </m:r>
                              <m:r>
                                <a:rPr lang="en-US" b="0" i="1" smtClean="0">
                                  <a:latin typeface="Cambria Math"/>
                                  <a:ea typeface="Cambria Math"/>
                                </a:rPr>
                                <m:t>−</m:t>
                              </m:r>
                              <m:r>
                                <a:rPr lang="en-US" b="0" i="1" smtClean="0">
                                  <a:latin typeface="Cambria Math"/>
                                  <a:ea typeface="Cambria Math"/>
                                </a:rPr>
                                <m:t>𝜆</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=0</m:t>
                              </m:r>
                            </m:den>
                          </m:f>
                          <m:r>
                            <m:rPr>
                              <m:nor/>
                            </m:rPr>
                            <a:rPr lang="en-US" dirty="0"/>
                            <m:t> </m:t>
                          </m:r>
                        </m:den>
                      </m:f>
                    </m:oMath>
                  </m:oMathPara>
                </a14:m>
                <a:endParaRPr lang="en-US" dirty="0"/>
              </a:p>
            </p:txBody>
          </p:sp>
        </mc:Choice>
        <mc:Fallback xmlns="">
          <p:sp>
            <p:nvSpPr>
              <p:cNvPr id="32" name="TextBox 31"/>
              <p:cNvSpPr txBox="1">
                <a:spLocks noRot="1" noChangeAspect="1" noMove="1" noResize="1" noEditPoints="1" noAdjustHandles="1" noChangeArrowheads="1" noChangeShapeType="1" noTextEdit="1"/>
              </p:cNvSpPr>
              <p:nvPr/>
            </p:nvSpPr>
            <p:spPr>
              <a:xfrm>
                <a:off x="3286125" y="5627847"/>
                <a:ext cx="3389389" cy="369332"/>
              </a:xfrm>
              <a:prstGeom prst="rect">
                <a:avLst/>
              </a:prstGeom>
              <a:blipFill rotWithShape="1">
                <a:blip r:embed="rId5"/>
                <a:stretch>
                  <a:fillRect t="-116393" b="-1754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3276600" y="6031468"/>
                <a:ext cx="293836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ea typeface="Cambria Math"/>
                            </a:rPr>
                          </m:ctrlPr>
                        </m:fPr>
                        <m:num>
                          <m:r>
                            <a:rPr lang="en-US" i="1">
                              <a:latin typeface="Cambria Math"/>
                              <a:ea typeface="Cambria Math"/>
                            </a:rPr>
                            <m:t>𝜕</m:t>
                          </m:r>
                          <m:r>
                            <m:rPr>
                              <m:sty m:val="p"/>
                            </m:rPr>
                            <a:rPr lang="el-GR" i="1">
                              <a:latin typeface="Cambria Math"/>
                              <a:ea typeface="Cambria Math"/>
                            </a:rPr>
                            <m:t>Φ</m:t>
                          </m:r>
                          <m:r>
                            <m:rPr>
                              <m:nor/>
                            </m:rPr>
                            <a:rPr lang="en-US" dirty="0"/>
                            <m:t> </m:t>
                          </m:r>
                        </m:num>
                        <m:den>
                          <m:r>
                            <a:rPr lang="en-US" i="1">
                              <a:latin typeface="Cambria Math"/>
                              <a:ea typeface="Cambria Math"/>
                            </a:rPr>
                            <m:t>𝜕</m:t>
                          </m:r>
                          <m:r>
                            <m:rPr>
                              <m:sty m:val="p"/>
                            </m:rPr>
                            <a:rPr lang="el-GR" b="0" i="1" smtClean="0">
                              <a:latin typeface="Cambria Math"/>
                              <a:ea typeface="Cambria Math"/>
                            </a:rPr>
                            <m:t>λ</m:t>
                          </m:r>
                          <m:r>
                            <m:rPr>
                              <m:nor/>
                            </m:rPr>
                            <a:rPr lang="en-US" b="0" i="0"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m:rPr>
                              <m:nor/>
                            </m:rPr>
                            <a:rPr lang="en-US" b="0" i="0" smtClean="0">
                              <a:latin typeface="Cambria Math"/>
                              <a:ea typeface="Cambria Math"/>
                            </a:rPr>
                            <m:t>X</m:t>
                          </m:r>
                          <m:r>
                            <m:rPr>
                              <m:nor/>
                            </m:rPr>
                            <a:rPr lang="en-US" b="0" i="0"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𝑌</m:t>
                          </m:r>
                          <m:r>
                            <a:rPr lang="en-US" b="0" i="1" smtClean="0">
                              <a:latin typeface="Cambria Math"/>
                              <a:ea typeface="Cambria Math"/>
                            </a:rPr>
                            <m:t>−</m:t>
                          </m:r>
                          <m:r>
                            <a:rPr lang="en-US" b="0" i="1" smtClean="0">
                              <a:latin typeface="Cambria Math"/>
                              <a:ea typeface="Cambria Math"/>
                            </a:rPr>
                            <m:t>𝐼</m:t>
                          </m:r>
                          <m:r>
                            <a:rPr lang="en-US" b="0" i="1" smtClean="0">
                              <a:latin typeface="Cambria Math"/>
                              <a:ea typeface="Cambria Math"/>
                            </a:rPr>
                            <m:t>=0</m:t>
                          </m:r>
                          <m:r>
                            <m:rPr>
                              <m:nor/>
                            </m:rPr>
                            <a:rPr lang="en-US" dirty="0"/>
                            <m:t> </m:t>
                          </m:r>
                        </m:den>
                      </m:f>
                    </m:oMath>
                  </m:oMathPara>
                </a14:m>
                <a:endParaRPr lang="en-US" dirty="0"/>
              </a:p>
            </p:txBody>
          </p:sp>
        </mc:Choice>
        <mc:Fallback xmlns="">
          <p:sp>
            <p:nvSpPr>
              <p:cNvPr id="33" name="TextBox 32"/>
              <p:cNvSpPr txBox="1">
                <a:spLocks noRot="1" noChangeAspect="1" noMove="1" noResize="1" noEditPoints="1" noAdjustHandles="1" noChangeArrowheads="1" noChangeShapeType="1" noTextEdit="1"/>
              </p:cNvSpPr>
              <p:nvPr/>
            </p:nvSpPr>
            <p:spPr>
              <a:xfrm>
                <a:off x="3276600" y="6031468"/>
                <a:ext cx="2938368" cy="369332"/>
              </a:xfrm>
              <a:prstGeom prst="rect">
                <a:avLst/>
              </a:prstGeom>
              <a:blipFill rotWithShape="1">
                <a:blip r:embed="rId6"/>
                <a:stretch>
                  <a:fillRect t="-116393" b="-1754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3530880" y="2895600"/>
                <a:ext cx="204767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𝑈</m:t>
                      </m:r>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m:t>
                      </m:r>
                      <m:sSup>
                        <m:sSupPr>
                          <m:ctrlPr>
                            <a:rPr lang="en-US" b="0" i="1" smtClean="0">
                              <a:latin typeface="Cambria Math"/>
                            </a:rPr>
                          </m:ctrlPr>
                        </m:sSupPr>
                        <m:e>
                          <m:r>
                            <a:rPr lang="en-US" b="0" i="1" smtClean="0">
                              <a:latin typeface="Cambria Math"/>
                            </a:rPr>
                            <m:t>𝑋</m:t>
                          </m:r>
                        </m:e>
                        <m:sup>
                          <m:r>
                            <a:rPr lang="en-US" b="0" i="1" smtClean="0">
                              <a:latin typeface="Cambria Math"/>
                            </a:rPr>
                            <m:t>𝑎</m:t>
                          </m:r>
                        </m:sup>
                      </m:sSup>
                      <m:sSup>
                        <m:sSupPr>
                          <m:ctrlPr>
                            <a:rPr lang="en-US" b="0" i="1" smtClean="0">
                              <a:latin typeface="Cambria Math"/>
                            </a:rPr>
                          </m:ctrlPr>
                        </m:sSupPr>
                        <m:e>
                          <m:r>
                            <a:rPr lang="en-US" b="0" i="1" smtClean="0">
                              <a:latin typeface="Cambria Math"/>
                            </a:rPr>
                            <m:t>𝑌</m:t>
                          </m:r>
                        </m:e>
                        <m:sup>
                          <m:r>
                            <a:rPr lang="en-US" b="0" i="1" smtClean="0">
                              <a:latin typeface="Cambria Math"/>
                            </a:rPr>
                            <m:t>1−</m:t>
                          </m:r>
                          <m:r>
                            <a:rPr lang="en-US" b="0" i="1" smtClean="0">
                              <a:latin typeface="Cambria Math"/>
                            </a:rPr>
                            <m:t>𝑎</m:t>
                          </m:r>
                        </m:sup>
                      </m:sSup>
                    </m:oMath>
                  </m:oMathPara>
                </a14:m>
                <a:endParaRPr lang="en-US" dirty="0"/>
              </a:p>
            </p:txBody>
          </p:sp>
        </mc:Choice>
        <mc:Fallback xmlns="">
          <p:sp>
            <p:nvSpPr>
              <p:cNvPr id="10" name="TextBox 9"/>
              <p:cNvSpPr txBox="1">
                <a:spLocks noRot="1" noChangeAspect="1" noMove="1" noResize="1" noEditPoints="1" noAdjustHandles="1" noChangeArrowheads="1" noChangeShapeType="1" noTextEdit="1"/>
              </p:cNvSpPr>
              <p:nvPr/>
            </p:nvSpPr>
            <p:spPr>
              <a:xfrm>
                <a:off x="3530880" y="2895600"/>
                <a:ext cx="2047676" cy="369332"/>
              </a:xfrm>
              <a:prstGeom prst="rect">
                <a:avLst/>
              </a:prstGeom>
              <a:blipFill rotWithShape="1">
                <a:blip r:embed="rId7"/>
                <a:stretch>
                  <a:fillRect/>
                </a:stretch>
              </a:blipFill>
            </p:spPr>
            <p:txBody>
              <a:bodyPr/>
              <a:lstStyle/>
              <a:p>
                <a:r>
                  <a:rPr lang="en-US">
                    <a:noFill/>
                  </a:rPr>
                  <a:t> </a:t>
                </a:r>
              </a:p>
            </p:txBody>
          </p:sp>
        </mc:Fallback>
      </mc:AlternateContent>
      <p:pic>
        <p:nvPicPr>
          <p:cNvPr id="15"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000769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wipe(left)">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left)">
                                      <p:cBhvr>
                                        <p:cTn id="42" dur="500"/>
                                        <p:tgtEl>
                                          <p:spTgt spid="7"/>
                                        </p:tgtEl>
                                      </p:cBhvr>
                                    </p:animEffec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left)">
                                      <p:cBhvr>
                                        <p:cTn id="46" dur="500"/>
                                        <p:tgtEl>
                                          <p:spTgt spid="9"/>
                                        </p:tgtEl>
                                      </p:cBhvr>
                                    </p:animEffect>
                                  </p:childTnLst>
                                </p:cTn>
                              </p:par>
                            </p:childTnLst>
                          </p:cTn>
                        </p:par>
                        <p:par>
                          <p:cTn id="47" fill="hold">
                            <p:stCondLst>
                              <p:cond delay="1000"/>
                            </p:stCondLst>
                            <p:childTnLst>
                              <p:par>
                                <p:cTn id="48" presetID="22" presetClass="entr" presetSubtype="8"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wipe(left)">
                                      <p:cBhvr>
                                        <p:cTn id="50" dur="500"/>
                                        <p:tgtEl>
                                          <p:spTgt spid="32"/>
                                        </p:tgtEl>
                                      </p:cBhvr>
                                    </p:animEffect>
                                  </p:childTnLst>
                                </p:cTn>
                              </p:par>
                            </p:childTnLst>
                          </p:cTn>
                        </p:par>
                        <p:par>
                          <p:cTn id="51" fill="hold">
                            <p:stCondLst>
                              <p:cond delay="1500"/>
                            </p:stCondLst>
                            <p:childTnLst>
                              <p:par>
                                <p:cTn id="52" presetID="22" presetClass="entr" presetSubtype="8"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wipe(left)">
                                      <p:cBhvr>
                                        <p:cTn id="5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17" grpId="0"/>
      <p:bldP spid="2" grpId="0"/>
      <p:bldP spid="3" grpId="0"/>
      <p:bldP spid="20" grpId="0"/>
      <p:bldP spid="5" grpId="0"/>
      <p:bldP spid="6" grpId="0"/>
      <p:bldP spid="7" grpId="0"/>
      <p:bldP spid="9" grpId="0"/>
      <p:bldP spid="32" grpId="0"/>
      <p:bldP spid="33"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5340" y="2008294"/>
            <a:ext cx="8274048" cy="646331"/>
          </a:xfrm>
          <a:prstGeom prst="rect">
            <a:avLst/>
          </a:prstGeom>
        </p:spPr>
        <p:txBody>
          <a:bodyPr wrap="square">
            <a:spAutoFit/>
          </a:bodyPr>
          <a:lstStyle/>
          <a:p>
            <a:pPr>
              <a:buNone/>
            </a:pPr>
            <a:r>
              <a:rPr lang="en-US" dirty="0">
                <a:latin typeface="+mn-lt"/>
              </a:rPr>
              <a:t>Combining these expressions with the last condition (the budget constraint)</a:t>
            </a:r>
          </a:p>
          <a:p>
            <a:pPr>
              <a:buNone/>
            </a:pPr>
            <a:r>
              <a:rPr lang="en-US" dirty="0">
                <a:latin typeface="+mn-lt"/>
              </a:rPr>
              <a:t>gives us</a:t>
            </a:r>
          </a:p>
        </p:txBody>
      </p:sp>
      <mc:AlternateContent xmlns:mc="http://schemas.openxmlformats.org/markup-compatibility/2006" xmlns:a14="http://schemas.microsoft.com/office/drawing/2010/main">
        <mc:Choice Requires="a14">
          <p:sp>
            <p:nvSpPr>
              <p:cNvPr id="20" name="Rectangle 19"/>
              <p:cNvSpPr/>
              <p:nvPr/>
            </p:nvSpPr>
            <p:spPr>
              <a:xfrm>
                <a:off x="466726" y="3172393"/>
                <a:ext cx="8274049" cy="646331"/>
              </a:xfrm>
              <a:prstGeom prst="rect">
                <a:avLst/>
              </a:prstGeom>
            </p:spPr>
            <p:txBody>
              <a:bodyPr wrap="square">
                <a:spAutoFit/>
              </a:bodyPr>
              <a:lstStyle/>
              <a:p>
                <a:pPr>
                  <a:buNone/>
                </a:pPr>
                <a:r>
                  <a:rPr lang="en-US" dirty="0" smtClean="0">
                    <a:latin typeface="+mn-lt"/>
                  </a:rPr>
                  <a:t>or </a:t>
                </a:r>
                <a14:m>
                  <m:oMath xmlns:m="http://schemas.openxmlformats.org/officeDocument/2006/math">
                    <m:r>
                      <a:rPr lang="en-US" i="1" smtClean="0">
                        <a:latin typeface="Cambria Math"/>
                        <a:ea typeface="Cambria Math"/>
                      </a:rPr>
                      <m:t>𝜆</m:t>
                    </m:r>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1</m:t>
                        </m:r>
                      </m:num>
                      <m:den>
                        <m:r>
                          <a:rPr lang="en-US" b="0" i="1" smtClean="0">
                            <a:latin typeface="Cambria Math"/>
                            <a:ea typeface="Cambria Math"/>
                          </a:rPr>
                          <m:t>𝐼</m:t>
                        </m:r>
                        <m:r>
                          <a:rPr lang="en-US" b="0" i="1" smtClean="0">
                            <a:latin typeface="Cambria Math"/>
                            <a:ea typeface="Cambria Math"/>
                          </a:rPr>
                          <m:t>.</m:t>
                        </m:r>
                      </m:den>
                    </m:f>
                  </m:oMath>
                </a14:m>
                <a:r>
                  <a:rPr lang="en-US" dirty="0" smtClean="0">
                    <a:latin typeface="+mn-lt"/>
                  </a:rPr>
                  <a:t>  </a:t>
                </a:r>
                <a:r>
                  <a:rPr lang="en-US" dirty="0">
                    <a:latin typeface="+mn-lt"/>
                  </a:rPr>
                  <a:t>Now we can substitute this expression </a:t>
                </a:r>
                <a:r>
                  <a:rPr lang="en-US" dirty="0" smtClean="0">
                    <a:latin typeface="+mn-lt"/>
                  </a:rPr>
                  <a:t>for </a:t>
                </a:r>
                <a:r>
                  <a:rPr lang="el-GR" dirty="0" smtClean="0">
                    <a:latin typeface="+mn-lt"/>
                  </a:rPr>
                  <a:t>λ</a:t>
                </a:r>
                <a:r>
                  <a:rPr lang="en-US" dirty="0">
                    <a:latin typeface="+mn-lt"/>
                  </a:rPr>
                  <a:t> back into (A4.13) and</a:t>
                </a:r>
              </a:p>
              <a:p>
                <a:pPr>
                  <a:buNone/>
                </a:pPr>
                <a:r>
                  <a:rPr lang="en-US" dirty="0">
                    <a:latin typeface="+mn-lt"/>
                  </a:rPr>
                  <a:t>(A4.14) to obtain the demand functions:</a:t>
                </a:r>
              </a:p>
            </p:txBody>
          </p:sp>
        </mc:Choice>
        <mc:Fallback xmlns="">
          <p:sp>
            <p:nvSpPr>
              <p:cNvPr id="20" name="Rectangle 19"/>
              <p:cNvSpPr>
                <a:spLocks noRot="1" noChangeAspect="1" noMove="1" noResize="1" noEditPoints="1" noAdjustHandles="1" noChangeArrowheads="1" noChangeShapeType="1" noTextEdit="1"/>
              </p:cNvSpPr>
              <p:nvPr/>
            </p:nvSpPr>
            <p:spPr>
              <a:xfrm>
                <a:off x="466726" y="3172393"/>
                <a:ext cx="8274049" cy="646331"/>
              </a:xfrm>
              <a:prstGeom prst="rect">
                <a:avLst/>
              </a:prstGeom>
              <a:blipFill rotWithShape="1">
                <a:blip r:embed="rId2"/>
                <a:stretch>
                  <a:fillRect l="-663" t="-66038" b="-59434"/>
                </a:stretch>
              </a:blipFill>
            </p:spPr>
            <p:txBody>
              <a:bodyPr/>
              <a:lstStyle/>
              <a:p>
                <a:r>
                  <a:rPr lang="en-US">
                    <a:noFill/>
                  </a:rPr>
                  <a:t> </a:t>
                </a:r>
              </a:p>
            </p:txBody>
          </p:sp>
        </mc:Fallback>
      </mc:AlternateContent>
      <p:sp>
        <p:nvSpPr>
          <p:cNvPr id="7" name="Rectangle 6"/>
          <p:cNvSpPr/>
          <p:nvPr/>
        </p:nvSpPr>
        <p:spPr>
          <a:xfrm>
            <a:off x="473440" y="677644"/>
            <a:ext cx="6917960" cy="369332"/>
          </a:xfrm>
          <a:prstGeom prst="rect">
            <a:avLst/>
          </a:prstGeom>
        </p:spPr>
        <p:txBody>
          <a:bodyPr wrap="square">
            <a:spAutoFit/>
          </a:bodyPr>
          <a:lstStyle/>
          <a:p>
            <a:pPr>
              <a:buNone/>
            </a:pPr>
            <a:r>
              <a:rPr lang="en-US" dirty="0">
                <a:latin typeface="+mn-lt"/>
              </a:rPr>
              <a:t>The first two conditions imply that</a:t>
            </a:r>
          </a:p>
        </p:txBody>
      </p:sp>
      <mc:AlternateContent xmlns:mc="http://schemas.openxmlformats.org/markup-compatibility/2006" xmlns:a14="http://schemas.microsoft.com/office/drawing/2010/main">
        <mc:Choice Requires="a14">
          <p:sp>
            <p:nvSpPr>
              <p:cNvPr id="4" name="TextBox 3"/>
              <p:cNvSpPr txBox="1"/>
              <p:nvPr/>
            </p:nvSpPr>
            <p:spPr>
              <a:xfrm>
                <a:off x="3253982" y="1121194"/>
                <a:ext cx="132677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𝑋</m:t>
                      </m:r>
                      <m:r>
                        <a:rPr lang="en-US" b="0" i="1" smtClean="0">
                          <a:latin typeface="Cambria Math"/>
                        </a:rPr>
                        <m:t>=</m:t>
                      </m:r>
                      <m:f>
                        <m:fPr>
                          <m:type m:val="lin"/>
                          <m:ctrlPr>
                            <a:rPr lang="en-US" b="0" i="1" smtClean="0">
                              <a:latin typeface="Cambria Math"/>
                            </a:rPr>
                          </m:ctrlPr>
                        </m:fPr>
                        <m:num>
                          <m:r>
                            <a:rPr lang="en-US" b="0" i="1" smtClean="0">
                              <a:latin typeface="Cambria Math"/>
                            </a:rPr>
                            <m:t>𝑎</m:t>
                          </m:r>
                        </m:num>
                        <m:den>
                          <m:r>
                            <a:rPr lang="en-US" b="0" i="1" smtClean="0">
                              <a:latin typeface="Cambria Math"/>
                              <a:ea typeface="Cambria Math"/>
                            </a:rPr>
                            <m:t>𝜆</m:t>
                          </m:r>
                        </m:den>
                      </m:f>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3253982" y="1121194"/>
                <a:ext cx="1326773" cy="369332"/>
              </a:xfrm>
              <a:prstGeom prst="rect">
                <a:avLst/>
              </a:prstGeom>
              <a:blipFill rotWithShape="1">
                <a:blip r:embed="rId3"/>
                <a:stretch>
                  <a:fillRect t="-116393" r="-36406" b="-1754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3253982" y="1564744"/>
                <a:ext cx="190795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𝑌</m:t>
                      </m:r>
                      <m:r>
                        <a:rPr lang="en-US" b="0" i="1" smtClean="0">
                          <a:latin typeface="Cambria Math"/>
                        </a:rPr>
                        <m:t>=</m:t>
                      </m:r>
                      <m:f>
                        <m:fPr>
                          <m:type m:val="lin"/>
                          <m:ctrlPr>
                            <a:rPr lang="en-US" b="0" i="1" smtClean="0">
                              <a:latin typeface="Cambria Math"/>
                            </a:rPr>
                          </m:ctrlPr>
                        </m:fPr>
                        <m:num>
                          <m:r>
                            <a:rPr lang="en-US" b="0" i="1" smtClean="0">
                              <a:latin typeface="Cambria Math"/>
                            </a:rPr>
                            <m:t>(1−</m:t>
                          </m:r>
                          <m:r>
                            <a:rPr lang="en-US" b="0" i="1" smtClean="0">
                              <a:latin typeface="Cambria Math"/>
                            </a:rPr>
                            <m:t>𝑎</m:t>
                          </m:r>
                          <m:r>
                            <a:rPr lang="en-US" b="0" i="1" smtClean="0">
                              <a:latin typeface="Cambria Math"/>
                            </a:rPr>
                            <m:t>)</m:t>
                          </m:r>
                        </m:num>
                        <m:den>
                          <m:r>
                            <a:rPr lang="en-US" b="0" i="1" smtClean="0">
                              <a:latin typeface="Cambria Math"/>
                              <a:ea typeface="Cambria Math"/>
                            </a:rPr>
                            <m:t>𝜆</m:t>
                          </m:r>
                        </m:den>
                      </m:f>
                    </m:oMath>
                  </m:oMathPara>
                </a14:m>
                <a:endParaRPr lang="en-US" dirty="0"/>
              </a:p>
            </p:txBody>
          </p:sp>
        </mc:Choice>
        <mc:Fallback xmlns="">
          <p:sp>
            <p:nvSpPr>
              <p:cNvPr id="16" name="TextBox 15"/>
              <p:cNvSpPr txBox="1">
                <a:spLocks noRot="1" noChangeAspect="1" noMove="1" noResize="1" noEditPoints="1" noAdjustHandles="1" noChangeArrowheads="1" noChangeShapeType="1" noTextEdit="1"/>
              </p:cNvSpPr>
              <p:nvPr/>
            </p:nvSpPr>
            <p:spPr>
              <a:xfrm>
                <a:off x="3253982" y="1564744"/>
                <a:ext cx="1907958" cy="369332"/>
              </a:xfrm>
              <a:prstGeom prst="rect">
                <a:avLst/>
              </a:prstGeom>
              <a:blipFill rotWithShape="1">
                <a:blip r:embed="rId4"/>
                <a:stretch>
                  <a:fillRect t="-118333" r="-24920" b="-180000"/>
                </a:stretch>
              </a:blipFill>
            </p:spPr>
            <p:txBody>
              <a:bodyPr/>
              <a:lstStyle/>
              <a:p>
                <a:r>
                  <a:rPr lang="en-US">
                    <a:noFill/>
                  </a:rPr>
                  <a:t> </a:t>
                </a:r>
              </a:p>
            </p:txBody>
          </p:sp>
        </mc:Fallback>
      </mc:AlternateContent>
      <p:sp>
        <p:nvSpPr>
          <p:cNvPr id="18" name="TextBox 17"/>
          <p:cNvSpPr txBox="1"/>
          <p:nvPr/>
        </p:nvSpPr>
        <p:spPr>
          <a:xfrm>
            <a:off x="6195801" y="1087993"/>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A4.13)</a:t>
            </a:r>
            <a:endParaRPr lang="en-US" b="1" dirty="0"/>
          </a:p>
        </p:txBody>
      </p:sp>
      <p:sp>
        <p:nvSpPr>
          <p:cNvPr id="19" name="TextBox 18"/>
          <p:cNvSpPr txBox="1"/>
          <p:nvPr/>
        </p:nvSpPr>
        <p:spPr>
          <a:xfrm>
            <a:off x="6214851" y="1535668"/>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A4.14)</a:t>
            </a:r>
            <a:endParaRPr lang="en-US" b="1" dirty="0"/>
          </a:p>
        </p:txBody>
      </p:sp>
      <mc:AlternateContent xmlns:mc="http://schemas.openxmlformats.org/markup-compatibility/2006" xmlns:a14="http://schemas.microsoft.com/office/drawing/2010/main">
        <mc:Choice Requires="a14">
          <p:sp>
            <p:nvSpPr>
              <p:cNvPr id="11" name="TextBox 10"/>
              <p:cNvSpPr txBox="1"/>
              <p:nvPr/>
            </p:nvSpPr>
            <p:spPr>
              <a:xfrm>
                <a:off x="3253982" y="2728843"/>
                <a:ext cx="268695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𝑎</m:t>
                          </m:r>
                        </m:num>
                        <m:den>
                          <m:r>
                            <a:rPr lang="en-US" i="1" smtClean="0">
                              <a:latin typeface="Cambria Math"/>
                              <a:ea typeface="Cambria Math"/>
                            </a:rPr>
                            <m:t>𝜆</m:t>
                          </m:r>
                          <m:r>
                            <a:rPr lang="en-US" b="0" i="1" smtClean="0">
                              <a:latin typeface="Cambria Math"/>
                              <a:ea typeface="Cambria Math"/>
                            </a:rPr>
                            <m:t>+</m:t>
                          </m:r>
                          <m:f>
                            <m:fPr>
                              <m:type m:val="lin"/>
                              <m:ctrlPr>
                                <a:rPr lang="en-US" b="0" i="1" smtClean="0">
                                  <a:latin typeface="Cambria Math"/>
                                  <a:ea typeface="Cambria Math"/>
                                </a:rPr>
                              </m:ctrlPr>
                            </m:fPr>
                            <m:num>
                              <m:r>
                                <a:rPr lang="en-US" i="1">
                                  <a:latin typeface="Cambria Math"/>
                                  <a:ea typeface="Cambria Math"/>
                                </a:rPr>
                                <m:t>(1−</m:t>
                              </m:r>
                              <m:r>
                                <a:rPr lang="en-US" i="1">
                                  <a:latin typeface="Cambria Math"/>
                                  <a:ea typeface="Cambria Math"/>
                                </a:rPr>
                                <m:t>𝑎</m:t>
                              </m:r>
                              <m:r>
                                <a:rPr lang="en-US" i="1">
                                  <a:latin typeface="Cambria Math"/>
                                  <a:ea typeface="Cambria Math"/>
                                </a:rPr>
                                <m:t>)</m:t>
                              </m:r>
                            </m:num>
                            <m:den>
                              <m:r>
                                <a:rPr lang="en-US" b="0" i="1" smtClean="0">
                                  <a:latin typeface="Cambria Math"/>
                                  <a:ea typeface="Cambria Math"/>
                                </a:rPr>
                                <m:t>𝜆</m:t>
                              </m:r>
                            </m:den>
                          </m:f>
                        </m:den>
                      </m:f>
                      <m:r>
                        <a:rPr lang="en-US" b="0" i="1" smtClean="0">
                          <a:latin typeface="Cambria Math"/>
                        </a:rPr>
                        <m:t>−</m:t>
                      </m:r>
                      <m:r>
                        <a:rPr lang="en-US" b="0" i="1" smtClean="0">
                          <a:latin typeface="Cambria Math"/>
                        </a:rPr>
                        <m:t>𝐼</m:t>
                      </m:r>
                      <m:r>
                        <a:rPr lang="en-US" b="0" i="1" smtClean="0">
                          <a:latin typeface="Cambria Math"/>
                        </a:rPr>
                        <m:t>=0</m:t>
                      </m:r>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3253982" y="2728843"/>
                <a:ext cx="2686954" cy="369332"/>
              </a:xfrm>
              <a:prstGeom prst="rect">
                <a:avLst/>
              </a:prstGeom>
              <a:blipFill rotWithShape="1">
                <a:blip r:embed="rId5"/>
                <a:stretch>
                  <a:fillRect l="-5669" t="-118333" b="-18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3253982" y="3892942"/>
                <a:ext cx="149040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𝑋</m:t>
                      </m:r>
                      <m:r>
                        <a:rPr lang="en-US" b="0" i="1" smtClean="0">
                          <a:latin typeface="Cambria Math"/>
                        </a:rPr>
                        <m:t>=(</m:t>
                      </m:r>
                      <m:f>
                        <m:fPr>
                          <m:type m:val="lin"/>
                          <m:ctrlPr>
                            <a:rPr lang="en-US" b="0" i="1" smtClean="0">
                              <a:latin typeface="Cambria Math"/>
                            </a:rPr>
                          </m:ctrlPr>
                        </m:fPr>
                        <m:num>
                          <m:r>
                            <a:rPr lang="en-US" b="0" i="1" smtClean="0">
                              <a:latin typeface="Cambria Math"/>
                            </a:rPr>
                            <m:t>𝑎</m:t>
                          </m:r>
                        </m:num>
                        <m:den>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m:t>
                          </m:r>
                          <m:r>
                            <a:rPr lang="en-US" b="0" i="1" smtClean="0">
                              <a:latin typeface="Cambria Math"/>
                            </a:rPr>
                            <m:t>𝐼</m:t>
                          </m:r>
                        </m:den>
                      </m:f>
                    </m:oMath>
                  </m:oMathPara>
                </a14:m>
                <a:endParaRPr lang="en-US" dirty="0"/>
              </a:p>
            </p:txBody>
          </p:sp>
        </mc:Choice>
        <mc:Fallback xmlns="">
          <p:sp>
            <p:nvSpPr>
              <p:cNvPr id="12" name="TextBox 11"/>
              <p:cNvSpPr txBox="1">
                <a:spLocks noRot="1" noChangeAspect="1" noMove="1" noResize="1" noEditPoints="1" noAdjustHandles="1" noChangeArrowheads="1" noChangeShapeType="1" noTextEdit="1"/>
              </p:cNvSpPr>
              <p:nvPr/>
            </p:nvSpPr>
            <p:spPr>
              <a:xfrm>
                <a:off x="3253982" y="3892942"/>
                <a:ext cx="1490408" cy="369332"/>
              </a:xfrm>
              <a:prstGeom prst="rect">
                <a:avLst/>
              </a:prstGeom>
              <a:blipFill rotWithShape="1">
                <a:blip r:embed="rId6"/>
                <a:stretch>
                  <a:fillRect t="-118333" r="-11885" b="-18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3253982" y="4336494"/>
                <a:ext cx="209724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𝑌</m:t>
                      </m:r>
                      <m:r>
                        <a:rPr lang="en-US" b="0" i="1" smtClean="0">
                          <a:latin typeface="Cambria Math"/>
                        </a:rPr>
                        <m:t>=[(</m:t>
                      </m:r>
                      <m:f>
                        <m:fPr>
                          <m:type m:val="lin"/>
                          <m:ctrlPr>
                            <a:rPr lang="en-US" b="0" i="1" smtClean="0">
                              <a:latin typeface="Cambria Math"/>
                            </a:rPr>
                          </m:ctrlPr>
                        </m:fPr>
                        <m:num>
                          <m:r>
                            <a:rPr lang="en-US" i="1">
                              <a:latin typeface="Cambria Math"/>
                            </a:rPr>
                            <m:t>1−</m:t>
                          </m:r>
                          <m:r>
                            <a:rPr lang="en-US" i="1">
                              <a:latin typeface="Cambria Math"/>
                            </a:rPr>
                            <m:t>𝑎</m:t>
                          </m:r>
                          <m:r>
                            <a:rPr lang="en-US" i="1">
                              <a:latin typeface="Cambria Math"/>
                            </a:rPr>
                            <m:t>)</m:t>
                          </m:r>
                          <m:r>
                            <m:rPr>
                              <m:nor/>
                            </m:rPr>
                            <a:rPr lang="en-US" dirty="0"/>
                            <m:t> </m:t>
                          </m:r>
                        </m:num>
                        <m:den>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m:t>
                          </m:r>
                          <m:r>
                            <a:rPr lang="en-US" b="0" i="1" smtClean="0">
                              <a:latin typeface="Cambria Math"/>
                            </a:rPr>
                            <m:t>𝐼</m:t>
                          </m:r>
                        </m:den>
                      </m:f>
                    </m:oMath>
                  </m:oMathPara>
                </a14:m>
                <a:endParaRPr lang="en-US" dirty="0"/>
              </a:p>
            </p:txBody>
          </p:sp>
        </mc:Choice>
        <mc:Fallback xmlns="">
          <p:sp>
            <p:nvSpPr>
              <p:cNvPr id="13" name="TextBox 12"/>
              <p:cNvSpPr txBox="1">
                <a:spLocks noRot="1" noChangeAspect="1" noMove="1" noResize="1" noEditPoints="1" noAdjustHandles="1" noChangeArrowheads="1" noChangeShapeType="1" noTextEdit="1"/>
              </p:cNvSpPr>
              <p:nvPr/>
            </p:nvSpPr>
            <p:spPr>
              <a:xfrm>
                <a:off x="3253982" y="4336494"/>
                <a:ext cx="2097241" cy="369332"/>
              </a:xfrm>
              <a:prstGeom prst="rect">
                <a:avLst/>
              </a:prstGeom>
              <a:blipFill rotWithShape="1">
                <a:blip r:embed="rId7"/>
                <a:stretch>
                  <a:fillRect t="-116393" r="-9012" b="-175410"/>
                </a:stretch>
              </a:blipFill>
            </p:spPr>
            <p:txBody>
              <a:bodyPr/>
              <a:lstStyle/>
              <a:p>
                <a:r>
                  <a:rPr lang="en-US">
                    <a:noFill/>
                  </a:rPr>
                  <a:t> </a:t>
                </a:r>
              </a:p>
            </p:txBody>
          </p:sp>
        </mc:Fallback>
      </mc:AlternateContent>
      <p:pic>
        <p:nvPicPr>
          <p:cNvPr id="14"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62415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left)">
                                      <p:cBhvr>
                                        <p:cTn id="36" dur="500"/>
                                        <p:tgtEl>
                                          <p:spTgt spid="20"/>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left)">
                                      <p:cBhvr>
                                        <p:cTn id="40" dur="500"/>
                                        <p:tgtEl>
                                          <p:spTgt spid="12"/>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 grpId="0"/>
      <p:bldP spid="7" grpId="0"/>
      <p:bldP spid="4" grpId="0"/>
      <p:bldP spid="16" grpId="0"/>
      <p:bldP spid="18" grpId="0"/>
      <p:bldP spid="19" grpId="0"/>
      <p:bldP spid="11" grpId="0"/>
      <p:bldP spid="12" grpId="0"/>
      <p:bldP spid="1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52"/>
          <p:cNvSpPr txBox="1">
            <a:spLocks noChangeArrowheads="1"/>
          </p:cNvSpPr>
          <p:nvPr/>
        </p:nvSpPr>
        <p:spPr>
          <a:xfrm>
            <a:off x="435340" y="1"/>
            <a:ext cx="6858002"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008FD0"/>
                </a:solidFill>
                <a:latin typeface="+mj-lt"/>
              </a:rPr>
              <a:t>Duality in Consumer Theory</a:t>
            </a:r>
          </a:p>
        </p:txBody>
      </p:sp>
      <p:sp>
        <p:nvSpPr>
          <p:cNvPr id="17" name="Text Box 10"/>
          <p:cNvSpPr txBox="1">
            <a:spLocks noChangeArrowheads="1"/>
          </p:cNvSpPr>
          <p:nvPr/>
        </p:nvSpPr>
        <p:spPr bwMode="auto">
          <a:xfrm>
            <a:off x="457200" y="914400"/>
            <a:ext cx="8283574" cy="1231106"/>
          </a:xfrm>
          <a:prstGeom prst="rect">
            <a:avLst/>
          </a:prstGeom>
          <a:noFill/>
          <a:ln w="9525">
            <a:noFill/>
            <a:miter lim="800000"/>
            <a:headEnd/>
            <a:tailEnd/>
          </a:ln>
        </p:spPr>
        <p:txBody>
          <a:bodyPr wrap="square">
            <a:spAutoFit/>
          </a:bodyPr>
          <a:lstStyle/>
          <a:p>
            <a:pPr defTabSz="342900">
              <a:buClr>
                <a:schemeClr val="bg2"/>
              </a:buClr>
              <a:buFontTx/>
              <a:buNone/>
              <a:tabLst>
                <a:tab pos="1143000" algn="l"/>
              </a:tabLst>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duality	</a:t>
            </a:r>
            <a:r>
              <a:rPr lang="en-US" dirty="0">
                <a:solidFill>
                  <a:srgbClr val="2A5CAA"/>
                </a:solidFill>
                <a:latin typeface="Arial" charset="0"/>
              </a:rPr>
              <a:t>Alternative way </a:t>
            </a:r>
            <a:r>
              <a:rPr lang="en-US" dirty="0" smtClean="0">
                <a:solidFill>
                  <a:srgbClr val="2A5CAA"/>
                </a:solidFill>
                <a:latin typeface="Arial" charset="0"/>
              </a:rPr>
              <a:t>of looking </a:t>
            </a:r>
            <a:r>
              <a:rPr lang="en-US" dirty="0">
                <a:solidFill>
                  <a:srgbClr val="2A5CAA"/>
                </a:solidFill>
                <a:latin typeface="Arial" charset="0"/>
              </a:rPr>
              <a:t>at the consumer’s </a:t>
            </a:r>
            <a:r>
              <a:rPr lang="en-US" dirty="0" smtClean="0">
                <a:solidFill>
                  <a:srgbClr val="2A5CAA"/>
                </a:solidFill>
                <a:latin typeface="Arial" charset="0"/>
              </a:rPr>
              <a:t>utility</a:t>
            </a:r>
            <a:br>
              <a:rPr lang="en-US" dirty="0" smtClean="0">
                <a:solidFill>
                  <a:srgbClr val="2A5CAA"/>
                </a:solidFill>
                <a:latin typeface="Arial" charset="0"/>
              </a:rPr>
            </a:br>
            <a:r>
              <a:rPr lang="en-US" dirty="0" smtClean="0">
                <a:solidFill>
                  <a:srgbClr val="2A5CAA"/>
                </a:solidFill>
                <a:latin typeface="Arial" charset="0"/>
              </a:rPr>
              <a:t>maximization </a:t>
            </a:r>
            <a:r>
              <a:rPr lang="en-US" dirty="0">
                <a:solidFill>
                  <a:srgbClr val="2A5CAA"/>
                </a:solidFill>
                <a:latin typeface="Arial" charset="0"/>
              </a:rPr>
              <a:t>decision: </a:t>
            </a:r>
            <a:r>
              <a:rPr lang="en-US" dirty="0" smtClean="0">
                <a:solidFill>
                  <a:srgbClr val="2A5CAA"/>
                </a:solidFill>
                <a:latin typeface="Arial" charset="0"/>
              </a:rPr>
              <a:t>Rather than </a:t>
            </a:r>
            <a:r>
              <a:rPr lang="en-US" dirty="0">
                <a:solidFill>
                  <a:srgbClr val="2A5CAA"/>
                </a:solidFill>
                <a:latin typeface="Arial" charset="0"/>
              </a:rPr>
              <a:t>choosing the </a:t>
            </a:r>
            <a:r>
              <a:rPr lang="en-US" dirty="0" smtClean="0">
                <a:solidFill>
                  <a:srgbClr val="2A5CAA"/>
                </a:solidFill>
                <a:latin typeface="Arial" charset="0"/>
              </a:rPr>
              <a:t>highest indifference </a:t>
            </a:r>
            <a:r>
              <a:rPr lang="en-US" dirty="0">
                <a:solidFill>
                  <a:srgbClr val="2A5CAA"/>
                </a:solidFill>
                <a:latin typeface="Arial" charset="0"/>
              </a:rPr>
              <a:t>curve, given </a:t>
            </a:r>
            <a:r>
              <a:rPr lang="en-US" dirty="0" smtClean="0">
                <a:solidFill>
                  <a:srgbClr val="2A5CAA"/>
                </a:solidFill>
                <a:latin typeface="Arial" charset="0"/>
              </a:rPr>
              <a:t>a budget </a:t>
            </a:r>
            <a:r>
              <a:rPr lang="en-US" dirty="0">
                <a:solidFill>
                  <a:srgbClr val="2A5CAA"/>
                </a:solidFill>
                <a:latin typeface="Arial" charset="0"/>
              </a:rPr>
              <a:t>constraint, the </a:t>
            </a:r>
            <a:r>
              <a:rPr lang="en-US" dirty="0" smtClean="0">
                <a:solidFill>
                  <a:srgbClr val="2A5CAA"/>
                </a:solidFill>
                <a:latin typeface="Arial" charset="0"/>
              </a:rPr>
              <a:t>consumer chooses </a:t>
            </a:r>
            <a:r>
              <a:rPr lang="en-US" dirty="0">
                <a:solidFill>
                  <a:srgbClr val="2A5CAA"/>
                </a:solidFill>
                <a:latin typeface="Arial" charset="0"/>
              </a:rPr>
              <a:t>the lowest budget </a:t>
            </a:r>
            <a:r>
              <a:rPr lang="en-US" dirty="0" smtClean="0">
                <a:solidFill>
                  <a:srgbClr val="2A5CAA"/>
                </a:solidFill>
                <a:latin typeface="Arial" charset="0"/>
              </a:rPr>
              <a:t>line that </a:t>
            </a:r>
            <a:r>
              <a:rPr lang="en-US" dirty="0">
                <a:solidFill>
                  <a:srgbClr val="2A5CAA"/>
                </a:solidFill>
                <a:latin typeface="Arial" charset="0"/>
              </a:rPr>
              <a:t>touches a given </a:t>
            </a:r>
            <a:r>
              <a:rPr lang="en-US" dirty="0" smtClean="0">
                <a:solidFill>
                  <a:srgbClr val="2A5CAA"/>
                </a:solidFill>
                <a:latin typeface="Arial" charset="0"/>
              </a:rPr>
              <a:t>indifference curve</a:t>
            </a:r>
            <a:r>
              <a:rPr lang="en-US" dirty="0">
                <a:solidFill>
                  <a:srgbClr val="2A5CAA"/>
                </a:solidFill>
                <a:latin typeface="Arial" charset="0"/>
              </a:rPr>
              <a:t>.</a:t>
            </a:r>
          </a:p>
        </p:txBody>
      </p:sp>
      <p:sp>
        <p:nvSpPr>
          <p:cNvPr id="2" name="Rectangle 1"/>
          <p:cNvSpPr/>
          <p:nvPr/>
        </p:nvSpPr>
        <p:spPr>
          <a:xfrm>
            <a:off x="457199" y="2362200"/>
            <a:ext cx="8283575" cy="369332"/>
          </a:xfrm>
          <a:prstGeom prst="rect">
            <a:avLst/>
          </a:prstGeom>
        </p:spPr>
        <p:txBody>
          <a:bodyPr wrap="square">
            <a:spAutoFit/>
          </a:bodyPr>
          <a:lstStyle/>
          <a:p>
            <a:pPr>
              <a:buNone/>
            </a:pPr>
            <a:r>
              <a:rPr lang="en-US" dirty="0" smtClean="0">
                <a:latin typeface="+mn-lt"/>
              </a:rPr>
              <a:t>Minimizing </a:t>
            </a:r>
            <a:r>
              <a:rPr lang="en-US" dirty="0">
                <a:latin typeface="+mn-lt"/>
              </a:rPr>
              <a:t>the cost of achieving a particular level of </a:t>
            </a:r>
            <a:r>
              <a:rPr lang="en-US" dirty="0" smtClean="0">
                <a:latin typeface="+mn-lt"/>
              </a:rPr>
              <a:t>utility:</a:t>
            </a:r>
            <a:endParaRPr lang="en-US" dirty="0">
              <a:latin typeface="+mn-lt"/>
            </a:endParaRPr>
          </a:p>
        </p:txBody>
      </p:sp>
      <p:sp>
        <p:nvSpPr>
          <p:cNvPr id="6" name="Rectangle 5"/>
          <p:cNvSpPr/>
          <p:nvPr/>
        </p:nvSpPr>
        <p:spPr>
          <a:xfrm>
            <a:off x="457199" y="2835924"/>
            <a:ext cx="1447802" cy="369332"/>
          </a:xfrm>
          <a:prstGeom prst="rect">
            <a:avLst/>
          </a:prstGeom>
        </p:spPr>
        <p:txBody>
          <a:bodyPr wrap="square">
            <a:spAutoFit/>
          </a:bodyPr>
          <a:lstStyle/>
          <a:p>
            <a:pPr>
              <a:buNone/>
            </a:pPr>
            <a:r>
              <a:rPr lang="en-US" dirty="0" smtClean="0">
                <a:latin typeface="+mn-lt"/>
              </a:rPr>
              <a:t>Minimize</a:t>
            </a:r>
            <a:endParaRPr lang="en-US" dirty="0">
              <a:latin typeface="+mn-lt"/>
            </a:endParaRPr>
          </a:p>
        </p:txBody>
      </p:sp>
      <mc:AlternateContent xmlns:mc="http://schemas.openxmlformats.org/markup-compatibility/2006" xmlns:a14="http://schemas.microsoft.com/office/drawing/2010/main">
        <mc:Choice Requires="a14">
          <p:sp>
            <p:nvSpPr>
              <p:cNvPr id="7" name="TextBox 6"/>
              <p:cNvSpPr txBox="1"/>
              <p:nvPr/>
            </p:nvSpPr>
            <p:spPr>
              <a:xfrm>
                <a:off x="1447800" y="2835924"/>
                <a:ext cx="129727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𝑋</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𝑌</m:t>
                      </m:r>
                    </m:oMath>
                  </m:oMathPara>
                </a14:m>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1447800" y="2835924"/>
                <a:ext cx="1297278" cy="369332"/>
              </a:xfrm>
              <a:prstGeom prst="rect">
                <a:avLst/>
              </a:prstGeom>
              <a:blipFill rotWithShape="1">
                <a:blip r:embed="rId2"/>
                <a:stretch>
                  <a:fillRect/>
                </a:stretch>
              </a:blipFill>
            </p:spPr>
            <p:txBody>
              <a:bodyPr/>
              <a:lstStyle/>
              <a:p>
                <a:r>
                  <a:rPr lang="en-US">
                    <a:noFill/>
                  </a:rPr>
                  <a:t> </a:t>
                </a:r>
              </a:p>
            </p:txBody>
          </p:sp>
        </mc:Fallback>
      </mc:AlternateContent>
      <p:sp>
        <p:nvSpPr>
          <p:cNvPr id="9" name="Rectangle 8"/>
          <p:cNvSpPr/>
          <p:nvPr/>
        </p:nvSpPr>
        <p:spPr>
          <a:xfrm>
            <a:off x="2676524" y="2835924"/>
            <a:ext cx="4486276" cy="369332"/>
          </a:xfrm>
          <a:prstGeom prst="rect">
            <a:avLst/>
          </a:prstGeom>
        </p:spPr>
        <p:txBody>
          <a:bodyPr wrap="square">
            <a:spAutoFit/>
          </a:bodyPr>
          <a:lstStyle/>
          <a:p>
            <a:pPr>
              <a:buNone/>
            </a:pPr>
            <a:r>
              <a:rPr lang="en-US" dirty="0">
                <a:latin typeface="+mn-lt"/>
              </a:rPr>
              <a:t>subject to the constraint that</a:t>
            </a:r>
          </a:p>
        </p:txBody>
      </p:sp>
      <mc:AlternateContent xmlns:mc="http://schemas.openxmlformats.org/markup-compatibility/2006" xmlns:a14="http://schemas.microsoft.com/office/drawing/2010/main">
        <mc:Choice Requires="a14">
          <p:sp>
            <p:nvSpPr>
              <p:cNvPr id="3" name="TextBox 2"/>
              <p:cNvSpPr txBox="1"/>
              <p:nvPr/>
            </p:nvSpPr>
            <p:spPr>
              <a:xfrm>
                <a:off x="5638800" y="2883932"/>
                <a:ext cx="154337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𝑈</m:t>
                      </m:r>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m:t>
                      </m:r>
                      <m:sSup>
                        <m:sSupPr>
                          <m:ctrlPr>
                            <a:rPr lang="en-US" b="0" i="1" smtClean="0">
                              <a:latin typeface="Cambria Math"/>
                            </a:rPr>
                          </m:ctrlPr>
                        </m:sSupPr>
                        <m:e>
                          <m:r>
                            <a:rPr lang="en-US" b="0" i="1" smtClean="0">
                              <a:latin typeface="Cambria Math"/>
                            </a:rPr>
                            <m:t>𝑈</m:t>
                          </m:r>
                        </m:e>
                        <m:sup>
                          <m:r>
                            <a:rPr lang="en-US" b="0" i="1" smtClean="0">
                              <a:latin typeface="Cambria Math"/>
                            </a:rPr>
                            <m:t>∗</m:t>
                          </m:r>
                        </m:sup>
                      </m:sSup>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5638800" y="2883932"/>
                <a:ext cx="1543371" cy="369332"/>
              </a:xfrm>
              <a:prstGeom prst="rect">
                <a:avLst/>
              </a:prstGeom>
              <a:blipFill rotWithShape="1">
                <a:blip r:embed="rId3"/>
                <a:stretch>
                  <a:fillRect/>
                </a:stretch>
              </a:blipFill>
            </p:spPr>
            <p:txBody>
              <a:bodyPr/>
              <a:lstStyle/>
              <a:p>
                <a:r>
                  <a:rPr lang="en-US">
                    <a:noFill/>
                  </a:rPr>
                  <a:t> </a:t>
                </a:r>
              </a:p>
            </p:txBody>
          </p:sp>
        </mc:Fallback>
      </mc:AlternateContent>
      <p:sp>
        <p:nvSpPr>
          <p:cNvPr id="4" name="Rectangle 3"/>
          <p:cNvSpPr/>
          <p:nvPr/>
        </p:nvSpPr>
        <p:spPr>
          <a:xfrm>
            <a:off x="457199" y="3309648"/>
            <a:ext cx="4572000" cy="369332"/>
          </a:xfrm>
          <a:prstGeom prst="rect">
            <a:avLst/>
          </a:prstGeom>
        </p:spPr>
        <p:txBody>
          <a:bodyPr wrap="square">
            <a:spAutoFit/>
          </a:bodyPr>
          <a:lstStyle/>
          <a:p>
            <a:pPr>
              <a:buNone/>
            </a:pPr>
            <a:r>
              <a:rPr lang="en-US" dirty="0">
                <a:latin typeface="+mn-lt"/>
              </a:rPr>
              <a:t>The corresponding Lagrangian is given by</a:t>
            </a:r>
          </a:p>
        </p:txBody>
      </p:sp>
      <mc:AlternateContent xmlns:mc="http://schemas.openxmlformats.org/markup-compatibility/2006" xmlns:a14="http://schemas.microsoft.com/office/drawing/2010/main">
        <mc:Choice Requires="a14">
          <p:sp>
            <p:nvSpPr>
              <p:cNvPr id="5" name="TextBox 4"/>
              <p:cNvSpPr txBox="1"/>
              <p:nvPr/>
            </p:nvSpPr>
            <p:spPr>
              <a:xfrm>
                <a:off x="2036308" y="3783372"/>
                <a:ext cx="365606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sty m:val="p"/>
                        </m:rPr>
                        <a:rPr lang="el-GR" i="1" smtClean="0">
                          <a:latin typeface="Cambria Math"/>
                          <a:ea typeface="Cambria Math"/>
                        </a:rPr>
                        <m:t>Φ</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𝑋</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𝑌</m:t>
                      </m:r>
                      <m:r>
                        <a:rPr lang="en-US" b="0" i="1" smtClean="0">
                          <a:latin typeface="Cambria Math"/>
                          <a:ea typeface="Cambria Math"/>
                        </a:rPr>
                        <m:t>−</m:t>
                      </m:r>
                      <m:r>
                        <a:rPr lang="en-US" b="0" i="1" smtClean="0">
                          <a:latin typeface="Cambria Math"/>
                          <a:ea typeface="Cambria Math"/>
                        </a:rPr>
                        <m:t>𝜇</m:t>
                      </m:r>
                      <m:r>
                        <a:rPr lang="en-US" b="0" i="1" smtClean="0">
                          <a:latin typeface="Cambria Math"/>
                          <a:ea typeface="Cambria Math"/>
                        </a:rPr>
                        <m:t>(</m:t>
                      </m:r>
                      <m:r>
                        <a:rPr lang="en-US" b="0" i="1" smtClean="0">
                          <a:latin typeface="Cambria Math"/>
                          <a:ea typeface="Cambria Math"/>
                        </a:rPr>
                        <m:t>𝑈</m:t>
                      </m:r>
                      <m:d>
                        <m:dPr>
                          <m:ctrlPr>
                            <a:rPr lang="en-US" b="0" i="1" smtClean="0">
                              <a:latin typeface="Cambria Math"/>
                              <a:ea typeface="Cambria Math"/>
                            </a:rPr>
                          </m:ctrlPr>
                        </m:dPr>
                        <m:e>
                          <m:r>
                            <a:rPr lang="en-US" b="0" i="1" smtClean="0">
                              <a:latin typeface="Cambria Math"/>
                              <a:ea typeface="Cambria Math"/>
                            </a:rPr>
                            <m:t>𝑋</m:t>
                          </m:r>
                          <m:r>
                            <a:rPr lang="en-US" b="0" i="1" smtClean="0">
                              <a:latin typeface="Cambria Math"/>
                              <a:ea typeface="Cambria Math"/>
                            </a:rPr>
                            <m:t>,</m:t>
                          </m:r>
                          <m:r>
                            <a:rPr lang="en-US" b="0" i="1" smtClean="0">
                              <a:latin typeface="Cambria Math"/>
                              <a:ea typeface="Cambria Math"/>
                            </a:rPr>
                            <m:t>𝑌</m:t>
                          </m:r>
                        </m:e>
                      </m:d>
                      <m:r>
                        <a:rPr lang="en-US" b="0" i="1" smtClean="0">
                          <a:latin typeface="Cambria Math"/>
                          <a:ea typeface="Cambria Math"/>
                        </a:rPr>
                        <m:t>−</m:t>
                      </m:r>
                      <m:sSup>
                        <m:sSupPr>
                          <m:ctrlPr>
                            <a:rPr lang="en-US" b="0" i="1" smtClean="0">
                              <a:latin typeface="Cambria Math"/>
                              <a:ea typeface="Cambria Math"/>
                            </a:rPr>
                          </m:ctrlPr>
                        </m:sSupPr>
                        <m:e>
                          <m:r>
                            <a:rPr lang="en-US" b="0" i="1" smtClean="0">
                              <a:latin typeface="Cambria Math"/>
                              <a:ea typeface="Cambria Math"/>
                            </a:rPr>
                            <m:t>𝑈</m:t>
                          </m:r>
                        </m:e>
                        <m:sup>
                          <m:r>
                            <a:rPr lang="en-US" b="0" i="1" smtClean="0">
                              <a:latin typeface="Cambria Math"/>
                              <a:ea typeface="Cambria Math"/>
                            </a:rPr>
                            <m:t>∗</m:t>
                          </m:r>
                        </m:sup>
                      </m:sSup>
                      <m:r>
                        <a:rPr lang="en-US" b="0" i="1" smtClean="0">
                          <a:latin typeface="Cambria Math"/>
                          <a:ea typeface="Cambria Math"/>
                        </a:rPr>
                        <m:t>)</m:t>
                      </m:r>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2036308" y="3783372"/>
                <a:ext cx="3656065" cy="369332"/>
              </a:xfrm>
              <a:prstGeom prst="rect">
                <a:avLst/>
              </a:prstGeom>
              <a:blipFill rotWithShape="1">
                <a:blip r:embed="rId4"/>
                <a:stretch>
                  <a:fillRect b="-13333"/>
                </a:stretch>
              </a:blipFill>
            </p:spPr>
            <p:txBody>
              <a:bodyPr/>
              <a:lstStyle/>
              <a:p>
                <a:r>
                  <a:rPr lang="en-US">
                    <a:noFill/>
                  </a:rPr>
                  <a:t> </a:t>
                </a:r>
              </a:p>
            </p:txBody>
          </p:sp>
        </mc:Fallback>
      </mc:AlternateContent>
      <p:sp>
        <p:nvSpPr>
          <p:cNvPr id="10" name="Rectangle 9"/>
          <p:cNvSpPr/>
          <p:nvPr/>
        </p:nvSpPr>
        <p:spPr>
          <a:xfrm>
            <a:off x="435340" y="4257096"/>
            <a:ext cx="8305434" cy="646331"/>
          </a:xfrm>
          <a:prstGeom prst="rect">
            <a:avLst/>
          </a:prstGeom>
        </p:spPr>
        <p:txBody>
          <a:bodyPr wrap="square">
            <a:spAutoFit/>
          </a:bodyPr>
          <a:lstStyle/>
          <a:p>
            <a:pPr>
              <a:buNone/>
            </a:pPr>
            <a:r>
              <a:rPr lang="en-US" dirty="0" smtClean="0">
                <a:latin typeface="+mn-lt"/>
              </a:rPr>
              <a:t>Differentiating </a:t>
            </a:r>
            <a:r>
              <a:rPr lang="en-US" dirty="0" smtClean="0">
                <a:latin typeface="+mn-lt"/>
                <a:sym typeface="WP Greek Century"/>
              </a:rPr>
              <a:t> </a:t>
            </a:r>
            <a:r>
              <a:rPr lang="en-US" dirty="0" smtClean="0">
                <a:latin typeface="+mn-lt"/>
              </a:rPr>
              <a:t>with </a:t>
            </a:r>
            <a:r>
              <a:rPr lang="en-US" dirty="0">
                <a:latin typeface="+mn-lt"/>
              </a:rPr>
              <a:t>respect to </a:t>
            </a:r>
            <a:r>
              <a:rPr lang="en-US" i="1" dirty="0">
                <a:latin typeface="+mn-lt"/>
              </a:rPr>
              <a:t>X</a:t>
            </a:r>
            <a:r>
              <a:rPr lang="en-US" dirty="0">
                <a:latin typeface="+mn-lt"/>
              </a:rPr>
              <a:t>, </a:t>
            </a:r>
            <a:r>
              <a:rPr lang="en-US" i="1" dirty="0">
                <a:latin typeface="+mn-lt"/>
              </a:rPr>
              <a:t>Y</a:t>
            </a:r>
            <a:r>
              <a:rPr lang="en-US" dirty="0">
                <a:latin typeface="+mn-lt"/>
              </a:rPr>
              <a:t>, and </a:t>
            </a:r>
            <a:r>
              <a:rPr lang="en-US" i="1" dirty="0" smtClean="0">
                <a:latin typeface="+mn-lt"/>
              </a:rPr>
              <a:t>μ </a:t>
            </a:r>
            <a:r>
              <a:rPr lang="en-US" dirty="0" smtClean="0">
                <a:latin typeface="+mn-lt"/>
              </a:rPr>
              <a:t>and </a:t>
            </a:r>
            <a:r>
              <a:rPr lang="en-US" dirty="0">
                <a:latin typeface="+mn-lt"/>
              </a:rPr>
              <a:t>setting the derivatives equal to zero, we find the following necessary </a:t>
            </a:r>
            <a:r>
              <a:rPr lang="en-US" dirty="0" smtClean="0">
                <a:latin typeface="+mn-lt"/>
              </a:rPr>
              <a:t>conditions for </a:t>
            </a:r>
            <a:r>
              <a:rPr lang="en-US" dirty="0">
                <a:latin typeface="+mn-lt"/>
              </a:rPr>
              <a:t>expenditure minimization:</a:t>
            </a:r>
          </a:p>
        </p:txBody>
      </p:sp>
      <p:sp>
        <p:nvSpPr>
          <p:cNvPr id="13" name="TextBox 12"/>
          <p:cNvSpPr txBox="1"/>
          <p:nvPr/>
        </p:nvSpPr>
        <p:spPr>
          <a:xfrm>
            <a:off x="6951481" y="3783372"/>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A4.15)</a:t>
            </a:r>
            <a:endParaRPr lang="en-US" b="1" dirty="0"/>
          </a:p>
        </p:txBody>
      </p:sp>
      <mc:AlternateContent xmlns:mc="http://schemas.openxmlformats.org/markup-compatibility/2006" xmlns:a14="http://schemas.microsoft.com/office/drawing/2010/main">
        <mc:Choice Requires="a14">
          <p:sp>
            <p:nvSpPr>
              <p:cNvPr id="11" name="TextBox 10"/>
              <p:cNvSpPr txBox="1"/>
              <p:nvPr/>
            </p:nvSpPr>
            <p:spPr>
              <a:xfrm>
                <a:off x="3304729" y="5007819"/>
                <a:ext cx="236731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m:t>
                      </m:r>
                      <m:r>
                        <a:rPr lang="en-US" i="1">
                          <a:latin typeface="Cambria Math"/>
                          <a:ea typeface="Cambria Math"/>
                        </a:rPr>
                        <m:t>𝜇</m:t>
                      </m:r>
                      <m:sSub>
                        <m:sSubPr>
                          <m:ctrlPr>
                            <a:rPr lang="en-US" i="1">
                              <a:latin typeface="Cambria Math"/>
                              <a:ea typeface="Cambria Math"/>
                            </a:rPr>
                          </m:ctrlPr>
                        </m:sSubPr>
                        <m:e>
                          <m:r>
                            <m:rPr>
                              <m:nor/>
                            </m:rPr>
                            <a:rPr lang="en-US" i="0">
                              <a:latin typeface="Cambria Math"/>
                              <a:ea typeface="Cambria Math"/>
                            </a:rPr>
                            <m:t>MU</m:t>
                          </m:r>
                        </m:e>
                        <m:sub>
                          <m:r>
                            <a:rPr lang="en-US" i="1">
                              <a:latin typeface="Cambria Math"/>
                              <a:ea typeface="Cambria Math"/>
                            </a:rPr>
                            <m:t>𝑋</m:t>
                          </m:r>
                        </m:sub>
                      </m:sSub>
                      <m:d>
                        <m:dPr>
                          <m:ctrlPr>
                            <a:rPr lang="en-US" i="1">
                              <a:latin typeface="Cambria Math"/>
                              <a:ea typeface="Cambria Math"/>
                            </a:rPr>
                          </m:ctrlPr>
                        </m:dPr>
                        <m:e>
                          <m:r>
                            <a:rPr lang="en-US" i="1">
                              <a:latin typeface="Cambria Math"/>
                              <a:ea typeface="Cambria Math"/>
                            </a:rPr>
                            <m:t>𝑋</m:t>
                          </m:r>
                          <m:r>
                            <a:rPr lang="en-US" i="1">
                              <a:latin typeface="Cambria Math"/>
                              <a:ea typeface="Cambria Math"/>
                            </a:rPr>
                            <m:t>,</m:t>
                          </m:r>
                          <m:r>
                            <a:rPr lang="en-US" i="1">
                              <a:latin typeface="Cambria Math"/>
                              <a:ea typeface="Cambria Math"/>
                            </a:rPr>
                            <m:t>𝑌</m:t>
                          </m:r>
                        </m:e>
                      </m:d>
                      <m:r>
                        <a:rPr lang="en-US" b="0" i="1" smtClean="0">
                          <a:latin typeface="Cambria Math"/>
                          <a:ea typeface="Cambria Math"/>
                        </a:rPr>
                        <m:t>=0</m:t>
                      </m:r>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3304729" y="5007819"/>
                <a:ext cx="2367315" cy="369332"/>
              </a:xfrm>
              <a:prstGeom prst="rect">
                <a:avLst/>
              </a:prstGeom>
              <a:blipFill rotWithShape="1">
                <a:blip r:embed="rId5"/>
                <a:stretch>
                  <a:fillRect b="-3279"/>
                </a:stretch>
              </a:blipFill>
            </p:spPr>
            <p:txBody>
              <a:bodyPr/>
              <a:lstStyle/>
              <a:p>
                <a:r>
                  <a:rPr lang="en-US">
                    <a:noFill/>
                  </a:rPr>
                  <a:t> </a:t>
                </a:r>
              </a:p>
            </p:txBody>
          </p:sp>
        </mc:Fallback>
      </mc:AlternateContent>
      <p:sp>
        <p:nvSpPr>
          <p:cNvPr id="12" name="Rectangle 11"/>
          <p:cNvSpPr/>
          <p:nvPr/>
        </p:nvSpPr>
        <p:spPr>
          <a:xfrm>
            <a:off x="457200" y="5955268"/>
            <a:ext cx="8283574" cy="369332"/>
          </a:xfrm>
          <a:prstGeom prst="rect">
            <a:avLst/>
          </a:prstGeom>
        </p:spPr>
        <p:txBody>
          <a:bodyPr wrap="square">
            <a:spAutoFit/>
          </a:bodyPr>
          <a:lstStyle/>
          <a:p>
            <a:pPr>
              <a:buNone/>
            </a:pPr>
            <a:r>
              <a:rPr lang="en-US" dirty="0" smtClean="0">
                <a:latin typeface="+mn-lt"/>
              </a:rPr>
              <a:t>and</a:t>
            </a:r>
            <a:endParaRPr lang="en-US" dirty="0">
              <a:latin typeface="+mn-lt"/>
            </a:endParaRPr>
          </a:p>
        </p:txBody>
      </p:sp>
      <mc:AlternateContent xmlns:mc="http://schemas.openxmlformats.org/markup-compatibility/2006" xmlns:a14="http://schemas.microsoft.com/office/drawing/2010/main">
        <mc:Choice Requires="a14">
          <p:sp>
            <p:nvSpPr>
              <p:cNvPr id="19" name="TextBox 18"/>
              <p:cNvSpPr txBox="1"/>
              <p:nvPr/>
            </p:nvSpPr>
            <p:spPr>
              <a:xfrm>
                <a:off x="3276600" y="5481543"/>
                <a:ext cx="235628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m:t>
                      </m:r>
                      <m:r>
                        <a:rPr lang="en-US" i="1">
                          <a:latin typeface="Cambria Math"/>
                          <a:ea typeface="Cambria Math"/>
                        </a:rPr>
                        <m:t>𝜇</m:t>
                      </m:r>
                      <m:sSub>
                        <m:sSubPr>
                          <m:ctrlPr>
                            <a:rPr lang="en-US" i="1">
                              <a:latin typeface="Cambria Math"/>
                              <a:ea typeface="Cambria Math"/>
                            </a:rPr>
                          </m:ctrlPr>
                        </m:sSubPr>
                        <m:e>
                          <m:r>
                            <m:rPr>
                              <m:nor/>
                            </m:rPr>
                            <a:rPr lang="en-US" i="0">
                              <a:latin typeface="Cambria Math"/>
                              <a:ea typeface="Cambria Math"/>
                            </a:rPr>
                            <m:t>MU</m:t>
                          </m:r>
                        </m:e>
                        <m:sub>
                          <m:r>
                            <a:rPr lang="en-US" b="0" i="1" smtClean="0">
                              <a:latin typeface="Cambria Math"/>
                              <a:ea typeface="Cambria Math"/>
                            </a:rPr>
                            <m:t>𝑌</m:t>
                          </m:r>
                        </m:sub>
                      </m:sSub>
                      <m:d>
                        <m:dPr>
                          <m:ctrlPr>
                            <a:rPr lang="en-US" i="1">
                              <a:latin typeface="Cambria Math"/>
                              <a:ea typeface="Cambria Math"/>
                            </a:rPr>
                          </m:ctrlPr>
                        </m:dPr>
                        <m:e>
                          <m:r>
                            <a:rPr lang="en-US" i="1">
                              <a:latin typeface="Cambria Math"/>
                              <a:ea typeface="Cambria Math"/>
                            </a:rPr>
                            <m:t>𝑋</m:t>
                          </m:r>
                          <m:r>
                            <a:rPr lang="en-US" i="1">
                              <a:latin typeface="Cambria Math"/>
                              <a:ea typeface="Cambria Math"/>
                            </a:rPr>
                            <m:t>,</m:t>
                          </m:r>
                          <m:r>
                            <a:rPr lang="en-US" i="1">
                              <a:latin typeface="Cambria Math"/>
                              <a:ea typeface="Cambria Math"/>
                            </a:rPr>
                            <m:t>𝑌</m:t>
                          </m:r>
                        </m:e>
                      </m:d>
                      <m:r>
                        <a:rPr lang="en-US" b="0" i="1" smtClean="0">
                          <a:latin typeface="Cambria Math"/>
                          <a:ea typeface="Cambria Math"/>
                        </a:rPr>
                        <m:t>=0</m:t>
                      </m:r>
                    </m:oMath>
                  </m:oMathPara>
                </a14:m>
                <a:endParaRPr lang="en-US" dirty="0"/>
              </a:p>
            </p:txBody>
          </p:sp>
        </mc:Choice>
        <mc:Fallback xmlns="">
          <p:sp>
            <p:nvSpPr>
              <p:cNvPr id="19" name="TextBox 18"/>
              <p:cNvSpPr txBox="1">
                <a:spLocks noRot="1" noChangeAspect="1" noMove="1" noResize="1" noEditPoints="1" noAdjustHandles="1" noChangeArrowheads="1" noChangeShapeType="1" noTextEdit="1"/>
              </p:cNvSpPr>
              <p:nvPr/>
            </p:nvSpPr>
            <p:spPr>
              <a:xfrm>
                <a:off x="3276600" y="5481543"/>
                <a:ext cx="2356286" cy="369332"/>
              </a:xfrm>
              <a:prstGeom prst="rect">
                <a:avLst/>
              </a:prstGeom>
              <a:blipFill rotWithShape="1">
                <a:blip r:embed="rId6"/>
                <a:stretch>
                  <a:fillRect b="-327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3816371" y="5955268"/>
                <a:ext cx="154337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𝑈</m:t>
                      </m:r>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m:t>
                      </m:r>
                      <m:sSup>
                        <m:sSupPr>
                          <m:ctrlPr>
                            <a:rPr lang="en-US" b="0" i="1" smtClean="0">
                              <a:latin typeface="Cambria Math"/>
                            </a:rPr>
                          </m:ctrlPr>
                        </m:sSupPr>
                        <m:e>
                          <m:r>
                            <a:rPr lang="en-US" b="0" i="1" smtClean="0">
                              <a:latin typeface="Cambria Math"/>
                            </a:rPr>
                            <m:t>𝑈</m:t>
                          </m:r>
                        </m:e>
                        <m:sup>
                          <m:r>
                            <a:rPr lang="en-US" b="0" i="1" smtClean="0">
                              <a:latin typeface="Cambria Math"/>
                            </a:rPr>
                            <m:t>∗</m:t>
                          </m:r>
                        </m:sup>
                      </m:sSup>
                    </m:oMath>
                  </m:oMathPara>
                </a14:m>
                <a:endParaRPr lang="en-US" dirty="0"/>
              </a:p>
            </p:txBody>
          </p:sp>
        </mc:Choice>
        <mc:Fallback xmlns="">
          <p:sp>
            <p:nvSpPr>
              <p:cNvPr id="20" name="TextBox 19"/>
              <p:cNvSpPr txBox="1">
                <a:spLocks noRot="1" noChangeAspect="1" noMove="1" noResize="1" noEditPoints="1" noAdjustHandles="1" noChangeArrowheads="1" noChangeShapeType="1" noTextEdit="1"/>
              </p:cNvSpPr>
              <p:nvPr/>
            </p:nvSpPr>
            <p:spPr>
              <a:xfrm>
                <a:off x="3816371" y="5955268"/>
                <a:ext cx="1543371" cy="369332"/>
              </a:xfrm>
              <a:prstGeom prst="rect">
                <a:avLst/>
              </a:prstGeom>
              <a:blipFill rotWithShape="1">
                <a:blip r:embed="rId7"/>
                <a:stretch>
                  <a:fillRect/>
                </a:stretch>
              </a:blipFill>
            </p:spPr>
            <p:txBody>
              <a:bodyPr/>
              <a:lstStyle/>
              <a:p>
                <a:r>
                  <a:rPr lang="en-US">
                    <a:noFill/>
                  </a:rPr>
                  <a:t> </a:t>
                </a:r>
              </a:p>
            </p:txBody>
          </p:sp>
        </mc:Fallback>
      </mc:AlternateContent>
      <p:pic>
        <p:nvPicPr>
          <p:cNvPr id="18"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2457105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wipe(left)">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left)">
                                      <p:cBhvr>
                                        <p:cTn id="24" dur="500"/>
                                        <p:tgtEl>
                                          <p:spTgt spid="7"/>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500"/>
                                        <p:tgtEl>
                                          <p:spTgt spid="3"/>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left)">
                                      <p:cBhvr>
                                        <p:cTn id="36" dur="500"/>
                                        <p:tgtEl>
                                          <p:spTgt spid="4"/>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left)">
                                      <p:cBhvr>
                                        <p:cTn id="40" dur="500"/>
                                        <p:tgtEl>
                                          <p:spTgt spid="5"/>
                                        </p:tgtEl>
                                      </p:cBhvr>
                                    </p:animEffect>
                                  </p:childTnLst>
                                </p:cTn>
                              </p:par>
                            </p:childTnLst>
                          </p:cTn>
                        </p:par>
                        <p:par>
                          <p:cTn id="41" fill="hold">
                            <p:stCondLst>
                              <p:cond delay="3500"/>
                            </p:stCondLst>
                            <p:childTnLst>
                              <p:par>
                                <p:cTn id="42" presetID="22" presetClass="entr" presetSubtype="8"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1000"/>
                            </p:stCondLst>
                            <p:childTnLst>
                              <p:par>
                                <p:cTn id="55" presetID="22" presetClass="entr" presetSubtype="8"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left)">
                                      <p:cBhvr>
                                        <p:cTn id="57" dur="500"/>
                                        <p:tgtEl>
                                          <p:spTgt spid="19"/>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left)">
                                      <p:cBhvr>
                                        <p:cTn id="61" dur="500"/>
                                        <p:tgtEl>
                                          <p:spTgt spid="12"/>
                                        </p:tgtEl>
                                      </p:cBhvr>
                                    </p:animEffect>
                                  </p:childTnLst>
                                </p:cTn>
                              </p:par>
                            </p:childTnLst>
                          </p:cTn>
                        </p:par>
                        <p:par>
                          <p:cTn id="62" fill="hold">
                            <p:stCondLst>
                              <p:cond delay="2000"/>
                            </p:stCondLst>
                            <p:childTnLst>
                              <p:par>
                                <p:cTn id="63" presetID="22" presetClass="entr" presetSubtype="8"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left)">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17" grpId="0"/>
      <p:bldP spid="2" grpId="0"/>
      <p:bldP spid="6" grpId="0"/>
      <p:bldP spid="7" grpId="0"/>
      <p:bldP spid="9" grpId="0"/>
      <p:bldP spid="3" grpId="0"/>
      <p:bldP spid="4" grpId="0"/>
      <p:bldP spid="5" grpId="0"/>
      <p:bldP spid="10" grpId="0"/>
      <p:bldP spid="13" grpId="0"/>
      <p:bldP spid="11" grpId="0"/>
      <p:bldP spid="12" grpId="0"/>
      <p:bldP spid="19" grpId="0"/>
      <p:bldP spid="2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5341" y="685800"/>
            <a:ext cx="6967464" cy="369332"/>
          </a:xfrm>
          <a:prstGeom prst="rect">
            <a:avLst/>
          </a:prstGeom>
        </p:spPr>
        <p:txBody>
          <a:bodyPr wrap="square">
            <a:spAutoFit/>
          </a:bodyPr>
          <a:lstStyle/>
          <a:p>
            <a:pPr>
              <a:buNone/>
            </a:pPr>
            <a:r>
              <a:rPr lang="en-US" dirty="0">
                <a:latin typeface="+mn-lt"/>
              </a:rPr>
              <a:t>By solving the first two equations, and recalling (A4.5</a:t>
            </a:r>
            <a:r>
              <a:rPr lang="en-US" dirty="0" smtClean="0">
                <a:latin typeface="+mn-lt"/>
              </a:rPr>
              <a:t>), </a:t>
            </a:r>
            <a:r>
              <a:rPr lang="en-US" dirty="0">
                <a:latin typeface="+mn-lt"/>
              </a:rPr>
              <a:t>we see that</a:t>
            </a:r>
          </a:p>
        </p:txBody>
      </p:sp>
      <p:sp>
        <p:nvSpPr>
          <p:cNvPr id="4" name="Rectangle 3"/>
          <p:cNvSpPr/>
          <p:nvPr/>
        </p:nvSpPr>
        <p:spPr>
          <a:xfrm>
            <a:off x="457198" y="2042180"/>
            <a:ext cx="8283575" cy="646331"/>
          </a:xfrm>
          <a:prstGeom prst="rect">
            <a:avLst/>
          </a:prstGeom>
        </p:spPr>
        <p:txBody>
          <a:bodyPr wrap="square">
            <a:spAutoFit/>
          </a:bodyPr>
          <a:lstStyle/>
          <a:p>
            <a:pPr>
              <a:buNone/>
            </a:pPr>
            <a:r>
              <a:rPr lang="en-US" dirty="0" smtClean="0">
                <a:latin typeface="+mn-lt"/>
              </a:rPr>
              <a:t>Here we use the exponential form </a:t>
            </a:r>
            <a:r>
              <a:rPr lang="en-US" dirty="0">
                <a:latin typeface="+mn-lt"/>
              </a:rPr>
              <a:t>of the Cobb-Douglas utility function</a:t>
            </a:r>
            <a:r>
              <a:rPr lang="en-US" dirty="0" smtClean="0">
                <a:latin typeface="+mn-lt"/>
              </a:rPr>
              <a:t>,</a:t>
            </a:r>
            <a:br>
              <a:rPr lang="en-US" dirty="0" smtClean="0">
                <a:latin typeface="+mn-lt"/>
              </a:rPr>
            </a:br>
            <a:r>
              <a:rPr lang="en-US" dirty="0" smtClean="0">
                <a:latin typeface="+mn-lt"/>
              </a:rPr>
              <a:t>		  In this case, the Lagrangian </a:t>
            </a:r>
            <a:r>
              <a:rPr lang="en-US" dirty="0">
                <a:latin typeface="+mn-lt"/>
              </a:rPr>
              <a:t>is given by</a:t>
            </a:r>
          </a:p>
        </p:txBody>
      </p:sp>
      <mc:AlternateContent xmlns:mc="http://schemas.openxmlformats.org/markup-compatibility/2006" xmlns:a14="http://schemas.microsoft.com/office/drawing/2010/main">
        <mc:Choice Requires="a14">
          <p:sp>
            <p:nvSpPr>
              <p:cNvPr id="5" name="TextBox 4"/>
              <p:cNvSpPr txBox="1"/>
              <p:nvPr/>
            </p:nvSpPr>
            <p:spPr>
              <a:xfrm>
                <a:off x="2036308" y="2658274"/>
                <a:ext cx="374179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sty m:val="p"/>
                        </m:rPr>
                        <a:rPr lang="el-GR" i="1" smtClean="0">
                          <a:latin typeface="Cambria Math"/>
                          <a:ea typeface="Cambria Math"/>
                        </a:rPr>
                        <m:t>Φ</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𝑋</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𝑌</m:t>
                      </m:r>
                      <m:r>
                        <a:rPr lang="en-US" b="0" i="1" smtClean="0">
                          <a:latin typeface="Cambria Math"/>
                          <a:ea typeface="Cambria Math"/>
                        </a:rPr>
                        <m:t>−</m:t>
                      </m:r>
                      <m:r>
                        <a:rPr lang="en-US" b="0" i="1" smtClean="0">
                          <a:latin typeface="Cambria Math"/>
                          <a:ea typeface="Cambria Math"/>
                        </a:rPr>
                        <m:t>𝜇</m:t>
                      </m:r>
                      <m:r>
                        <a:rPr lang="en-US" b="0" i="1" smtClean="0">
                          <a:latin typeface="Cambria Math"/>
                          <a:ea typeface="Cambria Math"/>
                        </a:rPr>
                        <m:t>[</m:t>
                      </m:r>
                      <m:sSup>
                        <m:sSupPr>
                          <m:ctrlPr>
                            <a:rPr lang="en-US" i="1">
                              <a:latin typeface="Cambria Math"/>
                            </a:rPr>
                          </m:ctrlPr>
                        </m:sSupPr>
                        <m:e>
                          <m:r>
                            <a:rPr lang="en-US" i="1">
                              <a:latin typeface="Cambria Math"/>
                            </a:rPr>
                            <m:t>𝑋</m:t>
                          </m:r>
                        </m:e>
                        <m:sup>
                          <m:r>
                            <a:rPr lang="en-US" i="1">
                              <a:latin typeface="Cambria Math"/>
                            </a:rPr>
                            <m:t>𝑎</m:t>
                          </m:r>
                        </m:sup>
                      </m:sSup>
                      <m:sSup>
                        <m:sSupPr>
                          <m:ctrlPr>
                            <a:rPr lang="en-US" i="1">
                              <a:latin typeface="Cambria Math"/>
                            </a:rPr>
                          </m:ctrlPr>
                        </m:sSupPr>
                        <m:e>
                          <m:r>
                            <a:rPr lang="en-US" i="1">
                              <a:latin typeface="Cambria Math"/>
                            </a:rPr>
                            <m:t>𝑌</m:t>
                          </m:r>
                        </m:e>
                        <m:sup>
                          <m:r>
                            <a:rPr lang="en-US" i="1">
                              <a:latin typeface="Cambria Math"/>
                            </a:rPr>
                            <m:t>1−</m:t>
                          </m:r>
                          <m:r>
                            <a:rPr lang="en-US" i="1">
                              <a:latin typeface="Cambria Math"/>
                            </a:rPr>
                            <m:t>𝑎</m:t>
                          </m:r>
                        </m:sup>
                      </m:sSup>
                      <m:r>
                        <a:rPr lang="en-US" b="0" i="1" smtClean="0">
                          <a:latin typeface="Cambria Math"/>
                          <a:ea typeface="Cambria Math"/>
                        </a:rPr>
                        <m:t>−</m:t>
                      </m:r>
                      <m:sSup>
                        <m:sSupPr>
                          <m:ctrlPr>
                            <a:rPr lang="en-US" b="0" i="1" smtClean="0">
                              <a:latin typeface="Cambria Math"/>
                              <a:ea typeface="Cambria Math"/>
                            </a:rPr>
                          </m:ctrlPr>
                        </m:sSupPr>
                        <m:e>
                          <m:r>
                            <a:rPr lang="en-US" b="0" i="1" smtClean="0">
                              <a:latin typeface="Cambria Math"/>
                              <a:ea typeface="Cambria Math"/>
                            </a:rPr>
                            <m:t>𝑈</m:t>
                          </m:r>
                        </m:e>
                        <m:sup>
                          <m:r>
                            <a:rPr lang="en-US" b="0" i="1" smtClean="0">
                              <a:latin typeface="Cambria Math"/>
                              <a:ea typeface="Cambria Math"/>
                            </a:rPr>
                            <m:t>∗</m:t>
                          </m:r>
                        </m:sup>
                      </m:sSup>
                      <m:r>
                        <a:rPr lang="en-US" b="0" i="1" smtClean="0">
                          <a:latin typeface="Cambria Math"/>
                          <a:ea typeface="Cambria Math"/>
                        </a:rPr>
                        <m:t>]</m:t>
                      </m:r>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2036308" y="2658274"/>
                <a:ext cx="3741794" cy="369332"/>
              </a:xfrm>
              <a:prstGeom prst="rect">
                <a:avLst/>
              </a:prstGeom>
              <a:blipFill rotWithShape="1">
                <a:blip r:embed="rId2"/>
                <a:stretch>
                  <a:fillRect b="-14754"/>
                </a:stretch>
              </a:blipFill>
            </p:spPr>
            <p:txBody>
              <a:bodyPr/>
              <a:lstStyle/>
              <a:p>
                <a:r>
                  <a:rPr lang="en-US">
                    <a:noFill/>
                  </a:rPr>
                  <a:t> </a:t>
                </a:r>
              </a:p>
            </p:txBody>
          </p:sp>
        </mc:Fallback>
      </mc:AlternateContent>
      <p:sp>
        <p:nvSpPr>
          <p:cNvPr id="10" name="Rectangle 9"/>
          <p:cNvSpPr/>
          <p:nvPr/>
        </p:nvSpPr>
        <p:spPr>
          <a:xfrm>
            <a:off x="435340" y="2997369"/>
            <a:ext cx="8305434" cy="646331"/>
          </a:xfrm>
          <a:prstGeom prst="rect">
            <a:avLst/>
          </a:prstGeom>
        </p:spPr>
        <p:txBody>
          <a:bodyPr wrap="square">
            <a:spAutoFit/>
          </a:bodyPr>
          <a:lstStyle/>
          <a:p>
            <a:pPr>
              <a:buNone/>
            </a:pPr>
            <a:r>
              <a:rPr lang="en-US" dirty="0" smtClean="0">
                <a:latin typeface="+mn-lt"/>
              </a:rPr>
              <a:t>Differentiating </a:t>
            </a:r>
            <a:r>
              <a:rPr lang="en-US" dirty="0" smtClean="0">
                <a:latin typeface="+mn-lt"/>
                <a:sym typeface="WP Greek Century"/>
              </a:rPr>
              <a:t> </a:t>
            </a:r>
            <a:r>
              <a:rPr lang="en-US" dirty="0" smtClean="0">
                <a:latin typeface="+mn-lt"/>
              </a:rPr>
              <a:t>with </a:t>
            </a:r>
            <a:r>
              <a:rPr lang="en-US" dirty="0">
                <a:latin typeface="+mn-lt"/>
              </a:rPr>
              <a:t>respect to </a:t>
            </a:r>
            <a:r>
              <a:rPr lang="en-US" i="1" dirty="0">
                <a:latin typeface="+mn-lt"/>
              </a:rPr>
              <a:t>X</a:t>
            </a:r>
            <a:r>
              <a:rPr lang="en-US" dirty="0">
                <a:latin typeface="+mn-lt"/>
              </a:rPr>
              <a:t>, </a:t>
            </a:r>
            <a:r>
              <a:rPr lang="en-US" i="1" dirty="0">
                <a:latin typeface="+mn-lt"/>
              </a:rPr>
              <a:t>Y</a:t>
            </a:r>
            <a:r>
              <a:rPr lang="en-US" dirty="0">
                <a:latin typeface="+mn-lt"/>
              </a:rPr>
              <a:t>, and </a:t>
            </a:r>
            <a:r>
              <a:rPr lang="en-US" i="1" dirty="0" smtClean="0">
                <a:latin typeface="+mn-lt"/>
              </a:rPr>
              <a:t>μ </a:t>
            </a:r>
            <a:r>
              <a:rPr lang="en-US" dirty="0" smtClean="0">
                <a:latin typeface="+mn-lt"/>
              </a:rPr>
              <a:t>and </a:t>
            </a:r>
            <a:r>
              <a:rPr lang="en-US" dirty="0">
                <a:latin typeface="+mn-lt"/>
              </a:rPr>
              <a:t>setting the derivatives equal to zero, we find the following necessary </a:t>
            </a:r>
            <a:r>
              <a:rPr lang="en-US" dirty="0" smtClean="0">
                <a:latin typeface="+mn-lt"/>
              </a:rPr>
              <a:t>conditions for </a:t>
            </a:r>
            <a:r>
              <a:rPr lang="en-US" dirty="0">
                <a:latin typeface="+mn-lt"/>
              </a:rPr>
              <a:t>expenditure minimization:</a:t>
            </a:r>
          </a:p>
        </p:txBody>
      </p:sp>
      <p:sp>
        <p:nvSpPr>
          <p:cNvPr id="13" name="TextBox 12"/>
          <p:cNvSpPr txBox="1"/>
          <p:nvPr/>
        </p:nvSpPr>
        <p:spPr>
          <a:xfrm>
            <a:off x="7832393" y="2658274"/>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A4.16)</a:t>
            </a:r>
            <a:endParaRPr lang="en-US" b="1" dirty="0"/>
          </a:p>
        </p:txBody>
      </p:sp>
      <mc:AlternateContent xmlns:mc="http://schemas.openxmlformats.org/markup-compatibility/2006" xmlns:a14="http://schemas.microsoft.com/office/drawing/2010/main">
        <mc:Choice Requires="a14">
          <p:sp>
            <p:nvSpPr>
              <p:cNvPr id="11" name="TextBox 10"/>
              <p:cNvSpPr txBox="1"/>
              <p:nvPr/>
            </p:nvSpPr>
            <p:spPr>
              <a:xfrm>
                <a:off x="3304729" y="3613463"/>
                <a:ext cx="158767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m:t>
                      </m:r>
                      <m:f>
                        <m:fPr>
                          <m:type m:val="lin"/>
                          <m:ctrlPr>
                            <a:rPr lang="en-US" b="0" i="1" smtClean="0">
                              <a:latin typeface="Cambria Math"/>
                            </a:rPr>
                          </m:ctrlPr>
                        </m:fPr>
                        <m:num>
                          <m:r>
                            <a:rPr lang="en-US" i="1">
                              <a:latin typeface="Cambria Math"/>
                              <a:ea typeface="Cambria Math"/>
                            </a:rPr>
                            <m:t>𝜇</m:t>
                          </m:r>
                          <m:r>
                            <a:rPr lang="en-US" i="1">
                              <a:latin typeface="Cambria Math"/>
                              <a:ea typeface="Cambria Math"/>
                            </a:rPr>
                            <m:t>𝑎</m:t>
                          </m:r>
                          <m:sSup>
                            <m:sSupPr>
                              <m:ctrlPr>
                                <a:rPr lang="en-US" i="1">
                                  <a:latin typeface="Cambria Math"/>
                                  <a:ea typeface="Cambria Math"/>
                                </a:rPr>
                              </m:ctrlPr>
                            </m:sSupPr>
                            <m:e>
                              <m:r>
                                <a:rPr lang="en-US" i="1">
                                  <a:latin typeface="Cambria Math"/>
                                  <a:ea typeface="Cambria Math"/>
                                </a:rPr>
                                <m:t>𝑈</m:t>
                              </m:r>
                            </m:e>
                            <m:sup>
                              <m:r>
                                <a:rPr lang="en-US" i="1">
                                  <a:latin typeface="Cambria Math"/>
                                  <a:ea typeface="Cambria Math"/>
                                </a:rPr>
                                <m:t>∗</m:t>
                              </m:r>
                            </m:sup>
                          </m:sSup>
                        </m:num>
                        <m:den>
                          <m:r>
                            <a:rPr lang="en-US" b="0" i="1" smtClean="0">
                              <a:latin typeface="Cambria Math"/>
                            </a:rPr>
                            <m:t>𝑋</m:t>
                          </m:r>
                        </m:den>
                      </m:f>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3304729" y="3613463"/>
                <a:ext cx="1587679" cy="369332"/>
              </a:xfrm>
              <a:prstGeom prst="rect">
                <a:avLst/>
              </a:prstGeom>
              <a:blipFill rotWithShape="1">
                <a:blip r:embed="rId3"/>
                <a:stretch>
                  <a:fillRect t="-118333" r="-27969" b="-18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304729" y="3952558"/>
                <a:ext cx="218470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m:t>
                      </m:r>
                      <m:f>
                        <m:fPr>
                          <m:type m:val="lin"/>
                          <m:ctrlPr>
                            <a:rPr lang="en-US" b="0" i="1" smtClean="0">
                              <a:latin typeface="Cambria Math"/>
                            </a:rPr>
                          </m:ctrlPr>
                        </m:fPr>
                        <m:num>
                          <m:r>
                            <a:rPr lang="en-US" i="1">
                              <a:latin typeface="Cambria Math"/>
                              <a:ea typeface="Cambria Math"/>
                            </a:rPr>
                            <m:t>𝜇</m:t>
                          </m:r>
                          <m:r>
                            <a:rPr lang="en-US" b="0" i="1" smtClean="0">
                              <a:latin typeface="Cambria Math"/>
                              <a:ea typeface="Cambria Math"/>
                            </a:rPr>
                            <m:t>(1−</m:t>
                          </m:r>
                          <m:r>
                            <a:rPr lang="en-US" i="1">
                              <a:latin typeface="Cambria Math"/>
                              <a:ea typeface="Cambria Math"/>
                            </a:rPr>
                            <m:t>𝑎</m:t>
                          </m:r>
                          <m:r>
                            <a:rPr lang="en-US" b="0" i="1" smtClean="0">
                              <a:latin typeface="Cambria Math"/>
                              <a:ea typeface="Cambria Math"/>
                            </a:rPr>
                            <m:t>)</m:t>
                          </m:r>
                          <m:sSup>
                            <m:sSupPr>
                              <m:ctrlPr>
                                <a:rPr lang="en-US" i="1">
                                  <a:latin typeface="Cambria Math"/>
                                  <a:ea typeface="Cambria Math"/>
                                </a:rPr>
                              </m:ctrlPr>
                            </m:sSupPr>
                            <m:e>
                              <m:r>
                                <a:rPr lang="en-US" i="1">
                                  <a:latin typeface="Cambria Math"/>
                                  <a:ea typeface="Cambria Math"/>
                                </a:rPr>
                                <m:t>𝑈</m:t>
                              </m:r>
                            </m:e>
                            <m:sup>
                              <m:r>
                                <a:rPr lang="en-US" i="1">
                                  <a:latin typeface="Cambria Math"/>
                                  <a:ea typeface="Cambria Math"/>
                                </a:rPr>
                                <m:t>∗</m:t>
                              </m:r>
                            </m:sup>
                          </m:sSup>
                        </m:num>
                        <m:den>
                          <m:r>
                            <a:rPr lang="en-US" b="0" i="1" smtClean="0">
                              <a:latin typeface="Cambria Math"/>
                            </a:rPr>
                            <m:t>𝑌</m:t>
                          </m:r>
                        </m:den>
                      </m:f>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3304729" y="3952558"/>
                <a:ext cx="2184701" cy="369332"/>
              </a:xfrm>
              <a:prstGeom prst="rect">
                <a:avLst/>
              </a:prstGeom>
              <a:blipFill rotWithShape="1">
                <a:blip r:embed="rId4"/>
                <a:stretch>
                  <a:fillRect t="-116393" r="-20950" b="-175410"/>
                </a:stretch>
              </a:blipFill>
            </p:spPr>
            <p:txBody>
              <a:bodyPr/>
              <a:lstStyle/>
              <a:p>
                <a:r>
                  <a:rPr lang="en-US">
                    <a:noFill/>
                  </a:rPr>
                  <a:t> </a:t>
                </a:r>
              </a:p>
            </p:txBody>
          </p:sp>
        </mc:Fallback>
      </mc:AlternateContent>
      <p:sp>
        <p:nvSpPr>
          <p:cNvPr id="12" name="Rectangle 11"/>
          <p:cNvSpPr/>
          <p:nvPr/>
        </p:nvSpPr>
        <p:spPr>
          <a:xfrm>
            <a:off x="457200" y="4291653"/>
            <a:ext cx="8283574" cy="369332"/>
          </a:xfrm>
          <a:prstGeom prst="rect">
            <a:avLst/>
          </a:prstGeom>
        </p:spPr>
        <p:txBody>
          <a:bodyPr wrap="square">
            <a:spAutoFit/>
          </a:bodyPr>
          <a:lstStyle/>
          <a:p>
            <a:pPr>
              <a:buNone/>
            </a:pPr>
            <a:r>
              <a:rPr lang="en-US" dirty="0">
                <a:latin typeface="+mn-lt"/>
              </a:rPr>
              <a:t>Multiplying the first equation by </a:t>
            </a:r>
            <a:r>
              <a:rPr lang="en-US" i="1" dirty="0">
                <a:latin typeface="+mn-lt"/>
              </a:rPr>
              <a:t>X</a:t>
            </a:r>
            <a:r>
              <a:rPr lang="en-US" dirty="0">
                <a:latin typeface="+mn-lt"/>
              </a:rPr>
              <a:t> and the second by </a:t>
            </a:r>
            <a:r>
              <a:rPr lang="en-US" i="1" dirty="0">
                <a:latin typeface="+mn-lt"/>
              </a:rPr>
              <a:t>Y</a:t>
            </a:r>
            <a:r>
              <a:rPr lang="en-US" dirty="0">
                <a:latin typeface="+mn-lt"/>
              </a:rPr>
              <a:t> and adding, we get</a:t>
            </a:r>
          </a:p>
        </p:txBody>
      </p:sp>
      <mc:AlternateContent xmlns:mc="http://schemas.openxmlformats.org/markup-compatibility/2006" xmlns:a14="http://schemas.microsoft.com/office/drawing/2010/main">
        <mc:Choice Requires="a14">
          <p:sp>
            <p:nvSpPr>
              <p:cNvPr id="18" name="TextBox 17"/>
              <p:cNvSpPr txBox="1"/>
              <p:nvPr/>
            </p:nvSpPr>
            <p:spPr>
              <a:xfrm>
                <a:off x="3276600" y="4630748"/>
                <a:ext cx="1989967"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𝑋</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𝑌</m:t>
                          </m:r>
                        </m:sub>
                      </m:sSub>
                      <m:r>
                        <a:rPr lang="en-US" b="0" i="1" smtClean="0">
                          <a:latin typeface="Cambria Math"/>
                          <a:ea typeface="Cambria Math"/>
                        </a:rPr>
                        <m:t>𝑌</m:t>
                      </m:r>
                      <m:r>
                        <a:rPr lang="en-US" b="0" i="1" smtClean="0">
                          <a:latin typeface="Cambria Math"/>
                          <a:ea typeface="Cambria Math"/>
                        </a:rPr>
                        <m:t>=</m:t>
                      </m:r>
                      <m:r>
                        <a:rPr lang="en-US" b="0" i="1" smtClean="0">
                          <a:latin typeface="Cambria Math"/>
                          <a:ea typeface="Cambria Math"/>
                        </a:rPr>
                        <m:t>𝜇</m:t>
                      </m:r>
                      <m:sSup>
                        <m:sSupPr>
                          <m:ctrlPr>
                            <a:rPr lang="en-US" b="0" i="1" smtClean="0">
                              <a:latin typeface="Cambria Math"/>
                              <a:ea typeface="Cambria Math"/>
                            </a:rPr>
                          </m:ctrlPr>
                        </m:sSupPr>
                        <m:e>
                          <m:r>
                            <a:rPr lang="en-US" b="0" i="1" smtClean="0">
                              <a:latin typeface="Cambria Math"/>
                              <a:ea typeface="Cambria Math"/>
                            </a:rPr>
                            <m:t>𝑈</m:t>
                          </m:r>
                        </m:e>
                        <m:sup>
                          <m:r>
                            <a:rPr lang="en-US" b="0" i="1" smtClean="0">
                              <a:latin typeface="Cambria Math"/>
                              <a:ea typeface="Cambria Math"/>
                            </a:rPr>
                            <m:t>∗</m:t>
                          </m:r>
                        </m:sup>
                      </m:sSup>
                    </m:oMath>
                  </m:oMathPara>
                </a14:m>
                <a:endParaRPr lang="en-US" dirty="0"/>
              </a:p>
            </p:txBody>
          </p:sp>
        </mc:Choice>
        <mc:Fallback xmlns="">
          <p:sp>
            <p:nvSpPr>
              <p:cNvPr id="18" name="TextBox 17"/>
              <p:cNvSpPr txBox="1">
                <a:spLocks noRot="1" noChangeAspect="1" noMove="1" noResize="1" noEditPoints="1" noAdjustHandles="1" noChangeArrowheads="1" noChangeShapeType="1" noTextEdit="1"/>
              </p:cNvSpPr>
              <p:nvPr/>
            </p:nvSpPr>
            <p:spPr>
              <a:xfrm>
                <a:off x="3276600" y="4630748"/>
                <a:ext cx="1989967" cy="369332"/>
              </a:xfrm>
              <a:prstGeom prst="rect">
                <a:avLst/>
              </a:prstGeom>
              <a:blipFill rotWithShape="1">
                <a:blip r:embed="rId5"/>
                <a:stretch>
                  <a:fillRect b="-5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1924639" y="1024895"/>
                <a:ext cx="494488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ea typeface="Cambria Math"/>
                        </a:rPr>
                        <m:t>𝜇</m:t>
                      </m:r>
                      <m:r>
                        <a:rPr lang="en-US" b="0" i="1" smtClean="0">
                          <a:latin typeface="Cambria Math"/>
                          <a:ea typeface="Cambria Math"/>
                        </a:rPr>
                        <m:t>=[</m:t>
                      </m:r>
                      <m:f>
                        <m:fPr>
                          <m:type m:val="lin"/>
                          <m:ctrlPr>
                            <a:rPr lang="en-US" b="0" i="1" smtClean="0">
                              <a:latin typeface="Cambria Math"/>
                              <a:ea typeface="Cambria Math"/>
                            </a:rPr>
                          </m:ctrlPr>
                        </m:fPr>
                        <m:num>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num>
                        <m:den>
                          <m:sSub>
                            <m:sSubPr>
                              <m:ctrlPr>
                                <a:rPr lang="en-US" b="0" i="1" smtClean="0">
                                  <a:latin typeface="Cambria Math"/>
                                  <a:ea typeface="Cambria Math"/>
                                </a:rPr>
                              </m:ctrlPr>
                            </m:sSubPr>
                            <m:e>
                              <m:r>
                                <a:rPr lang="en-US" b="0" i="1" smtClean="0">
                                  <a:latin typeface="Cambria Math"/>
                                  <a:ea typeface="Cambria Math"/>
                                </a:rPr>
                                <m:t>𝑀𝑈</m:t>
                              </m:r>
                            </m:e>
                            <m:sub>
                              <m:r>
                                <a:rPr lang="en-US" b="0" i="1" smtClean="0">
                                  <a:latin typeface="Cambria Math"/>
                                  <a:ea typeface="Cambria Math"/>
                                </a:rPr>
                                <m:t>𝑋</m:t>
                              </m:r>
                            </m:sub>
                          </m:sSub>
                          <m:r>
                            <a:rPr lang="en-US" b="0" i="1" smtClean="0">
                              <a:latin typeface="Cambria Math"/>
                              <a:ea typeface="Cambria Math"/>
                            </a:rPr>
                            <m:t>(</m:t>
                          </m:r>
                          <m:r>
                            <a:rPr lang="en-US" b="0" i="1" smtClean="0">
                              <a:latin typeface="Cambria Math"/>
                              <a:ea typeface="Cambria Math"/>
                            </a:rPr>
                            <m:t>𝑋</m:t>
                          </m:r>
                          <m:r>
                            <a:rPr lang="en-US" b="0" i="1" smtClean="0">
                              <a:latin typeface="Cambria Math"/>
                              <a:ea typeface="Cambria Math"/>
                            </a:rPr>
                            <m:t>,</m:t>
                          </m:r>
                          <m:r>
                            <a:rPr lang="en-US" b="0" i="1" smtClean="0">
                              <a:latin typeface="Cambria Math"/>
                              <a:ea typeface="Cambria Math"/>
                            </a:rPr>
                            <m:t>𝑌</m:t>
                          </m:r>
                          <m:r>
                            <a:rPr lang="en-US" b="0" i="1" smtClean="0">
                              <a:latin typeface="Cambria Math"/>
                              <a:ea typeface="Cambria Math"/>
                            </a:rPr>
                            <m:t>)]=[</m:t>
                          </m:r>
                          <m:f>
                            <m:fPr>
                              <m:type m:val="lin"/>
                              <m:ctrlPr>
                                <a:rPr lang="en-US" i="1">
                                  <a:latin typeface="Cambria Math"/>
                                  <a:ea typeface="Cambria Math"/>
                                </a:rPr>
                              </m:ctrlPr>
                            </m:fPr>
                            <m:num>
                              <m:sSub>
                                <m:sSubPr>
                                  <m:ctrlPr>
                                    <a:rPr lang="en-US" i="1">
                                      <a:latin typeface="Cambria Math"/>
                                      <a:ea typeface="Cambria Math"/>
                                    </a:rPr>
                                  </m:ctrlPr>
                                </m:sSubPr>
                                <m:e>
                                  <m:r>
                                    <a:rPr lang="en-US" i="1">
                                      <a:latin typeface="Cambria Math"/>
                                      <a:ea typeface="Cambria Math"/>
                                    </a:rPr>
                                    <m:t>𝑃</m:t>
                                  </m:r>
                                </m:e>
                                <m:sub>
                                  <m:r>
                                    <a:rPr lang="en-US" b="0" i="1" smtClean="0">
                                      <a:latin typeface="Cambria Math"/>
                                      <a:ea typeface="Cambria Math"/>
                                    </a:rPr>
                                    <m:t>𝑌</m:t>
                                  </m:r>
                                </m:sub>
                              </m:sSub>
                            </m:num>
                            <m:den>
                              <m:sSub>
                                <m:sSubPr>
                                  <m:ctrlPr>
                                    <a:rPr lang="en-US" i="1">
                                      <a:latin typeface="Cambria Math"/>
                                      <a:ea typeface="Cambria Math"/>
                                    </a:rPr>
                                  </m:ctrlPr>
                                </m:sSubPr>
                                <m:e>
                                  <m:r>
                                    <a:rPr lang="en-US" i="1">
                                      <a:latin typeface="Cambria Math"/>
                                      <a:ea typeface="Cambria Math"/>
                                    </a:rPr>
                                    <m:t>𝑀𝑈</m:t>
                                  </m:r>
                                </m:e>
                                <m:sub>
                                  <m:r>
                                    <a:rPr lang="en-US" b="0" i="1" smtClean="0">
                                      <a:latin typeface="Cambria Math"/>
                                      <a:ea typeface="Cambria Math"/>
                                    </a:rPr>
                                    <m:t>𝑌</m:t>
                                  </m:r>
                                </m:sub>
                              </m:sSub>
                              <m:r>
                                <a:rPr lang="en-US" i="1">
                                  <a:latin typeface="Cambria Math"/>
                                  <a:ea typeface="Cambria Math"/>
                                </a:rPr>
                                <m:t>(</m:t>
                              </m:r>
                              <m:r>
                                <a:rPr lang="en-US" i="1">
                                  <a:latin typeface="Cambria Math"/>
                                  <a:ea typeface="Cambria Math"/>
                                </a:rPr>
                                <m:t>𝑋</m:t>
                              </m:r>
                              <m:r>
                                <a:rPr lang="en-US" i="1">
                                  <a:latin typeface="Cambria Math"/>
                                  <a:ea typeface="Cambria Math"/>
                                </a:rPr>
                                <m:t>,</m:t>
                              </m:r>
                              <m:r>
                                <a:rPr lang="en-US" i="1">
                                  <a:latin typeface="Cambria Math"/>
                                  <a:ea typeface="Cambria Math"/>
                                </a:rPr>
                                <m:t>𝑌</m:t>
                              </m:r>
                              <m:r>
                                <a:rPr lang="en-US" i="1">
                                  <a:latin typeface="Cambria Math"/>
                                  <a:ea typeface="Cambria Math"/>
                                </a:rPr>
                                <m:t>)]=</m:t>
                              </m:r>
                            </m:den>
                          </m:f>
                          <m:f>
                            <m:fPr>
                              <m:type m:val="lin"/>
                              <m:ctrlPr>
                                <a:rPr lang="en-US" i="1" smtClean="0">
                                  <a:latin typeface="Cambria Math"/>
                                  <a:ea typeface="Cambria Math"/>
                                </a:rPr>
                              </m:ctrlPr>
                            </m:fPr>
                            <m:num>
                              <m:r>
                                <a:rPr lang="en-US" b="0" i="1" smtClean="0">
                                  <a:latin typeface="Cambria Math"/>
                                  <a:ea typeface="Cambria Math"/>
                                </a:rPr>
                                <m:t>1</m:t>
                              </m:r>
                            </m:num>
                            <m:den>
                              <m:r>
                                <a:rPr lang="en-US" i="1" smtClean="0">
                                  <a:latin typeface="Cambria Math"/>
                                  <a:ea typeface="Cambria Math"/>
                                </a:rPr>
                                <m:t>𝜆</m:t>
                              </m:r>
                            </m:den>
                          </m:f>
                        </m:den>
                      </m:f>
                    </m:oMath>
                  </m:oMathPara>
                </a14:m>
                <a:endParaRPr lang="en-US" dirty="0"/>
              </a:p>
            </p:txBody>
          </p:sp>
        </mc:Choice>
        <mc:Fallback xmlns="">
          <p:sp>
            <p:nvSpPr>
              <p:cNvPr id="14" name="TextBox 13"/>
              <p:cNvSpPr txBox="1">
                <a:spLocks noRot="1" noChangeAspect="1" noMove="1" noResize="1" noEditPoints="1" noAdjustHandles="1" noChangeArrowheads="1" noChangeShapeType="1" noTextEdit="1"/>
              </p:cNvSpPr>
              <p:nvPr/>
            </p:nvSpPr>
            <p:spPr>
              <a:xfrm>
                <a:off x="1924639" y="1024895"/>
                <a:ext cx="4944880" cy="369332"/>
              </a:xfrm>
              <a:prstGeom prst="rect">
                <a:avLst/>
              </a:prstGeom>
              <a:blipFill rotWithShape="1">
                <a:blip r:embed="rId6"/>
                <a:stretch>
                  <a:fillRect t="-116393" r="-7645" b="-175410"/>
                </a:stretch>
              </a:blipFill>
            </p:spPr>
            <p:txBody>
              <a:bodyPr/>
              <a:lstStyle/>
              <a:p>
                <a:r>
                  <a:rPr lang="en-US">
                    <a:noFill/>
                  </a:rPr>
                  <a:t> </a:t>
                </a:r>
              </a:p>
            </p:txBody>
          </p:sp>
        </mc:Fallback>
      </mc:AlternateContent>
      <p:sp>
        <p:nvSpPr>
          <p:cNvPr id="19" name="Rectangle 18"/>
          <p:cNvSpPr/>
          <p:nvPr/>
        </p:nvSpPr>
        <p:spPr>
          <a:xfrm>
            <a:off x="454390" y="1363990"/>
            <a:ext cx="6967464" cy="369332"/>
          </a:xfrm>
          <a:prstGeom prst="rect">
            <a:avLst/>
          </a:prstGeom>
        </p:spPr>
        <p:txBody>
          <a:bodyPr wrap="square">
            <a:spAutoFit/>
          </a:bodyPr>
          <a:lstStyle/>
          <a:p>
            <a:pPr>
              <a:buNone/>
            </a:pPr>
            <a:r>
              <a:rPr lang="en-US" dirty="0">
                <a:latin typeface="+mn-lt"/>
              </a:rPr>
              <a:t>Because it is also true that</a:t>
            </a:r>
          </a:p>
        </p:txBody>
      </p:sp>
      <mc:AlternateContent xmlns:mc="http://schemas.openxmlformats.org/markup-compatibility/2006" xmlns:a14="http://schemas.microsoft.com/office/drawing/2010/main">
        <mc:Choice Requires="a14">
          <p:sp>
            <p:nvSpPr>
              <p:cNvPr id="16" name="TextBox 15"/>
              <p:cNvSpPr txBox="1"/>
              <p:nvPr/>
            </p:nvSpPr>
            <p:spPr>
              <a:xfrm>
                <a:off x="2074936" y="1703085"/>
                <a:ext cx="464428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sSub>
                            <m:sSubPr>
                              <m:ctrlPr>
                                <a:rPr lang="en-US" i="1">
                                  <a:latin typeface="Cambria Math"/>
                                </a:rPr>
                              </m:ctrlPr>
                            </m:sSubPr>
                            <m:e>
                              <m:r>
                                <m:rPr>
                                  <m:nor/>
                                </m:rPr>
                                <a:rPr lang="en-US" i="0">
                                  <a:latin typeface="Cambria Math"/>
                                </a:rPr>
                                <m:t>MU</m:t>
                              </m:r>
                            </m:e>
                            <m:sub>
                              <m:r>
                                <a:rPr lang="en-US" i="1">
                                  <a:latin typeface="Cambria Math"/>
                                </a:rPr>
                                <m:t>𝑋</m:t>
                              </m:r>
                            </m:sub>
                          </m:sSub>
                          <m:r>
                            <a:rPr lang="en-US" i="1">
                              <a:latin typeface="Cambria Math"/>
                            </a:rPr>
                            <m:t>(</m:t>
                          </m:r>
                          <m:r>
                            <a:rPr lang="en-US" i="1">
                              <a:latin typeface="Cambria Math"/>
                            </a:rPr>
                            <m:t>𝑋</m:t>
                          </m:r>
                          <m:r>
                            <a:rPr lang="en-US" i="1">
                              <a:latin typeface="Cambria Math"/>
                            </a:rPr>
                            <m:t>,</m:t>
                          </m:r>
                          <m:r>
                            <a:rPr lang="en-US" i="1">
                              <a:latin typeface="Cambria Math"/>
                            </a:rPr>
                            <m:t>𝑌</m:t>
                          </m:r>
                          <m:r>
                            <a:rPr lang="en-US" i="1">
                              <a:latin typeface="Cambria Math"/>
                            </a:rPr>
                            <m:t>)</m:t>
                          </m:r>
                          <m:r>
                            <m:rPr>
                              <m:nor/>
                            </m:rPr>
                            <a:rPr lang="en-US" dirty="0"/>
                            <m:t> </m:t>
                          </m:r>
                        </m:num>
                        <m:den>
                          <m:sSub>
                            <m:sSubPr>
                              <m:ctrlPr>
                                <a:rPr lang="en-US" i="1">
                                  <a:latin typeface="Cambria Math"/>
                                </a:rPr>
                              </m:ctrlPr>
                            </m:sSubPr>
                            <m:e>
                              <m:r>
                                <m:rPr>
                                  <m:nor/>
                                </m:rPr>
                                <a:rPr lang="en-US" i="0">
                                  <a:latin typeface="Cambria Math"/>
                                </a:rPr>
                                <m:t>MU</m:t>
                              </m:r>
                            </m:e>
                            <m:sub>
                              <m:r>
                                <a:rPr lang="en-US" b="0" i="1" smtClean="0">
                                  <a:latin typeface="Cambria Math"/>
                                </a:rPr>
                                <m:t>𝑌</m:t>
                              </m:r>
                            </m:sub>
                          </m:sSub>
                          <m:d>
                            <m:dPr>
                              <m:ctrlPr>
                                <a:rPr lang="en-US" i="1">
                                  <a:latin typeface="Cambria Math"/>
                                </a:rPr>
                              </m:ctrlPr>
                            </m:dPr>
                            <m:e>
                              <m:r>
                                <a:rPr lang="en-US" i="1">
                                  <a:latin typeface="Cambria Math"/>
                                </a:rPr>
                                <m:t>𝑋</m:t>
                              </m:r>
                              <m:r>
                                <a:rPr lang="en-US" i="1">
                                  <a:latin typeface="Cambria Math"/>
                                </a:rPr>
                                <m:t>,</m:t>
                              </m:r>
                              <m:r>
                                <a:rPr lang="en-US" i="1">
                                  <a:latin typeface="Cambria Math"/>
                                </a:rPr>
                                <m:t>𝑌</m:t>
                              </m:r>
                            </m:e>
                          </m:d>
                          <m:r>
                            <a:rPr lang="en-US" b="0" i="1" smtClean="0">
                              <a:latin typeface="Cambria Math"/>
                            </a:rPr>
                            <m:t>=</m:t>
                          </m:r>
                          <m:sSub>
                            <m:sSubPr>
                              <m:ctrlPr>
                                <a:rPr lang="en-US" b="0" i="1" smtClean="0">
                                  <a:latin typeface="Cambria Math"/>
                                </a:rPr>
                              </m:ctrlPr>
                            </m:sSubPr>
                            <m:e>
                              <m:r>
                                <m:rPr>
                                  <m:nor/>
                                </m:rPr>
                                <a:rPr lang="en-US" b="0" i="0" smtClean="0">
                                  <a:latin typeface="Cambria Math"/>
                                </a:rPr>
                                <m:t>MRS</m:t>
                              </m:r>
                            </m:e>
                            <m:sub>
                              <m:r>
                                <a:rPr lang="en-US" b="0" i="1" smtClean="0">
                                  <a:latin typeface="Cambria Math"/>
                                </a:rPr>
                                <m:t>𝑋𝑌</m:t>
                              </m:r>
                            </m:sub>
                          </m:sSub>
                          <m:r>
                            <a:rPr lang="en-US" b="0" i="1" smtClean="0">
                              <a:latin typeface="Cambria Math"/>
                            </a:rPr>
                            <m:t>=</m:t>
                          </m:r>
                          <m:f>
                            <m:fPr>
                              <m:type m:val="lin"/>
                              <m:ctrlPr>
                                <a:rPr lang="en-US" b="0" i="1" smtClean="0">
                                  <a:latin typeface="Cambria Math"/>
                                </a:rPr>
                              </m:ctrlPr>
                            </m:fPr>
                            <m:num>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num>
                            <m:den>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den>
                          </m:f>
                          <m:r>
                            <m:rPr>
                              <m:nor/>
                            </m:rPr>
                            <a:rPr lang="en-US" dirty="0"/>
                            <m:t> </m:t>
                          </m:r>
                        </m:den>
                      </m:f>
                    </m:oMath>
                  </m:oMathPara>
                </a14:m>
                <a:endParaRPr lang="en-US" dirty="0"/>
              </a:p>
            </p:txBody>
          </p:sp>
        </mc:Choice>
        <mc:Fallback xmlns="">
          <p:sp>
            <p:nvSpPr>
              <p:cNvPr id="16" name="TextBox 15"/>
              <p:cNvSpPr txBox="1">
                <a:spLocks noRot="1" noChangeAspect="1" noMove="1" noResize="1" noEditPoints="1" noAdjustHandles="1" noChangeArrowheads="1" noChangeShapeType="1" noTextEdit="1"/>
              </p:cNvSpPr>
              <p:nvPr/>
            </p:nvSpPr>
            <p:spPr>
              <a:xfrm>
                <a:off x="2074936" y="1703085"/>
                <a:ext cx="4644285" cy="369332"/>
              </a:xfrm>
              <a:prstGeom prst="rect">
                <a:avLst/>
              </a:prstGeom>
              <a:blipFill rotWithShape="1">
                <a:blip r:embed="rId7"/>
                <a:stretch>
                  <a:fillRect t="-116393" r="-3806" b="-1754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447675" y="2319179"/>
                <a:ext cx="204767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𝑈</m:t>
                      </m:r>
                      <m:d>
                        <m:dPr>
                          <m:ctrlPr>
                            <a:rPr lang="en-US" b="0" i="1" smtClean="0">
                              <a:latin typeface="Cambria Math"/>
                            </a:rPr>
                          </m:ctrlPr>
                        </m:dPr>
                        <m:e>
                          <m:r>
                            <a:rPr lang="en-US" b="0" i="1" smtClean="0">
                              <a:latin typeface="Cambria Math"/>
                            </a:rPr>
                            <m:t>𝑋</m:t>
                          </m:r>
                          <m:r>
                            <a:rPr lang="en-US" b="0" i="1" smtClean="0">
                              <a:latin typeface="Cambria Math"/>
                            </a:rPr>
                            <m:t>,</m:t>
                          </m:r>
                          <m:r>
                            <a:rPr lang="en-US" b="0" i="1" smtClean="0">
                              <a:latin typeface="Cambria Math"/>
                            </a:rPr>
                            <m:t>𝑌</m:t>
                          </m:r>
                        </m:e>
                      </m:d>
                      <m:r>
                        <a:rPr lang="en-US" b="0" i="1" smtClean="0">
                          <a:latin typeface="Cambria Math"/>
                        </a:rPr>
                        <m:t>=</m:t>
                      </m:r>
                      <m:sSup>
                        <m:sSupPr>
                          <m:ctrlPr>
                            <a:rPr lang="en-US" b="0" i="1" smtClean="0">
                              <a:latin typeface="Cambria Math"/>
                            </a:rPr>
                          </m:ctrlPr>
                        </m:sSupPr>
                        <m:e>
                          <m:r>
                            <a:rPr lang="en-US" b="0" i="1" smtClean="0">
                              <a:latin typeface="Cambria Math"/>
                            </a:rPr>
                            <m:t>𝑋</m:t>
                          </m:r>
                        </m:e>
                        <m:sup>
                          <m:r>
                            <a:rPr lang="en-US" b="0" i="1" smtClean="0">
                              <a:latin typeface="Cambria Math"/>
                            </a:rPr>
                            <m:t>𝑎</m:t>
                          </m:r>
                        </m:sup>
                      </m:sSup>
                      <m:sSup>
                        <m:sSupPr>
                          <m:ctrlPr>
                            <a:rPr lang="en-US" b="0" i="1" smtClean="0">
                              <a:latin typeface="Cambria Math"/>
                            </a:rPr>
                          </m:ctrlPr>
                        </m:sSupPr>
                        <m:e>
                          <m:r>
                            <a:rPr lang="en-US" b="0" i="1" smtClean="0">
                              <a:latin typeface="Cambria Math"/>
                            </a:rPr>
                            <m:t>𝑌</m:t>
                          </m:r>
                        </m:e>
                        <m:sup>
                          <m:r>
                            <a:rPr lang="en-US" b="0" i="1" smtClean="0">
                              <a:latin typeface="Cambria Math"/>
                            </a:rPr>
                            <m:t>1−</m:t>
                          </m:r>
                          <m:r>
                            <a:rPr lang="en-US" b="0" i="1" smtClean="0">
                              <a:latin typeface="Cambria Math"/>
                            </a:rPr>
                            <m:t>𝑎</m:t>
                          </m:r>
                        </m:sup>
                      </m:sSup>
                    </m:oMath>
                  </m:oMathPara>
                </a14:m>
                <a:endParaRPr lang="en-US" dirty="0"/>
              </a:p>
            </p:txBody>
          </p:sp>
        </mc:Choice>
        <mc:Fallback xmlns="">
          <p:sp>
            <p:nvSpPr>
              <p:cNvPr id="21" name="TextBox 20"/>
              <p:cNvSpPr txBox="1">
                <a:spLocks noRot="1" noChangeAspect="1" noMove="1" noResize="1" noEditPoints="1" noAdjustHandles="1" noChangeArrowheads="1" noChangeShapeType="1" noTextEdit="1"/>
              </p:cNvSpPr>
              <p:nvPr/>
            </p:nvSpPr>
            <p:spPr>
              <a:xfrm>
                <a:off x="447675" y="2319179"/>
                <a:ext cx="2047676" cy="369332"/>
              </a:xfrm>
              <a:prstGeom prst="rect">
                <a:avLst/>
              </a:prstGeom>
              <a:blipFill rotWithShape="1">
                <a:blip r:embed="rId8"/>
                <a:stretch>
                  <a:fillRect/>
                </a:stretch>
              </a:blipFill>
            </p:spPr>
            <p:txBody>
              <a:bodyPr/>
              <a:lstStyle/>
              <a:p>
                <a:r>
                  <a:rPr lang="en-US">
                    <a:noFill/>
                  </a:rPr>
                  <a:t> </a:t>
                </a:r>
              </a:p>
            </p:txBody>
          </p:sp>
        </mc:Fallback>
      </mc:AlternateContent>
      <p:sp>
        <p:nvSpPr>
          <p:cNvPr id="23" name="Rectangle 22"/>
          <p:cNvSpPr/>
          <p:nvPr/>
        </p:nvSpPr>
        <p:spPr>
          <a:xfrm>
            <a:off x="447675" y="4969843"/>
            <a:ext cx="8283574" cy="923330"/>
          </a:xfrm>
          <a:prstGeom prst="rect">
            <a:avLst/>
          </a:prstGeom>
        </p:spPr>
        <p:txBody>
          <a:bodyPr wrap="square">
            <a:spAutoFit/>
          </a:bodyPr>
          <a:lstStyle/>
          <a:p>
            <a:pPr>
              <a:buNone/>
            </a:pPr>
            <a:r>
              <a:rPr lang="en-US" dirty="0" smtClean="0">
                <a:latin typeface="+mn-lt"/>
              </a:rPr>
              <a:t>First, we let I be the cost-minimizing expenditure</a:t>
            </a:r>
            <a:r>
              <a:rPr lang="en-US" dirty="0">
                <a:latin typeface="+mn-lt"/>
              </a:rPr>
              <a:t>. Then it follows that μ = </a:t>
            </a:r>
            <a:r>
              <a:rPr lang="en-US" i="1" dirty="0">
                <a:latin typeface="+mn-lt"/>
              </a:rPr>
              <a:t>I</a:t>
            </a:r>
            <a:r>
              <a:rPr lang="en-US" dirty="0">
                <a:latin typeface="+mn-lt"/>
              </a:rPr>
              <a:t>/</a:t>
            </a:r>
            <a:r>
              <a:rPr lang="en-US" i="1" dirty="0">
                <a:latin typeface="+mn-lt"/>
              </a:rPr>
              <a:t>U</a:t>
            </a:r>
            <a:r>
              <a:rPr lang="en-US" dirty="0">
                <a:latin typeface="+mn-lt"/>
              </a:rPr>
              <a:t>*. Substituting in </a:t>
            </a:r>
            <a:r>
              <a:rPr lang="en-US" dirty="0" smtClean="0">
                <a:latin typeface="+mn-lt"/>
              </a:rPr>
              <a:t>the equations </a:t>
            </a:r>
            <a:r>
              <a:rPr lang="en-US" dirty="0">
                <a:latin typeface="+mn-lt"/>
              </a:rPr>
              <a:t>above, we </a:t>
            </a:r>
            <a:r>
              <a:rPr lang="en-US" dirty="0" smtClean="0">
                <a:latin typeface="+mn-lt"/>
              </a:rPr>
              <a:t>obtain the same demand equations as before:</a:t>
            </a:r>
            <a:endParaRPr lang="en-US" dirty="0">
              <a:latin typeface="+mn-lt"/>
            </a:endParaRPr>
          </a:p>
        </p:txBody>
      </p:sp>
      <mc:AlternateContent xmlns:mc="http://schemas.openxmlformats.org/markup-compatibility/2006" xmlns:a14="http://schemas.microsoft.com/office/drawing/2010/main">
        <mc:Choice Requires="a14">
          <p:sp>
            <p:nvSpPr>
              <p:cNvPr id="24" name="TextBox 23"/>
              <p:cNvSpPr txBox="1"/>
              <p:nvPr/>
            </p:nvSpPr>
            <p:spPr>
              <a:xfrm>
                <a:off x="3286125" y="5862936"/>
                <a:ext cx="149040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𝑋</m:t>
                      </m:r>
                      <m:r>
                        <a:rPr lang="en-US" b="0" i="1" smtClean="0">
                          <a:latin typeface="Cambria Math"/>
                        </a:rPr>
                        <m:t>=(</m:t>
                      </m:r>
                      <m:f>
                        <m:fPr>
                          <m:type m:val="lin"/>
                          <m:ctrlPr>
                            <a:rPr lang="en-US" b="0" i="1" smtClean="0">
                              <a:latin typeface="Cambria Math"/>
                            </a:rPr>
                          </m:ctrlPr>
                        </m:fPr>
                        <m:num>
                          <m:r>
                            <a:rPr lang="en-US" b="0" i="1" smtClean="0">
                              <a:latin typeface="Cambria Math"/>
                            </a:rPr>
                            <m:t>𝑎</m:t>
                          </m:r>
                        </m:num>
                        <m:den>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m:t>
                          </m:r>
                          <m:r>
                            <a:rPr lang="en-US" b="0" i="1" smtClean="0">
                              <a:latin typeface="Cambria Math"/>
                            </a:rPr>
                            <m:t>𝐼</m:t>
                          </m:r>
                        </m:den>
                      </m:f>
                    </m:oMath>
                  </m:oMathPara>
                </a14:m>
                <a:endParaRPr lang="en-US" dirty="0"/>
              </a:p>
            </p:txBody>
          </p:sp>
        </mc:Choice>
        <mc:Fallback xmlns="">
          <p:sp>
            <p:nvSpPr>
              <p:cNvPr id="24" name="TextBox 23"/>
              <p:cNvSpPr txBox="1">
                <a:spLocks noRot="1" noChangeAspect="1" noMove="1" noResize="1" noEditPoints="1" noAdjustHandles="1" noChangeArrowheads="1" noChangeShapeType="1" noTextEdit="1"/>
              </p:cNvSpPr>
              <p:nvPr/>
            </p:nvSpPr>
            <p:spPr>
              <a:xfrm>
                <a:off x="3286125" y="5862936"/>
                <a:ext cx="1490408" cy="369332"/>
              </a:xfrm>
              <a:prstGeom prst="rect">
                <a:avLst/>
              </a:prstGeom>
              <a:blipFill rotWithShape="1">
                <a:blip r:embed="rId9"/>
                <a:stretch>
                  <a:fillRect t="-118333" r="-11837" b="-18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3286125" y="6202025"/>
                <a:ext cx="209724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𝑌</m:t>
                      </m:r>
                      <m:r>
                        <a:rPr lang="en-US" b="0" i="1" smtClean="0">
                          <a:latin typeface="Cambria Math"/>
                        </a:rPr>
                        <m:t>=[(</m:t>
                      </m:r>
                      <m:f>
                        <m:fPr>
                          <m:type m:val="lin"/>
                          <m:ctrlPr>
                            <a:rPr lang="en-US" b="0" i="1" smtClean="0">
                              <a:latin typeface="Cambria Math"/>
                            </a:rPr>
                          </m:ctrlPr>
                        </m:fPr>
                        <m:num>
                          <m:r>
                            <a:rPr lang="en-US" i="1">
                              <a:latin typeface="Cambria Math"/>
                            </a:rPr>
                            <m:t>1−</m:t>
                          </m:r>
                          <m:r>
                            <a:rPr lang="en-US" i="1">
                              <a:latin typeface="Cambria Math"/>
                            </a:rPr>
                            <m:t>𝑎</m:t>
                          </m:r>
                          <m:r>
                            <a:rPr lang="en-US" i="1">
                              <a:latin typeface="Cambria Math"/>
                            </a:rPr>
                            <m:t>)</m:t>
                          </m:r>
                          <m:r>
                            <m:rPr>
                              <m:nor/>
                            </m:rPr>
                            <a:rPr lang="en-US" dirty="0"/>
                            <m:t> </m:t>
                          </m:r>
                        </m:num>
                        <m:den>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m:t>
                          </m:r>
                          <m:r>
                            <a:rPr lang="en-US" b="0" i="1" smtClean="0">
                              <a:latin typeface="Cambria Math"/>
                            </a:rPr>
                            <m:t>𝐼</m:t>
                          </m:r>
                        </m:den>
                      </m:f>
                    </m:oMath>
                  </m:oMathPara>
                </a14:m>
                <a:endParaRPr lang="en-US" dirty="0"/>
              </a:p>
            </p:txBody>
          </p:sp>
        </mc:Choice>
        <mc:Fallback xmlns="">
          <p:sp>
            <p:nvSpPr>
              <p:cNvPr id="25" name="TextBox 24"/>
              <p:cNvSpPr txBox="1">
                <a:spLocks noRot="1" noChangeAspect="1" noMove="1" noResize="1" noEditPoints="1" noAdjustHandles="1" noChangeArrowheads="1" noChangeShapeType="1" noTextEdit="1"/>
              </p:cNvSpPr>
              <p:nvPr/>
            </p:nvSpPr>
            <p:spPr>
              <a:xfrm>
                <a:off x="3286125" y="6202025"/>
                <a:ext cx="2097241" cy="369332"/>
              </a:xfrm>
              <a:prstGeom prst="rect">
                <a:avLst/>
              </a:prstGeom>
              <a:blipFill rotWithShape="1">
                <a:blip r:embed="rId10"/>
                <a:stretch>
                  <a:fillRect t="-116393" r="-9302" b="-175410"/>
                </a:stretch>
              </a:blipFill>
            </p:spPr>
            <p:txBody>
              <a:bodyPr/>
              <a:lstStyle/>
              <a:p>
                <a:r>
                  <a:rPr lang="en-US">
                    <a:noFill/>
                  </a:rPr>
                  <a:t> </a:t>
                </a:r>
              </a:p>
            </p:txBody>
          </p:sp>
        </mc:Fallback>
      </mc:AlternateContent>
      <p:pic>
        <p:nvPicPr>
          <p:cNvPr id="20"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55198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500"/>
                                        <p:tgtEl>
                                          <p:spTgt spid="21"/>
                                        </p:tgtEl>
                                      </p:cBhvr>
                                    </p:animEffect>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childTnLst>
                          </p:cTn>
                        </p:par>
                        <p:par>
                          <p:cTn id="45" fill="hold">
                            <p:stCondLst>
                              <p:cond delay="1000"/>
                            </p:stCondLst>
                            <p:childTnLst>
                              <p:par>
                                <p:cTn id="46" presetID="22" presetClass="entr" presetSubtype="8"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childTnLst>
                          </p:cTn>
                        </p:par>
                        <p:par>
                          <p:cTn id="49" fill="hold">
                            <p:stCondLst>
                              <p:cond delay="1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2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left)">
                                      <p:cBhvr>
                                        <p:cTn id="61" dur="500"/>
                                        <p:tgtEl>
                                          <p:spTgt spid="23"/>
                                        </p:tgtEl>
                                      </p:cBhvr>
                                    </p:animEffect>
                                  </p:childTnLst>
                                </p:cTn>
                              </p:par>
                            </p:childTnLst>
                          </p:cTn>
                        </p:par>
                        <p:par>
                          <p:cTn id="62" fill="hold">
                            <p:stCondLst>
                              <p:cond delay="500"/>
                            </p:stCondLst>
                            <p:childTnLst>
                              <p:par>
                                <p:cTn id="63" presetID="22" presetClass="entr" presetSubtype="8"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wipe(left)">
                                      <p:cBhvr>
                                        <p:cTn id="65" dur="500"/>
                                        <p:tgtEl>
                                          <p:spTgt spid="24"/>
                                        </p:tgtEl>
                                      </p:cBhvr>
                                    </p:animEffect>
                                  </p:childTnLst>
                                </p:cTn>
                              </p:par>
                            </p:childTnLst>
                          </p:cTn>
                        </p:par>
                        <p:par>
                          <p:cTn id="66" fill="hold">
                            <p:stCondLst>
                              <p:cond delay="1000"/>
                            </p:stCondLst>
                            <p:childTnLst>
                              <p:par>
                                <p:cTn id="67" presetID="22" presetClass="entr" presetSubtype="8" fill="hold" grpId="0"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wipe(left)">
                                      <p:cBhvr>
                                        <p:cTn id="6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10" grpId="0"/>
      <p:bldP spid="13" grpId="0"/>
      <p:bldP spid="11" grpId="0"/>
      <p:bldP spid="15" grpId="0"/>
      <p:bldP spid="12" grpId="0"/>
      <p:bldP spid="18" grpId="0"/>
      <p:bldP spid="14" grpId="0"/>
      <p:bldP spid="19" grpId="0"/>
      <p:bldP spid="16" grpId="0"/>
      <p:bldP spid="21" grpId="0"/>
      <p:bldP spid="23" grpId="0"/>
      <p:bldP spid="24" grpId="0"/>
      <p:bldP spid="2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2"/>
          <p:cNvSpPr txBox="1">
            <a:spLocks noChangeArrowheads="1"/>
          </p:cNvSpPr>
          <p:nvPr/>
        </p:nvSpPr>
        <p:spPr>
          <a:xfrm>
            <a:off x="457198" y="0"/>
            <a:ext cx="6858002"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008FD0"/>
                </a:solidFill>
              </a:rPr>
              <a:t>Income and Substitution Effects</a:t>
            </a:r>
          </a:p>
        </p:txBody>
      </p:sp>
      <p:sp>
        <p:nvSpPr>
          <p:cNvPr id="4" name="Rectangle 3"/>
          <p:cNvSpPr/>
          <p:nvPr/>
        </p:nvSpPr>
        <p:spPr>
          <a:xfrm>
            <a:off x="457198" y="914400"/>
            <a:ext cx="820737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smtClean="0">
                <a:latin typeface="+mn-lt"/>
              </a:rPr>
              <a:t>It </a:t>
            </a:r>
            <a:r>
              <a:rPr lang="en-US" dirty="0">
                <a:latin typeface="+mn-lt"/>
              </a:rPr>
              <a:t>is </a:t>
            </a:r>
            <a:r>
              <a:rPr lang="en-US" dirty="0" smtClean="0">
                <a:latin typeface="+mn-lt"/>
              </a:rPr>
              <a:t>important </a:t>
            </a:r>
            <a:r>
              <a:rPr lang="en-US" dirty="0">
                <a:latin typeface="+mn-lt"/>
              </a:rPr>
              <a:t>to distinguish that portion of any </a:t>
            </a:r>
            <a:r>
              <a:rPr lang="en-US" dirty="0" smtClean="0">
                <a:latin typeface="+mn-lt"/>
              </a:rPr>
              <a:t>price change that</a:t>
            </a:r>
            <a:br>
              <a:rPr lang="en-US" dirty="0" smtClean="0">
                <a:latin typeface="+mn-lt"/>
              </a:rPr>
            </a:br>
            <a:r>
              <a:rPr lang="en-US" dirty="0" smtClean="0">
                <a:latin typeface="+mn-lt"/>
              </a:rPr>
              <a:t>involves </a:t>
            </a:r>
            <a:r>
              <a:rPr lang="en-US" i="1" dirty="0" smtClean="0">
                <a:latin typeface="+mn-lt"/>
              </a:rPr>
              <a:t>movement along </a:t>
            </a:r>
            <a:r>
              <a:rPr lang="en-US" i="1" dirty="0">
                <a:latin typeface="+mn-lt"/>
              </a:rPr>
              <a:t>an indifference curve </a:t>
            </a:r>
            <a:r>
              <a:rPr lang="en-US" dirty="0">
                <a:latin typeface="+mn-lt"/>
              </a:rPr>
              <a:t>from that portion which </a:t>
            </a:r>
            <a:r>
              <a:rPr lang="en-US" dirty="0" smtClean="0">
                <a:latin typeface="+mn-lt"/>
              </a:rPr>
              <a:t>involves </a:t>
            </a:r>
            <a:r>
              <a:rPr lang="en-US" i="1" dirty="0" smtClean="0">
                <a:latin typeface="+mn-lt"/>
              </a:rPr>
              <a:t>movement </a:t>
            </a:r>
            <a:r>
              <a:rPr lang="en-US" i="1" dirty="0">
                <a:latin typeface="+mn-lt"/>
              </a:rPr>
              <a:t>to a </a:t>
            </a:r>
            <a:r>
              <a:rPr lang="en-US" i="1" dirty="0" smtClean="0">
                <a:latin typeface="+mn-lt"/>
              </a:rPr>
              <a:t>different indifference </a:t>
            </a:r>
            <a:r>
              <a:rPr lang="en-US" i="1" dirty="0">
                <a:latin typeface="+mn-lt"/>
              </a:rPr>
              <a:t>curve </a:t>
            </a:r>
            <a:r>
              <a:rPr lang="en-US" dirty="0">
                <a:latin typeface="+mn-lt"/>
              </a:rPr>
              <a:t>(and therefore a change </a:t>
            </a:r>
            <a:r>
              <a:rPr lang="en-US" dirty="0" smtClean="0">
                <a:latin typeface="+mn-lt"/>
              </a:rPr>
              <a:t>in purchasing </a:t>
            </a:r>
            <a:r>
              <a:rPr lang="en-US" dirty="0">
                <a:latin typeface="+mn-lt"/>
              </a:rPr>
              <a:t>power). </a:t>
            </a:r>
            <a:r>
              <a:rPr lang="en-US" dirty="0" smtClean="0">
                <a:latin typeface="+mn-lt"/>
              </a:rPr>
              <a:t>We denote the </a:t>
            </a:r>
            <a:r>
              <a:rPr lang="en-US" dirty="0">
                <a:latin typeface="+mn-lt"/>
              </a:rPr>
              <a:t>change in </a:t>
            </a:r>
            <a:r>
              <a:rPr lang="en-US" i="1" dirty="0">
                <a:latin typeface="+mn-lt"/>
              </a:rPr>
              <a:t>X </a:t>
            </a:r>
            <a:r>
              <a:rPr lang="en-US" dirty="0">
                <a:latin typeface="+mn-lt"/>
              </a:rPr>
              <a:t>that results from a unit change in the price of </a:t>
            </a:r>
            <a:r>
              <a:rPr lang="en-US" i="1" dirty="0">
                <a:latin typeface="+mn-lt"/>
              </a:rPr>
              <a:t>X</a:t>
            </a:r>
            <a:r>
              <a:rPr lang="en-US" dirty="0">
                <a:latin typeface="+mn-lt"/>
              </a:rPr>
              <a:t>, holding </a:t>
            </a:r>
            <a:r>
              <a:rPr lang="en-US" dirty="0" smtClean="0">
                <a:latin typeface="+mn-lt"/>
              </a:rPr>
              <a:t>utility constant</a:t>
            </a:r>
            <a:r>
              <a:rPr lang="en-US" dirty="0">
                <a:latin typeface="+mn-lt"/>
              </a:rPr>
              <a:t>, by</a:t>
            </a:r>
            <a:endParaRPr lang="en-US" dirty="0">
              <a:latin typeface="+mn-lt"/>
              <a:cs typeface="Arial"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3200400" y="2514600"/>
                <a:ext cx="158190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ea typeface="Cambria Math"/>
                            </a:rPr>
                          </m:ctrlPr>
                        </m:fPr>
                        <m:num>
                          <m:r>
                            <a:rPr lang="en-US" i="1">
                              <a:latin typeface="Cambria Math"/>
                              <a:ea typeface="Cambria Math"/>
                            </a:rPr>
                            <m:t>𝜕</m:t>
                          </m:r>
                          <m:r>
                            <a:rPr lang="en-US" i="1">
                              <a:latin typeface="Cambria Math"/>
                              <a:ea typeface="Cambria Math"/>
                            </a:rPr>
                            <m:t>𝑋</m:t>
                          </m:r>
                        </m:num>
                        <m:den>
                          <m:r>
                            <a:rPr lang="en-US" i="1">
                              <a:latin typeface="Cambria Math"/>
                              <a:ea typeface="Cambria Math"/>
                            </a:rPr>
                            <m:t>𝜕</m:t>
                          </m:r>
                        </m:den>
                      </m:f>
                      <m:sSub>
                        <m:sSubPr>
                          <m:ctrlPr>
                            <a:rPr lang="en-US"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r>
                            <a:rPr lang="en-US" b="0" i="1" smtClean="0">
                              <a:latin typeface="Cambria Math"/>
                              <a:ea typeface="Cambria Math"/>
                            </a:rPr>
                            <m:t> </m:t>
                          </m:r>
                          <m:r>
                            <a:rPr lang="en-US" b="0" i="1" smtClean="0">
                              <a:latin typeface="Cambria Math"/>
                              <a:ea typeface="Cambria Math"/>
                            </a:rPr>
                            <m:t>𝑈</m:t>
                          </m:r>
                          <m:r>
                            <a:rPr lang="en-US" b="0" i="1" smtClean="0">
                              <a:latin typeface="Cambria Math"/>
                              <a:ea typeface="Cambria Math"/>
                            </a:rPr>
                            <m:t>=</m:t>
                          </m:r>
                          <m:sSup>
                            <m:sSupPr>
                              <m:ctrlPr>
                                <a:rPr lang="en-US" b="0" i="1" smtClean="0">
                                  <a:latin typeface="Cambria Math"/>
                                  <a:ea typeface="Cambria Math"/>
                                </a:rPr>
                              </m:ctrlPr>
                            </m:sSupPr>
                            <m:e>
                              <m:r>
                                <a:rPr lang="en-US" b="0" i="1" smtClean="0">
                                  <a:latin typeface="Cambria Math"/>
                                  <a:ea typeface="Cambria Math"/>
                                </a:rPr>
                                <m:t>𝑈</m:t>
                              </m:r>
                            </m:e>
                            <m:sup>
                              <m:r>
                                <a:rPr lang="en-US" b="0" i="1" smtClean="0">
                                  <a:latin typeface="Cambria Math"/>
                                  <a:ea typeface="Cambria Math"/>
                                </a:rPr>
                                <m:t>∗</m:t>
                              </m:r>
                            </m:sup>
                          </m:sSup>
                        </m:sub>
                      </m:sSub>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200400" y="2514600"/>
                <a:ext cx="1581908" cy="369332"/>
              </a:xfrm>
              <a:prstGeom prst="rect">
                <a:avLst/>
              </a:prstGeom>
              <a:blipFill rotWithShape="1">
                <a:blip r:embed="rId2"/>
                <a:stretch>
                  <a:fillRect l="-386" t="-118333" b="-178333"/>
                </a:stretch>
              </a:blipFill>
            </p:spPr>
            <p:txBody>
              <a:bodyPr/>
              <a:lstStyle/>
              <a:p>
                <a:r>
                  <a:rPr lang="en-US">
                    <a:noFill/>
                  </a:rPr>
                  <a:t> </a:t>
                </a:r>
              </a:p>
            </p:txBody>
          </p:sp>
        </mc:Fallback>
      </mc:AlternateContent>
      <p:sp>
        <p:nvSpPr>
          <p:cNvPr id="3" name="Rectangle 2"/>
          <p:cNvSpPr/>
          <p:nvPr/>
        </p:nvSpPr>
        <p:spPr>
          <a:xfrm>
            <a:off x="457200" y="3020153"/>
            <a:ext cx="82073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mn-lt"/>
              </a:rPr>
              <a:t>T</a:t>
            </a:r>
            <a:r>
              <a:rPr lang="en-US" dirty="0" smtClean="0">
                <a:latin typeface="+mn-lt"/>
              </a:rPr>
              <a:t>he </a:t>
            </a:r>
            <a:r>
              <a:rPr lang="en-US" dirty="0">
                <a:latin typeface="+mn-lt"/>
              </a:rPr>
              <a:t>total change in the quantity demanded of X resulting from a </a:t>
            </a:r>
            <a:r>
              <a:rPr lang="en-US" dirty="0" smtClean="0">
                <a:latin typeface="+mn-lt"/>
              </a:rPr>
              <a:t>unit change </a:t>
            </a:r>
            <a:r>
              <a:rPr lang="en-US" dirty="0">
                <a:latin typeface="+mn-lt"/>
              </a:rPr>
              <a:t>in </a:t>
            </a:r>
            <a:r>
              <a:rPr lang="en-US" i="1" dirty="0">
                <a:latin typeface="+mn-lt"/>
              </a:rPr>
              <a:t>P</a:t>
            </a:r>
            <a:r>
              <a:rPr lang="en-US" i="1" baseline="-25000" dirty="0">
                <a:latin typeface="+mn-lt"/>
              </a:rPr>
              <a:t>X</a:t>
            </a:r>
            <a:r>
              <a:rPr lang="en-US" dirty="0">
                <a:latin typeface="+mn-lt"/>
              </a:rPr>
              <a:t> is</a:t>
            </a:r>
          </a:p>
        </p:txBody>
      </p:sp>
      <mc:AlternateContent xmlns:mc="http://schemas.openxmlformats.org/markup-compatibility/2006" xmlns:a14="http://schemas.microsoft.com/office/drawing/2010/main">
        <mc:Choice Requires="a14">
          <p:sp>
            <p:nvSpPr>
              <p:cNvPr id="5" name="TextBox 4"/>
              <p:cNvSpPr txBox="1"/>
              <p:nvPr/>
            </p:nvSpPr>
            <p:spPr>
              <a:xfrm>
                <a:off x="1651899" y="3593068"/>
                <a:ext cx="467891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𝑑𝑋</m:t>
                          </m:r>
                        </m:num>
                        <m:den>
                          <m:r>
                            <a:rPr lang="en-US" b="0" i="1" smtClean="0">
                              <a:latin typeface="Cambria Math"/>
                            </a:rPr>
                            <m:t>𝑑</m:t>
                          </m:r>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m:t>
                          </m:r>
                        </m:den>
                      </m:f>
                      <m:f>
                        <m:fPr>
                          <m:type m:val="lin"/>
                          <m:ctrlPr>
                            <a:rPr lang="en-US" i="1">
                              <a:latin typeface="Cambria Math"/>
                              <a:ea typeface="Cambria Math"/>
                            </a:rPr>
                          </m:ctrlPr>
                        </m:fPr>
                        <m:num>
                          <m:r>
                            <a:rPr lang="en-US" i="1">
                              <a:latin typeface="Cambria Math"/>
                              <a:ea typeface="Cambria Math"/>
                            </a:rPr>
                            <m:t>𝜕</m:t>
                          </m:r>
                          <m:r>
                            <a:rPr lang="en-US" i="1">
                              <a:latin typeface="Cambria Math"/>
                              <a:ea typeface="Cambria Math"/>
                            </a:rPr>
                            <m:t>𝑋</m:t>
                          </m:r>
                        </m:num>
                        <m:den>
                          <m:r>
                            <a:rPr lang="en-US" i="1">
                              <a:latin typeface="Cambria Math"/>
                              <a:ea typeface="Cambria Math"/>
                            </a:rPr>
                            <m:t>𝜕</m:t>
                          </m:r>
                        </m:den>
                      </m:f>
                      <m:sSub>
                        <m:sSubPr>
                          <m:ctrlPr>
                            <a:rPr lang="en-US" i="1">
                              <a:latin typeface="Cambria Math"/>
                              <a:ea typeface="Cambria Math"/>
                            </a:rPr>
                          </m:ctrlPr>
                        </m:sSubPr>
                        <m:e>
                          <m:r>
                            <a:rPr lang="en-US" i="1">
                              <a:latin typeface="Cambria Math"/>
                              <a:ea typeface="Cambria Math"/>
                            </a:rPr>
                            <m:t>𝑃</m:t>
                          </m:r>
                        </m:e>
                        <m:sub>
                          <m:r>
                            <a:rPr lang="en-US" i="1">
                              <a:latin typeface="Cambria Math"/>
                              <a:ea typeface="Cambria Math"/>
                            </a:rPr>
                            <m:t>𝑋</m:t>
                          </m:r>
                          <m:r>
                            <a:rPr lang="en-US" i="1">
                              <a:latin typeface="Cambria Math"/>
                              <a:ea typeface="Cambria Math"/>
                            </a:rPr>
                            <m:t> </m:t>
                          </m:r>
                          <m:r>
                            <a:rPr lang="en-US" i="1">
                              <a:latin typeface="Cambria Math"/>
                              <a:ea typeface="Cambria Math"/>
                            </a:rPr>
                            <m:t>𝑈</m:t>
                          </m:r>
                          <m:r>
                            <a:rPr lang="en-US" i="1">
                              <a:latin typeface="Cambria Math"/>
                              <a:ea typeface="Cambria Math"/>
                            </a:rPr>
                            <m:t>=</m:t>
                          </m:r>
                          <m:sSup>
                            <m:sSupPr>
                              <m:ctrlPr>
                                <a:rPr lang="en-US" i="1">
                                  <a:latin typeface="Cambria Math"/>
                                  <a:ea typeface="Cambria Math"/>
                                </a:rPr>
                              </m:ctrlPr>
                            </m:sSupPr>
                            <m:e>
                              <m:r>
                                <a:rPr lang="en-US" i="1">
                                  <a:latin typeface="Cambria Math"/>
                                  <a:ea typeface="Cambria Math"/>
                                </a:rPr>
                                <m:t>𝑈</m:t>
                              </m:r>
                            </m:e>
                            <m:sup>
                              <m:r>
                                <a:rPr lang="en-US" i="1">
                                  <a:latin typeface="Cambria Math"/>
                                  <a:ea typeface="Cambria Math"/>
                                </a:rPr>
                                <m:t>∗</m:t>
                              </m:r>
                            </m:sup>
                          </m:sSup>
                        </m:sub>
                      </m:sSub>
                      <m:r>
                        <a:rPr lang="en-US" b="0" i="0" smtClean="0">
                          <a:latin typeface="Cambria Math"/>
                          <a:ea typeface="Cambria Math"/>
                        </a:rPr>
                        <m:t>+(</m:t>
                      </m:r>
                      <m:f>
                        <m:fPr>
                          <m:type m:val="lin"/>
                          <m:ctrlPr>
                            <a:rPr lang="en-US" i="1">
                              <a:latin typeface="Cambria Math"/>
                              <a:ea typeface="Cambria Math"/>
                            </a:rPr>
                          </m:ctrlPr>
                        </m:fPr>
                        <m:num>
                          <m:r>
                            <a:rPr lang="en-US" i="1">
                              <a:latin typeface="Cambria Math"/>
                              <a:ea typeface="Cambria Math"/>
                            </a:rPr>
                            <m:t>𝜕</m:t>
                          </m:r>
                          <m:r>
                            <a:rPr lang="en-US" i="1">
                              <a:latin typeface="Cambria Math"/>
                              <a:ea typeface="Cambria Math"/>
                            </a:rPr>
                            <m:t>𝑋</m:t>
                          </m:r>
                        </m:num>
                        <m:den>
                          <m:r>
                            <a:rPr lang="en-US" i="1">
                              <a:latin typeface="Cambria Math"/>
                              <a:ea typeface="Cambria Math"/>
                            </a:rPr>
                            <m:t>𝜕</m:t>
                          </m:r>
                          <m:r>
                            <a:rPr lang="en-US" b="0" i="1" smtClean="0">
                              <a:latin typeface="Cambria Math"/>
                              <a:ea typeface="Cambria Math"/>
                            </a:rPr>
                            <m:t>𝐼</m:t>
                          </m:r>
                          <m:r>
                            <a:rPr lang="en-US" b="0" i="1" smtClean="0">
                              <a:latin typeface="Cambria Math"/>
                              <a:ea typeface="Cambria Math"/>
                            </a:rPr>
                            <m:t>)(</m:t>
                          </m:r>
                          <m:f>
                            <m:fPr>
                              <m:type m:val="lin"/>
                              <m:ctrlPr>
                                <a:rPr lang="en-US" b="0" i="1" smtClean="0">
                                  <a:latin typeface="Cambria Math"/>
                                  <a:ea typeface="Cambria Math"/>
                                </a:rPr>
                              </m:ctrlPr>
                            </m:fPr>
                            <m:num>
                              <m:r>
                                <a:rPr lang="en-US" i="1">
                                  <a:latin typeface="Cambria Math"/>
                                  <a:ea typeface="Cambria Math"/>
                                </a:rPr>
                                <m:t>𝜕</m:t>
                              </m:r>
                              <m:r>
                                <a:rPr lang="en-US" i="1">
                                  <a:latin typeface="Cambria Math"/>
                                  <a:ea typeface="Cambria Math"/>
                                </a:rPr>
                                <m:t>𝐼</m:t>
                              </m:r>
                            </m:num>
                            <m:den>
                              <m:r>
                                <a:rPr lang="en-US" i="1">
                                  <a:latin typeface="Cambria Math"/>
                                  <a:ea typeface="Cambria Math"/>
                                </a:rPr>
                                <m:t>𝜕</m:t>
                              </m:r>
                              <m:sSub>
                                <m:sSubPr>
                                  <m:ctrlPr>
                                    <a:rPr lang="en-US"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𝑋</m:t>
                                  </m:r>
                                </m:sub>
                              </m:sSub>
                              <m:r>
                                <a:rPr lang="en-US" b="0" i="1" smtClean="0">
                                  <a:latin typeface="Cambria Math"/>
                                  <a:ea typeface="Cambria Math"/>
                                </a:rPr>
                                <m:t>)</m:t>
                              </m:r>
                            </m:den>
                          </m:f>
                        </m:den>
                      </m:f>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1651899" y="3593068"/>
                <a:ext cx="4678910" cy="369332"/>
              </a:xfrm>
              <a:prstGeom prst="rect">
                <a:avLst/>
              </a:prstGeom>
              <a:blipFill rotWithShape="1">
                <a:blip r:embed="rId3"/>
                <a:stretch>
                  <a:fillRect t="-116393" r="-2474" b="-175410"/>
                </a:stretch>
              </a:blipFill>
            </p:spPr>
            <p:txBody>
              <a:bodyPr/>
              <a:lstStyle/>
              <a:p>
                <a:r>
                  <a:rPr lang="en-US">
                    <a:noFill/>
                  </a:rPr>
                  <a:t> </a:t>
                </a:r>
              </a:p>
            </p:txBody>
          </p:sp>
        </mc:Fallback>
      </mc:AlternateContent>
      <p:sp>
        <p:nvSpPr>
          <p:cNvPr id="10" name="TextBox 9"/>
          <p:cNvSpPr txBox="1"/>
          <p:nvPr/>
        </p:nvSpPr>
        <p:spPr>
          <a:xfrm>
            <a:off x="7713480" y="3593068"/>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A4.17)</a:t>
            </a:r>
            <a:endParaRPr lang="en-US" b="1" dirty="0"/>
          </a:p>
        </p:txBody>
      </p:sp>
      <p:sp>
        <p:nvSpPr>
          <p:cNvPr id="6" name="Rectangle 5"/>
          <p:cNvSpPr/>
          <p:nvPr/>
        </p:nvSpPr>
        <p:spPr>
          <a:xfrm>
            <a:off x="457198" y="4114800"/>
            <a:ext cx="8207376" cy="1615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mn-lt"/>
              </a:rPr>
              <a:t>The first term on the right side of equation (A4.17) is the substitution </a:t>
            </a:r>
            <a:r>
              <a:rPr lang="en-US" dirty="0" smtClean="0">
                <a:latin typeface="+mn-lt"/>
              </a:rPr>
              <a:t>effect (because </a:t>
            </a:r>
            <a:r>
              <a:rPr lang="en-US" dirty="0">
                <a:latin typeface="+mn-lt"/>
              </a:rPr>
              <a:t>utility is fixed); the second term is the income effect (because </a:t>
            </a:r>
            <a:r>
              <a:rPr lang="en-US" dirty="0" smtClean="0">
                <a:latin typeface="+mn-lt"/>
              </a:rPr>
              <a:t>income increases).</a:t>
            </a:r>
          </a:p>
          <a:p>
            <a:pPr>
              <a:buNone/>
            </a:pPr>
            <a:endParaRPr lang="en-US" sz="900" dirty="0">
              <a:latin typeface="+mn-lt"/>
            </a:endParaRPr>
          </a:p>
          <a:p>
            <a:pPr>
              <a:buNone/>
            </a:pPr>
            <a:r>
              <a:rPr lang="en-US" dirty="0">
                <a:latin typeface="+mn-lt"/>
              </a:rPr>
              <a:t>From the consumer’s budget constraint</a:t>
            </a:r>
            <a:r>
              <a:rPr lang="en-US" dirty="0" smtClean="0">
                <a:latin typeface="+mn-lt"/>
              </a:rPr>
              <a:t>,                        , </a:t>
            </a:r>
            <a:r>
              <a:rPr lang="en-US" dirty="0">
                <a:latin typeface="+mn-lt"/>
              </a:rPr>
              <a:t>we know </a:t>
            </a:r>
            <a:r>
              <a:rPr lang="en-US" dirty="0" smtClean="0">
                <a:latin typeface="+mn-lt"/>
              </a:rPr>
              <a:t>by differentiation that</a:t>
            </a:r>
            <a:endParaRPr lang="en-US" dirty="0">
              <a:latin typeface="+mn-lt"/>
            </a:endParaRPr>
          </a:p>
        </p:txBody>
      </p:sp>
      <mc:AlternateContent xmlns:mc="http://schemas.openxmlformats.org/markup-compatibility/2006" xmlns:a14="http://schemas.microsoft.com/office/drawing/2010/main">
        <mc:Choice Requires="a14">
          <p:sp>
            <p:nvSpPr>
              <p:cNvPr id="11" name="TextBox 10"/>
              <p:cNvSpPr txBox="1"/>
              <p:nvPr/>
            </p:nvSpPr>
            <p:spPr>
              <a:xfrm>
                <a:off x="4560886" y="5066964"/>
                <a:ext cx="169411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rPr>
                          </m:ctrlPr>
                        </m:sSubPr>
                        <m:e>
                          <m:r>
                            <a:rPr lang="en-US" b="0" i="1" smtClean="0">
                              <a:latin typeface="Cambria Math"/>
                            </a:rPr>
                            <m:t>𝐼</m:t>
                          </m:r>
                          <m:r>
                            <a:rPr lang="en-US" b="0" i="1" smtClean="0">
                              <a:latin typeface="Cambria Math"/>
                            </a:rPr>
                            <m:t>=</m:t>
                          </m:r>
                          <m:r>
                            <a:rPr lang="en-US" b="0" i="1" smtClean="0">
                              <a:latin typeface="Cambria Math"/>
                            </a:rPr>
                            <m:t>𝑃</m:t>
                          </m:r>
                        </m:e>
                        <m:sub>
                          <m:r>
                            <a:rPr lang="en-US" b="0" i="1" smtClean="0">
                              <a:latin typeface="Cambria Math"/>
                            </a:rPr>
                            <m:t>𝑋</m:t>
                          </m:r>
                        </m:sub>
                      </m:sSub>
                      <m:r>
                        <a:rPr lang="en-US" b="0" i="1" smtClean="0">
                          <a:latin typeface="Cambria Math"/>
                        </a:rPr>
                        <m:t>𝑋</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𝑌</m:t>
                          </m:r>
                        </m:sub>
                      </m:sSub>
                      <m:r>
                        <a:rPr lang="en-US" b="0" i="1" smtClean="0">
                          <a:latin typeface="Cambria Math"/>
                        </a:rPr>
                        <m:t>𝑌</m:t>
                      </m:r>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4560886" y="5066964"/>
                <a:ext cx="1694118" cy="369332"/>
              </a:xfrm>
              <a:prstGeom prst="rect">
                <a:avLst/>
              </a:prstGeom>
              <a:blipFill rotWithShape="1">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3323588" y="5791200"/>
                <a:ext cx="142648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ea typeface="Cambria Math"/>
                            </a:rPr>
                            <m:t>𝜕</m:t>
                          </m:r>
                          <m:r>
                            <a:rPr lang="en-US" b="0" i="1" smtClean="0">
                              <a:latin typeface="Cambria Math"/>
                            </a:rPr>
                            <m:t>𝐼</m:t>
                          </m:r>
                        </m:num>
                        <m:den>
                          <m:r>
                            <a:rPr lang="en-US" b="0" i="1" smtClean="0">
                              <a:latin typeface="Cambria Math"/>
                              <a:ea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m:t>
                          </m:r>
                          <m:r>
                            <a:rPr lang="en-US" b="0" i="1" smtClean="0">
                              <a:latin typeface="Cambria Math"/>
                            </a:rPr>
                            <m:t>𝑋</m:t>
                          </m:r>
                        </m:den>
                      </m:f>
                    </m:oMath>
                  </m:oMathPara>
                </a14:m>
                <a:endParaRPr lang="en-US" dirty="0"/>
              </a:p>
            </p:txBody>
          </p:sp>
        </mc:Choice>
        <mc:Fallback xmlns="">
          <p:sp>
            <p:nvSpPr>
              <p:cNvPr id="13" name="TextBox 12"/>
              <p:cNvSpPr txBox="1">
                <a:spLocks noRot="1" noChangeAspect="1" noMove="1" noResize="1" noEditPoints="1" noAdjustHandles="1" noChangeArrowheads="1" noChangeShapeType="1" noTextEdit="1"/>
              </p:cNvSpPr>
              <p:nvPr/>
            </p:nvSpPr>
            <p:spPr>
              <a:xfrm>
                <a:off x="3323588" y="5791200"/>
                <a:ext cx="1426481" cy="369332"/>
              </a:xfrm>
              <a:prstGeom prst="rect">
                <a:avLst/>
              </a:prstGeom>
              <a:blipFill rotWithShape="1">
                <a:blip r:embed="rId5"/>
                <a:stretch>
                  <a:fillRect l="-4701" t="-116393" b="-175410"/>
                </a:stretch>
              </a:blipFill>
            </p:spPr>
            <p:txBody>
              <a:bodyPr/>
              <a:lstStyle/>
              <a:p>
                <a:r>
                  <a:rPr lang="en-US">
                    <a:noFill/>
                  </a:rPr>
                  <a:t> </a:t>
                </a:r>
              </a:p>
            </p:txBody>
          </p:sp>
        </mc:Fallback>
      </mc:AlternateContent>
      <p:sp>
        <p:nvSpPr>
          <p:cNvPr id="14" name="TextBox 13"/>
          <p:cNvSpPr txBox="1"/>
          <p:nvPr/>
        </p:nvSpPr>
        <p:spPr>
          <a:xfrm>
            <a:off x="7713481" y="5791200"/>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A4.18)</a:t>
            </a:r>
            <a:endParaRPr lang="en-US" b="1" dirty="0"/>
          </a:p>
        </p:txBody>
      </p:sp>
      <p:pic>
        <p:nvPicPr>
          <p:cNvPr id="15"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42053763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wipe(left)">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Effect transition="in" filter="wipe(left)">
                                      <p:cBhvr>
                                        <p:cTn id="37" dur="500"/>
                                        <p:tgtEl>
                                          <p:spTgt spid="6">
                                            <p:txEl>
                                              <p:pRg st="2" end="2"/>
                                            </p:txEl>
                                          </p:spTgt>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childTnLst>
                          </p:cTn>
                        </p:par>
                        <p:par>
                          <p:cTn id="41" fill="hold">
                            <p:stCondLst>
                              <p:cond delay="500"/>
                            </p:stCondLst>
                            <p:childTnLst>
                              <p:par>
                                <p:cTn id="42" presetID="22" presetClass="entr" presetSubtype="8"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par>
                          <p:cTn id="45" fill="hold">
                            <p:stCondLst>
                              <p:cond delay="1000"/>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4" grpId="0"/>
      <p:bldP spid="2" grpId="0"/>
      <p:bldP spid="3" grpId="0"/>
      <p:bldP spid="5" grpId="0"/>
      <p:bldP spid="10" grpId="0"/>
      <p:bldP spid="11" grpId="0"/>
      <p:bldP spid="13" grpId="0"/>
      <p:bldP spid="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198" y="685800"/>
            <a:ext cx="70104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mn-lt"/>
              </a:rPr>
              <a:t>I</a:t>
            </a:r>
            <a:r>
              <a:rPr lang="en-US" dirty="0" smtClean="0">
                <a:latin typeface="+mn-lt"/>
              </a:rPr>
              <a:t>t </a:t>
            </a:r>
            <a:r>
              <a:rPr lang="en-US" dirty="0">
                <a:latin typeface="+mn-lt"/>
              </a:rPr>
              <a:t>is customary to write the income effect as </a:t>
            </a:r>
            <a:r>
              <a:rPr lang="en-US" dirty="0" smtClean="0">
                <a:latin typeface="+mn-lt"/>
              </a:rPr>
              <a:t>negative (reflecting </a:t>
            </a:r>
            <a:r>
              <a:rPr lang="en-US" dirty="0">
                <a:latin typeface="+mn-lt"/>
              </a:rPr>
              <a:t>a loss of purchasing power) rather than as a positive. </a:t>
            </a:r>
            <a:r>
              <a:rPr lang="en-US" dirty="0" smtClean="0">
                <a:latin typeface="+mn-lt"/>
              </a:rPr>
              <a:t>Equation (A4.17</a:t>
            </a:r>
            <a:r>
              <a:rPr lang="en-US" dirty="0">
                <a:latin typeface="+mn-lt"/>
              </a:rPr>
              <a:t>) then appears as follows:</a:t>
            </a:r>
            <a:endParaRPr lang="en-US" dirty="0">
              <a:latin typeface="+mn-lt"/>
              <a:cs typeface="Arial" pitchFamily="34" charset="0"/>
            </a:endParaRPr>
          </a:p>
        </p:txBody>
      </p:sp>
      <p:sp>
        <p:nvSpPr>
          <p:cNvPr id="10" name="TextBox 9"/>
          <p:cNvSpPr txBox="1"/>
          <p:nvPr/>
        </p:nvSpPr>
        <p:spPr>
          <a:xfrm>
            <a:off x="7832393" y="1916668"/>
            <a:ext cx="9733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buNone/>
              <a:defRPr>
                <a:latin typeface="+mj-lt"/>
              </a:defRPr>
            </a:lvl1pPr>
          </a:lstStyle>
          <a:p>
            <a:r>
              <a:rPr lang="en-US" b="1" dirty="0"/>
              <a:t>(</a:t>
            </a:r>
            <a:r>
              <a:rPr lang="en-US" b="1" dirty="0" smtClean="0"/>
              <a:t>A4.19)</a:t>
            </a:r>
            <a:endParaRPr lang="en-US" b="1" dirty="0"/>
          </a:p>
        </p:txBody>
      </p:sp>
      <p:sp>
        <p:nvSpPr>
          <p:cNvPr id="7" name="Rectangle 6"/>
          <p:cNvSpPr/>
          <p:nvPr/>
        </p:nvSpPr>
        <p:spPr>
          <a:xfrm>
            <a:off x="457199" y="2743200"/>
            <a:ext cx="828357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None/>
            </a:pPr>
            <a:r>
              <a:rPr lang="en-US" dirty="0">
                <a:latin typeface="+mn-lt"/>
              </a:rPr>
              <a:t>In this new form, called the </a:t>
            </a:r>
            <a:r>
              <a:rPr lang="en-US" b="1" dirty="0">
                <a:latin typeface="+mn-lt"/>
              </a:rPr>
              <a:t>Slutsky equation</a:t>
            </a:r>
            <a:r>
              <a:rPr lang="en-US" dirty="0">
                <a:latin typeface="+mn-lt"/>
              </a:rPr>
              <a:t>, the first term represents the</a:t>
            </a:r>
          </a:p>
          <a:p>
            <a:pPr>
              <a:buNone/>
            </a:pPr>
            <a:r>
              <a:rPr lang="en-US" i="1" dirty="0">
                <a:latin typeface="+mn-lt"/>
              </a:rPr>
              <a:t>substitution effect</a:t>
            </a:r>
            <a:r>
              <a:rPr lang="en-US" dirty="0">
                <a:latin typeface="+mn-lt"/>
              </a:rPr>
              <a:t>: the change in demand for good X obtained by keeping utility</a:t>
            </a:r>
          </a:p>
          <a:p>
            <a:pPr>
              <a:buNone/>
            </a:pPr>
            <a:r>
              <a:rPr lang="en-US" dirty="0">
                <a:latin typeface="+mn-lt"/>
              </a:rPr>
              <a:t>fixed. The second term is the </a:t>
            </a:r>
            <a:r>
              <a:rPr lang="en-US" i="1" dirty="0">
                <a:latin typeface="+mn-lt"/>
              </a:rPr>
              <a:t>income effect</a:t>
            </a:r>
            <a:r>
              <a:rPr lang="en-US" dirty="0">
                <a:latin typeface="+mn-lt"/>
              </a:rPr>
              <a:t>: the change in purchasing power</a:t>
            </a:r>
          </a:p>
          <a:p>
            <a:pPr>
              <a:buNone/>
            </a:pPr>
            <a:r>
              <a:rPr lang="en-US" dirty="0">
                <a:latin typeface="+mn-lt"/>
              </a:rPr>
              <a:t>resulting from the price change </a:t>
            </a:r>
            <a:r>
              <a:rPr lang="en-US" dirty="0" smtClean="0">
                <a:latin typeface="+mn-lt"/>
              </a:rPr>
              <a:t>times the </a:t>
            </a:r>
            <a:r>
              <a:rPr lang="en-US" dirty="0">
                <a:latin typeface="+mn-lt"/>
              </a:rPr>
              <a:t>change in demand resulting from</a:t>
            </a:r>
          </a:p>
          <a:p>
            <a:pPr>
              <a:buNone/>
            </a:pPr>
            <a:r>
              <a:rPr lang="en-US" dirty="0">
                <a:latin typeface="+mn-lt"/>
              </a:rPr>
              <a:t>a change in purchasing power.</a:t>
            </a:r>
          </a:p>
        </p:txBody>
      </p:sp>
      <p:pic>
        <p:nvPicPr>
          <p:cNvPr id="9"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6" name="Group 5"/>
          <p:cNvGrpSpPr/>
          <p:nvPr/>
        </p:nvGrpSpPr>
        <p:grpSpPr>
          <a:xfrm>
            <a:off x="1651899" y="1916668"/>
            <a:ext cx="3913251" cy="369332"/>
            <a:chOff x="1651899" y="1916668"/>
            <a:chExt cx="3913251" cy="369332"/>
          </a:xfrm>
        </p:grpSpPr>
        <mc:AlternateContent xmlns:mc="http://schemas.openxmlformats.org/markup-compatibility/2006" xmlns:a14="http://schemas.microsoft.com/office/drawing/2010/main">
          <mc:Choice Requires="a14">
            <p:sp>
              <p:nvSpPr>
                <p:cNvPr id="15" name="TextBox 14"/>
                <p:cNvSpPr txBox="1"/>
                <p:nvPr/>
              </p:nvSpPr>
              <p:spPr>
                <a:xfrm>
                  <a:off x="1651899" y="1916668"/>
                  <a:ext cx="391325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𝑑𝑋</m:t>
                            </m:r>
                          </m:num>
                          <m:den>
                            <m:r>
                              <a:rPr lang="en-US" b="0" i="1" smtClean="0">
                                <a:latin typeface="Cambria Math"/>
                              </a:rPr>
                              <m:t>𝑑</m:t>
                            </m:r>
                            <m:sSub>
                              <m:sSubPr>
                                <m:ctrlPr>
                                  <a:rPr lang="en-US" b="0" i="1" smtClean="0">
                                    <a:latin typeface="Cambria Math"/>
                                  </a:rPr>
                                </m:ctrlPr>
                              </m:sSubPr>
                              <m:e>
                                <m:r>
                                  <a:rPr lang="en-US" b="0" i="1" smtClean="0">
                                    <a:latin typeface="Cambria Math"/>
                                  </a:rPr>
                                  <m:t>𝑃</m:t>
                                </m:r>
                              </m:e>
                              <m:sub>
                                <m:r>
                                  <a:rPr lang="en-US" b="0" i="1" smtClean="0">
                                    <a:latin typeface="Cambria Math"/>
                                  </a:rPr>
                                  <m:t>𝑋</m:t>
                                </m:r>
                              </m:sub>
                            </m:sSub>
                            <m:r>
                              <a:rPr lang="en-US" b="0" i="1" smtClean="0">
                                <a:latin typeface="Cambria Math"/>
                              </a:rPr>
                              <m:t>=</m:t>
                            </m:r>
                          </m:den>
                        </m:f>
                        <m:f>
                          <m:fPr>
                            <m:type m:val="lin"/>
                            <m:ctrlPr>
                              <a:rPr lang="en-US" i="1">
                                <a:latin typeface="Cambria Math"/>
                                <a:ea typeface="Cambria Math"/>
                              </a:rPr>
                            </m:ctrlPr>
                          </m:fPr>
                          <m:num>
                            <m:r>
                              <a:rPr lang="en-US" i="1">
                                <a:latin typeface="Cambria Math"/>
                                <a:ea typeface="Cambria Math"/>
                              </a:rPr>
                              <m:t>𝜕</m:t>
                            </m:r>
                            <m:r>
                              <a:rPr lang="en-US" i="1">
                                <a:latin typeface="Cambria Math"/>
                                <a:ea typeface="Cambria Math"/>
                              </a:rPr>
                              <m:t>𝑋</m:t>
                            </m:r>
                          </m:num>
                          <m:den>
                            <m:r>
                              <a:rPr lang="en-US" i="1">
                                <a:latin typeface="Cambria Math"/>
                                <a:ea typeface="Cambria Math"/>
                              </a:rPr>
                              <m:t>𝜕</m:t>
                            </m:r>
                          </m:den>
                        </m:f>
                        <m:sSub>
                          <m:sSubPr>
                            <m:ctrlPr>
                              <a:rPr lang="en-US" i="1">
                                <a:latin typeface="Cambria Math"/>
                                <a:ea typeface="Cambria Math"/>
                              </a:rPr>
                            </m:ctrlPr>
                          </m:sSubPr>
                          <m:e>
                            <m:r>
                              <a:rPr lang="en-US" i="1">
                                <a:latin typeface="Cambria Math"/>
                                <a:ea typeface="Cambria Math"/>
                              </a:rPr>
                              <m:t>𝑃</m:t>
                            </m:r>
                          </m:e>
                          <m:sub>
                            <m:r>
                              <a:rPr lang="en-US" i="1">
                                <a:latin typeface="Cambria Math"/>
                                <a:ea typeface="Cambria Math"/>
                              </a:rPr>
                              <m:t>𝑋</m:t>
                            </m:r>
                            <m:r>
                              <a:rPr lang="en-US" i="1">
                                <a:latin typeface="Cambria Math"/>
                                <a:ea typeface="Cambria Math"/>
                              </a:rPr>
                              <m:t> </m:t>
                            </m:r>
                            <m:r>
                              <a:rPr lang="en-US" i="1">
                                <a:latin typeface="Cambria Math"/>
                                <a:ea typeface="Cambria Math"/>
                              </a:rPr>
                              <m:t>𝑈</m:t>
                            </m:r>
                            <m:r>
                              <a:rPr lang="en-US" i="1">
                                <a:latin typeface="Cambria Math"/>
                                <a:ea typeface="Cambria Math"/>
                              </a:rPr>
                              <m:t>=</m:t>
                            </m:r>
                            <m:sSup>
                              <m:sSupPr>
                                <m:ctrlPr>
                                  <a:rPr lang="en-US" i="1">
                                    <a:latin typeface="Cambria Math"/>
                                    <a:ea typeface="Cambria Math"/>
                                  </a:rPr>
                                </m:ctrlPr>
                              </m:sSupPr>
                              <m:e>
                                <m:r>
                                  <a:rPr lang="en-US" i="1">
                                    <a:latin typeface="Cambria Math"/>
                                    <a:ea typeface="Cambria Math"/>
                                  </a:rPr>
                                  <m:t>𝑈</m:t>
                                </m:r>
                              </m:e>
                              <m:sup>
                                <m:r>
                                  <a:rPr lang="en-US" i="1">
                                    <a:latin typeface="Cambria Math"/>
                                    <a:ea typeface="Cambria Math"/>
                                  </a:rPr>
                                  <m:t>∗</m:t>
                                </m:r>
                              </m:sup>
                            </m:sSup>
                          </m:sub>
                        </m:sSub>
                        <m:r>
                          <a:rPr lang="en-US" b="0" i="1" smtClean="0">
                            <a:latin typeface="Cambria Math"/>
                            <a:ea typeface="Cambria Math"/>
                          </a:rPr>
                          <m:t>−</m:t>
                        </m:r>
                        <m:r>
                          <a:rPr lang="en-US" b="0" i="1" smtClean="0">
                            <a:latin typeface="Cambria Math"/>
                            <a:ea typeface="Cambria Math"/>
                          </a:rPr>
                          <m:t>𝑋</m:t>
                        </m:r>
                        <m:r>
                          <a:rPr lang="en-US" b="0" i="1" smtClean="0">
                            <a:latin typeface="Cambria Math"/>
                            <a:ea typeface="Cambria Math"/>
                          </a:rPr>
                          <m:t>(</m:t>
                        </m:r>
                        <m:f>
                          <m:fPr>
                            <m:type m:val="lin"/>
                            <m:ctrlPr>
                              <a:rPr lang="en-US" b="0" i="1" smtClean="0">
                                <a:latin typeface="Cambria Math"/>
                                <a:ea typeface="Cambria Math"/>
                              </a:rPr>
                            </m:ctrlPr>
                          </m:fPr>
                          <m:num>
                            <m:r>
                              <a:rPr lang="en-US" b="0" i="1" smtClean="0">
                                <a:latin typeface="Cambria Math"/>
                                <a:ea typeface="Cambria Math"/>
                              </a:rPr>
                              <m:t>𝜕</m:t>
                            </m:r>
                            <m:r>
                              <a:rPr lang="en-US" b="0" i="1" smtClean="0">
                                <a:latin typeface="Cambria Math"/>
                                <a:ea typeface="Cambria Math"/>
                              </a:rPr>
                              <m:t>𝑋</m:t>
                            </m:r>
                          </m:num>
                          <m:den>
                            <m:r>
                              <a:rPr lang="en-US" b="0" i="1" smtClean="0">
                                <a:latin typeface="Cambria Math"/>
                                <a:ea typeface="Cambria Math"/>
                              </a:rPr>
                              <m:t>𝜕</m:t>
                            </m:r>
                            <m:r>
                              <a:rPr lang="en-US" b="0" i="1" smtClean="0">
                                <a:latin typeface="Cambria Math"/>
                                <a:ea typeface="Cambria Math"/>
                              </a:rPr>
                              <m:t>𝐼</m:t>
                            </m:r>
                            <m:r>
                              <a:rPr lang="en-US" b="0" i="1" smtClean="0">
                                <a:latin typeface="Cambria Math"/>
                                <a:ea typeface="Cambria Math"/>
                              </a:rPr>
                              <m:t>)</m:t>
                            </m:r>
                          </m:den>
                        </m:f>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1651899" y="1916668"/>
                  <a:ext cx="3913251" cy="369332"/>
                </a:xfrm>
                <a:prstGeom prst="rect">
                  <a:avLst/>
                </a:prstGeom>
                <a:blipFill rotWithShape="1">
                  <a:blip r:embed="rId3"/>
                  <a:stretch>
                    <a:fillRect t="-116393" r="-7009" b="-175410"/>
                  </a:stretch>
                </a:blipFill>
              </p:spPr>
              <p:txBody>
                <a:bodyPr/>
                <a:lstStyle/>
                <a:p>
                  <a:r>
                    <a:rPr lang="en-US">
                      <a:noFill/>
                    </a:rPr>
                    <a:t> </a:t>
                  </a:r>
                </a:p>
              </p:txBody>
            </p:sp>
          </mc:Fallback>
        </mc:AlternateContent>
        <p:cxnSp>
          <p:nvCxnSpPr>
            <p:cNvPr id="3" name="Straight Connector 2"/>
            <p:cNvCxnSpPr/>
            <p:nvPr/>
          </p:nvCxnSpPr>
          <p:spPr bwMode="auto">
            <a:xfrm>
              <a:off x="3707609" y="2120390"/>
              <a:ext cx="0" cy="108466"/>
            </a:xfrm>
            <a:prstGeom prst="line">
              <a:avLst/>
            </a:prstGeom>
            <a:noFill/>
            <a:ln w="9525"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1" name="Text Box 10"/>
          <p:cNvSpPr txBox="1">
            <a:spLocks noChangeArrowheads="1"/>
          </p:cNvSpPr>
          <p:nvPr/>
        </p:nvSpPr>
        <p:spPr bwMode="auto">
          <a:xfrm>
            <a:off x="457200" y="4553783"/>
            <a:ext cx="8283574" cy="677108"/>
          </a:xfrm>
          <a:prstGeom prst="rect">
            <a:avLst/>
          </a:prstGeom>
          <a:noFill/>
          <a:ln w="9525">
            <a:noFill/>
            <a:miter lim="800000"/>
            <a:headEnd/>
            <a:tailEnd/>
          </a:ln>
        </p:spPr>
        <p:txBody>
          <a:bodyPr wrap="square">
            <a:spAutoFit/>
          </a:bodyPr>
          <a:lstStyle/>
          <a:p>
            <a:pPr defTabSz="342900">
              <a:buClr>
                <a:schemeClr val="bg2"/>
              </a:buClr>
              <a:buFontTx/>
              <a:buNone/>
              <a:tabLst>
                <a:tab pos="1143000" algn="l"/>
              </a:tabLst>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Slutsky equation	</a:t>
            </a:r>
            <a:r>
              <a:rPr lang="en-US" dirty="0" smtClean="0">
                <a:solidFill>
                  <a:srgbClr val="2A5CAA"/>
                </a:solidFill>
                <a:latin typeface="Arial" charset="0"/>
              </a:rPr>
              <a:t>Formula for </a:t>
            </a:r>
            <a:r>
              <a:rPr lang="en-US" dirty="0">
                <a:solidFill>
                  <a:srgbClr val="2A5CAA"/>
                </a:solidFill>
                <a:latin typeface="Arial" charset="0"/>
              </a:rPr>
              <a:t>decomposing the effects </a:t>
            </a:r>
            <a:r>
              <a:rPr lang="en-US" dirty="0" smtClean="0">
                <a:solidFill>
                  <a:srgbClr val="2A5CAA"/>
                </a:solidFill>
                <a:latin typeface="Arial" charset="0"/>
              </a:rPr>
              <a:t>of a </a:t>
            </a:r>
            <a:r>
              <a:rPr lang="en-US" dirty="0">
                <a:solidFill>
                  <a:srgbClr val="2A5CAA"/>
                </a:solidFill>
                <a:latin typeface="Arial" charset="0"/>
              </a:rPr>
              <a:t>price change into </a:t>
            </a:r>
            <a:r>
              <a:rPr lang="en-US" dirty="0" smtClean="0">
                <a:solidFill>
                  <a:srgbClr val="2A5CAA"/>
                </a:solidFill>
                <a:latin typeface="Arial" charset="0"/>
              </a:rPr>
              <a:t>substitution and </a:t>
            </a:r>
            <a:r>
              <a:rPr lang="en-US" dirty="0">
                <a:solidFill>
                  <a:srgbClr val="2A5CAA"/>
                </a:solidFill>
                <a:latin typeface="Arial" charset="0"/>
              </a:rPr>
              <a:t>income effects</a:t>
            </a:r>
            <a:r>
              <a:rPr lang="en-US" dirty="0" smtClean="0">
                <a:solidFill>
                  <a:srgbClr val="2A5CAA"/>
                </a:solidFill>
                <a:latin typeface="Arial" charset="0"/>
              </a:rPr>
              <a:t>.</a:t>
            </a:r>
            <a:endParaRPr lang="en-US" dirty="0">
              <a:solidFill>
                <a:srgbClr val="2A5CAA"/>
              </a:solidFill>
              <a:latin typeface="Arial" charset="0"/>
            </a:endParaRPr>
          </a:p>
        </p:txBody>
      </p:sp>
    </p:spTree>
    <p:extLst>
      <p:ext uri="{BB962C8B-B14F-4D97-AF65-F5344CB8AC3E}">
        <p14:creationId xmlns:p14="http://schemas.microsoft.com/office/powerpoint/2010/main" val="192260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7" grpId="0"/>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4"/>
          <p:cNvSpPr>
            <a:spLocks noChangeArrowheads="1"/>
          </p:cNvSpPr>
          <p:nvPr/>
        </p:nvSpPr>
        <p:spPr bwMode="auto">
          <a:xfrm>
            <a:off x="457197" y="2333623"/>
            <a:ext cx="3048003" cy="40386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sz="1600" dirty="0">
                <a:latin typeface="+mn-lt"/>
              </a:rPr>
              <a:t>The individual initially </a:t>
            </a:r>
            <a:r>
              <a:rPr lang="en-US" sz="1600" dirty="0" smtClean="0">
                <a:latin typeface="+mn-lt"/>
              </a:rPr>
              <a:t>consumes market </a:t>
            </a:r>
            <a:r>
              <a:rPr lang="en-US" sz="1600" dirty="0">
                <a:latin typeface="+mn-lt"/>
              </a:rPr>
              <a:t>basket </a:t>
            </a:r>
            <a:r>
              <a:rPr lang="en-US" sz="1600" i="1" dirty="0">
                <a:latin typeface="+mn-lt"/>
              </a:rPr>
              <a:t>A. </a:t>
            </a:r>
            <a:endParaRPr lang="en-US" sz="1600" i="1" dirty="0" smtClean="0">
              <a:latin typeface="+mn-lt"/>
            </a:endParaRPr>
          </a:p>
          <a:p>
            <a:pPr>
              <a:buNone/>
            </a:pPr>
            <a:r>
              <a:rPr lang="en-US" sz="1600" dirty="0" smtClean="0">
                <a:latin typeface="+mn-lt"/>
              </a:rPr>
              <a:t>A decrease </a:t>
            </a:r>
            <a:r>
              <a:rPr lang="en-US" sz="1600" dirty="0">
                <a:latin typeface="+mn-lt"/>
              </a:rPr>
              <a:t>in the price of </a:t>
            </a:r>
            <a:r>
              <a:rPr lang="en-US" sz="1600" dirty="0" smtClean="0">
                <a:latin typeface="+mn-lt"/>
              </a:rPr>
              <a:t>food shifts </a:t>
            </a:r>
            <a:r>
              <a:rPr lang="en-US" sz="1600" dirty="0">
                <a:latin typeface="+mn-lt"/>
              </a:rPr>
              <a:t>the budget line from </a:t>
            </a:r>
            <a:r>
              <a:rPr lang="en-US" sz="1600" i="1" dirty="0" smtClean="0">
                <a:latin typeface="+mn-lt"/>
              </a:rPr>
              <a:t>RS </a:t>
            </a:r>
            <a:r>
              <a:rPr lang="en-US" sz="1600" dirty="0" smtClean="0">
                <a:latin typeface="+mn-lt"/>
              </a:rPr>
              <a:t>to </a:t>
            </a:r>
            <a:r>
              <a:rPr lang="en-US" sz="1600" i="1" dirty="0">
                <a:latin typeface="+mn-lt"/>
              </a:rPr>
              <a:t>RT</a:t>
            </a:r>
            <a:r>
              <a:rPr lang="en-US" sz="1600" i="1" dirty="0" smtClean="0">
                <a:latin typeface="+mn-lt"/>
              </a:rPr>
              <a:t>.</a:t>
            </a:r>
          </a:p>
          <a:p>
            <a:pPr>
              <a:buNone/>
            </a:pPr>
            <a:r>
              <a:rPr lang="en-US" sz="1600" dirty="0" smtClean="0">
                <a:latin typeface="+mn-lt"/>
              </a:rPr>
              <a:t>If </a:t>
            </a:r>
            <a:r>
              <a:rPr lang="en-US" sz="1600" dirty="0">
                <a:latin typeface="+mn-lt"/>
              </a:rPr>
              <a:t>a sufficient amount </a:t>
            </a:r>
            <a:r>
              <a:rPr lang="en-US" sz="1600" dirty="0" smtClean="0">
                <a:latin typeface="+mn-lt"/>
              </a:rPr>
              <a:t>of income </a:t>
            </a:r>
            <a:r>
              <a:rPr lang="en-US" sz="1600" dirty="0">
                <a:latin typeface="+mn-lt"/>
              </a:rPr>
              <a:t>is taken away to </a:t>
            </a:r>
            <a:r>
              <a:rPr lang="en-US" sz="1600" dirty="0" smtClean="0">
                <a:latin typeface="+mn-lt"/>
              </a:rPr>
              <a:t>make the </a:t>
            </a:r>
            <a:r>
              <a:rPr lang="en-US" sz="1600" dirty="0">
                <a:latin typeface="+mn-lt"/>
              </a:rPr>
              <a:t>individual no better </a:t>
            </a:r>
            <a:r>
              <a:rPr lang="en-US" sz="1600" dirty="0" smtClean="0">
                <a:latin typeface="+mn-lt"/>
              </a:rPr>
              <a:t>off than </a:t>
            </a:r>
            <a:r>
              <a:rPr lang="en-US" sz="1600" dirty="0">
                <a:latin typeface="+mn-lt"/>
              </a:rPr>
              <a:t>he or she was at </a:t>
            </a:r>
            <a:r>
              <a:rPr lang="en-US" sz="1600" i="1" dirty="0">
                <a:latin typeface="+mn-lt"/>
              </a:rPr>
              <a:t>A</a:t>
            </a:r>
            <a:r>
              <a:rPr lang="en-US" sz="1600" dirty="0">
                <a:latin typeface="+mn-lt"/>
              </a:rPr>
              <a:t>, </a:t>
            </a:r>
            <a:r>
              <a:rPr lang="en-US" sz="1600" dirty="0" smtClean="0">
                <a:latin typeface="+mn-lt"/>
              </a:rPr>
              <a:t>two conditions </a:t>
            </a:r>
            <a:r>
              <a:rPr lang="en-US" sz="1600" dirty="0">
                <a:latin typeface="+mn-lt"/>
              </a:rPr>
              <a:t>must be met: </a:t>
            </a:r>
            <a:r>
              <a:rPr lang="en-US" sz="1600" dirty="0" smtClean="0">
                <a:latin typeface="+mn-lt"/>
              </a:rPr>
              <a:t>The new </a:t>
            </a:r>
            <a:r>
              <a:rPr lang="en-US" sz="1600" dirty="0">
                <a:latin typeface="+mn-lt"/>
              </a:rPr>
              <a:t>market basket </a:t>
            </a:r>
            <a:r>
              <a:rPr lang="en-US" sz="1600" dirty="0" smtClean="0">
                <a:latin typeface="+mn-lt"/>
              </a:rPr>
              <a:t>chosen must </a:t>
            </a:r>
            <a:r>
              <a:rPr lang="en-US" sz="1600" dirty="0">
                <a:latin typeface="+mn-lt"/>
              </a:rPr>
              <a:t>lie on line segment </a:t>
            </a:r>
            <a:r>
              <a:rPr lang="en-US" sz="1600" i="1" dirty="0" smtClean="0">
                <a:latin typeface="+mn-lt"/>
              </a:rPr>
              <a:t>B′T'</a:t>
            </a:r>
            <a:r>
              <a:rPr lang="en-US" sz="1600" dirty="0" smtClean="0">
                <a:latin typeface="+mn-lt"/>
              </a:rPr>
              <a:t> of </a:t>
            </a:r>
            <a:r>
              <a:rPr lang="en-US" sz="1600" dirty="0">
                <a:latin typeface="+mn-lt"/>
              </a:rPr>
              <a:t>budget line </a:t>
            </a:r>
            <a:r>
              <a:rPr lang="en-US" sz="1600" i="1" dirty="0" smtClean="0">
                <a:latin typeface="+mn-lt"/>
              </a:rPr>
              <a:t>R</a:t>
            </a:r>
            <a:r>
              <a:rPr lang="en-US" sz="1600" dirty="0" smtClean="0">
                <a:latin typeface="+mn-lt"/>
              </a:rPr>
              <a:t>′</a:t>
            </a:r>
            <a:r>
              <a:rPr lang="en-US" sz="1600" i="1" dirty="0" smtClean="0">
                <a:latin typeface="+mn-lt"/>
              </a:rPr>
              <a:t>T'</a:t>
            </a:r>
            <a:r>
              <a:rPr lang="en-US" sz="1600" dirty="0" smtClean="0">
                <a:latin typeface="+mn-lt"/>
              </a:rPr>
              <a:t> </a:t>
            </a:r>
            <a:r>
              <a:rPr lang="en-US" sz="1600" dirty="0">
                <a:latin typeface="+mn-lt"/>
              </a:rPr>
              <a:t>(</a:t>
            </a:r>
            <a:r>
              <a:rPr lang="en-US" sz="1600" dirty="0" smtClean="0">
                <a:latin typeface="+mn-lt"/>
              </a:rPr>
              <a:t>which intersects </a:t>
            </a:r>
            <a:r>
              <a:rPr lang="en-US" sz="1600" i="1" dirty="0">
                <a:latin typeface="+mn-lt"/>
              </a:rPr>
              <a:t>RS </a:t>
            </a:r>
            <a:r>
              <a:rPr lang="en-US" sz="1600" dirty="0">
                <a:latin typeface="+mn-lt"/>
              </a:rPr>
              <a:t>to the right </a:t>
            </a:r>
            <a:r>
              <a:rPr lang="en-US" sz="1600" dirty="0" smtClean="0">
                <a:latin typeface="+mn-lt"/>
              </a:rPr>
              <a:t>of </a:t>
            </a:r>
            <a:r>
              <a:rPr lang="en-US" sz="1600" i="1" dirty="0" smtClean="0">
                <a:latin typeface="+mn-lt"/>
              </a:rPr>
              <a:t>A</a:t>
            </a:r>
            <a:r>
              <a:rPr lang="en-US" sz="1600" dirty="0">
                <a:latin typeface="+mn-lt"/>
              </a:rPr>
              <a:t>), and the quantity of </a:t>
            </a:r>
            <a:r>
              <a:rPr lang="en-US" sz="1600" dirty="0" smtClean="0">
                <a:latin typeface="+mn-lt"/>
              </a:rPr>
              <a:t>food consumed </a:t>
            </a:r>
            <a:r>
              <a:rPr lang="en-US" sz="1600" dirty="0">
                <a:latin typeface="+mn-lt"/>
              </a:rPr>
              <a:t>must be </a:t>
            </a:r>
            <a:r>
              <a:rPr lang="en-US" sz="1600" dirty="0" smtClean="0">
                <a:latin typeface="+mn-lt"/>
              </a:rPr>
              <a:t>greater than at </a:t>
            </a:r>
            <a:r>
              <a:rPr lang="en-US" sz="1600" i="1" dirty="0" smtClean="0">
                <a:latin typeface="+mn-lt"/>
              </a:rPr>
              <a:t>A</a:t>
            </a:r>
            <a:r>
              <a:rPr lang="en-US" sz="1600" i="1" dirty="0">
                <a:latin typeface="+mn-lt"/>
              </a:rPr>
              <a:t>.</a:t>
            </a:r>
            <a:endParaRPr lang="en-US" sz="1600" dirty="0">
              <a:latin typeface="+mn-lt"/>
            </a:endParaRPr>
          </a:p>
        </p:txBody>
      </p:sp>
      <p:sp>
        <p:nvSpPr>
          <p:cNvPr id="13" name="Rectangle 5"/>
          <p:cNvSpPr>
            <a:spLocks noChangeArrowheads="1"/>
          </p:cNvSpPr>
          <p:nvPr/>
        </p:nvSpPr>
        <p:spPr bwMode="auto">
          <a:xfrm>
            <a:off x="457201" y="1876425"/>
            <a:ext cx="2819400" cy="457199"/>
          </a:xfrm>
          <a:prstGeom prst="rect">
            <a:avLst/>
          </a:prstGeom>
          <a:noFill/>
          <a:ln>
            <a:noFill/>
          </a:ln>
        </p:spPr>
        <p:txBody>
          <a:bodyPr lIns="45720" rIns="45720" anchor="ctr"/>
          <a:lstStyle/>
          <a:p>
            <a:pPr>
              <a:spcBef>
                <a:spcPct val="20000"/>
              </a:spcBef>
              <a:buNone/>
            </a:pPr>
            <a:r>
              <a:rPr lang="en-US" sz="1400" b="1" dirty="0" smtClean="0">
                <a:latin typeface="Arial" pitchFamily="34" charset="0"/>
              </a:rPr>
              <a:t>HICKSIAN SUBSTITUTION EFFECT</a:t>
            </a:r>
            <a:endParaRPr lang="en-US" sz="1400" b="1" dirty="0">
              <a:latin typeface="Arial" pitchFamily="34" charset="0"/>
            </a:endParaRPr>
          </a:p>
        </p:txBody>
      </p:sp>
      <p:sp>
        <p:nvSpPr>
          <p:cNvPr id="14" name="Rectangle 10"/>
          <p:cNvSpPr>
            <a:spLocks noChangeArrowheads="1"/>
          </p:cNvSpPr>
          <p:nvPr/>
        </p:nvSpPr>
        <p:spPr bwMode="auto">
          <a:xfrm>
            <a:off x="457200" y="1571626"/>
            <a:ext cx="1962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A4.1</a:t>
            </a:r>
            <a:endParaRPr lang="en-US" sz="2000" b="1" dirty="0">
              <a:solidFill>
                <a:srgbClr val="ED1B2F"/>
              </a:solidFill>
              <a:latin typeface="Arial" charset="0"/>
            </a:endParaRPr>
          </a:p>
        </p:txBody>
      </p:sp>
      <p:grpSp>
        <p:nvGrpSpPr>
          <p:cNvPr id="15" name="Group 14"/>
          <p:cNvGrpSpPr>
            <a:grpSpLocks/>
          </p:cNvGrpSpPr>
          <p:nvPr/>
        </p:nvGrpSpPr>
        <p:grpSpPr bwMode="auto">
          <a:xfrm>
            <a:off x="3581402" y="6219825"/>
            <a:ext cx="5457824" cy="133350"/>
            <a:chOff x="3657600" y="1678781"/>
            <a:chExt cx="4800600" cy="152400"/>
          </a:xfrm>
        </p:grpSpPr>
        <p:cxnSp>
          <p:nvCxnSpPr>
            <p:cNvPr id="1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200" y="6465539"/>
            <a:ext cx="3124202" cy="87661"/>
            <a:chOff x="457199" y="5791200"/>
            <a:chExt cx="3193257" cy="152400"/>
          </a:xfrm>
        </p:grpSpPr>
        <p:cxnSp>
          <p:nvCxnSpPr>
            <p:cNvPr id="2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24" name="Group 23"/>
          <p:cNvGrpSpPr>
            <a:grpSpLocks/>
          </p:cNvGrpSpPr>
          <p:nvPr/>
        </p:nvGrpSpPr>
        <p:grpSpPr bwMode="auto">
          <a:xfrm>
            <a:off x="3505200" y="1571625"/>
            <a:ext cx="152402" cy="4939114"/>
            <a:chOff x="3574256" y="2344362"/>
            <a:chExt cx="152400" cy="4114801"/>
          </a:xfrm>
        </p:grpSpPr>
        <p:cxnSp>
          <p:nvCxnSpPr>
            <p:cNvPr id="25" name="Straight Connector 19"/>
            <p:cNvCxnSpPr>
              <a:cxnSpLocks noChangeShapeType="1"/>
            </p:cNvCxnSpPr>
            <p:nvPr/>
          </p:nvCxnSpPr>
          <p:spPr bwMode="auto">
            <a:xfrm flipV="1">
              <a:off x="3648075" y="2344363"/>
              <a:ext cx="0" cy="4114800"/>
            </a:xfrm>
            <a:prstGeom prst="line">
              <a:avLst/>
            </a:prstGeom>
            <a:noFill/>
            <a:ln w="15875" algn="ctr">
              <a:solidFill>
                <a:srgbClr val="00AB4E"/>
              </a:solidFill>
              <a:round/>
              <a:headEnd/>
              <a:tailEnd/>
            </a:ln>
            <a:effectLst/>
          </p:spPr>
        </p:cxnSp>
        <p:cxnSp>
          <p:nvCxnSpPr>
            <p:cNvPr id="26" name="Straight Connector 21"/>
            <p:cNvCxnSpPr>
              <a:cxnSpLocks noChangeShapeType="1"/>
            </p:cNvCxnSpPr>
            <p:nvPr/>
          </p:nvCxnSpPr>
          <p:spPr bwMode="auto">
            <a:xfrm rot="16200000">
              <a:off x="3650456" y="2268162"/>
              <a:ext cx="0" cy="152400"/>
            </a:xfrm>
            <a:prstGeom prst="line">
              <a:avLst/>
            </a:prstGeom>
            <a:noFill/>
            <a:ln w="15875" algn="ctr">
              <a:solidFill>
                <a:srgbClr val="00AB4E"/>
              </a:solidFill>
              <a:round/>
              <a:headEnd/>
              <a:tailEnd/>
            </a:ln>
            <a:effectLst/>
          </p:spPr>
        </p:cxnSp>
      </p:gr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2400" y="2028826"/>
            <a:ext cx="4991100" cy="4143375"/>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62400" y="2028826"/>
            <a:ext cx="4991100" cy="414337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2400" y="2028826"/>
            <a:ext cx="4991100" cy="4143375"/>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62400" y="2028826"/>
            <a:ext cx="4991100" cy="4143375"/>
          </a:xfrm>
          <a:prstGeom prst="rect">
            <a:avLst/>
          </a:prstGeom>
        </p:spPr>
      </p:pic>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62400" y="2028826"/>
            <a:ext cx="4991100" cy="4143375"/>
          </a:xfrm>
          <a:prstGeom prst="rect">
            <a:avLst/>
          </a:prstGeom>
        </p:spPr>
      </p:pic>
      <p:pic>
        <p:nvPicPr>
          <p:cNvPr id="28" name="Picture 2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62400" y="2028826"/>
            <a:ext cx="4991100" cy="4143375"/>
          </a:xfrm>
          <a:prstGeom prst="rect">
            <a:avLst/>
          </a:prstGeom>
        </p:spPr>
      </p:pic>
      <p:pic>
        <p:nvPicPr>
          <p:cNvPr id="27"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Text Box 10"/>
          <p:cNvSpPr txBox="1">
            <a:spLocks noChangeArrowheads="1"/>
          </p:cNvSpPr>
          <p:nvPr/>
        </p:nvSpPr>
        <p:spPr bwMode="auto">
          <a:xfrm>
            <a:off x="457200" y="457200"/>
            <a:ext cx="7375193" cy="954107"/>
          </a:xfrm>
          <a:prstGeom prst="rect">
            <a:avLst/>
          </a:prstGeom>
          <a:noFill/>
          <a:ln w="9525">
            <a:noFill/>
            <a:miter lim="800000"/>
            <a:headEnd/>
            <a:tailEnd/>
          </a:ln>
        </p:spPr>
        <p:txBody>
          <a:bodyPr wrap="square">
            <a:spAutoFit/>
          </a:bodyPr>
          <a:lstStyle/>
          <a:p>
            <a:pPr defTabSz="342900">
              <a:buClr>
                <a:schemeClr val="bg2"/>
              </a:buClr>
              <a:buFontTx/>
              <a:buNone/>
              <a:tabLst>
                <a:tab pos="1143000" algn="l"/>
              </a:tabLst>
            </a:pPr>
            <a:r>
              <a:rPr lang="en-US" b="1" dirty="0" smtClean="0">
                <a:solidFill>
                  <a:srgbClr val="939598"/>
                </a:solidFill>
                <a:latin typeface="Arial" charset="0"/>
                <a:cs typeface="Arial" charset="0"/>
              </a:rPr>
              <a:t>●</a:t>
            </a:r>
            <a:r>
              <a:rPr lang="en-US" sz="2000" b="1" dirty="0">
                <a:solidFill>
                  <a:srgbClr val="382344"/>
                </a:solidFill>
              </a:rPr>
              <a:t> </a:t>
            </a:r>
            <a:r>
              <a:rPr lang="en-US" b="1" dirty="0" err="1" smtClean="0">
                <a:solidFill>
                  <a:srgbClr val="382344"/>
                </a:solidFill>
                <a:latin typeface="Arial" charset="0"/>
              </a:rPr>
              <a:t>Hicksian</a:t>
            </a:r>
            <a:r>
              <a:rPr lang="en-US" b="1" dirty="0" smtClean="0">
                <a:solidFill>
                  <a:srgbClr val="382344"/>
                </a:solidFill>
                <a:latin typeface="Arial" charset="0"/>
              </a:rPr>
              <a:t> substitution effect	</a:t>
            </a:r>
            <a:r>
              <a:rPr lang="en-US" dirty="0">
                <a:solidFill>
                  <a:srgbClr val="2A5CAA"/>
                </a:solidFill>
                <a:latin typeface="Arial" charset="0"/>
              </a:rPr>
              <a:t>Alternative to the </a:t>
            </a:r>
            <a:r>
              <a:rPr lang="en-US" dirty="0" smtClean="0">
                <a:solidFill>
                  <a:srgbClr val="2A5CAA"/>
                </a:solidFill>
                <a:latin typeface="Arial" charset="0"/>
              </a:rPr>
              <a:t>Slutsky equation </a:t>
            </a:r>
            <a:r>
              <a:rPr lang="en-US" dirty="0">
                <a:solidFill>
                  <a:srgbClr val="2A5CAA"/>
                </a:solidFill>
                <a:latin typeface="Arial" charset="0"/>
              </a:rPr>
              <a:t>for decomposing </a:t>
            </a:r>
            <a:r>
              <a:rPr lang="en-US" dirty="0" smtClean="0">
                <a:solidFill>
                  <a:srgbClr val="2A5CAA"/>
                </a:solidFill>
                <a:latin typeface="Arial" charset="0"/>
              </a:rPr>
              <a:t>price changes </a:t>
            </a:r>
            <a:r>
              <a:rPr lang="en-US" dirty="0">
                <a:solidFill>
                  <a:srgbClr val="2A5CAA"/>
                </a:solidFill>
                <a:latin typeface="Arial" charset="0"/>
              </a:rPr>
              <a:t>without recourse </a:t>
            </a:r>
            <a:r>
              <a:rPr lang="en-US" dirty="0" smtClean="0">
                <a:solidFill>
                  <a:srgbClr val="2A5CAA"/>
                </a:solidFill>
                <a:latin typeface="Arial" charset="0"/>
              </a:rPr>
              <a:t>to indifference </a:t>
            </a:r>
            <a:r>
              <a:rPr lang="en-US" dirty="0">
                <a:solidFill>
                  <a:srgbClr val="2A5CAA"/>
                </a:solidFill>
                <a:latin typeface="Arial" charset="0"/>
              </a:rPr>
              <a:t>curves.</a:t>
            </a:r>
          </a:p>
        </p:txBody>
      </p:sp>
    </p:spTree>
    <p:extLst>
      <p:ext uri="{BB962C8B-B14F-4D97-AF65-F5344CB8AC3E}">
        <p14:creationId xmlns:p14="http://schemas.microsoft.com/office/powerpoint/2010/main" val="279067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down)">
                                      <p:cBhvr>
                                        <p:cTn id="11" dur="50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down)">
                                      <p:cBhvr>
                                        <p:cTn id="26" dur="500"/>
                                        <p:tgtEl>
                                          <p:spTgt spid="3"/>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up)">
                                      <p:cBhvr>
                                        <p:cTn id="30" dur="750"/>
                                        <p:tgtEl>
                                          <p:spTgt spid="4"/>
                                        </p:tgtEl>
                                      </p:cBhvr>
                                    </p:animEffect>
                                  </p:childTnLst>
                                </p:cTn>
                              </p:par>
                            </p:childTnLst>
                          </p:cTn>
                        </p:par>
                        <p:par>
                          <p:cTn id="31" fill="hold">
                            <p:stCondLst>
                              <p:cond delay="3250"/>
                            </p:stCondLst>
                            <p:childTnLst>
                              <p:par>
                                <p:cTn id="32" presetID="22" presetClass="entr" presetSubtype="1"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up)">
                                      <p:cBhvr>
                                        <p:cTn id="34" dur="750"/>
                                        <p:tgtEl>
                                          <p:spTgt spid="5"/>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12">
                                            <p:txEl>
                                              <p:pRg st="0" end="0"/>
                                            </p:txEl>
                                          </p:spTgt>
                                        </p:tgtEl>
                                        <p:attrNameLst>
                                          <p:attrName>style.visibility</p:attrName>
                                        </p:attrNameLst>
                                      </p:cBhvr>
                                      <p:to>
                                        <p:strVal val="visible"/>
                                      </p:to>
                                    </p:set>
                                    <p:animEffect transition="in" filter="wipe(left)">
                                      <p:cBhvr>
                                        <p:cTn id="38" dur="500"/>
                                        <p:tgtEl>
                                          <p:spTgt spid="12">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up)">
                                      <p:cBhvr>
                                        <p:cTn id="43" dur="750"/>
                                        <p:tgtEl>
                                          <p:spTgt spid="6"/>
                                        </p:tgtEl>
                                      </p:cBhvr>
                                    </p:animEffect>
                                  </p:childTnLst>
                                </p:cTn>
                              </p:par>
                            </p:childTnLst>
                          </p:cTn>
                        </p:par>
                        <p:par>
                          <p:cTn id="44" fill="hold">
                            <p:stCondLst>
                              <p:cond delay="750"/>
                            </p:stCondLst>
                            <p:childTnLst>
                              <p:par>
                                <p:cTn id="45" presetID="22" presetClass="entr" presetSubtype="1"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up)">
                                      <p:cBhvr>
                                        <p:cTn id="47" dur="750"/>
                                        <p:tgtEl>
                                          <p:spTgt spid="20"/>
                                        </p:tgtEl>
                                      </p:cBhvr>
                                    </p:animEffect>
                                  </p:childTnLst>
                                </p:cTn>
                              </p:par>
                            </p:childTnLst>
                          </p:cTn>
                        </p:par>
                        <p:par>
                          <p:cTn id="48" fill="hold">
                            <p:stCondLst>
                              <p:cond delay="1500"/>
                            </p:stCondLst>
                            <p:childTnLst>
                              <p:par>
                                <p:cTn id="49" presetID="22" presetClass="entr" presetSubtype="8" fill="hold" grpId="0" nodeType="afterEffect">
                                  <p:stCondLst>
                                    <p:cond delay="0"/>
                                  </p:stCondLst>
                                  <p:childTnLst>
                                    <p:set>
                                      <p:cBhvr>
                                        <p:cTn id="50" dur="1" fill="hold">
                                          <p:stCondLst>
                                            <p:cond delay="0"/>
                                          </p:stCondLst>
                                        </p:cTn>
                                        <p:tgtEl>
                                          <p:spTgt spid="12">
                                            <p:txEl>
                                              <p:pRg st="1" end="1"/>
                                            </p:txEl>
                                          </p:spTgt>
                                        </p:tgtEl>
                                        <p:attrNameLst>
                                          <p:attrName>style.visibility</p:attrName>
                                        </p:attrNameLst>
                                      </p:cBhvr>
                                      <p:to>
                                        <p:strVal val="visible"/>
                                      </p:to>
                                    </p:set>
                                    <p:animEffect transition="in" filter="wipe(left)">
                                      <p:cBhvr>
                                        <p:cTn id="51" dur="500"/>
                                        <p:tgtEl>
                                          <p:spTgt spid="12">
                                            <p:txEl>
                                              <p:pRg st="1" end="1"/>
                                            </p:txEl>
                                          </p:spTgt>
                                        </p:tgtEl>
                                      </p:cBhvr>
                                    </p:animEffect>
                                  </p:childTnLst>
                                </p:cTn>
                              </p:par>
                            </p:childTnLst>
                          </p:cTn>
                        </p:par>
                        <p:par>
                          <p:cTn id="52" fill="hold">
                            <p:stCondLst>
                              <p:cond delay="2000"/>
                            </p:stCondLst>
                            <p:childTnLst>
                              <p:par>
                                <p:cTn id="53" presetID="22" presetClass="entr" presetSubtype="8"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left)">
                                      <p:cBhvr>
                                        <p:cTn id="55" dur="750"/>
                                        <p:tgtEl>
                                          <p:spTgt spid="28"/>
                                        </p:tgtEl>
                                      </p:cBhvr>
                                    </p:animEffect>
                                  </p:childTnLst>
                                </p:cTn>
                              </p:par>
                            </p:childTnLst>
                          </p:cTn>
                        </p:par>
                        <p:par>
                          <p:cTn id="56" fill="hold">
                            <p:stCondLst>
                              <p:cond delay="2750"/>
                            </p:stCondLst>
                            <p:childTnLst>
                              <p:par>
                                <p:cTn id="57" presetID="22" presetClass="entr" presetSubtype="8" fill="hold" grpId="0" nodeType="afterEffect">
                                  <p:stCondLst>
                                    <p:cond delay="0"/>
                                  </p:stCondLst>
                                  <p:childTnLst>
                                    <p:set>
                                      <p:cBhvr>
                                        <p:cTn id="58" dur="1" fill="hold">
                                          <p:stCondLst>
                                            <p:cond delay="0"/>
                                          </p:stCondLst>
                                        </p:cTn>
                                        <p:tgtEl>
                                          <p:spTgt spid="12">
                                            <p:txEl>
                                              <p:pRg st="2" end="2"/>
                                            </p:txEl>
                                          </p:spTgt>
                                        </p:tgtEl>
                                        <p:attrNameLst>
                                          <p:attrName>style.visibility</p:attrName>
                                        </p:attrNameLst>
                                      </p:cBhvr>
                                      <p:to>
                                        <p:strVal val="visible"/>
                                      </p:to>
                                    </p:set>
                                    <p:animEffect transition="in" filter="wipe(left)">
                                      <p:cBhvr>
                                        <p:cTn id="59" dur="500"/>
                                        <p:tgtEl>
                                          <p:spTgt spid="12">
                                            <p:txEl>
                                              <p:pRg st="2" end="2"/>
                                            </p:txEl>
                                          </p:spTgt>
                                        </p:tgtEl>
                                      </p:cBhvr>
                                    </p:animEffect>
                                  </p:childTnLst>
                                </p:cTn>
                              </p:par>
                            </p:childTnLst>
                          </p:cTn>
                        </p:par>
                        <p:par>
                          <p:cTn id="60" fill="hold">
                            <p:stCondLst>
                              <p:cond delay="3250"/>
                            </p:stCondLst>
                            <p:childTnLst>
                              <p:par>
                                <p:cTn id="61" presetID="22" presetClass="entr" presetSubtype="2" fill="hold"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right)">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13" grpId="0"/>
      <p:bldP spid="14" grpId="0"/>
      <p:bldP spid="29"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16962</TotalTime>
  <Words>5398</Words>
  <Application>Microsoft Office PowerPoint</Application>
  <PresentationFormat>On-screen Show (4:3)</PresentationFormat>
  <Paragraphs>623</Paragraphs>
  <Slides>50</Slides>
  <Notes>5</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Default Design</vt:lpstr>
      <vt:lpstr>PowerPoint Presentation</vt:lpstr>
      <vt:lpstr>PowerPoint Presentation</vt:lpstr>
      <vt:lpstr>Individual Demand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Market Demand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Consumer Surplus</vt:lpstr>
      <vt:lpstr>PowerPoint Presentation</vt:lpstr>
      <vt:lpstr>PowerPoint Presentation</vt:lpstr>
      <vt:lpstr>Network Externalities</vt:lpstr>
      <vt:lpstr>PowerPoint Presentation</vt:lpstr>
      <vt:lpstr>PowerPoint Presentation</vt:lpstr>
      <vt:lpstr>PowerPoint Presentation</vt:lpstr>
      <vt:lpstr>Empirical Estimation of Demand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Pindyck/Rubinfeld Microeconomics</dc:title>
  <dc:creator>fernando.quijano@dickinsonstate.edu</dc:creator>
  <cp:lastModifiedBy>Library</cp:lastModifiedBy>
  <cp:revision>764</cp:revision>
  <dcterms:created xsi:type="dcterms:W3CDTF">2007-12-03T01:45:05Z</dcterms:created>
  <dcterms:modified xsi:type="dcterms:W3CDTF">2012-03-22T16:58:06Z</dcterms:modified>
</cp:coreProperties>
</file>