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53" r:id="rId2"/>
    <p:sldId id="259" r:id="rId3"/>
    <p:sldId id="354" r:id="rId4"/>
    <p:sldId id="303" r:id="rId5"/>
    <p:sldId id="304" r:id="rId6"/>
    <p:sldId id="356" r:id="rId7"/>
    <p:sldId id="305" r:id="rId8"/>
    <p:sldId id="306" r:id="rId9"/>
    <p:sldId id="309" r:id="rId10"/>
    <p:sldId id="310" r:id="rId11"/>
    <p:sldId id="311" r:id="rId12"/>
    <p:sldId id="312" r:id="rId13"/>
    <p:sldId id="313" r:id="rId14"/>
    <p:sldId id="314" r:id="rId15"/>
    <p:sldId id="316" r:id="rId16"/>
    <p:sldId id="318" r:id="rId17"/>
    <p:sldId id="321" r:id="rId18"/>
    <p:sldId id="360" r:id="rId19"/>
    <p:sldId id="322" r:id="rId20"/>
    <p:sldId id="323" r:id="rId21"/>
    <p:sldId id="326" r:id="rId22"/>
    <p:sldId id="324" r:id="rId23"/>
    <p:sldId id="327" r:id="rId24"/>
    <p:sldId id="328" r:id="rId25"/>
    <p:sldId id="358" r:id="rId26"/>
    <p:sldId id="325" r:id="rId27"/>
    <p:sldId id="361" r:id="rId28"/>
    <p:sldId id="329" r:id="rId29"/>
    <p:sldId id="333" r:id="rId30"/>
    <p:sldId id="362" r:id="rId31"/>
    <p:sldId id="335" r:id="rId32"/>
    <p:sldId id="392" r:id="rId33"/>
    <p:sldId id="336" r:id="rId34"/>
    <p:sldId id="359" r:id="rId35"/>
    <p:sldId id="393" r:id="rId36"/>
    <p:sldId id="338" r:id="rId37"/>
    <p:sldId id="339" r:id="rId38"/>
    <p:sldId id="395" r:id="rId39"/>
    <p:sldId id="394" r:id="rId40"/>
    <p:sldId id="396" r:id="rId41"/>
    <p:sldId id="397" r:id="rId42"/>
    <p:sldId id="294" r:id="rId43"/>
    <p:sldId id="295" r:id="rId44"/>
    <p:sldId id="398" r:id="rId45"/>
    <p:sldId id="296" r:id="rId46"/>
    <p:sldId id="298" r:id="rId47"/>
    <p:sldId id="340" r:id="rId4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6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42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455CD2B-C3D2-41A4-81CA-76CBFE157D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EC3E1E-B9F0-43D7-B2D3-66C7A3E4A21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3194FE24-CC59-4967-BC17-CFDD78E11F1A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B1A9E90-9BAC-4C65-AFDD-E3821E018B7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A2F2C6D-1181-450B-9259-80687FE3D7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E6742B-5F36-4F55-93D4-7D6A446D298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04DB0B-6739-4C1D-852C-923B32669B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0797FD9-6303-45E1-B54E-EFD66F271EE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B22B018B-AF10-4AC8-AD2F-370C92F6B0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EAE6B01-FA75-4C62-9A2B-6B2625368E1A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86C1017D-4631-4CB2-9506-C142C88B5B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B9683515-6C2F-45B1-8C64-CF15955378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0797FD9-6303-45E1-B54E-EFD66F271EE2}" type="slidenum">
              <a:rPr lang="en-US" altLang="th-TH" smtClean="0"/>
              <a:pPr>
                <a:defRPr/>
              </a:pPr>
              <a:t>18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30386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82F1CA-4B68-4B0B-803B-6F2635D50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96D13-EC3A-47BA-87F7-B00A0EF1D032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A9532-6388-497F-9D19-3E4512131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E2DBBE-4E8F-4B8A-8E50-82778042A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A736A-2404-499B-879C-AA075F139EC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24249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FDD06-E9DF-4645-97BC-C2C9A486E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0E0F5-B9A6-4105-9DEC-07046596DE21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C7BACD-5C04-4113-8FAB-8AD799A49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46A25-C991-400B-AE39-4DE7FDD62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F36E2-630C-4DE1-BCD8-22F41C56ABD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23326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F5AE6C-AC54-42FB-8F93-494473AD2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BABC4-5274-4565-9DD0-4FDC240DD215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291A9-C3B6-47CE-8606-0949150E0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47E1A-E94B-42EE-BC38-B5EA0FD28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391CB-380E-4D72-A369-8EB7F54242C0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8393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A2F9DF7-C5FC-45C2-9D03-5D9C8F0F4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5C646-6ADA-4DB0-95BB-E982DFDFDB63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6ECF99E-8FAD-40EE-BE61-EBE83EE97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5A0A1E1-4D18-4117-9B38-350AB63E9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7D990-F676-47F6-89AB-4AB3FEFCBC0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1464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D5D17BF-8712-4247-8C4D-1972CF89A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84A82-74C7-4696-9E77-DA94BF411B25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49BD5E5-9FFD-4318-A408-7B29EECAD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5BAD721-13FB-4EC3-BC31-B6ACDFA51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203FA-0949-461D-8A4C-4BC09937A16B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97363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B3A6C30-2CDE-4C1C-A0E1-AB2924856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FD4AA-B050-45DC-A459-F24D708EC6BF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A712D30-EBB7-407A-8DE2-B08B20414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7E896F7-0E09-48B3-8E17-B542838BF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9D14E-55CD-4269-8B03-8819F017420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72324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218B97A-592D-4CDB-8582-82932D743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ED540-0720-4C8C-B5C8-CB77ED70FD55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4D89B15-7128-48E8-97A0-A859477B4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AA42B6-00E3-424B-BA2D-CCA0BC9F1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3EB20-0E75-405C-95DC-9A110FC606E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85126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5F709F-3AFB-4F91-903B-044EE06FD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C51FD-C03B-48C2-9397-D49664F068A0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464D8A5-D889-4BE4-B1E5-6D7DA2B3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5EAE89F-7021-4B0E-AC69-ADE8CEBD5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9440B-BFCF-4C17-9FB8-B245DC501E9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4372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F167997-DD12-483B-9698-7497A864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84A64-DE70-44EE-9E9B-D49846690B87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5B3E4D4-1334-442B-A73E-D5BC07617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6CC1BEA-3416-453A-93CA-C82D23BAB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A4542-8077-47E4-A30C-9F340BC0AC5D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49656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86BE2-15F6-47B5-B505-4FE199839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2F6D1-9645-4299-8481-0EAD3282D223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342C4-ED7C-496A-BCC4-1681208A4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1679D-BA7C-4D0E-932C-AC635D0B6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E51C4-B819-4118-9628-CC02501E7B5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4123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D91A5-ABEB-4516-B0C8-9CD221B1B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228D2-0E9E-4748-A75A-F85AAE4E0774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3EA04-01FE-4F6F-82D2-155A10288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24CDC-65A8-4C9B-86BF-8485B0A72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01225-AB04-42EF-A17B-E23BC18036A3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545687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13C1282-179C-4383-8D0A-71DBCEF2D5B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6864FC2-1CE7-4B21-B47A-EB125BC008A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4FE77-BC97-433F-8CC9-3D8666A944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7FAEDE7-8822-488B-9266-7D033C33B84A}" type="datetimeFigureOut">
              <a:rPr lang="en-US"/>
              <a:pPr>
                <a:defRPr/>
              </a:pPr>
              <a:t>11-Oct-19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7BA1E-8ECA-466B-B2A8-24E4031ECC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301BA-D97F-4901-8F96-2D319C43A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2B293A3-9491-44D1-8269-CB291ADF365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E95BCA4A-F4E0-4D12-B8EF-E55E7C8D2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76F59C-EBDA-4989-A35F-286CE0EEABA3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9661AAAC-BB30-46B9-97F4-1D1E115A7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1676400"/>
            <a:ext cx="64770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After Midterm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Monopoly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11: 11.1-11.6)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>
            <a:extLst>
              <a:ext uri="{FF2B5EF4-FFF2-40B4-BE49-F238E27FC236}">
                <a16:creationId xmlns:a16="http://schemas.microsoft.com/office/drawing/2014/main" id="{BC515646-32F0-441E-9233-A8A2A8D08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828B74-71AA-4FBA-9947-42B7759736D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3692" name="AutoShape 12">
            <a:extLst>
              <a:ext uri="{FF2B5EF4-FFF2-40B4-BE49-F238E27FC236}">
                <a16:creationId xmlns:a16="http://schemas.microsoft.com/office/drawing/2014/main" id="{71285C82-BA8B-4368-8755-A8DBF058D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156" name="Rectangle 14">
            <a:extLst>
              <a:ext uri="{FF2B5EF4-FFF2-40B4-BE49-F238E27FC236}">
                <a16:creationId xmlns:a16="http://schemas.microsoft.com/office/drawing/2014/main" id="{1BD71F31-9D94-4009-8D45-5A0496D4F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" y="1264751"/>
            <a:ext cx="8153400" cy="4893647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th-TH" sz="2400" dirty="0">
                <a:latin typeface="+mj-lt"/>
              </a:rPr>
              <a:t>  A </a:t>
            </a:r>
            <a:r>
              <a:rPr lang="en-US" altLang="th-TH" sz="2400" b="1" dirty="0">
                <a:latin typeface="+mj-lt"/>
              </a:rPr>
              <a:t>Monopoly Market</a:t>
            </a:r>
            <a:r>
              <a:rPr lang="en-US" altLang="th-TH" sz="2400" dirty="0">
                <a:latin typeface="+mj-lt"/>
              </a:rPr>
              <a:t> consists of a single seller facing many buyers.</a:t>
            </a:r>
          </a:p>
          <a:p>
            <a:pPr eaLnBrk="1" hangingPunct="1"/>
            <a:endParaRPr lang="en-US" altLang="th-TH" sz="2400" i="1" dirty="0">
              <a:latin typeface="+mj-lt"/>
            </a:endParaRPr>
          </a:p>
          <a:p>
            <a:pPr eaLnBrk="1" hangingPunct="1"/>
            <a:r>
              <a:rPr lang="en-US" altLang="th-TH" sz="2400" i="1" dirty="0">
                <a:latin typeface="+mj-lt"/>
              </a:rPr>
              <a:t>The monopolist's profit maximization problem:</a:t>
            </a:r>
          </a:p>
          <a:p>
            <a:pPr eaLnBrk="1" hangingPunct="1"/>
            <a:endParaRPr lang="en-US" altLang="th-TH" sz="2400" i="1" dirty="0">
              <a:latin typeface="+mj-lt"/>
            </a:endParaRPr>
          </a:p>
          <a:p>
            <a:pPr algn="ctr" eaLnBrk="1" hangingPunct="1"/>
            <a:r>
              <a:rPr lang="en-US" altLang="th-TH" sz="2400" b="1" dirty="0">
                <a:latin typeface="+mj-lt"/>
              </a:rPr>
              <a:t>Max 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</a:t>
            </a:r>
            <a:r>
              <a:rPr lang="en-US" altLang="th-TH" sz="2400" b="1" dirty="0">
                <a:latin typeface="+mj-lt"/>
              </a:rPr>
              <a:t>(Q) = TR(Q) - TC(Q)</a:t>
            </a:r>
          </a:p>
          <a:p>
            <a:pPr algn="ctr" eaLnBrk="1" hangingPunct="1"/>
            <a:endParaRPr lang="en-US" altLang="th-TH" sz="2400" b="1" dirty="0">
              <a:latin typeface="+mj-lt"/>
            </a:endParaRPr>
          </a:p>
          <a:p>
            <a:pPr eaLnBrk="1" hangingPunct="1"/>
            <a:r>
              <a:rPr lang="en-US" altLang="th-TH" sz="2400" i="1" dirty="0">
                <a:latin typeface="+mj-lt"/>
              </a:rPr>
              <a:t>where</a:t>
            </a:r>
            <a:r>
              <a:rPr lang="en-US" altLang="th-TH" sz="2400" dirty="0">
                <a:latin typeface="+mj-lt"/>
              </a:rPr>
              <a:t>:	   TR(Q) = QP(Q) and</a:t>
            </a:r>
          </a:p>
          <a:p>
            <a:pPr eaLnBrk="1" hangingPunct="1"/>
            <a:r>
              <a:rPr lang="en-US" altLang="th-TH" sz="2400" dirty="0">
                <a:latin typeface="+mj-lt"/>
              </a:rPr>
              <a:t>	   P(Q) is the </a:t>
            </a:r>
            <a:r>
              <a:rPr lang="en-US" altLang="th-TH" sz="2400" i="1" dirty="0">
                <a:latin typeface="+mj-lt"/>
              </a:rPr>
              <a:t>(inverse)</a:t>
            </a:r>
            <a:r>
              <a:rPr lang="en-US" altLang="th-TH" sz="2400" dirty="0">
                <a:latin typeface="+mj-lt"/>
              </a:rPr>
              <a:t> market demand curve.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i="1" dirty="0">
                <a:latin typeface="+mj-lt"/>
              </a:rPr>
              <a:t>The monopolist's profit maximization condition:</a:t>
            </a:r>
          </a:p>
          <a:p>
            <a:pPr algn="just" eaLnBrk="1" hangingPunct="1"/>
            <a:r>
              <a:rPr lang="en-US" altLang="th-TH" sz="2400" dirty="0">
                <a:latin typeface="+mj-lt"/>
              </a:rPr>
              <a:t> </a:t>
            </a:r>
          </a:p>
          <a:p>
            <a:pPr algn="ctr" eaLnBrk="1" hangingPunct="1"/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TR(Q)/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Q = 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TC(Q)/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Q	OR	MR(Q) = MC(Q)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>
            <a:extLst>
              <a:ext uri="{FF2B5EF4-FFF2-40B4-BE49-F238E27FC236}">
                <a16:creationId xmlns:a16="http://schemas.microsoft.com/office/drawing/2014/main" id="{BC515646-32F0-441E-9233-A8A2A8D08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828B74-71AA-4FBA-9947-42B7759736D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3692" name="AutoShape 12">
            <a:extLst>
              <a:ext uri="{FF2B5EF4-FFF2-40B4-BE49-F238E27FC236}">
                <a16:creationId xmlns:a16="http://schemas.microsoft.com/office/drawing/2014/main" id="{71285C82-BA8B-4368-8755-A8DBF058D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Monopoly	vs	Perfect Competition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156" name="Rectangle 14">
            <a:extLst>
              <a:ext uri="{FF2B5EF4-FFF2-40B4-BE49-F238E27FC236}">
                <a16:creationId xmlns:a16="http://schemas.microsoft.com/office/drawing/2014/main" id="{1BD71F31-9D94-4009-8D45-5A0496D4F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0" y="1264751"/>
            <a:ext cx="7810500" cy="4893647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dirty="0">
                <a:latin typeface="+mj-lt"/>
              </a:rPr>
              <a:t>In perfect competition, there are infinitely many buyers and sellers, selling homogeneous products. </a:t>
            </a:r>
          </a:p>
          <a:p>
            <a:pPr eaLnBrk="1" hangingPunct="1"/>
            <a:endParaRPr lang="en-US" altLang="th-TH" sz="2400" i="1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As a result, </a:t>
            </a:r>
            <a:r>
              <a:rPr lang="en-US" altLang="th-TH" sz="2400" b="1" dirty="0">
                <a:latin typeface="+mj-lt"/>
              </a:rPr>
              <a:t>perfectly competitive firms are price takers</a:t>
            </a:r>
            <a:r>
              <a:rPr lang="en-US" altLang="th-TH" sz="2400" dirty="0">
                <a:latin typeface="+mj-lt"/>
              </a:rPr>
              <a:t>: they take price as given, and face a perfectly elastic demand curve.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In contrast, </a:t>
            </a:r>
            <a:r>
              <a:rPr lang="en-US" altLang="th-TH" sz="2400" b="1" dirty="0">
                <a:latin typeface="+mj-lt"/>
              </a:rPr>
              <a:t>a monopolist is a price maker</a:t>
            </a:r>
            <a:r>
              <a:rPr lang="en-US" altLang="th-TH" sz="2400" dirty="0">
                <a:latin typeface="+mj-lt"/>
              </a:rPr>
              <a:t>. It sets the market price to maximize its profit.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However, we often state the monopolist’s profit maximization problem in terms of </a:t>
            </a:r>
            <a:r>
              <a:rPr lang="en-US" altLang="th-TH" sz="2400" u="sng" dirty="0">
                <a:latin typeface="+mj-lt"/>
              </a:rPr>
              <a:t>setting quantity rather than price</a:t>
            </a:r>
            <a:r>
              <a:rPr lang="en-US" altLang="th-TH" sz="2400" dirty="0">
                <a:latin typeface="+mj-lt"/>
              </a:rPr>
              <a:t>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b="1" dirty="0">
                <a:latin typeface="+mj-lt"/>
              </a:rPr>
              <a:t>This is because TR(Q) and TC(Q) are functions of Quantity.</a:t>
            </a:r>
          </a:p>
        </p:txBody>
      </p:sp>
    </p:spTree>
    <p:extLst>
      <p:ext uri="{BB962C8B-B14F-4D97-AF65-F5344CB8AC3E}">
        <p14:creationId xmlns:p14="http://schemas.microsoft.com/office/powerpoint/2010/main" val="2921894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>
            <a:extLst>
              <a:ext uri="{FF2B5EF4-FFF2-40B4-BE49-F238E27FC236}">
                <a16:creationId xmlns:a16="http://schemas.microsoft.com/office/drawing/2014/main" id="{3073C8D7-D15F-4E79-9D6C-17051B533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7CDF8EC-72B4-48C6-8DC4-E386193DFD3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F53D1222-B7AD-45AE-BA33-7F757F2EE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Profit Maximization by a Monopolist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180" name="Content Placeholder 2">
            <a:extLst>
              <a:ext uri="{FF2B5EF4-FFF2-40B4-BE49-F238E27FC236}">
                <a16:creationId xmlns:a16="http://schemas.microsoft.com/office/drawing/2014/main" id="{DF361F24-2491-4C7B-BCCA-0B74859683EA}"/>
              </a:ext>
            </a:extLst>
          </p:cNvPr>
          <p:cNvSpPr txBox="1">
            <a:spLocks/>
          </p:cNvSpPr>
          <p:nvPr/>
        </p:nvSpPr>
        <p:spPr bwMode="auto">
          <a:xfrm>
            <a:off x="4572000" y="2685833"/>
            <a:ext cx="4486275" cy="3535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sz="2400" dirty="0"/>
              <a:t>Along the demand curve, different revenues for different quantities</a:t>
            </a:r>
          </a:p>
          <a:p>
            <a:pPr eaLnBrk="1" hangingPunct="1"/>
            <a:endParaRPr lang="en-US" altLang="th-TH" sz="2400" dirty="0"/>
          </a:p>
          <a:p>
            <a:pPr eaLnBrk="1" hangingPunct="1"/>
            <a:r>
              <a:rPr lang="en-US" altLang="th-TH" sz="2400" dirty="0"/>
              <a:t>Profit maximization problem is </a:t>
            </a:r>
            <a:r>
              <a:rPr lang="en-US" altLang="th-TH" sz="2400" b="1" dirty="0"/>
              <a:t>the optimal trade-off between volume </a:t>
            </a:r>
            <a:r>
              <a:rPr lang="en-US" altLang="th-TH" sz="2400" dirty="0"/>
              <a:t>(number of units sold) </a:t>
            </a:r>
            <a:r>
              <a:rPr lang="en-US" altLang="th-TH" sz="2400" b="1" dirty="0"/>
              <a:t>and margin </a:t>
            </a:r>
            <a:r>
              <a:rPr lang="en-US" altLang="th-TH" sz="2400" dirty="0"/>
              <a:t>(the differential between price).</a:t>
            </a:r>
          </a:p>
        </p:txBody>
      </p:sp>
      <p:sp>
        <p:nvSpPr>
          <p:cNvPr id="7181" name="Rectangle 15">
            <a:extLst>
              <a:ext uri="{FF2B5EF4-FFF2-40B4-BE49-F238E27FC236}">
                <a16:creationId xmlns:a16="http://schemas.microsoft.com/office/drawing/2014/main" id="{38CE7327-6C2A-4C82-A47E-FE53D0AB8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9650" y="1423885"/>
            <a:ext cx="7124700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th-TH" sz="2400" b="1" dirty="0">
                <a:latin typeface="+mj-lt"/>
              </a:rPr>
              <a:t>The Monopolist’s Demand Curve is downward-sloping:</a:t>
            </a:r>
          </a:p>
          <a:p>
            <a:pPr eaLnBrk="1" hangingPunct="1">
              <a:buFontTx/>
              <a:buNone/>
            </a:pPr>
            <a:r>
              <a:rPr lang="en-US" altLang="th-TH" sz="2400" b="1" dirty="0">
                <a:latin typeface="+mj-lt"/>
              </a:rPr>
              <a:t>the higher P, the lower Q, and vice versa.</a:t>
            </a:r>
          </a:p>
        </p:txBody>
      </p:sp>
      <p:pic>
        <p:nvPicPr>
          <p:cNvPr id="7182" name="Picture 15">
            <a:extLst>
              <a:ext uri="{FF2B5EF4-FFF2-40B4-BE49-F238E27FC236}">
                <a16:creationId xmlns:a16="http://schemas.microsoft.com/office/drawing/2014/main" id="{BB716409-9C3B-424A-8CC7-0B9801EEC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2685833"/>
            <a:ext cx="448627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>
            <a:extLst>
              <a:ext uri="{FF2B5EF4-FFF2-40B4-BE49-F238E27FC236}">
                <a16:creationId xmlns:a16="http://schemas.microsoft.com/office/drawing/2014/main" id="{629230DB-7BA6-414E-A066-96D29A55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316E0C1-D5DC-4418-B2BA-B9A23E8D6E09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7C6EA93F-BB74-4F2F-8203-4A95FF4C1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Profit Maximization by a Monopolist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8204" name="Content Placeholder 2">
            <a:extLst>
              <a:ext uri="{FF2B5EF4-FFF2-40B4-BE49-F238E27FC236}">
                <a16:creationId xmlns:a16="http://schemas.microsoft.com/office/drawing/2014/main" id="{A5F91A49-AD05-4C1D-ABD0-0DB75ACE8230}"/>
              </a:ext>
            </a:extLst>
          </p:cNvPr>
          <p:cNvSpPr txBox="1">
            <a:spLocks/>
          </p:cNvSpPr>
          <p:nvPr/>
        </p:nvSpPr>
        <p:spPr bwMode="auto">
          <a:xfrm>
            <a:off x="609600" y="1585118"/>
            <a:ext cx="79248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dirty="0">
                <a:latin typeface="+mj-lt"/>
              </a:rPr>
              <a:t>Demand Curve:</a:t>
            </a:r>
          </a:p>
          <a:p>
            <a:pPr eaLnBrk="1" hangingPunct="1"/>
            <a:endParaRPr lang="en-US" altLang="th-TH" dirty="0">
              <a:latin typeface="+mj-lt"/>
            </a:endParaRPr>
          </a:p>
          <a:p>
            <a:pPr eaLnBrk="1" hangingPunct="1"/>
            <a:r>
              <a:rPr lang="en-US" altLang="th-TH" dirty="0">
                <a:latin typeface="+mj-lt"/>
              </a:rPr>
              <a:t>Total Revenue:</a:t>
            </a:r>
          </a:p>
          <a:p>
            <a:pPr eaLnBrk="1" hangingPunct="1"/>
            <a:endParaRPr lang="en-US" altLang="th-TH" dirty="0">
              <a:latin typeface="+mj-lt"/>
            </a:endParaRPr>
          </a:p>
          <a:p>
            <a:pPr eaLnBrk="1" hangingPunct="1"/>
            <a:r>
              <a:rPr lang="en-US" altLang="th-TH" dirty="0">
                <a:latin typeface="+mj-lt"/>
              </a:rPr>
              <a:t>Total Cost:</a:t>
            </a:r>
          </a:p>
          <a:p>
            <a:pPr eaLnBrk="1" hangingPunct="1"/>
            <a:endParaRPr lang="en-US" altLang="th-TH" dirty="0">
              <a:latin typeface="+mj-lt"/>
            </a:endParaRPr>
          </a:p>
          <a:p>
            <a:pPr eaLnBrk="1" hangingPunct="1"/>
            <a:r>
              <a:rPr lang="en-US" altLang="th-TH" b="1" dirty="0">
                <a:solidFill>
                  <a:srgbClr val="FF0000"/>
                </a:solidFill>
                <a:latin typeface="+mj-lt"/>
              </a:rPr>
              <a:t>Profit-Maximization:	MR(Q*) = MC(Q*)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205" name="Object 14">
                <a:extLst>
                  <a:ext uri="{FF2B5EF4-FFF2-40B4-BE49-F238E27FC236}">
                    <a16:creationId xmlns:a16="http://schemas.microsoft.com/office/drawing/2014/main" id="{E7AE29DF-7EBE-44D2-BF79-A3DB6A6DFD77}"/>
                  </a:ext>
                </a:extLst>
              </p:cNvPr>
              <p:cNvSpPr txBox="1"/>
              <p:nvPr/>
            </p:nvSpPr>
            <p:spPr bwMode="auto">
              <a:xfrm>
                <a:off x="4872831" y="1711324"/>
                <a:ext cx="2141538" cy="48260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)=12−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8205" name="Object 14">
                <a:extLst>
                  <a:ext uri="{FF2B5EF4-FFF2-40B4-BE49-F238E27FC236}">
                    <a16:creationId xmlns:a16="http://schemas.microsoft.com/office/drawing/2014/main" id="{E7AE29DF-7EBE-44D2-BF79-A3DB6A6DFD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72831" y="1711324"/>
                <a:ext cx="2141538" cy="482600"/>
              </a:xfrm>
              <a:prstGeom prst="rect">
                <a:avLst/>
              </a:prstGeom>
              <a:blipFill>
                <a:blip r:embed="rId2"/>
                <a:stretch>
                  <a:fillRect b="-6329"/>
                </a:stretch>
              </a:blipFill>
              <a:ln>
                <a:noFill/>
              </a:ln>
              <a:ex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206" name="Object 15">
                <a:extLst>
                  <a:ext uri="{FF2B5EF4-FFF2-40B4-BE49-F238E27FC236}">
                    <a16:creationId xmlns:a16="http://schemas.microsoft.com/office/drawing/2014/main" id="{06F3E6DE-5047-4888-A5EB-18056B6E2C2D}"/>
                  </a:ext>
                </a:extLst>
              </p:cNvPr>
              <p:cNvSpPr txBox="1"/>
              <p:nvPr/>
            </p:nvSpPr>
            <p:spPr bwMode="auto">
              <a:xfrm>
                <a:off x="3657600" y="2800351"/>
                <a:ext cx="4572000" cy="57150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𝑇𝑅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)=12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p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8206" name="Object 15">
                <a:extLst>
                  <a:ext uri="{FF2B5EF4-FFF2-40B4-BE49-F238E27FC236}">
                    <a16:creationId xmlns:a16="http://schemas.microsoft.com/office/drawing/2014/main" id="{06F3E6DE-5047-4888-A5EB-18056B6E2C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657600" y="2800351"/>
                <a:ext cx="4572000" cy="57150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x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207" name="Object 17">
                <a:extLst>
                  <a:ext uri="{FF2B5EF4-FFF2-40B4-BE49-F238E27FC236}">
                    <a16:creationId xmlns:a16="http://schemas.microsoft.com/office/drawing/2014/main" id="{7782C65C-F9F5-42E9-B624-A3BD25CCE5F3}"/>
                  </a:ext>
                </a:extLst>
              </p:cNvPr>
              <p:cNvSpPr txBox="1"/>
              <p:nvPr/>
            </p:nvSpPr>
            <p:spPr bwMode="auto">
              <a:xfrm>
                <a:off x="4872831" y="3771899"/>
                <a:ext cx="2141538" cy="94828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𝑇𝐶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p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8207" name="Object 17">
                <a:extLst>
                  <a:ext uri="{FF2B5EF4-FFF2-40B4-BE49-F238E27FC236}">
                    <a16:creationId xmlns:a16="http://schemas.microsoft.com/office/drawing/2014/main" id="{7782C65C-F9F5-42E9-B624-A3BD25CCE5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72831" y="3771899"/>
                <a:ext cx="2141538" cy="9482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>
            <a:extLst>
              <a:ext uri="{FF2B5EF4-FFF2-40B4-BE49-F238E27FC236}">
                <a16:creationId xmlns:a16="http://schemas.microsoft.com/office/drawing/2014/main" id="{623FC92F-5963-4B18-BD2F-AE7B15087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6DC059-0497-4DA5-B70B-5D703223C55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8544363-FC82-4137-AF05-12FDB6F023C1}"/>
              </a:ext>
            </a:extLst>
          </p:cNvPr>
          <p:cNvSpPr txBox="1">
            <a:spLocks/>
          </p:cNvSpPr>
          <p:nvPr/>
        </p:nvSpPr>
        <p:spPr>
          <a:xfrm>
            <a:off x="571500" y="1387475"/>
            <a:ext cx="8001000" cy="4648200"/>
          </a:xfrm>
          <a:prstGeom prst="rect">
            <a:avLst/>
          </a:prstGeom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Given the inverse demand and MC, what is the profit maximizing Q and P for the monopolist?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3200" dirty="0">
              <a:latin typeface="+mn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P = 12 – Q		MC = Q		MR = 12 – 2Q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3200" dirty="0">
              <a:latin typeface="+mn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Setting MC = MR ;   12 – 2Q = Q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3200" dirty="0">
              <a:latin typeface="+mn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Q* = 4		P* = 12 – 4 = 8	</a:t>
            </a:r>
          </a:p>
        </p:txBody>
      </p:sp>
      <p:sp>
        <p:nvSpPr>
          <p:cNvPr id="20" name="AutoShape 11">
            <a:extLst>
              <a:ext uri="{FF2B5EF4-FFF2-40B4-BE49-F238E27FC236}">
                <a16:creationId xmlns:a16="http://schemas.microsoft.com/office/drawing/2014/main" id="{89493AB8-B1D2-4A95-8045-95747C0662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Profit Maximization by a Monopolist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484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>
            <a:extLst>
              <a:ext uri="{FF2B5EF4-FFF2-40B4-BE49-F238E27FC236}">
                <a16:creationId xmlns:a16="http://schemas.microsoft.com/office/drawing/2014/main" id="{0C9754BD-08DE-4CE0-816B-064BCFFC8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4E7EA0-9204-440F-9F88-8305C859307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B79380E5-87B2-46BA-8E7B-9C9654A5E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Profit Maximization by a Monopolist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9229" name="Picture 14">
            <a:extLst>
              <a:ext uri="{FF2B5EF4-FFF2-40B4-BE49-F238E27FC236}">
                <a16:creationId xmlns:a16="http://schemas.microsoft.com/office/drawing/2014/main" id="{E2D80112-8D30-463D-98C1-4B42670EE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97" y="1272378"/>
            <a:ext cx="5703903" cy="543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>
            <a:extLst>
              <a:ext uri="{FF2B5EF4-FFF2-40B4-BE49-F238E27FC236}">
                <a16:creationId xmlns:a16="http://schemas.microsoft.com/office/drawing/2014/main" id="{E5E925F8-6ED7-40B7-9606-00F4414F0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C0B6DA4-B3C0-414B-B104-573735D67E9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DE666907-5F17-4500-B5E2-C2724B6D6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Profit Maximization by a Monopolist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0252" name="Content Placeholder 2">
            <a:extLst>
              <a:ext uri="{FF2B5EF4-FFF2-40B4-BE49-F238E27FC236}">
                <a16:creationId xmlns:a16="http://schemas.microsoft.com/office/drawing/2014/main" id="{4B602FD6-E00E-4996-8CBD-94CE77CDE468}"/>
              </a:ext>
            </a:extLst>
          </p:cNvPr>
          <p:cNvSpPr txBox="1">
            <a:spLocks/>
          </p:cNvSpPr>
          <p:nvPr/>
        </p:nvSpPr>
        <p:spPr bwMode="auto">
          <a:xfrm>
            <a:off x="533400" y="1485900"/>
            <a:ext cx="80772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dirty="0"/>
              <a:t>If MR &gt; MC, </a:t>
            </a:r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If MR &lt; MC, </a:t>
            </a:r>
          </a:p>
          <a:p>
            <a:pPr eaLnBrk="1" hangingPunct="1"/>
            <a:endParaRPr lang="en-US" altLang="th-TH" dirty="0"/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MR = MC,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>
            <a:extLst>
              <a:ext uri="{FF2B5EF4-FFF2-40B4-BE49-F238E27FC236}">
                <a16:creationId xmlns:a16="http://schemas.microsoft.com/office/drawing/2014/main" id="{B5148011-B816-411A-9A7F-6E1EB8AD6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020608-B42A-4E7F-AD0A-93306CF6855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89EAC9F6-2E36-43BC-9AB6-8E788C5F29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A Closer Look at MR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BAE40F6-BBEF-4594-B9A8-0E1209A19442}"/>
              </a:ext>
            </a:extLst>
          </p:cNvPr>
          <p:cNvSpPr txBox="1">
            <a:spLocks/>
          </p:cNvSpPr>
          <p:nvPr/>
        </p:nvSpPr>
        <p:spPr>
          <a:xfrm>
            <a:off x="914400" y="4806501"/>
            <a:ext cx="7315200" cy="1899099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To sell more units, a monopolist has to lower the price.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At the lower P, </a:t>
            </a:r>
            <a:r>
              <a:rPr lang="en-US" sz="2400" b="1" dirty="0">
                <a:latin typeface="+mj-lt"/>
              </a:rPr>
              <a:t>the increase in TR </a:t>
            </a:r>
            <a:r>
              <a:rPr lang="en-US" sz="2400" dirty="0">
                <a:latin typeface="+mj-lt"/>
              </a:rPr>
              <a:t>is Area……….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b="1" dirty="0">
                <a:latin typeface="+mj-lt"/>
              </a:rPr>
              <a:t>The TR sacrificed</a:t>
            </a:r>
            <a:r>
              <a:rPr lang="en-US" sz="2400" dirty="0">
                <a:latin typeface="+mj-lt"/>
              </a:rPr>
              <a:t> is Area………..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∆TR = ……………………..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9C3108-EFE4-48E6-AE66-5184B966A5A3}"/>
              </a:ext>
            </a:extLst>
          </p:cNvPr>
          <p:cNvSpPr txBox="1"/>
          <p:nvPr/>
        </p:nvSpPr>
        <p:spPr>
          <a:xfrm>
            <a:off x="5626768" y="1357085"/>
            <a:ext cx="3505200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The extra 3m ounces is called </a:t>
            </a:r>
            <a:r>
              <a:rPr lang="en-US" sz="2400" b="1" dirty="0">
                <a:latin typeface="+mj-lt"/>
              </a:rPr>
              <a:t>Marginal Units.</a:t>
            </a:r>
          </a:p>
          <a:p>
            <a:r>
              <a:rPr lang="en-US" sz="2400" dirty="0">
                <a:latin typeface="+mj-lt"/>
              </a:rPr>
              <a:t>The prior 2m ounces is called </a:t>
            </a:r>
            <a:r>
              <a:rPr lang="en-US" sz="2400" b="1" dirty="0">
                <a:latin typeface="+mj-lt"/>
              </a:rPr>
              <a:t>Inframarginal Units.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11082B-1FBC-49F2-BDD1-DBC011F543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169602"/>
            <a:ext cx="3942857" cy="351428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>
            <a:extLst>
              <a:ext uri="{FF2B5EF4-FFF2-40B4-BE49-F238E27FC236}">
                <a16:creationId xmlns:a16="http://schemas.microsoft.com/office/drawing/2014/main" id="{C7AEB653-4F51-4672-A0C7-8247F5F47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F7B22E5-D261-43B8-BC34-DEF57B24C1C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9B15BECB-72DC-453C-8666-AF832C3091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Marginal Revenue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348" name="Content Placeholder 2">
            <a:extLst>
              <a:ext uri="{FF2B5EF4-FFF2-40B4-BE49-F238E27FC236}">
                <a16:creationId xmlns:a16="http://schemas.microsoft.com/office/drawing/2014/main" id="{1DE3FED3-A707-4D33-8E58-1954C1B314B5}"/>
              </a:ext>
            </a:extLst>
          </p:cNvPr>
          <p:cNvSpPr txBox="1">
            <a:spLocks/>
          </p:cNvSpPr>
          <p:nvPr/>
        </p:nvSpPr>
        <p:spPr bwMode="auto">
          <a:xfrm>
            <a:off x="228600" y="1511423"/>
            <a:ext cx="8686799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dirty="0">
                <a:solidFill>
                  <a:srgbClr val="00B050"/>
                </a:solidFill>
              </a:rPr>
              <a:t>Area C </a:t>
            </a:r>
            <a:r>
              <a:rPr lang="en-US" altLang="th-TH" dirty="0"/>
              <a:t>= price x change in quantity = P*</a:t>
            </a:r>
            <a:r>
              <a:rPr lang="el-GR" altLang="th-TH" dirty="0"/>
              <a:t>Δ</a:t>
            </a:r>
            <a:r>
              <a:rPr lang="en-US" altLang="th-TH" dirty="0"/>
              <a:t>Q </a:t>
            </a:r>
          </a:p>
          <a:p>
            <a:pPr eaLnBrk="1" hangingPunct="1"/>
            <a:r>
              <a:rPr lang="en-US" altLang="th-TH" dirty="0">
                <a:solidFill>
                  <a:srgbClr val="FF0000"/>
                </a:solidFill>
              </a:rPr>
              <a:t>Area B</a:t>
            </a:r>
            <a:r>
              <a:rPr lang="en-US" altLang="th-TH" dirty="0"/>
              <a:t> = - quantity x change in price = – </a:t>
            </a:r>
            <a:r>
              <a:rPr lang="el-GR" altLang="th-TH" dirty="0"/>
              <a:t>Δ</a:t>
            </a:r>
            <a:r>
              <a:rPr lang="en-US" altLang="th-TH" dirty="0"/>
              <a:t>P*Q</a:t>
            </a:r>
          </a:p>
          <a:p>
            <a:pPr eaLnBrk="1" hangingPunct="1"/>
            <a:r>
              <a:rPr lang="en-US" altLang="th-TH" dirty="0"/>
              <a:t>Change in TR = ∆TR =  P*</a:t>
            </a:r>
            <a:r>
              <a:rPr lang="el-GR" altLang="th-TH" dirty="0"/>
              <a:t>Δ</a:t>
            </a:r>
            <a:r>
              <a:rPr lang="en-US" altLang="th-TH" dirty="0"/>
              <a:t>Q – (– </a:t>
            </a:r>
            <a:r>
              <a:rPr lang="el-GR" altLang="th-TH" dirty="0"/>
              <a:t>Δ</a:t>
            </a:r>
            <a:r>
              <a:rPr lang="en-US" altLang="th-TH" dirty="0"/>
              <a:t>P*Q)</a:t>
            </a:r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So MR = </a:t>
            </a:r>
          </a:p>
          <a:p>
            <a:pPr eaLnBrk="1" hangingPunct="1"/>
            <a:endParaRPr lang="en-US" altLang="th-TH" dirty="0"/>
          </a:p>
          <a:p>
            <a:pPr eaLnBrk="1" hangingPunct="1"/>
            <a:endParaRPr lang="en-US" altLang="th-TH" dirty="0"/>
          </a:p>
          <a:p>
            <a:pPr marL="0" indent="0" eaLnBrk="1" hangingPunct="1">
              <a:buNone/>
            </a:pPr>
            <a:r>
              <a:rPr lang="en-US" altLang="th-TH" dirty="0"/>
              <a:t>where ∆P/∆Q = slope of the inverse demand curve.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>
            <a:extLst>
              <a:ext uri="{FF2B5EF4-FFF2-40B4-BE49-F238E27FC236}">
                <a16:creationId xmlns:a16="http://schemas.microsoft.com/office/drawing/2014/main" id="{2CEB4E6C-B91A-41EE-8108-413E6CBFC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966AFE-2E59-4357-ADD5-01D288C39AF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C0C96A9F-6CC6-4FEB-926E-85A6E27EC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Marginal Revenue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DC8056C-0DC2-4508-9A5C-9CA0A16848F4}"/>
              </a:ext>
            </a:extLst>
          </p:cNvPr>
          <p:cNvSpPr txBox="1">
            <a:spLocks/>
          </p:cNvSpPr>
          <p:nvPr/>
        </p:nvSpPr>
        <p:spPr>
          <a:xfrm>
            <a:off x="228600" y="1463675"/>
            <a:ext cx="8763000" cy="44958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dirty="0">
                <a:latin typeface="+mj-lt"/>
              </a:rPr>
              <a:t>Marginal revenue has two parts: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solidFill>
                  <a:srgbClr val="990000"/>
                </a:solidFill>
                <a:latin typeface="+mj-lt"/>
              </a:rPr>
              <a:t>P</a:t>
            </a:r>
            <a:r>
              <a:rPr lang="en-US" dirty="0">
                <a:latin typeface="+mj-lt"/>
              </a:rPr>
              <a:t>:  </a:t>
            </a:r>
            <a:r>
              <a:rPr lang="en-US" dirty="0">
                <a:solidFill>
                  <a:srgbClr val="00B050"/>
                </a:solidFill>
                <a:latin typeface="+mj-lt"/>
              </a:rPr>
              <a:t>increase in TR </a:t>
            </a:r>
            <a:r>
              <a:rPr lang="en-US" dirty="0">
                <a:latin typeface="+mj-lt"/>
              </a:rPr>
              <a:t>due to higher Q, i.e., the marginal units.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solidFill>
                  <a:srgbClr val="990000"/>
                </a:solidFill>
                <a:latin typeface="+mj-lt"/>
              </a:rPr>
              <a:t>(</a:t>
            </a:r>
            <a:r>
              <a:rPr lang="el-GR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dirty="0">
                <a:solidFill>
                  <a:srgbClr val="990000"/>
                </a:solidFill>
                <a:latin typeface="+mj-lt"/>
              </a:rPr>
              <a:t>P/</a:t>
            </a:r>
            <a:r>
              <a:rPr lang="el-GR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dirty="0">
                <a:solidFill>
                  <a:srgbClr val="990000"/>
                </a:solidFill>
                <a:latin typeface="+mj-lt"/>
              </a:rPr>
              <a:t>Q)*Q</a:t>
            </a:r>
            <a:r>
              <a:rPr lang="en-US" dirty="0">
                <a:latin typeface="+mj-lt"/>
              </a:rPr>
              <a:t>: </a:t>
            </a:r>
            <a:r>
              <a:rPr lang="en-US" dirty="0">
                <a:solidFill>
                  <a:srgbClr val="FF0000"/>
                </a:solidFill>
                <a:latin typeface="+mj-lt"/>
              </a:rPr>
              <a:t>decrease in TR </a:t>
            </a:r>
            <a:r>
              <a:rPr lang="en-US" dirty="0">
                <a:latin typeface="+mj-lt"/>
              </a:rPr>
              <a:t>due to lower P of the inframarginal units.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dirty="0">
              <a:latin typeface="+mj-lt"/>
            </a:endParaRPr>
          </a:p>
          <a:p>
            <a:pPr eaLnBrk="1" hangingPunct="1">
              <a:spcBef>
                <a:spcPct val="20000"/>
              </a:spcBef>
              <a:defRPr/>
            </a:pPr>
            <a:endParaRPr lang="en-US" dirty="0">
              <a:latin typeface="+mj-lt"/>
            </a:endParaRPr>
          </a:p>
          <a:p>
            <a:pPr eaLnBrk="1" hangingPunct="1">
              <a:spcBef>
                <a:spcPct val="20000"/>
              </a:spcBef>
              <a:defRPr/>
            </a:pPr>
            <a:endParaRPr lang="en-US" dirty="0">
              <a:latin typeface="+mj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dirty="0">
                <a:latin typeface="+mj-lt"/>
              </a:rPr>
              <a:t>Since </a:t>
            </a:r>
            <a:r>
              <a:rPr lang="en-US" dirty="0">
                <a:solidFill>
                  <a:srgbClr val="990000"/>
                </a:solidFill>
                <a:latin typeface="+mj-lt"/>
              </a:rPr>
              <a:t>(</a:t>
            </a:r>
            <a:r>
              <a:rPr lang="el-GR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dirty="0">
                <a:solidFill>
                  <a:srgbClr val="990000"/>
                </a:solidFill>
                <a:latin typeface="+mj-lt"/>
              </a:rPr>
              <a:t>P/</a:t>
            </a:r>
            <a:r>
              <a:rPr lang="el-GR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dirty="0">
                <a:solidFill>
                  <a:srgbClr val="990000"/>
                </a:solidFill>
                <a:latin typeface="+mj-lt"/>
              </a:rPr>
              <a:t>Q)*Q &lt; 0</a:t>
            </a:r>
            <a:r>
              <a:rPr lang="en-US" dirty="0">
                <a:latin typeface="+mj-lt"/>
              </a:rPr>
              <a:t>, then </a:t>
            </a:r>
            <a:r>
              <a:rPr lang="en-US" b="1" dirty="0">
                <a:latin typeface="+mj-lt"/>
              </a:rPr>
              <a:t>MR is less than the price </a:t>
            </a:r>
            <a:r>
              <a:rPr lang="en-US" dirty="0">
                <a:latin typeface="+mj-lt"/>
              </a:rPr>
              <a:t>for</a:t>
            </a:r>
            <a:r>
              <a:rPr lang="en-US" b="1" dirty="0">
                <a:latin typeface="+mj-lt"/>
              </a:rPr>
              <a:t> </a:t>
            </a:r>
            <a:r>
              <a:rPr lang="en-US" dirty="0">
                <a:latin typeface="+mj-lt"/>
              </a:rPr>
              <a:t>any Q greater than 0, i.e., MR(Q) lies below P(Q).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32AB9175-3BE3-43F7-B3EA-F57C27EF0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96AEAC-1CB6-48D8-A362-84714C35A728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546D2B0B-C114-40DE-81E2-073A520318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Average Revenue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6396" name="Content Placeholder 2">
            <a:extLst>
              <a:ext uri="{FF2B5EF4-FFF2-40B4-BE49-F238E27FC236}">
                <a16:creationId xmlns:a16="http://schemas.microsoft.com/office/drawing/2014/main" id="{F07A9376-DD6A-4268-80A8-95DF8E001F6A}"/>
              </a:ext>
            </a:extLst>
          </p:cNvPr>
          <p:cNvSpPr txBox="1">
            <a:spLocks/>
          </p:cNvSpPr>
          <p:nvPr/>
        </p:nvSpPr>
        <p:spPr bwMode="auto">
          <a:xfrm>
            <a:off x="1035050" y="2057400"/>
            <a:ext cx="70866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th-TH" dirty="0">
                <a:latin typeface="+mj-lt"/>
              </a:rPr>
              <a:t>Since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th-TH" dirty="0">
              <a:latin typeface="+mj-lt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th-TH" dirty="0">
                <a:solidFill>
                  <a:prstClr val="black"/>
                </a:solidFill>
                <a:latin typeface="+mj-lt"/>
              </a:rPr>
              <a:t>the monopolist’s AR curve coincides with the market inverse demand curve: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397" name="Object 4">
                <a:extLst>
                  <a:ext uri="{FF2B5EF4-FFF2-40B4-BE49-F238E27FC236}">
                    <a16:creationId xmlns:a16="http://schemas.microsoft.com/office/drawing/2014/main" id="{AEC535C7-5C60-457E-A662-3ADA02760BA3}"/>
                  </a:ext>
                </a:extLst>
              </p:cNvPr>
              <p:cNvSpPr txBox="1"/>
              <p:nvPr/>
            </p:nvSpPr>
            <p:spPr bwMode="auto">
              <a:xfrm>
                <a:off x="2752724" y="1853403"/>
                <a:ext cx="3651251" cy="11699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𝐴𝑅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𝑇𝑅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den>
                      </m:f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𝑃𝑥𝑄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den>
                      </m:f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6397" name="Object 4">
                <a:extLst>
                  <a:ext uri="{FF2B5EF4-FFF2-40B4-BE49-F238E27FC236}">
                    <a16:creationId xmlns:a16="http://schemas.microsoft.com/office/drawing/2014/main" id="{AEC535C7-5C60-457E-A662-3ADA02760B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752724" y="1853403"/>
                <a:ext cx="3651251" cy="116999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398" name="Object 5">
                <a:extLst>
                  <a:ext uri="{FF2B5EF4-FFF2-40B4-BE49-F238E27FC236}">
                    <a16:creationId xmlns:a16="http://schemas.microsoft.com/office/drawing/2014/main" id="{C0015CD2-89F0-4EE2-823B-E1D28EFC0AC7}"/>
                  </a:ext>
                </a:extLst>
              </p:cNvPr>
              <p:cNvSpPr txBox="1"/>
              <p:nvPr/>
            </p:nvSpPr>
            <p:spPr bwMode="auto">
              <a:xfrm>
                <a:off x="3124200" y="4419600"/>
                <a:ext cx="2895600" cy="62547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𝐴𝑅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16398" name="Object 5">
                <a:extLst>
                  <a:ext uri="{FF2B5EF4-FFF2-40B4-BE49-F238E27FC236}">
                    <a16:creationId xmlns:a16="http://schemas.microsoft.com/office/drawing/2014/main" id="{C0015CD2-89F0-4EE2-823B-E1D28EFC0A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4200" y="4419600"/>
                <a:ext cx="2895600" cy="6254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x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>
            <a:extLst>
              <a:ext uri="{FF2B5EF4-FFF2-40B4-BE49-F238E27FC236}">
                <a16:creationId xmlns:a16="http://schemas.microsoft.com/office/drawing/2014/main" id="{D5FB77B4-82E0-4A0F-9775-D6EB015AE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D31CDC-70F2-44A1-9ACF-887C560A94A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999E1160-6D3D-4C3A-AE82-8DAEDDAF3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Total, Average, and Marginal Revenue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17421" name="Picture 14">
            <a:extLst>
              <a:ext uri="{FF2B5EF4-FFF2-40B4-BE49-F238E27FC236}">
                <a16:creationId xmlns:a16="http://schemas.microsoft.com/office/drawing/2014/main" id="{7AD9C6DB-23D7-4ABB-B888-340B0AAD9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42" y="1156785"/>
            <a:ext cx="7391400" cy="541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>
            <a:extLst>
              <a:ext uri="{FF2B5EF4-FFF2-40B4-BE49-F238E27FC236}">
                <a16:creationId xmlns:a16="http://schemas.microsoft.com/office/drawing/2014/main" id="{E430192C-669C-416B-A824-D7D1DE2D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BCA5A72-07AB-4E23-BE26-BCC21A36AB3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DB962F8C-9E7C-404D-8141-0266BCD44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MR and AR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8444" name="Content Placeholder 2">
            <a:extLst>
              <a:ext uri="{FF2B5EF4-FFF2-40B4-BE49-F238E27FC236}">
                <a16:creationId xmlns:a16="http://schemas.microsoft.com/office/drawing/2014/main" id="{2179BB2C-E606-4807-84A3-521558382FCF}"/>
              </a:ext>
            </a:extLst>
          </p:cNvPr>
          <p:cNvSpPr txBox="1">
            <a:spLocks/>
          </p:cNvSpPr>
          <p:nvPr/>
        </p:nvSpPr>
        <p:spPr bwMode="auto">
          <a:xfrm>
            <a:off x="762000" y="1385890"/>
            <a:ext cx="7620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When P decreases by $3 per ounce (from $10 to $7),</a:t>
            </a:r>
            <a:br>
              <a:rPr lang="en-US" altLang="th-TH" sz="2400" dirty="0"/>
            </a:br>
            <a:r>
              <a:rPr lang="en-US" altLang="th-TH" sz="2400" dirty="0"/>
              <a:t>Q increases by 3 million ounces (from 2 million to 5 million).</a:t>
            </a:r>
            <a:endParaRPr lang="en-US" altLang="th-TH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B60092F-AC70-4B7E-BD46-66F51E6EC364}"/>
              </a:ext>
            </a:extLst>
          </p:cNvPr>
          <p:cNvGrpSpPr/>
          <p:nvPr/>
        </p:nvGrpSpPr>
        <p:grpSpPr>
          <a:xfrm>
            <a:off x="886211" y="2419790"/>
            <a:ext cx="6962388" cy="3879057"/>
            <a:chOff x="196788" y="1489868"/>
            <a:chExt cx="6003631" cy="3879057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445" name="Object 4">
                  <a:extLst>
                    <a:ext uri="{FF2B5EF4-FFF2-40B4-BE49-F238E27FC236}">
                      <a16:creationId xmlns:a16="http://schemas.microsoft.com/office/drawing/2014/main" id="{1C2E6F55-42CC-4C0E-92C9-AD9D73F140E4}"/>
                    </a:ext>
                  </a:extLst>
                </p:cNvPr>
                <p:cNvSpPr txBox="1"/>
                <p:nvPr/>
              </p:nvSpPr>
              <p:spPr bwMode="auto">
                <a:xfrm>
                  <a:off x="228570" y="1489868"/>
                  <a:ext cx="1371600" cy="984250"/>
                </a:xfrm>
                <a:prstGeom prst="rect">
                  <a:avLst/>
                </a:prstGeom>
                <a:noFill/>
                <a:ln>
                  <a:noFill/>
                </a:ln>
                <a:extLst/>
              </p:spPr>
              <p:txBody>
                <a:bodyPr>
                  <a:normAutofit/>
                </a:bodyPr>
                <a:lstStyle/>
                <a:p>
                  <a:pPr/>
                  <a14:m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den>
                      </m:f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US" dirty="0"/>
                    <a:t> </a:t>
                  </a:r>
                </a:p>
              </p:txBody>
            </p:sp>
          </mc:Choice>
          <mc:Fallback>
            <p:sp>
              <p:nvSpPr>
                <p:cNvPr id="18445" name="Object 4">
                  <a:extLst>
                    <a:ext uri="{FF2B5EF4-FFF2-40B4-BE49-F238E27FC236}">
                      <a16:creationId xmlns:a16="http://schemas.microsoft.com/office/drawing/2014/main" id="{1C2E6F55-42CC-4C0E-92C9-AD9D73F140E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28570" y="1489868"/>
                  <a:ext cx="1371600" cy="984250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  <a:ln>
                  <a:noFill/>
                </a:ln>
                <a:extLst/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446" name="Object 5">
                  <a:extLst>
                    <a:ext uri="{FF2B5EF4-FFF2-40B4-BE49-F238E27FC236}">
                      <a16:creationId xmlns:a16="http://schemas.microsoft.com/office/drawing/2014/main" id="{2045AD1E-98E7-49EF-8FCB-2C3CBF6E64F5}"/>
                    </a:ext>
                  </a:extLst>
                </p:cNvPr>
                <p:cNvSpPr txBox="1"/>
                <p:nvPr/>
              </p:nvSpPr>
              <p:spPr bwMode="auto">
                <a:xfrm>
                  <a:off x="228599" y="2531621"/>
                  <a:ext cx="5971820" cy="627503"/>
                </a:xfrm>
                <a:prstGeom prst="rect">
                  <a:avLst/>
                </a:prstGeom>
                <a:noFill/>
                <a:ln>
                  <a:noFill/>
                </a:ln>
                <a:extLst/>
              </p:spPr>
              <p:txBody>
                <a:bodyPr>
                  <a:normAutofit fontScale="92500"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𝑇𝑅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=7×5=_____ 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𝑚𝑖𝑙𝑙𝑖𝑜𝑛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 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𝑝𝑒𝑟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 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𝑦𝑒𝑎𝑟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18446" name="Object 5">
                  <a:extLst>
                    <a:ext uri="{FF2B5EF4-FFF2-40B4-BE49-F238E27FC236}">
                      <a16:creationId xmlns:a16="http://schemas.microsoft.com/office/drawing/2014/main" id="{2045AD1E-98E7-49EF-8FCB-2C3CBF6E64F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28599" y="2531621"/>
                  <a:ext cx="5971820" cy="627503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  <a:ln>
                  <a:noFill/>
                </a:ln>
                <a:extLst/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447" name="Object 6">
                  <a:extLst>
                    <a:ext uri="{FF2B5EF4-FFF2-40B4-BE49-F238E27FC236}">
                      <a16:creationId xmlns:a16="http://schemas.microsoft.com/office/drawing/2014/main" id="{584E1200-5F14-4F0F-AAF5-BCC1440E7314}"/>
                    </a:ext>
                  </a:extLst>
                </p:cNvPr>
                <p:cNvSpPr txBox="1"/>
                <p:nvPr/>
              </p:nvSpPr>
              <p:spPr bwMode="auto">
                <a:xfrm>
                  <a:off x="228600" y="3387723"/>
                  <a:ext cx="5743575" cy="914400"/>
                </a:xfrm>
                <a:prstGeom prst="rect">
                  <a:avLst/>
                </a:prstGeom>
                <a:noFill/>
                <a:ln>
                  <a:noFill/>
                </a:ln>
                <a:extLst/>
              </p:spPr>
              <p:txBody>
                <a:bodyPr>
                  <a:normAutofit fontScale="92500"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𝐴𝑅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𝑇𝑅</m:t>
                            </m:r>
                          </m:num>
                          <m:den>
                            <m: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den>
                        </m:f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____________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 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𝑝𝑒𝑟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 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𝑜𝑢𝑛𝑐𝑒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18447" name="Object 6">
                  <a:extLst>
                    <a:ext uri="{FF2B5EF4-FFF2-40B4-BE49-F238E27FC236}">
                      <a16:creationId xmlns:a16="http://schemas.microsoft.com/office/drawing/2014/main" id="{584E1200-5F14-4F0F-AAF5-BCC1440E731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28600" y="3387723"/>
                  <a:ext cx="5743575" cy="91440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  <a:extLst/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8448" name="Object 7">
                  <a:extLst>
                    <a:ext uri="{FF2B5EF4-FFF2-40B4-BE49-F238E27FC236}">
                      <a16:creationId xmlns:a16="http://schemas.microsoft.com/office/drawing/2014/main" id="{4DB364E7-BD2D-4FAE-8E01-01BC72FF1AFE}"/>
                    </a:ext>
                  </a:extLst>
                </p:cNvPr>
                <p:cNvSpPr txBox="1"/>
                <p:nvPr/>
              </p:nvSpPr>
              <p:spPr bwMode="auto">
                <a:xfrm>
                  <a:off x="196788" y="4530725"/>
                  <a:ext cx="5334000" cy="838200"/>
                </a:xfrm>
                <a:prstGeom prst="rect">
                  <a:avLst/>
                </a:prstGeom>
                <a:noFill/>
                <a:ln>
                  <a:noFill/>
                </a:ln>
                <a:extLst/>
              </p:spPr>
              <p:txBody>
                <a:bodyPr>
                  <a:normAutofit fontScale="85000" lnSpcReduction="10000"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𝑀𝑅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den>
                        </m:f>
                        <m:r>
                          <a:rPr lang="en-US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18448" name="Object 7">
                  <a:extLst>
                    <a:ext uri="{FF2B5EF4-FFF2-40B4-BE49-F238E27FC236}">
                      <a16:creationId xmlns:a16="http://schemas.microsoft.com/office/drawing/2014/main" id="{4DB364E7-BD2D-4FAE-8E01-01BC72FF1AF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96788" y="4530725"/>
                  <a:ext cx="5334000" cy="83820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  <a:extLst/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>
            <a:extLst>
              <a:ext uri="{FF2B5EF4-FFF2-40B4-BE49-F238E27FC236}">
                <a16:creationId xmlns:a16="http://schemas.microsoft.com/office/drawing/2014/main" id="{12AFA97A-7960-4CA6-AC13-22CF8E4A3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894DA9-4290-416A-8FCB-26E847C72218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6D46A2-1529-49CC-95A7-FB40C5F368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81000"/>
            <a:ext cx="7239000" cy="199474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>
            <a:extLst>
              <a:ext uri="{FF2B5EF4-FFF2-40B4-BE49-F238E27FC236}">
                <a16:creationId xmlns:a16="http://schemas.microsoft.com/office/drawing/2014/main" id="{A3B2D757-2397-471E-9B82-63076575A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1BEA2E8-8CD5-43CB-8DF0-9BB2EEB7527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D45BFA25-BF65-4B41-8308-0B842F1DC7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Monopolist’s Profit Maximization Condition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239719-77C0-4444-B3EB-70F478C79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230897"/>
            <a:ext cx="6223851" cy="51054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>
            <a:extLst>
              <a:ext uri="{FF2B5EF4-FFF2-40B4-BE49-F238E27FC236}">
                <a16:creationId xmlns:a16="http://schemas.microsoft.com/office/drawing/2014/main" id="{271D0348-8926-4127-AE78-5858B214A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85B933-0F6B-48BD-9F46-9A2F7D8FCB4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8028" name="AutoShape 12">
            <a:extLst>
              <a:ext uri="{FF2B5EF4-FFF2-40B4-BE49-F238E27FC236}">
                <a16:creationId xmlns:a16="http://schemas.microsoft.com/office/drawing/2014/main" id="{FA3F8133-54A0-496B-9DFE-D718164FE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altLang="th-TH" sz="3600" b="1" dirty="0">
                <a:latin typeface="Calibri" panose="020F0502020204030204" pitchFamily="34" charset="0"/>
              </a:rPr>
              <a:t>A monopolist </a:t>
            </a:r>
            <a:r>
              <a:rPr lang="en-US" altLang="th-TH" sz="3600" b="1" dirty="0">
                <a:solidFill>
                  <a:srgbClr val="FF0000"/>
                </a:solidFill>
                <a:latin typeface="Calibri" panose="020F0502020204030204" pitchFamily="34" charset="0"/>
              </a:rPr>
              <a:t>does not </a:t>
            </a:r>
            <a:r>
              <a:rPr lang="en-US" altLang="th-TH" sz="3600" b="1" dirty="0">
                <a:latin typeface="Calibri" panose="020F0502020204030204" pitchFamily="34" charset="0"/>
              </a:rPr>
              <a:t>have a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5612" name="Rectangle 13">
            <a:extLst>
              <a:ext uri="{FF2B5EF4-FFF2-40B4-BE49-F238E27FC236}">
                <a16:creationId xmlns:a16="http://schemas.microsoft.com/office/drawing/2014/main" id="{0B1496C5-E87E-407E-B35B-3C310ACF99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1726416"/>
            <a:ext cx="8210550" cy="3970318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b="1" dirty="0">
                <a:latin typeface="Calibri" panose="020F0502020204030204" pitchFamily="34" charset="0"/>
              </a:rPr>
              <a:t>A monopolist does not have a supply curve </a:t>
            </a:r>
            <a:r>
              <a:rPr lang="en-US" altLang="th-TH" dirty="0">
                <a:latin typeface="Calibri" panose="020F0502020204030204" pitchFamily="34" charset="0"/>
              </a:rPr>
              <a:t>(i.e., an optimal output for any exogenously-given price) because price is endogenously-determined by demand: the monopolist picks a preferred point on the demand curve.</a:t>
            </a:r>
          </a:p>
          <a:p>
            <a:pPr eaLnBrk="1" hangingPunct="1"/>
            <a:endParaRPr lang="en-US" altLang="th-TH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One could also think of the monopolist choosing output to maximize profits subject to the constraint that price be determined by the demand curve.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405269-A897-42E6-A060-2F0669736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1295400"/>
            <a:ext cx="6553200" cy="4838563"/>
          </a:xfrm>
          <a:prstGeom prst="rect">
            <a:avLst/>
          </a:prstGeom>
        </p:spPr>
      </p:pic>
      <p:sp>
        <p:nvSpPr>
          <p:cNvPr id="4" name="AutoShape 12">
            <a:extLst>
              <a:ext uri="{FF2B5EF4-FFF2-40B4-BE49-F238E27FC236}">
                <a16:creationId xmlns:a16="http://schemas.microsoft.com/office/drawing/2014/main" id="{A5E9AA4F-A9CA-4D74-A55A-2817BF60C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altLang="th-TH" sz="3600" b="1" dirty="0">
                <a:latin typeface="Calibri" panose="020F0502020204030204" pitchFamily="34" charset="0"/>
              </a:rPr>
              <a:t>A monopolist </a:t>
            </a:r>
            <a:r>
              <a:rPr lang="en-US" altLang="th-TH" sz="3600" b="1" dirty="0">
                <a:solidFill>
                  <a:srgbClr val="FF0000"/>
                </a:solidFill>
                <a:latin typeface="Calibri" panose="020F0502020204030204" pitchFamily="34" charset="0"/>
              </a:rPr>
              <a:t>does not </a:t>
            </a:r>
            <a:r>
              <a:rPr lang="en-US" altLang="th-TH" sz="3600" b="1" dirty="0">
                <a:latin typeface="Calibri" panose="020F0502020204030204" pitchFamily="34" charset="0"/>
              </a:rPr>
              <a:t>have a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747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>
            <a:extLst>
              <a:ext uri="{FF2B5EF4-FFF2-40B4-BE49-F238E27FC236}">
                <a16:creationId xmlns:a16="http://schemas.microsoft.com/office/drawing/2014/main" id="{8AB30E64-170A-47BD-AE3D-671B9805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438B31-4585-4E2E-BF28-609670DCE3E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26637" name="Picture 14">
            <a:extLst>
              <a:ext uri="{FF2B5EF4-FFF2-40B4-BE49-F238E27FC236}">
                <a16:creationId xmlns:a16="http://schemas.microsoft.com/office/drawing/2014/main" id="{BA096B89-B5EC-464B-B3EE-6ABA98668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79" y="1295400"/>
            <a:ext cx="8661242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12">
            <a:extLst>
              <a:ext uri="{FF2B5EF4-FFF2-40B4-BE49-F238E27FC236}">
                <a16:creationId xmlns:a16="http://schemas.microsoft.com/office/drawing/2014/main" id="{CE66DA53-493B-4AF5-A563-4252A197D1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2400" b="1" dirty="0">
                <a:solidFill>
                  <a:srgbClr val="000066"/>
                </a:solidFill>
                <a:latin typeface="Calibri" pitchFamily="34" charset="0"/>
              </a:rPr>
              <a:t>Price Elasticity of Demand and the Profit-Maximizing Price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>
            <a:extLst>
              <a:ext uri="{FF2B5EF4-FFF2-40B4-BE49-F238E27FC236}">
                <a16:creationId xmlns:a16="http://schemas.microsoft.com/office/drawing/2014/main" id="{159A76B4-EFA6-43F4-A8BE-8F619E3C7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B00424-7FA5-4A89-9430-D608A922DF6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9052" name="AutoShape 12">
            <a:extLst>
              <a:ext uri="{FF2B5EF4-FFF2-40B4-BE49-F238E27FC236}">
                <a16:creationId xmlns:a16="http://schemas.microsoft.com/office/drawing/2014/main" id="{2076399A-59FD-4902-A33C-56B3B3B8D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Marginal Revenue and Price Elasticity of Demand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>
            <a:extLst>
              <a:ext uri="{FF2B5EF4-FFF2-40B4-BE49-F238E27FC236}">
                <a16:creationId xmlns:a16="http://schemas.microsoft.com/office/drawing/2014/main" id="{37CB140F-5E43-48F5-AE0B-72A533011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D74CBEB-F161-4F60-B3CA-8C31971BF57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1116" name="AutoShape 28">
            <a:extLst>
              <a:ext uri="{FF2B5EF4-FFF2-40B4-BE49-F238E27FC236}">
                <a16:creationId xmlns:a16="http://schemas.microsoft.com/office/drawing/2014/main" id="{4A83AFB4-F434-4638-B0AF-6982B710B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Marginal Revenue and Price Elasticity of Demand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C3833-4015-4354-A18A-9688E5FA4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223902"/>
            <a:ext cx="5029200" cy="548169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>
            <a:extLst>
              <a:ext uri="{FF2B5EF4-FFF2-40B4-BE49-F238E27FC236}">
                <a16:creationId xmlns:a16="http://schemas.microsoft.com/office/drawing/2014/main" id="{9A4F36A1-935D-4E18-8EBB-59F386825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F563064-C4A6-4C83-933C-788EB0471C4B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0075" name="AutoShape 11">
            <a:extLst>
              <a:ext uri="{FF2B5EF4-FFF2-40B4-BE49-F238E27FC236}">
                <a16:creationId xmlns:a16="http://schemas.microsoft.com/office/drawing/2014/main" id="{62715CEA-6D52-4862-9535-547EE16F50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Marginal Revenue and Price Elasticity of Demand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87567C-4EE1-42F0-A721-CF045BC89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81" y="1295400"/>
            <a:ext cx="8794237" cy="524351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F5DD5E5-FA78-4736-90AD-BFACAC749F30}"/>
              </a:ext>
            </a:extLst>
          </p:cNvPr>
          <p:cNvSpPr/>
          <p:nvPr/>
        </p:nvSpPr>
        <p:spPr>
          <a:xfrm>
            <a:off x="174881" y="2286000"/>
            <a:ext cx="5844919" cy="396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>
            <a:extLst>
              <a:ext uri="{FF2B5EF4-FFF2-40B4-BE49-F238E27FC236}">
                <a16:creationId xmlns:a16="http://schemas.microsoft.com/office/drawing/2014/main" id="{09A0D76E-AAE5-4A30-8673-470C1FCA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E6CCCA0-5DEC-47B1-90B6-00CE148D61E6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6" name="AutoShape 11">
            <a:extLst>
              <a:ext uri="{FF2B5EF4-FFF2-40B4-BE49-F238E27FC236}">
                <a16:creationId xmlns:a16="http://schemas.microsoft.com/office/drawing/2014/main" id="{6561752C-B9BE-487A-A5FE-1ED802288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 (IEPR)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>
            <a:extLst>
              <a:ext uri="{FF2B5EF4-FFF2-40B4-BE49-F238E27FC236}">
                <a16:creationId xmlns:a16="http://schemas.microsoft.com/office/drawing/2014/main" id="{CFEAE20E-FBD1-4C55-A586-F7B229AB2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3441504-2255-4464-85EC-84FEFE603F3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9052" name="AutoShape 12">
            <a:extLst>
              <a:ext uri="{FF2B5EF4-FFF2-40B4-BE49-F238E27FC236}">
                <a16:creationId xmlns:a16="http://schemas.microsoft.com/office/drawing/2014/main" id="{DE0A68CF-0548-4752-9889-C185ADBC8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 (IEPR)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7EDE060-3CCC-46F6-941E-367FBDEFA2C9}"/>
              </a:ext>
            </a:extLst>
          </p:cNvPr>
          <p:cNvSpPr txBox="1">
            <a:spLocks/>
          </p:cNvSpPr>
          <p:nvPr/>
        </p:nvSpPr>
        <p:spPr>
          <a:xfrm>
            <a:off x="609600" y="1371600"/>
            <a:ext cx="7924800" cy="4648200"/>
          </a:xfrm>
          <a:prstGeom prst="rect">
            <a:avLst/>
          </a:prstGeom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2400" b="1" dirty="0">
                <a:latin typeface="+mn-lt"/>
              </a:rPr>
              <a:t>Inverse Elasticity Pricing Rule (IEPR)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Monopolist’s optimal markup of price above marginal cost expressed as a percentage of price is equal to minus the inverse of the price elasticity of demand.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IEPR tells us about how much P* the monopolist should charge to maximize profits, given the PED.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b="1" dirty="0">
                <a:solidFill>
                  <a:srgbClr val="FF0000"/>
                </a:solidFill>
                <a:latin typeface="+mn-lt"/>
              </a:rPr>
              <a:t>The more price elasticity of demand, the smaller will be the optimal markup.</a:t>
            </a:r>
            <a:endParaRPr lang="en-US" sz="2400" dirty="0">
              <a:solidFill>
                <a:srgbClr val="FF0000"/>
              </a:solidFill>
              <a:latin typeface="+mn-l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781" name="Object 4">
                <a:extLst>
                  <a:ext uri="{FF2B5EF4-FFF2-40B4-BE49-F238E27FC236}">
                    <a16:creationId xmlns:a16="http://schemas.microsoft.com/office/drawing/2014/main" id="{18175BF4-1996-4E24-B8E5-613DE6547BBA}"/>
                  </a:ext>
                </a:extLst>
              </p:cNvPr>
              <p:cNvSpPr txBox="1"/>
              <p:nvPr/>
            </p:nvSpPr>
            <p:spPr bwMode="auto">
              <a:xfrm>
                <a:off x="2899568" y="3352800"/>
                <a:ext cx="3344863" cy="121920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∗−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𝑀𝐶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</m:den>
                      </m:f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32781" name="Object 4">
                <a:extLst>
                  <a:ext uri="{FF2B5EF4-FFF2-40B4-BE49-F238E27FC236}">
                    <a16:creationId xmlns:a16="http://schemas.microsoft.com/office/drawing/2014/main" id="{18175BF4-1996-4E24-B8E5-613DE6547B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99568" y="3352800"/>
                <a:ext cx="3344863" cy="12192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x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>
            <a:extLst>
              <a:ext uri="{FF2B5EF4-FFF2-40B4-BE49-F238E27FC236}">
                <a16:creationId xmlns:a16="http://schemas.microsoft.com/office/drawing/2014/main" id="{8AB30E64-170A-47BD-AE3D-671B9805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438B31-4585-4E2E-BF28-609670DCE3E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26637" name="Picture 14">
            <a:extLst>
              <a:ext uri="{FF2B5EF4-FFF2-40B4-BE49-F238E27FC236}">
                <a16:creationId xmlns:a16="http://schemas.microsoft.com/office/drawing/2014/main" id="{BA096B89-B5EC-464B-B3EE-6ABA98668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96" y="1295400"/>
            <a:ext cx="831479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2">
            <a:extLst>
              <a:ext uri="{FF2B5EF4-FFF2-40B4-BE49-F238E27FC236}">
                <a16:creationId xmlns:a16="http://schemas.microsoft.com/office/drawing/2014/main" id="{5D813A2C-239D-47BE-91ED-7E476B102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 (IEPR)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4452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>
            <a:extLst>
              <a:ext uri="{FF2B5EF4-FFF2-40B4-BE49-F238E27FC236}">
                <a16:creationId xmlns:a16="http://schemas.microsoft.com/office/drawing/2014/main" id="{161965B6-69CD-44E5-8A3C-07B289CF7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DA7313-EC2D-44D9-B006-E2D93E2E4AA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7029FB-83EB-4863-A008-E158DFC63E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605710"/>
            <a:ext cx="7543800" cy="436390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D30A05D-12D8-4396-919F-1C6CBA01C1AF}"/>
              </a:ext>
            </a:extLst>
          </p:cNvPr>
          <p:cNvSpPr/>
          <p:nvPr/>
        </p:nvSpPr>
        <p:spPr>
          <a:xfrm>
            <a:off x="677779" y="264867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21F1F"/>
                </a:solidFill>
                <a:latin typeface="FrutigerLTStd-Bold"/>
              </a:rPr>
              <a:t>Learning-by-Doing Exercise: Computing the Optimal Monopoly Price for a Constant Elasticity Demand Curve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47820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>
            <a:extLst>
              <a:ext uri="{FF2B5EF4-FFF2-40B4-BE49-F238E27FC236}">
                <a16:creationId xmlns:a16="http://schemas.microsoft.com/office/drawing/2014/main" id="{F2AE13A0-7A29-4A27-B0C2-BD549CD54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C79FC4B-4523-4CBE-8567-C29ACA119B0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5" name="AutoShape 28">
            <a:extLst>
              <a:ext uri="{FF2B5EF4-FFF2-40B4-BE49-F238E27FC236}">
                <a16:creationId xmlns:a16="http://schemas.microsoft.com/office/drawing/2014/main" id="{F735B830-CEA6-48F8-BAAD-BCB733F91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12192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algn="ctr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Monopolist will only operates </a:t>
            </a:r>
          </a:p>
          <a:p>
            <a:pPr algn="ctr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on the elastic region of the demand curve.</a:t>
            </a:r>
            <a:endParaRPr lang="en-US" sz="4000" b="1" strike="sngStrike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6802A0-F7F1-4E54-A2BB-4C89665C5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126" y="1529765"/>
            <a:ext cx="5029200" cy="50292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06143509-319C-4664-A28C-538EC2103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F7A614A-93C7-494B-88A9-5B30664BE322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5196" name="AutoShape 12">
            <a:extLst>
              <a:ext uri="{FF2B5EF4-FFF2-40B4-BE49-F238E27FC236}">
                <a16:creationId xmlns:a16="http://schemas.microsoft.com/office/drawing/2014/main" id="{2EA62557-97EA-4467-B129-79C31E84D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Lerner Index of Market Power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05197" name="Rectangle 13">
            <a:extLst>
              <a:ext uri="{FF2B5EF4-FFF2-40B4-BE49-F238E27FC236}">
                <a16:creationId xmlns:a16="http://schemas.microsoft.com/office/drawing/2014/main" id="{4071BEFF-0AFA-43F9-9737-49C87C7F7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25" y="1295529"/>
            <a:ext cx="805815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dirty="0">
                <a:latin typeface="+mj-lt"/>
              </a:rPr>
              <a:t> An agent has </a:t>
            </a:r>
            <a:r>
              <a:rPr lang="en-US" b="1" dirty="0">
                <a:latin typeface="+mj-lt"/>
              </a:rPr>
              <a:t>Market Power</a:t>
            </a:r>
            <a:r>
              <a:rPr lang="en-US" dirty="0">
                <a:latin typeface="+mj-lt"/>
              </a:rPr>
              <a:t> if he can affect the market price.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j-lt"/>
              </a:rPr>
              <a:t>Sometimes, this is thought of as the degree to which a firm can raise price above marginal cost.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i="1" u="sng" dirty="0">
              <a:solidFill>
                <a:srgbClr val="000066"/>
              </a:solidFill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dirty="0">
                <a:latin typeface="+mj-lt"/>
              </a:rPr>
              <a:t> The </a:t>
            </a:r>
            <a:r>
              <a:rPr lang="en-US" b="1" dirty="0">
                <a:latin typeface="+mj-lt"/>
              </a:rPr>
              <a:t>Lerner Index</a:t>
            </a:r>
            <a:r>
              <a:rPr lang="en-US" dirty="0">
                <a:latin typeface="+mj-lt"/>
              </a:rPr>
              <a:t> </a:t>
            </a:r>
            <a:r>
              <a:rPr lang="en-US" b="1" dirty="0">
                <a:latin typeface="+mj-lt"/>
              </a:rPr>
              <a:t>of market power i</a:t>
            </a:r>
            <a:r>
              <a:rPr lang="en-US" dirty="0">
                <a:latin typeface="+mj-lt"/>
              </a:rPr>
              <a:t>s the price-cost margin, (P*-MC)/P*.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j-lt"/>
              </a:rPr>
              <a:t>This index ranges between 0 (for competitive firms) and 1 (for a monopolist facing a unit-elastic demand).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AnnMarie Lemoine\Desktop\perloff\per_gifs\ch11\11-06.gif">
            <a:extLst>
              <a:ext uri="{FF2B5EF4-FFF2-40B4-BE49-F238E27FC236}">
                <a16:creationId xmlns:a16="http://schemas.microsoft.com/office/drawing/2014/main" id="{E5F11FBE-2947-4386-A30D-4AE08B05639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0"/>
          <a:stretch>
            <a:fillRect/>
          </a:stretch>
        </p:blipFill>
        <p:spPr bwMode="auto">
          <a:xfrm>
            <a:off x="220460" y="1524000"/>
            <a:ext cx="8703080" cy="4267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ACAC401-E149-458A-BC26-F7A99B03309C}"/>
              </a:ext>
            </a:extLst>
          </p:cNvPr>
          <p:cNvSpPr/>
          <p:nvPr/>
        </p:nvSpPr>
        <p:spPr>
          <a:xfrm>
            <a:off x="882435" y="304800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b="1" dirty="0"/>
              <a:t>Price Elasticity of Demand, Price,                  and Marginal Cost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398007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>
            <a:extLst>
              <a:ext uri="{FF2B5EF4-FFF2-40B4-BE49-F238E27FC236}">
                <a16:creationId xmlns:a16="http://schemas.microsoft.com/office/drawing/2014/main" id="{DC119BDA-A734-4049-82AD-9BA9BFAE3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86B6C7E-BEA2-44BE-9D58-5C048B216A6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7E586709-20C1-44D1-8942-11AEFDA72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Shifts in Demand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2B6AAC-2445-4398-AB4E-337396EEC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619" y="1419475"/>
            <a:ext cx="5219181" cy="5051593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>
            <a:extLst>
              <a:ext uri="{FF2B5EF4-FFF2-40B4-BE49-F238E27FC236}">
                <a16:creationId xmlns:a16="http://schemas.microsoft.com/office/drawing/2014/main" id="{DC119BDA-A734-4049-82AD-9BA9BFAE3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86B6C7E-BEA2-44BE-9D58-5C048B216A6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7E586709-20C1-44D1-8942-11AEFDA72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Shifts in Demand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500F21-0CF9-4B40-AA17-32F016922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" y="1371600"/>
            <a:ext cx="6115853" cy="498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0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>
            <a:extLst>
              <a:ext uri="{FF2B5EF4-FFF2-40B4-BE49-F238E27FC236}">
                <a16:creationId xmlns:a16="http://schemas.microsoft.com/office/drawing/2014/main" id="{58EA8DC7-774A-4F30-A3E7-EE071D49A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26FD6A9-7519-4D5B-BA19-F2CA8A3033B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3A5D6A27-7429-4745-94AD-B49D95023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Monopoly Midpoint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732DFF7-B5A6-4318-B65A-40A7F286703E}"/>
              </a:ext>
            </a:extLst>
          </p:cNvPr>
          <p:cNvSpPr txBox="1">
            <a:spLocks/>
          </p:cNvSpPr>
          <p:nvPr/>
        </p:nvSpPr>
        <p:spPr>
          <a:xfrm>
            <a:off x="5715000" y="1365459"/>
            <a:ext cx="3009900" cy="1398633"/>
          </a:xfrm>
          <a:prstGeom prst="rect">
            <a:avLst/>
          </a:prstGeom>
        </p:spPr>
        <p:txBody>
          <a:bodyPr/>
          <a:lstStyle/>
          <a:p>
            <a:pPr marL="342900" eaLnBrk="1" hangingPunct="1">
              <a:spcBef>
                <a:spcPct val="20000"/>
              </a:spcBef>
              <a:defRPr/>
            </a:pPr>
            <a:r>
              <a:rPr lang="en-US" sz="2400" dirty="0">
                <a:latin typeface="+mn-lt"/>
              </a:rPr>
              <a:t>For a constant MC, P* is found using the midpoint rule:</a:t>
            </a:r>
          </a:p>
          <a:p>
            <a:pPr marL="342900" eaLnBrk="1" hangingPunct="1">
              <a:spcBef>
                <a:spcPct val="20000"/>
              </a:spcBef>
              <a:defRPr/>
            </a:pPr>
            <a:r>
              <a:rPr lang="en-US" sz="2400" b="1" dirty="0">
                <a:latin typeface="+mn-lt"/>
              </a:rPr>
              <a:t>P* is halfway between the vertical intercept of the demand curve </a:t>
            </a:r>
            <a:r>
              <a:rPr lang="en-US" sz="2400" b="1" i="1" dirty="0">
                <a:solidFill>
                  <a:srgbClr val="990000"/>
                </a:solidFill>
                <a:latin typeface="+mn-lt"/>
              </a:rPr>
              <a:t>a</a:t>
            </a:r>
            <a:r>
              <a:rPr lang="en-US" sz="2400" b="1" dirty="0">
                <a:latin typeface="+mn-lt"/>
              </a:rPr>
              <a:t> (choke price) and vertical intercept of the MC curve </a:t>
            </a:r>
            <a:r>
              <a:rPr lang="en-US" sz="2400" b="1" i="1" dirty="0">
                <a:solidFill>
                  <a:srgbClr val="990000"/>
                </a:solidFill>
                <a:latin typeface="+mn-lt"/>
              </a:rPr>
              <a:t>c</a:t>
            </a:r>
            <a:r>
              <a:rPr lang="en-US" sz="2400" b="1" dirty="0">
                <a:latin typeface="+mn-lt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321696-94F2-4B97-B492-97FB6DD1C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153" y="1303087"/>
            <a:ext cx="5029200" cy="50292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>
            <a:extLst>
              <a:ext uri="{FF2B5EF4-FFF2-40B4-BE49-F238E27FC236}">
                <a16:creationId xmlns:a16="http://schemas.microsoft.com/office/drawing/2014/main" id="{58EA8DC7-774A-4F30-A3E7-EE071D49A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26FD6A9-7519-4D5B-BA19-F2CA8A3033B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0CB377-B6D4-4EE6-99D9-3D1BC9BAD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362333"/>
            <a:ext cx="7391400" cy="291624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728F451-AB90-4D09-8108-67A8B9B51009}"/>
              </a:ext>
            </a:extLst>
          </p:cNvPr>
          <p:cNvSpPr/>
          <p:nvPr/>
        </p:nvSpPr>
        <p:spPr>
          <a:xfrm>
            <a:off x="228600" y="168609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21F1F"/>
                </a:solidFill>
                <a:cs typeface="Arial" panose="020B0604020202020204" pitchFamily="34" charset="0"/>
              </a:rPr>
              <a:t>Learning-by-Doing Exercise: </a:t>
            </a:r>
            <a:r>
              <a:rPr lang="en-US" b="1" dirty="0">
                <a:cs typeface="Arial" panose="020B0604020202020204" pitchFamily="34" charset="0"/>
              </a:rPr>
              <a:t>Computing the Optimal Price Using the Monopoly Midpoint Rule</a:t>
            </a:r>
          </a:p>
        </p:txBody>
      </p:sp>
    </p:spTree>
    <p:extLst>
      <p:ext uri="{BB962C8B-B14F-4D97-AF65-F5344CB8AC3E}">
        <p14:creationId xmlns:p14="http://schemas.microsoft.com/office/powerpoint/2010/main" val="3150587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90049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>
            <a:extLst>
              <a:ext uri="{FF2B5EF4-FFF2-40B4-BE49-F238E27FC236}">
                <a16:creationId xmlns:a16="http://schemas.microsoft.com/office/drawing/2014/main" id="{9F666F26-848D-46C8-9BEF-174CA79C8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DB1303-DB05-4650-9C8D-0A4A7033638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763A6B77-BA8D-4D8D-AAA9-C49187FD4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Shifts in MC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B93DE6-52F8-4E76-9C40-A05B6DBD5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179" y="1477628"/>
            <a:ext cx="5029200" cy="50292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>
            <a:extLst>
              <a:ext uri="{FF2B5EF4-FFF2-40B4-BE49-F238E27FC236}">
                <a16:creationId xmlns:a16="http://schemas.microsoft.com/office/drawing/2014/main" id="{C076D452-BA7C-4DC7-985A-281E423C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6B79FED-7A71-4E05-B4C5-9DB5FA4CF4A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3EE9068-C15D-49CC-9F18-361AC56D89C1}"/>
              </a:ext>
            </a:extLst>
          </p:cNvPr>
          <p:cNvSpPr txBox="1">
            <a:spLocks/>
          </p:cNvSpPr>
          <p:nvPr/>
        </p:nvSpPr>
        <p:spPr>
          <a:xfrm>
            <a:off x="4953000" y="1371600"/>
            <a:ext cx="4038600" cy="41148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latin typeface="+mn-lt"/>
              </a:rPr>
              <a:t>Upward shift of MC decreases the profit maximizing monopolist’s total revenue.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latin typeface="+mn-lt"/>
              </a:rPr>
              <a:t>Downward shift of MC increases the profit maximizing monopolist’s total revenue.</a:t>
            </a:r>
          </a:p>
        </p:txBody>
      </p:sp>
      <p:pic>
        <p:nvPicPr>
          <p:cNvPr id="44045" name="Picture 14">
            <a:extLst>
              <a:ext uri="{FF2B5EF4-FFF2-40B4-BE49-F238E27FC236}">
                <a16:creationId xmlns:a16="http://schemas.microsoft.com/office/drawing/2014/main" id="{0BC34E27-F61B-46B4-A04D-C7D209911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40" y="1269206"/>
            <a:ext cx="4495799" cy="531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12">
            <a:extLst>
              <a:ext uri="{FF2B5EF4-FFF2-40B4-BE49-F238E27FC236}">
                <a16:creationId xmlns:a16="http://schemas.microsoft.com/office/drawing/2014/main" id="{49A8D709-7E81-41F0-AB06-FEFA01D15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Shifts in MC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733031-48E5-48DA-BEBF-7C294A442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006" y="1295400"/>
            <a:ext cx="8369988" cy="4800600"/>
          </a:xfrm>
          <a:prstGeom prst="rect">
            <a:avLst/>
          </a:prstGeom>
        </p:spPr>
      </p:pic>
      <p:sp>
        <p:nvSpPr>
          <p:cNvPr id="3" name="AutoShape 12">
            <a:extLst>
              <a:ext uri="{FF2B5EF4-FFF2-40B4-BE49-F238E27FC236}">
                <a16:creationId xmlns:a16="http://schemas.microsoft.com/office/drawing/2014/main" id="{F1ED920A-3261-49FA-AF41-204B4D83C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algn="ctr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Monopoly with Multiple Plants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A4F0D-D6C7-4AD9-8B2D-44B3CE6E5989}"/>
              </a:ext>
            </a:extLst>
          </p:cNvPr>
          <p:cNvSpPr txBox="1"/>
          <p:nvPr/>
        </p:nvSpPr>
        <p:spPr>
          <a:xfrm>
            <a:off x="2209800" y="6096000"/>
            <a:ext cx="563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Output choices with 2 plants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2353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2">
            <a:extLst>
              <a:ext uri="{FF2B5EF4-FFF2-40B4-BE49-F238E27FC236}">
                <a16:creationId xmlns:a16="http://schemas.microsoft.com/office/drawing/2014/main" id="{86495C52-D7AE-496E-AE8B-1D08C4B099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algn="ctr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Monopoly with Two Markets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5162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2">
            <a:extLst>
              <a:ext uri="{FF2B5EF4-FFF2-40B4-BE49-F238E27FC236}">
                <a16:creationId xmlns:a16="http://schemas.microsoft.com/office/drawing/2014/main" id="{12EADE36-4734-458A-BBDF-24227541A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algn="ctr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Profit Maximization by Cartel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AAFB03A-3C7E-4634-B2EA-374811F1BF6A}"/>
              </a:ext>
            </a:extLst>
          </p:cNvPr>
          <p:cNvSpPr/>
          <p:nvPr/>
        </p:nvSpPr>
        <p:spPr>
          <a:xfrm>
            <a:off x="381000" y="1295400"/>
            <a:ext cx="8001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348DCD"/>
                </a:solidFill>
                <a:latin typeface="FrutigerLTStd-BoldCn"/>
              </a:rPr>
              <a:t>Cartel </a:t>
            </a:r>
            <a:r>
              <a:rPr lang="en-US" dirty="0">
                <a:solidFill>
                  <a:srgbClr val="221F1F"/>
                </a:solidFill>
                <a:latin typeface="FrutigerLTStd-Cn"/>
              </a:rPr>
              <a:t>A group of producers that collusively determines the price and output in a market.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A226FF-FFB5-43E0-AC78-68DCFD1F95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61" y="2311063"/>
            <a:ext cx="7929046" cy="439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4354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948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3">
            <a:extLst>
              <a:ext uri="{FF2B5EF4-FFF2-40B4-BE49-F238E27FC236}">
                <a16:creationId xmlns:a16="http://schemas.microsoft.com/office/drawing/2014/main" id="{5300A5F6-12A3-4368-9DC3-27377739B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BECBC1-D655-401B-9089-E6CAA6D3CD2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18508" name="AutoShape 12">
            <a:extLst>
              <a:ext uri="{FF2B5EF4-FFF2-40B4-BE49-F238E27FC236}">
                <a16:creationId xmlns:a16="http://schemas.microsoft.com/office/drawing/2014/main" id="{6BAB7449-AC81-42DD-AAAC-2BCEBFDA1E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Welfare Economies of Monopoly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8380" name="Rectangle 13">
            <a:extLst>
              <a:ext uri="{FF2B5EF4-FFF2-40B4-BE49-F238E27FC236}">
                <a16:creationId xmlns:a16="http://schemas.microsoft.com/office/drawing/2014/main" id="{27743730-0492-4EA6-BD3B-D5ABC1697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7800"/>
            <a:ext cx="7538622" cy="353943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Since the monopoly equilibrium output does not, in general, correspond to the perfectly competitive equilibrium, </a:t>
            </a:r>
            <a:r>
              <a:rPr lang="en-US" altLang="th-TH" b="1" dirty="0">
                <a:latin typeface="Calibri" panose="020F0502020204030204" pitchFamily="34" charset="0"/>
              </a:rPr>
              <a:t>it entails a dead-weight loss</a:t>
            </a:r>
            <a:r>
              <a:rPr lang="en-US" altLang="th-TH" dirty="0">
                <a:latin typeface="Calibri" panose="020F0502020204030204" pitchFamily="34" charset="0"/>
              </a:rPr>
              <a:t>.</a:t>
            </a:r>
          </a:p>
          <a:p>
            <a:pPr eaLnBrk="1" hangingPunct="1"/>
            <a:endParaRPr lang="en-US" altLang="th-TH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Suppose that we compare a monopolist to a competitive market, where the supply curve of the competitors is equal to the marginal cost curve of the monopolist.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3">
            <a:extLst>
              <a:ext uri="{FF2B5EF4-FFF2-40B4-BE49-F238E27FC236}">
                <a16:creationId xmlns:a16="http://schemas.microsoft.com/office/drawing/2014/main" id="{9C38C7B4-54F2-4AE8-8C95-F669C55DD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9A0B5B7-93D0-4DE7-B263-722D08DA190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19554" name="AutoShape 34">
            <a:extLst>
              <a:ext uri="{FF2B5EF4-FFF2-40B4-BE49-F238E27FC236}">
                <a16:creationId xmlns:a16="http://schemas.microsoft.com/office/drawing/2014/main" id="{D9AC744B-5C75-47D3-8030-68AD388CF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Welfare Economies of Monopoly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278009-5A04-4CE7-A114-416C971D6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344809"/>
            <a:ext cx="7848600" cy="5214028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DF609F-A43C-4E71-9652-AE78A3BA1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76" y="1524000"/>
            <a:ext cx="8862647" cy="32004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3FEEDD6-00BA-4EEB-BB44-992847C4959B}"/>
              </a:ext>
            </a:extLst>
          </p:cNvPr>
          <p:cNvSpPr/>
          <p:nvPr/>
        </p:nvSpPr>
        <p:spPr>
          <a:xfrm>
            <a:off x="2895600" y="2514600"/>
            <a:ext cx="5943600" cy="2209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utoShape 34">
            <a:extLst>
              <a:ext uri="{FF2B5EF4-FFF2-40B4-BE49-F238E27FC236}">
                <a16:creationId xmlns:a16="http://schemas.microsoft.com/office/drawing/2014/main" id="{E3991436-B994-4C81-AEE4-5044D0437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Welfare Economies of Monopoly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0293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3">
            <a:extLst>
              <a:ext uri="{FF2B5EF4-FFF2-40B4-BE49-F238E27FC236}">
                <a16:creationId xmlns:a16="http://schemas.microsoft.com/office/drawing/2014/main" id="{2AB54138-B5DB-449D-8402-A4699E0B8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84447D8-BE75-4BCE-8FC5-2B4D4C38581D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20555" name="AutoShape 11">
            <a:extLst>
              <a:ext uri="{FF2B5EF4-FFF2-40B4-BE49-F238E27FC236}">
                <a16:creationId xmlns:a16="http://schemas.microsoft.com/office/drawing/2014/main" id="{DE5E9DC8-1C9B-4706-B8CE-9B67A651A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Why does Monopoly exist?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0428" name="Rectangle 14">
            <a:extLst>
              <a:ext uri="{FF2B5EF4-FFF2-40B4-BE49-F238E27FC236}">
                <a16:creationId xmlns:a16="http://schemas.microsoft.com/office/drawing/2014/main" id="{7777B864-8CA4-4901-AD23-10DA299850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371600"/>
            <a:ext cx="80772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i="1" u="sng" dirty="0">
                <a:solidFill>
                  <a:srgbClr val="000066"/>
                </a:solidFill>
              </a:rPr>
              <a:t>Definition:</a:t>
            </a:r>
            <a:r>
              <a:rPr lang="en-US" altLang="th-TH" sz="2800" dirty="0"/>
              <a:t>  A market is a </a:t>
            </a:r>
            <a:r>
              <a:rPr lang="en-US" altLang="th-TH" sz="2800" b="1" dirty="0"/>
              <a:t>natural monopoly</a:t>
            </a:r>
            <a:r>
              <a:rPr lang="en-US" altLang="th-TH" sz="2800" dirty="0"/>
              <a:t> if the total cost incurred by a single firm producing output is less than the combined total cost of two or more firms producing this same level of output among them.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3">
            <a:extLst>
              <a:ext uri="{FF2B5EF4-FFF2-40B4-BE49-F238E27FC236}">
                <a16:creationId xmlns:a16="http://schemas.microsoft.com/office/drawing/2014/main" id="{251EEBEA-8F29-4F75-8F56-ACD9D3141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D954009-3D68-4904-9328-8761F279206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21" name="AutoShape 11">
            <a:extLst>
              <a:ext uri="{FF2B5EF4-FFF2-40B4-BE49-F238E27FC236}">
                <a16:creationId xmlns:a16="http://schemas.microsoft.com/office/drawing/2014/main" id="{02BED615-F3C6-4F65-AA99-2523C869A2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Why does Monopoly exist?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E4AC03D-0D56-4ED2-9E71-13110E4BF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0818"/>
            <a:ext cx="9144000" cy="4156364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5">
            <a:extLst>
              <a:ext uri="{FF2B5EF4-FFF2-40B4-BE49-F238E27FC236}">
                <a16:creationId xmlns:a16="http://schemas.microsoft.com/office/drawing/2014/main" id="{1204398E-C6A5-4870-B32B-7DFD4AEF8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063BC42-6983-4FD0-829F-1269B91DBEC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2476" name="Rectangle 14">
            <a:extLst>
              <a:ext uri="{FF2B5EF4-FFF2-40B4-BE49-F238E27FC236}">
                <a16:creationId xmlns:a16="http://schemas.microsoft.com/office/drawing/2014/main" id="{391D751D-886E-4269-861E-238A84569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328005"/>
            <a:ext cx="8763000" cy="4767139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71500" indent="-4572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 dirty="0">
                <a:latin typeface="Calibri" panose="020F0502020204030204" pitchFamily="34" charset="0"/>
              </a:rPr>
              <a:t>  </a:t>
            </a:r>
            <a:r>
              <a:rPr lang="en-US" altLang="th-TH" sz="2400" b="1" dirty="0">
                <a:latin typeface="Calibri" panose="020F0502020204030204" pitchFamily="34" charset="0"/>
              </a:rPr>
              <a:t>Barriers to Entry </a:t>
            </a:r>
            <a:r>
              <a:rPr lang="en-US" altLang="th-TH" sz="2400" dirty="0">
                <a:latin typeface="Calibri" panose="020F0502020204030204" pitchFamily="34" charset="0"/>
              </a:rPr>
              <a:t>are factors that allow an incumbent firm to earn positive economic profits while making it unprofitable for newcomers to enter the industry.</a:t>
            </a:r>
          </a:p>
          <a:p>
            <a:pPr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  <a:buFontTx/>
              <a:buAutoNum type="arabicPeriod"/>
            </a:pPr>
            <a:r>
              <a:rPr lang="en-US" altLang="th-TH" sz="2400" b="1" dirty="0">
                <a:latin typeface="Calibri" panose="020F0502020204030204" pitchFamily="34" charset="0"/>
              </a:rPr>
              <a:t>Structural Barriers to Entry – </a:t>
            </a:r>
            <a:r>
              <a:rPr lang="en-US" altLang="th-TH" sz="2400" dirty="0">
                <a:latin typeface="Calibri" panose="020F0502020204030204" pitchFamily="34" charset="0"/>
              </a:rPr>
              <a:t>occur when incumbent firms have cost or demand advantages that would make it unattractive for a new firm to enter the industry</a:t>
            </a: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  <a:buFontTx/>
              <a:buAutoNum type="arabicPeriod"/>
            </a:pPr>
            <a:r>
              <a:rPr lang="en-US" altLang="th-TH" sz="2400" b="1" dirty="0">
                <a:latin typeface="Calibri" panose="020F0502020204030204" pitchFamily="34" charset="0"/>
              </a:rPr>
              <a:t>Legal Barriers to Entry – </a:t>
            </a:r>
            <a:r>
              <a:rPr lang="en-US" altLang="th-TH" sz="2400" dirty="0">
                <a:latin typeface="Calibri" panose="020F0502020204030204" pitchFamily="34" charset="0"/>
              </a:rPr>
              <a:t>exist when an incumbent firm is legally protected against competition</a:t>
            </a: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  <a:buFontTx/>
              <a:buAutoNum type="arabicPeriod"/>
            </a:pPr>
            <a:r>
              <a:rPr lang="en-US" altLang="th-TH" sz="2400" b="1" dirty="0">
                <a:latin typeface="Calibri" panose="020F0502020204030204" pitchFamily="34" charset="0"/>
              </a:rPr>
              <a:t>Strategic Barriers to Entry – </a:t>
            </a:r>
            <a:r>
              <a:rPr lang="en-US" altLang="th-TH" sz="2400" dirty="0">
                <a:latin typeface="Calibri" panose="020F0502020204030204" pitchFamily="34" charset="0"/>
              </a:rPr>
              <a:t>result when an incumbent firm takes explicit steps to deter entry</a:t>
            </a:r>
          </a:p>
        </p:txBody>
      </p:sp>
      <p:sp>
        <p:nvSpPr>
          <p:cNvPr id="14" name="AutoShape 11">
            <a:extLst>
              <a:ext uri="{FF2B5EF4-FFF2-40B4-BE49-F238E27FC236}">
                <a16:creationId xmlns:a16="http://schemas.microsoft.com/office/drawing/2014/main" id="{4022AE9D-F277-4E3A-97A7-D0B18789FE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Why does Monopoly exist?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1299</Words>
  <Application>Microsoft Office PowerPoint</Application>
  <PresentationFormat>On-screen Show (4:3)</PresentationFormat>
  <Paragraphs>201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7" baseType="lpstr">
      <vt:lpstr>Angsana New</vt:lpstr>
      <vt:lpstr>Arial</vt:lpstr>
      <vt:lpstr>Calibri</vt:lpstr>
      <vt:lpstr>Cambria Math</vt:lpstr>
      <vt:lpstr>Cordia New</vt:lpstr>
      <vt:lpstr>FrutigerLTStd-Bold</vt:lpstr>
      <vt:lpstr>FrutigerLTStd-BoldCn</vt:lpstr>
      <vt:lpstr>FrutigerLTStd-Cn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Phongthorn  Wrasai</cp:lastModifiedBy>
  <cp:revision>49</cp:revision>
  <dcterms:created xsi:type="dcterms:W3CDTF">2010-03-18T15:22:55Z</dcterms:created>
  <dcterms:modified xsi:type="dcterms:W3CDTF">2019-10-11T03:18:26Z</dcterms:modified>
</cp:coreProperties>
</file>