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56" r:id="rId2"/>
    <p:sldId id="257" r:id="rId3"/>
    <p:sldId id="259" r:id="rId4"/>
    <p:sldId id="261" r:id="rId5"/>
    <p:sldId id="262" r:id="rId6"/>
    <p:sldId id="263" r:id="rId7"/>
    <p:sldId id="264" r:id="rId8"/>
    <p:sldId id="266" r:id="rId9"/>
    <p:sldId id="267" r:id="rId10"/>
    <p:sldId id="268" r:id="rId11"/>
    <p:sldId id="294" r:id="rId12"/>
    <p:sldId id="269" r:id="rId13"/>
    <p:sldId id="292" r:id="rId14"/>
    <p:sldId id="270" r:id="rId15"/>
    <p:sldId id="272" r:id="rId16"/>
    <p:sldId id="273" r:id="rId17"/>
    <p:sldId id="275" r:id="rId18"/>
    <p:sldId id="276" r:id="rId19"/>
    <p:sldId id="277" r:id="rId20"/>
    <p:sldId id="278" r:id="rId21"/>
    <p:sldId id="295" r:id="rId22"/>
    <p:sldId id="279" r:id="rId23"/>
    <p:sldId id="280" r:id="rId24"/>
    <p:sldId id="281" r:id="rId25"/>
    <p:sldId id="296" r:id="rId26"/>
    <p:sldId id="287" r:id="rId27"/>
    <p:sldId id="282" r:id="rId28"/>
    <p:sldId id="283" r:id="rId29"/>
    <p:sldId id="284" r:id="rId30"/>
    <p:sldId id="297" r:id="rId31"/>
    <p:sldId id="285" r:id="rId32"/>
    <p:sldId id="286" r:id="rId33"/>
    <p:sldId id="288" r:id="rId34"/>
    <p:sldId id="289" r:id="rId35"/>
    <p:sldId id="290" r:id="rId36"/>
    <p:sldId id="291" r:id="rId37"/>
    <p:sldId id="293" r:id="rId3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601"/>
    <a:srgbClr val="600000"/>
    <a:srgbClr val="FF9933"/>
    <a:srgbClr val="FF6600"/>
    <a:srgbClr val="FCCA4E"/>
    <a:srgbClr val="FFB265"/>
    <a:srgbClr val="FFAC61"/>
    <a:srgbClr val="FDD191"/>
    <a:srgbClr val="FF8A3B"/>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56" autoAdjust="0"/>
    <p:restoredTop sz="94580" autoAdjust="0"/>
  </p:normalViewPr>
  <p:slideViewPr>
    <p:cSldViewPr>
      <p:cViewPr>
        <p:scale>
          <a:sx n="70" d="100"/>
          <a:sy n="70" d="100"/>
        </p:scale>
        <p:origin x="-1362"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1C718775-FC89-48EF-BA84-7DCCCDCF32D7}" type="datetimeFigureOut">
              <a:rPr lang="en-US" smtClean="0"/>
              <a:t>4/8/2015</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DB9E2EA7-756B-4042-8AF2-386D4ED63DB9}" type="slidenum">
              <a:rPr lang="en-US" smtClean="0"/>
              <a:t>‹#›</a:t>
            </a:fld>
            <a:endParaRPr lang="en-US"/>
          </a:p>
        </p:txBody>
      </p:sp>
    </p:spTree>
    <p:extLst>
      <p:ext uri="{BB962C8B-B14F-4D97-AF65-F5344CB8AC3E}">
        <p14:creationId xmlns:p14="http://schemas.microsoft.com/office/powerpoint/2010/main" val="20151677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FA509392-973B-4971-B1DB-D3EB0DC5304A}" type="datetimeFigureOut">
              <a:rPr lang="en-US" smtClean="0"/>
              <a:t>4/8/2015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1B2C9BE1-43C5-4805-A071-3604B95D4E3D}" type="slidenum">
              <a:rPr lang="en-US" smtClean="0"/>
              <a:t>‹#›</a:t>
            </a:fld>
            <a:endParaRPr lang="en-US"/>
          </a:p>
        </p:txBody>
      </p:sp>
    </p:spTree>
    <p:extLst>
      <p:ext uri="{BB962C8B-B14F-4D97-AF65-F5344CB8AC3E}">
        <p14:creationId xmlns:p14="http://schemas.microsoft.com/office/powerpoint/2010/main" val="257622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4</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13</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14</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15</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16</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17</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18</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19</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20</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21</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22</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5</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23</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24</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25</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26</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27</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28</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29</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30</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31</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32</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6</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33</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34</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35</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36</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1B2C9BE1-43C5-4805-A071-3604B95D4E3D}" type="slidenum">
              <a:rPr lang="en-US" smtClean="0"/>
              <a:t>37</a:t>
            </a:fld>
            <a:endParaRPr lang="en-US"/>
          </a:p>
        </p:txBody>
      </p:sp>
    </p:spTree>
    <p:extLst>
      <p:ext uri="{BB962C8B-B14F-4D97-AF65-F5344CB8AC3E}">
        <p14:creationId xmlns:p14="http://schemas.microsoft.com/office/powerpoint/2010/main" val="545468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7</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8</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9</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10</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11</a:t>
            </a:fld>
            <a:endParaRPr lang="en-US" dirty="0"/>
          </a:p>
        </p:txBody>
      </p:sp>
    </p:spTree>
    <p:extLst>
      <p:ext uri="{BB962C8B-B14F-4D97-AF65-F5344CB8AC3E}">
        <p14:creationId xmlns:p14="http://schemas.microsoft.com/office/powerpoint/2010/main" val="545468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C9BE1-43C5-4805-A071-3604B95D4E3D}" type="slidenum">
              <a:rPr lang="en-US" smtClean="0"/>
              <a:t>12</a:t>
            </a:fld>
            <a:endParaRPr lang="en-US" dirty="0"/>
          </a:p>
        </p:txBody>
      </p:sp>
    </p:spTree>
    <p:extLst>
      <p:ext uri="{BB962C8B-B14F-4D97-AF65-F5344CB8AC3E}">
        <p14:creationId xmlns:p14="http://schemas.microsoft.com/office/powerpoint/2010/main" val="545468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A20D9B-A3C0-4C48-A4C1-51C5F1F2CB31}" type="datetimeFigureOut">
              <a:rPr lang="en-US" smtClean="0"/>
              <a:t>4/8/2015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517733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A20D9B-A3C0-4C48-A4C1-51C5F1F2CB31}" type="datetimeFigureOut">
              <a:rPr lang="en-US" smtClean="0"/>
              <a:t>4/8/2015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1786019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A20D9B-A3C0-4C48-A4C1-51C5F1F2CB31}" type="datetimeFigureOut">
              <a:rPr lang="en-US" smtClean="0"/>
              <a:t>4/8/2015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532717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A20D9B-A3C0-4C48-A4C1-51C5F1F2CB31}" type="datetimeFigureOut">
              <a:rPr lang="en-US" smtClean="0"/>
              <a:t>4/8/2015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2798928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A20D9B-A3C0-4C48-A4C1-51C5F1F2CB31}" type="datetimeFigureOut">
              <a:rPr lang="en-US" smtClean="0"/>
              <a:t>4/8/2015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2332401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A20D9B-A3C0-4C48-A4C1-51C5F1F2CB31}" type="datetimeFigureOut">
              <a:rPr lang="en-US" smtClean="0"/>
              <a:t>4/8/2015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1609658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A20D9B-A3C0-4C48-A4C1-51C5F1F2CB31}" type="datetimeFigureOut">
              <a:rPr lang="en-US" smtClean="0"/>
              <a:t>4/8/2015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742388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A20D9B-A3C0-4C48-A4C1-51C5F1F2CB31}" type="datetimeFigureOut">
              <a:rPr lang="en-US" smtClean="0"/>
              <a:t>4/8/2015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2281056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A20D9B-A3C0-4C48-A4C1-51C5F1F2CB31}" type="datetimeFigureOut">
              <a:rPr lang="en-US" smtClean="0"/>
              <a:t>4/8/2015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3970951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A20D9B-A3C0-4C48-A4C1-51C5F1F2CB31}" type="datetimeFigureOut">
              <a:rPr lang="en-US" smtClean="0"/>
              <a:t>4/8/2015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32566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A20D9B-A3C0-4C48-A4C1-51C5F1F2CB31}" type="datetimeFigureOut">
              <a:rPr lang="en-US" smtClean="0"/>
              <a:t>4/8/2015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FD9B2-3CD8-4DDD-8A68-F5101515A0BB}" type="slidenum">
              <a:rPr lang="en-US" smtClean="0"/>
              <a:t>‹#›</a:t>
            </a:fld>
            <a:endParaRPr lang="en-US"/>
          </a:p>
        </p:txBody>
      </p:sp>
    </p:spTree>
    <p:extLst>
      <p:ext uri="{BB962C8B-B14F-4D97-AF65-F5344CB8AC3E}">
        <p14:creationId xmlns:p14="http://schemas.microsoft.com/office/powerpoint/2010/main" val="3723828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8601">
            <a:alpha val="68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A20D9B-A3C0-4C48-A4C1-51C5F1F2CB31}" type="datetimeFigureOut">
              <a:rPr lang="en-US" smtClean="0"/>
              <a:t>4/8/2015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2FD9B2-3CD8-4DDD-8A68-F5101515A0BB}" type="slidenum">
              <a:rPr lang="en-US" smtClean="0"/>
              <a:t>‹#›</a:t>
            </a:fld>
            <a:endParaRPr lang="en-US"/>
          </a:p>
        </p:txBody>
      </p:sp>
    </p:spTree>
    <p:extLst>
      <p:ext uri="{BB962C8B-B14F-4D97-AF65-F5344CB8AC3E}">
        <p14:creationId xmlns:p14="http://schemas.microsoft.com/office/powerpoint/2010/main" val="574936881"/>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7.wdp"/></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8.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15.png"/><Relationship Id="rId4" Type="http://schemas.microsoft.com/office/2007/relationships/hdphoto" Target="../media/hdphoto9.wd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www.brandsofdesire.com/wp-content/uploads/2014/06/branding-cogni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10972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30060" y="232321"/>
            <a:ext cx="4982344" cy="769441"/>
          </a:xfrm>
          <a:prstGeom prst="rect">
            <a:avLst/>
          </a:prstGeom>
          <a:noFill/>
        </p:spPr>
        <p:txBody>
          <a:bodyPr wrap="square" rtlCol="0">
            <a:spAutoFit/>
          </a:bodyPr>
          <a:lstStyle/>
          <a:p>
            <a:r>
              <a:rPr lang="en-US" sz="4400" dirty="0" smtClean="0">
                <a:solidFill>
                  <a:srgbClr val="600000"/>
                </a:solidFill>
              </a:rPr>
              <a:t>Cognitive Ability</a:t>
            </a:r>
            <a:endParaRPr lang="en-US" sz="4400" dirty="0">
              <a:solidFill>
                <a:srgbClr val="600000"/>
              </a:solidFill>
            </a:endParaRPr>
          </a:p>
        </p:txBody>
      </p:sp>
      <p:sp>
        <p:nvSpPr>
          <p:cNvPr id="8" name="TextBox 7"/>
          <p:cNvSpPr txBox="1"/>
          <p:nvPr/>
        </p:nvSpPr>
        <p:spPr>
          <a:xfrm>
            <a:off x="7236296" y="5733256"/>
            <a:ext cx="1512168" cy="923330"/>
          </a:xfrm>
          <a:prstGeom prst="rect">
            <a:avLst/>
          </a:prstGeom>
          <a:noFill/>
        </p:spPr>
        <p:txBody>
          <a:bodyPr wrap="square" rtlCol="0">
            <a:spAutoFit/>
          </a:bodyPr>
          <a:lstStyle/>
          <a:p>
            <a:r>
              <a:rPr lang="en-US" dirty="0" smtClean="0"/>
              <a:t>PY228</a:t>
            </a:r>
          </a:p>
          <a:p>
            <a:r>
              <a:rPr lang="en-US" dirty="0" smtClean="0"/>
              <a:t>Interpersonal Psychology</a:t>
            </a:r>
            <a:endParaRPr lang="en-US" dirty="0"/>
          </a:p>
        </p:txBody>
      </p:sp>
    </p:spTree>
    <p:extLst>
      <p:ext uri="{BB962C8B-B14F-4D97-AF65-F5344CB8AC3E}">
        <p14:creationId xmlns:p14="http://schemas.microsoft.com/office/powerpoint/2010/main" val="4257348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#8 Cognitive Abilities among Genders : </a:t>
            </a:r>
            <a:r>
              <a:rPr lang="en-US" sz="2800" dirty="0" smtClean="0">
                <a:solidFill>
                  <a:srgbClr val="FF0000"/>
                </a:solidFill>
              </a:rPr>
              <a:t>Verbal Ability</a:t>
            </a:r>
            <a:endParaRPr lang="en-US" sz="2800" dirty="0">
              <a:solidFill>
                <a:srgbClr val="FF0000"/>
              </a:solidFill>
            </a:endParaRPr>
          </a:p>
        </p:txBody>
      </p:sp>
      <p:sp>
        <p:nvSpPr>
          <p:cNvPr id="2" name="Content Placeholder 1"/>
          <p:cNvSpPr>
            <a:spLocks noGrp="1"/>
          </p:cNvSpPr>
          <p:nvPr>
            <p:ph idx="1"/>
          </p:nvPr>
        </p:nvSpPr>
        <p:spPr>
          <a:xfrm>
            <a:off x="1105272" y="1844824"/>
            <a:ext cx="7067128" cy="4209331"/>
          </a:xfrm>
        </p:spPr>
        <p:txBody>
          <a:bodyPr/>
          <a:lstStyle/>
          <a:p>
            <a:pPr marL="0" indent="0">
              <a:buNone/>
            </a:pPr>
            <a:r>
              <a:rPr lang="en-US" sz="2400" b="1" dirty="0" smtClean="0">
                <a:solidFill>
                  <a:srgbClr val="600000"/>
                </a:solidFill>
              </a:rPr>
              <a:t>Hyde, Janet </a:t>
            </a:r>
            <a:r>
              <a:rPr lang="en-US" sz="2400" b="1" dirty="0" err="1" smtClean="0">
                <a:solidFill>
                  <a:srgbClr val="600000"/>
                </a:solidFill>
              </a:rPr>
              <a:t>Shibley</a:t>
            </a:r>
            <a:r>
              <a:rPr lang="en-US" sz="2400" b="1" dirty="0" smtClean="0">
                <a:solidFill>
                  <a:srgbClr val="600000"/>
                </a:solidFill>
              </a:rPr>
              <a:t>; Linn, Marcia C. (1998)</a:t>
            </a:r>
          </a:p>
          <a:p>
            <a:pPr marL="0" indent="0">
              <a:buNone/>
            </a:pPr>
            <a:r>
              <a:rPr lang="en-US" sz="2400" i="1" dirty="0" smtClean="0">
                <a:solidFill>
                  <a:schemeClr val="bg1"/>
                </a:solidFill>
              </a:rPr>
              <a:t>Measure verbal ability:</a:t>
            </a:r>
          </a:p>
          <a:p>
            <a:r>
              <a:rPr lang="en-US" sz="2400" dirty="0" smtClean="0">
                <a:solidFill>
                  <a:schemeClr val="bg1"/>
                </a:solidFill>
              </a:rPr>
              <a:t>Vocabulary</a:t>
            </a:r>
          </a:p>
          <a:p>
            <a:r>
              <a:rPr lang="en-US" sz="2400" dirty="0" smtClean="0">
                <a:solidFill>
                  <a:schemeClr val="bg1"/>
                </a:solidFill>
              </a:rPr>
              <a:t>Analogies</a:t>
            </a:r>
          </a:p>
          <a:p>
            <a:r>
              <a:rPr lang="en-US" sz="2400" dirty="0" smtClean="0">
                <a:solidFill>
                  <a:schemeClr val="bg1"/>
                </a:solidFill>
              </a:rPr>
              <a:t>Reading comprehension</a:t>
            </a:r>
          </a:p>
          <a:p>
            <a:r>
              <a:rPr lang="en-US" sz="2400" dirty="0" smtClean="0">
                <a:solidFill>
                  <a:schemeClr val="bg1"/>
                </a:solidFill>
              </a:rPr>
              <a:t>Speech production</a:t>
            </a:r>
          </a:p>
          <a:p>
            <a:r>
              <a:rPr lang="en-US" sz="2400" dirty="0" smtClean="0">
                <a:solidFill>
                  <a:schemeClr val="bg1"/>
                </a:solidFill>
              </a:rPr>
              <a:t>Essay writing </a:t>
            </a:r>
          </a:p>
          <a:p>
            <a:r>
              <a:rPr lang="en-US" sz="2400" dirty="0" smtClean="0">
                <a:solidFill>
                  <a:schemeClr val="bg1"/>
                </a:solidFill>
              </a:rPr>
              <a:t>Anagrams</a:t>
            </a:r>
          </a:p>
          <a:p>
            <a:endParaRPr lang="en-US" sz="2400" dirty="0">
              <a:solidFill>
                <a:schemeClr val="bg1"/>
              </a:solidFill>
            </a:endParaRPr>
          </a:p>
        </p:txBody>
      </p:sp>
    </p:spTree>
    <p:extLst>
      <p:ext uri="{BB962C8B-B14F-4D97-AF65-F5344CB8AC3E}">
        <p14:creationId xmlns:p14="http://schemas.microsoft.com/office/powerpoint/2010/main" val="1808104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#9 Cognitive Abilities among Genders : </a:t>
            </a:r>
            <a:r>
              <a:rPr lang="en-US" sz="2800" dirty="0" smtClean="0">
                <a:solidFill>
                  <a:srgbClr val="FF0000"/>
                </a:solidFill>
              </a:rPr>
              <a:t>Verbal Ability</a:t>
            </a:r>
            <a:endParaRPr lang="en-US" sz="2800" dirty="0">
              <a:solidFill>
                <a:srgbClr val="FF0000"/>
              </a:solidFill>
            </a:endParaRPr>
          </a:p>
        </p:txBody>
      </p:sp>
      <p:sp>
        <p:nvSpPr>
          <p:cNvPr id="2" name="Content Placeholder 1"/>
          <p:cNvSpPr>
            <a:spLocks noGrp="1"/>
          </p:cNvSpPr>
          <p:nvPr>
            <p:ph idx="1"/>
          </p:nvPr>
        </p:nvSpPr>
        <p:spPr>
          <a:xfrm>
            <a:off x="1115616" y="2564904"/>
            <a:ext cx="6984776" cy="2160240"/>
          </a:xfrm>
        </p:spPr>
        <p:txBody>
          <a:bodyPr>
            <a:normAutofit/>
          </a:bodyPr>
          <a:lstStyle/>
          <a:p>
            <a:pPr marL="0" indent="0" algn="ctr">
              <a:buNone/>
            </a:pPr>
            <a:r>
              <a:rPr lang="en-US" sz="4000" dirty="0">
                <a:solidFill>
                  <a:srgbClr val="C00000"/>
                </a:solidFill>
              </a:rPr>
              <a:t>V</a:t>
            </a:r>
            <a:r>
              <a:rPr lang="en-US" sz="4000" dirty="0" smtClean="0">
                <a:solidFill>
                  <a:srgbClr val="C00000"/>
                </a:solidFill>
              </a:rPr>
              <a:t>erbal ability: Who are better?</a:t>
            </a:r>
            <a:r>
              <a:rPr lang="en-US" dirty="0" smtClean="0">
                <a:solidFill>
                  <a:srgbClr val="C00000"/>
                </a:solidFill>
              </a:rPr>
              <a:t> </a:t>
            </a:r>
            <a:endParaRPr lang="en-US" dirty="0">
              <a:solidFill>
                <a:srgbClr val="C00000"/>
              </a:solidFill>
            </a:endParaRPr>
          </a:p>
          <a:p>
            <a:pPr marL="0" indent="0" algn="ctr">
              <a:buNone/>
            </a:pPr>
            <a:r>
              <a:rPr lang="en-US" sz="4800" dirty="0" smtClean="0">
                <a:solidFill>
                  <a:schemeClr val="bg1"/>
                </a:solidFill>
              </a:rPr>
              <a:t>Male or Female?</a:t>
            </a:r>
            <a:endParaRPr lang="en-US" sz="4800" dirty="0" smtClean="0">
              <a:solidFill>
                <a:srgbClr val="600000"/>
              </a:solidFill>
            </a:endParaRPr>
          </a:p>
        </p:txBody>
      </p:sp>
    </p:spTree>
    <p:extLst>
      <p:ext uri="{BB962C8B-B14F-4D97-AF65-F5344CB8AC3E}">
        <p14:creationId xmlns:p14="http://schemas.microsoft.com/office/powerpoint/2010/main" val="50586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#10 Cognitive Abilities among Genders : </a:t>
            </a:r>
            <a:r>
              <a:rPr lang="en-US" sz="2800" dirty="0" smtClean="0">
                <a:solidFill>
                  <a:srgbClr val="FF0000"/>
                </a:solidFill>
              </a:rPr>
              <a:t>Verbal Ability</a:t>
            </a:r>
            <a:endParaRPr lang="en-US" sz="2800" dirty="0">
              <a:solidFill>
                <a:srgbClr val="FF0000"/>
              </a:solidFill>
            </a:endParaRPr>
          </a:p>
        </p:txBody>
      </p:sp>
      <p:sp>
        <p:nvSpPr>
          <p:cNvPr id="2" name="Content Placeholder 1"/>
          <p:cNvSpPr>
            <a:spLocks noGrp="1"/>
          </p:cNvSpPr>
          <p:nvPr>
            <p:ph idx="1"/>
          </p:nvPr>
        </p:nvSpPr>
        <p:spPr>
          <a:xfrm>
            <a:off x="1177280" y="2132856"/>
            <a:ext cx="7067128" cy="3024336"/>
          </a:xfrm>
        </p:spPr>
        <p:txBody>
          <a:bodyPr/>
          <a:lstStyle/>
          <a:p>
            <a:pPr marL="0" indent="0">
              <a:buNone/>
            </a:pPr>
            <a:r>
              <a:rPr lang="en-US" sz="2400" b="1" dirty="0">
                <a:solidFill>
                  <a:srgbClr val="600000"/>
                </a:solidFill>
              </a:rPr>
              <a:t>Hyde, Janet Shibley; Linn, Marcia C</a:t>
            </a:r>
            <a:r>
              <a:rPr lang="en-US" sz="2400" b="1" dirty="0" smtClean="0">
                <a:solidFill>
                  <a:srgbClr val="600000"/>
                </a:solidFill>
              </a:rPr>
              <a:t>. (1998):</a:t>
            </a:r>
          </a:p>
          <a:p>
            <a:r>
              <a:rPr lang="en-US" sz="2400" dirty="0" smtClean="0">
                <a:solidFill>
                  <a:schemeClr val="bg1"/>
                </a:solidFill>
              </a:rPr>
              <a:t>Analysis </a:t>
            </a:r>
            <a:r>
              <a:rPr lang="en-US" sz="2400" dirty="0">
                <a:solidFill>
                  <a:schemeClr val="bg1"/>
                </a:solidFill>
              </a:rPr>
              <a:t>of 165 studies (representing the testing of 1,418,899 subjects) that reported data on gender differences in verbal ability indicated </a:t>
            </a:r>
            <a:r>
              <a:rPr lang="en-US" b="1" dirty="0">
                <a:solidFill>
                  <a:srgbClr val="700000"/>
                </a:solidFill>
              </a:rPr>
              <a:t>a slight female superiority in performance</a:t>
            </a:r>
            <a:r>
              <a:rPr lang="en-US" sz="2800" dirty="0">
                <a:solidFill>
                  <a:schemeClr val="bg1"/>
                </a:solidFill>
              </a:rPr>
              <a:t>. </a:t>
            </a:r>
            <a:endParaRPr lang="en-US" sz="2400" dirty="0">
              <a:solidFill>
                <a:schemeClr val="bg1"/>
              </a:solidFill>
            </a:endParaRPr>
          </a:p>
        </p:txBody>
      </p:sp>
    </p:spTree>
    <p:extLst>
      <p:ext uri="{BB962C8B-B14F-4D97-AF65-F5344CB8AC3E}">
        <p14:creationId xmlns:p14="http://schemas.microsoft.com/office/powerpoint/2010/main" val="23540576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#11 Cognitive Abilities among Genders : </a:t>
            </a:r>
            <a:r>
              <a:rPr lang="en-US" sz="2800" dirty="0" smtClean="0">
                <a:solidFill>
                  <a:srgbClr val="FF0000"/>
                </a:solidFill>
              </a:rPr>
              <a:t>Verbal Ability</a:t>
            </a:r>
            <a:endParaRPr lang="en-US" sz="2800" dirty="0">
              <a:solidFill>
                <a:srgbClr val="FF0000"/>
              </a:solidFill>
            </a:endParaRPr>
          </a:p>
        </p:txBody>
      </p:sp>
      <p:pic>
        <p:nvPicPr>
          <p:cNvPr id="1026" name="Picture 2" descr="http://1.bp.blogspot.com/-fjsTc2Mo0ak/UFKFBY-IQZI/AAAAAAAAAB8/rnZ_uISLmno/s1600/Writing+SAT+Scor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2132856"/>
            <a:ext cx="7553325"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162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#12 Cognitive Abilities among Genders : </a:t>
            </a:r>
            <a:r>
              <a:rPr lang="en-US" sz="2800" dirty="0" smtClean="0">
                <a:solidFill>
                  <a:srgbClr val="FF0000"/>
                </a:solidFill>
              </a:rPr>
              <a:t>Verbal Ability</a:t>
            </a:r>
            <a:endParaRPr lang="en-US" sz="2800" dirty="0">
              <a:solidFill>
                <a:srgbClr val="FF0000"/>
              </a:solidFill>
            </a:endParaRPr>
          </a:p>
        </p:txBody>
      </p:sp>
      <p:sp>
        <p:nvSpPr>
          <p:cNvPr id="2" name="Content Placeholder 1"/>
          <p:cNvSpPr>
            <a:spLocks noGrp="1"/>
          </p:cNvSpPr>
          <p:nvPr>
            <p:ph idx="1"/>
          </p:nvPr>
        </p:nvSpPr>
        <p:spPr>
          <a:xfrm>
            <a:off x="1115616" y="1484784"/>
            <a:ext cx="7067128" cy="1944216"/>
          </a:xfrm>
        </p:spPr>
        <p:txBody>
          <a:bodyPr/>
          <a:lstStyle/>
          <a:p>
            <a:pPr marL="0" indent="0">
              <a:buNone/>
            </a:pPr>
            <a:r>
              <a:rPr lang="en-US" sz="2400" b="1" dirty="0">
                <a:solidFill>
                  <a:srgbClr val="600000"/>
                </a:solidFill>
              </a:rPr>
              <a:t>Hyde, Janet Shibley; Linn, Marcia C</a:t>
            </a:r>
            <a:r>
              <a:rPr lang="en-US" sz="2400" b="1" dirty="0" smtClean="0">
                <a:solidFill>
                  <a:srgbClr val="600000"/>
                </a:solidFill>
              </a:rPr>
              <a:t>. (1998):</a:t>
            </a:r>
            <a:r>
              <a:rPr lang="en-US" sz="2400" dirty="0" smtClean="0"/>
              <a:t>	</a:t>
            </a:r>
          </a:p>
          <a:p>
            <a:r>
              <a:rPr lang="en-US" sz="2800" dirty="0" smtClean="0">
                <a:solidFill>
                  <a:schemeClr val="bg1"/>
                </a:solidFill>
              </a:rPr>
              <a:t>The </a:t>
            </a:r>
            <a:r>
              <a:rPr lang="en-US" sz="2800" dirty="0">
                <a:solidFill>
                  <a:schemeClr val="bg1"/>
                </a:solidFill>
              </a:rPr>
              <a:t>difference is </a:t>
            </a:r>
            <a:r>
              <a:rPr lang="en-US" sz="2800" b="1" dirty="0">
                <a:solidFill>
                  <a:srgbClr val="C00000"/>
                </a:solidFill>
              </a:rPr>
              <a:t>so small </a:t>
            </a:r>
            <a:r>
              <a:rPr lang="en-US" sz="2800" dirty="0">
                <a:solidFill>
                  <a:schemeClr val="bg1"/>
                </a:solidFill>
              </a:rPr>
              <a:t>that it appears that gender differences in verbal ability no longer exist.</a:t>
            </a:r>
            <a:r>
              <a:rPr lang="en-US" sz="2800" dirty="0"/>
              <a:t> </a:t>
            </a:r>
            <a:endParaRPr lang="en-US" sz="2400" dirty="0">
              <a:solidFill>
                <a:schemeClr val="bg1"/>
              </a:solidFill>
            </a:endParaRPr>
          </a:p>
        </p:txBody>
      </p:sp>
      <p:pic>
        <p:nvPicPr>
          <p:cNvPr id="5" name="Picture 2" descr="http://www.skeptic.com/eskeptic/05-03-15images/verbal-test.gif"/>
          <p:cNvPicPr>
            <a:picLocks noChangeAspect="1" noChangeArrowheads="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backgroundRemoval t="0"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34837" y="3720242"/>
            <a:ext cx="6624736" cy="2465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4875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#13 Cognitive Abilities among Genders : </a:t>
            </a:r>
            <a:r>
              <a:rPr lang="en-US" sz="2800" dirty="0" smtClean="0">
                <a:solidFill>
                  <a:srgbClr val="FF0000"/>
                </a:solidFill>
              </a:rPr>
              <a:t>Spatial Ability</a:t>
            </a:r>
            <a:endParaRPr lang="en-US" sz="2800" dirty="0">
              <a:solidFill>
                <a:srgbClr val="FF0000"/>
              </a:solidFill>
            </a:endParaRPr>
          </a:p>
        </p:txBody>
      </p:sp>
      <p:sp>
        <p:nvSpPr>
          <p:cNvPr id="2" name="Content Placeholder 1"/>
          <p:cNvSpPr>
            <a:spLocks noGrp="1"/>
          </p:cNvSpPr>
          <p:nvPr>
            <p:ph idx="1"/>
          </p:nvPr>
        </p:nvSpPr>
        <p:spPr>
          <a:xfrm>
            <a:off x="539552" y="1628800"/>
            <a:ext cx="7992888" cy="4209331"/>
          </a:xfrm>
        </p:spPr>
        <p:txBody>
          <a:bodyPr/>
          <a:lstStyle/>
          <a:p>
            <a:r>
              <a:rPr lang="en-US" sz="3600" b="1" dirty="0">
                <a:solidFill>
                  <a:srgbClr val="700000"/>
                </a:solidFill>
              </a:rPr>
              <a:t>Spatial ability </a:t>
            </a:r>
            <a:r>
              <a:rPr lang="en-US" sz="2800" dirty="0" smtClean="0">
                <a:solidFill>
                  <a:schemeClr val="bg1"/>
                </a:solidFill>
              </a:rPr>
              <a:t>is </a:t>
            </a:r>
            <a:r>
              <a:rPr lang="en-US" sz="2800" dirty="0">
                <a:solidFill>
                  <a:schemeClr val="bg1"/>
                </a:solidFill>
              </a:rPr>
              <a:t>probably a collection of competencies subsumed under the single title because of their common reference to the </a:t>
            </a:r>
            <a:r>
              <a:rPr lang="en-US" sz="4000" dirty="0">
                <a:solidFill>
                  <a:srgbClr val="C00000"/>
                </a:solidFill>
              </a:rPr>
              <a:t>visual-spatial</a:t>
            </a:r>
            <a:r>
              <a:rPr lang="en-US" sz="2800" dirty="0">
                <a:solidFill>
                  <a:schemeClr val="bg1"/>
                </a:solidFill>
              </a:rPr>
              <a:t> domain. </a:t>
            </a:r>
          </a:p>
        </p:txBody>
      </p:sp>
      <p:pic>
        <p:nvPicPr>
          <p:cNvPr id="5122" name="Picture 2" descr="http://images.wisegeek.com/rubik-cube.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5375" l="4089" r="100000"/>
                    </a14:imgEffect>
                  </a14:imgLayer>
                </a14:imgProps>
              </a:ext>
              <a:ext uri="{28A0092B-C50C-407E-A947-70E740481C1C}">
                <a14:useLocalDpi xmlns:a14="http://schemas.microsoft.com/office/drawing/2010/main" val="0"/>
              </a:ext>
            </a:extLst>
          </a:blip>
          <a:srcRect/>
          <a:stretch>
            <a:fillRect/>
          </a:stretch>
        </p:blipFill>
        <p:spPr bwMode="auto">
          <a:xfrm>
            <a:off x="5698904" y="3782794"/>
            <a:ext cx="2992924" cy="2966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256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#14 Cognitive Abilities among Genders : </a:t>
            </a:r>
            <a:r>
              <a:rPr lang="en-US" sz="2800" dirty="0" smtClean="0">
                <a:solidFill>
                  <a:srgbClr val="FF0000"/>
                </a:solidFill>
              </a:rPr>
              <a:t>Spatial Ability</a:t>
            </a:r>
            <a:endParaRPr lang="en-US" sz="2800" dirty="0">
              <a:solidFill>
                <a:srgbClr val="FF0000"/>
              </a:solidFill>
            </a:endParaRPr>
          </a:p>
        </p:txBody>
      </p:sp>
      <p:sp>
        <p:nvSpPr>
          <p:cNvPr id="2" name="Content Placeholder 1"/>
          <p:cNvSpPr>
            <a:spLocks noGrp="1"/>
          </p:cNvSpPr>
          <p:nvPr>
            <p:ph idx="1"/>
          </p:nvPr>
        </p:nvSpPr>
        <p:spPr>
          <a:xfrm>
            <a:off x="1403648" y="1700808"/>
            <a:ext cx="7067128" cy="3816424"/>
          </a:xfrm>
        </p:spPr>
        <p:txBody>
          <a:bodyPr>
            <a:normAutofit/>
          </a:bodyPr>
          <a:lstStyle/>
          <a:p>
            <a:pPr marL="0" indent="0">
              <a:buNone/>
            </a:pPr>
            <a:r>
              <a:rPr lang="en-US" sz="2400" dirty="0" smtClean="0">
                <a:solidFill>
                  <a:schemeClr val="bg1"/>
                </a:solidFill>
              </a:rPr>
              <a:t>It </a:t>
            </a:r>
            <a:r>
              <a:rPr lang="en-US" sz="2400" dirty="0">
                <a:solidFill>
                  <a:schemeClr val="bg1"/>
                </a:solidFill>
              </a:rPr>
              <a:t>is measured by a variety of tests requiring </a:t>
            </a:r>
            <a:endParaRPr lang="en-US" sz="2400" dirty="0" smtClean="0">
              <a:solidFill>
                <a:schemeClr val="bg1"/>
              </a:solidFill>
            </a:endParaRPr>
          </a:p>
          <a:p>
            <a:r>
              <a:rPr lang="en-US" sz="2400" dirty="0" smtClean="0">
                <a:solidFill>
                  <a:schemeClr val="bg1"/>
                </a:solidFill>
              </a:rPr>
              <a:t>imagine </a:t>
            </a:r>
            <a:r>
              <a:rPr lang="en-US" sz="2400" dirty="0">
                <a:solidFill>
                  <a:schemeClr val="bg1"/>
                </a:solidFill>
              </a:rPr>
              <a:t>the rotation of a depicted </a:t>
            </a:r>
            <a:r>
              <a:rPr lang="en-US" sz="2400" dirty="0" smtClean="0">
                <a:solidFill>
                  <a:schemeClr val="bg1"/>
                </a:solidFill>
              </a:rPr>
              <a:t>object</a:t>
            </a:r>
          </a:p>
          <a:p>
            <a:r>
              <a:rPr lang="en-US" sz="2400" dirty="0" smtClean="0">
                <a:solidFill>
                  <a:schemeClr val="bg1"/>
                </a:solidFill>
              </a:rPr>
              <a:t>the </a:t>
            </a:r>
            <a:r>
              <a:rPr lang="en-US" sz="2400" dirty="0">
                <a:solidFill>
                  <a:schemeClr val="bg1"/>
                </a:solidFill>
              </a:rPr>
              <a:t>folding of a </a:t>
            </a:r>
            <a:r>
              <a:rPr lang="en-US" sz="2400" dirty="0" smtClean="0">
                <a:solidFill>
                  <a:schemeClr val="bg1"/>
                </a:solidFill>
              </a:rPr>
              <a:t>pattern </a:t>
            </a:r>
          </a:p>
          <a:p>
            <a:r>
              <a:rPr lang="en-US" sz="2400" dirty="0" smtClean="0">
                <a:solidFill>
                  <a:schemeClr val="bg1"/>
                </a:solidFill>
              </a:rPr>
              <a:t>relative </a:t>
            </a:r>
            <a:r>
              <a:rPr lang="en-US" sz="2400" dirty="0">
                <a:solidFill>
                  <a:schemeClr val="bg1"/>
                </a:solidFill>
              </a:rPr>
              <a:t>changes in the position of objects </a:t>
            </a:r>
            <a:endParaRPr lang="en-US" sz="2400" dirty="0" smtClean="0">
              <a:solidFill>
                <a:schemeClr val="bg1"/>
              </a:solidFill>
            </a:endParaRPr>
          </a:p>
          <a:p>
            <a:r>
              <a:rPr lang="en-US" sz="2400" dirty="0" smtClean="0">
                <a:solidFill>
                  <a:schemeClr val="bg1"/>
                </a:solidFill>
              </a:rPr>
              <a:t>recognize specified shapes when these are embedded in a more complex array</a:t>
            </a:r>
          </a:p>
          <a:p>
            <a:r>
              <a:rPr lang="en-US" sz="2400" dirty="0" smtClean="0">
                <a:solidFill>
                  <a:schemeClr val="bg1"/>
                </a:solidFill>
              </a:rPr>
              <a:t>read a map </a:t>
            </a:r>
          </a:p>
          <a:p>
            <a:r>
              <a:rPr lang="en-US" sz="2400" dirty="0" smtClean="0">
                <a:solidFill>
                  <a:schemeClr val="bg1"/>
                </a:solidFill>
              </a:rPr>
              <a:t>solve a maze problem</a:t>
            </a:r>
            <a:endParaRPr lang="en-US" sz="2000" dirty="0">
              <a:solidFill>
                <a:schemeClr val="bg1"/>
              </a:solidFill>
            </a:endParaRPr>
          </a:p>
        </p:txBody>
      </p:sp>
    </p:spTree>
    <p:extLst>
      <p:ext uri="{BB962C8B-B14F-4D97-AF65-F5344CB8AC3E}">
        <p14:creationId xmlns:p14="http://schemas.microsoft.com/office/powerpoint/2010/main" val="25744527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#15 Cognitive Abilities among Genders : </a:t>
            </a:r>
            <a:r>
              <a:rPr lang="en-US" sz="2800" dirty="0" smtClean="0">
                <a:solidFill>
                  <a:srgbClr val="FF0000"/>
                </a:solidFill>
              </a:rPr>
              <a:t>Spatial Ability</a:t>
            </a:r>
            <a:endParaRPr lang="en-US" sz="2800" dirty="0">
              <a:solidFill>
                <a:srgbClr val="FF0000"/>
              </a:solidFill>
            </a:endParaRPr>
          </a:p>
        </p:txBody>
      </p:sp>
      <p:pic>
        <p:nvPicPr>
          <p:cNvPr id="7170" name="Picture 2" descr="Spatial reasoning test example ques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408" y="2564904"/>
            <a:ext cx="5354774" cy="28803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55576" y="1556792"/>
            <a:ext cx="8208912" cy="830997"/>
          </a:xfrm>
          <a:prstGeom prst="rect">
            <a:avLst/>
          </a:prstGeom>
          <a:noFill/>
        </p:spPr>
        <p:txBody>
          <a:bodyPr wrap="square" rtlCol="0">
            <a:spAutoFit/>
          </a:bodyPr>
          <a:lstStyle/>
          <a:p>
            <a:r>
              <a:rPr lang="en-US" sz="2400" dirty="0">
                <a:solidFill>
                  <a:srgbClr val="600000"/>
                </a:solidFill>
              </a:rPr>
              <a:t>To solve this question you need to fold the "cut out" in your mind and choose the correct representation.</a:t>
            </a:r>
          </a:p>
        </p:txBody>
      </p:sp>
      <p:sp>
        <p:nvSpPr>
          <p:cNvPr id="3" name="TextBox 2"/>
          <p:cNvSpPr txBox="1"/>
          <p:nvPr/>
        </p:nvSpPr>
        <p:spPr>
          <a:xfrm>
            <a:off x="2483768" y="5589240"/>
            <a:ext cx="720080" cy="369332"/>
          </a:xfrm>
          <a:prstGeom prst="rect">
            <a:avLst/>
          </a:prstGeom>
          <a:noFill/>
        </p:spPr>
        <p:txBody>
          <a:bodyPr wrap="square" rtlCol="0">
            <a:spAutoFit/>
          </a:bodyPr>
          <a:lstStyle/>
          <a:p>
            <a:r>
              <a:rPr lang="en-US" dirty="0" smtClean="0">
                <a:solidFill>
                  <a:srgbClr val="600000"/>
                </a:solidFill>
              </a:rPr>
              <a:t>A</a:t>
            </a:r>
            <a:endParaRPr lang="en-US" dirty="0">
              <a:solidFill>
                <a:srgbClr val="600000"/>
              </a:solidFill>
            </a:endParaRPr>
          </a:p>
        </p:txBody>
      </p:sp>
      <p:sp>
        <p:nvSpPr>
          <p:cNvPr id="8" name="TextBox 7"/>
          <p:cNvSpPr txBox="1"/>
          <p:nvPr/>
        </p:nvSpPr>
        <p:spPr>
          <a:xfrm>
            <a:off x="3851920" y="5589240"/>
            <a:ext cx="720080" cy="369332"/>
          </a:xfrm>
          <a:prstGeom prst="rect">
            <a:avLst/>
          </a:prstGeom>
          <a:noFill/>
        </p:spPr>
        <p:txBody>
          <a:bodyPr wrap="square" rtlCol="0">
            <a:spAutoFit/>
          </a:bodyPr>
          <a:lstStyle/>
          <a:p>
            <a:r>
              <a:rPr lang="en-US" dirty="0">
                <a:solidFill>
                  <a:srgbClr val="600000"/>
                </a:solidFill>
              </a:rPr>
              <a:t>B</a:t>
            </a:r>
          </a:p>
        </p:txBody>
      </p:sp>
      <p:sp>
        <p:nvSpPr>
          <p:cNvPr id="9" name="TextBox 8"/>
          <p:cNvSpPr txBox="1"/>
          <p:nvPr/>
        </p:nvSpPr>
        <p:spPr>
          <a:xfrm>
            <a:off x="5220072" y="5589240"/>
            <a:ext cx="720080" cy="369332"/>
          </a:xfrm>
          <a:prstGeom prst="rect">
            <a:avLst/>
          </a:prstGeom>
          <a:noFill/>
        </p:spPr>
        <p:txBody>
          <a:bodyPr wrap="square" rtlCol="0">
            <a:spAutoFit/>
          </a:bodyPr>
          <a:lstStyle/>
          <a:p>
            <a:r>
              <a:rPr lang="en-US" dirty="0" smtClean="0">
                <a:solidFill>
                  <a:srgbClr val="600000"/>
                </a:solidFill>
              </a:rPr>
              <a:t>C</a:t>
            </a:r>
            <a:endParaRPr lang="en-US" dirty="0">
              <a:solidFill>
                <a:srgbClr val="600000"/>
              </a:solidFill>
            </a:endParaRPr>
          </a:p>
        </p:txBody>
      </p:sp>
      <p:sp>
        <p:nvSpPr>
          <p:cNvPr id="10" name="TextBox 9"/>
          <p:cNvSpPr txBox="1"/>
          <p:nvPr/>
        </p:nvSpPr>
        <p:spPr>
          <a:xfrm>
            <a:off x="6516216" y="5589240"/>
            <a:ext cx="720080" cy="369332"/>
          </a:xfrm>
          <a:prstGeom prst="rect">
            <a:avLst/>
          </a:prstGeom>
          <a:noFill/>
        </p:spPr>
        <p:txBody>
          <a:bodyPr wrap="square" rtlCol="0">
            <a:spAutoFit/>
          </a:bodyPr>
          <a:lstStyle/>
          <a:p>
            <a:r>
              <a:rPr lang="en-US" dirty="0" smtClean="0">
                <a:solidFill>
                  <a:srgbClr val="600000"/>
                </a:solidFill>
              </a:rPr>
              <a:t>D</a:t>
            </a:r>
            <a:endParaRPr lang="en-US" dirty="0">
              <a:solidFill>
                <a:srgbClr val="600000"/>
              </a:solidFill>
            </a:endParaRPr>
          </a:p>
        </p:txBody>
      </p:sp>
      <p:sp>
        <p:nvSpPr>
          <p:cNvPr id="5" name="Oval 4"/>
          <p:cNvSpPr/>
          <p:nvPr/>
        </p:nvSpPr>
        <p:spPr>
          <a:xfrm>
            <a:off x="2483768" y="5589240"/>
            <a:ext cx="360040" cy="3693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658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#16 Cognitive Abilities among Genders : </a:t>
            </a:r>
            <a:r>
              <a:rPr lang="en-US" sz="2800" dirty="0" smtClean="0">
                <a:solidFill>
                  <a:srgbClr val="FF0000"/>
                </a:solidFill>
              </a:rPr>
              <a:t>Spatial Ability</a:t>
            </a:r>
            <a:endParaRPr lang="en-US" sz="2800" dirty="0">
              <a:solidFill>
                <a:srgbClr val="FF0000"/>
              </a:solidFill>
            </a:endParaRPr>
          </a:p>
        </p:txBody>
      </p:sp>
      <p:sp>
        <p:nvSpPr>
          <p:cNvPr id="7" name="Content Placeholder 1"/>
          <p:cNvSpPr>
            <a:spLocks noGrp="1"/>
          </p:cNvSpPr>
          <p:nvPr>
            <p:ph idx="1"/>
          </p:nvPr>
        </p:nvSpPr>
        <p:spPr>
          <a:xfrm>
            <a:off x="1115616" y="2564904"/>
            <a:ext cx="6984776" cy="2160240"/>
          </a:xfrm>
        </p:spPr>
        <p:txBody>
          <a:bodyPr>
            <a:normAutofit/>
          </a:bodyPr>
          <a:lstStyle/>
          <a:p>
            <a:pPr marL="0" indent="0" algn="ctr">
              <a:buNone/>
            </a:pPr>
            <a:r>
              <a:rPr lang="en-US" sz="4000" dirty="0" smtClean="0">
                <a:solidFill>
                  <a:srgbClr val="C00000"/>
                </a:solidFill>
              </a:rPr>
              <a:t>Spatial ability: Who are better?</a:t>
            </a:r>
            <a:r>
              <a:rPr lang="en-US" dirty="0" smtClean="0">
                <a:solidFill>
                  <a:srgbClr val="C00000"/>
                </a:solidFill>
              </a:rPr>
              <a:t> </a:t>
            </a:r>
            <a:endParaRPr lang="en-US" dirty="0">
              <a:solidFill>
                <a:srgbClr val="C00000"/>
              </a:solidFill>
            </a:endParaRPr>
          </a:p>
          <a:p>
            <a:pPr marL="0" indent="0" algn="ctr">
              <a:buNone/>
            </a:pPr>
            <a:r>
              <a:rPr lang="en-US" sz="4800" dirty="0" smtClean="0">
                <a:solidFill>
                  <a:schemeClr val="bg1"/>
                </a:solidFill>
              </a:rPr>
              <a:t>Male or Female?</a:t>
            </a:r>
            <a:endParaRPr lang="en-US" sz="4800" dirty="0" smtClean="0">
              <a:solidFill>
                <a:srgbClr val="600000"/>
              </a:solidFill>
            </a:endParaRPr>
          </a:p>
        </p:txBody>
      </p:sp>
    </p:spTree>
    <p:extLst>
      <p:ext uri="{BB962C8B-B14F-4D97-AF65-F5344CB8AC3E}">
        <p14:creationId xmlns:p14="http://schemas.microsoft.com/office/powerpoint/2010/main" val="33960682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#17 Cognitive Abilities among Genders : </a:t>
            </a:r>
            <a:r>
              <a:rPr lang="en-US" sz="2800" dirty="0" smtClean="0">
                <a:solidFill>
                  <a:srgbClr val="FF0000"/>
                </a:solidFill>
              </a:rPr>
              <a:t>Spatial Ability</a:t>
            </a:r>
            <a:endParaRPr lang="en-US" sz="2800" dirty="0">
              <a:solidFill>
                <a:srgbClr val="FF0000"/>
              </a:solidFill>
            </a:endParaRPr>
          </a:p>
        </p:txBody>
      </p:sp>
      <p:sp>
        <p:nvSpPr>
          <p:cNvPr id="2" name="Content Placeholder 1"/>
          <p:cNvSpPr>
            <a:spLocks noGrp="1"/>
          </p:cNvSpPr>
          <p:nvPr>
            <p:ph idx="1"/>
          </p:nvPr>
        </p:nvSpPr>
        <p:spPr>
          <a:xfrm>
            <a:off x="1115616" y="1628800"/>
            <a:ext cx="7067128" cy="4104456"/>
          </a:xfrm>
        </p:spPr>
        <p:txBody>
          <a:bodyPr>
            <a:normAutofit fontScale="92500" lnSpcReduction="10000"/>
          </a:bodyPr>
          <a:lstStyle/>
          <a:p>
            <a:r>
              <a:rPr lang="en-US" sz="2600" dirty="0">
                <a:solidFill>
                  <a:schemeClr val="bg1"/>
                </a:solidFill>
              </a:rPr>
              <a:t>More than 50 years of psychological testing and research have yielded the consensus </a:t>
            </a:r>
            <a:r>
              <a:rPr lang="en-US" sz="2600" dirty="0" smtClean="0">
                <a:solidFill>
                  <a:schemeClr val="bg1"/>
                </a:solidFill>
              </a:rPr>
              <a:t>that….</a:t>
            </a:r>
          </a:p>
          <a:p>
            <a:pPr marL="0" indent="0">
              <a:buNone/>
            </a:pPr>
            <a:r>
              <a:rPr lang="en-US" sz="2600" dirty="0" smtClean="0">
                <a:solidFill>
                  <a:schemeClr val="bg1"/>
                </a:solidFill>
              </a:rPr>
              <a:t>The </a:t>
            </a:r>
            <a:r>
              <a:rPr lang="en-US" sz="2600" dirty="0">
                <a:solidFill>
                  <a:schemeClr val="bg1"/>
                </a:solidFill>
              </a:rPr>
              <a:t>most persistent of individual differences on multifactor tests of psychological functioning is a sex difference in spatial ability</a:t>
            </a:r>
            <a:r>
              <a:rPr lang="en-US" sz="3000" dirty="0">
                <a:solidFill>
                  <a:schemeClr val="bg1"/>
                </a:solidFill>
              </a:rPr>
              <a:t>. </a:t>
            </a:r>
            <a:r>
              <a:rPr lang="en-US" sz="3500" b="1" dirty="0">
                <a:solidFill>
                  <a:srgbClr val="700000"/>
                </a:solidFill>
              </a:rPr>
              <a:t>Males have decidedly better spatial skill than females</a:t>
            </a:r>
            <a:r>
              <a:rPr lang="en-US" sz="3500" dirty="0" smtClean="0">
                <a:solidFill>
                  <a:schemeClr val="bg1"/>
                </a:solidFill>
              </a:rPr>
              <a:t>. </a:t>
            </a:r>
          </a:p>
          <a:p>
            <a:pPr marL="0" indent="0">
              <a:buNone/>
            </a:pPr>
            <a:endParaRPr lang="en-US" dirty="0" smtClean="0">
              <a:solidFill>
                <a:schemeClr val="bg1"/>
              </a:solidFill>
            </a:endParaRPr>
          </a:p>
          <a:p>
            <a:pPr marL="0" indent="0">
              <a:buNone/>
            </a:pPr>
            <a:r>
              <a:rPr lang="en-US" sz="1800" dirty="0" smtClean="0">
                <a:solidFill>
                  <a:schemeClr val="bg1"/>
                </a:solidFill>
              </a:rPr>
              <a:t>(</a:t>
            </a:r>
            <a:r>
              <a:rPr lang="en-US" sz="1800" dirty="0">
                <a:solidFill>
                  <a:schemeClr val="bg1"/>
                </a:solidFill>
              </a:rPr>
              <a:t>Harris 1978,p. 405; </a:t>
            </a:r>
            <a:r>
              <a:rPr lang="en-US" sz="1800" dirty="0" err="1">
                <a:solidFill>
                  <a:schemeClr val="bg1"/>
                </a:solidFill>
              </a:rPr>
              <a:t>Maccoby</a:t>
            </a:r>
            <a:r>
              <a:rPr lang="en-US" sz="1800" dirty="0">
                <a:solidFill>
                  <a:schemeClr val="bg1"/>
                </a:solidFill>
              </a:rPr>
              <a:t> and Jacklin1974; McGee 1979, 1982; </a:t>
            </a:r>
            <a:r>
              <a:rPr lang="en-US" sz="1800" dirty="0" err="1">
                <a:solidFill>
                  <a:schemeClr val="bg1"/>
                </a:solidFill>
              </a:rPr>
              <a:t>Wittigand</a:t>
            </a:r>
            <a:r>
              <a:rPr lang="en-US" sz="1800" dirty="0">
                <a:solidFill>
                  <a:schemeClr val="bg1"/>
                </a:solidFill>
              </a:rPr>
              <a:t> Petersen 1979.)</a:t>
            </a:r>
          </a:p>
        </p:txBody>
      </p:sp>
    </p:spTree>
    <p:extLst>
      <p:ext uri="{BB962C8B-B14F-4D97-AF65-F5344CB8AC3E}">
        <p14:creationId xmlns:p14="http://schemas.microsoft.com/office/powerpoint/2010/main" val="25797169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544" y="1772816"/>
            <a:ext cx="13609512" cy="1143000"/>
          </a:xfrm>
        </p:spPr>
        <p:style>
          <a:lnRef idx="2">
            <a:schemeClr val="accent6"/>
          </a:lnRef>
          <a:fillRef idx="1">
            <a:schemeClr val="lt1"/>
          </a:fillRef>
          <a:effectRef idx="0">
            <a:schemeClr val="accent6"/>
          </a:effectRef>
          <a:fontRef idx="minor">
            <a:schemeClr val="dk1"/>
          </a:fontRef>
        </p:style>
        <p:txBody>
          <a:bodyPr>
            <a:normAutofit/>
          </a:bodyPr>
          <a:lstStyle/>
          <a:p>
            <a:pPr algn="l"/>
            <a:r>
              <a:rPr lang="en-US" sz="5400" dirty="0" smtClean="0">
                <a:solidFill>
                  <a:srgbClr val="C00000"/>
                </a:solidFill>
              </a:rPr>
              <a:t>     Outline</a:t>
            </a:r>
            <a:endParaRPr lang="en-US" sz="5400" dirty="0">
              <a:solidFill>
                <a:srgbClr val="C00000"/>
              </a:solidFill>
            </a:endParaRPr>
          </a:p>
        </p:txBody>
      </p:sp>
      <p:sp>
        <p:nvSpPr>
          <p:cNvPr id="3" name="Content Placeholder 2"/>
          <p:cNvSpPr>
            <a:spLocks noGrp="1"/>
          </p:cNvSpPr>
          <p:nvPr>
            <p:ph idx="1"/>
          </p:nvPr>
        </p:nvSpPr>
        <p:spPr>
          <a:xfrm>
            <a:off x="467544" y="2996952"/>
            <a:ext cx="8229600" cy="1972816"/>
          </a:xfrm>
        </p:spPr>
        <p:txBody>
          <a:bodyPr>
            <a:normAutofit/>
          </a:bodyPr>
          <a:lstStyle/>
          <a:p>
            <a:r>
              <a:rPr lang="en-US" dirty="0" smtClean="0">
                <a:solidFill>
                  <a:srgbClr val="600000"/>
                </a:solidFill>
                <a:cs typeface="Arial" pitchFamily="34" charset="0"/>
              </a:rPr>
              <a:t>What is cognitive ability?</a:t>
            </a:r>
          </a:p>
          <a:p>
            <a:r>
              <a:rPr lang="en-US" dirty="0" smtClean="0">
                <a:solidFill>
                  <a:srgbClr val="600000"/>
                </a:solidFill>
                <a:cs typeface="Arial" pitchFamily="34" charset="0"/>
              </a:rPr>
              <a:t>Difference cognitive ability among genders</a:t>
            </a:r>
          </a:p>
          <a:p>
            <a:r>
              <a:rPr lang="en-US" dirty="0" smtClean="0">
                <a:solidFill>
                  <a:srgbClr val="600000"/>
                </a:solidFill>
                <a:cs typeface="Arial" pitchFamily="34" charset="0"/>
              </a:rPr>
              <a:t>Conclusion</a:t>
            </a:r>
          </a:p>
        </p:txBody>
      </p:sp>
    </p:spTree>
    <p:extLst>
      <p:ext uri="{BB962C8B-B14F-4D97-AF65-F5344CB8AC3E}">
        <p14:creationId xmlns:p14="http://schemas.microsoft.com/office/powerpoint/2010/main" val="42713688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#18 Cognitive Abilities among Genders : </a:t>
            </a:r>
            <a:r>
              <a:rPr lang="en-US" sz="2800" dirty="0" smtClean="0">
                <a:solidFill>
                  <a:srgbClr val="FF0000"/>
                </a:solidFill>
              </a:rPr>
              <a:t>Mathematical </a:t>
            </a:r>
            <a:r>
              <a:rPr lang="en-US" sz="2800" dirty="0">
                <a:solidFill>
                  <a:srgbClr val="FF0000"/>
                </a:solidFill>
              </a:rPr>
              <a:t>ability</a:t>
            </a:r>
            <a:br>
              <a:rPr lang="en-US" sz="2800" dirty="0">
                <a:solidFill>
                  <a:srgbClr val="FF0000"/>
                </a:solidFill>
              </a:rPr>
            </a:br>
            <a:endParaRPr lang="en-US" sz="2800" dirty="0">
              <a:solidFill>
                <a:srgbClr val="FF0000"/>
              </a:solidFill>
            </a:endParaRPr>
          </a:p>
        </p:txBody>
      </p:sp>
      <p:sp>
        <p:nvSpPr>
          <p:cNvPr id="2" name="Content Placeholder 1"/>
          <p:cNvSpPr>
            <a:spLocks noGrp="1"/>
          </p:cNvSpPr>
          <p:nvPr>
            <p:ph idx="1"/>
          </p:nvPr>
        </p:nvSpPr>
        <p:spPr>
          <a:xfrm>
            <a:off x="603846" y="1988840"/>
            <a:ext cx="8136904" cy="2304256"/>
          </a:xfrm>
        </p:spPr>
        <p:txBody>
          <a:bodyPr>
            <a:normAutofit/>
          </a:bodyPr>
          <a:lstStyle/>
          <a:p>
            <a:r>
              <a:rPr lang="en-US" sz="3600" b="1" dirty="0">
                <a:solidFill>
                  <a:srgbClr val="600000"/>
                </a:solidFill>
              </a:rPr>
              <a:t>Math </a:t>
            </a:r>
            <a:r>
              <a:rPr lang="en-US" sz="3600" b="1" dirty="0" smtClean="0">
                <a:solidFill>
                  <a:srgbClr val="600000"/>
                </a:solidFill>
              </a:rPr>
              <a:t>ability </a:t>
            </a:r>
            <a:r>
              <a:rPr lang="en-US" sz="2800" dirty="0" smtClean="0">
                <a:solidFill>
                  <a:schemeClr val="bg1"/>
                </a:solidFill>
              </a:rPr>
              <a:t>In </a:t>
            </a:r>
            <a:r>
              <a:rPr lang="en-US" sz="2800" dirty="0">
                <a:solidFill>
                  <a:schemeClr val="bg1"/>
                </a:solidFill>
              </a:rPr>
              <a:t>some societies, is gendered.  That is, many people believe that boys and men are better at math than girls and women and, further, that this difference is </a:t>
            </a:r>
            <a:r>
              <a:rPr lang="en-US" sz="2800" dirty="0" smtClean="0">
                <a:solidFill>
                  <a:schemeClr val="bg1"/>
                </a:solidFill>
              </a:rPr>
              <a:t>biological. </a:t>
            </a:r>
          </a:p>
        </p:txBody>
      </p:sp>
      <mc:AlternateContent xmlns:mc="http://schemas.openxmlformats.org/markup-compatibility/2006" xmlns:a14="http://schemas.microsoft.com/office/drawing/2010/main">
        <mc:Choice Requires="a14">
          <p:sp>
            <p:nvSpPr>
              <p:cNvPr id="3" name="TextBox 2"/>
              <p:cNvSpPr txBox="1"/>
              <p:nvPr/>
            </p:nvSpPr>
            <p:spPr>
              <a:xfrm>
                <a:off x="1748261" y="4653136"/>
                <a:ext cx="5848075" cy="109934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pt-BR" sz="2400" i="1" smtClean="0">
                          <a:solidFill>
                            <a:srgbClr val="600000"/>
                          </a:solidFill>
                          <a:latin typeface="Cambria Math"/>
                        </a:rPr>
                        <m:t>𝑓</m:t>
                      </m:r>
                      <m:d>
                        <m:dPr>
                          <m:ctrlPr>
                            <a:rPr lang="pt-BR" sz="2400" i="1" smtClean="0">
                              <a:solidFill>
                                <a:srgbClr val="600000"/>
                              </a:solidFill>
                              <a:latin typeface="Cambria Math"/>
                            </a:rPr>
                          </m:ctrlPr>
                        </m:dPr>
                        <m:e>
                          <m:r>
                            <a:rPr lang="pt-BR" sz="2400" i="1" smtClean="0">
                              <a:solidFill>
                                <a:srgbClr val="600000"/>
                              </a:solidFill>
                              <a:latin typeface="Cambria Math"/>
                            </a:rPr>
                            <m:t>𝑥</m:t>
                          </m:r>
                        </m:e>
                      </m:d>
                      <m:r>
                        <a:rPr lang="pt-BR" sz="2400" i="1" smtClean="0">
                          <a:solidFill>
                            <a:srgbClr val="600000"/>
                          </a:solidFill>
                          <a:latin typeface="Cambria Math"/>
                        </a:rPr>
                        <m:t>=</m:t>
                      </m:r>
                      <m:sSub>
                        <m:sSubPr>
                          <m:ctrlPr>
                            <a:rPr lang="pt-BR" sz="2400" i="1" smtClean="0">
                              <a:solidFill>
                                <a:srgbClr val="600000"/>
                              </a:solidFill>
                              <a:latin typeface="Cambria Math"/>
                            </a:rPr>
                          </m:ctrlPr>
                        </m:sSubPr>
                        <m:e>
                          <m:r>
                            <a:rPr lang="pt-BR" sz="2400" i="1" smtClean="0">
                              <a:solidFill>
                                <a:srgbClr val="600000"/>
                              </a:solidFill>
                              <a:latin typeface="Cambria Math"/>
                            </a:rPr>
                            <m:t>𝑎</m:t>
                          </m:r>
                        </m:e>
                        <m:sub>
                          <m:r>
                            <a:rPr lang="pt-BR" sz="2400" i="1" smtClean="0">
                              <a:solidFill>
                                <a:srgbClr val="600000"/>
                              </a:solidFill>
                              <a:latin typeface="Cambria Math"/>
                            </a:rPr>
                            <m:t>0</m:t>
                          </m:r>
                        </m:sub>
                      </m:sSub>
                      <m:r>
                        <a:rPr lang="pt-BR" sz="2400" i="1" smtClean="0">
                          <a:solidFill>
                            <a:srgbClr val="600000"/>
                          </a:solidFill>
                          <a:latin typeface="Cambria Math"/>
                        </a:rPr>
                        <m:t>+</m:t>
                      </m:r>
                      <m:nary>
                        <m:naryPr>
                          <m:chr m:val="∑"/>
                          <m:ctrlPr>
                            <a:rPr lang="pt-BR" sz="2400" i="1" smtClean="0">
                              <a:solidFill>
                                <a:srgbClr val="600000"/>
                              </a:solidFill>
                              <a:latin typeface="Cambria Math"/>
                            </a:rPr>
                          </m:ctrlPr>
                        </m:naryPr>
                        <m:sub>
                          <m:r>
                            <a:rPr lang="pt-BR" sz="2400" i="1" smtClean="0">
                              <a:solidFill>
                                <a:srgbClr val="600000"/>
                              </a:solidFill>
                              <a:latin typeface="Cambria Math"/>
                            </a:rPr>
                            <m:t>𝑛</m:t>
                          </m:r>
                          <m:r>
                            <a:rPr lang="pt-BR" sz="2400" i="1" smtClean="0">
                              <a:solidFill>
                                <a:srgbClr val="600000"/>
                              </a:solidFill>
                              <a:latin typeface="Cambria Math"/>
                            </a:rPr>
                            <m:t>=1</m:t>
                          </m:r>
                        </m:sub>
                        <m:sup>
                          <m:r>
                            <a:rPr lang="pt-BR" sz="2400" i="1" smtClean="0">
                              <a:solidFill>
                                <a:srgbClr val="600000"/>
                              </a:solidFill>
                              <a:latin typeface="Cambria Math"/>
                            </a:rPr>
                            <m:t>∞</m:t>
                          </m:r>
                        </m:sup>
                        <m:e>
                          <m:d>
                            <m:dPr>
                              <m:ctrlPr>
                                <a:rPr lang="pt-BR" sz="2400" i="1" smtClean="0">
                                  <a:solidFill>
                                    <a:srgbClr val="600000"/>
                                  </a:solidFill>
                                  <a:latin typeface="Cambria Math"/>
                                </a:rPr>
                              </m:ctrlPr>
                            </m:dPr>
                            <m:e>
                              <m:sSub>
                                <m:sSubPr>
                                  <m:ctrlPr>
                                    <a:rPr lang="pt-BR" sz="2400" i="1" smtClean="0">
                                      <a:solidFill>
                                        <a:srgbClr val="600000"/>
                                      </a:solidFill>
                                      <a:latin typeface="Cambria Math"/>
                                    </a:rPr>
                                  </m:ctrlPr>
                                </m:sSubPr>
                                <m:e>
                                  <m:r>
                                    <a:rPr lang="pt-BR" sz="2400" i="1" smtClean="0">
                                      <a:solidFill>
                                        <a:srgbClr val="600000"/>
                                      </a:solidFill>
                                      <a:latin typeface="Cambria Math"/>
                                    </a:rPr>
                                    <m:t>𝑎</m:t>
                                  </m:r>
                                </m:e>
                                <m:sub>
                                  <m:r>
                                    <a:rPr lang="pt-BR" sz="2400" i="1" smtClean="0">
                                      <a:solidFill>
                                        <a:srgbClr val="600000"/>
                                      </a:solidFill>
                                      <a:latin typeface="Cambria Math"/>
                                    </a:rPr>
                                    <m:t>𝑛</m:t>
                                  </m:r>
                                </m:sub>
                              </m:sSub>
                              <m:func>
                                <m:funcPr>
                                  <m:ctrlPr>
                                    <a:rPr lang="pt-BR" sz="2400" i="1" smtClean="0">
                                      <a:solidFill>
                                        <a:srgbClr val="600000"/>
                                      </a:solidFill>
                                      <a:latin typeface="Cambria Math"/>
                                    </a:rPr>
                                  </m:ctrlPr>
                                </m:funcPr>
                                <m:fName>
                                  <m:r>
                                    <m:rPr>
                                      <m:sty m:val="p"/>
                                    </m:rPr>
                                    <a:rPr lang="pt-BR" sz="2400" i="0" smtClean="0">
                                      <a:solidFill>
                                        <a:srgbClr val="600000"/>
                                      </a:solidFill>
                                      <a:latin typeface="Cambria Math"/>
                                    </a:rPr>
                                    <m:t>cos</m:t>
                                  </m:r>
                                </m:fName>
                                <m:e>
                                  <m:f>
                                    <m:fPr>
                                      <m:ctrlPr>
                                        <a:rPr lang="pt-BR" sz="2400" i="1" smtClean="0">
                                          <a:solidFill>
                                            <a:srgbClr val="600000"/>
                                          </a:solidFill>
                                          <a:latin typeface="Cambria Math"/>
                                        </a:rPr>
                                      </m:ctrlPr>
                                    </m:fPr>
                                    <m:num>
                                      <m:r>
                                        <a:rPr lang="pt-BR" sz="2400" i="1" smtClean="0">
                                          <a:solidFill>
                                            <a:srgbClr val="600000"/>
                                          </a:solidFill>
                                          <a:latin typeface="Cambria Math"/>
                                        </a:rPr>
                                        <m:t>𝑛</m:t>
                                      </m:r>
                                      <m:r>
                                        <a:rPr lang="pt-BR" sz="2400" i="1" smtClean="0">
                                          <a:solidFill>
                                            <a:srgbClr val="600000"/>
                                          </a:solidFill>
                                          <a:latin typeface="Cambria Math"/>
                                        </a:rPr>
                                        <m:t>𝜋</m:t>
                                      </m:r>
                                      <m:r>
                                        <a:rPr lang="pt-BR" sz="2400" i="1" smtClean="0">
                                          <a:solidFill>
                                            <a:srgbClr val="600000"/>
                                          </a:solidFill>
                                          <a:latin typeface="Cambria Math"/>
                                        </a:rPr>
                                        <m:t>𝑥</m:t>
                                      </m:r>
                                    </m:num>
                                    <m:den>
                                      <m:r>
                                        <a:rPr lang="pt-BR" sz="2400" i="1" smtClean="0">
                                          <a:solidFill>
                                            <a:srgbClr val="600000"/>
                                          </a:solidFill>
                                          <a:latin typeface="Cambria Math"/>
                                        </a:rPr>
                                        <m:t>𝐿</m:t>
                                      </m:r>
                                    </m:den>
                                  </m:f>
                                </m:e>
                              </m:func>
                              <m:r>
                                <a:rPr lang="pt-BR" sz="2400" i="1" smtClean="0">
                                  <a:solidFill>
                                    <a:srgbClr val="600000"/>
                                  </a:solidFill>
                                  <a:latin typeface="Cambria Math"/>
                                </a:rPr>
                                <m:t>+</m:t>
                              </m:r>
                              <m:sSub>
                                <m:sSubPr>
                                  <m:ctrlPr>
                                    <a:rPr lang="pt-BR" sz="2400" i="1" smtClean="0">
                                      <a:solidFill>
                                        <a:srgbClr val="600000"/>
                                      </a:solidFill>
                                      <a:latin typeface="Cambria Math"/>
                                    </a:rPr>
                                  </m:ctrlPr>
                                </m:sSubPr>
                                <m:e>
                                  <m:r>
                                    <a:rPr lang="pt-BR" sz="2400" i="1" smtClean="0">
                                      <a:solidFill>
                                        <a:srgbClr val="600000"/>
                                      </a:solidFill>
                                      <a:latin typeface="Cambria Math"/>
                                    </a:rPr>
                                    <m:t>𝑏</m:t>
                                  </m:r>
                                </m:e>
                                <m:sub>
                                  <m:r>
                                    <a:rPr lang="pt-BR" sz="2400" i="1" smtClean="0">
                                      <a:solidFill>
                                        <a:srgbClr val="600000"/>
                                      </a:solidFill>
                                      <a:latin typeface="Cambria Math"/>
                                    </a:rPr>
                                    <m:t>𝑛</m:t>
                                  </m:r>
                                </m:sub>
                              </m:sSub>
                              <m:func>
                                <m:funcPr>
                                  <m:ctrlPr>
                                    <a:rPr lang="pt-BR" sz="2400" i="1" smtClean="0">
                                      <a:solidFill>
                                        <a:srgbClr val="600000"/>
                                      </a:solidFill>
                                      <a:latin typeface="Cambria Math"/>
                                    </a:rPr>
                                  </m:ctrlPr>
                                </m:funcPr>
                                <m:fName>
                                  <m:r>
                                    <m:rPr>
                                      <m:sty m:val="p"/>
                                    </m:rPr>
                                    <a:rPr lang="pt-BR" sz="2400" i="0" smtClean="0">
                                      <a:solidFill>
                                        <a:srgbClr val="600000"/>
                                      </a:solidFill>
                                      <a:latin typeface="Cambria Math"/>
                                    </a:rPr>
                                    <m:t>sin</m:t>
                                  </m:r>
                                </m:fName>
                                <m:e>
                                  <m:f>
                                    <m:fPr>
                                      <m:ctrlPr>
                                        <a:rPr lang="pt-BR" sz="2400" i="1" smtClean="0">
                                          <a:solidFill>
                                            <a:srgbClr val="600000"/>
                                          </a:solidFill>
                                          <a:latin typeface="Cambria Math"/>
                                        </a:rPr>
                                      </m:ctrlPr>
                                    </m:fPr>
                                    <m:num>
                                      <m:r>
                                        <a:rPr lang="pt-BR" sz="2400" i="1" smtClean="0">
                                          <a:solidFill>
                                            <a:srgbClr val="600000"/>
                                          </a:solidFill>
                                          <a:latin typeface="Cambria Math"/>
                                        </a:rPr>
                                        <m:t>𝑛</m:t>
                                      </m:r>
                                      <m:r>
                                        <a:rPr lang="pt-BR" sz="2400" i="1" smtClean="0">
                                          <a:solidFill>
                                            <a:srgbClr val="600000"/>
                                          </a:solidFill>
                                          <a:latin typeface="Cambria Math"/>
                                        </a:rPr>
                                        <m:t>𝜋</m:t>
                                      </m:r>
                                      <m:r>
                                        <a:rPr lang="pt-BR" sz="2400" i="1" smtClean="0">
                                          <a:solidFill>
                                            <a:srgbClr val="600000"/>
                                          </a:solidFill>
                                          <a:latin typeface="Cambria Math"/>
                                        </a:rPr>
                                        <m:t>𝑥</m:t>
                                      </m:r>
                                    </m:num>
                                    <m:den>
                                      <m:r>
                                        <a:rPr lang="pt-BR" sz="2400" i="1" smtClean="0">
                                          <a:solidFill>
                                            <a:srgbClr val="600000"/>
                                          </a:solidFill>
                                          <a:latin typeface="Cambria Math"/>
                                        </a:rPr>
                                        <m:t>𝐿</m:t>
                                      </m:r>
                                    </m:den>
                                  </m:f>
                                </m:e>
                              </m:func>
                            </m:e>
                          </m:d>
                        </m:e>
                      </m:nary>
                    </m:oMath>
                  </m:oMathPara>
                </a14:m>
                <a:endParaRPr lang="en-US" sz="1600" dirty="0">
                  <a:solidFill>
                    <a:srgbClr val="60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748261" y="4653136"/>
                <a:ext cx="5848075" cy="1099340"/>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267298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400" dirty="0" smtClean="0"/>
              <a:t>  #19 Cognitive Abilities among Genders : </a:t>
            </a:r>
            <a:r>
              <a:rPr lang="en-US" sz="2400" dirty="0">
                <a:solidFill>
                  <a:srgbClr val="FF0000"/>
                </a:solidFill>
              </a:rPr>
              <a:t>Mathematical ability</a:t>
            </a:r>
          </a:p>
        </p:txBody>
      </p:sp>
      <p:sp>
        <p:nvSpPr>
          <p:cNvPr id="7" name="Content Placeholder 1"/>
          <p:cNvSpPr>
            <a:spLocks noGrp="1"/>
          </p:cNvSpPr>
          <p:nvPr>
            <p:ph idx="1"/>
          </p:nvPr>
        </p:nvSpPr>
        <p:spPr>
          <a:xfrm>
            <a:off x="1115616" y="2564904"/>
            <a:ext cx="6984776" cy="2160240"/>
          </a:xfrm>
        </p:spPr>
        <p:txBody>
          <a:bodyPr>
            <a:normAutofit/>
          </a:bodyPr>
          <a:lstStyle/>
          <a:p>
            <a:pPr marL="0" indent="0" algn="ctr">
              <a:buNone/>
            </a:pPr>
            <a:r>
              <a:rPr lang="en-US" sz="2800" dirty="0">
                <a:solidFill>
                  <a:srgbClr val="C00000"/>
                </a:solidFill>
              </a:rPr>
              <a:t>Mathematical ability </a:t>
            </a:r>
            <a:r>
              <a:rPr lang="en-US" sz="4000" dirty="0" smtClean="0">
                <a:solidFill>
                  <a:srgbClr val="C00000"/>
                </a:solidFill>
              </a:rPr>
              <a:t>: Who are better?</a:t>
            </a:r>
            <a:r>
              <a:rPr lang="en-US" dirty="0" smtClean="0">
                <a:solidFill>
                  <a:srgbClr val="C00000"/>
                </a:solidFill>
              </a:rPr>
              <a:t> </a:t>
            </a:r>
            <a:endParaRPr lang="en-US" dirty="0">
              <a:solidFill>
                <a:srgbClr val="C00000"/>
              </a:solidFill>
            </a:endParaRPr>
          </a:p>
          <a:p>
            <a:pPr marL="0" indent="0" algn="ctr">
              <a:buNone/>
            </a:pPr>
            <a:r>
              <a:rPr lang="en-US" sz="4800" dirty="0" smtClean="0">
                <a:solidFill>
                  <a:schemeClr val="bg1"/>
                </a:solidFill>
              </a:rPr>
              <a:t>Male or Female?</a:t>
            </a:r>
            <a:endParaRPr lang="en-US" sz="4800" dirty="0" smtClean="0">
              <a:solidFill>
                <a:srgbClr val="600000"/>
              </a:solidFill>
            </a:endParaRPr>
          </a:p>
        </p:txBody>
      </p:sp>
    </p:spTree>
    <p:extLst>
      <p:ext uri="{BB962C8B-B14F-4D97-AF65-F5344CB8AC3E}">
        <p14:creationId xmlns:p14="http://schemas.microsoft.com/office/powerpoint/2010/main" val="40910419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#20 Cognitive Abilities among Genders : </a:t>
            </a:r>
            <a:r>
              <a:rPr lang="en-US" sz="2800" dirty="0" smtClean="0">
                <a:solidFill>
                  <a:srgbClr val="FF0000"/>
                </a:solidFill>
              </a:rPr>
              <a:t>Mathematical </a:t>
            </a:r>
            <a:r>
              <a:rPr lang="en-US" sz="2800" dirty="0">
                <a:solidFill>
                  <a:srgbClr val="FF0000"/>
                </a:solidFill>
              </a:rPr>
              <a:t>ability</a:t>
            </a:r>
            <a:r>
              <a:rPr lang="en-US" sz="2800" dirty="0"/>
              <a:t/>
            </a:r>
            <a:br>
              <a:rPr lang="en-US" sz="2800" dirty="0"/>
            </a:br>
            <a:endParaRPr lang="en-US" sz="2800" dirty="0"/>
          </a:p>
        </p:txBody>
      </p:sp>
      <p:sp>
        <p:nvSpPr>
          <p:cNvPr id="2" name="Content Placeholder 1"/>
          <p:cNvSpPr>
            <a:spLocks noGrp="1"/>
          </p:cNvSpPr>
          <p:nvPr>
            <p:ph idx="1"/>
          </p:nvPr>
        </p:nvSpPr>
        <p:spPr>
          <a:xfrm>
            <a:off x="5004048" y="1556792"/>
            <a:ext cx="3453229" cy="5112568"/>
          </a:xfrm>
        </p:spPr>
        <p:txBody>
          <a:bodyPr>
            <a:noAutofit/>
          </a:bodyPr>
          <a:lstStyle/>
          <a:p>
            <a:pPr fontAlgn="base"/>
            <a:r>
              <a:rPr lang="en-US" sz="2400" dirty="0">
                <a:solidFill>
                  <a:schemeClr val="bg1"/>
                </a:solidFill>
              </a:rPr>
              <a:t>There is no difference in math aptitude before age 7.  </a:t>
            </a:r>
            <a:endParaRPr lang="en-US" sz="2400" dirty="0" smtClean="0">
              <a:solidFill>
                <a:schemeClr val="bg1"/>
              </a:solidFill>
            </a:endParaRPr>
          </a:p>
          <a:p>
            <a:pPr marL="0" indent="0" fontAlgn="base">
              <a:buNone/>
            </a:pPr>
            <a:r>
              <a:rPr lang="en-US" sz="2400" dirty="0" smtClean="0">
                <a:solidFill>
                  <a:schemeClr val="bg1"/>
                </a:solidFill>
              </a:rPr>
              <a:t>•</a:t>
            </a:r>
            <a:r>
              <a:rPr lang="en-US" sz="2400" dirty="0">
                <a:solidFill>
                  <a:schemeClr val="bg1"/>
                </a:solidFill>
              </a:rPr>
              <a:t>  </a:t>
            </a:r>
            <a:r>
              <a:rPr lang="en-US" sz="2400" dirty="0" smtClean="0">
                <a:solidFill>
                  <a:schemeClr val="bg1"/>
                </a:solidFill>
              </a:rPr>
              <a:t>Starting </a:t>
            </a:r>
            <a:r>
              <a:rPr lang="en-US" sz="2400" dirty="0">
                <a:solidFill>
                  <a:schemeClr val="bg1"/>
                </a:solidFill>
              </a:rPr>
              <a:t>in adolescence, some differences appear </a:t>
            </a:r>
            <a:endParaRPr lang="en-US" sz="2400" dirty="0" smtClean="0">
              <a:solidFill>
                <a:schemeClr val="bg1"/>
              </a:solidFill>
            </a:endParaRPr>
          </a:p>
          <a:p>
            <a:pPr fontAlgn="base"/>
            <a:r>
              <a:rPr lang="en-US" sz="2800" b="1" dirty="0">
                <a:solidFill>
                  <a:srgbClr val="600000"/>
                </a:solidFill>
              </a:rPr>
              <a:t>B</a:t>
            </a:r>
            <a:r>
              <a:rPr lang="en-US" sz="2800" b="1" dirty="0" smtClean="0">
                <a:solidFill>
                  <a:srgbClr val="600000"/>
                </a:solidFill>
              </a:rPr>
              <a:t>oys </a:t>
            </a:r>
            <a:r>
              <a:rPr lang="en-US" sz="2800" b="1" dirty="0">
                <a:solidFill>
                  <a:srgbClr val="600000"/>
                </a:solidFill>
              </a:rPr>
              <a:t>score approximately 30-35 points higher </a:t>
            </a:r>
            <a:r>
              <a:rPr lang="en-US" sz="2400" dirty="0">
                <a:solidFill>
                  <a:schemeClr val="bg1"/>
                </a:solidFill>
              </a:rPr>
              <a:t>than girls on the math portion of the </a:t>
            </a:r>
            <a:r>
              <a:rPr lang="en-US" sz="2400" dirty="0" smtClean="0">
                <a:solidFill>
                  <a:schemeClr val="bg1"/>
                </a:solidFill>
              </a:rPr>
              <a:t>SAT.</a:t>
            </a:r>
            <a:r>
              <a:rPr lang="en-US" sz="2400" dirty="0">
                <a:solidFill>
                  <a:schemeClr val="bg1"/>
                </a:solidFill>
              </a:rPr>
              <a:t>  </a:t>
            </a:r>
            <a:endParaRPr lang="en-US" sz="2400" dirty="0" smtClean="0">
              <a:solidFill>
                <a:schemeClr val="bg1"/>
              </a:solidFill>
            </a:endParaRPr>
          </a:p>
          <a:p>
            <a:pPr marL="0" indent="0" fontAlgn="base">
              <a:buNone/>
            </a:pPr>
            <a:endParaRPr lang="en-US" sz="1800" dirty="0">
              <a:solidFill>
                <a:schemeClr val="bg1"/>
              </a:solidFill>
            </a:endParaRPr>
          </a:p>
        </p:txBody>
      </p:sp>
      <p:pic>
        <p:nvPicPr>
          <p:cNvPr id="4098" name="Picture 2" descr="http://blogs.britannica.com/wp-content/uploads/2009/06/sat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32" y="1556792"/>
            <a:ext cx="4114741"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170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#21 Cognitive Abilities among Genders : </a:t>
            </a:r>
            <a:r>
              <a:rPr lang="en-US" sz="2800" dirty="0" smtClean="0">
                <a:solidFill>
                  <a:srgbClr val="FF0000"/>
                </a:solidFill>
              </a:rPr>
              <a:t>Mathematical </a:t>
            </a:r>
            <a:r>
              <a:rPr lang="en-US" sz="2800" dirty="0">
                <a:solidFill>
                  <a:srgbClr val="FF0000"/>
                </a:solidFill>
              </a:rPr>
              <a:t>ability</a:t>
            </a:r>
            <a:br>
              <a:rPr lang="en-US" sz="2800" dirty="0">
                <a:solidFill>
                  <a:srgbClr val="FF0000"/>
                </a:solidFill>
              </a:rPr>
            </a:br>
            <a:endParaRPr lang="en-US" sz="2800" dirty="0">
              <a:solidFill>
                <a:srgbClr val="FF0000"/>
              </a:solidFill>
            </a:endParaRPr>
          </a:p>
        </p:txBody>
      </p:sp>
      <p:sp>
        <p:nvSpPr>
          <p:cNvPr id="2" name="Content Placeholder 1"/>
          <p:cNvSpPr>
            <a:spLocks noGrp="1"/>
          </p:cNvSpPr>
          <p:nvPr>
            <p:ph idx="1"/>
          </p:nvPr>
        </p:nvSpPr>
        <p:spPr>
          <a:xfrm>
            <a:off x="6228184" y="2276872"/>
            <a:ext cx="2445117" cy="4104456"/>
          </a:xfrm>
        </p:spPr>
        <p:txBody>
          <a:bodyPr>
            <a:noAutofit/>
          </a:bodyPr>
          <a:lstStyle/>
          <a:p>
            <a:pPr marL="0" indent="0" fontAlgn="base">
              <a:buNone/>
            </a:pPr>
            <a:r>
              <a:rPr lang="en-US" sz="2000" dirty="0" smtClean="0">
                <a:solidFill>
                  <a:schemeClr val="bg1"/>
                </a:solidFill>
              </a:rPr>
              <a:t>Boys </a:t>
            </a:r>
            <a:r>
              <a:rPr lang="en-US" sz="2000" dirty="0">
                <a:solidFill>
                  <a:schemeClr val="bg1"/>
                </a:solidFill>
              </a:rPr>
              <a:t>are also more likely than girls to get nearly all the answers wrong.  </a:t>
            </a:r>
            <a:endParaRPr lang="en-US" sz="2000" dirty="0" smtClean="0">
              <a:solidFill>
                <a:schemeClr val="bg1"/>
              </a:solidFill>
            </a:endParaRPr>
          </a:p>
          <a:p>
            <a:pPr marL="0" indent="0" fontAlgn="base">
              <a:buNone/>
            </a:pPr>
            <a:r>
              <a:rPr lang="en-US" sz="2000" dirty="0" smtClean="0">
                <a:solidFill>
                  <a:schemeClr val="bg1"/>
                </a:solidFill>
              </a:rPr>
              <a:t>So </a:t>
            </a:r>
            <a:r>
              <a:rPr lang="en-US" sz="2000" dirty="0">
                <a:solidFill>
                  <a:schemeClr val="bg1"/>
                </a:solidFill>
              </a:rPr>
              <a:t>they overpopulate both tails of the bell curve; boys are both better, and worse, than girls at math.</a:t>
            </a:r>
          </a:p>
          <a:p>
            <a:pPr marL="0" indent="0" fontAlgn="base">
              <a:buNone/>
            </a:pPr>
            <a:endParaRPr lang="en-US" sz="1600" dirty="0">
              <a:solidFill>
                <a:schemeClr val="bg1"/>
              </a:solidFill>
            </a:endParaRPr>
          </a:p>
        </p:txBody>
      </p:sp>
      <p:sp>
        <p:nvSpPr>
          <p:cNvPr id="3" name="TextBox 2"/>
          <p:cNvSpPr txBox="1"/>
          <p:nvPr/>
        </p:nvSpPr>
        <p:spPr>
          <a:xfrm>
            <a:off x="611560" y="1484784"/>
            <a:ext cx="8856984" cy="523220"/>
          </a:xfrm>
          <a:prstGeom prst="rect">
            <a:avLst/>
          </a:prstGeom>
          <a:noFill/>
        </p:spPr>
        <p:txBody>
          <a:bodyPr wrap="square" rtlCol="0">
            <a:spAutoFit/>
          </a:bodyPr>
          <a:lstStyle/>
          <a:p>
            <a:pPr fontAlgn="base"/>
            <a:r>
              <a:rPr lang="en-US" sz="2800" dirty="0" smtClean="0">
                <a:solidFill>
                  <a:srgbClr val="600000"/>
                </a:solidFill>
              </a:rPr>
              <a:t>When </a:t>
            </a:r>
            <a:r>
              <a:rPr lang="en-US" sz="2800" dirty="0">
                <a:solidFill>
                  <a:srgbClr val="600000"/>
                </a:solidFill>
              </a:rPr>
              <a:t>boys do better, they are usually also doing worse.</a:t>
            </a:r>
            <a:r>
              <a:rPr lang="en-US" sz="2400" dirty="0">
                <a:solidFill>
                  <a:srgbClr val="600000"/>
                </a:solidFill>
              </a:rPr>
              <a:t>   </a:t>
            </a:r>
          </a:p>
        </p:txBody>
      </p:sp>
      <p:pic>
        <p:nvPicPr>
          <p:cNvPr id="6146" name="Picture 2" descr="https://cdn.psychologytoday.com/sites/default/files/styles/image-article_inline_full/public/blogs/95726/2014/03/146332-148516.jpg?itok=lHtSbI-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214385"/>
            <a:ext cx="5688632" cy="3528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290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#22 Cognitive Abilities among Genders : </a:t>
            </a:r>
            <a:r>
              <a:rPr lang="en-US" sz="2800" dirty="0" smtClean="0">
                <a:solidFill>
                  <a:srgbClr val="FF0000"/>
                </a:solidFill>
              </a:rPr>
              <a:t>Mathematical </a:t>
            </a:r>
            <a:r>
              <a:rPr lang="en-US" sz="2800" dirty="0">
                <a:solidFill>
                  <a:srgbClr val="FF0000"/>
                </a:solidFill>
              </a:rPr>
              <a:t>ability</a:t>
            </a:r>
            <a:br>
              <a:rPr lang="en-US" sz="2800" dirty="0">
                <a:solidFill>
                  <a:srgbClr val="FF0000"/>
                </a:solidFill>
              </a:rPr>
            </a:br>
            <a:endParaRPr lang="en-US" sz="2800" dirty="0">
              <a:solidFill>
                <a:srgbClr val="FF0000"/>
              </a:solidFill>
            </a:endParaRPr>
          </a:p>
        </p:txBody>
      </p:sp>
      <p:sp>
        <p:nvSpPr>
          <p:cNvPr id="2" name="Content Placeholder 1"/>
          <p:cNvSpPr>
            <a:spLocks noGrp="1"/>
          </p:cNvSpPr>
          <p:nvPr>
            <p:ph idx="1"/>
          </p:nvPr>
        </p:nvSpPr>
        <p:spPr>
          <a:xfrm>
            <a:off x="827584" y="1484784"/>
            <a:ext cx="7845717" cy="4608512"/>
          </a:xfrm>
        </p:spPr>
        <p:txBody>
          <a:bodyPr>
            <a:noAutofit/>
          </a:bodyPr>
          <a:lstStyle/>
          <a:p>
            <a:pPr marL="0" indent="0" fontAlgn="base">
              <a:buNone/>
            </a:pPr>
            <a:r>
              <a:rPr lang="en-US" sz="2800" dirty="0">
                <a:solidFill>
                  <a:schemeClr val="bg1"/>
                </a:solidFill>
              </a:rPr>
              <a:t>•  </a:t>
            </a:r>
            <a:r>
              <a:rPr lang="en-US" dirty="0">
                <a:solidFill>
                  <a:schemeClr val="bg1"/>
                </a:solidFill>
              </a:rPr>
              <a:t>That means that how we test for math ability is a </a:t>
            </a:r>
            <a:r>
              <a:rPr lang="en-US" dirty="0">
                <a:solidFill>
                  <a:srgbClr val="600000"/>
                </a:solidFill>
              </a:rPr>
              <a:t>political choice.  </a:t>
            </a:r>
            <a:endParaRPr lang="en-US" dirty="0" smtClean="0">
              <a:solidFill>
                <a:srgbClr val="600000"/>
              </a:solidFill>
            </a:endParaRPr>
          </a:p>
          <a:p>
            <a:pPr fontAlgn="base"/>
            <a:r>
              <a:rPr lang="en-US" sz="2400" dirty="0" smtClean="0">
                <a:solidFill>
                  <a:schemeClr val="bg1"/>
                </a:solidFill>
              </a:rPr>
              <a:t>If </a:t>
            </a:r>
            <a:r>
              <a:rPr lang="en-US" sz="2400" dirty="0">
                <a:solidFill>
                  <a:schemeClr val="bg1"/>
                </a:solidFill>
              </a:rPr>
              <a:t>you report who is best at math, the answer is boys.  If you report average math ability, it’s about the </a:t>
            </a:r>
            <a:r>
              <a:rPr lang="en-US" sz="2400" dirty="0" smtClean="0">
                <a:solidFill>
                  <a:schemeClr val="bg1"/>
                </a:solidFill>
              </a:rPr>
              <a:t>same.</a:t>
            </a:r>
            <a:endParaRPr lang="en-US" sz="2400" dirty="0">
              <a:solidFill>
                <a:schemeClr val="bg1"/>
              </a:solidFill>
            </a:endParaRPr>
          </a:p>
          <a:p>
            <a:pPr fontAlgn="base"/>
            <a:r>
              <a:rPr lang="en-US" sz="2400" dirty="0" smtClean="0">
                <a:solidFill>
                  <a:schemeClr val="bg1"/>
                </a:solidFill>
              </a:rPr>
              <a:t>It </a:t>
            </a:r>
            <a:r>
              <a:rPr lang="en-US" sz="2400" dirty="0">
                <a:solidFill>
                  <a:schemeClr val="bg1"/>
                </a:solidFill>
              </a:rPr>
              <a:t>turns out those scores do not predict math performance in classes.  Girls frequently outperform boys in the </a:t>
            </a:r>
            <a:r>
              <a:rPr lang="en-US" sz="2400" dirty="0" smtClean="0">
                <a:solidFill>
                  <a:schemeClr val="bg1"/>
                </a:solidFill>
              </a:rPr>
              <a:t>classroom.</a:t>
            </a:r>
            <a:endParaRPr lang="en-US" sz="2400" dirty="0">
              <a:solidFill>
                <a:schemeClr val="bg1"/>
              </a:solidFill>
            </a:endParaRPr>
          </a:p>
          <a:p>
            <a:pPr fontAlgn="base"/>
            <a:r>
              <a:rPr lang="en-US" sz="2400" dirty="0" smtClean="0">
                <a:solidFill>
                  <a:schemeClr val="bg1"/>
                </a:solidFill>
              </a:rPr>
              <a:t>Finding that </a:t>
            </a:r>
            <a:r>
              <a:rPr lang="en-US" sz="2400" dirty="0">
                <a:solidFill>
                  <a:schemeClr val="bg1"/>
                </a:solidFill>
              </a:rPr>
              <a:t>boys outperform girls within a country does not mean that boys outperform girls across all countries.</a:t>
            </a:r>
          </a:p>
          <a:p>
            <a:pPr marL="0" indent="0" fontAlgn="base">
              <a:buNone/>
            </a:pPr>
            <a:endParaRPr lang="en-US" sz="1800" dirty="0">
              <a:solidFill>
                <a:schemeClr val="bg1"/>
              </a:solidFill>
            </a:endParaRPr>
          </a:p>
        </p:txBody>
      </p:sp>
    </p:spTree>
    <p:extLst>
      <p:ext uri="{BB962C8B-B14F-4D97-AF65-F5344CB8AC3E}">
        <p14:creationId xmlns:p14="http://schemas.microsoft.com/office/powerpoint/2010/main" val="26529019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Autofit/>
          </a:bodyPr>
          <a:lstStyle/>
          <a:p>
            <a:pPr algn="l"/>
            <a:r>
              <a:rPr lang="en-US" sz="2400" dirty="0"/>
              <a:t/>
            </a:r>
            <a:br>
              <a:rPr lang="en-US" sz="2400" dirty="0"/>
            </a:br>
            <a:r>
              <a:rPr lang="en-US" sz="2400" dirty="0"/>
              <a:t> #23 Cognitive Abilities among Genders : </a:t>
            </a:r>
            <a:r>
              <a:rPr lang="en-US" sz="2400" dirty="0">
                <a:solidFill>
                  <a:srgbClr val="FF0000"/>
                </a:solidFill>
              </a:rPr>
              <a:t>Memory ability</a:t>
            </a:r>
            <a:br>
              <a:rPr lang="en-US" sz="2400" dirty="0">
                <a:solidFill>
                  <a:srgbClr val="FF0000"/>
                </a:solidFill>
              </a:rPr>
            </a:br>
            <a:endParaRPr lang="en-US" sz="2400" dirty="0">
              <a:solidFill>
                <a:srgbClr val="FF0000"/>
              </a:solidFill>
            </a:endParaRPr>
          </a:p>
        </p:txBody>
      </p:sp>
      <p:sp>
        <p:nvSpPr>
          <p:cNvPr id="7" name="Content Placeholder 1"/>
          <p:cNvSpPr>
            <a:spLocks noGrp="1"/>
          </p:cNvSpPr>
          <p:nvPr>
            <p:ph idx="1"/>
          </p:nvPr>
        </p:nvSpPr>
        <p:spPr>
          <a:xfrm>
            <a:off x="1115616" y="2564904"/>
            <a:ext cx="6984776" cy="2160240"/>
          </a:xfrm>
        </p:spPr>
        <p:txBody>
          <a:bodyPr>
            <a:normAutofit/>
          </a:bodyPr>
          <a:lstStyle/>
          <a:p>
            <a:pPr marL="0" indent="0" algn="ctr">
              <a:buNone/>
            </a:pPr>
            <a:r>
              <a:rPr lang="en-US" sz="3600" dirty="0" smtClean="0">
                <a:solidFill>
                  <a:srgbClr val="C00000"/>
                </a:solidFill>
              </a:rPr>
              <a:t>Memory </a:t>
            </a:r>
            <a:r>
              <a:rPr lang="en-US" sz="3600" dirty="0">
                <a:solidFill>
                  <a:srgbClr val="C00000"/>
                </a:solidFill>
              </a:rPr>
              <a:t>ability </a:t>
            </a:r>
            <a:r>
              <a:rPr lang="en-US" sz="4000" dirty="0" smtClean="0">
                <a:solidFill>
                  <a:srgbClr val="C00000"/>
                </a:solidFill>
              </a:rPr>
              <a:t>: Who are better?</a:t>
            </a:r>
            <a:r>
              <a:rPr lang="en-US" dirty="0" smtClean="0">
                <a:solidFill>
                  <a:srgbClr val="C00000"/>
                </a:solidFill>
              </a:rPr>
              <a:t> </a:t>
            </a:r>
            <a:endParaRPr lang="en-US" dirty="0">
              <a:solidFill>
                <a:srgbClr val="C00000"/>
              </a:solidFill>
            </a:endParaRPr>
          </a:p>
          <a:p>
            <a:pPr marL="0" indent="0" algn="ctr">
              <a:buNone/>
            </a:pPr>
            <a:r>
              <a:rPr lang="en-US" sz="4800" dirty="0" smtClean="0">
                <a:solidFill>
                  <a:schemeClr val="bg1"/>
                </a:solidFill>
              </a:rPr>
              <a:t>Male or Female?</a:t>
            </a:r>
            <a:endParaRPr lang="en-US" sz="4800" dirty="0" smtClean="0">
              <a:solidFill>
                <a:srgbClr val="600000"/>
              </a:solidFill>
            </a:endParaRPr>
          </a:p>
        </p:txBody>
      </p:sp>
    </p:spTree>
    <p:extLst>
      <p:ext uri="{BB962C8B-B14F-4D97-AF65-F5344CB8AC3E}">
        <p14:creationId xmlns:p14="http://schemas.microsoft.com/office/powerpoint/2010/main" val="33098200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#24 Cognitive Abilities among Genders : </a:t>
            </a:r>
            <a:r>
              <a:rPr lang="en-US" sz="2800" dirty="0" smtClean="0">
                <a:solidFill>
                  <a:srgbClr val="FF0000"/>
                </a:solidFill>
              </a:rPr>
              <a:t>Memory </a:t>
            </a:r>
            <a:r>
              <a:rPr lang="en-US" sz="2800" dirty="0">
                <a:solidFill>
                  <a:srgbClr val="FF0000"/>
                </a:solidFill>
              </a:rPr>
              <a:t>ability</a:t>
            </a:r>
            <a:r>
              <a:rPr lang="en-US" sz="2800" dirty="0"/>
              <a:t/>
            </a:r>
            <a:br>
              <a:rPr lang="en-US" sz="2800" dirty="0"/>
            </a:br>
            <a:endParaRPr lang="en-US" sz="2800" dirty="0"/>
          </a:p>
        </p:txBody>
      </p:sp>
      <p:sp>
        <p:nvSpPr>
          <p:cNvPr id="2" name="Content Placeholder 1"/>
          <p:cNvSpPr>
            <a:spLocks noGrp="1"/>
          </p:cNvSpPr>
          <p:nvPr>
            <p:ph idx="1"/>
          </p:nvPr>
        </p:nvSpPr>
        <p:spPr>
          <a:xfrm>
            <a:off x="827584" y="1628800"/>
            <a:ext cx="7845717" cy="4608512"/>
          </a:xfrm>
        </p:spPr>
        <p:txBody>
          <a:bodyPr>
            <a:noAutofit/>
          </a:bodyPr>
          <a:lstStyle/>
          <a:p>
            <a:pPr fontAlgn="base"/>
            <a:r>
              <a:rPr lang="en-US" sz="2400" dirty="0">
                <a:solidFill>
                  <a:schemeClr val="bg1"/>
                </a:solidFill>
              </a:rPr>
              <a:t>A nationally stratified sample of 1,279 children and adolescents, 637 males and 642 females, ranging in age between 5 and 19 years, were assessed on the 14 subtests of the Test of Memory and Learning (TOMAL). </a:t>
            </a:r>
            <a:endParaRPr lang="en-US" sz="2400" dirty="0" smtClean="0">
              <a:solidFill>
                <a:schemeClr val="bg1"/>
              </a:solidFill>
            </a:endParaRPr>
          </a:p>
          <a:p>
            <a:pPr fontAlgn="base"/>
            <a:endParaRPr lang="en-US" sz="2400" b="1" dirty="0" smtClean="0">
              <a:solidFill>
                <a:schemeClr val="bg1"/>
              </a:solidFill>
              <a:effectLst>
                <a:outerShdw blurRad="38100" dist="38100" dir="2700000" algn="tl">
                  <a:srgbClr val="000000">
                    <a:alpha val="43137"/>
                  </a:srgbClr>
                </a:outerShdw>
              </a:effectLst>
            </a:endParaRPr>
          </a:p>
          <a:p>
            <a:pPr fontAlgn="base"/>
            <a:r>
              <a:rPr lang="en-US" sz="2400" dirty="0">
                <a:solidFill>
                  <a:schemeClr val="bg1"/>
                </a:solidFill>
              </a:rPr>
              <a:t>After controlling for any overall memory effects, females scored higher on two verbal subtests: Word Selective Reminding and Object Recall, and males scored higher on the Memory for Location and Abstract Visual Memory subtests, the key spatial memory tasks</a:t>
            </a: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555861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#25 Cognitive Abilities among Genders : Memory </a:t>
            </a:r>
            <a:r>
              <a:rPr lang="en-US" sz="2800" dirty="0"/>
              <a:t>ability</a:t>
            </a:r>
            <a:br>
              <a:rPr lang="en-US" sz="2800" dirty="0"/>
            </a:br>
            <a:endParaRPr lang="en-US" sz="2800" dirty="0"/>
          </a:p>
        </p:txBody>
      </p:sp>
      <p:sp>
        <p:nvSpPr>
          <p:cNvPr id="2" name="Content Placeholder 1"/>
          <p:cNvSpPr>
            <a:spLocks noGrp="1"/>
          </p:cNvSpPr>
          <p:nvPr>
            <p:ph idx="1"/>
          </p:nvPr>
        </p:nvSpPr>
        <p:spPr>
          <a:xfrm>
            <a:off x="827584" y="1628800"/>
            <a:ext cx="7845717" cy="4608512"/>
          </a:xfrm>
        </p:spPr>
        <p:txBody>
          <a:bodyPr>
            <a:noAutofit/>
          </a:bodyPr>
          <a:lstStyle/>
          <a:p>
            <a:pPr marL="0" indent="0" fontAlgn="base">
              <a:buNone/>
            </a:pPr>
            <a:r>
              <a:rPr lang="en-US" sz="2400" dirty="0">
                <a:solidFill>
                  <a:srgbClr val="C00000"/>
                </a:solidFill>
              </a:rPr>
              <a:t>Association for Psychological </a:t>
            </a:r>
            <a:r>
              <a:rPr lang="en-US" sz="2400" dirty="0" smtClean="0">
                <a:solidFill>
                  <a:srgbClr val="C00000"/>
                </a:solidFill>
              </a:rPr>
              <a:t>Science (2008)</a:t>
            </a:r>
            <a:br>
              <a:rPr lang="en-US" sz="2400" dirty="0" smtClean="0">
                <a:solidFill>
                  <a:srgbClr val="C00000"/>
                </a:solidFill>
              </a:rPr>
            </a:br>
            <a:endParaRPr lang="en-US" sz="2400" dirty="0" smtClean="0">
              <a:solidFill>
                <a:srgbClr val="C00000"/>
              </a:solidFill>
            </a:endParaRPr>
          </a:p>
          <a:p>
            <a:pPr fontAlgn="base"/>
            <a:r>
              <a:rPr lang="en-US" sz="2800" dirty="0">
                <a:solidFill>
                  <a:schemeClr val="bg1"/>
                </a:solidFill>
              </a:rPr>
              <a:t>S</a:t>
            </a:r>
            <a:r>
              <a:rPr lang="en-US" sz="2800" dirty="0" smtClean="0">
                <a:solidFill>
                  <a:schemeClr val="bg1"/>
                </a:solidFill>
              </a:rPr>
              <a:t>ignificant </a:t>
            </a:r>
            <a:r>
              <a:rPr lang="en-US" sz="2800" dirty="0">
                <a:solidFill>
                  <a:schemeClr val="bg1"/>
                </a:solidFill>
              </a:rPr>
              <a:t>sex differences in episodic memory, a type of long-term memory based on personal experiences, </a:t>
            </a:r>
            <a:r>
              <a:rPr lang="en-US" sz="2800" b="1" dirty="0">
                <a:solidFill>
                  <a:schemeClr val="bg1"/>
                </a:solidFill>
                <a:effectLst>
                  <a:outerShdw blurRad="38100" dist="38100" dir="2700000" algn="tl">
                    <a:srgbClr val="000000">
                      <a:alpha val="43137"/>
                    </a:srgbClr>
                  </a:outerShdw>
                </a:effectLst>
              </a:rPr>
              <a:t>favoring women</a:t>
            </a:r>
            <a:r>
              <a:rPr lang="en-US" sz="2800" b="1" dirty="0" smtClean="0">
                <a:solidFill>
                  <a:schemeClr val="bg1"/>
                </a:solidFill>
                <a:effectLst>
                  <a:outerShdw blurRad="38100" dist="38100" dir="2700000" algn="tl">
                    <a:srgbClr val="000000">
                      <a:alpha val="43137"/>
                    </a:srgbClr>
                  </a:outerShdw>
                </a:effectLst>
              </a:rPr>
              <a:t>.</a:t>
            </a:r>
          </a:p>
          <a:p>
            <a:pPr marL="0" indent="0" fontAlgn="base">
              <a:buNone/>
            </a:pPr>
            <a:endParaRPr lang="en-US" sz="2800" b="1" dirty="0" smtClean="0">
              <a:solidFill>
                <a:schemeClr val="bg1"/>
              </a:solidFill>
              <a:effectLst>
                <a:outerShdw blurRad="38100" dist="38100" dir="2700000" algn="tl">
                  <a:srgbClr val="000000">
                    <a:alpha val="43137"/>
                  </a:srgbClr>
                </a:outerShdw>
              </a:effectLst>
            </a:endParaRPr>
          </a:p>
          <a:p>
            <a:pPr fontAlgn="base"/>
            <a:r>
              <a:rPr lang="en-US" sz="2400" dirty="0">
                <a:solidFill>
                  <a:schemeClr val="bg1"/>
                </a:solidFill>
              </a:rPr>
              <a:t>While the probability of genetically-based differences between the quality of male and female memory remains unknown, the results suggest that females currently hold the advantage in episodic memory.</a:t>
            </a:r>
          </a:p>
          <a:p>
            <a:pPr marL="0" indent="0" fontAlgn="base">
              <a:buNone/>
            </a:pP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777438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#26 Cognitive Abilities among Genders : </a:t>
            </a:r>
            <a:r>
              <a:rPr lang="en-US" sz="2800" dirty="0" smtClean="0">
                <a:solidFill>
                  <a:srgbClr val="FF0000"/>
                </a:solidFill>
              </a:rPr>
              <a:t>Memory </a:t>
            </a:r>
            <a:r>
              <a:rPr lang="en-US" sz="2800" dirty="0">
                <a:solidFill>
                  <a:srgbClr val="FF0000"/>
                </a:solidFill>
              </a:rPr>
              <a:t>ability</a:t>
            </a:r>
            <a:r>
              <a:rPr lang="en-US" sz="2800" dirty="0"/>
              <a:t/>
            </a:r>
            <a:br>
              <a:rPr lang="en-US" sz="2800" dirty="0"/>
            </a:br>
            <a:endParaRPr lang="en-US" sz="2800" dirty="0"/>
          </a:p>
        </p:txBody>
      </p:sp>
      <p:sp>
        <p:nvSpPr>
          <p:cNvPr id="2" name="Content Placeholder 1"/>
          <p:cNvSpPr>
            <a:spLocks noGrp="1"/>
          </p:cNvSpPr>
          <p:nvPr>
            <p:ph idx="1"/>
          </p:nvPr>
        </p:nvSpPr>
        <p:spPr>
          <a:xfrm>
            <a:off x="827584" y="1628800"/>
            <a:ext cx="7845717" cy="4608512"/>
          </a:xfrm>
        </p:spPr>
        <p:txBody>
          <a:bodyPr>
            <a:noAutofit/>
          </a:bodyPr>
          <a:lstStyle/>
          <a:p>
            <a:pPr marL="0" indent="0" fontAlgn="base">
              <a:buNone/>
            </a:pPr>
            <a:r>
              <a:rPr lang="en-US" sz="2400" dirty="0" smtClean="0">
                <a:solidFill>
                  <a:srgbClr val="C00000"/>
                </a:solidFill>
              </a:rPr>
              <a:t>Wang (2013) :</a:t>
            </a:r>
            <a:br>
              <a:rPr lang="en-US" sz="2400" dirty="0" smtClean="0">
                <a:solidFill>
                  <a:srgbClr val="C00000"/>
                </a:solidFill>
              </a:rPr>
            </a:br>
            <a:endParaRPr lang="en-US" sz="2400" dirty="0" smtClean="0">
              <a:solidFill>
                <a:srgbClr val="C00000"/>
              </a:solidFill>
            </a:endParaRPr>
          </a:p>
          <a:p>
            <a:r>
              <a:rPr lang="en-US" sz="2400" dirty="0">
                <a:solidFill>
                  <a:schemeClr val="bg1"/>
                </a:solidFill>
              </a:rPr>
              <a:t>Compared with men, the women in the study recorded more event details initially and then recalled more details more accurately about the remembered events a week later, even after controlling for the additional detail women originally encoded. And while the men and women in the study recorded similar event content initially, at recall, the women reported their experiences by focusing more on relationships and social interactions than men</a:t>
            </a:r>
            <a:r>
              <a:rPr lang="en-US" sz="2800" dirty="0">
                <a:solidFill>
                  <a:schemeClr val="bg1"/>
                </a:solidFill>
              </a:rPr>
              <a:t>.</a:t>
            </a:r>
          </a:p>
          <a:p>
            <a:pPr marL="0" indent="0" fontAlgn="base">
              <a:buNone/>
            </a:pP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011273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#27 Cognitive Abilities among Genders : </a:t>
            </a:r>
            <a:r>
              <a:rPr lang="en-US" sz="2800" dirty="0" smtClean="0">
                <a:solidFill>
                  <a:srgbClr val="FF0000"/>
                </a:solidFill>
              </a:rPr>
              <a:t>Motor </a:t>
            </a:r>
            <a:r>
              <a:rPr lang="en-US" sz="2800" dirty="0">
                <a:solidFill>
                  <a:srgbClr val="FF0000"/>
                </a:solidFill>
              </a:rPr>
              <a:t>ability</a:t>
            </a:r>
            <a:r>
              <a:rPr lang="en-US" sz="2800" dirty="0"/>
              <a:t/>
            </a:r>
            <a:br>
              <a:rPr lang="en-US" sz="2800" dirty="0"/>
            </a:br>
            <a:endParaRPr lang="en-US" sz="2800" dirty="0"/>
          </a:p>
        </p:txBody>
      </p:sp>
      <p:sp>
        <p:nvSpPr>
          <p:cNvPr id="2" name="Content Placeholder 1"/>
          <p:cNvSpPr>
            <a:spLocks noGrp="1"/>
          </p:cNvSpPr>
          <p:nvPr>
            <p:ph idx="1"/>
          </p:nvPr>
        </p:nvSpPr>
        <p:spPr>
          <a:xfrm>
            <a:off x="827584" y="1628800"/>
            <a:ext cx="7845717" cy="4608512"/>
          </a:xfrm>
        </p:spPr>
        <p:txBody>
          <a:bodyPr>
            <a:noAutofit/>
          </a:bodyPr>
          <a:lstStyle/>
          <a:p>
            <a:pPr marL="0" indent="0" fontAlgn="base">
              <a:buNone/>
            </a:pPr>
            <a:r>
              <a:rPr lang="en-US" b="1" dirty="0">
                <a:solidFill>
                  <a:schemeClr val="bg1"/>
                </a:solidFill>
              </a:rPr>
              <a:t>Motor skills </a:t>
            </a:r>
            <a:r>
              <a:rPr lang="en-US" sz="2400" dirty="0">
                <a:solidFill>
                  <a:schemeClr val="bg1"/>
                </a:solidFill>
              </a:rPr>
              <a:t>are classified into two categories: </a:t>
            </a:r>
            <a:endParaRPr lang="en-US" sz="2400" dirty="0" smtClean="0">
              <a:solidFill>
                <a:schemeClr val="bg1"/>
              </a:solidFill>
            </a:endParaRPr>
          </a:p>
          <a:p>
            <a:pPr fontAlgn="base"/>
            <a:r>
              <a:rPr lang="en-US" dirty="0" smtClean="0">
                <a:solidFill>
                  <a:schemeClr val="bg1"/>
                </a:solidFill>
              </a:rPr>
              <a:t>Gross </a:t>
            </a:r>
            <a:r>
              <a:rPr lang="en-US" dirty="0">
                <a:solidFill>
                  <a:schemeClr val="bg1"/>
                </a:solidFill>
              </a:rPr>
              <a:t>motor </a:t>
            </a:r>
            <a:r>
              <a:rPr lang="en-US" sz="2400" dirty="0">
                <a:solidFill>
                  <a:schemeClr val="bg1"/>
                </a:solidFill>
              </a:rPr>
              <a:t>skills use </a:t>
            </a:r>
            <a:r>
              <a:rPr lang="en-US" sz="3600" dirty="0">
                <a:solidFill>
                  <a:schemeClr val="bg1"/>
                </a:solidFill>
              </a:rPr>
              <a:t>large</a:t>
            </a:r>
            <a:r>
              <a:rPr lang="en-US" sz="2400" dirty="0">
                <a:solidFill>
                  <a:schemeClr val="bg1"/>
                </a:solidFill>
              </a:rPr>
              <a:t> muscles for continuous </a:t>
            </a:r>
            <a:r>
              <a:rPr lang="en-US" sz="2400" dirty="0" smtClean="0">
                <a:solidFill>
                  <a:schemeClr val="bg1"/>
                </a:solidFill>
              </a:rPr>
              <a:t>tasks,</a:t>
            </a:r>
          </a:p>
          <a:p>
            <a:pPr marL="0" indent="0" fontAlgn="base">
              <a:buNone/>
            </a:pPr>
            <a:endParaRPr lang="en-US" sz="3600" dirty="0" smtClean="0">
              <a:solidFill>
                <a:schemeClr val="bg1"/>
              </a:solidFill>
            </a:endParaRPr>
          </a:p>
          <a:p>
            <a:pPr fontAlgn="base"/>
            <a:r>
              <a:rPr lang="en-US" sz="3600" dirty="0">
                <a:solidFill>
                  <a:schemeClr val="bg1"/>
                </a:solidFill>
              </a:rPr>
              <a:t>F</a:t>
            </a:r>
            <a:r>
              <a:rPr lang="en-US" sz="3600" dirty="0" smtClean="0">
                <a:solidFill>
                  <a:schemeClr val="bg1"/>
                </a:solidFill>
              </a:rPr>
              <a:t>ine </a:t>
            </a:r>
            <a:r>
              <a:rPr lang="en-US" sz="3600" dirty="0">
                <a:solidFill>
                  <a:schemeClr val="bg1"/>
                </a:solidFill>
              </a:rPr>
              <a:t>motor </a:t>
            </a:r>
            <a:r>
              <a:rPr lang="en-US" sz="2400" dirty="0">
                <a:solidFill>
                  <a:schemeClr val="bg1"/>
                </a:solidFill>
              </a:rPr>
              <a:t>skills use the </a:t>
            </a:r>
            <a:r>
              <a:rPr lang="en-US" dirty="0">
                <a:solidFill>
                  <a:schemeClr val="bg1"/>
                </a:solidFill>
              </a:rPr>
              <a:t>smaller</a:t>
            </a:r>
            <a:r>
              <a:rPr lang="en-US" sz="2400" dirty="0">
                <a:solidFill>
                  <a:schemeClr val="bg1"/>
                </a:solidFill>
              </a:rPr>
              <a:t> muscles for more accurate tasks. </a:t>
            </a:r>
            <a:endParaRPr lang="en-US" sz="2400" dirty="0" smtClean="0">
              <a:solidFill>
                <a:schemeClr val="bg1"/>
              </a:solidFill>
            </a:endParaRPr>
          </a:p>
        </p:txBody>
      </p:sp>
    </p:spTree>
    <p:extLst>
      <p:ext uri="{BB962C8B-B14F-4D97-AF65-F5344CB8AC3E}">
        <p14:creationId xmlns:p14="http://schemas.microsoft.com/office/powerpoint/2010/main" val="28888528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11760" y="1772816"/>
            <a:ext cx="6264696" cy="2404863"/>
          </a:xfrm>
        </p:spPr>
        <p:txBody>
          <a:bodyPr>
            <a:noAutofit/>
          </a:bodyPr>
          <a:lstStyle/>
          <a:p>
            <a:r>
              <a:rPr lang="en-US" sz="5400" dirty="0" smtClean="0"/>
              <a:t>Cognition </a:t>
            </a:r>
            <a:r>
              <a:rPr lang="en-US" sz="3600" dirty="0">
                <a:solidFill>
                  <a:schemeClr val="bg1"/>
                </a:solidFill>
              </a:rPr>
              <a:t>has to do with how a person </a:t>
            </a:r>
            <a:r>
              <a:rPr lang="en-US" sz="4400" dirty="0">
                <a:solidFill>
                  <a:srgbClr val="600000"/>
                </a:solidFill>
              </a:rPr>
              <a:t>understands</a:t>
            </a:r>
            <a:r>
              <a:rPr lang="en-US" sz="3600" dirty="0">
                <a:solidFill>
                  <a:srgbClr val="C00000"/>
                </a:solidFill>
              </a:rPr>
              <a:t> </a:t>
            </a:r>
            <a:r>
              <a:rPr lang="en-US" sz="3600" dirty="0">
                <a:solidFill>
                  <a:schemeClr val="bg1"/>
                </a:solidFill>
              </a:rPr>
              <a:t>and</a:t>
            </a:r>
            <a:r>
              <a:rPr lang="en-US" sz="3600" dirty="0">
                <a:solidFill>
                  <a:srgbClr val="C00000"/>
                </a:solidFill>
              </a:rPr>
              <a:t> </a:t>
            </a:r>
            <a:r>
              <a:rPr lang="en-US" sz="4400" dirty="0">
                <a:solidFill>
                  <a:srgbClr val="600000"/>
                </a:solidFill>
              </a:rPr>
              <a:t>acts</a:t>
            </a:r>
            <a:r>
              <a:rPr lang="en-US" sz="3600" dirty="0">
                <a:solidFill>
                  <a:srgbClr val="C00000"/>
                </a:solidFill>
              </a:rPr>
              <a:t> </a:t>
            </a:r>
            <a:r>
              <a:rPr lang="en-US" sz="3600" dirty="0">
                <a:solidFill>
                  <a:schemeClr val="bg1"/>
                </a:solidFill>
              </a:rPr>
              <a:t>in the world.</a:t>
            </a:r>
          </a:p>
          <a:p>
            <a:pPr marL="0" indent="0">
              <a:buNone/>
            </a:pPr>
            <a:endParaRPr lang="en-US" sz="3600" dirty="0"/>
          </a:p>
        </p:txBody>
      </p:sp>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#1 What is </a:t>
            </a:r>
            <a:r>
              <a:rPr lang="en-US" sz="2800" dirty="0" smtClean="0">
                <a:solidFill>
                  <a:srgbClr val="C00000"/>
                </a:solidFill>
              </a:rPr>
              <a:t>cognitive ability</a:t>
            </a:r>
            <a:r>
              <a:rPr lang="en-US" sz="2800" dirty="0" smtClean="0"/>
              <a:t>? </a:t>
            </a:r>
            <a:endParaRPr lang="en-US" sz="2800" dirty="0"/>
          </a:p>
        </p:txBody>
      </p:sp>
      <p:pic>
        <p:nvPicPr>
          <p:cNvPr id="1026" name="Picture 2" descr="http://www.worldhealth.net/images/homefeature/010410_BrainAmygdala.jpg"/>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backgroundRemoval t="0" b="100000" l="0" r="100000"/>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15346" y="3689816"/>
            <a:ext cx="3181350" cy="3181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4075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Autofit/>
          </a:bodyPr>
          <a:lstStyle/>
          <a:p>
            <a:pPr algn="l"/>
            <a:r>
              <a:rPr lang="en-US" sz="2400" dirty="0"/>
              <a:t/>
            </a:r>
            <a:br>
              <a:rPr lang="en-US" sz="2400" dirty="0"/>
            </a:br>
            <a:r>
              <a:rPr lang="en-US" sz="2400" dirty="0"/>
              <a:t> </a:t>
            </a:r>
            <a:r>
              <a:rPr lang="en-US" sz="2600" dirty="0"/>
              <a:t>#</a:t>
            </a:r>
            <a:r>
              <a:rPr lang="en-US" sz="2600" dirty="0" smtClean="0"/>
              <a:t>28 </a:t>
            </a:r>
            <a:r>
              <a:rPr lang="en-US" sz="2600" dirty="0"/>
              <a:t>Cognitive Abilities among Genders : </a:t>
            </a:r>
            <a:r>
              <a:rPr lang="en-US" sz="2600" dirty="0">
                <a:solidFill>
                  <a:srgbClr val="FF0000"/>
                </a:solidFill>
              </a:rPr>
              <a:t>Motor ability</a:t>
            </a:r>
            <a:r>
              <a:rPr lang="en-US" sz="2600" dirty="0"/>
              <a:t/>
            </a:r>
            <a:br>
              <a:rPr lang="en-US" sz="2600" dirty="0"/>
            </a:br>
            <a:endParaRPr lang="en-US" sz="2600" dirty="0">
              <a:solidFill>
                <a:srgbClr val="FF0000"/>
              </a:solidFill>
            </a:endParaRPr>
          </a:p>
        </p:txBody>
      </p:sp>
      <p:sp>
        <p:nvSpPr>
          <p:cNvPr id="7" name="Content Placeholder 1"/>
          <p:cNvSpPr>
            <a:spLocks noGrp="1"/>
          </p:cNvSpPr>
          <p:nvPr>
            <p:ph idx="1"/>
          </p:nvPr>
        </p:nvSpPr>
        <p:spPr>
          <a:xfrm>
            <a:off x="1115616" y="2564904"/>
            <a:ext cx="6984776" cy="2160240"/>
          </a:xfrm>
        </p:spPr>
        <p:txBody>
          <a:bodyPr>
            <a:normAutofit/>
          </a:bodyPr>
          <a:lstStyle/>
          <a:p>
            <a:pPr marL="0" indent="0" algn="ctr">
              <a:buNone/>
            </a:pPr>
            <a:r>
              <a:rPr lang="en-US" sz="3600" dirty="0" smtClean="0">
                <a:solidFill>
                  <a:srgbClr val="C00000"/>
                </a:solidFill>
              </a:rPr>
              <a:t>Motor </a:t>
            </a:r>
            <a:r>
              <a:rPr lang="en-US" sz="3600" dirty="0">
                <a:solidFill>
                  <a:srgbClr val="C00000"/>
                </a:solidFill>
              </a:rPr>
              <a:t>ability </a:t>
            </a:r>
            <a:r>
              <a:rPr lang="en-US" sz="4000" dirty="0" smtClean="0">
                <a:solidFill>
                  <a:srgbClr val="C00000"/>
                </a:solidFill>
              </a:rPr>
              <a:t>: Who are better?</a:t>
            </a:r>
            <a:r>
              <a:rPr lang="en-US" dirty="0" smtClean="0">
                <a:solidFill>
                  <a:srgbClr val="C00000"/>
                </a:solidFill>
              </a:rPr>
              <a:t> </a:t>
            </a:r>
            <a:endParaRPr lang="en-US" dirty="0">
              <a:solidFill>
                <a:srgbClr val="C00000"/>
              </a:solidFill>
            </a:endParaRPr>
          </a:p>
          <a:p>
            <a:pPr marL="0" indent="0" algn="ctr">
              <a:buNone/>
            </a:pPr>
            <a:r>
              <a:rPr lang="en-US" sz="4800" dirty="0" smtClean="0">
                <a:solidFill>
                  <a:schemeClr val="bg1"/>
                </a:solidFill>
              </a:rPr>
              <a:t>Male or Female?</a:t>
            </a:r>
            <a:endParaRPr lang="en-US" sz="4800" dirty="0" smtClean="0">
              <a:solidFill>
                <a:srgbClr val="600000"/>
              </a:solidFill>
            </a:endParaRPr>
          </a:p>
        </p:txBody>
      </p:sp>
    </p:spTree>
    <p:extLst>
      <p:ext uri="{BB962C8B-B14F-4D97-AF65-F5344CB8AC3E}">
        <p14:creationId xmlns:p14="http://schemas.microsoft.com/office/powerpoint/2010/main" val="38790633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#29 Cognitive Abilities among Genders : </a:t>
            </a:r>
            <a:r>
              <a:rPr lang="en-US" sz="2800" dirty="0" smtClean="0">
                <a:solidFill>
                  <a:srgbClr val="FF0000"/>
                </a:solidFill>
              </a:rPr>
              <a:t>Motor </a:t>
            </a:r>
            <a:r>
              <a:rPr lang="en-US" sz="2800" dirty="0">
                <a:solidFill>
                  <a:srgbClr val="FF0000"/>
                </a:solidFill>
              </a:rPr>
              <a:t>ability</a:t>
            </a:r>
            <a:r>
              <a:rPr lang="en-US" sz="2800" dirty="0"/>
              <a:t/>
            </a:r>
            <a:br>
              <a:rPr lang="en-US" sz="2800" dirty="0"/>
            </a:br>
            <a:endParaRPr lang="en-US" sz="2800" dirty="0"/>
          </a:p>
        </p:txBody>
      </p:sp>
      <p:sp>
        <p:nvSpPr>
          <p:cNvPr id="2" name="Content Placeholder 1"/>
          <p:cNvSpPr>
            <a:spLocks noGrp="1"/>
          </p:cNvSpPr>
          <p:nvPr>
            <p:ph idx="1"/>
          </p:nvPr>
        </p:nvSpPr>
        <p:spPr>
          <a:xfrm>
            <a:off x="827584" y="1628800"/>
            <a:ext cx="7845717" cy="4608512"/>
          </a:xfrm>
        </p:spPr>
        <p:txBody>
          <a:bodyPr>
            <a:noAutofit/>
          </a:bodyPr>
          <a:lstStyle/>
          <a:p>
            <a:pPr marL="0" indent="0">
              <a:buNone/>
            </a:pPr>
            <a:r>
              <a:rPr lang="en-US" sz="2400" dirty="0">
                <a:solidFill>
                  <a:schemeClr val="bg1"/>
                </a:solidFill>
              </a:rPr>
              <a:t>Middle East Journal of Rehabilitation and Health. </a:t>
            </a:r>
            <a:r>
              <a:rPr lang="en-US" sz="2400" dirty="0" smtClean="0">
                <a:solidFill>
                  <a:schemeClr val="bg1"/>
                </a:solidFill>
              </a:rPr>
              <a:t>(2014):</a:t>
            </a:r>
          </a:p>
          <a:p>
            <a:pPr marL="0" indent="0">
              <a:buNone/>
            </a:pPr>
            <a:r>
              <a:rPr lang="en-US" sz="2800" dirty="0" smtClean="0">
                <a:solidFill>
                  <a:schemeClr val="bg1"/>
                </a:solidFill>
              </a:rPr>
              <a:t>Results </a:t>
            </a:r>
            <a:r>
              <a:rPr lang="en-US" sz="2800" dirty="0">
                <a:solidFill>
                  <a:schemeClr val="bg1"/>
                </a:solidFill>
              </a:rPr>
              <a:t>of the current study showed that at preschool </a:t>
            </a:r>
            <a:r>
              <a:rPr lang="en-US" sz="2800" dirty="0" smtClean="0">
                <a:solidFill>
                  <a:schemeClr val="bg1"/>
                </a:solidFill>
              </a:rPr>
              <a:t>stage… </a:t>
            </a:r>
          </a:p>
          <a:p>
            <a:r>
              <a:rPr lang="en-US" sz="2800" dirty="0" smtClean="0">
                <a:solidFill>
                  <a:schemeClr val="bg1"/>
                </a:solidFill>
              </a:rPr>
              <a:t>Girls </a:t>
            </a:r>
            <a:r>
              <a:rPr lang="en-US" sz="2800" dirty="0">
                <a:solidFill>
                  <a:schemeClr val="bg1"/>
                </a:solidFill>
              </a:rPr>
              <a:t>had higher performance compared to boys in fine motor </a:t>
            </a:r>
            <a:r>
              <a:rPr lang="en-US" sz="2800" dirty="0" smtClean="0">
                <a:solidFill>
                  <a:schemeClr val="bg1"/>
                </a:solidFill>
              </a:rPr>
              <a:t>skills.</a:t>
            </a:r>
          </a:p>
          <a:p>
            <a:r>
              <a:rPr lang="en-US" sz="2800" dirty="0" smtClean="0">
                <a:solidFill>
                  <a:schemeClr val="bg1"/>
                </a:solidFill>
              </a:rPr>
              <a:t>In gross motor skills, there’s no significant difference between gender.</a:t>
            </a:r>
          </a:p>
        </p:txBody>
      </p:sp>
    </p:spTree>
    <p:extLst>
      <p:ext uri="{BB962C8B-B14F-4D97-AF65-F5344CB8AC3E}">
        <p14:creationId xmlns:p14="http://schemas.microsoft.com/office/powerpoint/2010/main" val="37894391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a:t>
            </a:r>
            <a:r>
              <a:rPr lang="en-US" sz="2800" dirty="0" smtClean="0"/>
              <a:t>30 </a:t>
            </a:r>
            <a:r>
              <a:rPr lang="en-US" sz="2800" dirty="0" smtClean="0"/>
              <a:t>Conclusions: </a:t>
            </a:r>
            <a:r>
              <a:rPr lang="en-US" sz="2800" dirty="0" smtClean="0">
                <a:solidFill>
                  <a:srgbClr val="FF0000"/>
                </a:solidFill>
              </a:rPr>
              <a:t>Cognitive Differences </a:t>
            </a:r>
            <a:r>
              <a:rPr lang="en-US" sz="2800" dirty="0"/>
              <a:t/>
            </a:r>
            <a:br>
              <a:rPr lang="en-US" sz="2800" dirty="0"/>
            </a:br>
            <a:endParaRPr lang="en-US" sz="28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484378087"/>
              </p:ext>
            </p:extLst>
          </p:nvPr>
        </p:nvGraphicFramePr>
        <p:xfrm>
          <a:off x="1259632" y="2492896"/>
          <a:ext cx="6624736" cy="2377440"/>
        </p:xfrm>
        <a:graphic>
          <a:graphicData uri="http://schemas.openxmlformats.org/drawingml/2006/table">
            <a:tbl>
              <a:tblPr firstRow="1" bandRow="1">
                <a:tableStyleId>{93296810-A885-4BE3-A3E7-6D5BEEA58F35}</a:tableStyleId>
              </a:tblPr>
              <a:tblGrid>
                <a:gridCol w="1767624"/>
                <a:gridCol w="2428556"/>
                <a:gridCol w="2428556"/>
              </a:tblGrid>
              <a:tr h="178815">
                <a:tc>
                  <a:txBody>
                    <a:bodyPr/>
                    <a:lstStyle/>
                    <a:p>
                      <a:r>
                        <a:rPr lang="en-US" sz="2000" dirty="0" smtClean="0"/>
                        <a:t>Ability</a:t>
                      </a:r>
                      <a:endParaRPr lang="en-US" sz="2000" dirty="0"/>
                    </a:p>
                  </a:txBody>
                  <a:tcPr/>
                </a:tc>
                <a:tc>
                  <a:txBody>
                    <a:bodyPr/>
                    <a:lstStyle/>
                    <a:p>
                      <a:r>
                        <a:rPr lang="en-US" sz="2000" dirty="0" smtClean="0"/>
                        <a:t>Males</a:t>
                      </a:r>
                      <a:endParaRPr lang="en-US" sz="2000" dirty="0"/>
                    </a:p>
                  </a:txBody>
                  <a:tcPr/>
                </a:tc>
                <a:tc>
                  <a:txBody>
                    <a:bodyPr/>
                    <a:lstStyle/>
                    <a:p>
                      <a:r>
                        <a:rPr lang="en-US" sz="2000" dirty="0" smtClean="0"/>
                        <a:t>Females</a:t>
                      </a:r>
                      <a:endParaRPr lang="en-US" sz="2000" dirty="0"/>
                    </a:p>
                  </a:txBody>
                  <a:tcPr/>
                </a:tc>
              </a:tr>
              <a:tr h="178815">
                <a:tc>
                  <a:txBody>
                    <a:bodyPr/>
                    <a:lstStyle/>
                    <a:p>
                      <a:r>
                        <a:rPr lang="en-US" sz="2000" dirty="0" smtClean="0"/>
                        <a:t>Verbal</a:t>
                      </a:r>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latin typeface="Wingdings" pitchFamily="2" charset="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aseline="0" dirty="0" smtClean="0"/>
                        <a:t>Slightly Better</a:t>
                      </a:r>
                      <a:endParaRPr lang="en-US" sz="2000" dirty="0" smtClean="0">
                        <a:latin typeface="Wingdings" pitchFamily="2" charset="2"/>
                      </a:endParaRPr>
                    </a:p>
                  </a:txBody>
                  <a:tcPr/>
                </a:tc>
              </a:tr>
              <a:tr h="178815">
                <a:tc>
                  <a:txBody>
                    <a:bodyPr/>
                    <a:lstStyle/>
                    <a:p>
                      <a:r>
                        <a:rPr lang="en-US" sz="2000" dirty="0" smtClean="0"/>
                        <a:t>Spatial</a:t>
                      </a:r>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aseline="0" dirty="0" smtClean="0"/>
                        <a:t>Better</a:t>
                      </a:r>
                      <a:endParaRPr lang="en-US" sz="2000" dirty="0" smtClean="0">
                        <a:latin typeface="Wingdings" pitchFamily="2" charset="2"/>
                      </a:endParaRPr>
                    </a:p>
                  </a:txBody>
                  <a:tcPr/>
                </a:tc>
                <a:tc>
                  <a:txBody>
                    <a:bodyPr/>
                    <a:lstStyle/>
                    <a:p>
                      <a:endParaRPr lang="en-US" sz="2000" dirty="0"/>
                    </a:p>
                  </a:txBody>
                  <a:tcPr/>
                </a:tc>
              </a:tr>
              <a:tr h="178815">
                <a:tc>
                  <a:txBody>
                    <a:bodyPr/>
                    <a:lstStyle/>
                    <a:p>
                      <a:r>
                        <a:rPr lang="en-US" sz="2000" dirty="0" smtClean="0"/>
                        <a:t>Mathematics</a:t>
                      </a:r>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aseline="0" dirty="0" smtClean="0"/>
                        <a:t>Slightly Better</a:t>
                      </a:r>
                      <a:endParaRPr lang="en-US" sz="2000" dirty="0" smtClean="0">
                        <a:latin typeface="Wingdings" pitchFamily="2" charset="2"/>
                      </a:endParaRPr>
                    </a:p>
                  </a:txBody>
                  <a:tcPr/>
                </a:tc>
                <a:tc>
                  <a:txBody>
                    <a:bodyPr/>
                    <a:lstStyle/>
                    <a:p>
                      <a:endParaRPr lang="en-US" sz="2000" dirty="0"/>
                    </a:p>
                  </a:txBody>
                  <a:tcPr/>
                </a:tc>
              </a:tr>
              <a:tr h="178815">
                <a:tc>
                  <a:txBody>
                    <a:bodyPr/>
                    <a:lstStyle/>
                    <a:p>
                      <a:r>
                        <a:rPr lang="en-US" sz="2000" dirty="0" smtClean="0"/>
                        <a:t>Memory</a:t>
                      </a:r>
                      <a:endParaRPr lang="en-US" sz="2000" dirty="0"/>
                    </a:p>
                  </a:txBody>
                  <a:tcPr/>
                </a:tc>
                <a:tc>
                  <a:txBody>
                    <a:bodyPr/>
                    <a:lstStyle/>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aseline="0" dirty="0" smtClean="0"/>
                        <a:t>Better</a:t>
                      </a:r>
                      <a:endParaRPr lang="en-US" sz="2000" dirty="0" smtClean="0">
                        <a:latin typeface="Wingdings" pitchFamily="2" charset="2"/>
                      </a:endParaRPr>
                    </a:p>
                  </a:txBody>
                  <a:tcPr/>
                </a:tc>
              </a:tr>
              <a:tr h="178815">
                <a:tc>
                  <a:txBody>
                    <a:bodyPr/>
                    <a:lstStyle/>
                    <a:p>
                      <a:r>
                        <a:rPr lang="en-US" sz="2000" dirty="0" smtClean="0"/>
                        <a:t>Motor</a:t>
                      </a:r>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latin typeface="Wingdings" pitchFamily="2" charset="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aseline="0" dirty="0" smtClean="0"/>
                        <a:t>Fine Motor</a:t>
                      </a:r>
                      <a:endParaRPr lang="en-US" sz="2000" dirty="0" smtClean="0">
                        <a:latin typeface="Wingdings" pitchFamily="2" charset="2"/>
                      </a:endParaRPr>
                    </a:p>
                  </a:txBody>
                  <a:tcPr/>
                </a:tc>
              </a:tr>
            </a:tbl>
          </a:graphicData>
        </a:graphic>
      </p:graphicFrame>
    </p:spTree>
    <p:extLst>
      <p:ext uri="{BB962C8B-B14F-4D97-AF65-F5344CB8AC3E}">
        <p14:creationId xmlns:p14="http://schemas.microsoft.com/office/powerpoint/2010/main" val="10826306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a:t>
            </a:r>
            <a:r>
              <a:rPr lang="en-US" sz="2800" dirty="0" smtClean="0"/>
              <a:t>31 </a:t>
            </a:r>
            <a:r>
              <a:rPr lang="en-US" sz="2800" dirty="0" smtClean="0"/>
              <a:t>Applications: </a:t>
            </a:r>
            <a:r>
              <a:rPr lang="en-US" sz="2800" dirty="0" smtClean="0">
                <a:solidFill>
                  <a:srgbClr val="FF0000"/>
                </a:solidFill>
              </a:rPr>
              <a:t>Cognitive Ability and Career</a:t>
            </a:r>
            <a:r>
              <a:rPr lang="en-US" sz="2800" dirty="0"/>
              <a:t/>
            </a:r>
            <a:br>
              <a:rPr lang="en-US" sz="2800" dirty="0"/>
            </a:br>
            <a:endParaRPr lang="en-US" sz="28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811206091"/>
              </p:ext>
            </p:extLst>
          </p:nvPr>
        </p:nvGraphicFramePr>
        <p:xfrm>
          <a:off x="1547664" y="1484784"/>
          <a:ext cx="6408711" cy="5035232"/>
        </p:xfrm>
        <a:graphic>
          <a:graphicData uri="http://schemas.openxmlformats.org/drawingml/2006/table">
            <a:tbl>
              <a:tblPr firstRow="1" bandRow="1">
                <a:tableStyleId>{93296810-A885-4BE3-A3E7-6D5BEEA58F35}</a:tableStyleId>
              </a:tblPr>
              <a:tblGrid>
                <a:gridCol w="1584176"/>
                <a:gridCol w="2688298"/>
                <a:gridCol w="2136237"/>
              </a:tblGrid>
              <a:tr h="178815">
                <a:tc>
                  <a:txBody>
                    <a:bodyPr/>
                    <a:lstStyle/>
                    <a:p>
                      <a:r>
                        <a:rPr lang="en-US" sz="2000" dirty="0" smtClean="0"/>
                        <a:t>Ability</a:t>
                      </a:r>
                      <a:endParaRPr lang="en-US" sz="2000" dirty="0">
                        <a:latin typeface="+mn-lt"/>
                      </a:endParaRPr>
                    </a:p>
                  </a:txBody>
                  <a:tcPr/>
                </a:tc>
                <a:tc>
                  <a:txBody>
                    <a:bodyPr/>
                    <a:lstStyle/>
                    <a:p>
                      <a:r>
                        <a:rPr lang="en-US" sz="2000" dirty="0" smtClean="0"/>
                        <a:t>Example Subjects</a:t>
                      </a:r>
                      <a:endParaRPr lang="en-US" sz="2000" dirty="0">
                        <a:latin typeface="+mn-lt"/>
                      </a:endParaRPr>
                    </a:p>
                  </a:txBody>
                  <a:tcPr/>
                </a:tc>
                <a:tc>
                  <a:txBody>
                    <a:bodyPr/>
                    <a:lstStyle/>
                    <a:p>
                      <a:r>
                        <a:rPr lang="en-US" sz="2000" dirty="0" smtClean="0"/>
                        <a:t>Example Careers</a:t>
                      </a:r>
                      <a:endParaRPr lang="en-US" sz="2000" dirty="0">
                        <a:latin typeface="+mn-lt"/>
                      </a:endParaRPr>
                    </a:p>
                  </a:txBody>
                  <a:tcPr/>
                </a:tc>
              </a:tr>
              <a:tr h="755888">
                <a:tc>
                  <a:txBody>
                    <a:bodyPr/>
                    <a:lstStyle/>
                    <a:p>
                      <a:r>
                        <a:rPr lang="en-US" sz="2000" dirty="0" smtClean="0"/>
                        <a:t>Verbal</a:t>
                      </a:r>
                      <a:endParaRPr lang="en-US" sz="20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Languages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Writer</a:t>
                      </a:r>
                      <a:endParaRPr lang="en-US" sz="2000" dirty="0" smtClean="0">
                        <a:latin typeface="+mn-lt"/>
                      </a:endParaRPr>
                    </a:p>
                  </a:txBody>
                  <a:tcPr/>
                </a:tc>
              </a:tr>
              <a:tr h="755888">
                <a:tc>
                  <a:txBody>
                    <a:bodyPr/>
                    <a:lstStyle/>
                    <a:p>
                      <a:r>
                        <a:rPr lang="en-US" sz="2000" dirty="0" smtClean="0">
                          <a:latin typeface="+mn-lt"/>
                        </a:rPr>
                        <a:t>Mathematics</a:t>
                      </a:r>
                      <a:endParaRPr lang="en-US" sz="20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Mathematics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Mathematician</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Statistician</a:t>
                      </a:r>
                    </a:p>
                  </a:txBody>
                  <a:tcPr/>
                </a:tc>
              </a:tr>
              <a:tr h="755888">
                <a:tc>
                  <a:txBody>
                    <a:bodyPr/>
                    <a:lstStyle/>
                    <a:p>
                      <a:r>
                        <a:rPr lang="en-US" sz="2000" dirty="0" smtClean="0"/>
                        <a:t>Spatial</a:t>
                      </a:r>
                      <a:endParaRPr lang="en-US" sz="20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Physics</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Mathematics</a:t>
                      </a:r>
                      <a:endParaRPr lang="en-US" sz="2000" dirty="0" smtClean="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Engineering</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Architecture</a:t>
                      </a:r>
                      <a:endParaRPr lang="en-US" sz="2000" dirty="0" smtClean="0">
                        <a:latin typeface="+mn-lt"/>
                      </a:endParaRPr>
                    </a:p>
                  </a:txBody>
                  <a:tcPr/>
                </a:tc>
              </a:tr>
              <a:tr h="755888">
                <a:tc>
                  <a:txBody>
                    <a:bodyPr/>
                    <a:lstStyle/>
                    <a:p>
                      <a:r>
                        <a:rPr lang="en-US" sz="2000" dirty="0" smtClean="0">
                          <a:latin typeface="+mn-lt"/>
                        </a:rPr>
                        <a:t>Memory</a:t>
                      </a:r>
                      <a:endParaRPr lang="en-US" sz="20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Subjects</a:t>
                      </a:r>
                      <a:r>
                        <a:rPr lang="en-US" sz="2000" baseline="0" dirty="0" smtClean="0">
                          <a:latin typeface="+mn-lt"/>
                        </a:rPr>
                        <a:t> requiring lots of memorization</a:t>
                      </a:r>
                      <a:endParaRPr lang="en-US" sz="2000" dirty="0" smtClean="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n-lt"/>
                        </a:rPr>
                        <a:t>Secretary</a:t>
                      </a:r>
                    </a:p>
                  </a:txBody>
                  <a:tcPr/>
                </a:tc>
              </a:tr>
              <a:tr h="178815">
                <a:tc>
                  <a:txBody>
                    <a:bodyPr/>
                    <a:lstStyle/>
                    <a:p>
                      <a:r>
                        <a:rPr lang="en-US" sz="2000" dirty="0" smtClean="0"/>
                        <a:t>Fine</a:t>
                      </a:r>
                      <a:r>
                        <a:rPr lang="en-US" sz="2000" baseline="0" dirty="0" smtClean="0"/>
                        <a:t> </a:t>
                      </a:r>
                      <a:r>
                        <a:rPr lang="en-US" sz="2000" dirty="0" smtClean="0"/>
                        <a:t>Motor</a:t>
                      </a:r>
                    </a:p>
                    <a:p>
                      <a:endParaRPr lang="en-US" sz="2000" dirty="0" smtClean="0"/>
                    </a:p>
                    <a:p>
                      <a:endParaRPr lang="en-US" sz="2000" dirty="0" smtClean="0"/>
                    </a:p>
                    <a:p>
                      <a:r>
                        <a:rPr lang="en-US" sz="2000" dirty="0" smtClean="0"/>
                        <a:t>Gross</a:t>
                      </a:r>
                      <a:r>
                        <a:rPr lang="en-US" sz="2000" baseline="0" dirty="0" smtClean="0"/>
                        <a:t> Motor</a:t>
                      </a:r>
                      <a:endParaRPr lang="en-US" sz="20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Dentists</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Nurse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Athletes</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Constructers</a:t>
                      </a:r>
                      <a:endParaRPr lang="en-US" sz="2000" dirty="0" smtClean="0">
                        <a:latin typeface="+mn-lt"/>
                      </a:endParaRPr>
                    </a:p>
                  </a:txBody>
                  <a:tcPr/>
                </a:tc>
              </a:tr>
            </a:tbl>
          </a:graphicData>
        </a:graphic>
      </p:graphicFrame>
    </p:spTree>
    <p:extLst>
      <p:ext uri="{BB962C8B-B14F-4D97-AF65-F5344CB8AC3E}">
        <p14:creationId xmlns:p14="http://schemas.microsoft.com/office/powerpoint/2010/main" val="38261034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a:t>
            </a:r>
            <a:r>
              <a:rPr lang="en-US" sz="2800" dirty="0" smtClean="0"/>
              <a:t>32 </a:t>
            </a:r>
            <a:r>
              <a:rPr lang="en-US" sz="2800" dirty="0" smtClean="0"/>
              <a:t>Applications: </a:t>
            </a:r>
            <a:r>
              <a:rPr lang="en-US" sz="2800" dirty="0" smtClean="0">
                <a:solidFill>
                  <a:srgbClr val="FF0000"/>
                </a:solidFill>
              </a:rPr>
              <a:t>Cognitive Ability and Career</a:t>
            </a:r>
            <a:r>
              <a:rPr lang="en-US" sz="2800" dirty="0">
                <a:solidFill>
                  <a:srgbClr val="FF0000"/>
                </a:solidFill>
              </a:rPr>
              <a:t/>
            </a:r>
            <a:br>
              <a:rPr lang="en-US" sz="2800" dirty="0">
                <a:solidFill>
                  <a:srgbClr val="FF0000"/>
                </a:solidFill>
              </a:rPr>
            </a:br>
            <a:endParaRPr lang="en-US" sz="2800" dirty="0">
              <a:solidFill>
                <a:srgbClr val="FF0000"/>
              </a:solidFill>
            </a:endParaRPr>
          </a:p>
        </p:txBody>
      </p:sp>
      <p:pic>
        <p:nvPicPr>
          <p:cNvPr id="7170" name="Picture 2"/>
          <p:cNvPicPr>
            <a:picLocks noChangeAspect="1" noChangeArrowheads="1"/>
          </p:cNvPicPr>
          <p:nvPr/>
        </p:nvPicPr>
        <p:blipFill rotWithShape="1">
          <a:blip r:embed="rId3">
            <a:duotone>
              <a:schemeClr val="accent6">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7957" t="12224" r="45645" b="21358"/>
          <a:stretch/>
        </p:blipFill>
        <p:spPr bwMode="auto">
          <a:xfrm>
            <a:off x="179512" y="1510775"/>
            <a:ext cx="4536858" cy="4654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rotWithShape="1">
          <a:blip r:embed="rId5">
            <a:duotone>
              <a:schemeClr val="accent6">
                <a:shade val="45000"/>
                <a:satMod val="135000"/>
              </a:schemeClr>
              <a:prstClr val="white"/>
            </a:duotone>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17903" t="19356" r="46643" b="17024"/>
          <a:stretch/>
        </p:blipFill>
        <p:spPr bwMode="auto">
          <a:xfrm>
            <a:off x="4479697" y="1405471"/>
            <a:ext cx="4612943" cy="46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6176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a:t>
            </a:r>
            <a:r>
              <a:rPr lang="en-US" sz="2800" dirty="0" smtClean="0"/>
              <a:t>33 </a:t>
            </a:r>
            <a:r>
              <a:rPr lang="en-US" sz="2800" dirty="0" smtClean="0"/>
              <a:t>Applications: </a:t>
            </a:r>
            <a:r>
              <a:rPr lang="en-US" sz="2800" dirty="0" smtClean="0">
                <a:solidFill>
                  <a:srgbClr val="FF0000"/>
                </a:solidFill>
              </a:rPr>
              <a:t>Cognitive Ability and Career</a:t>
            </a:r>
            <a:r>
              <a:rPr lang="en-US" sz="2800" dirty="0"/>
              <a:t/>
            </a:r>
            <a:br>
              <a:rPr lang="en-US" sz="2800" dirty="0"/>
            </a:br>
            <a:endParaRPr lang="en-US" sz="2800" dirty="0"/>
          </a:p>
        </p:txBody>
      </p:sp>
      <p:sp>
        <p:nvSpPr>
          <p:cNvPr id="5" name="Content Placeholder 1"/>
          <p:cNvSpPr>
            <a:spLocks noGrp="1"/>
          </p:cNvSpPr>
          <p:nvPr>
            <p:ph idx="1"/>
          </p:nvPr>
        </p:nvSpPr>
        <p:spPr>
          <a:xfrm>
            <a:off x="827584" y="1628800"/>
            <a:ext cx="7845717" cy="4608512"/>
          </a:xfrm>
        </p:spPr>
        <p:txBody>
          <a:bodyPr>
            <a:noAutofit/>
          </a:bodyPr>
          <a:lstStyle/>
          <a:p>
            <a:pPr marL="0" indent="0">
              <a:buNone/>
            </a:pPr>
            <a:r>
              <a:rPr lang="en-US" sz="2400" dirty="0" smtClean="0">
                <a:solidFill>
                  <a:schemeClr val="bg1"/>
                </a:solidFill>
              </a:rPr>
              <a:t>However, we cannot conclude that males and females placed in the careers according to cognitive abilities…</a:t>
            </a:r>
          </a:p>
          <a:p>
            <a:r>
              <a:rPr lang="en-US" sz="2400" dirty="0" smtClean="0">
                <a:solidFill>
                  <a:schemeClr val="bg1"/>
                </a:solidFill>
              </a:rPr>
              <a:t>Cognitive ability is NOT the only factor determined the choice of careers</a:t>
            </a:r>
            <a:r>
              <a:rPr lang="en-US" sz="2800" dirty="0" smtClean="0">
                <a:solidFill>
                  <a:schemeClr val="bg1"/>
                </a:solidFill>
              </a:rPr>
              <a:t>.</a:t>
            </a:r>
          </a:p>
          <a:p>
            <a:r>
              <a:rPr lang="en-US" sz="2400" b="1" u="sng" dirty="0" smtClean="0">
                <a:solidFill>
                  <a:schemeClr val="bg1"/>
                </a:solidFill>
                <a:effectLst>
                  <a:outerShdw blurRad="38100" dist="38100" dir="2700000" algn="tl">
                    <a:srgbClr val="000000">
                      <a:alpha val="43137"/>
                    </a:srgbClr>
                  </a:outerShdw>
                </a:effectLst>
              </a:rPr>
              <a:t>Variations of cognitive ability among the same gander are significant.</a:t>
            </a:r>
          </a:p>
          <a:p>
            <a:r>
              <a:rPr lang="en-US" sz="2400" dirty="0">
                <a:solidFill>
                  <a:schemeClr val="bg1"/>
                </a:solidFill>
              </a:rPr>
              <a:t>C</a:t>
            </a:r>
            <a:r>
              <a:rPr lang="en-US" sz="2400" dirty="0" smtClean="0">
                <a:solidFill>
                  <a:schemeClr val="bg1"/>
                </a:solidFill>
              </a:rPr>
              <a:t>ognitive ability can be developed.  </a:t>
            </a:r>
            <a:endParaRPr lang="en-US" sz="2000" dirty="0" smtClean="0">
              <a:solidFill>
                <a:schemeClr val="bg1"/>
              </a:solidFill>
            </a:endParaRPr>
          </a:p>
        </p:txBody>
      </p:sp>
    </p:spTree>
    <p:extLst>
      <p:ext uri="{BB962C8B-B14F-4D97-AF65-F5344CB8AC3E}">
        <p14:creationId xmlns:p14="http://schemas.microsoft.com/office/powerpoint/2010/main" val="16180249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a:t>
            </a:r>
            <a:r>
              <a:rPr lang="en-US" sz="2800" dirty="0" smtClean="0"/>
              <a:t>34 </a:t>
            </a:r>
            <a:r>
              <a:rPr lang="en-US" sz="2800" dirty="0" smtClean="0"/>
              <a:t>Applications: </a:t>
            </a:r>
            <a:r>
              <a:rPr lang="en-US" sz="2800" dirty="0" smtClean="0">
                <a:solidFill>
                  <a:srgbClr val="FF0000"/>
                </a:solidFill>
              </a:rPr>
              <a:t>How to improve </a:t>
            </a:r>
            <a:r>
              <a:rPr lang="en-US" sz="2800" dirty="0">
                <a:solidFill>
                  <a:srgbClr val="FF0000"/>
                </a:solidFill>
              </a:rPr>
              <a:t>c</a:t>
            </a:r>
            <a:r>
              <a:rPr lang="en-US" sz="2800" dirty="0" smtClean="0">
                <a:solidFill>
                  <a:srgbClr val="FF0000"/>
                </a:solidFill>
              </a:rPr>
              <a:t>ognitive ability?</a:t>
            </a:r>
            <a:r>
              <a:rPr lang="en-US" sz="2800" dirty="0"/>
              <a:t/>
            </a:r>
            <a:br>
              <a:rPr lang="en-US" sz="2800" dirty="0"/>
            </a:br>
            <a:endParaRPr lang="en-US" sz="2800" dirty="0"/>
          </a:p>
        </p:txBody>
      </p:sp>
      <p:sp>
        <p:nvSpPr>
          <p:cNvPr id="5" name="Content Placeholder 1"/>
          <p:cNvSpPr>
            <a:spLocks noGrp="1"/>
          </p:cNvSpPr>
          <p:nvPr>
            <p:ph idx="1"/>
          </p:nvPr>
        </p:nvSpPr>
        <p:spPr>
          <a:xfrm>
            <a:off x="827584" y="1628800"/>
            <a:ext cx="7845717" cy="4608512"/>
          </a:xfrm>
        </p:spPr>
        <p:txBody>
          <a:bodyPr>
            <a:noAutofit/>
          </a:bodyPr>
          <a:lstStyle/>
          <a:p>
            <a:pPr marL="0" indent="0">
              <a:buNone/>
            </a:pPr>
            <a:r>
              <a:rPr lang="en-US" sz="2800" b="1" dirty="0" smtClean="0">
                <a:solidFill>
                  <a:schemeClr val="bg1"/>
                </a:solidFill>
              </a:rPr>
              <a:t>8 Ways to improve…..</a:t>
            </a:r>
          </a:p>
          <a:p>
            <a:pPr lvl="1"/>
            <a:r>
              <a:rPr lang="en-US" sz="2400" dirty="0" smtClean="0">
                <a:solidFill>
                  <a:schemeClr val="bg1"/>
                </a:solidFill>
              </a:rPr>
              <a:t>Physical </a:t>
            </a:r>
            <a:r>
              <a:rPr lang="en-US" sz="2400" dirty="0">
                <a:solidFill>
                  <a:schemeClr val="bg1"/>
                </a:solidFill>
              </a:rPr>
              <a:t>Activity</a:t>
            </a:r>
          </a:p>
          <a:p>
            <a:pPr lvl="1"/>
            <a:r>
              <a:rPr lang="en-US" sz="2400" dirty="0">
                <a:solidFill>
                  <a:schemeClr val="bg1"/>
                </a:solidFill>
              </a:rPr>
              <a:t>Openness to Experience</a:t>
            </a:r>
          </a:p>
          <a:p>
            <a:pPr lvl="1"/>
            <a:r>
              <a:rPr lang="en-US" sz="2400" dirty="0">
                <a:solidFill>
                  <a:schemeClr val="bg1"/>
                </a:solidFill>
              </a:rPr>
              <a:t>Curiosity and Creativity</a:t>
            </a:r>
          </a:p>
          <a:p>
            <a:pPr lvl="1"/>
            <a:r>
              <a:rPr lang="en-US" sz="2400" dirty="0">
                <a:solidFill>
                  <a:schemeClr val="bg1"/>
                </a:solidFill>
              </a:rPr>
              <a:t>Social Connections</a:t>
            </a:r>
          </a:p>
          <a:p>
            <a:pPr lvl="1"/>
            <a:r>
              <a:rPr lang="en-US" sz="2400" dirty="0">
                <a:solidFill>
                  <a:schemeClr val="bg1"/>
                </a:solidFill>
              </a:rPr>
              <a:t>Mindfulness Meditation</a:t>
            </a:r>
          </a:p>
          <a:p>
            <a:pPr lvl="1"/>
            <a:r>
              <a:rPr lang="en-US" sz="2400" dirty="0">
                <a:solidFill>
                  <a:schemeClr val="bg1"/>
                </a:solidFill>
              </a:rPr>
              <a:t>Brain-Training Games</a:t>
            </a:r>
          </a:p>
          <a:p>
            <a:pPr lvl="1"/>
            <a:r>
              <a:rPr lang="en-US" sz="2400" dirty="0">
                <a:solidFill>
                  <a:schemeClr val="bg1"/>
                </a:solidFill>
              </a:rPr>
              <a:t>Get Enough Sleep</a:t>
            </a:r>
          </a:p>
          <a:p>
            <a:pPr lvl="1"/>
            <a:r>
              <a:rPr lang="en-US" sz="2400" dirty="0">
                <a:solidFill>
                  <a:schemeClr val="bg1"/>
                </a:solidFill>
              </a:rPr>
              <a:t>Reduce Chronic Stress</a:t>
            </a:r>
          </a:p>
        </p:txBody>
      </p:sp>
    </p:spTree>
    <p:extLst>
      <p:ext uri="{BB962C8B-B14F-4D97-AF65-F5344CB8AC3E}">
        <p14:creationId xmlns:p14="http://schemas.microsoft.com/office/powerpoint/2010/main" val="24644761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512" y="548680"/>
            <a:ext cx="11161240" cy="936104"/>
          </a:xfrm>
        </p:spPr>
        <p:style>
          <a:lnRef idx="2">
            <a:schemeClr val="dk1"/>
          </a:lnRef>
          <a:fillRef idx="1">
            <a:schemeClr val="lt1"/>
          </a:fillRef>
          <a:effectRef idx="0">
            <a:schemeClr val="dk1"/>
          </a:effectRef>
          <a:fontRef idx="minor">
            <a:schemeClr val="dk1"/>
          </a:fontRef>
        </p:style>
        <p:txBody>
          <a:bodyPr>
            <a:normAutofit fontScale="90000"/>
          </a:bodyPr>
          <a:lstStyle/>
          <a:p>
            <a:pPr algn="l"/>
            <a:r>
              <a:rPr lang="en-US" sz="2800" dirty="0" smtClean="0"/>
              <a:t/>
            </a:r>
            <a:br>
              <a:rPr lang="en-US" sz="2800" dirty="0" smtClean="0"/>
            </a:br>
            <a:r>
              <a:rPr lang="en-US" sz="2800" dirty="0" smtClean="0"/>
              <a:t> #</a:t>
            </a:r>
            <a:r>
              <a:rPr lang="en-US" sz="2800" dirty="0" smtClean="0"/>
              <a:t>35 </a:t>
            </a:r>
            <a:r>
              <a:rPr lang="en-US" sz="2800" dirty="0" smtClean="0"/>
              <a:t>Last Suggestion: </a:t>
            </a:r>
            <a:br>
              <a:rPr lang="en-US" sz="2800" dirty="0" smtClean="0"/>
            </a:br>
            <a:r>
              <a:rPr lang="en-US" sz="2800" dirty="0" smtClean="0">
                <a:solidFill>
                  <a:srgbClr val="FF0000"/>
                </a:solidFill>
              </a:rPr>
              <a:t>Are males and females really differences in cognitive abilities</a:t>
            </a:r>
            <a:r>
              <a:rPr lang="en-US" sz="2800" dirty="0" smtClean="0"/>
              <a:t>?</a:t>
            </a:r>
            <a:r>
              <a:rPr lang="en-US" sz="2800" dirty="0"/>
              <a:t/>
            </a:r>
            <a:br>
              <a:rPr lang="en-US" sz="2800" dirty="0"/>
            </a:br>
            <a:endParaRPr lang="en-US" sz="2800" dirty="0"/>
          </a:p>
        </p:txBody>
      </p:sp>
      <p:sp>
        <p:nvSpPr>
          <p:cNvPr id="5" name="Content Placeholder 1"/>
          <p:cNvSpPr>
            <a:spLocks noGrp="1"/>
          </p:cNvSpPr>
          <p:nvPr>
            <p:ph idx="1"/>
          </p:nvPr>
        </p:nvSpPr>
        <p:spPr>
          <a:xfrm>
            <a:off x="827584" y="1628800"/>
            <a:ext cx="7845717" cy="4608512"/>
          </a:xfrm>
        </p:spPr>
        <p:txBody>
          <a:bodyPr>
            <a:noAutofit/>
          </a:bodyPr>
          <a:lstStyle/>
          <a:p>
            <a:pPr marL="0" indent="0">
              <a:buNone/>
            </a:pPr>
            <a:r>
              <a:rPr lang="en-US" sz="2800" b="1" u="sng" dirty="0" smtClean="0">
                <a:solidFill>
                  <a:schemeClr val="bg1"/>
                </a:solidFill>
              </a:rPr>
              <a:t>The differences exist but NOT significant!</a:t>
            </a:r>
            <a:endParaRPr lang="en-US" sz="2800" dirty="0" smtClean="0">
              <a:solidFill>
                <a:schemeClr val="bg1"/>
              </a:solidFill>
            </a:endParaRPr>
          </a:p>
          <a:p>
            <a:r>
              <a:rPr lang="en-US" sz="2800" b="1" u="sng" dirty="0" smtClean="0">
                <a:solidFill>
                  <a:schemeClr val="bg1"/>
                </a:solidFill>
              </a:rPr>
              <a:t>Variations </a:t>
            </a:r>
            <a:r>
              <a:rPr lang="en-US" sz="2800" b="1" u="sng" dirty="0">
                <a:solidFill>
                  <a:schemeClr val="bg1"/>
                </a:solidFill>
              </a:rPr>
              <a:t>of cognitive ability among the same gander are </a:t>
            </a:r>
            <a:r>
              <a:rPr lang="en-US" sz="2800" b="1" u="sng" dirty="0" smtClean="0">
                <a:solidFill>
                  <a:schemeClr val="bg1"/>
                </a:solidFill>
              </a:rPr>
              <a:t>significant.</a:t>
            </a:r>
            <a:endParaRPr lang="en-US" sz="2800" b="1" u="sng" dirty="0">
              <a:solidFill>
                <a:schemeClr val="bg1"/>
              </a:solidFill>
            </a:endParaRPr>
          </a:p>
          <a:p>
            <a:r>
              <a:rPr lang="en-US" sz="2800" dirty="0">
                <a:solidFill>
                  <a:schemeClr val="bg1"/>
                </a:solidFill>
              </a:rPr>
              <a:t>Cognitive ability can be </a:t>
            </a:r>
            <a:r>
              <a:rPr lang="en-US" sz="2800" dirty="0" smtClean="0">
                <a:solidFill>
                  <a:schemeClr val="bg1"/>
                </a:solidFill>
              </a:rPr>
              <a:t>developed.</a:t>
            </a:r>
          </a:p>
          <a:p>
            <a:r>
              <a:rPr lang="en-US" sz="2800" dirty="0" smtClean="0">
                <a:solidFill>
                  <a:schemeClr val="bg1"/>
                </a:solidFill>
              </a:rPr>
              <a:t>Since they can be developed, each of gender tends to focus on developing advantage abilities. This contributes to a larger difference.</a:t>
            </a:r>
          </a:p>
          <a:p>
            <a:pPr lvl="1"/>
            <a:r>
              <a:rPr lang="en-US" sz="2400" dirty="0" smtClean="0">
                <a:solidFill>
                  <a:schemeClr val="bg1"/>
                </a:solidFill>
              </a:rPr>
              <a:t>Examples: Parents encourage boys to sports, physical activities. Encourages girl to handcrafting activities.</a:t>
            </a:r>
            <a:endParaRPr lang="en-US" sz="2000" dirty="0">
              <a:solidFill>
                <a:schemeClr val="bg1"/>
              </a:solidFill>
            </a:endParaRPr>
          </a:p>
        </p:txBody>
      </p:sp>
    </p:spTree>
    <p:extLst>
      <p:ext uri="{BB962C8B-B14F-4D97-AF65-F5344CB8AC3E}">
        <p14:creationId xmlns:p14="http://schemas.microsoft.com/office/powerpoint/2010/main" val="77514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14910"/>
            <a:ext cx="5616624" cy="3096344"/>
          </a:xfrm>
        </p:spPr>
        <p:txBody>
          <a:bodyPr>
            <a:noAutofit/>
          </a:bodyPr>
          <a:lstStyle/>
          <a:p>
            <a:r>
              <a:rPr lang="en-US" sz="3600" b="1" dirty="0"/>
              <a:t>Cognitive abilities </a:t>
            </a:r>
            <a:r>
              <a:rPr lang="en-US" dirty="0">
                <a:solidFill>
                  <a:schemeClr val="bg1"/>
                </a:solidFill>
              </a:rPr>
              <a:t>are  </a:t>
            </a:r>
            <a:r>
              <a:rPr lang="en-US" dirty="0" smtClean="0">
                <a:solidFill>
                  <a:schemeClr val="bg1"/>
                </a:solidFill>
              </a:rPr>
              <a:t>                 </a:t>
            </a:r>
            <a:r>
              <a:rPr lang="en-US" i="1" dirty="0" smtClean="0"/>
              <a:t>brain-based </a:t>
            </a:r>
            <a:r>
              <a:rPr lang="en-US" i="1" dirty="0"/>
              <a:t>skills </a:t>
            </a:r>
            <a:r>
              <a:rPr lang="en-US" dirty="0">
                <a:solidFill>
                  <a:schemeClr val="bg1"/>
                </a:solidFill>
              </a:rPr>
              <a:t>we need to </a:t>
            </a:r>
            <a:r>
              <a:rPr lang="en-US" dirty="0">
                <a:solidFill>
                  <a:srgbClr val="700000"/>
                </a:solidFill>
              </a:rPr>
              <a:t>carry out any task </a:t>
            </a:r>
            <a:r>
              <a:rPr lang="en-US" dirty="0">
                <a:solidFill>
                  <a:schemeClr val="bg1"/>
                </a:solidFill>
              </a:rPr>
              <a:t>from the </a:t>
            </a:r>
            <a:r>
              <a:rPr lang="en-US" dirty="0" smtClean="0">
                <a:solidFill>
                  <a:schemeClr val="bg1"/>
                </a:solidFill>
              </a:rPr>
              <a:t> sim­plest </a:t>
            </a:r>
            <a:r>
              <a:rPr lang="en-US" dirty="0">
                <a:solidFill>
                  <a:schemeClr val="bg1"/>
                </a:solidFill>
              </a:rPr>
              <a:t>to the most complex.</a:t>
            </a:r>
          </a:p>
          <a:p>
            <a:pPr marL="0" indent="0">
              <a:buNone/>
            </a:pPr>
            <a:endParaRPr lang="en-US" sz="2000" dirty="0"/>
          </a:p>
        </p:txBody>
      </p:sp>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#2 What is </a:t>
            </a:r>
            <a:r>
              <a:rPr lang="en-US" sz="2800" dirty="0" smtClean="0">
                <a:solidFill>
                  <a:srgbClr val="C00000"/>
                </a:solidFill>
              </a:rPr>
              <a:t>cognitive ability</a:t>
            </a:r>
            <a:r>
              <a:rPr lang="en-US" sz="2800" dirty="0" smtClean="0"/>
              <a:t>? </a:t>
            </a:r>
            <a:endParaRPr lang="en-US" sz="2800" dirty="0"/>
          </a:p>
        </p:txBody>
      </p:sp>
      <p:pic>
        <p:nvPicPr>
          <p:cNvPr id="2052" name="Picture 4" descr="http://oconnorpsychology.com.au/wp-content/uploads/2012/02/learn-to-think-300x300.png"/>
          <p:cNvPicPr>
            <a:picLocks noChangeAspect="1" noChangeArrowheads="1"/>
          </p:cNvPicPr>
          <p:nvPr/>
        </p:nvPicPr>
        <p:blipFill>
          <a:blip r:embed="rId3">
            <a:duotone>
              <a:prstClr val="black"/>
              <a:schemeClr val="accent6">
                <a:tint val="45000"/>
                <a:satMod val="400000"/>
              </a:schemeClr>
            </a:duotone>
            <a:extLst>
              <a:ext uri="{BEBA8EAE-BF5A-486C-A8C5-ECC9F3942E4B}">
                <a14:imgProps xmlns:a14="http://schemas.microsoft.com/office/drawing/2010/main">
                  <a14:imgLayer r:embed="rId4">
                    <a14:imgEffect>
                      <a14:backgroundRemoval t="0"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436096" y="2793268"/>
            <a:ext cx="4225652" cy="4064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526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99792" y="1628800"/>
            <a:ext cx="6048672" cy="4248472"/>
          </a:xfrm>
        </p:spPr>
        <p:txBody>
          <a:bodyPr>
            <a:noAutofit/>
          </a:bodyPr>
          <a:lstStyle/>
          <a:p>
            <a:r>
              <a:rPr lang="en-US" sz="3600" dirty="0" smtClean="0"/>
              <a:t>Cognitive Abilities </a:t>
            </a:r>
            <a:r>
              <a:rPr lang="en-US" sz="2800" dirty="0">
                <a:solidFill>
                  <a:schemeClr val="bg1"/>
                </a:solidFill>
              </a:rPr>
              <a:t>have more to do with the mechanisms of </a:t>
            </a:r>
            <a:r>
              <a:rPr lang="en-US" b="1" dirty="0" smtClean="0">
                <a:solidFill>
                  <a:srgbClr val="600000"/>
                </a:solidFill>
              </a:rPr>
              <a:t>how </a:t>
            </a:r>
            <a:r>
              <a:rPr lang="en-US" b="1" dirty="0">
                <a:solidFill>
                  <a:srgbClr val="600000"/>
                </a:solidFill>
              </a:rPr>
              <a:t>we learn, remember, problem-solve, and pay attention </a:t>
            </a:r>
            <a:r>
              <a:rPr lang="en-US" sz="2800" dirty="0">
                <a:solidFill>
                  <a:schemeClr val="bg1"/>
                </a:solidFill>
              </a:rPr>
              <a:t>rather than with any actual knowledge. </a:t>
            </a:r>
          </a:p>
          <a:p>
            <a:pPr marL="0" indent="0">
              <a:buNone/>
            </a:pPr>
            <a:endParaRPr lang="en-US" sz="1800" dirty="0"/>
          </a:p>
        </p:txBody>
      </p:sp>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#3 What is </a:t>
            </a:r>
            <a:r>
              <a:rPr lang="en-US" sz="2800" dirty="0" smtClean="0">
                <a:solidFill>
                  <a:srgbClr val="C00000"/>
                </a:solidFill>
              </a:rPr>
              <a:t>cognitive ability</a:t>
            </a:r>
            <a:r>
              <a:rPr lang="en-US" sz="2800" dirty="0" smtClean="0"/>
              <a:t>? </a:t>
            </a:r>
            <a:endParaRPr lang="en-US" sz="2800" dirty="0"/>
          </a:p>
        </p:txBody>
      </p:sp>
      <p:pic>
        <p:nvPicPr>
          <p:cNvPr id="3074" name="Picture 2" descr="http://whartonmagazine.com/wp-content/uploads/2011/04/108688371-440x300.jpg"/>
          <p:cNvPicPr>
            <a:picLocks noChangeAspect="1" noChangeArrowheads="1"/>
          </p:cNvPicPr>
          <p:nvPr/>
        </p:nvPicPr>
        <p:blipFill>
          <a:blip r:embed="rId3">
            <a:duotone>
              <a:prstClr val="black"/>
              <a:schemeClr val="accent6">
                <a:tint val="45000"/>
                <a:satMod val="400000"/>
              </a:schemeClr>
            </a:duotone>
            <a:extLst>
              <a:ext uri="{BEBA8EAE-BF5A-486C-A8C5-ECC9F3942E4B}">
                <a14:imgProps xmlns:a14="http://schemas.microsoft.com/office/drawing/2010/main">
                  <a14:imgLayer r:embed="rId4">
                    <a14:imgEffect>
                      <a14:backgroundRemoval t="0"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0275" y="4000500"/>
            <a:ext cx="4191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545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96752"/>
            <a:ext cx="8136904" cy="4968552"/>
          </a:xfrm>
        </p:spPr>
        <p:txBody>
          <a:bodyPr>
            <a:noAutofit/>
          </a:bodyPr>
          <a:lstStyle/>
          <a:p>
            <a:pPr marL="0" indent="0">
              <a:buNone/>
            </a:pPr>
            <a:r>
              <a:rPr lang="en-US" sz="2400" i="1" dirty="0" smtClean="0"/>
              <a:t>Answering </a:t>
            </a:r>
            <a:r>
              <a:rPr lang="en-US" sz="2400" i="1" dirty="0"/>
              <a:t>the telephone involves at least: </a:t>
            </a:r>
            <a:endParaRPr lang="en-US" sz="2400" i="1" dirty="0" smtClean="0"/>
          </a:p>
          <a:p>
            <a:r>
              <a:rPr lang="en-US" sz="2800" b="1" dirty="0">
                <a:solidFill>
                  <a:srgbClr val="600000"/>
                </a:solidFill>
              </a:rPr>
              <a:t>P</a:t>
            </a:r>
            <a:r>
              <a:rPr lang="en-US" sz="2800" b="1" dirty="0" smtClean="0">
                <a:solidFill>
                  <a:srgbClr val="600000"/>
                </a:solidFill>
              </a:rPr>
              <a:t>erception </a:t>
            </a:r>
            <a:r>
              <a:rPr lang="en-US" sz="2400" dirty="0" smtClean="0">
                <a:solidFill>
                  <a:schemeClr val="bg1"/>
                </a:solidFill>
              </a:rPr>
              <a:t>hearing </a:t>
            </a:r>
            <a:r>
              <a:rPr lang="en-US" sz="2400" dirty="0">
                <a:solidFill>
                  <a:schemeClr val="bg1"/>
                </a:solidFill>
              </a:rPr>
              <a:t>the ring </a:t>
            </a:r>
            <a:r>
              <a:rPr lang="en-US" sz="2400" dirty="0" smtClean="0">
                <a:solidFill>
                  <a:schemeClr val="bg1"/>
                </a:solidFill>
              </a:rPr>
              <a:t>tone</a:t>
            </a:r>
          </a:p>
          <a:p>
            <a:r>
              <a:rPr lang="en-US" sz="2800" b="1" dirty="0">
                <a:solidFill>
                  <a:srgbClr val="600000"/>
                </a:solidFill>
              </a:rPr>
              <a:t>D</a:t>
            </a:r>
            <a:r>
              <a:rPr lang="en-US" sz="2800" b="1" dirty="0" smtClean="0">
                <a:solidFill>
                  <a:srgbClr val="600000"/>
                </a:solidFill>
              </a:rPr>
              <a:t>ecision </a:t>
            </a:r>
            <a:r>
              <a:rPr lang="en-US" sz="2800" b="1" dirty="0">
                <a:solidFill>
                  <a:srgbClr val="600000"/>
                </a:solidFill>
              </a:rPr>
              <a:t>taking </a:t>
            </a:r>
            <a:r>
              <a:rPr lang="en-US" sz="2400" dirty="0" smtClean="0">
                <a:solidFill>
                  <a:schemeClr val="bg1"/>
                </a:solidFill>
              </a:rPr>
              <a:t>answering </a:t>
            </a:r>
            <a:r>
              <a:rPr lang="en-US" sz="2400" dirty="0">
                <a:solidFill>
                  <a:schemeClr val="bg1"/>
                </a:solidFill>
              </a:rPr>
              <a:t>or </a:t>
            </a:r>
            <a:r>
              <a:rPr lang="en-US" sz="2400" dirty="0" smtClean="0">
                <a:solidFill>
                  <a:schemeClr val="bg1"/>
                </a:solidFill>
              </a:rPr>
              <a:t>not</a:t>
            </a:r>
          </a:p>
          <a:p>
            <a:r>
              <a:rPr lang="en-US" sz="2800" b="1" dirty="0" smtClean="0">
                <a:solidFill>
                  <a:srgbClr val="600000"/>
                </a:solidFill>
              </a:rPr>
              <a:t>Motor </a:t>
            </a:r>
            <a:r>
              <a:rPr lang="en-US" sz="2800" b="1" dirty="0">
                <a:solidFill>
                  <a:srgbClr val="600000"/>
                </a:solidFill>
              </a:rPr>
              <a:t>skill</a:t>
            </a:r>
            <a:r>
              <a:rPr lang="en-US" sz="2400" b="1" dirty="0">
                <a:solidFill>
                  <a:srgbClr val="600000"/>
                </a:solidFill>
              </a:rPr>
              <a:t> </a:t>
            </a:r>
            <a:r>
              <a:rPr lang="en-US" sz="2400" dirty="0" smtClean="0">
                <a:solidFill>
                  <a:schemeClr val="bg1"/>
                </a:solidFill>
              </a:rPr>
              <a:t>lifting </a:t>
            </a:r>
            <a:r>
              <a:rPr lang="en-US" sz="2400" dirty="0">
                <a:solidFill>
                  <a:schemeClr val="bg1"/>
                </a:solidFill>
              </a:rPr>
              <a:t>the </a:t>
            </a:r>
            <a:r>
              <a:rPr lang="en-US" sz="2400" dirty="0" smtClean="0">
                <a:solidFill>
                  <a:schemeClr val="bg1"/>
                </a:solidFill>
              </a:rPr>
              <a:t>receiver</a:t>
            </a:r>
          </a:p>
          <a:p>
            <a:r>
              <a:rPr lang="en-US" sz="2800" b="1" dirty="0" smtClean="0">
                <a:solidFill>
                  <a:srgbClr val="600000"/>
                </a:solidFill>
              </a:rPr>
              <a:t>Language </a:t>
            </a:r>
            <a:r>
              <a:rPr lang="en-US" sz="2800" b="1" dirty="0">
                <a:solidFill>
                  <a:srgbClr val="600000"/>
                </a:solidFill>
              </a:rPr>
              <a:t>skills</a:t>
            </a:r>
            <a:r>
              <a:rPr lang="en-US" sz="2800" b="1" dirty="0">
                <a:solidFill>
                  <a:srgbClr val="C00000"/>
                </a:solidFill>
              </a:rPr>
              <a:t> </a:t>
            </a:r>
            <a:r>
              <a:rPr lang="en-US" sz="2400" dirty="0" smtClean="0">
                <a:solidFill>
                  <a:schemeClr val="bg1"/>
                </a:solidFill>
              </a:rPr>
              <a:t>talking </a:t>
            </a:r>
            <a:r>
              <a:rPr lang="en-US" sz="2400" dirty="0">
                <a:solidFill>
                  <a:schemeClr val="bg1"/>
                </a:solidFill>
              </a:rPr>
              <a:t>and understanding </a:t>
            </a:r>
            <a:r>
              <a:rPr lang="en-US" sz="2400" dirty="0" smtClean="0">
                <a:solidFill>
                  <a:schemeClr val="bg1"/>
                </a:solidFill>
              </a:rPr>
              <a:t>language</a:t>
            </a:r>
          </a:p>
          <a:p>
            <a:r>
              <a:rPr lang="en-US" sz="2800" b="1" dirty="0" smtClean="0">
                <a:solidFill>
                  <a:srgbClr val="600000"/>
                </a:solidFill>
              </a:rPr>
              <a:t>Social </a:t>
            </a:r>
            <a:r>
              <a:rPr lang="en-US" sz="2800" b="1" dirty="0">
                <a:solidFill>
                  <a:srgbClr val="600000"/>
                </a:solidFill>
              </a:rPr>
              <a:t>skills </a:t>
            </a:r>
            <a:r>
              <a:rPr lang="en-US" sz="2400" dirty="0" smtClean="0">
                <a:solidFill>
                  <a:schemeClr val="bg1"/>
                </a:solidFill>
              </a:rPr>
              <a:t>interpreting </a:t>
            </a:r>
            <a:r>
              <a:rPr lang="en-US" sz="2400" dirty="0">
                <a:solidFill>
                  <a:schemeClr val="bg1"/>
                </a:solidFill>
              </a:rPr>
              <a:t>tone of voice and interacting properly with another human </a:t>
            </a:r>
            <a:r>
              <a:rPr lang="en-US" sz="2400" dirty="0" smtClean="0">
                <a:solidFill>
                  <a:schemeClr val="bg1"/>
                </a:solidFill>
              </a:rPr>
              <a:t>being.</a:t>
            </a:r>
            <a:endParaRPr lang="en-US" sz="2400" dirty="0">
              <a:solidFill>
                <a:schemeClr val="bg1"/>
              </a:solidFill>
            </a:endParaRPr>
          </a:p>
          <a:p>
            <a:pPr marL="0" indent="0">
              <a:buNone/>
            </a:pPr>
            <a:endParaRPr lang="en-US" sz="1800" dirty="0"/>
          </a:p>
        </p:txBody>
      </p:sp>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#4 What is cognitive ability :</a:t>
            </a:r>
            <a:r>
              <a:rPr lang="en-US" sz="2800" dirty="0" smtClean="0">
                <a:solidFill>
                  <a:srgbClr val="FF0000"/>
                </a:solidFill>
              </a:rPr>
              <a:t> The Example</a:t>
            </a:r>
            <a:endParaRPr lang="en-US" sz="2800" dirty="0">
              <a:solidFill>
                <a:srgbClr val="FF0000"/>
              </a:solidFill>
            </a:endParaRPr>
          </a:p>
        </p:txBody>
      </p:sp>
      <p:pic>
        <p:nvPicPr>
          <p:cNvPr id="2050" name="Picture 2" descr="http://www.catholicvote.org/wp-content/uploads/2014/02/phone-cord.jpg"/>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backgroundRemoval t="4800" b="100000" l="2100" r="100000"/>
                    </a14:imgEffect>
                  </a14:imgLayer>
                </a14:imgProps>
              </a:ext>
              <a:ext uri="{28A0092B-C50C-407E-A947-70E740481C1C}">
                <a14:useLocalDpi xmlns:a14="http://schemas.microsoft.com/office/drawing/2010/main" val="0"/>
              </a:ext>
            </a:extLst>
          </a:blip>
          <a:srcRect/>
          <a:stretch>
            <a:fillRect/>
          </a:stretch>
        </p:blipFill>
        <p:spPr bwMode="auto">
          <a:xfrm>
            <a:off x="-2628800" y="4221088"/>
            <a:ext cx="13903184" cy="317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71612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484784"/>
            <a:ext cx="4320480" cy="4392488"/>
          </a:xfrm>
        </p:spPr>
        <p:txBody>
          <a:bodyPr>
            <a:noAutofit/>
          </a:bodyPr>
          <a:lstStyle/>
          <a:p>
            <a:pPr marL="0" indent="0">
              <a:buNone/>
            </a:pPr>
            <a:r>
              <a:rPr lang="en-US" sz="3600" b="1" u="sng" dirty="0" smtClean="0">
                <a:solidFill>
                  <a:srgbClr val="600000"/>
                </a:solidFill>
                <a:effectLst>
                  <a:outerShdw blurRad="38100" dist="38100" dir="2700000" algn="tl">
                    <a:srgbClr val="000000">
                      <a:alpha val="43137"/>
                    </a:srgbClr>
                  </a:outerShdw>
                </a:effectLst>
              </a:rPr>
              <a:t>Biological </a:t>
            </a:r>
            <a:r>
              <a:rPr lang="en-US" sz="3600" b="1" u="sng" dirty="0">
                <a:solidFill>
                  <a:srgbClr val="600000"/>
                </a:solidFill>
                <a:effectLst>
                  <a:outerShdw blurRad="38100" dist="38100" dir="2700000" algn="tl">
                    <a:srgbClr val="000000">
                      <a:alpha val="43137"/>
                    </a:srgbClr>
                  </a:outerShdw>
                </a:effectLst>
              </a:rPr>
              <a:t>factor</a:t>
            </a:r>
          </a:p>
          <a:p>
            <a:pPr lvl="0"/>
            <a:r>
              <a:rPr lang="en-US" sz="2400" dirty="0">
                <a:solidFill>
                  <a:schemeClr val="bg1"/>
                </a:solidFill>
              </a:rPr>
              <a:t>Factor that affects the function and behavior of a living organism. Internally, this factor can be a </a:t>
            </a:r>
            <a:r>
              <a:rPr lang="en-US" sz="2400" b="1" dirty="0">
                <a:solidFill>
                  <a:srgbClr val="FF0000"/>
                </a:solidFill>
              </a:rPr>
              <a:t>physical (sex) </a:t>
            </a:r>
            <a:r>
              <a:rPr lang="en-US" sz="2400" dirty="0">
                <a:solidFill>
                  <a:schemeClr val="bg1"/>
                </a:solidFill>
              </a:rPr>
              <a:t>, physiological, chemical, neurological, or genetic condition which causes a psychological effect.</a:t>
            </a:r>
          </a:p>
          <a:p>
            <a:pPr marL="0" indent="0">
              <a:buNone/>
            </a:pPr>
            <a:endParaRPr lang="en-US" sz="1800" dirty="0">
              <a:solidFill>
                <a:schemeClr val="bg1"/>
              </a:solidFill>
            </a:endParaRPr>
          </a:p>
        </p:txBody>
      </p:sp>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#5 What are </a:t>
            </a:r>
            <a:r>
              <a:rPr lang="en-US" sz="2800" dirty="0"/>
              <a:t>the </a:t>
            </a:r>
            <a:r>
              <a:rPr lang="en-US" sz="2800" dirty="0" smtClean="0">
                <a:solidFill>
                  <a:srgbClr val="FF0000"/>
                </a:solidFill>
              </a:rPr>
              <a:t>factors </a:t>
            </a:r>
            <a:r>
              <a:rPr lang="en-US" sz="2800" dirty="0"/>
              <a:t>that </a:t>
            </a:r>
            <a:r>
              <a:rPr lang="en-US" sz="2800" dirty="0" smtClean="0"/>
              <a:t>affect </a:t>
            </a:r>
            <a:r>
              <a:rPr lang="en-US" sz="2800" dirty="0"/>
              <a:t>the cognitive ability?</a:t>
            </a:r>
          </a:p>
        </p:txBody>
      </p:sp>
      <p:sp>
        <p:nvSpPr>
          <p:cNvPr id="2" name="TextBox 1"/>
          <p:cNvSpPr txBox="1"/>
          <p:nvPr/>
        </p:nvSpPr>
        <p:spPr>
          <a:xfrm>
            <a:off x="4716016" y="1531818"/>
            <a:ext cx="4248472" cy="2185214"/>
          </a:xfrm>
          <a:prstGeom prst="rect">
            <a:avLst/>
          </a:prstGeom>
          <a:noFill/>
        </p:spPr>
        <p:txBody>
          <a:bodyPr wrap="square" rtlCol="0">
            <a:spAutoFit/>
          </a:bodyPr>
          <a:lstStyle/>
          <a:p>
            <a:r>
              <a:rPr lang="en-US" sz="3600" b="1" u="sng" dirty="0" smtClean="0">
                <a:solidFill>
                  <a:srgbClr val="600000"/>
                </a:solidFill>
                <a:effectLst>
                  <a:outerShdw blurRad="38100" dist="38100" dir="2700000" algn="tl">
                    <a:srgbClr val="000000">
                      <a:alpha val="43137"/>
                    </a:srgbClr>
                  </a:outerShdw>
                </a:effectLst>
              </a:rPr>
              <a:t>Environmental </a:t>
            </a:r>
            <a:r>
              <a:rPr lang="en-US" sz="3600" b="1" u="sng" dirty="0">
                <a:solidFill>
                  <a:srgbClr val="600000"/>
                </a:solidFill>
                <a:effectLst>
                  <a:outerShdw blurRad="38100" dist="38100" dir="2700000" algn="tl">
                    <a:srgbClr val="000000">
                      <a:alpha val="43137"/>
                    </a:srgbClr>
                  </a:outerShdw>
                </a:effectLst>
              </a:rPr>
              <a:t>factor</a:t>
            </a:r>
          </a:p>
          <a:p>
            <a:pPr marL="457200" lvl="0" indent="-457200">
              <a:buFont typeface="Arial" pitchFamily="34" charset="0"/>
              <a:buChar char="•"/>
            </a:pPr>
            <a:r>
              <a:rPr lang="en-US" sz="2400" dirty="0">
                <a:solidFill>
                  <a:schemeClr val="bg1"/>
                </a:solidFill>
              </a:rPr>
              <a:t>Factor that affects the function and behavior of a living organism externally.</a:t>
            </a:r>
          </a:p>
          <a:p>
            <a:endParaRPr lang="en-US" sz="2800" dirty="0"/>
          </a:p>
        </p:txBody>
      </p:sp>
      <p:pic>
        <p:nvPicPr>
          <p:cNvPr id="3074" name="Picture 2" descr="http://artsonline.monash.edu.au/businessdevelopment/files/2013/10/iStock_000003681996_Large.jp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backgroundRemoval t="0" b="97133" l="10000" r="98515"/>
                    </a14:imgEffect>
                  </a14:imgLayer>
                </a14:imgProps>
              </a:ext>
              <a:ext uri="{28A0092B-C50C-407E-A947-70E740481C1C}">
                <a14:useLocalDpi xmlns:a14="http://schemas.microsoft.com/office/drawing/2010/main" val="0"/>
              </a:ext>
            </a:extLst>
          </a:blip>
          <a:srcRect/>
          <a:stretch>
            <a:fillRect/>
          </a:stretch>
        </p:blipFill>
        <p:spPr bwMode="auto">
          <a:xfrm>
            <a:off x="4964292" y="3294112"/>
            <a:ext cx="3751919" cy="3410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4131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5856" y="1700808"/>
            <a:ext cx="8136904" cy="4536504"/>
          </a:xfrm>
          <a:noFill/>
          <a:ln>
            <a:noFill/>
          </a:ln>
        </p:spPr>
        <p:style>
          <a:lnRef idx="2">
            <a:schemeClr val="accent6"/>
          </a:lnRef>
          <a:fillRef idx="1">
            <a:schemeClr val="lt1"/>
          </a:fillRef>
          <a:effectRef idx="0">
            <a:schemeClr val="accent6"/>
          </a:effectRef>
          <a:fontRef idx="minor">
            <a:schemeClr val="dk1"/>
          </a:fontRef>
        </p:style>
        <p:txBody>
          <a:bodyPr>
            <a:noAutofit/>
          </a:bodyPr>
          <a:lstStyle/>
          <a:p>
            <a:pPr marL="0" indent="0">
              <a:buNone/>
            </a:pPr>
            <a:r>
              <a:rPr lang="en-US" sz="4400" dirty="0" smtClean="0">
                <a:solidFill>
                  <a:srgbClr val="600000"/>
                </a:solidFill>
              </a:rPr>
              <a:t>V</a:t>
            </a:r>
            <a:r>
              <a:rPr lang="en-US" sz="3600" dirty="0" smtClean="0">
                <a:solidFill>
                  <a:srgbClr val="600000"/>
                </a:solidFill>
              </a:rPr>
              <a:t>erbal</a:t>
            </a:r>
          </a:p>
          <a:p>
            <a:pPr marL="0" indent="0">
              <a:buNone/>
            </a:pPr>
            <a:r>
              <a:rPr lang="en-US" sz="4400" dirty="0" smtClean="0">
                <a:solidFill>
                  <a:srgbClr val="600000"/>
                </a:solidFill>
              </a:rPr>
              <a:t>S</a:t>
            </a:r>
            <a:r>
              <a:rPr lang="en-US" sz="3600" dirty="0" smtClean="0">
                <a:solidFill>
                  <a:srgbClr val="600000"/>
                </a:solidFill>
              </a:rPr>
              <a:t>patial</a:t>
            </a:r>
          </a:p>
          <a:p>
            <a:pPr marL="0" indent="0">
              <a:buNone/>
            </a:pPr>
            <a:r>
              <a:rPr lang="en-US" sz="4400" dirty="0" smtClean="0">
                <a:solidFill>
                  <a:srgbClr val="600000"/>
                </a:solidFill>
              </a:rPr>
              <a:t>M</a:t>
            </a:r>
            <a:r>
              <a:rPr lang="en-US" sz="3600" dirty="0" smtClean="0">
                <a:solidFill>
                  <a:srgbClr val="600000"/>
                </a:solidFill>
              </a:rPr>
              <a:t>athematical</a:t>
            </a:r>
          </a:p>
          <a:p>
            <a:pPr marL="0" indent="0">
              <a:buNone/>
            </a:pPr>
            <a:r>
              <a:rPr lang="en-US" sz="4400" dirty="0" smtClean="0">
                <a:solidFill>
                  <a:srgbClr val="600000"/>
                </a:solidFill>
              </a:rPr>
              <a:t>M</a:t>
            </a:r>
            <a:r>
              <a:rPr lang="en-US" sz="3600" dirty="0" smtClean="0">
                <a:solidFill>
                  <a:srgbClr val="600000"/>
                </a:solidFill>
              </a:rPr>
              <a:t>emory</a:t>
            </a:r>
          </a:p>
          <a:p>
            <a:pPr marL="0" indent="0">
              <a:buNone/>
            </a:pPr>
            <a:r>
              <a:rPr lang="en-US" sz="4400" dirty="0" smtClean="0">
                <a:solidFill>
                  <a:srgbClr val="600000"/>
                </a:solidFill>
              </a:rPr>
              <a:t>M</a:t>
            </a:r>
            <a:r>
              <a:rPr lang="en-US" sz="3600" dirty="0" smtClean="0">
                <a:solidFill>
                  <a:srgbClr val="600000"/>
                </a:solidFill>
              </a:rPr>
              <a:t>otor</a:t>
            </a:r>
          </a:p>
          <a:p>
            <a:pPr marL="0" indent="0">
              <a:buNone/>
            </a:pPr>
            <a:endParaRPr lang="en-US" sz="1400" dirty="0" smtClean="0">
              <a:solidFill>
                <a:schemeClr val="bg1"/>
              </a:solidFill>
            </a:endParaRPr>
          </a:p>
          <a:p>
            <a:pPr marL="0" indent="0">
              <a:buNone/>
            </a:pPr>
            <a:endParaRPr lang="en-US" sz="1050" dirty="0">
              <a:solidFill>
                <a:schemeClr val="bg1"/>
              </a:solidFill>
            </a:endParaRPr>
          </a:p>
        </p:txBody>
      </p:sp>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#6 Cognitive Abilities among </a:t>
            </a:r>
            <a:r>
              <a:rPr lang="en-US" sz="2800" dirty="0" smtClean="0">
                <a:solidFill>
                  <a:srgbClr val="FF0000"/>
                </a:solidFill>
              </a:rPr>
              <a:t>Genders</a:t>
            </a:r>
            <a:endParaRPr lang="en-US" sz="2800" dirty="0">
              <a:solidFill>
                <a:srgbClr val="FF0000"/>
              </a:solidFill>
            </a:endParaRPr>
          </a:p>
        </p:txBody>
      </p:sp>
      <p:cxnSp>
        <p:nvCxnSpPr>
          <p:cNvPr id="5" name="Straight Connector 4"/>
          <p:cNvCxnSpPr/>
          <p:nvPr/>
        </p:nvCxnSpPr>
        <p:spPr>
          <a:xfrm>
            <a:off x="3059832" y="1916832"/>
            <a:ext cx="0" cy="36004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62077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8520" y="548680"/>
            <a:ext cx="11161240" cy="576064"/>
          </a:xfrm>
        </p:spPr>
        <p:style>
          <a:lnRef idx="2">
            <a:schemeClr val="dk1"/>
          </a:lnRef>
          <a:fillRef idx="1">
            <a:schemeClr val="lt1"/>
          </a:fillRef>
          <a:effectRef idx="0">
            <a:schemeClr val="dk1"/>
          </a:effectRef>
          <a:fontRef idx="minor">
            <a:schemeClr val="dk1"/>
          </a:fontRef>
        </p:style>
        <p:txBody>
          <a:bodyPr>
            <a:normAutofit/>
          </a:bodyPr>
          <a:lstStyle/>
          <a:p>
            <a:pPr algn="l"/>
            <a:r>
              <a:rPr lang="en-US" sz="2800" dirty="0" smtClean="0"/>
              <a:t>  #7 Cognitive Abilities among Genders : </a:t>
            </a:r>
            <a:r>
              <a:rPr lang="en-US" sz="2800" dirty="0" smtClean="0">
                <a:solidFill>
                  <a:srgbClr val="FF0000"/>
                </a:solidFill>
              </a:rPr>
              <a:t>Verbal Ability</a:t>
            </a:r>
            <a:endParaRPr lang="en-US" sz="2800" dirty="0">
              <a:solidFill>
                <a:srgbClr val="FF0000"/>
              </a:solidFill>
            </a:endParaRPr>
          </a:p>
        </p:txBody>
      </p:sp>
      <p:sp>
        <p:nvSpPr>
          <p:cNvPr id="2" name="Content Placeholder 1"/>
          <p:cNvSpPr>
            <a:spLocks noGrp="1"/>
          </p:cNvSpPr>
          <p:nvPr>
            <p:ph idx="1"/>
          </p:nvPr>
        </p:nvSpPr>
        <p:spPr>
          <a:xfrm>
            <a:off x="611560" y="1556792"/>
            <a:ext cx="6480720" cy="2160240"/>
          </a:xfrm>
        </p:spPr>
        <p:txBody>
          <a:bodyPr>
            <a:normAutofit/>
          </a:bodyPr>
          <a:lstStyle/>
          <a:p>
            <a:r>
              <a:rPr lang="en-US" sz="4000" b="1" dirty="0">
                <a:solidFill>
                  <a:srgbClr val="C00000"/>
                </a:solidFill>
              </a:rPr>
              <a:t>V</a:t>
            </a:r>
            <a:r>
              <a:rPr lang="en-US" sz="4000" b="1" dirty="0" smtClean="0">
                <a:solidFill>
                  <a:srgbClr val="C00000"/>
                </a:solidFill>
              </a:rPr>
              <a:t>erbal ability</a:t>
            </a:r>
            <a:r>
              <a:rPr lang="en-US" dirty="0">
                <a:solidFill>
                  <a:srgbClr val="C00000"/>
                </a:solidFill>
              </a:rPr>
              <a:t> </a:t>
            </a:r>
            <a:r>
              <a:rPr lang="en-US" dirty="0" smtClean="0">
                <a:solidFill>
                  <a:schemeClr val="bg1"/>
                </a:solidFill>
              </a:rPr>
              <a:t>is</a:t>
            </a:r>
            <a:r>
              <a:rPr lang="en-US" dirty="0">
                <a:solidFill>
                  <a:schemeClr val="bg1"/>
                </a:solidFill>
              </a:rPr>
              <a:t> </a:t>
            </a:r>
            <a:r>
              <a:rPr lang="en-US" dirty="0" smtClean="0">
                <a:solidFill>
                  <a:schemeClr val="bg1"/>
                </a:solidFill>
              </a:rPr>
              <a:t>a skill </a:t>
            </a:r>
            <a:r>
              <a:rPr lang="en-US" dirty="0">
                <a:solidFill>
                  <a:schemeClr val="bg1"/>
                </a:solidFill>
              </a:rPr>
              <a:t>to </a:t>
            </a:r>
            <a:r>
              <a:rPr lang="en-US" dirty="0">
                <a:solidFill>
                  <a:srgbClr val="600000"/>
                </a:solidFill>
              </a:rPr>
              <a:t>understand</a:t>
            </a:r>
            <a:r>
              <a:rPr lang="en-US" dirty="0"/>
              <a:t> </a:t>
            </a:r>
            <a:r>
              <a:rPr lang="en-US" dirty="0">
                <a:solidFill>
                  <a:schemeClr val="bg1"/>
                </a:solidFill>
              </a:rPr>
              <a:t>and</a:t>
            </a:r>
            <a:r>
              <a:rPr lang="en-US" dirty="0"/>
              <a:t> </a:t>
            </a:r>
            <a:r>
              <a:rPr lang="en-US" dirty="0" smtClean="0">
                <a:solidFill>
                  <a:srgbClr val="600000"/>
                </a:solidFill>
              </a:rPr>
              <a:t>correspond</a:t>
            </a:r>
            <a:r>
              <a:rPr lang="en-US" dirty="0" smtClean="0"/>
              <a:t> </a:t>
            </a:r>
            <a:r>
              <a:rPr lang="en-US" dirty="0" smtClean="0">
                <a:solidFill>
                  <a:schemeClr val="bg1"/>
                </a:solidFill>
              </a:rPr>
              <a:t>adequately </a:t>
            </a:r>
            <a:r>
              <a:rPr lang="en-US" dirty="0">
                <a:solidFill>
                  <a:schemeClr val="bg1"/>
                </a:solidFill>
              </a:rPr>
              <a:t>with </a:t>
            </a:r>
            <a:r>
              <a:rPr lang="en-US" sz="4800" dirty="0">
                <a:solidFill>
                  <a:srgbClr val="600000"/>
                </a:solidFill>
              </a:rPr>
              <a:t>words. </a:t>
            </a:r>
            <a:endParaRPr lang="en-US" sz="4800" dirty="0" smtClean="0">
              <a:solidFill>
                <a:srgbClr val="600000"/>
              </a:solidFill>
            </a:endParaRPr>
          </a:p>
        </p:txBody>
      </p:sp>
      <p:pic>
        <p:nvPicPr>
          <p:cNvPr id="4102" name="Picture 6" descr="https://augmentedtrader.files.wordpress.com/2013/05/word-cloud-appl-bad.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3779912" y="3861048"/>
            <a:ext cx="4911205" cy="2382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6767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688</TotalTime>
  <Words>1127</Words>
  <Application>Microsoft Office PowerPoint</Application>
  <PresentationFormat>On-screen Show (4:3)</PresentationFormat>
  <Paragraphs>221</Paragraphs>
  <Slides>37</Slides>
  <Notes>34</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     Outline</vt:lpstr>
      <vt:lpstr>  #1 What is cognitive ability? </vt:lpstr>
      <vt:lpstr>  #2 What is cognitive ability? </vt:lpstr>
      <vt:lpstr>  #3 What is cognitive ability? </vt:lpstr>
      <vt:lpstr>  #4 What is cognitive ability : The Example</vt:lpstr>
      <vt:lpstr>  #5 What are the factors that affect the cognitive ability?</vt:lpstr>
      <vt:lpstr>  #6 Cognitive Abilities among Genders</vt:lpstr>
      <vt:lpstr>  #7 Cognitive Abilities among Genders : Verbal Ability</vt:lpstr>
      <vt:lpstr>  #8 Cognitive Abilities among Genders : Verbal Ability</vt:lpstr>
      <vt:lpstr>  #9 Cognitive Abilities among Genders : Verbal Ability</vt:lpstr>
      <vt:lpstr>  #10 Cognitive Abilities among Genders : Verbal Ability</vt:lpstr>
      <vt:lpstr>  #11 Cognitive Abilities among Genders : Verbal Ability</vt:lpstr>
      <vt:lpstr>  #12 Cognitive Abilities among Genders : Verbal Ability</vt:lpstr>
      <vt:lpstr>  #13 Cognitive Abilities among Genders : Spatial Ability</vt:lpstr>
      <vt:lpstr>  #14 Cognitive Abilities among Genders : Spatial Ability</vt:lpstr>
      <vt:lpstr>  #15 Cognitive Abilities among Genders : Spatial Ability</vt:lpstr>
      <vt:lpstr>  #16 Cognitive Abilities among Genders : Spatial Ability</vt:lpstr>
      <vt:lpstr>  #17 Cognitive Abilities among Genders : Spatial Ability</vt:lpstr>
      <vt:lpstr>  #18 Cognitive Abilities among Genders : Mathematical ability </vt:lpstr>
      <vt:lpstr>  #19 Cognitive Abilities among Genders : Mathematical ability</vt:lpstr>
      <vt:lpstr>  #20 Cognitive Abilities among Genders : Mathematical ability </vt:lpstr>
      <vt:lpstr>  #21 Cognitive Abilities among Genders : Mathematical ability </vt:lpstr>
      <vt:lpstr>  #22 Cognitive Abilities among Genders : Mathematical ability </vt:lpstr>
      <vt:lpstr>  #23 Cognitive Abilities among Genders : Memory ability </vt:lpstr>
      <vt:lpstr>  #24 Cognitive Abilities among Genders : Memory ability </vt:lpstr>
      <vt:lpstr>  #25 Cognitive Abilities among Genders : Memory ability </vt:lpstr>
      <vt:lpstr>  #26 Cognitive Abilities among Genders : Memory ability </vt:lpstr>
      <vt:lpstr>  #27 Cognitive Abilities among Genders : Motor ability </vt:lpstr>
      <vt:lpstr>  #28 Cognitive Abilities among Genders : Motor ability </vt:lpstr>
      <vt:lpstr>  #29 Cognitive Abilities among Genders : Motor ability </vt:lpstr>
      <vt:lpstr>  #30 Conclusions: Cognitive Differences  </vt:lpstr>
      <vt:lpstr>  #31 Applications: Cognitive Ability and Career </vt:lpstr>
      <vt:lpstr>  #32 Applications: Cognitive Ability and Career </vt:lpstr>
      <vt:lpstr>  #33 Applications: Cognitive Ability and Career </vt:lpstr>
      <vt:lpstr>  #34 Applications: How to improve cognitive ability? </vt:lpstr>
      <vt:lpstr>  #35 Last Suggestion:  Are males and females really differences in cognitive abilities?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Cognitive Abilities</dc:title>
  <dc:creator>Admin</dc:creator>
  <cp:lastModifiedBy>Admin</cp:lastModifiedBy>
  <cp:revision>44</cp:revision>
  <cp:lastPrinted>2015-04-08T13:42:28Z</cp:lastPrinted>
  <dcterms:created xsi:type="dcterms:W3CDTF">2015-03-27T12:52:57Z</dcterms:created>
  <dcterms:modified xsi:type="dcterms:W3CDTF">2015-04-08T15:10:45Z</dcterms:modified>
</cp:coreProperties>
</file>